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391" r:id="rId2"/>
    <p:sldId id="390" r:id="rId3"/>
    <p:sldId id="392" r:id="rId4"/>
    <p:sldId id="315" r:id="rId5"/>
    <p:sldId id="506" r:id="rId6"/>
    <p:sldId id="259" r:id="rId7"/>
    <p:sldId id="396" r:id="rId8"/>
    <p:sldId id="388" r:id="rId9"/>
    <p:sldId id="313" r:id="rId10"/>
    <p:sldId id="445" r:id="rId11"/>
    <p:sldId id="431" r:id="rId12"/>
    <p:sldId id="261" r:id="rId13"/>
    <p:sldId id="339" r:id="rId14"/>
    <p:sldId id="262" r:id="rId15"/>
    <p:sldId id="389" r:id="rId16"/>
    <p:sldId id="264" r:id="rId17"/>
    <p:sldId id="504" r:id="rId18"/>
    <p:sldId id="486" r:id="rId19"/>
    <p:sldId id="398" r:id="rId20"/>
    <p:sldId id="399" r:id="rId21"/>
    <p:sldId id="475" r:id="rId22"/>
    <p:sldId id="266" r:id="rId23"/>
    <p:sldId id="476" r:id="rId24"/>
    <p:sldId id="477" r:id="rId25"/>
    <p:sldId id="270" r:id="rId26"/>
    <p:sldId id="479" r:id="rId27"/>
    <p:sldId id="480" r:id="rId28"/>
    <p:sldId id="489" r:id="rId29"/>
    <p:sldId id="507" r:id="rId30"/>
    <p:sldId id="273" r:id="rId31"/>
    <p:sldId id="274" r:id="rId32"/>
    <p:sldId id="275" r:id="rId33"/>
    <p:sldId id="478" r:id="rId34"/>
    <p:sldId id="401" r:id="rId35"/>
    <p:sldId id="452" r:id="rId36"/>
    <p:sldId id="383" r:id="rId37"/>
    <p:sldId id="384" r:id="rId38"/>
    <p:sldId id="484" r:id="rId39"/>
    <p:sldId id="385" r:id="rId40"/>
    <p:sldId id="387" r:id="rId41"/>
    <p:sldId id="453" r:id="rId42"/>
    <p:sldId id="402" r:id="rId43"/>
    <p:sldId id="382" r:id="rId44"/>
    <p:sldId id="481" r:id="rId45"/>
    <p:sldId id="465" r:id="rId46"/>
    <p:sldId id="280" r:id="rId47"/>
    <p:sldId id="403" r:id="rId48"/>
    <p:sldId id="466" r:id="rId49"/>
    <p:sldId id="482" r:id="rId50"/>
    <p:sldId id="488" r:id="rId51"/>
    <p:sldId id="283" r:id="rId52"/>
    <p:sldId id="350" r:id="rId53"/>
    <p:sldId id="278" r:id="rId54"/>
    <p:sldId id="485" r:id="rId55"/>
    <p:sldId id="404" r:id="rId56"/>
    <p:sldId id="494" r:id="rId57"/>
    <p:sldId id="495" r:id="rId58"/>
    <p:sldId id="496" r:id="rId59"/>
    <p:sldId id="497" r:id="rId60"/>
    <p:sldId id="498" r:id="rId61"/>
    <p:sldId id="499" r:id="rId62"/>
    <p:sldId id="500" r:id="rId63"/>
    <p:sldId id="501"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86" userDrawn="1">
          <p15:clr>
            <a:srgbClr val="A4A3A4"/>
          </p15:clr>
        </p15:guide>
        <p15:guide id="2" orient="horz" pos="912" userDrawn="1">
          <p15:clr>
            <a:srgbClr val="A4A3A4"/>
          </p15:clr>
        </p15:guide>
        <p15:guide id="3" pos="576" userDrawn="1">
          <p15:clr>
            <a:srgbClr val="A4A3A4"/>
          </p15:clr>
        </p15:guide>
        <p15:guide id="4" pos="912" userDrawn="1">
          <p15:clr>
            <a:srgbClr val="A4A3A4"/>
          </p15:clr>
        </p15:guide>
        <p15:guide id="5" pos="6864" userDrawn="1">
          <p15:clr>
            <a:srgbClr val="A4A3A4"/>
          </p15:clr>
        </p15:guide>
        <p15:guide id="6" orient="horz" pos="816" userDrawn="1">
          <p15:clr>
            <a:srgbClr val="A4A3A4"/>
          </p15:clr>
        </p15:guide>
        <p15:guide id="7" orient="horz" pos="3840" userDrawn="1">
          <p15:clr>
            <a:srgbClr val="A4A3A4"/>
          </p15:clr>
        </p15:guide>
        <p15:guide id="8" orient="horz" pos="3312"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i, Radha" initials="PR" lastIdx="1" clrIdx="0">
    <p:extLst>
      <p:ext uri="{19B8F6BF-5375-455C-9EA6-DF929625EA0E}">
        <p15:presenceInfo xmlns:p15="http://schemas.microsoft.com/office/powerpoint/2012/main" userId="S::peri@rti.org::c5760093-a6cb-4a80-8975-6f669123c58d" providerId="AD"/>
      </p:ext>
    </p:extLst>
  </p:cmAuthor>
  <p:cmAuthor id="2" name="Cribb, Devon S." initials="CDS" lastIdx="54" clrIdx="1">
    <p:extLst>
      <p:ext uri="{19B8F6BF-5375-455C-9EA6-DF929625EA0E}">
        <p15:presenceInfo xmlns:p15="http://schemas.microsoft.com/office/powerpoint/2012/main" userId="Cribb, Devon S." providerId="None"/>
      </p:ext>
    </p:extLst>
  </p:cmAuthor>
  <p:cmAuthor id="3" name="Cooney, Jennifer" initials="CJ" lastIdx="41" clrIdx="2">
    <p:extLst>
      <p:ext uri="{19B8F6BF-5375-455C-9EA6-DF929625EA0E}">
        <p15:presenceInfo xmlns:p15="http://schemas.microsoft.com/office/powerpoint/2012/main" userId="S::jgratton@rti.org::93b69e46-d501-4fcb-b186-0b2a8ca6bea8" providerId="AD"/>
      </p:ext>
    </p:extLst>
  </p:cmAuthor>
  <p:cmAuthor id="4" name="Piscopo, Kathryn (SAMHSA)" initials="PK(" lastIdx="137" clrIdx="3">
    <p:extLst>
      <p:ext uri="{19B8F6BF-5375-455C-9EA6-DF929625EA0E}">
        <p15:presenceInfo xmlns:p15="http://schemas.microsoft.com/office/powerpoint/2012/main" userId="S-1-5-21-1747495209-1248221918-2216747781-102755" providerId="AD"/>
      </p:ext>
    </p:extLst>
  </p:cmAuthor>
  <p:cmAuthor id="5" name="Han, Beth (SAMHSA/CBHSQ)" initials="HB(" lastIdx="6" clrIdx="4">
    <p:extLst>
      <p:ext uri="{19B8F6BF-5375-455C-9EA6-DF929625EA0E}">
        <p15:presenceInfo xmlns:p15="http://schemas.microsoft.com/office/powerpoint/2012/main" userId="S-1-5-21-1747495209-1248221918-2216747781-6874" providerId="AD"/>
      </p:ext>
    </p:extLst>
  </p:cmAuthor>
  <p:cmAuthor id="6" name="McCance-Katz, Elinore (SAMHSA/OAS)" initials="ME(" lastIdx="1" clrIdx="5">
    <p:extLst>
      <p:ext uri="{19B8F6BF-5375-455C-9EA6-DF929625EA0E}">
        <p15:presenceInfo xmlns:p15="http://schemas.microsoft.com/office/powerpoint/2012/main" userId="S-1-5-21-1747495209-1248221918-2216747781-1828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6161"/>
    <a:srgbClr val="4D4D4D"/>
    <a:srgbClr val="9A9A9A"/>
    <a:srgbClr val="575757"/>
    <a:srgbClr val="546876"/>
    <a:srgbClr val="1A6986"/>
    <a:srgbClr val="ED7D31"/>
    <a:srgbClr val="92D050"/>
    <a:srgbClr val="F6911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42" autoAdjust="0"/>
    <p:restoredTop sz="71692" autoAdjust="0"/>
  </p:normalViewPr>
  <p:slideViewPr>
    <p:cSldViewPr>
      <p:cViewPr varScale="1">
        <p:scale>
          <a:sx n="62" d="100"/>
          <a:sy n="62" d="100"/>
        </p:scale>
        <p:origin x="240" y="72"/>
      </p:cViewPr>
      <p:guideLst>
        <p:guide orient="horz" pos="3186"/>
        <p:guide orient="horz" pos="912"/>
        <p:guide pos="576"/>
        <p:guide pos="912"/>
        <p:guide pos="6864"/>
        <p:guide orient="horz" pos="816"/>
        <p:guide orient="horz" pos="3840"/>
        <p:guide orient="horz" pos="3312"/>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137" d="100"/>
          <a:sy n="137" d="100"/>
        </p:scale>
        <p:origin x="460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7F355-539C-41C4-8A5F-6695E94B007A}" type="datetimeFigureOut">
              <a:rPr lang="en-US" smtClean="0"/>
              <a:t>9/2/2020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DD4D8-51E3-41A7-8E1E-2B0FD5C81E29}" type="slidenum">
              <a:rPr lang="en-US" smtClean="0"/>
              <a:t>‹#›</a:t>
            </a:fld>
            <a:endParaRPr lang="en-US" dirty="0"/>
          </a:p>
        </p:txBody>
      </p:sp>
    </p:spTree>
    <p:extLst>
      <p:ext uri="{BB962C8B-B14F-4D97-AF65-F5344CB8AC3E}">
        <p14:creationId xmlns:p14="http://schemas.microsoft.com/office/powerpoint/2010/main" val="2926403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1</a:t>
            </a:fld>
            <a:endParaRPr lang="en-US" dirty="0"/>
          </a:p>
        </p:txBody>
      </p:sp>
    </p:spTree>
    <p:extLst>
      <p:ext uri="{BB962C8B-B14F-4D97-AF65-F5344CB8AC3E}">
        <p14:creationId xmlns:p14="http://schemas.microsoft.com/office/powerpoint/2010/main" val="2442278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ID: Nat19-10</a:t>
            </a:r>
          </a:p>
          <a:p>
            <a:r>
              <a:rPr lang="en-US" dirty="0"/>
              <a:t>SOURCE: 2019 DT 7.2, 7.5, 7.11, and 7.14</a:t>
            </a:r>
          </a:p>
        </p:txBody>
      </p:sp>
      <p:sp>
        <p:nvSpPr>
          <p:cNvPr id="4" name="Slide Number Placeholder 3"/>
          <p:cNvSpPr>
            <a:spLocks noGrp="1"/>
          </p:cNvSpPr>
          <p:nvPr>
            <p:ph type="sldNum" sz="quarter" idx="5"/>
          </p:nvPr>
        </p:nvSpPr>
        <p:spPr/>
        <p:txBody>
          <a:bodyPr/>
          <a:lstStyle/>
          <a:p>
            <a:fld id="{47BDD4D8-51E3-41A7-8E1E-2B0FD5C81E29}" type="slidenum">
              <a:rPr lang="en-US" smtClean="0"/>
              <a:t>10</a:t>
            </a:fld>
            <a:endParaRPr lang="en-US"/>
          </a:p>
        </p:txBody>
      </p:sp>
    </p:spTree>
    <p:extLst>
      <p:ext uri="{BB962C8B-B14F-4D97-AF65-F5344CB8AC3E}">
        <p14:creationId xmlns:p14="http://schemas.microsoft.com/office/powerpoint/2010/main" val="720057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ID: Nat19-11</a:t>
            </a:r>
          </a:p>
          <a:p>
            <a:r>
              <a:rPr lang="en-US" dirty="0"/>
              <a:t>SOURCE: 2019 DT 7.2, 7.40, and 7.46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5063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ID: Nat19-12</a:t>
            </a:r>
          </a:p>
          <a:p>
            <a:r>
              <a:rPr lang="en-US" dirty="0"/>
              <a:t>SOURCE: 2019 DT 7.5, 7.11, and 7.14</a:t>
            </a:r>
          </a:p>
        </p:txBody>
      </p:sp>
      <p:sp>
        <p:nvSpPr>
          <p:cNvPr id="4" name="Slide Number Placeholder 3"/>
          <p:cNvSpPr>
            <a:spLocks noGrp="1"/>
          </p:cNvSpPr>
          <p:nvPr>
            <p:ph type="sldNum" sz="quarter" idx="5"/>
          </p:nvPr>
        </p:nvSpPr>
        <p:spPr/>
        <p:txBody>
          <a:bodyPr/>
          <a:lstStyle/>
          <a:p>
            <a:fld id="{47BDD4D8-51E3-41A7-8E1E-2B0FD5C81E29}" type="slidenum">
              <a:rPr lang="en-US" smtClean="0"/>
              <a:t>12</a:t>
            </a:fld>
            <a:endParaRPr lang="en-US" dirty="0"/>
          </a:p>
        </p:txBody>
      </p:sp>
    </p:spTree>
    <p:extLst>
      <p:ext uri="{BB962C8B-B14F-4D97-AF65-F5344CB8AC3E}">
        <p14:creationId xmlns:p14="http://schemas.microsoft.com/office/powerpoint/2010/main" val="988451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Slide ID: Nat19-13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2019 DT 6.5 and 6.6</a:t>
            </a:r>
          </a:p>
        </p:txBody>
      </p:sp>
      <p:sp>
        <p:nvSpPr>
          <p:cNvPr id="4" name="Slide Number Placeholder 3"/>
          <p:cNvSpPr>
            <a:spLocks noGrp="1"/>
          </p:cNvSpPr>
          <p:nvPr>
            <p:ph type="sldNum" sz="quarter" idx="10"/>
          </p:nvPr>
        </p:nvSpPr>
        <p:spPr/>
        <p:txBody>
          <a:bodyPr/>
          <a:lstStyle/>
          <a:p>
            <a:fld id="{47BDD4D8-51E3-41A7-8E1E-2B0FD5C81E29}" type="slidenum">
              <a:rPr lang="en-US" smtClean="0"/>
              <a:t>13</a:t>
            </a:fld>
            <a:endParaRPr lang="en-US" dirty="0"/>
          </a:p>
        </p:txBody>
      </p:sp>
    </p:spTree>
    <p:extLst>
      <p:ext uri="{BB962C8B-B14F-4D97-AF65-F5344CB8AC3E}">
        <p14:creationId xmlns:p14="http://schemas.microsoft.com/office/powerpoint/2010/main" val="1008923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ID: Nat19-14</a:t>
            </a:r>
          </a:p>
          <a:p>
            <a:r>
              <a:rPr lang="en-US" dirty="0"/>
              <a:t>SOURCE: 2019 DT 1.98</a:t>
            </a:r>
          </a:p>
        </p:txBody>
      </p:sp>
      <p:sp>
        <p:nvSpPr>
          <p:cNvPr id="4" name="Slide Number Placeholder 3"/>
          <p:cNvSpPr>
            <a:spLocks noGrp="1"/>
          </p:cNvSpPr>
          <p:nvPr>
            <p:ph type="sldNum" sz="quarter" idx="5"/>
          </p:nvPr>
        </p:nvSpPr>
        <p:spPr/>
        <p:txBody>
          <a:bodyPr/>
          <a:lstStyle/>
          <a:p>
            <a:fld id="{47BDD4D8-51E3-41A7-8E1E-2B0FD5C81E29}" type="slidenum">
              <a:rPr lang="en-US" smtClean="0"/>
              <a:t>14</a:t>
            </a:fld>
            <a:endParaRPr lang="en-US" dirty="0"/>
          </a:p>
        </p:txBody>
      </p:sp>
    </p:spTree>
    <p:extLst>
      <p:ext uri="{BB962C8B-B14F-4D97-AF65-F5344CB8AC3E}">
        <p14:creationId xmlns:p14="http://schemas.microsoft.com/office/powerpoint/2010/main" val="1350269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ID: Nat19-15</a:t>
            </a:r>
          </a:p>
          <a:p>
            <a:r>
              <a:rPr lang="en-US" dirty="0"/>
              <a:t>SOURCE: 2019 DT 7.5, 7.11, and 7.14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0453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ID: Nat19-16</a:t>
            </a:r>
          </a:p>
          <a:p>
            <a:r>
              <a:rPr lang="en-US" dirty="0"/>
              <a:t>SOURCE: 2019 DT 7.47, 7.49, and 7.50</a:t>
            </a:r>
          </a:p>
        </p:txBody>
      </p:sp>
      <p:sp>
        <p:nvSpPr>
          <p:cNvPr id="4" name="Slide Number Placeholder 3"/>
          <p:cNvSpPr>
            <a:spLocks noGrp="1"/>
          </p:cNvSpPr>
          <p:nvPr>
            <p:ph type="sldNum" sz="quarter" idx="5"/>
          </p:nvPr>
        </p:nvSpPr>
        <p:spPr/>
        <p:txBody>
          <a:bodyPr/>
          <a:lstStyle/>
          <a:p>
            <a:fld id="{47BDD4D8-51E3-41A7-8E1E-2B0FD5C81E29}" type="slidenum">
              <a:rPr lang="en-US" smtClean="0"/>
              <a:t>16</a:t>
            </a:fld>
            <a:endParaRPr lang="en-US" dirty="0"/>
          </a:p>
        </p:txBody>
      </p:sp>
    </p:spTree>
    <p:extLst>
      <p:ext uri="{BB962C8B-B14F-4D97-AF65-F5344CB8AC3E}">
        <p14:creationId xmlns:p14="http://schemas.microsoft.com/office/powerpoint/2010/main" val="450126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ID: Nat19-17</a:t>
            </a:r>
          </a:p>
          <a:p>
            <a:r>
              <a:rPr lang="en-US" dirty="0"/>
              <a:t>SOURCE: 2019 DT 7.46, 7.47, 7.49, and 7.50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297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18</a:t>
            </a:fld>
            <a:endParaRPr lang="en-US"/>
          </a:p>
        </p:txBody>
      </p:sp>
    </p:spTree>
    <p:extLst>
      <p:ext uri="{BB962C8B-B14F-4D97-AF65-F5344CB8AC3E}">
        <p14:creationId xmlns:p14="http://schemas.microsoft.com/office/powerpoint/2010/main" val="285053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D18918-CD39-4C82-974B-8F09DDD24D1A}" type="slidenum">
              <a:rPr lang="en-US" smtClean="0"/>
              <a:t>19</a:t>
            </a:fld>
            <a:endParaRPr lang="en-US" dirty="0"/>
          </a:p>
        </p:txBody>
      </p:sp>
    </p:spTree>
    <p:extLst>
      <p:ext uri="{BB962C8B-B14F-4D97-AF65-F5344CB8AC3E}">
        <p14:creationId xmlns:p14="http://schemas.microsoft.com/office/powerpoint/2010/main" val="839448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2</a:t>
            </a:fld>
            <a:endParaRPr lang="en-US" dirty="0"/>
          </a:p>
        </p:txBody>
      </p:sp>
    </p:spTree>
    <p:extLst>
      <p:ext uri="{BB962C8B-B14F-4D97-AF65-F5344CB8AC3E}">
        <p14:creationId xmlns:p14="http://schemas.microsoft.com/office/powerpoint/2010/main" val="1762840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ID: Nat19-21</a:t>
            </a:r>
          </a:p>
          <a:p>
            <a:r>
              <a:rPr lang="en-US" dirty="0"/>
              <a:t>SOURCE: 2019 DT 7.6, 7.12, and 7.15</a:t>
            </a:r>
          </a:p>
        </p:txBody>
      </p:sp>
      <p:sp>
        <p:nvSpPr>
          <p:cNvPr id="4" name="Slide Number Placeholder 3"/>
          <p:cNvSpPr>
            <a:spLocks noGrp="1"/>
          </p:cNvSpPr>
          <p:nvPr>
            <p:ph type="sldNum" sz="quarter" idx="5"/>
          </p:nvPr>
        </p:nvSpPr>
        <p:spPr/>
        <p:txBody>
          <a:bodyPr/>
          <a:lstStyle/>
          <a:p>
            <a:fld id="{47BDD4D8-51E3-41A7-8E1E-2B0FD5C81E29}" type="slidenum">
              <a:rPr lang="en-US" smtClean="0"/>
              <a:t>21</a:t>
            </a:fld>
            <a:endParaRPr lang="en-US" dirty="0"/>
          </a:p>
        </p:txBody>
      </p:sp>
    </p:spTree>
    <p:extLst>
      <p:ext uri="{BB962C8B-B14F-4D97-AF65-F5344CB8AC3E}">
        <p14:creationId xmlns:p14="http://schemas.microsoft.com/office/powerpoint/2010/main" val="1744711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ID: Nat19-22</a:t>
            </a:r>
          </a:p>
          <a:p>
            <a:r>
              <a:rPr lang="en-US" dirty="0"/>
              <a:t>SOURCE: 2019 DT 7.12 and 7.22</a:t>
            </a:r>
          </a:p>
        </p:txBody>
      </p:sp>
      <p:sp>
        <p:nvSpPr>
          <p:cNvPr id="4" name="Slide Number Placeholder 3"/>
          <p:cNvSpPr>
            <a:spLocks noGrp="1"/>
          </p:cNvSpPr>
          <p:nvPr>
            <p:ph type="sldNum" sz="quarter" idx="5"/>
          </p:nvPr>
        </p:nvSpPr>
        <p:spPr/>
        <p:txBody>
          <a:bodyPr/>
          <a:lstStyle/>
          <a:p>
            <a:fld id="{47BDD4D8-51E3-41A7-8E1E-2B0FD5C81E29}" type="slidenum">
              <a:rPr lang="en-US" smtClean="0"/>
              <a:t>22</a:t>
            </a:fld>
            <a:endParaRPr lang="en-US" dirty="0"/>
          </a:p>
        </p:txBody>
      </p:sp>
    </p:spTree>
    <p:extLst>
      <p:ext uri="{BB962C8B-B14F-4D97-AF65-F5344CB8AC3E}">
        <p14:creationId xmlns:p14="http://schemas.microsoft.com/office/powerpoint/2010/main" val="1436278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ID: Nat19-23</a:t>
            </a:r>
          </a:p>
          <a:p>
            <a:r>
              <a:rPr lang="en-US" dirty="0"/>
              <a:t>SOURCE: 2019 DT 7.15 and 7.23</a:t>
            </a:r>
          </a:p>
        </p:txBody>
      </p:sp>
      <p:sp>
        <p:nvSpPr>
          <p:cNvPr id="4" name="Slide Number Placeholder 3"/>
          <p:cNvSpPr>
            <a:spLocks noGrp="1"/>
          </p:cNvSpPr>
          <p:nvPr>
            <p:ph type="sldNum" sz="quarter" idx="5"/>
          </p:nvPr>
        </p:nvSpPr>
        <p:spPr/>
        <p:txBody>
          <a:bodyPr/>
          <a:lstStyle/>
          <a:p>
            <a:fld id="{47BDD4D8-51E3-41A7-8E1E-2B0FD5C81E29}" type="slidenum">
              <a:rPr lang="en-US" smtClean="0"/>
              <a:t>23</a:t>
            </a:fld>
            <a:endParaRPr lang="en-US" dirty="0"/>
          </a:p>
        </p:txBody>
      </p:sp>
    </p:spTree>
    <p:extLst>
      <p:ext uri="{BB962C8B-B14F-4D97-AF65-F5344CB8AC3E}">
        <p14:creationId xmlns:p14="http://schemas.microsoft.com/office/powerpoint/2010/main" val="3378899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ID: Nat19-24</a:t>
            </a:r>
          </a:p>
          <a:p>
            <a:r>
              <a:rPr lang="en-US" dirty="0"/>
              <a:t>SOURCE: 2019 DT 7.47, 7.49, and 7.50</a:t>
            </a:r>
          </a:p>
        </p:txBody>
      </p:sp>
      <p:sp>
        <p:nvSpPr>
          <p:cNvPr id="4" name="Slide Number Placeholder 3"/>
          <p:cNvSpPr>
            <a:spLocks noGrp="1"/>
          </p:cNvSpPr>
          <p:nvPr>
            <p:ph type="sldNum" sz="quarter" idx="5"/>
          </p:nvPr>
        </p:nvSpPr>
        <p:spPr/>
        <p:txBody>
          <a:bodyPr/>
          <a:lstStyle/>
          <a:p>
            <a:fld id="{47BDD4D8-51E3-41A7-8E1E-2B0FD5C81E29}" type="slidenum">
              <a:rPr lang="en-US" smtClean="0"/>
              <a:t>24</a:t>
            </a:fld>
            <a:endParaRPr lang="en-US" dirty="0"/>
          </a:p>
        </p:txBody>
      </p:sp>
    </p:spTree>
    <p:extLst>
      <p:ext uri="{BB962C8B-B14F-4D97-AF65-F5344CB8AC3E}">
        <p14:creationId xmlns:p14="http://schemas.microsoft.com/office/powerpoint/2010/main" val="1119029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ID: Nat19-25</a:t>
            </a:r>
          </a:p>
          <a:p>
            <a:r>
              <a:rPr lang="en-US" dirty="0"/>
              <a:t>SOURCE: Special analysis</a:t>
            </a:r>
          </a:p>
        </p:txBody>
      </p:sp>
      <p:sp>
        <p:nvSpPr>
          <p:cNvPr id="4" name="Slide Number Placeholder 3"/>
          <p:cNvSpPr>
            <a:spLocks noGrp="1"/>
          </p:cNvSpPr>
          <p:nvPr>
            <p:ph type="sldNum" sz="quarter" idx="5"/>
          </p:nvPr>
        </p:nvSpPr>
        <p:spPr/>
        <p:txBody>
          <a:bodyPr/>
          <a:lstStyle/>
          <a:p>
            <a:fld id="{47BDD4D8-51E3-41A7-8E1E-2B0FD5C81E29}" type="slidenum">
              <a:rPr lang="en-US" smtClean="0"/>
              <a:t>25</a:t>
            </a:fld>
            <a:endParaRPr lang="en-US" dirty="0"/>
          </a:p>
        </p:txBody>
      </p:sp>
    </p:spTree>
    <p:extLst>
      <p:ext uri="{BB962C8B-B14F-4D97-AF65-F5344CB8AC3E}">
        <p14:creationId xmlns:p14="http://schemas.microsoft.com/office/powerpoint/2010/main" val="3958250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ID: Nat19-26</a:t>
            </a:r>
          </a:p>
          <a:p>
            <a:r>
              <a:rPr lang="en-US" dirty="0"/>
              <a:t>SOURCE: Special analysis</a:t>
            </a:r>
          </a:p>
        </p:txBody>
      </p:sp>
      <p:sp>
        <p:nvSpPr>
          <p:cNvPr id="4" name="Slide Number Placeholder 3"/>
          <p:cNvSpPr>
            <a:spLocks noGrp="1"/>
          </p:cNvSpPr>
          <p:nvPr>
            <p:ph type="sldNum" sz="quarter" idx="5"/>
          </p:nvPr>
        </p:nvSpPr>
        <p:spPr/>
        <p:txBody>
          <a:bodyPr/>
          <a:lstStyle/>
          <a:p>
            <a:fld id="{47BDD4D8-51E3-41A7-8E1E-2B0FD5C81E29}" type="slidenum">
              <a:rPr lang="en-US" smtClean="0"/>
              <a:t>26</a:t>
            </a:fld>
            <a:endParaRPr lang="en-US" dirty="0"/>
          </a:p>
        </p:txBody>
      </p:sp>
    </p:spTree>
    <p:extLst>
      <p:ext uri="{BB962C8B-B14F-4D97-AF65-F5344CB8AC3E}">
        <p14:creationId xmlns:p14="http://schemas.microsoft.com/office/powerpoint/2010/main" val="684783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ID: Nat19-27</a:t>
            </a:r>
          </a:p>
          <a:p>
            <a:r>
              <a:rPr lang="en-US" dirty="0"/>
              <a:t>SOURCE: Special analysis</a:t>
            </a:r>
          </a:p>
        </p:txBody>
      </p:sp>
      <p:sp>
        <p:nvSpPr>
          <p:cNvPr id="4" name="Slide Number Placeholder 3"/>
          <p:cNvSpPr>
            <a:spLocks noGrp="1"/>
          </p:cNvSpPr>
          <p:nvPr>
            <p:ph type="sldNum" sz="quarter" idx="5"/>
          </p:nvPr>
        </p:nvSpPr>
        <p:spPr/>
        <p:txBody>
          <a:bodyPr/>
          <a:lstStyle/>
          <a:p>
            <a:fld id="{47BDD4D8-51E3-41A7-8E1E-2B0FD5C81E29}" type="slidenum">
              <a:rPr lang="en-US" smtClean="0"/>
              <a:t>27</a:t>
            </a:fld>
            <a:endParaRPr lang="en-US" dirty="0"/>
          </a:p>
        </p:txBody>
      </p:sp>
    </p:spTree>
    <p:extLst>
      <p:ext uri="{BB962C8B-B14F-4D97-AF65-F5344CB8AC3E}">
        <p14:creationId xmlns:p14="http://schemas.microsoft.com/office/powerpoint/2010/main" val="2222863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ID: Nat19-28</a:t>
            </a:r>
          </a:p>
          <a:p>
            <a:r>
              <a:rPr lang="en-US" dirty="0"/>
              <a:t>SOURCE: Special analysis</a:t>
            </a:r>
          </a:p>
        </p:txBody>
      </p:sp>
      <p:sp>
        <p:nvSpPr>
          <p:cNvPr id="4" name="Slide Number Placeholder 3"/>
          <p:cNvSpPr>
            <a:spLocks noGrp="1"/>
          </p:cNvSpPr>
          <p:nvPr>
            <p:ph type="sldNum" sz="quarter" idx="5"/>
          </p:nvPr>
        </p:nvSpPr>
        <p:spPr/>
        <p:txBody>
          <a:bodyPr/>
          <a:lstStyle/>
          <a:p>
            <a:fld id="{47BDD4D8-51E3-41A7-8E1E-2B0FD5C81E29}" type="slidenum">
              <a:rPr lang="en-US" smtClean="0"/>
              <a:t>28</a:t>
            </a:fld>
            <a:endParaRPr lang="en-US" dirty="0"/>
          </a:p>
        </p:txBody>
      </p:sp>
    </p:spTree>
    <p:extLst>
      <p:ext uri="{BB962C8B-B14F-4D97-AF65-F5344CB8AC3E}">
        <p14:creationId xmlns:p14="http://schemas.microsoft.com/office/powerpoint/2010/main" val="1010572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29</a:t>
            </a:fld>
            <a:endParaRPr lang="en-US" dirty="0"/>
          </a:p>
        </p:txBody>
      </p:sp>
    </p:spTree>
    <p:extLst>
      <p:ext uri="{BB962C8B-B14F-4D97-AF65-F5344CB8AC3E}">
        <p14:creationId xmlns:p14="http://schemas.microsoft.com/office/powerpoint/2010/main" val="3638365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ID: Nat19-30</a:t>
            </a:r>
          </a:p>
          <a:p>
            <a:r>
              <a:rPr lang="en-US" dirty="0"/>
              <a:t>SOURCE: 2019 DT 7.6, 7.12, and 7.15</a:t>
            </a:r>
          </a:p>
        </p:txBody>
      </p:sp>
      <p:sp>
        <p:nvSpPr>
          <p:cNvPr id="4" name="Slide Number Placeholder 3"/>
          <p:cNvSpPr>
            <a:spLocks noGrp="1"/>
          </p:cNvSpPr>
          <p:nvPr>
            <p:ph type="sldNum" sz="quarter" idx="5"/>
          </p:nvPr>
        </p:nvSpPr>
        <p:spPr/>
        <p:txBody>
          <a:bodyPr/>
          <a:lstStyle/>
          <a:p>
            <a:fld id="{47BDD4D8-51E3-41A7-8E1E-2B0FD5C81E29}" type="slidenum">
              <a:rPr lang="en-US" smtClean="0"/>
              <a:t>30</a:t>
            </a:fld>
            <a:endParaRPr lang="en-US" dirty="0"/>
          </a:p>
        </p:txBody>
      </p:sp>
    </p:spTree>
    <p:extLst>
      <p:ext uri="{BB962C8B-B14F-4D97-AF65-F5344CB8AC3E}">
        <p14:creationId xmlns:p14="http://schemas.microsoft.com/office/powerpoint/2010/main" val="2383042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3</a:t>
            </a:fld>
            <a:endParaRPr lang="en-US" dirty="0"/>
          </a:p>
        </p:txBody>
      </p:sp>
    </p:spTree>
    <p:extLst>
      <p:ext uri="{BB962C8B-B14F-4D97-AF65-F5344CB8AC3E}">
        <p14:creationId xmlns:p14="http://schemas.microsoft.com/office/powerpoint/2010/main" val="641534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ID: Nat19-31</a:t>
            </a:r>
          </a:p>
          <a:p>
            <a:r>
              <a:rPr lang="en-US" dirty="0"/>
              <a:t>SOURCE: 2019 DT 7.5, 7.11, and 7.14</a:t>
            </a:r>
          </a:p>
        </p:txBody>
      </p:sp>
      <p:sp>
        <p:nvSpPr>
          <p:cNvPr id="4" name="Slide Number Placeholder 3"/>
          <p:cNvSpPr>
            <a:spLocks noGrp="1"/>
          </p:cNvSpPr>
          <p:nvPr>
            <p:ph type="sldNum" sz="quarter" idx="5"/>
          </p:nvPr>
        </p:nvSpPr>
        <p:spPr/>
        <p:txBody>
          <a:bodyPr/>
          <a:lstStyle/>
          <a:p>
            <a:fld id="{47BDD4D8-51E3-41A7-8E1E-2B0FD5C81E29}" type="slidenum">
              <a:rPr lang="en-US" smtClean="0"/>
              <a:t>31</a:t>
            </a:fld>
            <a:endParaRPr lang="en-US" dirty="0"/>
          </a:p>
        </p:txBody>
      </p:sp>
    </p:spTree>
    <p:extLst>
      <p:ext uri="{BB962C8B-B14F-4D97-AF65-F5344CB8AC3E}">
        <p14:creationId xmlns:p14="http://schemas.microsoft.com/office/powerpoint/2010/main" val="1964537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ID: Nat19-32</a:t>
            </a:r>
          </a:p>
          <a:p>
            <a:r>
              <a:rPr lang="en-US" dirty="0"/>
              <a:t>SOURCE: 2019 DT 7.5, 7.11, and 7.14</a:t>
            </a:r>
          </a:p>
        </p:txBody>
      </p:sp>
      <p:sp>
        <p:nvSpPr>
          <p:cNvPr id="4" name="Slide Number Placeholder 3"/>
          <p:cNvSpPr>
            <a:spLocks noGrp="1"/>
          </p:cNvSpPr>
          <p:nvPr>
            <p:ph type="sldNum" sz="quarter" idx="5"/>
          </p:nvPr>
        </p:nvSpPr>
        <p:spPr/>
        <p:txBody>
          <a:bodyPr/>
          <a:lstStyle/>
          <a:p>
            <a:fld id="{47BDD4D8-51E3-41A7-8E1E-2B0FD5C81E29}" type="slidenum">
              <a:rPr lang="en-US" smtClean="0"/>
              <a:t>32</a:t>
            </a:fld>
            <a:endParaRPr lang="en-US" dirty="0"/>
          </a:p>
        </p:txBody>
      </p:sp>
    </p:spTree>
    <p:extLst>
      <p:ext uri="{BB962C8B-B14F-4D97-AF65-F5344CB8AC3E}">
        <p14:creationId xmlns:p14="http://schemas.microsoft.com/office/powerpoint/2010/main" val="1079387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ID: Nat19-33</a:t>
            </a:r>
          </a:p>
          <a:p>
            <a:r>
              <a:rPr lang="en-US" dirty="0"/>
              <a:t>SOURCE: 2019 DT 7.5, 7.11, and 7.14</a:t>
            </a:r>
          </a:p>
        </p:txBody>
      </p:sp>
      <p:sp>
        <p:nvSpPr>
          <p:cNvPr id="4" name="Slide Number Placeholder 3"/>
          <p:cNvSpPr>
            <a:spLocks noGrp="1"/>
          </p:cNvSpPr>
          <p:nvPr>
            <p:ph type="sldNum" sz="quarter" idx="5"/>
          </p:nvPr>
        </p:nvSpPr>
        <p:spPr/>
        <p:txBody>
          <a:bodyPr/>
          <a:lstStyle/>
          <a:p>
            <a:fld id="{47BDD4D8-51E3-41A7-8E1E-2B0FD5C81E29}" type="slidenum">
              <a:rPr lang="en-US" smtClean="0"/>
              <a:t>33</a:t>
            </a:fld>
            <a:endParaRPr lang="en-US" dirty="0"/>
          </a:p>
        </p:txBody>
      </p:sp>
    </p:spTree>
    <p:extLst>
      <p:ext uri="{BB962C8B-B14F-4D97-AF65-F5344CB8AC3E}">
        <p14:creationId xmlns:p14="http://schemas.microsoft.com/office/powerpoint/2010/main" val="705794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34</a:t>
            </a:fld>
            <a:endParaRPr lang="en-US" dirty="0"/>
          </a:p>
        </p:txBody>
      </p:sp>
    </p:spTree>
    <p:extLst>
      <p:ext uri="{BB962C8B-B14F-4D97-AF65-F5344CB8AC3E}">
        <p14:creationId xmlns:p14="http://schemas.microsoft.com/office/powerpoint/2010/main" val="57376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ID: Nat19-36</a:t>
            </a:r>
          </a:p>
          <a:p>
            <a:r>
              <a:rPr lang="en-US" dirty="0"/>
              <a:t>SOURCE: Special analysis</a:t>
            </a:r>
          </a:p>
        </p:txBody>
      </p:sp>
      <p:sp>
        <p:nvSpPr>
          <p:cNvPr id="4" name="Slide Number Placeholder 3"/>
          <p:cNvSpPr>
            <a:spLocks noGrp="1"/>
          </p:cNvSpPr>
          <p:nvPr>
            <p:ph type="sldNum" sz="quarter" idx="5"/>
          </p:nvPr>
        </p:nvSpPr>
        <p:spPr/>
        <p:txBody>
          <a:bodyPr/>
          <a:lstStyle/>
          <a:p>
            <a:fld id="{47BDD4D8-51E3-41A7-8E1E-2B0FD5C81E29}" type="slidenum">
              <a:rPr lang="en-US" smtClean="0"/>
              <a:t>36</a:t>
            </a:fld>
            <a:endParaRPr lang="en-US" dirty="0"/>
          </a:p>
        </p:txBody>
      </p:sp>
    </p:spTree>
    <p:extLst>
      <p:ext uri="{BB962C8B-B14F-4D97-AF65-F5344CB8AC3E}">
        <p14:creationId xmlns:p14="http://schemas.microsoft.com/office/powerpoint/2010/main" val="37706742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ID: Nat19-37</a:t>
            </a:r>
          </a:p>
          <a:p>
            <a:r>
              <a:rPr lang="en-US" dirty="0"/>
              <a:t>SOURCE: Special analysis</a:t>
            </a:r>
          </a:p>
        </p:txBody>
      </p:sp>
      <p:sp>
        <p:nvSpPr>
          <p:cNvPr id="4" name="Slide Number Placeholder 3"/>
          <p:cNvSpPr>
            <a:spLocks noGrp="1"/>
          </p:cNvSpPr>
          <p:nvPr>
            <p:ph type="sldNum" sz="quarter" idx="5"/>
          </p:nvPr>
        </p:nvSpPr>
        <p:spPr/>
        <p:txBody>
          <a:bodyPr/>
          <a:lstStyle/>
          <a:p>
            <a:fld id="{47BDD4D8-51E3-41A7-8E1E-2B0FD5C81E29}" type="slidenum">
              <a:rPr lang="en-US" smtClean="0"/>
              <a:t>37</a:t>
            </a:fld>
            <a:endParaRPr lang="en-US" dirty="0"/>
          </a:p>
        </p:txBody>
      </p:sp>
    </p:spTree>
    <p:extLst>
      <p:ext uri="{BB962C8B-B14F-4D97-AF65-F5344CB8AC3E}">
        <p14:creationId xmlns:p14="http://schemas.microsoft.com/office/powerpoint/2010/main" val="13229419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ID: Nat19-38</a:t>
            </a:r>
          </a:p>
          <a:p>
            <a:r>
              <a:rPr lang="en-US" dirty="0"/>
              <a:t>SOURCE: Special analysis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23540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ID: Nat19-39</a:t>
            </a:r>
          </a:p>
          <a:p>
            <a:r>
              <a:rPr lang="en-US" dirty="0"/>
              <a:t>SOURCE: Special analysis</a:t>
            </a:r>
          </a:p>
        </p:txBody>
      </p:sp>
      <p:sp>
        <p:nvSpPr>
          <p:cNvPr id="4" name="Slide Number Placeholder 3"/>
          <p:cNvSpPr>
            <a:spLocks noGrp="1"/>
          </p:cNvSpPr>
          <p:nvPr>
            <p:ph type="sldNum" sz="quarter" idx="5"/>
          </p:nvPr>
        </p:nvSpPr>
        <p:spPr/>
        <p:txBody>
          <a:bodyPr/>
          <a:lstStyle/>
          <a:p>
            <a:fld id="{47BDD4D8-51E3-41A7-8E1E-2B0FD5C81E29}" type="slidenum">
              <a:rPr lang="en-US" smtClean="0"/>
              <a:t>39</a:t>
            </a:fld>
            <a:endParaRPr lang="en-US" dirty="0"/>
          </a:p>
        </p:txBody>
      </p:sp>
    </p:spTree>
    <p:extLst>
      <p:ext uri="{BB962C8B-B14F-4D97-AF65-F5344CB8AC3E}">
        <p14:creationId xmlns:p14="http://schemas.microsoft.com/office/powerpoint/2010/main" val="19459904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ID: Nat19-40</a:t>
            </a:r>
          </a:p>
          <a:p>
            <a:r>
              <a:rPr lang="en-US" dirty="0"/>
              <a:t>SOURCE: Special analysis</a:t>
            </a:r>
          </a:p>
        </p:txBody>
      </p:sp>
      <p:sp>
        <p:nvSpPr>
          <p:cNvPr id="4" name="Slide Number Placeholder 3"/>
          <p:cNvSpPr>
            <a:spLocks noGrp="1"/>
          </p:cNvSpPr>
          <p:nvPr>
            <p:ph type="sldNum" sz="quarter" idx="5"/>
          </p:nvPr>
        </p:nvSpPr>
        <p:spPr/>
        <p:txBody>
          <a:bodyPr/>
          <a:lstStyle/>
          <a:p>
            <a:fld id="{47BDD4D8-51E3-41A7-8E1E-2B0FD5C81E29}" type="slidenum">
              <a:rPr lang="en-US" smtClean="0"/>
              <a:t>40</a:t>
            </a:fld>
            <a:endParaRPr lang="en-US" dirty="0"/>
          </a:p>
        </p:txBody>
      </p:sp>
    </p:spTree>
    <p:extLst>
      <p:ext uri="{BB962C8B-B14F-4D97-AF65-F5344CB8AC3E}">
        <p14:creationId xmlns:p14="http://schemas.microsoft.com/office/powerpoint/2010/main" val="21115347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42</a:t>
            </a:fld>
            <a:endParaRPr lang="en-US" dirty="0"/>
          </a:p>
        </p:txBody>
      </p:sp>
    </p:spTree>
    <p:extLst>
      <p:ext uri="{BB962C8B-B14F-4D97-AF65-F5344CB8AC3E}">
        <p14:creationId xmlns:p14="http://schemas.microsoft.com/office/powerpoint/2010/main" val="4185134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Slide ID: Nat19-4</a:t>
            </a:r>
          </a:p>
          <a:p>
            <a:pPr lvl="0"/>
            <a:r>
              <a:rPr lang="en-US" sz="1200" kern="1200" dirty="0">
                <a:solidFill>
                  <a:schemeClr val="tx1"/>
                </a:solidFill>
                <a:effectLst/>
                <a:latin typeface="+mn-lt"/>
                <a:ea typeface="+mn-ea"/>
                <a:cs typeface="+mn-cs"/>
              </a:rPr>
              <a:t>Source: 2019 DT 5.1, 8.1, 8.4, and 8.47</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6058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ID: Nat19-43</a:t>
            </a:r>
          </a:p>
          <a:p>
            <a:r>
              <a:rPr lang="en-US" dirty="0"/>
              <a:t>SOURCE: 2019 DT 10.3 and 10.11</a:t>
            </a:r>
          </a:p>
        </p:txBody>
      </p:sp>
      <p:sp>
        <p:nvSpPr>
          <p:cNvPr id="4" name="Slide Number Placeholder 3"/>
          <p:cNvSpPr>
            <a:spLocks noGrp="1"/>
          </p:cNvSpPr>
          <p:nvPr>
            <p:ph type="sldNum" sz="quarter" idx="5"/>
          </p:nvPr>
        </p:nvSpPr>
        <p:spPr/>
        <p:txBody>
          <a:bodyPr/>
          <a:lstStyle/>
          <a:p>
            <a:fld id="{47BDD4D8-51E3-41A7-8E1E-2B0FD5C81E29}" type="slidenum">
              <a:rPr lang="en-US" smtClean="0"/>
              <a:t>43</a:t>
            </a:fld>
            <a:endParaRPr lang="en-US" dirty="0"/>
          </a:p>
        </p:txBody>
      </p:sp>
    </p:spTree>
    <p:extLst>
      <p:ext uri="{BB962C8B-B14F-4D97-AF65-F5344CB8AC3E}">
        <p14:creationId xmlns:p14="http://schemas.microsoft.com/office/powerpoint/2010/main" val="29853922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ID: Nat19-44</a:t>
            </a:r>
          </a:p>
          <a:p>
            <a:r>
              <a:rPr lang="en-US" dirty="0"/>
              <a:t>SOURCE: 2019 DT 10.32 and 11.2</a:t>
            </a:r>
          </a:p>
        </p:txBody>
      </p:sp>
      <p:sp>
        <p:nvSpPr>
          <p:cNvPr id="4" name="Slide Number Placeholder 3"/>
          <p:cNvSpPr>
            <a:spLocks noGrp="1"/>
          </p:cNvSpPr>
          <p:nvPr>
            <p:ph type="sldNum" sz="quarter" idx="5"/>
          </p:nvPr>
        </p:nvSpPr>
        <p:spPr/>
        <p:txBody>
          <a:bodyPr/>
          <a:lstStyle/>
          <a:p>
            <a:fld id="{47BDD4D8-51E3-41A7-8E1E-2B0FD5C81E29}" type="slidenum">
              <a:rPr lang="en-US" smtClean="0"/>
              <a:t>44</a:t>
            </a:fld>
            <a:endParaRPr lang="en-US" dirty="0"/>
          </a:p>
        </p:txBody>
      </p:sp>
    </p:spTree>
    <p:extLst>
      <p:ext uri="{BB962C8B-B14F-4D97-AF65-F5344CB8AC3E}">
        <p14:creationId xmlns:p14="http://schemas.microsoft.com/office/powerpoint/2010/main" val="42218755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ID: Nat19-45</a:t>
            </a:r>
          </a:p>
          <a:p>
            <a:r>
              <a:rPr lang="en-US" dirty="0"/>
              <a:t>SOURCE: Special analysis</a:t>
            </a:r>
          </a:p>
        </p:txBody>
      </p:sp>
      <p:sp>
        <p:nvSpPr>
          <p:cNvPr id="4" name="Slide Number Placeholder 3"/>
          <p:cNvSpPr>
            <a:spLocks noGrp="1"/>
          </p:cNvSpPr>
          <p:nvPr>
            <p:ph type="sldNum" sz="quarter" idx="5"/>
          </p:nvPr>
        </p:nvSpPr>
        <p:spPr/>
        <p:txBody>
          <a:bodyPr/>
          <a:lstStyle/>
          <a:p>
            <a:fld id="{47BDD4D8-51E3-41A7-8E1E-2B0FD5C81E29}" type="slidenum">
              <a:rPr lang="en-US" smtClean="0"/>
              <a:t>45</a:t>
            </a:fld>
            <a:endParaRPr lang="en-US"/>
          </a:p>
        </p:txBody>
      </p:sp>
    </p:spTree>
    <p:extLst>
      <p:ext uri="{BB962C8B-B14F-4D97-AF65-F5344CB8AC3E}">
        <p14:creationId xmlns:p14="http://schemas.microsoft.com/office/powerpoint/2010/main" val="4413203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ID: Nat19-46</a:t>
            </a:r>
          </a:p>
          <a:p>
            <a:r>
              <a:rPr lang="en-US" dirty="0"/>
              <a:t>SOURCE: Special Analysis</a:t>
            </a:r>
          </a:p>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46</a:t>
            </a:fld>
            <a:endParaRPr lang="en-US" dirty="0"/>
          </a:p>
        </p:txBody>
      </p:sp>
    </p:spTree>
    <p:extLst>
      <p:ext uri="{BB962C8B-B14F-4D97-AF65-F5344CB8AC3E}">
        <p14:creationId xmlns:p14="http://schemas.microsoft.com/office/powerpoint/2010/main" val="24208580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47</a:t>
            </a:fld>
            <a:endParaRPr lang="en-US" dirty="0"/>
          </a:p>
        </p:txBody>
      </p:sp>
    </p:spTree>
    <p:extLst>
      <p:ext uri="{BB962C8B-B14F-4D97-AF65-F5344CB8AC3E}">
        <p14:creationId xmlns:p14="http://schemas.microsoft.com/office/powerpoint/2010/main" val="13245852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ID: Nat19-48</a:t>
            </a:r>
          </a:p>
          <a:p>
            <a:r>
              <a:rPr lang="en-US" dirty="0"/>
              <a:t>SOURCE: 2019 DT 11.6 and 11.8</a:t>
            </a:r>
          </a:p>
        </p:txBody>
      </p:sp>
      <p:sp>
        <p:nvSpPr>
          <p:cNvPr id="4" name="Slide Number Placeholder 3"/>
          <p:cNvSpPr>
            <a:spLocks noGrp="1"/>
          </p:cNvSpPr>
          <p:nvPr>
            <p:ph type="sldNum" sz="quarter" idx="5"/>
          </p:nvPr>
        </p:nvSpPr>
        <p:spPr/>
        <p:txBody>
          <a:bodyPr/>
          <a:lstStyle/>
          <a:p>
            <a:fld id="{47BDD4D8-51E3-41A7-8E1E-2B0FD5C81E29}" type="slidenum">
              <a:rPr lang="en-US" smtClean="0"/>
              <a:t>48</a:t>
            </a:fld>
            <a:endParaRPr lang="en-US"/>
          </a:p>
        </p:txBody>
      </p:sp>
    </p:spTree>
    <p:extLst>
      <p:ext uri="{BB962C8B-B14F-4D97-AF65-F5344CB8AC3E}">
        <p14:creationId xmlns:p14="http://schemas.microsoft.com/office/powerpoint/2010/main" val="16411223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ID: Nat19-49</a:t>
            </a:r>
          </a:p>
          <a:p>
            <a:r>
              <a:rPr lang="en-US" dirty="0"/>
              <a:t>SOURCE: 2019 DT 10.6</a:t>
            </a:r>
          </a:p>
        </p:txBody>
      </p:sp>
      <p:sp>
        <p:nvSpPr>
          <p:cNvPr id="4" name="Slide Number Placeholder 3"/>
          <p:cNvSpPr>
            <a:spLocks noGrp="1"/>
          </p:cNvSpPr>
          <p:nvPr>
            <p:ph type="sldNum" sz="quarter" idx="5"/>
          </p:nvPr>
        </p:nvSpPr>
        <p:spPr/>
        <p:txBody>
          <a:bodyPr/>
          <a:lstStyle/>
          <a:p>
            <a:fld id="{47BDD4D8-51E3-41A7-8E1E-2B0FD5C81E29}" type="slidenum">
              <a:rPr lang="en-US" smtClean="0"/>
              <a:t>49</a:t>
            </a:fld>
            <a:endParaRPr lang="en-US"/>
          </a:p>
        </p:txBody>
      </p:sp>
    </p:spTree>
    <p:extLst>
      <p:ext uri="{BB962C8B-B14F-4D97-AF65-F5344CB8AC3E}">
        <p14:creationId xmlns:p14="http://schemas.microsoft.com/office/powerpoint/2010/main" val="35642190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ID: Nat19-50</a:t>
            </a:r>
          </a:p>
          <a:p>
            <a:r>
              <a:rPr lang="en-US" dirty="0"/>
              <a:t>SOURCE: 2019 DT 8.42</a:t>
            </a:r>
          </a:p>
        </p:txBody>
      </p:sp>
      <p:sp>
        <p:nvSpPr>
          <p:cNvPr id="4" name="Slide Number Placeholder 3"/>
          <p:cNvSpPr>
            <a:spLocks noGrp="1"/>
          </p:cNvSpPr>
          <p:nvPr>
            <p:ph type="sldNum" sz="quarter" idx="5"/>
          </p:nvPr>
        </p:nvSpPr>
        <p:spPr/>
        <p:txBody>
          <a:bodyPr/>
          <a:lstStyle/>
          <a:p>
            <a:fld id="{47BDD4D8-51E3-41A7-8E1E-2B0FD5C81E29}" type="slidenum">
              <a:rPr lang="en-US" smtClean="0"/>
              <a:t>50</a:t>
            </a:fld>
            <a:endParaRPr lang="en-US"/>
          </a:p>
        </p:txBody>
      </p:sp>
    </p:spTree>
    <p:extLst>
      <p:ext uri="{BB962C8B-B14F-4D97-AF65-F5344CB8AC3E}">
        <p14:creationId xmlns:p14="http://schemas.microsoft.com/office/powerpoint/2010/main" val="3305298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ID: Nat19-51</a:t>
            </a:r>
          </a:p>
          <a:p>
            <a:r>
              <a:rPr lang="en-US" dirty="0"/>
              <a:t>SOURCE: 2019 DT 8.61</a:t>
            </a:r>
          </a:p>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51</a:t>
            </a:fld>
            <a:endParaRPr lang="en-US" dirty="0"/>
          </a:p>
        </p:txBody>
      </p:sp>
    </p:spTree>
    <p:extLst>
      <p:ext uri="{BB962C8B-B14F-4D97-AF65-F5344CB8AC3E}">
        <p14:creationId xmlns:p14="http://schemas.microsoft.com/office/powerpoint/2010/main" val="41536508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Slide ID: Nat19-52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Special analysis</a:t>
            </a:r>
          </a:p>
        </p:txBody>
      </p:sp>
      <p:sp>
        <p:nvSpPr>
          <p:cNvPr id="4" name="Slide Number Placeholder 3"/>
          <p:cNvSpPr>
            <a:spLocks noGrp="1"/>
          </p:cNvSpPr>
          <p:nvPr>
            <p:ph type="sldNum" sz="quarter" idx="5"/>
          </p:nvPr>
        </p:nvSpPr>
        <p:spPr/>
        <p:txBody>
          <a:bodyPr/>
          <a:lstStyle/>
          <a:p>
            <a:fld id="{47BDD4D8-51E3-41A7-8E1E-2B0FD5C81E29}" type="slidenum">
              <a:rPr lang="en-US" smtClean="0"/>
              <a:t>52</a:t>
            </a:fld>
            <a:endParaRPr lang="en-US" dirty="0"/>
          </a:p>
        </p:txBody>
      </p:sp>
    </p:spTree>
    <p:extLst>
      <p:ext uri="{BB962C8B-B14F-4D97-AF65-F5344CB8AC3E}">
        <p14:creationId xmlns:p14="http://schemas.microsoft.com/office/powerpoint/2010/main" val="2696524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ID: Nat19-5</a:t>
            </a:r>
          </a:p>
          <a:p>
            <a:r>
              <a:rPr lang="en-US" dirty="0"/>
              <a:t>SOURCE: 2019 DT 7.6, 7.12, and 7.15</a:t>
            </a:r>
          </a:p>
        </p:txBody>
      </p:sp>
      <p:sp>
        <p:nvSpPr>
          <p:cNvPr id="4" name="Slide Number Placeholder 3"/>
          <p:cNvSpPr>
            <a:spLocks noGrp="1"/>
          </p:cNvSpPr>
          <p:nvPr>
            <p:ph type="sldNum" sz="quarter" idx="5"/>
          </p:nvPr>
        </p:nvSpPr>
        <p:spPr/>
        <p:txBody>
          <a:bodyPr/>
          <a:lstStyle/>
          <a:p>
            <a:fld id="{47BDD4D8-51E3-41A7-8E1E-2B0FD5C81E29}" type="slidenum">
              <a:rPr lang="en-US" smtClean="0"/>
              <a:t>5</a:t>
            </a:fld>
            <a:endParaRPr lang="en-US" dirty="0"/>
          </a:p>
        </p:txBody>
      </p:sp>
    </p:spTree>
    <p:extLst>
      <p:ext uri="{BB962C8B-B14F-4D97-AF65-F5344CB8AC3E}">
        <p14:creationId xmlns:p14="http://schemas.microsoft.com/office/powerpoint/2010/main" val="39442850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ID: Nat19-53</a:t>
            </a:r>
          </a:p>
          <a:p>
            <a:r>
              <a:rPr lang="en-US" dirty="0"/>
              <a:t>SOURCE: 2019 DT 5.17</a:t>
            </a:r>
          </a:p>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53</a:t>
            </a:fld>
            <a:endParaRPr lang="en-US"/>
          </a:p>
        </p:txBody>
      </p:sp>
    </p:spTree>
    <p:extLst>
      <p:ext uri="{BB962C8B-B14F-4D97-AF65-F5344CB8AC3E}">
        <p14:creationId xmlns:p14="http://schemas.microsoft.com/office/powerpoint/2010/main" val="4978113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ID: Nat19-53</a:t>
            </a:r>
          </a:p>
          <a:p>
            <a:r>
              <a:rPr lang="en-US" dirty="0"/>
              <a:t>SOURCE: 2019 DT 10.27</a:t>
            </a:r>
          </a:p>
        </p:txBody>
      </p:sp>
      <p:sp>
        <p:nvSpPr>
          <p:cNvPr id="4" name="Slide Number Placeholder 3"/>
          <p:cNvSpPr>
            <a:spLocks noGrp="1"/>
          </p:cNvSpPr>
          <p:nvPr>
            <p:ph type="sldNum" sz="quarter" idx="5"/>
          </p:nvPr>
        </p:nvSpPr>
        <p:spPr/>
        <p:txBody>
          <a:bodyPr/>
          <a:lstStyle/>
          <a:p>
            <a:fld id="{47BDD4D8-51E3-41A7-8E1E-2B0FD5C81E29}" type="slidenum">
              <a:rPr lang="en-US" smtClean="0"/>
              <a:t>54</a:t>
            </a:fld>
            <a:endParaRPr lang="en-US" dirty="0"/>
          </a:p>
        </p:txBody>
      </p:sp>
    </p:spTree>
    <p:extLst>
      <p:ext uri="{BB962C8B-B14F-4D97-AF65-F5344CB8AC3E}">
        <p14:creationId xmlns:p14="http://schemas.microsoft.com/office/powerpoint/2010/main" val="2186197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55</a:t>
            </a:fld>
            <a:endParaRPr lang="en-US" dirty="0"/>
          </a:p>
        </p:txBody>
      </p:sp>
    </p:spTree>
    <p:extLst>
      <p:ext uri="{BB962C8B-B14F-4D97-AF65-F5344CB8AC3E}">
        <p14:creationId xmlns:p14="http://schemas.microsoft.com/office/powerpoint/2010/main" val="27102627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56</a:t>
            </a:fld>
            <a:endParaRPr lang="en-US" dirty="0"/>
          </a:p>
        </p:txBody>
      </p:sp>
    </p:spTree>
    <p:extLst>
      <p:ext uri="{BB962C8B-B14F-4D97-AF65-F5344CB8AC3E}">
        <p14:creationId xmlns:p14="http://schemas.microsoft.com/office/powerpoint/2010/main" val="2701407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ID: Nat19-6</a:t>
            </a:r>
          </a:p>
          <a:p>
            <a:r>
              <a:rPr lang="en-US" dirty="0"/>
              <a:t>SOURCE: 2019 DT 7.47, 7.49, and 7.50</a:t>
            </a:r>
          </a:p>
        </p:txBody>
      </p:sp>
      <p:sp>
        <p:nvSpPr>
          <p:cNvPr id="4" name="Slide Number Placeholder 3"/>
          <p:cNvSpPr>
            <a:spLocks noGrp="1"/>
          </p:cNvSpPr>
          <p:nvPr>
            <p:ph type="sldNum" sz="quarter" idx="5"/>
          </p:nvPr>
        </p:nvSpPr>
        <p:spPr/>
        <p:txBody>
          <a:bodyPr/>
          <a:lstStyle/>
          <a:p>
            <a:fld id="{47BDD4D8-51E3-41A7-8E1E-2B0FD5C81E29}" type="slidenum">
              <a:rPr lang="en-US" smtClean="0"/>
              <a:t>6</a:t>
            </a:fld>
            <a:endParaRPr lang="en-US" dirty="0"/>
          </a:p>
        </p:txBody>
      </p:sp>
    </p:spTree>
    <p:extLst>
      <p:ext uri="{BB962C8B-B14F-4D97-AF65-F5344CB8AC3E}">
        <p14:creationId xmlns:p14="http://schemas.microsoft.com/office/powerpoint/2010/main" val="2572985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BDD4D8-51E3-41A7-8E1E-2B0FD5C81E29}" type="slidenum">
              <a:rPr lang="en-US" smtClean="0"/>
              <a:t>7</a:t>
            </a:fld>
            <a:endParaRPr lang="en-US" dirty="0"/>
          </a:p>
        </p:txBody>
      </p:sp>
    </p:spTree>
    <p:extLst>
      <p:ext uri="{BB962C8B-B14F-4D97-AF65-F5344CB8AC3E}">
        <p14:creationId xmlns:p14="http://schemas.microsoft.com/office/powerpoint/2010/main" val="371467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ID: Nat19-8      </a:t>
            </a:r>
          </a:p>
          <a:p>
            <a:r>
              <a:rPr lang="en-US" dirty="0"/>
              <a:t>SOURCE: 2019 DT 7.2</a:t>
            </a:r>
          </a:p>
        </p:txBody>
      </p:sp>
      <p:sp>
        <p:nvSpPr>
          <p:cNvPr id="4" name="Slide Number Placeholder 3"/>
          <p:cNvSpPr>
            <a:spLocks noGrp="1"/>
          </p:cNvSpPr>
          <p:nvPr>
            <p:ph type="sldNum" sz="quarter" idx="5"/>
          </p:nvPr>
        </p:nvSpPr>
        <p:spPr/>
        <p:txBody>
          <a:bodyPr/>
          <a:lstStyle/>
          <a:p>
            <a:fld id="{47BDD4D8-51E3-41A7-8E1E-2B0FD5C81E29}" type="slidenum">
              <a:rPr lang="en-US" smtClean="0"/>
              <a:t>8</a:t>
            </a:fld>
            <a:endParaRPr lang="en-US" dirty="0"/>
          </a:p>
        </p:txBody>
      </p:sp>
    </p:spTree>
    <p:extLst>
      <p:ext uri="{BB962C8B-B14F-4D97-AF65-F5344CB8AC3E}">
        <p14:creationId xmlns:p14="http://schemas.microsoft.com/office/powerpoint/2010/main" val="3560449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Slide ID: Nat19-9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Special analysis.</a:t>
            </a:r>
          </a:p>
        </p:txBody>
      </p:sp>
      <p:sp>
        <p:nvSpPr>
          <p:cNvPr id="4" name="Slide Number Placeholder 3"/>
          <p:cNvSpPr>
            <a:spLocks noGrp="1"/>
          </p:cNvSpPr>
          <p:nvPr>
            <p:ph type="sldNum" sz="quarter" idx="10"/>
          </p:nvPr>
        </p:nvSpPr>
        <p:spPr/>
        <p:txBody>
          <a:bodyPr/>
          <a:lstStyle/>
          <a:p>
            <a:fld id="{47BDD4D8-51E3-41A7-8E1E-2B0FD5C81E29}" type="slidenum">
              <a:rPr lang="en-US" smtClean="0"/>
              <a:t>9</a:t>
            </a:fld>
            <a:endParaRPr lang="en-US" dirty="0"/>
          </a:p>
        </p:txBody>
      </p:sp>
    </p:spTree>
    <p:extLst>
      <p:ext uri="{BB962C8B-B14F-4D97-AF65-F5344CB8AC3E}">
        <p14:creationId xmlns:p14="http://schemas.microsoft.com/office/powerpoint/2010/main" val="1062947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4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346325" y="355432"/>
            <a:ext cx="9144000" cy="646331"/>
          </a:xfrm>
        </p:spPr>
        <p:txBody>
          <a:bodyPr anchor="t" anchorCtr="0">
            <a:spAutoFit/>
          </a:bodyPr>
          <a:lstStyle>
            <a:lvl1pPr algn="r">
              <a:defRPr sz="4000"/>
            </a:lvl1pPr>
          </a:lstStyle>
          <a:p>
            <a:r>
              <a:rPr lang="en-US"/>
              <a:t>Click to edit Master title style</a:t>
            </a:r>
            <a:endParaRPr lang="en-US" dirty="0"/>
          </a:p>
        </p:txBody>
      </p:sp>
      <p:sp>
        <p:nvSpPr>
          <p:cNvPr id="3" name="Subtitle 2"/>
          <p:cNvSpPr>
            <a:spLocks noGrp="1"/>
          </p:cNvSpPr>
          <p:nvPr>
            <p:ph type="subTitle" idx="1"/>
          </p:nvPr>
        </p:nvSpPr>
        <p:spPr>
          <a:xfrm>
            <a:off x="3535707" y="3109202"/>
            <a:ext cx="7954617" cy="1655762"/>
          </a:xfrm>
        </p:spPr>
        <p:txBody>
          <a:bodyPr anchor="ctr">
            <a:noAutofit/>
          </a:bodyPr>
          <a:lstStyle>
            <a:lvl1pPr marL="0" indent="0" algn="r">
              <a:lnSpc>
                <a:spcPct val="95000"/>
              </a:lnSpc>
              <a:spcBef>
                <a:spcPts val="8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49568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3652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ne-graph_sig-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2"/>
          <p:cNvSpPr>
            <a:spLocks noGrp="1"/>
          </p:cNvSpPr>
          <p:nvPr>
            <p:ph type="body" sz="quarter" idx="10" hasCustomPrompt="1"/>
          </p:nvPr>
        </p:nvSpPr>
        <p:spPr>
          <a:xfrm>
            <a:off x="61026" y="67236"/>
            <a:ext cx="838200" cy="195158"/>
          </a:xfrm>
        </p:spPr>
        <p:txBody>
          <a:bodyPr wrap="square" anchor="b" anchorCtr="0">
            <a:noAutofit/>
          </a:bodyPr>
          <a:lstStyle>
            <a:lvl1pPr marL="114300" indent="-114300">
              <a:spcBef>
                <a:spcPts val="300"/>
              </a:spcBef>
              <a:buNone/>
              <a:defRPr sz="900" b="1">
                <a:solidFill>
                  <a:schemeClr val="bg1"/>
                </a:solidFill>
                <a:latin typeface="+mn-lt"/>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FFR</a:t>
            </a:r>
          </a:p>
        </p:txBody>
      </p:sp>
      <p:sp>
        <p:nvSpPr>
          <p:cNvPr id="7" name="TextBox 6"/>
          <p:cNvSpPr txBox="1"/>
          <p:nvPr userDrawn="1"/>
        </p:nvSpPr>
        <p:spPr>
          <a:xfrm>
            <a:off x="10395806" y="5349875"/>
            <a:ext cx="1796194" cy="739738"/>
          </a:xfrm>
          <a:prstGeom prst="rect">
            <a:avLst/>
          </a:prstGeom>
          <a:noFill/>
        </p:spPr>
        <p:txBody>
          <a:bodyPr wrap="square" lIns="73152" rtlCol="0" anchor="b" anchorCtr="0">
            <a:noAutofit/>
          </a:bodyPr>
          <a:lstStyle/>
          <a:p>
            <a:pPr marL="114300" indent="-114300"/>
            <a:r>
              <a:rPr lang="en-US" sz="1400" b="0" dirty="0">
                <a:solidFill>
                  <a:schemeClr val="tx1"/>
                </a:solidFill>
                <a:latin typeface="Arial Narrow" panose="020B0606020202030204" pitchFamily="34" charset="0"/>
              </a:rPr>
              <a:t>+</a:t>
            </a:r>
            <a:r>
              <a:rPr lang="en-US" sz="1100" dirty="0">
                <a:solidFill>
                  <a:schemeClr val="tx1"/>
                </a:solidFill>
                <a:latin typeface="Arial Narrow" panose="020B0606020202030204" pitchFamily="34" charset="0"/>
              </a:rPr>
              <a:t> Difference between this estimate and the 2017 estimate is statistically significant at the .05 level. </a:t>
            </a:r>
          </a:p>
        </p:txBody>
      </p:sp>
      <p:sp>
        <p:nvSpPr>
          <p:cNvPr id="8" name="Content Placeholder 12"/>
          <p:cNvSpPr>
            <a:spLocks noGrp="1"/>
          </p:cNvSpPr>
          <p:nvPr>
            <p:ph sz="quarter" idx="15"/>
          </p:nvPr>
        </p:nvSpPr>
        <p:spPr>
          <a:xfrm>
            <a:off x="2256683" y="1234464"/>
            <a:ext cx="6764234" cy="4115411"/>
          </a:xfrm>
        </p:spPr>
        <p:txBody>
          <a:bodyPr/>
          <a:lstStyle>
            <a:lvl1pPr>
              <a:defRPr sz="1800"/>
            </a:lvl1pPr>
          </a:lstStyle>
          <a:p>
            <a:pPr lvl="0"/>
            <a:r>
              <a:rPr lang="en-US"/>
              <a:t>Edit Master text styles</a:t>
            </a:r>
          </a:p>
        </p:txBody>
      </p:sp>
      <p:sp>
        <p:nvSpPr>
          <p:cNvPr id="9" name="Text Placeholder 2"/>
          <p:cNvSpPr>
            <a:spLocks noGrp="1"/>
          </p:cNvSpPr>
          <p:nvPr>
            <p:ph type="body" sz="quarter" idx="11" hasCustomPrompt="1"/>
          </p:nvPr>
        </p:nvSpPr>
        <p:spPr>
          <a:xfrm>
            <a:off x="10395806" y="3977634"/>
            <a:ext cx="1643729" cy="1291338"/>
          </a:xfrm>
        </p:spPr>
        <p:txBody>
          <a:bodyPr anchor="b" anchorCtr="0">
            <a:noAutofit/>
          </a:bodyPr>
          <a:lstStyle>
            <a:lvl1pPr marL="111125" indent="-111125">
              <a:spcBef>
                <a:spcPts val="300"/>
              </a:spcBef>
              <a:buNone/>
              <a:defRPr sz="1100" b="0">
                <a:solidFill>
                  <a:schemeClr val="tx1"/>
                </a:solidFill>
                <a:latin typeface="Arial Narrow" panose="020B0606020202030204" pitchFamily="34" charset="0"/>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Notes:</a:t>
            </a:r>
          </a:p>
        </p:txBody>
      </p:sp>
    </p:spTree>
    <p:extLst>
      <p:ext uri="{BB962C8B-B14F-4D97-AF65-F5344CB8AC3E}">
        <p14:creationId xmlns:p14="http://schemas.microsoft.com/office/powerpoint/2010/main" val="1398052403"/>
      </p:ext>
    </p:extLst>
  </p:cSld>
  <p:clrMapOvr>
    <a:masterClrMapping/>
  </p:clrMapOvr>
  <p:extLst>
    <p:ext uri="{DCECCB84-F9BA-43D5-87BE-67443E8EF086}">
      <p15:sldGuideLst xmlns:p15="http://schemas.microsoft.com/office/powerpoint/2012/main">
        <p15:guide id="1" pos="3552">
          <p15:clr>
            <a:srgbClr val="FBAE40"/>
          </p15:clr>
        </p15:guide>
        <p15:guide id="2" orient="horz" pos="337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her-figure_no-sig-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12"/>
          <p:cNvSpPr>
            <a:spLocks noGrp="1"/>
          </p:cNvSpPr>
          <p:nvPr>
            <p:ph sz="quarter" idx="15"/>
          </p:nvPr>
        </p:nvSpPr>
        <p:spPr>
          <a:xfrm>
            <a:off x="1574350" y="1600220"/>
            <a:ext cx="8128900" cy="4114779"/>
          </a:xfrm>
        </p:spPr>
        <p:txBody>
          <a:bodyPr/>
          <a:lstStyle>
            <a:lvl1pPr>
              <a:defRPr sz="1800"/>
            </a:lvl1pPr>
          </a:lstStyle>
          <a:p>
            <a:pPr lvl="0"/>
            <a:r>
              <a:rPr lang="en-US"/>
              <a:t>Edit Master text styles</a:t>
            </a:r>
          </a:p>
        </p:txBody>
      </p:sp>
      <p:sp>
        <p:nvSpPr>
          <p:cNvPr id="9" name="Text Placeholder 2"/>
          <p:cNvSpPr>
            <a:spLocks noGrp="1"/>
          </p:cNvSpPr>
          <p:nvPr>
            <p:ph type="body" sz="quarter" idx="11" hasCustomPrompt="1"/>
          </p:nvPr>
        </p:nvSpPr>
        <p:spPr>
          <a:xfrm>
            <a:off x="1297116" y="6446486"/>
            <a:ext cx="8683367" cy="285509"/>
          </a:xfrm>
        </p:spPr>
        <p:txBody>
          <a:bodyPr anchor="b" anchorCtr="0">
            <a:noAutofit/>
          </a:bodyPr>
          <a:lstStyle>
            <a:lvl1pPr marL="111125" indent="-111125">
              <a:spcBef>
                <a:spcPts val="300"/>
              </a:spcBef>
              <a:buNone/>
              <a:defRPr sz="1100" b="0">
                <a:solidFill>
                  <a:schemeClr val="tx1"/>
                </a:solidFill>
                <a:latin typeface="Arial Narrow" panose="020B0606020202030204" pitchFamily="34" charset="0"/>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Notes:</a:t>
            </a:r>
          </a:p>
        </p:txBody>
      </p:sp>
      <p:sp>
        <p:nvSpPr>
          <p:cNvPr id="10" name="Text Placeholder 2"/>
          <p:cNvSpPr>
            <a:spLocks noGrp="1"/>
          </p:cNvSpPr>
          <p:nvPr>
            <p:ph type="body" sz="quarter" idx="10" hasCustomPrompt="1"/>
          </p:nvPr>
        </p:nvSpPr>
        <p:spPr>
          <a:xfrm>
            <a:off x="61026" y="67236"/>
            <a:ext cx="838200" cy="195158"/>
          </a:xfrm>
        </p:spPr>
        <p:txBody>
          <a:bodyPr wrap="square" anchor="b" anchorCtr="0">
            <a:noAutofit/>
          </a:bodyPr>
          <a:lstStyle>
            <a:lvl1pPr marL="114300" indent="-114300">
              <a:spcBef>
                <a:spcPts val="300"/>
              </a:spcBef>
              <a:buNone/>
              <a:defRPr sz="900" b="1">
                <a:solidFill>
                  <a:schemeClr val="bg1"/>
                </a:solidFill>
                <a:latin typeface="+mn-lt"/>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FFR</a:t>
            </a:r>
          </a:p>
        </p:txBody>
      </p:sp>
    </p:spTree>
    <p:extLst>
      <p:ext uri="{BB962C8B-B14F-4D97-AF65-F5344CB8AC3E}">
        <p14:creationId xmlns:p14="http://schemas.microsoft.com/office/powerpoint/2010/main" val="2742857436"/>
      </p:ext>
    </p:extLst>
  </p:cSld>
  <p:clrMapOvr>
    <a:masterClrMapping/>
  </p:clrMapOvr>
  <p:extLst>
    <p:ext uri="{DCECCB84-F9BA-43D5-87BE-67443E8EF086}">
      <p15:sldGuideLst xmlns:p15="http://schemas.microsoft.com/office/powerpoint/2012/main">
        <p15:guide id="1" pos="3552">
          <p15:clr>
            <a:srgbClr val="FBAE40"/>
          </p15:clr>
        </p15:guide>
        <p15:guide id="2" orient="horz" pos="36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Text w/ NSDU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807" y="6330859"/>
            <a:ext cx="1355993" cy="362773"/>
          </a:xfrm>
          <a:prstGeom prst="rect">
            <a:avLst/>
          </a:prstGeom>
        </p:spPr>
      </p:pic>
    </p:spTree>
    <p:extLst>
      <p:ext uri="{BB962C8B-B14F-4D97-AF65-F5344CB8AC3E}">
        <p14:creationId xmlns:p14="http://schemas.microsoft.com/office/powerpoint/2010/main" val="960420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616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701675" y="0"/>
            <a:ext cx="10652125" cy="96014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1675" y="1508125"/>
            <a:ext cx="10788650" cy="46688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1026" y="6504466"/>
            <a:ext cx="594296" cy="307777"/>
          </a:xfrm>
          <a:prstGeom prst="rect">
            <a:avLst/>
          </a:prstGeom>
          <a:noFill/>
        </p:spPr>
        <p:txBody>
          <a:bodyPr wrap="square" rtlCol="0">
            <a:spAutoFit/>
          </a:bodyPr>
          <a:lstStyle/>
          <a:p>
            <a:fld id="{4CE3A314-87DB-4872-AD32-2EBA0046D649}" type="slidenum">
              <a:rPr lang="en-US" sz="1400" smtClean="0">
                <a:latin typeface="+mj-lt"/>
              </a:rPr>
              <a:t>‹#›</a:t>
            </a:fld>
            <a:endParaRPr lang="en-US" sz="1400" dirty="0">
              <a:latin typeface="+mj-lt"/>
            </a:endParaRPr>
          </a:p>
        </p:txBody>
      </p:sp>
    </p:spTree>
    <p:extLst>
      <p:ext uri="{BB962C8B-B14F-4D97-AF65-F5344CB8AC3E}">
        <p14:creationId xmlns:p14="http://schemas.microsoft.com/office/powerpoint/2010/main" val="1264108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Lst>
  <p:hf hdr="0" ftr="0" dt="0"/>
  <p:txStyles>
    <p:titleStyle>
      <a:lvl1pPr algn="l" defTabSz="914400" rtl="0" eaLnBrk="1" latinLnBrk="0" hangingPunct="1">
        <a:lnSpc>
          <a:spcPct val="90000"/>
        </a:lnSpc>
        <a:spcBef>
          <a:spcPct val="0"/>
        </a:spcBef>
        <a:buNone/>
        <a:defRPr sz="3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38">
          <p15:clr>
            <a:srgbClr val="F26B43"/>
          </p15:clr>
        </p15:guide>
        <p15:guide id="2" orient="horz" pos="4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46325" y="355434"/>
            <a:ext cx="9144000" cy="1754326"/>
          </a:xfrm>
        </p:spPr>
        <p:txBody>
          <a:bodyPr/>
          <a:lstStyle/>
          <a:p>
            <a:r>
              <a:rPr lang="en-US" dirty="0"/>
              <a:t>The National Survey on Drug Use and Health: 2019</a:t>
            </a:r>
            <a:br>
              <a:rPr lang="en-US" dirty="0"/>
            </a:br>
            <a:endParaRPr lang="en-US" dirty="0"/>
          </a:p>
        </p:txBody>
      </p:sp>
      <p:sp>
        <p:nvSpPr>
          <p:cNvPr id="5" name="Subtitle 4"/>
          <p:cNvSpPr>
            <a:spLocks noGrp="1"/>
          </p:cNvSpPr>
          <p:nvPr>
            <p:ph type="subTitle" idx="1"/>
          </p:nvPr>
        </p:nvSpPr>
        <p:spPr>
          <a:xfrm>
            <a:off x="3535709" y="2883877"/>
            <a:ext cx="8552458" cy="2150347"/>
          </a:xfrm>
        </p:spPr>
        <p:txBody>
          <a:bodyPr/>
          <a:lstStyle/>
          <a:p>
            <a:r>
              <a:rPr lang="en-US" dirty="0"/>
              <a:t>Elinore F. McCance-Katz, MD, PhD</a:t>
            </a:r>
          </a:p>
          <a:p>
            <a:r>
              <a:rPr lang="en-US" dirty="0"/>
              <a:t>Assistant Secretary for Mental Health and Substance Use</a:t>
            </a:r>
          </a:p>
          <a:p>
            <a:r>
              <a:rPr lang="en-US" dirty="0"/>
              <a:t>Substance Abuse and Mental Health Services Administration</a:t>
            </a:r>
          </a:p>
          <a:p>
            <a:r>
              <a:rPr lang="en-US" dirty="0"/>
              <a:t>U.S. Department of Health and Human Services</a:t>
            </a:r>
          </a:p>
          <a:p>
            <a:endParaRPr lang="en-US" dirty="0"/>
          </a:p>
        </p:txBody>
      </p:sp>
      <p:sp>
        <p:nvSpPr>
          <p:cNvPr id="2" name="TextBox 1"/>
          <p:cNvSpPr txBox="1"/>
          <p:nvPr/>
        </p:nvSpPr>
        <p:spPr>
          <a:xfrm>
            <a:off x="533400" y="6019800"/>
            <a:ext cx="1891480" cy="369332"/>
          </a:xfrm>
          <a:prstGeom prst="rect">
            <a:avLst/>
          </a:prstGeom>
          <a:noFill/>
        </p:spPr>
        <p:txBody>
          <a:bodyPr wrap="none" rtlCol="0">
            <a:spAutoFit/>
          </a:bodyPr>
          <a:lstStyle/>
          <a:p>
            <a:r>
              <a:rPr lang="en-US" dirty="0"/>
              <a:t>September 2020</a:t>
            </a:r>
          </a:p>
        </p:txBody>
      </p:sp>
    </p:spTree>
    <p:extLst>
      <p:ext uri="{BB962C8B-B14F-4D97-AF65-F5344CB8AC3E}">
        <p14:creationId xmlns:p14="http://schemas.microsoft.com/office/powerpoint/2010/main" val="2562987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86054F-92D9-4FA7-98C1-7B87859C1D49}"/>
              </a:ext>
            </a:extLst>
          </p:cNvPr>
          <p:cNvSpPr txBox="1"/>
          <p:nvPr/>
        </p:nvSpPr>
        <p:spPr>
          <a:xfrm>
            <a:off x="685800" y="0"/>
            <a:ext cx="10947400" cy="927100"/>
          </a:xfrm>
          <a:prstGeom prst="rect">
            <a:avLst/>
          </a:prstGeom>
          <a:noFill/>
        </p:spPr>
        <p:txBody>
          <a:bodyPr vert="horz" rtlCol="0" anchor="ctr">
            <a:normAutofit/>
          </a:bodyPr>
          <a:lstStyle/>
          <a:p>
            <a:r>
              <a:rPr lang="en-US" sz="2800" dirty="0">
                <a:solidFill>
                  <a:srgbClr val="FFFFFF"/>
                </a:solidFill>
                <a:latin typeface="Segoe UI Semibold" panose="020B0702040204020203" pitchFamily="34" charset="0"/>
              </a:rPr>
              <a:t>Opioid Misuse</a:t>
            </a:r>
          </a:p>
        </p:txBody>
      </p:sp>
      <p:pic>
        <p:nvPicPr>
          <p:cNvPr id="14" name="Picture 13">
            <a:extLst>
              <a:ext uri="{FF2B5EF4-FFF2-40B4-BE49-F238E27FC236}">
                <a16:creationId xmlns:a16="http://schemas.microsoft.com/office/drawing/2014/main" id="{E75F3ACF-FF8E-4E81-9DCB-10ECB3BA8059}"/>
              </a:ext>
            </a:extLst>
          </p:cNvPr>
          <p:cNvPicPr>
            <a:picLocks noChangeAspect="1"/>
          </p:cNvPicPr>
          <p:nvPr/>
        </p:nvPicPr>
        <p:blipFill>
          <a:blip r:embed="rId3"/>
          <a:stretch>
            <a:fillRect/>
          </a:stretch>
        </p:blipFill>
        <p:spPr>
          <a:xfrm>
            <a:off x="762000" y="910843"/>
            <a:ext cx="11473666" cy="5870957"/>
          </a:xfrm>
          <a:prstGeom prst="rect">
            <a:avLst/>
          </a:prstGeom>
        </p:spPr>
      </p:pic>
    </p:spTree>
    <p:extLst>
      <p:ext uri="{BB962C8B-B14F-4D97-AF65-F5344CB8AC3E}">
        <p14:creationId xmlns:p14="http://schemas.microsoft.com/office/powerpoint/2010/main" val="1468372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4C861F-9149-42F8-98BC-BFDF995A8FDD}"/>
              </a:ext>
            </a:extLst>
          </p:cNvPr>
          <p:cNvSpPr txBox="1"/>
          <p:nvPr/>
        </p:nvSpPr>
        <p:spPr>
          <a:xfrm>
            <a:off x="685800" y="0"/>
            <a:ext cx="10947400" cy="927100"/>
          </a:xfrm>
          <a:prstGeom prst="rect">
            <a:avLst/>
          </a:prstGeom>
          <a:noFill/>
        </p:spPr>
        <p:txBody>
          <a:bodyPr vert="horz"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mn-cs"/>
              </a:rPr>
              <a:t>Prescription Pain Reliever Misuse</a:t>
            </a:r>
            <a:r>
              <a:rPr lang="en-US" sz="2800" dirty="0">
                <a:solidFill>
                  <a:srgbClr val="FFFFFF"/>
                </a:solidFill>
                <a:latin typeface="Segoe UI Semibold" panose="020B0702040204020203" pitchFamily="34" charset="0"/>
              </a:rPr>
              <a:t> and Heroin Use</a:t>
            </a:r>
            <a:endParaRPr kumimoji="0" lang="en-US" sz="2800" b="0" i="0" u="none" strike="noStrike" kern="1200" cap="none" spc="0" normalizeH="0" baseline="0" noProof="0" dirty="0">
              <a:ln>
                <a:noFill/>
              </a:ln>
              <a:solidFill>
                <a:srgbClr val="FF0000"/>
              </a:solidFill>
              <a:effectLst/>
              <a:uLnTx/>
              <a:uFillTx/>
              <a:latin typeface="Segoe UI Semibold" panose="020B0702040204020203" pitchFamily="34" charset="0"/>
              <a:ea typeface="+mn-ea"/>
              <a:cs typeface="+mn-cs"/>
            </a:endParaRPr>
          </a:p>
        </p:txBody>
      </p:sp>
      <p:pic>
        <p:nvPicPr>
          <p:cNvPr id="9" name="Picture 8">
            <a:extLst>
              <a:ext uri="{FF2B5EF4-FFF2-40B4-BE49-F238E27FC236}">
                <a16:creationId xmlns:a16="http://schemas.microsoft.com/office/drawing/2014/main" id="{F7E2B34F-4515-4B84-8890-07C5406838F3}"/>
              </a:ext>
            </a:extLst>
          </p:cNvPr>
          <p:cNvPicPr>
            <a:picLocks noChangeAspect="1"/>
          </p:cNvPicPr>
          <p:nvPr/>
        </p:nvPicPr>
        <p:blipFill>
          <a:blip r:embed="rId3"/>
          <a:stretch>
            <a:fillRect/>
          </a:stretch>
        </p:blipFill>
        <p:spPr>
          <a:xfrm>
            <a:off x="304800" y="910843"/>
            <a:ext cx="11930906" cy="5870957"/>
          </a:xfrm>
          <a:prstGeom prst="rect">
            <a:avLst/>
          </a:prstGeom>
        </p:spPr>
      </p:pic>
    </p:spTree>
    <p:extLst>
      <p:ext uri="{BB962C8B-B14F-4D97-AF65-F5344CB8AC3E}">
        <p14:creationId xmlns:p14="http://schemas.microsoft.com/office/powerpoint/2010/main" val="3906253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D0BD17-E96F-43C4-9BF1-12F93E35FAA5}"/>
              </a:ext>
            </a:extLst>
          </p:cNvPr>
          <p:cNvSpPr txBox="1"/>
          <p:nvPr/>
        </p:nvSpPr>
        <p:spPr>
          <a:xfrm>
            <a:off x="152400" y="0"/>
            <a:ext cx="11811000" cy="927100"/>
          </a:xfrm>
          <a:prstGeom prst="rect">
            <a:avLst/>
          </a:prstGeom>
          <a:noFill/>
        </p:spPr>
        <p:txBody>
          <a:bodyPr vert="horz" rtlCol="0" anchor="ctr">
            <a:noAutofit/>
          </a:bodyPr>
          <a:lstStyle/>
          <a:p>
            <a:r>
              <a:rPr lang="en-US" sz="2400" dirty="0">
                <a:solidFill>
                  <a:srgbClr val="FFFFFF"/>
                </a:solidFill>
                <a:latin typeface="Segoe UI Semibold" panose="020B0702040204020203" pitchFamily="34" charset="0"/>
              </a:rPr>
              <a:t>Prescription Pain Reliever Misuse</a:t>
            </a:r>
            <a:endParaRPr lang="en-US" sz="2400" dirty="0">
              <a:solidFill>
                <a:srgbClr val="FF0000"/>
              </a:solidFill>
              <a:latin typeface="Segoe UI Semibold" panose="020B0702040204020203" pitchFamily="34" charset="0"/>
            </a:endParaRPr>
          </a:p>
        </p:txBody>
      </p:sp>
      <p:pic>
        <p:nvPicPr>
          <p:cNvPr id="18" name="Picture 17">
            <a:extLst>
              <a:ext uri="{FF2B5EF4-FFF2-40B4-BE49-F238E27FC236}">
                <a16:creationId xmlns:a16="http://schemas.microsoft.com/office/drawing/2014/main" id="{1F90831B-7DB3-4595-8E29-600C8EF2017A}"/>
              </a:ext>
            </a:extLst>
          </p:cNvPr>
          <p:cNvPicPr>
            <a:picLocks noChangeAspect="1"/>
          </p:cNvPicPr>
          <p:nvPr/>
        </p:nvPicPr>
        <p:blipFill>
          <a:blip r:embed="rId3"/>
          <a:stretch>
            <a:fillRect/>
          </a:stretch>
        </p:blipFill>
        <p:spPr>
          <a:xfrm>
            <a:off x="381000" y="910843"/>
            <a:ext cx="11857748" cy="5870957"/>
          </a:xfrm>
          <a:prstGeom prst="rect">
            <a:avLst/>
          </a:prstGeom>
        </p:spPr>
      </p:pic>
    </p:spTree>
    <p:extLst>
      <p:ext uri="{BB962C8B-B14F-4D97-AF65-F5344CB8AC3E}">
        <p14:creationId xmlns:p14="http://schemas.microsoft.com/office/powerpoint/2010/main" val="27207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F632-C9B9-4EAD-B1BC-E998BC2AA962}"/>
              </a:ext>
            </a:extLst>
          </p:cNvPr>
          <p:cNvSpPr>
            <a:spLocks noGrp="1"/>
          </p:cNvSpPr>
          <p:nvPr>
            <p:ph type="title"/>
          </p:nvPr>
        </p:nvSpPr>
        <p:spPr/>
        <p:txBody>
          <a:bodyPr>
            <a:noAutofit/>
          </a:bodyPr>
          <a:lstStyle/>
          <a:p>
            <a:r>
              <a:rPr lang="en-US" sz="2400" dirty="0">
                <a:solidFill>
                  <a:srgbClr val="FFFFFF"/>
                </a:solidFill>
                <a:latin typeface="Segoe UI Semibold" panose="020B0702040204020203" pitchFamily="34" charset="0"/>
                <a:ea typeface="+mn-ea"/>
                <a:cs typeface="+mn-cs"/>
              </a:rPr>
              <a:t>Sources Where Pain Relievers Were Obtained for Most Recent Misuse among People Who Misused Prescription Pain Relievers</a:t>
            </a:r>
          </a:p>
        </p:txBody>
      </p:sp>
      <p:pic>
        <p:nvPicPr>
          <p:cNvPr id="5" name="Picture 4">
            <a:extLst>
              <a:ext uri="{FF2B5EF4-FFF2-40B4-BE49-F238E27FC236}">
                <a16:creationId xmlns:a16="http://schemas.microsoft.com/office/drawing/2014/main" id="{EE03479C-8062-4E3D-81B9-90C8DF250011}"/>
              </a:ext>
            </a:extLst>
          </p:cNvPr>
          <p:cNvPicPr>
            <a:picLocks noChangeAspect="1"/>
          </p:cNvPicPr>
          <p:nvPr/>
        </p:nvPicPr>
        <p:blipFill>
          <a:blip r:embed="rId3"/>
          <a:stretch>
            <a:fillRect/>
          </a:stretch>
        </p:blipFill>
        <p:spPr>
          <a:xfrm>
            <a:off x="1138994" y="914400"/>
            <a:ext cx="11053006" cy="5877053"/>
          </a:xfrm>
          <a:prstGeom prst="rect">
            <a:avLst/>
          </a:prstGeom>
        </p:spPr>
      </p:pic>
    </p:spTree>
    <p:extLst>
      <p:ext uri="{BB962C8B-B14F-4D97-AF65-F5344CB8AC3E}">
        <p14:creationId xmlns:p14="http://schemas.microsoft.com/office/powerpoint/2010/main" val="1871870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5B2069-2D8F-43DD-AF40-0A673A7F9A9D}"/>
              </a:ext>
            </a:extLst>
          </p:cNvPr>
          <p:cNvSpPr txBox="1"/>
          <p:nvPr/>
        </p:nvSpPr>
        <p:spPr>
          <a:xfrm>
            <a:off x="685800" y="0"/>
            <a:ext cx="10947400" cy="927100"/>
          </a:xfrm>
          <a:prstGeom prst="rect">
            <a:avLst/>
          </a:prstGeom>
          <a:noFill/>
        </p:spPr>
        <p:txBody>
          <a:bodyPr vert="horz" rtlCol="0" anchor="ctr">
            <a:noAutofit/>
          </a:bodyPr>
          <a:lstStyle/>
          <a:p>
            <a:r>
              <a:rPr lang="en-US" sz="2800" dirty="0">
                <a:solidFill>
                  <a:srgbClr val="FFFFFF"/>
                </a:solidFill>
                <a:latin typeface="Segoe UI Semibold" panose="020B0702040204020203" pitchFamily="34" charset="0"/>
              </a:rPr>
              <a:t>Misuse of Prescription Opioid Subtypes</a:t>
            </a:r>
            <a:endParaRPr lang="en-US" sz="2800" dirty="0">
              <a:solidFill>
                <a:srgbClr val="FF0000"/>
              </a:solidFill>
              <a:latin typeface="Segoe UI Semibold" panose="020B0702040204020203" pitchFamily="34" charset="0"/>
            </a:endParaRPr>
          </a:p>
        </p:txBody>
      </p:sp>
      <p:pic>
        <p:nvPicPr>
          <p:cNvPr id="14" name="Picture 13">
            <a:extLst>
              <a:ext uri="{FF2B5EF4-FFF2-40B4-BE49-F238E27FC236}">
                <a16:creationId xmlns:a16="http://schemas.microsoft.com/office/drawing/2014/main" id="{B969B3FF-C4F1-4965-9407-C0B746A07011}"/>
              </a:ext>
            </a:extLst>
          </p:cNvPr>
          <p:cNvPicPr>
            <a:picLocks noChangeAspect="1"/>
          </p:cNvPicPr>
          <p:nvPr/>
        </p:nvPicPr>
        <p:blipFill>
          <a:blip r:embed="rId3"/>
          <a:stretch>
            <a:fillRect/>
          </a:stretch>
        </p:blipFill>
        <p:spPr>
          <a:xfrm>
            <a:off x="762000" y="910843"/>
            <a:ext cx="11455377" cy="5870957"/>
          </a:xfrm>
          <a:prstGeom prst="rect">
            <a:avLst/>
          </a:prstGeom>
        </p:spPr>
      </p:pic>
    </p:spTree>
    <p:extLst>
      <p:ext uri="{BB962C8B-B14F-4D97-AF65-F5344CB8AC3E}">
        <p14:creationId xmlns:p14="http://schemas.microsoft.com/office/powerpoint/2010/main" val="3099360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02FE70-6E5E-4D58-870E-2573563DBCAD}"/>
              </a:ext>
            </a:extLst>
          </p:cNvPr>
          <p:cNvSpPr txBox="1"/>
          <p:nvPr/>
        </p:nvSpPr>
        <p:spPr>
          <a:xfrm>
            <a:off x="685800" y="0"/>
            <a:ext cx="10947400" cy="927100"/>
          </a:xfrm>
          <a:prstGeom prst="rect">
            <a:avLst/>
          </a:prstGeom>
          <a:noFill/>
        </p:spPr>
        <p:txBody>
          <a:bodyPr vert="horz" rtlCol="0" anchor="ctr">
            <a:noAutofit/>
          </a:bodyPr>
          <a:lstStyle/>
          <a:p>
            <a:pPr>
              <a:defRPr/>
            </a:pPr>
            <a:r>
              <a:rPr kumimoji="0" lang="en-US" sz="3100" b="0" i="0" u="none" strike="noStrike" kern="1200" cap="none" spc="0" normalizeH="0" baseline="0" noProof="0" dirty="0">
                <a:ln>
                  <a:noFill/>
                </a:ln>
                <a:solidFill>
                  <a:srgbClr val="FFFFFF"/>
                </a:solidFill>
                <a:effectLst/>
                <a:uLnTx/>
                <a:uFillTx/>
                <a:latin typeface="Segoe UI Semibold" panose="020B0702040204020203" pitchFamily="34" charset="0"/>
              </a:rPr>
              <a:t>Heroin Use:</a:t>
            </a:r>
            <a:r>
              <a:rPr kumimoji="0" lang="en-US" sz="3100" b="0" i="0" u="none" strike="noStrike" kern="1200" cap="none" spc="0" normalizeH="0" noProof="0" dirty="0">
                <a:ln>
                  <a:noFill/>
                </a:ln>
                <a:solidFill>
                  <a:srgbClr val="FFFFFF"/>
                </a:solidFill>
                <a:effectLst/>
                <a:uLnTx/>
                <a:uFillTx/>
                <a:latin typeface="Segoe UI Semibold" panose="020B0702040204020203" pitchFamily="34" charset="0"/>
              </a:rPr>
              <a:t>  Continuing to Decline in 18-25 y.o.</a:t>
            </a:r>
            <a:endParaRPr lang="en-US" sz="3100" dirty="0">
              <a:solidFill>
                <a:srgbClr val="FFFFFF"/>
              </a:solidFill>
              <a:latin typeface="Segoe UI Semibold" panose="020B0702040204020203" pitchFamily="34" charset="0"/>
            </a:endParaRPr>
          </a:p>
        </p:txBody>
      </p:sp>
      <p:pic>
        <p:nvPicPr>
          <p:cNvPr id="16" name="Picture 15">
            <a:extLst>
              <a:ext uri="{FF2B5EF4-FFF2-40B4-BE49-F238E27FC236}">
                <a16:creationId xmlns:a16="http://schemas.microsoft.com/office/drawing/2014/main" id="{569FAD4C-7FFC-4537-8DE4-009AB53623F6}"/>
              </a:ext>
            </a:extLst>
          </p:cNvPr>
          <p:cNvPicPr>
            <a:picLocks noChangeAspect="1"/>
          </p:cNvPicPr>
          <p:nvPr/>
        </p:nvPicPr>
        <p:blipFill>
          <a:blip r:embed="rId3"/>
          <a:stretch>
            <a:fillRect/>
          </a:stretch>
        </p:blipFill>
        <p:spPr>
          <a:xfrm>
            <a:off x="381000" y="910843"/>
            <a:ext cx="11857748" cy="5870957"/>
          </a:xfrm>
          <a:prstGeom prst="rect">
            <a:avLst/>
          </a:prstGeom>
        </p:spPr>
      </p:pic>
    </p:spTree>
    <p:extLst>
      <p:ext uri="{BB962C8B-B14F-4D97-AF65-F5344CB8AC3E}">
        <p14:creationId xmlns:p14="http://schemas.microsoft.com/office/powerpoint/2010/main" val="1274037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E12DBD-FAEA-4560-9AE3-61722A95F6B6}"/>
              </a:ext>
            </a:extLst>
          </p:cNvPr>
          <p:cNvSpPr txBox="1"/>
          <p:nvPr/>
        </p:nvSpPr>
        <p:spPr>
          <a:xfrm>
            <a:off x="685800" y="0"/>
            <a:ext cx="10947400" cy="927100"/>
          </a:xfrm>
          <a:prstGeom prst="rect">
            <a:avLst/>
          </a:prstGeom>
          <a:noFill/>
        </p:spPr>
        <p:txBody>
          <a:bodyPr vert="horz" rtlCol="0" anchor="ctr">
            <a:noAutofit/>
          </a:bodyPr>
          <a:lstStyle/>
          <a:p>
            <a:r>
              <a:rPr lang="en-US" sz="3100" dirty="0">
                <a:solidFill>
                  <a:schemeClr val="bg1"/>
                </a:solidFill>
                <a:latin typeface="Segoe UI Semibold" panose="020B0702040204020203" pitchFamily="34" charset="0"/>
              </a:rPr>
              <a:t>Heroin-Related Opioid Use Disorder</a:t>
            </a:r>
          </a:p>
        </p:txBody>
      </p:sp>
      <p:pic>
        <p:nvPicPr>
          <p:cNvPr id="16" name="Picture 15">
            <a:extLst>
              <a:ext uri="{FF2B5EF4-FFF2-40B4-BE49-F238E27FC236}">
                <a16:creationId xmlns:a16="http://schemas.microsoft.com/office/drawing/2014/main" id="{473B67B5-46F1-4DCC-BE6A-68C2CD7641FD}"/>
              </a:ext>
            </a:extLst>
          </p:cNvPr>
          <p:cNvPicPr>
            <a:picLocks noChangeAspect="1"/>
          </p:cNvPicPr>
          <p:nvPr/>
        </p:nvPicPr>
        <p:blipFill>
          <a:blip r:embed="rId3"/>
          <a:stretch>
            <a:fillRect/>
          </a:stretch>
        </p:blipFill>
        <p:spPr>
          <a:xfrm>
            <a:off x="381000" y="910843"/>
            <a:ext cx="11857748" cy="5870957"/>
          </a:xfrm>
          <a:prstGeom prst="rect">
            <a:avLst/>
          </a:prstGeom>
        </p:spPr>
      </p:pic>
    </p:spTree>
    <p:extLst>
      <p:ext uri="{BB962C8B-B14F-4D97-AF65-F5344CB8AC3E}">
        <p14:creationId xmlns:p14="http://schemas.microsoft.com/office/powerpoint/2010/main" val="1757576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DF086D-0CAD-4B2F-BC15-D739DF4EE627}"/>
              </a:ext>
            </a:extLst>
          </p:cNvPr>
          <p:cNvSpPr txBox="1"/>
          <p:nvPr/>
        </p:nvSpPr>
        <p:spPr>
          <a:xfrm>
            <a:off x="685800" y="0"/>
            <a:ext cx="10947400" cy="927100"/>
          </a:xfrm>
          <a:prstGeom prst="rect">
            <a:avLst/>
          </a:prstGeom>
          <a:noFill/>
        </p:spPr>
        <p:txBody>
          <a:bodyPr vert="horz"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Opioid Use Disorder</a:t>
            </a:r>
          </a:p>
        </p:txBody>
      </p:sp>
      <p:pic>
        <p:nvPicPr>
          <p:cNvPr id="16" name="Picture 15">
            <a:extLst>
              <a:ext uri="{FF2B5EF4-FFF2-40B4-BE49-F238E27FC236}">
                <a16:creationId xmlns:a16="http://schemas.microsoft.com/office/drawing/2014/main" id="{E0399C1E-5619-4BED-9244-8E09DF305512}"/>
              </a:ext>
            </a:extLst>
          </p:cNvPr>
          <p:cNvPicPr>
            <a:picLocks noChangeAspect="1"/>
          </p:cNvPicPr>
          <p:nvPr/>
        </p:nvPicPr>
        <p:blipFill>
          <a:blip r:embed="rId3"/>
          <a:stretch>
            <a:fillRect/>
          </a:stretch>
        </p:blipFill>
        <p:spPr>
          <a:xfrm>
            <a:off x="762000" y="910843"/>
            <a:ext cx="11473666" cy="5870957"/>
          </a:xfrm>
          <a:prstGeom prst="rect">
            <a:avLst/>
          </a:prstGeom>
        </p:spPr>
      </p:pic>
    </p:spTree>
    <p:extLst>
      <p:ext uri="{BB962C8B-B14F-4D97-AF65-F5344CB8AC3E}">
        <p14:creationId xmlns:p14="http://schemas.microsoft.com/office/powerpoint/2010/main" val="534789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2B20E6-62DD-4F03-9AE5-B6C774F96BAF}"/>
              </a:ext>
            </a:extLst>
          </p:cNvPr>
          <p:cNvSpPr txBox="1"/>
          <p:nvPr/>
        </p:nvSpPr>
        <p:spPr>
          <a:xfrm>
            <a:off x="762000" y="0"/>
            <a:ext cx="10947400" cy="952500"/>
          </a:xfrm>
          <a:prstGeom prst="rect">
            <a:avLst/>
          </a:prstGeom>
          <a:noFill/>
        </p:spPr>
        <p:txBody>
          <a:bodyPr vert="horz" rtlCol="0" anchor="ctr">
            <a:noAutofit/>
          </a:bodyPr>
          <a:lstStyle/>
          <a:p>
            <a:r>
              <a:rPr lang="en-US" sz="3200" dirty="0">
                <a:solidFill>
                  <a:srgbClr val="FFFFFF"/>
                </a:solidFill>
                <a:latin typeface="Segoe UI Semibold" panose="020B0702040204020203" pitchFamily="34" charset="0"/>
              </a:rPr>
              <a:t>Treatment Gains: Number of Individuals Receiving Pharmacotherapy for Opioid Use Disorder (MAT)</a:t>
            </a:r>
          </a:p>
        </p:txBody>
      </p:sp>
      <p:pic>
        <p:nvPicPr>
          <p:cNvPr id="5" name="Picture 4">
            <a:extLst>
              <a:ext uri="{FF2B5EF4-FFF2-40B4-BE49-F238E27FC236}">
                <a16:creationId xmlns:a16="http://schemas.microsoft.com/office/drawing/2014/main" id="{48B06FAA-360A-4739-9A96-9FE0DDF9DCAF}"/>
              </a:ext>
            </a:extLst>
          </p:cNvPr>
          <p:cNvPicPr>
            <a:picLocks noChangeAspect="1"/>
          </p:cNvPicPr>
          <p:nvPr/>
        </p:nvPicPr>
        <p:blipFill>
          <a:blip r:embed="rId3"/>
          <a:stretch>
            <a:fillRect/>
          </a:stretch>
        </p:blipFill>
        <p:spPr>
          <a:xfrm>
            <a:off x="282438" y="1219200"/>
            <a:ext cx="11833362" cy="5054022"/>
          </a:xfrm>
          <a:prstGeom prst="rect">
            <a:avLst/>
          </a:prstGeom>
        </p:spPr>
      </p:pic>
    </p:spTree>
    <p:extLst>
      <p:ext uri="{BB962C8B-B14F-4D97-AF65-F5344CB8AC3E}">
        <p14:creationId xmlns:p14="http://schemas.microsoft.com/office/powerpoint/2010/main" val="3459688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1490325" cy="960147"/>
          </a:xfrm>
        </p:spPr>
        <p:txBody>
          <a:bodyPr>
            <a:normAutofit/>
          </a:bodyPr>
          <a:lstStyle/>
          <a:p>
            <a:r>
              <a:rPr lang="en-US" sz="2600" dirty="0"/>
              <a:t>Summary: Opioid Misuse in the United States in 2019 Compared to 2018 </a:t>
            </a:r>
          </a:p>
        </p:txBody>
      </p:sp>
      <p:sp>
        <p:nvSpPr>
          <p:cNvPr id="3" name="Content Placeholder 2"/>
          <p:cNvSpPr>
            <a:spLocks noGrp="1"/>
          </p:cNvSpPr>
          <p:nvPr>
            <p:ph idx="1"/>
          </p:nvPr>
        </p:nvSpPr>
        <p:spPr>
          <a:xfrm>
            <a:off x="179125" y="960147"/>
            <a:ext cx="12047034" cy="5819791"/>
          </a:xfrm>
          <a:noFill/>
        </p:spPr>
        <p:txBody>
          <a:bodyPr>
            <a:normAutofit fontScale="92500" lnSpcReduction="10000"/>
          </a:bodyPr>
          <a:lstStyle/>
          <a:p>
            <a:pPr lvl="0"/>
            <a:endParaRPr lang="en-US" sz="2600" dirty="0"/>
          </a:p>
          <a:p>
            <a:pPr lvl="0"/>
            <a:r>
              <a:rPr lang="en-US" sz="2600" dirty="0"/>
              <a:t>Opioid use disorder decreased significantly from 2.0M to 1.6M. Efforts to increase access to Medication-Assisted Treatment, psychosocial and community recovery supports have had a positive effect. </a:t>
            </a:r>
          </a:p>
          <a:p>
            <a:pPr lvl="0"/>
            <a:r>
              <a:rPr lang="en-US" sz="2600" dirty="0"/>
              <a:t>Among those aged 12+, opioid misuse decreased significantly from 2017 and for those 12-17, opioid misuse decreased significantly from 2018. </a:t>
            </a:r>
          </a:p>
          <a:p>
            <a:pPr lvl="0"/>
            <a:r>
              <a:rPr lang="en-US" sz="2600" dirty="0"/>
              <a:t>Pain reliever misuse decreased significantly from 2018 for those 12-17 years of age and continues trending downward for 18-25 year olds.</a:t>
            </a:r>
          </a:p>
          <a:p>
            <a:pPr lvl="0"/>
            <a:r>
              <a:rPr lang="en-US" sz="2600" dirty="0"/>
              <a:t>Heroin initiation decreased significantly with a 57% decline from 2018. </a:t>
            </a:r>
          </a:p>
          <a:p>
            <a:pPr lvl="0"/>
            <a:r>
              <a:rPr lang="en-US" sz="2600" dirty="0"/>
              <a:t>Heroin use among 18-25 year olds decreased significantly from 2018.</a:t>
            </a:r>
          </a:p>
          <a:p>
            <a:pPr lvl="0"/>
            <a:r>
              <a:rPr lang="en-US" sz="2600" dirty="0"/>
              <a:t>Despite gains opioid overdose deaths increased in 2019 by approximately 4.6% underscoring the risks of potent illicit synthetic opioids and need to continue to engage people in treatment/recovery services.</a:t>
            </a:r>
          </a:p>
          <a:p>
            <a:pPr lvl="0"/>
            <a:r>
              <a:rPr lang="en-US" sz="2600" dirty="0"/>
              <a:t>Buprenorphine continues to be the opioid with the highest percentage of users acknowledging misuse of the medication. </a:t>
            </a:r>
          </a:p>
          <a:p>
            <a:pPr lvl="0"/>
            <a:endParaRPr lang="en-US" dirty="0"/>
          </a:p>
          <a:p>
            <a:pPr marL="0" lvl="0" indent="0">
              <a:buNone/>
            </a:pPr>
            <a:endParaRPr lang="en-US" dirty="0"/>
          </a:p>
          <a:p>
            <a:pPr marL="0" lvl="0" indent="0">
              <a:buNone/>
            </a:pPr>
            <a:endParaRPr lang="en-US" dirty="0"/>
          </a:p>
        </p:txBody>
      </p:sp>
    </p:spTree>
    <p:extLst>
      <p:ext uri="{BB962C8B-B14F-4D97-AF65-F5344CB8AC3E}">
        <p14:creationId xmlns:p14="http://schemas.microsoft.com/office/powerpoint/2010/main" val="2830152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National Survey on Drug Use and Health (NSDUH)</a:t>
            </a:r>
          </a:p>
        </p:txBody>
      </p:sp>
      <p:sp>
        <p:nvSpPr>
          <p:cNvPr id="4" name="Content Placeholder 3"/>
          <p:cNvSpPr>
            <a:spLocks noGrp="1"/>
          </p:cNvSpPr>
          <p:nvPr>
            <p:ph idx="4294967295"/>
          </p:nvPr>
        </p:nvSpPr>
        <p:spPr>
          <a:xfrm>
            <a:off x="701675" y="1066799"/>
            <a:ext cx="10788650" cy="5096257"/>
          </a:xfrm>
          <a:solidFill>
            <a:schemeClr val="bg1"/>
          </a:solidFill>
        </p:spPr>
        <p:txBody>
          <a:bodyPr>
            <a:noAutofit/>
          </a:bodyPr>
          <a:lstStyle/>
          <a:p>
            <a:pPr>
              <a:tabLst>
                <a:tab pos="457200" algn="l"/>
              </a:tabLst>
            </a:pPr>
            <a:r>
              <a:rPr lang="en-US" sz="2300" dirty="0">
                <a:ea typeface="Times New Roman" panose="02020603050405020304" pitchFamily="18" charset="0"/>
                <a:cs typeface="Times New Roman" panose="02020603050405020304" pitchFamily="18" charset="0"/>
              </a:rPr>
              <a:t>NSDUH is a comprehensive household interview survey of substance use, substance use disorders, mental health, and the receipt of treatment services for these disorders in the United States.</a:t>
            </a:r>
          </a:p>
          <a:p>
            <a:pPr>
              <a:tabLst>
                <a:tab pos="457200" algn="l"/>
              </a:tabLst>
            </a:pPr>
            <a:r>
              <a:rPr lang="en-US" sz="2300" dirty="0">
                <a:ea typeface="Times New Roman" panose="02020603050405020304" pitchFamily="18" charset="0"/>
                <a:cs typeface="Times New Roman" panose="02020603050405020304" pitchFamily="18" charset="0"/>
              </a:rPr>
              <a:t>NSDUH is collected face-to-face by field interviewers who read less sensitive questions to respondents and transition respondents to audio computer assisted self‑interviewing for sensitive items.</a:t>
            </a:r>
          </a:p>
          <a:p>
            <a:pPr>
              <a:tabLst>
                <a:tab pos="457200" algn="l"/>
              </a:tabLst>
            </a:pPr>
            <a:r>
              <a:rPr lang="en-US" sz="2300" dirty="0">
                <a:ea typeface="Times New Roman" panose="02020603050405020304" pitchFamily="18" charset="0"/>
                <a:cs typeface="Times New Roman" panose="02020603050405020304" pitchFamily="18" charset="0"/>
              </a:rPr>
              <a:t>NSDUH covers the civilian, noninstitutionalized population, aged 12 or older:</a:t>
            </a:r>
          </a:p>
          <a:p>
            <a:pPr lvl="1">
              <a:spcBef>
                <a:spcPts val="1000"/>
              </a:spcBef>
              <a:tabLst>
                <a:tab pos="914400" algn="l"/>
              </a:tabLst>
            </a:pPr>
            <a:r>
              <a:rPr lang="en-US" sz="2300" dirty="0">
                <a:ea typeface="Times New Roman" panose="02020603050405020304" pitchFamily="18" charset="0"/>
                <a:cs typeface="Times New Roman" panose="02020603050405020304" pitchFamily="18" charset="0"/>
              </a:rPr>
              <a:t>Includes: Households, college dorms, homeless in shelters, civilians on military bases </a:t>
            </a:r>
          </a:p>
          <a:p>
            <a:pPr lvl="1">
              <a:spcBef>
                <a:spcPts val="1000"/>
              </a:spcBef>
              <a:tabLst>
                <a:tab pos="914400" algn="l"/>
              </a:tabLst>
            </a:pPr>
            <a:r>
              <a:rPr lang="en-US" sz="2300" dirty="0">
                <a:ea typeface="Times New Roman" panose="02020603050405020304" pitchFamily="18" charset="0"/>
                <a:cs typeface="Times New Roman" panose="02020603050405020304" pitchFamily="18" charset="0"/>
              </a:rPr>
              <a:t>Excludes: Active military, long-term hospital residents, prison populations, homeless not in shelters</a:t>
            </a:r>
          </a:p>
          <a:p>
            <a:pPr>
              <a:tabLst>
                <a:tab pos="457200" algn="l"/>
              </a:tabLst>
            </a:pPr>
            <a:r>
              <a:rPr lang="en-US" sz="2300" dirty="0">
                <a:ea typeface="Times New Roman" panose="02020603050405020304" pitchFamily="18" charset="0"/>
                <a:cs typeface="Times New Roman" panose="02020603050405020304" pitchFamily="18" charset="0"/>
              </a:rPr>
              <a:t>Sample includes all 50 states and DC</a:t>
            </a:r>
          </a:p>
          <a:p>
            <a:pPr>
              <a:tabLst>
                <a:tab pos="457200" algn="l"/>
              </a:tabLst>
            </a:pPr>
            <a:r>
              <a:rPr lang="en-US" sz="2300" dirty="0">
                <a:ea typeface="Times New Roman" panose="02020603050405020304" pitchFamily="18" charset="0"/>
                <a:cs typeface="Times New Roman" panose="02020603050405020304" pitchFamily="18" charset="0"/>
              </a:rPr>
              <a:t>Approximately 67,500 persons are interviewed annually</a:t>
            </a:r>
          </a:p>
          <a:p>
            <a:pPr>
              <a:tabLst>
                <a:tab pos="457200" algn="l"/>
              </a:tabLst>
            </a:pPr>
            <a:r>
              <a:rPr lang="en-US" sz="2300" dirty="0">
                <a:ea typeface="Times New Roman" panose="02020603050405020304" pitchFamily="18" charset="0"/>
                <a:cs typeface="Times New Roman" panose="02020603050405020304" pitchFamily="18" charset="0"/>
              </a:rPr>
              <a:t>Data collected from January to December </a:t>
            </a:r>
          </a:p>
        </p:txBody>
      </p:sp>
    </p:spTree>
    <p:extLst>
      <p:ext uri="{BB962C8B-B14F-4D97-AF65-F5344CB8AC3E}">
        <p14:creationId xmlns:p14="http://schemas.microsoft.com/office/powerpoint/2010/main" val="3500157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4378" y="1887952"/>
            <a:ext cx="7570128" cy="4668838"/>
          </a:xfrm>
        </p:spPr>
        <p:txBody>
          <a:bodyPr>
            <a:normAutofit/>
          </a:bodyPr>
          <a:lstStyle/>
          <a:p>
            <a:pPr marL="0" indent="0" algn="ctr">
              <a:buNone/>
            </a:pPr>
            <a:r>
              <a:rPr lang="en-US" sz="6000" b="1" dirty="0">
                <a:latin typeface="Calibri" panose="020F0502020204030204" pitchFamily="34" charset="0"/>
                <a:cs typeface="Calibri" panose="020F0502020204030204" pitchFamily="34" charset="0"/>
              </a:rPr>
              <a:t>Other Illicit Substances</a:t>
            </a:r>
          </a:p>
        </p:txBody>
      </p:sp>
    </p:spTree>
    <p:extLst>
      <p:ext uri="{BB962C8B-B14F-4D97-AF65-F5344CB8AC3E}">
        <p14:creationId xmlns:p14="http://schemas.microsoft.com/office/powerpoint/2010/main" val="3600323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84FCC2-1A90-48D0-A003-BB19EEDF4076}"/>
              </a:ext>
            </a:extLst>
          </p:cNvPr>
          <p:cNvSpPr txBox="1"/>
          <p:nvPr/>
        </p:nvSpPr>
        <p:spPr>
          <a:xfrm>
            <a:off x="381000" y="0"/>
            <a:ext cx="11658600" cy="927100"/>
          </a:xfrm>
          <a:prstGeom prst="rect">
            <a:avLst/>
          </a:prstGeom>
          <a:noFill/>
        </p:spPr>
        <p:txBody>
          <a:bodyPr vert="horz" rtlCol="0" anchor="ctr">
            <a:noAutofit/>
          </a:bodyPr>
          <a:lstStyle/>
          <a:p>
            <a:r>
              <a:rPr lang="en-US" sz="2800" dirty="0">
                <a:solidFill>
                  <a:schemeClr val="bg1"/>
                </a:solidFill>
                <a:latin typeface="Segoe UI Semibold" panose="020B0702040204020203" pitchFamily="34" charset="0"/>
              </a:rPr>
              <a:t>Past Month Marijuana Use for All Age Groups</a:t>
            </a:r>
          </a:p>
        </p:txBody>
      </p:sp>
      <p:pic>
        <p:nvPicPr>
          <p:cNvPr id="16" name="Picture 15">
            <a:extLst>
              <a:ext uri="{FF2B5EF4-FFF2-40B4-BE49-F238E27FC236}">
                <a16:creationId xmlns:a16="http://schemas.microsoft.com/office/drawing/2014/main" id="{D6357050-1FE0-4C3B-8775-5AACD5523127}"/>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2026306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A0DF26-671F-4579-9E28-E0358E87970D}"/>
              </a:ext>
            </a:extLst>
          </p:cNvPr>
          <p:cNvSpPr txBox="1"/>
          <p:nvPr/>
        </p:nvSpPr>
        <p:spPr>
          <a:xfrm>
            <a:off x="685800" y="0"/>
            <a:ext cx="10947400" cy="927100"/>
          </a:xfrm>
          <a:prstGeom prst="rect">
            <a:avLst/>
          </a:prstGeom>
          <a:noFill/>
        </p:spPr>
        <p:txBody>
          <a:bodyPr vert="horz" rtlCol="0" anchor="ctr">
            <a:noAutofit/>
          </a:bodyPr>
          <a:lstStyle/>
          <a:p>
            <a:r>
              <a:rPr lang="en-US" sz="2800" dirty="0">
                <a:solidFill>
                  <a:schemeClr val="bg1"/>
                </a:solidFill>
                <a:latin typeface="Segoe UI Semibold" panose="020B0702040204020203" pitchFamily="34" charset="0"/>
              </a:rPr>
              <a:t>Marijuana Use among </a:t>
            </a:r>
            <a:r>
              <a:rPr lang="en-US" sz="2800" dirty="0">
                <a:solidFill>
                  <a:srgbClr val="FFFFFF"/>
                </a:solidFill>
                <a:latin typeface="Segoe UI Semibold" panose="020B0702040204020203" pitchFamily="34" charset="0"/>
              </a:rPr>
              <a:t>Young Adults (18-25 y.o.)</a:t>
            </a:r>
          </a:p>
        </p:txBody>
      </p:sp>
      <p:pic>
        <p:nvPicPr>
          <p:cNvPr id="14" name="Picture 13">
            <a:extLst>
              <a:ext uri="{FF2B5EF4-FFF2-40B4-BE49-F238E27FC236}">
                <a16:creationId xmlns:a16="http://schemas.microsoft.com/office/drawing/2014/main" id="{93A0E44D-A336-4D64-8C2D-E94105F90AC1}"/>
              </a:ext>
            </a:extLst>
          </p:cNvPr>
          <p:cNvPicPr>
            <a:picLocks noChangeAspect="1"/>
          </p:cNvPicPr>
          <p:nvPr/>
        </p:nvPicPr>
        <p:blipFill>
          <a:blip r:embed="rId3"/>
          <a:stretch>
            <a:fillRect/>
          </a:stretch>
        </p:blipFill>
        <p:spPr>
          <a:xfrm>
            <a:off x="762000" y="910843"/>
            <a:ext cx="11473666" cy="5870957"/>
          </a:xfrm>
          <a:prstGeom prst="rect">
            <a:avLst/>
          </a:prstGeom>
        </p:spPr>
      </p:pic>
    </p:spTree>
    <p:extLst>
      <p:ext uri="{BB962C8B-B14F-4D97-AF65-F5344CB8AC3E}">
        <p14:creationId xmlns:p14="http://schemas.microsoft.com/office/powerpoint/2010/main" val="3834830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3CEA88-50B8-4654-BC11-ADEC1E1B3932}"/>
              </a:ext>
            </a:extLst>
          </p:cNvPr>
          <p:cNvSpPr txBox="1"/>
          <p:nvPr/>
        </p:nvSpPr>
        <p:spPr>
          <a:xfrm>
            <a:off x="685800" y="0"/>
            <a:ext cx="10947400" cy="927100"/>
          </a:xfrm>
          <a:prstGeom prst="rect">
            <a:avLst/>
          </a:prstGeom>
          <a:noFill/>
        </p:spPr>
        <p:txBody>
          <a:bodyPr vert="horz" rtlCol="0" anchor="ctr">
            <a:noAutofit/>
          </a:bodyPr>
          <a:lstStyle/>
          <a:p>
            <a:r>
              <a:rPr lang="en-US" sz="2800" dirty="0">
                <a:solidFill>
                  <a:srgbClr val="FFFFFF"/>
                </a:solidFill>
                <a:latin typeface="Segoe UI Semibold" panose="020B0702040204020203" pitchFamily="34" charset="0"/>
              </a:rPr>
              <a:t>Significant Increase in Marijuana Use among Adults 26+</a:t>
            </a:r>
          </a:p>
        </p:txBody>
      </p:sp>
      <p:pic>
        <p:nvPicPr>
          <p:cNvPr id="16" name="Picture 15">
            <a:extLst>
              <a:ext uri="{FF2B5EF4-FFF2-40B4-BE49-F238E27FC236}">
                <a16:creationId xmlns:a16="http://schemas.microsoft.com/office/drawing/2014/main" id="{BF211121-2A3E-46CE-B7E4-AE0072B48D87}"/>
              </a:ext>
            </a:extLst>
          </p:cNvPr>
          <p:cNvPicPr>
            <a:picLocks noChangeAspect="1"/>
          </p:cNvPicPr>
          <p:nvPr/>
        </p:nvPicPr>
        <p:blipFill>
          <a:blip r:embed="rId3"/>
          <a:stretch>
            <a:fillRect/>
          </a:stretch>
        </p:blipFill>
        <p:spPr>
          <a:xfrm>
            <a:off x="762000" y="910843"/>
            <a:ext cx="11467570" cy="5870957"/>
          </a:xfrm>
          <a:prstGeom prst="rect">
            <a:avLst/>
          </a:prstGeom>
        </p:spPr>
      </p:pic>
    </p:spTree>
    <p:extLst>
      <p:ext uri="{BB962C8B-B14F-4D97-AF65-F5344CB8AC3E}">
        <p14:creationId xmlns:p14="http://schemas.microsoft.com/office/powerpoint/2010/main" val="1875931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912AD7-C125-4678-9A3C-F3BC0BA088A2}"/>
              </a:ext>
            </a:extLst>
          </p:cNvPr>
          <p:cNvSpPr txBox="1"/>
          <p:nvPr/>
        </p:nvSpPr>
        <p:spPr>
          <a:xfrm>
            <a:off x="685800" y="0"/>
            <a:ext cx="10947400" cy="927100"/>
          </a:xfrm>
          <a:prstGeom prst="rect">
            <a:avLst/>
          </a:prstGeom>
          <a:noFill/>
        </p:spPr>
        <p:txBody>
          <a:bodyPr vert="horz" rtlCol="0" anchor="ctr">
            <a:noAutofit/>
          </a:bodyPr>
          <a:lstStyle/>
          <a:p>
            <a:r>
              <a:rPr lang="en-US" sz="2800" dirty="0">
                <a:solidFill>
                  <a:srgbClr val="FFFFFF"/>
                </a:solidFill>
                <a:latin typeface="Segoe UI Semibold" panose="020B0702040204020203" pitchFamily="34" charset="0"/>
              </a:rPr>
              <a:t>Marijuana Use Disorder:  Significant Increase for 12-17 y.o.</a:t>
            </a:r>
            <a:endParaRPr lang="en-US" sz="2800" dirty="0">
              <a:solidFill>
                <a:srgbClr val="FF0000"/>
              </a:solidFill>
              <a:latin typeface="Segoe UI Semibold" panose="020B0702040204020203" pitchFamily="34" charset="0"/>
            </a:endParaRPr>
          </a:p>
        </p:txBody>
      </p:sp>
      <p:pic>
        <p:nvPicPr>
          <p:cNvPr id="16" name="Picture 15">
            <a:extLst>
              <a:ext uri="{FF2B5EF4-FFF2-40B4-BE49-F238E27FC236}">
                <a16:creationId xmlns:a16="http://schemas.microsoft.com/office/drawing/2014/main" id="{EB66C2C5-7D4A-46DB-9614-27821FC68C2C}"/>
              </a:ext>
            </a:extLst>
          </p:cNvPr>
          <p:cNvPicPr>
            <a:picLocks noChangeAspect="1"/>
          </p:cNvPicPr>
          <p:nvPr/>
        </p:nvPicPr>
        <p:blipFill>
          <a:blip r:embed="rId3"/>
          <a:stretch>
            <a:fillRect/>
          </a:stretch>
        </p:blipFill>
        <p:spPr>
          <a:xfrm>
            <a:off x="381000" y="910843"/>
            <a:ext cx="11857748" cy="5870957"/>
          </a:xfrm>
          <a:prstGeom prst="rect">
            <a:avLst/>
          </a:prstGeom>
        </p:spPr>
      </p:pic>
    </p:spTree>
    <p:extLst>
      <p:ext uri="{BB962C8B-B14F-4D97-AF65-F5344CB8AC3E}">
        <p14:creationId xmlns:p14="http://schemas.microsoft.com/office/powerpoint/2010/main" val="1083915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312343-72CD-4B0E-A238-24E4077A07E2}"/>
              </a:ext>
            </a:extLst>
          </p:cNvPr>
          <p:cNvSpPr txBox="1"/>
          <p:nvPr/>
        </p:nvSpPr>
        <p:spPr>
          <a:xfrm>
            <a:off x="381000" y="0"/>
            <a:ext cx="11658600" cy="927100"/>
          </a:xfrm>
          <a:prstGeom prst="rect">
            <a:avLst/>
          </a:prstGeom>
          <a:noFill/>
        </p:spPr>
        <p:txBody>
          <a:bodyPr vert="horz" rtlCol="0" anchor="ctr">
            <a:noAutofit/>
          </a:bodyPr>
          <a:lstStyle/>
          <a:p>
            <a:r>
              <a:rPr lang="en-US" sz="2800" dirty="0">
                <a:solidFill>
                  <a:srgbClr val="FFFFFF"/>
                </a:solidFill>
                <a:latin typeface="Segoe UI Semibold" panose="020B0702040204020203" pitchFamily="34" charset="0"/>
              </a:rPr>
              <a:t>Past Month Substance Use among Pregnant Women</a:t>
            </a:r>
          </a:p>
        </p:txBody>
      </p:sp>
      <p:pic>
        <p:nvPicPr>
          <p:cNvPr id="9" name="Picture 8">
            <a:extLst>
              <a:ext uri="{FF2B5EF4-FFF2-40B4-BE49-F238E27FC236}">
                <a16:creationId xmlns:a16="http://schemas.microsoft.com/office/drawing/2014/main" id="{41F188F5-DF62-4D89-8E93-A42FB3ACE7F8}"/>
              </a:ext>
            </a:extLst>
          </p:cNvPr>
          <p:cNvPicPr>
            <a:picLocks noChangeAspect="1"/>
          </p:cNvPicPr>
          <p:nvPr/>
        </p:nvPicPr>
        <p:blipFill>
          <a:blip r:embed="rId3"/>
          <a:stretch>
            <a:fillRect/>
          </a:stretch>
        </p:blipFill>
        <p:spPr>
          <a:xfrm>
            <a:off x="381000" y="910843"/>
            <a:ext cx="11857748" cy="5870957"/>
          </a:xfrm>
          <a:prstGeom prst="rect">
            <a:avLst/>
          </a:prstGeom>
        </p:spPr>
      </p:pic>
    </p:spTree>
    <p:extLst>
      <p:ext uri="{BB962C8B-B14F-4D97-AF65-F5344CB8AC3E}">
        <p14:creationId xmlns:p14="http://schemas.microsoft.com/office/powerpoint/2010/main" val="2040209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3DA9A7-9681-4023-ADFB-F393987969EC}"/>
              </a:ext>
            </a:extLst>
          </p:cNvPr>
          <p:cNvSpPr txBox="1"/>
          <p:nvPr/>
        </p:nvSpPr>
        <p:spPr>
          <a:xfrm>
            <a:off x="685800" y="0"/>
            <a:ext cx="10947400" cy="927100"/>
          </a:xfrm>
          <a:prstGeom prst="rect">
            <a:avLst/>
          </a:prstGeom>
          <a:noFill/>
        </p:spPr>
        <p:txBody>
          <a:bodyPr vert="horz" rtlCol="0" anchor="ctr">
            <a:noAutofit/>
          </a:bodyPr>
          <a:lstStyle/>
          <a:p>
            <a:r>
              <a:rPr lang="en-US" sz="2800" dirty="0">
                <a:solidFill>
                  <a:srgbClr val="FFFFFF"/>
                </a:solidFill>
                <a:latin typeface="Segoe UI Semibold" panose="020B0702040204020203" pitchFamily="34" charset="0"/>
              </a:rPr>
              <a:t>Marijuana Use among Women by Pregnancy Status</a:t>
            </a:r>
          </a:p>
        </p:txBody>
      </p:sp>
      <p:pic>
        <p:nvPicPr>
          <p:cNvPr id="16" name="Picture 15">
            <a:extLst>
              <a:ext uri="{FF2B5EF4-FFF2-40B4-BE49-F238E27FC236}">
                <a16:creationId xmlns:a16="http://schemas.microsoft.com/office/drawing/2014/main" id="{EE92EB0F-B6D7-4B61-B82E-F5609F143B61}"/>
              </a:ext>
            </a:extLst>
          </p:cNvPr>
          <p:cNvPicPr>
            <a:picLocks noChangeAspect="1"/>
          </p:cNvPicPr>
          <p:nvPr/>
        </p:nvPicPr>
        <p:blipFill>
          <a:blip r:embed="rId3"/>
          <a:stretch>
            <a:fillRect/>
          </a:stretch>
        </p:blipFill>
        <p:spPr>
          <a:xfrm>
            <a:off x="762000" y="910843"/>
            <a:ext cx="11473666" cy="5870957"/>
          </a:xfrm>
          <a:prstGeom prst="rect">
            <a:avLst/>
          </a:prstGeom>
        </p:spPr>
      </p:pic>
    </p:spTree>
    <p:extLst>
      <p:ext uri="{BB962C8B-B14F-4D97-AF65-F5344CB8AC3E}">
        <p14:creationId xmlns:p14="http://schemas.microsoft.com/office/powerpoint/2010/main" val="2541399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375439-436D-4211-8836-7446D09EBD07}"/>
              </a:ext>
            </a:extLst>
          </p:cNvPr>
          <p:cNvSpPr txBox="1"/>
          <p:nvPr/>
        </p:nvSpPr>
        <p:spPr>
          <a:xfrm>
            <a:off x="152400" y="0"/>
            <a:ext cx="11887200" cy="927100"/>
          </a:xfrm>
          <a:prstGeom prst="rect">
            <a:avLst/>
          </a:prstGeom>
          <a:noFill/>
        </p:spPr>
        <p:txBody>
          <a:bodyPr vert="horz" rtlCol="0" anchor="ctr">
            <a:normAutofit/>
          </a:bodyPr>
          <a:lstStyle/>
          <a:p>
            <a:pPr algn="ctr"/>
            <a:r>
              <a:rPr lang="en-US" sz="2600" dirty="0">
                <a:solidFill>
                  <a:srgbClr val="FFFFFF"/>
                </a:solidFill>
                <a:latin typeface="Segoe UI Semibold" panose="020B0702040204020203" pitchFamily="34" charset="0"/>
              </a:rPr>
              <a:t>Daily or Almost Daily Marijuana Use among Women by Pregnancy Status</a:t>
            </a:r>
          </a:p>
        </p:txBody>
      </p:sp>
      <p:pic>
        <p:nvPicPr>
          <p:cNvPr id="16" name="Picture 15">
            <a:extLst>
              <a:ext uri="{FF2B5EF4-FFF2-40B4-BE49-F238E27FC236}">
                <a16:creationId xmlns:a16="http://schemas.microsoft.com/office/drawing/2014/main" id="{BE906CC4-CE7A-409D-B04F-9A36473CA8AD}"/>
              </a:ext>
            </a:extLst>
          </p:cNvPr>
          <p:cNvPicPr>
            <a:picLocks noChangeAspect="1"/>
          </p:cNvPicPr>
          <p:nvPr/>
        </p:nvPicPr>
        <p:blipFill>
          <a:blip r:embed="rId3"/>
          <a:stretch>
            <a:fillRect/>
          </a:stretch>
        </p:blipFill>
        <p:spPr>
          <a:xfrm>
            <a:off x="762000" y="910843"/>
            <a:ext cx="11479763" cy="5870957"/>
          </a:xfrm>
          <a:prstGeom prst="rect">
            <a:avLst/>
          </a:prstGeom>
        </p:spPr>
      </p:pic>
    </p:spTree>
    <p:extLst>
      <p:ext uri="{BB962C8B-B14F-4D97-AF65-F5344CB8AC3E}">
        <p14:creationId xmlns:p14="http://schemas.microsoft.com/office/powerpoint/2010/main" val="2192710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0652125" cy="1219200"/>
          </a:xfrm>
        </p:spPr>
        <p:txBody>
          <a:bodyPr>
            <a:normAutofit fontScale="90000"/>
          </a:bodyPr>
          <a:lstStyle/>
          <a:p>
            <a:r>
              <a:rPr lang="en-US" sz="3100" dirty="0"/>
              <a:t>Past Year Substance Use and Mental Health Issues among Pregnant Women Aged 15 to 44 by Marijuana Use Status</a:t>
            </a:r>
            <a:br>
              <a:rPr lang="en-US" sz="3600" b="1" dirty="0">
                <a:solidFill>
                  <a:srgbClr val="000000"/>
                </a:solidFill>
                <a:latin typeface="Calibri" panose="020F0502020204030204" pitchFamily="34" charset="0"/>
              </a:rPr>
            </a:br>
            <a:endParaRPr lang="en-US" dirty="0"/>
          </a:p>
        </p:txBody>
      </p:sp>
      <p:pic>
        <p:nvPicPr>
          <p:cNvPr id="5" name="Picture 4">
            <a:extLst>
              <a:ext uri="{FF2B5EF4-FFF2-40B4-BE49-F238E27FC236}">
                <a16:creationId xmlns:a16="http://schemas.microsoft.com/office/drawing/2014/main" id="{ED6DC1CA-A70F-4D77-8ED6-E0EF9AB91E3B}"/>
              </a:ext>
            </a:extLst>
          </p:cNvPr>
          <p:cNvPicPr>
            <a:picLocks noChangeAspect="1"/>
          </p:cNvPicPr>
          <p:nvPr/>
        </p:nvPicPr>
        <p:blipFill>
          <a:blip r:embed="rId3"/>
          <a:stretch>
            <a:fillRect/>
          </a:stretch>
        </p:blipFill>
        <p:spPr>
          <a:xfrm>
            <a:off x="1752600" y="889499"/>
            <a:ext cx="10492125" cy="5968501"/>
          </a:xfrm>
          <a:prstGeom prst="rect">
            <a:avLst/>
          </a:prstGeom>
        </p:spPr>
      </p:pic>
    </p:spTree>
    <p:extLst>
      <p:ext uri="{BB962C8B-B14F-4D97-AF65-F5344CB8AC3E}">
        <p14:creationId xmlns:p14="http://schemas.microsoft.com/office/powerpoint/2010/main" val="3291421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Marijuana Use: Health Concerns</a:t>
            </a:r>
          </a:p>
        </p:txBody>
      </p:sp>
      <p:sp>
        <p:nvSpPr>
          <p:cNvPr id="3" name="Content Placeholder 2"/>
          <p:cNvSpPr>
            <a:spLocks noGrp="1"/>
          </p:cNvSpPr>
          <p:nvPr>
            <p:ph idx="1"/>
          </p:nvPr>
        </p:nvSpPr>
        <p:spPr>
          <a:xfrm>
            <a:off x="46037" y="933477"/>
            <a:ext cx="11963400" cy="5715000"/>
          </a:xfrm>
        </p:spPr>
        <p:txBody>
          <a:bodyPr>
            <a:normAutofit fontScale="92500" lnSpcReduction="10000"/>
          </a:bodyPr>
          <a:lstStyle/>
          <a:p>
            <a:r>
              <a:rPr lang="en-US" dirty="0"/>
              <a:t>Use during pregnancy may be associated with fetal growth restriction, stillbirth, preterm birth, and neonatal intensive care unit admission </a:t>
            </a:r>
            <a:r>
              <a:rPr lang="en-US" sz="1700" dirty="0"/>
              <a:t>(Metz and </a:t>
            </a:r>
            <a:r>
              <a:rPr lang="en-US" sz="1700" dirty="0" err="1"/>
              <a:t>Borgelt</a:t>
            </a:r>
            <a:r>
              <a:rPr lang="en-US" sz="1700" dirty="0"/>
              <a:t>, 2018; </a:t>
            </a:r>
            <a:r>
              <a:rPr lang="en-US" sz="1700" dirty="0" err="1"/>
              <a:t>Stickrath</a:t>
            </a:r>
            <a:r>
              <a:rPr lang="en-US" sz="1700" dirty="0"/>
              <a:t>, 2019). </a:t>
            </a:r>
          </a:p>
          <a:p>
            <a:r>
              <a:rPr lang="en-US" dirty="0"/>
              <a:t>Use linked to depression/suicide: adolescents </a:t>
            </a:r>
            <a:r>
              <a:rPr lang="en-US" sz="1700" dirty="0"/>
              <a:t>(Roberts BA, 2019), </a:t>
            </a:r>
            <a:r>
              <a:rPr lang="en-US" dirty="0"/>
              <a:t>veterans </a:t>
            </a:r>
            <a:r>
              <a:rPr lang="en-US" sz="1700" dirty="0"/>
              <a:t>(</a:t>
            </a:r>
            <a:r>
              <a:rPr lang="en-US" sz="1700" dirty="0" err="1"/>
              <a:t>Kimbrel</a:t>
            </a:r>
            <a:r>
              <a:rPr lang="en-US" sz="1700" dirty="0"/>
              <a:t> et al., 2018)</a:t>
            </a:r>
          </a:p>
          <a:p>
            <a:r>
              <a:rPr lang="en-US" dirty="0"/>
              <a:t>Use in adolescence is associated with increased risk for psychotic disorders in adulthood and is linked with suicidal ideation or behavior </a:t>
            </a:r>
            <a:r>
              <a:rPr lang="en-US" sz="1700" dirty="0"/>
              <a:t>(D’Souza et al, 2016; McHugh et al, 2017). </a:t>
            </a:r>
          </a:p>
          <a:p>
            <a:r>
              <a:rPr lang="en-US" dirty="0"/>
              <a:t> The risk for psychotic disorders increases with frequency of use, potency of the marijuana product, and as the age at first use decreases </a:t>
            </a:r>
            <a:r>
              <a:rPr lang="en-US" sz="1700" dirty="0"/>
              <a:t>(NASEM, 2017).</a:t>
            </a:r>
          </a:p>
          <a:p>
            <a:r>
              <a:rPr lang="en-US" dirty="0"/>
              <a:t>Use among adolescents is linked to a decline in IQ and is associated with educational drop out </a:t>
            </a:r>
            <a:r>
              <a:rPr lang="en-US" sz="1700" dirty="0"/>
              <a:t>(Meier, 2012).</a:t>
            </a:r>
          </a:p>
          <a:p>
            <a:r>
              <a:rPr lang="en-US" dirty="0"/>
              <a:t>Use has been linked to the development of drug use disorders including alcohol, tobacco and other illicit drugs </a:t>
            </a:r>
            <a:r>
              <a:rPr lang="en-US" sz="1700" dirty="0"/>
              <a:t>(NASEM, 2017).</a:t>
            </a:r>
          </a:p>
          <a:p>
            <a:r>
              <a:rPr lang="en-US" dirty="0"/>
              <a:t>Marijuana intoxication is an important cause of MVAs associated with injury and death—it is wrong to say that marijuana use never killed anyone </a:t>
            </a:r>
            <a:r>
              <a:rPr lang="en-US" sz="1700" dirty="0"/>
              <a:t>(NASEM, 2017). </a:t>
            </a:r>
          </a:p>
          <a:p>
            <a:r>
              <a:rPr lang="en-US" dirty="0"/>
              <a:t>Association between state laws allowing medical marijuana and opioid overdose mortality reversed direction from -21% (1999-2010) to +23% (1999-2017). </a:t>
            </a:r>
            <a:r>
              <a:rPr lang="en-US" sz="1700" dirty="0"/>
              <a:t>(</a:t>
            </a:r>
            <a:r>
              <a:rPr lang="en-US" sz="1700" dirty="0" err="1"/>
              <a:t>Shover</a:t>
            </a:r>
            <a:r>
              <a:rPr lang="en-US" sz="1700" dirty="0"/>
              <a:t>, et al., 2019)</a:t>
            </a:r>
          </a:p>
          <a:p>
            <a:r>
              <a:rPr lang="en-US" dirty="0"/>
              <a:t>Risk of subsequent prescription opioid misuse and use disorder was increased among people who reported marijuana use 5 years earlier </a:t>
            </a:r>
            <a:r>
              <a:rPr lang="en-US" sz="1700" dirty="0"/>
              <a:t>(</a:t>
            </a:r>
            <a:r>
              <a:rPr lang="en-US" sz="1700" dirty="0" err="1"/>
              <a:t>Olfson</a:t>
            </a:r>
            <a:r>
              <a:rPr lang="en-US" sz="1700" dirty="0"/>
              <a:t> et al., 2017)</a:t>
            </a:r>
          </a:p>
          <a:p>
            <a:endParaRPr lang="en-US" sz="2000" dirty="0"/>
          </a:p>
          <a:p>
            <a:endParaRPr lang="en-US" dirty="0"/>
          </a:p>
        </p:txBody>
      </p:sp>
    </p:spTree>
    <p:extLst>
      <p:ext uri="{BB962C8B-B14F-4D97-AF65-F5344CB8AC3E}">
        <p14:creationId xmlns:p14="http://schemas.microsoft.com/office/powerpoint/2010/main" val="3359261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Use NSDUH?</a:t>
            </a:r>
          </a:p>
        </p:txBody>
      </p:sp>
      <p:sp>
        <p:nvSpPr>
          <p:cNvPr id="3" name="Content Placeholder 2"/>
          <p:cNvSpPr>
            <a:spLocks noGrp="1"/>
          </p:cNvSpPr>
          <p:nvPr>
            <p:ph idx="1"/>
          </p:nvPr>
        </p:nvSpPr>
        <p:spPr/>
        <p:txBody>
          <a:bodyPr/>
          <a:lstStyle/>
          <a:p>
            <a:r>
              <a:rPr lang="en-US" sz="2800" dirty="0"/>
              <a:t>Provides a window into the state of substance use and mental health issues in the United States</a:t>
            </a:r>
          </a:p>
          <a:p>
            <a:r>
              <a:rPr lang="en-US" sz="2800" dirty="0"/>
              <a:t>Helps to guide policy directions in addressing: </a:t>
            </a:r>
          </a:p>
          <a:p>
            <a:pPr lvl="1"/>
            <a:r>
              <a:rPr lang="en-US" sz="2800" dirty="0"/>
              <a:t>problem substances</a:t>
            </a:r>
          </a:p>
          <a:p>
            <a:pPr lvl="1"/>
            <a:r>
              <a:rPr lang="en-US" sz="2800" dirty="0"/>
              <a:t>prevalence of mental illness</a:t>
            </a:r>
          </a:p>
          <a:p>
            <a:pPr lvl="1"/>
            <a:r>
              <a:rPr lang="en-US" sz="2800" dirty="0"/>
              <a:t>intersection of substance use and mental health issues</a:t>
            </a:r>
          </a:p>
          <a:p>
            <a:pPr lvl="1"/>
            <a:r>
              <a:rPr lang="en-US" sz="2800" dirty="0"/>
              <a:t>provides insights that can be studied in the context of data from other agencies to help in decision-making about what types of resources are needed and where resources should be directed</a:t>
            </a:r>
          </a:p>
          <a:p>
            <a:endParaRPr lang="en-US" dirty="0"/>
          </a:p>
        </p:txBody>
      </p:sp>
    </p:spTree>
    <p:extLst>
      <p:ext uri="{BB962C8B-B14F-4D97-AF65-F5344CB8AC3E}">
        <p14:creationId xmlns:p14="http://schemas.microsoft.com/office/powerpoint/2010/main" val="3676583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7FAC02-13A7-4E76-BDCD-3F8D461F4FFA}"/>
              </a:ext>
            </a:extLst>
          </p:cNvPr>
          <p:cNvSpPr txBox="1"/>
          <p:nvPr/>
        </p:nvSpPr>
        <p:spPr>
          <a:xfrm>
            <a:off x="685800" y="0"/>
            <a:ext cx="11201400" cy="927100"/>
          </a:xfrm>
          <a:prstGeom prst="rect">
            <a:avLst/>
          </a:prstGeom>
          <a:noFill/>
        </p:spPr>
        <p:txBody>
          <a:bodyPr vert="horz" rtlCol="0" anchor="ctr">
            <a:noAutofit/>
          </a:bodyPr>
          <a:lstStyle/>
          <a:p>
            <a:r>
              <a:rPr lang="en-US" sz="2800" dirty="0">
                <a:solidFill>
                  <a:srgbClr val="FFFFFF"/>
                </a:solidFill>
                <a:latin typeface="Segoe UI Semibold" panose="020B0702040204020203" pitchFamily="34" charset="0"/>
              </a:rPr>
              <a:t>Cocaine Use</a:t>
            </a:r>
            <a:endParaRPr lang="en-US" sz="2800" strike="sngStrike" dirty="0">
              <a:solidFill>
                <a:srgbClr val="FF0000"/>
              </a:solidFill>
              <a:latin typeface="Segoe UI Semibold" panose="020B0702040204020203" pitchFamily="34" charset="0"/>
            </a:endParaRPr>
          </a:p>
        </p:txBody>
      </p:sp>
      <p:pic>
        <p:nvPicPr>
          <p:cNvPr id="14" name="Picture 13">
            <a:extLst>
              <a:ext uri="{FF2B5EF4-FFF2-40B4-BE49-F238E27FC236}">
                <a16:creationId xmlns:a16="http://schemas.microsoft.com/office/drawing/2014/main" id="{734129B3-E975-4198-83FF-7D8D9835EA37}"/>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4282523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1DFAF4-21B6-433A-9FF6-FCABE622E263}"/>
              </a:ext>
            </a:extLst>
          </p:cNvPr>
          <p:cNvSpPr txBox="1"/>
          <p:nvPr/>
        </p:nvSpPr>
        <p:spPr>
          <a:xfrm>
            <a:off x="685800" y="0"/>
            <a:ext cx="10947400" cy="927100"/>
          </a:xfrm>
          <a:prstGeom prst="rect">
            <a:avLst/>
          </a:prstGeom>
          <a:noFill/>
        </p:spPr>
        <p:txBody>
          <a:bodyPr vert="horz" rtlCol="0" anchor="ctr">
            <a:noAutofit/>
          </a:bodyPr>
          <a:lstStyle/>
          <a:p>
            <a:r>
              <a:rPr lang="en-US" sz="2800" dirty="0">
                <a:solidFill>
                  <a:srgbClr val="FFFFFF"/>
                </a:solidFill>
                <a:latin typeface="Segoe UI Semibold" panose="020B0702040204020203" pitchFamily="34" charset="0"/>
              </a:rPr>
              <a:t>Methamphetamine Use</a:t>
            </a:r>
            <a:endParaRPr lang="en-US" sz="2800" dirty="0">
              <a:solidFill>
                <a:schemeClr val="bg1"/>
              </a:solidFill>
              <a:latin typeface="Segoe UI Semibold" panose="020B0702040204020203" pitchFamily="34" charset="0"/>
            </a:endParaRPr>
          </a:p>
        </p:txBody>
      </p:sp>
      <p:pic>
        <p:nvPicPr>
          <p:cNvPr id="14" name="Picture 13">
            <a:extLst>
              <a:ext uri="{FF2B5EF4-FFF2-40B4-BE49-F238E27FC236}">
                <a16:creationId xmlns:a16="http://schemas.microsoft.com/office/drawing/2014/main" id="{512B3CE8-6805-480E-93EF-9D4BFFC48BB0}"/>
              </a:ext>
            </a:extLst>
          </p:cNvPr>
          <p:cNvPicPr>
            <a:picLocks noChangeAspect="1"/>
          </p:cNvPicPr>
          <p:nvPr/>
        </p:nvPicPr>
        <p:blipFill>
          <a:blip r:embed="rId3"/>
          <a:stretch>
            <a:fillRect/>
          </a:stretch>
        </p:blipFill>
        <p:spPr>
          <a:xfrm>
            <a:off x="381000" y="910843"/>
            <a:ext cx="11857748" cy="5870957"/>
          </a:xfrm>
          <a:prstGeom prst="rect">
            <a:avLst/>
          </a:prstGeom>
        </p:spPr>
      </p:pic>
    </p:spTree>
    <p:extLst>
      <p:ext uri="{BB962C8B-B14F-4D97-AF65-F5344CB8AC3E}">
        <p14:creationId xmlns:p14="http://schemas.microsoft.com/office/powerpoint/2010/main" val="4131051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D9A553-C18E-495A-A5B9-6E946B5D06A2}"/>
              </a:ext>
            </a:extLst>
          </p:cNvPr>
          <p:cNvSpPr txBox="1"/>
          <p:nvPr/>
        </p:nvSpPr>
        <p:spPr>
          <a:xfrm>
            <a:off x="685800" y="0"/>
            <a:ext cx="10947400" cy="927100"/>
          </a:xfrm>
          <a:prstGeom prst="rect">
            <a:avLst/>
          </a:prstGeom>
          <a:noFill/>
        </p:spPr>
        <p:txBody>
          <a:bodyPr vert="horz" rtlCol="0" anchor="ctr">
            <a:noAutofit/>
          </a:bodyPr>
          <a:lstStyle/>
          <a:p>
            <a:r>
              <a:rPr lang="en-US" sz="2800" dirty="0">
                <a:solidFill>
                  <a:srgbClr val="FFFFFF"/>
                </a:solidFill>
                <a:latin typeface="Segoe UI Semibold" panose="020B0702040204020203" pitchFamily="34" charset="0"/>
              </a:rPr>
              <a:t>Misuse of Prescription </a:t>
            </a:r>
            <a:r>
              <a:rPr lang="en-US" sz="2800" dirty="0">
                <a:solidFill>
                  <a:schemeClr val="bg1"/>
                </a:solidFill>
                <a:latin typeface="Segoe UI Semibold" panose="020B0702040204020203" pitchFamily="34" charset="0"/>
              </a:rPr>
              <a:t>Stimulants</a:t>
            </a:r>
            <a:endParaRPr lang="en-US" sz="2800" strike="sngStrike" dirty="0">
              <a:solidFill>
                <a:schemeClr val="bg1"/>
              </a:solidFill>
              <a:latin typeface="Segoe UI Semibold" panose="020B0702040204020203" pitchFamily="34" charset="0"/>
            </a:endParaRPr>
          </a:p>
        </p:txBody>
      </p:sp>
      <p:pic>
        <p:nvPicPr>
          <p:cNvPr id="16" name="Picture 15">
            <a:extLst>
              <a:ext uri="{FF2B5EF4-FFF2-40B4-BE49-F238E27FC236}">
                <a16:creationId xmlns:a16="http://schemas.microsoft.com/office/drawing/2014/main" id="{D10AFC88-434B-4AED-A0E2-926C378CC24F}"/>
              </a:ext>
            </a:extLst>
          </p:cNvPr>
          <p:cNvPicPr>
            <a:picLocks noChangeAspect="1"/>
          </p:cNvPicPr>
          <p:nvPr/>
        </p:nvPicPr>
        <p:blipFill>
          <a:blip r:embed="rId3"/>
          <a:stretch>
            <a:fillRect/>
          </a:stretch>
        </p:blipFill>
        <p:spPr>
          <a:xfrm>
            <a:off x="381000" y="910843"/>
            <a:ext cx="11857748" cy="5870957"/>
          </a:xfrm>
          <a:prstGeom prst="rect">
            <a:avLst/>
          </a:prstGeom>
        </p:spPr>
      </p:pic>
    </p:spTree>
    <p:extLst>
      <p:ext uri="{BB962C8B-B14F-4D97-AF65-F5344CB8AC3E}">
        <p14:creationId xmlns:p14="http://schemas.microsoft.com/office/powerpoint/2010/main" val="2626918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C96579-6301-4856-97C8-17288509B16E}"/>
              </a:ext>
            </a:extLst>
          </p:cNvPr>
          <p:cNvSpPr txBox="1"/>
          <p:nvPr/>
        </p:nvSpPr>
        <p:spPr>
          <a:xfrm>
            <a:off x="685800" y="0"/>
            <a:ext cx="10947400" cy="927100"/>
          </a:xfrm>
          <a:prstGeom prst="rect">
            <a:avLst/>
          </a:prstGeom>
          <a:noFill/>
        </p:spPr>
        <p:txBody>
          <a:bodyPr vert="horz" rtlCol="0" anchor="ctr">
            <a:noAutofit/>
          </a:bodyPr>
          <a:lstStyle/>
          <a:p>
            <a:r>
              <a:rPr lang="en-US" sz="2800" dirty="0">
                <a:solidFill>
                  <a:schemeClr val="bg1"/>
                </a:solidFill>
                <a:latin typeface="Segoe UI Semibold" panose="020B0702040204020203" pitchFamily="34" charset="0"/>
              </a:rPr>
              <a:t>LSD Use Among All Age Groups</a:t>
            </a:r>
          </a:p>
        </p:txBody>
      </p:sp>
      <p:pic>
        <p:nvPicPr>
          <p:cNvPr id="16" name="Picture 15">
            <a:extLst>
              <a:ext uri="{FF2B5EF4-FFF2-40B4-BE49-F238E27FC236}">
                <a16:creationId xmlns:a16="http://schemas.microsoft.com/office/drawing/2014/main" id="{7837DAD3-F8EB-4F57-86FF-2A22C7341494}"/>
              </a:ext>
            </a:extLst>
          </p:cNvPr>
          <p:cNvPicPr>
            <a:picLocks noChangeAspect="1"/>
          </p:cNvPicPr>
          <p:nvPr/>
        </p:nvPicPr>
        <p:blipFill>
          <a:blip r:embed="rId3"/>
          <a:stretch>
            <a:fillRect/>
          </a:stretch>
        </p:blipFill>
        <p:spPr>
          <a:xfrm>
            <a:off x="381000" y="910843"/>
            <a:ext cx="11857748" cy="5870957"/>
          </a:xfrm>
          <a:prstGeom prst="rect">
            <a:avLst/>
          </a:prstGeom>
        </p:spPr>
      </p:pic>
    </p:spTree>
    <p:extLst>
      <p:ext uri="{BB962C8B-B14F-4D97-AF65-F5344CB8AC3E}">
        <p14:creationId xmlns:p14="http://schemas.microsoft.com/office/powerpoint/2010/main" val="866341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12039600" cy="960147"/>
          </a:xfrm>
        </p:spPr>
        <p:txBody>
          <a:bodyPr>
            <a:normAutofit/>
          </a:bodyPr>
          <a:lstStyle/>
          <a:p>
            <a:r>
              <a:rPr lang="en-US" sz="2600" dirty="0"/>
              <a:t>Summary: Other Substance Use in the United States in 2019 Compared to 2018</a:t>
            </a:r>
          </a:p>
        </p:txBody>
      </p:sp>
      <p:sp>
        <p:nvSpPr>
          <p:cNvPr id="3" name="Content Placeholder 2"/>
          <p:cNvSpPr>
            <a:spLocks noGrp="1"/>
          </p:cNvSpPr>
          <p:nvPr>
            <p:ph idx="1"/>
          </p:nvPr>
        </p:nvSpPr>
        <p:spPr>
          <a:xfrm>
            <a:off x="152400" y="960149"/>
            <a:ext cx="12039600" cy="5516852"/>
          </a:xfrm>
          <a:noFill/>
        </p:spPr>
        <p:txBody>
          <a:bodyPr>
            <a:normAutofit/>
          </a:bodyPr>
          <a:lstStyle/>
          <a:p>
            <a:r>
              <a:rPr lang="en-US" dirty="0"/>
              <a:t>Past month marijuana use and past year daily or almost daily marijuana use significantly increased in adults aged 26+</a:t>
            </a:r>
          </a:p>
          <a:p>
            <a:r>
              <a:rPr lang="en-US" dirty="0"/>
              <a:t>Past year marijuana use disorder significantly increased in adolescents </a:t>
            </a:r>
          </a:p>
          <a:p>
            <a:r>
              <a:rPr lang="en-US" dirty="0"/>
              <a:t>Non-significant increase in marijuana use by pregnant women; significant increases in marijuana use by women 15-44</a:t>
            </a:r>
          </a:p>
          <a:p>
            <a:r>
              <a:rPr lang="en-US" dirty="0"/>
              <a:t>Alcohol and tobacco use trending downward in pregnant women; but any alcohol or tobacco use is hazardous in pregnancy</a:t>
            </a:r>
          </a:p>
          <a:p>
            <a:r>
              <a:rPr lang="en-US" dirty="0"/>
              <a:t>No change in cocaine use in all age groups</a:t>
            </a:r>
            <a:endParaRPr lang="en-US" strike="sngStrike" dirty="0"/>
          </a:p>
          <a:p>
            <a:r>
              <a:rPr lang="en-US" dirty="0"/>
              <a:t>Upward trend in methamphetamine use and significantly increased over 2016-17 in adults 26 and older</a:t>
            </a:r>
          </a:p>
          <a:p>
            <a:r>
              <a:rPr lang="en-US" dirty="0"/>
              <a:t>Prescription stimulant misuse trending downward in those 18-25 years old</a:t>
            </a:r>
          </a:p>
          <a:p>
            <a:r>
              <a:rPr lang="en-US" dirty="0"/>
              <a:t>Past year LSD use significantly increased in adolescents; non-significant increases in LSD use in young adults and adults </a:t>
            </a:r>
          </a:p>
          <a:p>
            <a:endParaRPr lang="en-US" dirty="0"/>
          </a:p>
          <a:p>
            <a:pPr marL="0" indent="0" algn="ctr">
              <a:buNone/>
            </a:pPr>
            <a:endParaRPr lang="en-US" b="1" dirty="0"/>
          </a:p>
          <a:p>
            <a:pPr marL="0" indent="0">
              <a:buNone/>
            </a:pPr>
            <a:endParaRPr lang="en-US" dirty="0"/>
          </a:p>
        </p:txBody>
      </p:sp>
    </p:spTree>
    <p:extLst>
      <p:ext uri="{BB962C8B-B14F-4D97-AF65-F5344CB8AC3E}">
        <p14:creationId xmlns:p14="http://schemas.microsoft.com/office/powerpoint/2010/main" val="3741619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2743200"/>
            <a:ext cx="7369903" cy="584775"/>
          </a:xfrm>
          <a:prstGeom prst="rect">
            <a:avLst/>
          </a:prstGeom>
          <a:noFill/>
        </p:spPr>
        <p:txBody>
          <a:bodyPr wrap="none" rtlCol="0">
            <a:spAutoFit/>
          </a:bodyPr>
          <a:lstStyle/>
          <a:p>
            <a:r>
              <a:rPr lang="en-US" sz="3200" b="1" dirty="0"/>
              <a:t>Polysubstance Use and Mental Illness</a:t>
            </a:r>
          </a:p>
        </p:txBody>
      </p:sp>
    </p:spTree>
    <p:extLst>
      <p:ext uri="{BB962C8B-B14F-4D97-AF65-F5344CB8AC3E}">
        <p14:creationId xmlns:p14="http://schemas.microsoft.com/office/powerpoint/2010/main" val="2135405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3DFA24-1A86-470C-BE5C-CA504A0BCB9B}"/>
              </a:ext>
            </a:extLst>
          </p:cNvPr>
          <p:cNvSpPr txBox="1"/>
          <p:nvPr/>
        </p:nvSpPr>
        <p:spPr>
          <a:xfrm>
            <a:off x="685800" y="0"/>
            <a:ext cx="10947400" cy="927100"/>
          </a:xfrm>
          <a:prstGeom prst="rect">
            <a:avLst/>
          </a:prstGeom>
          <a:noFill/>
        </p:spPr>
        <p:txBody>
          <a:bodyPr vert="horz" rtlCol="0" anchor="ctr">
            <a:normAutofit/>
          </a:bodyPr>
          <a:lstStyle/>
          <a:p>
            <a:r>
              <a:rPr lang="en-US" sz="2800" dirty="0">
                <a:solidFill>
                  <a:schemeClr val="bg1"/>
                </a:solidFill>
                <a:latin typeface="Segoe UI Semibold" panose="020B0702040204020203" pitchFamily="34" charset="0"/>
              </a:rPr>
              <a:t>Alcohol Use Related to Other Substance Use, MDE and SMI</a:t>
            </a:r>
            <a:endParaRPr lang="en-US" sz="2800" strike="sngStrike" dirty="0">
              <a:solidFill>
                <a:schemeClr val="bg1"/>
              </a:solidFill>
              <a:latin typeface="Segoe UI Semibold" panose="020B0702040204020203" pitchFamily="34" charset="0"/>
            </a:endParaRPr>
          </a:p>
        </p:txBody>
      </p:sp>
      <p:pic>
        <p:nvPicPr>
          <p:cNvPr id="16" name="Picture 15">
            <a:extLst>
              <a:ext uri="{FF2B5EF4-FFF2-40B4-BE49-F238E27FC236}">
                <a16:creationId xmlns:a16="http://schemas.microsoft.com/office/drawing/2014/main" id="{BDDECCF5-8729-4700-AA7F-2FF667FFD7BC}"/>
              </a:ext>
            </a:extLst>
          </p:cNvPr>
          <p:cNvPicPr>
            <a:picLocks noChangeAspect="1"/>
          </p:cNvPicPr>
          <p:nvPr/>
        </p:nvPicPr>
        <p:blipFill>
          <a:blip r:embed="rId3"/>
          <a:stretch>
            <a:fillRect/>
          </a:stretch>
        </p:blipFill>
        <p:spPr>
          <a:xfrm>
            <a:off x="533400" y="910843"/>
            <a:ext cx="11693141" cy="5870957"/>
          </a:xfrm>
          <a:prstGeom prst="rect">
            <a:avLst/>
          </a:prstGeom>
        </p:spPr>
      </p:pic>
    </p:spTree>
    <p:extLst>
      <p:ext uri="{BB962C8B-B14F-4D97-AF65-F5344CB8AC3E}">
        <p14:creationId xmlns:p14="http://schemas.microsoft.com/office/powerpoint/2010/main" val="3349125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FD4084-F322-4DC8-BECD-137479838D09}"/>
              </a:ext>
            </a:extLst>
          </p:cNvPr>
          <p:cNvSpPr txBox="1"/>
          <p:nvPr/>
        </p:nvSpPr>
        <p:spPr>
          <a:xfrm>
            <a:off x="622300" y="19050"/>
            <a:ext cx="10947400" cy="927100"/>
          </a:xfrm>
          <a:prstGeom prst="rect">
            <a:avLst/>
          </a:prstGeom>
          <a:noFill/>
        </p:spPr>
        <p:txBody>
          <a:bodyPr vert="horz" rtlCol="0" anchor="ctr">
            <a:normAutofit/>
          </a:bodyPr>
          <a:lstStyle/>
          <a:p>
            <a:r>
              <a:rPr lang="en-US" sz="2800" dirty="0">
                <a:solidFill>
                  <a:schemeClr val="bg1"/>
                </a:solidFill>
                <a:latin typeface="Segoe UI Semibold" panose="020B0702040204020203" pitchFamily="34" charset="0"/>
              </a:rPr>
              <a:t>Marijuana Use Related to Other Substance Use, MDE and SMI</a:t>
            </a:r>
          </a:p>
        </p:txBody>
      </p:sp>
      <p:pic>
        <p:nvPicPr>
          <p:cNvPr id="16" name="Picture 15">
            <a:extLst>
              <a:ext uri="{FF2B5EF4-FFF2-40B4-BE49-F238E27FC236}">
                <a16:creationId xmlns:a16="http://schemas.microsoft.com/office/drawing/2014/main" id="{DC9F0C8C-C7C0-4053-B9C2-33CC8C12A2A3}"/>
              </a:ext>
            </a:extLst>
          </p:cNvPr>
          <p:cNvPicPr>
            <a:picLocks noChangeAspect="1"/>
          </p:cNvPicPr>
          <p:nvPr/>
        </p:nvPicPr>
        <p:blipFill>
          <a:blip r:embed="rId3"/>
          <a:stretch>
            <a:fillRect/>
          </a:stretch>
        </p:blipFill>
        <p:spPr>
          <a:xfrm>
            <a:off x="533400" y="910843"/>
            <a:ext cx="11693141" cy="5870957"/>
          </a:xfrm>
          <a:prstGeom prst="rect">
            <a:avLst/>
          </a:prstGeom>
        </p:spPr>
      </p:pic>
    </p:spTree>
    <p:extLst>
      <p:ext uri="{BB962C8B-B14F-4D97-AF65-F5344CB8AC3E}">
        <p14:creationId xmlns:p14="http://schemas.microsoft.com/office/powerpoint/2010/main" val="1619353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5591" y="67270"/>
            <a:ext cx="12039600"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Segoe UI"/>
                <a:ea typeface="+mn-ea"/>
                <a:cs typeface="+mn-cs"/>
              </a:rPr>
              <a:t>Comparison of Rates of Mental/Substance Use Disorders Associated with Marijuana Use: National vs. Colorado Data from the National Survey on Drug Use and Health </a:t>
            </a:r>
            <a:r>
              <a:rPr kumimoji="0" lang="en-US" sz="2000" b="1" i="0" u="none" strike="noStrike" kern="1200" cap="none" spc="0" normalizeH="0" baseline="0" noProof="0">
                <a:ln>
                  <a:noFill/>
                </a:ln>
                <a:solidFill>
                  <a:prstClr val="white"/>
                </a:solidFill>
                <a:effectLst/>
                <a:uLnTx/>
                <a:uFillTx/>
                <a:latin typeface="Segoe UI"/>
                <a:ea typeface="+mn-ea"/>
                <a:cs typeface="+mn-cs"/>
              </a:rPr>
              <a:t>(2019)</a:t>
            </a:r>
            <a:endParaRPr kumimoji="0" lang="en-US" sz="2000" b="1" i="0" u="none" strike="noStrike" kern="1200" cap="none" spc="0" normalizeH="0" baseline="0" noProof="0" dirty="0">
              <a:ln>
                <a:noFill/>
              </a:ln>
              <a:solidFill>
                <a:prstClr val="white"/>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a:ea typeface="+mn-ea"/>
              <a:cs typeface="+mn-cs"/>
            </a:endParaRPr>
          </a:p>
        </p:txBody>
      </p:sp>
      <p:pic>
        <p:nvPicPr>
          <p:cNvPr id="13" name="Picture 12">
            <a:extLst>
              <a:ext uri="{FF2B5EF4-FFF2-40B4-BE49-F238E27FC236}">
                <a16:creationId xmlns:a16="http://schemas.microsoft.com/office/drawing/2014/main" id="{928732CC-855E-4043-A400-452C7CB22B8C}"/>
              </a:ext>
            </a:extLst>
          </p:cNvPr>
          <p:cNvPicPr>
            <a:picLocks noChangeAspect="1"/>
          </p:cNvPicPr>
          <p:nvPr/>
        </p:nvPicPr>
        <p:blipFill>
          <a:blip r:embed="rId3"/>
          <a:stretch>
            <a:fillRect/>
          </a:stretch>
        </p:blipFill>
        <p:spPr>
          <a:xfrm>
            <a:off x="152400" y="898650"/>
            <a:ext cx="11699238" cy="5883150"/>
          </a:xfrm>
          <a:prstGeom prst="rect">
            <a:avLst/>
          </a:prstGeom>
        </p:spPr>
      </p:pic>
    </p:spTree>
    <p:extLst>
      <p:ext uri="{BB962C8B-B14F-4D97-AF65-F5344CB8AC3E}">
        <p14:creationId xmlns:p14="http://schemas.microsoft.com/office/powerpoint/2010/main" val="1998454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EACE3B-B05E-47F9-BFE7-554DA3B3A70A}"/>
              </a:ext>
            </a:extLst>
          </p:cNvPr>
          <p:cNvSpPr txBox="1"/>
          <p:nvPr/>
        </p:nvSpPr>
        <p:spPr>
          <a:xfrm>
            <a:off x="685800" y="0"/>
            <a:ext cx="11277600" cy="927100"/>
          </a:xfrm>
          <a:prstGeom prst="rect">
            <a:avLst/>
          </a:prstGeom>
          <a:noFill/>
        </p:spPr>
        <p:txBody>
          <a:bodyPr vert="horz" rtlCol="0" anchor="ctr">
            <a:normAutofit/>
          </a:bodyPr>
          <a:lstStyle/>
          <a:p>
            <a:r>
              <a:rPr lang="en-US" sz="2800" dirty="0">
                <a:solidFill>
                  <a:schemeClr val="bg1"/>
                </a:solidFill>
                <a:latin typeface="Segoe UI Semibold" panose="020B0702040204020203" pitchFamily="34" charset="0"/>
              </a:rPr>
              <a:t>Opioid Misuse Related to Other Substance Use, MDE and SMI</a:t>
            </a:r>
          </a:p>
        </p:txBody>
      </p:sp>
      <p:pic>
        <p:nvPicPr>
          <p:cNvPr id="16" name="Picture 15">
            <a:extLst>
              <a:ext uri="{FF2B5EF4-FFF2-40B4-BE49-F238E27FC236}">
                <a16:creationId xmlns:a16="http://schemas.microsoft.com/office/drawing/2014/main" id="{D3F8FB5B-E801-4BAE-AD27-08A59127107E}"/>
              </a:ext>
            </a:extLst>
          </p:cNvPr>
          <p:cNvPicPr>
            <a:picLocks noChangeAspect="1"/>
          </p:cNvPicPr>
          <p:nvPr/>
        </p:nvPicPr>
        <p:blipFill>
          <a:blip r:embed="rId3"/>
          <a:stretch>
            <a:fillRect/>
          </a:stretch>
        </p:blipFill>
        <p:spPr>
          <a:xfrm>
            <a:off x="533400" y="910843"/>
            <a:ext cx="11693141" cy="5870957"/>
          </a:xfrm>
          <a:prstGeom prst="rect">
            <a:avLst/>
          </a:prstGeom>
        </p:spPr>
      </p:pic>
    </p:spTree>
    <p:extLst>
      <p:ext uri="{BB962C8B-B14F-4D97-AF65-F5344CB8AC3E}">
        <p14:creationId xmlns:p14="http://schemas.microsoft.com/office/powerpoint/2010/main" val="3505387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F632-C9B9-4EAD-B1BC-E998BC2AA962}"/>
              </a:ext>
            </a:extLst>
          </p:cNvPr>
          <p:cNvSpPr>
            <a:spLocks noGrp="1"/>
          </p:cNvSpPr>
          <p:nvPr>
            <p:ph type="title"/>
          </p:nvPr>
        </p:nvSpPr>
        <p:spPr/>
        <p:txBody>
          <a:bodyPr>
            <a:normAutofit fontScale="90000"/>
          </a:bodyPr>
          <a:lstStyle/>
          <a:p>
            <a:r>
              <a:rPr lang="en-US" dirty="0"/>
              <a:t>Mental Illness and Substance Use Disorders in America</a:t>
            </a:r>
          </a:p>
        </p:txBody>
      </p:sp>
      <p:pic>
        <p:nvPicPr>
          <p:cNvPr id="9" name="Picture 8">
            <a:extLst>
              <a:ext uri="{FF2B5EF4-FFF2-40B4-BE49-F238E27FC236}">
                <a16:creationId xmlns:a16="http://schemas.microsoft.com/office/drawing/2014/main" id="{9B362495-49D1-4062-B424-F1325DA067E9}"/>
              </a:ext>
            </a:extLst>
          </p:cNvPr>
          <p:cNvPicPr>
            <a:picLocks noChangeAspect="1"/>
          </p:cNvPicPr>
          <p:nvPr/>
        </p:nvPicPr>
        <p:blipFill>
          <a:blip r:embed="rId3"/>
          <a:stretch>
            <a:fillRect/>
          </a:stretch>
        </p:blipFill>
        <p:spPr>
          <a:xfrm>
            <a:off x="248901" y="914400"/>
            <a:ext cx="11943099" cy="5877053"/>
          </a:xfrm>
          <a:prstGeom prst="rect">
            <a:avLst/>
          </a:prstGeom>
        </p:spPr>
      </p:pic>
    </p:spTree>
    <p:extLst>
      <p:ext uri="{BB962C8B-B14F-4D97-AF65-F5344CB8AC3E}">
        <p14:creationId xmlns:p14="http://schemas.microsoft.com/office/powerpoint/2010/main" val="1446717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3DF74D-1D82-4150-9266-3EEBD7359BC7}"/>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dirty="0">
                <a:solidFill>
                  <a:schemeClr val="bg1"/>
                </a:solidFill>
                <a:latin typeface="Segoe UI Semibold" panose="020B0702040204020203" pitchFamily="34" charset="0"/>
              </a:rPr>
              <a:t>Methamphetamine Use Related to Other Substance Use, MDE and SMI</a:t>
            </a:r>
          </a:p>
        </p:txBody>
      </p:sp>
      <p:pic>
        <p:nvPicPr>
          <p:cNvPr id="16" name="Picture 15">
            <a:extLst>
              <a:ext uri="{FF2B5EF4-FFF2-40B4-BE49-F238E27FC236}">
                <a16:creationId xmlns:a16="http://schemas.microsoft.com/office/drawing/2014/main" id="{52BB280E-AC6E-483C-8373-4F8605F5F0E4}"/>
              </a:ext>
            </a:extLst>
          </p:cNvPr>
          <p:cNvPicPr>
            <a:picLocks noChangeAspect="1"/>
          </p:cNvPicPr>
          <p:nvPr/>
        </p:nvPicPr>
        <p:blipFill>
          <a:blip r:embed="rId3"/>
          <a:stretch>
            <a:fillRect/>
          </a:stretch>
        </p:blipFill>
        <p:spPr>
          <a:xfrm>
            <a:off x="533400" y="910843"/>
            <a:ext cx="11693141" cy="5870957"/>
          </a:xfrm>
          <a:prstGeom prst="rect">
            <a:avLst/>
          </a:prstGeom>
        </p:spPr>
      </p:pic>
    </p:spTree>
    <p:extLst>
      <p:ext uri="{BB962C8B-B14F-4D97-AF65-F5344CB8AC3E}">
        <p14:creationId xmlns:p14="http://schemas.microsoft.com/office/powerpoint/2010/main" val="3496318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565150" y="1752600"/>
            <a:ext cx="10788650" cy="4668838"/>
          </a:xfrm>
        </p:spPr>
        <p:txBody>
          <a:bodyPr/>
          <a:lstStyle/>
          <a:p>
            <a:r>
              <a:rPr lang="en-US" dirty="0"/>
              <a:t>Polysubstance use is common—if a person is having problems with one substance, they are likely using and may be having problems with other substances</a:t>
            </a:r>
          </a:p>
          <a:p>
            <a:r>
              <a:rPr lang="en-US" dirty="0"/>
              <a:t>Treatment providers must screen for and treat all substance use disorders and problem substance use</a:t>
            </a:r>
          </a:p>
          <a:p>
            <a:r>
              <a:rPr lang="en-US" dirty="0"/>
              <a:t>Association of substance misuse and mental illness is clear—we must all do a better job of helping Americans understand these relationships and risks</a:t>
            </a:r>
          </a:p>
        </p:txBody>
      </p:sp>
    </p:spTree>
    <p:extLst>
      <p:ext uri="{BB962C8B-B14F-4D97-AF65-F5344CB8AC3E}">
        <p14:creationId xmlns:p14="http://schemas.microsoft.com/office/powerpoint/2010/main" val="753482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085" y="2308225"/>
            <a:ext cx="10788651" cy="4668838"/>
          </a:xfrm>
        </p:spPr>
        <p:txBody>
          <a:bodyPr>
            <a:normAutofit/>
          </a:bodyPr>
          <a:lstStyle/>
          <a:p>
            <a:pPr marL="0" indent="0" algn="ctr">
              <a:buNone/>
            </a:pPr>
            <a:r>
              <a:rPr lang="en-US" sz="6000" b="1" dirty="0">
                <a:latin typeface="Calibri" panose="020F0502020204030204" pitchFamily="34" charset="0"/>
                <a:cs typeface="Calibri" panose="020F0502020204030204" pitchFamily="34" charset="0"/>
              </a:rPr>
              <a:t>Mental Health</a:t>
            </a:r>
          </a:p>
        </p:txBody>
      </p:sp>
    </p:spTree>
    <p:extLst>
      <p:ext uri="{BB962C8B-B14F-4D97-AF65-F5344CB8AC3E}">
        <p14:creationId xmlns:p14="http://schemas.microsoft.com/office/powerpoint/2010/main" val="20583387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3CAB1B-9442-4D3F-94A7-7D2D4931AE3D}"/>
              </a:ext>
            </a:extLst>
          </p:cNvPr>
          <p:cNvSpPr txBox="1"/>
          <p:nvPr/>
        </p:nvSpPr>
        <p:spPr>
          <a:xfrm>
            <a:off x="685800" y="0"/>
            <a:ext cx="10947400" cy="927100"/>
          </a:xfrm>
          <a:prstGeom prst="rect">
            <a:avLst/>
          </a:prstGeom>
          <a:noFill/>
        </p:spPr>
        <p:txBody>
          <a:bodyPr vert="horz" rtlCol="0" anchor="ctr">
            <a:noAutofit/>
          </a:bodyPr>
          <a:lstStyle/>
          <a:p>
            <a:r>
              <a:rPr lang="en-US" sz="2500" dirty="0">
                <a:solidFill>
                  <a:srgbClr val="FFFFFF"/>
                </a:solidFill>
                <a:latin typeface="Segoe UI Semibold" panose="020B0702040204020203" pitchFamily="34" charset="0"/>
              </a:rPr>
              <a:t>Serious Mental Illness (SMI) </a:t>
            </a:r>
            <a:r>
              <a:rPr lang="en-US" sz="2500" dirty="0">
                <a:solidFill>
                  <a:prstClr val="white"/>
                </a:solidFill>
                <a:latin typeface="Segoe UI Semibold"/>
                <a:ea typeface="+mj-ea"/>
                <a:cs typeface="+mj-cs"/>
              </a:rPr>
              <a:t>Increasing</a:t>
            </a:r>
            <a:endParaRPr lang="en-US" sz="2800" dirty="0">
              <a:solidFill>
                <a:schemeClr val="bg1"/>
              </a:solidFill>
              <a:latin typeface="Segoe UI Semibold" panose="020B0702040204020203" pitchFamily="34" charset="0"/>
            </a:endParaRPr>
          </a:p>
        </p:txBody>
      </p:sp>
      <p:pic>
        <p:nvPicPr>
          <p:cNvPr id="39" name="Picture 38">
            <a:extLst>
              <a:ext uri="{FF2B5EF4-FFF2-40B4-BE49-F238E27FC236}">
                <a16:creationId xmlns:a16="http://schemas.microsoft.com/office/drawing/2014/main" id="{2617E7B6-325E-4CC8-A789-230FDD0450E1}"/>
              </a:ext>
            </a:extLst>
          </p:cNvPr>
          <p:cNvPicPr>
            <a:picLocks noChangeAspect="1"/>
          </p:cNvPicPr>
          <p:nvPr/>
        </p:nvPicPr>
        <p:blipFill>
          <a:blip r:embed="rId3"/>
          <a:stretch>
            <a:fillRect/>
          </a:stretch>
        </p:blipFill>
        <p:spPr>
          <a:xfrm>
            <a:off x="533400" y="910843"/>
            <a:ext cx="11729721" cy="5870957"/>
          </a:xfrm>
          <a:prstGeom prst="rect">
            <a:avLst/>
          </a:prstGeom>
        </p:spPr>
      </p:pic>
    </p:spTree>
    <p:extLst>
      <p:ext uri="{BB962C8B-B14F-4D97-AF65-F5344CB8AC3E}">
        <p14:creationId xmlns:p14="http://schemas.microsoft.com/office/powerpoint/2010/main" val="2319621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F1EDF0-492C-4F76-A0F1-0E5271083B4A}"/>
              </a:ext>
            </a:extLst>
          </p:cNvPr>
          <p:cNvSpPr txBox="1"/>
          <p:nvPr/>
        </p:nvSpPr>
        <p:spPr>
          <a:xfrm>
            <a:off x="685800" y="0"/>
            <a:ext cx="10947400" cy="927100"/>
          </a:xfrm>
          <a:prstGeom prst="rect">
            <a:avLst/>
          </a:prstGeom>
          <a:noFill/>
        </p:spPr>
        <p:txBody>
          <a:bodyPr vert="horz" rtlCol="0" anchor="ctr">
            <a:noAutofit/>
          </a:bodyPr>
          <a:lstStyle/>
          <a:p>
            <a:r>
              <a:rPr lang="en-US" sz="2800" dirty="0">
                <a:solidFill>
                  <a:srgbClr val="FFFFFF"/>
                </a:solidFill>
                <a:latin typeface="Segoe UI Semibold" panose="020B0702040204020203" pitchFamily="34" charset="0"/>
              </a:rPr>
              <a:t>Major </a:t>
            </a:r>
            <a:r>
              <a:rPr lang="en-US" sz="2800" dirty="0">
                <a:solidFill>
                  <a:schemeClr val="bg1"/>
                </a:solidFill>
                <a:latin typeface="Segoe UI Semibold" panose="020B0702040204020203" pitchFamily="34" charset="0"/>
              </a:rPr>
              <a:t>Depressive Episodes Increased for Those Under Age 50</a:t>
            </a:r>
          </a:p>
        </p:txBody>
      </p:sp>
      <p:pic>
        <p:nvPicPr>
          <p:cNvPr id="16" name="Picture 15">
            <a:extLst>
              <a:ext uri="{FF2B5EF4-FFF2-40B4-BE49-F238E27FC236}">
                <a16:creationId xmlns:a16="http://schemas.microsoft.com/office/drawing/2014/main" id="{AC8B6D4D-7774-4CB5-9E5F-13740EC57907}"/>
              </a:ext>
            </a:extLst>
          </p:cNvPr>
          <p:cNvPicPr>
            <a:picLocks noChangeAspect="1"/>
          </p:cNvPicPr>
          <p:nvPr/>
        </p:nvPicPr>
        <p:blipFill>
          <a:blip r:embed="rId3"/>
          <a:stretch>
            <a:fillRect/>
          </a:stretch>
        </p:blipFill>
        <p:spPr>
          <a:xfrm>
            <a:off x="762000" y="910843"/>
            <a:ext cx="11473666" cy="5870957"/>
          </a:xfrm>
          <a:prstGeom prst="rect">
            <a:avLst/>
          </a:prstGeom>
        </p:spPr>
      </p:pic>
    </p:spTree>
    <p:extLst>
      <p:ext uri="{BB962C8B-B14F-4D97-AF65-F5344CB8AC3E}">
        <p14:creationId xmlns:p14="http://schemas.microsoft.com/office/powerpoint/2010/main" val="27282638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21CF78-14F2-49FB-ABE4-629AD2F144B6}"/>
              </a:ext>
            </a:extLst>
          </p:cNvPr>
          <p:cNvSpPr txBox="1"/>
          <p:nvPr/>
        </p:nvSpPr>
        <p:spPr>
          <a:xfrm>
            <a:off x="685800" y="0"/>
            <a:ext cx="10947400" cy="927100"/>
          </a:xfrm>
          <a:prstGeom prst="rect">
            <a:avLst/>
          </a:prstGeom>
          <a:noFill/>
        </p:spPr>
        <p:txBody>
          <a:bodyPr vert="horz" rtlCol="0" anchor="ctr">
            <a:noAutofit/>
          </a:bodyPr>
          <a:lstStyle/>
          <a:p>
            <a:r>
              <a:rPr lang="en-US" sz="2800">
                <a:solidFill>
                  <a:srgbClr val="FFFFFF"/>
                </a:solidFill>
                <a:latin typeface="Segoe UI Semibold" panose="020B0702040204020203" pitchFamily="34" charset="0"/>
              </a:rPr>
              <a:t>Major Depressive Episodes with Severe Impairment</a:t>
            </a:r>
          </a:p>
        </p:txBody>
      </p:sp>
      <p:pic>
        <p:nvPicPr>
          <p:cNvPr id="12" name="Picture 11">
            <a:extLst>
              <a:ext uri="{FF2B5EF4-FFF2-40B4-BE49-F238E27FC236}">
                <a16:creationId xmlns:a16="http://schemas.microsoft.com/office/drawing/2014/main" id="{F403DCD7-CA4B-428D-B182-5A2120252BE1}"/>
              </a:ext>
            </a:extLst>
          </p:cNvPr>
          <p:cNvPicPr>
            <a:picLocks noChangeAspect="1"/>
          </p:cNvPicPr>
          <p:nvPr/>
        </p:nvPicPr>
        <p:blipFill>
          <a:blip r:embed="rId3"/>
          <a:stretch>
            <a:fillRect/>
          </a:stretch>
        </p:blipFill>
        <p:spPr>
          <a:xfrm>
            <a:off x="228600" y="910843"/>
            <a:ext cx="12016257" cy="5870957"/>
          </a:xfrm>
          <a:prstGeom prst="rect">
            <a:avLst/>
          </a:prstGeom>
        </p:spPr>
      </p:pic>
    </p:spTree>
    <p:extLst>
      <p:ext uri="{BB962C8B-B14F-4D97-AF65-F5344CB8AC3E}">
        <p14:creationId xmlns:p14="http://schemas.microsoft.com/office/powerpoint/2010/main" val="39372698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D3EB09-7D56-4804-9534-F9907257D9DC}"/>
              </a:ext>
            </a:extLst>
          </p:cNvPr>
          <p:cNvSpPr txBox="1"/>
          <p:nvPr/>
        </p:nvSpPr>
        <p:spPr>
          <a:xfrm>
            <a:off x="685800" y="0"/>
            <a:ext cx="10947400" cy="927100"/>
          </a:xfrm>
          <a:prstGeom prst="rect">
            <a:avLst/>
          </a:prstGeom>
          <a:noFill/>
        </p:spPr>
        <p:txBody>
          <a:bodyPr vert="horz" rtlCol="0" anchor="ctr">
            <a:noAutofit/>
          </a:bodyPr>
          <a:lstStyle/>
          <a:p>
            <a:r>
              <a:rPr lang="en-US" sz="2400" dirty="0">
                <a:solidFill>
                  <a:schemeClr val="bg1"/>
                </a:solidFill>
                <a:latin typeface="Segoe UI Semibold" panose="020B0702040204020203" pitchFamily="34" charset="0"/>
              </a:rPr>
              <a:t>Suicidal Thoughts, Plans, and Attempts Increase for Young Adults (18-25 </a:t>
            </a:r>
            <a:r>
              <a:rPr lang="en-US" sz="2400" dirty="0" err="1">
                <a:solidFill>
                  <a:schemeClr val="bg1"/>
                </a:solidFill>
                <a:latin typeface="Segoe UI Semibold" panose="020B0702040204020203" pitchFamily="34" charset="0"/>
              </a:rPr>
              <a:t>y.o</a:t>
            </a:r>
            <a:r>
              <a:rPr lang="en-US" sz="2400" dirty="0">
                <a:solidFill>
                  <a:schemeClr val="bg1"/>
                </a:solidFill>
                <a:latin typeface="Segoe UI Semibold" panose="020B0702040204020203" pitchFamily="34" charset="0"/>
              </a:rPr>
              <a:t>.) and Adults (26-49 </a:t>
            </a:r>
            <a:r>
              <a:rPr lang="en-US" sz="2400" dirty="0" err="1">
                <a:solidFill>
                  <a:schemeClr val="bg1"/>
                </a:solidFill>
                <a:latin typeface="Segoe UI Semibold" panose="020B0702040204020203" pitchFamily="34" charset="0"/>
              </a:rPr>
              <a:t>y.o</a:t>
            </a:r>
            <a:r>
              <a:rPr lang="en-US" sz="2400" dirty="0">
                <a:solidFill>
                  <a:schemeClr val="bg1"/>
                </a:solidFill>
                <a:latin typeface="Segoe UI Semibold" panose="020B0702040204020203" pitchFamily="34" charset="0"/>
              </a:rPr>
              <a:t>.)</a:t>
            </a:r>
          </a:p>
        </p:txBody>
      </p:sp>
      <p:pic>
        <p:nvPicPr>
          <p:cNvPr id="24" name="Picture 23">
            <a:extLst>
              <a:ext uri="{FF2B5EF4-FFF2-40B4-BE49-F238E27FC236}">
                <a16:creationId xmlns:a16="http://schemas.microsoft.com/office/drawing/2014/main" id="{0B2220F2-654A-4C98-9995-20C13DD69359}"/>
              </a:ext>
            </a:extLst>
          </p:cNvPr>
          <p:cNvPicPr>
            <a:picLocks noChangeAspect="1"/>
          </p:cNvPicPr>
          <p:nvPr/>
        </p:nvPicPr>
        <p:blipFill>
          <a:blip r:embed="rId3"/>
          <a:stretch>
            <a:fillRect/>
          </a:stretch>
        </p:blipFill>
        <p:spPr>
          <a:xfrm>
            <a:off x="152400" y="910843"/>
            <a:ext cx="12083319" cy="5870957"/>
          </a:xfrm>
          <a:prstGeom prst="rect">
            <a:avLst/>
          </a:prstGeom>
        </p:spPr>
      </p:pic>
    </p:spTree>
    <p:extLst>
      <p:ext uri="{BB962C8B-B14F-4D97-AF65-F5344CB8AC3E}">
        <p14:creationId xmlns:p14="http://schemas.microsoft.com/office/powerpoint/2010/main" val="20388461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09800"/>
            <a:ext cx="11860555" cy="1938992"/>
          </a:xfrm>
          <a:prstGeom prst="rect">
            <a:avLst/>
          </a:prstGeom>
          <a:noFill/>
        </p:spPr>
        <p:txBody>
          <a:bodyPr wrap="none" rtlCol="0">
            <a:spAutoFit/>
          </a:bodyPr>
          <a:lstStyle/>
          <a:p>
            <a:pPr algn="ctr"/>
            <a:r>
              <a:rPr lang="en-US" sz="6000" b="1" dirty="0">
                <a:latin typeface="Calibri" panose="020F0502020204030204" pitchFamily="34" charset="0"/>
                <a:cs typeface="Calibri" panose="020F0502020204030204" pitchFamily="34" charset="0"/>
              </a:rPr>
              <a:t>Co-Occurring </a:t>
            </a:r>
          </a:p>
          <a:p>
            <a:pPr algn="ctr"/>
            <a:r>
              <a:rPr lang="en-US" sz="6000" b="1" dirty="0">
                <a:latin typeface="Calibri" panose="020F0502020204030204" pitchFamily="34" charset="0"/>
                <a:cs typeface="Calibri" panose="020F0502020204030204" pitchFamily="34" charset="0"/>
              </a:rPr>
              <a:t>Mental and Substance Use Disorders</a:t>
            </a:r>
          </a:p>
        </p:txBody>
      </p:sp>
    </p:spTree>
    <p:extLst>
      <p:ext uri="{BB962C8B-B14F-4D97-AF65-F5344CB8AC3E}">
        <p14:creationId xmlns:p14="http://schemas.microsoft.com/office/powerpoint/2010/main" val="13630193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68B9E7-8B0C-4452-B89A-C0913321E6A2}"/>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Substance Use among Youths (12-17 y.o.) by Past Year Major Depressive Episode (MDE) status</a:t>
            </a:r>
          </a:p>
        </p:txBody>
      </p:sp>
      <p:pic>
        <p:nvPicPr>
          <p:cNvPr id="22" name="Picture 21">
            <a:extLst>
              <a:ext uri="{FF2B5EF4-FFF2-40B4-BE49-F238E27FC236}">
                <a16:creationId xmlns:a16="http://schemas.microsoft.com/office/drawing/2014/main" id="{85009CBC-7054-4AC7-8177-C2AACCAB00D0}"/>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15611609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7A7A05-5055-4CDA-BB26-CC3338BCFECF}"/>
              </a:ext>
            </a:extLst>
          </p:cNvPr>
          <p:cNvSpPr txBox="1"/>
          <p:nvPr/>
        </p:nvSpPr>
        <p:spPr>
          <a:xfrm>
            <a:off x="76200" y="0"/>
            <a:ext cx="12115800" cy="927100"/>
          </a:xfrm>
          <a:prstGeom prst="rect">
            <a:avLst/>
          </a:prstGeom>
          <a:noFill/>
        </p:spPr>
        <p:txBody>
          <a:bodyPr vert="horz" rtlCol="0" anchor="ctr">
            <a:normAutofit/>
          </a:bodyPr>
          <a:lstStyle/>
          <a:p>
            <a:r>
              <a:rPr lang="en-US" sz="2800" dirty="0">
                <a:solidFill>
                  <a:srgbClr val="FFFFFF"/>
                </a:solidFill>
                <a:latin typeface="Segoe UI Semibold" panose="020B0702040204020203" pitchFamily="34" charset="0"/>
              </a:rPr>
              <a:t>Co-Occurring Substance Use Disorder and Any Mental Illness in Adults </a:t>
            </a:r>
          </a:p>
        </p:txBody>
      </p:sp>
      <p:pic>
        <p:nvPicPr>
          <p:cNvPr id="16" name="Picture 15">
            <a:extLst>
              <a:ext uri="{FF2B5EF4-FFF2-40B4-BE49-F238E27FC236}">
                <a16:creationId xmlns:a16="http://schemas.microsoft.com/office/drawing/2014/main" id="{4B27F913-AA64-468F-AB5C-9492DE441992}"/>
              </a:ext>
            </a:extLst>
          </p:cNvPr>
          <p:cNvPicPr>
            <a:picLocks noChangeAspect="1"/>
          </p:cNvPicPr>
          <p:nvPr/>
        </p:nvPicPr>
        <p:blipFill>
          <a:blip r:embed="rId3"/>
          <a:stretch>
            <a:fillRect/>
          </a:stretch>
        </p:blipFill>
        <p:spPr>
          <a:xfrm>
            <a:off x="762000" y="910843"/>
            <a:ext cx="11473666" cy="5870957"/>
          </a:xfrm>
          <a:prstGeom prst="rect">
            <a:avLst/>
          </a:prstGeom>
        </p:spPr>
      </p:pic>
    </p:spTree>
    <p:extLst>
      <p:ext uri="{BB962C8B-B14F-4D97-AF65-F5344CB8AC3E}">
        <p14:creationId xmlns:p14="http://schemas.microsoft.com/office/powerpoint/2010/main" val="3118307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0154A5-69DC-48AC-B12B-7A18F6CDAC15}"/>
              </a:ext>
            </a:extLst>
          </p:cNvPr>
          <p:cNvSpPr txBox="1"/>
          <p:nvPr/>
        </p:nvSpPr>
        <p:spPr>
          <a:xfrm>
            <a:off x="685800" y="0"/>
            <a:ext cx="10947400" cy="927100"/>
          </a:xfrm>
          <a:prstGeom prst="rect">
            <a:avLst/>
          </a:prstGeom>
          <a:noFill/>
        </p:spPr>
        <p:txBody>
          <a:bodyPr vert="horz" rtlCol="0" anchor="ctr">
            <a:noAutofit/>
          </a:bodyPr>
          <a:lstStyle/>
          <a:p>
            <a:r>
              <a:rPr lang="en-US" sz="2800" dirty="0">
                <a:solidFill>
                  <a:srgbClr val="FFFFFF"/>
                </a:solidFill>
                <a:latin typeface="Segoe UI Semibold" panose="020B0702040204020203" pitchFamily="34" charset="0"/>
              </a:rPr>
              <a:t>Alcohol Use</a:t>
            </a:r>
            <a:endParaRPr lang="en-US" sz="2800" dirty="0">
              <a:solidFill>
                <a:srgbClr val="FF0000"/>
              </a:solidFill>
              <a:latin typeface="Segoe UI Semibold" panose="020B0702040204020203" pitchFamily="34" charset="0"/>
            </a:endParaRPr>
          </a:p>
        </p:txBody>
      </p:sp>
      <p:pic>
        <p:nvPicPr>
          <p:cNvPr id="14" name="Picture 13">
            <a:extLst>
              <a:ext uri="{FF2B5EF4-FFF2-40B4-BE49-F238E27FC236}">
                <a16:creationId xmlns:a16="http://schemas.microsoft.com/office/drawing/2014/main" id="{A03333A5-3492-4A58-A9D2-77715CFC03FE}"/>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28845658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F2186F-5820-44EF-9096-C9D8D0614994}"/>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dirty="0">
                <a:solidFill>
                  <a:srgbClr val="FFFFFF"/>
                </a:solidFill>
                <a:latin typeface="Segoe UI Semibold" panose="020B0702040204020203" pitchFamily="34" charset="0"/>
              </a:rPr>
              <a:t>Co-Occurring Issues: Substance Use and Mental Illness among Adults</a:t>
            </a:r>
          </a:p>
        </p:txBody>
      </p:sp>
      <p:pic>
        <p:nvPicPr>
          <p:cNvPr id="14" name="Picture 13">
            <a:extLst>
              <a:ext uri="{FF2B5EF4-FFF2-40B4-BE49-F238E27FC236}">
                <a16:creationId xmlns:a16="http://schemas.microsoft.com/office/drawing/2014/main" id="{769CF6E3-7C23-449F-B5E6-3198B9C08B30}"/>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38240392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9A87CC-740B-40DC-9D4E-4387A11D4E84}"/>
              </a:ext>
            </a:extLst>
          </p:cNvPr>
          <p:cNvSpPr txBox="1"/>
          <p:nvPr/>
        </p:nvSpPr>
        <p:spPr>
          <a:xfrm>
            <a:off x="419100" y="-50800"/>
            <a:ext cx="10947400" cy="927100"/>
          </a:xfrm>
          <a:prstGeom prst="rect">
            <a:avLst/>
          </a:prstGeom>
          <a:noFill/>
        </p:spPr>
        <p:txBody>
          <a:bodyPr vert="horz" rtlCol="0" anchor="ctr">
            <a:normAutofit lnSpcReduction="10000"/>
          </a:bodyPr>
          <a:lstStyle/>
          <a:p>
            <a:r>
              <a:rPr lang="en-US" sz="2800" dirty="0">
                <a:solidFill>
                  <a:schemeClr val="bg1"/>
                </a:solidFill>
                <a:latin typeface="Segoe UI Semibold" panose="020B0702040204020203" pitchFamily="34" charset="0"/>
              </a:rPr>
              <a:t>Substance Use Disorder (SUD) is Associated with Suicidal Thoughts, Plans, and Attempts among Adults </a:t>
            </a:r>
            <a:r>
              <a:rPr lang="en-US" sz="2800" u="sng" dirty="0">
                <a:solidFill>
                  <a:schemeClr val="bg1"/>
                </a:solidFill>
                <a:latin typeface="Segoe UI Semibold" panose="020B0702040204020203" pitchFamily="34" charset="0"/>
              </a:rPr>
              <a:t>&gt;</a:t>
            </a:r>
            <a:r>
              <a:rPr lang="en-US" sz="2800" dirty="0">
                <a:solidFill>
                  <a:schemeClr val="bg1"/>
                </a:solidFill>
                <a:latin typeface="Segoe UI Semibold" panose="020B0702040204020203" pitchFamily="34" charset="0"/>
              </a:rPr>
              <a:t>18 y.o.</a:t>
            </a:r>
            <a:endParaRPr lang="en-US" sz="2800" strike="sngStrike" dirty="0">
              <a:solidFill>
                <a:schemeClr val="bg1"/>
              </a:solidFill>
              <a:latin typeface="Segoe UI Semibold" panose="020B0702040204020203" pitchFamily="34" charset="0"/>
            </a:endParaRPr>
          </a:p>
        </p:txBody>
      </p:sp>
      <p:pic>
        <p:nvPicPr>
          <p:cNvPr id="14" name="Picture 13">
            <a:extLst>
              <a:ext uri="{FF2B5EF4-FFF2-40B4-BE49-F238E27FC236}">
                <a16:creationId xmlns:a16="http://schemas.microsoft.com/office/drawing/2014/main" id="{B072D2E8-534A-4104-A1A1-E53D4AEE3BBF}"/>
              </a:ext>
            </a:extLst>
          </p:cNvPr>
          <p:cNvPicPr>
            <a:picLocks noChangeAspect="1"/>
          </p:cNvPicPr>
          <p:nvPr/>
        </p:nvPicPr>
        <p:blipFill>
          <a:blip r:embed="rId3"/>
          <a:stretch>
            <a:fillRect/>
          </a:stretch>
        </p:blipFill>
        <p:spPr>
          <a:xfrm>
            <a:off x="762000" y="910843"/>
            <a:ext cx="11467570" cy="5870957"/>
          </a:xfrm>
          <a:prstGeom prst="rect">
            <a:avLst/>
          </a:prstGeom>
        </p:spPr>
      </p:pic>
    </p:spTree>
    <p:extLst>
      <p:ext uri="{BB962C8B-B14F-4D97-AF65-F5344CB8AC3E}">
        <p14:creationId xmlns:p14="http://schemas.microsoft.com/office/powerpoint/2010/main" val="13245876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F632-C9B9-4EAD-B1BC-E998BC2AA962}"/>
              </a:ext>
            </a:extLst>
          </p:cNvPr>
          <p:cNvSpPr>
            <a:spLocks noGrp="1"/>
          </p:cNvSpPr>
          <p:nvPr>
            <p:ph type="title"/>
          </p:nvPr>
        </p:nvSpPr>
        <p:spPr>
          <a:xfrm>
            <a:off x="304801" y="0"/>
            <a:ext cx="11658600" cy="960147"/>
          </a:xfrm>
        </p:spPr>
        <p:txBody>
          <a:bodyPr>
            <a:normAutofit/>
          </a:bodyPr>
          <a:lstStyle/>
          <a:p>
            <a:r>
              <a:rPr lang="en-US" sz="2500" dirty="0"/>
              <a:t>Mental and Substance Use Disorders: High Prevalence/Huge Treatment Gaps</a:t>
            </a:r>
          </a:p>
        </p:txBody>
      </p:sp>
      <p:pic>
        <p:nvPicPr>
          <p:cNvPr id="6" name="Picture 5">
            <a:extLst>
              <a:ext uri="{FF2B5EF4-FFF2-40B4-BE49-F238E27FC236}">
                <a16:creationId xmlns:a16="http://schemas.microsoft.com/office/drawing/2014/main" id="{09318B85-0B5F-459E-9FDC-299F0403F98E}"/>
              </a:ext>
            </a:extLst>
          </p:cNvPr>
          <p:cNvPicPr>
            <a:picLocks noChangeAspect="1"/>
          </p:cNvPicPr>
          <p:nvPr/>
        </p:nvPicPr>
        <p:blipFill>
          <a:blip r:embed="rId3"/>
          <a:stretch>
            <a:fillRect/>
          </a:stretch>
        </p:blipFill>
        <p:spPr>
          <a:xfrm>
            <a:off x="762000" y="910843"/>
            <a:ext cx="11467570" cy="5870957"/>
          </a:xfrm>
          <a:prstGeom prst="rect">
            <a:avLst/>
          </a:prstGeom>
        </p:spPr>
      </p:pic>
    </p:spTree>
    <p:extLst>
      <p:ext uri="{BB962C8B-B14F-4D97-AF65-F5344CB8AC3E}">
        <p14:creationId xmlns:p14="http://schemas.microsoft.com/office/powerpoint/2010/main" val="9731444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DE4B51-9D4C-44A0-B9DC-62F84D53D649}"/>
              </a:ext>
            </a:extLst>
          </p:cNvPr>
          <p:cNvSpPr txBox="1"/>
          <p:nvPr/>
        </p:nvSpPr>
        <p:spPr>
          <a:xfrm>
            <a:off x="685800" y="0"/>
            <a:ext cx="10947400" cy="927100"/>
          </a:xfrm>
          <a:prstGeom prst="rect">
            <a:avLst/>
          </a:prstGeom>
          <a:noFill/>
        </p:spPr>
        <p:txBody>
          <a:bodyPr vert="horz" rtlCol="0" anchor="ctr">
            <a:normAutofit/>
          </a:bodyPr>
          <a:lstStyle/>
          <a:p>
            <a:r>
              <a:rPr lang="en-US" sz="2800">
                <a:solidFill>
                  <a:srgbClr val="FFFFFF"/>
                </a:solidFill>
                <a:latin typeface="Segoe UI Semibold" panose="020B0702040204020203" pitchFamily="34" charset="0"/>
              </a:rPr>
              <a:t>Locations Where Substance Use Treatment Was Received</a:t>
            </a:r>
          </a:p>
        </p:txBody>
      </p:sp>
      <p:pic>
        <p:nvPicPr>
          <p:cNvPr id="16" name="Picture 15">
            <a:extLst>
              <a:ext uri="{FF2B5EF4-FFF2-40B4-BE49-F238E27FC236}">
                <a16:creationId xmlns:a16="http://schemas.microsoft.com/office/drawing/2014/main" id="{E0E31C2F-AFEE-401A-9272-A4CFC71FCA10}"/>
              </a:ext>
            </a:extLst>
          </p:cNvPr>
          <p:cNvPicPr>
            <a:picLocks noChangeAspect="1"/>
          </p:cNvPicPr>
          <p:nvPr/>
        </p:nvPicPr>
        <p:blipFill>
          <a:blip r:embed="rId3"/>
          <a:stretch>
            <a:fillRect/>
          </a:stretch>
        </p:blipFill>
        <p:spPr>
          <a:xfrm>
            <a:off x="762000" y="914400"/>
            <a:ext cx="11467570" cy="5883150"/>
          </a:xfrm>
          <a:prstGeom prst="rect">
            <a:avLst/>
          </a:prstGeom>
        </p:spPr>
      </p:pic>
    </p:spTree>
    <p:extLst>
      <p:ext uri="{BB962C8B-B14F-4D97-AF65-F5344CB8AC3E}">
        <p14:creationId xmlns:p14="http://schemas.microsoft.com/office/powerpoint/2010/main" val="39774571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7236"/>
            <a:ext cx="9957089" cy="914400"/>
          </a:xfrm>
        </p:spPr>
        <p:txBody>
          <a:bodyPr>
            <a:noAutofit/>
          </a:bodyPr>
          <a:lstStyle/>
          <a:p>
            <a:r>
              <a:rPr lang="en-US" sz="1800" b="1" dirty="0">
                <a:latin typeface="+mn-lt"/>
              </a:rPr>
              <a:t>Receipt of Substance Use Treatment at a Specialty Facility and Mental Health Services in the Past Year among Adults Aged 18 or Older with Past Year Substance Use Disorder and Serious Mental Illness: 2015-2019</a:t>
            </a:r>
          </a:p>
        </p:txBody>
      </p:sp>
      <p:pic>
        <p:nvPicPr>
          <p:cNvPr id="9" name="Picture 8">
            <a:extLst>
              <a:ext uri="{FF2B5EF4-FFF2-40B4-BE49-F238E27FC236}">
                <a16:creationId xmlns:a16="http://schemas.microsoft.com/office/drawing/2014/main" id="{4F2D5765-E90D-478E-9C99-8AD2A31CBFED}"/>
              </a:ext>
            </a:extLst>
          </p:cNvPr>
          <p:cNvPicPr>
            <a:picLocks noChangeAspect="1"/>
          </p:cNvPicPr>
          <p:nvPr/>
        </p:nvPicPr>
        <p:blipFill>
          <a:blip r:embed="rId3"/>
          <a:stretch>
            <a:fillRect/>
          </a:stretch>
        </p:blipFill>
        <p:spPr>
          <a:xfrm>
            <a:off x="2743200" y="914400"/>
            <a:ext cx="9492295" cy="5816088"/>
          </a:xfrm>
          <a:prstGeom prst="rect">
            <a:avLst/>
          </a:prstGeom>
        </p:spPr>
      </p:pic>
    </p:spTree>
    <p:extLst>
      <p:ext uri="{BB962C8B-B14F-4D97-AF65-F5344CB8AC3E}">
        <p14:creationId xmlns:p14="http://schemas.microsoft.com/office/powerpoint/2010/main" val="18818534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0"/>
            <a:ext cx="11895220" cy="960147"/>
          </a:xfrm>
        </p:spPr>
        <p:txBody>
          <a:bodyPr>
            <a:normAutofit/>
          </a:bodyPr>
          <a:lstStyle/>
          <a:p>
            <a:r>
              <a:rPr lang="en-US" sz="2600" dirty="0"/>
              <a:t>Summary: Mental Health/Co-Occurring Issues in the United States in 2019</a:t>
            </a:r>
          </a:p>
        </p:txBody>
      </p:sp>
      <p:sp>
        <p:nvSpPr>
          <p:cNvPr id="3" name="Content Placeholder 2"/>
          <p:cNvSpPr>
            <a:spLocks noGrp="1"/>
          </p:cNvSpPr>
          <p:nvPr>
            <p:ph idx="1"/>
          </p:nvPr>
        </p:nvSpPr>
        <p:spPr>
          <a:xfrm>
            <a:off x="0" y="1066800"/>
            <a:ext cx="12047621" cy="5626601"/>
          </a:xfrm>
          <a:noFill/>
        </p:spPr>
        <p:txBody>
          <a:bodyPr>
            <a:normAutofit fontScale="92500"/>
          </a:bodyPr>
          <a:lstStyle/>
          <a:p>
            <a:r>
              <a:rPr lang="en-US" dirty="0"/>
              <a:t>Serious mental illness significantly increased in adults aged 18-49 </a:t>
            </a:r>
            <a:r>
              <a:rPr lang="en-US" dirty="0" err="1"/>
              <a:t>y.o</a:t>
            </a:r>
            <a:r>
              <a:rPr lang="en-US" dirty="0"/>
              <a:t>. between 2018 and 2019</a:t>
            </a:r>
          </a:p>
          <a:p>
            <a:r>
              <a:rPr lang="en-US" dirty="0"/>
              <a:t>Major depressive episode significantly increased in all age groups (except for those aged 50+) between 2018 and 2019 </a:t>
            </a:r>
            <a:endParaRPr lang="en-US" strike="sngStrike" dirty="0"/>
          </a:p>
          <a:p>
            <a:r>
              <a:rPr lang="en-US" dirty="0"/>
              <a:t>Major depressive episode with severe impairment significantly increased in adolescents and young adults (18-25 </a:t>
            </a:r>
            <a:r>
              <a:rPr lang="en-US" dirty="0" err="1"/>
              <a:t>y.o</a:t>
            </a:r>
            <a:r>
              <a:rPr lang="en-US" dirty="0"/>
              <a:t>.) between 2018 and 2019</a:t>
            </a:r>
          </a:p>
          <a:p>
            <a:r>
              <a:rPr lang="en-US" dirty="0"/>
              <a:t>Suicidal thoughts and behaviors significantly increased in adults 18-49 </a:t>
            </a:r>
            <a:r>
              <a:rPr lang="en-US" dirty="0" err="1"/>
              <a:t>y.o</a:t>
            </a:r>
            <a:r>
              <a:rPr lang="en-US" dirty="0"/>
              <a:t>. between 2009 and 2019</a:t>
            </a:r>
            <a:endParaRPr lang="en-US" b="1" dirty="0">
              <a:solidFill>
                <a:srgbClr val="FF0000"/>
              </a:solidFill>
            </a:endParaRPr>
          </a:p>
          <a:p>
            <a:r>
              <a:rPr lang="en-US" dirty="0"/>
              <a:t>Co-occurring substance use and mental disorders are common. Adolescents have significantly increased rates of MDE/substance use and significant increases in mental disorders/SUDs are observed in adults 18-49 </a:t>
            </a:r>
            <a:r>
              <a:rPr lang="en-US" dirty="0" err="1"/>
              <a:t>y.o</a:t>
            </a:r>
            <a:r>
              <a:rPr lang="en-US" dirty="0"/>
              <a:t>.</a:t>
            </a:r>
          </a:p>
          <a:p>
            <a:r>
              <a:rPr lang="en-US" dirty="0"/>
              <a:t>Adults with substance use disorders have significantly higher rates of suicidal thoughts and behaviors than those without such conditions</a:t>
            </a:r>
          </a:p>
          <a:p>
            <a:r>
              <a:rPr lang="en-US" dirty="0"/>
              <a:t>Despite modest gains, the large gap in treatment need continues</a:t>
            </a:r>
          </a:p>
          <a:p>
            <a:r>
              <a:rPr lang="en-US" dirty="0"/>
              <a:t>Those who do get treatment are not getting treatment for co-occurring disorders and most with co-occurring disorders get treatment for one disorder or no treatment at all</a:t>
            </a:r>
          </a:p>
          <a:p>
            <a:endParaRPr lang="en-US" dirty="0"/>
          </a:p>
        </p:txBody>
      </p:sp>
    </p:spTree>
    <p:extLst>
      <p:ext uri="{BB962C8B-B14F-4D97-AF65-F5344CB8AC3E}">
        <p14:creationId xmlns:p14="http://schemas.microsoft.com/office/powerpoint/2010/main" val="7257903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11" y="2"/>
            <a:ext cx="12035589" cy="960147"/>
          </a:xfrm>
        </p:spPr>
        <p:txBody>
          <a:bodyPr>
            <a:normAutofit/>
          </a:bodyPr>
          <a:lstStyle/>
          <a:p>
            <a:r>
              <a:rPr lang="en-US" dirty="0"/>
              <a:t>2019: A Year of Some Progress, Major Concerns</a:t>
            </a:r>
          </a:p>
        </p:txBody>
      </p:sp>
      <p:sp>
        <p:nvSpPr>
          <p:cNvPr id="4" name="Content Placeholder 2"/>
          <p:cNvSpPr>
            <a:spLocks noGrp="1"/>
          </p:cNvSpPr>
          <p:nvPr>
            <p:ph idx="1"/>
          </p:nvPr>
        </p:nvSpPr>
        <p:spPr>
          <a:xfrm>
            <a:off x="84138" y="1143000"/>
            <a:ext cx="11874500" cy="5562600"/>
          </a:xfrm>
          <a:noFill/>
        </p:spPr>
        <p:txBody>
          <a:bodyPr>
            <a:normAutofit lnSpcReduction="10000"/>
          </a:bodyPr>
          <a:lstStyle/>
          <a:p>
            <a:r>
              <a:rPr lang="en-US" dirty="0"/>
              <a:t>NSDUH reveals areas where we need to focus resources:</a:t>
            </a:r>
          </a:p>
          <a:p>
            <a:pPr lvl="1"/>
            <a:r>
              <a:rPr lang="en-US" dirty="0"/>
              <a:t>Continuing need to address ongoing opioid epidemic to increase the gains seen</a:t>
            </a:r>
          </a:p>
          <a:p>
            <a:pPr lvl="1"/>
            <a:r>
              <a:rPr lang="en-US" dirty="0"/>
              <a:t>Marijuana use significantly increased in adults aged 26+</a:t>
            </a:r>
          </a:p>
          <a:p>
            <a:pPr lvl="1"/>
            <a:r>
              <a:rPr lang="en-US" dirty="0"/>
              <a:t>Marijuana use disorder significantly increased in adolescents</a:t>
            </a:r>
          </a:p>
          <a:p>
            <a:pPr lvl="1"/>
            <a:r>
              <a:rPr lang="en-US" dirty="0"/>
              <a:t>LSD use significantly increased in adolescents</a:t>
            </a:r>
          </a:p>
          <a:p>
            <a:pPr lvl="1"/>
            <a:r>
              <a:rPr lang="en-US" dirty="0"/>
              <a:t>Rising year over year serious mental illness in adults aged 18-49 </a:t>
            </a:r>
            <a:r>
              <a:rPr lang="en-US" dirty="0" err="1"/>
              <a:t>y.o</a:t>
            </a:r>
            <a:r>
              <a:rPr lang="en-US" dirty="0"/>
              <a:t>. </a:t>
            </a:r>
          </a:p>
          <a:p>
            <a:pPr lvl="1"/>
            <a:r>
              <a:rPr lang="en-US" dirty="0"/>
              <a:t>Rising year over year major depression in all age groups with increased suicidality</a:t>
            </a:r>
          </a:p>
          <a:p>
            <a:pPr lvl="1"/>
            <a:r>
              <a:rPr lang="en-US" dirty="0"/>
              <a:t>Polysubstance use is pervasive among substance users</a:t>
            </a:r>
          </a:p>
          <a:p>
            <a:pPr lvl="1"/>
            <a:r>
              <a:rPr lang="en-US" dirty="0"/>
              <a:t>Substance use and mental disorders are closely linked</a:t>
            </a:r>
          </a:p>
          <a:p>
            <a:pPr lvl="1"/>
            <a:r>
              <a:rPr lang="en-US" dirty="0"/>
              <a:t>Severe mental illness is a risk factor for hazardous alcohol use and illicit substance use</a:t>
            </a:r>
          </a:p>
          <a:p>
            <a:pPr lvl="1"/>
            <a:r>
              <a:rPr lang="en-US" b="1" dirty="0"/>
              <a:t>Needs in behavioral health are underscored: ongoing efforts in prevention of substance use disorders, improvement in substance use treatment rates and treatment for youth and adults with mental illness—and this needs to be in the context of treatment for co-occurring disorders</a:t>
            </a:r>
          </a:p>
        </p:txBody>
      </p:sp>
    </p:spTree>
    <p:extLst>
      <p:ext uri="{BB962C8B-B14F-4D97-AF65-F5344CB8AC3E}">
        <p14:creationId xmlns:p14="http://schemas.microsoft.com/office/powerpoint/2010/main" val="29685609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1" y="0"/>
            <a:ext cx="12115800" cy="960147"/>
          </a:xfrm>
        </p:spPr>
        <p:txBody>
          <a:bodyPr>
            <a:normAutofit fontScale="90000"/>
          </a:bodyPr>
          <a:lstStyle/>
          <a:p>
            <a:r>
              <a:rPr lang="en-US" dirty="0"/>
              <a:t>How Does NSDUH Fit With Behavioral Health Needs Nationwide?</a:t>
            </a:r>
          </a:p>
        </p:txBody>
      </p:sp>
      <p:sp>
        <p:nvSpPr>
          <p:cNvPr id="3" name="Content Placeholder 2"/>
          <p:cNvSpPr>
            <a:spLocks noGrp="1"/>
          </p:cNvSpPr>
          <p:nvPr>
            <p:ph idx="1"/>
          </p:nvPr>
        </p:nvSpPr>
        <p:spPr/>
        <p:txBody>
          <a:bodyPr/>
          <a:lstStyle/>
          <a:p>
            <a:r>
              <a:rPr lang="en-US" dirty="0"/>
              <a:t>NSDUH is a household survey</a:t>
            </a:r>
          </a:p>
          <a:p>
            <a:r>
              <a:rPr lang="en-US" dirty="0"/>
              <a:t>Does not capture other populations with great mental health/substance use needs:</a:t>
            </a:r>
          </a:p>
          <a:p>
            <a:r>
              <a:rPr lang="en-US" dirty="0"/>
              <a:t>Institutionalized populations:</a:t>
            </a:r>
          </a:p>
          <a:p>
            <a:pPr lvl="1"/>
            <a:r>
              <a:rPr lang="en-US" dirty="0"/>
              <a:t>Incarcerated</a:t>
            </a:r>
          </a:p>
          <a:p>
            <a:pPr lvl="1"/>
            <a:r>
              <a:rPr lang="en-US" dirty="0"/>
              <a:t>Hospitalized</a:t>
            </a:r>
          </a:p>
          <a:p>
            <a:pPr lvl="1"/>
            <a:r>
              <a:rPr lang="en-US" dirty="0"/>
              <a:t>Nursing homes</a:t>
            </a:r>
          </a:p>
          <a:p>
            <a:r>
              <a:rPr lang="en-US" dirty="0"/>
              <a:t>Homeless populations</a:t>
            </a:r>
          </a:p>
          <a:p>
            <a:r>
              <a:rPr lang="en-US" dirty="0"/>
              <a:t>Children under age 12</a:t>
            </a:r>
          </a:p>
          <a:p>
            <a:endParaRPr lang="en-US" dirty="0"/>
          </a:p>
        </p:txBody>
      </p:sp>
    </p:spTree>
    <p:extLst>
      <p:ext uri="{BB962C8B-B14F-4D97-AF65-F5344CB8AC3E}">
        <p14:creationId xmlns:p14="http://schemas.microsoft.com/office/powerpoint/2010/main" val="19974427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COVID-19 Effect</a:t>
            </a:r>
          </a:p>
        </p:txBody>
      </p:sp>
      <p:sp>
        <p:nvSpPr>
          <p:cNvPr id="3" name="Content Placeholder 2"/>
          <p:cNvSpPr>
            <a:spLocks noGrp="1"/>
          </p:cNvSpPr>
          <p:nvPr>
            <p:ph idx="1"/>
          </p:nvPr>
        </p:nvSpPr>
        <p:spPr>
          <a:xfrm>
            <a:off x="228600" y="1066800"/>
            <a:ext cx="11887200" cy="5638800"/>
          </a:xfrm>
        </p:spPr>
        <p:txBody>
          <a:bodyPr>
            <a:normAutofit fontScale="92500" lnSpcReduction="20000"/>
          </a:bodyPr>
          <a:lstStyle/>
          <a:p>
            <a:pPr marL="0" indent="0" algn="ctr">
              <a:buNone/>
            </a:pPr>
            <a:r>
              <a:rPr lang="en-US" sz="3900" b="1" i="1" dirty="0"/>
              <a:t>2019 data is all pre-COVID-19</a:t>
            </a:r>
          </a:p>
          <a:p>
            <a:r>
              <a:rPr lang="en-US" dirty="0"/>
              <a:t>COVID-19 has brought: </a:t>
            </a:r>
          </a:p>
          <a:p>
            <a:pPr lvl="1"/>
            <a:r>
              <a:rPr lang="en-US" dirty="0"/>
              <a:t>Great fear of illness/death from the virus</a:t>
            </a:r>
          </a:p>
          <a:p>
            <a:pPr lvl="2"/>
            <a:r>
              <a:rPr lang="en-US" dirty="0"/>
              <a:t>Fear of resuming normal life activities for fear of infection</a:t>
            </a:r>
          </a:p>
          <a:p>
            <a:pPr lvl="2"/>
            <a:r>
              <a:rPr lang="en-US" dirty="0"/>
              <a:t>Neglect of one’s own health/mental health needs for fear of infection</a:t>
            </a:r>
          </a:p>
          <a:p>
            <a:pPr lvl="1"/>
            <a:r>
              <a:rPr lang="en-US" dirty="0"/>
              <a:t>Loss of familiar daily structure</a:t>
            </a:r>
          </a:p>
          <a:p>
            <a:pPr lvl="1"/>
            <a:r>
              <a:rPr lang="en-US" dirty="0"/>
              <a:t>Isolation</a:t>
            </a:r>
          </a:p>
          <a:p>
            <a:pPr lvl="1"/>
            <a:r>
              <a:rPr lang="en-US" dirty="0"/>
              <a:t>New expectations: children at home 24/7, parents expected to become at home teachers</a:t>
            </a:r>
          </a:p>
          <a:p>
            <a:pPr lvl="1"/>
            <a:r>
              <a:rPr lang="en-US" dirty="0"/>
              <a:t>Unemployment—for millions this is expected to be permanent loss of a job as businesses fail and close </a:t>
            </a:r>
          </a:p>
          <a:p>
            <a:pPr lvl="1"/>
            <a:r>
              <a:rPr lang="en-US" dirty="0"/>
              <a:t>Stress of trying to find employment</a:t>
            </a:r>
          </a:p>
          <a:p>
            <a:pPr lvl="1"/>
            <a:r>
              <a:rPr lang="en-US" dirty="0"/>
              <a:t>Financial stress</a:t>
            </a:r>
          </a:p>
          <a:p>
            <a:pPr lvl="1"/>
            <a:r>
              <a:rPr lang="en-US" dirty="0"/>
              <a:t>Inability to get medical care and follow up because such care is deemed ‘non-essential’</a:t>
            </a:r>
          </a:p>
          <a:p>
            <a:pPr lvl="1"/>
            <a:r>
              <a:rPr lang="en-US" dirty="0"/>
              <a:t>Increases in domestic violence and child abuse/neglect—home is not safe for millions</a:t>
            </a:r>
          </a:p>
          <a:p>
            <a:pPr lvl="1"/>
            <a:endParaRPr lang="en-US" dirty="0"/>
          </a:p>
          <a:p>
            <a:r>
              <a:rPr lang="en-US" dirty="0"/>
              <a:t>Expect substantial increases in substance use disorders, mental illness, and suicidality in all age groups</a:t>
            </a:r>
          </a:p>
        </p:txBody>
      </p:sp>
    </p:spTree>
    <p:extLst>
      <p:ext uri="{BB962C8B-B14F-4D97-AF65-F5344CB8AC3E}">
        <p14:creationId xmlns:p14="http://schemas.microsoft.com/office/powerpoint/2010/main" val="4115458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 Are Already Seeing the Negative Mental Health Effects of COVID-19</a:t>
            </a:r>
          </a:p>
        </p:txBody>
      </p:sp>
      <p:sp>
        <p:nvSpPr>
          <p:cNvPr id="3" name="Content Placeholder 2"/>
          <p:cNvSpPr>
            <a:spLocks noGrp="1"/>
          </p:cNvSpPr>
          <p:nvPr>
            <p:ph idx="1"/>
          </p:nvPr>
        </p:nvSpPr>
        <p:spPr>
          <a:xfrm>
            <a:off x="304800" y="1219200"/>
            <a:ext cx="11185525" cy="5410200"/>
          </a:xfrm>
        </p:spPr>
        <p:txBody>
          <a:bodyPr>
            <a:normAutofit fontScale="92500" lnSpcReduction="20000"/>
          </a:bodyPr>
          <a:lstStyle/>
          <a:p>
            <a:r>
              <a:rPr lang="en-US" dirty="0"/>
              <a:t>1000% increase in calls to the Disaster Distress Helpline relative to same period in 2019</a:t>
            </a:r>
          </a:p>
          <a:p>
            <a:r>
              <a:rPr lang="en-US" dirty="0"/>
              <a:t>Increases in proportion of ED visits related to suicide attempts in April and May relative to same time period in 2019—decreased in June as stay at home orders lifted and America began to open up again</a:t>
            </a:r>
          </a:p>
          <a:p>
            <a:r>
              <a:rPr lang="en-US" dirty="0"/>
              <a:t>Increases in calls to domestic violence hotlines</a:t>
            </a:r>
          </a:p>
          <a:p>
            <a:r>
              <a:rPr lang="en-US" dirty="0"/>
              <a:t>Reports of child abuse/increases in infant deaths attributed to injuries related to child abuse</a:t>
            </a:r>
          </a:p>
          <a:p>
            <a:r>
              <a:rPr lang="en-US" dirty="0"/>
              <a:t>Increases in suicides in some areas</a:t>
            </a:r>
          </a:p>
          <a:p>
            <a:r>
              <a:rPr lang="en-US" dirty="0"/>
              <a:t>Increases in opioid overdose deaths in some areas—as much as 25-50% increases over comparison 2019 time period—first responders in some areas concerned about administering nasal naloxone related to COVID-19</a:t>
            </a:r>
          </a:p>
          <a:p>
            <a:r>
              <a:rPr lang="en-US" dirty="0"/>
              <a:t>Emergency housing for those leaving psychiatric hospitalization converted to COVID-quarantine space in some areas increasing homelessness for those with SMI</a:t>
            </a:r>
          </a:p>
          <a:p>
            <a:r>
              <a:rPr lang="en-US" dirty="0"/>
              <a:t>Layoff of behavioral health staff/providers without financial reserves to survive long-term and unable to generate enough revenue to survive</a:t>
            </a:r>
          </a:p>
          <a:p>
            <a:r>
              <a:rPr lang="en-US" dirty="0"/>
              <a:t>All of this portends major increases in mental/substance use disorder treatment and recovery service needs and potential loss of the staff and services to assist Americans experiencing these issues</a:t>
            </a:r>
          </a:p>
          <a:p>
            <a:endParaRPr lang="en-US" dirty="0"/>
          </a:p>
        </p:txBody>
      </p:sp>
    </p:spTree>
    <p:extLst>
      <p:ext uri="{BB962C8B-B14F-4D97-AF65-F5344CB8AC3E}">
        <p14:creationId xmlns:p14="http://schemas.microsoft.com/office/powerpoint/2010/main" val="353612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A4164E-03EC-4DFF-BE67-81A3AB9C50BA}"/>
              </a:ext>
            </a:extLst>
          </p:cNvPr>
          <p:cNvSpPr txBox="1"/>
          <p:nvPr/>
        </p:nvSpPr>
        <p:spPr>
          <a:xfrm>
            <a:off x="381000" y="0"/>
            <a:ext cx="11658600" cy="927100"/>
          </a:xfrm>
          <a:prstGeom prst="rect">
            <a:avLst/>
          </a:prstGeom>
          <a:noFill/>
        </p:spPr>
        <p:txBody>
          <a:bodyPr vert="horz" rtlCol="0" anchor="ctr">
            <a:noAutofit/>
          </a:bodyPr>
          <a:lstStyle/>
          <a:p>
            <a:r>
              <a:rPr lang="en-US" sz="2800" dirty="0">
                <a:solidFill>
                  <a:srgbClr val="FFFFFF"/>
                </a:solidFill>
                <a:latin typeface="Segoe UI Semibold" panose="020B0702040204020203" pitchFamily="34" charset="0"/>
              </a:rPr>
              <a:t>Alcohol Use Disorder</a:t>
            </a:r>
            <a:endParaRPr lang="en-US" sz="2800" dirty="0">
              <a:solidFill>
                <a:srgbClr val="FF0000"/>
              </a:solidFill>
              <a:latin typeface="Segoe UI Semibold" panose="020B0702040204020203" pitchFamily="34" charset="0"/>
            </a:endParaRPr>
          </a:p>
        </p:txBody>
      </p:sp>
      <p:pic>
        <p:nvPicPr>
          <p:cNvPr id="14" name="Picture 13">
            <a:extLst>
              <a:ext uri="{FF2B5EF4-FFF2-40B4-BE49-F238E27FC236}">
                <a16:creationId xmlns:a16="http://schemas.microsoft.com/office/drawing/2014/main" id="{5A32B610-79C2-430E-B6BA-2EB49F6F2135}"/>
              </a:ext>
            </a:extLst>
          </p:cNvPr>
          <p:cNvPicPr>
            <a:picLocks noChangeAspect="1"/>
          </p:cNvPicPr>
          <p:nvPr/>
        </p:nvPicPr>
        <p:blipFill>
          <a:blip r:embed="rId3"/>
          <a:stretch>
            <a:fillRect/>
          </a:stretch>
        </p:blipFill>
        <p:spPr>
          <a:xfrm>
            <a:off x="381000" y="910843"/>
            <a:ext cx="11857748" cy="5870957"/>
          </a:xfrm>
          <a:prstGeom prst="rect">
            <a:avLst/>
          </a:prstGeom>
        </p:spPr>
      </p:pic>
    </p:spTree>
    <p:extLst>
      <p:ext uri="{BB962C8B-B14F-4D97-AF65-F5344CB8AC3E}">
        <p14:creationId xmlns:p14="http://schemas.microsoft.com/office/powerpoint/2010/main" val="5928443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Costs of Untreated Mental/Substance Use Disorders</a:t>
            </a:r>
          </a:p>
        </p:txBody>
      </p:sp>
      <p:sp>
        <p:nvSpPr>
          <p:cNvPr id="3" name="Content Placeholder 2"/>
          <p:cNvSpPr>
            <a:spLocks noGrp="1"/>
          </p:cNvSpPr>
          <p:nvPr>
            <p:ph idx="1"/>
          </p:nvPr>
        </p:nvSpPr>
        <p:spPr>
          <a:xfrm>
            <a:off x="304800" y="1508125"/>
            <a:ext cx="11658599" cy="4668838"/>
          </a:xfrm>
        </p:spPr>
        <p:txBody>
          <a:bodyPr/>
          <a:lstStyle/>
          <a:p>
            <a:r>
              <a:rPr lang="en-US" dirty="0"/>
              <a:t>Cost of untreated SMI: $300B/</a:t>
            </a:r>
            <a:r>
              <a:rPr lang="en-US" dirty="0" err="1"/>
              <a:t>yr</a:t>
            </a:r>
            <a:r>
              <a:rPr lang="en-US" dirty="0"/>
              <a:t> </a:t>
            </a:r>
            <a:r>
              <a:rPr lang="en-US" sz="1200" dirty="0"/>
              <a:t>(NAMI); </a:t>
            </a:r>
            <a:r>
              <a:rPr lang="en-US" dirty="0"/>
              <a:t>cost of drug/alcohol abuse: $600B/</a:t>
            </a:r>
            <a:r>
              <a:rPr lang="en-US" dirty="0" err="1"/>
              <a:t>yr</a:t>
            </a:r>
            <a:r>
              <a:rPr lang="en-US" dirty="0"/>
              <a:t> </a:t>
            </a:r>
            <a:r>
              <a:rPr lang="en-US" sz="1200" dirty="0"/>
              <a:t>(NIDA, 2018)</a:t>
            </a:r>
          </a:p>
          <a:p>
            <a:r>
              <a:rPr lang="en-US" dirty="0"/>
              <a:t>Nearly $1 Trillion in yearly costs in addition to the devastation of lives</a:t>
            </a:r>
          </a:p>
          <a:p>
            <a:r>
              <a:rPr lang="en-US" dirty="0"/>
              <a:t>Loss of productivity</a:t>
            </a:r>
          </a:p>
          <a:p>
            <a:r>
              <a:rPr lang="en-US" dirty="0"/>
              <a:t>Unemployment</a:t>
            </a:r>
          </a:p>
          <a:p>
            <a:r>
              <a:rPr lang="en-US" dirty="0"/>
              <a:t>Disability</a:t>
            </a:r>
          </a:p>
          <a:p>
            <a:r>
              <a:rPr lang="en-US" dirty="0"/>
              <a:t>Health Care Costs</a:t>
            </a:r>
          </a:p>
          <a:p>
            <a:r>
              <a:rPr lang="en-US" dirty="0"/>
              <a:t>Criminal Justice Costs</a:t>
            </a:r>
          </a:p>
          <a:p>
            <a:pPr marL="0" indent="0">
              <a:buNone/>
            </a:pPr>
            <a:r>
              <a:rPr lang="en-US" dirty="0"/>
              <a:t>All of these burdens will only increase with the addition of the stresses of COVID-19</a:t>
            </a:r>
          </a:p>
        </p:txBody>
      </p:sp>
    </p:spTree>
    <p:extLst>
      <p:ext uri="{BB962C8B-B14F-4D97-AF65-F5344CB8AC3E}">
        <p14:creationId xmlns:p14="http://schemas.microsoft.com/office/powerpoint/2010/main" val="32008951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We Do Now?</a:t>
            </a:r>
          </a:p>
        </p:txBody>
      </p:sp>
      <p:sp>
        <p:nvSpPr>
          <p:cNvPr id="3" name="Content Placeholder 2"/>
          <p:cNvSpPr>
            <a:spLocks noGrp="1"/>
          </p:cNvSpPr>
          <p:nvPr>
            <p:ph idx="1"/>
          </p:nvPr>
        </p:nvSpPr>
        <p:spPr>
          <a:xfrm>
            <a:off x="304800" y="1143000"/>
            <a:ext cx="10788650" cy="4668838"/>
          </a:xfrm>
        </p:spPr>
        <p:txBody>
          <a:bodyPr/>
          <a:lstStyle/>
          <a:p>
            <a:r>
              <a:rPr lang="en-US" dirty="0"/>
              <a:t>SAMHSA must use its resources to benefit as many as possible:</a:t>
            </a:r>
          </a:p>
          <a:p>
            <a:r>
              <a:rPr lang="en-US" dirty="0"/>
              <a:t>Community based treatment and recovery services</a:t>
            </a:r>
          </a:p>
          <a:p>
            <a:r>
              <a:rPr lang="en-US" dirty="0"/>
              <a:t>Build on the Certified Community Behavioral Health Clinic model</a:t>
            </a:r>
          </a:p>
          <a:p>
            <a:pPr lvl="1"/>
            <a:r>
              <a:rPr lang="en-US" dirty="0"/>
              <a:t>Crisis intervention services/suicide prevention resources</a:t>
            </a:r>
          </a:p>
          <a:p>
            <a:pPr lvl="1"/>
            <a:r>
              <a:rPr lang="en-US" dirty="0"/>
              <a:t>Integrated mental health, substance use, general medical services</a:t>
            </a:r>
          </a:p>
          <a:p>
            <a:pPr lvl="1"/>
            <a:r>
              <a:rPr lang="en-US" dirty="0"/>
              <a:t>Children’s mental health services-linkages with schools</a:t>
            </a:r>
          </a:p>
          <a:p>
            <a:r>
              <a:rPr lang="en-US" dirty="0"/>
              <a:t>Keep telemedicine/telehealth in place including use of telephone where audio/visual is not possible and pay for these services at same rate as face-to-face—no reduction in reimbursement because it is telemedicine</a:t>
            </a:r>
          </a:p>
          <a:p>
            <a:r>
              <a:rPr lang="en-US" dirty="0"/>
              <a:t>Continue and expand as possible technical assistance and training to behavioral health providers—clinicians and peers</a:t>
            </a:r>
          </a:p>
          <a:p>
            <a:endParaRPr lang="en-US" dirty="0"/>
          </a:p>
          <a:p>
            <a:pPr marL="457200" lvl="1" indent="0">
              <a:buNone/>
            </a:pPr>
            <a:endParaRPr lang="en-US" dirty="0"/>
          </a:p>
        </p:txBody>
      </p:sp>
    </p:spTree>
    <p:extLst>
      <p:ext uri="{BB962C8B-B14F-4D97-AF65-F5344CB8AC3E}">
        <p14:creationId xmlns:p14="http://schemas.microsoft.com/office/powerpoint/2010/main" val="10648484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Address Safety Issues in BH Settings Related to COVID-19</a:t>
            </a:r>
          </a:p>
        </p:txBody>
      </p:sp>
      <p:sp>
        <p:nvSpPr>
          <p:cNvPr id="3" name="Content Placeholder 2"/>
          <p:cNvSpPr>
            <a:spLocks noGrp="1"/>
          </p:cNvSpPr>
          <p:nvPr>
            <p:ph idx="1"/>
          </p:nvPr>
        </p:nvSpPr>
        <p:spPr>
          <a:xfrm>
            <a:off x="304800" y="1066800"/>
            <a:ext cx="11185525" cy="5486400"/>
          </a:xfrm>
        </p:spPr>
        <p:txBody>
          <a:bodyPr>
            <a:normAutofit/>
          </a:bodyPr>
          <a:lstStyle/>
          <a:p>
            <a:r>
              <a:rPr lang="en-US" dirty="0"/>
              <a:t>We must think outside the box:</a:t>
            </a:r>
          </a:p>
          <a:p>
            <a:r>
              <a:rPr lang="en-US" dirty="0"/>
              <a:t>This means making treatment settings/community settings safe:</a:t>
            </a:r>
          </a:p>
          <a:p>
            <a:pPr lvl="1"/>
            <a:r>
              <a:rPr lang="en-US" dirty="0"/>
              <a:t>Observe social distancing</a:t>
            </a:r>
          </a:p>
          <a:p>
            <a:pPr lvl="1"/>
            <a:r>
              <a:rPr lang="en-US" dirty="0"/>
              <a:t>Masks need to become the norm</a:t>
            </a:r>
          </a:p>
          <a:p>
            <a:pPr lvl="1"/>
            <a:r>
              <a:rPr lang="en-US" dirty="0"/>
              <a:t>Providers should be ordering/storing PPE: masks/gloves/disinfectants/hand sanitizers</a:t>
            </a:r>
          </a:p>
          <a:p>
            <a:r>
              <a:rPr lang="en-US" dirty="0"/>
              <a:t>Bring back behavioral health staff for face-to-face service provision and expand hours—evenings and weekends may need to become the norm so that smaller groups who can social distance can get needed in-person care</a:t>
            </a:r>
          </a:p>
          <a:p>
            <a:r>
              <a:rPr lang="en-US" dirty="0"/>
              <a:t>Our patients and their families must feel confident that their loved ones can get necessary services safely—for the individual and for those they will come in contact with at home</a:t>
            </a:r>
          </a:p>
        </p:txBody>
      </p:sp>
    </p:spTree>
    <p:extLst>
      <p:ext uri="{BB962C8B-B14F-4D97-AF65-F5344CB8AC3E}">
        <p14:creationId xmlns:p14="http://schemas.microsoft.com/office/powerpoint/2010/main" val="34974791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Up to Us Now</a:t>
            </a:r>
          </a:p>
        </p:txBody>
      </p:sp>
      <p:sp>
        <p:nvSpPr>
          <p:cNvPr id="3" name="Content Placeholder 2"/>
          <p:cNvSpPr>
            <a:spLocks noGrp="1"/>
          </p:cNvSpPr>
          <p:nvPr>
            <p:ph idx="1"/>
          </p:nvPr>
        </p:nvSpPr>
        <p:spPr>
          <a:xfrm>
            <a:off x="381000" y="1447800"/>
            <a:ext cx="11811000" cy="5110163"/>
          </a:xfrm>
        </p:spPr>
        <p:txBody>
          <a:bodyPr>
            <a:normAutofit/>
          </a:bodyPr>
          <a:lstStyle/>
          <a:p>
            <a:r>
              <a:rPr lang="en-US" dirty="0"/>
              <a:t>Let’s work as hard as we can to make decision-makers understand mental health and substance use needs in America—pre and post-COVID-19</a:t>
            </a:r>
          </a:p>
          <a:p>
            <a:r>
              <a:rPr lang="en-US" dirty="0"/>
              <a:t>Let’s keep the virus in mind in planning and implementing our services so that we can safely deliver care, but we cannot ignore the overall health needs of the American people—that is not an option</a:t>
            </a:r>
          </a:p>
          <a:p>
            <a:r>
              <a:rPr lang="en-US" dirty="0"/>
              <a:t>Let’s work to meet the mental health/substance use needs of our people:</a:t>
            </a:r>
          </a:p>
          <a:p>
            <a:pPr lvl="1"/>
            <a:r>
              <a:rPr lang="en-US" dirty="0"/>
              <a:t>Restore our systems—mental health and substance use disorder services are ‘essential services’</a:t>
            </a:r>
          </a:p>
          <a:p>
            <a:pPr lvl="1"/>
            <a:r>
              <a:rPr lang="en-US" dirty="0"/>
              <a:t>Expand our treatment and community recovery support systems permanently</a:t>
            </a:r>
          </a:p>
          <a:p>
            <a:pPr lvl="1"/>
            <a:r>
              <a:rPr lang="en-US" dirty="0"/>
              <a:t>Every American life is precious and every American death—regardless of the cause is a terrible loss</a:t>
            </a:r>
          </a:p>
        </p:txBody>
      </p:sp>
    </p:spTree>
    <p:extLst>
      <p:ext uri="{BB962C8B-B14F-4D97-AF65-F5344CB8AC3E}">
        <p14:creationId xmlns:p14="http://schemas.microsoft.com/office/powerpoint/2010/main" val="1918729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Alcohol Use in 2019</a:t>
            </a:r>
            <a:endParaRPr lang="en-US" dirty="0">
              <a:solidFill>
                <a:srgbClr val="00B0F0"/>
              </a:solidFill>
            </a:endParaRPr>
          </a:p>
        </p:txBody>
      </p:sp>
      <p:sp>
        <p:nvSpPr>
          <p:cNvPr id="3" name="Content Placeholder 2"/>
          <p:cNvSpPr>
            <a:spLocks noGrp="1"/>
          </p:cNvSpPr>
          <p:nvPr>
            <p:ph idx="1"/>
          </p:nvPr>
        </p:nvSpPr>
        <p:spPr>
          <a:xfrm>
            <a:off x="152400" y="838200"/>
            <a:ext cx="12039600" cy="5349875"/>
          </a:xfrm>
          <a:noFill/>
        </p:spPr>
        <p:txBody>
          <a:bodyPr>
            <a:normAutofit lnSpcReduction="10000"/>
          </a:bodyPr>
          <a:lstStyle/>
          <a:p>
            <a:pPr marL="0" indent="0">
              <a:buNone/>
            </a:pPr>
            <a:endParaRPr lang="en-US" sz="2200" dirty="0"/>
          </a:p>
          <a:p>
            <a:r>
              <a:rPr lang="en-US" dirty="0"/>
              <a:t>Past month alcohol use and past year alcohol use disorder remained stable in all age groups during 2018-2019</a:t>
            </a:r>
          </a:p>
          <a:p>
            <a:r>
              <a:rPr lang="en-US" dirty="0"/>
              <a:t>Alcohol use and Alcohol Use Disorder declined significantly in young adults from 2016 to 2019.</a:t>
            </a:r>
          </a:p>
          <a:p>
            <a:r>
              <a:rPr lang="en-US" dirty="0"/>
              <a:t>SAMHSA will continue its prevention programs:</a:t>
            </a:r>
          </a:p>
          <a:p>
            <a:pPr lvl="1"/>
            <a:r>
              <a:rPr lang="en-US" dirty="0"/>
              <a:t>SAMHSA Prevention Technology Transfer Centers produce resources and materials related to alcohol misuse prevention</a:t>
            </a:r>
          </a:p>
          <a:p>
            <a:pPr lvl="1"/>
            <a:r>
              <a:rPr lang="en-US" dirty="0"/>
              <a:t>CSAP ‘Talk They Hear You’ focuses on underage drinking</a:t>
            </a:r>
          </a:p>
          <a:p>
            <a:pPr lvl="1"/>
            <a:r>
              <a:rPr lang="en-US" dirty="0"/>
              <a:t>CSAP requires Partnerships for Success grantees to emphasize underage drinking prevention</a:t>
            </a:r>
          </a:p>
          <a:p>
            <a:pPr lvl="1"/>
            <a:r>
              <a:rPr lang="en-US" dirty="0"/>
              <a:t>CSAT has promoted SBIRT for alcohol use in all programs including CJ, PPW, adolescent treatment, HIV and homeless programs </a:t>
            </a:r>
          </a:p>
          <a:p>
            <a:pPr lvl="1"/>
            <a:r>
              <a:rPr lang="en-US" dirty="0"/>
              <a:t>CSAT has funded SBIRT training in medical residencies and other healthcare practitioner programs which screen for hazardous alcohol use and use disorders</a:t>
            </a:r>
          </a:p>
          <a:p>
            <a:endParaRPr lang="en-US" dirty="0"/>
          </a:p>
          <a:p>
            <a:pPr marL="0" indent="0">
              <a:buNone/>
            </a:pPr>
            <a:endParaRPr lang="en-US" dirty="0"/>
          </a:p>
          <a:p>
            <a:endParaRPr lang="en-US" b="1" dirty="0"/>
          </a:p>
        </p:txBody>
      </p:sp>
    </p:spTree>
    <p:extLst>
      <p:ext uri="{BB962C8B-B14F-4D97-AF65-F5344CB8AC3E}">
        <p14:creationId xmlns:p14="http://schemas.microsoft.com/office/powerpoint/2010/main" val="3614054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8D016D-6CAE-4EDE-BD52-4EA14B361858}"/>
              </a:ext>
            </a:extLst>
          </p:cNvPr>
          <p:cNvSpPr txBox="1"/>
          <p:nvPr/>
        </p:nvSpPr>
        <p:spPr>
          <a:xfrm>
            <a:off x="685800" y="0"/>
            <a:ext cx="10947400" cy="927100"/>
          </a:xfrm>
          <a:prstGeom prst="rect">
            <a:avLst/>
          </a:prstGeom>
          <a:noFill/>
        </p:spPr>
        <p:txBody>
          <a:bodyPr vert="horz" rtlCol="0" anchor="ctr">
            <a:noAutofit/>
          </a:bodyPr>
          <a:lstStyle/>
          <a:p>
            <a:r>
              <a:rPr lang="en-US" sz="2800" dirty="0">
                <a:solidFill>
                  <a:srgbClr val="FFFFFF"/>
                </a:solidFill>
                <a:latin typeface="Segoe UI Semibold" panose="020B0702040204020203" pitchFamily="34" charset="0"/>
              </a:rPr>
              <a:t>Illicit Drug Use:  Major Concerns: Opioids, Marijuana, Methamphetamines</a:t>
            </a:r>
          </a:p>
        </p:txBody>
      </p:sp>
      <p:pic>
        <p:nvPicPr>
          <p:cNvPr id="18" name="Picture 17">
            <a:extLst>
              <a:ext uri="{FF2B5EF4-FFF2-40B4-BE49-F238E27FC236}">
                <a16:creationId xmlns:a16="http://schemas.microsoft.com/office/drawing/2014/main" id="{4387C737-21C3-492C-B34F-A88BF871F5F1}"/>
              </a:ext>
            </a:extLst>
          </p:cNvPr>
          <p:cNvPicPr>
            <a:picLocks noChangeAspect="1"/>
          </p:cNvPicPr>
          <p:nvPr/>
        </p:nvPicPr>
        <p:blipFill>
          <a:blip r:embed="rId3"/>
          <a:stretch>
            <a:fillRect/>
          </a:stretch>
        </p:blipFill>
        <p:spPr>
          <a:xfrm>
            <a:off x="762000" y="910843"/>
            <a:ext cx="11467570" cy="5870957"/>
          </a:xfrm>
          <a:prstGeom prst="rect">
            <a:avLst/>
          </a:prstGeom>
        </p:spPr>
      </p:pic>
    </p:spTree>
    <p:extLst>
      <p:ext uri="{BB962C8B-B14F-4D97-AF65-F5344CB8AC3E}">
        <p14:creationId xmlns:p14="http://schemas.microsoft.com/office/powerpoint/2010/main" val="3759458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F632-C9B9-4EAD-B1BC-E998BC2AA962}"/>
              </a:ext>
            </a:extLst>
          </p:cNvPr>
          <p:cNvSpPr>
            <a:spLocks noGrp="1"/>
          </p:cNvSpPr>
          <p:nvPr>
            <p:ph type="title"/>
          </p:nvPr>
        </p:nvSpPr>
        <p:spPr>
          <a:xfrm>
            <a:off x="0" y="0"/>
            <a:ext cx="12344399" cy="960147"/>
          </a:xfrm>
        </p:spPr>
        <p:txBody>
          <a:bodyPr>
            <a:normAutofit fontScale="90000"/>
          </a:bodyPr>
          <a:lstStyle/>
          <a:p>
            <a:r>
              <a:rPr lang="en-US" dirty="0"/>
              <a:t>Progress on the Opioid Epidemic: Prescription Pain Reliever Misuse </a:t>
            </a:r>
          </a:p>
        </p:txBody>
      </p:sp>
      <p:pic>
        <p:nvPicPr>
          <p:cNvPr id="7" name="Picture 6">
            <a:extLst>
              <a:ext uri="{FF2B5EF4-FFF2-40B4-BE49-F238E27FC236}">
                <a16:creationId xmlns:a16="http://schemas.microsoft.com/office/drawing/2014/main" id="{8C1A1A12-B8C2-40D0-BBA7-61E140F46285}"/>
              </a:ext>
            </a:extLst>
          </p:cNvPr>
          <p:cNvPicPr>
            <a:picLocks noChangeAspect="1"/>
          </p:cNvPicPr>
          <p:nvPr/>
        </p:nvPicPr>
        <p:blipFill>
          <a:blip r:embed="rId3"/>
          <a:stretch>
            <a:fillRect/>
          </a:stretch>
        </p:blipFill>
        <p:spPr>
          <a:xfrm>
            <a:off x="761009" y="904747"/>
            <a:ext cx="11430991" cy="5877053"/>
          </a:xfrm>
          <a:prstGeom prst="rect">
            <a:avLst/>
          </a:prstGeom>
        </p:spPr>
      </p:pic>
    </p:spTree>
    <p:extLst>
      <p:ext uri="{BB962C8B-B14F-4D97-AF65-F5344CB8AC3E}">
        <p14:creationId xmlns:p14="http://schemas.microsoft.com/office/powerpoint/2010/main" val="270434756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ables.potx" id="{0086CCEA-7856-466F-99E8-BD9CF7715F84}" vid="{5D2FEAC1-1C80-483E-8BAB-723ACFEA49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37057</TotalTime>
  <Words>3118</Words>
  <Application>Microsoft Office PowerPoint</Application>
  <PresentationFormat>Widescreen</PresentationFormat>
  <Paragraphs>338</Paragraphs>
  <Slides>63</Slides>
  <Notes>53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Arial Narrow</vt:lpstr>
      <vt:lpstr>Calibri</vt:lpstr>
      <vt:lpstr>Segoe UI</vt:lpstr>
      <vt:lpstr>Segoe UI Semibold</vt:lpstr>
      <vt:lpstr>Custom Design</vt:lpstr>
      <vt:lpstr>The National Survey on Drug Use and Health: 2019 </vt:lpstr>
      <vt:lpstr>National Survey on Drug Use and Health (NSDUH)</vt:lpstr>
      <vt:lpstr>How Do We Use NSDUH?</vt:lpstr>
      <vt:lpstr>Mental Illness and Substance Use Disorders in America</vt:lpstr>
      <vt:lpstr>PowerPoint Presentation</vt:lpstr>
      <vt:lpstr>PowerPoint Presentation</vt:lpstr>
      <vt:lpstr>Summary: Alcohol Use in 2019</vt:lpstr>
      <vt:lpstr>PowerPoint Presentation</vt:lpstr>
      <vt:lpstr>Progress on the Opioid Epidemic: Prescription Pain Reliever Misuse </vt:lpstr>
      <vt:lpstr>PowerPoint Presentation</vt:lpstr>
      <vt:lpstr>PowerPoint Presentation</vt:lpstr>
      <vt:lpstr>PowerPoint Presentation</vt:lpstr>
      <vt:lpstr>Sources Where Pain Relievers Were Obtained for Most Recent Misuse among People Who Misused Prescription Pain Relievers</vt:lpstr>
      <vt:lpstr>PowerPoint Presentation</vt:lpstr>
      <vt:lpstr>PowerPoint Presentation</vt:lpstr>
      <vt:lpstr>PowerPoint Presentation</vt:lpstr>
      <vt:lpstr>PowerPoint Presentation</vt:lpstr>
      <vt:lpstr>PowerPoint Presentation</vt:lpstr>
      <vt:lpstr>Summary: Opioid Misuse in the United States in 2019 Compared to 2018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Past Year Substance Use and Mental Health Issues among Pregnant Women Aged 15 to 44 by Marijuana Use Status </vt:lpstr>
      <vt:lpstr>Marijuana Use: Health Concerns</vt:lpstr>
      <vt:lpstr>PowerPoint Presentation</vt:lpstr>
      <vt:lpstr>PowerPoint Presentation</vt:lpstr>
      <vt:lpstr>PowerPoint Presentation</vt:lpstr>
      <vt:lpstr>PowerPoint Presentation</vt:lpstr>
      <vt:lpstr>Summary: Other Substance Use in the United States in 2019 Compared to 2018</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Mental and Substance Use Disorders: High Prevalence/Huge Treatment Gaps</vt:lpstr>
      <vt:lpstr>PowerPoint Presentation</vt:lpstr>
      <vt:lpstr>Receipt of Substance Use Treatment at a Specialty Facility and Mental Health Services in the Past Year among Adults Aged 18 or Older with Past Year Substance Use Disorder and Serious Mental Illness: 2015-2019</vt:lpstr>
      <vt:lpstr>Summary: Mental Health/Co-Occurring Issues in the United States in 2019</vt:lpstr>
      <vt:lpstr>2019: A Year of Some Progress, Major Concerns</vt:lpstr>
      <vt:lpstr>How Does NSDUH Fit With Behavioral Health Needs Nationwide?</vt:lpstr>
      <vt:lpstr>COVID-19 Effect</vt:lpstr>
      <vt:lpstr>We Are Already Seeing the Negative Mental Health Effects of COVID-19</vt:lpstr>
      <vt:lpstr>Costs of Untreated Mental/Substance Use Disorders</vt:lpstr>
      <vt:lpstr>What Can We Do Now?</vt:lpstr>
      <vt:lpstr>Address Safety Issues in BH Settings Related to COVID-19</vt:lpstr>
      <vt:lpstr>It’s Up to Us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Use Disorder</dc:title>
  <dc:creator>Cooney, Jennifer</dc:creator>
  <cp:lastModifiedBy>Cooney, Jennifer</cp:lastModifiedBy>
  <cp:revision>1663</cp:revision>
  <dcterms:created xsi:type="dcterms:W3CDTF">2018-11-26T20:34:57Z</dcterms:created>
  <dcterms:modified xsi:type="dcterms:W3CDTF">2020-09-02T21:35:43Z</dcterms:modified>
</cp:coreProperties>
</file>