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49" r:id="rId4"/>
    <p:sldMasterId id="2147483650" r:id="rId5"/>
    <p:sldMasterId id="2147483653" r:id="rId6"/>
    <p:sldMasterId id="2147483654" r:id="rId7"/>
    <p:sldMasterId id="2147483655" r:id="rId8"/>
  </p:sldMasterIdLst>
  <p:notesMasterIdLst>
    <p:notesMasterId r:id="rId46"/>
  </p:notesMasterIdLst>
  <p:handoutMasterIdLst>
    <p:handoutMasterId r:id="rId47"/>
  </p:handoutMasterIdLst>
  <p:sldIdLst>
    <p:sldId id="270" r:id="rId9"/>
    <p:sldId id="263" r:id="rId10"/>
    <p:sldId id="318" r:id="rId11"/>
    <p:sldId id="384" r:id="rId12"/>
    <p:sldId id="385" r:id="rId13"/>
    <p:sldId id="405" r:id="rId14"/>
    <p:sldId id="387" r:id="rId15"/>
    <p:sldId id="337" r:id="rId16"/>
    <p:sldId id="351" r:id="rId17"/>
    <p:sldId id="386" r:id="rId18"/>
    <p:sldId id="357" r:id="rId19"/>
    <p:sldId id="346" r:id="rId20"/>
    <p:sldId id="382" r:id="rId21"/>
    <p:sldId id="404" r:id="rId22"/>
    <p:sldId id="406" r:id="rId23"/>
    <p:sldId id="407" r:id="rId24"/>
    <p:sldId id="408" r:id="rId25"/>
    <p:sldId id="409" r:id="rId26"/>
    <p:sldId id="356" r:id="rId27"/>
    <p:sldId id="352" r:id="rId28"/>
    <p:sldId id="389" r:id="rId29"/>
    <p:sldId id="353" r:id="rId30"/>
    <p:sldId id="383" r:id="rId31"/>
    <p:sldId id="390" r:id="rId32"/>
    <p:sldId id="391" r:id="rId33"/>
    <p:sldId id="392" r:id="rId34"/>
    <p:sldId id="393" r:id="rId35"/>
    <p:sldId id="394" r:id="rId36"/>
    <p:sldId id="395" r:id="rId37"/>
    <p:sldId id="396" r:id="rId38"/>
    <p:sldId id="397" r:id="rId39"/>
    <p:sldId id="399" r:id="rId40"/>
    <p:sldId id="401" r:id="rId41"/>
    <p:sldId id="402" r:id="rId42"/>
    <p:sldId id="403" r:id="rId43"/>
    <p:sldId id="259" r:id="rId44"/>
    <p:sldId id="260"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CC3300"/>
    <a:srgbClr val="DDDDDD"/>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98" autoAdjust="0"/>
    <p:restoredTop sz="94727" autoAdjust="0"/>
  </p:normalViewPr>
  <p:slideViewPr>
    <p:cSldViewPr>
      <p:cViewPr varScale="1">
        <p:scale>
          <a:sx n="71" d="100"/>
          <a:sy n="71"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0" y="10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a:defRPr sz="1200"/>
            </a:lvl1pPr>
          </a:lstStyle>
          <a:p>
            <a:pPr>
              <a:defRPr/>
            </a:pPr>
            <a:endParaRPr lang="en-US"/>
          </a:p>
        </p:txBody>
      </p:sp>
      <p:sp>
        <p:nvSpPr>
          <p:cNvPr id="2150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a:defRPr sz="1200"/>
            </a:lvl1pPr>
          </a:lstStyle>
          <a:p>
            <a:pPr>
              <a:defRPr/>
            </a:pPr>
            <a:endParaRPr lang="en-US"/>
          </a:p>
        </p:txBody>
      </p:sp>
      <p:sp>
        <p:nvSpPr>
          <p:cNvPr id="2150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a:defRPr sz="1200"/>
            </a:lvl1pPr>
          </a:lstStyle>
          <a:p>
            <a:pPr>
              <a:defRPr/>
            </a:pPr>
            <a:endParaRPr lang="en-US"/>
          </a:p>
        </p:txBody>
      </p:sp>
      <p:sp>
        <p:nvSpPr>
          <p:cNvPr id="2150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a:defRPr sz="1200"/>
            </a:lvl1pPr>
          </a:lstStyle>
          <a:p>
            <a:pPr>
              <a:defRPr/>
            </a:pPr>
            <a:fld id="{DBF76090-32E3-4F94-B040-0200C6878717}" type="slidenum">
              <a:rPr lang="en-US"/>
              <a:pPr>
                <a:defRPr/>
              </a:pPr>
              <a:t>‹#›</a:t>
            </a:fld>
            <a:endParaRPr lang="en-US"/>
          </a:p>
        </p:txBody>
      </p:sp>
    </p:spTree>
    <p:extLst>
      <p:ext uri="{BB962C8B-B14F-4D97-AF65-F5344CB8AC3E}">
        <p14:creationId xmlns:p14="http://schemas.microsoft.com/office/powerpoint/2010/main" val="397770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863">
              <a:defRPr sz="1200"/>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863">
              <a:defRPr sz="1200"/>
            </a:lvl1pPr>
          </a:lstStyle>
          <a:p>
            <a:pPr>
              <a:defRPr/>
            </a:pPr>
            <a:endParaRPr lang="en-US"/>
          </a:p>
        </p:txBody>
      </p:sp>
      <p:sp>
        <p:nvSpPr>
          <p:cNvPr id="4608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863">
              <a:defRPr sz="1200"/>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863">
              <a:defRPr sz="1200"/>
            </a:lvl1pPr>
          </a:lstStyle>
          <a:p>
            <a:pPr>
              <a:defRPr/>
            </a:pPr>
            <a:fld id="{B83ABBF0-2F9E-4D30-86EE-5C917E119211}" type="slidenum">
              <a:rPr lang="en-US"/>
              <a:pPr>
                <a:defRPr/>
              </a:pPr>
              <a:t>‹#›</a:t>
            </a:fld>
            <a:endParaRPr lang="en-US"/>
          </a:p>
        </p:txBody>
      </p:sp>
    </p:spTree>
    <p:extLst>
      <p:ext uri="{BB962C8B-B14F-4D97-AF65-F5344CB8AC3E}">
        <p14:creationId xmlns:p14="http://schemas.microsoft.com/office/powerpoint/2010/main" val="883318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4C9D456-B837-4523-995F-3A6C99A44562}" type="slidenum">
              <a:rPr lang="en-US" altLang="en-US" smtClean="0"/>
              <a:pPr eaLnBrk="1" hangingPunct="1">
                <a:spcBef>
                  <a:spcPct val="0"/>
                </a:spcBef>
              </a:pPr>
              <a:t>1</a:t>
            </a:fld>
            <a:endParaRPr lang="en-US" altLang="en-US" smtClean="0"/>
          </a:p>
        </p:txBody>
      </p:sp>
      <p:sp>
        <p:nvSpPr>
          <p:cNvPr id="47107" name="Rectangle 2"/>
          <p:cNvSpPr>
            <a:spLocks noRot="1" noChangeArrowheads="1" noTextEdit="1"/>
          </p:cNvSpPr>
          <p:nvPr>
            <p:ph type="sldImg"/>
          </p:nvPr>
        </p:nvSpPr>
        <p:spPr>
          <a:xfrm>
            <a:off x="1182688" y="695325"/>
            <a:ext cx="4648200" cy="34861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316BCF-A75E-422E-9562-997C6A4995CE}" type="slidenum">
              <a:rPr lang="en-US" altLang="en-US" smtClean="0"/>
              <a:pPr eaLnBrk="1" hangingPunct="1">
                <a:spcBef>
                  <a:spcPct val="0"/>
                </a:spcBef>
              </a:pPr>
              <a:t>25</a:t>
            </a:fld>
            <a:endParaRPr lang="en-US" alt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Citizens - Difficult to discern whether the problem is the information itself or the delivery mechanism</a:t>
            </a:r>
          </a:p>
          <a:p>
            <a:pPr eaLnBrk="1" hangingPunct="1"/>
            <a:r>
              <a:rPr lang="en-US" altLang="en-US" smtClean="0"/>
              <a:t>Often difficult to find the reports at all - Where there is financial information conveyed to citizens (recovery.gov), no links exist to PARs or annual financial reports which are audited and intended to provide context. </a:t>
            </a:r>
          </a:p>
          <a:p>
            <a:pPr eaLnBrk="1" hangingPunct="1"/>
            <a:r>
              <a:rPr lang="en-US" altLang="en-US" smtClean="0"/>
              <a:t>Understandably, the CFR is not a flagship report – it gets a disclaimer. Should it become a flagship report – a report that reports on the overall financial health of the national government? If so, can it serve as a gateway to additional information? Could it be organized so that citizens could select an area of interest – say education – and drill down to a general overview of the resources devoted to education, the results obtained and a list of specific programs that may be of interest, then the citizen could drill further down… Ideally, all the financial data presented – both budget and accrual – would come from systems with integrity. (either because the information they produce was audited annually or was subject to controls with assurances)</a:t>
            </a:r>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D70F4B-DDF7-4A55-B0E5-B839E5304A61}" type="slidenum">
              <a:rPr lang="en-US" altLang="en-US" smtClean="0"/>
              <a:pPr eaLnBrk="1" hangingPunct="1">
                <a:spcBef>
                  <a:spcPct val="0"/>
                </a:spcBef>
              </a:pPr>
              <a:t>30</a:t>
            </a:fld>
            <a:endParaRPr lang="en-US" alt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Early results show that a significant number of program managers still develop and maintain their own cuff records for financial information. </a:t>
            </a:r>
          </a:p>
          <a:p>
            <a:pPr eaLnBrk="1" hangingPunct="1"/>
            <a:r>
              <a:rPr lang="en-US" altLang="en-US" smtClean="0"/>
              <a:t>From an internal perspective – information and audit supports accountability (basic agent principle accountability) and decisions. Compliance and trust – compliance exists because “trust” is risky in large organizations. We have to trust that individuals will do the right thing (not just ethically right but technically correct), that all the important things that happened will come to light—along with a common understanding of the financial effects of such events will exist, basically that everything will go smoothly all the time.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937D2E-F474-494C-95E6-2B37DC673971}" type="slidenum">
              <a:rPr lang="en-US" altLang="en-US" smtClean="0"/>
              <a:pPr eaLnBrk="1" hangingPunct="1">
                <a:spcBef>
                  <a:spcPct val="0"/>
                </a:spcBef>
              </a:pPr>
              <a:t>31</a:t>
            </a:fld>
            <a:endParaRPr lang="en-US" alt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Early results show that a significant number of program managers still develop and maintain their own cuff records for financial information. </a:t>
            </a:r>
          </a:p>
          <a:p>
            <a:pPr eaLnBrk="1" hangingPunct="1"/>
            <a:r>
              <a:rPr lang="en-US" altLang="en-US" smtClean="0"/>
              <a:t>From an internal perspective – information and audit supports accountability (basic agent principle accountability) and decisions. Compliance and trust – compliance exists because “trust” is risky in large organizations. We have to trust that individuals will do the right thing (not just ethically right but technically correct), that all the important things that happened will come to light—along with a common understanding of the financial effects of such events will exist, basically that everything will go smoothly all the time.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71108E-24BD-424D-9069-3D6BA3251037}" type="slidenum">
              <a:rPr lang="en-US" altLang="en-US" smtClean="0"/>
              <a:pPr eaLnBrk="1" hangingPunct="1">
                <a:spcBef>
                  <a:spcPct val="0"/>
                </a:spcBef>
              </a:pPr>
              <a:t>36</a:t>
            </a:fld>
            <a:endParaRPr lang="en-US" altLang="en-US" smtClean="0"/>
          </a:p>
        </p:txBody>
      </p:sp>
      <p:sp>
        <p:nvSpPr>
          <p:cNvPr id="59395" name="Rectangle 2"/>
          <p:cNvSpPr>
            <a:spLocks noRot="1" noChangeArrowheads="1" noTextEdit="1"/>
          </p:cNvSpPr>
          <p:nvPr>
            <p:ph type="sldImg"/>
          </p:nvPr>
        </p:nvSpPr>
        <p:spPr>
          <a:xfrm>
            <a:off x="1182688" y="695325"/>
            <a:ext cx="4648200" cy="3486150"/>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2CDAAF-82FB-4EC7-9F30-7771FDE54DAF}" type="slidenum">
              <a:rPr lang="en-US" altLang="en-US" smtClean="0"/>
              <a:pPr eaLnBrk="1" hangingPunct="1">
                <a:spcBef>
                  <a:spcPct val="0"/>
                </a:spcBef>
              </a:pPr>
              <a:t>37</a:t>
            </a:fld>
            <a:endParaRPr lang="en-US" altLang="en-US" smtClean="0"/>
          </a:p>
        </p:txBody>
      </p:sp>
      <p:sp>
        <p:nvSpPr>
          <p:cNvPr id="60419" name="Rectangle 2"/>
          <p:cNvSpPr>
            <a:spLocks noRot="1" noChangeArrowheads="1" noTextEdit="1"/>
          </p:cNvSpPr>
          <p:nvPr>
            <p:ph type="sldImg"/>
          </p:nvPr>
        </p:nvSpPr>
        <p:spPr>
          <a:xfrm>
            <a:off x="1182688" y="695325"/>
            <a:ext cx="4648200" cy="3486150"/>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1FAAE4-D7D5-4F91-A6F0-860FB05D4376}" type="slidenum">
              <a:rPr lang="en-US" altLang="en-US" smtClean="0"/>
              <a:pPr eaLnBrk="1" hangingPunct="1">
                <a:spcBef>
                  <a:spcPct val="0"/>
                </a:spcBef>
              </a:pPr>
              <a:t>2</a:t>
            </a:fld>
            <a:endParaRPr lang="en-US" altLang="en-US" smtClean="0"/>
          </a:p>
        </p:txBody>
      </p:sp>
      <p:sp>
        <p:nvSpPr>
          <p:cNvPr id="48131" name="Rectangle 2"/>
          <p:cNvSpPr>
            <a:spLocks noRot="1" noChangeArrowheads="1" noTextEdit="1"/>
          </p:cNvSpPr>
          <p:nvPr>
            <p:ph type="sldImg"/>
          </p:nvPr>
        </p:nvSpPr>
        <p:spPr>
          <a:xfrm>
            <a:off x="1182688" y="695325"/>
            <a:ext cx="4648200" cy="3486150"/>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D32125-C7BF-49FF-8417-7C2F9E22D04B}" type="slidenum">
              <a:rPr lang="en-US" altLang="en-US" smtClean="0"/>
              <a:pPr eaLnBrk="1" hangingPunct="1">
                <a:spcBef>
                  <a:spcPct val="0"/>
                </a:spcBef>
              </a:pPr>
              <a:t>3</a:t>
            </a:fld>
            <a:endParaRPr lang="en-US" alt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906349-198D-4B66-9556-5CF5855DE5A1}" type="slidenum">
              <a:rPr lang="en-US" altLang="en-US" smtClean="0"/>
              <a:pPr eaLnBrk="1" hangingPunct="1">
                <a:spcBef>
                  <a:spcPct val="0"/>
                </a:spcBef>
              </a:pPr>
              <a:t>4</a:t>
            </a:fld>
            <a:endParaRPr lang="en-US"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B8BBFE-206F-4435-B3CB-1E74065728F5}" type="slidenum">
              <a:rPr lang="en-US" altLang="en-US" smtClean="0"/>
              <a:pPr eaLnBrk="1" hangingPunct="1">
                <a:spcBef>
                  <a:spcPct val="0"/>
                </a:spcBef>
              </a:pPr>
              <a:t>5</a:t>
            </a:fld>
            <a:endParaRPr lang="en-US" alt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4F6C7C-3C0E-41FA-B24C-8AFFAD47150F}" type="slidenum">
              <a:rPr lang="en-US" altLang="en-US" smtClean="0"/>
              <a:pPr eaLnBrk="1" hangingPunct="1">
                <a:spcBef>
                  <a:spcPct val="0"/>
                </a:spcBef>
              </a:pPr>
              <a:t>7</a:t>
            </a:fld>
            <a:endParaRPr lang="en-US"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F5E409-337E-43B0-89D5-075F0570894A}" type="slidenum">
              <a:rPr lang="en-US" altLang="en-US" smtClean="0"/>
              <a:pPr eaLnBrk="1" hangingPunct="1">
                <a:spcBef>
                  <a:spcPct val="0"/>
                </a:spcBef>
              </a:pPr>
              <a:t>10</a:t>
            </a:fld>
            <a:endParaRPr lang="en-US" alt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86FC91E-5E30-4B9E-B72F-0F797A9D6185}" type="slidenum">
              <a:rPr lang="en-US" altLang="en-US" smtClean="0"/>
              <a:pPr eaLnBrk="1" hangingPunct="1">
                <a:spcBef>
                  <a:spcPct val="0"/>
                </a:spcBef>
              </a:pPr>
              <a:t>21</a:t>
            </a:fld>
            <a:endParaRPr lang="en-US" alt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AA52D0-FC4B-42F1-AEE9-56C50049302E}" type="slidenum">
              <a:rPr lang="en-US" altLang="en-US" smtClean="0"/>
              <a:pPr eaLnBrk="1" hangingPunct="1">
                <a:spcBef>
                  <a:spcPct val="0"/>
                </a:spcBef>
              </a:pPr>
              <a:t>24</a:t>
            </a:fld>
            <a:endParaRPr lang="en-US" alt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Australia	Austria</a:t>
            </a:r>
          </a:p>
          <a:p>
            <a:pPr eaLnBrk="1" hangingPunct="1"/>
            <a:r>
              <a:rPr lang="en-US" altLang="en-US" smtClean="0"/>
              <a:t>Canada 	France</a:t>
            </a:r>
          </a:p>
          <a:p>
            <a:pPr eaLnBrk="1" hangingPunct="1"/>
            <a:r>
              <a:rPr lang="en-US" altLang="en-US" smtClean="0"/>
              <a:t>Italy 		New Zealand</a:t>
            </a:r>
          </a:p>
          <a:p>
            <a:pPr eaLnBrk="1" hangingPunct="1"/>
            <a:r>
              <a:rPr lang="en-US" altLang="en-US" smtClean="0"/>
              <a:t>Norway 	Portugal</a:t>
            </a:r>
          </a:p>
          <a:p>
            <a:pPr eaLnBrk="1" hangingPunct="1"/>
            <a:r>
              <a:rPr lang="en-US" altLang="en-US" smtClean="0"/>
              <a:t>Sweden 	United Kingdom</a:t>
            </a:r>
          </a:p>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2F18CA8-6910-4177-9CEA-4FA9DD696143}" type="slidenum">
              <a:rPr lang="en-US"/>
              <a:pPr>
                <a:defRPr/>
              </a:pPr>
              <a:t>‹#›</a:t>
            </a:fld>
            <a:endParaRPr lang="en-US"/>
          </a:p>
        </p:txBody>
      </p:sp>
    </p:spTree>
    <p:extLst>
      <p:ext uri="{BB962C8B-B14F-4D97-AF65-F5344CB8AC3E}">
        <p14:creationId xmlns:p14="http://schemas.microsoft.com/office/powerpoint/2010/main" val="242164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9FEE95E-D7D4-46A3-9710-C64C84B9BC7F}" type="slidenum">
              <a:rPr lang="en-US"/>
              <a:pPr>
                <a:defRPr/>
              </a:pPr>
              <a:t>‹#›</a:t>
            </a:fld>
            <a:endParaRPr lang="en-US"/>
          </a:p>
        </p:txBody>
      </p:sp>
    </p:spTree>
    <p:extLst>
      <p:ext uri="{BB962C8B-B14F-4D97-AF65-F5344CB8AC3E}">
        <p14:creationId xmlns:p14="http://schemas.microsoft.com/office/powerpoint/2010/main" val="418369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180601D-A591-4841-89C1-EEAAAAB24CF6}" type="slidenum">
              <a:rPr lang="en-US"/>
              <a:pPr>
                <a:defRPr/>
              </a:pPr>
              <a:t>‹#›</a:t>
            </a:fld>
            <a:endParaRPr lang="en-US"/>
          </a:p>
        </p:txBody>
      </p:sp>
    </p:spTree>
    <p:extLst>
      <p:ext uri="{BB962C8B-B14F-4D97-AF65-F5344CB8AC3E}">
        <p14:creationId xmlns:p14="http://schemas.microsoft.com/office/powerpoint/2010/main" val="189153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652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2803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3415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643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620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8639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126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604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463C858-B7D0-4AE9-8E72-E79A48D56841}" type="slidenum">
              <a:rPr lang="en-US"/>
              <a:pPr>
                <a:defRPr/>
              </a:pPr>
              <a:t>‹#›</a:t>
            </a:fld>
            <a:endParaRPr lang="en-US"/>
          </a:p>
        </p:txBody>
      </p:sp>
    </p:spTree>
    <p:extLst>
      <p:ext uri="{BB962C8B-B14F-4D97-AF65-F5344CB8AC3E}">
        <p14:creationId xmlns:p14="http://schemas.microsoft.com/office/powerpoint/2010/main" val="259902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8651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0740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737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1648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3590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016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8174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200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3571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25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F7C45CB-3BA0-49A4-A330-F039E602EACC}" type="slidenum">
              <a:rPr lang="en-US"/>
              <a:pPr>
                <a:defRPr/>
              </a:pPr>
              <a:t>‹#›</a:t>
            </a:fld>
            <a:endParaRPr lang="en-US"/>
          </a:p>
        </p:txBody>
      </p:sp>
    </p:spTree>
    <p:extLst>
      <p:ext uri="{BB962C8B-B14F-4D97-AF65-F5344CB8AC3E}">
        <p14:creationId xmlns:p14="http://schemas.microsoft.com/office/powerpoint/2010/main" val="3521819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7089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7029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6218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627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9446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336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65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1828800"/>
            <a:ext cx="3200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38800" y="1828800"/>
            <a:ext cx="3200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990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965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417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364A8F2-CC58-410E-82B1-6979D036C7D5}" type="slidenum">
              <a:rPr lang="en-US"/>
              <a:pPr>
                <a:defRPr/>
              </a:pPr>
              <a:t>‹#›</a:t>
            </a:fld>
            <a:endParaRPr lang="en-US"/>
          </a:p>
        </p:txBody>
      </p:sp>
    </p:spTree>
    <p:extLst>
      <p:ext uri="{BB962C8B-B14F-4D97-AF65-F5344CB8AC3E}">
        <p14:creationId xmlns:p14="http://schemas.microsoft.com/office/powerpoint/2010/main" val="34356178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165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4129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1318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2401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8211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4832FF0-AF09-459F-A05B-964BB3F56E4C}" type="slidenum">
              <a:rPr lang="en-US"/>
              <a:pPr>
                <a:defRPr/>
              </a:pPr>
              <a:t>‹#›</a:t>
            </a:fld>
            <a:endParaRPr lang="en-US"/>
          </a:p>
        </p:txBody>
      </p:sp>
    </p:spTree>
    <p:extLst>
      <p:ext uri="{BB962C8B-B14F-4D97-AF65-F5344CB8AC3E}">
        <p14:creationId xmlns:p14="http://schemas.microsoft.com/office/powerpoint/2010/main" val="3538066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E404BDA-527E-46DC-9C7D-F4814BAA8226}" type="slidenum">
              <a:rPr lang="en-US"/>
              <a:pPr>
                <a:defRPr/>
              </a:pPr>
              <a:t>‹#›</a:t>
            </a:fld>
            <a:endParaRPr lang="en-US"/>
          </a:p>
        </p:txBody>
      </p:sp>
    </p:spTree>
    <p:extLst>
      <p:ext uri="{BB962C8B-B14F-4D97-AF65-F5344CB8AC3E}">
        <p14:creationId xmlns:p14="http://schemas.microsoft.com/office/powerpoint/2010/main" val="4164802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43A467A-337C-4ED5-8333-72B68A499FEB}" type="slidenum">
              <a:rPr lang="en-US"/>
              <a:pPr>
                <a:defRPr/>
              </a:pPr>
              <a:t>‹#›</a:t>
            </a:fld>
            <a:endParaRPr lang="en-US"/>
          </a:p>
        </p:txBody>
      </p:sp>
    </p:spTree>
    <p:extLst>
      <p:ext uri="{BB962C8B-B14F-4D97-AF65-F5344CB8AC3E}">
        <p14:creationId xmlns:p14="http://schemas.microsoft.com/office/powerpoint/2010/main" val="41586841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5398994-6859-4A2F-BAF1-58C64580F39E}" type="slidenum">
              <a:rPr lang="en-US"/>
              <a:pPr>
                <a:defRPr/>
              </a:pPr>
              <a:t>‹#›</a:t>
            </a:fld>
            <a:endParaRPr lang="en-US"/>
          </a:p>
        </p:txBody>
      </p:sp>
    </p:spTree>
    <p:extLst>
      <p:ext uri="{BB962C8B-B14F-4D97-AF65-F5344CB8AC3E}">
        <p14:creationId xmlns:p14="http://schemas.microsoft.com/office/powerpoint/2010/main" val="705715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FAD0B13-E31A-49BB-8C56-4762FEA1AAAA}" type="slidenum">
              <a:rPr lang="en-US"/>
              <a:pPr>
                <a:defRPr/>
              </a:pPr>
              <a:t>‹#›</a:t>
            </a:fld>
            <a:endParaRPr lang="en-US"/>
          </a:p>
        </p:txBody>
      </p:sp>
    </p:spTree>
    <p:extLst>
      <p:ext uri="{BB962C8B-B14F-4D97-AF65-F5344CB8AC3E}">
        <p14:creationId xmlns:p14="http://schemas.microsoft.com/office/powerpoint/2010/main" val="378299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F5FAEAC-A1A6-4763-8569-0B8921B3D68F}" type="slidenum">
              <a:rPr lang="en-US"/>
              <a:pPr>
                <a:defRPr/>
              </a:pPr>
              <a:t>‹#›</a:t>
            </a:fld>
            <a:endParaRPr lang="en-US"/>
          </a:p>
        </p:txBody>
      </p:sp>
    </p:spTree>
    <p:extLst>
      <p:ext uri="{BB962C8B-B14F-4D97-AF65-F5344CB8AC3E}">
        <p14:creationId xmlns:p14="http://schemas.microsoft.com/office/powerpoint/2010/main" val="3035924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784CF29-BE51-4C08-9D45-F0AA6D53F2A6}" type="slidenum">
              <a:rPr lang="en-US"/>
              <a:pPr>
                <a:defRPr/>
              </a:pPr>
              <a:t>‹#›</a:t>
            </a:fld>
            <a:endParaRPr lang="en-US"/>
          </a:p>
        </p:txBody>
      </p:sp>
    </p:spTree>
    <p:extLst>
      <p:ext uri="{BB962C8B-B14F-4D97-AF65-F5344CB8AC3E}">
        <p14:creationId xmlns:p14="http://schemas.microsoft.com/office/powerpoint/2010/main" val="889320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53055D4-D5C7-4D62-8C5F-DF77588EF972}" type="slidenum">
              <a:rPr lang="en-US"/>
              <a:pPr>
                <a:defRPr/>
              </a:pPr>
              <a:t>‹#›</a:t>
            </a:fld>
            <a:endParaRPr lang="en-US"/>
          </a:p>
        </p:txBody>
      </p:sp>
    </p:spTree>
    <p:extLst>
      <p:ext uri="{BB962C8B-B14F-4D97-AF65-F5344CB8AC3E}">
        <p14:creationId xmlns:p14="http://schemas.microsoft.com/office/powerpoint/2010/main" val="2559641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5AA5390-0BD1-4651-BBF1-B32EDBE8BC46}" type="slidenum">
              <a:rPr lang="en-US"/>
              <a:pPr>
                <a:defRPr/>
              </a:pPr>
              <a:t>‹#›</a:t>
            </a:fld>
            <a:endParaRPr lang="en-US"/>
          </a:p>
        </p:txBody>
      </p:sp>
    </p:spTree>
    <p:extLst>
      <p:ext uri="{BB962C8B-B14F-4D97-AF65-F5344CB8AC3E}">
        <p14:creationId xmlns:p14="http://schemas.microsoft.com/office/powerpoint/2010/main" val="4292502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0BDC679-5C41-4358-A15A-13CB25F8A198}" type="slidenum">
              <a:rPr lang="en-US"/>
              <a:pPr>
                <a:defRPr/>
              </a:pPr>
              <a:t>‹#›</a:t>
            </a:fld>
            <a:endParaRPr lang="en-US"/>
          </a:p>
        </p:txBody>
      </p:sp>
    </p:spTree>
    <p:extLst>
      <p:ext uri="{BB962C8B-B14F-4D97-AF65-F5344CB8AC3E}">
        <p14:creationId xmlns:p14="http://schemas.microsoft.com/office/powerpoint/2010/main" val="1673057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AA574A9-482D-49DA-8BD0-1593916B1108}" type="slidenum">
              <a:rPr lang="en-US"/>
              <a:pPr>
                <a:defRPr/>
              </a:pPr>
              <a:t>‹#›</a:t>
            </a:fld>
            <a:endParaRPr lang="en-US"/>
          </a:p>
        </p:txBody>
      </p:sp>
    </p:spTree>
    <p:extLst>
      <p:ext uri="{BB962C8B-B14F-4D97-AF65-F5344CB8AC3E}">
        <p14:creationId xmlns:p14="http://schemas.microsoft.com/office/powerpoint/2010/main" val="3632857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82CE3E-22EC-4063-B5A6-257FE03033D3}" type="slidenum">
              <a:rPr lang="en-US"/>
              <a:pPr>
                <a:defRPr/>
              </a:pPr>
              <a:t>‹#›</a:t>
            </a:fld>
            <a:endParaRPr lang="en-US"/>
          </a:p>
        </p:txBody>
      </p:sp>
    </p:spTree>
    <p:extLst>
      <p:ext uri="{BB962C8B-B14F-4D97-AF65-F5344CB8AC3E}">
        <p14:creationId xmlns:p14="http://schemas.microsoft.com/office/powerpoint/2010/main" val="14371619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A8B7767-7AFA-45B8-9CB3-13567A6DABA7}" type="slidenum">
              <a:rPr lang="en-US"/>
              <a:pPr>
                <a:defRPr/>
              </a:pPr>
              <a:t>‹#›</a:t>
            </a:fld>
            <a:endParaRPr lang="en-US"/>
          </a:p>
        </p:txBody>
      </p:sp>
    </p:spTree>
    <p:extLst>
      <p:ext uri="{BB962C8B-B14F-4D97-AF65-F5344CB8AC3E}">
        <p14:creationId xmlns:p14="http://schemas.microsoft.com/office/powerpoint/2010/main" val="2367150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10976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1514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829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50BB6411-2C9F-42C5-9862-249589067244}" type="slidenum">
              <a:rPr lang="en-US"/>
              <a:pPr>
                <a:defRPr/>
              </a:pPr>
              <a:t>‹#›</a:t>
            </a:fld>
            <a:endParaRPr lang="en-US"/>
          </a:p>
        </p:txBody>
      </p:sp>
    </p:spTree>
    <p:extLst>
      <p:ext uri="{BB962C8B-B14F-4D97-AF65-F5344CB8AC3E}">
        <p14:creationId xmlns:p14="http://schemas.microsoft.com/office/powerpoint/2010/main" val="42567256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818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59050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45474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665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86984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93957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48358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4638"/>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6076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752603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66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077543E-CACE-4156-8900-6082F9F89416}" type="slidenum">
              <a:rPr lang="en-US"/>
              <a:pPr>
                <a:defRPr/>
              </a:pPr>
              <a:t>‹#›</a:t>
            </a:fld>
            <a:endParaRPr lang="en-US"/>
          </a:p>
        </p:txBody>
      </p:sp>
    </p:spTree>
    <p:extLst>
      <p:ext uri="{BB962C8B-B14F-4D97-AF65-F5344CB8AC3E}">
        <p14:creationId xmlns:p14="http://schemas.microsoft.com/office/powerpoint/2010/main" val="28346952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54109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60025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76779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6068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1016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24783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57013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21959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4638"/>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1247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3697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C19391D-B2BB-46D3-99A5-B03EC8FDE203}" type="slidenum">
              <a:rPr lang="en-US"/>
              <a:pPr>
                <a:defRPr/>
              </a:pPr>
              <a:t>‹#›</a:t>
            </a:fld>
            <a:endParaRPr lang="en-US"/>
          </a:p>
        </p:txBody>
      </p:sp>
    </p:spTree>
    <p:extLst>
      <p:ext uri="{BB962C8B-B14F-4D97-AF65-F5344CB8AC3E}">
        <p14:creationId xmlns:p14="http://schemas.microsoft.com/office/powerpoint/2010/main" val="10593326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9485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338294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105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9549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79292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301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57154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06542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07699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4638"/>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3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11B8D0-A29E-4352-B4B8-B5625134BB7B}" type="slidenum">
              <a:rPr lang="en-US"/>
              <a:pPr>
                <a:defRPr/>
              </a:pPr>
              <a:t>‹#›</a:t>
            </a:fld>
            <a:endParaRPr lang="en-US"/>
          </a:p>
        </p:txBody>
      </p:sp>
    </p:spTree>
    <p:extLst>
      <p:ext uri="{BB962C8B-B14F-4D97-AF65-F5344CB8AC3E}">
        <p14:creationId xmlns:p14="http://schemas.microsoft.com/office/powerpoint/2010/main" val="183024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w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w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wmf"/><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6.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8537A3C-788D-4DAF-BA70-A60883A8E5AF}" type="slidenum">
              <a:rPr lang="en-US"/>
              <a:pPr>
                <a:defRPr/>
              </a:pPr>
              <a:t>‹#›</a:t>
            </a:fld>
            <a:endParaRPr lang="en-US"/>
          </a:p>
        </p:txBody>
      </p:sp>
      <p:pic>
        <p:nvPicPr>
          <p:cNvPr id="1029" name="Picture 8" descr="FASAB Blue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5791200"/>
            <a:ext cx="121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800">
          <a:solidFill>
            <a:schemeClr val="tx2"/>
          </a:solidFill>
          <a:latin typeface="+mj-lt"/>
          <a:ea typeface="+mj-ea"/>
          <a:cs typeface="+mj-cs"/>
        </a:defRPr>
      </a:lvl1pPr>
      <a:lvl2pPr algn="ctr" rtl="0" eaLnBrk="0" fontAlgn="base" hangingPunct="0">
        <a:spcBef>
          <a:spcPct val="0"/>
        </a:spcBef>
        <a:spcAft>
          <a:spcPct val="0"/>
        </a:spcAft>
        <a:defRPr sz="4800">
          <a:solidFill>
            <a:schemeClr val="tx2"/>
          </a:solidFill>
          <a:latin typeface="Arial" charset="0"/>
        </a:defRPr>
      </a:lvl2pPr>
      <a:lvl3pPr algn="ctr" rtl="0" eaLnBrk="0" fontAlgn="base" hangingPunct="0">
        <a:spcBef>
          <a:spcPct val="0"/>
        </a:spcBef>
        <a:spcAft>
          <a:spcPct val="0"/>
        </a:spcAft>
        <a:defRPr sz="4800">
          <a:solidFill>
            <a:schemeClr val="tx2"/>
          </a:solidFill>
          <a:latin typeface="Arial" charset="0"/>
        </a:defRPr>
      </a:lvl3pPr>
      <a:lvl4pPr algn="ctr" rtl="0" eaLnBrk="0" fontAlgn="base" hangingPunct="0">
        <a:spcBef>
          <a:spcPct val="0"/>
        </a:spcBef>
        <a:spcAft>
          <a:spcPct val="0"/>
        </a:spcAft>
        <a:defRPr sz="4800">
          <a:solidFill>
            <a:schemeClr val="tx2"/>
          </a:solidFill>
          <a:latin typeface="Arial" charset="0"/>
        </a:defRPr>
      </a:lvl4pPr>
      <a:lvl5pPr algn="ctr" rtl="0" eaLnBrk="0" fontAlgn="base" hangingPunct="0">
        <a:spcBef>
          <a:spcPct val="0"/>
        </a:spcBef>
        <a:spcAft>
          <a:spcPct val="0"/>
        </a:spcAft>
        <a:defRPr sz="4800">
          <a:solidFill>
            <a:schemeClr val="tx2"/>
          </a:solidFill>
          <a:latin typeface="Arial" charset="0"/>
        </a:defRPr>
      </a:lvl5pPr>
      <a:lvl6pPr marL="457200" algn="ctr" rtl="0" fontAlgn="base">
        <a:spcBef>
          <a:spcPct val="0"/>
        </a:spcBef>
        <a:spcAft>
          <a:spcPct val="0"/>
        </a:spcAft>
        <a:defRPr sz="4800">
          <a:solidFill>
            <a:schemeClr val="tx2"/>
          </a:solidFill>
          <a:latin typeface="Arial" charset="0"/>
        </a:defRPr>
      </a:lvl6pPr>
      <a:lvl7pPr marL="914400" algn="ctr" rtl="0" fontAlgn="base">
        <a:spcBef>
          <a:spcPct val="0"/>
        </a:spcBef>
        <a:spcAft>
          <a:spcPct val="0"/>
        </a:spcAft>
        <a:defRPr sz="4800">
          <a:solidFill>
            <a:schemeClr val="tx2"/>
          </a:solidFill>
          <a:latin typeface="Arial" charset="0"/>
        </a:defRPr>
      </a:lvl7pPr>
      <a:lvl8pPr marL="1371600" algn="ctr" rtl="0" fontAlgn="base">
        <a:spcBef>
          <a:spcPct val="0"/>
        </a:spcBef>
        <a:spcAft>
          <a:spcPct val="0"/>
        </a:spcAft>
        <a:defRPr sz="4800">
          <a:solidFill>
            <a:schemeClr val="tx2"/>
          </a:solidFill>
          <a:latin typeface="Arial" charset="0"/>
        </a:defRPr>
      </a:lvl8pPr>
      <a:lvl9pPr marL="1828800" algn="ctr" rtl="0" fontAlgn="base">
        <a:spcBef>
          <a:spcPct val="0"/>
        </a:spcBef>
        <a:spcAft>
          <a:spcPct val="0"/>
        </a:spcAft>
        <a:defRPr sz="4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Line 7"/>
          <p:cNvSpPr>
            <a:spLocks noChangeShapeType="1"/>
          </p:cNvSpPr>
          <p:nvPr userDrawn="1"/>
        </p:nvSpPr>
        <p:spPr bwMode="auto">
          <a:xfrm>
            <a:off x="0" y="1600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8600" y="228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2286000" y="1828800"/>
            <a:ext cx="65532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Line 7"/>
          <p:cNvSpPr>
            <a:spLocks noChangeShapeType="1"/>
          </p:cNvSpPr>
          <p:nvPr/>
        </p:nvSpPr>
        <p:spPr bwMode="auto">
          <a:xfrm>
            <a:off x="0" y="1600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8"/>
          <p:cNvSpPr>
            <a:spLocks noChangeShapeType="1"/>
          </p:cNvSpPr>
          <p:nvPr userDrawn="1"/>
        </p:nvSpPr>
        <p:spPr bwMode="auto">
          <a:xfrm>
            <a:off x="0" y="1600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Rectangle 9"/>
          <p:cNvSpPr>
            <a:spLocks noChangeArrowheads="1"/>
          </p:cNvSpPr>
          <p:nvPr userDrawn="1"/>
        </p:nvSpPr>
        <p:spPr bwMode="auto">
          <a:xfrm>
            <a:off x="0" y="1600200"/>
            <a:ext cx="2286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3079" name="Picture 10" descr="Fasab logo corne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676400"/>
            <a:ext cx="2286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Fasab 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t="74913"/>
          <a:stretch>
            <a:fillRect/>
          </a:stretch>
        </p:blipFill>
        <p:spPr bwMode="auto">
          <a:xfrm>
            <a:off x="76200" y="6480175"/>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Arial" charset="0"/>
        </a:defRPr>
      </a:lvl2pPr>
      <a:lvl3pPr algn="ctr" rtl="0" eaLnBrk="0" fontAlgn="base" hangingPunct="0">
        <a:spcBef>
          <a:spcPct val="0"/>
        </a:spcBef>
        <a:spcAft>
          <a:spcPct val="0"/>
        </a:spcAft>
        <a:defRPr sz="4800" b="1">
          <a:solidFill>
            <a:schemeClr val="tx2"/>
          </a:solidFill>
          <a:latin typeface="Arial" charset="0"/>
        </a:defRPr>
      </a:lvl3pPr>
      <a:lvl4pPr algn="ctr" rtl="0" eaLnBrk="0" fontAlgn="base" hangingPunct="0">
        <a:spcBef>
          <a:spcPct val="0"/>
        </a:spcBef>
        <a:spcAft>
          <a:spcPct val="0"/>
        </a:spcAft>
        <a:defRPr sz="4800" b="1">
          <a:solidFill>
            <a:schemeClr val="tx2"/>
          </a:solidFill>
          <a:latin typeface="Arial" charset="0"/>
        </a:defRPr>
      </a:lvl4pPr>
      <a:lvl5pPr algn="ctr" rtl="0" eaLnBrk="0" fontAlgn="base" hangingPunct="0">
        <a:spcBef>
          <a:spcPct val="0"/>
        </a:spcBef>
        <a:spcAft>
          <a:spcPct val="0"/>
        </a:spcAft>
        <a:defRPr sz="4800" b="1">
          <a:solidFill>
            <a:schemeClr val="tx2"/>
          </a:solidFill>
          <a:latin typeface="Arial" charset="0"/>
        </a:defRPr>
      </a:lvl5pPr>
      <a:lvl6pPr marL="457200" algn="ctr" rtl="0" fontAlgn="base">
        <a:spcBef>
          <a:spcPct val="0"/>
        </a:spcBef>
        <a:spcAft>
          <a:spcPct val="0"/>
        </a:spcAft>
        <a:defRPr sz="4800" b="1">
          <a:solidFill>
            <a:schemeClr val="tx2"/>
          </a:solidFill>
          <a:latin typeface="Arial" charset="0"/>
        </a:defRPr>
      </a:lvl6pPr>
      <a:lvl7pPr marL="914400" algn="ctr" rtl="0" fontAlgn="base">
        <a:spcBef>
          <a:spcPct val="0"/>
        </a:spcBef>
        <a:spcAft>
          <a:spcPct val="0"/>
        </a:spcAft>
        <a:defRPr sz="4800" b="1">
          <a:solidFill>
            <a:schemeClr val="tx2"/>
          </a:solidFill>
          <a:latin typeface="Arial" charset="0"/>
        </a:defRPr>
      </a:lvl7pPr>
      <a:lvl8pPr marL="1371600" algn="ctr" rtl="0" fontAlgn="base">
        <a:spcBef>
          <a:spcPct val="0"/>
        </a:spcBef>
        <a:spcAft>
          <a:spcPct val="0"/>
        </a:spcAft>
        <a:defRPr sz="4800" b="1">
          <a:solidFill>
            <a:schemeClr val="tx2"/>
          </a:solidFill>
          <a:latin typeface="Arial" charset="0"/>
        </a:defRPr>
      </a:lvl8pPr>
      <a:lvl9pPr marL="1828800" algn="ctr" rtl="0" fontAlgn="base">
        <a:spcBef>
          <a:spcPct val="0"/>
        </a:spcBef>
        <a:spcAft>
          <a:spcPct val="0"/>
        </a:spcAft>
        <a:defRPr sz="4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b="1">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b="1">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80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E6526C3-E944-46C7-8FBD-6A1FE8C17312}" type="slidenum">
              <a:rPr lang="en-US"/>
              <a:pPr>
                <a:defRPr/>
              </a:pPr>
              <a:t>‹#›</a:t>
            </a:fld>
            <a:endParaRPr lang="en-US"/>
          </a:p>
        </p:txBody>
      </p:sp>
      <p:sp>
        <p:nvSpPr>
          <p:cNvPr id="4101" name="Line 7"/>
          <p:cNvSpPr>
            <a:spLocks noChangeShapeType="1"/>
          </p:cNvSpPr>
          <p:nvPr userDrawn="1"/>
        </p:nvSpPr>
        <p:spPr bwMode="auto">
          <a:xfrm>
            <a:off x="0" y="1600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102" name="Picture 8" descr="FASAB Blue 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5791200"/>
            <a:ext cx="121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Arial" charset="0"/>
        </a:defRPr>
      </a:lvl2pPr>
      <a:lvl3pPr algn="ctr" rtl="0" eaLnBrk="0" fontAlgn="base" hangingPunct="0">
        <a:spcBef>
          <a:spcPct val="0"/>
        </a:spcBef>
        <a:spcAft>
          <a:spcPct val="0"/>
        </a:spcAft>
        <a:defRPr sz="4800" b="1">
          <a:solidFill>
            <a:schemeClr val="tx2"/>
          </a:solidFill>
          <a:latin typeface="Arial" charset="0"/>
        </a:defRPr>
      </a:lvl3pPr>
      <a:lvl4pPr algn="ctr" rtl="0" eaLnBrk="0" fontAlgn="base" hangingPunct="0">
        <a:spcBef>
          <a:spcPct val="0"/>
        </a:spcBef>
        <a:spcAft>
          <a:spcPct val="0"/>
        </a:spcAft>
        <a:defRPr sz="4800" b="1">
          <a:solidFill>
            <a:schemeClr val="tx2"/>
          </a:solidFill>
          <a:latin typeface="Arial" charset="0"/>
        </a:defRPr>
      </a:lvl4pPr>
      <a:lvl5pPr algn="ctr" rtl="0" eaLnBrk="0" fontAlgn="base" hangingPunct="0">
        <a:spcBef>
          <a:spcPct val="0"/>
        </a:spcBef>
        <a:spcAft>
          <a:spcPct val="0"/>
        </a:spcAft>
        <a:defRPr sz="4800" b="1">
          <a:solidFill>
            <a:schemeClr val="tx2"/>
          </a:solidFill>
          <a:latin typeface="Arial" charset="0"/>
        </a:defRPr>
      </a:lvl5pPr>
      <a:lvl6pPr marL="457200" algn="ctr" rtl="0" fontAlgn="base">
        <a:spcBef>
          <a:spcPct val="0"/>
        </a:spcBef>
        <a:spcAft>
          <a:spcPct val="0"/>
        </a:spcAft>
        <a:defRPr sz="4800" b="1">
          <a:solidFill>
            <a:schemeClr val="tx2"/>
          </a:solidFill>
          <a:latin typeface="Arial" charset="0"/>
        </a:defRPr>
      </a:lvl6pPr>
      <a:lvl7pPr marL="914400" algn="ctr" rtl="0" fontAlgn="base">
        <a:spcBef>
          <a:spcPct val="0"/>
        </a:spcBef>
        <a:spcAft>
          <a:spcPct val="0"/>
        </a:spcAft>
        <a:defRPr sz="4800" b="1">
          <a:solidFill>
            <a:schemeClr val="tx2"/>
          </a:solidFill>
          <a:latin typeface="Arial" charset="0"/>
        </a:defRPr>
      </a:lvl7pPr>
      <a:lvl8pPr marL="1371600" algn="ctr" rtl="0" fontAlgn="base">
        <a:spcBef>
          <a:spcPct val="0"/>
        </a:spcBef>
        <a:spcAft>
          <a:spcPct val="0"/>
        </a:spcAft>
        <a:defRPr sz="4800" b="1">
          <a:solidFill>
            <a:schemeClr val="tx2"/>
          </a:solidFill>
          <a:latin typeface="Arial" charset="0"/>
        </a:defRPr>
      </a:lvl8pPr>
      <a:lvl9pPr marL="1828800" algn="ctr" rtl="0" fontAlgn="base">
        <a:spcBef>
          <a:spcPct val="0"/>
        </a:spcBef>
        <a:spcAft>
          <a:spcPct val="0"/>
        </a:spcAft>
        <a:defRPr sz="4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Line 5"/>
          <p:cNvSpPr>
            <a:spLocks noChangeShapeType="1"/>
          </p:cNvSpPr>
          <p:nvPr userDrawn="1"/>
        </p:nvSpPr>
        <p:spPr bwMode="auto">
          <a:xfrm>
            <a:off x="0" y="1600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25" name="Picture 6" descr="FASAB Blue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5791200"/>
            <a:ext cx="121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85063" y="5529263"/>
            <a:ext cx="15906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Line 4"/>
          <p:cNvSpPr>
            <a:spLocks noChangeShapeType="1"/>
          </p:cNvSpPr>
          <p:nvPr userDrawn="1"/>
        </p:nvSpPr>
        <p:spPr bwMode="auto">
          <a:xfrm>
            <a:off x="0" y="1600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149" name="Picture 5" descr="FASAB Blue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5791200"/>
            <a:ext cx="121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48550" y="5529263"/>
            <a:ext cx="165258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Line 4"/>
          <p:cNvSpPr>
            <a:spLocks noChangeShapeType="1"/>
          </p:cNvSpPr>
          <p:nvPr userDrawn="1"/>
        </p:nvSpPr>
        <p:spPr bwMode="auto">
          <a:xfrm>
            <a:off x="0" y="1600200"/>
            <a:ext cx="91440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173" name="Picture 5" descr="FASAB Blue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5791200"/>
            <a:ext cx="121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85063" y="5529263"/>
            <a:ext cx="16081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28600" y="304800"/>
            <a:ext cx="8610600" cy="1066800"/>
          </a:xfrm>
        </p:spPr>
        <p:txBody>
          <a:bodyPr/>
          <a:lstStyle/>
          <a:p>
            <a:pPr marL="685800" indent="-685800" eaLnBrk="1" hangingPunct="1"/>
            <a:r>
              <a:rPr lang="en-US" altLang="en-US" sz="3600" smtClean="0"/>
              <a:t>    </a:t>
            </a:r>
            <a:r>
              <a:rPr lang="en-US" altLang="en-US" sz="4400" smtClean="0"/>
              <a:t>The Federal Accounting</a:t>
            </a:r>
            <a:br>
              <a:rPr lang="en-US" altLang="en-US" sz="4400" smtClean="0"/>
            </a:br>
            <a:r>
              <a:rPr lang="en-US" altLang="en-US" sz="4400" smtClean="0"/>
              <a:t>Standards Advisory Board</a:t>
            </a:r>
            <a:r>
              <a:rPr lang="en-US" altLang="en-US" sz="3600" smtClean="0"/>
              <a:t>    </a:t>
            </a:r>
          </a:p>
        </p:txBody>
      </p:sp>
      <p:sp>
        <p:nvSpPr>
          <p:cNvPr id="76803" name="Rectangle 3"/>
          <p:cNvSpPr>
            <a:spLocks noGrp="1" noChangeArrowheads="1"/>
          </p:cNvSpPr>
          <p:nvPr>
            <p:ph type="subTitle" idx="1"/>
          </p:nvPr>
        </p:nvSpPr>
        <p:spPr>
          <a:xfrm>
            <a:off x="1981200" y="1676400"/>
            <a:ext cx="6705600" cy="4876800"/>
          </a:xfrm>
        </p:spPr>
        <p:txBody>
          <a:bodyPr/>
          <a:lstStyle/>
          <a:p>
            <a:pPr eaLnBrk="1" hangingPunct="1">
              <a:spcBef>
                <a:spcPct val="0"/>
              </a:spcBef>
              <a:defRPr/>
            </a:pPr>
            <a:endParaRPr lang="en-US" sz="600" b="0" dirty="0" smtClean="0"/>
          </a:p>
          <a:p>
            <a:pPr eaLnBrk="1" hangingPunct="1">
              <a:defRPr/>
            </a:pPr>
            <a:endParaRPr lang="en-US" sz="4800" b="0" i="1" dirty="0" smtClean="0">
              <a:solidFill>
                <a:srgbClr val="993300"/>
              </a:solidFill>
            </a:endParaRPr>
          </a:p>
          <a:p>
            <a:pPr eaLnBrk="1" hangingPunct="1">
              <a:defRPr/>
            </a:pPr>
            <a:r>
              <a:rPr lang="en-US" sz="4000" dirty="0" smtClean="0"/>
              <a:t>US Federal GAAP</a:t>
            </a:r>
          </a:p>
          <a:p>
            <a:pPr eaLnBrk="1" hangingPunct="1">
              <a:spcBef>
                <a:spcPct val="0"/>
              </a:spcBef>
              <a:defRPr/>
            </a:pPr>
            <a:endParaRPr lang="en-US" sz="3600" dirty="0" smtClean="0"/>
          </a:p>
          <a:p>
            <a:pPr eaLnBrk="1" hangingPunct="1">
              <a:spcBef>
                <a:spcPct val="0"/>
              </a:spcBef>
              <a:defRPr/>
            </a:pPr>
            <a:r>
              <a:rPr lang="en-US" sz="3600" dirty="0" smtClean="0"/>
              <a:t>Wendy Payne, CGFM, CPA</a:t>
            </a:r>
          </a:p>
          <a:p>
            <a:pPr eaLnBrk="1" hangingPunct="1">
              <a:spcBef>
                <a:spcPct val="0"/>
              </a:spcBef>
              <a:defRPr/>
            </a:pPr>
            <a:r>
              <a:rPr lang="en-US" sz="3600" dirty="0"/>
              <a:t>Future of Financial Information </a:t>
            </a:r>
            <a:r>
              <a:rPr lang="en-US" sz="3600" dirty="0" smtClean="0"/>
              <a:t>Sharing @ NDU</a:t>
            </a:r>
          </a:p>
          <a:p>
            <a:pPr eaLnBrk="1" hangingPunct="1">
              <a:spcBef>
                <a:spcPct val="0"/>
              </a:spcBef>
              <a:defRPr/>
            </a:pPr>
            <a:r>
              <a:rPr lang="en-US" sz="2800" b="0" dirty="0" smtClean="0"/>
              <a:t>November 28,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400" smtClean="0"/>
              <a:t>Discussion – Decision Making</a:t>
            </a:r>
          </a:p>
        </p:txBody>
      </p:sp>
      <p:sp>
        <p:nvSpPr>
          <p:cNvPr id="417795" name="Rectangle 3"/>
          <p:cNvSpPr>
            <a:spLocks noGrp="1" noChangeArrowheads="1"/>
          </p:cNvSpPr>
          <p:nvPr>
            <p:ph type="body" idx="1"/>
          </p:nvPr>
        </p:nvSpPr>
        <p:spPr>
          <a:xfrm>
            <a:off x="1143000" y="1905000"/>
            <a:ext cx="7391400" cy="3733800"/>
          </a:xfrm>
        </p:spPr>
        <p:txBody>
          <a:bodyPr/>
          <a:lstStyle/>
          <a:p>
            <a:pPr eaLnBrk="1" hangingPunct="1">
              <a:lnSpc>
                <a:spcPct val="90000"/>
              </a:lnSpc>
              <a:spcBef>
                <a:spcPct val="5000"/>
              </a:spcBef>
              <a:spcAft>
                <a:spcPct val="30000"/>
              </a:spcAft>
              <a:buFontTx/>
              <a:buNone/>
            </a:pPr>
            <a:r>
              <a:rPr lang="en-US" altLang="en-US" sz="2400" smtClean="0"/>
              <a:t>Statement of net cost provides the net cost of government goods and services to be financed by taxpayers (presently and in the future)</a:t>
            </a:r>
          </a:p>
          <a:p>
            <a:pPr eaLnBrk="1" hangingPunct="1">
              <a:lnSpc>
                <a:spcPct val="90000"/>
              </a:lnSpc>
              <a:spcBef>
                <a:spcPct val="5000"/>
              </a:spcBef>
              <a:spcAft>
                <a:spcPct val="30000"/>
              </a:spcAft>
              <a:buFontTx/>
              <a:buNone/>
            </a:pPr>
            <a:r>
              <a:rPr lang="en-US" altLang="en-US" sz="2400" smtClean="0"/>
              <a:t>Balance sheet presents the resources the government has under its control presently and the obligations it has already incurred to deliver goods and services</a:t>
            </a:r>
          </a:p>
          <a:p>
            <a:pPr eaLnBrk="1" hangingPunct="1">
              <a:lnSpc>
                <a:spcPct val="90000"/>
              </a:lnSpc>
              <a:spcBef>
                <a:spcPct val="5000"/>
              </a:spcBef>
              <a:spcAft>
                <a:spcPct val="30000"/>
              </a:spcAft>
              <a:buFontTx/>
              <a:buNone/>
            </a:pPr>
            <a:r>
              <a:rPr lang="en-US" altLang="en-US" sz="2400" smtClean="0"/>
              <a:t>What decisions can you envision making with this type of information?</a:t>
            </a:r>
          </a:p>
          <a:p>
            <a:pPr lvl="1" eaLnBrk="1" hangingPunct="1">
              <a:lnSpc>
                <a:spcPct val="90000"/>
              </a:lnSpc>
              <a:spcBef>
                <a:spcPct val="5000"/>
              </a:spcBef>
              <a:spcAft>
                <a:spcPct val="30000"/>
              </a:spcAft>
            </a:pPr>
            <a:endParaRPr lang="en-US" altLang="en-US" sz="2000" smtClean="0"/>
          </a:p>
          <a:p>
            <a:pPr lvl="1" eaLnBrk="1" hangingPunct="1">
              <a:lnSpc>
                <a:spcPct val="90000"/>
              </a:lnSpc>
              <a:spcBef>
                <a:spcPct val="5000"/>
              </a:spcBef>
            </a:pPr>
            <a:endParaRPr lang="en-US"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7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7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altLang="en-US" sz="4400" smtClean="0"/>
              <a:t>Disaggregation –Pathway to Users through Costing</a:t>
            </a:r>
          </a:p>
        </p:txBody>
      </p:sp>
      <p:sp>
        <p:nvSpPr>
          <p:cNvPr id="18435" name="Rectangle 3"/>
          <p:cNvSpPr>
            <a:spLocks noGrp="1" noChangeArrowheads="1"/>
          </p:cNvSpPr>
          <p:nvPr>
            <p:ph type="body" idx="1"/>
          </p:nvPr>
        </p:nvSpPr>
        <p:spPr>
          <a:xfrm>
            <a:off x="814388" y="1795463"/>
            <a:ext cx="8229600" cy="4525962"/>
          </a:xfrm>
          <a:noFill/>
        </p:spPr>
        <p:txBody>
          <a:bodyPr/>
          <a:lstStyle/>
          <a:p>
            <a:pPr eaLnBrk="1" hangingPunct="1"/>
            <a:r>
              <a:rPr lang="en-US" altLang="en-US" smtClean="0"/>
              <a:t>CUSTOMIZATION</a:t>
            </a:r>
          </a:p>
          <a:p>
            <a:pPr eaLnBrk="1" hangingPunct="1"/>
            <a:r>
              <a:rPr lang="en-US" altLang="en-US" smtClean="0"/>
              <a:t>Recurring themes:</a:t>
            </a:r>
          </a:p>
          <a:p>
            <a:pPr lvl="1" eaLnBrk="1" hangingPunct="1"/>
            <a:r>
              <a:rPr lang="en-US" altLang="en-US" smtClean="0"/>
              <a:t>Nimble</a:t>
            </a:r>
          </a:p>
          <a:p>
            <a:pPr lvl="1" eaLnBrk="1" hangingPunct="1"/>
            <a:r>
              <a:rPr lang="en-US" altLang="en-US" smtClean="0"/>
              <a:t>Granular</a:t>
            </a:r>
          </a:p>
          <a:p>
            <a:pPr lvl="1" eaLnBrk="1" hangingPunct="1"/>
            <a:r>
              <a:rPr lang="en-US" altLang="en-US" smtClean="0"/>
              <a:t>Timely</a:t>
            </a:r>
          </a:p>
          <a:p>
            <a:pPr lvl="1" eaLnBrk="1" hangingPunct="1"/>
            <a:r>
              <a:rPr lang="en-US" altLang="en-US" smtClean="0"/>
              <a:t>Budget</a:t>
            </a:r>
          </a:p>
          <a:p>
            <a:pPr eaLnBrk="1" hangingPunct="1"/>
            <a:r>
              <a:rPr lang="en-US" altLang="en-US" smtClean="0"/>
              <a:t>Simplification</a:t>
            </a:r>
          </a:p>
          <a:p>
            <a:pPr eaLnBrk="1" hangingPunct="1"/>
            <a:r>
              <a:rPr lang="en-US" altLang="en-US" smtClean="0"/>
              <a:t>Managerial cost accounting</a:t>
            </a:r>
          </a:p>
          <a:p>
            <a:pPr eaLnBrk="1" hangingPunct="1"/>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4400" smtClean="0"/>
              <a:t>Cost Survey: Observations</a:t>
            </a:r>
          </a:p>
        </p:txBody>
      </p:sp>
      <p:sp>
        <p:nvSpPr>
          <p:cNvPr id="19459" name="Rectangle 3"/>
          <p:cNvSpPr>
            <a:spLocks noGrp="1" noChangeArrowheads="1"/>
          </p:cNvSpPr>
          <p:nvPr>
            <p:ph type="body" idx="1"/>
          </p:nvPr>
        </p:nvSpPr>
        <p:spPr>
          <a:xfrm>
            <a:off x="457200" y="1905000"/>
            <a:ext cx="8382000" cy="4221163"/>
          </a:xfrm>
        </p:spPr>
        <p:txBody>
          <a:bodyPr/>
          <a:lstStyle/>
          <a:p>
            <a:pPr eaLnBrk="1" hangingPunct="1"/>
            <a:r>
              <a:rPr lang="en-US" altLang="en-US" sz="2800" smtClean="0"/>
              <a:t>Significant variance in the nature and type of cost information that is captured, used, and reported:</a:t>
            </a:r>
          </a:p>
          <a:p>
            <a:pPr lvl="1" eaLnBrk="1" hangingPunct="1"/>
            <a:r>
              <a:rPr lang="en-US" altLang="en-US" sz="2400" smtClean="0"/>
              <a:t>Lack of consistency in defining responsibility segments and outputs</a:t>
            </a:r>
          </a:p>
          <a:p>
            <a:pPr lvl="1" eaLnBrk="1" hangingPunct="1"/>
            <a:r>
              <a:rPr lang="en-US" altLang="en-US" sz="2400" smtClean="0"/>
              <a:t>Inability to make meaningful comparisons of statements of net cost</a:t>
            </a:r>
          </a:p>
          <a:p>
            <a:pPr lvl="1" eaLnBrk="1" hangingPunct="1"/>
            <a:r>
              <a:rPr lang="en-US" altLang="en-US" sz="2400" smtClean="0"/>
              <a:t>Lack of reporting on output costs and per unit costs</a:t>
            </a:r>
          </a:p>
          <a:p>
            <a:pPr eaLnBrk="1" hangingPunct="1"/>
            <a:r>
              <a:rPr lang="en-US" altLang="en-US" sz="2800" smtClean="0"/>
              <a:t>No link between cost and performance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8"/>
            <a:ext cx="9144000" cy="1143000"/>
          </a:xfrm>
        </p:spPr>
        <p:txBody>
          <a:bodyPr/>
          <a:lstStyle/>
          <a:p>
            <a:pPr eaLnBrk="1" hangingPunct="1"/>
            <a:r>
              <a:rPr lang="en-US" altLang="en-US" sz="4400" smtClean="0"/>
              <a:t>Cost Survey: Observations </a:t>
            </a:r>
            <a:r>
              <a:rPr lang="en-US" altLang="en-US" sz="2400" smtClean="0"/>
              <a:t>(contd.)</a:t>
            </a:r>
          </a:p>
        </p:txBody>
      </p:sp>
      <p:sp>
        <p:nvSpPr>
          <p:cNvPr id="20483" name="Rectangle 3"/>
          <p:cNvSpPr>
            <a:spLocks noGrp="1" noChangeArrowheads="1"/>
          </p:cNvSpPr>
          <p:nvPr>
            <p:ph type="body" idx="1"/>
          </p:nvPr>
        </p:nvSpPr>
        <p:spPr>
          <a:xfrm>
            <a:off x="457200" y="1905000"/>
            <a:ext cx="8229600" cy="4221163"/>
          </a:xfrm>
        </p:spPr>
        <p:txBody>
          <a:bodyPr/>
          <a:lstStyle/>
          <a:p>
            <a:pPr eaLnBrk="1" hangingPunct="1"/>
            <a:r>
              <a:rPr lang="en-US" altLang="en-US" smtClean="0"/>
              <a:t>Lack of integration between budget and cost data</a:t>
            </a:r>
          </a:p>
          <a:p>
            <a:pPr lvl="1" eaLnBrk="1" hangingPunct="1"/>
            <a:r>
              <a:rPr lang="en-US" altLang="en-US" smtClean="0"/>
              <a:t>Budgetary data – obligations – is the primary source of data for management decision-making</a:t>
            </a:r>
          </a:p>
          <a:p>
            <a:pPr lvl="1" eaLnBrk="1" hangingPunct="1"/>
            <a:r>
              <a:rPr lang="en-US" altLang="en-US" smtClean="0"/>
              <a:t>“…the culture is based on managing by ‘obligations’ rather than ‘expense’ data.” </a:t>
            </a:r>
          </a:p>
          <a:p>
            <a:pPr lvl="1" algn="r" eaLnBrk="1" hangingPunct="1"/>
            <a:r>
              <a:rPr lang="en-US" altLang="en-US" smtClean="0"/>
              <a:t>Questionnaire respondent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NAPA Study</a:t>
            </a:r>
          </a:p>
        </p:txBody>
      </p:sp>
      <p:sp>
        <p:nvSpPr>
          <p:cNvPr id="21507" name="Content Placeholder 2"/>
          <p:cNvSpPr>
            <a:spLocks noGrp="1"/>
          </p:cNvSpPr>
          <p:nvPr>
            <p:ph idx="1"/>
          </p:nvPr>
        </p:nvSpPr>
        <p:spPr/>
        <p:txBody>
          <a:bodyPr/>
          <a:lstStyle/>
          <a:p>
            <a:r>
              <a:rPr lang="en-US" altLang="en-US" smtClean="0"/>
              <a:t>Data are available but not analytics.</a:t>
            </a:r>
          </a:p>
          <a:p>
            <a:r>
              <a:rPr lang="en-US" altLang="en-US" smtClean="0"/>
              <a:t>What might help:</a:t>
            </a:r>
          </a:p>
          <a:p>
            <a:pPr lvl="1"/>
            <a:r>
              <a:rPr lang="en-US" altLang="en-US" smtClean="0"/>
              <a:t>Model linking cost to performance</a:t>
            </a:r>
          </a:p>
          <a:p>
            <a:pPr lvl="1"/>
            <a:r>
              <a:rPr lang="en-US" altLang="en-US" smtClean="0"/>
              <a:t>Transaction coding to support costing</a:t>
            </a:r>
          </a:p>
          <a:p>
            <a:pPr lvl="1"/>
            <a:r>
              <a:rPr lang="en-US" altLang="en-US" smtClean="0"/>
              <a:t>Executive Dashboards</a:t>
            </a:r>
          </a:p>
          <a:p>
            <a:pPr lvl="1"/>
            <a:r>
              <a:rPr lang="en-US" altLang="en-US" smtClean="0"/>
              <a:t>Improving CFO staff understanding of programs (support analytics)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Discussion</a:t>
            </a:r>
          </a:p>
        </p:txBody>
      </p:sp>
      <p:sp>
        <p:nvSpPr>
          <p:cNvPr id="22531" name="Content Placeholder 2"/>
          <p:cNvSpPr>
            <a:spLocks noGrp="1"/>
          </p:cNvSpPr>
          <p:nvPr>
            <p:ph idx="1"/>
          </p:nvPr>
        </p:nvSpPr>
        <p:spPr/>
        <p:txBody>
          <a:bodyPr/>
          <a:lstStyle/>
          <a:p>
            <a:r>
              <a:rPr lang="en-US" altLang="en-US" smtClean="0"/>
              <a:t>What cost information is important in your organizations?</a:t>
            </a:r>
          </a:p>
          <a:p>
            <a:r>
              <a:rPr lang="en-US" altLang="en-US" smtClean="0"/>
              <a:t>Who asks for cost information?</a:t>
            </a:r>
          </a:p>
          <a:p>
            <a:r>
              <a:rPr lang="en-US" altLang="en-US" smtClean="0"/>
              <a:t>How is it provided?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Trends</a:t>
            </a:r>
          </a:p>
        </p:txBody>
      </p:sp>
      <p:sp>
        <p:nvSpPr>
          <p:cNvPr id="23555" name="Content Placeholder 2"/>
          <p:cNvSpPr>
            <a:spLocks noGrp="1"/>
          </p:cNvSpPr>
          <p:nvPr>
            <p:ph idx="1"/>
          </p:nvPr>
        </p:nvSpPr>
        <p:spPr/>
        <p:txBody>
          <a:bodyPr/>
          <a:lstStyle/>
          <a:p>
            <a:r>
              <a:rPr lang="en-US" altLang="en-US" smtClean="0"/>
              <a:t>Evidence Based Decision Making</a:t>
            </a:r>
          </a:p>
          <a:p>
            <a:r>
              <a:rPr lang="en-US" altLang="en-US" smtClean="0"/>
              <a:t>E-Transparency</a:t>
            </a:r>
          </a:p>
          <a:p>
            <a:r>
              <a:rPr lang="en-US" altLang="en-US" smtClean="0"/>
              <a:t>Performance Reporting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Evidence Based Policy Making</a:t>
            </a:r>
          </a:p>
        </p:txBody>
      </p:sp>
      <p:sp>
        <p:nvSpPr>
          <p:cNvPr id="24579" name="Content Placeholder 2"/>
          <p:cNvSpPr>
            <a:spLocks noGrp="1"/>
          </p:cNvSpPr>
          <p:nvPr>
            <p:ph idx="1"/>
          </p:nvPr>
        </p:nvSpPr>
        <p:spPr/>
        <p:txBody>
          <a:bodyPr/>
          <a:lstStyle/>
          <a:p>
            <a:endParaRPr lang="en-US" altLang="en-US" smtClean="0"/>
          </a:p>
          <a:p>
            <a:r>
              <a:rPr lang="en-US" altLang="en-US" smtClean="0"/>
              <a:t>Need appropriate data for decision making. </a:t>
            </a:r>
          </a:p>
          <a:p>
            <a:r>
              <a:rPr lang="en-US" altLang="en-US" smtClean="0"/>
              <a:t>People need data presented in a straightforward, easy-to-use manner.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Foundations for Evidence-Based Policymaking Act </a:t>
            </a:r>
          </a:p>
        </p:txBody>
      </p:sp>
      <p:sp>
        <p:nvSpPr>
          <p:cNvPr id="25603" name="Content Placeholder 2"/>
          <p:cNvSpPr>
            <a:spLocks noGrp="1"/>
          </p:cNvSpPr>
          <p:nvPr>
            <p:ph idx="1"/>
          </p:nvPr>
        </p:nvSpPr>
        <p:spPr/>
        <p:txBody>
          <a:bodyPr/>
          <a:lstStyle/>
          <a:p>
            <a:r>
              <a:rPr lang="en-US" altLang="en-US" smtClean="0"/>
              <a:t>A systematic plan for identifying and addressing policy questions </a:t>
            </a:r>
          </a:p>
          <a:p>
            <a:r>
              <a:rPr lang="en-US" altLang="en-US" smtClean="0"/>
              <a:t>Plan available on the public website with</a:t>
            </a:r>
          </a:p>
          <a:p>
            <a:pPr lvl="1"/>
            <a:r>
              <a:rPr lang="en-US" altLang="en-US" smtClean="0"/>
              <a:t>list of policy-relevant questions</a:t>
            </a:r>
          </a:p>
          <a:p>
            <a:pPr lvl="1"/>
            <a:r>
              <a:rPr lang="en-US" altLang="en-US" smtClean="0"/>
              <a:t>list of data needed</a:t>
            </a:r>
          </a:p>
          <a:p>
            <a:pPr lvl="1"/>
            <a:r>
              <a:rPr lang="en-US" altLang="en-US" smtClean="0"/>
              <a:t>list of methods and analytical approaches</a:t>
            </a:r>
          </a:p>
          <a:p>
            <a:pPr lvl="1"/>
            <a:r>
              <a:rPr lang="en-US" altLang="en-US" smtClean="0"/>
              <a:t>list of any challenges </a:t>
            </a:r>
          </a:p>
          <a:p>
            <a:pPr lvl="1"/>
            <a:r>
              <a:rPr lang="en-US" altLang="en-US" smtClean="0"/>
              <a:t>description of the steps will be taking</a:t>
            </a:r>
          </a:p>
          <a:p>
            <a:endParaRPr lang="en-US" alt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US" altLang="en-US" smtClean="0"/>
              <a:t>E-Transparency</a:t>
            </a:r>
          </a:p>
        </p:txBody>
      </p:sp>
      <p:sp>
        <p:nvSpPr>
          <p:cNvPr id="26627" name="Rectangle 3"/>
          <p:cNvSpPr>
            <a:spLocks noGrp="1" noChangeArrowheads="1"/>
          </p:cNvSpPr>
          <p:nvPr>
            <p:ph type="body" idx="1"/>
          </p:nvPr>
        </p:nvSpPr>
        <p:spPr>
          <a:noFill/>
        </p:spPr>
        <p:txBody>
          <a:bodyPr/>
          <a:lstStyle/>
          <a:p>
            <a:pPr eaLnBrk="1" hangingPunct="1">
              <a:lnSpc>
                <a:spcPct val="90000"/>
              </a:lnSpc>
            </a:pPr>
            <a:r>
              <a:rPr lang="en-US" altLang="en-US" sz="2800" smtClean="0"/>
              <a:t>Accountability vs. decision making</a:t>
            </a:r>
          </a:p>
          <a:p>
            <a:pPr eaLnBrk="1" hangingPunct="1">
              <a:lnSpc>
                <a:spcPct val="90000"/>
              </a:lnSpc>
            </a:pPr>
            <a:r>
              <a:rPr lang="en-US" altLang="en-US" sz="2800" smtClean="0"/>
              <a:t>Qualitative characteristics:</a:t>
            </a:r>
          </a:p>
          <a:p>
            <a:pPr lvl="1" eaLnBrk="1" hangingPunct="1">
              <a:lnSpc>
                <a:spcPct val="90000"/>
              </a:lnSpc>
            </a:pPr>
            <a:r>
              <a:rPr lang="en-US" altLang="en-US" sz="2400" smtClean="0"/>
              <a:t>Understandable</a:t>
            </a:r>
          </a:p>
          <a:p>
            <a:pPr lvl="1" eaLnBrk="1" hangingPunct="1">
              <a:lnSpc>
                <a:spcPct val="90000"/>
              </a:lnSpc>
            </a:pPr>
            <a:r>
              <a:rPr lang="en-US" altLang="en-US" sz="2400" smtClean="0"/>
              <a:t>Relevant &amp; reliable</a:t>
            </a:r>
          </a:p>
          <a:p>
            <a:pPr lvl="1" eaLnBrk="1" hangingPunct="1">
              <a:lnSpc>
                <a:spcPct val="90000"/>
              </a:lnSpc>
            </a:pPr>
            <a:r>
              <a:rPr lang="en-US" altLang="en-US" sz="2400" smtClean="0"/>
              <a:t>Comparable</a:t>
            </a:r>
          </a:p>
          <a:p>
            <a:pPr eaLnBrk="1" hangingPunct="1">
              <a:lnSpc>
                <a:spcPct val="90000"/>
              </a:lnSpc>
            </a:pPr>
            <a:r>
              <a:rPr lang="en-US" altLang="en-US" sz="2800" smtClean="0"/>
              <a:t>Aggregation options:</a:t>
            </a:r>
          </a:p>
          <a:p>
            <a:pPr lvl="1" eaLnBrk="1" hangingPunct="1">
              <a:lnSpc>
                <a:spcPct val="90000"/>
              </a:lnSpc>
            </a:pPr>
            <a:r>
              <a:rPr lang="en-US" altLang="en-US" sz="2400" smtClean="0"/>
              <a:t>None</a:t>
            </a:r>
          </a:p>
          <a:p>
            <a:pPr lvl="1" eaLnBrk="1" hangingPunct="1">
              <a:lnSpc>
                <a:spcPct val="90000"/>
              </a:lnSpc>
            </a:pPr>
            <a:r>
              <a:rPr lang="en-US" altLang="en-US" sz="2400" smtClean="0"/>
              <a:t>Political basis such as voting districts</a:t>
            </a:r>
          </a:p>
          <a:p>
            <a:pPr lvl="1" eaLnBrk="1" hangingPunct="1">
              <a:lnSpc>
                <a:spcPct val="90000"/>
              </a:lnSpc>
            </a:pPr>
            <a:r>
              <a:rPr lang="en-US" altLang="en-US" sz="2400" smtClean="0"/>
              <a:t>User selected basis</a:t>
            </a:r>
          </a:p>
          <a:p>
            <a:pPr lvl="1" eaLnBrk="1" hangingPunct="1">
              <a:lnSpc>
                <a:spcPct val="90000"/>
              </a:lnSpc>
            </a:pPr>
            <a:r>
              <a:rPr lang="en-US" altLang="en-US" sz="2400" smtClean="0"/>
              <a:t>Cash vs accrual (false choice?)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4294967295"/>
          </p:nvPr>
        </p:nvSpPr>
        <p:spPr>
          <a:xfrm>
            <a:off x="1295400" y="2514600"/>
            <a:ext cx="6553200" cy="2667000"/>
          </a:xfrm>
          <a:noFill/>
        </p:spPr>
        <p:txBody>
          <a:bodyPr/>
          <a:lstStyle/>
          <a:p>
            <a:pPr algn="ctr" eaLnBrk="1" hangingPunct="1">
              <a:buFontTx/>
              <a:buNone/>
            </a:pPr>
            <a:r>
              <a:rPr lang="en-US" altLang="en-US" smtClean="0"/>
              <a:t>   Views expressed are those of the speaker. </a:t>
            </a:r>
          </a:p>
          <a:p>
            <a:pPr algn="ctr" eaLnBrk="1" hangingPunct="1">
              <a:buFontTx/>
              <a:buNone/>
            </a:pPr>
            <a:endParaRPr lang="en-US" altLang="en-US" smtClean="0"/>
          </a:p>
        </p:txBody>
      </p:sp>
      <p:sp>
        <p:nvSpPr>
          <p:cNvPr id="9219" name="Rectangle 5"/>
          <p:cNvSpPr>
            <a:spLocks noGrp="1" noChangeArrowheads="1"/>
          </p:cNvSpPr>
          <p:nvPr>
            <p:ph type="ctrTitle" idx="4294967295"/>
          </p:nvPr>
        </p:nvSpPr>
        <p:spPr>
          <a:xfrm>
            <a:off x="228600" y="228600"/>
            <a:ext cx="8686800" cy="1241425"/>
          </a:xfrm>
        </p:spPr>
        <p:txBody>
          <a:bodyPr/>
          <a:lstStyle/>
          <a:p>
            <a:pPr eaLnBrk="1" hangingPunct="1"/>
            <a:r>
              <a:rPr lang="en-US" altLang="en-US" smtClean="0"/>
              <a:t>Disclaimer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pPr eaLnBrk="1" hangingPunct="1"/>
            <a:r>
              <a:rPr lang="en-US" altLang="en-US" smtClean="0"/>
              <a:t>Electronic Reporting</a:t>
            </a:r>
          </a:p>
        </p:txBody>
      </p:sp>
      <p:sp>
        <p:nvSpPr>
          <p:cNvPr id="27651" name="Rectangle 3"/>
          <p:cNvSpPr>
            <a:spLocks noGrp="1" noChangeArrowheads="1"/>
          </p:cNvSpPr>
          <p:nvPr>
            <p:ph type="body" idx="1"/>
          </p:nvPr>
        </p:nvSpPr>
        <p:spPr>
          <a:xfrm>
            <a:off x="762000" y="2057400"/>
            <a:ext cx="7924800" cy="4038600"/>
          </a:xfrm>
          <a:noFill/>
        </p:spPr>
        <p:txBody>
          <a:bodyPr/>
          <a:lstStyle/>
          <a:p>
            <a:pPr eaLnBrk="1" hangingPunct="1"/>
            <a:r>
              <a:rPr lang="en-US" altLang="en-US" smtClean="0"/>
              <a:t>Open Data - trend</a:t>
            </a:r>
          </a:p>
          <a:p>
            <a:pPr eaLnBrk="1" hangingPunct="1"/>
            <a:r>
              <a:rPr lang="en-US" altLang="en-US" smtClean="0"/>
              <a:t>Creating and satisfying a public need</a:t>
            </a:r>
          </a:p>
          <a:p>
            <a:pPr lvl="1" eaLnBrk="1" hangingPunct="1"/>
            <a:r>
              <a:rPr lang="en-US" altLang="en-US" smtClean="0"/>
              <a:t>Where did the $s go</a:t>
            </a:r>
          </a:p>
          <a:p>
            <a:pPr lvl="1" eaLnBrk="1" hangingPunct="1"/>
            <a:r>
              <a:rPr lang="en-US" altLang="en-US" smtClean="0"/>
              <a:t>Who gets public assistance</a:t>
            </a:r>
          </a:p>
          <a:p>
            <a:pPr lvl="1" eaLnBrk="1" hangingPunct="1"/>
            <a:r>
              <a:rPr lang="en-US" altLang="en-US" smtClean="0"/>
              <a:t>What do public officials earn</a:t>
            </a:r>
          </a:p>
          <a:p>
            <a:pPr eaLnBrk="1" hangingPunct="1"/>
            <a:r>
              <a:rPr lang="en-US" altLang="en-US" smtClean="0"/>
              <a:t>But does it answer important questions?</a:t>
            </a:r>
          </a:p>
          <a:p>
            <a:pPr eaLnBrk="1" hangingPunct="1"/>
            <a:r>
              <a:rPr lang="en-US" altLang="en-US" smtClean="0"/>
              <a:t>Can we build on this foundation?</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4400" smtClean="0"/>
              <a:t>Discussion – Transparency on the Web</a:t>
            </a:r>
          </a:p>
        </p:txBody>
      </p:sp>
      <p:sp>
        <p:nvSpPr>
          <p:cNvPr id="423939" name="Rectangle 3"/>
          <p:cNvSpPr>
            <a:spLocks noGrp="1" noChangeArrowheads="1"/>
          </p:cNvSpPr>
          <p:nvPr>
            <p:ph type="body" idx="1"/>
          </p:nvPr>
        </p:nvSpPr>
        <p:spPr>
          <a:xfrm>
            <a:off x="1143000" y="1905000"/>
            <a:ext cx="7391400" cy="3733800"/>
          </a:xfrm>
        </p:spPr>
        <p:txBody>
          <a:bodyPr/>
          <a:lstStyle/>
          <a:p>
            <a:pPr eaLnBrk="1" hangingPunct="1">
              <a:spcBef>
                <a:spcPct val="5000"/>
              </a:spcBef>
              <a:spcAft>
                <a:spcPct val="30000"/>
              </a:spcAft>
              <a:buFontTx/>
              <a:buNone/>
            </a:pPr>
            <a:r>
              <a:rPr lang="en-US" altLang="en-US" sz="2800" smtClean="0"/>
              <a:t>What are the drivers of Web-based reporting – that is who wants it, who delivers it, who ‘governs’ it, who audits it, who advertises it?</a:t>
            </a:r>
          </a:p>
          <a:p>
            <a:pPr eaLnBrk="1" hangingPunct="1">
              <a:spcBef>
                <a:spcPct val="5000"/>
              </a:spcBef>
              <a:spcAft>
                <a:spcPct val="30000"/>
              </a:spcAft>
              <a:buFontTx/>
              <a:buNone/>
            </a:pPr>
            <a:r>
              <a:rPr lang="en-US" altLang="en-US" sz="2800" smtClean="0"/>
              <a:t>What role – if any - do agency PARs or AFRs play in web-based approaches to transparency?</a:t>
            </a:r>
          </a:p>
          <a:p>
            <a:pPr eaLnBrk="1" hangingPunct="1">
              <a:spcBef>
                <a:spcPct val="5000"/>
              </a:spcBef>
              <a:spcAft>
                <a:spcPct val="30000"/>
              </a:spcAft>
              <a:buFontTx/>
              <a:buNone/>
            </a:pPr>
            <a:endParaRPr lang="en-US" altLang="en-US" sz="2800" smtClean="0"/>
          </a:p>
          <a:p>
            <a:pPr lvl="1" eaLnBrk="1" hangingPunct="1">
              <a:spcBef>
                <a:spcPct val="5000"/>
              </a:spcBef>
              <a:spcAft>
                <a:spcPct val="30000"/>
              </a:spcAft>
            </a:pPr>
            <a:endParaRPr lang="en-US" altLang="en-US" sz="2400" smtClean="0"/>
          </a:p>
          <a:p>
            <a:pPr lvl="1" eaLnBrk="1" hangingPunct="1">
              <a:spcBef>
                <a:spcPct val="5000"/>
              </a:spcBef>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3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pPr eaLnBrk="1" hangingPunct="1"/>
            <a:r>
              <a:rPr lang="en-US" altLang="en-US" sz="4400" smtClean="0"/>
              <a:t>E-Challenges &amp; Opportunities</a:t>
            </a:r>
          </a:p>
        </p:txBody>
      </p:sp>
      <p:sp>
        <p:nvSpPr>
          <p:cNvPr id="29699" name="Rectangle 3"/>
          <p:cNvSpPr>
            <a:spLocks noGrp="1" noChangeArrowheads="1"/>
          </p:cNvSpPr>
          <p:nvPr>
            <p:ph type="body" idx="1"/>
          </p:nvPr>
        </p:nvSpPr>
        <p:spPr>
          <a:xfrm>
            <a:off x="762000" y="1905000"/>
            <a:ext cx="8077200" cy="4525963"/>
          </a:xfrm>
          <a:noFill/>
        </p:spPr>
        <p:txBody>
          <a:bodyPr/>
          <a:lstStyle/>
          <a:p>
            <a:pPr eaLnBrk="1" hangingPunct="1">
              <a:lnSpc>
                <a:spcPct val="90000"/>
              </a:lnSpc>
            </a:pPr>
            <a:r>
              <a:rPr lang="en-US" altLang="en-US" smtClean="0"/>
              <a:t>Audit </a:t>
            </a:r>
          </a:p>
          <a:p>
            <a:pPr lvl="1" eaLnBrk="1" hangingPunct="1">
              <a:lnSpc>
                <a:spcPct val="90000"/>
              </a:lnSpc>
            </a:pPr>
            <a:r>
              <a:rPr lang="en-US" altLang="en-US" smtClean="0"/>
              <a:t>Stay inside the lines</a:t>
            </a:r>
          </a:p>
          <a:p>
            <a:pPr lvl="1" eaLnBrk="1" hangingPunct="1">
              <a:lnSpc>
                <a:spcPct val="90000"/>
              </a:lnSpc>
            </a:pPr>
            <a:r>
              <a:rPr lang="en-US" altLang="en-US" smtClean="0"/>
              <a:t>Completeness </a:t>
            </a:r>
          </a:p>
          <a:p>
            <a:pPr eaLnBrk="1" hangingPunct="1">
              <a:lnSpc>
                <a:spcPct val="90000"/>
              </a:lnSpc>
            </a:pPr>
            <a:r>
              <a:rPr lang="en-US" altLang="en-US" smtClean="0"/>
              <a:t>“Serial” vs “Drill” down data</a:t>
            </a:r>
          </a:p>
          <a:p>
            <a:pPr lvl="1" eaLnBrk="1" hangingPunct="1">
              <a:lnSpc>
                <a:spcPct val="90000"/>
              </a:lnSpc>
            </a:pPr>
            <a:r>
              <a:rPr lang="en-US" altLang="en-US" smtClean="0"/>
              <a:t>What does the pyramid of “information” look like?</a:t>
            </a:r>
          </a:p>
          <a:p>
            <a:pPr eaLnBrk="1" hangingPunct="1">
              <a:lnSpc>
                <a:spcPct val="90000"/>
              </a:lnSpc>
            </a:pPr>
            <a:r>
              <a:rPr lang="en-US" altLang="en-US" smtClean="0"/>
              <a:t>Awareness</a:t>
            </a:r>
          </a:p>
          <a:p>
            <a:pPr lvl="1" eaLnBrk="1" hangingPunct="1">
              <a:lnSpc>
                <a:spcPct val="90000"/>
              </a:lnSpc>
            </a:pPr>
            <a:r>
              <a:rPr lang="en-US" altLang="en-US" smtClean="0"/>
              <a:t>Finding sources</a:t>
            </a:r>
          </a:p>
          <a:p>
            <a:pPr lvl="1" eaLnBrk="1" hangingPunct="1">
              <a:lnSpc>
                <a:spcPct val="90000"/>
              </a:lnSpc>
            </a:pPr>
            <a:r>
              <a:rPr lang="en-US" altLang="en-US" smtClean="0"/>
              <a:t>Providing context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pPr eaLnBrk="1" hangingPunct="1"/>
            <a:r>
              <a:rPr lang="en-US" altLang="en-US" sz="4400" smtClean="0"/>
              <a:t>FASAB Reporting Model Project</a:t>
            </a:r>
          </a:p>
        </p:txBody>
      </p:sp>
      <p:sp>
        <p:nvSpPr>
          <p:cNvPr id="30723" name="Rectangle 3"/>
          <p:cNvSpPr>
            <a:spLocks noGrp="1" noChangeArrowheads="1"/>
          </p:cNvSpPr>
          <p:nvPr>
            <p:ph type="body" idx="1"/>
          </p:nvPr>
        </p:nvSpPr>
        <p:spPr>
          <a:xfrm>
            <a:off x="762000" y="1905000"/>
            <a:ext cx="8077200" cy="4525963"/>
          </a:xfrm>
          <a:noFill/>
        </p:spPr>
        <p:txBody>
          <a:bodyPr/>
          <a:lstStyle/>
          <a:p>
            <a:pPr eaLnBrk="1" hangingPunct="1"/>
            <a:r>
              <a:rPr lang="en-US" altLang="en-US" smtClean="0"/>
              <a:t>User Needs Study Findings </a:t>
            </a:r>
          </a:p>
          <a:p>
            <a:pPr eaLnBrk="1" hangingPunct="1"/>
            <a:r>
              <a:rPr lang="en-US" altLang="en-US" smtClean="0"/>
              <a:t>Task Force</a:t>
            </a:r>
          </a:p>
          <a:p>
            <a:pPr lvl="1" eaLnBrk="1" hangingPunct="1"/>
            <a:r>
              <a:rPr lang="en-US" altLang="en-US" smtClean="0"/>
              <a:t>Concerns</a:t>
            </a:r>
          </a:p>
          <a:p>
            <a:pPr lvl="1" eaLnBrk="1" hangingPunct="1"/>
            <a:r>
              <a:rPr lang="en-US" altLang="en-US" smtClean="0"/>
              <a:t>Approach to Recommendations</a:t>
            </a:r>
          </a:p>
          <a:p>
            <a:pPr eaLnBrk="1" hangingPunct="1"/>
            <a:r>
              <a:rPr lang="en-US" altLang="en-US" smtClean="0"/>
              <a:t>Next Steps</a:t>
            </a:r>
          </a:p>
          <a:p>
            <a:pPr lvl="1"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4000" smtClean="0"/>
              <a:t>Federal Reporting Model – Early Thoughts on User Needs</a:t>
            </a:r>
          </a:p>
        </p:txBody>
      </p:sp>
      <p:sp>
        <p:nvSpPr>
          <p:cNvPr id="31747" name="Rectangle 3"/>
          <p:cNvSpPr>
            <a:spLocks noGrp="1" noChangeArrowheads="1"/>
          </p:cNvSpPr>
          <p:nvPr>
            <p:ph type="body" sz="half" idx="1"/>
          </p:nvPr>
        </p:nvSpPr>
        <p:spPr>
          <a:xfrm>
            <a:off x="609600" y="1600200"/>
            <a:ext cx="8229600" cy="4038600"/>
          </a:xfrm>
        </p:spPr>
        <p:txBody>
          <a:bodyPr/>
          <a:lstStyle/>
          <a:p>
            <a:pPr eaLnBrk="1" hangingPunct="1"/>
            <a:r>
              <a:rPr lang="en-US" altLang="en-US" sz="2800" smtClean="0"/>
              <a:t>“Media and analysts believe that preparing financial reports and having them audited would </a:t>
            </a:r>
            <a:r>
              <a:rPr lang="en-US" altLang="en-US" sz="2800" smtClean="0">
                <a:solidFill>
                  <a:srgbClr val="CC3300"/>
                </a:solidFill>
              </a:rPr>
              <a:t>instill discipline and provide confidence</a:t>
            </a:r>
            <a:r>
              <a:rPr lang="en-US" altLang="en-US" sz="2800" smtClean="0"/>
              <a:t> in other federal government financial reports, and that an annual financial report about the federal government would serve as a useful reference document for further research.” </a:t>
            </a:r>
          </a:p>
          <a:p>
            <a:pPr lvl="1" eaLnBrk="1" hangingPunct="1"/>
            <a:r>
              <a:rPr lang="en-US" altLang="en-US" sz="2400" i="1" smtClean="0"/>
              <a:t>Federal Government Reporting Study</a:t>
            </a:r>
            <a:r>
              <a:rPr lang="en-US" altLang="en-US" sz="2400" smtClean="0"/>
              <a:t> (GAO and Office of the Auditor General in Canada)</a:t>
            </a:r>
          </a:p>
        </p:txBody>
      </p:sp>
      <p:pic>
        <p:nvPicPr>
          <p:cNvPr id="31748" name="Picture 4" descr="FASAB Blue Logo"/>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4800" y="5638800"/>
            <a:ext cx="1219200" cy="892175"/>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400" smtClean="0"/>
              <a:t>Federal Reporting Model – User Needs - Citizens</a:t>
            </a:r>
          </a:p>
        </p:txBody>
      </p:sp>
      <p:sp>
        <p:nvSpPr>
          <p:cNvPr id="32771" name="Rectangle 3"/>
          <p:cNvSpPr>
            <a:spLocks noGrp="1" noChangeArrowheads="1"/>
          </p:cNvSpPr>
          <p:nvPr>
            <p:ph type="body" sz="half" idx="1"/>
          </p:nvPr>
        </p:nvSpPr>
        <p:spPr>
          <a:xfrm>
            <a:off x="609600" y="1600200"/>
            <a:ext cx="8229600" cy="4038600"/>
          </a:xfrm>
        </p:spPr>
        <p:txBody>
          <a:bodyPr/>
          <a:lstStyle/>
          <a:p>
            <a:pPr eaLnBrk="1" hangingPunct="1">
              <a:lnSpc>
                <a:spcPct val="80000"/>
              </a:lnSpc>
            </a:pPr>
            <a:r>
              <a:rPr lang="en-US" altLang="en-US" sz="2000" smtClean="0"/>
              <a:t>Citizens</a:t>
            </a:r>
          </a:p>
          <a:p>
            <a:pPr lvl="1" eaLnBrk="1" hangingPunct="1">
              <a:lnSpc>
                <a:spcPct val="80000"/>
              </a:lnSpc>
            </a:pPr>
            <a:r>
              <a:rPr lang="en-US" altLang="en-US" sz="1800" smtClean="0"/>
              <a:t>Focus group participants:</a:t>
            </a:r>
          </a:p>
          <a:p>
            <a:pPr lvl="2" eaLnBrk="1" hangingPunct="1">
              <a:lnSpc>
                <a:spcPct val="80000"/>
              </a:lnSpc>
            </a:pPr>
            <a:r>
              <a:rPr lang="en-US" altLang="en-US" sz="1600" smtClean="0"/>
              <a:t>were </a:t>
            </a:r>
            <a:r>
              <a:rPr lang="en-US" altLang="en-US" sz="1600" b="1" smtClean="0"/>
              <a:t>not aware</a:t>
            </a:r>
            <a:r>
              <a:rPr lang="en-US" altLang="en-US" sz="1600" smtClean="0"/>
              <a:t> of annual financial reports</a:t>
            </a:r>
          </a:p>
          <a:p>
            <a:pPr lvl="2" eaLnBrk="1" hangingPunct="1">
              <a:lnSpc>
                <a:spcPct val="80000"/>
              </a:lnSpc>
            </a:pPr>
            <a:r>
              <a:rPr lang="en-US" altLang="en-US" sz="1600" smtClean="0"/>
              <a:t>wanted </a:t>
            </a:r>
            <a:r>
              <a:rPr lang="en-US" altLang="en-US" sz="1600" b="1" smtClean="0"/>
              <a:t>understandable financial information</a:t>
            </a:r>
            <a:r>
              <a:rPr lang="en-US" altLang="en-US" sz="1600" smtClean="0"/>
              <a:t> about the finances of the federal government and they adamantly emphasized that they were </a:t>
            </a:r>
            <a:r>
              <a:rPr lang="en-US" altLang="en-US" sz="1600" b="1" smtClean="0"/>
              <a:t>entitled</a:t>
            </a:r>
            <a:r>
              <a:rPr lang="en-US" altLang="en-US" sz="1600" smtClean="0"/>
              <a:t> to this information </a:t>
            </a:r>
          </a:p>
          <a:p>
            <a:pPr lvl="2" eaLnBrk="1" hangingPunct="1">
              <a:lnSpc>
                <a:spcPct val="80000"/>
              </a:lnSpc>
            </a:pPr>
            <a:r>
              <a:rPr lang="en-US" altLang="en-US" sz="1600" smtClean="0"/>
              <a:t>Focus group participants appeared to indicate that </a:t>
            </a:r>
            <a:r>
              <a:rPr lang="en-US" altLang="en-US" sz="1600" b="1" smtClean="0"/>
              <a:t>“layers” of reports would be beneficial to them</a:t>
            </a:r>
            <a:r>
              <a:rPr lang="en-US" altLang="en-US" sz="1600" smtClean="0"/>
              <a:t>. They believed that a summary document, like the Citizen’s Guide, would be a good start, but they wanted to able to access additional information if necessary. They pointed to the fact that the Citizen’s Guide has a “Find Out More” section where they can access details. </a:t>
            </a:r>
          </a:p>
          <a:p>
            <a:pPr lvl="2" eaLnBrk="1" hangingPunct="1">
              <a:lnSpc>
                <a:spcPct val="80000"/>
              </a:lnSpc>
            </a:pPr>
            <a:endParaRPr lang="en-US" altLang="en-US" sz="1600" smtClean="0"/>
          </a:p>
          <a:p>
            <a:pPr lvl="1" eaLnBrk="1" hangingPunct="1">
              <a:lnSpc>
                <a:spcPct val="80000"/>
              </a:lnSpc>
            </a:pPr>
            <a:r>
              <a:rPr lang="en-US" altLang="en-US" sz="1800" smtClean="0"/>
              <a:t>Survey results:</a:t>
            </a:r>
          </a:p>
          <a:p>
            <a:pPr lvl="2" eaLnBrk="1" hangingPunct="1">
              <a:lnSpc>
                <a:spcPct val="80000"/>
              </a:lnSpc>
            </a:pPr>
            <a:r>
              <a:rPr lang="en-US" altLang="en-US" sz="1600" smtClean="0"/>
              <a:t>21% of the respondents stated that they did not have access to the internet or email </a:t>
            </a:r>
          </a:p>
          <a:p>
            <a:pPr lvl="2" eaLnBrk="1" hangingPunct="1">
              <a:lnSpc>
                <a:spcPct val="80000"/>
              </a:lnSpc>
            </a:pPr>
            <a:r>
              <a:rPr lang="en-US" altLang="en-US" sz="1600" smtClean="0"/>
              <a:t>Details follow…</a:t>
            </a:r>
          </a:p>
          <a:p>
            <a:pPr lvl="2" eaLnBrk="1" hangingPunct="1">
              <a:lnSpc>
                <a:spcPct val="80000"/>
              </a:lnSpc>
            </a:pPr>
            <a:endParaRPr lang="en-US" altLang="en-US" sz="1600" smtClean="0"/>
          </a:p>
          <a:p>
            <a:pPr eaLnBrk="1" hangingPunct="1">
              <a:lnSpc>
                <a:spcPct val="80000"/>
              </a:lnSpc>
            </a:pPr>
            <a:endParaRPr lang="en-US" altLang="en-US" sz="2000" smtClean="0"/>
          </a:p>
          <a:p>
            <a:pPr eaLnBrk="1" hangingPunct="1">
              <a:lnSpc>
                <a:spcPct val="80000"/>
              </a:lnSpc>
            </a:pPr>
            <a:endParaRPr lang="en-US" altLang="en-US" sz="2000" smtClean="0"/>
          </a:p>
        </p:txBody>
      </p:sp>
      <p:pic>
        <p:nvPicPr>
          <p:cNvPr id="32772" name="Picture 4" descr="FASAB Blue Logo"/>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4800" y="5638800"/>
            <a:ext cx="1219200" cy="892175"/>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3200" b="0" smtClean="0"/>
              <a:t>Perceived Importance of Providing Understandable Information about the Results of Programs</a:t>
            </a:r>
            <a:endParaRPr lang="en-US" altLang="en-US" sz="3200" smtClean="0"/>
          </a:p>
        </p:txBody>
      </p:sp>
      <p:pic>
        <p:nvPicPr>
          <p:cNvPr id="33795" name="Picture 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600200"/>
            <a:ext cx="7570787" cy="4525963"/>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3200" b="0" smtClean="0"/>
              <a:t>Perceived Importance of Providing Understandable Cost Information</a:t>
            </a:r>
          </a:p>
        </p:txBody>
      </p:sp>
      <p:pic>
        <p:nvPicPr>
          <p:cNvPr id="34819" name="Picture 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7900" y="1600200"/>
            <a:ext cx="7188200" cy="4525963"/>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3200" b="0" smtClean="0"/>
              <a:t>Perceived Importance of Providing Understandable Information about Liabilities</a:t>
            </a:r>
            <a:endParaRPr lang="en-US" altLang="en-US" sz="3200" smtClean="0"/>
          </a:p>
        </p:txBody>
      </p:sp>
      <p:pic>
        <p:nvPicPr>
          <p:cNvPr id="35843" name="Picture 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7563" y="1600200"/>
            <a:ext cx="7508875" cy="4525963"/>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3200" b="0" smtClean="0"/>
              <a:t>Perceived Importance of Providing Understandable Information about Assets</a:t>
            </a:r>
            <a:endParaRPr lang="en-US" altLang="en-US" sz="3200" smtClean="0"/>
          </a:p>
        </p:txBody>
      </p:sp>
      <p:pic>
        <p:nvPicPr>
          <p:cNvPr id="36867" name="Picture 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5800" y="1600200"/>
            <a:ext cx="5232400" cy="452596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Overview</a:t>
            </a:r>
          </a:p>
        </p:txBody>
      </p:sp>
      <p:sp>
        <p:nvSpPr>
          <p:cNvPr id="219139" name="Rectangle 3"/>
          <p:cNvSpPr>
            <a:spLocks noGrp="1" noChangeArrowheads="1"/>
          </p:cNvSpPr>
          <p:nvPr>
            <p:ph type="body" idx="1"/>
          </p:nvPr>
        </p:nvSpPr>
        <p:spPr>
          <a:xfrm>
            <a:off x="1143000" y="1905000"/>
            <a:ext cx="7391400" cy="3733800"/>
          </a:xfrm>
        </p:spPr>
        <p:txBody>
          <a:bodyPr/>
          <a:lstStyle/>
          <a:p>
            <a:pPr eaLnBrk="1" hangingPunct="1">
              <a:spcBef>
                <a:spcPct val="5000"/>
              </a:spcBef>
              <a:spcAft>
                <a:spcPct val="30000"/>
              </a:spcAft>
            </a:pPr>
            <a:r>
              <a:rPr lang="en-US" altLang="en-US" sz="2800" smtClean="0"/>
              <a:t>GAAP – What is it?</a:t>
            </a:r>
          </a:p>
          <a:p>
            <a:pPr eaLnBrk="1" hangingPunct="1">
              <a:spcBef>
                <a:spcPct val="5000"/>
              </a:spcBef>
              <a:spcAft>
                <a:spcPct val="30000"/>
              </a:spcAft>
            </a:pPr>
            <a:r>
              <a:rPr lang="en-US" altLang="en-US" sz="2800" smtClean="0"/>
              <a:t>General Acceptance by Whom and for What?</a:t>
            </a:r>
          </a:p>
          <a:p>
            <a:pPr eaLnBrk="1" hangingPunct="1">
              <a:spcBef>
                <a:spcPct val="5000"/>
              </a:spcBef>
              <a:spcAft>
                <a:spcPct val="30000"/>
              </a:spcAft>
            </a:pPr>
            <a:r>
              <a:rPr lang="en-US" altLang="en-US" sz="2800" smtClean="0"/>
              <a:t>Cost Accounting – Getting to the Data</a:t>
            </a:r>
          </a:p>
          <a:p>
            <a:pPr eaLnBrk="1" hangingPunct="1">
              <a:spcBef>
                <a:spcPct val="5000"/>
              </a:spcBef>
              <a:spcAft>
                <a:spcPct val="30000"/>
              </a:spcAft>
            </a:pPr>
            <a:r>
              <a:rPr lang="en-US" altLang="en-US" sz="2800" smtClean="0"/>
              <a:t>Evolution – “Traditional” or “Transparent”</a:t>
            </a:r>
          </a:p>
          <a:p>
            <a:pPr eaLnBrk="1" hangingPunct="1">
              <a:spcBef>
                <a:spcPct val="5000"/>
              </a:spcBef>
              <a:spcAft>
                <a:spcPct val="30000"/>
              </a:spcAft>
            </a:pPr>
            <a:r>
              <a:rPr lang="en-US" altLang="en-US" sz="2800" smtClean="0"/>
              <a:t>FASAB Reporting Model Project</a:t>
            </a:r>
          </a:p>
          <a:p>
            <a:pPr lvl="1" eaLnBrk="1" hangingPunct="1">
              <a:spcBef>
                <a:spcPct val="5000"/>
              </a:spcBef>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4400" smtClean="0"/>
              <a:t>Federal Reporting Model – User Needs</a:t>
            </a:r>
          </a:p>
        </p:txBody>
      </p:sp>
      <p:sp>
        <p:nvSpPr>
          <p:cNvPr id="37891" name="Rectangle 3"/>
          <p:cNvSpPr>
            <a:spLocks noGrp="1" noChangeArrowheads="1"/>
          </p:cNvSpPr>
          <p:nvPr>
            <p:ph type="body" sz="half" idx="1"/>
          </p:nvPr>
        </p:nvSpPr>
        <p:spPr>
          <a:xfrm>
            <a:off x="609600" y="1600200"/>
            <a:ext cx="8229600" cy="4038600"/>
          </a:xfrm>
        </p:spPr>
        <p:txBody>
          <a:bodyPr/>
          <a:lstStyle/>
          <a:p>
            <a:pPr lvl="2" eaLnBrk="1" hangingPunct="1">
              <a:lnSpc>
                <a:spcPct val="90000"/>
              </a:lnSpc>
              <a:buFontTx/>
              <a:buNone/>
            </a:pPr>
            <a:endParaRPr lang="en-US" altLang="en-US" sz="1800" smtClean="0"/>
          </a:p>
          <a:p>
            <a:pPr eaLnBrk="1" hangingPunct="1">
              <a:lnSpc>
                <a:spcPct val="90000"/>
              </a:lnSpc>
            </a:pPr>
            <a:r>
              <a:rPr lang="en-US" altLang="en-US" sz="2400" smtClean="0"/>
              <a:t>Program managers and executives</a:t>
            </a:r>
          </a:p>
          <a:p>
            <a:pPr lvl="1" eaLnBrk="1" hangingPunct="1">
              <a:lnSpc>
                <a:spcPct val="90000"/>
              </a:lnSpc>
            </a:pPr>
            <a:r>
              <a:rPr lang="en-US" altLang="en-US" sz="2000" smtClean="0"/>
              <a:t>Better access to information</a:t>
            </a:r>
          </a:p>
          <a:p>
            <a:pPr lvl="1" eaLnBrk="1" hangingPunct="1">
              <a:lnSpc>
                <a:spcPct val="90000"/>
              </a:lnSpc>
            </a:pPr>
            <a:r>
              <a:rPr lang="en-US" altLang="en-US" sz="2000" smtClean="0"/>
              <a:t>Interest in cost accounting and resources </a:t>
            </a:r>
          </a:p>
          <a:p>
            <a:pPr lvl="1" eaLnBrk="1" hangingPunct="1">
              <a:lnSpc>
                <a:spcPct val="90000"/>
              </a:lnSpc>
            </a:pPr>
            <a:r>
              <a:rPr lang="en-US" altLang="en-US" sz="2000" smtClean="0"/>
              <a:t>Budget, budget, budget</a:t>
            </a:r>
          </a:p>
          <a:p>
            <a:pPr eaLnBrk="1" hangingPunct="1">
              <a:lnSpc>
                <a:spcPct val="90000"/>
              </a:lnSpc>
            </a:pPr>
            <a:r>
              <a:rPr lang="en-US" altLang="en-US" sz="2400" smtClean="0"/>
              <a:t>Congress</a:t>
            </a:r>
          </a:p>
          <a:p>
            <a:pPr lvl="1" eaLnBrk="1" hangingPunct="1">
              <a:lnSpc>
                <a:spcPct val="90000"/>
              </a:lnSpc>
            </a:pPr>
            <a:r>
              <a:rPr lang="en-US" altLang="en-US" sz="2000" smtClean="0"/>
              <a:t>Report on reports…</a:t>
            </a:r>
          </a:p>
          <a:p>
            <a:pPr eaLnBrk="1" hangingPunct="1">
              <a:lnSpc>
                <a:spcPct val="90000"/>
              </a:lnSpc>
            </a:pPr>
            <a:r>
              <a:rPr lang="en-US" altLang="en-US" sz="2400" smtClean="0"/>
              <a:t>Findings from other countries</a:t>
            </a:r>
          </a:p>
          <a:p>
            <a:pPr lvl="1" eaLnBrk="1" hangingPunct="1">
              <a:lnSpc>
                <a:spcPct val="90000"/>
              </a:lnSpc>
            </a:pPr>
            <a:r>
              <a:rPr lang="en-US" altLang="en-US" sz="2000" smtClean="0"/>
              <a:t>Budget and financial reporting often in synch</a:t>
            </a:r>
          </a:p>
          <a:p>
            <a:pPr lvl="1" eaLnBrk="1" hangingPunct="1">
              <a:lnSpc>
                <a:spcPct val="90000"/>
              </a:lnSpc>
            </a:pPr>
            <a:r>
              <a:rPr lang="en-US" altLang="en-US" sz="2000" smtClean="0"/>
              <a:t>Departmental audits common</a:t>
            </a:r>
          </a:p>
          <a:p>
            <a:pPr lvl="1" eaLnBrk="1" hangingPunct="1">
              <a:lnSpc>
                <a:spcPct val="90000"/>
              </a:lnSpc>
            </a:pPr>
            <a:r>
              <a:rPr lang="en-US" altLang="en-US" sz="2000" smtClean="0"/>
              <a:t>Have users!</a:t>
            </a:r>
          </a:p>
          <a:p>
            <a:pPr eaLnBrk="1" hangingPunct="1">
              <a:lnSpc>
                <a:spcPct val="90000"/>
              </a:lnSpc>
            </a:pPr>
            <a:endParaRPr lang="en-US" altLang="en-US" sz="2400" smtClean="0"/>
          </a:p>
        </p:txBody>
      </p:sp>
      <p:sp>
        <p:nvSpPr>
          <p:cNvPr id="37892" name="Rectangle 6"/>
          <p:cNvSpPr>
            <a:spLocks noGrp="1" noChangeArrowheads="1"/>
          </p:cNvSpPr>
          <p:nvPr>
            <p:ph sz="half" idx="2"/>
          </p:nvPr>
        </p:nvSpPr>
        <p:spPr/>
        <p:txBody>
          <a:bodyPr/>
          <a:lstStyle/>
          <a:p>
            <a:pPr eaLnBrk="1" hangingPunct="1"/>
            <a:endParaRPr lang="en-US" altLang="en-US"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4400" smtClean="0"/>
              <a:t>Federal Reporting Task Force</a:t>
            </a:r>
          </a:p>
        </p:txBody>
      </p:sp>
      <p:sp>
        <p:nvSpPr>
          <p:cNvPr id="38915" name="Rectangle 3"/>
          <p:cNvSpPr>
            <a:spLocks noGrp="1" noChangeArrowheads="1"/>
          </p:cNvSpPr>
          <p:nvPr>
            <p:ph type="body" sz="half" idx="1"/>
          </p:nvPr>
        </p:nvSpPr>
        <p:spPr>
          <a:xfrm>
            <a:off x="609600" y="1600200"/>
            <a:ext cx="8229600" cy="4038600"/>
          </a:xfrm>
        </p:spPr>
        <p:txBody>
          <a:bodyPr/>
          <a:lstStyle/>
          <a:p>
            <a:pPr lvl="2" eaLnBrk="1" hangingPunct="1">
              <a:lnSpc>
                <a:spcPct val="90000"/>
              </a:lnSpc>
              <a:buFontTx/>
              <a:buNone/>
            </a:pPr>
            <a:endParaRPr lang="en-US" altLang="en-US" sz="2000" smtClean="0"/>
          </a:p>
          <a:p>
            <a:pPr eaLnBrk="1" hangingPunct="1">
              <a:lnSpc>
                <a:spcPct val="90000"/>
              </a:lnSpc>
            </a:pPr>
            <a:r>
              <a:rPr lang="en-US" altLang="en-US" sz="2800" smtClean="0"/>
              <a:t>Majority non-accountants with government-wide focus</a:t>
            </a:r>
          </a:p>
          <a:p>
            <a:pPr eaLnBrk="1" hangingPunct="1">
              <a:lnSpc>
                <a:spcPct val="90000"/>
              </a:lnSpc>
            </a:pPr>
            <a:r>
              <a:rPr lang="en-US" altLang="en-US" sz="2800" smtClean="0"/>
              <a:t>Focus on awareness and delivery</a:t>
            </a:r>
          </a:p>
          <a:p>
            <a:pPr eaLnBrk="1" hangingPunct="1">
              <a:lnSpc>
                <a:spcPct val="90000"/>
              </a:lnSpc>
            </a:pPr>
            <a:r>
              <a:rPr lang="en-US" altLang="en-US" sz="2800" smtClean="0"/>
              <a:t>Pyramid approach </a:t>
            </a:r>
          </a:p>
          <a:p>
            <a:pPr eaLnBrk="1" hangingPunct="1">
              <a:lnSpc>
                <a:spcPct val="90000"/>
              </a:lnSpc>
            </a:pPr>
            <a:r>
              <a:rPr lang="en-US" altLang="en-US" sz="2800" smtClean="0"/>
              <a:t>Refinements to financial statements</a:t>
            </a:r>
          </a:p>
          <a:p>
            <a:pPr lvl="1" eaLnBrk="1" hangingPunct="1">
              <a:lnSpc>
                <a:spcPct val="90000"/>
              </a:lnSpc>
            </a:pPr>
            <a:r>
              <a:rPr lang="en-US" altLang="en-US" sz="2400" smtClean="0"/>
              <a:t>Net cost to spend presentation</a:t>
            </a:r>
          </a:p>
          <a:p>
            <a:pPr lvl="1" eaLnBrk="1" hangingPunct="1">
              <a:lnSpc>
                <a:spcPct val="90000"/>
              </a:lnSpc>
            </a:pPr>
            <a:r>
              <a:rPr lang="en-US" altLang="en-US" sz="2400" smtClean="0"/>
              <a:t>Streamlined reconciliations</a:t>
            </a:r>
          </a:p>
          <a:p>
            <a:pPr lvl="1" eaLnBrk="1" hangingPunct="1">
              <a:lnSpc>
                <a:spcPct val="90000"/>
              </a:lnSpc>
            </a:pPr>
            <a:r>
              <a:rPr lang="en-US" altLang="en-US" sz="2400" smtClean="0"/>
              <a:t>“Net assets” rather than “net position”</a:t>
            </a:r>
          </a:p>
          <a:p>
            <a:pPr lvl="1" eaLnBrk="1" hangingPunct="1">
              <a:lnSpc>
                <a:spcPct val="90000"/>
              </a:lnSpc>
            </a:pPr>
            <a:endParaRPr lang="en-US" altLang="en-US" sz="2400" smtClean="0"/>
          </a:p>
          <a:p>
            <a:pPr eaLnBrk="1" hangingPunct="1">
              <a:lnSpc>
                <a:spcPct val="90000"/>
              </a:lnSpc>
            </a:pPr>
            <a:endParaRPr lang="en-US" altLang="en-US" sz="2800" smtClean="0"/>
          </a:p>
        </p:txBody>
      </p:sp>
      <p:sp>
        <p:nvSpPr>
          <p:cNvPr id="38916" name="Rectangle 5"/>
          <p:cNvSpPr>
            <a:spLocks noGrp="1" noChangeArrowheads="1"/>
          </p:cNvSpPr>
          <p:nvPr>
            <p:ph sz="half" idx="2"/>
          </p:nvPr>
        </p:nvSpPr>
        <p:spPr/>
        <p:txBody>
          <a:bodyPr/>
          <a:lstStyle/>
          <a:p>
            <a:pPr eaLnBrk="1" hangingPunct="1"/>
            <a:endParaRPr lang="en-US" altLang="en-US"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10 Recommendations</a:t>
            </a:r>
          </a:p>
        </p:txBody>
      </p:sp>
      <p:sp>
        <p:nvSpPr>
          <p:cNvPr id="39939" name="Rectangle 3"/>
          <p:cNvSpPr>
            <a:spLocks noGrp="1" noChangeArrowheads="1"/>
          </p:cNvSpPr>
          <p:nvPr>
            <p:ph type="body" idx="1"/>
          </p:nvPr>
        </p:nvSpPr>
        <p:spPr/>
        <p:txBody>
          <a:bodyPr/>
          <a:lstStyle/>
          <a:p>
            <a:pPr eaLnBrk="1" hangingPunct="1">
              <a:lnSpc>
                <a:spcPct val="80000"/>
              </a:lnSpc>
              <a:buFontTx/>
              <a:buNone/>
            </a:pPr>
            <a:r>
              <a:rPr lang="en-US" altLang="en-US" sz="1800" b="1" smtClean="0"/>
              <a:t>1: Adopt an Electronic, Web-Based Reporting Method</a:t>
            </a:r>
          </a:p>
          <a:p>
            <a:pPr eaLnBrk="1" hangingPunct="1">
              <a:lnSpc>
                <a:spcPct val="80000"/>
              </a:lnSpc>
              <a:buFontTx/>
              <a:buNone/>
            </a:pPr>
            <a:r>
              <a:rPr lang="en-US" altLang="en-US" sz="1800" b="1" smtClean="0"/>
              <a:t>2: Explore How Best to Report Additional Government-wide Performance Information </a:t>
            </a:r>
          </a:p>
          <a:p>
            <a:pPr eaLnBrk="1" hangingPunct="1">
              <a:lnSpc>
                <a:spcPct val="80000"/>
              </a:lnSpc>
              <a:buFontTx/>
              <a:buNone/>
            </a:pPr>
            <a:r>
              <a:rPr lang="en-US" altLang="en-US" sz="1800" b="1" smtClean="0"/>
              <a:t>3: Present a Functional Statement of Net Cost in the CFR with Departmental Net Cost by Function as RSI</a:t>
            </a:r>
          </a:p>
          <a:p>
            <a:pPr eaLnBrk="1" hangingPunct="1">
              <a:lnSpc>
                <a:spcPct val="80000"/>
              </a:lnSpc>
              <a:buFontTx/>
              <a:buNone/>
            </a:pPr>
            <a:r>
              <a:rPr lang="en-US" altLang="en-US" sz="1800" b="1" smtClean="0"/>
              <a:t>4: Establish Minimum Requirements for a Statement of Spending </a:t>
            </a:r>
          </a:p>
          <a:p>
            <a:pPr eaLnBrk="1" hangingPunct="1">
              <a:lnSpc>
                <a:spcPct val="80000"/>
              </a:lnSpc>
              <a:buFontTx/>
              <a:buNone/>
            </a:pPr>
            <a:r>
              <a:rPr lang="en-US" altLang="en-US" sz="1800" b="1" smtClean="0"/>
              <a:t>5: Include Intergovernmental Financial Dependency Reporting in RSI</a:t>
            </a:r>
          </a:p>
          <a:p>
            <a:pPr eaLnBrk="1" hangingPunct="1">
              <a:lnSpc>
                <a:spcPct val="80000"/>
              </a:lnSpc>
              <a:buFontTx/>
              <a:buNone/>
            </a:pPr>
            <a:r>
              <a:rPr lang="en-US" altLang="en-US" sz="1800" b="1" smtClean="0"/>
              <a:t>6: Enhance the Information Value of the Reconciliation of Net Operating Cost and Unified Budget Deficit Statement through Re-labeling</a:t>
            </a:r>
          </a:p>
          <a:p>
            <a:pPr eaLnBrk="1" hangingPunct="1">
              <a:lnSpc>
                <a:spcPct val="80000"/>
              </a:lnSpc>
              <a:buFontTx/>
              <a:buNone/>
            </a:pPr>
            <a:r>
              <a:rPr lang="en-US" altLang="en-US" sz="1800" b="1" smtClean="0"/>
              <a:t>7: Reclassify the Information in the Statement of Changes in Cash Balance from Unified Budget and Other Activities</a:t>
            </a:r>
          </a:p>
          <a:p>
            <a:pPr eaLnBrk="1" hangingPunct="1">
              <a:lnSpc>
                <a:spcPct val="80000"/>
              </a:lnSpc>
              <a:buFontTx/>
              <a:buNone/>
            </a:pPr>
            <a:r>
              <a:rPr lang="en-US" altLang="en-US" sz="1800" b="1" smtClean="0"/>
              <a:t>8: Re-orient the Balance Sheet Display and Enhance the Related MD&amp;A Discussion</a:t>
            </a:r>
          </a:p>
          <a:p>
            <a:pPr eaLnBrk="1" hangingPunct="1">
              <a:lnSpc>
                <a:spcPct val="80000"/>
              </a:lnSpc>
              <a:buFontTx/>
              <a:buNone/>
            </a:pPr>
            <a:r>
              <a:rPr lang="en-US" altLang="en-US" sz="1800" b="1" smtClean="0"/>
              <a:t>9: Explain the Difference between Net Position and Fiscal Gap</a:t>
            </a:r>
          </a:p>
          <a:p>
            <a:pPr eaLnBrk="1" hangingPunct="1">
              <a:lnSpc>
                <a:spcPct val="80000"/>
              </a:lnSpc>
              <a:buFontTx/>
              <a:buNone/>
            </a:pPr>
            <a:r>
              <a:rPr lang="en-US" altLang="en-US" sz="1800" b="1" smtClean="0"/>
              <a:t>10: Establish a Federal Financial Information Web Site and Raise Awareness of Federal Financial Information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Roundtables with Preparers and Auditors</a:t>
            </a:r>
          </a:p>
        </p:txBody>
      </p:sp>
      <p:sp>
        <p:nvSpPr>
          <p:cNvPr id="40963" name="Text Placeholder 3"/>
          <p:cNvSpPr>
            <a:spLocks noGrp="1"/>
          </p:cNvSpPr>
          <p:nvPr>
            <p:ph type="body" idx="1"/>
          </p:nvPr>
        </p:nvSpPr>
        <p:spPr/>
        <p:txBody>
          <a:bodyPr/>
          <a:lstStyle/>
          <a:p>
            <a:pPr eaLnBrk="1" hangingPunct="1"/>
            <a:r>
              <a:rPr lang="en-US" altLang="en-US" smtClean="0"/>
              <a:t>Preparers</a:t>
            </a:r>
          </a:p>
        </p:txBody>
      </p:sp>
      <p:sp>
        <p:nvSpPr>
          <p:cNvPr id="40964" name="Content Placeholder 4"/>
          <p:cNvSpPr>
            <a:spLocks noGrp="1"/>
          </p:cNvSpPr>
          <p:nvPr>
            <p:ph sz="half" idx="2"/>
          </p:nvPr>
        </p:nvSpPr>
        <p:spPr/>
        <p:txBody>
          <a:bodyPr/>
          <a:lstStyle/>
          <a:p>
            <a:pPr eaLnBrk="1" hangingPunct="1"/>
            <a:r>
              <a:rPr lang="en-US" altLang="en-US" smtClean="0"/>
              <a:t>Users not served well</a:t>
            </a:r>
          </a:p>
          <a:p>
            <a:pPr eaLnBrk="1" hangingPunct="1"/>
            <a:r>
              <a:rPr lang="en-US" altLang="en-US" smtClean="0"/>
              <a:t>Audit changes to improve cost-benefit equation</a:t>
            </a:r>
          </a:p>
          <a:p>
            <a:pPr eaLnBrk="1" hangingPunct="1"/>
            <a:r>
              <a:rPr lang="en-US" altLang="en-US" smtClean="0"/>
              <a:t>Focus more on cost accounting</a:t>
            </a:r>
          </a:p>
          <a:p>
            <a:pPr eaLnBrk="1" hangingPunct="1"/>
            <a:r>
              <a:rPr lang="en-US" altLang="en-US" smtClean="0"/>
              <a:t>Statement of spending</a:t>
            </a:r>
          </a:p>
          <a:p>
            <a:pPr eaLnBrk="1" hangingPunct="1"/>
            <a:endParaRPr lang="en-US" altLang="en-US" smtClean="0"/>
          </a:p>
          <a:p>
            <a:pPr eaLnBrk="1" hangingPunct="1"/>
            <a:endParaRPr lang="en-US" altLang="en-US" smtClean="0"/>
          </a:p>
        </p:txBody>
      </p:sp>
      <p:sp>
        <p:nvSpPr>
          <p:cNvPr id="40965" name="Text Placeholder 5"/>
          <p:cNvSpPr>
            <a:spLocks noGrp="1"/>
          </p:cNvSpPr>
          <p:nvPr>
            <p:ph type="body" sz="quarter" idx="3"/>
          </p:nvPr>
        </p:nvSpPr>
        <p:spPr/>
        <p:txBody>
          <a:bodyPr/>
          <a:lstStyle/>
          <a:p>
            <a:pPr eaLnBrk="1" hangingPunct="1"/>
            <a:r>
              <a:rPr lang="en-US" altLang="en-US" smtClean="0"/>
              <a:t>Auditors</a:t>
            </a:r>
          </a:p>
        </p:txBody>
      </p:sp>
      <p:sp>
        <p:nvSpPr>
          <p:cNvPr id="40966" name="Content Placeholder 6"/>
          <p:cNvSpPr>
            <a:spLocks noGrp="1"/>
          </p:cNvSpPr>
          <p:nvPr>
            <p:ph sz="quarter" idx="4"/>
          </p:nvPr>
        </p:nvSpPr>
        <p:spPr/>
        <p:txBody>
          <a:bodyPr/>
          <a:lstStyle/>
          <a:p>
            <a:pPr eaLnBrk="1" hangingPunct="1"/>
            <a:r>
              <a:rPr lang="en-US" altLang="en-US" smtClean="0"/>
              <a:t>Technical barriers to many of the financial statement audit changes suggested (cost savings questioned)</a:t>
            </a:r>
          </a:p>
          <a:p>
            <a:pPr eaLnBrk="1" hangingPunct="1"/>
            <a:r>
              <a:rPr lang="en-US" altLang="en-US" smtClean="0"/>
              <a:t>Benefits of discipline seem to be overlooked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Structured Interviews</a:t>
            </a:r>
          </a:p>
        </p:txBody>
      </p:sp>
      <p:sp>
        <p:nvSpPr>
          <p:cNvPr id="41987" name="Text Placeholder 3"/>
          <p:cNvSpPr>
            <a:spLocks noGrp="1"/>
          </p:cNvSpPr>
          <p:nvPr>
            <p:ph type="body" idx="1"/>
          </p:nvPr>
        </p:nvSpPr>
        <p:spPr/>
        <p:txBody>
          <a:bodyPr/>
          <a:lstStyle/>
          <a:p>
            <a:pPr eaLnBrk="1" hangingPunct="1"/>
            <a:r>
              <a:rPr lang="en-US" altLang="en-US" smtClean="0"/>
              <a:t>Internal</a:t>
            </a:r>
          </a:p>
        </p:txBody>
      </p:sp>
      <p:sp>
        <p:nvSpPr>
          <p:cNvPr id="41988" name="Content Placeholder 4"/>
          <p:cNvSpPr>
            <a:spLocks noGrp="1"/>
          </p:cNvSpPr>
          <p:nvPr>
            <p:ph sz="half" idx="2"/>
          </p:nvPr>
        </p:nvSpPr>
        <p:spPr/>
        <p:txBody>
          <a:bodyPr/>
          <a:lstStyle/>
          <a:p>
            <a:pPr eaLnBrk="1" hangingPunct="1"/>
            <a:r>
              <a:rPr lang="en-US" altLang="en-US" smtClean="0"/>
              <a:t>Data for dashboards comes from financial systems</a:t>
            </a:r>
          </a:p>
          <a:p>
            <a:pPr eaLnBrk="1" hangingPunct="1"/>
            <a:r>
              <a:rPr lang="en-US" altLang="en-US" smtClean="0"/>
              <a:t>Interested in cost data and investment in PP&amp;E</a:t>
            </a:r>
          </a:p>
          <a:p>
            <a:pPr eaLnBrk="1" hangingPunct="1"/>
            <a:r>
              <a:rPr lang="en-US" altLang="en-US" smtClean="0"/>
              <a:t>Having machine readable financial data allows for analytics</a:t>
            </a:r>
          </a:p>
          <a:p>
            <a:pPr eaLnBrk="1" hangingPunct="1"/>
            <a:endParaRPr lang="en-US" altLang="en-US" smtClean="0"/>
          </a:p>
        </p:txBody>
      </p:sp>
      <p:sp>
        <p:nvSpPr>
          <p:cNvPr id="41989" name="Text Placeholder 5"/>
          <p:cNvSpPr>
            <a:spLocks noGrp="1"/>
          </p:cNvSpPr>
          <p:nvPr>
            <p:ph type="body" sz="quarter" idx="3"/>
          </p:nvPr>
        </p:nvSpPr>
        <p:spPr/>
        <p:txBody>
          <a:bodyPr/>
          <a:lstStyle/>
          <a:p>
            <a:pPr eaLnBrk="1" hangingPunct="1"/>
            <a:r>
              <a:rPr lang="en-US" altLang="en-US" smtClean="0"/>
              <a:t>External</a:t>
            </a:r>
          </a:p>
        </p:txBody>
      </p:sp>
      <p:sp>
        <p:nvSpPr>
          <p:cNvPr id="41990" name="Content Placeholder 6"/>
          <p:cNvSpPr>
            <a:spLocks noGrp="1"/>
          </p:cNvSpPr>
          <p:nvPr>
            <p:ph sz="quarter" idx="4"/>
          </p:nvPr>
        </p:nvSpPr>
        <p:spPr/>
        <p:txBody>
          <a:bodyPr/>
          <a:lstStyle/>
          <a:p>
            <a:pPr eaLnBrk="1" hangingPunct="1"/>
            <a:r>
              <a:rPr lang="en-US" altLang="en-US" smtClean="0"/>
              <a:t>Accrual accounting has strong support world-wide (EC, World Bank, IMF, survey by E&amp;Y)</a:t>
            </a:r>
          </a:p>
          <a:p>
            <a:pPr eaLnBrk="1" hangingPunct="1"/>
            <a:r>
              <a:rPr lang="en-US" altLang="en-US" smtClean="0"/>
              <a:t>Emerging focus on comparability among nations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ph type="title"/>
          </p:nvPr>
        </p:nvSpPr>
        <p:spPr/>
        <p:txBody>
          <a:bodyPr/>
          <a:lstStyle/>
          <a:p>
            <a:r>
              <a:rPr lang="en-US" altLang="en-US" smtClean="0"/>
              <a:t>Integrated?</a:t>
            </a:r>
          </a:p>
        </p:txBody>
      </p:sp>
      <p:sp>
        <p:nvSpPr>
          <p:cNvPr id="43011" name="Content Placeholder 7"/>
          <p:cNvSpPr>
            <a:spLocks noGrp="1"/>
          </p:cNvSpPr>
          <p:nvPr>
            <p:ph idx="1"/>
          </p:nvPr>
        </p:nvSpPr>
        <p:spPr/>
        <p:txBody>
          <a:bodyPr/>
          <a:lstStyle/>
          <a:p>
            <a:pPr>
              <a:buFontTx/>
              <a:buNone/>
            </a:pPr>
            <a:r>
              <a:rPr lang="en-US" altLang="en-US" smtClean="0"/>
              <a:t> "Because the report was paper, it was an island - not linked to other pertinent data and information that might help a stakeholder understand the company or an executive manage it more effectively.“</a:t>
            </a:r>
          </a:p>
          <a:p>
            <a:pPr>
              <a:buFontTx/>
              <a:buNone/>
            </a:pPr>
            <a:r>
              <a:rPr lang="en-US" altLang="en-US" smtClean="0"/>
              <a:t>		</a:t>
            </a:r>
            <a:r>
              <a:rPr lang="en-US" altLang="en-US" sz="2400" smtClean="0"/>
              <a:t>Don Tapscott, author of Grown Up Digital: How the Net Generation is Changing Your World</a:t>
            </a:r>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b="1" smtClean="0"/>
              <a:t>Online Resources</a:t>
            </a:r>
          </a:p>
        </p:txBody>
      </p:sp>
      <p:sp>
        <p:nvSpPr>
          <p:cNvPr id="44035" name="Content Placeholder 13"/>
          <p:cNvSpPr>
            <a:spLocks noGrp="1"/>
          </p:cNvSpPr>
          <p:nvPr>
            <p:ph idx="1"/>
          </p:nvPr>
        </p:nvSpPr>
        <p:spPr/>
        <p:txBody>
          <a:bodyPr/>
          <a:lstStyle/>
          <a:p>
            <a:pPr eaLnBrk="1" hangingPunct="1"/>
            <a:endParaRPr lang="en-US" altLang="en-US" smtClean="0"/>
          </a:p>
          <a:p>
            <a:pPr eaLnBrk="1" hangingPunct="1"/>
            <a:r>
              <a:rPr lang="en-US" altLang="en-US" smtClean="0"/>
              <a:t>Select Resources Tab for Links to:</a:t>
            </a:r>
          </a:p>
          <a:p>
            <a:pPr lvl="1" eaLnBrk="1" hangingPunct="1"/>
            <a:r>
              <a:rPr lang="en-US" altLang="en-US" smtClean="0"/>
              <a:t>FASAB managerial cost publications</a:t>
            </a:r>
          </a:p>
          <a:p>
            <a:pPr lvl="1" eaLnBrk="1" hangingPunct="1"/>
            <a:r>
              <a:rPr lang="en-US" altLang="en-US" smtClean="0"/>
              <a:t>Other federal publications</a:t>
            </a:r>
          </a:p>
          <a:p>
            <a:pPr lvl="1" eaLnBrk="1" hangingPunct="1"/>
            <a:r>
              <a:rPr lang="en-US" altLang="en-US" smtClean="0"/>
              <a:t>General resources on government cost accounting</a:t>
            </a:r>
          </a:p>
          <a:p>
            <a:pPr lvl="1" eaLnBrk="1" hangingPunct="1"/>
            <a:r>
              <a:rPr lang="en-US" altLang="en-US" smtClean="0"/>
              <a:t>Non-federal organizations </a:t>
            </a:r>
          </a:p>
        </p:txBody>
      </p:sp>
      <p:sp>
        <p:nvSpPr>
          <p:cNvPr id="44036" name="Rectangle 4"/>
          <p:cNvSpPr>
            <a:spLocks noChangeArrowheads="1"/>
          </p:cNvSpPr>
          <p:nvPr/>
        </p:nvSpPr>
        <p:spPr bwMode="auto">
          <a:xfrm>
            <a:off x="1143000" y="1143000"/>
            <a:ext cx="7391400" cy="609600"/>
          </a:xfrm>
          <a:prstGeom prst="rect">
            <a:avLst/>
          </a:prstGeom>
          <a:gradFill rotWithShape="1">
            <a:gsLst>
              <a:gs pos="0">
                <a:srgbClr val="842C00"/>
              </a:gs>
              <a:gs pos="50000">
                <a:srgbClr val="993300"/>
              </a:gs>
              <a:gs pos="100000">
                <a:srgbClr val="842C00"/>
              </a:gs>
            </a:gsLst>
            <a:lin ang="5400000" scaled="1"/>
          </a:gradFill>
          <a:ln w="158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u="sng"/>
              <a:t>http://</a:t>
            </a:r>
            <a:r>
              <a:rPr lang="en-US" altLang="en-US" sz="1600" b="1" u="sng"/>
              <a:t>www.fasab.gov</a:t>
            </a:r>
            <a:endParaRPr lang="en-US" altLang="en-US" sz="2400" b="1" u="sng"/>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Contact Information</a:t>
            </a:r>
          </a:p>
        </p:txBody>
      </p:sp>
      <p:sp>
        <p:nvSpPr>
          <p:cNvPr id="9219" name="Rectangle 3"/>
          <p:cNvSpPr>
            <a:spLocks noGrp="1" noChangeArrowheads="1"/>
          </p:cNvSpPr>
          <p:nvPr>
            <p:ph type="body" idx="1"/>
          </p:nvPr>
        </p:nvSpPr>
        <p:spPr/>
        <p:txBody>
          <a:bodyPr/>
          <a:lstStyle/>
          <a:p>
            <a:pPr algn="ctr" eaLnBrk="1" hangingPunct="1">
              <a:buFontTx/>
              <a:buNone/>
            </a:pPr>
            <a:endParaRPr lang="en-US" altLang="en-US" sz="2800" smtClean="0"/>
          </a:p>
          <a:p>
            <a:pPr algn="ctr" eaLnBrk="1" hangingPunct="1">
              <a:buFontTx/>
              <a:buNone/>
            </a:pPr>
            <a:endParaRPr lang="en-US" altLang="en-US" sz="2800" smtClean="0"/>
          </a:p>
          <a:p>
            <a:pPr algn="ctr" eaLnBrk="1" hangingPunct="1">
              <a:buFontTx/>
              <a:buNone/>
            </a:pPr>
            <a:r>
              <a:rPr lang="en-US" altLang="en-US" smtClean="0"/>
              <a:t>Wendy Payne, CGFM, CPA, MPA</a:t>
            </a:r>
          </a:p>
          <a:p>
            <a:pPr algn="ctr" eaLnBrk="1" hangingPunct="1">
              <a:buFontTx/>
              <a:buNone/>
            </a:pPr>
            <a:r>
              <a:rPr lang="en-US" altLang="en-US" smtClean="0"/>
              <a:t>Executive Director</a:t>
            </a:r>
          </a:p>
          <a:p>
            <a:pPr algn="ctr" eaLnBrk="1" hangingPunct="1">
              <a:buFontTx/>
              <a:buNone/>
            </a:pPr>
            <a:r>
              <a:rPr lang="en-US" altLang="en-US" smtClean="0"/>
              <a:t>202.512.7357</a:t>
            </a:r>
          </a:p>
          <a:p>
            <a:pPr algn="ctr" eaLnBrk="1" hangingPunct="1">
              <a:buFontTx/>
              <a:buNone/>
            </a:pPr>
            <a:r>
              <a:rPr lang="en-US" altLang="en-US" u="sng" smtClean="0"/>
              <a:t>paynew@fasab.gov</a:t>
            </a:r>
          </a:p>
          <a:p>
            <a:pPr algn="ctr" eaLnBrk="1" hangingPunct="1">
              <a:buFontTx/>
              <a:buNone/>
            </a:pPr>
            <a:endParaRPr lang="en-US" altLang="en-US" u="sng" smtClean="0"/>
          </a:p>
          <a:p>
            <a:pPr algn="ctr" eaLnBrk="1" hangingPunct="1">
              <a:buFontTx/>
              <a:buNone/>
            </a:pPr>
            <a:r>
              <a:rPr lang="en-US" altLang="en-US" sz="4000" smtClean="0">
                <a:solidFill>
                  <a:srgbClr val="993300"/>
                </a:solidFill>
              </a:rPr>
              <a:t>www.fasab.gov</a:t>
            </a:r>
            <a:r>
              <a:rPr lang="en-US" altLang="en-US" sz="4000" b="1" u="sng" smtClean="0">
                <a:solidFill>
                  <a:schemeClr val="accent2"/>
                </a:solidFill>
              </a:rPr>
              <a:t> </a:t>
            </a:r>
          </a:p>
          <a:p>
            <a:pPr algn="ctr" eaLnBrk="1" hangingPunct="1">
              <a:buFontTx/>
              <a:buNone/>
            </a:pPr>
            <a:endParaRPr lang="en-US" altLang="en-US" sz="3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GAAP</a:t>
            </a:r>
          </a:p>
        </p:txBody>
      </p:sp>
      <p:sp>
        <p:nvSpPr>
          <p:cNvPr id="413699" name="Rectangle 3"/>
          <p:cNvSpPr>
            <a:spLocks noGrp="1" noChangeArrowheads="1"/>
          </p:cNvSpPr>
          <p:nvPr>
            <p:ph type="body" idx="1"/>
          </p:nvPr>
        </p:nvSpPr>
        <p:spPr>
          <a:xfrm>
            <a:off x="1143000" y="1905000"/>
            <a:ext cx="7391400" cy="3733800"/>
          </a:xfrm>
        </p:spPr>
        <p:txBody>
          <a:bodyPr/>
          <a:lstStyle/>
          <a:p>
            <a:pPr eaLnBrk="1" hangingPunct="1">
              <a:spcBef>
                <a:spcPct val="5000"/>
              </a:spcBef>
              <a:spcAft>
                <a:spcPct val="30000"/>
              </a:spcAft>
            </a:pPr>
            <a:r>
              <a:rPr lang="en-US" altLang="en-US" sz="2400" smtClean="0"/>
              <a:t>Generally accepted accounting principles</a:t>
            </a:r>
          </a:p>
          <a:p>
            <a:pPr lvl="1" eaLnBrk="1" hangingPunct="1">
              <a:spcBef>
                <a:spcPct val="5000"/>
              </a:spcBef>
              <a:spcAft>
                <a:spcPct val="30000"/>
              </a:spcAft>
            </a:pPr>
            <a:r>
              <a:rPr lang="en-US" altLang="en-US" sz="2000" smtClean="0"/>
              <a:t>Prior to 1999 – no GAAP for the federal government</a:t>
            </a:r>
          </a:p>
          <a:p>
            <a:pPr lvl="1" eaLnBrk="1" hangingPunct="1">
              <a:spcBef>
                <a:spcPct val="5000"/>
              </a:spcBef>
              <a:spcAft>
                <a:spcPct val="30000"/>
              </a:spcAft>
            </a:pPr>
            <a:r>
              <a:rPr lang="en-US" altLang="en-US" sz="2000" smtClean="0"/>
              <a:t>AICPA role and criteria:</a:t>
            </a:r>
          </a:p>
          <a:p>
            <a:pPr lvl="2" eaLnBrk="1" hangingPunct="1">
              <a:spcBef>
                <a:spcPct val="5000"/>
              </a:spcBef>
              <a:spcAft>
                <a:spcPct val="30000"/>
              </a:spcAft>
            </a:pPr>
            <a:r>
              <a:rPr lang="en-US" altLang="en-US" sz="1800" smtClean="0"/>
              <a:t>independent </a:t>
            </a:r>
          </a:p>
          <a:p>
            <a:pPr lvl="2" eaLnBrk="1" hangingPunct="1">
              <a:spcBef>
                <a:spcPct val="5000"/>
              </a:spcBef>
              <a:spcAft>
                <a:spcPct val="30000"/>
              </a:spcAft>
            </a:pPr>
            <a:r>
              <a:rPr lang="en-US" altLang="en-US" sz="1800" smtClean="0"/>
              <a:t>due process</a:t>
            </a:r>
          </a:p>
          <a:p>
            <a:pPr lvl="2" eaLnBrk="1" hangingPunct="1">
              <a:spcBef>
                <a:spcPct val="5000"/>
              </a:spcBef>
              <a:spcAft>
                <a:spcPct val="30000"/>
              </a:spcAft>
            </a:pPr>
            <a:r>
              <a:rPr lang="en-US" altLang="en-US" sz="1800" smtClean="0"/>
              <a:t>unique domain</a:t>
            </a:r>
          </a:p>
          <a:p>
            <a:pPr lvl="2" eaLnBrk="1" hangingPunct="1">
              <a:spcBef>
                <a:spcPct val="5000"/>
              </a:spcBef>
              <a:spcAft>
                <a:spcPct val="30000"/>
              </a:spcAft>
            </a:pPr>
            <a:r>
              <a:rPr lang="en-US" altLang="en-US" sz="1800" smtClean="0"/>
              <a:t>comprehensive and consistent</a:t>
            </a:r>
          </a:p>
          <a:p>
            <a:pPr lvl="2" eaLnBrk="1" hangingPunct="1">
              <a:spcBef>
                <a:spcPct val="5000"/>
              </a:spcBef>
              <a:spcAft>
                <a:spcPct val="30000"/>
              </a:spcAft>
            </a:pPr>
            <a:r>
              <a:rPr lang="en-US" altLang="en-US" sz="1800" smtClean="0"/>
              <a:t>human and financial resources</a:t>
            </a:r>
          </a:p>
          <a:p>
            <a:pPr lvl="1" eaLnBrk="1" hangingPunct="1">
              <a:spcBef>
                <a:spcPct val="5000"/>
              </a:spcBef>
            </a:pPr>
            <a:endParaRPr lang="en-US"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3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3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36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36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36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36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3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400" smtClean="0"/>
              <a:t>But is information “Generally Accepted”?</a:t>
            </a:r>
          </a:p>
        </p:txBody>
      </p:sp>
      <p:sp>
        <p:nvSpPr>
          <p:cNvPr id="415747" name="Rectangle 3"/>
          <p:cNvSpPr>
            <a:spLocks noGrp="1" noChangeArrowheads="1"/>
          </p:cNvSpPr>
          <p:nvPr>
            <p:ph type="body" idx="1"/>
          </p:nvPr>
        </p:nvSpPr>
        <p:spPr>
          <a:xfrm>
            <a:off x="1143000" y="1905000"/>
            <a:ext cx="7391400" cy="3733800"/>
          </a:xfrm>
        </p:spPr>
        <p:txBody>
          <a:bodyPr/>
          <a:lstStyle/>
          <a:p>
            <a:pPr eaLnBrk="1" hangingPunct="1">
              <a:spcBef>
                <a:spcPct val="5000"/>
              </a:spcBef>
              <a:spcAft>
                <a:spcPct val="30000"/>
              </a:spcAft>
            </a:pPr>
            <a:r>
              <a:rPr lang="en-US" altLang="en-US" sz="2800" smtClean="0"/>
              <a:t>AICPA monitors governance</a:t>
            </a:r>
          </a:p>
          <a:p>
            <a:pPr eaLnBrk="1" hangingPunct="1">
              <a:spcBef>
                <a:spcPct val="5000"/>
              </a:spcBef>
              <a:spcAft>
                <a:spcPct val="30000"/>
              </a:spcAft>
            </a:pPr>
            <a:r>
              <a:rPr lang="en-US" altLang="en-US" sz="2800" smtClean="0"/>
              <a:t>What do users think of the information?</a:t>
            </a:r>
          </a:p>
          <a:p>
            <a:pPr lvl="1" eaLnBrk="1" hangingPunct="1">
              <a:spcBef>
                <a:spcPct val="5000"/>
              </a:spcBef>
              <a:spcAft>
                <a:spcPct val="30000"/>
              </a:spcAft>
            </a:pPr>
            <a:r>
              <a:rPr lang="en-US" altLang="en-US" sz="2400" smtClean="0"/>
              <a:t>Resource providers (who are they?)</a:t>
            </a:r>
          </a:p>
          <a:p>
            <a:pPr lvl="1" eaLnBrk="1" hangingPunct="1">
              <a:spcBef>
                <a:spcPct val="5000"/>
              </a:spcBef>
              <a:spcAft>
                <a:spcPct val="30000"/>
              </a:spcAft>
            </a:pPr>
            <a:r>
              <a:rPr lang="en-US" altLang="en-US" sz="2400" smtClean="0"/>
              <a:t>Recipients of services </a:t>
            </a:r>
          </a:p>
          <a:p>
            <a:pPr lvl="1" eaLnBrk="1" hangingPunct="1">
              <a:spcBef>
                <a:spcPct val="5000"/>
              </a:spcBef>
              <a:spcAft>
                <a:spcPct val="30000"/>
              </a:spcAft>
            </a:pPr>
            <a:r>
              <a:rPr lang="en-US" altLang="en-US" sz="2400" smtClean="0"/>
              <a:t>Overseers</a:t>
            </a:r>
          </a:p>
          <a:p>
            <a:pPr lvl="1" eaLnBrk="1" hangingPunct="1">
              <a:spcBef>
                <a:spcPct val="5000"/>
              </a:spcBef>
              <a:spcAft>
                <a:spcPct val="30000"/>
              </a:spcAft>
            </a:pPr>
            <a:r>
              <a:rPr lang="en-US" altLang="en-US" sz="2400" smtClean="0"/>
              <a:t>Rating agencies </a:t>
            </a:r>
          </a:p>
          <a:p>
            <a:pPr lvl="1" eaLnBrk="1" hangingPunct="1">
              <a:spcBef>
                <a:spcPct val="5000"/>
              </a:spcBef>
              <a:spcAft>
                <a:spcPct val="30000"/>
              </a:spcAft>
            </a:pPr>
            <a:endParaRPr lang="en-US" altLang="en-US" sz="2400" smtClean="0"/>
          </a:p>
          <a:p>
            <a:pPr lvl="1" eaLnBrk="1" hangingPunct="1">
              <a:spcBef>
                <a:spcPct val="5000"/>
              </a:spcBef>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57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5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5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5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5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Accountability</a:t>
            </a:r>
          </a:p>
        </p:txBody>
      </p:sp>
      <p:sp>
        <p:nvSpPr>
          <p:cNvPr id="13315" name="Content Placeholder 2"/>
          <p:cNvSpPr>
            <a:spLocks noGrp="1"/>
          </p:cNvSpPr>
          <p:nvPr>
            <p:ph idx="1"/>
          </p:nvPr>
        </p:nvSpPr>
        <p:spPr/>
        <p:txBody>
          <a:bodyPr/>
          <a:lstStyle/>
          <a:p>
            <a:endParaRPr lang="en-US" altLang="en-US" smtClean="0"/>
          </a:p>
          <a:p>
            <a:r>
              <a:rPr lang="en-US" altLang="en-US" smtClean="0"/>
              <a:t>The state of being accountable</a:t>
            </a:r>
          </a:p>
          <a:p>
            <a:r>
              <a:rPr lang="en-US" altLang="en-US" smtClean="0"/>
              <a:t>Accountable means “subject to the obligation to report, explain, or justify something; responsible; answerable”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Discussion - Accountability</a:t>
            </a:r>
          </a:p>
        </p:txBody>
      </p:sp>
      <p:sp>
        <p:nvSpPr>
          <p:cNvPr id="419843" name="Rectangle 3"/>
          <p:cNvSpPr>
            <a:spLocks noGrp="1" noChangeArrowheads="1"/>
          </p:cNvSpPr>
          <p:nvPr>
            <p:ph type="body" idx="1"/>
          </p:nvPr>
        </p:nvSpPr>
        <p:spPr>
          <a:xfrm>
            <a:off x="1143000" y="1905000"/>
            <a:ext cx="7391400" cy="3733800"/>
          </a:xfrm>
        </p:spPr>
        <p:txBody>
          <a:bodyPr/>
          <a:lstStyle/>
          <a:p>
            <a:pPr eaLnBrk="1" hangingPunct="1">
              <a:spcBef>
                <a:spcPct val="5000"/>
              </a:spcBef>
              <a:spcAft>
                <a:spcPct val="30000"/>
              </a:spcAft>
              <a:buFontTx/>
              <a:buNone/>
            </a:pPr>
            <a:r>
              <a:rPr lang="en-US" altLang="en-US" sz="2800" smtClean="0"/>
              <a:t>Are there principal-agent relationships in government?</a:t>
            </a:r>
          </a:p>
          <a:p>
            <a:pPr eaLnBrk="1" hangingPunct="1">
              <a:spcBef>
                <a:spcPct val="5000"/>
              </a:spcBef>
              <a:spcAft>
                <a:spcPct val="30000"/>
              </a:spcAft>
              <a:buFontTx/>
              <a:buNone/>
            </a:pPr>
            <a:r>
              <a:rPr lang="en-US" altLang="en-US" sz="2800" smtClean="0"/>
              <a:t>What is the scope of </a:t>
            </a:r>
            <a:r>
              <a:rPr lang="en-US" altLang="en-US" sz="2800" u="sng" smtClean="0"/>
              <a:t>accountability</a:t>
            </a:r>
            <a:r>
              <a:rPr lang="en-US" altLang="en-US" sz="2800" smtClean="0"/>
              <a:t> when an agent acts on behalf of a principal?</a:t>
            </a:r>
          </a:p>
          <a:p>
            <a:pPr eaLnBrk="1" hangingPunct="1">
              <a:spcBef>
                <a:spcPct val="5000"/>
              </a:spcBef>
              <a:spcAft>
                <a:spcPct val="30000"/>
              </a:spcAft>
              <a:buFontTx/>
              <a:buNone/>
            </a:pPr>
            <a:r>
              <a:rPr lang="en-US" altLang="en-US" sz="2800" smtClean="0"/>
              <a:t>What are the different aspects of </a:t>
            </a:r>
            <a:r>
              <a:rPr lang="en-US" altLang="en-US" sz="2800" u="sng" smtClean="0"/>
              <a:t>accountability</a:t>
            </a:r>
            <a:r>
              <a:rPr lang="en-US" altLang="en-US" sz="2800" smtClean="0"/>
              <a:t>?</a:t>
            </a:r>
          </a:p>
          <a:p>
            <a:pPr eaLnBrk="1" hangingPunct="1">
              <a:spcBef>
                <a:spcPct val="5000"/>
              </a:spcBef>
              <a:spcAft>
                <a:spcPct val="30000"/>
              </a:spcAft>
              <a:buFontTx/>
              <a:buNone/>
            </a:pPr>
            <a:r>
              <a:rPr lang="en-US" altLang="en-US" sz="2800" smtClean="0"/>
              <a:t>How do financial reports support the various aspects of </a:t>
            </a:r>
            <a:r>
              <a:rPr lang="en-US" altLang="en-US" sz="2800" u="sng" smtClean="0"/>
              <a:t>accountability</a:t>
            </a:r>
            <a:r>
              <a:rPr lang="en-US" altLang="en-US" sz="2800" smtClean="0"/>
              <a:t>?</a:t>
            </a:r>
          </a:p>
          <a:p>
            <a:pPr eaLnBrk="1" hangingPunct="1">
              <a:spcBef>
                <a:spcPct val="5000"/>
              </a:spcBef>
              <a:spcAft>
                <a:spcPct val="30000"/>
              </a:spcAft>
              <a:buFontTx/>
              <a:buNone/>
            </a:pPr>
            <a:endParaRPr lang="en-US" altLang="en-US" sz="2800" smtClean="0"/>
          </a:p>
          <a:p>
            <a:pPr eaLnBrk="1" hangingPunct="1">
              <a:spcBef>
                <a:spcPct val="5000"/>
              </a:spcBef>
              <a:spcAft>
                <a:spcPct val="30000"/>
              </a:spcAft>
              <a:buFontTx/>
              <a:buNone/>
            </a:pPr>
            <a:endParaRPr lang="en-US" altLang="en-US" sz="2800" smtClean="0"/>
          </a:p>
          <a:p>
            <a:pPr eaLnBrk="1" hangingPunct="1">
              <a:spcBef>
                <a:spcPct val="5000"/>
              </a:spcBef>
              <a:spcAft>
                <a:spcPct val="30000"/>
              </a:spcAft>
              <a:buFontTx/>
              <a:buNone/>
            </a:pPr>
            <a:endParaRPr lang="en-US" altLang="en-US" sz="2800" smtClean="0"/>
          </a:p>
          <a:p>
            <a:pPr lvl="1" eaLnBrk="1" hangingPunct="1">
              <a:spcBef>
                <a:spcPct val="5000"/>
              </a:spcBef>
              <a:spcAft>
                <a:spcPct val="30000"/>
              </a:spcAft>
            </a:pPr>
            <a:endParaRPr lang="en-US" altLang="en-US" sz="2400" smtClean="0"/>
          </a:p>
          <a:p>
            <a:pPr lvl="1" eaLnBrk="1" hangingPunct="1">
              <a:spcBef>
                <a:spcPct val="5000"/>
              </a:spcBef>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4400" smtClean="0"/>
              <a:t>Where did “tradition” take financial reports?</a:t>
            </a:r>
          </a:p>
        </p:txBody>
      </p:sp>
      <p:sp>
        <p:nvSpPr>
          <p:cNvPr id="15363" name="Rectangle 3"/>
          <p:cNvSpPr>
            <a:spLocks noGrp="1" noChangeArrowheads="1"/>
          </p:cNvSpPr>
          <p:nvPr>
            <p:ph type="body" idx="1"/>
          </p:nvPr>
        </p:nvSpPr>
        <p:spPr>
          <a:xfrm>
            <a:off x="685800" y="1981200"/>
            <a:ext cx="7315200" cy="3810000"/>
          </a:xfrm>
        </p:spPr>
        <p:txBody>
          <a:bodyPr/>
          <a:lstStyle/>
          <a:p>
            <a:pPr eaLnBrk="1" hangingPunct="1"/>
            <a:r>
              <a:rPr lang="en-US" altLang="en-US" smtClean="0"/>
              <a:t>Report on:</a:t>
            </a:r>
          </a:p>
          <a:p>
            <a:pPr lvl="1" eaLnBrk="1" hangingPunct="1"/>
            <a:r>
              <a:rPr lang="en-US" altLang="en-US" smtClean="0"/>
              <a:t>Resources</a:t>
            </a:r>
          </a:p>
          <a:p>
            <a:pPr lvl="1" eaLnBrk="1" hangingPunct="1"/>
            <a:r>
              <a:rPr lang="en-US" altLang="en-US" smtClean="0"/>
              <a:t>Obligations</a:t>
            </a:r>
            <a:endParaRPr lang="en-US" altLang="en-US" sz="1400" i="1" smtClean="0"/>
          </a:p>
          <a:p>
            <a:pPr lvl="1" eaLnBrk="1" hangingPunct="1"/>
            <a:r>
              <a:rPr lang="en-US" altLang="en-US" smtClean="0"/>
              <a:t>Costs</a:t>
            </a:r>
          </a:p>
          <a:p>
            <a:pPr lvl="1" eaLnBrk="1" hangingPunct="1"/>
            <a:r>
              <a:rPr lang="en-US" altLang="en-US" smtClean="0"/>
              <a:t>Revenues</a:t>
            </a:r>
          </a:p>
          <a:p>
            <a:pPr eaLnBrk="1" hangingPunct="1">
              <a:buFontTx/>
              <a:buNone/>
            </a:pPr>
            <a:endParaRPr lang="en-US" altLang="en-US" sz="1600" smtClean="0"/>
          </a:p>
          <a:p>
            <a:pPr eaLnBrk="1" hangingPunct="1"/>
            <a:r>
              <a:rPr lang="en-US" altLang="en-US" sz="2800" smtClean="0"/>
              <a:t>Accountability and/or Decision-making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600" smtClean="0"/>
              <a:t>Super-sized “traditional” financial reports for accountability</a:t>
            </a:r>
          </a:p>
        </p:txBody>
      </p:sp>
      <p:sp>
        <p:nvSpPr>
          <p:cNvPr id="16387" name="Rectangle 3"/>
          <p:cNvSpPr>
            <a:spLocks noGrp="1" noChangeArrowheads="1"/>
          </p:cNvSpPr>
          <p:nvPr>
            <p:ph type="body" idx="1"/>
          </p:nvPr>
        </p:nvSpPr>
        <p:spPr>
          <a:xfrm>
            <a:off x="685800" y="1981200"/>
            <a:ext cx="8153400" cy="3810000"/>
          </a:xfrm>
        </p:spPr>
        <p:txBody>
          <a:bodyPr/>
          <a:lstStyle/>
          <a:p>
            <a:pPr eaLnBrk="1" hangingPunct="1"/>
            <a:r>
              <a:rPr lang="en-US" altLang="en-US" smtClean="0"/>
              <a:t>Budget &amp; relationship to accrual</a:t>
            </a:r>
          </a:p>
          <a:p>
            <a:pPr eaLnBrk="1" hangingPunct="1"/>
            <a:r>
              <a:rPr lang="en-US" altLang="en-US" smtClean="0"/>
              <a:t>Performance measures</a:t>
            </a:r>
          </a:p>
          <a:p>
            <a:pPr eaLnBrk="1" hangingPunct="1"/>
            <a:r>
              <a:rPr lang="en-US" altLang="en-US" smtClean="0"/>
              <a:t>Beyond accrual to forward-looking</a:t>
            </a:r>
          </a:p>
          <a:p>
            <a:pPr eaLnBrk="1" hangingPunct="1"/>
            <a:r>
              <a:rPr lang="en-US" altLang="en-US" smtClean="0"/>
              <a:t>Future:</a:t>
            </a:r>
          </a:p>
          <a:p>
            <a:pPr lvl="1" eaLnBrk="1" hangingPunct="1"/>
            <a:r>
              <a:rPr lang="en-US" altLang="en-US" smtClean="0"/>
              <a:t>Granularity of cost information</a:t>
            </a:r>
          </a:p>
          <a:p>
            <a:pPr lvl="1" eaLnBrk="1" hangingPunct="1"/>
            <a:r>
              <a:rPr lang="en-US" altLang="en-US" smtClean="0"/>
              <a:t>Cost vs. “spending”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2917</TotalTime>
  <Words>1836</Words>
  <Application>Microsoft Office PowerPoint</Application>
  <PresentationFormat>On-screen Show (4:3)</PresentationFormat>
  <Paragraphs>262</Paragraphs>
  <Slides>37</Slides>
  <Notes>14</Notes>
  <HiddenSlides>0</HiddenSlides>
  <MMClips>0</MMClips>
  <ScaleCrop>false</ScaleCrop>
  <HeadingPairs>
    <vt:vector size="6" baseType="variant">
      <vt:variant>
        <vt:lpstr>Fonts Used</vt:lpstr>
      </vt:variant>
      <vt:variant>
        <vt:i4>1</vt:i4>
      </vt:variant>
      <vt:variant>
        <vt:lpstr>Theme</vt:lpstr>
      </vt:variant>
      <vt:variant>
        <vt:i4>8</vt:i4>
      </vt:variant>
      <vt:variant>
        <vt:lpstr>Slide Titles</vt:lpstr>
      </vt:variant>
      <vt:variant>
        <vt:i4>37</vt:i4>
      </vt:variant>
    </vt:vector>
  </HeadingPairs>
  <TitlesOfParts>
    <vt:vector size="46" baseType="lpstr">
      <vt:lpstr>Arial</vt:lpstr>
      <vt:lpstr>Default Design</vt:lpstr>
      <vt:lpstr>1_Custom Design</vt:lpstr>
      <vt:lpstr>2_Custom Design</vt:lpstr>
      <vt:lpstr>1_Default Design</vt:lpstr>
      <vt:lpstr>Custom Design</vt:lpstr>
      <vt:lpstr>3_Custom Design</vt:lpstr>
      <vt:lpstr>4_Custom Design</vt:lpstr>
      <vt:lpstr>5_Custom Design</vt:lpstr>
      <vt:lpstr>    The Federal Accounting Standards Advisory Board    </vt:lpstr>
      <vt:lpstr>Disclaimer</vt:lpstr>
      <vt:lpstr>Overview</vt:lpstr>
      <vt:lpstr>GAAP</vt:lpstr>
      <vt:lpstr>But is information “Generally Accepted”?</vt:lpstr>
      <vt:lpstr>Accountability</vt:lpstr>
      <vt:lpstr>Discussion - Accountability</vt:lpstr>
      <vt:lpstr>Where did “tradition” take financial reports?</vt:lpstr>
      <vt:lpstr>Super-sized “traditional” financial reports for accountability</vt:lpstr>
      <vt:lpstr>Discussion – Decision Making</vt:lpstr>
      <vt:lpstr>Disaggregation –Pathway to Users through Costing</vt:lpstr>
      <vt:lpstr>Cost Survey: Observations</vt:lpstr>
      <vt:lpstr>Cost Survey: Observations (contd.)</vt:lpstr>
      <vt:lpstr>NAPA Study</vt:lpstr>
      <vt:lpstr>Discussion</vt:lpstr>
      <vt:lpstr>Trends</vt:lpstr>
      <vt:lpstr>Evidence Based Policy Making</vt:lpstr>
      <vt:lpstr>Foundations for Evidence-Based Policymaking Act </vt:lpstr>
      <vt:lpstr>E-Transparency</vt:lpstr>
      <vt:lpstr>Electronic Reporting</vt:lpstr>
      <vt:lpstr>Discussion – Transparency on the Web</vt:lpstr>
      <vt:lpstr>E-Challenges &amp; Opportunities</vt:lpstr>
      <vt:lpstr>FASAB Reporting Model Project</vt:lpstr>
      <vt:lpstr>Federal Reporting Model – Early Thoughts on User Needs</vt:lpstr>
      <vt:lpstr>Federal Reporting Model – User Needs - Citizens</vt:lpstr>
      <vt:lpstr>Perceived Importance of Providing Understandable Information about the Results of Programs</vt:lpstr>
      <vt:lpstr>Perceived Importance of Providing Understandable Cost Information</vt:lpstr>
      <vt:lpstr>Perceived Importance of Providing Understandable Information about Liabilities</vt:lpstr>
      <vt:lpstr>Perceived Importance of Providing Understandable Information about Assets</vt:lpstr>
      <vt:lpstr>Federal Reporting Model – User Needs</vt:lpstr>
      <vt:lpstr>Federal Reporting Task Force</vt:lpstr>
      <vt:lpstr>10 Recommendations</vt:lpstr>
      <vt:lpstr>Roundtables with Preparers and Auditors</vt:lpstr>
      <vt:lpstr>Structured Interviews</vt:lpstr>
      <vt:lpstr>Integrated?</vt:lpstr>
      <vt:lpstr>Online Resources</vt:lpstr>
      <vt:lpstr>Contact Information</vt:lpstr>
    </vt:vector>
  </TitlesOfParts>
  <Company>GAO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Ranagan</dc:creator>
  <cp:lastModifiedBy>Wendy Payne</cp:lastModifiedBy>
  <cp:revision>159</cp:revision>
  <dcterms:created xsi:type="dcterms:W3CDTF">2010-02-17T14:55:17Z</dcterms:created>
  <dcterms:modified xsi:type="dcterms:W3CDTF">2018-02-28T15:42:20Z</dcterms:modified>
</cp:coreProperties>
</file>