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6" r:id="rId4"/>
    <p:sldMasterId id="2147483749" r:id="rId5"/>
  </p:sldMasterIdLst>
  <p:notesMasterIdLst>
    <p:notesMasterId r:id="rId33"/>
  </p:notesMasterIdLst>
  <p:handoutMasterIdLst>
    <p:handoutMasterId r:id="rId34"/>
  </p:handoutMasterIdLst>
  <p:sldIdLst>
    <p:sldId id="256" r:id="rId6"/>
    <p:sldId id="271" r:id="rId7"/>
    <p:sldId id="274" r:id="rId8"/>
    <p:sldId id="275" r:id="rId9"/>
    <p:sldId id="304" r:id="rId10"/>
    <p:sldId id="276" r:id="rId11"/>
    <p:sldId id="278" r:id="rId12"/>
    <p:sldId id="280" r:id="rId13"/>
    <p:sldId id="281" r:id="rId14"/>
    <p:sldId id="282" r:id="rId15"/>
    <p:sldId id="285" r:id="rId16"/>
    <p:sldId id="283" r:id="rId17"/>
    <p:sldId id="286" r:id="rId18"/>
    <p:sldId id="287" r:id="rId19"/>
    <p:sldId id="288" r:id="rId20"/>
    <p:sldId id="289" r:id="rId21"/>
    <p:sldId id="290" r:id="rId22"/>
    <p:sldId id="291" r:id="rId23"/>
    <p:sldId id="292" r:id="rId24"/>
    <p:sldId id="293" r:id="rId25"/>
    <p:sldId id="294" r:id="rId26"/>
    <p:sldId id="296" r:id="rId27"/>
    <p:sldId id="306" r:id="rId28"/>
    <p:sldId id="305" r:id="rId29"/>
    <p:sldId id="307" r:id="rId30"/>
    <p:sldId id="302" r:id="rId31"/>
    <p:sldId id="303" r:id="rId32"/>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338">
          <p15:clr>
            <a:srgbClr val="A4A3A4"/>
          </p15:clr>
        </p15:guide>
        <p15:guide id="2" orient="horz" pos="300">
          <p15:clr>
            <a:srgbClr val="A4A3A4"/>
          </p15:clr>
        </p15:guide>
        <p15:guide id="3" orient="horz" pos="573">
          <p15:clr>
            <a:srgbClr val="A4A3A4"/>
          </p15:clr>
        </p15:guide>
        <p15:guide id="4" pos="2156">
          <p15:clr>
            <a:srgbClr val="A4A3A4"/>
          </p15:clr>
        </p15:guide>
        <p15:guide id="5" pos="2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0AB6"/>
    <a:srgbClr val="72246C"/>
    <a:srgbClr val="0085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2135" autoAdjust="0"/>
    <p:restoredTop sz="45826" autoAdjust="0"/>
  </p:normalViewPr>
  <p:slideViewPr>
    <p:cSldViewPr snapToGrid="0" snapToObjects="1" showGuides="1">
      <p:cViewPr>
        <p:scale>
          <a:sx n="95" d="100"/>
          <a:sy n="95" d="100"/>
        </p:scale>
        <p:origin x="1092" y="1722"/>
      </p:cViewPr>
      <p:guideLst>
        <p:guide orient="horz" pos="1338"/>
        <p:guide orient="horz" pos="300"/>
        <p:guide orient="horz" pos="573"/>
        <p:guide pos="2156"/>
        <p:guide pos="287"/>
      </p:guideLst>
    </p:cSldViewPr>
  </p:slideViewPr>
  <p:outlineViewPr>
    <p:cViewPr>
      <p:scale>
        <a:sx n="33" d="100"/>
        <a:sy n="33" d="100"/>
      </p:scale>
      <p:origin x="0" y="1488"/>
    </p:cViewPr>
  </p:outlineViewPr>
  <p:notesTextViewPr>
    <p:cViewPr>
      <p:scale>
        <a:sx n="100" d="100"/>
        <a:sy n="100" d="100"/>
      </p:scale>
      <p:origin x="0" y="0"/>
    </p:cViewPr>
  </p:notesTextViewPr>
  <p:notesViewPr>
    <p:cSldViewPr snapToGrid="0" snapToObjects="1">
      <p:cViewPr varScale="1">
        <p:scale>
          <a:sx n="61" d="100"/>
          <a:sy n="61" d="100"/>
        </p:scale>
        <p:origin x="-142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377612520657139E-2"/>
          <c:y val="5.594868857103627E-2"/>
          <c:w val="0.94169874599008452"/>
          <c:h val="0.6687099259092103"/>
        </c:manualLayout>
      </c:layout>
      <c:barChart>
        <c:barDir val="bar"/>
        <c:grouping val="clustered"/>
        <c:varyColors val="0"/>
        <c:ser>
          <c:idx val="0"/>
          <c:order val="0"/>
          <c:tx>
            <c:strRef>
              <c:f>Sheet1!$B$1</c:f>
              <c:strCache>
                <c:ptCount val="1"/>
                <c:pt idx="0">
                  <c:v>G-PP&amp;E</c:v>
                </c:pt>
              </c:strCache>
            </c:strRef>
          </c:tx>
          <c:spPr>
            <a:solidFill>
              <a:schemeClr val="accent1"/>
            </a:solidFill>
            <a:ln>
              <a:noFill/>
            </a:ln>
            <a:effectLst/>
          </c:spPr>
          <c:invertIfNegative val="0"/>
          <c:cat>
            <c:numRef>
              <c:f>Sheet1!$A$2</c:f>
              <c:numCache>
                <c:formatCode>m/d/yyyy</c:formatCode>
                <c:ptCount val="1"/>
              </c:numCache>
            </c:numRef>
          </c:cat>
          <c:val>
            <c:numRef>
              <c:f>Sheet1!$B$2</c:f>
              <c:numCache>
                <c:formatCode>General</c:formatCode>
                <c:ptCount val="1"/>
                <c:pt idx="0">
                  <c:v>49</c:v>
                </c:pt>
              </c:numCache>
            </c:numRef>
          </c:val>
        </c:ser>
        <c:ser>
          <c:idx val="1"/>
          <c:order val="1"/>
          <c:tx>
            <c:strRef>
              <c:f>Sheet1!$C$1</c:f>
              <c:strCache>
                <c:ptCount val="1"/>
                <c:pt idx="0">
                  <c:v>Stewardship</c:v>
                </c:pt>
              </c:strCache>
            </c:strRef>
          </c:tx>
          <c:spPr>
            <a:solidFill>
              <a:schemeClr val="tx1">
                <a:lumMod val="75000"/>
                <a:lumOff val="25000"/>
              </a:schemeClr>
            </a:solidFill>
            <a:ln>
              <a:noFill/>
            </a:ln>
            <a:effectLst/>
          </c:spPr>
          <c:invertIfNegative val="0"/>
          <c:cat>
            <c:numRef>
              <c:f>Sheet1!$A$2</c:f>
              <c:numCache>
                <c:formatCode>m/d/yyyy</c:formatCode>
                <c:ptCount val="1"/>
              </c:numCache>
            </c:numRef>
          </c:cat>
          <c:val>
            <c:numRef>
              <c:f>Sheet1!$C$2</c:f>
              <c:numCache>
                <c:formatCode>General</c:formatCode>
                <c:ptCount val="1"/>
                <c:pt idx="0">
                  <c:v>553</c:v>
                </c:pt>
              </c:numCache>
            </c:numRef>
          </c:val>
        </c:ser>
        <c:dLbls>
          <c:showLegendKey val="0"/>
          <c:showVal val="0"/>
          <c:showCatName val="0"/>
          <c:showSerName val="0"/>
          <c:showPercent val="0"/>
          <c:showBubbleSize val="0"/>
        </c:dLbls>
        <c:gapWidth val="150"/>
        <c:axId val="250630528"/>
        <c:axId val="250632064"/>
      </c:barChart>
      <c:catAx>
        <c:axId val="250630528"/>
        <c:scaling>
          <c:orientation val="minMax"/>
        </c:scaling>
        <c:delete val="0"/>
        <c:axPos val="l"/>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0632064"/>
        <c:crosses val="autoZero"/>
        <c:auto val="1"/>
        <c:lblAlgn val="ctr"/>
        <c:lblOffset val="100"/>
        <c:noMultiLvlLbl val="0"/>
      </c:catAx>
      <c:valAx>
        <c:axId val="250632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0630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82EAAE-2DAC-4426-ABDD-078302D5D9B0}"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n-US"/>
        </a:p>
      </dgm:t>
    </dgm:pt>
    <dgm:pt modelId="{7E8A6900-41B6-4739-BAA6-805565503CF3}">
      <dgm:prSet phldrT="[Text]"/>
      <dgm:spPr/>
      <dgm:t>
        <a:bodyPr/>
        <a:lstStyle/>
        <a:p>
          <a:r>
            <a:rPr lang="en-US" dirty="0" smtClean="0"/>
            <a:t>GAAP</a:t>
          </a:r>
          <a:endParaRPr lang="en-US" dirty="0"/>
        </a:p>
      </dgm:t>
    </dgm:pt>
    <dgm:pt modelId="{001AA345-0BDD-4759-86BF-41043C92CD57}" type="parTrans" cxnId="{025FAA16-F220-4941-BA17-CAC111BA2F6F}">
      <dgm:prSet/>
      <dgm:spPr/>
      <dgm:t>
        <a:bodyPr/>
        <a:lstStyle/>
        <a:p>
          <a:endParaRPr lang="en-US"/>
        </a:p>
      </dgm:t>
    </dgm:pt>
    <dgm:pt modelId="{D8CF45A6-0FBD-4C13-9FB3-95E3350A47A5}" type="sibTrans" cxnId="{025FAA16-F220-4941-BA17-CAC111BA2F6F}">
      <dgm:prSet/>
      <dgm:spPr/>
      <dgm:t>
        <a:bodyPr/>
        <a:lstStyle/>
        <a:p>
          <a:endParaRPr lang="en-US"/>
        </a:p>
      </dgm:t>
    </dgm:pt>
    <dgm:pt modelId="{7F3EB401-0392-411B-9272-5373633419AA}">
      <dgm:prSet phldrT="[Text]"/>
      <dgm:spPr/>
      <dgm:t>
        <a:bodyPr/>
        <a:lstStyle/>
        <a:p>
          <a:r>
            <a:rPr lang="en-US" dirty="0" smtClean="0"/>
            <a:t>Meet Reporting Objectives</a:t>
          </a:r>
          <a:endParaRPr lang="en-US" dirty="0"/>
        </a:p>
      </dgm:t>
    </dgm:pt>
    <dgm:pt modelId="{246211A8-3087-44A5-867F-42ADD7844C51}" type="parTrans" cxnId="{1D1E9EB6-044A-4012-BB4D-85AC9B82AC3E}">
      <dgm:prSet/>
      <dgm:spPr/>
      <dgm:t>
        <a:bodyPr/>
        <a:lstStyle/>
        <a:p>
          <a:endParaRPr lang="en-US"/>
        </a:p>
      </dgm:t>
    </dgm:pt>
    <dgm:pt modelId="{914D273D-9382-40E8-BF42-0BD74F3F5B5D}" type="sibTrans" cxnId="{1D1E9EB6-044A-4012-BB4D-85AC9B82AC3E}">
      <dgm:prSet/>
      <dgm:spPr/>
      <dgm:t>
        <a:bodyPr/>
        <a:lstStyle/>
        <a:p>
          <a:endParaRPr lang="en-US"/>
        </a:p>
      </dgm:t>
    </dgm:pt>
    <dgm:pt modelId="{15A3F7BC-B4DF-4980-96F3-EBFB496DE2F1}">
      <dgm:prSet phldrT="[Text]"/>
      <dgm:spPr/>
      <dgm:t>
        <a:bodyPr/>
        <a:lstStyle/>
        <a:p>
          <a:r>
            <a:rPr lang="en-US" dirty="0" smtClean="0"/>
            <a:t>Required by FASAB</a:t>
          </a:r>
          <a:endParaRPr lang="en-US" dirty="0"/>
        </a:p>
      </dgm:t>
    </dgm:pt>
    <dgm:pt modelId="{3F69B239-36D0-4DC1-B029-BDC49EA1B29F}" type="parTrans" cxnId="{14BA22A8-BD83-4E93-A0A1-AD1F91943AE7}">
      <dgm:prSet/>
      <dgm:spPr/>
      <dgm:t>
        <a:bodyPr/>
        <a:lstStyle/>
        <a:p>
          <a:endParaRPr lang="en-US"/>
        </a:p>
      </dgm:t>
    </dgm:pt>
    <dgm:pt modelId="{32326732-3DCC-4811-9DBC-00225EFEB07C}" type="sibTrans" cxnId="{14BA22A8-BD83-4E93-A0A1-AD1F91943AE7}">
      <dgm:prSet/>
      <dgm:spPr/>
      <dgm:t>
        <a:bodyPr/>
        <a:lstStyle/>
        <a:p>
          <a:endParaRPr lang="en-US"/>
        </a:p>
      </dgm:t>
    </dgm:pt>
    <dgm:pt modelId="{7508C3F3-D749-4411-B118-3611FE39BD3A}">
      <dgm:prSet phldrT="[Text]"/>
      <dgm:spPr/>
      <dgm:t>
        <a:bodyPr/>
        <a:lstStyle/>
        <a:p>
          <a:r>
            <a:rPr lang="en-US" dirty="0" smtClean="0"/>
            <a:t>ORFNI</a:t>
          </a:r>
          <a:endParaRPr lang="en-US" dirty="0"/>
        </a:p>
      </dgm:t>
    </dgm:pt>
    <dgm:pt modelId="{6DF96924-2823-4BBA-8790-B34740359AA9}" type="parTrans" cxnId="{3E57143D-DE48-45F8-A624-50BEBAD9C374}">
      <dgm:prSet/>
      <dgm:spPr/>
      <dgm:t>
        <a:bodyPr/>
        <a:lstStyle/>
        <a:p>
          <a:endParaRPr lang="en-US"/>
        </a:p>
      </dgm:t>
    </dgm:pt>
    <dgm:pt modelId="{AB22FD17-A882-432E-B625-DCDAEA91F814}" type="sibTrans" cxnId="{3E57143D-DE48-45F8-A624-50BEBAD9C374}">
      <dgm:prSet/>
      <dgm:spPr/>
      <dgm:t>
        <a:bodyPr/>
        <a:lstStyle/>
        <a:p>
          <a:endParaRPr lang="en-US"/>
        </a:p>
      </dgm:t>
    </dgm:pt>
    <dgm:pt modelId="{315A5BD1-050F-47A3-841A-90EF3230EF4F}">
      <dgm:prSet phldrT="[Text]"/>
      <dgm:spPr/>
      <dgm:t>
        <a:bodyPr/>
        <a:lstStyle/>
        <a:p>
          <a:r>
            <a:rPr lang="en-US" dirty="0" smtClean="0"/>
            <a:t>Meet Reporting Objectives</a:t>
          </a:r>
          <a:endParaRPr lang="en-US" dirty="0"/>
        </a:p>
      </dgm:t>
    </dgm:pt>
    <dgm:pt modelId="{DF9B0EC9-9AFD-4346-804F-23260EFE1BCD}" type="parTrans" cxnId="{14CFB0E2-1194-478F-969E-5F9E34D97A86}">
      <dgm:prSet/>
      <dgm:spPr/>
      <dgm:t>
        <a:bodyPr/>
        <a:lstStyle/>
        <a:p>
          <a:endParaRPr lang="en-US"/>
        </a:p>
      </dgm:t>
    </dgm:pt>
    <dgm:pt modelId="{952A1D16-2815-42E8-A2D0-95196CDB4D8C}" type="sibTrans" cxnId="{14CFB0E2-1194-478F-969E-5F9E34D97A86}">
      <dgm:prSet/>
      <dgm:spPr/>
      <dgm:t>
        <a:bodyPr/>
        <a:lstStyle/>
        <a:p>
          <a:endParaRPr lang="en-US"/>
        </a:p>
      </dgm:t>
    </dgm:pt>
    <dgm:pt modelId="{4469826D-F2D7-4C41-85C0-F033D35EFE4F}">
      <dgm:prSet phldrT="[Text]"/>
      <dgm:spPr/>
      <dgm:t>
        <a:bodyPr/>
        <a:lstStyle/>
        <a:p>
          <a:r>
            <a:rPr lang="en-US" dirty="0" smtClean="0"/>
            <a:t>Voluntary or</a:t>
          </a:r>
        </a:p>
        <a:p>
          <a:r>
            <a:rPr lang="en-US" dirty="0" smtClean="0"/>
            <a:t>Administrative</a:t>
          </a:r>
        </a:p>
        <a:p>
          <a:r>
            <a:rPr lang="en-US" dirty="0" smtClean="0"/>
            <a:t>Directive </a:t>
          </a:r>
          <a:endParaRPr lang="en-US" dirty="0"/>
        </a:p>
      </dgm:t>
    </dgm:pt>
    <dgm:pt modelId="{4033CAE3-3596-4A53-A30D-0AAB05121375}" type="parTrans" cxnId="{D77C2499-637C-4FEC-981B-50F5E4387274}">
      <dgm:prSet/>
      <dgm:spPr/>
      <dgm:t>
        <a:bodyPr/>
        <a:lstStyle/>
        <a:p>
          <a:endParaRPr lang="en-US"/>
        </a:p>
      </dgm:t>
    </dgm:pt>
    <dgm:pt modelId="{1A108382-0C48-4C5A-94E4-22D5EBD7154A}" type="sibTrans" cxnId="{D77C2499-637C-4FEC-981B-50F5E4387274}">
      <dgm:prSet/>
      <dgm:spPr/>
      <dgm:t>
        <a:bodyPr/>
        <a:lstStyle/>
        <a:p>
          <a:endParaRPr lang="en-US"/>
        </a:p>
      </dgm:t>
    </dgm:pt>
    <dgm:pt modelId="{2C922BED-549C-4634-8C23-075A8723C02D}">
      <dgm:prSet phldrT="[Text]"/>
      <dgm:spPr/>
      <dgm:t>
        <a:bodyPr/>
        <a:lstStyle/>
        <a:p>
          <a:r>
            <a:rPr lang="en-US" dirty="0" smtClean="0"/>
            <a:t>Limitations</a:t>
          </a:r>
          <a:endParaRPr lang="en-US" dirty="0"/>
        </a:p>
      </dgm:t>
    </dgm:pt>
    <dgm:pt modelId="{EC4CCE70-661C-4043-A807-97D06FC075E4}" type="parTrans" cxnId="{18209644-C222-4AB6-BDF3-E6F212E0593B}">
      <dgm:prSet/>
      <dgm:spPr/>
      <dgm:t>
        <a:bodyPr/>
        <a:lstStyle/>
        <a:p>
          <a:endParaRPr lang="en-US"/>
        </a:p>
      </dgm:t>
    </dgm:pt>
    <dgm:pt modelId="{B7AB9148-2CDD-4FF5-B73C-05984530D4FA}" type="sibTrans" cxnId="{18209644-C222-4AB6-BDF3-E6F212E0593B}">
      <dgm:prSet/>
      <dgm:spPr/>
      <dgm:t>
        <a:bodyPr/>
        <a:lstStyle/>
        <a:p>
          <a:endParaRPr lang="en-US"/>
        </a:p>
      </dgm:t>
    </dgm:pt>
    <dgm:pt modelId="{32BD5C72-AE40-466D-9F5D-6107357B6335}">
      <dgm:prSet phldrT="[Text]"/>
      <dgm:spPr/>
      <dgm:t>
        <a:bodyPr/>
        <a:lstStyle/>
        <a:p>
          <a:r>
            <a:rPr lang="en-US" dirty="0" smtClean="0"/>
            <a:t>Qualitative Characteristics</a:t>
          </a:r>
          <a:endParaRPr lang="en-US" dirty="0"/>
        </a:p>
      </dgm:t>
    </dgm:pt>
    <dgm:pt modelId="{1FC4CF2B-8938-4484-B215-D19E29F6C872}" type="parTrans" cxnId="{31D04CC1-C730-4800-9A3A-09937EB03BE4}">
      <dgm:prSet/>
      <dgm:spPr/>
      <dgm:t>
        <a:bodyPr/>
        <a:lstStyle/>
        <a:p>
          <a:endParaRPr lang="en-US"/>
        </a:p>
      </dgm:t>
    </dgm:pt>
    <dgm:pt modelId="{6AA89945-5D5D-4D34-ABCB-D11AA988831A}" type="sibTrans" cxnId="{31D04CC1-C730-4800-9A3A-09937EB03BE4}">
      <dgm:prSet/>
      <dgm:spPr/>
      <dgm:t>
        <a:bodyPr/>
        <a:lstStyle/>
        <a:p>
          <a:endParaRPr lang="en-US"/>
        </a:p>
      </dgm:t>
    </dgm:pt>
    <dgm:pt modelId="{4F5098D6-1AD9-456D-8253-B0DE1A41205C}" type="pres">
      <dgm:prSet presAssocID="{B882EAAE-2DAC-4426-ABDD-078302D5D9B0}" presName="theList" presStyleCnt="0">
        <dgm:presLayoutVars>
          <dgm:dir/>
          <dgm:animLvl val="lvl"/>
          <dgm:resizeHandles val="exact"/>
        </dgm:presLayoutVars>
      </dgm:prSet>
      <dgm:spPr/>
      <dgm:t>
        <a:bodyPr/>
        <a:lstStyle/>
        <a:p>
          <a:endParaRPr lang="en-US"/>
        </a:p>
      </dgm:t>
    </dgm:pt>
    <dgm:pt modelId="{2A01447E-A53F-4A17-BFB6-D6048AE2D15A}" type="pres">
      <dgm:prSet presAssocID="{7E8A6900-41B6-4739-BAA6-805565503CF3}" presName="compNode" presStyleCnt="0"/>
      <dgm:spPr/>
    </dgm:pt>
    <dgm:pt modelId="{4F062D79-76C2-4654-86C5-1268D7317B85}" type="pres">
      <dgm:prSet presAssocID="{7E8A6900-41B6-4739-BAA6-805565503CF3}" presName="aNode" presStyleLbl="bgShp" presStyleIdx="0" presStyleCnt="2"/>
      <dgm:spPr/>
      <dgm:t>
        <a:bodyPr/>
        <a:lstStyle/>
        <a:p>
          <a:endParaRPr lang="en-US"/>
        </a:p>
      </dgm:t>
    </dgm:pt>
    <dgm:pt modelId="{D951F72D-0610-4B96-BA5F-9A79DB8F05B0}" type="pres">
      <dgm:prSet presAssocID="{7E8A6900-41B6-4739-BAA6-805565503CF3}" presName="textNode" presStyleLbl="bgShp" presStyleIdx="0" presStyleCnt="2"/>
      <dgm:spPr/>
      <dgm:t>
        <a:bodyPr/>
        <a:lstStyle/>
        <a:p>
          <a:endParaRPr lang="en-US"/>
        </a:p>
      </dgm:t>
    </dgm:pt>
    <dgm:pt modelId="{E43F58F3-A329-4121-9F4B-D5A9D9E31EBA}" type="pres">
      <dgm:prSet presAssocID="{7E8A6900-41B6-4739-BAA6-805565503CF3}" presName="compChildNode" presStyleCnt="0"/>
      <dgm:spPr/>
    </dgm:pt>
    <dgm:pt modelId="{2A966B47-AD3D-442E-AD77-E4C131EE74E5}" type="pres">
      <dgm:prSet presAssocID="{7E8A6900-41B6-4739-BAA6-805565503CF3}" presName="theInnerList" presStyleCnt="0"/>
      <dgm:spPr/>
    </dgm:pt>
    <dgm:pt modelId="{9CFDA2E1-240A-48D2-B7C2-176B3C24DDB4}" type="pres">
      <dgm:prSet presAssocID="{7F3EB401-0392-411B-9272-5373633419AA}" presName="childNode" presStyleLbl="node1" presStyleIdx="0" presStyleCnt="6">
        <dgm:presLayoutVars>
          <dgm:bulletEnabled val="1"/>
        </dgm:presLayoutVars>
      </dgm:prSet>
      <dgm:spPr/>
      <dgm:t>
        <a:bodyPr/>
        <a:lstStyle/>
        <a:p>
          <a:endParaRPr lang="en-US"/>
        </a:p>
      </dgm:t>
    </dgm:pt>
    <dgm:pt modelId="{AFC52CB1-CA70-4CB9-AD40-C8F20C16D1EB}" type="pres">
      <dgm:prSet presAssocID="{7F3EB401-0392-411B-9272-5373633419AA}" presName="aSpace2" presStyleCnt="0"/>
      <dgm:spPr/>
    </dgm:pt>
    <dgm:pt modelId="{D68C1EC0-9FA2-4E3C-B5CE-D335A858D1B2}" type="pres">
      <dgm:prSet presAssocID="{15A3F7BC-B4DF-4980-96F3-EBFB496DE2F1}" presName="childNode" presStyleLbl="node1" presStyleIdx="1" presStyleCnt="6">
        <dgm:presLayoutVars>
          <dgm:bulletEnabled val="1"/>
        </dgm:presLayoutVars>
      </dgm:prSet>
      <dgm:spPr/>
      <dgm:t>
        <a:bodyPr/>
        <a:lstStyle/>
        <a:p>
          <a:endParaRPr lang="en-US"/>
        </a:p>
      </dgm:t>
    </dgm:pt>
    <dgm:pt modelId="{880BBD12-8201-46E4-A9DB-313D3EE70C28}" type="pres">
      <dgm:prSet presAssocID="{15A3F7BC-B4DF-4980-96F3-EBFB496DE2F1}" presName="aSpace2" presStyleCnt="0"/>
      <dgm:spPr/>
    </dgm:pt>
    <dgm:pt modelId="{DB660A85-0702-4B08-AF9A-E4EB81F84C74}" type="pres">
      <dgm:prSet presAssocID="{32BD5C72-AE40-466D-9F5D-6107357B6335}" presName="childNode" presStyleLbl="node1" presStyleIdx="2" presStyleCnt="6">
        <dgm:presLayoutVars>
          <dgm:bulletEnabled val="1"/>
        </dgm:presLayoutVars>
      </dgm:prSet>
      <dgm:spPr/>
      <dgm:t>
        <a:bodyPr/>
        <a:lstStyle/>
        <a:p>
          <a:endParaRPr lang="en-US"/>
        </a:p>
      </dgm:t>
    </dgm:pt>
    <dgm:pt modelId="{CFF8B6C8-7557-4D1A-A6D2-2661DD8FAADB}" type="pres">
      <dgm:prSet presAssocID="{7E8A6900-41B6-4739-BAA6-805565503CF3}" presName="aSpace" presStyleCnt="0"/>
      <dgm:spPr/>
    </dgm:pt>
    <dgm:pt modelId="{A0999A9C-CDCE-4F9A-AF1D-7CF95C86266A}" type="pres">
      <dgm:prSet presAssocID="{7508C3F3-D749-4411-B118-3611FE39BD3A}" presName="compNode" presStyleCnt="0"/>
      <dgm:spPr/>
    </dgm:pt>
    <dgm:pt modelId="{28874E3F-16AC-423A-B408-E961AA970EC2}" type="pres">
      <dgm:prSet presAssocID="{7508C3F3-D749-4411-B118-3611FE39BD3A}" presName="aNode" presStyleLbl="bgShp" presStyleIdx="1" presStyleCnt="2"/>
      <dgm:spPr/>
      <dgm:t>
        <a:bodyPr/>
        <a:lstStyle/>
        <a:p>
          <a:endParaRPr lang="en-US"/>
        </a:p>
      </dgm:t>
    </dgm:pt>
    <dgm:pt modelId="{4BEF2450-A3E6-40B0-B8A1-9D0A5E8CD9CF}" type="pres">
      <dgm:prSet presAssocID="{7508C3F3-D749-4411-B118-3611FE39BD3A}" presName="textNode" presStyleLbl="bgShp" presStyleIdx="1" presStyleCnt="2"/>
      <dgm:spPr/>
      <dgm:t>
        <a:bodyPr/>
        <a:lstStyle/>
        <a:p>
          <a:endParaRPr lang="en-US"/>
        </a:p>
      </dgm:t>
    </dgm:pt>
    <dgm:pt modelId="{ADDF97EC-1E98-4D43-9EA6-A2DE97A1196F}" type="pres">
      <dgm:prSet presAssocID="{7508C3F3-D749-4411-B118-3611FE39BD3A}" presName="compChildNode" presStyleCnt="0"/>
      <dgm:spPr/>
    </dgm:pt>
    <dgm:pt modelId="{01E19FEE-BA0E-4DAD-86AC-EE7F8D107518}" type="pres">
      <dgm:prSet presAssocID="{7508C3F3-D749-4411-B118-3611FE39BD3A}" presName="theInnerList" presStyleCnt="0"/>
      <dgm:spPr/>
    </dgm:pt>
    <dgm:pt modelId="{7F48A5AC-E01F-4617-9429-07247CB78702}" type="pres">
      <dgm:prSet presAssocID="{315A5BD1-050F-47A3-841A-90EF3230EF4F}" presName="childNode" presStyleLbl="node1" presStyleIdx="3" presStyleCnt="6">
        <dgm:presLayoutVars>
          <dgm:bulletEnabled val="1"/>
        </dgm:presLayoutVars>
      </dgm:prSet>
      <dgm:spPr/>
      <dgm:t>
        <a:bodyPr/>
        <a:lstStyle/>
        <a:p>
          <a:endParaRPr lang="en-US"/>
        </a:p>
      </dgm:t>
    </dgm:pt>
    <dgm:pt modelId="{1DAFBBF0-B0AB-40D5-B73D-E5443BF45C73}" type="pres">
      <dgm:prSet presAssocID="{315A5BD1-050F-47A3-841A-90EF3230EF4F}" presName="aSpace2" presStyleCnt="0"/>
      <dgm:spPr/>
    </dgm:pt>
    <dgm:pt modelId="{1C8CC269-3B3D-44E7-BD61-3161BA71C28E}" type="pres">
      <dgm:prSet presAssocID="{4469826D-F2D7-4C41-85C0-F033D35EFE4F}" presName="childNode" presStyleLbl="node1" presStyleIdx="4" presStyleCnt="6">
        <dgm:presLayoutVars>
          <dgm:bulletEnabled val="1"/>
        </dgm:presLayoutVars>
      </dgm:prSet>
      <dgm:spPr/>
      <dgm:t>
        <a:bodyPr/>
        <a:lstStyle/>
        <a:p>
          <a:endParaRPr lang="en-US"/>
        </a:p>
      </dgm:t>
    </dgm:pt>
    <dgm:pt modelId="{341392D8-4BEE-42DB-A22F-1504649DFE00}" type="pres">
      <dgm:prSet presAssocID="{4469826D-F2D7-4C41-85C0-F033D35EFE4F}" presName="aSpace2" presStyleCnt="0"/>
      <dgm:spPr/>
    </dgm:pt>
    <dgm:pt modelId="{375DC58F-DA1C-497A-BAE7-FDC95E589624}" type="pres">
      <dgm:prSet presAssocID="{2C922BED-549C-4634-8C23-075A8723C02D}" presName="childNode" presStyleLbl="node1" presStyleIdx="5" presStyleCnt="6">
        <dgm:presLayoutVars>
          <dgm:bulletEnabled val="1"/>
        </dgm:presLayoutVars>
      </dgm:prSet>
      <dgm:spPr/>
      <dgm:t>
        <a:bodyPr/>
        <a:lstStyle/>
        <a:p>
          <a:endParaRPr lang="en-US"/>
        </a:p>
      </dgm:t>
    </dgm:pt>
  </dgm:ptLst>
  <dgm:cxnLst>
    <dgm:cxn modelId="{53CD0AF9-B789-4191-8653-4F3A95EC17EB}" type="presOf" srcId="{7E8A6900-41B6-4739-BAA6-805565503CF3}" destId="{D951F72D-0610-4B96-BA5F-9A79DB8F05B0}" srcOrd="1" destOrd="0" presId="urn:microsoft.com/office/officeart/2005/8/layout/lProcess2"/>
    <dgm:cxn modelId="{75E7D26C-AF3D-4DA3-AB9A-BBDE33DF9E36}" type="presOf" srcId="{15A3F7BC-B4DF-4980-96F3-EBFB496DE2F1}" destId="{D68C1EC0-9FA2-4E3C-B5CE-D335A858D1B2}" srcOrd="0" destOrd="0" presId="urn:microsoft.com/office/officeart/2005/8/layout/lProcess2"/>
    <dgm:cxn modelId="{14BA22A8-BD83-4E93-A0A1-AD1F91943AE7}" srcId="{7E8A6900-41B6-4739-BAA6-805565503CF3}" destId="{15A3F7BC-B4DF-4980-96F3-EBFB496DE2F1}" srcOrd="1" destOrd="0" parTransId="{3F69B239-36D0-4DC1-B029-BDC49EA1B29F}" sibTransId="{32326732-3DCC-4811-9DBC-00225EFEB07C}"/>
    <dgm:cxn modelId="{DF52889C-CC29-455B-8B9D-63DE1BC6A22B}" type="presOf" srcId="{2C922BED-549C-4634-8C23-075A8723C02D}" destId="{375DC58F-DA1C-497A-BAE7-FDC95E589624}" srcOrd="0" destOrd="0" presId="urn:microsoft.com/office/officeart/2005/8/layout/lProcess2"/>
    <dgm:cxn modelId="{1D1E9EB6-044A-4012-BB4D-85AC9B82AC3E}" srcId="{7E8A6900-41B6-4739-BAA6-805565503CF3}" destId="{7F3EB401-0392-411B-9272-5373633419AA}" srcOrd="0" destOrd="0" parTransId="{246211A8-3087-44A5-867F-42ADD7844C51}" sibTransId="{914D273D-9382-40E8-BF42-0BD74F3F5B5D}"/>
    <dgm:cxn modelId="{1DDCB412-AA05-4225-AC11-BB93FED47B6B}" type="presOf" srcId="{7508C3F3-D749-4411-B118-3611FE39BD3A}" destId="{28874E3F-16AC-423A-B408-E961AA970EC2}" srcOrd="0" destOrd="0" presId="urn:microsoft.com/office/officeart/2005/8/layout/lProcess2"/>
    <dgm:cxn modelId="{3E57143D-DE48-45F8-A624-50BEBAD9C374}" srcId="{B882EAAE-2DAC-4426-ABDD-078302D5D9B0}" destId="{7508C3F3-D749-4411-B118-3611FE39BD3A}" srcOrd="1" destOrd="0" parTransId="{6DF96924-2823-4BBA-8790-B34740359AA9}" sibTransId="{AB22FD17-A882-432E-B625-DCDAEA91F814}"/>
    <dgm:cxn modelId="{E576F4B2-B03F-44EB-AF19-1F5FD03698AA}" type="presOf" srcId="{B882EAAE-2DAC-4426-ABDD-078302D5D9B0}" destId="{4F5098D6-1AD9-456D-8253-B0DE1A41205C}" srcOrd="0" destOrd="0" presId="urn:microsoft.com/office/officeart/2005/8/layout/lProcess2"/>
    <dgm:cxn modelId="{4D145B2B-9339-4727-ABCC-DB2BE45F8FE6}" type="presOf" srcId="{7E8A6900-41B6-4739-BAA6-805565503CF3}" destId="{4F062D79-76C2-4654-86C5-1268D7317B85}" srcOrd="0" destOrd="0" presId="urn:microsoft.com/office/officeart/2005/8/layout/lProcess2"/>
    <dgm:cxn modelId="{87C0EC9A-0278-4D17-88D1-5ABAA42E0B0D}" type="presOf" srcId="{32BD5C72-AE40-466D-9F5D-6107357B6335}" destId="{DB660A85-0702-4B08-AF9A-E4EB81F84C74}" srcOrd="0" destOrd="0" presId="urn:microsoft.com/office/officeart/2005/8/layout/lProcess2"/>
    <dgm:cxn modelId="{31D04CC1-C730-4800-9A3A-09937EB03BE4}" srcId="{7E8A6900-41B6-4739-BAA6-805565503CF3}" destId="{32BD5C72-AE40-466D-9F5D-6107357B6335}" srcOrd="2" destOrd="0" parTransId="{1FC4CF2B-8938-4484-B215-D19E29F6C872}" sibTransId="{6AA89945-5D5D-4D34-ABCB-D11AA988831A}"/>
    <dgm:cxn modelId="{6B232A1D-CB4A-4960-9117-B34587E1A3ED}" type="presOf" srcId="{315A5BD1-050F-47A3-841A-90EF3230EF4F}" destId="{7F48A5AC-E01F-4617-9429-07247CB78702}" srcOrd="0" destOrd="0" presId="urn:microsoft.com/office/officeart/2005/8/layout/lProcess2"/>
    <dgm:cxn modelId="{18209644-C222-4AB6-BDF3-E6F212E0593B}" srcId="{7508C3F3-D749-4411-B118-3611FE39BD3A}" destId="{2C922BED-549C-4634-8C23-075A8723C02D}" srcOrd="2" destOrd="0" parTransId="{EC4CCE70-661C-4043-A807-97D06FC075E4}" sibTransId="{B7AB9148-2CDD-4FF5-B73C-05984530D4FA}"/>
    <dgm:cxn modelId="{D77C2499-637C-4FEC-981B-50F5E4387274}" srcId="{7508C3F3-D749-4411-B118-3611FE39BD3A}" destId="{4469826D-F2D7-4C41-85C0-F033D35EFE4F}" srcOrd="1" destOrd="0" parTransId="{4033CAE3-3596-4A53-A30D-0AAB05121375}" sibTransId="{1A108382-0C48-4C5A-94E4-22D5EBD7154A}"/>
    <dgm:cxn modelId="{14CFB0E2-1194-478F-969E-5F9E34D97A86}" srcId="{7508C3F3-D749-4411-B118-3611FE39BD3A}" destId="{315A5BD1-050F-47A3-841A-90EF3230EF4F}" srcOrd="0" destOrd="0" parTransId="{DF9B0EC9-9AFD-4346-804F-23260EFE1BCD}" sibTransId="{952A1D16-2815-42E8-A2D0-95196CDB4D8C}"/>
    <dgm:cxn modelId="{98C85A36-D1B3-43E0-A79B-DD5707D69054}" type="presOf" srcId="{4469826D-F2D7-4C41-85C0-F033D35EFE4F}" destId="{1C8CC269-3B3D-44E7-BD61-3161BA71C28E}" srcOrd="0" destOrd="0" presId="urn:microsoft.com/office/officeart/2005/8/layout/lProcess2"/>
    <dgm:cxn modelId="{025FAA16-F220-4941-BA17-CAC111BA2F6F}" srcId="{B882EAAE-2DAC-4426-ABDD-078302D5D9B0}" destId="{7E8A6900-41B6-4739-BAA6-805565503CF3}" srcOrd="0" destOrd="0" parTransId="{001AA345-0BDD-4759-86BF-41043C92CD57}" sibTransId="{D8CF45A6-0FBD-4C13-9FB3-95E3350A47A5}"/>
    <dgm:cxn modelId="{9A225E36-0A52-41CA-A473-610E2DCC7216}" type="presOf" srcId="{7F3EB401-0392-411B-9272-5373633419AA}" destId="{9CFDA2E1-240A-48D2-B7C2-176B3C24DDB4}" srcOrd="0" destOrd="0" presId="urn:microsoft.com/office/officeart/2005/8/layout/lProcess2"/>
    <dgm:cxn modelId="{E999E714-B554-46D4-91BF-757D8ABE9B92}" type="presOf" srcId="{7508C3F3-D749-4411-B118-3611FE39BD3A}" destId="{4BEF2450-A3E6-40B0-B8A1-9D0A5E8CD9CF}" srcOrd="1" destOrd="0" presId="urn:microsoft.com/office/officeart/2005/8/layout/lProcess2"/>
    <dgm:cxn modelId="{2F11177E-9EE6-4E55-AB6E-ABD7F3B6CD56}" type="presParOf" srcId="{4F5098D6-1AD9-456D-8253-B0DE1A41205C}" destId="{2A01447E-A53F-4A17-BFB6-D6048AE2D15A}" srcOrd="0" destOrd="0" presId="urn:microsoft.com/office/officeart/2005/8/layout/lProcess2"/>
    <dgm:cxn modelId="{BD31DC0B-886C-41AD-B274-D17F54970B54}" type="presParOf" srcId="{2A01447E-A53F-4A17-BFB6-D6048AE2D15A}" destId="{4F062D79-76C2-4654-86C5-1268D7317B85}" srcOrd="0" destOrd="0" presId="urn:microsoft.com/office/officeart/2005/8/layout/lProcess2"/>
    <dgm:cxn modelId="{07FA78B2-F7CF-4249-8414-54BDADAC8AF7}" type="presParOf" srcId="{2A01447E-A53F-4A17-BFB6-D6048AE2D15A}" destId="{D951F72D-0610-4B96-BA5F-9A79DB8F05B0}" srcOrd="1" destOrd="0" presId="urn:microsoft.com/office/officeart/2005/8/layout/lProcess2"/>
    <dgm:cxn modelId="{F1C252CA-F170-447F-BB6C-8D29BA13738C}" type="presParOf" srcId="{2A01447E-A53F-4A17-BFB6-D6048AE2D15A}" destId="{E43F58F3-A329-4121-9F4B-D5A9D9E31EBA}" srcOrd="2" destOrd="0" presId="urn:microsoft.com/office/officeart/2005/8/layout/lProcess2"/>
    <dgm:cxn modelId="{691CAD36-1874-48D8-840D-005D2152C3C3}" type="presParOf" srcId="{E43F58F3-A329-4121-9F4B-D5A9D9E31EBA}" destId="{2A966B47-AD3D-442E-AD77-E4C131EE74E5}" srcOrd="0" destOrd="0" presId="urn:microsoft.com/office/officeart/2005/8/layout/lProcess2"/>
    <dgm:cxn modelId="{4302E29B-DC83-481B-87BB-6EE6DA582F3A}" type="presParOf" srcId="{2A966B47-AD3D-442E-AD77-E4C131EE74E5}" destId="{9CFDA2E1-240A-48D2-B7C2-176B3C24DDB4}" srcOrd="0" destOrd="0" presId="urn:microsoft.com/office/officeart/2005/8/layout/lProcess2"/>
    <dgm:cxn modelId="{5F032D95-2ADB-4D13-A28E-BAC8AAA8059C}" type="presParOf" srcId="{2A966B47-AD3D-442E-AD77-E4C131EE74E5}" destId="{AFC52CB1-CA70-4CB9-AD40-C8F20C16D1EB}" srcOrd="1" destOrd="0" presId="urn:microsoft.com/office/officeart/2005/8/layout/lProcess2"/>
    <dgm:cxn modelId="{11A12F00-290D-4F42-A901-0E063D0FB5B9}" type="presParOf" srcId="{2A966B47-AD3D-442E-AD77-E4C131EE74E5}" destId="{D68C1EC0-9FA2-4E3C-B5CE-D335A858D1B2}" srcOrd="2" destOrd="0" presId="urn:microsoft.com/office/officeart/2005/8/layout/lProcess2"/>
    <dgm:cxn modelId="{29891612-F050-4C93-8781-EF085213E210}" type="presParOf" srcId="{2A966B47-AD3D-442E-AD77-E4C131EE74E5}" destId="{880BBD12-8201-46E4-A9DB-313D3EE70C28}" srcOrd="3" destOrd="0" presId="urn:microsoft.com/office/officeart/2005/8/layout/lProcess2"/>
    <dgm:cxn modelId="{E458C887-1EBC-4D58-B92F-D7C77618002A}" type="presParOf" srcId="{2A966B47-AD3D-442E-AD77-E4C131EE74E5}" destId="{DB660A85-0702-4B08-AF9A-E4EB81F84C74}" srcOrd="4" destOrd="0" presId="urn:microsoft.com/office/officeart/2005/8/layout/lProcess2"/>
    <dgm:cxn modelId="{643E486E-9823-40AC-86DF-8F5F7BD52729}" type="presParOf" srcId="{4F5098D6-1AD9-456D-8253-B0DE1A41205C}" destId="{CFF8B6C8-7557-4D1A-A6D2-2661DD8FAADB}" srcOrd="1" destOrd="0" presId="urn:microsoft.com/office/officeart/2005/8/layout/lProcess2"/>
    <dgm:cxn modelId="{517031F3-0CB3-4FF0-827E-01E1F07C2881}" type="presParOf" srcId="{4F5098D6-1AD9-456D-8253-B0DE1A41205C}" destId="{A0999A9C-CDCE-4F9A-AF1D-7CF95C86266A}" srcOrd="2" destOrd="0" presId="urn:microsoft.com/office/officeart/2005/8/layout/lProcess2"/>
    <dgm:cxn modelId="{B55A036C-F3C3-4654-B255-03BD5AA8A107}" type="presParOf" srcId="{A0999A9C-CDCE-4F9A-AF1D-7CF95C86266A}" destId="{28874E3F-16AC-423A-B408-E961AA970EC2}" srcOrd="0" destOrd="0" presId="urn:microsoft.com/office/officeart/2005/8/layout/lProcess2"/>
    <dgm:cxn modelId="{F0176773-8139-4BBC-90D3-37C08DABAC4C}" type="presParOf" srcId="{A0999A9C-CDCE-4F9A-AF1D-7CF95C86266A}" destId="{4BEF2450-A3E6-40B0-B8A1-9D0A5E8CD9CF}" srcOrd="1" destOrd="0" presId="urn:microsoft.com/office/officeart/2005/8/layout/lProcess2"/>
    <dgm:cxn modelId="{969C0066-523C-4A26-83B4-C2AD5977CF1F}" type="presParOf" srcId="{A0999A9C-CDCE-4F9A-AF1D-7CF95C86266A}" destId="{ADDF97EC-1E98-4D43-9EA6-A2DE97A1196F}" srcOrd="2" destOrd="0" presId="urn:microsoft.com/office/officeart/2005/8/layout/lProcess2"/>
    <dgm:cxn modelId="{A247169C-38B7-4EAF-9C59-C051BC44A739}" type="presParOf" srcId="{ADDF97EC-1E98-4D43-9EA6-A2DE97A1196F}" destId="{01E19FEE-BA0E-4DAD-86AC-EE7F8D107518}" srcOrd="0" destOrd="0" presId="urn:microsoft.com/office/officeart/2005/8/layout/lProcess2"/>
    <dgm:cxn modelId="{3AE06E7B-3171-4F86-B2D2-023B1363F5B7}" type="presParOf" srcId="{01E19FEE-BA0E-4DAD-86AC-EE7F8D107518}" destId="{7F48A5AC-E01F-4617-9429-07247CB78702}" srcOrd="0" destOrd="0" presId="urn:microsoft.com/office/officeart/2005/8/layout/lProcess2"/>
    <dgm:cxn modelId="{0880503D-6FC8-4958-B238-3B299B672540}" type="presParOf" srcId="{01E19FEE-BA0E-4DAD-86AC-EE7F8D107518}" destId="{1DAFBBF0-B0AB-40D5-B73D-E5443BF45C73}" srcOrd="1" destOrd="0" presId="urn:microsoft.com/office/officeart/2005/8/layout/lProcess2"/>
    <dgm:cxn modelId="{C7B2590E-8120-4372-ABA5-219327D54202}" type="presParOf" srcId="{01E19FEE-BA0E-4DAD-86AC-EE7F8D107518}" destId="{1C8CC269-3B3D-44E7-BD61-3161BA71C28E}" srcOrd="2" destOrd="0" presId="urn:microsoft.com/office/officeart/2005/8/layout/lProcess2"/>
    <dgm:cxn modelId="{1F66E040-CEC9-4F3A-93C9-1132614E2E99}" type="presParOf" srcId="{01E19FEE-BA0E-4DAD-86AC-EE7F8D107518}" destId="{341392D8-4BEE-42DB-A22F-1504649DFE00}" srcOrd="3" destOrd="0" presId="urn:microsoft.com/office/officeart/2005/8/layout/lProcess2"/>
    <dgm:cxn modelId="{11B2AACF-35F1-47BC-9ECE-5FE7D3C08FB2}" type="presParOf" srcId="{01E19FEE-BA0E-4DAD-86AC-EE7F8D107518}" destId="{375DC58F-DA1C-497A-BAE7-FDC95E589624}"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939D95F-9460-0440-9860-1A57FB5F8A2B}" type="datetimeFigureOut">
              <a:rPr lang="en-US" smtClean="0"/>
              <a:t>2/28/2018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FFBB091-2F95-4A45-9F22-28B9876BB232}" type="slidenum">
              <a:rPr lang="en-US" smtClean="0"/>
              <a:t>‹#›</a:t>
            </a:fld>
            <a:endParaRPr lang="en-US"/>
          </a:p>
        </p:txBody>
      </p:sp>
    </p:spTree>
    <p:extLst>
      <p:ext uri="{BB962C8B-B14F-4D97-AF65-F5344CB8AC3E}">
        <p14:creationId xmlns:p14="http://schemas.microsoft.com/office/powerpoint/2010/main" val="7579972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83DAA10-76F1-BB44-9D35-7CFF32032758}" type="datetimeFigureOut">
              <a:rPr lang="en-US" smtClean="0"/>
              <a:t>2/28/2018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3F9647A-3E31-3A41-A4E9-ABE8D6F99CD0}" type="slidenum">
              <a:rPr lang="en-US" smtClean="0"/>
              <a:t>‹#›</a:t>
            </a:fld>
            <a:endParaRPr lang="en-US"/>
          </a:p>
        </p:txBody>
      </p:sp>
    </p:spTree>
    <p:extLst>
      <p:ext uri="{BB962C8B-B14F-4D97-AF65-F5344CB8AC3E}">
        <p14:creationId xmlns:p14="http://schemas.microsoft.com/office/powerpoint/2010/main" val="14852231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fasab.gov/leas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valentinem@fasab.gov"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simmsr@fasab.gov"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F9647A-3E31-3A41-A4E9-ABE8D6F99CD0}" type="slidenum">
              <a:rPr lang="en-US" smtClean="0"/>
              <a:t>1</a:t>
            </a:fld>
            <a:endParaRPr lang="en-US"/>
          </a:p>
        </p:txBody>
      </p:sp>
    </p:spTree>
    <p:extLst>
      <p:ext uri="{BB962C8B-B14F-4D97-AF65-F5344CB8AC3E}">
        <p14:creationId xmlns:p14="http://schemas.microsoft.com/office/powerpoint/2010/main" val="2631976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F9647A-3E31-3A41-A4E9-ABE8D6F99CD0}" type="slidenum">
              <a:rPr lang="en-US" smtClean="0"/>
              <a:t>10</a:t>
            </a:fld>
            <a:endParaRPr lang="en-US"/>
          </a:p>
        </p:txBody>
      </p:sp>
    </p:spTree>
    <p:extLst>
      <p:ext uri="{BB962C8B-B14F-4D97-AF65-F5344CB8AC3E}">
        <p14:creationId xmlns:p14="http://schemas.microsoft.com/office/powerpoint/2010/main" val="4124273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F9647A-3E31-3A41-A4E9-ABE8D6F99CD0}" type="slidenum">
              <a:rPr lang="en-US" smtClean="0"/>
              <a:t>11</a:t>
            </a:fld>
            <a:endParaRPr lang="en-US"/>
          </a:p>
        </p:txBody>
      </p:sp>
    </p:spTree>
    <p:extLst>
      <p:ext uri="{BB962C8B-B14F-4D97-AF65-F5344CB8AC3E}">
        <p14:creationId xmlns:p14="http://schemas.microsoft.com/office/powerpoint/2010/main" val="2760612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F9647A-3E31-3A41-A4E9-ABE8D6F99CD0}" type="slidenum">
              <a:rPr lang="en-US" smtClean="0"/>
              <a:t>12</a:t>
            </a:fld>
            <a:endParaRPr lang="en-US"/>
          </a:p>
        </p:txBody>
      </p:sp>
    </p:spTree>
    <p:extLst>
      <p:ext uri="{BB962C8B-B14F-4D97-AF65-F5344CB8AC3E}">
        <p14:creationId xmlns:p14="http://schemas.microsoft.com/office/powerpoint/2010/main" val="3950007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Dept. of Interior entities = </a:t>
            </a:r>
            <a:r>
              <a:rPr lang="en-US" sz="1200" b="1" kern="1200" dirty="0" smtClean="0">
                <a:solidFill>
                  <a:schemeClr val="tx1"/>
                </a:solidFill>
                <a:effectLst/>
                <a:latin typeface="+mn-lt"/>
                <a:ea typeface="+mn-ea"/>
                <a:cs typeface="+mn-cs"/>
              </a:rPr>
              <a:t>BLM</a:t>
            </a:r>
            <a:r>
              <a:rPr lang="en-US" sz="1200" kern="1200" dirty="0" smtClean="0">
                <a:solidFill>
                  <a:schemeClr val="tx1"/>
                </a:solidFill>
                <a:effectLst/>
                <a:latin typeface="+mn-lt"/>
                <a:ea typeface="+mn-ea"/>
                <a:cs typeface="+mn-cs"/>
              </a:rPr>
              <a:t> - Bureau of land Management, </a:t>
            </a:r>
            <a:r>
              <a:rPr lang="en-US" sz="1200" b="1" kern="1200" dirty="0" smtClean="0">
                <a:solidFill>
                  <a:schemeClr val="tx1"/>
                </a:solidFill>
                <a:effectLst/>
                <a:latin typeface="+mn-lt"/>
                <a:ea typeface="+mn-ea"/>
                <a:cs typeface="+mn-cs"/>
              </a:rPr>
              <a:t>NPS</a:t>
            </a:r>
            <a:r>
              <a:rPr lang="en-US" sz="1200" kern="1200" dirty="0" smtClean="0">
                <a:solidFill>
                  <a:schemeClr val="tx1"/>
                </a:solidFill>
                <a:effectLst/>
                <a:latin typeface="+mn-lt"/>
                <a:ea typeface="+mn-ea"/>
                <a:cs typeface="+mn-cs"/>
              </a:rPr>
              <a:t> - National Park Service,  </a:t>
            </a:r>
            <a:r>
              <a:rPr lang="en-US" sz="1200" b="1" kern="1200" dirty="0" smtClean="0">
                <a:solidFill>
                  <a:schemeClr val="tx1"/>
                </a:solidFill>
                <a:effectLst/>
                <a:latin typeface="+mn-lt"/>
                <a:ea typeface="+mn-ea"/>
                <a:cs typeface="+mn-cs"/>
              </a:rPr>
              <a:t>FS</a:t>
            </a:r>
            <a:r>
              <a:rPr lang="en-US" sz="1200" kern="1200" dirty="0" smtClean="0">
                <a:solidFill>
                  <a:schemeClr val="tx1"/>
                </a:solidFill>
                <a:effectLst/>
                <a:latin typeface="+mn-lt"/>
                <a:ea typeface="+mn-ea"/>
                <a:cs typeface="+mn-cs"/>
              </a:rPr>
              <a:t> Fish and Wildlife Service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 S. Dept. of Agriculture = Forest Service</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9647A-3E31-3A41-A4E9-ABE8D6F99CD0}" type="slidenum">
              <a:rPr lang="en-US" smtClean="0"/>
              <a:t>13</a:t>
            </a:fld>
            <a:endParaRPr lang="en-US"/>
          </a:p>
        </p:txBody>
      </p:sp>
    </p:spTree>
    <p:extLst>
      <p:ext uri="{BB962C8B-B14F-4D97-AF65-F5344CB8AC3E}">
        <p14:creationId xmlns:p14="http://schemas.microsoft.com/office/powerpoint/2010/main" val="2054740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Leases</a:t>
            </a:r>
            <a:endParaRPr lang="en-US" dirty="0"/>
          </a:p>
          <a:p>
            <a:r>
              <a:rPr lang="en-US" dirty="0"/>
              <a:t>The objective for the August meeting was for the Board to review the draft Leases Statement and give staff feedback on any technical issues so that a pre-ballot draft can be provided to the Board by the October meeting.</a:t>
            </a:r>
          </a:p>
          <a:p>
            <a:r>
              <a:rPr lang="en-US" dirty="0"/>
              <a:t>Staff made the necessary edits to the </a:t>
            </a:r>
            <a:r>
              <a:rPr lang="en-US" i="1" dirty="0"/>
              <a:t>Leases</a:t>
            </a:r>
            <a:r>
              <a:rPr lang="en-US" dirty="0"/>
              <a:t> Exposure Draft (ED) to convert the document from an ED to a draft Statement based on </a:t>
            </a:r>
          </a:p>
          <a:p>
            <a:r>
              <a:rPr lang="en-US" dirty="0"/>
              <a:t> </a:t>
            </a:r>
          </a:p>
          <a:p>
            <a:pPr lvl="0"/>
            <a:r>
              <a:rPr lang="en-US" dirty="0"/>
              <a:t>Board discussions related to responses to the 2016 </a:t>
            </a:r>
            <a:r>
              <a:rPr lang="en-US" i="1" dirty="0"/>
              <a:t>Leases</a:t>
            </a:r>
            <a:r>
              <a:rPr lang="en-US" dirty="0"/>
              <a:t> Exposure Draft (ED) </a:t>
            </a:r>
          </a:p>
          <a:p>
            <a:pPr lvl="0"/>
            <a:r>
              <a:rPr lang="en-US" dirty="0"/>
              <a:t>Board discussions with representatives from five federal entities at the April 2017 meeting on their views on the ED</a:t>
            </a:r>
          </a:p>
          <a:p>
            <a:pPr lvl="0"/>
            <a:r>
              <a:rPr lang="en-US" dirty="0"/>
              <a:t>Staff editorial changes for understandability and readability of the standard, including revisions adapted from GASB’s final Leases standard.</a:t>
            </a:r>
          </a:p>
          <a:p>
            <a:r>
              <a:rPr lang="en-US" dirty="0"/>
              <a:t> </a:t>
            </a:r>
          </a:p>
          <a:p>
            <a:r>
              <a:rPr lang="en-US" dirty="0"/>
              <a:t>At the August meeting staff discussed the following three issues with the Board:</a:t>
            </a:r>
          </a:p>
          <a:p>
            <a:r>
              <a:rPr lang="en-US" dirty="0"/>
              <a:t> </a:t>
            </a:r>
          </a:p>
          <a:p>
            <a:pPr lvl="0"/>
            <a:r>
              <a:rPr lang="en-US" dirty="0"/>
              <a:t>Definition of a lease</a:t>
            </a:r>
          </a:p>
          <a:p>
            <a:pPr lvl="0"/>
            <a:r>
              <a:rPr lang="en-US" dirty="0"/>
              <a:t>Service contracts</a:t>
            </a:r>
          </a:p>
          <a:p>
            <a:pPr lvl="0"/>
            <a:r>
              <a:rPr lang="en-US" dirty="0"/>
              <a:t>Lease term determination</a:t>
            </a:r>
          </a:p>
          <a:p>
            <a:endParaRPr lang="en-US" dirty="0"/>
          </a:p>
        </p:txBody>
      </p:sp>
      <p:sp>
        <p:nvSpPr>
          <p:cNvPr id="4" name="Slide Number Placeholder 3"/>
          <p:cNvSpPr>
            <a:spLocks noGrp="1"/>
          </p:cNvSpPr>
          <p:nvPr>
            <p:ph type="sldNum" sz="quarter" idx="10"/>
          </p:nvPr>
        </p:nvSpPr>
        <p:spPr/>
        <p:txBody>
          <a:bodyPr/>
          <a:lstStyle/>
          <a:p>
            <a:fld id="{A3F9647A-3E31-3A41-A4E9-ABE8D6F99CD0}" type="slidenum">
              <a:rPr lang="en-US" smtClean="0"/>
              <a:t>14</a:t>
            </a:fld>
            <a:endParaRPr lang="en-US"/>
          </a:p>
        </p:txBody>
      </p:sp>
    </p:spTree>
    <p:extLst>
      <p:ext uri="{BB962C8B-B14F-4D97-AF65-F5344CB8AC3E}">
        <p14:creationId xmlns:p14="http://schemas.microsoft.com/office/powerpoint/2010/main" val="255950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F9647A-3E31-3A41-A4E9-ABE8D6F99CD0}" type="slidenum">
              <a:rPr lang="en-US" smtClean="0"/>
              <a:t>15</a:t>
            </a:fld>
            <a:endParaRPr lang="en-US"/>
          </a:p>
        </p:txBody>
      </p:sp>
    </p:spTree>
    <p:extLst>
      <p:ext uri="{BB962C8B-B14F-4D97-AF65-F5344CB8AC3E}">
        <p14:creationId xmlns:p14="http://schemas.microsoft.com/office/powerpoint/2010/main" val="346771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Effective date of standard</a:t>
            </a:r>
          </a:p>
          <a:p>
            <a:pPr lvl="0"/>
            <a:r>
              <a:rPr lang="en-US" dirty="0"/>
              <a:t>Other revisions to the standard</a:t>
            </a:r>
          </a:p>
          <a:p>
            <a:pPr lvl="0"/>
            <a:r>
              <a:rPr lang="en-US" dirty="0"/>
              <a:t>Possibility of re-exposure</a:t>
            </a:r>
          </a:p>
          <a:p>
            <a:r>
              <a:rPr lang="en-US" dirty="0"/>
              <a:t> </a:t>
            </a:r>
          </a:p>
          <a:p>
            <a:r>
              <a:rPr lang="en-US" dirty="0"/>
              <a:t>The Board agreed to revise the standard to include the narrower lease definition to, “</a:t>
            </a:r>
            <a:r>
              <a:rPr lang="en-US" i="1" dirty="0"/>
              <a:t>a contract or agreement that conveys the right to control the use of another entity’s identified property, plant, or equipment (an identified asset) for a period of time in exchange for consideration</a:t>
            </a:r>
            <a:r>
              <a:rPr lang="en-US" dirty="0"/>
              <a:t>”. The Board agreed to include the definition of service contracts in the Leases standard. The Board agreed to add language that would clarify the “</a:t>
            </a:r>
            <a:r>
              <a:rPr lang="en-US" dirty="0" err="1"/>
              <a:t>noncancelable</a:t>
            </a:r>
            <a:r>
              <a:rPr lang="en-US" dirty="0"/>
              <a:t> period” and agreed that both the lessee and the lessor’s options to extend or terminate the lease contract or agreement, if probable, should be included in the lease term at its commencement. The Board agreed that when the lessee or lessor was assessing its own options to extend or terminate the contract or agreement the level of probability is at the probable threshold, whereas when the lessee or lessor was assessing the other party’s options to extend or terminate the contract or agreement the level of probability is at a higher threshold, like reasonably certain which requires significant evidence. The Board agreed to change the effective date of the Leases standard to reporting periods beginning after September 30, 2020 (FY 2021). The Board agreed to several editorial changes. The Board unanimously agreed that re-exposure of the Leases standard was not necessary based on the substance of the revisions.</a:t>
            </a:r>
          </a:p>
          <a:p>
            <a:r>
              <a:rPr lang="en-US" b="1" dirty="0"/>
              <a:t> </a:t>
            </a:r>
            <a:endParaRPr lang="en-US" dirty="0"/>
          </a:p>
          <a:p>
            <a:r>
              <a:rPr lang="en-US" b="1" dirty="0"/>
              <a:t>Next Steps:</a:t>
            </a:r>
            <a:r>
              <a:rPr lang="en-US" dirty="0"/>
              <a:t> Staff will make the necessary revisions to the draft standard based on all Board discussions since the exposure draft and present a pre-ballot draft to the Board by the October meeting.</a:t>
            </a:r>
          </a:p>
          <a:p>
            <a:r>
              <a:rPr lang="en-US" dirty="0"/>
              <a:t> </a:t>
            </a:r>
          </a:p>
          <a:p>
            <a:r>
              <a:rPr lang="en-US" dirty="0"/>
              <a:t>Point of Contact: Monica Valentine, 202-512-7362, </a:t>
            </a:r>
            <a:r>
              <a:rPr lang="en-US" dirty="0">
                <a:hlinkClick r:id="rId3"/>
              </a:rPr>
              <a:t>valentinem@fasab.gov</a:t>
            </a:r>
            <a:endParaRPr lang="en-US" dirty="0"/>
          </a:p>
          <a:p>
            <a:r>
              <a:rPr lang="en-US" dirty="0"/>
              <a:t> </a:t>
            </a:r>
          </a:p>
          <a:p>
            <a:r>
              <a:rPr lang="en-US"/>
              <a:t> </a:t>
            </a:r>
          </a:p>
          <a:p>
            <a:endParaRPr lang="en-US"/>
          </a:p>
        </p:txBody>
      </p:sp>
      <p:sp>
        <p:nvSpPr>
          <p:cNvPr id="4" name="Slide Number Placeholder 3"/>
          <p:cNvSpPr>
            <a:spLocks noGrp="1"/>
          </p:cNvSpPr>
          <p:nvPr>
            <p:ph type="sldNum" sz="quarter" idx="10"/>
          </p:nvPr>
        </p:nvSpPr>
        <p:spPr/>
        <p:txBody>
          <a:bodyPr/>
          <a:lstStyle/>
          <a:p>
            <a:fld id="{A3F9647A-3E31-3A41-A4E9-ABE8D6F99CD0}" type="slidenum">
              <a:rPr lang="en-US" smtClean="0"/>
              <a:t>16</a:t>
            </a:fld>
            <a:endParaRPr lang="en-US"/>
          </a:p>
        </p:txBody>
      </p:sp>
    </p:spTree>
    <p:extLst>
      <p:ext uri="{BB962C8B-B14F-4D97-AF65-F5344CB8AC3E}">
        <p14:creationId xmlns:p14="http://schemas.microsoft.com/office/powerpoint/2010/main" val="57618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F9647A-3E31-3A41-A4E9-ABE8D6F99CD0}" type="slidenum">
              <a:rPr lang="en-US" smtClean="0"/>
              <a:t>17</a:t>
            </a:fld>
            <a:endParaRPr lang="en-US"/>
          </a:p>
        </p:txBody>
      </p:sp>
    </p:spTree>
    <p:extLst>
      <p:ext uri="{BB962C8B-B14F-4D97-AF65-F5344CB8AC3E}">
        <p14:creationId xmlns:p14="http://schemas.microsoft.com/office/powerpoint/2010/main" val="1370926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lvl="1"/>
            <a:r>
              <a:rPr lang="en-US" dirty="0" smtClean="0">
                <a:latin typeface="Arial" panose="020B0604020202020204" pitchFamily="34" charset="0"/>
                <a:cs typeface="Arial" panose="020B0604020202020204" pitchFamily="34" charset="0"/>
              </a:rPr>
              <a:t>role of financial statements and required supplementary information (RSI)</a:t>
            </a:r>
          </a:p>
          <a:p>
            <a:pPr lvl="1"/>
            <a:r>
              <a:rPr lang="en-US" dirty="0" smtClean="0">
                <a:latin typeface="Arial" panose="020B0604020202020204" pitchFamily="34" charset="0"/>
                <a:cs typeface="Arial" panose="020B0604020202020204" pitchFamily="34" charset="0"/>
              </a:rPr>
              <a:t>content of financial statements and RSI</a:t>
            </a:r>
          </a:p>
          <a:p>
            <a:pPr lvl="1"/>
            <a:r>
              <a:rPr lang="en-US" dirty="0" smtClean="0">
                <a:latin typeface="Arial" panose="020B0604020202020204" pitchFamily="34" charset="0"/>
                <a:cs typeface="Arial" panose="020B0604020202020204" pitchFamily="34" charset="0"/>
              </a:rPr>
              <a:t>presentation of budgetary information</a:t>
            </a:r>
          </a:p>
          <a:p>
            <a:pPr lvl="1"/>
            <a:r>
              <a:rPr lang="en-US" dirty="0" smtClean="0">
                <a:latin typeface="Arial" panose="020B0604020202020204" pitchFamily="34" charset="0"/>
                <a:cs typeface="Arial" panose="020B0604020202020204" pitchFamily="34" charset="0"/>
              </a:rPr>
              <a:t>presentation of performance information</a:t>
            </a:r>
          </a:p>
          <a:p>
            <a:pPr lvl="1"/>
            <a:r>
              <a:rPr lang="en-US" dirty="0" smtClean="0">
                <a:latin typeface="Arial" panose="020B0604020202020204" pitchFamily="34" charset="0"/>
                <a:cs typeface="Arial" panose="020B0604020202020204" pitchFamily="34" charset="0"/>
              </a:rPr>
              <a:t>summary-level information</a:t>
            </a:r>
          </a:p>
          <a:p>
            <a:endParaRPr lang="en-US" dirty="0"/>
          </a:p>
        </p:txBody>
      </p:sp>
      <p:sp>
        <p:nvSpPr>
          <p:cNvPr id="4" name="Slide Number Placeholder 3"/>
          <p:cNvSpPr>
            <a:spLocks noGrp="1"/>
          </p:cNvSpPr>
          <p:nvPr>
            <p:ph type="sldNum" sz="quarter" idx="10"/>
          </p:nvPr>
        </p:nvSpPr>
        <p:spPr/>
        <p:txBody>
          <a:bodyPr/>
          <a:lstStyle/>
          <a:p>
            <a:fld id="{A3F9647A-3E31-3A41-A4E9-ABE8D6F99CD0}" type="slidenum">
              <a:rPr lang="en-US" smtClean="0"/>
              <a:t>18</a:t>
            </a:fld>
            <a:endParaRPr lang="en-US"/>
          </a:p>
        </p:txBody>
      </p:sp>
    </p:spTree>
    <p:extLst>
      <p:ext uri="{BB962C8B-B14F-4D97-AF65-F5344CB8AC3E}">
        <p14:creationId xmlns:p14="http://schemas.microsoft.com/office/powerpoint/2010/main" val="139203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9647A-3E31-3A41-A4E9-ABE8D6F99CD0}" type="slidenum">
              <a:rPr lang="en-US" smtClean="0"/>
              <a:t>19</a:t>
            </a:fld>
            <a:endParaRPr lang="en-US"/>
          </a:p>
        </p:txBody>
      </p:sp>
    </p:spTree>
    <p:extLst>
      <p:ext uri="{BB962C8B-B14F-4D97-AF65-F5344CB8AC3E}">
        <p14:creationId xmlns:p14="http://schemas.microsoft.com/office/powerpoint/2010/main" val="139203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F9647A-3E31-3A41-A4E9-ABE8D6F99CD0}" type="slidenum">
              <a:rPr lang="en-US" smtClean="0"/>
              <a:t>2</a:t>
            </a:fld>
            <a:endParaRPr lang="en-US"/>
          </a:p>
        </p:txBody>
      </p:sp>
    </p:spTree>
    <p:extLst>
      <p:ext uri="{BB962C8B-B14F-4D97-AF65-F5344CB8AC3E}">
        <p14:creationId xmlns:p14="http://schemas.microsoft.com/office/powerpoint/2010/main" val="4139785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79532" indent="-279532" defTabSz="465887">
              <a:spcBef>
                <a:spcPct val="20000"/>
              </a:spcBef>
              <a:buClr>
                <a:srgbClr val="E6051C"/>
              </a:buClr>
              <a:buFont typeface="Wingdings" charset="2"/>
              <a:buChar char="§"/>
              <a:defRPr/>
            </a:pPr>
            <a:r>
              <a:rPr lang="en-US" altLang="en-US" sz="2400" dirty="0">
                <a:solidFill>
                  <a:srgbClr val="444F51"/>
                </a:solidFill>
                <a:latin typeface="Arial" panose="020B0604020202020204" pitchFamily="34" charset="0"/>
                <a:cs typeface="Arial" panose="020B0604020202020204" pitchFamily="34" charset="0"/>
              </a:rPr>
              <a:t>Relationship between financial statements and RSI (GAAP) and other reported financial and non-financial information (ORFNI)</a:t>
            </a:r>
          </a:p>
          <a:p>
            <a:pPr marL="559064" lvl="1" indent="-279532" defTabSz="465887">
              <a:spcBef>
                <a:spcPct val="20000"/>
              </a:spcBef>
              <a:buClr>
                <a:srgbClr val="026C8F"/>
              </a:buClr>
              <a:buSzPct val="100000"/>
              <a:buFont typeface="Wingdings" charset="2"/>
              <a:buChar char="§"/>
              <a:defRPr/>
            </a:pPr>
            <a:r>
              <a:rPr lang="en-US" altLang="en-US" sz="2400" dirty="0">
                <a:solidFill>
                  <a:srgbClr val="444F51"/>
                </a:solidFill>
                <a:latin typeface="Arial" panose="020B0604020202020204" pitchFamily="34" charset="0"/>
                <a:cs typeface="Arial" panose="020B0604020202020204" pitchFamily="34" charset="0"/>
              </a:rPr>
              <a:t>GAAP</a:t>
            </a:r>
          </a:p>
          <a:p>
            <a:pPr marL="838596" lvl="2" indent="-279532" defTabSz="465887">
              <a:spcBef>
                <a:spcPct val="20000"/>
              </a:spcBef>
              <a:buClr>
                <a:srgbClr val="17BF70"/>
              </a:buClr>
              <a:buFont typeface="Wingdings" charset="2"/>
              <a:buChar char="§"/>
              <a:defRPr/>
            </a:pPr>
            <a:r>
              <a:rPr lang="en-US" altLang="en-US" sz="2200" dirty="0">
                <a:solidFill>
                  <a:srgbClr val="444F51"/>
                </a:solidFill>
                <a:latin typeface="Arial" panose="020B0604020202020204" pitchFamily="34" charset="0"/>
                <a:cs typeface="Arial" panose="020B0604020202020204" pitchFamily="34" charset="0"/>
              </a:rPr>
              <a:t>Based on common understanding of terms</a:t>
            </a:r>
          </a:p>
          <a:p>
            <a:pPr marL="838596" lvl="2" indent="-279532" defTabSz="465887">
              <a:spcBef>
                <a:spcPct val="20000"/>
              </a:spcBef>
              <a:buClr>
                <a:srgbClr val="17BF70"/>
              </a:buClr>
              <a:buFont typeface="Wingdings" charset="2"/>
              <a:buChar char="§"/>
              <a:defRPr/>
            </a:pPr>
            <a:r>
              <a:rPr lang="en-US" altLang="en-US" sz="2200" dirty="0">
                <a:solidFill>
                  <a:srgbClr val="444F51"/>
                </a:solidFill>
                <a:latin typeface="Arial" panose="020B0604020202020204" pitchFamily="34" charset="0"/>
                <a:cs typeface="Arial" panose="020B0604020202020204" pitchFamily="34" charset="0"/>
              </a:rPr>
              <a:t>Meets qualitative characteristics</a:t>
            </a:r>
          </a:p>
          <a:p>
            <a:pPr marL="559064" lvl="1" indent="-279532" defTabSz="465887">
              <a:spcBef>
                <a:spcPct val="20000"/>
              </a:spcBef>
              <a:buClr>
                <a:srgbClr val="026C8F"/>
              </a:buClr>
              <a:buSzPct val="100000"/>
              <a:buFont typeface="Wingdings" charset="2"/>
              <a:buChar char="§"/>
              <a:defRPr/>
            </a:pPr>
            <a:r>
              <a:rPr lang="en-US" altLang="en-US" sz="2400" dirty="0">
                <a:solidFill>
                  <a:srgbClr val="444F51"/>
                </a:solidFill>
                <a:latin typeface="Arial" panose="020B0604020202020204" pitchFamily="34" charset="0"/>
                <a:cs typeface="Arial" panose="020B0604020202020204" pitchFamily="34" charset="0"/>
              </a:rPr>
              <a:t>ORFNI</a:t>
            </a:r>
          </a:p>
          <a:p>
            <a:pPr marL="838596" lvl="2" indent="-279532" defTabSz="465887">
              <a:spcBef>
                <a:spcPct val="20000"/>
              </a:spcBef>
              <a:buClr>
                <a:srgbClr val="17BF70"/>
              </a:buClr>
              <a:buFont typeface="Wingdings" charset="2"/>
              <a:buChar char="§"/>
              <a:defRPr/>
            </a:pPr>
            <a:r>
              <a:rPr lang="en-US" altLang="en-US" sz="2200" dirty="0">
                <a:solidFill>
                  <a:srgbClr val="444F51"/>
                </a:solidFill>
                <a:latin typeface="Arial" panose="020B0604020202020204" pitchFamily="34" charset="0"/>
                <a:cs typeface="Arial" panose="020B0604020202020204" pitchFamily="34" charset="0"/>
              </a:rPr>
              <a:t>Contribute to reporting objectives</a:t>
            </a:r>
          </a:p>
          <a:p>
            <a:pPr marL="838596" lvl="2" indent="-279532" defTabSz="465887">
              <a:spcBef>
                <a:spcPct val="20000"/>
              </a:spcBef>
              <a:buClr>
                <a:srgbClr val="17BF70"/>
              </a:buClr>
              <a:buFont typeface="Wingdings" charset="2"/>
              <a:buChar char="§"/>
              <a:defRPr/>
            </a:pPr>
            <a:r>
              <a:rPr lang="en-US" altLang="en-US" sz="2200" dirty="0">
                <a:solidFill>
                  <a:srgbClr val="444F51"/>
                </a:solidFill>
                <a:latin typeface="Arial" panose="020B0604020202020204" pitchFamily="34" charset="0"/>
                <a:cs typeface="Arial" panose="020B0604020202020204" pitchFamily="34" charset="0"/>
              </a:rPr>
              <a:t>May accompany GAAP</a:t>
            </a:r>
          </a:p>
          <a:p>
            <a:pPr marL="838596" lvl="2" indent="-279532" defTabSz="465887">
              <a:spcBef>
                <a:spcPct val="20000"/>
              </a:spcBef>
              <a:buClr>
                <a:srgbClr val="17BF70"/>
              </a:buClr>
              <a:buFont typeface="Wingdings" charset="2"/>
              <a:buChar char="§"/>
              <a:defRPr/>
            </a:pPr>
            <a:r>
              <a:rPr lang="en-US" altLang="en-US" sz="2200" dirty="0">
                <a:solidFill>
                  <a:srgbClr val="444F51"/>
                </a:solidFill>
                <a:latin typeface="Arial" panose="020B0604020202020204" pitchFamily="34" charset="0"/>
                <a:cs typeface="Arial" panose="020B0604020202020204" pitchFamily="34" charset="0"/>
              </a:rPr>
              <a:t>May have limitations</a:t>
            </a:r>
          </a:p>
          <a:p>
            <a:pPr marL="1118128" lvl="3" indent="-279532" defTabSz="465887">
              <a:spcBef>
                <a:spcPct val="20000"/>
              </a:spcBef>
              <a:buClr>
                <a:srgbClr val="8BD2DF"/>
              </a:buClr>
              <a:buFont typeface="Wingdings" charset="2"/>
              <a:buChar char="§"/>
              <a:defRPr/>
            </a:pPr>
            <a:r>
              <a:rPr lang="en-US" altLang="en-US" sz="2200" dirty="0">
                <a:solidFill>
                  <a:srgbClr val="444F51"/>
                </a:solidFill>
                <a:latin typeface="Arial" panose="020B0604020202020204" pitchFamily="34" charset="0"/>
                <a:cs typeface="Arial" panose="020B0604020202020204" pitchFamily="34" charset="0"/>
              </a:rPr>
              <a:t>Lack exposure to same level of internal controls</a:t>
            </a:r>
          </a:p>
          <a:p>
            <a:pPr marL="1118128" lvl="3" indent="-279532" defTabSz="465887">
              <a:spcBef>
                <a:spcPct val="20000"/>
              </a:spcBef>
              <a:buClr>
                <a:srgbClr val="8BD2DF"/>
              </a:buClr>
              <a:buFont typeface="Wingdings" charset="2"/>
              <a:buChar char="§"/>
              <a:defRPr/>
            </a:pPr>
            <a:r>
              <a:rPr lang="en-US" altLang="en-US" sz="2200" dirty="0">
                <a:solidFill>
                  <a:srgbClr val="444F51"/>
                </a:solidFill>
                <a:latin typeface="Arial" panose="020B0604020202020204" pitchFamily="34" charset="0"/>
                <a:cs typeface="Arial" panose="020B0604020202020204" pitchFamily="34" charset="0"/>
              </a:rPr>
              <a:t>Not subject to certain procedures required by GAGAS</a:t>
            </a:r>
          </a:p>
          <a:p>
            <a:endParaRPr lang="en-US" dirty="0"/>
          </a:p>
        </p:txBody>
      </p:sp>
      <p:sp>
        <p:nvSpPr>
          <p:cNvPr id="4" name="Slide Number Placeholder 3"/>
          <p:cNvSpPr>
            <a:spLocks noGrp="1"/>
          </p:cNvSpPr>
          <p:nvPr>
            <p:ph type="sldNum" sz="quarter" idx="10"/>
          </p:nvPr>
        </p:nvSpPr>
        <p:spPr/>
        <p:txBody>
          <a:bodyPr/>
          <a:lstStyle/>
          <a:p>
            <a:fld id="{A3F9647A-3E31-3A41-A4E9-ABE8D6F99CD0}" type="slidenum">
              <a:rPr lang="en-US" smtClean="0"/>
              <a:t>20</a:t>
            </a:fld>
            <a:endParaRPr lang="en-US"/>
          </a:p>
        </p:txBody>
      </p:sp>
    </p:spTree>
    <p:extLst>
      <p:ext uri="{BB962C8B-B14F-4D97-AF65-F5344CB8AC3E}">
        <p14:creationId xmlns:p14="http://schemas.microsoft.com/office/powerpoint/2010/main" val="139203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838596" lvl="2" indent="-279532" defTabSz="465887">
              <a:spcBef>
                <a:spcPct val="20000"/>
              </a:spcBef>
              <a:buClr>
                <a:srgbClr val="17BF70"/>
              </a:buClr>
              <a:buFont typeface="Wingdings" charset="2"/>
              <a:buChar char="§"/>
              <a:defRPr/>
            </a:pPr>
            <a:r>
              <a:rPr lang="en-US" altLang="en-US" sz="2400" dirty="0">
                <a:solidFill>
                  <a:srgbClr val="444F51"/>
                </a:solidFill>
                <a:latin typeface="Arial" panose="020B0604020202020204" pitchFamily="34" charset="0"/>
                <a:cs typeface="Arial" panose="020B0604020202020204" pitchFamily="34" charset="0"/>
              </a:rPr>
              <a:t>Streamline reporting and increase user access</a:t>
            </a:r>
          </a:p>
          <a:p>
            <a:pPr marL="1118128" lvl="3" indent="-279532" defTabSz="465887">
              <a:spcBef>
                <a:spcPct val="20000"/>
              </a:spcBef>
              <a:buClr>
                <a:srgbClr val="8BD2DF"/>
              </a:buClr>
              <a:buFont typeface="Wingdings" charset="2"/>
              <a:buChar char="§"/>
              <a:defRPr/>
            </a:pPr>
            <a:r>
              <a:rPr lang="en-US" altLang="en-US" sz="2400" dirty="0">
                <a:solidFill>
                  <a:srgbClr val="444F51"/>
                </a:solidFill>
                <a:latin typeface="Arial" panose="020B0604020202020204" pitchFamily="34" charset="0"/>
                <a:cs typeface="Arial" panose="020B0604020202020204" pitchFamily="34" charset="0"/>
              </a:rPr>
              <a:t>Reduce excessive information</a:t>
            </a:r>
          </a:p>
          <a:p>
            <a:pPr marL="1118128" lvl="3" indent="-279532" defTabSz="465887">
              <a:spcBef>
                <a:spcPct val="20000"/>
              </a:spcBef>
              <a:buClr>
                <a:srgbClr val="8BD2DF"/>
              </a:buClr>
              <a:buFont typeface="Wingdings" charset="2"/>
              <a:buChar char="§"/>
              <a:defRPr/>
            </a:pPr>
            <a:r>
              <a:rPr lang="en-US" altLang="en-US" sz="2400" dirty="0">
                <a:solidFill>
                  <a:srgbClr val="444F51"/>
                </a:solidFill>
                <a:latin typeface="Arial" panose="020B0604020202020204" pitchFamily="34" charset="0"/>
                <a:cs typeface="Arial" panose="020B0604020202020204" pitchFamily="34" charset="0"/>
              </a:rPr>
              <a:t>Reduce redundant information</a:t>
            </a:r>
          </a:p>
          <a:p>
            <a:pPr marL="1118128" lvl="3" indent="-279532" defTabSz="465887">
              <a:spcBef>
                <a:spcPct val="20000"/>
              </a:spcBef>
              <a:buClr>
                <a:srgbClr val="8BD2DF"/>
              </a:buClr>
              <a:buFont typeface="Wingdings" charset="2"/>
              <a:buChar char="§"/>
              <a:defRPr/>
            </a:pPr>
            <a:r>
              <a:rPr lang="en-US" altLang="en-US" sz="2400" dirty="0">
                <a:solidFill>
                  <a:srgbClr val="444F51"/>
                </a:solidFill>
                <a:latin typeface="Arial" panose="020B0604020202020204" pitchFamily="34" charset="0"/>
                <a:cs typeface="Arial" panose="020B0604020202020204" pitchFamily="34" charset="0"/>
              </a:rPr>
              <a:t>Reduce boilerplate information</a:t>
            </a:r>
          </a:p>
          <a:p>
            <a:pPr marL="1118128" lvl="3" indent="-279532" defTabSz="465887">
              <a:spcBef>
                <a:spcPct val="20000"/>
              </a:spcBef>
              <a:buClr>
                <a:srgbClr val="8BD2DF"/>
              </a:buClr>
              <a:buFont typeface="Wingdings" charset="2"/>
              <a:buChar char="§"/>
              <a:defRPr/>
            </a:pPr>
            <a:r>
              <a:rPr lang="en-US" altLang="en-US" sz="2400" dirty="0">
                <a:solidFill>
                  <a:srgbClr val="444F51"/>
                </a:solidFill>
                <a:latin typeface="Arial" panose="020B0604020202020204" pitchFamily="34" charset="0"/>
                <a:cs typeface="Arial" panose="020B0604020202020204" pitchFamily="34" charset="0"/>
              </a:rPr>
              <a:t>Use visual representations</a:t>
            </a:r>
          </a:p>
          <a:p>
            <a:r>
              <a:rPr lang="en-US" dirty="0"/>
              <a:t>ASAB discusses proposals for streamlining management’s discussion and analysis (MD&amp;A) and required supplementary stewardship information (RSSI). During its August 2017 meeting, FASAB staff presented a proposal to require reporting entities to inform readers on where to obtain the entity’s annual performance report (APR) rather than providing detailed performance information in MD&amp;A. The Board supported the proposal and noted that conditions have changed since FASAB developed the MD&amp;A reporting standards in the early 1990s. Component reporting entities currently issue separate financial and performance reports and issue the reports at different times. In addition, the Board’s concepts acknowledge that information that users need may not reside in a single report. Consequently, the Board plans to develop an exposure draft (ED) to amend the existing MD&amp;A reporting standards, explain the rationale for the proposal, and obtain comments from users, preparers, and auditors.  </a:t>
            </a:r>
          </a:p>
          <a:p>
            <a:r>
              <a:rPr lang="en-US" dirty="0"/>
              <a:t> </a:t>
            </a:r>
          </a:p>
          <a:p>
            <a:r>
              <a:rPr lang="en-US" dirty="0"/>
              <a:t>The Board also discussed an initial draft ED proposing to rescind RSSI reporting requirements. The draft ED noted that users do not review the RSSI provided in financial reports. Users can access the information from other sources, such as the Budget of the United States and APRs. However, the Board discussed the history and complexities of the RSSI topic and noted that the draft ED needed to include a comprehensive discussion of the rationale for rescinding RSSI. Thus, FAAB staff will present a revised draft ED during the October 2017 meeting. </a:t>
            </a:r>
          </a:p>
          <a:p>
            <a:r>
              <a:rPr lang="en-US" dirty="0"/>
              <a:t> </a:t>
            </a:r>
          </a:p>
          <a:p>
            <a:r>
              <a:rPr lang="en-US" dirty="0"/>
              <a:t>Point of Contact: Ross Simms, 202-512-2512, </a:t>
            </a:r>
            <a:r>
              <a:rPr lang="en-US" dirty="0">
                <a:hlinkClick r:id="rId3"/>
              </a:rPr>
              <a:t>simmsr@fasab.gov</a:t>
            </a:r>
            <a:endParaRPr lang="en-US" dirty="0"/>
          </a:p>
          <a:p>
            <a:endParaRPr lang="en-US" dirty="0"/>
          </a:p>
        </p:txBody>
      </p:sp>
      <p:sp>
        <p:nvSpPr>
          <p:cNvPr id="4" name="Slide Number Placeholder 3"/>
          <p:cNvSpPr>
            <a:spLocks noGrp="1"/>
          </p:cNvSpPr>
          <p:nvPr>
            <p:ph type="sldNum" sz="quarter" idx="10"/>
          </p:nvPr>
        </p:nvSpPr>
        <p:spPr/>
        <p:txBody>
          <a:bodyPr/>
          <a:lstStyle/>
          <a:p>
            <a:fld id="{A3F9647A-3E31-3A41-A4E9-ABE8D6F99CD0}" type="slidenum">
              <a:rPr lang="en-US" smtClean="0"/>
              <a:t>21</a:t>
            </a:fld>
            <a:endParaRPr lang="en-US"/>
          </a:p>
        </p:txBody>
      </p:sp>
    </p:spTree>
    <p:extLst>
      <p:ext uri="{BB962C8B-B14F-4D97-AF65-F5344CB8AC3E}">
        <p14:creationId xmlns:p14="http://schemas.microsoft.com/office/powerpoint/2010/main" val="139203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79532" indent="-279532" defTabSz="465887">
              <a:spcBef>
                <a:spcPct val="20000"/>
              </a:spcBef>
              <a:buClr>
                <a:srgbClr val="E6051C"/>
              </a:buClr>
              <a:buFont typeface="Wingdings" charset="2"/>
              <a:buChar char="§"/>
              <a:defRPr/>
            </a:pPr>
            <a:r>
              <a:rPr lang="en-US" sz="2400" dirty="0">
                <a:solidFill>
                  <a:srgbClr val="444F51"/>
                </a:solidFill>
                <a:latin typeface="Arial"/>
              </a:rPr>
              <a:t>Potential Features for the Long Term</a:t>
            </a:r>
          </a:p>
          <a:p>
            <a:pPr marL="559064" lvl="1" indent="-279532" defTabSz="465887">
              <a:spcBef>
                <a:spcPct val="50000"/>
              </a:spcBef>
              <a:buClr>
                <a:srgbClr val="026C8F"/>
              </a:buClr>
              <a:buSzPct val="100000"/>
              <a:buFont typeface="Wingdings" charset="2"/>
              <a:buChar char="§"/>
              <a:defRPr/>
            </a:pPr>
            <a:r>
              <a:rPr lang="en-US" sz="2200" dirty="0">
                <a:solidFill>
                  <a:srgbClr val="444F51"/>
                </a:solidFill>
                <a:latin typeface="Arial"/>
                <a:ea typeface="Times New Roman"/>
                <a:cs typeface="Times New Roman"/>
              </a:rPr>
              <a:t>Electronic, internet-based presentation</a:t>
            </a:r>
          </a:p>
          <a:p>
            <a:pPr marL="559064" lvl="1" indent="-279532" defTabSz="465887">
              <a:spcBef>
                <a:spcPct val="50000"/>
              </a:spcBef>
              <a:buClr>
                <a:srgbClr val="026C8F"/>
              </a:buClr>
              <a:buSzPct val="100000"/>
              <a:buFont typeface="Wingdings" charset="2"/>
              <a:buChar char="§"/>
              <a:defRPr/>
            </a:pPr>
            <a:r>
              <a:rPr lang="en-US" sz="2200" dirty="0">
                <a:solidFill>
                  <a:srgbClr val="444F51"/>
                </a:solidFill>
                <a:latin typeface="Arial"/>
                <a:ea typeface="Times New Roman"/>
                <a:cs typeface="Times New Roman"/>
              </a:rPr>
              <a:t>Topic areas - separate required information (management’s discussion and analyses (MD&amp;A), financial statements, and required supplementary information (RSI)) for each topic</a:t>
            </a:r>
          </a:p>
          <a:p>
            <a:pPr marL="559064" lvl="1" indent="-279532" defTabSz="465887">
              <a:spcBef>
                <a:spcPct val="50000"/>
              </a:spcBef>
              <a:buClr>
                <a:srgbClr val="026C8F"/>
              </a:buClr>
              <a:buSzPct val="100000"/>
              <a:buFont typeface="Wingdings" charset="2"/>
              <a:buChar char="§"/>
              <a:defRPr/>
            </a:pPr>
            <a:r>
              <a:rPr lang="en-US" altLang="en-US" sz="2400" dirty="0">
                <a:solidFill>
                  <a:srgbClr val="444F51"/>
                </a:solidFill>
                <a:latin typeface="Arial"/>
                <a:cs typeface="Arial" panose="020B0604020202020204" pitchFamily="34" charset="0"/>
              </a:rPr>
              <a:t>ability to review highly aggregated and disaggregated data </a:t>
            </a:r>
          </a:p>
          <a:p>
            <a:pPr marL="559064" lvl="1" indent="-279532" defTabSz="465887">
              <a:spcBef>
                <a:spcPct val="50000"/>
              </a:spcBef>
              <a:buClr>
                <a:srgbClr val="026C8F"/>
              </a:buClr>
              <a:buSzPct val="100000"/>
              <a:buFont typeface="Wingdings" charset="2"/>
              <a:buChar char="§"/>
              <a:defRPr/>
            </a:pPr>
            <a:r>
              <a:rPr lang="en-US" altLang="en-US" sz="2400" dirty="0">
                <a:solidFill>
                  <a:srgbClr val="444F51"/>
                </a:solidFill>
                <a:latin typeface="Arial"/>
                <a:cs typeface="Arial" panose="020B0604020202020204" pitchFamily="34" charset="0"/>
              </a:rPr>
              <a:t>ability to customize data for analysis</a:t>
            </a:r>
          </a:p>
          <a:p>
            <a:endParaRPr lang="en-US" sz="2400" dirty="0"/>
          </a:p>
        </p:txBody>
      </p:sp>
      <p:sp>
        <p:nvSpPr>
          <p:cNvPr id="4" name="Slide Number Placeholder 3"/>
          <p:cNvSpPr>
            <a:spLocks noGrp="1"/>
          </p:cNvSpPr>
          <p:nvPr>
            <p:ph type="sldNum" sz="quarter" idx="10"/>
          </p:nvPr>
        </p:nvSpPr>
        <p:spPr/>
        <p:txBody>
          <a:bodyPr/>
          <a:lstStyle/>
          <a:p>
            <a:fld id="{A3F9647A-3E31-3A41-A4E9-ABE8D6F99CD0}" type="slidenum">
              <a:rPr lang="en-US" smtClean="0"/>
              <a:t>22</a:t>
            </a:fld>
            <a:endParaRPr lang="en-US"/>
          </a:p>
        </p:txBody>
      </p:sp>
    </p:spTree>
    <p:extLst>
      <p:ext uri="{BB962C8B-B14F-4D97-AF65-F5344CB8AC3E}">
        <p14:creationId xmlns:p14="http://schemas.microsoft.com/office/powerpoint/2010/main" val="139203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10"/>
          </p:nvPr>
        </p:nvSpPr>
        <p:spPr/>
        <p:txBody>
          <a:bodyPr/>
          <a:lstStyle/>
          <a:p>
            <a:fld id="{A3F9647A-3E31-3A41-A4E9-ABE8D6F99CD0}" type="slidenum">
              <a:rPr lang="en-US" smtClean="0"/>
              <a:t>26</a:t>
            </a:fld>
            <a:endParaRPr lang="en-US"/>
          </a:p>
        </p:txBody>
      </p:sp>
    </p:spTree>
    <p:extLst>
      <p:ext uri="{BB962C8B-B14F-4D97-AF65-F5344CB8AC3E}">
        <p14:creationId xmlns:p14="http://schemas.microsoft.com/office/powerpoint/2010/main" val="139203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10"/>
          </p:nvPr>
        </p:nvSpPr>
        <p:spPr/>
        <p:txBody>
          <a:bodyPr/>
          <a:lstStyle/>
          <a:p>
            <a:fld id="{A3F9647A-3E31-3A41-A4E9-ABE8D6F99CD0}" type="slidenum">
              <a:rPr lang="en-US" smtClean="0"/>
              <a:t>27</a:t>
            </a:fld>
            <a:endParaRPr lang="en-US"/>
          </a:p>
        </p:txBody>
      </p:sp>
    </p:spTree>
    <p:extLst>
      <p:ext uri="{BB962C8B-B14F-4D97-AF65-F5344CB8AC3E}">
        <p14:creationId xmlns:p14="http://schemas.microsoft.com/office/powerpoint/2010/main" val="139203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F9647A-3E31-3A41-A4E9-ABE8D6F99CD0}" type="slidenum">
              <a:rPr lang="en-US" smtClean="0"/>
              <a:t>3</a:t>
            </a:fld>
            <a:endParaRPr lang="en-US"/>
          </a:p>
        </p:txBody>
      </p:sp>
    </p:spTree>
    <p:extLst>
      <p:ext uri="{BB962C8B-B14F-4D97-AF65-F5344CB8AC3E}">
        <p14:creationId xmlns:p14="http://schemas.microsoft.com/office/powerpoint/2010/main" val="116411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F9647A-3E31-3A41-A4E9-ABE8D6F99CD0}" type="slidenum">
              <a:rPr lang="en-US" smtClean="0"/>
              <a:t>4</a:t>
            </a:fld>
            <a:endParaRPr lang="en-US"/>
          </a:p>
        </p:txBody>
      </p:sp>
    </p:spTree>
    <p:extLst>
      <p:ext uri="{BB962C8B-B14F-4D97-AF65-F5344CB8AC3E}">
        <p14:creationId xmlns:p14="http://schemas.microsoft.com/office/powerpoint/2010/main" val="561722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F9647A-3E31-3A41-A4E9-ABE8D6F99CD0}" type="slidenum">
              <a:rPr lang="en-US" smtClean="0"/>
              <a:t>5</a:t>
            </a:fld>
            <a:endParaRPr lang="en-US"/>
          </a:p>
        </p:txBody>
      </p:sp>
    </p:spTree>
    <p:extLst>
      <p:ext uri="{BB962C8B-B14F-4D97-AF65-F5344CB8AC3E}">
        <p14:creationId xmlns:p14="http://schemas.microsoft.com/office/powerpoint/2010/main" val="548830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F9647A-3E31-3A41-A4E9-ABE8D6F99CD0}" type="slidenum">
              <a:rPr lang="en-US" smtClean="0"/>
              <a:t>6</a:t>
            </a:fld>
            <a:endParaRPr lang="en-US"/>
          </a:p>
        </p:txBody>
      </p:sp>
    </p:spTree>
    <p:extLst>
      <p:ext uri="{BB962C8B-B14F-4D97-AF65-F5344CB8AC3E}">
        <p14:creationId xmlns:p14="http://schemas.microsoft.com/office/powerpoint/2010/main" val="2344683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F9647A-3E31-3A41-A4E9-ABE8D6F99CD0}" type="slidenum">
              <a:rPr lang="en-US" smtClean="0"/>
              <a:t>7</a:t>
            </a:fld>
            <a:endParaRPr lang="en-US"/>
          </a:p>
        </p:txBody>
      </p:sp>
    </p:spTree>
    <p:extLst>
      <p:ext uri="{BB962C8B-B14F-4D97-AF65-F5344CB8AC3E}">
        <p14:creationId xmlns:p14="http://schemas.microsoft.com/office/powerpoint/2010/main" val="2063950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F9647A-3E31-3A41-A4E9-ABE8D6F99CD0}" type="slidenum">
              <a:rPr lang="en-US" smtClean="0"/>
              <a:t>8</a:t>
            </a:fld>
            <a:endParaRPr lang="en-US"/>
          </a:p>
        </p:txBody>
      </p:sp>
    </p:spTree>
    <p:extLst>
      <p:ext uri="{BB962C8B-B14F-4D97-AF65-F5344CB8AC3E}">
        <p14:creationId xmlns:p14="http://schemas.microsoft.com/office/powerpoint/2010/main" val="1661952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F9647A-3E31-3A41-A4E9-ABE8D6F99CD0}" type="slidenum">
              <a:rPr lang="en-US" smtClean="0"/>
              <a:t>9</a:t>
            </a:fld>
            <a:endParaRPr lang="en-US"/>
          </a:p>
        </p:txBody>
      </p:sp>
    </p:spTree>
    <p:extLst>
      <p:ext uri="{BB962C8B-B14F-4D97-AF65-F5344CB8AC3E}">
        <p14:creationId xmlns:p14="http://schemas.microsoft.com/office/powerpoint/2010/main" val="33680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51435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95250" y="2571750"/>
            <a:ext cx="51435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400050"/>
            <a:ext cx="5105400" cy="2151126"/>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2654898"/>
            <a:ext cx="5114778" cy="825936"/>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4918459"/>
            <a:ext cx="2002464" cy="170177"/>
          </a:xfrm>
        </p:spPr>
        <p:txBody>
          <a:bodyPr/>
          <a:lstStyle>
            <a:lvl1pPr>
              <a:defRPr lang="en-US" smtClean="0">
                <a:solidFill>
                  <a:srgbClr val="FFFFFF"/>
                </a:solidFill>
              </a:defRPr>
            </a:lvl1pPr>
            <a:extLst/>
          </a:lstStyle>
          <a:p>
            <a:endParaRPr lang="en-US" dirty="0"/>
          </a:p>
        </p:txBody>
      </p:sp>
      <p:sp>
        <p:nvSpPr>
          <p:cNvPr id="18" name="Footer Placeholder 17"/>
          <p:cNvSpPr>
            <a:spLocks noGrp="1"/>
          </p:cNvSpPr>
          <p:nvPr>
            <p:ph type="ftr" sz="quarter" idx="11"/>
          </p:nvPr>
        </p:nvSpPr>
        <p:spPr>
          <a:xfrm>
            <a:off x="2819400" y="4918460"/>
            <a:ext cx="2927722" cy="171450"/>
          </a:xfrm>
        </p:spPr>
        <p:txBody>
          <a:bodyPr/>
          <a:lstStyle>
            <a:lvl1pPr>
              <a:defRPr lang="en-US" dirty="0">
                <a:solidFill>
                  <a:srgbClr val="FFFFFF"/>
                </a:solidFill>
              </a:defRPr>
            </a:lvl1pPr>
            <a:extLst/>
          </a:lstStyle>
          <a:p>
            <a:r>
              <a:rPr lang="en-US" smtClean="0"/>
              <a:t>FASAB Update</a:t>
            </a:r>
            <a:endParaRPr lang="en-US"/>
          </a:p>
        </p:txBody>
      </p:sp>
      <p:sp>
        <p:nvSpPr>
          <p:cNvPr id="29" name="Slide Number Placeholder 28"/>
          <p:cNvSpPr>
            <a:spLocks noGrp="1"/>
          </p:cNvSpPr>
          <p:nvPr>
            <p:ph type="sldNum" sz="quarter" idx="12"/>
          </p:nvPr>
        </p:nvSpPr>
        <p:spPr>
          <a:xfrm>
            <a:off x="7880884" y="4917186"/>
            <a:ext cx="588336" cy="171450"/>
          </a:xfrm>
        </p:spPr>
        <p:txBody>
          <a:bodyPr/>
          <a:lstStyle>
            <a:lvl1pPr>
              <a:defRPr lang="en-US" smtClean="0">
                <a:solidFill>
                  <a:srgbClr val="FFFFFF"/>
                </a:solidFill>
              </a:defRPr>
            </a:lvl1pPr>
            <a:extLst/>
          </a:lstStyle>
          <a:p>
            <a:fld id="{FA84A37A-AFC2-4A01-80A1-FC20F2C0D5BB}" type="slidenum">
              <a:rPr lang="en-US" smtClean="0"/>
              <a:pPr/>
              <a:t>‹#›</a:t>
            </a:fld>
            <a:endParaRPr lang="en-US" dirty="0"/>
          </a:p>
        </p:txBody>
      </p:sp>
      <p:pic>
        <p:nvPicPr>
          <p:cNvPr id="10" name="Picture 9" descr="Background1-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9144000" cy="5148072"/>
          </a:xfrm>
          <a:prstGeom prst="rect">
            <a:avLst/>
          </a:prstGeom>
        </p:spPr>
      </p:pic>
      <p:pic>
        <p:nvPicPr>
          <p:cNvPr id="11" name="Picture 10" descr="Association_KO.png"/>
          <p:cNvPicPr>
            <a:picLocks noChangeAspect="1"/>
          </p:cNvPicPr>
          <p:nvPr userDrawn="1"/>
        </p:nvPicPr>
        <p:blipFill rotWithShape="1">
          <a:blip r:embed="rId4">
            <a:extLst>
              <a:ext uri="{28A0092B-C50C-407E-A947-70E740481C1C}">
                <a14:useLocalDpi xmlns:a14="http://schemas.microsoft.com/office/drawing/2010/main" val="0"/>
              </a:ext>
            </a:extLst>
          </a:blip>
          <a:srcRect l="18519" t="32806" r="17806" b="32722"/>
          <a:stretch/>
        </p:blipFill>
        <p:spPr>
          <a:xfrm>
            <a:off x="507712" y="528741"/>
            <a:ext cx="1394460" cy="41958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n-US" smtClean="0"/>
              <a:t>FASAB Update</a:t>
            </a:r>
            <a:endParaRPr lang="en-US"/>
          </a:p>
        </p:txBody>
      </p:sp>
      <p:sp>
        <p:nvSpPr>
          <p:cNvPr id="6" name="Slide Number Placeholder 5"/>
          <p:cNvSpPr>
            <a:spLocks noGrp="1"/>
          </p:cNvSpPr>
          <p:nvPr>
            <p:ph type="sldNum" sz="quarter" idx="12"/>
          </p:nvPr>
        </p:nvSpPr>
        <p:spPr/>
        <p:txBody>
          <a:bodyPr/>
          <a:lstStyle>
            <a:extLst/>
          </a:lstStyle>
          <a:p>
            <a:fld id="{80FBB8BA-9C6A-4A48-A369-70FBD2FA98D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06217"/>
            <a:ext cx="1524000" cy="4388644"/>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82"/>
            <a:ext cx="6019800" cy="438864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4918459"/>
            <a:ext cx="2002464" cy="170177"/>
          </a:xfrm>
        </p:spPr>
        <p:txBody>
          <a:bodyPr/>
          <a:lstStyle>
            <a:extLst/>
          </a:lstStyle>
          <a:p>
            <a:endParaRPr lang="en-US"/>
          </a:p>
        </p:txBody>
      </p:sp>
      <p:sp>
        <p:nvSpPr>
          <p:cNvPr id="5" name="Footer Placeholder 4"/>
          <p:cNvSpPr>
            <a:spLocks noGrp="1"/>
          </p:cNvSpPr>
          <p:nvPr>
            <p:ph type="ftr" sz="quarter" idx="11"/>
          </p:nvPr>
        </p:nvSpPr>
        <p:spPr>
          <a:xfrm>
            <a:off x="457200" y="4917186"/>
            <a:ext cx="3657600" cy="171450"/>
          </a:xfrm>
        </p:spPr>
        <p:txBody>
          <a:bodyPr/>
          <a:lstStyle>
            <a:extLst/>
          </a:lstStyle>
          <a:p>
            <a:r>
              <a:rPr lang="en-US" smtClean="0"/>
              <a:t>FASAB Update</a:t>
            </a:r>
            <a:endParaRPr lang="en-US"/>
          </a:p>
        </p:txBody>
      </p:sp>
      <p:sp>
        <p:nvSpPr>
          <p:cNvPr id="6" name="Slide Number Placeholder 5"/>
          <p:cNvSpPr>
            <a:spLocks noGrp="1"/>
          </p:cNvSpPr>
          <p:nvPr>
            <p:ph type="sldNum" sz="quarter" idx="12"/>
          </p:nvPr>
        </p:nvSpPr>
        <p:spPr>
          <a:xfrm>
            <a:off x="6254496" y="4914900"/>
            <a:ext cx="588336" cy="171450"/>
          </a:xfrm>
        </p:spPr>
        <p:txBody>
          <a:bodyPr/>
          <a:lstStyle>
            <a:lvl1pPr>
              <a:defRPr>
                <a:solidFill>
                  <a:schemeClr val="tx2"/>
                </a:solidFill>
              </a:defRPr>
            </a:lvl1pPr>
            <a:extLst/>
          </a:lstStyle>
          <a:p>
            <a:fld id="{80FBB8BA-9C6A-4A48-A369-70FBD2FA98D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399589"/>
            <a:ext cx="7771070" cy="433298"/>
          </a:xfrm>
        </p:spPr>
        <p:txBody>
          <a:bodyPr lIns="0" tIns="0" rIns="0" bIns="0" anchor="t">
            <a:noAutofit/>
          </a:bodyPr>
          <a:lstStyle>
            <a:lvl1pPr algn="l">
              <a:defRPr sz="2200" baseline="0">
                <a:solidFill>
                  <a:srgbClr val="002060"/>
                </a:solidFill>
              </a:defRPr>
            </a:lvl1pPr>
          </a:lstStyle>
          <a:p>
            <a:r>
              <a:rPr lang="en-US" dirty="0" smtClean="0"/>
              <a:t>Click to edit Master title style</a:t>
            </a:r>
            <a:endParaRPr lang="en-US" dirty="0"/>
          </a:p>
        </p:txBody>
      </p:sp>
      <p:sp>
        <p:nvSpPr>
          <p:cNvPr id="8" name="Footer Placeholder 4"/>
          <p:cNvSpPr>
            <a:spLocks noGrp="1"/>
          </p:cNvSpPr>
          <p:nvPr>
            <p:ph type="ftr" sz="quarter" idx="11"/>
          </p:nvPr>
        </p:nvSpPr>
        <p:spPr>
          <a:xfrm>
            <a:off x="457200" y="4802865"/>
            <a:ext cx="8229600" cy="273844"/>
          </a:xfrm>
        </p:spPr>
        <p:txBody>
          <a:bodyPr lIns="0" tIns="0" rIns="0" bIns="0" anchor="t"/>
          <a:lstStyle>
            <a:lvl1pPr algn="l">
              <a:defRPr sz="800">
                <a:solidFill>
                  <a:schemeClr val="bg2"/>
                </a:solidFill>
              </a:defRPr>
            </a:lvl1pPr>
          </a:lstStyle>
          <a:p>
            <a:r>
              <a:rPr lang="en-US" smtClean="0"/>
              <a:t>FASAB Update</a:t>
            </a:r>
            <a:endParaRPr lang="en-US" dirty="0"/>
          </a:p>
        </p:txBody>
      </p:sp>
      <p:cxnSp>
        <p:nvCxnSpPr>
          <p:cNvPr id="10" name="Straight Connector 9"/>
          <p:cNvCxnSpPr/>
          <p:nvPr userDrawn="1"/>
        </p:nvCxnSpPr>
        <p:spPr>
          <a:xfrm>
            <a:off x="457200" y="4777947"/>
            <a:ext cx="8229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p:cNvSpPr>
            <a:spLocks noGrp="1"/>
          </p:cNvSpPr>
          <p:nvPr>
            <p:ph type="body" sz="quarter" idx="13"/>
          </p:nvPr>
        </p:nvSpPr>
        <p:spPr>
          <a:xfrm>
            <a:off x="458531" y="832884"/>
            <a:ext cx="7771071" cy="3349625"/>
          </a:xfrm>
        </p:spPr>
        <p:txBody>
          <a:bodyPr lIns="0" tIns="0" rIns="0" bIns="0">
            <a:noAutofit/>
          </a:bodyPr>
          <a:lstStyle>
            <a:lvl1pPr marL="192024" indent="-192024">
              <a:lnSpc>
                <a:spcPts val="2200"/>
              </a:lnSpc>
              <a:spcBef>
                <a:spcPts val="0"/>
              </a:spcBef>
              <a:spcAft>
                <a:spcPts val="1200"/>
              </a:spcAft>
              <a:buClr>
                <a:schemeClr val="tx2"/>
              </a:buClr>
              <a:defRPr sz="1600">
                <a:solidFill>
                  <a:schemeClr val="bg2"/>
                </a:solidFill>
              </a:defRPr>
            </a:lvl1pPr>
            <a:lvl2pPr marL="411480" indent="-192024">
              <a:lnSpc>
                <a:spcPts val="2200"/>
              </a:lnSpc>
              <a:spcBef>
                <a:spcPts val="0"/>
              </a:spcBef>
              <a:spcAft>
                <a:spcPts val="1200"/>
              </a:spcAft>
              <a:defRPr sz="1600">
                <a:solidFill>
                  <a:schemeClr val="bg2"/>
                </a:solidFill>
              </a:defRPr>
            </a:lvl2pPr>
            <a:lvl3pPr marL="640080" indent="-192024">
              <a:lnSpc>
                <a:spcPts val="2200"/>
              </a:lnSpc>
              <a:spcBef>
                <a:spcPts val="0"/>
              </a:spcBef>
              <a:spcAft>
                <a:spcPts val="1200"/>
              </a:spcAft>
              <a:defRPr sz="1600">
                <a:solidFill>
                  <a:schemeClr val="bg2"/>
                </a:solidFill>
              </a:defRPr>
            </a:lvl3pPr>
            <a:lvl4pPr marL="868680" indent="-192024">
              <a:lnSpc>
                <a:spcPts val="2200"/>
              </a:lnSpc>
              <a:spcBef>
                <a:spcPts val="0"/>
              </a:spcBef>
              <a:spcAft>
                <a:spcPts val="1200"/>
              </a:spcAft>
              <a:defRPr sz="1600">
                <a:solidFill>
                  <a:schemeClr val="bg2"/>
                </a:solidFill>
              </a:defRPr>
            </a:lvl4pPr>
            <a:lvl5pPr marL="1097280" indent="-192024">
              <a:lnSpc>
                <a:spcPts val="2200"/>
              </a:lnSpc>
              <a:spcBef>
                <a:spcPts val="0"/>
              </a:spcBef>
              <a:spcAft>
                <a:spcPts val="1200"/>
              </a:spcAft>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01415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1" y="399586"/>
            <a:ext cx="3649921" cy="438912"/>
          </a:xfrm>
        </p:spPr>
        <p:txBody>
          <a:bodyPr lIns="0" tIns="0" rIns="0" bIns="0" anchor="t">
            <a:noAutofit/>
          </a:bodyPr>
          <a:lstStyle>
            <a:lvl1pPr algn="l">
              <a:defRPr sz="2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8529" y="1200151"/>
            <a:ext cx="3651250" cy="3394472"/>
          </a:xfrm>
        </p:spPr>
        <p:txBody>
          <a:bodyPr lIns="0" tIns="0" rIns="0">
            <a:noAutofit/>
          </a:bodyPr>
          <a:lstStyle>
            <a:lvl1pPr marL="0" indent="0">
              <a:lnSpc>
                <a:spcPts val="2200"/>
              </a:lnSpc>
              <a:spcBef>
                <a:spcPts val="0"/>
              </a:spcBef>
              <a:spcAft>
                <a:spcPts val="900"/>
              </a:spcAft>
              <a:buNone/>
              <a:defRPr sz="1600">
                <a:solidFill>
                  <a:schemeClr val="bg2"/>
                </a:solidFill>
              </a:defRPr>
            </a:lvl1pPr>
            <a:lvl2pPr marL="192024" indent="-192024">
              <a:lnSpc>
                <a:spcPts val="2200"/>
              </a:lnSpc>
              <a:spcBef>
                <a:spcPts val="0"/>
              </a:spcBef>
              <a:spcAft>
                <a:spcPts val="900"/>
              </a:spcAft>
              <a:buFont typeface="Arial"/>
              <a:buChar char="•"/>
              <a:defRPr sz="1600">
                <a:solidFill>
                  <a:schemeClr val="bg2"/>
                </a:solidFill>
              </a:defRPr>
            </a:lvl2pPr>
            <a:lvl3pPr marL="411480" indent="-192024">
              <a:lnSpc>
                <a:spcPts val="2200"/>
              </a:lnSpc>
              <a:spcBef>
                <a:spcPts val="0"/>
              </a:spcBef>
              <a:spcAft>
                <a:spcPts val="900"/>
              </a:spcAft>
              <a:buFont typeface="Lucida Grande"/>
              <a:buChar char="­"/>
              <a:defRPr sz="1600">
                <a:solidFill>
                  <a:schemeClr val="bg2"/>
                </a:solidFill>
              </a:defRPr>
            </a:lvl3pPr>
            <a:lvl4pPr marL="640080" indent="-192024">
              <a:lnSpc>
                <a:spcPts val="2200"/>
              </a:lnSpc>
              <a:spcBef>
                <a:spcPts val="0"/>
              </a:spcBef>
              <a:spcAft>
                <a:spcPts val="900"/>
              </a:spcAft>
              <a:buFont typeface="Arial"/>
              <a:buChar char="•"/>
              <a:defRPr sz="1600">
                <a:solidFill>
                  <a:schemeClr val="bg2"/>
                </a:solidFill>
              </a:defRPr>
            </a:lvl4pPr>
            <a:lvl5pPr marL="822960" indent="-192024">
              <a:lnSpc>
                <a:spcPts val="2200"/>
              </a:lnSpc>
              <a:spcBef>
                <a:spcPts val="0"/>
              </a:spcBef>
              <a:spcAft>
                <a:spcPts val="900"/>
              </a:spcAft>
              <a:defRPr sz="16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57200" y="4802865"/>
            <a:ext cx="3651250" cy="273844"/>
          </a:xfrm>
        </p:spPr>
        <p:txBody>
          <a:bodyPr lIns="0" tIns="0" rIns="0" bIns="0" anchor="t"/>
          <a:lstStyle>
            <a:lvl1pPr algn="l">
              <a:defRPr sz="800">
                <a:solidFill>
                  <a:schemeClr val="bg2"/>
                </a:solidFill>
              </a:defRPr>
            </a:lvl1pPr>
          </a:lstStyle>
          <a:p>
            <a:r>
              <a:rPr lang="en-US" smtClean="0"/>
              <a:t>FASAB Update</a:t>
            </a:r>
            <a:endParaRPr lang="en-US" dirty="0"/>
          </a:p>
        </p:txBody>
      </p:sp>
      <p:cxnSp>
        <p:nvCxnSpPr>
          <p:cNvPr id="14" name="Straight Connector 13"/>
          <p:cNvCxnSpPr/>
          <p:nvPr userDrawn="1"/>
        </p:nvCxnSpPr>
        <p:spPr>
          <a:xfrm>
            <a:off x="457200" y="4777947"/>
            <a:ext cx="3657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4" name="Picture 3" descr="Background10-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060" y="0"/>
            <a:ext cx="4567940" cy="5143500"/>
          </a:xfrm>
          <a:prstGeom prst="rect">
            <a:avLst/>
          </a:prstGeom>
        </p:spPr>
      </p:pic>
    </p:spTree>
    <p:extLst>
      <p:ext uri="{BB962C8B-B14F-4D97-AF65-F5344CB8AC3E}">
        <p14:creationId xmlns:p14="http://schemas.microsoft.com/office/powerpoint/2010/main" val="2031022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399586"/>
            <a:ext cx="4793093" cy="438912"/>
          </a:xfrm>
        </p:spPr>
        <p:txBody>
          <a:bodyPr lIns="0" tIns="0" rIns="0" bIns="0" anchor="t">
            <a:noAutofit/>
          </a:bodyPr>
          <a:lstStyle>
            <a:lvl1pPr algn="l">
              <a:defRPr sz="2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8529" y="1200151"/>
            <a:ext cx="4794422" cy="3394472"/>
          </a:xfrm>
        </p:spPr>
        <p:txBody>
          <a:bodyPr lIns="0" tIns="0" rIns="0">
            <a:noAutofit/>
          </a:bodyPr>
          <a:lstStyle>
            <a:lvl1pPr marL="0" indent="0">
              <a:lnSpc>
                <a:spcPts val="2200"/>
              </a:lnSpc>
              <a:spcBef>
                <a:spcPts val="0"/>
              </a:spcBef>
              <a:spcAft>
                <a:spcPts val="900"/>
              </a:spcAft>
              <a:buNone/>
              <a:defRPr sz="1600">
                <a:solidFill>
                  <a:schemeClr val="bg2"/>
                </a:solidFill>
              </a:defRPr>
            </a:lvl1pPr>
            <a:lvl2pPr marL="192024" indent="-192024">
              <a:lnSpc>
                <a:spcPts val="2200"/>
              </a:lnSpc>
              <a:spcBef>
                <a:spcPts val="0"/>
              </a:spcBef>
              <a:spcAft>
                <a:spcPts val="900"/>
              </a:spcAft>
              <a:buFont typeface="Arial"/>
              <a:buChar char="•"/>
              <a:defRPr sz="1600">
                <a:solidFill>
                  <a:schemeClr val="bg2"/>
                </a:solidFill>
              </a:defRPr>
            </a:lvl2pPr>
            <a:lvl3pPr marL="411480" indent="-192024">
              <a:lnSpc>
                <a:spcPts val="2200"/>
              </a:lnSpc>
              <a:spcBef>
                <a:spcPts val="0"/>
              </a:spcBef>
              <a:spcAft>
                <a:spcPts val="900"/>
              </a:spcAft>
              <a:buFont typeface="Lucida Grande"/>
              <a:buChar char="­"/>
              <a:defRPr sz="1600">
                <a:solidFill>
                  <a:schemeClr val="bg2"/>
                </a:solidFill>
              </a:defRPr>
            </a:lvl3pPr>
            <a:lvl4pPr marL="640080" indent="-192024">
              <a:lnSpc>
                <a:spcPts val="2200"/>
              </a:lnSpc>
              <a:spcBef>
                <a:spcPts val="0"/>
              </a:spcBef>
              <a:spcAft>
                <a:spcPts val="900"/>
              </a:spcAft>
              <a:buFont typeface="Arial"/>
              <a:buChar char="•"/>
              <a:defRPr sz="1600">
                <a:solidFill>
                  <a:schemeClr val="bg2"/>
                </a:solidFill>
              </a:defRPr>
            </a:lvl4pPr>
            <a:lvl5pPr marL="822960" indent="-192024">
              <a:lnSpc>
                <a:spcPts val="2200"/>
              </a:lnSpc>
              <a:spcBef>
                <a:spcPts val="0"/>
              </a:spcBef>
              <a:spcAft>
                <a:spcPts val="900"/>
              </a:spcAft>
              <a:defRPr sz="16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1"/>
          </p:nvPr>
        </p:nvSpPr>
        <p:spPr>
          <a:xfrm>
            <a:off x="457200" y="4802865"/>
            <a:ext cx="4794422" cy="273844"/>
          </a:xfrm>
        </p:spPr>
        <p:txBody>
          <a:bodyPr lIns="0" tIns="0" rIns="0" bIns="0" anchor="t"/>
          <a:lstStyle>
            <a:lvl1pPr algn="l">
              <a:defRPr sz="800">
                <a:solidFill>
                  <a:schemeClr val="bg2"/>
                </a:solidFill>
              </a:defRPr>
            </a:lvl1pPr>
          </a:lstStyle>
          <a:p>
            <a:r>
              <a:rPr lang="en-US" smtClean="0"/>
              <a:t>FASAB Update</a:t>
            </a:r>
            <a:endParaRPr lang="en-US" dirty="0"/>
          </a:p>
        </p:txBody>
      </p:sp>
      <p:cxnSp>
        <p:nvCxnSpPr>
          <p:cNvPr id="8" name="Straight Connector 7"/>
          <p:cNvCxnSpPr/>
          <p:nvPr userDrawn="1"/>
        </p:nvCxnSpPr>
        <p:spPr>
          <a:xfrm>
            <a:off x="457200" y="4777947"/>
            <a:ext cx="480276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0" name="Picture 9" descr="Background11-01-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1752" y="0"/>
            <a:ext cx="3042248" cy="5143500"/>
          </a:xfrm>
          <a:prstGeom prst="rect">
            <a:avLst/>
          </a:prstGeom>
        </p:spPr>
      </p:pic>
    </p:spTree>
    <p:extLst>
      <p:ext uri="{BB962C8B-B14F-4D97-AF65-F5344CB8AC3E}">
        <p14:creationId xmlns:p14="http://schemas.microsoft.com/office/powerpoint/2010/main" val="2927245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399589"/>
            <a:ext cx="5943600" cy="433298"/>
          </a:xfrm>
        </p:spPr>
        <p:txBody>
          <a:bodyPr lIns="0" tIns="0" rIns="0" bIns="0" anchor="t">
            <a:noAutofit/>
          </a:bodyPr>
          <a:lstStyle>
            <a:lvl1pPr algn="l">
              <a:defRPr sz="2200">
                <a:solidFill>
                  <a:schemeClr val="tx2"/>
                </a:solidFill>
              </a:defRPr>
            </a:lvl1pPr>
          </a:lstStyle>
          <a:p>
            <a:r>
              <a:rPr lang="en-US" smtClean="0"/>
              <a:t>Click to edit Master title style</a:t>
            </a:r>
            <a:endParaRPr lang="en-US" dirty="0"/>
          </a:p>
        </p:txBody>
      </p:sp>
      <p:sp>
        <p:nvSpPr>
          <p:cNvPr id="8" name="Footer Placeholder 4"/>
          <p:cNvSpPr>
            <a:spLocks noGrp="1"/>
          </p:cNvSpPr>
          <p:nvPr>
            <p:ph type="ftr" sz="quarter" idx="11"/>
          </p:nvPr>
        </p:nvSpPr>
        <p:spPr>
          <a:xfrm>
            <a:off x="457200" y="4802865"/>
            <a:ext cx="5943600" cy="273844"/>
          </a:xfrm>
        </p:spPr>
        <p:txBody>
          <a:bodyPr lIns="0" tIns="0" rIns="0" bIns="0" anchor="t"/>
          <a:lstStyle>
            <a:lvl1pPr algn="l">
              <a:defRPr sz="800">
                <a:solidFill>
                  <a:schemeClr val="bg2"/>
                </a:solidFill>
              </a:defRPr>
            </a:lvl1pPr>
          </a:lstStyle>
          <a:p>
            <a:r>
              <a:rPr lang="en-US" smtClean="0"/>
              <a:t>FASAB Update</a:t>
            </a:r>
            <a:endParaRPr lang="en-US" dirty="0"/>
          </a:p>
        </p:txBody>
      </p:sp>
      <p:cxnSp>
        <p:nvCxnSpPr>
          <p:cNvPr id="10" name="Straight Connector 9"/>
          <p:cNvCxnSpPr/>
          <p:nvPr userDrawn="1"/>
        </p:nvCxnSpPr>
        <p:spPr>
          <a:xfrm>
            <a:off x="457200" y="4777947"/>
            <a:ext cx="5943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p:cNvSpPr>
            <a:spLocks noGrp="1"/>
          </p:cNvSpPr>
          <p:nvPr>
            <p:ph type="body" sz="quarter" idx="13"/>
          </p:nvPr>
        </p:nvSpPr>
        <p:spPr>
          <a:xfrm>
            <a:off x="458529" y="832884"/>
            <a:ext cx="5943600" cy="3349625"/>
          </a:xfrm>
        </p:spPr>
        <p:txBody>
          <a:bodyPr lIns="0" tIns="0" rIns="0" bIns="0">
            <a:noAutofit/>
          </a:bodyPr>
          <a:lstStyle>
            <a:lvl1pPr marL="192024" indent="-192024">
              <a:lnSpc>
                <a:spcPts val="2000"/>
              </a:lnSpc>
              <a:spcBef>
                <a:spcPts val="0"/>
              </a:spcBef>
              <a:spcAft>
                <a:spcPts val="1200"/>
              </a:spcAft>
              <a:buClr>
                <a:schemeClr val="tx2"/>
              </a:buClr>
              <a:defRPr sz="1400">
                <a:solidFill>
                  <a:schemeClr val="bg2"/>
                </a:solidFill>
              </a:defRPr>
            </a:lvl1pPr>
            <a:lvl2pPr marL="411480" indent="-192024">
              <a:lnSpc>
                <a:spcPts val="2000"/>
              </a:lnSpc>
              <a:spcBef>
                <a:spcPts val="0"/>
              </a:spcBef>
              <a:spcAft>
                <a:spcPts val="1200"/>
              </a:spcAft>
              <a:defRPr sz="1400">
                <a:solidFill>
                  <a:schemeClr val="bg2"/>
                </a:solidFill>
              </a:defRPr>
            </a:lvl2pPr>
            <a:lvl3pPr marL="640080" indent="-192024">
              <a:lnSpc>
                <a:spcPts val="2000"/>
              </a:lnSpc>
              <a:spcBef>
                <a:spcPts val="0"/>
              </a:spcBef>
              <a:spcAft>
                <a:spcPts val="1200"/>
              </a:spcAft>
              <a:defRPr sz="1400">
                <a:solidFill>
                  <a:schemeClr val="bg2"/>
                </a:solidFill>
              </a:defRPr>
            </a:lvl3pPr>
            <a:lvl4pPr marL="868680" indent="-192024">
              <a:lnSpc>
                <a:spcPts val="2000"/>
              </a:lnSpc>
              <a:spcBef>
                <a:spcPts val="0"/>
              </a:spcBef>
              <a:spcAft>
                <a:spcPts val="1200"/>
              </a:spcAft>
              <a:defRPr sz="1400">
                <a:solidFill>
                  <a:schemeClr val="bg2"/>
                </a:solidFill>
              </a:defRPr>
            </a:lvl4pPr>
            <a:lvl5pPr marL="1097280" indent="-192024">
              <a:lnSpc>
                <a:spcPts val="2000"/>
              </a:lnSpc>
              <a:spcBef>
                <a:spcPts val="0"/>
              </a:spcBef>
              <a:spcAft>
                <a:spcPts val="1200"/>
              </a:spcAft>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Background4-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2482" y="0"/>
            <a:ext cx="2283970" cy="5143500"/>
          </a:xfrm>
          <a:prstGeom prst="rect">
            <a:avLst/>
          </a:prstGeom>
        </p:spPr>
      </p:pic>
      <p:sp>
        <p:nvSpPr>
          <p:cNvPr id="9" name="Text Placeholder 12"/>
          <p:cNvSpPr>
            <a:spLocks noGrp="1"/>
          </p:cNvSpPr>
          <p:nvPr>
            <p:ph type="body" sz="quarter" idx="15"/>
          </p:nvPr>
        </p:nvSpPr>
        <p:spPr>
          <a:xfrm>
            <a:off x="7134449" y="837545"/>
            <a:ext cx="1737360" cy="3292475"/>
          </a:xfrm>
        </p:spPr>
        <p:txBody>
          <a:bodyPr lIns="0" tIns="0" rIns="0" bIns="0">
            <a:noAutofit/>
          </a:bodyPr>
          <a:lstStyle>
            <a:lvl1pPr marL="0" indent="0">
              <a:lnSpc>
                <a:spcPts val="20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893093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399589"/>
            <a:ext cx="6079430" cy="433298"/>
          </a:xfrm>
        </p:spPr>
        <p:txBody>
          <a:bodyPr lIns="0" tIns="0" rIns="0" bIns="0" anchor="t">
            <a:noAutofit/>
          </a:bodyPr>
          <a:lstStyle>
            <a:lvl1pPr algn="l">
              <a:defRPr sz="2200">
                <a:solidFill>
                  <a:schemeClr val="tx2"/>
                </a:solidFill>
              </a:defRPr>
            </a:lvl1pPr>
          </a:lstStyle>
          <a:p>
            <a:r>
              <a:rPr lang="en-US" smtClean="0"/>
              <a:t>Click to edit Master title style</a:t>
            </a:r>
            <a:endParaRPr lang="en-US" dirty="0"/>
          </a:p>
        </p:txBody>
      </p:sp>
      <p:sp>
        <p:nvSpPr>
          <p:cNvPr id="8" name="Footer Placeholder 4"/>
          <p:cNvSpPr>
            <a:spLocks noGrp="1"/>
          </p:cNvSpPr>
          <p:nvPr>
            <p:ph type="ftr" sz="quarter" idx="11"/>
          </p:nvPr>
        </p:nvSpPr>
        <p:spPr>
          <a:xfrm>
            <a:off x="457200" y="4802865"/>
            <a:ext cx="6080760" cy="273844"/>
          </a:xfrm>
        </p:spPr>
        <p:txBody>
          <a:bodyPr lIns="0" tIns="0" rIns="0" bIns="0" anchor="t"/>
          <a:lstStyle>
            <a:lvl1pPr algn="l">
              <a:defRPr sz="800">
                <a:solidFill>
                  <a:schemeClr val="bg2"/>
                </a:solidFill>
              </a:defRPr>
            </a:lvl1pPr>
          </a:lstStyle>
          <a:p>
            <a:r>
              <a:rPr lang="en-US" smtClean="0"/>
              <a:t>FASAB Update</a:t>
            </a:r>
            <a:endParaRPr lang="en-US" dirty="0"/>
          </a:p>
        </p:txBody>
      </p:sp>
      <p:cxnSp>
        <p:nvCxnSpPr>
          <p:cNvPr id="10" name="Straight Connector 9"/>
          <p:cNvCxnSpPr/>
          <p:nvPr userDrawn="1"/>
        </p:nvCxnSpPr>
        <p:spPr>
          <a:xfrm>
            <a:off x="457200" y="4777947"/>
            <a:ext cx="608076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p:cNvSpPr>
            <a:spLocks noGrp="1"/>
          </p:cNvSpPr>
          <p:nvPr>
            <p:ph type="body" sz="quarter" idx="13"/>
          </p:nvPr>
        </p:nvSpPr>
        <p:spPr>
          <a:xfrm>
            <a:off x="458528" y="832884"/>
            <a:ext cx="6079431" cy="3349625"/>
          </a:xfrm>
        </p:spPr>
        <p:txBody>
          <a:bodyPr lIns="0" tIns="0" rIns="0" bIns="0">
            <a:noAutofit/>
          </a:bodyPr>
          <a:lstStyle>
            <a:lvl1pPr marL="192024" indent="-192024">
              <a:lnSpc>
                <a:spcPts val="2200"/>
              </a:lnSpc>
              <a:spcBef>
                <a:spcPts val="0"/>
              </a:spcBef>
              <a:spcAft>
                <a:spcPts val="1200"/>
              </a:spcAft>
              <a:buClr>
                <a:schemeClr val="tx2"/>
              </a:buClr>
              <a:defRPr sz="1600">
                <a:solidFill>
                  <a:schemeClr val="bg2"/>
                </a:solidFill>
              </a:defRPr>
            </a:lvl1pPr>
            <a:lvl2pPr marL="411480" indent="-192024">
              <a:lnSpc>
                <a:spcPts val="2200"/>
              </a:lnSpc>
              <a:spcBef>
                <a:spcPts val="0"/>
              </a:spcBef>
              <a:spcAft>
                <a:spcPts val="1200"/>
              </a:spcAft>
              <a:defRPr sz="1600">
                <a:solidFill>
                  <a:schemeClr val="bg2"/>
                </a:solidFill>
              </a:defRPr>
            </a:lvl2pPr>
            <a:lvl3pPr marL="640080" indent="-192024">
              <a:lnSpc>
                <a:spcPts val="2200"/>
              </a:lnSpc>
              <a:spcBef>
                <a:spcPts val="0"/>
              </a:spcBef>
              <a:spcAft>
                <a:spcPts val="1200"/>
              </a:spcAft>
              <a:defRPr sz="1600">
                <a:solidFill>
                  <a:schemeClr val="bg2"/>
                </a:solidFill>
              </a:defRPr>
            </a:lvl3pPr>
            <a:lvl4pPr marL="868680" indent="-192024">
              <a:lnSpc>
                <a:spcPts val="2200"/>
              </a:lnSpc>
              <a:spcBef>
                <a:spcPts val="0"/>
              </a:spcBef>
              <a:spcAft>
                <a:spcPts val="1200"/>
              </a:spcAft>
              <a:defRPr sz="1600">
                <a:solidFill>
                  <a:schemeClr val="bg2"/>
                </a:solidFill>
              </a:defRPr>
            </a:lvl4pPr>
            <a:lvl5pPr marL="1097280" indent="-192024">
              <a:lnSpc>
                <a:spcPts val="2200"/>
              </a:lnSpc>
              <a:spcBef>
                <a:spcPts val="0"/>
              </a:spcBef>
              <a:spcAft>
                <a:spcPts val="1200"/>
              </a:spcAft>
              <a:defRPr sz="16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Background9-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0030" y="-9144"/>
            <a:ext cx="2293114" cy="5164092"/>
          </a:xfrm>
          <a:prstGeom prst="rect">
            <a:avLst/>
          </a:prstGeom>
        </p:spPr>
      </p:pic>
    </p:spTree>
    <p:extLst>
      <p:ext uri="{BB962C8B-B14F-4D97-AF65-F5344CB8AC3E}">
        <p14:creationId xmlns:p14="http://schemas.microsoft.com/office/powerpoint/2010/main" val="3698949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3" name="Picture 2" descr="Background8-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0030" y="0"/>
            <a:ext cx="2283970" cy="5143500"/>
          </a:xfrm>
          <a:prstGeom prst="rect">
            <a:avLst/>
          </a:prstGeom>
        </p:spPr>
      </p:pic>
      <p:sp>
        <p:nvSpPr>
          <p:cNvPr id="2" name="Title 1"/>
          <p:cNvSpPr>
            <a:spLocks noGrp="1"/>
          </p:cNvSpPr>
          <p:nvPr>
            <p:ph type="title"/>
          </p:nvPr>
        </p:nvSpPr>
        <p:spPr>
          <a:xfrm>
            <a:off x="458529" y="399589"/>
            <a:ext cx="5943600" cy="433298"/>
          </a:xfrm>
        </p:spPr>
        <p:txBody>
          <a:bodyPr lIns="0" tIns="0" rIns="0" bIns="0" anchor="t">
            <a:noAutofit/>
          </a:bodyPr>
          <a:lstStyle>
            <a:lvl1pPr algn="l">
              <a:defRPr sz="2200">
                <a:solidFill>
                  <a:schemeClr val="tx2"/>
                </a:solidFill>
              </a:defRPr>
            </a:lvl1pPr>
          </a:lstStyle>
          <a:p>
            <a:r>
              <a:rPr lang="en-US" smtClean="0"/>
              <a:t>Click to edit Master title style</a:t>
            </a:r>
            <a:endParaRPr lang="en-US" dirty="0"/>
          </a:p>
        </p:txBody>
      </p:sp>
      <p:sp>
        <p:nvSpPr>
          <p:cNvPr id="6" name="Text Placeholder 5"/>
          <p:cNvSpPr>
            <a:spLocks noGrp="1"/>
          </p:cNvSpPr>
          <p:nvPr>
            <p:ph type="body" sz="quarter" idx="13"/>
          </p:nvPr>
        </p:nvSpPr>
        <p:spPr>
          <a:xfrm>
            <a:off x="458529" y="860345"/>
            <a:ext cx="5943600" cy="265494"/>
          </a:xfrm>
        </p:spPr>
        <p:txBody>
          <a:bodyPr lIns="0" tIns="0" rIns="0" bIns="0">
            <a:noAutofit/>
          </a:bodyPr>
          <a:lstStyle>
            <a:lvl1pPr marL="0" indent="0">
              <a:lnSpc>
                <a:spcPts val="1500"/>
              </a:lnSpc>
              <a:spcBef>
                <a:spcPts val="0"/>
              </a:spcBef>
              <a:spcAft>
                <a:spcPts val="0"/>
              </a:spcAft>
              <a:buClr>
                <a:schemeClr val="tx2"/>
              </a:buClr>
              <a:buNone/>
              <a:defRPr sz="1100">
                <a:solidFill>
                  <a:schemeClr val="bg2"/>
                </a:solidFill>
              </a:defRPr>
            </a:lvl1pPr>
            <a:lvl2pPr marL="411480" indent="-192024">
              <a:lnSpc>
                <a:spcPts val="2000"/>
              </a:lnSpc>
              <a:spcBef>
                <a:spcPts val="0"/>
              </a:spcBef>
              <a:spcAft>
                <a:spcPts val="1200"/>
              </a:spcAft>
              <a:defRPr sz="1400">
                <a:solidFill>
                  <a:schemeClr val="bg2"/>
                </a:solidFill>
              </a:defRPr>
            </a:lvl2pPr>
            <a:lvl3pPr marL="640080" indent="-192024">
              <a:lnSpc>
                <a:spcPts val="2000"/>
              </a:lnSpc>
              <a:spcBef>
                <a:spcPts val="0"/>
              </a:spcBef>
              <a:spcAft>
                <a:spcPts val="1200"/>
              </a:spcAft>
              <a:defRPr sz="1400">
                <a:solidFill>
                  <a:schemeClr val="bg2"/>
                </a:solidFill>
              </a:defRPr>
            </a:lvl3pPr>
            <a:lvl4pPr marL="868680" indent="-192024">
              <a:lnSpc>
                <a:spcPts val="2000"/>
              </a:lnSpc>
              <a:spcBef>
                <a:spcPts val="0"/>
              </a:spcBef>
              <a:spcAft>
                <a:spcPts val="1200"/>
              </a:spcAft>
              <a:defRPr sz="1400">
                <a:solidFill>
                  <a:schemeClr val="bg2"/>
                </a:solidFill>
              </a:defRPr>
            </a:lvl4pPr>
            <a:lvl5pPr marL="1097280" indent="-192024">
              <a:lnSpc>
                <a:spcPts val="2000"/>
              </a:lnSpc>
              <a:spcBef>
                <a:spcPts val="0"/>
              </a:spcBef>
              <a:spcAft>
                <a:spcPts val="1200"/>
              </a:spcAft>
              <a:defRPr sz="1400">
                <a:solidFill>
                  <a:schemeClr val="bg2"/>
                </a:solidFill>
              </a:defRPr>
            </a:lvl5pPr>
          </a:lstStyle>
          <a:p>
            <a:pPr lvl="0"/>
            <a:r>
              <a:rPr lang="en-US" smtClean="0"/>
              <a:t>Click to edit Master text styles</a:t>
            </a:r>
          </a:p>
        </p:txBody>
      </p:sp>
      <p:sp>
        <p:nvSpPr>
          <p:cNvPr id="8" name="Footer Placeholder 4"/>
          <p:cNvSpPr>
            <a:spLocks noGrp="1"/>
          </p:cNvSpPr>
          <p:nvPr>
            <p:ph type="ftr" sz="quarter" idx="11"/>
          </p:nvPr>
        </p:nvSpPr>
        <p:spPr>
          <a:xfrm>
            <a:off x="457200" y="4802865"/>
            <a:ext cx="5937250" cy="273844"/>
          </a:xfrm>
        </p:spPr>
        <p:txBody>
          <a:bodyPr lIns="0" tIns="0" rIns="0" bIns="0" anchor="t"/>
          <a:lstStyle>
            <a:lvl1pPr algn="l">
              <a:defRPr sz="800">
                <a:solidFill>
                  <a:schemeClr val="bg2"/>
                </a:solidFill>
              </a:defRPr>
            </a:lvl1pPr>
          </a:lstStyle>
          <a:p>
            <a:r>
              <a:rPr lang="en-US" smtClean="0"/>
              <a:t>FASAB Update</a:t>
            </a:r>
            <a:endParaRPr lang="en-US" dirty="0"/>
          </a:p>
        </p:txBody>
      </p:sp>
      <p:cxnSp>
        <p:nvCxnSpPr>
          <p:cNvPr id="10" name="Straight Connector 9"/>
          <p:cNvCxnSpPr/>
          <p:nvPr userDrawn="1"/>
        </p:nvCxnSpPr>
        <p:spPr>
          <a:xfrm>
            <a:off x="457200" y="4777947"/>
            <a:ext cx="5943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Table Placeholder 6"/>
          <p:cNvSpPr>
            <a:spLocks noGrp="1"/>
          </p:cNvSpPr>
          <p:nvPr>
            <p:ph type="tbl" sz="quarter" idx="14"/>
          </p:nvPr>
        </p:nvSpPr>
        <p:spPr>
          <a:xfrm>
            <a:off x="457203" y="1371603"/>
            <a:ext cx="5939383" cy="3064841"/>
          </a:xfrm>
        </p:spPr>
        <p:txBody>
          <a:bodyPr>
            <a:normAutofit/>
          </a:bodyPr>
          <a:lstStyle>
            <a:lvl1pPr marL="0" indent="0">
              <a:buNone/>
              <a:defRPr sz="1200"/>
            </a:lvl1pPr>
          </a:lstStyle>
          <a:p>
            <a:r>
              <a:rPr lang="en-US" smtClean="0"/>
              <a:t>Click icon to add table</a:t>
            </a:r>
            <a:endParaRPr lang="en-US" dirty="0"/>
          </a:p>
        </p:txBody>
      </p:sp>
      <p:sp>
        <p:nvSpPr>
          <p:cNvPr id="13" name="Text Placeholder 12"/>
          <p:cNvSpPr>
            <a:spLocks noGrp="1"/>
          </p:cNvSpPr>
          <p:nvPr>
            <p:ph type="body" sz="quarter" idx="15"/>
          </p:nvPr>
        </p:nvSpPr>
        <p:spPr>
          <a:xfrm>
            <a:off x="7065963" y="1371602"/>
            <a:ext cx="1737360" cy="3292475"/>
          </a:xfrm>
        </p:spPr>
        <p:txBody>
          <a:bodyPr lIns="0" tIns="0" rIns="0" bIns="0">
            <a:noAutofit/>
          </a:bodyPr>
          <a:lstStyle>
            <a:lvl1pPr marL="0" indent="0">
              <a:lnSpc>
                <a:spcPts val="1200"/>
              </a:lnSpc>
              <a:spcBef>
                <a:spcPts val="0"/>
              </a:spcBef>
              <a:spcAft>
                <a:spcPts val="900"/>
              </a:spcAft>
              <a:buNone/>
              <a:defRPr sz="10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062246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descr="Background8-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0030" y="0"/>
            <a:ext cx="2283970" cy="5143500"/>
          </a:xfrm>
          <a:prstGeom prst="rect">
            <a:avLst/>
          </a:prstGeom>
        </p:spPr>
      </p:pic>
      <p:sp>
        <p:nvSpPr>
          <p:cNvPr id="2" name="Title 1"/>
          <p:cNvSpPr>
            <a:spLocks noGrp="1"/>
          </p:cNvSpPr>
          <p:nvPr>
            <p:ph type="title"/>
          </p:nvPr>
        </p:nvSpPr>
        <p:spPr>
          <a:xfrm>
            <a:off x="458529" y="399589"/>
            <a:ext cx="5943600" cy="433298"/>
          </a:xfrm>
        </p:spPr>
        <p:txBody>
          <a:bodyPr lIns="0" tIns="0" rIns="0" bIns="0" anchor="t">
            <a:noAutofit/>
          </a:bodyPr>
          <a:lstStyle>
            <a:lvl1pPr algn="l">
              <a:defRPr sz="2200">
                <a:solidFill>
                  <a:schemeClr val="tx2"/>
                </a:solidFill>
              </a:defRPr>
            </a:lvl1pPr>
          </a:lstStyle>
          <a:p>
            <a:r>
              <a:rPr lang="en-US" smtClean="0"/>
              <a:t>Click to edit Master title style</a:t>
            </a:r>
            <a:endParaRPr lang="en-US" dirty="0"/>
          </a:p>
        </p:txBody>
      </p:sp>
      <p:sp>
        <p:nvSpPr>
          <p:cNvPr id="8" name="Footer Placeholder 4"/>
          <p:cNvSpPr>
            <a:spLocks noGrp="1"/>
          </p:cNvSpPr>
          <p:nvPr>
            <p:ph type="ftr" sz="quarter" idx="11"/>
          </p:nvPr>
        </p:nvSpPr>
        <p:spPr>
          <a:xfrm>
            <a:off x="457200" y="4802865"/>
            <a:ext cx="5937250" cy="273844"/>
          </a:xfrm>
        </p:spPr>
        <p:txBody>
          <a:bodyPr lIns="0" tIns="0" rIns="0" bIns="0" anchor="t"/>
          <a:lstStyle>
            <a:lvl1pPr algn="l">
              <a:defRPr sz="800">
                <a:solidFill>
                  <a:schemeClr val="bg2"/>
                </a:solidFill>
              </a:defRPr>
            </a:lvl1pPr>
          </a:lstStyle>
          <a:p>
            <a:r>
              <a:rPr lang="en-US" smtClean="0"/>
              <a:t>FASAB Update</a:t>
            </a:r>
            <a:endParaRPr lang="en-US" dirty="0"/>
          </a:p>
        </p:txBody>
      </p:sp>
      <p:cxnSp>
        <p:nvCxnSpPr>
          <p:cNvPr id="10" name="Straight Connector 9"/>
          <p:cNvCxnSpPr/>
          <p:nvPr userDrawn="1"/>
        </p:nvCxnSpPr>
        <p:spPr>
          <a:xfrm>
            <a:off x="457200" y="4777947"/>
            <a:ext cx="5943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Table Placeholder 6"/>
          <p:cNvSpPr>
            <a:spLocks noGrp="1"/>
          </p:cNvSpPr>
          <p:nvPr>
            <p:ph type="tbl" sz="quarter" idx="14"/>
          </p:nvPr>
        </p:nvSpPr>
        <p:spPr>
          <a:xfrm>
            <a:off x="457203" y="1371603"/>
            <a:ext cx="5939383" cy="3064841"/>
          </a:xfrm>
        </p:spPr>
        <p:txBody>
          <a:bodyPr>
            <a:normAutofit/>
          </a:bodyPr>
          <a:lstStyle>
            <a:lvl1pPr marL="0" indent="0">
              <a:buNone/>
              <a:defRPr sz="1200"/>
            </a:lvl1pPr>
          </a:lstStyle>
          <a:p>
            <a:r>
              <a:rPr lang="en-US" smtClean="0"/>
              <a:t>Click icon to add table</a:t>
            </a:r>
            <a:endParaRPr lang="en-US" dirty="0"/>
          </a:p>
        </p:txBody>
      </p:sp>
      <p:sp>
        <p:nvSpPr>
          <p:cNvPr id="13" name="Text Placeholder 12"/>
          <p:cNvSpPr>
            <a:spLocks noGrp="1"/>
          </p:cNvSpPr>
          <p:nvPr>
            <p:ph type="body" sz="quarter" idx="15"/>
          </p:nvPr>
        </p:nvSpPr>
        <p:spPr>
          <a:xfrm>
            <a:off x="7065963" y="1358162"/>
            <a:ext cx="1737360" cy="3292475"/>
          </a:xfrm>
        </p:spPr>
        <p:txBody>
          <a:bodyPr lIns="0" tIns="0" rIns="0" bIns="0">
            <a:noAutofit/>
          </a:bodyPr>
          <a:lstStyle>
            <a:lvl1pPr marL="0" indent="0">
              <a:lnSpc>
                <a:spcPts val="17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542576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3" y="1800237"/>
            <a:ext cx="6224690" cy="1536425"/>
          </a:xfrm>
        </p:spPr>
        <p:txBody>
          <a:bodyPr lIns="0" tIns="0" rIns="0" bIns="0" anchor="t">
            <a:noAutofit/>
          </a:bodyPr>
          <a:lstStyle>
            <a:lvl1pPr algn="l">
              <a:lnSpc>
                <a:spcPts val="3000"/>
              </a:lnSpc>
              <a:defRPr sz="22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455613" y="3657602"/>
            <a:ext cx="6231040" cy="865185"/>
          </a:xfrm>
        </p:spPr>
        <p:txBody>
          <a:bodyPr lIns="0" tIns="0" rIns="0" bIns="0">
            <a:noAutofit/>
          </a:bodyPr>
          <a:lstStyle>
            <a:lvl1pPr marL="0" indent="0">
              <a:spcBef>
                <a:spcPts val="0"/>
              </a:spcBef>
              <a:buNone/>
              <a:defRPr sz="1200" b="1">
                <a:solidFill>
                  <a:schemeClr val="bg1"/>
                </a:solidFill>
              </a:defRPr>
            </a:lvl1pPr>
            <a:lvl2pPr marL="0" indent="0">
              <a:spcBef>
                <a:spcPts val="0"/>
              </a:spcBef>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1798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n-US" smtClean="0"/>
              <a:t>FASAB Update</a:t>
            </a:r>
            <a:endParaRPr lang="en-US" dirty="0"/>
          </a:p>
        </p:txBody>
      </p:sp>
      <p:sp>
        <p:nvSpPr>
          <p:cNvPr id="6" name="Slide Number Placeholder 5"/>
          <p:cNvSpPr>
            <a:spLocks noGrp="1"/>
          </p:cNvSpPr>
          <p:nvPr>
            <p:ph type="sldNum" sz="quarter" idx="12"/>
          </p:nvPr>
        </p:nvSpPr>
        <p:spPr/>
        <p:txBody>
          <a:bodyPr/>
          <a:lstStyle>
            <a:extLst/>
          </a:lstStyle>
          <a:p>
            <a:fld id="{FA84A37A-AFC2-4A01-80A1-FC20F2C0D5BB}" type="slidenum">
              <a:rPr lang="en-US" smtClean="0"/>
              <a:pPr/>
              <a:t>‹#›</a:t>
            </a:fld>
            <a:endParaRPr lang="en-US"/>
          </a:p>
        </p:txBody>
      </p:sp>
      <p:cxnSp>
        <p:nvCxnSpPr>
          <p:cNvPr id="7" name="Straight Connector 6"/>
          <p:cNvCxnSpPr/>
          <p:nvPr userDrawn="1"/>
        </p:nvCxnSpPr>
        <p:spPr>
          <a:xfrm>
            <a:off x="457200" y="4777947"/>
            <a:ext cx="3657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Picture 7" descr="Background10-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060" y="0"/>
            <a:ext cx="4567940" cy="51435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Divider">
    <p:spTree>
      <p:nvGrpSpPr>
        <p:cNvPr id="1" name=""/>
        <p:cNvGrpSpPr/>
        <p:nvPr/>
      </p:nvGrpSpPr>
      <p:grpSpPr>
        <a:xfrm>
          <a:off x="0" y="0"/>
          <a:ext cx="0" cy="0"/>
          <a:chOff x="0" y="0"/>
          <a:chExt cx="0" cy="0"/>
        </a:xfrm>
      </p:grpSpPr>
      <p:pic>
        <p:nvPicPr>
          <p:cNvPr id="4" name="Picture 3" descr="Background2-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p:nvPr>
        </p:nvSpPr>
        <p:spPr>
          <a:xfrm>
            <a:off x="455613" y="1800237"/>
            <a:ext cx="6224690" cy="1536425"/>
          </a:xfrm>
        </p:spPr>
        <p:txBody>
          <a:bodyPr lIns="0" tIns="0" rIns="0" bIns="0" anchor="t">
            <a:noAutofit/>
          </a:bodyPr>
          <a:lstStyle>
            <a:lvl1pPr algn="l">
              <a:lnSpc>
                <a:spcPts val="3000"/>
              </a:lnSpc>
              <a:defRPr sz="22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455613" y="3657602"/>
            <a:ext cx="6231040" cy="865185"/>
          </a:xfrm>
        </p:spPr>
        <p:txBody>
          <a:bodyPr lIns="0" tIns="0" rIns="0" bIns="0">
            <a:noAutofit/>
          </a:bodyPr>
          <a:lstStyle>
            <a:lvl1pPr marL="0" indent="0">
              <a:spcBef>
                <a:spcPts val="0"/>
              </a:spcBef>
              <a:buNone/>
              <a:defRPr sz="1200" b="1">
                <a:solidFill>
                  <a:schemeClr val="bg1"/>
                </a:solidFill>
              </a:defRPr>
            </a:lvl1pPr>
            <a:lvl2pPr marL="0" indent="0">
              <a:spcBef>
                <a:spcPts val="0"/>
              </a:spcBef>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73629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Divid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3" y="1800237"/>
            <a:ext cx="6224690" cy="1536425"/>
          </a:xfrm>
        </p:spPr>
        <p:txBody>
          <a:bodyPr lIns="0" tIns="0" rIns="0" bIns="0" anchor="t">
            <a:noAutofit/>
          </a:bodyPr>
          <a:lstStyle>
            <a:lvl1pPr algn="l">
              <a:lnSpc>
                <a:spcPts val="3000"/>
              </a:lnSpc>
              <a:defRPr sz="22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455613" y="3657602"/>
            <a:ext cx="6231040" cy="865185"/>
          </a:xfrm>
        </p:spPr>
        <p:txBody>
          <a:bodyPr lIns="0" tIns="0" rIns="0" bIns="0">
            <a:noAutofit/>
          </a:bodyPr>
          <a:lstStyle>
            <a:lvl1pPr marL="0" indent="0">
              <a:spcBef>
                <a:spcPts val="0"/>
              </a:spcBef>
              <a:buNone/>
              <a:defRPr sz="1200" b="1">
                <a:solidFill>
                  <a:schemeClr val="bg1"/>
                </a:solidFill>
              </a:defRPr>
            </a:lvl1pPr>
            <a:lvl2pPr marL="0" indent="0">
              <a:spcBef>
                <a:spcPts val="0"/>
              </a:spcBef>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99773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Divider">
    <p:spTree>
      <p:nvGrpSpPr>
        <p:cNvPr id="1" name=""/>
        <p:cNvGrpSpPr/>
        <p:nvPr/>
      </p:nvGrpSpPr>
      <p:grpSpPr>
        <a:xfrm>
          <a:off x="0" y="0"/>
          <a:ext cx="0" cy="0"/>
          <a:chOff x="0" y="0"/>
          <a:chExt cx="0" cy="0"/>
        </a:xfrm>
      </p:grpSpPr>
      <p:pic>
        <p:nvPicPr>
          <p:cNvPr id="3" name="Picture 2" descr="Background5-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8072"/>
          </a:xfrm>
          <a:prstGeom prst="rect">
            <a:avLst/>
          </a:prstGeom>
        </p:spPr>
      </p:pic>
      <p:sp>
        <p:nvSpPr>
          <p:cNvPr id="2" name="Title 1"/>
          <p:cNvSpPr>
            <a:spLocks noGrp="1"/>
          </p:cNvSpPr>
          <p:nvPr>
            <p:ph type="title"/>
          </p:nvPr>
        </p:nvSpPr>
        <p:spPr>
          <a:xfrm>
            <a:off x="455613" y="1800237"/>
            <a:ext cx="6224690" cy="1536425"/>
          </a:xfrm>
        </p:spPr>
        <p:txBody>
          <a:bodyPr lIns="0" tIns="0" rIns="0" bIns="0" anchor="t">
            <a:noAutofit/>
          </a:bodyPr>
          <a:lstStyle>
            <a:lvl1pPr algn="l">
              <a:lnSpc>
                <a:spcPts val="3000"/>
              </a:lnSpc>
              <a:defRPr sz="22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455613" y="3657602"/>
            <a:ext cx="6231040" cy="865185"/>
          </a:xfrm>
        </p:spPr>
        <p:txBody>
          <a:bodyPr lIns="0" tIns="0" rIns="0" bIns="0">
            <a:noAutofit/>
          </a:bodyPr>
          <a:lstStyle>
            <a:lvl1pPr marL="0" indent="0">
              <a:spcBef>
                <a:spcPts val="0"/>
              </a:spcBef>
              <a:buNone/>
              <a:defRPr sz="1200" b="1">
                <a:solidFill>
                  <a:schemeClr val="bg1"/>
                </a:solidFill>
              </a:defRPr>
            </a:lvl1pPr>
            <a:lvl2pPr marL="0" indent="0">
              <a:spcBef>
                <a:spcPts val="0"/>
              </a:spcBef>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66095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Divider">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3" y="1420512"/>
            <a:ext cx="6224690" cy="1536425"/>
          </a:xfrm>
        </p:spPr>
        <p:txBody>
          <a:bodyPr lIns="0" tIns="0" rIns="0" bIns="0" anchor="t">
            <a:noAutofit/>
          </a:bodyPr>
          <a:lstStyle>
            <a:lvl1pPr algn="l">
              <a:lnSpc>
                <a:spcPts val="3000"/>
              </a:lnSpc>
              <a:defRPr sz="22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455613" y="3657602"/>
            <a:ext cx="6231040" cy="865185"/>
          </a:xfrm>
        </p:spPr>
        <p:txBody>
          <a:bodyPr lIns="0" tIns="0" rIns="0" bIns="0">
            <a:noAutofit/>
          </a:bodyPr>
          <a:lstStyle>
            <a:lvl1pPr marL="0" indent="0">
              <a:spcBef>
                <a:spcPts val="0"/>
              </a:spcBef>
              <a:buNone/>
              <a:defRPr sz="1200" b="1">
                <a:solidFill>
                  <a:schemeClr val="bg1"/>
                </a:solidFill>
              </a:defRPr>
            </a:lvl1pPr>
            <a:lvl2pPr marL="0" indent="0">
              <a:spcBef>
                <a:spcPts val="0"/>
              </a:spcBef>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30501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Divider">
    <p:spTree>
      <p:nvGrpSpPr>
        <p:cNvPr id="1" name=""/>
        <p:cNvGrpSpPr/>
        <p:nvPr/>
      </p:nvGrpSpPr>
      <p:grpSpPr>
        <a:xfrm>
          <a:off x="0" y="0"/>
          <a:ext cx="0" cy="0"/>
          <a:chOff x="0" y="0"/>
          <a:chExt cx="0" cy="0"/>
        </a:xfrm>
      </p:grpSpPr>
      <p:pic>
        <p:nvPicPr>
          <p:cNvPr id="3" name="Picture 2" descr="Background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8072"/>
          </a:xfrm>
          <a:prstGeom prst="rect">
            <a:avLst/>
          </a:prstGeom>
        </p:spPr>
      </p:pic>
      <p:sp>
        <p:nvSpPr>
          <p:cNvPr id="2" name="Title 1"/>
          <p:cNvSpPr>
            <a:spLocks noGrp="1"/>
          </p:cNvSpPr>
          <p:nvPr>
            <p:ph type="title"/>
          </p:nvPr>
        </p:nvSpPr>
        <p:spPr>
          <a:xfrm>
            <a:off x="455613" y="1420512"/>
            <a:ext cx="6224690" cy="1536425"/>
          </a:xfrm>
        </p:spPr>
        <p:txBody>
          <a:bodyPr lIns="0" tIns="0" rIns="0" bIns="0" anchor="t">
            <a:noAutofit/>
          </a:bodyPr>
          <a:lstStyle>
            <a:lvl1pPr algn="l">
              <a:lnSpc>
                <a:spcPts val="3000"/>
              </a:lnSpc>
              <a:defRPr sz="22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455613" y="3657602"/>
            <a:ext cx="6231040" cy="865185"/>
          </a:xfrm>
        </p:spPr>
        <p:txBody>
          <a:bodyPr lIns="0" tIns="0" rIns="0" bIns="0">
            <a:noAutofit/>
          </a:bodyPr>
          <a:lstStyle>
            <a:lvl1pPr marL="0" indent="0">
              <a:spcBef>
                <a:spcPts val="0"/>
              </a:spcBef>
              <a:buNone/>
              <a:defRPr sz="1200" b="1">
                <a:solidFill>
                  <a:schemeClr val="bg1"/>
                </a:solidFill>
              </a:defRPr>
            </a:lvl1pPr>
            <a:lvl2pPr marL="0" indent="0">
              <a:spcBef>
                <a:spcPts val="0"/>
              </a:spcBef>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53923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Divi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3" y="1420512"/>
            <a:ext cx="6224690" cy="1536425"/>
          </a:xfrm>
        </p:spPr>
        <p:txBody>
          <a:bodyPr lIns="0" tIns="0" rIns="0" bIns="0" anchor="t">
            <a:noAutofit/>
          </a:bodyPr>
          <a:lstStyle>
            <a:lvl1pPr algn="l">
              <a:lnSpc>
                <a:spcPts val="3000"/>
              </a:lnSpc>
              <a:defRPr sz="22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455613" y="3657602"/>
            <a:ext cx="6231040" cy="865185"/>
          </a:xfrm>
        </p:spPr>
        <p:txBody>
          <a:bodyPr lIns="0" tIns="0" rIns="0" bIns="0">
            <a:noAutofit/>
          </a:bodyPr>
          <a:lstStyle>
            <a:lvl1pPr marL="0" indent="0">
              <a:spcBef>
                <a:spcPts val="0"/>
              </a:spcBef>
              <a:buNone/>
              <a:defRPr sz="1200" b="1">
                <a:solidFill>
                  <a:schemeClr val="bg1"/>
                </a:solidFill>
              </a:defRPr>
            </a:lvl1pPr>
            <a:lvl2pPr marL="0" indent="0">
              <a:spcBef>
                <a:spcPts val="0"/>
              </a:spcBef>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22470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Divider">
    <p:spTree>
      <p:nvGrpSpPr>
        <p:cNvPr id="1" name=""/>
        <p:cNvGrpSpPr/>
        <p:nvPr/>
      </p:nvGrpSpPr>
      <p:grpSpPr>
        <a:xfrm>
          <a:off x="0" y="0"/>
          <a:ext cx="0" cy="0"/>
          <a:chOff x="0" y="0"/>
          <a:chExt cx="0" cy="0"/>
        </a:xfrm>
      </p:grpSpPr>
      <p:pic>
        <p:nvPicPr>
          <p:cNvPr id="3" name="Picture 2" descr="Background7-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p:nvPr>
        </p:nvSpPr>
        <p:spPr>
          <a:xfrm>
            <a:off x="455613" y="1420512"/>
            <a:ext cx="6224690" cy="1536425"/>
          </a:xfrm>
        </p:spPr>
        <p:txBody>
          <a:bodyPr lIns="0" tIns="0" rIns="0" bIns="0" anchor="t">
            <a:noAutofit/>
          </a:bodyPr>
          <a:lstStyle>
            <a:lvl1pPr algn="l">
              <a:lnSpc>
                <a:spcPts val="3000"/>
              </a:lnSpc>
              <a:defRPr sz="22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455613" y="3657602"/>
            <a:ext cx="6231040" cy="865185"/>
          </a:xfrm>
        </p:spPr>
        <p:txBody>
          <a:bodyPr lIns="0" tIns="0" rIns="0" bIns="0">
            <a:noAutofit/>
          </a:bodyPr>
          <a:lstStyle>
            <a:lvl1pPr marL="0" indent="0">
              <a:spcBef>
                <a:spcPts val="0"/>
              </a:spcBef>
              <a:buNone/>
              <a:defRPr sz="1200" b="1">
                <a:solidFill>
                  <a:schemeClr val="bg1"/>
                </a:solidFill>
              </a:defRPr>
            </a:lvl1pPr>
            <a:lvl2pPr marL="0" indent="0">
              <a:spcBef>
                <a:spcPts val="0"/>
              </a:spcBef>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76599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3" y="399589"/>
            <a:ext cx="4575289" cy="433298"/>
          </a:xfrm>
        </p:spPr>
        <p:txBody>
          <a:bodyPr lIns="0" tIns="0" rIns="0" bIns="0" anchor="t">
            <a:noAutofit/>
          </a:bodyPr>
          <a:lstStyle>
            <a:lvl1pPr algn="l">
              <a:defRPr sz="2200">
                <a:solidFill>
                  <a:schemeClr val="tx2"/>
                </a:solidFill>
              </a:defRPr>
            </a:lvl1pPr>
          </a:lstStyle>
          <a:p>
            <a:r>
              <a:rPr lang="en-US" smtClean="0"/>
              <a:t>Click to edit Master title style</a:t>
            </a:r>
            <a:endParaRPr lang="en-US" dirty="0"/>
          </a:p>
        </p:txBody>
      </p:sp>
      <p:sp>
        <p:nvSpPr>
          <p:cNvPr id="6" name="Text Placeholder 5"/>
          <p:cNvSpPr>
            <a:spLocks noGrp="1"/>
          </p:cNvSpPr>
          <p:nvPr>
            <p:ph type="body" sz="quarter" idx="13"/>
          </p:nvPr>
        </p:nvSpPr>
        <p:spPr>
          <a:xfrm>
            <a:off x="458533" y="832887"/>
            <a:ext cx="4575289" cy="570466"/>
          </a:xfrm>
        </p:spPr>
        <p:txBody>
          <a:bodyPr lIns="0" tIns="0" rIns="0" bIns="0">
            <a:noAutofit/>
          </a:bodyPr>
          <a:lstStyle>
            <a:lvl1pPr marL="0" indent="0">
              <a:lnSpc>
                <a:spcPts val="2000"/>
              </a:lnSpc>
              <a:spcBef>
                <a:spcPts val="0"/>
              </a:spcBef>
              <a:spcAft>
                <a:spcPts val="1200"/>
              </a:spcAft>
              <a:buClr>
                <a:schemeClr val="tx2"/>
              </a:buClr>
              <a:buNone/>
              <a:defRPr sz="1400">
                <a:solidFill>
                  <a:schemeClr val="bg2"/>
                </a:solidFill>
              </a:defRPr>
            </a:lvl1pPr>
            <a:lvl2pPr marL="411480" indent="-192024">
              <a:lnSpc>
                <a:spcPts val="2000"/>
              </a:lnSpc>
              <a:spcBef>
                <a:spcPts val="0"/>
              </a:spcBef>
              <a:spcAft>
                <a:spcPts val="1200"/>
              </a:spcAft>
              <a:defRPr sz="1400">
                <a:solidFill>
                  <a:schemeClr val="bg2"/>
                </a:solidFill>
              </a:defRPr>
            </a:lvl2pPr>
            <a:lvl3pPr marL="640080" indent="-192024">
              <a:lnSpc>
                <a:spcPts val="2000"/>
              </a:lnSpc>
              <a:spcBef>
                <a:spcPts val="0"/>
              </a:spcBef>
              <a:spcAft>
                <a:spcPts val="1200"/>
              </a:spcAft>
              <a:defRPr sz="1400">
                <a:solidFill>
                  <a:schemeClr val="bg2"/>
                </a:solidFill>
              </a:defRPr>
            </a:lvl3pPr>
            <a:lvl4pPr marL="868680" indent="-192024">
              <a:lnSpc>
                <a:spcPts val="2000"/>
              </a:lnSpc>
              <a:spcBef>
                <a:spcPts val="0"/>
              </a:spcBef>
              <a:spcAft>
                <a:spcPts val="1200"/>
              </a:spcAft>
              <a:defRPr sz="1400">
                <a:solidFill>
                  <a:schemeClr val="bg2"/>
                </a:solidFill>
              </a:defRPr>
            </a:lvl4pPr>
            <a:lvl5pPr marL="1097280" indent="-192024">
              <a:lnSpc>
                <a:spcPts val="2000"/>
              </a:lnSpc>
              <a:spcBef>
                <a:spcPts val="0"/>
              </a:spcBef>
              <a:spcAft>
                <a:spcPts val="1200"/>
              </a:spcAft>
              <a:defRPr sz="1400">
                <a:solidFill>
                  <a:schemeClr val="bg2"/>
                </a:solidFill>
              </a:defRPr>
            </a:lvl5pPr>
          </a:lstStyle>
          <a:p>
            <a:pPr lvl="0"/>
            <a:r>
              <a:rPr lang="en-US" smtClean="0"/>
              <a:t>Click to edit Master text styles</a:t>
            </a:r>
          </a:p>
        </p:txBody>
      </p:sp>
      <p:sp>
        <p:nvSpPr>
          <p:cNvPr id="8" name="Footer Placeholder 4"/>
          <p:cNvSpPr>
            <a:spLocks noGrp="1"/>
          </p:cNvSpPr>
          <p:nvPr>
            <p:ph type="ftr" sz="quarter" idx="11"/>
          </p:nvPr>
        </p:nvSpPr>
        <p:spPr>
          <a:xfrm>
            <a:off x="457200" y="4802865"/>
            <a:ext cx="8229600" cy="273844"/>
          </a:xfrm>
        </p:spPr>
        <p:txBody>
          <a:bodyPr lIns="0" tIns="0" rIns="0" bIns="0" anchor="t"/>
          <a:lstStyle>
            <a:lvl1pPr algn="l">
              <a:defRPr sz="800">
                <a:solidFill>
                  <a:schemeClr val="bg2"/>
                </a:solidFill>
              </a:defRPr>
            </a:lvl1pPr>
          </a:lstStyle>
          <a:p>
            <a:r>
              <a:rPr lang="en-US" smtClean="0"/>
              <a:t>FASAB Update</a:t>
            </a:r>
            <a:endParaRPr lang="en-US" dirty="0"/>
          </a:p>
        </p:txBody>
      </p:sp>
      <p:cxnSp>
        <p:nvCxnSpPr>
          <p:cNvPr id="10" name="Straight Connector 9"/>
          <p:cNvCxnSpPr/>
          <p:nvPr userDrawn="1"/>
        </p:nvCxnSpPr>
        <p:spPr>
          <a:xfrm>
            <a:off x="457200" y="4777947"/>
            <a:ext cx="8229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4"/>
          </p:nvPr>
        </p:nvSpPr>
        <p:spPr>
          <a:xfrm>
            <a:off x="458530" y="1598706"/>
            <a:ext cx="4575434" cy="2835182"/>
          </a:xfrm>
        </p:spPr>
        <p:txBody>
          <a:bodyPr lIns="0" tIns="0" rIns="0" bIns="0" numCol="2" spcCol="374904">
            <a:noAutofit/>
          </a:bodyPr>
          <a:lstStyle>
            <a:lvl1pPr marL="0" indent="0">
              <a:lnSpc>
                <a:spcPts val="1200"/>
              </a:lnSpc>
              <a:spcBef>
                <a:spcPts val="0"/>
              </a:spcBef>
              <a:spcAft>
                <a:spcPts val="900"/>
              </a:spcAft>
              <a:buNone/>
              <a:defRPr sz="900" b="1">
                <a:solidFill>
                  <a:schemeClr val="tx2"/>
                </a:solidFill>
              </a:defRPr>
            </a:lvl1pPr>
            <a:lvl2pPr marL="457200" indent="0">
              <a:lnSpc>
                <a:spcPts val="1200"/>
              </a:lnSpc>
              <a:spcBef>
                <a:spcPts val="0"/>
              </a:spcBef>
              <a:spcAft>
                <a:spcPts val="900"/>
              </a:spcAft>
              <a:buNone/>
              <a:defRPr sz="900"/>
            </a:lvl2pPr>
            <a:lvl3pPr marL="914400" indent="0">
              <a:lnSpc>
                <a:spcPts val="1200"/>
              </a:lnSpc>
              <a:spcBef>
                <a:spcPts val="0"/>
              </a:spcBef>
              <a:spcAft>
                <a:spcPts val="900"/>
              </a:spcAft>
              <a:buNone/>
              <a:defRPr sz="900"/>
            </a:lvl3pPr>
            <a:lvl4pPr marL="1371600" indent="0">
              <a:lnSpc>
                <a:spcPts val="1200"/>
              </a:lnSpc>
              <a:spcBef>
                <a:spcPts val="0"/>
              </a:spcBef>
              <a:spcAft>
                <a:spcPts val="900"/>
              </a:spcAft>
              <a:buNone/>
              <a:defRPr sz="900"/>
            </a:lvl4pPr>
            <a:lvl5pPr marL="1828800" indent="0">
              <a:lnSpc>
                <a:spcPts val="1200"/>
              </a:lnSpc>
              <a:spcBef>
                <a:spcPts val="0"/>
              </a:spcBef>
              <a:spcAft>
                <a:spcPts val="900"/>
              </a:spcAft>
              <a:buNone/>
              <a:defRPr sz="900"/>
            </a:lvl5pPr>
          </a:lstStyle>
          <a:p>
            <a:pPr lvl="0"/>
            <a:r>
              <a:rPr lang="en-US" smtClean="0"/>
              <a:t>Click to edit Master text styles</a:t>
            </a:r>
          </a:p>
        </p:txBody>
      </p:sp>
      <p:sp>
        <p:nvSpPr>
          <p:cNvPr id="11" name="Picture Placeholder 10"/>
          <p:cNvSpPr>
            <a:spLocks noGrp="1"/>
          </p:cNvSpPr>
          <p:nvPr>
            <p:ph type="pic" sz="quarter" idx="15"/>
          </p:nvPr>
        </p:nvSpPr>
        <p:spPr>
          <a:xfrm>
            <a:off x="5608321" y="1598615"/>
            <a:ext cx="3078480" cy="2835275"/>
          </a:xfrm>
        </p:spPr>
        <p:txBody>
          <a:bodyPr>
            <a:normAutofit/>
          </a:bodyPr>
          <a:lstStyle>
            <a:lvl1pPr marL="0" indent="0">
              <a:buNone/>
              <a:defRPr sz="1200"/>
            </a:lvl1pPr>
          </a:lstStyle>
          <a:p>
            <a:r>
              <a:rPr lang="en-US" smtClean="0"/>
              <a:t>Click icon to add picture</a:t>
            </a:r>
            <a:endParaRPr lang="en-US"/>
          </a:p>
        </p:txBody>
      </p:sp>
    </p:spTree>
    <p:extLst>
      <p:ext uri="{BB962C8B-B14F-4D97-AF65-F5344CB8AC3E}">
        <p14:creationId xmlns:p14="http://schemas.microsoft.com/office/powerpoint/2010/main" val="697244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399589"/>
            <a:ext cx="8228271" cy="433298"/>
          </a:xfrm>
        </p:spPr>
        <p:txBody>
          <a:bodyPr lIns="0" tIns="0" rIns="0" bIns="0" anchor="t">
            <a:noAutofit/>
          </a:bodyPr>
          <a:lstStyle>
            <a:lvl1pPr algn="l">
              <a:defRPr sz="2200">
                <a:solidFill>
                  <a:schemeClr val="tx2"/>
                </a:solidFill>
              </a:defRPr>
            </a:lvl1pPr>
          </a:lstStyle>
          <a:p>
            <a:r>
              <a:rPr lang="en-US" smtClean="0"/>
              <a:t>Click to edit Master title style</a:t>
            </a:r>
            <a:endParaRPr lang="en-US" dirty="0"/>
          </a:p>
        </p:txBody>
      </p:sp>
      <p:sp>
        <p:nvSpPr>
          <p:cNvPr id="6" name="Text Placeholder 5"/>
          <p:cNvSpPr>
            <a:spLocks noGrp="1"/>
          </p:cNvSpPr>
          <p:nvPr>
            <p:ph type="body" sz="quarter" idx="13"/>
          </p:nvPr>
        </p:nvSpPr>
        <p:spPr>
          <a:xfrm>
            <a:off x="458529" y="832703"/>
            <a:ext cx="8228271" cy="3349625"/>
          </a:xfrm>
        </p:spPr>
        <p:txBody>
          <a:bodyPr lIns="0" tIns="0" rIns="0" bIns="0" numCol="2" spcCol="374904">
            <a:noAutofit/>
          </a:bodyPr>
          <a:lstStyle>
            <a:lvl1pPr marL="192024" indent="-192024">
              <a:lnSpc>
                <a:spcPts val="2000"/>
              </a:lnSpc>
              <a:spcBef>
                <a:spcPts val="0"/>
              </a:spcBef>
              <a:spcAft>
                <a:spcPts val="900"/>
              </a:spcAft>
              <a:buClr>
                <a:schemeClr val="tx2"/>
              </a:buClr>
              <a:defRPr sz="1400">
                <a:solidFill>
                  <a:schemeClr val="bg2"/>
                </a:solidFill>
              </a:defRPr>
            </a:lvl1pPr>
            <a:lvl2pPr marL="411480" indent="-192024">
              <a:lnSpc>
                <a:spcPts val="2000"/>
              </a:lnSpc>
              <a:spcBef>
                <a:spcPts val="0"/>
              </a:spcBef>
              <a:spcAft>
                <a:spcPts val="900"/>
              </a:spcAft>
              <a:defRPr sz="1400">
                <a:solidFill>
                  <a:schemeClr val="bg2"/>
                </a:solidFill>
              </a:defRPr>
            </a:lvl2pPr>
            <a:lvl3pPr marL="640080" indent="-192024">
              <a:lnSpc>
                <a:spcPts val="2000"/>
              </a:lnSpc>
              <a:spcBef>
                <a:spcPts val="0"/>
              </a:spcBef>
              <a:spcAft>
                <a:spcPts val="900"/>
              </a:spcAft>
              <a:defRPr sz="1400">
                <a:solidFill>
                  <a:schemeClr val="bg2"/>
                </a:solidFill>
              </a:defRPr>
            </a:lvl3pPr>
            <a:lvl4pPr marL="868680" indent="-192024">
              <a:lnSpc>
                <a:spcPts val="2000"/>
              </a:lnSpc>
              <a:spcBef>
                <a:spcPts val="0"/>
              </a:spcBef>
              <a:spcAft>
                <a:spcPts val="900"/>
              </a:spcAft>
              <a:defRPr sz="1400">
                <a:solidFill>
                  <a:schemeClr val="bg2"/>
                </a:solidFill>
              </a:defRPr>
            </a:lvl4pPr>
            <a:lvl5pPr marL="1097280" indent="-192024">
              <a:lnSpc>
                <a:spcPts val="2000"/>
              </a:lnSpc>
              <a:spcBef>
                <a:spcPts val="0"/>
              </a:spcBef>
              <a:spcAft>
                <a:spcPts val="900"/>
              </a:spcAft>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11"/>
          </p:nvPr>
        </p:nvSpPr>
        <p:spPr>
          <a:xfrm>
            <a:off x="457200" y="4802865"/>
            <a:ext cx="8229600" cy="273844"/>
          </a:xfrm>
        </p:spPr>
        <p:txBody>
          <a:bodyPr lIns="0" tIns="0" rIns="0" bIns="0" anchor="t"/>
          <a:lstStyle>
            <a:lvl1pPr algn="l">
              <a:defRPr sz="800">
                <a:solidFill>
                  <a:schemeClr val="bg2"/>
                </a:solidFill>
              </a:defRPr>
            </a:lvl1pPr>
          </a:lstStyle>
          <a:p>
            <a:r>
              <a:rPr lang="en-US" smtClean="0"/>
              <a:t>FASAB Update</a:t>
            </a:r>
            <a:endParaRPr lang="en-US" dirty="0"/>
          </a:p>
        </p:txBody>
      </p:sp>
      <p:cxnSp>
        <p:nvCxnSpPr>
          <p:cNvPr id="10" name="Straight Connector 9"/>
          <p:cNvCxnSpPr/>
          <p:nvPr userDrawn="1"/>
        </p:nvCxnSpPr>
        <p:spPr>
          <a:xfrm>
            <a:off x="457200" y="4777947"/>
            <a:ext cx="8229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7608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vider">
    <p:spTree>
      <p:nvGrpSpPr>
        <p:cNvPr id="1" name=""/>
        <p:cNvGrpSpPr/>
        <p:nvPr/>
      </p:nvGrpSpPr>
      <p:grpSpPr>
        <a:xfrm>
          <a:off x="0" y="0"/>
          <a:ext cx="0" cy="0"/>
          <a:chOff x="0" y="0"/>
          <a:chExt cx="0" cy="0"/>
        </a:xfrm>
      </p:grpSpPr>
      <p:pic>
        <p:nvPicPr>
          <p:cNvPr id="5" name="Picture 4" descr="Background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8072"/>
          </a:xfrm>
          <a:prstGeom prst="rect">
            <a:avLst/>
          </a:prstGeom>
        </p:spPr>
      </p:pic>
      <p:sp>
        <p:nvSpPr>
          <p:cNvPr id="2" name="Title 1"/>
          <p:cNvSpPr>
            <a:spLocks noGrp="1"/>
          </p:cNvSpPr>
          <p:nvPr>
            <p:ph type="title"/>
          </p:nvPr>
        </p:nvSpPr>
        <p:spPr>
          <a:xfrm>
            <a:off x="458531" y="399586"/>
            <a:ext cx="3649921" cy="438912"/>
          </a:xfrm>
        </p:spPr>
        <p:txBody>
          <a:bodyPr lIns="0" tIns="0" rIns="0" bIns="0" anchor="t">
            <a:noAutofit/>
          </a:bodyPr>
          <a:lstStyle>
            <a:lvl1pPr algn="l">
              <a:defRPr sz="2200">
                <a:solidFill>
                  <a:schemeClr val="bg1"/>
                </a:solidFill>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455616" y="1880653"/>
            <a:ext cx="7363869" cy="2894007"/>
          </a:xfr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291041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116378"/>
            <a:ext cx="6255488" cy="1021556"/>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428751"/>
            <a:ext cx="6255488" cy="557630"/>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4917607"/>
            <a:ext cx="2002464" cy="170177"/>
          </a:xfrm>
        </p:spPr>
        <p:txBody>
          <a:bodyPr bIns="0" anchor="b"/>
          <a:lstStyle>
            <a:lvl1pPr>
              <a:defRPr>
                <a:solidFill>
                  <a:schemeClr val="tx2"/>
                </a:solidFill>
              </a:defRPr>
            </a:lvl1pPr>
            <a:extLst/>
          </a:lstStyle>
          <a:p>
            <a:endParaRPr lang="en-US"/>
          </a:p>
        </p:txBody>
      </p:sp>
      <p:sp>
        <p:nvSpPr>
          <p:cNvPr id="5" name="Footer Placeholder 4"/>
          <p:cNvSpPr>
            <a:spLocks noGrp="1"/>
          </p:cNvSpPr>
          <p:nvPr>
            <p:ph type="ftr" sz="quarter" idx="11"/>
          </p:nvPr>
        </p:nvSpPr>
        <p:spPr>
          <a:xfrm>
            <a:off x="1735358" y="4917608"/>
            <a:ext cx="2895600" cy="171450"/>
          </a:xfrm>
        </p:spPr>
        <p:txBody>
          <a:bodyPr bIns="0" anchor="b"/>
          <a:lstStyle>
            <a:lvl1pPr>
              <a:defRPr>
                <a:solidFill>
                  <a:schemeClr val="tx2"/>
                </a:solidFill>
              </a:defRPr>
            </a:lvl1pPr>
            <a:extLst/>
          </a:lstStyle>
          <a:p>
            <a:r>
              <a:rPr lang="en-US" smtClean="0"/>
              <a:t>FASAB Update</a:t>
            </a:r>
            <a:endParaRPr lang="en-US"/>
          </a:p>
        </p:txBody>
      </p:sp>
      <p:sp>
        <p:nvSpPr>
          <p:cNvPr id="6" name="Slide Number Placeholder 5"/>
          <p:cNvSpPr>
            <a:spLocks noGrp="1"/>
          </p:cNvSpPr>
          <p:nvPr>
            <p:ph type="sldNum" sz="quarter" idx="12"/>
          </p:nvPr>
        </p:nvSpPr>
        <p:spPr>
          <a:xfrm>
            <a:off x="6733952" y="4916334"/>
            <a:ext cx="588336" cy="171450"/>
          </a:xfrm>
        </p:spPr>
        <p:txBody>
          <a:bodyPr/>
          <a:lstStyle>
            <a:extLst/>
          </a:lstStyle>
          <a:p>
            <a:fld id="{80FBB8BA-9C6A-4A48-A369-70FBD2FA98D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Divider">
    <p:spTree>
      <p:nvGrpSpPr>
        <p:cNvPr id="1" name=""/>
        <p:cNvGrpSpPr/>
        <p:nvPr/>
      </p:nvGrpSpPr>
      <p:grpSpPr>
        <a:xfrm>
          <a:off x="0" y="0"/>
          <a:ext cx="0" cy="0"/>
          <a:chOff x="0" y="0"/>
          <a:chExt cx="0" cy="0"/>
        </a:xfrm>
      </p:grpSpPr>
      <p:pic>
        <p:nvPicPr>
          <p:cNvPr id="6" name="Picture 5" descr="Background7-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7" name="Text Placeholder 6"/>
          <p:cNvSpPr>
            <a:spLocks noGrp="1"/>
          </p:cNvSpPr>
          <p:nvPr>
            <p:ph type="body" sz="quarter" idx="10"/>
          </p:nvPr>
        </p:nvSpPr>
        <p:spPr>
          <a:xfrm>
            <a:off x="455616" y="1880653"/>
            <a:ext cx="7363869" cy="2894007"/>
          </a:xfr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1277837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Divider">
    <p:spTree>
      <p:nvGrpSpPr>
        <p:cNvPr id="1" name=""/>
        <p:cNvGrpSpPr/>
        <p:nvPr/>
      </p:nvGrpSpPr>
      <p:grpSpPr>
        <a:xfrm>
          <a:off x="0" y="0"/>
          <a:ext cx="0" cy="0"/>
          <a:chOff x="0" y="0"/>
          <a:chExt cx="0" cy="0"/>
        </a:xfrm>
      </p:grpSpPr>
      <p:pic>
        <p:nvPicPr>
          <p:cNvPr id="4" name="Picture 3" descr="Background2-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7" name="Text Placeholder 6"/>
          <p:cNvSpPr>
            <a:spLocks noGrp="1"/>
          </p:cNvSpPr>
          <p:nvPr>
            <p:ph type="body" sz="quarter" idx="10"/>
          </p:nvPr>
        </p:nvSpPr>
        <p:spPr>
          <a:xfrm>
            <a:off x="455616" y="1880653"/>
            <a:ext cx="7363869" cy="2894007"/>
          </a:xfr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28599137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Divider">
    <p:bg>
      <p:bgPr>
        <a:solidFill>
          <a:schemeClr val="tx2"/>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55616" y="1880653"/>
            <a:ext cx="7363869" cy="2894007"/>
          </a:xfr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4108931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Divider">
    <p:spTree>
      <p:nvGrpSpPr>
        <p:cNvPr id="1" name=""/>
        <p:cNvGrpSpPr/>
        <p:nvPr/>
      </p:nvGrpSpPr>
      <p:grpSpPr>
        <a:xfrm>
          <a:off x="0" y="0"/>
          <a:ext cx="0" cy="0"/>
          <a:chOff x="0" y="0"/>
          <a:chExt cx="0" cy="0"/>
        </a:xfrm>
      </p:grpSpPr>
      <p:pic>
        <p:nvPicPr>
          <p:cNvPr id="4" name="Picture 3" descr="Background2-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pic>
        <p:nvPicPr>
          <p:cNvPr id="5" name="Picture 4" descr="Association_KO.png"/>
          <p:cNvPicPr>
            <a:picLocks noChangeAspect="1"/>
          </p:cNvPicPr>
          <p:nvPr userDrawn="1"/>
        </p:nvPicPr>
        <p:blipFill rotWithShape="1">
          <a:blip r:embed="rId3">
            <a:extLst>
              <a:ext uri="{28A0092B-C50C-407E-A947-70E740481C1C}">
                <a14:useLocalDpi xmlns:a14="http://schemas.microsoft.com/office/drawing/2010/main" val="0"/>
              </a:ext>
            </a:extLst>
          </a:blip>
          <a:srcRect l="18519" t="32806" r="17806" b="32722"/>
          <a:stretch/>
        </p:blipFill>
        <p:spPr>
          <a:xfrm>
            <a:off x="507712" y="528741"/>
            <a:ext cx="1394460" cy="419586"/>
          </a:xfrm>
          <a:prstGeom prst="rect">
            <a:avLst/>
          </a:prstGeom>
        </p:spPr>
      </p:pic>
      <p:sp>
        <p:nvSpPr>
          <p:cNvPr id="2" name="TextBox 1"/>
          <p:cNvSpPr txBox="1"/>
          <p:nvPr userDrawn="1"/>
        </p:nvSpPr>
        <p:spPr>
          <a:xfrm>
            <a:off x="455616" y="3374009"/>
            <a:ext cx="5789903" cy="1138773"/>
          </a:xfrm>
          <a:prstGeom prst="rect">
            <a:avLst/>
          </a:prstGeom>
          <a:noFill/>
        </p:spPr>
        <p:txBody>
          <a:bodyPr wrap="square" lIns="0" tIns="0" bIns="0" rtlCol="0">
            <a:noAutofit/>
          </a:bodyPr>
          <a:lstStyle/>
          <a:p>
            <a:r>
              <a:rPr lang="en-US" sz="6800" dirty="0">
                <a:solidFill>
                  <a:srgbClr val="FFFFFF"/>
                </a:solidFill>
              </a:rPr>
              <a:t>Thank you</a:t>
            </a:r>
          </a:p>
        </p:txBody>
      </p:sp>
    </p:spTree>
    <p:extLst>
      <p:ext uri="{BB962C8B-B14F-4D97-AF65-F5344CB8AC3E}">
        <p14:creationId xmlns:p14="http://schemas.microsoft.com/office/powerpoint/2010/main" val="3040085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_Divider">
    <p:bg>
      <p:bgPr>
        <a:solidFill>
          <a:schemeClr val="tx2"/>
        </a:solidFill>
        <a:effectLst/>
      </p:bgPr>
    </p:bg>
    <p:spTree>
      <p:nvGrpSpPr>
        <p:cNvPr id="1" name=""/>
        <p:cNvGrpSpPr/>
        <p:nvPr/>
      </p:nvGrpSpPr>
      <p:grpSpPr>
        <a:xfrm>
          <a:off x="0" y="0"/>
          <a:ext cx="0" cy="0"/>
          <a:chOff x="0" y="0"/>
          <a:chExt cx="0" cy="0"/>
        </a:xfrm>
      </p:grpSpPr>
      <p:pic>
        <p:nvPicPr>
          <p:cNvPr id="5" name="Picture 4" descr="Association_KO.png"/>
          <p:cNvPicPr>
            <a:picLocks noChangeAspect="1"/>
          </p:cNvPicPr>
          <p:nvPr userDrawn="1"/>
        </p:nvPicPr>
        <p:blipFill rotWithShape="1">
          <a:blip r:embed="rId2">
            <a:extLst>
              <a:ext uri="{28A0092B-C50C-407E-A947-70E740481C1C}">
                <a14:useLocalDpi xmlns:a14="http://schemas.microsoft.com/office/drawing/2010/main" val="0"/>
              </a:ext>
            </a:extLst>
          </a:blip>
          <a:srcRect l="18519" t="32806" r="17806" b="32722"/>
          <a:stretch/>
        </p:blipFill>
        <p:spPr>
          <a:xfrm>
            <a:off x="507712" y="528741"/>
            <a:ext cx="1394460" cy="419586"/>
          </a:xfrm>
          <a:prstGeom prst="rect">
            <a:avLst/>
          </a:prstGeom>
        </p:spPr>
      </p:pic>
      <p:sp>
        <p:nvSpPr>
          <p:cNvPr id="2" name="TextBox 1"/>
          <p:cNvSpPr txBox="1"/>
          <p:nvPr userDrawn="1"/>
        </p:nvSpPr>
        <p:spPr>
          <a:xfrm>
            <a:off x="455616" y="3374009"/>
            <a:ext cx="5789903" cy="1138773"/>
          </a:xfrm>
          <a:prstGeom prst="rect">
            <a:avLst/>
          </a:prstGeom>
          <a:noFill/>
        </p:spPr>
        <p:txBody>
          <a:bodyPr wrap="square" lIns="0" tIns="0" bIns="0" rtlCol="0">
            <a:noAutofit/>
          </a:bodyPr>
          <a:lstStyle/>
          <a:p>
            <a:r>
              <a:rPr lang="en-US" sz="6800" dirty="0">
                <a:solidFill>
                  <a:srgbClr val="FFFFFF"/>
                </a:solidFill>
              </a:rPr>
              <a:t>Thank you</a:t>
            </a:r>
          </a:p>
        </p:txBody>
      </p:sp>
    </p:spTree>
    <p:extLst>
      <p:ext uri="{BB962C8B-B14F-4D97-AF65-F5344CB8AC3E}">
        <p14:creationId xmlns:p14="http://schemas.microsoft.com/office/powerpoint/2010/main" val="33971044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Divider">
    <p:spTree>
      <p:nvGrpSpPr>
        <p:cNvPr id="1" name=""/>
        <p:cNvGrpSpPr/>
        <p:nvPr/>
      </p:nvGrpSpPr>
      <p:grpSpPr>
        <a:xfrm>
          <a:off x="0" y="0"/>
          <a:ext cx="0" cy="0"/>
          <a:chOff x="0" y="0"/>
          <a:chExt cx="0" cy="0"/>
        </a:xfrm>
      </p:grpSpPr>
      <p:pic>
        <p:nvPicPr>
          <p:cNvPr id="4" name="Picture 3" descr="Background2-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extBox 1"/>
          <p:cNvSpPr txBox="1"/>
          <p:nvPr userDrawn="1"/>
        </p:nvSpPr>
        <p:spPr>
          <a:xfrm>
            <a:off x="455616" y="3374009"/>
            <a:ext cx="5789903" cy="1138773"/>
          </a:xfrm>
          <a:prstGeom prst="rect">
            <a:avLst/>
          </a:prstGeom>
          <a:noFill/>
        </p:spPr>
        <p:txBody>
          <a:bodyPr wrap="square" lIns="0" tIns="0" bIns="0" rtlCol="0">
            <a:noAutofit/>
          </a:bodyPr>
          <a:lstStyle/>
          <a:p>
            <a:r>
              <a:rPr lang="en-US" sz="6800" dirty="0">
                <a:solidFill>
                  <a:srgbClr val="FFFFFF"/>
                </a:solidFill>
              </a:rPr>
              <a:t>Thank you</a:t>
            </a:r>
          </a:p>
        </p:txBody>
      </p:sp>
      <p:pic>
        <p:nvPicPr>
          <p:cNvPr id="6" name="Picture 5" descr="CIMA_KO_Large.png"/>
          <p:cNvPicPr>
            <a:picLocks noChangeAspect="1"/>
          </p:cNvPicPr>
          <p:nvPr userDrawn="1"/>
        </p:nvPicPr>
        <p:blipFill rotWithShape="1">
          <a:blip r:embed="rId3">
            <a:extLst>
              <a:ext uri="{28A0092B-C50C-407E-A947-70E740481C1C}">
                <a14:useLocalDpi xmlns:a14="http://schemas.microsoft.com/office/drawing/2010/main" val="0"/>
              </a:ext>
            </a:extLst>
          </a:blip>
          <a:srcRect l="18457" t="28261" r="17342" b="30708"/>
          <a:stretch/>
        </p:blipFill>
        <p:spPr>
          <a:xfrm>
            <a:off x="449263" y="476251"/>
            <a:ext cx="1189756" cy="496618"/>
          </a:xfrm>
          <a:prstGeom prst="rect">
            <a:avLst/>
          </a:prstGeom>
        </p:spPr>
      </p:pic>
    </p:spTree>
    <p:extLst>
      <p:ext uri="{BB962C8B-B14F-4D97-AF65-F5344CB8AC3E}">
        <p14:creationId xmlns:p14="http://schemas.microsoft.com/office/powerpoint/2010/main" val="15028151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_Divider">
    <p:bg>
      <p:bgPr>
        <a:solidFill>
          <a:schemeClr val="tx2"/>
        </a:solidFill>
        <a:effectLst/>
      </p:bgPr>
    </p:bg>
    <p:spTree>
      <p:nvGrpSpPr>
        <p:cNvPr id="1" name=""/>
        <p:cNvGrpSpPr/>
        <p:nvPr/>
      </p:nvGrpSpPr>
      <p:grpSpPr>
        <a:xfrm>
          <a:off x="0" y="0"/>
          <a:ext cx="0" cy="0"/>
          <a:chOff x="0" y="0"/>
          <a:chExt cx="0" cy="0"/>
        </a:xfrm>
      </p:grpSpPr>
      <p:sp>
        <p:nvSpPr>
          <p:cNvPr id="2" name="TextBox 1"/>
          <p:cNvSpPr txBox="1"/>
          <p:nvPr userDrawn="1"/>
        </p:nvSpPr>
        <p:spPr>
          <a:xfrm>
            <a:off x="455616" y="3374009"/>
            <a:ext cx="5789903" cy="1138773"/>
          </a:xfrm>
          <a:prstGeom prst="rect">
            <a:avLst/>
          </a:prstGeom>
          <a:noFill/>
        </p:spPr>
        <p:txBody>
          <a:bodyPr wrap="square" lIns="0" tIns="0" bIns="0" rtlCol="0">
            <a:noAutofit/>
          </a:bodyPr>
          <a:lstStyle/>
          <a:p>
            <a:r>
              <a:rPr lang="en-US" sz="6800" dirty="0">
                <a:solidFill>
                  <a:srgbClr val="FFFFFF"/>
                </a:solidFill>
              </a:rPr>
              <a:t>Thank you</a:t>
            </a:r>
          </a:p>
        </p:txBody>
      </p:sp>
      <p:pic>
        <p:nvPicPr>
          <p:cNvPr id="4" name="Picture 3" descr="CIMA_KO_Large.png"/>
          <p:cNvPicPr>
            <a:picLocks noChangeAspect="1"/>
          </p:cNvPicPr>
          <p:nvPr userDrawn="1"/>
        </p:nvPicPr>
        <p:blipFill rotWithShape="1">
          <a:blip r:embed="rId2">
            <a:extLst>
              <a:ext uri="{28A0092B-C50C-407E-A947-70E740481C1C}">
                <a14:useLocalDpi xmlns:a14="http://schemas.microsoft.com/office/drawing/2010/main" val="0"/>
              </a:ext>
            </a:extLst>
          </a:blip>
          <a:srcRect l="18457" t="28261" r="17342" b="30708"/>
          <a:stretch/>
        </p:blipFill>
        <p:spPr>
          <a:xfrm>
            <a:off x="449263" y="476251"/>
            <a:ext cx="1189756" cy="496618"/>
          </a:xfrm>
          <a:prstGeom prst="rect">
            <a:avLst/>
          </a:prstGeom>
        </p:spPr>
      </p:pic>
    </p:spTree>
    <p:extLst>
      <p:ext uri="{BB962C8B-B14F-4D97-AF65-F5344CB8AC3E}">
        <p14:creationId xmlns:p14="http://schemas.microsoft.com/office/powerpoint/2010/main" val="35527447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_Divider">
    <p:spTree>
      <p:nvGrpSpPr>
        <p:cNvPr id="1" name=""/>
        <p:cNvGrpSpPr/>
        <p:nvPr/>
      </p:nvGrpSpPr>
      <p:grpSpPr>
        <a:xfrm>
          <a:off x="0" y="0"/>
          <a:ext cx="0" cy="0"/>
          <a:chOff x="0" y="0"/>
          <a:chExt cx="0" cy="0"/>
        </a:xfrm>
      </p:grpSpPr>
      <p:pic>
        <p:nvPicPr>
          <p:cNvPr id="4" name="Picture 3" descr="Background2-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extBox 1"/>
          <p:cNvSpPr txBox="1"/>
          <p:nvPr userDrawn="1"/>
        </p:nvSpPr>
        <p:spPr>
          <a:xfrm>
            <a:off x="455616" y="3374009"/>
            <a:ext cx="5789903" cy="1138773"/>
          </a:xfrm>
          <a:prstGeom prst="rect">
            <a:avLst/>
          </a:prstGeom>
          <a:noFill/>
        </p:spPr>
        <p:txBody>
          <a:bodyPr wrap="square" lIns="0" tIns="0" bIns="0" rtlCol="0">
            <a:noAutofit/>
          </a:bodyPr>
          <a:lstStyle/>
          <a:p>
            <a:r>
              <a:rPr lang="en-US" sz="6800" dirty="0">
                <a:solidFill>
                  <a:srgbClr val="FFFFFF"/>
                </a:solidFill>
              </a:rPr>
              <a:t>Thank you</a:t>
            </a:r>
          </a:p>
        </p:txBody>
      </p:sp>
      <p:pic>
        <p:nvPicPr>
          <p:cNvPr id="5" name="Picture 4" descr="AICPA_KO.png"/>
          <p:cNvPicPr>
            <a:picLocks noChangeAspect="1"/>
          </p:cNvPicPr>
          <p:nvPr userDrawn="1"/>
        </p:nvPicPr>
        <p:blipFill rotWithShape="1">
          <a:blip r:embed="rId3">
            <a:extLst>
              <a:ext uri="{28A0092B-C50C-407E-A947-70E740481C1C}">
                <a14:useLocalDpi xmlns:a14="http://schemas.microsoft.com/office/drawing/2010/main" val="0"/>
              </a:ext>
            </a:extLst>
          </a:blip>
          <a:srcRect l="17640" t="31193" r="17597" b="30901"/>
          <a:stretch/>
        </p:blipFill>
        <p:spPr>
          <a:xfrm>
            <a:off x="449262" y="512793"/>
            <a:ext cx="1237681" cy="460076"/>
          </a:xfrm>
          <a:prstGeom prst="rect">
            <a:avLst/>
          </a:prstGeom>
        </p:spPr>
      </p:pic>
    </p:spTree>
    <p:extLst>
      <p:ext uri="{BB962C8B-B14F-4D97-AF65-F5344CB8AC3E}">
        <p14:creationId xmlns:p14="http://schemas.microsoft.com/office/powerpoint/2010/main" val="4546041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8_Divider">
    <p:bg>
      <p:bgPr>
        <a:solidFill>
          <a:schemeClr val="tx2"/>
        </a:solidFill>
        <a:effectLst/>
      </p:bgPr>
    </p:bg>
    <p:spTree>
      <p:nvGrpSpPr>
        <p:cNvPr id="1" name=""/>
        <p:cNvGrpSpPr/>
        <p:nvPr/>
      </p:nvGrpSpPr>
      <p:grpSpPr>
        <a:xfrm>
          <a:off x="0" y="0"/>
          <a:ext cx="0" cy="0"/>
          <a:chOff x="0" y="0"/>
          <a:chExt cx="0" cy="0"/>
        </a:xfrm>
      </p:grpSpPr>
      <p:sp>
        <p:nvSpPr>
          <p:cNvPr id="2" name="TextBox 1"/>
          <p:cNvSpPr txBox="1"/>
          <p:nvPr userDrawn="1"/>
        </p:nvSpPr>
        <p:spPr>
          <a:xfrm>
            <a:off x="455616" y="3374009"/>
            <a:ext cx="5789903" cy="1138773"/>
          </a:xfrm>
          <a:prstGeom prst="rect">
            <a:avLst/>
          </a:prstGeom>
          <a:noFill/>
        </p:spPr>
        <p:txBody>
          <a:bodyPr wrap="square" lIns="0" tIns="0" bIns="0" rtlCol="0">
            <a:noAutofit/>
          </a:bodyPr>
          <a:lstStyle/>
          <a:p>
            <a:r>
              <a:rPr lang="en-US" sz="6800" dirty="0">
                <a:solidFill>
                  <a:srgbClr val="FFFFFF"/>
                </a:solidFill>
              </a:rPr>
              <a:t>Thank you</a:t>
            </a:r>
          </a:p>
        </p:txBody>
      </p:sp>
      <p:pic>
        <p:nvPicPr>
          <p:cNvPr id="5" name="Picture 4" descr="AICPA_KO.png"/>
          <p:cNvPicPr>
            <a:picLocks noChangeAspect="1"/>
          </p:cNvPicPr>
          <p:nvPr userDrawn="1"/>
        </p:nvPicPr>
        <p:blipFill rotWithShape="1">
          <a:blip r:embed="rId2">
            <a:extLst>
              <a:ext uri="{28A0092B-C50C-407E-A947-70E740481C1C}">
                <a14:useLocalDpi xmlns:a14="http://schemas.microsoft.com/office/drawing/2010/main" val="0"/>
              </a:ext>
            </a:extLst>
          </a:blip>
          <a:srcRect l="17640" t="31193" r="17597" b="30901"/>
          <a:stretch/>
        </p:blipFill>
        <p:spPr>
          <a:xfrm>
            <a:off x="449262" y="512793"/>
            <a:ext cx="1237681" cy="460076"/>
          </a:xfrm>
          <a:prstGeom prst="rect">
            <a:avLst/>
          </a:prstGeom>
        </p:spPr>
      </p:pic>
    </p:spTree>
    <p:extLst>
      <p:ext uri="{BB962C8B-B14F-4D97-AF65-F5344CB8AC3E}">
        <p14:creationId xmlns:p14="http://schemas.microsoft.com/office/powerpoint/2010/main" val="1697037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39F8EC-767F-4094-B6A9-626114AF6B4F}"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C47FC-0896-4A29-A541-E5AF8F6D989A}" type="slidenum">
              <a:rPr lang="en-US" smtClean="0"/>
              <a:t>‹#›</a:t>
            </a:fld>
            <a:endParaRPr lang="en-US"/>
          </a:p>
        </p:txBody>
      </p:sp>
    </p:spTree>
    <p:extLst>
      <p:ext uri="{BB962C8B-B14F-4D97-AF65-F5344CB8AC3E}">
        <p14:creationId xmlns:p14="http://schemas.microsoft.com/office/powerpoint/2010/main" val="3231920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30"/>
            <a:ext cx="7242048" cy="85725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3520440" cy="3394472"/>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200151"/>
            <a:ext cx="3520440" cy="3394472"/>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r>
              <a:rPr lang="en-US" smtClean="0"/>
              <a:t>FASAB Update</a:t>
            </a:r>
            <a:endParaRPr lang="en-US"/>
          </a:p>
        </p:txBody>
      </p:sp>
      <p:sp>
        <p:nvSpPr>
          <p:cNvPr id="7" name="Slide Number Placeholder 6"/>
          <p:cNvSpPr>
            <a:spLocks noGrp="1"/>
          </p:cNvSpPr>
          <p:nvPr>
            <p:ph type="sldNum" sz="quarter" idx="12"/>
          </p:nvPr>
        </p:nvSpPr>
        <p:spPr/>
        <p:txBody>
          <a:bodyPr/>
          <a:lstStyle>
            <a:extLst/>
          </a:lstStyle>
          <a:p>
            <a:fld id="{80FBB8BA-9C6A-4A48-A369-70FBD2FA98DA}"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9F8EC-767F-4094-B6A9-626114AF6B4F}"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C47FC-0896-4A29-A541-E5AF8F6D989A}" type="slidenum">
              <a:rPr lang="en-US" smtClean="0"/>
              <a:t>‹#›</a:t>
            </a:fld>
            <a:endParaRPr lang="en-US"/>
          </a:p>
        </p:txBody>
      </p:sp>
    </p:spTree>
    <p:extLst>
      <p:ext uri="{BB962C8B-B14F-4D97-AF65-F5344CB8AC3E}">
        <p14:creationId xmlns:p14="http://schemas.microsoft.com/office/powerpoint/2010/main" val="18780055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9F8EC-767F-4094-B6A9-626114AF6B4F}"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C47FC-0896-4A29-A541-E5AF8F6D989A}" type="slidenum">
              <a:rPr lang="en-US" smtClean="0"/>
              <a:t>‹#›</a:t>
            </a:fld>
            <a:endParaRPr lang="en-US"/>
          </a:p>
        </p:txBody>
      </p:sp>
    </p:spTree>
    <p:extLst>
      <p:ext uri="{BB962C8B-B14F-4D97-AF65-F5344CB8AC3E}">
        <p14:creationId xmlns:p14="http://schemas.microsoft.com/office/powerpoint/2010/main" val="33304397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39F8EC-767F-4094-B6A9-626114AF6B4F}"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C47FC-0896-4A29-A541-E5AF8F6D989A}" type="slidenum">
              <a:rPr lang="en-US" smtClean="0"/>
              <a:t>‹#›</a:t>
            </a:fld>
            <a:endParaRPr lang="en-US"/>
          </a:p>
        </p:txBody>
      </p:sp>
    </p:spTree>
    <p:extLst>
      <p:ext uri="{BB962C8B-B14F-4D97-AF65-F5344CB8AC3E}">
        <p14:creationId xmlns:p14="http://schemas.microsoft.com/office/powerpoint/2010/main" val="3476046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39F8EC-767F-4094-B6A9-626114AF6B4F}"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CC47FC-0896-4A29-A541-E5AF8F6D989A}" type="slidenum">
              <a:rPr lang="en-US" smtClean="0"/>
              <a:t>‹#›</a:t>
            </a:fld>
            <a:endParaRPr lang="en-US"/>
          </a:p>
        </p:txBody>
      </p:sp>
    </p:spTree>
    <p:extLst>
      <p:ext uri="{BB962C8B-B14F-4D97-AF65-F5344CB8AC3E}">
        <p14:creationId xmlns:p14="http://schemas.microsoft.com/office/powerpoint/2010/main" val="1860920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39F8EC-767F-4094-B6A9-626114AF6B4F}"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CC47FC-0896-4A29-A541-E5AF8F6D989A}" type="slidenum">
              <a:rPr lang="en-US" smtClean="0"/>
              <a:t>‹#›</a:t>
            </a:fld>
            <a:endParaRPr lang="en-US"/>
          </a:p>
        </p:txBody>
      </p:sp>
    </p:spTree>
    <p:extLst>
      <p:ext uri="{BB962C8B-B14F-4D97-AF65-F5344CB8AC3E}">
        <p14:creationId xmlns:p14="http://schemas.microsoft.com/office/powerpoint/2010/main" val="38609620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9F8EC-767F-4094-B6A9-626114AF6B4F}"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CC47FC-0896-4A29-A541-E5AF8F6D989A}" type="slidenum">
              <a:rPr lang="en-US" smtClean="0"/>
              <a:t>‹#›</a:t>
            </a:fld>
            <a:endParaRPr lang="en-US"/>
          </a:p>
        </p:txBody>
      </p:sp>
    </p:spTree>
    <p:extLst>
      <p:ext uri="{BB962C8B-B14F-4D97-AF65-F5344CB8AC3E}">
        <p14:creationId xmlns:p14="http://schemas.microsoft.com/office/powerpoint/2010/main" val="19551195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9F8EC-767F-4094-B6A9-626114AF6B4F}"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C47FC-0896-4A29-A541-E5AF8F6D989A}" type="slidenum">
              <a:rPr lang="en-US" smtClean="0"/>
              <a:t>‹#›</a:t>
            </a:fld>
            <a:endParaRPr lang="en-US"/>
          </a:p>
        </p:txBody>
      </p:sp>
    </p:spTree>
    <p:extLst>
      <p:ext uri="{BB962C8B-B14F-4D97-AF65-F5344CB8AC3E}">
        <p14:creationId xmlns:p14="http://schemas.microsoft.com/office/powerpoint/2010/main" val="1787555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9F8EC-767F-4094-B6A9-626114AF6B4F}"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C47FC-0896-4A29-A541-E5AF8F6D989A}" type="slidenum">
              <a:rPr lang="en-US" smtClean="0"/>
              <a:t>‹#›</a:t>
            </a:fld>
            <a:endParaRPr lang="en-US"/>
          </a:p>
        </p:txBody>
      </p:sp>
    </p:spTree>
    <p:extLst>
      <p:ext uri="{BB962C8B-B14F-4D97-AF65-F5344CB8AC3E}">
        <p14:creationId xmlns:p14="http://schemas.microsoft.com/office/powerpoint/2010/main" val="19206248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9F8EC-767F-4094-B6A9-626114AF6B4F}"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C47FC-0896-4A29-A541-E5AF8F6D989A}" type="slidenum">
              <a:rPr lang="en-US" smtClean="0"/>
              <a:t>‹#›</a:t>
            </a:fld>
            <a:endParaRPr lang="en-US"/>
          </a:p>
        </p:txBody>
      </p:sp>
    </p:spTree>
    <p:extLst>
      <p:ext uri="{BB962C8B-B14F-4D97-AF65-F5344CB8AC3E}">
        <p14:creationId xmlns:p14="http://schemas.microsoft.com/office/powerpoint/2010/main" val="41000153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9F8EC-767F-4094-B6A9-626114AF6B4F}"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C47FC-0896-4A29-A541-E5AF8F6D989A}" type="slidenum">
              <a:rPr lang="en-US" smtClean="0"/>
              <a:t>‹#›</a:t>
            </a:fld>
            <a:endParaRPr lang="en-US"/>
          </a:p>
        </p:txBody>
      </p:sp>
    </p:spTree>
    <p:extLst>
      <p:ext uri="{BB962C8B-B14F-4D97-AF65-F5344CB8AC3E}">
        <p14:creationId xmlns:p14="http://schemas.microsoft.com/office/powerpoint/2010/main" val="1710435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30"/>
            <a:ext cx="7242048" cy="85725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400550"/>
            <a:ext cx="3520440" cy="3429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4400550"/>
            <a:ext cx="3520440" cy="3429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283880"/>
            <a:ext cx="3520440" cy="30861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283880"/>
            <a:ext cx="3520440" cy="30861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r>
              <a:rPr lang="en-US" smtClean="0"/>
              <a:t>FASAB Update</a:t>
            </a:r>
            <a:endParaRPr lang="en-US"/>
          </a:p>
        </p:txBody>
      </p:sp>
      <p:sp>
        <p:nvSpPr>
          <p:cNvPr id="9" name="Slide Number Placeholder 8"/>
          <p:cNvSpPr>
            <a:spLocks noGrp="1"/>
          </p:cNvSpPr>
          <p:nvPr>
            <p:ph type="sldNum" sz="quarter" idx="12"/>
          </p:nvPr>
        </p:nvSpPr>
        <p:spPr/>
        <p:txBody>
          <a:bodyPr/>
          <a:lstStyle>
            <a:extLst/>
          </a:lstStyle>
          <a:p>
            <a:fld id="{80FBB8BA-9C6A-4A48-A369-70FBD2FA98D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30"/>
            <a:ext cx="7242048" cy="85725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r>
              <a:rPr lang="en-US" smtClean="0"/>
              <a:t>FASAB Update</a:t>
            </a:r>
            <a:endParaRPr lang="en-US"/>
          </a:p>
        </p:txBody>
      </p:sp>
      <p:sp>
        <p:nvSpPr>
          <p:cNvPr id="5" name="Slide Number Placeholder 4"/>
          <p:cNvSpPr>
            <a:spLocks noGrp="1"/>
          </p:cNvSpPr>
          <p:nvPr>
            <p:ph type="sldNum" sz="quarter" idx="12"/>
          </p:nvPr>
        </p:nvSpPr>
        <p:spPr/>
        <p:txBody>
          <a:bodyPr/>
          <a:lstStyle>
            <a:extLst/>
          </a:lstStyle>
          <a:p>
            <a:fld id="{80FBB8BA-9C6A-4A48-A369-70FBD2FA98D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t>FASAB Update</a:t>
            </a:r>
            <a:endParaRPr lang="en-US"/>
          </a:p>
        </p:txBody>
      </p:sp>
      <p:sp>
        <p:nvSpPr>
          <p:cNvPr id="4" name="Slide Number Placeholder 3"/>
          <p:cNvSpPr>
            <a:spLocks noGrp="1"/>
          </p:cNvSpPr>
          <p:nvPr>
            <p:ph type="sldNum" sz="quarter" idx="12"/>
          </p:nvPr>
        </p:nvSpPr>
        <p:spPr/>
        <p:txBody>
          <a:bodyPr/>
          <a:lstStyle>
            <a:extLst/>
          </a:lstStyle>
          <a:p>
            <a:fld id="{80FBB8BA-9C6A-4A48-A369-70FBD2FA98D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5897880" cy="88011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123062"/>
            <a:ext cx="5897880" cy="451884"/>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600200"/>
            <a:ext cx="7239000" cy="3278814"/>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r>
              <a:rPr lang="en-US" smtClean="0"/>
              <a:t>FASAB Update</a:t>
            </a:r>
            <a:endParaRPr lang="en-US"/>
          </a:p>
        </p:txBody>
      </p:sp>
      <p:sp>
        <p:nvSpPr>
          <p:cNvPr id="7" name="Slide Number Placeholder 6"/>
          <p:cNvSpPr>
            <a:spLocks noGrp="1"/>
          </p:cNvSpPr>
          <p:nvPr>
            <p:ph type="sldNum" sz="quarter" idx="12"/>
          </p:nvPr>
        </p:nvSpPr>
        <p:spPr/>
        <p:txBody>
          <a:bodyPr/>
          <a:lstStyle>
            <a:extLst/>
          </a:lstStyle>
          <a:p>
            <a:fld id="{80FBB8BA-9C6A-4A48-A369-70FBD2FA98D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9" y="753501"/>
            <a:ext cx="4319527" cy="323443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749112"/>
            <a:ext cx="4319527" cy="3234430"/>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857250"/>
            <a:ext cx="3429000" cy="154305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2462726"/>
            <a:ext cx="3429000" cy="144018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r>
              <a:rPr lang="en-US" smtClean="0"/>
              <a:t>FASAB Update</a:t>
            </a:r>
            <a:endParaRPr lang="en-US"/>
          </a:p>
        </p:txBody>
      </p:sp>
      <p:sp>
        <p:nvSpPr>
          <p:cNvPr id="7" name="Slide Number Placeholder 6"/>
          <p:cNvSpPr>
            <a:spLocks noGrp="1"/>
          </p:cNvSpPr>
          <p:nvPr>
            <p:ph type="sldNum" sz="quarter" idx="12"/>
          </p:nvPr>
        </p:nvSpPr>
        <p:spPr/>
        <p:txBody>
          <a:bodyPr/>
          <a:lstStyle>
            <a:extLst/>
          </a:lstStyle>
          <a:p>
            <a:fld id="{80FBB8BA-9C6A-4A48-A369-70FBD2FA98DA}" type="slidenum">
              <a:rPr lang="en-US" smtClean="0"/>
              <a:t>‹#›</a:t>
            </a:fld>
            <a:endParaRPr lang="en-US"/>
          </a:p>
        </p:txBody>
      </p:sp>
      <p:sp>
        <p:nvSpPr>
          <p:cNvPr id="10" name="Picture Placeholder 9"/>
          <p:cNvSpPr>
            <a:spLocks noGrp="1"/>
          </p:cNvSpPr>
          <p:nvPr>
            <p:ph type="pic" idx="1"/>
          </p:nvPr>
        </p:nvSpPr>
        <p:spPr>
          <a:xfrm>
            <a:off x="663682" y="780752"/>
            <a:ext cx="4206240" cy="315468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2.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5143500"/>
          </a:xfrm>
          <a:prstGeom prst="rect">
            <a:avLst/>
          </a:prstGeom>
          <a:blipFill>
            <a:blip r:embed="rId40">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240030"/>
            <a:ext cx="7239000" cy="85725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207062"/>
            <a:ext cx="7239000" cy="363474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4918459"/>
            <a:ext cx="2002464" cy="170177"/>
          </a:xfrm>
          <a:prstGeom prst="rect">
            <a:avLst/>
          </a:prstGeom>
        </p:spPr>
        <p:txBody>
          <a:bodyPr vert="horz" tIns="0" bIns="0" anchor="b"/>
          <a:lstStyle>
            <a:lvl1pPr algn="l" eaLnBrk="1" latinLnBrk="0" hangingPunct="1">
              <a:defRPr kumimoji="0" sz="1000">
                <a:solidFill>
                  <a:schemeClr val="tx2"/>
                </a:solidFill>
              </a:defRPr>
            </a:lvl1pPr>
            <a:extLst/>
          </a:lstStyle>
          <a:p>
            <a:endParaRPr lang="en-US"/>
          </a:p>
        </p:txBody>
      </p:sp>
      <p:sp>
        <p:nvSpPr>
          <p:cNvPr id="4" name="Footer Placeholder 3"/>
          <p:cNvSpPr>
            <a:spLocks noGrp="1"/>
          </p:cNvSpPr>
          <p:nvPr>
            <p:ph type="ftr" sz="quarter" idx="3"/>
          </p:nvPr>
        </p:nvSpPr>
        <p:spPr>
          <a:xfrm>
            <a:off x="457200" y="4918460"/>
            <a:ext cx="3657600" cy="17145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t>FASAB Update</a:t>
            </a:r>
            <a:endParaRPr lang="en-US"/>
          </a:p>
        </p:txBody>
      </p:sp>
      <p:sp>
        <p:nvSpPr>
          <p:cNvPr id="16" name="Slide Number Placeholder 15"/>
          <p:cNvSpPr>
            <a:spLocks noGrp="1"/>
          </p:cNvSpPr>
          <p:nvPr>
            <p:ph type="sldNum" sz="quarter" idx="4"/>
          </p:nvPr>
        </p:nvSpPr>
        <p:spPr>
          <a:xfrm>
            <a:off x="6251448" y="4917186"/>
            <a:ext cx="588336" cy="171450"/>
          </a:xfrm>
          <a:prstGeom prst="rect">
            <a:avLst/>
          </a:prstGeom>
        </p:spPr>
        <p:txBody>
          <a:bodyPr vert="horz" lIns="0" tIns="0" rIns="0" bIns="0" anchor="b"/>
          <a:lstStyle>
            <a:lvl1pPr algn="r" eaLnBrk="1" latinLnBrk="0" hangingPunct="1">
              <a:defRPr kumimoji="0" sz="1100">
                <a:solidFill>
                  <a:schemeClr val="tx2"/>
                </a:solidFill>
              </a:defRPr>
            </a:lvl1pPr>
            <a:extLst/>
          </a:lstStyle>
          <a:p>
            <a:fld id="{80FBB8BA-9C6A-4A48-A369-70FBD2FA98D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650" r:id="rId13"/>
    <p:sldLayoutId id="2147483661" r:id="rId14"/>
    <p:sldLayoutId id="2147483679" r:id="rId15"/>
    <p:sldLayoutId id="2147483665" r:id="rId16"/>
    <p:sldLayoutId id="2147483663" r:id="rId17"/>
    <p:sldLayoutId id="2147483664" r:id="rId18"/>
    <p:sldLayoutId id="2147483669" r:id="rId19"/>
    <p:sldLayoutId id="2147483683" r:id="rId20"/>
    <p:sldLayoutId id="2147483681" r:id="rId21"/>
    <p:sldLayoutId id="2147483685" r:id="rId22"/>
    <p:sldLayoutId id="2147483682" r:id="rId23"/>
    <p:sldLayoutId id="2147483686" r:id="rId24"/>
    <p:sldLayoutId id="2147483684" r:id="rId25"/>
    <p:sldLayoutId id="2147483687" r:id="rId26"/>
    <p:sldLayoutId id="2147483666" r:id="rId27"/>
    <p:sldLayoutId id="2147483668" r:id="rId28"/>
    <p:sldLayoutId id="2147483680"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939F8EC-767F-4094-B6A9-626114AF6B4F}" type="datetimeFigureOut">
              <a:rPr lang="en-US" smtClean="0"/>
              <a:t>2/28/2018</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FCC47FC-0896-4A29-A541-E5AF8F6D989A}" type="slidenum">
              <a:rPr lang="en-US" smtClean="0"/>
              <a:t>‹#›</a:t>
            </a:fld>
            <a:endParaRPr lang="en-US"/>
          </a:p>
        </p:txBody>
      </p:sp>
    </p:spTree>
    <p:extLst>
      <p:ext uri="{BB962C8B-B14F-4D97-AF65-F5344CB8AC3E}">
        <p14:creationId xmlns:p14="http://schemas.microsoft.com/office/powerpoint/2010/main" val="228088766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mtClean="0">
                <a:solidFill>
                  <a:srgbClr val="002060"/>
                </a:solidFill>
              </a:rPr>
              <a:t>FASAB Update</a:t>
            </a:r>
            <a:endParaRPr lang="en-US" sz="3600" dirty="0">
              <a:solidFill>
                <a:srgbClr val="002060"/>
              </a:solidFill>
            </a:endParaRPr>
          </a:p>
        </p:txBody>
      </p:sp>
      <p:sp>
        <p:nvSpPr>
          <p:cNvPr id="4" name="Footer Placeholder 3"/>
          <p:cNvSpPr>
            <a:spLocks noGrp="1"/>
          </p:cNvSpPr>
          <p:nvPr>
            <p:ph type="ftr" sz="quarter" idx="11"/>
          </p:nvPr>
        </p:nvSpPr>
        <p:spPr/>
        <p:txBody>
          <a:bodyPr/>
          <a:lstStyle/>
          <a:p>
            <a:r>
              <a:rPr lang="en-US" smtClean="0"/>
              <a:t>FASAB Update</a:t>
            </a:r>
            <a:endParaRPr lang="en-US" dirty="0"/>
          </a:p>
        </p:txBody>
      </p:sp>
      <p:sp>
        <p:nvSpPr>
          <p:cNvPr id="3" name="Subtitle 2"/>
          <p:cNvSpPr>
            <a:spLocks noGrp="1"/>
          </p:cNvSpPr>
          <p:nvPr>
            <p:ph type="body" sz="quarter" idx="13"/>
          </p:nvPr>
        </p:nvSpPr>
        <p:spPr>
          <a:xfrm>
            <a:off x="458531" y="1074946"/>
            <a:ext cx="7771071" cy="3685520"/>
          </a:xfrm>
        </p:spPr>
        <p:txBody>
          <a:bodyPr/>
          <a:lstStyle/>
          <a:p>
            <a:pPr marL="0" lvl="0" indent="0" algn="ctr">
              <a:lnSpc>
                <a:spcPct val="100000"/>
              </a:lnSpc>
              <a:spcBef>
                <a:spcPct val="20000"/>
              </a:spcBef>
              <a:spcAft>
                <a:spcPts val="0"/>
              </a:spcAft>
              <a:buClr>
                <a:srgbClr val="E6051C"/>
              </a:buClr>
              <a:buNone/>
            </a:pPr>
            <a:endParaRPr lang="en-US" sz="3200" dirty="0" smtClean="0">
              <a:solidFill>
                <a:srgbClr val="0E124E">
                  <a:lumMod val="75000"/>
                  <a:lumOff val="25000"/>
                </a:srgbClr>
              </a:solidFill>
              <a:ea typeface="ＭＳ Ｐゴシック" pitchFamily="-64" charset="-128"/>
            </a:endParaRPr>
          </a:p>
          <a:p>
            <a:pPr marL="0" indent="0" algn="ctr">
              <a:lnSpc>
                <a:spcPct val="100000"/>
              </a:lnSpc>
              <a:spcBef>
                <a:spcPct val="20000"/>
              </a:spcBef>
              <a:spcAft>
                <a:spcPts val="0"/>
              </a:spcAft>
              <a:buClr>
                <a:srgbClr val="E6051C"/>
              </a:buClr>
              <a:buNone/>
            </a:pPr>
            <a:r>
              <a:rPr lang="en-US" sz="3200" dirty="0" smtClean="0">
                <a:solidFill>
                  <a:schemeClr val="accent2">
                    <a:lumMod val="75000"/>
                  </a:schemeClr>
                </a:solidFill>
              </a:rPr>
              <a:t>AGA</a:t>
            </a:r>
          </a:p>
          <a:p>
            <a:pPr marL="0" lvl="0" indent="0" algn="ctr">
              <a:lnSpc>
                <a:spcPct val="100000"/>
              </a:lnSpc>
              <a:spcBef>
                <a:spcPct val="20000"/>
              </a:spcBef>
              <a:spcAft>
                <a:spcPts val="0"/>
              </a:spcAft>
              <a:buClr>
                <a:srgbClr val="E6051C"/>
              </a:buClr>
              <a:buNone/>
            </a:pPr>
            <a:r>
              <a:rPr lang="en-US" sz="3200" dirty="0" smtClean="0">
                <a:solidFill>
                  <a:schemeClr val="accent2">
                    <a:lumMod val="75000"/>
                  </a:schemeClr>
                </a:solidFill>
              </a:rPr>
              <a:t>Baltimore Chapter</a:t>
            </a:r>
          </a:p>
          <a:p>
            <a:pPr marL="0" lvl="0" indent="0" algn="ctr">
              <a:lnSpc>
                <a:spcPct val="100000"/>
              </a:lnSpc>
              <a:spcBef>
                <a:spcPct val="20000"/>
              </a:spcBef>
              <a:spcAft>
                <a:spcPts val="0"/>
              </a:spcAft>
              <a:buClr>
                <a:srgbClr val="E6051C"/>
              </a:buClr>
              <a:buNone/>
            </a:pPr>
            <a:r>
              <a:rPr lang="en-US" sz="3200" smtClean="0">
                <a:solidFill>
                  <a:schemeClr val="accent2">
                    <a:lumMod val="75000"/>
                  </a:schemeClr>
                </a:solidFill>
              </a:rPr>
              <a:t>September 27, 2017</a:t>
            </a:r>
            <a:endParaRPr lang="en-US" sz="3200" smtClean="0">
              <a:solidFill>
                <a:schemeClr val="accent2">
                  <a:lumMod val="75000"/>
                </a:schemeClr>
              </a:solidFill>
              <a:ea typeface="ＭＳ Ｐゴシック" pitchFamily="-64" charset="-128"/>
            </a:endParaRPr>
          </a:p>
          <a:p>
            <a:pPr marL="0" lvl="0" indent="0" algn="ctr">
              <a:lnSpc>
                <a:spcPct val="100000"/>
              </a:lnSpc>
              <a:spcBef>
                <a:spcPct val="20000"/>
              </a:spcBef>
              <a:spcAft>
                <a:spcPts val="0"/>
              </a:spcAft>
              <a:buClr>
                <a:srgbClr val="E6051C"/>
              </a:buClr>
              <a:buNone/>
            </a:pPr>
            <a:endParaRPr lang="en-US" sz="3200" dirty="0" smtClean="0">
              <a:solidFill>
                <a:srgbClr val="0E124E">
                  <a:lumMod val="75000"/>
                  <a:lumOff val="25000"/>
                </a:srgbClr>
              </a:solidFill>
              <a:ea typeface="ＭＳ Ｐゴシック" pitchFamily="-64" charset="-128"/>
            </a:endParaRPr>
          </a:p>
          <a:p>
            <a:pPr marL="0" lvl="0" indent="0" algn="ctr">
              <a:lnSpc>
                <a:spcPct val="100000"/>
              </a:lnSpc>
              <a:spcBef>
                <a:spcPct val="20000"/>
              </a:spcBef>
              <a:spcAft>
                <a:spcPts val="0"/>
              </a:spcAft>
              <a:buClr>
                <a:srgbClr val="E6051C"/>
              </a:buClr>
              <a:buNone/>
            </a:pPr>
            <a:r>
              <a:rPr lang="en-US" sz="3200" dirty="0" smtClean="0">
                <a:solidFill>
                  <a:srgbClr val="0E124E">
                    <a:lumMod val="75000"/>
                    <a:lumOff val="25000"/>
                  </a:srgbClr>
                </a:solidFill>
                <a:ea typeface="ＭＳ Ｐゴシック" pitchFamily="-64" charset="-128"/>
              </a:rPr>
              <a:t>Robin Gilliam, FASAB Assistant Director</a:t>
            </a:r>
          </a:p>
          <a:p>
            <a:endParaRPr lang="en-US" dirty="0"/>
          </a:p>
        </p:txBody>
      </p:sp>
    </p:spTree>
    <p:extLst>
      <p:ext uri="{BB962C8B-B14F-4D97-AF65-F5344CB8AC3E}">
        <p14:creationId xmlns:p14="http://schemas.microsoft.com/office/powerpoint/2010/main" val="2660281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529" y="399589"/>
            <a:ext cx="8280623" cy="433298"/>
          </a:xfrm>
        </p:spPr>
        <p:txBody>
          <a:bodyPr>
            <a:noAutofit/>
          </a:bodyPr>
          <a:lstStyle/>
          <a:p>
            <a:r>
              <a:rPr lang="en-US" sz="2800" b="1" dirty="0" smtClean="0"/>
              <a:t>How Do We Account for Land Now? </a:t>
            </a:r>
            <a:br>
              <a:rPr lang="en-US" sz="2800" b="1" dirty="0" smtClean="0"/>
            </a:br>
            <a:r>
              <a:rPr lang="en-US" sz="2800" b="1" dirty="0" smtClean="0"/>
              <a:t>2 Buckets:</a:t>
            </a:r>
            <a:endParaRPr lang="en-US" sz="2800" b="1" dirty="0"/>
          </a:p>
        </p:txBody>
      </p:sp>
      <p:sp>
        <p:nvSpPr>
          <p:cNvPr id="3" name="Footer Placeholder 2"/>
          <p:cNvSpPr>
            <a:spLocks noGrp="1"/>
          </p:cNvSpPr>
          <p:nvPr>
            <p:ph type="ftr" sz="quarter" idx="11"/>
          </p:nvPr>
        </p:nvSpPr>
        <p:spPr/>
        <p:txBody>
          <a:bodyPr/>
          <a:lstStyle/>
          <a:p>
            <a:r>
              <a:rPr lang="en-US" smtClean="0"/>
              <a:t>FASAB Update</a:t>
            </a:r>
            <a:endParaRPr lang="en-US" dirty="0"/>
          </a:p>
        </p:txBody>
      </p:sp>
      <p:sp>
        <p:nvSpPr>
          <p:cNvPr id="4" name="Rectangle 3"/>
          <p:cNvSpPr txBox="1">
            <a:spLocks noChangeArrowheads="1"/>
          </p:cNvSpPr>
          <p:nvPr/>
        </p:nvSpPr>
        <p:spPr>
          <a:xfrm>
            <a:off x="524387" y="1245562"/>
            <a:ext cx="8298526" cy="355022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solidFill>
                  <a:srgbClr val="7030A0"/>
                </a:solidFill>
              </a:rPr>
              <a:t>SFFAS 6: General PP&amp;E land and land rights</a:t>
            </a:r>
          </a:p>
          <a:p>
            <a:pPr lvl="1"/>
            <a:r>
              <a:rPr lang="en-US" dirty="0" smtClean="0">
                <a:solidFill>
                  <a:srgbClr val="7030A0"/>
                </a:solidFill>
              </a:rPr>
              <a:t>Capitalize </a:t>
            </a:r>
            <a:endParaRPr lang="en-US" sz="2800" dirty="0" smtClean="0">
              <a:solidFill>
                <a:srgbClr val="7030A0"/>
              </a:solidFill>
            </a:endParaRPr>
          </a:p>
          <a:p>
            <a:r>
              <a:rPr lang="en-US" sz="2800" dirty="0" smtClean="0">
                <a:solidFill>
                  <a:srgbClr val="7030A0"/>
                </a:solidFill>
              </a:rPr>
              <a:t>SFFAS 29: Stewardship land</a:t>
            </a:r>
          </a:p>
          <a:p>
            <a:pPr lvl="1"/>
            <a:r>
              <a:rPr lang="en-US" dirty="0" smtClean="0">
                <a:solidFill>
                  <a:srgbClr val="7030A0"/>
                </a:solidFill>
              </a:rPr>
              <a:t>Note disclosures </a:t>
            </a:r>
          </a:p>
          <a:p>
            <a:pPr lvl="1"/>
            <a:r>
              <a:rPr lang="en-US" dirty="0" smtClean="0">
                <a:solidFill>
                  <a:srgbClr val="7030A0"/>
                </a:solidFill>
              </a:rPr>
              <a:t>No asset dollar amount shown on balance sheet</a:t>
            </a:r>
            <a:endParaRPr lang="en-US" dirty="0">
              <a:solidFill>
                <a:srgbClr val="7030A0"/>
              </a:solidFill>
            </a:endParaRPr>
          </a:p>
        </p:txBody>
      </p:sp>
    </p:spTree>
    <p:extLst>
      <p:ext uri="{BB962C8B-B14F-4D97-AF65-F5344CB8AC3E}">
        <p14:creationId xmlns:p14="http://schemas.microsoft.com/office/powerpoint/2010/main" val="1672123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64" y="399589"/>
            <a:ext cx="8280623" cy="433298"/>
          </a:xfrm>
        </p:spPr>
        <p:txBody>
          <a:bodyPr>
            <a:noAutofit/>
          </a:bodyPr>
          <a:lstStyle/>
          <a:p>
            <a:r>
              <a:rPr lang="en-US" sz="2000" b="1" dirty="0" smtClean="0"/>
              <a:t>Stewardship vs. GPP&amp;E Federal Land by Acreage (in Millions)</a:t>
            </a:r>
            <a:endParaRPr lang="en-US" sz="2000" b="1" dirty="0"/>
          </a:p>
        </p:txBody>
      </p:sp>
      <p:sp>
        <p:nvSpPr>
          <p:cNvPr id="3" name="Footer Placeholder 2"/>
          <p:cNvSpPr>
            <a:spLocks noGrp="1"/>
          </p:cNvSpPr>
          <p:nvPr>
            <p:ph type="ftr" sz="quarter" idx="11"/>
          </p:nvPr>
        </p:nvSpPr>
        <p:spPr/>
        <p:txBody>
          <a:bodyPr/>
          <a:lstStyle/>
          <a:p>
            <a:r>
              <a:rPr lang="en-US" smtClean="0"/>
              <a:t>FASAB Update</a:t>
            </a:r>
            <a:endParaRPr lang="en-US" dirty="0"/>
          </a:p>
        </p:txBody>
      </p:sp>
      <p:graphicFrame>
        <p:nvGraphicFramePr>
          <p:cNvPr id="4" name="Content Placeholder 25"/>
          <p:cNvGraphicFramePr>
            <a:graphicFrameLocks/>
          </p:cNvGraphicFramePr>
          <p:nvPr>
            <p:extLst>
              <p:ext uri="{D42A27DB-BD31-4B8C-83A1-F6EECF244321}">
                <p14:modId xmlns:p14="http://schemas.microsoft.com/office/powerpoint/2010/main" val="1579467206"/>
              </p:ext>
            </p:extLst>
          </p:nvPr>
        </p:nvGraphicFramePr>
        <p:xfrm>
          <a:off x="320877" y="883676"/>
          <a:ext cx="7731742" cy="34789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9651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529" y="399589"/>
            <a:ext cx="8280623" cy="433298"/>
          </a:xfrm>
        </p:spPr>
        <p:txBody>
          <a:bodyPr>
            <a:noAutofit/>
          </a:bodyPr>
          <a:lstStyle/>
          <a:p>
            <a:r>
              <a:rPr lang="en-US" sz="2800" b="1" dirty="0" smtClean="0"/>
              <a:t>What is the Board Considering?</a:t>
            </a:r>
            <a:endParaRPr lang="en-US" sz="2800" b="1" dirty="0"/>
          </a:p>
        </p:txBody>
      </p:sp>
      <p:sp>
        <p:nvSpPr>
          <p:cNvPr id="3" name="Footer Placeholder 2"/>
          <p:cNvSpPr>
            <a:spLocks noGrp="1"/>
          </p:cNvSpPr>
          <p:nvPr>
            <p:ph type="ftr" sz="quarter" idx="11"/>
          </p:nvPr>
        </p:nvSpPr>
        <p:spPr/>
        <p:txBody>
          <a:bodyPr/>
          <a:lstStyle/>
          <a:p>
            <a:r>
              <a:rPr lang="en-US" smtClean="0"/>
              <a:t>FASAB Update</a:t>
            </a:r>
            <a:endParaRPr lang="en-US" dirty="0"/>
          </a:p>
        </p:txBody>
      </p:sp>
      <p:sp>
        <p:nvSpPr>
          <p:cNvPr id="5" name="Content Placeholder 2"/>
          <p:cNvSpPr txBox="1">
            <a:spLocks/>
          </p:cNvSpPr>
          <p:nvPr/>
        </p:nvSpPr>
        <p:spPr>
          <a:xfrm>
            <a:off x="121265" y="1123227"/>
            <a:ext cx="8162412" cy="3466462"/>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solidFill>
                  <a:srgbClr val="7030A0"/>
                </a:solidFill>
              </a:rPr>
              <a:t>Goal – Consistency and Accountability</a:t>
            </a:r>
          </a:p>
          <a:p>
            <a:pPr lvl="1"/>
            <a:r>
              <a:rPr lang="en-US" sz="2400" dirty="0" smtClean="0">
                <a:solidFill>
                  <a:srgbClr val="7030A0"/>
                </a:solidFill>
              </a:rPr>
              <a:t>Removing capitalized amounts (expensing new land acquisitions)</a:t>
            </a:r>
          </a:p>
          <a:p>
            <a:pPr lvl="1"/>
            <a:r>
              <a:rPr lang="en-US" sz="2400" dirty="0" smtClean="0">
                <a:solidFill>
                  <a:srgbClr val="7030A0"/>
                </a:solidFill>
              </a:rPr>
              <a:t>Requiring Disclosures</a:t>
            </a:r>
          </a:p>
          <a:p>
            <a:pPr lvl="1"/>
            <a:r>
              <a:rPr lang="en-US" sz="2400" dirty="0" smtClean="0">
                <a:solidFill>
                  <a:srgbClr val="7030A0"/>
                </a:solidFill>
              </a:rPr>
              <a:t>Key amendments to SFFAS 6 &amp; 29 would include:</a:t>
            </a:r>
          </a:p>
          <a:p>
            <a:pPr lvl="2"/>
            <a:r>
              <a:rPr lang="en-US" dirty="0" smtClean="0">
                <a:solidFill>
                  <a:srgbClr val="7030A0"/>
                </a:solidFill>
              </a:rPr>
              <a:t>clarifying the categorization and reporting of land use,</a:t>
            </a:r>
          </a:p>
          <a:p>
            <a:pPr lvl="2"/>
            <a:r>
              <a:rPr lang="en-US" dirty="0" smtClean="0">
                <a:solidFill>
                  <a:srgbClr val="7030A0"/>
                </a:solidFill>
              </a:rPr>
              <a:t>broad acreage disclosure of acreage held-for-disposal</a:t>
            </a:r>
          </a:p>
          <a:p>
            <a:pPr lvl="1"/>
            <a:r>
              <a:rPr lang="en-US" sz="2400" dirty="0" smtClean="0">
                <a:solidFill>
                  <a:srgbClr val="7030A0"/>
                </a:solidFill>
              </a:rPr>
              <a:t>Rescinding Stewardship Land guidance in Technical Release 9.</a:t>
            </a:r>
            <a:endParaRPr lang="en-US" sz="2400" dirty="0">
              <a:solidFill>
                <a:srgbClr val="7030A0"/>
              </a:solidFill>
            </a:endParaRPr>
          </a:p>
        </p:txBody>
      </p:sp>
    </p:spTree>
    <p:extLst>
      <p:ext uri="{BB962C8B-B14F-4D97-AF65-F5344CB8AC3E}">
        <p14:creationId xmlns:p14="http://schemas.microsoft.com/office/powerpoint/2010/main" val="2255574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73" y="329785"/>
            <a:ext cx="8280623" cy="433298"/>
          </a:xfrm>
        </p:spPr>
        <p:txBody>
          <a:bodyPr>
            <a:noAutofit/>
          </a:bodyPr>
          <a:lstStyle/>
          <a:p>
            <a:r>
              <a:rPr lang="en-US" sz="3200" b="1" dirty="0" smtClean="0"/>
              <a:t>Proposed Land Use Categories</a:t>
            </a:r>
            <a:endParaRPr lang="en-US" sz="3200" b="1" dirty="0"/>
          </a:p>
        </p:txBody>
      </p:sp>
      <p:sp>
        <p:nvSpPr>
          <p:cNvPr id="3" name="Footer Placeholder 2"/>
          <p:cNvSpPr>
            <a:spLocks noGrp="1"/>
          </p:cNvSpPr>
          <p:nvPr>
            <p:ph type="ftr" sz="quarter" idx="11"/>
          </p:nvPr>
        </p:nvSpPr>
        <p:spPr/>
        <p:txBody>
          <a:bodyPr/>
          <a:lstStyle/>
          <a:p>
            <a:r>
              <a:rPr lang="en-US" smtClean="0"/>
              <a:t>FASAB Update</a:t>
            </a: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395" y="903146"/>
            <a:ext cx="6412243" cy="3822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8350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81" y="343747"/>
            <a:ext cx="8280623" cy="433298"/>
          </a:xfrm>
        </p:spPr>
        <p:txBody>
          <a:bodyPr>
            <a:noAutofit/>
          </a:bodyPr>
          <a:lstStyle/>
          <a:p>
            <a:r>
              <a:rPr lang="en-US" sz="3200" b="1" dirty="0" smtClean="0"/>
              <a:t>Leases</a:t>
            </a:r>
            <a:endParaRPr lang="en-US" sz="3200" b="1" dirty="0"/>
          </a:p>
        </p:txBody>
      </p:sp>
      <p:sp>
        <p:nvSpPr>
          <p:cNvPr id="3" name="Footer Placeholder 2"/>
          <p:cNvSpPr>
            <a:spLocks noGrp="1"/>
          </p:cNvSpPr>
          <p:nvPr>
            <p:ph type="ftr" sz="quarter" idx="11"/>
          </p:nvPr>
        </p:nvSpPr>
        <p:spPr/>
        <p:txBody>
          <a:bodyPr/>
          <a:lstStyle/>
          <a:p>
            <a:r>
              <a:rPr lang="en-US" smtClean="0"/>
              <a:t>FASAB Update</a:t>
            </a:r>
            <a:endParaRPr lang="en-US" dirty="0"/>
          </a:p>
        </p:txBody>
      </p:sp>
      <p:sp>
        <p:nvSpPr>
          <p:cNvPr id="4" name="Content Placeholder 2"/>
          <p:cNvSpPr txBox="1">
            <a:spLocks/>
          </p:cNvSpPr>
          <p:nvPr/>
        </p:nvSpPr>
        <p:spPr>
          <a:xfrm>
            <a:off x="524387" y="828580"/>
            <a:ext cx="8162412" cy="3694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sz="2800" dirty="0" smtClean="0">
                <a:solidFill>
                  <a:srgbClr val="7030A0"/>
                </a:solidFill>
              </a:rPr>
              <a:t>FASAB collaborated with GASB to develop standards for governmental organizations.</a:t>
            </a:r>
          </a:p>
          <a:p>
            <a:pPr>
              <a:spcAft>
                <a:spcPts val="600"/>
              </a:spcAft>
            </a:pPr>
            <a:r>
              <a:rPr lang="en-US" sz="2800" dirty="0" smtClean="0">
                <a:solidFill>
                  <a:srgbClr val="7030A0"/>
                </a:solidFill>
              </a:rPr>
              <a:t>Lease proposal issued late last year and comments received. </a:t>
            </a:r>
          </a:p>
          <a:p>
            <a:pPr>
              <a:spcAft>
                <a:spcPts val="600"/>
              </a:spcAft>
            </a:pPr>
            <a:r>
              <a:rPr lang="en-US" sz="2800" dirty="0" smtClean="0">
                <a:solidFill>
                  <a:srgbClr val="7030A0"/>
                </a:solidFill>
              </a:rPr>
              <a:t>Board is deliberating on </a:t>
            </a:r>
          </a:p>
          <a:p>
            <a:pPr marL="274320" lvl="1" indent="0">
              <a:spcAft>
                <a:spcPts val="600"/>
              </a:spcAft>
              <a:buFont typeface="Arial"/>
              <a:buNone/>
            </a:pPr>
            <a:r>
              <a:rPr lang="en-US" dirty="0" smtClean="0">
                <a:solidFill>
                  <a:srgbClr val="7030A0"/>
                </a:solidFill>
              </a:rPr>
              <a:t>comments.</a:t>
            </a:r>
          </a:p>
        </p:txBody>
      </p:sp>
      <p:pic>
        <p:nvPicPr>
          <p:cNvPr id="6" name="Picture 5"/>
          <p:cNvPicPr>
            <a:picLocks noChangeAspect="1"/>
          </p:cNvPicPr>
          <p:nvPr/>
        </p:nvPicPr>
        <p:blipFill rotWithShape="1">
          <a:blip r:embed="rId3"/>
          <a:srcRect l="30000" t="8519" r="30833" b="5556"/>
          <a:stretch/>
        </p:blipFill>
        <p:spPr>
          <a:xfrm>
            <a:off x="5703453" y="2295728"/>
            <a:ext cx="2138750" cy="241587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34038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73" y="329785"/>
            <a:ext cx="8280623" cy="433298"/>
          </a:xfrm>
        </p:spPr>
        <p:txBody>
          <a:bodyPr>
            <a:noAutofit/>
          </a:bodyPr>
          <a:lstStyle/>
          <a:p>
            <a:r>
              <a:rPr lang="en-US" sz="3200" b="1" dirty="0" smtClean="0"/>
              <a:t>Leases</a:t>
            </a:r>
            <a:endParaRPr lang="en-US" sz="3200" b="1" dirty="0"/>
          </a:p>
        </p:txBody>
      </p:sp>
      <p:sp>
        <p:nvSpPr>
          <p:cNvPr id="3" name="Footer Placeholder 2"/>
          <p:cNvSpPr>
            <a:spLocks noGrp="1"/>
          </p:cNvSpPr>
          <p:nvPr>
            <p:ph type="ftr" sz="quarter" idx="11"/>
          </p:nvPr>
        </p:nvSpPr>
        <p:spPr/>
        <p:txBody>
          <a:bodyPr/>
          <a:lstStyle/>
          <a:p>
            <a:r>
              <a:rPr lang="en-US" smtClean="0"/>
              <a:t>FASAB Update</a:t>
            </a:r>
            <a:endParaRPr lang="en-US" dirty="0"/>
          </a:p>
        </p:txBody>
      </p:sp>
      <p:sp>
        <p:nvSpPr>
          <p:cNvPr id="4" name="Content Placeholder 2"/>
          <p:cNvSpPr txBox="1">
            <a:spLocks/>
          </p:cNvSpPr>
          <p:nvPr/>
        </p:nvSpPr>
        <p:spPr>
          <a:xfrm>
            <a:off x="463273" y="938015"/>
            <a:ext cx="8162412" cy="3738688"/>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Font typeface="Arial"/>
              <a:buNone/>
            </a:pPr>
            <a:r>
              <a:rPr lang="en-US" b="1" dirty="0" smtClean="0">
                <a:solidFill>
                  <a:srgbClr val="7030A0"/>
                </a:solidFill>
              </a:rPr>
              <a:t>Proposal</a:t>
            </a:r>
            <a:r>
              <a:rPr lang="en-US" sz="3000" dirty="0" smtClean="0">
                <a:solidFill>
                  <a:srgbClr val="7030A0"/>
                </a:solidFill>
              </a:rPr>
              <a:t> </a:t>
            </a:r>
          </a:p>
          <a:p>
            <a:pPr>
              <a:spcAft>
                <a:spcPts val="600"/>
              </a:spcAft>
            </a:pPr>
            <a:r>
              <a:rPr lang="en-US" sz="3000" dirty="0" smtClean="0">
                <a:solidFill>
                  <a:srgbClr val="7030A0"/>
                </a:solidFill>
              </a:rPr>
              <a:t>Single Model Approach</a:t>
            </a:r>
          </a:p>
          <a:p>
            <a:pPr lvl="1">
              <a:spcAft>
                <a:spcPts val="600"/>
              </a:spcAft>
            </a:pPr>
            <a:r>
              <a:rPr lang="en-US" sz="2400" dirty="0" smtClean="0">
                <a:solidFill>
                  <a:srgbClr val="7030A0"/>
                </a:solidFill>
              </a:rPr>
              <a:t>short-term exception -  24 months</a:t>
            </a:r>
          </a:p>
          <a:p>
            <a:pPr>
              <a:spcAft>
                <a:spcPts val="600"/>
              </a:spcAft>
            </a:pPr>
            <a:r>
              <a:rPr lang="en-US" sz="3000" dirty="0" smtClean="0">
                <a:solidFill>
                  <a:srgbClr val="7030A0"/>
                </a:solidFill>
              </a:rPr>
              <a:t>Leases create “right of use” assets (resources)</a:t>
            </a:r>
          </a:p>
          <a:p>
            <a:pPr>
              <a:spcAft>
                <a:spcPts val="600"/>
              </a:spcAft>
            </a:pPr>
            <a:r>
              <a:rPr lang="en-US" sz="3000" dirty="0" smtClean="0">
                <a:solidFill>
                  <a:srgbClr val="7030A0"/>
                </a:solidFill>
              </a:rPr>
              <a:t>Leases create liabilities (obligation)</a:t>
            </a:r>
          </a:p>
          <a:p>
            <a:pPr>
              <a:spcAft>
                <a:spcPts val="600"/>
              </a:spcAft>
            </a:pPr>
            <a:r>
              <a:rPr lang="en-US" sz="3000" dirty="0" smtClean="0">
                <a:solidFill>
                  <a:srgbClr val="7030A0"/>
                </a:solidFill>
              </a:rPr>
              <a:t>Treatment should help identify the interest cost associated with leases.</a:t>
            </a:r>
            <a:endParaRPr lang="en-US" sz="3000" dirty="0">
              <a:solidFill>
                <a:srgbClr val="7030A0"/>
              </a:solidFill>
            </a:endParaRPr>
          </a:p>
        </p:txBody>
      </p:sp>
    </p:spTree>
    <p:extLst>
      <p:ext uri="{BB962C8B-B14F-4D97-AF65-F5344CB8AC3E}">
        <p14:creationId xmlns:p14="http://schemas.microsoft.com/office/powerpoint/2010/main" val="327639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73" y="329785"/>
            <a:ext cx="8280623" cy="433298"/>
          </a:xfrm>
        </p:spPr>
        <p:txBody>
          <a:bodyPr>
            <a:noAutofit/>
          </a:bodyPr>
          <a:lstStyle/>
          <a:p>
            <a:r>
              <a:rPr lang="en-US" sz="3200" b="1" dirty="0" smtClean="0"/>
              <a:t>Leases</a:t>
            </a:r>
            <a:endParaRPr lang="en-US" sz="3200" b="1" dirty="0"/>
          </a:p>
        </p:txBody>
      </p:sp>
      <p:sp>
        <p:nvSpPr>
          <p:cNvPr id="3" name="Footer Placeholder 2"/>
          <p:cNvSpPr>
            <a:spLocks noGrp="1"/>
          </p:cNvSpPr>
          <p:nvPr>
            <p:ph type="ftr" sz="quarter" idx="11"/>
          </p:nvPr>
        </p:nvSpPr>
        <p:spPr/>
        <p:txBody>
          <a:bodyPr/>
          <a:lstStyle/>
          <a:p>
            <a:r>
              <a:rPr lang="en-US" smtClean="0"/>
              <a:t>FASAB Update</a:t>
            </a:r>
            <a:endParaRPr lang="en-US" dirty="0"/>
          </a:p>
        </p:txBody>
      </p:sp>
      <p:sp>
        <p:nvSpPr>
          <p:cNvPr id="5" name="Content Placeholder 2"/>
          <p:cNvSpPr txBox="1">
            <a:spLocks/>
          </p:cNvSpPr>
          <p:nvPr/>
        </p:nvSpPr>
        <p:spPr>
          <a:xfrm>
            <a:off x="463273" y="930497"/>
            <a:ext cx="8162412" cy="376016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en-US" sz="3000" b="1" dirty="0" smtClean="0">
                <a:solidFill>
                  <a:srgbClr val="7030A0"/>
                </a:solidFill>
              </a:rPr>
              <a:t>Intragovernmental Exceptions:</a:t>
            </a:r>
          </a:p>
          <a:p>
            <a:pPr>
              <a:lnSpc>
                <a:spcPct val="150000"/>
              </a:lnSpc>
              <a:buFont typeface="Wingdings" panose="05000000000000000000" pitchFamily="2" charset="2"/>
              <a:buChar char="§"/>
            </a:pPr>
            <a:r>
              <a:rPr lang="en-US" sz="2800" dirty="0" smtClean="0">
                <a:solidFill>
                  <a:srgbClr val="7030A0"/>
                </a:solidFill>
              </a:rPr>
              <a:t>Leases between two consolidation entities </a:t>
            </a:r>
          </a:p>
          <a:p>
            <a:pPr lvl="1">
              <a:lnSpc>
                <a:spcPct val="150000"/>
              </a:lnSpc>
              <a:buFont typeface="Wingdings" panose="05000000000000000000" pitchFamily="2" charset="2"/>
              <a:buChar char="§"/>
            </a:pPr>
            <a:r>
              <a:rPr lang="en-US" i="1" dirty="0" smtClean="0">
                <a:solidFill>
                  <a:srgbClr val="7030A0"/>
                </a:solidFill>
              </a:rPr>
              <a:t>(as defined in SFFAS 47) </a:t>
            </a:r>
          </a:p>
          <a:p>
            <a:pPr>
              <a:lnSpc>
                <a:spcPct val="150000"/>
              </a:lnSpc>
              <a:buFont typeface="Wingdings" panose="05000000000000000000" pitchFamily="2" charset="2"/>
              <a:buChar char="§"/>
            </a:pPr>
            <a:r>
              <a:rPr lang="en-US" sz="2800" dirty="0" smtClean="0">
                <a:solidFill>
                  <a:srgbClr val="7030A0"/>
                </a:solidFill>
              </a:rPr>
              <a:t>Expensed by lessee when due and payable</a:t>
            </a:r>
          </a:p>
          <a:p>
            <a:pPr>
              <a:lnSpc>
                <a:spcPct val="150000"/>
              </a:lnSpc>
            </a:pPr>
            <a:r>
              <a:rPr lang="en-US" sz="2800" dirty="0" smtClean="0">
                <a:solidFill>
                  <a:srgbClr val="7030A0"/>
                </a:solidFill>
              </a:rPr>
              <a:t>Minimal disclosure requirements</a:t>
            </a:r>
          </a:p>
          <a:p>
            <a:endParaRPr lang="en-US" dirty="0"/>
          </a:p>
        </p:txBody>
      </p:sp>
    </p:spTree>
    <p:extLst>
      <p:ext uri="{BB962C8B-B14F-4D97-AF65-F5344CB8AC3E}">
        <p14:creationId xmlns:p14="http://schemas.microsoft.com/office/powerpoint/2010/main" val="1105355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73" y="329785"/>
            <a:ext cx="8280623" cy="433298"/>
          </a:xfrm>
        </p:spPr>
        <p:txBody>
          <a:bodyPr>
            <a:noAutofit/>
          </a:bodyPr>
          <a:lstStyle/>
          <a:p>
            <a:r>
              <a:rPr lang="en-US" sz="3200" b="1" dirty="0" smtClean="0"/>
              <a:t>Leases</a:t>
            </a:r>
            <a:endParaRPr lang="en-US" sz="3200" b="1" dirty="0"/>
          </a:p>
        </p:txBody>
      </p:sp>
      <p:sp>
        <p:nvSpPr>
          <p:cNvPr id="3" name="Footer Placeholder 2"/>
          <p:cNvSpPr>
            <a:spLocks noGrp="1"/>
          </p:cNvSpPr>
          <p:nvPr>
            <p:ph type="ftr" sz="quarter" idx="11"/>
          </p:nvPr>
        </p:nvSpPr>
        <p:spPr/>
        <p:txBody>
          <a:bodyPr/>
          <a:lstStyle/>
          <a:p>
            <a:r>
              <a:rPr lang="en-US" smtClean="0"/>
              <a:t>FASAB Update</a:t>
            </a:r>
            <a:endParaRPr lang="en-US" dirty="0"/>
          </a:p>
        </p:txBody>
      </p:sp>
      <p:sp>
        <p:nvSpPr>
          <p:cNvPr id="4" name="Rectangle 3"/>
          <p:cNvSpPr txBox="1">
            <a:spLocks noChangeArrowheads="1"/>
          </p:cNvSpPr>
          <p:nvPr/>
        </p:nvSpPr>
        <p:spPr>
          <a:xfrm>
            <a:off x="463275" y="1012989"/>
            <a:ext cx="8183563" cy="36617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76"/>
              </a:spcBef>
              <a:buFont typeface="Arial"/>
              <a:buNone/>
            </a:pPr>
            <a:r>
              <a:rPr lang="en-US" sz="3000" b="1" dirty="0" smtClean="0">
                <a:solidFill>
                  <a:srgbClr val="7030A0"/>
                </a:solidFill>
              </a:rPr>
              <a:t>Areas under Deliberation</a:t>
            </a:r>
            <a:endParaRPr lang="en-US" sz="2800" dirty="0" smtClean="0"/>
          </a:p>
          <a:p>
            <a:pPr marL="0">
              <a:spcBef>
                <a:spcPts val="576"/>
              </a:spcBef>
            </a:pPr>
            <a:r>
              <a:rPr lang="en-US" sz="2800" dirty="0" smtClean="0">
                <a:solidFill>
                  <a:srgbClr val="7030A0"/>
                </a:solidFill>
              </a:rPr>
              <a:t>Clarify the nature of “right to use”</a:t>
            </a:r>
          </a:p>
          <a:p>
            <a:pPr marL="0">
              <a:spcBef>
                <a:spcPts val="576"/>
              </a:spcBef>
            </a:pPr>
            <a:r>
              <a:rPr lang="en-US" sz="2800" dirty="0" smtClean="0">
                <a:solidFill>
                  <a:srgbClr val="7030A0"/>
                </a:solidFill>
              </a:rPr>
              <a:t>Scope (limit to PP&amp;E and exclude IUS)</a:t>
            </a:r>
          </a:p>
          <a:p>
            <a:pPr>
              <a:spcBef>
                <a:spcPts val="576"/>
              </a:spcBef>
            </a:pPr>
            <a:r>
              <a:rPr lang="en-US" sz="2800" dirty="0" smtClean="0">
                <a:solidFill>
                  <a:srgbClr val="7030A0"/>
                </a:solidFill>
              </a:rPr>
              <a:t>Weighing benefit vs cost</a:t>
            </a:r>
          </a:p>
          <a:p>
            <a:pPr>
              <a:spcBef>
                <a:spcPts val="576"/>
              </a:spcBef>
            </a:pPr>
            <a:r>
              <a:rPr lang="en-US" sz="2800" dirty="0" smtClean="0">
                <a:solidFill>
                  <a:srgbClr val="7030A0"/>
                </a:solidFill>
              </a:rPr>
              <a:t>Need for implementation guidance</a:t>
            </a:r>
          </a:p>
          <a:p>
            <a:pPr>
              <a:spcBef>
                <a:spcPts val="576"/>
              </a:spcBef>
            </a:pPr>
            <a:r>
              <a:rPr lang="en-US" sz="2800" dirty="0" smtClean="0">
                <a:solidFill>
                  <a:srgbClr val="7030A0"/>
                </a:solidFill>
              </a:rPr>
              <a:t>Implementation date</a:t>
            </a:r>
            <a:endParaRPr lang="en-US" sz="2800" dirty="0">
              <a:solidFill>
                <a:srgbClr val="7030A0"/>
              </a:solidFill>
            </a:endParaRPr>
          </a:p>
        </p:txBody>
      </p:sp>
    </p:spTree>
    <p:extLst>
      <p:ext uri="{BB962C8B-B14F-4D97-AF65-F5344CB8AC3E}">
        <p14:creationId xmlns:p14="http://schemas.microsoft.com/office/powerpoint/2010/main" val="2099739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73" y="329785"/>
            <a:ext cx="8280623" cy="433298"/>
          </a:xfrm>
        </p:spPr>
        <p:txBody>
          <a:bodyPr>
            <a:noAutofit/>
          </a:bodyPr>
          <a:lstStyle/>
          <a:p>
            <a:r>
              <a:rPr lang="en-US" sz="3200" b="1" dirty="0" smtClean="0"/>
              <a:t>Reporting Model</a:t>
            </a:r>
            <a:endParaRPr lang="en-US" sz="3200" b="1" dirty="0"/>
          </a:p>
        </p:txBody>
      </p:sp>
      <p:sp>
        <p:nvSpPr>
          <p:cNvPr id="3" name="Footer Placeholder 2"/>
          <p:cNvSpPr>
            <a:spLocks noGrp="1"/>
          </p:cNvSpPr>
          <p:nvPr>
            <p:ph type="ftr" sz="quarter" idx="11"/>
          </p:nvPr>
        </p:nvSpPr>
        <p:spPr/>
        <p:txBody>
          <a:bodyPr/>
          <a:lstStyle/>
          <a:p>
            <a:r>
              <a:rPr lang="en-US" smtClean="0"/>
              <a:t>FASAB Update</a:t>
            </a:r>
            <a:endParaRPr lang="en-US" dirty="0"/>
          </a:p>
        </p:txBody>
      </p:sp>
      <p:sp>
        <p:nvSpPr>
          <p:cNvPr id="4" name="Rectangle 3"/>
          <p:cNvSpPr txBox="1">
            <a:spLocks noChangeArrowheads="1"/>
          </p:cNvSpPr>
          <p:nvPr/>
        </p:nvSpPr>
        <p:spPr>
          <a:xfrm>
            <a:off x="463275" y="1012989"/>
            <a:ext cx="8183563" cy="36617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76"/>
              </a:spcBef>
              <a:buFont typeface="Arial"/>
              <a:buNone/>
            </a:pPr>
            <a:r>
              <a:rPr lang="en-US" sz="3000" b="1" dirty="0" smtClean="0">
                <a:solidFill>
                  <a:srgbClr val="7030A0"/>
                </a:solidFill>
              </a:rPr>
              <a:t>Proposed conceptual guidance</a:t>
            </a:r>
          </a:p>
          <a:p>
            <a:pPr marL="0">
              <a:spcBef>
                <a:spcPts val="576"/>
              </a:spcBef>
            </a:pPr>
            <a:endParaRPr lang="en-US" sz="2800" dirty="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468" y="1696708"/>
            <a:ext cx="2366764" cy="311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028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73" y="329785"/>
            <a:ext cx="8280623" cy="433298"/>
          </a:xfrm>
        </p:spPr>
        <p:txBody>
          <a:bodyPr>
            <a:noAutofit/>
          </a:bodyPr>
          <a:lstStyle/>
          <a:p>
            <a:r>
              <a:rPr lang="en-US" sz="3200" b="1" dirty="0" smtClean="0"/>
              <a:t>Reporting Model</a:t>
            </a:r>
            <a:endParaRPr lang="en-US" sz="3200" b="1" dirty="0"/>
          </a:p>
        </p:txBody>
      </p:sp>
      <p:sp>
        <p:nvSpPr>
          <p:cNvPr id="3" name="Footer Placeholder 2"/>
          <p:cNvSpPr>
            <a:spLocks noGrp="1"/>
          </p:cNvSpPr>
          <p:nvPr>
            <p:ph type="ftr" sz="quarter" idx="11"/>
          </p:nvPr>
        </p:nvSpPr>
        <p:spPr/>
        <p:txBody>
          <a:bodyPr/>
          <a:lstStyle/>
          <a:p>
            <a:r>
              <a:rPr lang="en-US" smtClean="0"/>
              <a:t>FASAB Update</a:t>
            </a:r>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903" y="1048394"/>
            <a:ext cx="8135007" cy="3726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8701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Footer Placeholder 2"/>
          <p:cNvSpPr>
            <a:spLocks noGrp="1"/>
          </p:cNvSpPr>
          <p:nvPr>
            <p:ph type="ftr" sz="quarter" idx="11"/>
          </p:nvPr>
        </p:nvSpPr>
        <p:spPr/>
        <p:txBody>
          <a:bodyPr/>
          <a:lstStyle/>
          <a:p>
            <a:r>
              <a:rPr lang="en-US" smtClean="0"/>
              <a:t>FASAB Update</a:t>
            </a:r>
            <a:endParaRPr lang="en-US" dirty="0"/>
          </a:p>
        </p:txBody>
      </p:sp>
      <p:sp>
        <p:nvSpPr>
          <p:cNvPr id="4" name="Text Placeholder 3"/>
          <p:cNvSpPr>
            <a:spLocks noGrp="1"/>
          </p:cNvSpPr>
          <p:nvPr>
            <p:ph type="body" sz="quarter" idx="13"/>
          </p:nvPr>
        </p:nvSpPr>
        <p:spPr/>
        <p:txBody>
          <a:bodyPr/>
          <a:lstStyle/>
          <a:p>
            <a:pPr marL="0" indent="0" algn="ctr">
              <a:buNone/>
            </a:pPr>
            <a:endParaRPr lang="en-US" dirty="0" smtClean="0">
              <a:solidFill>
                <a:schemeClr val="accent2">
                  <a:lumMod val="75000"/>
                </a:schemeClr>
              </a:solidFill>
            </a:endParaRPr>
          </a:p>
          <a:p>
            <a:pPr marL="0" indent="0" algn="ctr">
              <a:buNone/>
            </a:pPr>
            <a:endParaRPr lang="en-US" dirty="0">
              <a:solidFill>
                <a:schemeClr val="accent2">
                  <a:lumMod val="75000"/>
                </a:schemeClr>
              </a:solidFill>
            </a:endParaRPr>
          </a:p>
          <a:p>
            <a:pPr marL="0" indent="0" algn="ctr">
              <a:buNone/>
            </a:pPr>
            <a:endParaRPr lang="en-US" dirty="0" smtClean="0">
              <a:solidFill>
                <a:schemeClr val="accent2">
                  <a:lumMod val="75000"/>
                </a:schemeClr>
              </a:solidFill>
            </a:endParaRPr>
          </a:p>
          <a:p>
            <a:pPr marL="0" indent="0" algn="ctr">
              <a:buNone/>
            </a:pPr>
            <a:r>
              <a:rPr lang="en-US" sz="2400" dirty="0" smtClean="0">
                <a:solidFill>
                  <a:schemeClr val="accent2">
                    <a:lumMod val="75000"/>
                  </a:schemeClr>
                </a:solidFill>
              </a:rPr>
              <a:t>Views </a:t>
            </a:r>
            <a:r>
              <a:rPr lang="en-US" sz="2400" dirty="0">
                <a:solidFill>
                  <a:schemeClr val="accent2">
                    <a:lumMod val="75000"/>
                  </a:schemeClr>
                </a:solidFill>
              </a:rPr>
              <a:t>expressed are those of the </a:t>
            </a:r>
            <a:r>
              <a:rPr lang="en-US" sz="2400" dirty="0" smtClean="0">
                <a:solidFill>
                  <a:schemeClr val="accent2">
                    <a:lumMod val="75000"/>
                  </a:schemeClr>
                </a:solidFill>
              </a:rPr>
              <a:t>speaker.</a:t>
            </a:r>
            <a:endParaRPr lang="en-US" sz="2400" dirty="0">
              <a:solidFill>
                <a:schemeClr val="accent2">
                  <a:lumMod val="75000"/>
                </a:schemeClr>
              </a:solidFill>
            </a:endParaRPr>
          </a:p>
        </p:txBody>
      </p:sp>
    </p:spTree>
    <p:extLst>
      <p:ext uri="{BB962C8B-B14F-4D97-AF65-F5344CB8AC3E}">
        <p14:creationId xmlns:p14="http://schemas.microsoft.com/office/powerpoint/2010/main" val="3468279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73" y="329785"/>
            <a:ext cx="8280623" cy="433298"/>
          </a:xfrm>
        </p:spPr>
        <p:txBody>
          <a:bodyPr>
            <a:noAutofit/>
          </a:bodyPr>
          <a:lstStyle/>
          <a:p>
            <a:r>
              <a:rPr lang="en-US" sz="3200" b="1" dirty="0" smtClean="0"/>
              <a:t>Reporting Model</a:t>
            </a:r>
            <a:endParaRPr lang="en-US" sz="3200" b="1" dirty="0"/>
          </a:p>
        </p:txBody>
      </p:sp>
      <p:sp>
        <p:nvSpPr>
          <p:cNvPr id="3" name="Footer Placeholder 2"/>
          <p:cNvSpPr>
            <a:spLocks noGrp="1"/>
          </p:cNvSpPr>
          <p:nvPr>
            <p:ph type="ftr" sz="quarter" idx="11"/>
          </p:nvPr>
        </p:nvSpPr>
        <p:spPr/>
        <p:txBody>
          <a:bodyPr/>
          <a:lstStyle/>
          <a:p>
            <a:r>
              <a:rPr lang="en-US" smtClean="0"/>
              <a:t>FASAB Update</a:t>
            </a:r>
            <a:endParaRPr lang="en-US" dirty="0"/>
          </a:p>
        </p:txBody>
      </p:sp>
      <p:graphicFrame>
        <p:nvGraphicFramePr>
          <p:cNvPr id="4" name="Diagram 3"/>
          <p:cNvGraphicFramePr/>
          <p:nvPr>
            <p:extLst>
              <p:ext uri="{D42A27DB-BD31-4B8C-83A1-F6EECF244321}">
                <p14:modId xmlns:p14="http://schemas.microsoft.com/office/powerpoint/2010/main" val="4200169361"/>
              </p:ext>
            </p:extLst>
          </p:nvPr>
        </p:nvGraphicFramePr>
        <p:xfrm>
          <a:off x="1593802" y="949301"/>
          <a:ext cx="6096000" cy="3755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9859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73" y="329785"/>
            <a:ext cx="8280623" cy="433298"/>
          </a:xfrm>
        </p:spPr>
        <p:txBody>
          <a:bodyPr>
            <a:noAutofit/>
          </a:bodyPr>
          <a:lstStyle/>
          <a:p>
            <a:r>
              <a:rPr lang="en-US" sz="3200" b="1" dirty="0" smtClean="0"/>
              <a:t>Reporting Model</a:t>
            </a:r>
            <a:endParaRPr lang="en-US" sz="3200" b="1" dirty="0"/>
          </a:p>
        </p:txBody>
      </p:sp>
      <p:sp>
        <p:nvSpPr>
          <p:cNvPr id="3" name="Footer Placeholder 2"/>
          <p:cNvSpPr>
            <a:spLocks noGrp="1"/>
          </p:cNvSpPr>
          <p:nvPr>
            <p:ph type="ftr" sz="quarter" idx="11"/>
          </p:nvPr>
        </p:nvSpPr>
        <p:spPr/>
        <p:txBody>
          <a:bodyPr/>
          <a:lstStyle/>
          <a:p>
            <a:r>
              <a:rPr lang="en-US" smtClean="0"/>
              <a:t>FASAB Update</a:t>
            </a:r>
            <a:endParaRPr lang="en-US" dirty="0"/>
          </a:p>
        </p:txBody>
      </p:sp>
      <p:sp>
        <p:nvSpPr>
          <p:cNvPr id="5" name="Content Placeholder 2"/>
          <p:cNvSpPr txBox="1">
            <a:spLocks/>
          </p:cNvSpPr>
          <p:nvPr/>
        </p:nvSpPr>
        <p:spPr>
          <a:xfrm>
            <a:off x="477919" y="878934"/>
            <a:ext cx="8488660" cy="3916433"/>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dirty="0" smtClean="0">
                <a:latin typeface="Arial" panose="020B0604020202020204" pitchFamily="34" charset="0"/>
                <a:cs typeface="Arial" panose="020B0604020202020204" pitchFamily="34" charset="0"/>
              </a:rPr>
              <a:t>Next Steps</a:t>
            </a:r>
          </a:p>
          <a:p>
            <a:pPr lvl="1"/>
            <a:r>
              <a:rPr lang="en-US" altLang="en-US" dirty="0" smtClean="0">
                <a:latin typeface="Arial" panose="020B0604020202020204" pitchFamily="34" charset="0"/>
                <a:cs typeface="Arial" panose="020B0604020202020204" pitchFamily="34" charset="0"/>
              </a:rPr>
              <a:t>Near term – Improve User Access</a:t>
            </a:r>
          </a:p>
          <a:p>
            <a:pPr lvl="1"/>
            <a:endParaRPr lang="en-US" altLang="en-US" dirty="0" smtClean="0">
              <a:latin typeface="Arial" panose="020B0604020202020204" pitchFamily="34" charset="0"/>
              <a:cs typeface="Arial" panose="020B0604020202020204" pitchFamily="34" charset="0"/>
            </a:endParaRPr>
          </a:p>
          <a:p>
            <a:pPr lvl="1"/>
            <a:endParaRPr lang="en-US" altLang="en-US" dirty="0" smtClean="0">
              <a:latin typeface="Arial" panose="020B0604020202020204" pitchFamily="34" charset="0"/>
              <a:cs typeface="Arial" panose="020B0604020202020204" pitchFamily="34" charset="0"/>
            </a:endParaRPr>
          </a:p>
          <a:p>
            <a:pPr lvl="1"/>
            <a:endParaRPr lang="en-US" altLang="en-US" dirty="0" smtClean="0">
              <a:latin typeface="Arial" panose="020B0604020202020204" pitchFamily="34" charset="0"/>
              <a:cs typeface="Arial" panose="020B0604020202020204" pitchFamily="34" charset="0"/>
            </a:endParaRPr>
          </a:p>
          <a:p>
            <a:pPr lvl="1"/>
            <a:endParaRPr lang="en-US" altLang="en-US" dirty="0" smtClean="0">
              <a:latin typeface="Arial" panose="020B0604020202020204" pitchFamily="34" charset="0"/>
              <a:cs typeface="Arial" panose="020B0604020202020204" pitchFamily="34" charset="0"/>
            </a:endParaRPr>
          </a:p>
          <a:p>
            <a:pPr lvl="1"/>
            <a:endParaRPr lang="en-US" altLang="en-US" dirty="0" smtClean="0">
              <a:latin typeface="Arial" panose="020B0604020202020204" pitchFamily="34" charset="0"/>
              <a:cs typeface="Arial" panose="020B0604020202020204" pitchFamily="34" charset="0"/>
            </a:endParaRPr>
          </a:p>
          <a:p>
            <a:pPr lvl="1"/>
            <a:endParaRPr lang="en-US" altLang="en-US" dirty="0" smtClean="0">
              <a:latin typeface="Arial" panose="020B0604020202020204" pitchFamily="34" charset="0"/>
              <a:cs typeface="Arial" panose="020B0604020202020204" pitchFamily="34" charset="0"/>
            </a:endParaRPr>
          </a:p>
          <a:p>
            <a:pPr marL="274320" lvl="1" indent="0">
              <a:buFont typeface="Arial"/>
              <a:buNone/>
            </a:pPr>
            <a:r>
              <a:rPr lang="en-US" altLang="en-US" dirty="0" smtClean="0">
                <a:latin typeface="Arial" panose="020B0604020202020204" pitchFamily="34" charset="0"/>
                <a:cs typeface="Arial" panose="020B0604020202020204" pitchFamily="34" charset="0"/>
              </a:rPr>
              <a:t>Streamline		   User needs				Clarity</a:t>
            </a:r>
          </a:p>
          <a:p>
            <a:pPr marL="274320" lvl="1" indent="0">
              <a:buFont typeface="Arial"/>
              <a:buNone/>
            </a:pPr>
            <a:endParaRPr lang="en-US" dirty="0" smtClean="0"/>
          </a:p>
          <a:p>
            <a:pPr marL="0" indent="0">
              <a:buFont typeface="Arial"/>
              <a:buNone/>
            </a:pPr>
            <a:endParaRPr lang="en-US"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73" y="1773445"/>
            <a:ext cx="2403704" cy="2127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descr="C:\Users\SimmsR\AppData\Local\Microsoft\Windows\Temporary Internet Files\Content.IE5\4WE5L9DK\focus-300x23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917" y="1848615"/>
            <a:ext cx="2608777" cy="2052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immsR\AppData\Local\Microsoft\Windows\Temporary Internet Files\Content.IE5\XR5UM5FG\edc21f50-5a3b-11e4-8c2a-4f6b6f1167c9_0-vision-borrosa-intro[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0633" y="2068415"/>
            <a:ext cx="2765946" cy="183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753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634" y="335105"/>
            <a:ext cx="8418051" cy="992250"/>
          </a:xfrm>
        </p:spPr>
        <p:txBody>
          <a:bodyPr>
            <a:noAutofit/>
          </a:bodyPr>
          <a:lstStyle/>
          <a:p>
            <a:r>
              <a:rPr lang="en-US" sz="3200" b="1" dirty="0" smtClean="0"/>
              <a:t>Reporting Model </a:t>
            </a:r>
            <a:br>
              <a:rPr lang="en-US" sz="3200" b="1" dirty="0" smtClean="0"/>
            </a:br>
            <a:r>
              <a:rPr lang="en-US" sz="3200" b="1" dirty="0" smtClean="0"/>
              <a:t>– Potential for the Long Term</a:t>
            </a:r>
            <a:endParaRPr lang="en-US" sz="3200" b="1" dirty="0"/>
          </a:p>
        </p:txBody>
      </p:sp>
      <p:sp>
        <p:nvSpPr>
          <p:cNvPr id="4" name="Footer Placeholder 3"/>
          <p:cNvSpPr>
            <a:spLocks noGrp="1"/>
          </p:cNvSpPr>
          <p:nvPr>
            <p:ph type="ftr" sz="quarter" idx="11"/>
          </p:nvPr>
        </p:nvSpPr>
        <p:spPr/>
        <p:txBody>
          <a:bodyPr/>
          <a:lstStyle/>
          <a:p>
            <a:r>
              <a:rPr lang="en-US" smtClean="0"/>
              <a:t>FASAB Update</a:t>
            </a:r>
            <a:endParaRPr lang="en-US" dirty="0"/>
          </a:p>
        </p:txBody>
      </p:sp>
      <p:sp>
        <p:nvSpPr>
          <p:cNvPr id="6" name="Content Placeholder 2"/>
          <p:cNvSpPr txBox="1">
            <a:spLocks/>
          </p:cNvSpPr>
          <p:nvPr/>
        </p:nvSpPr>
        <p:spPr>
          <a:xfrm>
            <a:off x="463273" y="1455174"/>
            <a:ext cx="8162412" cy="3259779"/>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4320" lvl="1" indent="0">
              <a:buFont typeface="Arial"/>
              <a:buNone/>
            </a:pPr>
            <a:endParaRPr lang="en-US" dirty="0" smtClean="0"/>
          </a:p>
          <a:p>
            <a:pPr marL="0" indent="0">
              <a:buFont typeface="Arial"/>
              <a:buNone/>
            </a:pPr>
            <a:endParaRPr lang="en-US" dirty="0" smtClean="0"/>
          </a:p>
          <a:p>
            <a:pPr marL="0" indent="0">
              <a:buFont typeface="Arial"/>
              <a:buNone/>
            </a:pPr>
            <a:endParaRPr lang="en-US" dirty="0" smtClean="0"/>
          </a:p>
          <a:p>
            <a:pPr marL="0" indent="0">
              <a:buFont typeface="Arial"/>
              <a:buNone/>
            </a:pPr>
            <a:endParaRPr lang="en-US" dirty="0" smtClean="0"/>
          </a:p>
          <a:p>
            <a:pPr marL="0" indent="0">
              <a:buFont typeface="Arial"/>
              <a:buNone/>
            </a:pPr>
            <a:endParaRPr lang="en-US" dirty="0" smtClean="0"/>
          </a:p>
          <a:p>
            <a:pPr marL="0" indent="0">
              <a:buFont typeface="Arial"/>
              <a:buNone/>
            </a:pPr>
            <a:endParaRPr lang="en-US" dirty="0" smtClean="0"/>
          </a:p>
          <a:p>
            <a:pPr marL="0" indent="0">
              <a:buFont typeface="Arial"/>
              <a:buNone/>
            </a:pPr>
            <a:r>
              <a:rPr lang="en-US" sz="2200" dirty="0" smtClean="0"/>
              <a:t>Electronic, internet based      Access to detail       Customization </a:t>
            </a:r>
            <a:endParaRPr lang="en-US" sz="2200" dirty="0"/>
          </a:p>
        </p:txBody>
      </p:sp>
      <p:pic>
        <p:nvPicPr>
          <p:cNvPr id="7" name="Picture 8" descr="C:\Users\SimmsR\AppData\Local\Microsoft\Windows\Temporary Internet Files\Content.IE5\3NSH6C2P\internet-freedom-freepres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228" y="2001825"/>
            <a:ext cx="3069435" cy="17017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immsR\AppData\Local\Microsoft\Windows\Temporary Internet Files\Content.IE5\X5KVHUNN\44_HEFESTO_Drill_Down.png.pagespeed.ce.mKTAK6FdaM[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0513" y="2240406"/>
            <a:ext cx="1914310" cy="14631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SimmsR\AppData\Local\Microsoft\Windows\Temporary Internet Files\Content.IE5\3NSH6C2P\20080817223551!Xcode_icon[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7341" y="1836903"/>
            <a:ext cx="2031592" cy="2031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600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Two Streamlining Proposals</a:t>
            </a:r>
            <a:endParaRPr lang="en-US" sz="3200" dirty="0"/>
          </a:p>
        </p:txBody>
      </p:sp>
      <p:sp>
        <p:nvSpPr>
          <p:cNvPr id="3" name="Footer Placeholder 2"/>
          <p:cNvSpPr>
            <a:spLocks noGrp="1"/>
          </p:cNvSpPr>
          <p:nvPr>
            <p:ph type="ftr" sz="quarter" idx="11"/>
          </p:nvPr>
        </p:nvSpPr>
        <p:spPr/>
        <p:txBody>
          <a:bodyPr/>
          <a:lstStyle/>
          <a:p>
            <a:r>
              <a:rPr lang="en-US" dirty="0" smtClean="0"/>
              <a:t>FASAB Update</a:t>
            </a:r>
            <a:endParaRPr lang="en-US" dirty="0"/>
          </a:p>
        </p:txBody>
      </p:sp>
      <p:sp>
        <p:nvSpPr>
          <p:cNvPr id="4" name="Text Placeholder 3"/>
          <p:cNvSpPr>
            <a:spLocks noGrp="1"/>
          </p:cNvSpPr>
          <p:nvPr>
            <p:ph type="body" sz="quarter" idx="13"/>
          </p:nvPr>
        </p:nvSpPr>
        <p:spPr>
          <a:xfrm>
            <a:off x="458531" y="1039362"/>
            <a:ext cx="7771071" cy="3349625"/>
          </a:xfrm>
        </p:spPr>
        <p:txBody>
          <a:bodyPr/>
          <a:lstStyle/>
          <a:p>
            <a:r>
              <a:rPr lang="en-US" sz="2400" dirty="0" smtClean="0">
                <a:solidFill>
                  <a:srgbClr val="2B0AB6"/>
                </a:solidFill>
                <a:latin typeface="Arial" panose="020B0604020202020204" pitchFamily="34" charset="0"/>
                <a:cs typeface="Arial" panose="020B0604020202020204" pitchFamily="34" charset="0"/>
              </a:rPr>
              <a:t>Management’s Discussion and Analysis</a:t>
            </a:r>
          </a:p>
          <a:p>
            <a:pPr lvl="1"/>
            <a:r>
              <a:rPr lang="en-US" sz="2200" dirty="0" smtClean="0">
                <a:solidFill>
                  <a:schemeClr val="accent2">
                    <a:lumMod val="75000"/>
                  </a:schemeClr>
                </a:solidFill>
                <a:latin typeface="Arial" panose="020B0604020202020204" pitchFamily="34" charset="0"/>
                <a:cs typeface="Arial" panose="020B0604020202020204" pitchFamily="34" charset="0"/>
              </a:rPr>
              <a:t>Make the summary of performance information optional</a:t>
            </a:r>
          </a:p>
          <a:p>
            <a:pPr lvl="1"/>
            <a:r>
              <a:rPr lang="en-US" sz="2200" dirty="0" smtClean="0">
                <a:solidFill>
                  <a:schemeClr val="accent2">
                    <a:lumMod val="75000"/>
                  </a:schemeClr>
                </a:solidFill>
                <a:latin typeface="Arial" panose="020B0604020202020204" pitchFamily="34" charset="0"/>
                <a:cs typeface="Arial" panose="020B0604020202020204" pitchFamily="34" charset="0"/>
              </a:rPr>
              <a:t>Integrate performance reporting by permitting links to performance reports</a:t>
            </a:r>
          </a:p>
          <a:p>
            <a:r>
              <a:rPr lang="en-US" sz="2400" dirty="0">
                <a:solidFill>
                  <a:srgbClr val="2B0AB6"/>
                </a:solidFill>
                <a:latin typeface="Arial" panose="020B0604020202020204" pitchFamily="34" charset="0"/>
                <a:cs typeface="Arial" panose="020B0604020202020204" pitchFamily="34" charset="0"/>
              </a:rPr>
              <a:t>Stewardship Investments</a:t>
            </a:r>
          </a:p>
          <a:p>
            <a:pPr lvl="1"/>
            <a:r>
              <a:rPr lang="en-US" sz="2200" dirty="0" smtClean="0">
                <a:solidFill>
                  <a:schemeClr val="accent2">
                    <a:lumMod val="75000"/>
                  </a:schemeClr>
                </a:solidFill>
                <a:latin typeface="Arial" panose="020B0604020202020204" pitchFamily="34" charset="0"/>
                <a:cs typeface="Arial" panose="020B0604020202020204" pitchFamily="34" charset="0"/>
              </a:rPr>
              <a:t>Reviewing the usefulness of the RSSI requirements</a:t>
            </a:r>
          </a:p>
          <a:p>
            <a:pPr lvl="1"/>
            <a:r>
              <a:rPr lang="en-US" sz="2200" dirty="0" smtClean="0">
                <a:solidFill>
                  <a:schemeClr val="accent2">
                    <a:lumMod val="75000"/>
                  </a:schemeClr>
                </a:solidFill>
                <a:latin typeface="Arial" panose="020B0604020202020204" pitchFamily="34" charset="0"/>
                <a:cs typeface="Arial" panose="020B0604020202020204" pitchFamily="34" charset="0"/>
              </a:rPr>
              <a:t>Potential to provide guidance regarding relevancy of information  </a:t>
            </a:r>
            <a:endParaRPr lang="en-US" sz="2200"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7019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Disclosures	</a:t>
            </a:r>
            <a:endParaRPr lang="en-US" sz="3200" dirty="0"/>
          </a:p>
        </p:txBody>
      </p:sp>
      <p:sp>
        <p:nvSpPr>
          <p:cNvPr id="3" name="Footer Placeholder 2"/>
          <p:cNvSpPr>
            <a:spLocks noGrp="1"/>
          </p:cNvSpPr>
          <p:nvPr>
            <p:ph type="ftr" sz="quarter" idx="11"/>
          </p:nvPr>
        </p:nvSpPr>
        <p:spPr/>
        <p:txBody>
          <a:bodyPr/>
          <a:lstStyle/>
          <a:p>
            <a:r>
              <a:rPr lang="en-US" smtClean="0"/>
              <a:t>FASAB Update</a:t>
            </a:r>
            <a:endParaRPr lang="en-US" dirty="0"/>
          </a:p>
        </p:txBody>
      </p:sp>
      <p:sp>
        <p:nvSpPr>
          <p:cNvPr id="4" name="Text Placeholder 3"/>
          <p:cNvSpPr>
            <a:spLocks noGrp="1"/>
          </p:cNvSpPr>
          <p:nvPr>
            <p:ph type="body" sz="quarter" idx="13"/>
          </p:nvPr>
        </p:nvSpPr>
        <p:spPr/>
        <p:txBody>
          <a:bodyPr/>
          <a:lstStyle/>
          <a:p>
            <a:endParaRPr lang="en-US" dirty="0"/>
          </a:p>
        </p:txBody>
      </p:sp>
      <p:pic>
        <p:nvPicPr>
          <p:cNvPr id="1026" name="Picture 2" descr="C:\Users\PayneW\AppData\Local\Microsoft\Windows\Temporary Internet Files\Content.IE5\E2Q7TUS1\schoolSurve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75" y="1009650"/>
            <a:ext cx="238125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ayneW\AppData\Local\Microsoft\Windows\Temporary Internet Files\Content.IE5\E2Q7TUS1\schoolSurve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75" y="1009650"/>
            <a:ext cx="238125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148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Classified Activities</a:t>
            </a:r>
            <a:endParaRPr lang="en-US" sz="3200" dirty="0"/>
          </a:p>
        </p:txBody>
      </p:sp>
      <p:sp>
        <p:nvSpPr>
          <p:cNvPr id="3" name="Footer Placeholder 2"/>
          <p:cNvSpPr>
            <a:spLocks noGrp="1"/>
          </p:cNvSpPr>
          <p:nvPr>
            <p:ph type="ftr" sz="quarter" idx="11"/>
          </p:nvPr>
        </p:nvSpPr>
        <p:spPr/>
        <p:txBody>
          <a:bodyPr/>
          <a:lstStyle/>
          <a:p>
            <a:r>
              <a:rPr lang="en-US" smtClean="0"/>
              <a:t>FASAB Update</a:t>
            </a:r>
            <a:endParaRPr lang="en-US" dirty="0"/>
          </a:p>
        </p:txBody>
      </p:sp>
      <p:sp>
        <p:nvSpPr>
          <p:cNvPr id="4" name="Text Placeholder 3"/>
          <p:cNvSpPr>
            <a:spLocks noGrp="1"/>
          </p:cNvSpPr>
          <p:nvPr>
            <p:ph type="body" sz="quarter" idx="13"/>
          </p:nvPr>
        </p:nvSpPr>
        <p:spPr/>
        <p:txBody>
          <a:bodyPr/>
          <a:lstStyle/>
          <a:p>
            <a:endParaRPr lang="en-US" dirty="0"/>
          </a:p>
        </p:txBody>
      </p:sp>
      <p:pic>
        <p:nvPicPr>
          <p:cNvPr id="2050" name="Picture 2" descr="C:\Users\PayneW\AppData\Local\Microsoft\Windows\Temporary Internet Files\Content.IE5\4B5PWHKK\zdhstrr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63316"/>
            <a:ext cx="6203477" cy="339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548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73" y="329785"/>
            <a:ext cx="8280623" cy="433298"/>
          </a:xfrm>
        </p:spPr>
        <p:txBody>
          <a:bodyPr>
            <a:noAutofit/>
          </a:bodyPr>
          <a:lstStyle/>
          <a:p>
            <a:r>
              <a:rPr lang="en-US" sz="3200" b="1" dirty="0" smtClean="0"/>
              <a:t>Annual Input on Board Agenda</a:t>
            </a:r>
            <a:endParaRPr lang="en-US" sz="3200" b="1" dirty="0"/>
          </a:p>
        </p:txBody>
      </p:sp>
      <p:sp>
        <p:nvSpPr>
          <p:cNvPr id="3" name="Footer Placeholder 2"/>
          <p:cNvSpPr>
            <a:spLocks noGrp="1"/>
          </p:cNvSpPr>
          <p:nvPr>
            <p:ph type="ftr" sz="quarter" idx="11"/>
          </p:nvPr>
        </p:nvSpPr>
        <p:spPr/>
        <p:txBody>
          <a:bodyPr/>
          <a:lstStyle/>
          <a:p>
            <a:r>
              <a:rPr lang="en-US" smtClean="0"/>
              <a:t>FASAB Update</a:t>
            </a:r>
            <a:endParaRPr lang="en-US" dirty="0"/>
          </a:p>
        </p:txBody>
      </p:sp>
      <p:sp>
        <p:nvSpPr>
          <p:cNvPr id="4" name="Content Placeholder 2"/>
          <p:cNvSpPr txBox="1">
            <a:spLocks/>
          </p:cNvSpPr>
          <p:nvPr/>
        </p:nvSpPr>
        <p:spPr>
          <a:xfrm>
            <a:off x="217467" y="1224684"/>
            <a:ext cx="7618843" cy="314083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a:lnSpc>
                <a:spcPct val="200000"/>
              </a:lnSpc>
              <a:spcBef>
                <a:spcPts val="576"/>
              </a:spcBef>
            </a:pPr>
            <a:r>
              <a:rPr lang="en-US" sz="2400" dirty="0" smtClean="0">
                <a:solidFill>
                  <a:schemeClr val="accent2">
                    <a:lumMod val="75000"/>
                  </a:schemeClr>
                </a:solidFill>
              </a:rPr>
              <a:t>Conducted a survey in late 2016</a:t>
            </a:r>
          </a:p>
          <a:p>
            <a:pPr marL="0">
              <a:lnSpc>
                <a:spcPct val="200000"/>
              </a:lnSpc>
              <a:spcBef>
                <a:spcPts val="576"/>
              </a:spcBef>
            </a:pPr>
            <a:r>
              <a:rPr lang="en-US" sz="2400" dirty="0" smtClean="0">
                <a:solidFill>
                  <a:schemeClr val="accent2">
                    <a:lumMod val="75000"/>
                  </a:schemeClr>
                </a:solidFill>
              </a:rPr>
              <a:t>Planning for an improved survey in 2017</a:t>
            </a:r>
          </a:p>
          <a:p>
            <a:pPr marL="0">
              <a:lnSpc>
                <a:spcPct val="200000"/>
              </a:lnSpc>
              <a:spcBef>
                <a:spcPts val="576"/>
              </a:spcBef>
            </a:pPr>
            <a:r>
              <a:rPr lang="en-US" sz="2400" dirty="0" smtClean="0">
                <a:solidFill>
                  <a:schemeClr val="accent2">
                    <a:lumMod val="75000"/>
                  </a:schemeClr>
                </a:solidFill>
              </a:rPr>
              <a:t>Your opportunity to provide input!</a:t>
            </a:r>
            <a:endParaRPr lang="en-US" sz="2400" dirty="0">
              <a:solidFill>
                <a:schemeClr val="accent2">
                  <a:lumMod val="75000"/>
                </a:schemeClr>
              </a:solidFill>
            </a:endParaRPr>
          </a:p>
        </p:txBody>
      </p:sp>
    </p:spTree>
    <p:extLst>
      <p:ext uri="{BB962C8B-B14F-4D97-AF65-F5344CB8AC3E}">
        <p14:creationId xmlns:p14="http://schemas.microsoft.com/office/powerpoint/2010/main" val="3224241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73" y="329785"/>
            <a:ext cx="8280623" cy="433298"/>
          </a:xfrm>
        </p:spPr>
        <p:txBody>
          <a:bodyPr>
            <a:noAutofit/>
          </a:bodyPr>
          <a:lstStyle/>
          <a:p>
            <a:r>
              <a:rPr lang="en-US" sz="3200" b="1" dirty="0" smtClean="0"/>
              <a:t>Contact Information</a:t>
            </a:r>
            <a:endParaRPr lang="en-US" sz="3200" b="1" dirty="0"/>
          </a:p>
        </p:txBody>
      </p:sp>
      <p:sp>
        <p:nvSpPr>
          <p:cNvPr id="6" name="Footer Placeholder 5"/>
          <p:cNvSpPr>
            <a:spLocks noGrp="1"/>
          </p:cNvSpPr>
          <p:nvPr>
            <p:ph type="ftr" sz="quarter" idx="11"/>
          </p:nvPr>
        </p:nvSpPr>
        <p:spPr/>
        <p:txBody>
          <a:bodyPr/>
          <a:lstStyle/>
          <a:p>
            <a:r>
              <a:rPr lang="en-US" smtClean="0"/>
              <a:t>FASAB Update</a:t>
            </a:r>
            <a:endParaRPr lang="en-US" dirty="0"/>
          </a:p>
        </p:txBody>
      </p:sp>
      <p:sp>
        <p:nvSpPr>
          <p:cNvPr id="5" name="Content Placeholder 2"/>
          <p:cNvSpPr txBox="1">
            <a:spLocks/>
          </p:cNvSpPr>
          <p:nvPr/>
        </p:nvSpPr>
        <p:spPr>
          <a:xfrm>
            <a:off x="524387" y="970241"/>
            <a:ext cx="8162412" cy="366564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E6051C"/>
              </a:buClr>
            </a:pPr>
            <a:endParaRPr lang="en-US" sz="2400" dirty="0" smtClean="0"/>
          </a:p>
          <a:p>
            <a:pPr marL="274320" lvl="1" indent="0">
              <a:spcBef>
                <a:spcPct val="50000"/>
              </a:spcBef>
              <a:buClr>
                <a:srgbClr val="026C8F"/>
              </a:buClr>
              <a:buFont typeface="Arial"/>
              <a:buNone/>
            </a:pPr>
            <a:r>
              <a:rPr lang="en-US" sz="2400" dirty="0" smtClean="0">
                <a:ea typeface="Times New Roman"/>
                <a:cs typeface="Times New Roman"/>
              </a:rPr>
              <a:t>Robin Gilliam, CPA, PMP</a:t>
            </a:r>
          </a:p>
          <a:p>
            <a:pPr marL="274320" lvl="1" indent="0">
              <a:spcBef>
                <a:spcPct val="50000"/>
              </a:spcBef>
              <a:buClr>
                <a:srgbClr val="026C8F"/>
              </a:buClr>
              <a:buFont typeface="Arial"/>
              <a:buNone/>
            </a:pPr>
            <a:r>
              <a:rPr lang="en-US" sz="2400" dirty="0" smtClean="0">
                <a:solidFill>
                  <a:srgbClr val="7030A0"/>
                </a:solidFill>
                <a:ea typeface="Times New Roman"/>
                <a:cs typeface="Times New Roman"/>
              </a:rPr>
              <a:t>gilliamr@fasab.gov</a:t>
            </a:r>
          </a:p>
          <a:p>
            <a:pPr marL="274320" lvl="1" indent="0">
              <a:spcBef>
                <a:spcPct val="50000"/>
              </a:spcBef>
              <a:buClr>
                <a:srgbClr val="026C8F"/>
              </a:buClr>
              <a:buFont typeface="Arial"/>
              <a:buNone/>
            </a:pPr>
            <a:r>
              <a:rPr lang="en-US" sz="2200" dirty="0" smtClean="0">
                <a:solidFill>
                  <a:srgbClr val="7030A0"/>
                </a:solidFill>
                <a:ea typeface="Times New Roman"/>
                <a:cs typeface="Times New Roman"/>
              </a:rPr>
              <a:t>www.fasab.gov</a:t>
            </a:r>
          </a:p>
          <a:p>
            <a:pPr marL="274320" lvl="1" indent="0">
              <a:spcBef>
                <a:spcPct val="50000"/>
              </a:spcBef>
              <a:buClr>
                <a:srgbClr val="026C8F"/>
              </a:buClr>
              <a:buFont typeface="Arial"/>
              <a:buNone/>
            </a:pPr>
            <a:r>
              <a:rPr lang="en-US" sz="2200" dirty="0" smtClean="0">
                <a:ea typeface="Times New Roman"/>
                <a:cs typeface="Times New Roman"/>
              </a:rPr>
              <a:t>202.512.7350</a:t>
            </a:r>
          </a:p>
          <a:p>
            <a:pPr marL="0" indent="0">
              <a:spcBef>
                <a:spcPct val="50000"/>
              </a:spcBef>
              <a:buClr>
                <a:srgbClr val="026C8F"/>
              </a:buClr>
              <a:buFont typeface="Arial"/>
              <a:buNone/>
            </a:pPr>
            <a:endParaRPr lang="en-US" sz="2200" dirty="0" smtClean="0">
              <a:ea typeface="Times New Roman"/>
              <a:cs typeface="Times New Roman"/>
            </a:endParaRPr>
          </a:p>
          <a:p>
            <a:pPr marL="274320" lvl="1" indent="0">
              <a:buFont typeface="Arial"/>
              <a:buNone/>
            </a:pPr>
            <a:endParaRPr lang="en-US" dirty="0" smtClean="0"/>
          </a:p>
          <a:p>
            <a:pPr marL="0" indent="0">
              <a:buFont typeface="Arial"/>
              <a:buNone/>
            </a:pPr>
            <a:endParaRPr lang="en-US" dirty="0"/>
          </a:p>
        </p:txBody>
      </p:sp>
    </p:spTree>
    <p:extLst>
      <p:ext uri="{BB962C8B-B14F-4D97-AF65-F5344CB8AC3E}">
        <p14:creationId xmlns:p14="http://schemas.microsoft.com/office/powerpoint/2010/main" val="2544408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Overview</a:t>
            </a:r>
            <a:endParaRPr lang="en-US" sz="3600" b="1" dirty="0"/>
          </a:p>
        </p:txBody>
      </p:sp>
      <p:sp>
        <p:nvSpPr>
          <p:cNvPr id="4" name="Footer Placeholder 3"/>
          <p:cNvSpPr>
            <a:spLocks noGrp="1"/>
          </p:cNvSpPr>
          <p:nvPr>
            <p:ph type="ftr" sz="quarter" idx="11"/>
          </p:nvPr>
        </p:nvSpPr>
        <p:spPr/>
        <p:txBody>
          <a:bodyPr/>
          <a:lstStyle/>
          <a:p>
            <a:r>
              <a:rPr lang="en-US" smtClean="0"/>
              <a:t>FASAB Update</a:t>
            </a:r>
            <a:endParaRPr lang="en-US" dirty="0"/>
          </a:p>
        </p:txBody>
      </p:sp>
      <p:sp>
        <p:nvSpPr>
          <p:cNvPr id="3" name="Content Placeholder 2"/>
          <p:cNvSpPr>
            <a:spLocks noGrp="1"/>
          </p:cNvSpPr>
          <p:nvPr>
            <p:ph type="body" sz="quarter" idx="13"/>
          </p:nvPr>
        </p:nvSpPr>
        <p:spPr>
          <a:xfrm>
            <a:off x="458531" y="990204"/>
            <a:ext cx="7771071" cy="3739112"/>
          </a:xfrm>
        </p:spPr>
        <p:txBody>
          <a:bodyPr>
            <a:normAutofit/>
          </a:bodyPr>
          <a:lstStyle/>
          <a:p>
            <a:pPr>
              <a:lnSpc>
                <a:spcPct val="100000"/>
              </a:lnSpc>
            </a:pPr>
            <a:r>
              <a:rPr lang="en-US" dirty="0" smtClean="0">
                <a:solidFill>
                  <a:schemeClr val="accent2">
                    <a:lumMod val="75000"/>
                  </a:schemeClr>
                </a:solidFill>
              </a:rPr>
              <a:t>Recently Completed </a:t>
            </a:r>
          </a:p>
          <a:p>
            <a:pPr>
              <a:lnSpc>
                <a:spcPct val="100000"/>
              </a:lnSpc>
            </a:pPr>
            <a:r>
              <a:rPr lang="en-US" dirty="0" smtClean="0">
                <a:solidFill>
                  <a:schemeClr val="accent2">
                    <a:lumMod val="75000"/>
                  </a:schemeClr>
                </a:solidFill>
              </a:rPr>
              <a:t>Open Requests for Comment</a:t>
            </a:r>
          </a:p>
          <a:p>
            <a:pPr>
              <a:lnSpc>
                <a:spcPct val="100000"/>
              </a:lnSpc>
            </a:pPr>
            <a:r>
              <a:rPr lang="en-US" dirty="0" smtClean="0">
                <a:solidFill>
                  <a:schemeClr val="accent2">
                    <a:lumMod val="75000"/>
                  </a:schemeClr>
                </a:solidFill>
              </a:rPr>
              <a:t>Risk Assumed</a:t>
            </a:r>
          </a:p>
          <a:p>
            <a:pPr>
              <a:lnSpc>
                <a:spcPct val="100000"/>
              </a:lnSpc>
            </a:pPr>
            <a:r>
              <a:rPr lang="en-US" dirty="0">
                <a:solidFill>
                  <a:schemeClr val="accent2">
                    <a:lumMod val="75000"/>
                  </a:schemeClr>
                </a:solidFill>
              </a:rPr>
              <a:t>Land</a:t>
            </a:r>
            <a:endParaRPr lang="en-US" dirty="0" smtClean="0">
              <a:solidFill>
                <a:schemeClr val="accent2">
                  <a:lumMod val="75000"/>
                </a:schemeClr>
              </a:solidFill>
            </a:endParaRPr>
          </a:p>
          <a:p>
            <a:pPr>
              <a:lnSpc>
                <a:spcPct val="100000"/>
              </a:lnSpc>
            </a:pPr>
            <a:r>
              <a:rPr lang="en-US" dirty="0" smtClean="0">
                <a:solidFill>
                  <a:schemeClr val="accent2">
                    <a:lumMod val="75000"/>
                  </a:schemeClr>
                </a:solidFill>
              </a:rPr>
              <a:t>Leases</a:t>
            </a:r>
          </a:p>
          <a:p>
            <a:pPr>
              <a:lnSpc>
                <a:spcPct val="100000"/>
              </a:lnSpc>
            </a:pPr>
            <a:r>
              <a:rPr lang="en-US" dirty="0" smtClean="0">
                <a:solidFill>
                  <a:schemeClr val="accent2">
                    <a:lumMod val="75000"/>
                  </a:schemeClr>
                </a:solidFill>
              </a:rPr>
              <a:t>Reporting Model</a:t>
            </a:r>
          </a:p>
          <a:p>
            <a:pPr>
              <a:lnSpc>
                <a:spcPct val="100000"/>
              </a:lnSpc>
            </a:pPr>
            <a:r>
              <a:rPr lang="en-US" dirty="0" smtClean="0">
                <a:solidFill>
                  <a:schemeClr val="accent2">
                    <a:lumMod val="75000"/>
                  </a:schemeClr>
                </a:solidFill>
              </a:rPr>
              <a:t>Disclosures</a:t>
            </a:r>
          </a:p>
          <a:p>
            <a:pPr>
              <a:lnSpc>
                <a:spcPct val="100000"/>
              </a:lnSpc>
            </a:pPr>
            <a:r>
              <a:rPr lang="en-US" dirty="0" smtClean="0">
                <a:solidFill>
                  <a:schemeClr val="accent2">
                    <a:lumMod val="75000"/>
                  </a:schemeClr>
                </a:solidFill>
              </a:rPr>
              <a:t>Classified Activities</a:t>
            </a:r>
          </a:p>
          <a:p>
            <a:pPr>
              <a:lnSpc>
                <a:spcPct val="100000"/>
              </a:lnSpc>
            </a:pPr>
            <a:r>
              <a:rPr lang="en-US" dirty="0" smtClean="0">
                <a:solidFill>
                  <a:schemeClr val="accent2">
                    <a:lumMod val="75000"/>
                  </a:schemeClr>
                </a:solidFill>
              </a:rPr>
              <a:t>Three-Year Plan</a:t>
            </a:r>
            <a:endParaRPr lang="en-US" dirty="0" smtClean="0"/>
          </a:p>
          <a:p>
            <a:endParaRPr lang="en-US" dirty="0"/>
          </a:p>
        </p:txBody>
      </p:sp>
    </p:spTree>
    <p:extLst>
      <p:ext uri="{BB962C8B-B14F-4D97-AF65-F5344CB8AC3E}">
        <p14:creationId xmlns:p14="http://schemas.microsoft.com/office/powerpoint/2010/main" val="2791039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Recently Completed</a:t>
            </a:r>
            <a:endParaRPr lang="en-US" sz="3600" b="1" dirty="0"/>
          </a:p>
        </p:txBody>
      </p:sp>
      <p:sp>
        <p:nvSpPr>
          <p:cNvPr id="3" name="Footer Placeholder 2"/>
          <p:cNvSpPr>
            <a:spLocks noGrp="1"/>
          </p:cNvSpPr>
          <p:nvPr>
            <p:ph type="ftr" sz="quarter" idx="11"/>
          </p:nvPr>
        </p:nvSpPr>
        <p:spPr/>
        <p:txBody>
          <a:bodyPr/>
          <a:lstStyle/>
          <a:p>
            <a:r>
              <a:rPr lang="en-US" smtClean="0"/>
              <a:t>FASAB Update</a:t>
            </a:r>
            <a:endParaRPr lang="en-US" dirty="0"/>
          </a:p>
        </p:txBody>
      </p:sp>
      <p:sp>
        <p:nvSpPr>
          <p:cNvPr id="4" name="Content Placeholder 2"/>
          <p:cNvSpPr txBox="1">
            <a:spLocks/>
          </p:cNvSpPr>
          <p:nvPr/>
        </p:nvSpPr>
        <p:spPr>
          <a:xfrm>
            <a:off x="131096" y="1060945"/>
            <a:ext cx="8249665" cy="3453169"/>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smtClean="0">
                <a:solidFill>
                  <a:srgbClr val="7030A0"/>
                </a:solidFill>
              </a:rPr>
              <a:t>Opening Balances – for “first-time” adopters (SFFAS 50)</a:t>
            </a:r>
          </a:p>
          <a:p>
            <a:pPr lvl="1"/>
            <a:r>
              <a:rPr lang="en-US" sz="2600" dirty="0" smtClean="0">
                <a:solidFill>
                  <a:srgbClr val="7030A0"/>
                </a:solidFill>
              </a:rPr>
              <a:t>Flexibility afforded - implementation guidance</a:t>
            </a:r>
          </a:p>
          <a:p>
            <a:r>
              <a:rPr lang="en-US" sz="2600" dirty="0" smtClean="0">
                <a:solidFill>
                  <a:srgbClr val="7030A0"/>
                </a:solidFill>
              </a:rPr>
              <a:t>Insurance Programs (SFFAS 51)</a:t>
            </a:r>
          </a:p>
          <a:p>
            <a:pPr lvl="1"/>
            <a:r>
              <a:rPr lang="en-US" sz="2600" dirty="0" smtClean="0">
                <a:solidFill>
                  <a:srgbClr val="7030A0"/>
                </a:solidFill>
              </a:rPr>
              <a:t>Strengthens definitions, measurement and recognition as well as streamlines disclosures</a:t>
            </a:r>
          </a:p>
          <a:p>
            <a:r>
              <a:rPr lang="en-US" sz="2600" dirty="0" smtClean="0">
                <a:solidFill>
                  <a:srgbClr val="7030A0"/>
                </a:solidFill>
              </a:rPr>
              <a:t>Tax Expenditures (SFFAS 52)</a:t>
            </a:r>
          </a:p>
          <a:p>
            <a:pPr lvl="1"/>
            <a:r>
              <a:rPr lang="en-US" sz="2600" dirty="0" smtClean="0">
                <a:solidFill>
                  <a:srgbClr val="7030A0"/>
                </a:solidFill>
              </a:rPr>
              <a:t>Creates awareness and understanding</a:t>
            </a:r>
          </a:p>
          <a:p>
            <a:r>
              <a:rPr lang="en-US" sz="2600" dirty="0" smtClean="0">
                <a:solidFill>
                  <a:srgbClr val="7030A0"/>
                </a:solidFill>
              </a:rPr>
              <a:t>Budget and Accrual Reconciliation (SFFAS 53, pending)</a:t>
            </a:r>
          </a:p>
          <a:p>
            <a:pPr marL="274320" lvl="1" indent="0">
              <a:buFont typeface="Arial"/>
              <a:buNone/>
            </a:pPr>
            <a:endParaRPr lang="en-US" dirty="0" smtClean="0"/>
          </a:p>
          <a:p>
            <a:pPr lvl="1"/>
            <a:endParaRPr lang="en-US" dirty="0" smtClean="0"/>
          </a:p>
        </p:txBody>
      </p:sp>
    </p:spTree>
    <p:extLst>
      <p:ext uri="{BB962C8B-B14F-4D97-AF65-F5344CB8AC3E}">
        <p14:creationId xmlns:p14="http://schemas.microsoft.com/office/powerpoint/2010/main" val="2419022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Open Requests for Comment </a:t>
            </a:r>
            <a:endParaRPr lang="en-US" sz="2800" dirty="0"/>
          </a:p>
        </p:txBody>
      </p:sp>
      <p:sp>
        <p:nvSpPr>
          <p:cNvPr id="3" name="Footer Placeholder 2"/>
          <p:cNvSpPr>
            <a:spLocks noGrp="1"/>
          </p:cNvSpPr>
          <p:nvPr>
            <p:ph type="ftr" sz="quarter" idx="11"/>
          </p:nvPr>
        </p:nvSpPr>
        <p:spPr/>
        <p:txBody>
          <a:bodyPr/>
          <a:lstStyle/>
          <a:p>
            <a:r>
              <a:rPr lang="en-US" smtClean="0"/>
              <a:t>FASAB Update</a:t>
            </a:r>
            <a:endParaRPr lang="en-US" dirty="0"/>
          </a:p>
        </p:txBody>
      </p:sp>
      <p:sp>
        <p:nvSpPr>
          <p:cNvPr id="4" name="Text Placeholder 3"/>
          <p:cNvSpPr>
            <a:spLocks noGrp="1"/>
          </p:cNvSpPr>
          <p:nvPr>
            <p:ph type="body" sz="quarter" idx="13"/>
          </p:nvPr>
        </p:nvSpPr>
        <p:spPr/>
        <p:txBody>
          <a:bodyPr/>
          <a:lstStyle/>
          <a:p>
            <a:pPr marL="0" indent="0">
              <a:buNone/>
            </a:pPr>
            <a:endParaRPr lang="en-US" sz="2800" dirty="0" smtClean="0"/>
          </a:p>
          <a:p>
            <a:r>
              <a:rPr lang="en-US" sz="2800" dirty="0" smtClean="0">
                <a:solidFill>
                  <a:schemeClr val="accent2">
                    <a:lumMod val="75000"/>
                  </a:schemeClr>
                </a:solidFill>
              </a:rPr>
              <a:t>Intragovernmental Exchange Transactions</a:t>
            </a:r>
          </a:p>
          <a:p>
            <a:endParaRPr lang="en-US" sz="2800" dirty="0" smtClean="0">
              <a:solidFill>
                <a:schemeClr val="accent2">
                  <a:lumMod val="75000"/>
                </a:schemeClr>
              </a:solidFill>
            </a:endParaRPr>
          </a:p>
          <a:p>
            <a:r>
              <a:rPr lang="en-US" sz="2800" dirty="0" smtClean="0">
                <a:solidFill>
                  <a:schemeClr val="accent2">
                    <a:lumMod val="75000"/>
                  </a:schemeClr>
                </a:solidFill>
              </a:rPr>
              <a:t>Assigning Assets to Components</a:t>
            </a:r>
          </a:p>
          <a:p>
            <a:endParaRPr lang="en-US" sz="2800" dirty="0" smtClean="0">
              <a:solidFill>
                <a:schemeClr val="accent2">
                  <a:lumMod val="75000"/>
                </a:schemeClr>
              </a:solidFill>
            </a:endParaRPr>
          </a:p>
          <a:p>
            <a:r>
              <a:rPr lang="en-US" sz="2800" dirty="0" smtClean="0">
                <a:solidFill>
                  <a:schemeClr val="accent2">
                    <a:lumMod val="75000"/>
                  </a:schemeClr>
                </a:solidFill>
              </a:rPr>
              <a:t>Inter-entity Costing</a:t>
            </a:r>
          </a:p>
          <a:p>
            <a:endParaRPr lang="en-US" sz="2800" dirty="0" smtClean="0"/>
          </a:p>
        </p:txBody>
      </p:sp>
    </p:spTree>
    <p:extLst>
      <p:ext uri="{BB962C8B-B14F-4D97-AF65-F5344CB8AC3E}">
        <p14:creationId xmlns:p14="http://schemas.microsoft.com/office/powerpoint/2010/main" val="2174458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Risk Assumed Project</a:t>
            </a:r>
            <a:endParaRPr lang="en-US" sz="3600" b="1" dirty="0"/>
          </a:p>
        </p:txBody>
      </p:sp>
      <p:sp>
        <p:nvSpPr>
          <p:cNvPr id="3" name="Footer Placeholder 2"/>
          <p:cNvSpPr>
            <a:spLocks noGrp="1"/>
          </p:cNvSpPr>
          <p:nvPr>
            <p:ph type="ftr" sz="quarter" idx="11"/>
          </p:nvPr>
        </p:nvSpPr>
        <p:spPr/>
        <p:txBody>
          <a:bodyPr/>
          <a:lstStyle/>
          <a:p>
            <a:r>
              <a:rPr lang="en-US" smtClean="0"/>
              <a:t>FASAB Update</a:t>
            </a:r>
            <a:endParaRPr lang="en-US" dirty="0"/>
          </a:p>
        </p:txBody>
      </p:sp>
      <p:sp>
        <p:nvSpPr>
          <p:cNvPr id="4" name="Content Placeholder 2"/>
          <p:cNvSpPr txBox="1">
            <a:spLocks/>
          </p:cNvSpPr>
          <p:nvPr/>
        </p:nvSpPr>
        <p:spPr>
          <a:xfrm>
            <a:off x="524387" y="1090911"/>
            <a:ext cx="8162412" cy="345316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spcAft>
                <a:spcPts val="1200"/>
              </a:spcAft>
              <a:buNone/>
            </a:pPr>
            <a:r>
              <a:rPr lang="en-US" sz="3400" dirty="0">
                <a:solidFill>
                  <a:srgbClr val="7030A0"/>
                </a:solidFill>
                <a:latin typeface="Arial" pitchFamily="-64" charset="0"/>
                <a:ea typeface="ＭＳ Ｐゴシック" pitchFamily="-64" charset="-128"/>
              </a:rPr>
              <a:t>Two Phases:</a:t>
            </a:r>
          </a:p>
          <a:p>
            <a:pPr>
              <a:spcBef>
                <a:spcPts val="1200"/>
              </a:spcBef>
              <a:spcAft>
                <a:spcPts val="1200"/>
              </a:spcAft>
            </a:pPr>
            <a:r>
              <a:rPr lang="en-US" sz="3400" dirty="0">
                <a:latin typeface="Arial" pitchFamily="-64" charset="0"/>
                <a:ea typeface="ＭＳ Ｐゴシック" pitchFamily="-64" charset="-128"/>
              </a:rPr>
              <a:t> </a:t>
            </a:r>
            <a:r>
              <a:rPr lang="en-US" sz="3400" dirty="0">
                <a:solidFill>
                  <a:srgbClr val="7030A0"/>
                </a:solidFill>
                <a:latin typeface="Arial" pitchFamily="-64" charset="0"/>
                <a:ea typeface="ＭＳ Ｐゴシック" pitchFamily="-64" charset="-128"/>
              </a:rPr>
              <a:t>Insurance </a:t>
            </a:r>
            <a:r>
              <a:rPr lang="en-US" sz="3400" dirty="0" smtClean="0">
                <a:solidFill>
                  <a:srgbClr val="7030A0"/>
                </a:solidFill>
                <a:latin typeface="Arial" pitchFamily="-64" charset="0"/>
                <a:ea typeface="ＭＳ Ｐゴシック" pitchFamily="-64" charset="-128"/>
              </a:rPr>
              <a:t>Programs</a:t>
            </a:r>
          </a:p>
          <a:p>
            <a:pPr lvl="1">
              <a:spcBef>
                <a:spcPts val="1200"/>
              </a:spcBef>
              <a:spcAft>
                <a:spcPts val="1200"/>
              </a:spcAft>
            </a:pPr>
            <a:r>
              <a:rPr lang="en-US" sz="3000" dirty="0" smtClean="0">
                <a:solidFill>
                  <a:srgbClr val="7030A0"/>
                </a:solidFill>
                <a:latin typeface="Arial" pitchFamily="-64" charset="0"/>
                <a:ea typeface="ＭＳ Ｐゴシック" pitchFamily="-64" charset="-128"/>
              </a:rPr>
              <a:t>(SFFAS 51 Issued)</a:t>
            </a:r>
            <a:endParaRPr lang="en-US" sz="3000" dirty="0">
              <a:solidFill>
                <a:srgbClr val="7030A0"/>
              </a:solidFill>
              <a:latin typeface="Arial" pitchFamily="-64" charset="0"/>
              <a:ea typeface="ＭＳ Ｐゴシック" pitchFamily="-64" charset="-128"/>
            </a:endParaRPr>
          </a:p>
          <a:p>
            <a:pPr>
              <a:spcBef>
                <a:spcPts val="1200"/>
              </a:spcBef>
              <a:spcAft>
                <a:spcPts val="1200"/>
              </a:spcAft>
            </a:pPr>
            <a:r>
              <a:rPr lang="en-US" sz="3400" dirty="0">
                <a:solidFill>
                  <a:srgbClr val="7030A0"/>
                </a:solidFill>
                <a:latin typeface="Arial" pitchFamily="-64" charset="0"/>
                <a:ea typeface="ＭＳ Ｐゴシック" pitchFamily="-64" charset="-128"/>
              </a:rPr>
              <a:t> Risk Assumed Phase II</a:t>
            </a:r>
            <a:endParaRPr lang="en-US" dirty="0" smtClean="0">
              <a:solidFill>
                <a:srgbClr val="7030A0"/>
              </a:solidFill>
            </a:endParaRPr>
          </a:p>
          <a:p>
            <a:pPr lvl="1"/>
            <a:endParaRPr lang="en-US" dirty="0" smtClean="0"/>
          </a:p>
        </p:txBody>
      </p:sp>
      <p:pic>
        <p:nvPicPr>
          <p:cNvPr id="5" name="Picture 3" descr="C:\Users\paynew\AppData\Local\Microsoft\Windows\Temporary Internet Files\Content.IE5\IXH0OI7N\shutterstock_5045019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982" y="1542787"/>
            <a:ext cx="2598277" cy="2549414"/>
          </a:xfrm>
          <a:prstGeom prst="rect">
            <a:avLst/>
          </a:prstGeom>
          <a:noFill/>
          <a:effectLst>
            <a:glow rad="228600">
              <a:schemeClr val="tx1">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319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387" y="399589"/>
            <a:ext cx="7705212" cy="433298"/>
          </a:xfrm>
        </p:spPr>
        <p:txBody>
          <a:bodyPr>
            <a:normAutofit fontScale="90000"/>
          </a:bodyPr>
          <a:lstStyle/>
          <a:p>
            <a:r>
              <a:rPr lang="en-US" sz="3600" b="1" dirty="0" smtClean="0"/>
              <a:t>Risk Assumed II (RAII)</a:t>
            </a:r>
            <a:endParaRPr lang="en-US" sz="3600" b="1" dirty="0"/>
          </a:p>
        </p:txBody>
      </p:sp>
      <p:sp>
        <p:nvSpPr>
          <p:cNvPr id="5" name="Footer Placeholder 4"/>
          <p:cNvSpPr>
            <a:spLocks noGrp="1"/>
          </p:cNvSpPr>
          <p:nvPr>
            <p:ph type="ftr" sz="quarter" idx="11"/>
          </p:nvPr>
        </p:nvSpPr>
        <p:spPr/>
        <p:txBody>
          <a:bodyPr/>
          <a:lstStyle/>
          <a:p>
            <a:r>
              <a:rPr lang="en-US" smtClean="0"/>
              <a:t>FASAB Update</a:t>
            </a:r>
            <a:endParaRPr lang="en-US" dirty="0"/>
          </a:p>
        </p:txBody>
      </p:sp>
      <p:sp>
        <p:nvSpPr>
          <p:cNvPr id="4" name="Content Placeholder 2"/>
          <p:cNvSpPr txBox="1">
            <a:spLocks/>
          </p:cNvSpPr>
          <p:nvPr/>
        </p:nvSpPr>
        <p:spPr>
          <a:xfrm>
            <a:off x="524387" y="1090911"/>
            <a:ext cx="8277586" cy="345316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ts val="1200"/>
              </a:spcBef>
              <a:spcAft>
                <a:spcPts val="600"/>
              </a:spcAft>
              <a:buClr>
                <a:schemeClr val="accent2"/>
              </a:buClr>
              <a:buSzTx/>
              <a:buNone/>
            </a:pPr>
            <a:r>
              <a:rPr lang="en-US" sz="2400" dirty="0">
                <a:solidFill>
                  <a:srgbClr val="7030A0"/>
                </a:solidFill>
              </a:rPr>
              <a:t>Will study significant risk shocks </a:t>
            </a:r>
          </a:p>
          <a:p>
            <a:pPr marL="0" lvl="1" indent="0">
              <a:spcBef>
                <a:spcPts val="1200"/>
              </a:spcBef>
              <a:spcAft>
                <a:spcPts val="600"/>
              </a:spcAft>
              <a:buClr>
                <a:schemeClr val="accent2"/>
              </a:buClr>
              <a:buSzTx/>
              <a:buNone/>
            </a:pPr>
            <a:r>
              <a:rPr lang="en-US" sz="2400" dirty="0">
                <a:solidFill>
                  <a:srgbClr val="7030A0"/>
                </a:solidFill>
              </a:rPr>
              <a:t>such as</a:t>
            </a:r>
          </a:p>
          <a:p>
            <a:pPr lvl="1"/>
            <a:endParaRPr lang="en-US" dirty="0" smtClean="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50204">
            <a:off x="1737457" y="2039565"/>
            <a:ext cx="2209800" cy="93313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1432" y="2399736"/>
            <a:ext cx="2133600" cy="137600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2752" y="1090910"/>
            <a:ext cx="2600325" cy="1307307"/>
          </a:xfrm>
          <a:prstGeom prst="rect">
            <a:avLst/>
          </a:prstGeom>
        </p:spPr>
      </p:pic>
      <p:sp>
        <p:nvSpPr>
          <p:cNvPr id="11" name="TextBox 10"/>
          <p:cNvSpPr txBox="1"/>
          <p:nvPr/>
        </p:nvSpPr>
        <p:spPr>
          <a:xfrm>
            <a:off x="7271721" y="2168904"/>
            <a:ext cx="1191352" cy="230832"/>
          </a:xfrm>
          <a:prstGeom prst="rect">
            <a:avLst/>
          </a:prstGeom>
          <a:solidFill>
            <a:schemeClr val="bg1"/>
          </a:solidFill>
        </p:spPr>
        <p:txBody>
          <a:bodyPr wrap="none" rtlCol="0">
            <a:spAutoFit/>
          </a:bodyPr>
          <a:lstStyle/>
          <a:p>
            <a:pPr defTabSz="914400"/>
            <a:r>
              <a:rPr lang="en-US" sz="900" dirty="0" smtClean="0">
                <a:solidFill>
                  <a:srgbClr val="FF0000"/>
                </a:solidFill>
              </a:rPr>
              <a:t>Photo by SPRC.org</a:t>
            </a:r>
            <a:endParaRPr lang="en-US" sz="900" dirty="0">
              <a:solidFill>
                <a:srgbClr val="FF0000"/>
              </a:solidFill>
            </a:endParaRPr>
          </a:p>
        </p:txBody>
      </p:sp>
      <p:pic>
        <p:nvPicPr>
          <p:cNvPr id="12" name="Picture 16" descr="C:\Users\paynew\AppData\Local\Microsoft\Windows\Temporary Internet Files\Content.IE5\XCQM22XA\terrorism-logo[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09588">
            <a:off x="6848223" y="2903697"/>
            <a:ext cx="2038350" cy="10565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24385" y="3847886"/>
            <a:ext cx="6804775" cy="923330"/>
          </a:xfrm>
          <a:prstGeom prst="rect">
            <a:avLst/>
          </a:prstGeom>
        </p:spPr>
        <p:txBody>
          <a:bodyPr wrap="square">
            <a:spAutoFit/>
          </a:bodyPr>
          <a:lstStyle/>
          <a:p>
            <a:r>
              <a:rPr lang="en-US" dirty="0">
                <a:solidFill>
                  <a:srgbClr val="7030A0"/>
                </a:solidFill>
              </a:rPr>
              <a:t>to determine accounting standards that provide concise, meaningful, and transparent information regarding the potential impact to the fiscal health of the federal government.</a:t>
            </a:r>
          </a:p>
        </p:txBody>
      </p:sp>
    </p:spTree>
    <p:extLst>
      <p:ext uri="{BB962C8B-B14F-4D97-AF65-F5344CB8AC3E}">
        <p14:creationId xmlns:p14="http://schemas.microsoft.com/office/powerpoint/2010/main" val="994847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RAII Status &amp; Challenges</a:t>
            </a:r>
            <a:endParaRPr lang="en-US" sz="3600" b="1" dirty="0"/>
          </a:p>
        </p:txBody>
      </p:sp>
      <p:sp>
        <p:nvSpPr>
          <p:cNvPr id="3" name="Footer Placeholder 2"/>
          <p:cNvSpPr>
            <a:spLocks noGrp="1"/>
          </p:cNvSpPr>
          <p:nvPr>
            <p:ph type="ftr" sz="quarter" idx="11"/>
          </p:nvPr>
        </p:nvSpPr>
        <p:spPr/>
        <p:txBody>
          <a:bodyPr/>
          <a:lstStyle/>
          <a:p>
            <a:r>
              <a:rPr lang="en-US" smtClean="0"/>
              <a:t>FASAB Update</a:t>
            </a:r>
            <a:endParaRPr lang="en-US" dirty="0"/>
          </a:p>
        </p:txBody>
      </p:sp>
      <p:sp>
        <p:nvSpPr>
          <p:cNvPr id="4" name="Content Placeholder 3"/>
          <p:cNvSpPr txBox="1">
            <a:spLocks/>
          </p:cNvSpPr>
          <p:nvPr/>
        </p:nvSpPr>
        <p:spPr>
          <a:xfrm>
            <a:off x="458529" y="1050426"/>
            <a:ext cx="8162412" cy="3633256"/>
          </a:xfrm>
          <a:prstGeom prst="rect">
            <a:avLst/>
          </a:prstGeom>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576"/>
              </a:spcBef>
              <a:spcAft>
                <a:spcPts val="600"/>
              </a:spcAft>
            </a:pPr>
            <a:r>
              <a:rPr lang="en-US" sz="8000" b="1" dirty="0" smtClean="0">
                <a:solidFill>
                  <a:srgbClr val="7030A0"/>
                </a:solidFill>
                <a:latin typeface="Arial" panose="020B0604020202020204" pitchFamily="34" charset="0"/>
                <a:cs typeface="Arial" panose="020B0604020202020204" pitchFamily="34" charset="0"/>
              </a:rPr>
              <a:t>Status</a:t>
            </a:r>
          </a:p>
          <a:p>
            <a:pPr lvl="1">
              <a:spcBef>
                <a:spcPts val="576"/>
              </a:spcBef>
              <a:spcAft>
                <a:spcPts val="600"/>
              </a:spcAft>
            </a:pPr>
            <a:r>
              <a:rPr lang="en-US" sz="7200" dirty="0" smtClean="0">
                <a:solidFill>
                  <a:srgbClr val="7030A0"/>
                </a:solidFill>
                <a:latin typeface="Arial" panose="020B0604020202020204" pitchFamily="34" charset="0"/>
                <a:cs typeface="Arial" panose="020B0604020202020204" pitchFamily="34" charset="0"/>
              </a:rPr>
              <a:t>Two roundtables</a:t>
            </a:r>
          </a:p>
          <a:p>
            <a:pPr lvl="1">
              <a:spcBef>
                <a:spcPts val="576"/>
              </a:spcBef>
              <a:spcAft>
                <a:spcPts val="600"/>
              </a:spcAft>
            </a:pPr>
            <a:r>
              <a:rPr lang="en-US" sz="7200" dirty="0" smtClean="0">
                <a:solidFill>
                  <a:srgbClr val="7030A0"/>
                </a:solidFill>
                <a:latin typeface="Arial" panose="020B0604020202020204" pitchFamily="34" charset="0"/>
                <a:cs typeface="Arial" panose="020B0604020202020204" pitchFamily="34" charset="0"/>
              </a:rPr>
              <a:t>USAFacts Report</a:t>
            </a:r>
            <a:r>
              <a:rPr lang="en-US" sz="6200" dirty="0" smtClean="0">
                <a:solidFill>
                  <a:srgbClr val="7030A0"/>
                </a:solidFill>
                <a:latin typeface="Arial" panose="020B0604020202020204" pitchFamily="34" charset="0"/>
                <a:cs typeface="Arial" panose="020B0604020202020204" pitchFamily="34" charset="0"/>
              </a:rPr>
              <a:t> </a:t>
            </a:r>
          </a:p>
          <a:p>
            <a:pPr lvl="1">
              <a:spcBef>
                <a:spcPts val="576"/>
              </a:spcBef>
              <a:spcAft>
                <a:spcPts val="600"/>
              </a:spcAft>
            </a:pPr>
            <a:r>
              <a:rPr lang="en-US" sz="6200" dirty="0" smtClean="0">
                <a:solidFill>
                  <a:srgbClr val="7030A0"/>
                </a:solidFill>
                <a:latin typeface="Arial" panose="020B0604020202020204" pitchFamily="34" charset="0"/>
                <a:cs typeface="Arial" panose="020B0604020202020204" pitchFamily="34" charset="0"/>
              </a:rPr>
              <a:t>Ongoing gap analysis – meeting with practitioners</a:t>
            </a:r>
          </a:p>
          <a:p>
            <a:pPr>
              <a:spcBef>
                <a:spcPts val="576"/>
              </a:spcBef>
              <a:spcAft>
                <a:spcPts val="600"/>
              </a:spcAft>
            </a:pPr>
            <a:r>
              <a:rPr lang="en-US" sz="8000" b="1" dirty="0" smtClean="0">
                <a:solidFill>
                  <a:srgbClr val="7030A0"/>
                </a:solidFill>
                <a:latin typeface="Arial" panose="020B0604020202020204" pitchFamily="34" charset="0"/>
                <a:cs typeface="Arial" panose="020B0604020202020204" pitchFamily="34" charset="0"/>
              </a:rPr>
              <a:t>Challenges</a:t>
            </a:r>
          </a:p>
          <a:p>
            <a:pPr lvl="1">
              <a:spcBef>
                <a:spcPts val="576"/>
              </a:spcBef>
              <a:spcAft>
                <a:spcPts val="1200"/>
              </a:spcAft>
            </a:pPr>
            <a:r>
              <a:rPr lang="en-US" sz="7200" dirty="0" smtClean="0">
                <a:solidFill>
                  <a:srgbClr val="7030A0"/>
                </a:solidFill>
                <a:latin typeface="Arial" pitchFamily="-64" charset="0"/>
                <a:ea typeface="ＭＳ Ｐゴシック" pitchFamily="-64" charset="-128"/>
              </a:rPr>
              <a:t>Model for Reporting RA</a:t>
            </a:r>
          </a:p>
          <a:p>
            <a:pPr lvl="1">
              <a:spcBef>
                <a:spcPts val="576"/>
              </a:spcBef>
              <a:spcAft>
                <a:spcPts val="1200"/>
              </a:spcAft>
            </a:pPr>
            <a:r>
              <a:rPr lang="en-US" sz="7200" dirty="0" smtClean="0">
                <a:solidFill>
                  <a:srgbClr val="7030A0"/>
                </a:solidFill>
                <a:latin typeface="Arial" pitchFamily="-64" charset="0"/>
                <a:ea typeface="ＭＳ Ｐゴシック" pitchFamily="-64" charset="-128"/>
              </a:rPr>
              <a:t>Balance of Information </a:t>
            </a:r>
          </a:p>
          <a:p>
            <a:pPr lvl="1">
              <a:spcBef>
                <a:spcPts val="576"/>
              </a:spcBef>
              <a:spcAft>
                <a:spcPts val="1200"/>
              </a:spcAft>
            </a:pPr>
            <a:r>
              <a:rPr lang="en-US" sz="7200" dirty="0" smtClean="0">
                <a:solidFill>
                  <a:srgbClr val="7030A0"/>
                </a:solidFill>
                <a:latin typeface="Arial" pitchFamily="-64" charset="0"/>
                <a:ea typeface="ＭＳ Ｐゴシック" pitchFamily="-64" charset="-128"/>
              </a:rPr>
              <a:t>Unique Risk Definitions</a:t>
            </a:r>
          </a:p>
          <a:p>
            <a:pPr lvl="1">
              <a:spcBef>
                <a:spcPts val="576"/>
              </a:spcBef>
              <a:spcAft>
                <a:spcPts val="1200"/>
              </a:spcAft>
            </a:pPr>
            <a:r>
              <a:rPr lang="en-US" sz="7200" dirty="0" smtClean="0">
                <a:solidFill>
                  <a:srgbClr val="7030A0"/>
                </a:solidFill>
                <a:latin typeface="Arial" pitchFamily="-64" charset="0"/>
                <a:ea typeface="ＭＳ Ｐゴシック" pitchFamily="-64" charset="-128"/>
              </a:rPr>
              <a:t>Measure Risks Assumed</a:t>
            </a:r>
          </a:p>
          <a:p>
            <a:pPr lvl="1"/>
            <a:endParaRPr lang="en-US" dirty="0"/>
          </a:p>
        </p:txBody>
      </p:sp>
    </p:spTree>
    <p:extLst>
      <p:ext uri="{BB962C8B-B14F-4D97-AF65-F5344CB8AC3E}">
        <p14:creationId xmlns:p14="http://schemas.microsoft.com/office/powerpoint/2010/main" val="3980312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Land</a:t>
            </a:r>
            <a:endParaRPr lang="en-US" sz="3600" b="1" dirty="0"/>
          </a:p>
        </p:txBody>
      </p:sp>
      <p:sp>
        <p:nvSpPr>
          <p:cNvPr id="3" name="Footer Placeholder 2"/>
          <p:cNvSpPr>
            <a:spLocks noGrp="1"/>
          </p:cNvSpPr>
          <p:nvPr>
            <p:ph type="ftr" sz="quarter" idx="11"/>
          </p:nvPr>
        </p:nvSpPr>
        <p:spPr/>
        <p:txBody>
          <a:bodyPr/>
          <a:lstStyle/>
          <a:p>
            <a:r>
              <a:rPr lang="en-US" smtClean="0"/>
              <a:t>FASAB Update</a:t>
            </a:r>
            <a:endParaRPr lang="en-US" dirty="0"/>
          </a:p>
        </p:txBody>
      </p:sp>
      <p:sp>
        <p:nvSpPr>
          <p:cNvPr id="5" name="Content Placeholder 2"/>
          <p:cNvSpPr txBox="1">
            <a:spLocks/>
          </p:cNvSpPr>
          <p:nvPr/>
        </p:nvSpPr>
        <p:spPr>
          <a:xfrm>
            <a:off x="212723" y="958956"/>
            <a:ext cx="8280622" cy="364096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solidFill>
                  <a:srgbClr val="7030A0"/>
                </a:solidFill>
              </a:rPr>
              <a:t>Undertaken as a result of SFFAS 50 on Opening Balances.</a:t>
            </a:r>
          </a:p>
          <a:p>
            <a:r>
              <a:rPr lang="en-US" sz="2800" dirty="0" smtClean="0">
                <a:solidFill>
                  <a:srgbClr val="7030A0"/>
                </a:solidFill>
              </a:rPr>
              <a:t>Land reporting should be:</a:t>
            </a:r>
          </a:p>
          <a:p>
            <a:pPr lvl="1"/>
            <a:r>
              <a:rPr lang="en-US" dirty="0" smtClean="0">
                <a:solidFill>
                  <a:srgbClr val="7030A0"/>
                </a:solidFill>
              </a:rPr>
              <a:t>Consistent</a:t>
            </a:r>
          </a:p>
          <a:p>
            <a:pPr lvl="1"/>
            <a:r>
              <a:rPr lang="en-US" dirty="0" smtClean="0">
                <a:solidFill>
                  <a:srgbClr val="7030A0"/>
                </a:solidFill>
              </a:rPr>
              <a:t>Comparable </a:t>
            </a:r>
          </a:p>
          <a:p>
            <a:pPr lvl="1"/>
            <a:r>
              <a:rPr lang="en-US" dirty="0" smtClean="0">
                <a:solidFill>
                  <a:srgbClr val="7030A0"/>
                </a:solidFill>
              </a:rPr>
              <a:t>Useful</a:t>
            </a:r>
          </a:p>
          <a:p>
            <a:r>
              <a:rPr lang="en-US" sz="2800" dirty="0" smtClean="0">
                <a:solidFill>
                  <a:srgbClr val="7030A0"/>
                </a:solidFill>
              </a:rPr>
              <a:t>Hope for a proposal this calendar year</a:t>
            </a:r>
            <a:endParaRPr lang="en-US" sz="2800" dirty="0">
              <a:solidFill>
                <a:srgbClr val="7030A0"/>
              </a:solidFill>
            </a:endParaRPr>
          </a:p>
        </p:txBody>
      </p:sp>
    </p:spTree>
    <p:extLst>
      <p:ext uri="{BB962C8B-B14F-4D97-AF65-F5344CB8AC3E}">
        <p14:creationId xmlns:p14="http://schemas.microsoft.com/office/powerpoint/2010/main" val="13015633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D9AC739FD2A34B86CD99184D027A8C" ma:contentTypeVersion="12" ma:contentTypeDescription="Create a new document." ma:contentTypeScope="" ma:versionID="ba61dc8356fbe22e128e314071690408">
  <xsd:schema xmlns:xsd="http://www.w3.org/2001/XMLSchema" xmlns:xs="http://www.w3.org/2001/XMLSchema" xmlns:p="http://schemas.microsoft.com/office/2006/metadata/properties" xmlns:ns1="http://schemas.microsoft.com/sharepoint/v3" xmlns:ns2="a0d58fbb-1605-41c4-b3c0-ab379b2144f2" targetNamespace="http://schemas.microsoft.com/office/2006/metadata/properties" ma:root="true" ma:fieldsID="a5469a183da1bdd7b2dd21f422ba90b2" ns1:_="" ns2:_="">
    <xsd:import namespace="http://schemas.microsoft.com/sharepoint/v3"/>
    <xsd:import namespace="a0d58fbb-1605-41c4-b3c0-ab379b2144f2"/>
    <xsd:element name="properties">
      <xsd:complexType>
        <xsd:sequence>
          <xsd:element name="documentManagement">
            <xsd:complexType>
              <xsd:all>
                <xsd:element ref="ns1:_ip_UnifiedCompliancePolicyProperties" minOccurs="0"/>
                <xsd:element ref="ns1:_ip_UnifiedCompliancePolicyUIAction" minOccurs="0"/>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d58fbb-1605-41c4-b3c0-ab379b2144f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148290-7245-4877-9AE9-4D603441341C}">
  <ds:schemaRefs>
    <ds:schemaRef ds:uri="http://schemas.microsoft.com/sharepoint/v3/contenttype/forms"/>
  </ds:schemaRefs>
</ds:datastoreItem>
</file>

<file path=customXml/itemProps2.xml><?xml version="1.0" encoding="utf-8"?>
<ds:datastoreItem xmlns:ds="http://schemas.openxmlformats.org/officeDocument/2006/customXml" ds:itemID="{0A286D89-9745-4EFE-941D-20D81AB6BBEB}">
  <ds:schemaRefs>
    <ds:schemaRef ds:uri="http://www.w3.org/XML/1998/namespace"/>
    <ds:schemaRef ds:uri="http://schemas.microsoft.com/office/2006/documentManagement/types"/>
    <ds:schemaRef ds:uri="http://purl.org/dc/dcmitype/"/>
    <ds:schemaRef ds:uri="http://purl.org/dc/elements/1.1/"/>
    <ds:schemaRef ds:uri="http://purl.org/dc/terms/"/>
    <ds:schemaRef ds:uri="http://schemas.microsoft.com/sharepoint/v3"/>
    <ds:schemaRef ds:uri="http://schemas.microsoft.com/office/infopath/2007/PartnerControls"/>
    <ds:schemaRef ds:uri="http://schemas.openxmlformats.org/package/2006/metadata/core-properties"/>
    <ds:schemaRef ds:uri="a0d58fbb-1605-41c4-b3c0-ab379b2144f2"/>
    <ds:schemaRef ds:uri="http://schemas.microsoft.com/office/2006/metadata/properties"/>
  </ds:schemaRefs>
</ds:datastoreItem>
</file>

<file path=customXml/itemProps3.xml><?xml version="1.0" encoding="utf-8"?>
<ds:datastoreItem xmlns:ds="http://schemas.openxmlformats.org/officeDocument/2006/customXml" ds:itemID="{B8DA8479-8140-4B3C-A409-2EF935E88A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0d58fbb-1605-41c4-b3c0-ab379b2144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Opulent</Template>
  <TotalTime>1429</TotalTime>
  <Words>1076</Words>
  <Application>Microsoft Office PowerPoint</Application>
  <PresentationFormat>On-screen Show (16:9)</PresentationFormat>
  <Paragraphs>266</Paragraphs>
  <Slides>27</Slides>
  <Notes>24</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Opulent</vt:lpstr>
      <vt:lpstr>Custom Design</vt:lpstr>
      <vt:lpstr>FASAB Update</vt:lpstr>
      <vt:lpstr>Disclaimer</vt:lpstr>
      <vt:lpstr>Overview</vt:lpstr>
      <vt:lpstr>Recently Completed</vt:lpstr>
      <vt:lpstr>Open Requests for Comment </vt:lpstr>
      <vt:lpstr>Risk Assumed Project</vt:lpstr>
      <vt:lpstr>Risk Assumed II (RAII)</vt:lpstr>
      <vt:lpstr>RAII Status &amp; Challenges</vt:lpstr>
      <vt:lpstr>Land</vt:lpstr>
      <vt:lpstr>How Do We Account for Land Now?  2 Buckets:</vt:lpstr>
      <vt:lpstr>Stewardship vs. GPP&amp;E Federal Land by Acreage (in Millions)</vt:lpstr>
      <vt:lpstr>What is the Board Considering?</vt:lpstr>
      <vt:lpstr>Proposed Land Use Categories</vt:lpstr>
      <vt:lpstr>Leases</vt:lpstr>
      <vt:lpstr>Leases</vt:lpstr>
      <vt:lpstr>Leases</vt:lpstr>
      <vt:lpstr>Leases</vt:lpstr>
      <vt:lpstr>Reporting Model</vt:lpstr>
      <vt:lpstr>Reporting Model</vt:lpstr>
      <vt:lpstr>Reporting Model</vt:lpstr>
      <vt:lpstr>Reporting Model</vt:lpstr>
      <vt:lpstr>Reporting Model  – Potential for the Long Term</vt:lpstr>
      <vt:lpstr>Two Streamlining Proposals</vt:lpstr>
      <vt:lpstr>Disclosures </vt:lpstr>
      <vt:lpstr>Classified Activities</vt:lpstr>
      <vt:lpstr>Annual Input on Board Agenda</vt:lpstr>
      <vt:lpstr>Contact Information</vt:lpstr>
    </vt:vector>
  </TitlesOfParts>
  <Company>Infinia Group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a business leader, not a number cruncher</dc:title>
  <dc:creator>Amy Ross</dc:creator>
  <cp:lastModifiedBy>Wendy Payne</cp:lastModifiedBy>
  <cp:revision>45</cp:revision>
  <cp:lastPrinted>2017-09-19T16:04:18Z</cp:lastPrinted>
  <dcterms:created xsi:type="dcterms:W3CDTF">2017-04-19T19:56:34Z</dcterms:created>
  <dcterms:modified xsi:type="dcterms:W3CDTF">2018-02-28T15:40:45Z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0x010100EDD9AC739FD2A34B86CD99184D027A8C</vt:lpwstr>
  </property>
</Properties>
</file>