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57" r:id="rId4"/>
    <p:sldId id="304" r:id="rId5"/>
    <p:sldId id="284" r:id="rId6"/>
    <p:sldId id="330" r:id="rId7"/>
    <p:sldId id="331" r:id="rId8"/>
    <p:sldId id="285" r:id="rId9"/>
    <p:sldId id="286" r:id="rId10"/>
    <p:sldId id="287" r:id="rId11"/>
    <p:sldId id="329" r:id="rId12"/>
    <p:sldId id="291" r:id="rId13"/>
    <p:sldId id="292" r:id="rId14"/>
    <p:sldId id="293" r:id="rId15"/>
    <p:sldId id="326" r:id="rId16"/>
    <p:sldId id="328" r:id="rId17"/>
    <p:sldId id="294" r:id="rId18"/>
    <p:sldId id="290" r:id="rId19"/>
    <p:sldId id="308" r:id="rId20"/>
    <p:sldId id="295" r:id="rId21"/>
    <p:sldId id="282" r:id="rId22"/>
    <p:sldId id="310" r:id="rId23"/>
    <p:sldId id="311" r:id="rId24"/>
    <p:sldId id="332" r:id="rId25"/>
    <p:sldId id="305" r:id="rId26"/>
    <p:sldId id="307" r:id="rId2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O" initials="GA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26" autoAdjust="0"/>
  </p:normalViewPr>
  <p:slideViewPr>
    <p:cSldViewPr>
      <p:cViewPr varScale="1">
        <p:scale>
          <a:sx n="92" d="100"/>
          <a:sy n="92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r">
              <a:defRPr sz="1200"/>
            </a:lvl1pPr>
          </a:lstStyle>
          <a:p>
            <a:fld id="{6C83F639-3DAA-43D4-8B9F-7B65012F35B4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r">
              <a:defRPr sz="1200"/>
            </a:lvl1pPr>
          </a:lstStyle>
          <a:p>
            <a:fld id="{3CD9AED3-87C4-4F44-A118-AA4C318F6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0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r">
              <a:defRPr sz="1200"/>
            </a:lvl1pPr>
          </a:lstStyle>
          <a:p>
            <a:fld id="{41E855F7-B1A2-46DF-B8CB-3483CFDBFBC4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3" tIns="46661" rIns="93323" bIns="4666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3" tIns="46661" rIns="93323" bIns="466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r">
              <a:defRPr sz="1200"/>
            </a:lvl1pPr>
          </a:lstStyle>
          <a:p>
            <a:fld id="{C9C73B39-CD00-48A3-A382-1ABE3A8DD4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8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49AD28E3-581B-468A-BE30-A82FB891498D}" type="slidenum">
              <a:rPr lang="en-US" smtClean="0"/>
              <a:pPr defTabSz="931776"/>
              <a:t>5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Australia	Austria</a:t>
            </a:r>
          </a:p>
          <a:p>
            <a:pPr eaLnBrk="1" hangingPunct="1"/>
            <a:r>
              <a:rPr lang="en-US" dirty="0" smtClean="0"/>
              <a:t>Canada 	France</a:t>
            </a:r>
          </a:p>
          <a:p>
            <a:pPr eaLnBrk="1" hangingPunct="1"/>
            <a:r>
              <a:rPr lang="en-US" dirty="0" smtClean="0"/>
              <a:t>Italy 		New Zealand</a:t>
            </a:r>
          </a:p>
          <a:p>
            <a:pPr eaLnBrk="1" hangingPunct="1"/>
            <a:r>
              <a:rPr lang="en-US" dirty="0" smtClean="0"/>
              <a:t>Norway 	Portugal</a:t>
            </a:r>
          </a:p>
          <a:p>
            <a:pPr eaLnBrk="1" hangingPunct="1"/>
            <a:r>
              <a:rPr lang="en-US" dirty="0" smtClean="0"/>
              <a:t>Sweden 	United Kingdom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32252409-09A0-450B-90B6-DCB1F82C4D84}" type="slidenum">
              <a:rPr lang="en-US" smtClean="0"/>
              <a:pPr defTabSz="931776"/>
              <a:t>17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3B39-CD00-48A3-A382-1ABE3A8DD4D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Different individuals appeared to seek data from a variety of perspectives, i.e. a Congressional staff member may seek data by function while another staff member may seek the data by program.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526E654F-8297-4416-A52B-ACD73CCB102B}" type="slidenum">
              <a:rPr lang="en-US" smtClean="0"/>
              <a:pPr defTabSz="931776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Different individuals appeared to seek data from a variety of perspectives, i.e. a Congressional staff member may seek data by function while another staff member may seek the data by program.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Strategic goals change over time even if programs do not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Strategic goals are broad and analysis for decision making is not done at that level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Some programs relate to multiple strategic goals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Matching cost and output (and eventually outcome) is still quite challenging: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Costs are reported each period but outputs may not relate to the same period or occur immediately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Costs are often external to the organization but still contribute to the outcome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Budgets are not structured with cost accounting in mind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398BC925-499C-421C-BE4E-BAD322205096}" type="slidenum">
              <a:rPr lang="en-US" smtClean="0"/>
              <a:pPr defTabSz="931776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ABDBB82C-29B7-4442-BBF2-37DADE5436CC}" type="slidenum">
              <a:rPr lang="en-US" smtClean="0"/>
              <a:pPr defTabSz="931776"/>
              <a:t>10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next step would be developing an ideal framework , given that different users will likely focus on different things, some want to drill-down and focus on the rocks, some will focus higher - on the waves hitting the rocks, some will focus on the high level – a bird’s eye view – while others simply want to know there is a disciplined process – a lighthouse </a:t>
            </a:r>
            <a:r>
              <a:rPr lang="en-US" baseline="0" smtClean="0"/>
              <a:t>informing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3B39-CD00-48A3-A382-1ABE3A8DD4D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1EB679EB-A61E-4754-9EE4-0246D835DB34}" type="slidenum">
              <a:rPr lang="en-US" smtClean="0"/>
              <a:pPr defTabSz="931776"/>
              <a:t>12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C9FA1E61-14A1-448C-A676-433F40603E49}" type="slidenum">
              <a:rPr lang="en-US" smtClean="0"/>
              <a:pPr defTabSz="931776"/>
              <a:t>13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D1FB941F-42B8-42FA-9CE4-CF0494F9BDDD}" type="slidenum">
              <a:rPr lang="en-US" smtClean="0"/>
              <a:pPr defTabSz="931776"/>
              <a:t>14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776"/>
            <a:fld id="{D1FB941F-42B8-42FA-9CE4-CF0494F9BDDD}" type="slidenum">
              <a:rPr lang="en-US" smtClean="0"/>
              <a:pPr defTabSz="931776"/>
              <a:t>15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873A0-7902-455B-A07D-449BB7AE581A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6DF9A-26A1-4E47-BC09-C184A804DA8A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984CD-4ACE-4FFA-8CC1-D56FACCCD26D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26CFC2-1F1F-46CD-9096-CE4312DEF1C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FD09C9-725B-4D62-8DBA-77EA5CA6F4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5772-F63A-4236-BBE4-BF60422BBFE0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1E6E5-1458-43C9-AA72-E14326B41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otion Path Picture Change">
    <p:bg>
      <p:bgPr>
        <a:gradFill rotWithShape="1">
          <a:gsLst>
            <a:gs pos="0">
              <a:srgbClr val="EBEAEA"/>
            </a:gs>
            <a:gs pos="50000">
              <a:srgbClr val="E4E3E3"/>
            </a:gs>
            <a:gs pos="100000">
              <a:srgbClr val="BCBBB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371600"/>
            <a:ext cx="9144000" cy="3124200"/>
          </a:xfrm>
          <a:prstGeom prst="rect">
            <a:avLst/>
          </a:prstGeom>
          <a:gradFill>
            <a:gsLst>
              <a:gs pos="1000">
                <a:srgbClr val="5B9BD5">
                  <a:alpha val="40000"/>
                </a:srgbClr>
              </a:gs>
              <a:gs pos="100000">
                <a:srgbClr val="5B9BD5">
                  <a:alpha val="1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1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2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3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4</a:t>
            </a:r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9423838" y="10886"/>
            <a:ext cx="1390005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it easier to</a:t>
            </a:r>
            <a:r>
              <a:rPr lang="en-US" sz="1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pictures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: use the Selection Pane to temporarily hide a Picture Placeholder. (Home tab, Select, Selection Pane). Click the eye icon to hide or show an object.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a sample image, select the picture and delete it. Now click the Pictures icon in the placeholder to insert your own image. If you don’t see the Pictures icon,</a:t>
            </a:r>
            <a:r>
              <a:rPr lang="en-US" sz="1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click the Reset button (Home tab, Slides, Reset).</a:t>
            </a:r>
            <a:endParaRPr lang="en-US" sz="14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pictures courtesy of Bill Staples.</a:t>
            </a:r>
          </a:p>
        </p:txBody>
      </p:sp>
    </p:spTree>
    <p:extLst>
      <p:ext uri="{BB962C8B-B14F-4D97-AF65-F5344CB8AC3E}">
        <p14:creationId xmlns:p14="http://schemas.microsoft.com/office/powerpoint/2010/main" val="241945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16667" decel="1666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8.51064E-7 L 0.7 8.51064E-7 " pathEditMode="relative" rAng="0" ptsTypes="AA">
                                      <p:cBhvr>
                                        <p:cTn id="9" dur="1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3" presetClass="path" presetSubtype="0" accel="16667" decel="1666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7 4.44444E-6 " pathEditMode="relative" rAng="0" ptsTypes="AA">
                                      <p:cBhvr>
                                        <p:cTn id="17" dur="1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3" presetClass="path" presetSubtype="0" accel="16667" decel="1666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7 4.44444E-6 " pathEditMode="relative" rAng="0" ptsTypes="AA">
                                      <p:cBhvr>
                                        <p:cTn id="25" dur="1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16667" decel="1666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7 4.44444E-6 " pathEditMode="relative" rAng="0" ptsTypes="AA">
                                      <p:cBhvr>
                                        <p:cTn id="33" dur="1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A724-360C-4AD3-B14D-B6A6658DA37F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3BB78-CFD1-4F09-B959-409B0FA4123A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81B0F-D5E0-4995-904E-2542FFCC6652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53935-A3EB-42FB-B8EC-CD33A680F325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330C8-6C39-46EF-8353-D7CDCD6D58E9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50F2-E7B3-4787-8479-04EE1BDAE57A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64E29-EB7F-417D-9D88-BDB90958AF03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3468F-E9D9-47E0-8B30-87C94EF87343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E2A949-98C9-418A-A8A1-EE805DC1FA4F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066574-9217-4243-96EA-1329F17B02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ab.gov/" TargetMode="External"/><Relationship Id="rId2" Type="http://schemas.openxmlformats.org/officeDocument/2006/relationships/hyperlink" Target="mailto:fasab@fasab.gov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apawash.org/reports-publications/1604-financial-and-related-information-for-decision-making-enhancing-management-information-to-support-operational-effectiveness-and-priority-goal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FASAB Projects</a:t>
            </a:r>
            <a:br>
              <a:rPr lang="en-US" dirty="0" smtClean="0"/>
            </a:br>
            <a:r>
              <a:rPr lang="en-US" sz="2800" dirty="0" smtClean="0"/>
              <a:t>Recent Developments and Next Steps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GWSCPA </a:t>
            </a:r>
          </a:p>
          <a:p>
            <a:r>
              <a:rPr lang="en-US" sz="2400" dirty="0" smtClean="0"/>
              <a:t>Government Accounting &amp; Auditing Section </a:t>
            </a:r>
          </a:p>
          <a:p>
            <a:r>
              <a:rPr lang="en-US" sz="2400" b="1" dirty="0" smtClean="0"/>
              <a:t>Tom Allen, FASAB Chairman</a:t>
            </a:r>
          </a:p>
          <a:p>
            <a:endParaRPr lang="en-US" dirty="0"/>
          </a:p>
        </p:txBody>
      </p:sp>
      <p:pic>
        <p:nvPicPr>
          <p:cNvPr id="4" name="Picture 4" descr="FASAB Blu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4876800"/>
            <a:ext cx="1905000" cy="1395413"/>
          </a:xfrm>
          <a:prstGeom prst="rect">
            <a:avLst/>
          </a:prstGeo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5562600"/>
            <a:ext cx="411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 algn="r">
              <a:buClr>
                <a:srgbClr val="F07F09"/>
              </a:buClr>
              <a:buSzPct val="80000"/>
            </a:pPr>
            <a:r>
              <a:rPr lang="en-US" sz="2000" dirty="0" smtClean="0">
                <a:solidFill>
                  <a:srgbClr val="E3DED1">
                    <a:shade val="25000"/>
                  </a:srgbClr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5410200"/>
            <a:ext cx="3581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 algn="r">
              <a:buClr>
                <a:srgbClr val="F07F09"/>
              </a:buClr>
              <a:buSzPct val="80000"/>
            </a:pPr>
            <a:r>
              <a:rPr lang="en-US" sz="1900" dirty="0" smtClean="0">
                <a:solidFill>
                  <a:srgbClr val="E3DED1">
                    <a:shade val="25000"/>
                  </a:srgbClr>
                </a:solidFill>
              </a:rPr>
              <a:t>Tuesday, June 24, 2014</a:t>
            </a:r>
          </a:p>
          <a:p>
            <a:pPr marL="36576" lvl="0" algn="r">
              <a:buClr>
                <a:srgbClr val="F07F09"/>
              </a:buClr>
              <a:buSzPct val="80000"/>
            </a:pPr>
            <a:r>
              <a:rPr lang="en-US" sz="1900" dirty="0" smtClean="0">
                <a:solidFill>
                  <a:srgbClr val="E3DED1">
                    <a:shade val="25000"/>
                  </a:srgbClr>
                </a:solidFill>
              </a:rPr>
              <a:t>12:00 pm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Reporting Model </a:t>
            </a:r>
            <a:r>
              <a:rPr lang="en-US" sz="2000" dirty="0" smtClean="0"/>
              <a:t>(cont.) </a:t>
            </a:r>
            <a:br>
              <a:rPr lang="en-US" sz="2000" dirty="0" smtClean="0"/>
            </a:br>
            <a:r>
              <a:rPr lang="en-US" dirty="0" smtClean="0"/>
              <a:t>–</a:t>
            </a:r>
            <a:r>
              <a:rPr lang="en-US" sz="4000" dirty="0" smtClean="0"/>
              <a:t> </a:t>
            </a:r>
            <a:r>
              <a:rPr lang="en-US" dirty="0" smtClean="0"/>
              <a:t>Next Steps –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229600" cy="3200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Develop a framework for integrated </a:t>
            </a:r>
          </a:p>
          <a:p>
            <a:pPr eaLnBrk="1" hangingPunct="1">
              <a:buNone/>
            </a:pPr>
            <a:r>
              <a:rPr lang="en-US" dirty="0" smtClean="0"/>
              <a:t>reporting: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sz="2000" dirty="0" smtClean="0"/>
              <a:t>What is the ideal framework?</a:t>
            </a:r>
          </a:p>
          <a:p>
            <a:pPr lvl="1" eaLnBrk="1" hangingPunct="1"/>
            <a:r>
              <a:rPr lang="en-US" sz="2000" dirty="0" smtClean="0"/>
              <a:t>Can we define a roadmap to follow to reach the ideal framework?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79D1CA-44CB-4028-9B5E-E9FFC9E5ED3F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" r="234"/>
          <a:stretch>
            <a:fillRect/>
          </a:stretch>
        </p:blipFill>
        <p:spPr/>
      </p:pic>
      <p:pic>
        <p:nvPicPr>
          <p:cNvPr id="11" name="Picture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Picture Placeholder 15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" r="365"/>
          <a:stretch>
            <a:fillRect/>
          </a:stretch>
        </p:blipFill>
        <p:spPr/>
      </p:pic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98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Federal Reporting Entity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FASAB established concepts in mid-90’s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Standards now being developed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7E0DF9-25E1-4012-A03C-3A1565B25D7D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Reporting Entity </a:t>
            </a:r>
            <a:r>
              <a:rPr lang="en-US" sz="1800" dirty="0" smtClean="0"/>
              <a:t>(CONT.)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– Proposal –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 smtClean="0"/>
              <a:t>Include in General Purpose Federal Financial Reports (GPFFR) all organizations:</a:t>
            </a:r>
          </a:p>
          <a:p>
            <a:pPr lvl="1"/>
            <a:r>
              <a:rPr lang="en-US" dirty="0" smtClean="0"/>
              <a:t>Inclusion Principles</a:t>
            </a:r>
          </a:p>
          <a:p>
            <a:pPr lvl="2"/>
            <a:r>
              <a:rPr lang="en-US" dirty="0" smtClean="0"/>
              <a:t>budgeted for, </a:t>
            </a:r>
          </a:p>
          <a:p>
            <a:pPr lvl="2"/>
            <a:r>
              <a:rPr lang="en-US" dirty="0" smtClean="0"/>
              <a:t>controlled with potential for risk or reward, or </a:t>
            </a:r>
          </a:p>
          <a:p>
            <a:pPr lvl="2"/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Misleading to Exclude</a:t>
            </a:r>
          </a:p>
          <a:p>
            <a:pPr lvl="2">
              <a:buNone/>
            </a:pPr>
            <a:endParaRPr lang="en-US" dirty="0" smtClean="0"/>
          </a:p>
          <a:p>
            <a:pPr eaLnBrk="1" hangingPunct="1"/>
            <a:r>
              <a:rPr lang="en-US" sz="2400" dirty="0" smtClean="0"/>
              <a:t>Does not specifically address particular entities.</a:t>
            </a:r>
          </a:p>
          <a:p>
            <a:pPr lvl="1"/>
            <a:r>
              <a:rPr lang="en-US" sz="2000" dirty="0" smtClean="0"/>
              <a:t>Provides for judgment about:</a:t>
            </a:r>
          </a:p>
          <a:p>
            <a:pPr lvl="2"/>
            <a:r>
              <a:rPr lang="en-US" sz="1800" dirty="0" smtClean="0"/>
              <a:t>Inclusion</a:t>
            </a:r>
          </a:p>
          <a:p>
            <a:pPr lvl="2"/>
            <a:r>
              <a:rPr lang="en-US" sz="1800" dirty="0" smtClean="0"/>
              <a:t>Classification</a:t>
            </a:r>
          </a:p>
          <a:p>
            <a:pPr lvl="2"/>
            <a:r>
              <a:rPr lang="en-US" sz="1800" dirty="0" smtClean="0"/>
              <a:t>Disclosure 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174415-2577-4FEC-B375-6A45C133BD12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4419600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sz="2800" dirty="0" smtClean="0"/>
              <a:t>Distinguish between consolidation entities </a:t>
            </a:r>
          </a:p>
          <a:p>
            <a:pPr algn="ctr" eaLnBrk="1" hangingPunct="1">
              <a:buNone/>
            </a:pPr>
            <a:r>
              <a:rPr lang="en-US" sz="2800" dirty="0" smtClean="0"/>
              <a:t>and disclosure entities </a:t>
            </a:r>
            <a:endParaRPr lang="en-US" sz="2800" strike="sngStrike" dirty="0" smtClean="0"/>
          </a:p>
          <a:p>
            <a:pPr eaLnBrk="1" hangingPunct="1">
              <a:buNone/>
            </a:pPr>
            <a:r>
              <a:rPr lang="en-US" sz="2800" dirty="0" smtClean="0"/>
              <a:t> </a:t>
            </a:r>
          </a:p>
          <a:p>
            <a:r>
              <a:rPr lang="en-US" u="sng" dirty="0" smtClean="0"/>
              <a:t>Consolidation entities </a:t>
            </a:r>
            <a:r>
              <a:rPr lang="en-US" dirty="0" smtClean="0"/>
              <a:t>are:</a:t>
            </a:r>
          </a:p>
          <a:p>
            <a:pPr lvl="2"/>
            <a:r>
              <a:rPr lang="en-US" sz="1800" dirty="0" smtClean="0"/>
              <a:t>Financed by general taxes, </a:t>
            </a:r>
          </a:p>
          <a:p>
            <a:pPr lvl="2"/>
            <a:r>
              <a:rPr lang="en-US" sz="1800" dirty="0" smtClean="0"/>
              <a:t>Goods and services on a non-market basis, </a:t>
            </a:r>
          </a:p>
          <a:p>
            <a:pPr lvl="2"/>
            <a:r>
              <a:rPr lang="en-US" sz="1800" dirty="0" smtClean="0"/>
              <a:t>Risks and rewards fall to the federal government, and </a:t>
            </a:r>
          </a:p>
          <a:p>
            <a:pPr lvl="2"/>
            <a:r>
              <a:rPr lang="en-US" sz="1800" dirty="0" smtClean="0"/>
              <a:t>Governed by/clearly linked to elected officials.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Information for consolidation entities is to be consolidated in financial statements.</a:t>
            </a:r>
          </a:p>
          <a:p>
            <a:pPr lvl="1"/>
            <a:endParaRPr lang="en-US" dirty="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862DF7-0815-4F9C-B066-3C858A059A54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Federal Reporting Entity </a:t>
            </a:r>
            <a:r>
              <a:rPr 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(CONT.)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– Proposal 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 smtClean="0"/>
          </a:p>
          <a:p>
            <a:r>
              <a:rPr lang="en-US" u="sng" dirty="0" smtClean="0"/>
              <a:t>Disclosure entities </a:t>
            </a:r>
            <a:r>
              <a:rPr lang="en-US" dirty="0" smtClean="0"/>
              <a:t>are:</a:t>
            </a:r>
          </a:p>
          <a:p>
            <a:pPr lvl="2"/>
            <a:r>
              <a:rPr lang="en-US" dirty="0" smtClean="0"/>
              <a:t>Less direct involvement &amp; somewhat independent from elected officials, </a:t>
            </a:r>
          </a:p>
          <a:p>
            <a:pPr lvl="2"/>
            <a:r>
              <a:rPr lang="en-US" dirty="0" smtClean="0"/>
              <a:t>Limited taxpayer funding (may be financially self-sustaining.)</a:t>
            </a:r>
          </a:p>
          <a:p>
            <a:pPr lvl="2"/>
            <a:r>
              <a:rPr lang="en-US" dirty="0" smtClean="0"/>
              <a:t>Limited risks and rewards to the federal government</a:t>
            </a:r>
          </a:p>
          <a:p>
            <a:pPr lvl="2"/>
            <a:r>
              <a:rPr lang="en-US" dirty="0" smtClean="0"/>
              <a:t>Some relationships are not expected to be permanent </a:t>
            </a:r>
          </a:p>
          <a:p>
            <a:endParaRPr lang="en-US" dirty="0" smtClean="0"/>
          </a:p>
          <a:p>
            <a:r>
              <a:rPr lang="en-US" dirty="0" smtClean="0"/>
              <a:t>Information is disclosed in notes to be three objectives-Relationship &amp; Organization, Relevant Activity, and Future exposures.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862DF7-0815-4F9C-B066-3C858A059A54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Federal Reporting Entity </a:t>
            </a:r>
            <a:r>
              <a:rPr 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(CONT.)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– Proposal 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>Federal Reporting Entity </a:t>
            </a:r>
            <a:r>
              <a:rPr lang="en-US" sz="2000" dirty="0" smtClean="0"/>
              <a:t>(CONT.)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Proposal –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Component Reporting Entity- GPFFR include all organizations for which it is accountable:</a:t>
            </a:r>
          </a:p>
          <a:p>
            <a:pPr lvl="1"/>
            <a:r>
              <a:rPr lang="en-US" dirty="0" smtClean="0"/>
              <a:t>Consolidation entities and Disclosure entities administratively assigned to 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468563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Scope of the Budget Process</a:t>
            </a:r>
          </a:p>
          <a:p>
            <a:pPr lvl="2"/>
            <a:r>
              <a:rPr lang="en-US" dirty="0" smtClean="0"/>
              <a:t>Accountability Established Within a Component Reporting Entity </a:t>
            </a:r>
          </a:p>
          <a:p>
            <a:pPr lvl="2"/>
            <a:r>
              <a:rPr lang="en-US" dirty="0" smtClean="0"/>
              <a:t>Misleading to Exclude and/or Misleading to Include</a:t>
            </a:r>
          </a:p>
          <a:p>
            <a:pPr lvl="1"/>
            <a:r>
              <a:rPr lang="en-US" dirty="0" smtClean="0"/>
              <a:t>Central Agency guidance anticipated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E6E5-1458-43C9-AA72-E14326B41D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Reporting Entity </a:t>
            </a:r>
            <a:r>
              <a:rPr lang="en-US" sz="1800" dirty="0" smtClean="0"/>
              <a:t>(CONT.)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– Proposal –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Other:</a:t>
            </a:r>
          </a:p>
          <a:p>
            <a:pPr lvl="1" eaLnBrk="1" hangingPunct="1"/>
            <a:r>
              <a:rPr lang="en-US" sz="2000" dirty="0" smtClean="0"/>
              <a:t>What entities are subject to SFFAS 34 – the GAAP hierarchy for federal entities</a:t>
            </a:r>
          </a:p>
          <a:p>
            <a:pPr lvl="1" eaLnBrk="1" hangingPunct="1"/>
            <a:r>
              <a:rPr lang="en-US" sz="2000" dirty="0" smtClean="0"/>
              <a:t>How to deal with:</a:t>
            </a:r>
          </a:p>
          <a:p>
            <a:pPr lvl="2" eaLnBrk="1" hangingPunct="1"/>
            <a:r>
              <a:rPr lang="en-US" sz="2000" dirty="0" smtClean="0"/>
              <a:t>FASB-basis information for consolidation entities</a:t>
            </a:r>
          </a:p>
          <a:p>
            <a:pPr lvl="2" eaLnBrk="1" hangingPunct="1"/>
            <a:r>
              <a:rPr lang="en-US" sz="2000" dirty="0" smtClean="0"/>
              <a:t>Different year ends for disclosure organizations</a:t>
            </a:r>
          </a:p>
          <a:p>
            <a:pPr lvl="1" eaLnBrk="1" hangingPunct="1"/>
            <a:r>
              <a:rPr lang="en-US" sz="2000" dirty="0" smtClean="0"/>
              <a:t>Related parties</a:t>
            </a:r>
          </a:p>
          <a:p>
            <a:pPr lvl="1" eaLnBrk="1" hangingPunct="1"/>
            <a:r>
              <a:rPr lang="en-US" sz="2000" dirty="0" smtClean="0"/>
              <a:t>Amendments to SFFAC 2, </a:t>
            </a:r>
            <a:r>
              <a:rPr lang="en-US" sz="2000" i="1" dirty="0" smtClean="0"/>
              <a:t>Entity and Display</a:t>
            </a:r>
          </a:p>
          <a:p>
            <a:pPr lvl="1" eaLnBrk="1" hangingPunct="1"/>
            <a:r>
              <a:rPr lang="en-US" sz="2000" dirty="0" smtClean="0"/>
              <a:t>Illustrations &amp; Flowchart</a:t>
            </a:r>
          </a:p>
          <a:p>
            <a:pPr lvl="1" eaLnBrk="1" hangingPunct="1"/>
            <a:endParaRPr lang="en-US" sz="1800" dirty="0" smtClean="0"/>
          </a:p>
          <a:p>
            <a:pPr lvl="1" eaLnBrk="1" hangingPunct="1">
              <a:buNone/>
            </a:pPr>
            <a:endParaRPr lang="en-US" sz="1800" i="1" dirty="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1CF4A4-46B5-40A5-8EA6-FAA7D8C610C5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83880" cy="1298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Are all leases financings?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83563" cy="418782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FASAB is partnering with GASB to develop standards for governmental organizations.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Tentative decision to establish a single model (with exceptions for short-term arrangements).</a:t>
            </a:r>
          </a:p>
          <a:p>
            <a:pPr lvl="1"/>
            <a:r>
              <a:rPr lang="en-US" sz="1400" dirty="0" smtClean="0"/>
              <a:t>Leases create assets consisting of the “right to use” a resource.</a:t>
            </a:r>
          </a:p>
          <a:p>
            <a:pPr lvl="1"/>
            <a:r>
              <a:rPr lang="en-US" sz="1400" dirty="0" smtClean="0"/>
              <a:t>Leases create liabilities consisting of the obligation to pay for the resource.</a:t>
            </a:r>
          </a:p>
          <a:p>
            <a:endParaRPr lang="en-US" sz="1800" dirty="0" smtClean="0"/>
          </a:p>
          <a:p>
            <a:r>
              <a:rPr lang="en-US" sz="1800" dirty="0" smtClean="0"/>
              <a:t>The focus may be on the interest cost associated with leases.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/>
          <a:lstStyle/>
          <a:p>
            <a:r>
              <a:rPr lang="en-US" dirty="0" smtClean="0"/>
              <a:t>Leases </a:t>
            </a:r>
            <a:r>
              <a:rPr lang="en-US" sz="1800" dirty="0" smtClean="0"/>
              <a:t>(cont.)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Disclaimer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8305800" cy="4068763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Views expressed are those of the </a:t>
            </a:r>
            <a:r>
              <a:rPr lang="en-US" sz="2800" dirty="0" smtClean="0"/>
              <a:t>speaker.</a:t>
            </a:r>
          </a:p>
          <a:p>
            <a:endParaRPr lang="en-US" sz="2800" dirty="0" smtClean="0"/>
          </a:p>
          <a:p>
            <a:r>
              <a:rPr lang="en-US" sz="2800" dirty="0" smtClean="0"/>
              <a:t>The Board </a:t>
            </a:r>
            <a:r>
              <a:rPr lang="en-US" sz="2800" dirty="0"/>
              <a:t>expresses its views in </a:t>
            </a:r>
            <a:r>
              <a:rPr lang="en-US" sz="2800" dirty="0" smtClean="0"/>
              <a:t>official publications.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019800"/>
            <a:ext cx="2133600" cy="476250"/>
          </a:xfrm>
        </p:spPr>
        <p:txBody>
          <a:bodyPr/>
          <a:lstStyle/>
          <a:p>
            <a:fld id="{DBFD09C9-725B-4D62-8DBA-77EA5CA6F4D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88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Public-Private Partnerships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83562" cy="4343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Due to budget pressures, federal agencies have</a:t>
            </a:r>
          </a:p>
          <a:p>
            <a:pPr>
              <a:buNone/>
            </a:pPr>
            <a:r>
              <a:rPr lang="en-US" sz="2400" dirty="0" smtClean="0"/>
              <a:t>increasingly turned to public-private partnerships </a:t>
            </a:r>
          </a:p>
          <a:p>
            <a:pPr>
              <a:buNone/>
            </a:pPr>
            <a:r>
              <a:rPr lang="en-US" sz="2400" dirty="0" smtClean="0"/>
              <a:t>(e.g., PPPs, P3s) to accomplish goals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Transparency of the full costs and risks of such partnerships  is the overall objective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Specific objectives include: </a:t>
            </a:r>
          </a:p>
          <a:p>
            <a:pPr lvl="2"/>
            <a:r>
              <a:rPr lang="en-US" sz="1800" dirty="0" smtClean="0"/>
              <a:t>Defining terms (e.g., service concession arrangements, P3s) </a:t>
            </a:r>
          </a:p>
          <a:p>
            <a:pPr lvl="2"/>
            <a:r>
              <a:rPr lang="en-US" sz="1800" dirty="0" smtClean="0"/>
              <a:t>Providing guidance for the recognition and measurement of: </a:t>
            </a:r>
          </a:p>
          <a:p>
            <a:pPr lvl="2"/>
            <a:r>
              <a:rPr lang="en-US" sz="1800" dirty="0" smtClean="0"/>
              <a:t>assets and liabilities </a:t>
            </a:r>
          </a:p>
          <a:p>
            <a:pPr lvl="2"/>
            <a:r>
              <a:rPr lang="en-US" sz="1800" dirty="0" smtClean="0"/>
              <a:t>revenues and expenses </a:t>
            </a:r>
          </a:p>
          <a:p>
            <a:pPr lvl="2"/>
            <a:r>
              <a:rPr lang="en-US" sz="1800" dirty="0" smtClean="0"/>
              <a:t>risks </a:t>
            </a:r>
          </a:p>
          <a:p>
            <a:pPr lvl="1"/>
            <a:r>
              <a:rPr lang="en-US" sz="2000" dirty="0" smtClean="0"/>
              <a:t>Consider implications for other arrangements related to P3s (sale-leaseback or other long-term arrangements).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 ASSUMED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federal government assumes risk through policies to stabilize financial markets and the economy</a:t>
            </a:r>
          </a:p>
          <a:p>
            <a:endParaRPr lang="en-US" sz="2400" dirty="0" smtClean="0"/>
          </a:p>
          <a:p>
            <a:r>
              <a:rPr lang="en-US" sz="2400" dirty="0" smtClean="0"/>
              <a:t>Current FASAB standards are limited to:</a:t>
            </a:r>
          </a:p>
          <a:p>
            <a:pPr lvl="1"/>
            <a:r>
              <a:rPr lang="en-US" sz="2000" dirty="0" smtClean="0"/>
              <a:t>Insurance contracts, and </a:t>
            </a:r>
          </a:p>
          <a:p>
            <a:pPr lvl="1"/>
            <a:r>
              <a:rPr lang="en-US" sz="2000" dirty="0" smtClean="0"/>
              <a:t>Explicit guarantees (other than loan guarantees)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Updated standards will address </a:t>
            </a:r>
          </a:p>
          <a:p>
            <a:pPr lvl="1"/>
            <a:r>
              <a:rPr lang="en-US" sz="2000" dirty="0" smtClean="0"/>
              <a:t>All risk assumed by the government </a:t>
            </a:r>
          </a:p>
          <a:p>
            <a:pPr lvl="1"/>
            <a:r>
              <a:rPr lang="en-US" sz="2000" dirty="0" smtClean="0"/>
              <a:t>In order to meet the stewardship and operating performance objectives of federal financial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RISK ASSUMED </a:t>
            </a:r>
            <a:r>
              <a:rPr lang="en-US" sz="2000" dirty="0" smtClean="0"/>
              <a:t>(cont.)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Three Phases 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Phase I: </a:t>
            </a:r>
            <a:r>
              <a:rPr lang="en-US" sz="2400" dirty="0" smtClean="0"/>
              <a:t>Insurance and Non-Loan Guarantees</a:t>
            </a:r>
          </a:p>
          <a:p>
            <a:endParaRPr lang="en-US" sz="2400" dirty="0" smtClean="0"/>
          </a:p>
          <a:p>
            <a:r>
              <a:rPr lang="en-US" dirty="0" smtClean="0"/>
              <a:t>Phase II: </a:t>
            </a:r>
            <a:r>
              <a:rPr lang="en-US" sz="2200" dirty="0" smtClean="0"/>
              <a:t>Entitlement Programs, including: </a:t>
            </a:r>
          </a:p>
          <a:p>
            <a:pPr lvl="2"/>
            <a:r>
              <a:rPr lang="en-US" dirty="0" smtClean="0"/>
              <a:t>National Defense, </a:t>
            </a:r>
          </a:p>
          <a:p>
            <a:pPr lvl="2"/>
            <a:r>
              <a:rPr lang="en-US" dirty="0" smtClean="0"/>
              <a:t>Security and Disaster response</a:t>
            </a:r>
          </a:p>
          <a:p>
            <a:pPr lvl="2"/>
            <a:r>
              <a:rPr lang="en-US" dirty="0" smtClean="0"/>
              <a:t>Other potential effects on future outflows: </a:t>
            </a:r>
          </a:p>
          <a:p>
            <a:pPr lvl="3"/>
            <a:r>
              <a:rPr lang="en-US" dirty="0" smtClean="0"/>
              <a:t>regulatory actions, </a:t>
            </a:r>
          </a:p>
          <a:p>
            <a:pPr lvl="3"/>
            <a:r>
              <a:rPr lang="en-US" dirty="0" smtClean="0"/>
              <a:t>Government Sponsored Enterprises (GSEs), etc.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Phase III: </a:t>
            </a:r>
          </a:p>
          <a:p>
            <a:pPr lvl="2"/>
            <a:r>
              <a:rPr lang="en-US" dirty="0" smtClean="0"/>
              <a:t>Commitments</a:t>
            </a:r>
          </a:p>
          <a:p>
            <a:pPr lvl="2"/>
            <a:r>
              <a:rPr lang="en-US" dirty="0" smtClean="0"/>
              <a:t>Obligations</a:t>
            </a:r>
          </a:p>
          <a:p>
            <a:pPr lvl="2"/>
            <a:r>
              <a:rPr lang="en-US" dirty="0" smtClean="0"/>
              <a:t>Other risk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 ASSUMED </a:t>
            </a:r>
            <a:r>
              <a:rPr lang="en-US" sz="2000" dirty="0" smtClean="0"/>
              <a:t>(cont.)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2700" dirty="0" smtClean="0"/>
              <a:t>Insurance &amp; Non-Loan Guarantee Phase 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The Task Force :</a:t>
            </a:r>
          </a:p>
          <a:p>
            <a:r>
              <a:rPr lang="en-US" sz="2000" dirty="0" smtClean="0"/>
              <a:t>Has defined federal Insurance and Non-Loan</a:t>
            </a:r>
            <a:r>
              <a:rPr lang="en-US" sz="1400" dirty="0" smtClean="0"/>
              <a:t> </a:t>
            </a:r>
            <a:r>
              <a:rPr lang="en-US" sz="2000" dirty="0" smtClean="0"/>
              <a:t>Guarantee </a:t>
            </a:r>
          </a:p>
          <a:p>
            <a:pPr>
              <a:buNone/>
            </a:pPr>
            <a:r>
              <a:rPr lang="en-US" sz="2000" dirty="0" smtClean="0"/>
              <a:t>   programs:</a:t>
            </a:r>
          </a:p>
          <a:p>
            <a:pPr lvl="1"/>
            <a:r>
              <a:rPr lang="en-US" sz="1600" dirty="0" smtClean="0"/>
              <a:t>To ensure all current and future programs are captured in updated standards/disclosures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In defining the measurement methodology:</a:t>
            </a:r>
          </a:p>
          <a:p>
            <a:pPr lvl="1"/>
            <a:r>
              <a:rPr lang="en-US" sz="1600" dirty="0" smtClean="0"/>
              <a:t>Has compared Insurance/Non-Loan Guarantee programs to Credit Reform programs and accounting</a:t>
            </a:r>
          </a:p>
          <a:p>
            <a:pPr lvl="1"/>
            <a:r>
              <a:rPr lang="en-US" sz="1600" dirty="0" smtClean="0"/>
              <a:t>Continues to monitor FASB Insurance Contracts Exposure Draft Status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Will determine the measurement model</a:t>
            </a:r>
          </a:p>
          <a:p>
            <a:pPr lvl="1"/>
            <a:r>
              <a:rPr lang="en-US" sz="1600" dirty="0" smtClean="0"/>
              <a:t>To ensure consistent reporting by all Insurance and Guarantee programs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Potential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r>
              <a:rPr lang="en-US" dirty="0" smtClean="0"/>
              <a:t>Linking Cost to Performance and Managerial Cost Accounting</a:t>
            </a:r>
          </a:p>
          <a:p>
            <a:r>
              <a:rPr lang="en-US" dirty="0" smtClean="0"/>
              <a:t>Reconciling Budget to Accrual Information</a:t>
            </a:r>
          </a:p>
          <a:p>
            <a:r>
              <a:rPr lang="en-US" dirty="0" smtClean="0"/>
              <a:t>Tax Expenditures</a:t>
            </a:r>
          </a:p>
          <a:p>
            <a:r>
              <a:rPr lang="en-US" dirty="0" smtClean="0"/>
              <a:t>Natural Resources</a:t>
            </a:r>
          </a:p>
          <a:p>
            <a:r>
              <a:rPr lang="en-US" dirty="0" smtClean="0"/>
              <a:t>Electronic Reporting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183880" cy="129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>
            <a:normAutofit/>
          </a:bodyPr>
          <a:lstStyle/>
          <a:p>
            <a:r>
              <a:rPr lang="en-US" sz="3200" dirty="0"/>
              <a:t>Contact and Website Information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General inquiries can be directed to </a:t>
            </a:r>
            <a:r>
              <a:rPr lang="en-US" sz="32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fasab@fasab.gov</a:t>
            </a:r>
            <a:endParaRPr lang="en-US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Phone: 202 </a:t>
            </a:r>
            <a:r>
              <a:rPr lang="en-US" sz="2800" dirty="0" smtClean="0"/>
              <a:t>512-7350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www.FASAB.gov</a:t>
            </a:r>
            <a:endParaRPr lang="en-US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  <a:hlinkClick r:id="rId2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Listserv (sign up for emails)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Exposure Drafts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Active Projects </a:t>
            </a:r>
            <a:r>
              <a:rPr lang="en-US" dirty="0" smtClean="0"/>
              <a:t>– assigned staff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E99F-F20B-488C-A58E-35C928D16FC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83880" cy="105156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Review of Current Projects:</a:t>
            </a:r>
          </a:p>
          <a:p>
            <a:pPr lvl="1"/>
            <a:r>
              <a:rPr lang="en-US" dirty="0" smtClean="0"/>
              <a:t>Reporting Model and the NAPA Study</a:t>
            </a:r>
          </a:p>
          <a:p>
            <a:pPr lvl="1"/>
            <a:r>
              <a:rPr lang="en-US" dirty="0" smtClean="0"/>
              <a:t>Federal Reporting Entity</a:t>
            </a:r>
          </a:p>
          <a:p>
            <a:pPr lvl="1"/>
            <a:r>
              <a:rPr lang="en-US" dirty="0" smtClean="0"/>
              <a:t>Leases</a:t>
            </a:r>
          </a:p>
          <a:p>
            <a:pPr lvl="1"/>
            <a:r>
              <a:rPr lang="en-US" dirty="0" smtClean="0"/>
              <a:t>Public-Private Partnerships </a:t>
            </a:r>
          </a:p>
          <a:p>
            <a:pPr lvl="1"/>
            <a:r>
              <a:rPr lang="en-US" dirty="0" smtClean="0"/>
              <a:t>Risk Assumed</a:t>
            </a:r>
          </a:p>
          <a:p>
            <a:r>
              <a:rPr lang="en-US" dirty="0" smtClean="0"/>
              <a:t>Potential Projects</a:t>
            </a:r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05820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Current Projects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6574-9217-4243-96EA-1329F17B025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Reporting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534400" cy="4038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Seeking to enhance the benefits of accrual basis financial statements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Input to the Board:</a:t>
            </a:r>
          </a:p>
          <a:p>
            <a:pPr lvl="1"/>
            <a:r>
              <a:rPr lang="en-US" sz="1800" dirty="0" smtClean="0"/>
              <a:t>User needs surveys, focus groups, and roundtables</a:t>
            </a:r>
          </a:p>
          <a:p>
            <a:pPr lvl="1"/>
            <a:r>
              <a:rPr lang="en-US" sz="1800" dirty="0" smtClean="0"/>
              <a:t>FASAB Task Force on Government-wide Financial Reports </a:t>
            </a:r>
            <a:r>
              <a:rPr lang="en-US" sz="1400" dirty="0" smtClean="0"/>
              <a:t>(Dec 2010)</a:t>
            </a:r>
          </a:p>
          <a:p>
            <a:pPr lvl="1"/>
            <a:r>
              <a:rPr lang="en-US" sz="1800" dirty="0" smtClean="0"/>
              <a:t>CFO Act 20-Year Report</a:t>
            </a:r>
          </a:p>
          <a:p>
            <a:pPr lvl="1"/>
            <a:r>
              <a:rPr lang="en-US" sz="1800" dirty="0" smtClean="0"/>
              <a:t>Input from task forces focusing on agency level reporting on cost, budget and performance</a:t>
            </a:r>
          </a:p>
          <a:p>
            <a:pPr lvl="1"/>
            <a:r>
              <a:rPr lang="en-US" sz="1800" dirty="0" smtClean="0"/>
              <a:t>Statement of spending pilots</a:t>
            </a:r>
          </a:p>
          <a:p>
            <a:pPr lvl="1"/>
            <a:r>
              <a:rPr lang="en-US" sz="1800" dirty="0" smtClean="0"/>
              <a:t>Study of other sovereign government practices</a:t>
            </a:r>
          </a:p>
          <a:p>
            <a:pPr lvl="1"/>
            <a:r>
              <a:rPr lang="en-US" sz="1800" b="1" dirty="0" smtClean="0">
                <a:hlinkClick r:id="rId3"/>
              </a:rPr>
              <a:t>NAPA Study</a:t>
            </a:r>
            <a:endParaRPr lang="en-US" sz="1800" b="1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0999D1-64BB-4828-8497-96EA6F585CE9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Model (cont)</a:t>
            </a:r>
            <a:br>
              <a:rPr lang="en-US" dirty="0" smtClean="0"/>
            </a:br>
            <a:r>
              <a:rPr lang="en-US" dirty="0" smtClean="0"/>
              <a:t>-NAPA Results-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Data highly accurate and granular, but challenges in</a:t>
            </a:r>
          </a:p>
          <a:p>
            <a:pPr lvl="1"/>
            <a:r>
              <a:rPr lang="en-US" dirty="0" smtClean="0"/>
              <a:t>Analyzing and transforming data</a:t>
            </a:r>
          </a:p>
          <a:p>
            <a:pPr lvl="1"/>
            <a:r>
              <a:rPr lang="en-US" dirty="0" smtClean="0"/>
              <a:t>Linking budget, cost, and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Revenue source and operational approach influence financial data usage</a:t>
            </a:r>
          </a:p>
          <a:p>
            <a:endParaRPr lang="en-US" dirty="0" smtClean="0"/>
          </a:p>
          <a:p>
            <a:r>
              <a:rPr lang="en-US" dirty="0" smtClean="0"/>
              <a:t>CFO organizations need to shift focus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E6E5-1458-43C9-AA72-E14326B41D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Model (cont)</a:t>
            </a:r>
            <a:br>
              <a:rPr lang="en-US" dirty="0" smtClean="0"/>
            </a:br>
            <a:r>
              <a:rPr lang="en-US" dirty="0" smtClean="0"/>
              <a:t>-NAPA Results-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•	Agencies should strengthen the program knowledge of CFOs so they can provide better information for managing the business.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	Certain skill sets are needed. Specifically finding people that are both data oriented and that have an understanding of the business of the agency is difficult.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	Agencies should link budget information to costs and performance.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	Agencies should develop programmatic and financial dashboards that executives can use to support quicker decision making.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	Agencies should enhance existing information systems and integrate them better.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	Congress and OMB should develop initiatives to encourage agencies to focus on different ways to report costs and results.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E6E5-1458-43C9-AA72-E14326B41D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Participants want particular or </a:t>
            </a:r>
            <a:r>
              <a:rPr lang="en-US" sz="2400" b="1" dirty="0" smtClean="0"/>
              <a:t>specialized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information to meet their needs: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b="1" dirty="0" smtClean="0"/>
              <a:t>Understandability</a:t>
            </a:r>
            <a:r>
              <a:rPr lang="en-US" sz="2000" dirty="0" smtClean="0"/>
              <a:t> of financial information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b="1" dirty="0" smtClean="0"/>
              <a:t>Centralized source </a:t>
            </a:r>
            <a:r>
              <a:rPr lang="en-US" sz="2000" dirty="0" smtClean="0"/>
              <a:t>for obtaining data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Move toward real-time data 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Address program managers needs</a:t>
            </a:r>
          </a:p>
          <a:p>
            <a:pPr lvl="2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Integrated data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Financial and non-financial performance information</a:t>
            </a:r>
          </a:p>
          <a:p>
            <a:pPr lvl="2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Program level cost information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Add </a:t>
            </a:r>
            <a:r>
              <a:rPr lang="en-US" sz="1800" b="1" dirty="0" smtClean="0"/>
              <a:t>forward-looking </a:t>
            </a:r>
            <a:r>
              <a:rPr lang="en-US" sz="1800" dirty="0" smtClean="0"/>
              <a:t>information in agency reports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52C23-B0A2-4FC7-B999-E6A96E7629F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Reporting Model </a:t>
            </a:r>
            <a:r>
              <a:rPr lang="en-US" sz="23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(cont.)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 Additional Research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Results </a:t>
            </a:r>
            <a:r>
              <a:rPr lang="en-U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–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267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smtClean="0"/>
              <a:t>Improvement Needed in the </a:t>
            </a:r>
            <a:r>
              <a:rPr lang="en-US" sz="2400" b="1" dirty="0" smtClean="0"/>
              <a:t>Statement of Net Cost:</a:t>
            </a:r>
          </a:p>
          <a:p>
            <a:endParaRPr lang="en-US" sz="24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Now - cost by strategic goal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Some prefer to focus on “cost” by organizations, programs, or projects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Matching cost and output (and eventually outcome) is not so easy!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Same terms used differently by different disciplines (cost per the budget versus cost per accrual principles versus cost per program evaluators)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CUSTOMIZATION!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476250"/>
          </a:xfrm>
          <a:noFill/>
        </p:spPr>
        <p:txBody>
          <a:bodyPr/>
          <a:lstStyle/>
          <a:p>
            <a:fld id="{BE6201F0-B0E9-414A-B382-DEC256C1C2B3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vert="horz" anchor="b">
            <a:normAutofit fontScale="5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Reporting Model </a:t>
            </a:r>
            <a:r>
              <a:rPr lang="en-US" sz="29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(cont.)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Research</a:t>
            </a:r>
            <a:r>
              <a:rPr kumimoji="0" lang="en-US" sz="5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Results </a:t>
            </a:r>
            <a:r>
              <a:rPr lang="en-US" sz="60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–</a:t>
            </a:r>
            <a:endParaRPr kumimoji="0" lang="en-US" sz="5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1825</TotalTime>
  <Words>1274</Words>
  <Application>Microsoft Office PowerPoint</Application>
  <PresentationFormat>On-screen Show (4:3)</PresentationFormat>
  <Paragraphs>267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Aspect</vt:lpstr>
      <vt:lpstr>FASAB Projects Recent Developments and Next Steps</vt:lpstr>
      <vt:lpstr>  Disclaimer</vt:lpstr>
      <vt:lpstr>OVERVIEW</vt:lpstr>
      <vt:lpstr>Current Projects</vt:lpstr>
      <vt:lpstr>Reporting Model</vt:lpstr>
      <vt:lpstr>Reporting Model (cont) -NAPA Results-</vt:lpstr>
      <vt:lpstr>Reporting Model (cont) -NAPA Results-</vt:lpstr>
      <vt:lpstr>PowerPoint Presentation</vt:lpstr>
      <vt:lpstr>PowerPoint Presentation</vt:lpstr>
      <vt:lpstr>Reporting Model (cont.)  – Next Steps –</vt:lpstr>
      <vt:lpstr>PowerPoint Presentation</vt:lpstr>
      <vt:lpstr>Federal Reporting Entity</vt:lpstr>
      <vt:lpstr>Federal Reporting Entity (CONT.)  – Proposal –</vt:lpstr>
      <vt:lpstr>PowerPoint Presentation</vt:lpstr>
      <vt:lpstr>PowerPoint Presentation</vt:lpstr>
      <vt:lpstr>     Federal Reporting Entity (CONT.)  – Proposal – </vt:lpstr>
      <vt:lpstr>Federal Reporting Entity (CONT.)  – Proposal –</vt:lpstr>
      <vt:lpstr>Leases</vt:lpstr>
      <vt:lpstr>Leases (cont.)</vt:lpstr>
      <vt:lpstr>Public-Private Partnerships</vt:lpstr>
      <vt:lpstr>RISK ASSUMED</vt:lpstr>
      <vt:lpstr>         RISK ASSUMED (cont.)  - Three Phases - </vt:lpstr>
      <vt:lpstr>RISK ASSUMED (cont.) - Insurance &amp; Non-Loan Guarantee Phase -</vt:lpstr>
      <vt:lpstr>Potential Projects</vt:lpstr>
      <vt:lpstr>Questions?</vt:lpstr>
      <vt:lpstr>Contact and Website Information</vt:lpstr>
    </vt:vector>
  </TitlesOfParts>
  <Company>GAO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Baltimore Chapter of the Association of Government Accountants</dc:title>
  <dc:creator>Wendy Payne</dc:creator>
  <cp:lastModifiedBy>Wendy Payne</cp:lastModifiedBy>
  <cp:revision>248</cp:revision>
  <dcterms:created xsi:type="dcterms:W3CDTF">2014-01-08T21:02:55Z</dcterms:created>
  <dcterms:modified xsi:type="dcterms:W3CDTF">2016-04-13T18:49:11Z</dcterms:modified>
</cp:coreProperties>
</file>