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70" r:id="rId2"/>
    <p:sldId id="317" r:id="rId3"/>
    <p:sldId id="295" r:id="rId4"/>
    <p:sldId id="296" r:id="rId5"/>
    <p:sldId id="297" r:id="rId6"/>
    <p:sldId id="302" r:id="rId7"/>
    <p:sldId id="298" r:id="rId8"/>
    <p:sldId id="300" r:id="rId9"/>
    <p:sldId id="261" r:id="rId10"/>
    <p:sldId id="262" r:id="rId11"/>
    <p:sldId id="263" r:id="rId12"/>
    <p:sldId id="304" r:id="rId13"/>
    <p:sldId id="303" r:id="rId14"/>
    <p:sldId id="321" r:id="rId15"/>
    <p:sldId id="264" r:id="rId16"/>
    <p:sldId id="271" r:id="rId17"/>
    <p:sldId id="305" r:id="rId18"/>
    <p:sldId id="306" r:id="rId19"/>
    <p:sldId id="309" r:id="rId20"/>
    <p:sldId id="320" r:id="rId21"/>
    <p:sldId id="310" r:id="rId22"/>
    <p:sldId id="312" r:id="rId23"/>
    <p:sldId id="322" r:id="rId24"/>
    <p:sldId id="311" r:id="rId25"/>
    <p:sldId id="288" r:id="rId26"/>
    <p:sldId id="314" r:id="rId27"/>
    <p:sldId id="323" r:id="rId28"/>
    <p:sldId id="315" r:id="rId29"/>
    <p:sldId id="289" r:id="rId30"/>
    <p:sldId id="275" r:id="rId31"/>
    <p:sldId id="324" r:id="rId32"/>
    <p:sldId id="278" r:id="rId33"/>
    <p:sldId id="318" r:id="rId34"/>
    <p:sldId id="281" r:id="rId35"/>
    <p:sldId id="319"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3" autoAdjust="0"/>
    <p:restoredTop sz="96499" autoAdjust="0"/>
  </p:normalViewPr>
  <p:slideViewPr>
    <p:cSldViewPr snapToGrid="0">
      <p:cViewPr>
        <p:scale>
          <a:sx n="70" d="100"/>
          <a:sy n="70" d="100"/>
        </p:scale>
        <p:origin x="-2184" y="-9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90671-5663-4B4D-B1C9-98D9BC5F4369}" type="doc">
      <dgm:prSet loTypeId="urn:microsoft.com/office/officeart/2005/8/layout/arrow4" loCatId="relationship" qsTypeId="urn:microsoft.com/office/officeart/2005/8/quickstyle/simple5" qsCatId="simple" csTypeId="urn:microsoft.com/office/officeart/2005/8/colors/colorful2" csCatId="colorful" phldr="1"/>
      <dgm:spPr/>
      <dgm:t>
        <a:bodyPr/>
        <a:lstStyle/>
        <a:p>
          <a:endParaRPr lang="en-US"/>
        </a:p>
      </dgm:t>
    </dgm:pt>
    <dgm:pt modelId="{77844BB8-F5A0-4644-8DF8-D08D8134257A}">
      <dgm:prSet phldrT="[Text]" custT="1"/>
      <dgm:spPr/>
      <dgm:t>
        <a:bodyPr/>
        <a:lstStyle/>
        <a:p>
          <a:endParaRPr lang="en-US" sz="2500" b="1" dirty="0" smtClean="0">
            <a:solidFill>
              <a:schemeClr val="tx2"/>
            </a:solidFill>
          </a:endParaRPr>
        </a:p>
        <a:p>
          <a:r>
            <a:rPr lang="en-US" sz="2600" b="1" dirty="0" smtClean="0">
              <a:solidFill>
                <a:schemeClr val="tx2"/>
              </a:solidFill>
            </a:rPr>
            <a:t>Building Efficiency</a:t>
          </a:r>
        </a:p>
        <a:p>
          <a:r>
            <a:rPr lang="en-US" sz="2600" b="1" dirty="0" smtClean="0">
              <a:solidFill>
                <a:schemeClr val="tx2"/>
              </a:solidFill>
            </a:rPr>
            <a:t>Community Engagement</a:t>
          </a:r>
        </a:p>
        <a:p>
          <a:r>
            <a:rPr lang="en-US" sz="2600" b="1" dirty="0" smtClean="0">
              <a:solidFill>
                <a:schemeClr val="tx2"/>
              </a:solidFill>
            </a:rPr>
            <a:t>Resident Health</a:t>
          </a:r>
        </a:p>
      </dgm:t>
    </dgm:pt>
    <dgm:pt modelId="{83A37F76-7DF8-4C11-AE2B-4576F30C5B88}" type="parTrans" cxnId="{574E525F-0F05-4265-9439-5EF06D4AFB8F}">
      <dgm:prSet/>
      <dgm:spPr/>
      <dgm:t>
        <a:bodyPr/>
        <a:lstStyle/>
        <a:p>
          <a:endParaRPr lang="en-US"/>
        </a:p>
      </dgm:t>
    </dgm:pt>
    <dgm:pt modelId="{4BBD736C-13A3-4163-B7E7-4032C6BBA1F4}" type="sibTrans" cxnId="{574E525F-0F05-4265-9439-5EF06D4AFB8F}">
      <dgm:prSet/>
      <dgm:spPr/>
      <dgm:t>
        <a:bodyPr/>
        <a:lstStyle/>
        <a:p>
          <a:endParaRPr lang="en-US"/>
        </a:p>
      </dgm:t>
    </dgm:pt>
    <dgm:pt modelId="{7A9C388C-1CC3-4EF3-81BF-F64C70D16909}">
      <dgm:prSet/>
      <dgm:spPr/>
      <dgm:t>
        <a:bodyPr/>
        <a:lstStyle/>
        <a:p>
          <a:endParaRPr lang="en-US"/>
        </a:p>
      </dgm:t>
    </dgm:pt>
    <dgm:pt modelId="{F2819458-BA00-4DB3-A982-4028F8002DBA}" type="parTrans" cxnId="{AA150CDB-DEAA-4A92-907B-5D2C2B77875D}">
      <dgm:prSet/>
      <dgm:spPr/>
      <dgm:t>
        <a:bodyPr/>
        <a:lstStyle/>
        <a:p>
          <a:endParaRPr lang="en-US"/>
        </a:p>
      </dgm:t>
    </dgm:pt>
    <dgm:pt modelId="{0D5C5F12-5DB4-4140-8BE6-F776C4B74777}" type="sibTrans" cxnId="{AA150CDB-DEAA-4A92-907B-5D2C2B77875D}">
      <dgm:prSet/>
      <dgm:spPr/>
      <dgm:t>
        <a:bodyPr/>
        <a:lstStyle/>
        <a:p>
          <a:endParaRPr lang="en-US"/>
        </a:p>
      </dgm:t>
    </dgm:pt>
    <dgm:pt modelId="{92CA92E8-215E-4855-A77F-9443F861F6D5}">
      <dgm:prSet phldrT="[Text]" custT="1"/>
      <dgm:spPr/>
      <dgm:t>
        <a:bodyPr/>
        <a:lstStyle/>
        <a:p>
          <a:r>
            <a:rPr lang="en-US" sz="2600" b="1" dirty="0" smtClean="0">
              <a:solidFill>
                <a:schemeClr val="tx2"/>
              </a:solidFill>
            </a:rPr>
            <a:t>Utility Consumption</a:t>
          </a:r>
        </a:p>
        <a:p>
          <a:r>
            <a:rPr lang="en-US" sz="2600" b="1" dirty="0" smtClean="0">
              <a:solidFill>
                <a:schemeClr val="tx2"/>
              </a:solidFill>
            </a:rPr>
            <a:t>Utility Costs</a:t>
          </a:r>
        </a:p>
        <a:p>
          <a:r>
            <a:rPr lang="en-US" sz="2600" b="1" dirty="0" smtClean="0">
              <a:solidFill>
                <a:schemeClr val="tx2"/>
              </a:solidFill>
            </a:rPr>
            <a:t>Operating Costs</a:t>
          </a:r>
          <a:endParaRPr lang="en-US" sz="2600" b="1" dirty="0">
            <a:solidFill>
              <a:schemeClr val="tx2"/>
            </a:solidFill>
          </a:endParaRPr>
        </a:p>
      </dgm:t>
    </dgm:pt>
    <dgm:pt modelId="{AB5C6D55-DF68-4DF3-B50F-ACF3F6AAF849}" type="sibTrans" cxnId="{6D1AAC04-5612-4966-8A84-B746B71705A2}">
      <dgm:prSet/>
      <dgm:spPr/>
      <dgm:t>
        <a:bodyPr/>
        <a:lstStyle/>
        <a:p>
          <a:endParaRPr lang="en-US"/>
        </a:p>
      </dgm:t>
    </dgm:pt>
    <dgm:pt modelId="{5D8C30C2-9F06-46E7-BD0C-F3AEE4BCA6C7}" type="parTrans" cxnId="{6D1AAC04-5612-4966-8A84-B746B71705A2}">
      <dgm:prSet/>
      <dgm:spPr/>
      <dgm:t>
        <a:bodyPr/>
        <a:lstStyle/>
        <a:p>
          <a:endParaRPr lang="en-US"/>
        </a:p>
      </dgm:t>
    </dgm:pt>
    <dgm:pt modelId="{6C1AF85F-E688-462E-9AF0-96E7907DE732}" type="pres">
      <dgm:prSet presAssocID="{45A90671-5663-4B4D-B1C9-98D9BC5F4369}" presName="compositeShape" presStyleCnt="0">
        <dgm:presLayoutVars>
          <dgm:chMax val="2"/>
          <dgm:dir/>
          <dgm:resizeHandles val="exact"/>
        </dgm:presLayoutVars>
      </dgm:prSet>
      <dgm:spPr/>
      <dgm:t>
        <a:bodyPr/>
        <a:lstStyle/>
        <a:p>
          <a:endParaRPr lang="en-US"/>
        </a:p>
      </dgm:t>
    </dgm:pt>
    <dgm:pt modelId="{7A844D5F-886B-4F68-819E-3AC681AE8B85}" type="pres">
      <dgm:prSet presAssocID="{77844BB8-F5A0-4644-8DF8-D08D8134257A}" presName="upArrow" presStyleLbl="node1" presStyleIdx="0" presStyleCnt="2" custScaleX="59786" custScaleY="108875"/>
      <dgm:spPr/>
    </dgm:pt>
    <dgm:pt modelId="{015741C6-C0AB-4332-9E15-D68CA4E72679}" type="pres">
      <dgm:prSet presAssocID="{77844BB8-F5A0-4644-8DF8-D08D8134257A}" presName="upArrowText" presStyleLbl="revTx" presStyleIdx="0" presStyleCnt="2" custScaleY="57501" custLinFactNeighborX="-12477" custLinFactNeighborY="6329">
        <dgm:presLayoutVars>
          <dgm:chMax val="0"/>
          <dgm:bulletEnabled val="1"/>
        </dgm:presLayoutVars>
      </dgm:prSet>
      <dgm:spPr/>
      <dgm:t>
        <a:bodyPr/>
        <a:lstStyle/>
        <a:p>
          <a:endParaRPr lang="en-US"/>
        </a:p>
      </dgm:t>
    </dgm:pt>
    <dgm:pt modelId="{B22CBB80-C059-4337-AC80-1706D164AD6D}" type="pres">
      <dgm:prSet presAssocID="{92CA92E8-215E-4855-A77F-9443F861F6D5}" presName="downArrow" presStyleLbl="node1" presStyleIdx="1" presStyleCnt="2" custScaleX="57480" custScaleY="109021" custLinFactNeighborX="5070" custLinFactNeighborY="-2988"/>
      <dgm:spPr/>
    </dgm:pt>
    <dgm:pt modelId="{36F5C215-2ED9-4AA8-A8FF-4CFB1E34F7CF}" type="pres">
      <dgm:prSet presAssocID="{92CA92E8-215E-4855-A77F-9443F861F6D5}" presName="downArrowText" presStyleLbl="revTx" presStyleIdx="1" presStyleCnt="2" custScaleY="61953" custLinFactNeighborX="-17168" custLinFactNeighborY="-20733">
        <dgm:presLayoutVars>
          <dgm:chMax val="0"/>
          <dgm:bulletEnabled val="1"/>
        </dgm:presLayoutVars>
      </dgm:prSet>
      <dgm:spPr/>
      <dgm:t>
        <a:bodyPr/>
        <a:lstStyle/>
        <a:p>
          <a:endParaRPr lang="en-US"/>
        </a:p>
      </dgm:t>
    </dgm:pt>
  </dgm:ptLst>
  <dgm:cxnLst>
    <dgm:cxn modelId="{574E525F-0F05-4265-9439-5EF06D4AFB8F}" srcId="{45A90671-5663-4B4D-B1C9-98D9BC5F4369}" destId="{77844BB8-F5A0-4644-8DF8-D08D8134257A}" srcOrd="0" destOrd="0" parTransId="{83A37F76-7DF8-4C11-AE2B-4576F30C5B88}" sibTransId="{4BBD736C-13A3-4163-B7E7-4032C6BBA1F4}"/>
    <dgm:cxn modelId="{19EEBA3B-9F40-422C-9470-5342938D9338}" type="presOf" srcId="{77844BB8-F5A0-4644-8DF8-D08D8134257A}" destId="{015741C6-C0AB-4332-9E15-D68CA4E72679}" srcOrd="0" destOrd="0" presId="urn:microsoft.com/office/officeart/2005/8/layout/arrow4"/>
    <dgm:cxn modelId="{E74C588E-2EE1-4FD7-8C98-35404C57BA53}" type="presOf" srcId="{45A90671-5663-4B4D-B1C9-98D9BC5F4369}" destId="{6C1AF85F-E688-462E-9AF0-96E7907DE732}" srcOrd="0" destOrd="0" presId="urn:microsoft.com/office/officeart/2005/8/layout/arrow4"/>
    <dgm:cxn modelId="{AA150CDB-DEAA-4A92-907B-5D2C2B77875D}" srcId="{45A90671-5663-4B4D-B1C9-98D9BC5F4369}" destId="{7A9C388C-1CC3-4EF3-81BF-F64C70D16909}" srcOrd="2" destOrd="0" parTransId="{F2819458-BA00-4DB3-A982-4028F8002DBA}" sibTransId="{0D5C5F12-5DB4-4140-8BE6-F776C4B74777}"/>
    <dgm:cxn modelId="{C007CE50-61B9-480B-BF18-A82CE740A291}" type="presOf" srcId="{92CA92E8-215E-4855-A77F-9443F861F6D5}" destId="{36F5C215-2ED9-4AA8-A8FF-4CFB1E34F7CF}" srcOrd="0" destOrd="0" presId="urn:microsoft.com/office/officeart/2005/8/layout/arrow4"/>
    <dgm:cxn modelId="{6D1AAC04-5612-4966-8A84-B746B71705A2}" srcId="{45A90671-5663-4B4D-B1C9-98D9BC5F4369}" destId="{92CA92E8-215E-4855-A77F-9443F861F6D5}" srcOrd="1" destOrd="0" parTransId="{5D8C30C2-9F06-46E7-BD0C-F3AEE4BCA6C7}" sibTransId="{AB5C6D55-DF68-4DF3-B50F-ACF3F6AAF849}"/>
    <dgm:cxn modelId="{44BC3F3C-A56F-4ED8-986D-1BD60AD6E206}" type="presParOf" srcId="{6C1AF85F-E688-462E-9AF0-96E7907DE732}" destId="{7A844D5F-886B-4F68-819E-3AC681AE8B85}" srcOrd="0" destOrd="0" presId="urn:microsoft.com/office/officeart/2005/8/layout/arrow4"/>
    <dgm:cxn modelId="{21838344-E048-4BF5-8C42-11B9F7D487AF}" type="presParOf" srcId="{6C1AF85F-E688-462E-9AF0-96E7907DE732}" destId="{015741C6-C0AB-4332-9E15-D68CA4E72679}" srcOrd="1" destOrd="0" presId="urn:microsoft.com/office/officeart/2005/8/layout/arrow4"/>
    <dgm:cxn modelId="{DCD9B5F8-FE59-49DD-99C0-A5CEC4D4E703}" type="presParOf" srcId="{6C1AF85F-E688-462E-9AF0-96E7907DE732}" destId="{B22CBB80-C059-4337-AC80-1706D164AD6D}" srcOrd="2" destOrd="0" presId="urn:microsoft.com/office/officeart/2005/8/layout/arrow4"/>
    <dgm:cxn modelId="{8DED4A1D-7B1B-46AD-A3F7-E621364C4E1B}" type="presParOf" srcId="{6C1AF85F-E688-462E-9AF0-96E7907DE732}" destId="{36F5C215-2ED9-4AA8-A8FF-4CFB1E34F7CF}"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EBCB2-BD89-4AC5-B9FD-DAE5CF47DFA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B73EDF1-4C6C-4E3A-8F09-4135BE0FCD67}">
      <dgm:prSet/>
      <dgm:spPr/>
      <dgm:t>
        <a:bodyPr/>
        <a:lstStyle/>
        <a:p>
          <a:pPr algn="ctr" rtl="0"/>
          <a:r>
            <a:rPr lang="en-US" b="1" dirty="0" smtClean="0"/>
            <a:t>OTHER ITEMS</a:t>
          </a:r>
        </a:p>
      </dgm:t>
    </dgm:pt>
    <dgm:pt modelId="{4AA8EB24-895F-4978-9FDF-EB0A5408F28F}" type="parTrans" cxnId="{9479756F-FC56-4916-8706-4F813DEF4F70}">
      <dgm:prSet/>
      <dgm:spPr/>
      <dgm:t>
        <a:bodyPr/>
        <a:lstStyle/>
        <a:p>
          <a:endParaRPr lang="en-US"/>
        </a:p>
      </dgm:t>
    </dgm:pt>
    <dgm:pt modelId="{8CACA0BD-DC7A-4622-974A-8C0042DA2658}" type="sibTrans" cxnId="{9479756F-FC56-4916-8706-4F813DEF4F70}">
      <dgm:prSet/>
      <dgm:spPr/>
      <dgm:t>
        <a:bodyPr/>
        <a:lstStyle/>
        <a:p>
          <a:endParaRPr lang="en-US"/>
        </a:p>
      </dgm:t>
    </dgm:pt>
    <dgm:pt modelId="{5D130D94-170E-485B-B89E-B09A3868E194}">
      <dgm:prSet/>
      <dgm:spPr/>
      <dgm:t>
        <a:bodyPr/>
        <a:lstStyle/>
        <a:p>
          <a:pPr algn="l" rtl="0"/>
          <a:r>
            <a:rPr lang="en-US" smtClean="0"/>
            <a:t>Resident Communications</a:t>
          </a:r>
          <a:endParaRPr lang="en-US"/>
        </a:p>
      </dgm:t>
    </dgm:pt>
    <dgm:pt modelId="{96650919-0734-4BA5-892A-37118A3977BB}" type="parTrans" cxnId="{380F336F-028F-4FA6-95D0-895A5BED5824}">
      <dgm:prSet/>
      <dgm:spPr/>
      <dgm:t>
        <a:bodyPr/>
        <a:lstStyle/>
        <a:p>
          <a:endParaRPr lang="en-US"/>
        </a:p>
      </dgm:t>
    </dgm:pt>
    <dgm:pt modelId="{8AD2D63C-1A1A-4551-A7FC-799CB372EA17}" type="sibTrans" cxnId="{380F336F-028F-4FA6-95D0-895A5BED5824}">
      <dgm:prSet/>
      <dgm:spPr/>
      <dgm:t>
        <a:bodyPr/>
        <a:lstStyle/>
        <a:p>
          <a:endParaRPr lang="en-US"/>
        </a:p>
      </dgm:t>
    </dgm:pt>
    <dgm:pt modelId="{5819F4CE-1D0C-41A3-821E-ADA62A964EB4}">
      <dgm:prSet/>
      <dgm:spPr/>
      <dgm:t>
        <a:bodyPr/>
        <a:lstStyle/>
        <a:p>
          <a:pPr algn="l" rtl="0"/>
          <a:r>
            <a:rPr lang="en-US" dirty="0" smtClean="0"/>
            <a:t>Program Kick Off</a:t>
          </a:r>
          <a:endParaRPr lang="en-US" dirty="0"/>
        </a:p>
      </dgm:t>
    </dgm:pt>
    <dgm:pt modelId="{230BB0ED-48A1-4976-8B16-EC134AB7D0BC}" type="parTrans" cxnId="{6FF8F61C-E69D-45B6-BAFF-04FC2E0FD93F}">
      <dgm:prSet/>
      <dgm:spPr/>
      <dgm:t>
        <a:bodyPr/>
        <a:lstStyle/>
        <a:p>
          <a:endParaRPr lang="en-US"/>
        </a:p>
      </dgm:t>
    </dgm:pt>
    <dgm:pt modelId="{DC607DFF-4D93-452D-A889-324FEFD43FD3}" type="sibTrans" cxnId="{6FF8F61C-E69D-45B6-BAFF-04FC2E0FD93F}">
      <dgm:prSet/>
      <dgm:spPr/>
      <dgm:t>
        <a:bodyPr/>
        <a:lstStyle/>
        <a:p>
          <a:endParaRPr lang="en-US"/>
        </a:p>
      </dgm:t>
    </dgm:pt>
    <dgm:pt modelId="{8906021C-2143-40FD-AE7A-B907174A7621}">
      <dgm:prSet/>
      <dgm:spPr/>
      <dgm:t>
        <a:bodyPr/>
        <a:lstStyle/>
        <a:p>
          <a:pPr algn="l" rtl="0"/>
          <a:r>
            <a:rPr lang="en-US" dirty="0" smtClean="0"/>
            <a:t>Close Out &amp; Evaluation</a:t>
          </a:r>
          <a:endParaRPr lang="en-US" dirty="0"/>
        </a:p>
      </dgm:t>
    </dgm:pt>
    <dgm:pt modelId="{A911D9AE-6D84-4700-A602-9411A4301D9A}" type="parTrans" cxnId="{8BABEC55-7DE3-4520-9EE3-4D93030F37BD}">
      <dgm:prSet/>
      <dgm:spPr/>
      <dgm:t>
        <a:bodyPr/>
        <a:lstStyle/>
        <a:p>
          <a:endParaRPr lang="en-US"/>
        </a:p>
      </dgm:t>
    </dgm:pt>
    <dgm:pt modelId="{3516B3EF-A395-4C08-9EEC-799B47CB7DD2}" type="sibTrans" cxnId="{8BABEC55-7DE3-4520-9EE3-4D93030F37BD}">
      <dgm:prSet/>
      <dgm:spPr/>
      <dgm:t>
        <a:bodyPr/>
        <a:lstStyle/>
        <a:p>
          <a:endParaRPr lang="en-US"/>
        </a:p>
      </dgm:t>
    </dgm:pt>
    <dgm:pt modelId="{6436DA7E-A0A6-4C43-8E86-C6C440280A49}" type="pres">
      <dgm:prSet presAssocID="{DC6EBCB2-BD89-4AC5-B9FD-DAE5CF47DFA8}" presName="compositeShape" presStyleCnt="0">
        <dgm:presLayoutVars>
          <dgm:chMax val="7"/>
          <dgm:dir/>
          <dgm:resizeHandles val="exact"/>
        </dgm:presLayoutVars>
      </dgm:prSet>
      <dgm:spPr/>
      <dgm:t>
        <a:bodyPr/>
        <a:lstStyle/>
        <a:p>
          <a:endParaRPr lang="en-US"/>
        </a:p>
      </dgm:t>
    </dgm:pt>
    <dgm:pt modelId="{A67FF65C-54DD-443B-8300-0FDD3ECD3385}" type="pres">
      <dgm:prSet presAssocID="{9B73EDF1-4C6C-4E3A-8F09-4135BE0FCD67}" presName="circ1TxSh" presStyleLbl="vennNode1" presStyleIdx="0" presStyleCnt="1" custLinFactNeighborX="2108" custLinFactNeighborY="14052"/>
      <dgm:spPr/>
      <dgm:t>
        <a:bodyPr/>
        <a:lstStyle/>
        <a:p>
          <a:endParaRPr lang="en-US"/>
        </a:p>
      </dgm:t>
    </dgm:pt>
  </dgm:ptLst>
  <dgm:cxnLst>
    <dgm:cxn modelId="{1A75E4EB-CCAE-4355-8A49-DA40B75929AC}" type="presOf" srcId="{DC6EBCB2-BD89-4AC5-B9FD-DAE5CF47DFA8}" destId="{6436DA7E-A0A6-4C43-8E86-C6C440280A49}" srcOrd="0" destOrd="0" presId="urn:microsoft.com/office/officeart/2005/8/layout/venn1"/>
    <dgm:cxn modelId="{6FF8F61C-E69D-45B6-BAFF-04FC2E0FD93F}" srcId="{9B73EDF1-4C6C-4E3A-8F09-4135BE0FCD67}" destId="{5819F4CE-1D0C-41A3-821E-ADA62A964EB4}" srcOrd="1" destOrd="0" parTransId="{230BB0ED-48A1-4976-8B16-EC134AB7D0BC}" sibTransId="{DC607DFF-4D93-452D-A889-324FEFD43FD3}"/>
    <dgm:cxn modelId="{C3C7EB5D-1B8F-4F53-A810-C3DA3BB4D473}" type="presOf" srcId="{9B73EDF1-4C6C-4E3A-8F09-4135BE0FCD67}" destId="{A67FF65C-54DD-443B-8300-0FDD3ECD3385}" srcOrd="0" destOrd="0" presId="urn:microsoft.com/office/officeart/2005/8/layout/venn1"/>
    <dgm:cxn modelId="{380F336F-028F-4FA6-95D0-895A5BED5824}" srcId="{9B73EDF1-4C6C-4E3A-8F09-4135BE0FCD67}" destId="{5D130D94-170E-485B-B89E-B09A3868E194}" srcOrd="0" destOrd="0" parTransId="{96650919-0734-4BA5-892A-37118A3977BB}" sibTransId="{8AD2D63C-1A1A-4551-A7FC-799CB372EA17}"/>
    <dgm:cxn modelId="{9479756F-FC56-4916-8706-4F813DEF4F70}" srcId="{DC6EBCB2-BD89-4AC5-B9FD-DAE5CF47DFA8}" destId="{9B73EDF1-4C6C-4E3A-8F09-4135BE0FCD67}" srcOrd="0" destOrd="0" parTransId="{4AA8EB24-895F-4978-9FDF-EB0A5408F28F}" sibTransId="{8CACA0BD-DC7A-4622-974A-8C0042DA2658}"/>
    <dgm:cxn modelId="{8BABEC55-7DE3-4520-9EE3-4D93030F37BD}" srcId="{9B73EDF1-4C6C-4E3A-8F09-4135BE0FCD67}" destId="{8906021C-2143-40FD-AE7A-B907174A7621}" srcOrd="2" destOrd="0" parTransId="{A911D9AE-6D84-4700-A602-9411A4301D9A}" sibTransId="{3516B3EF-A395-4C08-9EEC-799B47CB7DD2}"/>
    <dgm:cxn modelId="{B981A555-1C89-4427-B5CD-215472F8D6B9}" type="presOf" srcId="{5D130D94-170E-485B-B89E-B09A3868E194}" destId="{A67FF65C-54DD-443B-8300-0FDD3ECD3385}" srcOrd="0" destOrd="1" presId="urn:microsoft.com/office/officeart/2005/8/layout/venn1"/>
    <dgm:cxn modelId="{64ADE0B6-593A-4108-9F6B-383446E23744}" type="presOf" srcId="{5819F4CE-1D0C-41A3-821E-ADA62A964EB4}" destId="{A67FF65C-54DD-443B-8300-0FDD3ECD3385}" srcOrd="0" destOrd="2" presId="urn:microsoft.com/office/officeart/2005/8/layout/venn1"/>
    <dgm:cxn modelId="{22505822-E86F-4B35-B2AF-39240F6428BA}" type="presOf" srcId="{8906021C-2143-40FD-AE7A-B907174A7621}" destId="{A67FF65C-54DD-443B-8300-0FDD3ECD3385}" srcOrd="0" destOrd="3" presId="urn:microsoft.com/office/officeart/2005/8/layout/venn1"/>
    <dgm:cxn modelId="{FFD24F16-C272-4287-8A58-862A1D3636A4}" type="presParOf" srcId="{6436DA7E-A0A6-4C43-8E86-C6C440280A49}" destId="{A67FF65C-54DD-443B-8300-0FDD3ECD3385}"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4D5F-886B-4F68-819E-3AC681AE8B85}">
      <dsp:nvSpPr>
        <dsp:cNvPr id="0" name=""/>
        <dsp:cNvSpPr/>
      </dsp:nvSpPr>
      <dsp:spPr>
        <a:xfrm>
          <a:off x="511352" y="-117805"/>
          <a:ext cx="2098973" cy="2866796"/>
        </a:xfrm>
        <a:prstGeom prst="upArrow">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015741C6-C0AB-4332-9E15-D68CA4E72679}">
      <dsp:nvSpPr>
        <dsp:cNvPr id="0" name=""/>
        <dsp:cNvSpPr/>
      </dsp:nvSpPr>
      <dsp:spPr>
        <a:xfrm>
          <a:off x="2629774" y="725210"/>
          <a:ext cx="6346026" cy="151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endParaRPr lang="en-US" sz="2500" b="1" kern="1200" dirty="0" smtClean="0">
            <a:solidFill>
              <a:schemeClr val="tx2"/>
            </a:solidFill>
          </a:endParaRPr>
        </a:p>
        <a:p>
          <a:pPr lvl="0" algn="l" defTabSz="1111250">
            <a:lnSpc>
              <a:spcPct val="90000"/>
            </a:lnSpc>
            <a:spcBef>
              <a:spcPct val="0"/>
            </a:spcBef>
            <a:spcAft>
              <a:spcPct val="35000"/>
            </a:spcAft>
          </a:pPr>
          <a:r>
            <a:rPr lang="en-US" sz="2600" b="1" kern="1200" dirty="0" smtClean="0">
              <a:solidFill>
                <a:schemeClr val="tx2"/>
              </a:solidFill>
            </a:rPr>
            <a:t>Building Efficiency</a:t>
          </a:r>
        </a:p>
        <a:p>
          <a:pPr lvl="0" algn="l" defTabSz="1111250">
            <a:lnSpc>
              <a:spcPct val="90000"/>
            </a:lnSpc>
            <a:spcBef>
              <a:spcPct val="0"/>
            </a:spcBef>
            <a:spcAft>
              <a:spcPct val="35000"/>
            </a:spcAft>
          </a:pPr>
          <a:r>
            <a:rPr lang="en-US" sz="2600" b="1" kern="1200" dirty="0" smtClean="0">
              <a:solidFill>
                <a:schemeClr val="tx2"/>
              </a:solidFill>
            </a:rPr>
            <a:t>Community Engagement</a:t>
          </a:r>
        </a:p>
        <a:p>
          <a:pPr lvl="0" algn="l" defTabSz="1111250">
            <a:lnSpc>
              <a:spcPct val="90000"/>
            </a:lnSpc>
            <a:spcBef>
              <a:spcPct val="0"/>
            </a:spcBef>
            <a:spcAft>
              <a:spcPct val="35000"/>
            </a:spcAft>
          </a:pPr>
          <a:r>
            <a:rPr lang="en-US" sz="2600" b="1" kern="1200" dirty="0" smtClean="0">
              <a:solidFill>
                <a:schemeClr val="tx2"/>
              </a:solidFill>
            </a:rPr>
            <a:t>Resident Health</a:t>
          </a:r>
        </a:p>
      </dsp:txBody>
      <dsp:txXfrm>
        <a:off x="2629774" y="725210"/>
        <a:ext cx="6346026" cy="1514063"/>
      </dsp:txXfrm>
    </dsp:sp>
    <dsp:sp modelId="{B22CBB80-C059-4337-AC80-1706D164AD6D}">
      <dsp:nvSpPr>
        <dsp:cNvPr id="0" name=""/>
        <dsp:cNvSpPr/>
      </dsp:nvSpPr>
      <dsp:spPr>
        <a:xfrm>
          <a:off x="1783073" y="2654129"/>
          <a:ext cx="2018014" cy="2870640"/>
        </a:xfrm>
        <a:prstGeom prst="downArrow">
          <a:avLst/>
        </a:prstGeom>
        <a:gradFill rotWithShape="0">
          <a:gsLst>
            <a:gs pos="0">
              <a:schemeClr val="accent2">
                <a:hueOff val="7729367"/>
                <a:satOff val="-82653"/>
                <a:lumOff val="21569"/>
                <a:alphaOff val="0"/>
                <a:shade val="70000"/>
                <a:satMod val="150000"/>
              </a:schemeClr>
            </a:gs>
            <a:gs pos="34000">
              <a:schemeClr val="accent2">
                <a:hueOff val="7729367"/>
                <a:satOff val="-82653"/>
                <a:lumOff val="21569"/>
                <a:alphaOff val="0"/>
                <a:shade val="70000"/>
                <a:satMod val="140000"/>
              </a:schemeClr>
            </a:gs>
            <a:gs pos="70000">
              <a:schemeClr val="accent2">
                <a:hueOff val="7729367"/>
                <a:satOff val="-82653"/>
                <a:lumOff val="21569"/>
                <a:alphaOff val="0"/>
                <a:tint val="100000"/>
                <a:shade val="90000"/>
                <a:satMod val="140000"/>
              </a:schemeClr>
            </a:gs>
            <a:gs pos="100000">
              <a:schemeClr val="accent2">
                <a:hueOff val="7729367"/>
                <a:satOff val="-82653"/>
                <a:lumOff val="2156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7729367"/>
              <a:satOff val="-82653"/>
              <a:lumOff val="21569"/>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36F5C215-2ED9-4AA8-A8FF-4CFB1E34F7CF}">
      <dsp:nvSpPr>
        <dsp:cNvPr id="0" name=""/>
        <dsp:cNvSpPr/>
      </dsp:nvSpPr>
      <dsp:spPr>
        <a:xfrm>
          <a:off x="3385325" y="2806559"/>
          <a:ext cx="6346026" cy="163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tx2"/>
              </a:solidFill>
            </a:rPr>
            <a:t>Utility Consumption</a:t>
          </a:r>
        </a:p>
        <a:p>
          <a:pPr lvl="0" algn="l" defTabSz="1155700">
            <a:lnSpc>
              <a:spcPct val="90000"/>
            </a:lnSpc>
            <a:spcBef>
              <a:spcPct val="0"/>
            </a:spcBef>
            <a:spcAft>
              <a:spcPct val="35000"/>
            </a:spcAft>
          </a:pPr>
          <a:r>
            <a:rPr lang="en-US" sz="2600" b="1" kern="1200" dirty="0" smtClean="0">
              <a:solidFill>
                <a:schemeClr val="tx2"/>
              </a:solidFill>
            </a:rPr>
            <a:t>Utility Costs</a:t>
          </a:r>
        </a:p>
        <a:p>
          <a:pPr lvl="0" algn="l" defTabSz="1155700">
            <a:lnSpc>
              <a:spcPct val="90000"/>
            </a:lnSpc>
            <a:spcBef>
              <a:spcPct val="0"/>
            </a:spcBef>
            <a:spcAft>
              <a:spcPct val="35000"/>
            </a:spcAft>
          </a:pPr>
          <a:r>
            <a:rPr lang="en-US" sz="2600" b="1" kern="1200" dirty="0" smtClean="0">
              <a:solidFill>
                <a:schemeClr val="tx2"/>
              </a:solidFill>
            </a:rPr>
            <a:t>Operating Costs</a:t>
          </a:r>
          <a:endParaRPr lang="en-US" sz="2600" b="1" kern="1200" dirty="0">
            <a:solidFill>
              <a:schemeClr val="tx2"/>
            </a:solidFill>
          </a:endParaRPr>
        </a:p>
      </dsp:txBody>
      <dsp:txXfrm>
        <a:off x="3385325" y="2806559"/>
        <a:ext cx="6346026" cy="163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FF65C-54DD-443B-8300-0FDD3ECD3385}">
      <dsp:nvSpPr>
        <dsp:cNvPr id="0" name=""/>
        <dsp:cNvSpPr/>
      </dsp:nvSpPr>
      <dsp:spPr>
        <a:xfrm>
          <a:off x="0" y="268406"/>
          <a:ext cx="3593911" cy="3593911"/>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289050" rtl="0">
            <a:lnSpc>
              <a:spcPct val="90000"/>
            </a:lnSpc>
            <a:spcBef>
              <a:spcPct val="0"/>
            </a:spcBef>
            <a:spcAft>
              <a:spcPct val="35000"/>
            </a:spcAft>
          </a:pPr>
          <a:r>
            <a:rPr lang="en-US" sz="2900" b="1" kern="1200" dirty="0" smtClean="0"/>
            <a:t>OTHER ITEMS</a:t>
          </a:r>
        </a:p>
        <a:p>
          <a:pPr marL="228600" lvl="1" indent="-228600" algn="l" defTabSz="1022350" rtl="0">
            <a:lnSpc>
              <a:spcPct val="90000"/>
            </a:lnSpc>
            <a:spcBef>
              <a:spcPct val="0"/>
            </a:spcBef>
            <a:spcAft>
              <a:spcPct val="15000"/>
            </a:spcAft>
            <a:buChar char="••"/>
          </a:pPr>
          <a:r>
            <a:rPr lang="en-US" sz="2300" kern="1200" smtClean="0"/>
            <a:t>Resident Communications</a:t>
          </a:r>
          <a:endParaRPr lang="en-US" sz="2300" kern="1200"/>
        </a:p>
        <a:p>
          <a:pPr marL="228600" lvl="1" indent="-228600" algn="l" defTabSz="1022350" rtl="0">
            <a:lnSpc>
              <a:spcPct val="90000"/>
            </a:lnSpc>
            <a:spcBef>
              <a:spcPct val="0"/>
            </a:spcBef>
            <a:spcAft>
              <a:spcPct val="15000"/>
            </a:spcAft>
            <a:buChar char="••"/>
          </a:pPr>
          <a:r>
            <a:rPr lang="en-US" sz="2300" kern="1200" dirty="0" smtClean="0"/>
            <a:t>Program Kick Off</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Close Out &amp; Evaluation</a:t>
          </a:r>
          <a:endParaRPr lang="en-US" sz="2300" kern="1200" dirty="0"/>
        </a:p>
      </dsp:txBody>
      <dsp:txXfrm>
        <a:off x="526316" y="794722"/>
        <a:ext cx="2541279" cy="2541279"/>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D9C55-48CA-491B-89D6-6F4CB3B8C57F}" type="datetimeFigureOut">
              <a:rPr lang="en-US" smtClean="0"/>
              <a:t>10/28/2015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E3EBC-02D4-412A-82D0-0A1F9101B694}" type="slidenum">
              <a:rPr lang="en-US" smtClean="0"/>
              <a:t>‹#›</a:t>
            </a:fld>
            <a:endParaRPr lang="en-US"/>
          </a:p>
        </p:txBody>
      </p:sp>
    </p:spTree>
    <p:extLst>
      <p:ext uri="{BB962C8B-B14F-4D97-AF65-F5344CB8AC3E}">
        <p14:creationId xmlns:p14="http://schemas.microsoft.com/office/powerpoint/2010/main" val="373192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1</a:t>
            </a:fld>
            <a:endParaRPr lang="en-US"/>
          </a:p>
        </p:txBody>
      </p:sp>
    </p:spTree>
    <p:extLst>
      <p:ext uri="{BB962C8B-B14F-4D97-AF65-F5344CB8AC3E}">
        <p14:creationId xmlns:p14="http://schemas.microsoft.com/office/powerpoint/2010/main" val="2497870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11</a:t>
            </a:fld>
            <a:endParaRPr lang="en-US"/>
          </a:p>
        </p:txBody>
      </p:sp>
    </p:spTree>
    <p:extLst>
      <p:ext uri="{BB962C8B-B14F-4D97-AF65-F5344CB8AC3E}">
        <p14:creationId xmlns:p14="http://schemas.microsoft.com/office/powerpoint/2010/main" val="1646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12</a:t>
            </a:fld>
            <a:endParaRPr lang="en-US"/>
          </a:p>
        </p:txBody>
      </p:sp>
    </p:spTree>
    <p:extLst>
      <p:ext uri="{BB962C8B-B14F-4D97-AF65-F5344CB8AC3E}">
        <p14:creationId xmlns:p14="http://schemas.microsoft.com/office/powerpoint/2010/main" val="609557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selected influencing factors gather some information</a:t>
            </a:r>
          </a:p>
          <a:p>
            <a:pPr marL="971550" lvl="1" indent="-514350">
              <a:buFont typeface="+mj-lt"/>
              <a:buAutoNum type="arabicPeriod"/>
            </a:pPr>
            <a:r>
              <a:rPr lang="en-US" sz="3000" dirty="0" smtClean="0">
                <a:solidFill>
                  <a:schemeClr val="tx2"/>
                </a:solidFill>
              </a:rPr>
              <a:t>Assist in selecting modules that best match owner resources and resident capacity</a:t>
            </a:r>
          </a:p>
          <a:p>
            <a:pPr marL="971550" lvl="1" indent="-514350">
              <a:buFont typeface="+mj-lt"/>
              <a:buAutoNum type="arabicPeriod"/>
            </a:pPr>
            <a:r>
              <a:rPr lang="en-US" sz="3000" dirty="0" smtClean="0">
                <a:solidFill>
                  <a:schemeClr val="tx2"/>
                </a:solidFill>
              </a:rPr>
              <a:t>Collect information to tailor messages and activities to residents/properties</a:t>
            </a:r>
          </a:p>
          <a:p>
            <a:r>
              <a:rPr lang="en-US" sz="1200" b="0" i="0" u="none" strike="noStrike" kern="1200" baseline="0" dirty="0" smtClean="0">
                <a:solidFill>
                  <a:schemeClr val="tx1"/>
                </a:solidFill>
                <a:latin typeface="+mn-lt"/>
                <a:ea typeface="+mn-ea"/>
                <a:cs typeface="+mn-cs"/>
              </a:rPr>
              <a:t>If completed by the Housing Manager or another person knowledgeable about both residents and your</a:t>
            </a:r>
          </a:p>
          <a:p>
            <a:r>
              <a:rPr lang="en-US" sz="1200" b="0" i="0" u="none" strike="noStrike" kern="1200" baseline="0" dirty="0" smtClean="0">
                <a:solidFill>
                  <a:schemeClr val="tx1"/>
                </a:solidFill>
                <a:latin typeface="+mn-lt"/>
                <a:ea typeface="+mn-ea"/>
                <a:cs typeface="+mn-cs"/>
              </a:rPr>
              <a:t>apartment buildings, the questionnaire can be completed in less than an hour.</a:t>
            </a:r>
            <a:endParaRPr lang="en-US" sz="36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15</a:t>
            </a:fld>
            <a:endParaRPr lang="en-US"/>
          </a:p>
        </p:txBody>
      </p:sp>
    </p:spTree>
    <p:extLst>
      <p:ext uri="{BB962C8B-B14F-4D97-AF65-F5344CB8AC3E}">
        <p14:creationId xmlns:p14="http://schemas.microsoft.com/office/powerpoint/2010/main" val="248628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For each activity: pictures of materials, instructions, and estimate of staff time</a:t>
            </a:r>
          </a:p>
          <a:p>
            <a:r>
              <a:rPr lang="en-US" sz="1200" dirty="0" smtClean="0">
                <a:solidFill>
                  <a:schemeClr val="tx2"/>
                </a:solidFill>
              </a:rPr>
              <a:t>Special section – Strategies and tips on engaging residents during retrofits</a:t>
            </a:r>
          </a:p>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16</a:t>
            </a:fld>
            <a:endParaRPr lang="en-US"/>
          </a:p>
        </p:txBody>
      </p:sp>
    </p:spTree>
    <p:extLst>
      <p:ext uri="{BB962C8B-B14F-4D97-AF65-F5344CB8AC3E}">
        <p14:creationId xmlns:p14="http://schemas.microsoft.com/office/powerpoint/2010/main" val="255028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050B2-EB19-7048-8906-5485B8047FB6}" type="slidenum">
              <a:rPr lang="en-US" smtClean="0"/>
              <a:t>19</a:t>
            </a:fld>
            <a:endParaRPr lang="en-US" dirty="0"/>
          </a:p>
        </p:txBody>
      </p:sp>
    </p:spTree>
    <p:extLst>
      <p:ext uri="{BB962C8B-B14F-4D97-AF65-F5344CB8AC3E}">
        <p14:creationId xmlns:p14="http://schemas.microsoft.com/office/powerpoint/2010/main" val="4213663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latin typeface="Arial Narrow" pitchFamily="34" charset="0"/>
            </a:endParaRPr>
          </a:p>
        </p:txBody>
      </p:sp>
      <p:sp>
        <p:nvSpPr>
          <p:cNvPr id="4" name="Slide Number Placeholder 3"/>
          <p:cNvSpPr>
            <a:spLocks noGrp="1"/>
          </p:cNvSpPr>
          <p:nvPr>
            <p:ph type="sldNum" sz="quarter" idx="10"/>
          </p:nvPr>
        </p:nvSpPr>
        <p:spPr/>
        <p:txBody>
          <a:bodyPr/>
          <a:lstStyle/>
          <a:p>
            <a:fld id="{23D1631E-D657-4CF4-B7A9-E38E81417ADF}" type="slidenum">
              <a:rPr lang="en-CA" smtClean="0"/>
              <a:pPr/>
              <a:t>22</a:t>
            </a:fld>
            <a:endParaRPr lang="en-CA" dirty="0"/>
          </a:p>
        </p:txBody>
      </p:sp>
    </p:spTree>
    <p:extLst>
      <p:ext uri="{BB962C8B-B14F-4D97-AF65-F5344CB8AC3E}">
        <p14:creationId xmlns:p14="http://schemas.microsoft.com/office/powerpoint/2010/main" val="197289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Activities conducted by staff alone or in coordination with community partners and consultants</a:t>
            </a:r>
          </a:p>
          <a:p>
            <a:r>
              <a:rPr lang="en-US" sz="1200" dirty="0" smtClean="0">
                <a:solidFill>
                  <a:schemeClr val="tx2"/>
                </a:solidFill>
              </a:rPr>
              <a:t>Works best if residents already participate in group activities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24</a:t>
            </a:fld>
            <a:endParaRPr lang="en-US"/>
          </a:p>
        </p:txBody>
      </p:sp>
    </p:spTree>
    <p:extLst>
      <p:ext uri="{BB962C8B-B14F-4D97-AF65-F5344CB8AC3E}">
        <p14:creationId xmlns:p14="http://schemas.microsoft.com/office/powerpoint/2010/main" val="246807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Resident Advisory Group – Meeting #1 Agenda.  The attached agenda provides an outline of topics to discuss/explore with the newly appointed Resident Advisor Group.  </a:t>
            </a:r>
          </a:p>
          <a:p>
            <a:endParaRPr lang="en-CA" dirty="0" smtClean="0">
              <a:latin typeface="Arial Narrow" pitchFamily="34" charset="0"/>
            </a:endParaRPr>
          </a:p>
          <a:p>
            <a:endParaRPr lang="en-CA" dirty="0"/>
          </a:p>
        </p:txBody>
      </p:sp>
      <p:sp>
        <p:nvSpPr>
          <p:cNvPr id="4" name="Slide Number Placeholder 3"/>
          <p:cNvSpPr>
            <a:spLocks noGrp="1"/>
          </p:cNvSpPr>
          <p:nvPr>
            <p:ph type="sldNum" sz="quarter" idx="10"/>
          </p:nvPr>
        </p:nvSpPr>
        <p:spPr/>
        <p:txBody>
          <a:bodyPr/>
          <a:lstStyle/>
          <a:p>
            <a:fld id="{23D1631E-D657-4CF4-B7A9-E38E81417ADF}" type="slidenum">
              <a:rPr lang="en-CA" smtClean="0"/>
              <a:pPr/>
              <a:t>25</a:t>
            </a:fld>
            <a:endParaRPr lang="en-CA" dirty="0"/>
          </a:p>
        </p:txBody>
      </p:sp>
    </p:spTree>
    <p:extLst>
      <p:ext uri="{BB962C8B-B14F-4D97-AF65-F5344CB8AC3E}">
        <p14:creationId xmlns:p14="http://schemas.microsoft.com/office/powerpoint/2010/main" val="218526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a:t>
            </a:r>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26</a:t>
            </a:fld>
            <a:endParaRPr lang="en-US"/>
          </a:p>
        </p:txBody>
      </p:sp>
    </p:spTree>
    <p:extLst>
      <p:ext uri="{BB962C8B-B14F-4D97-AF65-F5344CB8AC3E}">
        <p14:creationId xmlns:p14="http://schemas.microsoft.com/office/powerpoint/2010/main" val="274311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Optional Activity – </a:t>
            </a:r>
            <a:r>
              <a:rPr lang="en-US" sz="1200" b="1" i="1" u="sng" kern="1200" dirty="0" smtClean="0">
                <a:solidFill>
                  <a:schemeClr val="tx1"/>
                </a:solidFill>
                <a:effectLst/>
                <a:latin typeface="+mn-lt"/>
                <a:ea typeface="+mn-ea"/>
                <a:cs typeface="+mn-cs"/>
              </a:rPr>
              <a:t>Green Sprouts Program</a:t>
            </a:r>
            <a:endParaRPr lang="en-US" sz="1200" kern="1200" dirty="0" smtClean="0">
              <a:solidFill>
                <a:schemeClr val="tx1"/>
              </a:solidFill>
              <a:effectLst/>
              <a:latin typeface="+mn-lt"/>
              <a:ea typeface="+mn-ea"/>
              <a:cs typeface="+mn-cs"/>
            </a:endParaRP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Green Sprouts</a:t>
            </a:r>
            <a:r>
              <a:rPr lang="en-US" sz="1200" kern="1200" dirty="0" smtClean="0">
                <a:solidFill>
                  <a:schemeClr val="tx1"/>
                </a:solidFill>
                <a:effectLst/>
                <a:latin typeface="+mn-lt"/>
                <a:ea typeface="+mn-ea"/>
                <a:cs typeface="+mn-cs"/>
              </a:rPr>
              <a:t> - Movie Night Poster should be used to advertise for a fun night of entertainment and education.  Children will learn about water use and conservation and take home a Water Log Challenge.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Note: the Green Sprouts Movie Night is an optional activity.  Remember to insert the proper logo, date, time and location of the event.  Posters are more noticeable when printed on tabloid size paper (11x17) and posted at least one week prior to an event.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CA" dirty="0" smtClean="0">
              <a:latin typeface="Arial Narrow" pitchFamily="34" charset="0"/>
            </a:endParaRPr>
          </a:p>
          <a:p>
            <a:pPr>
              <a:buBlip>
                <a:blip r:embed="rId3"/>
              </a:buBlip>
            </a:pPr>
            <a:endParaRPr lang="en-US" dirty="0"/>
          </a:p>
        </p:txBody>
      </p:sp>
      <p:sp>
        <p:nvSpPr>
          <p:cNvPr id="4" name="Slide Number Placeholder 3"/>
          <p:cNvSpPr>
            <a:spLocks noGrp="1"/>
          </p:cNvSpPr>
          <p:nvPr>
            <p:ph type="sldNum" sz="quarter" idx="10"/>
          </p:nvPr>
        </p:nvSpPr>
        <p:spPr/>
        <p:txBody>
          <a:bodyPr/>
          <a:lstStyle/>
          <a:p>
            <a:fld id="{58B120FB-13FA-EC45-8108-222924260BBD}" type="slidenum">
              <a:rPr lang="en-US" smtClean="0"/>
              <a:t>29</a:t>
            </a:fld>
            <a:endParaRPr lang="en-US" dirty="0"/>
          </a:p>
        </p:txBody>
      </p:sp>
    </p:spTree>
    <p:extLst>
      <p:ext uri="{BB962C8B-B14F-4D97-AF65-F5344CB8AC3E}">
        <p14:creationId xmlns:p14="http://schemas.microsoft.com/office/powerpoint/2010/main" val="253262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3</a:t>
            </a:fld>
            <a:endParaRPr lang="en-US"/>
          </a:p>
        </p:txBody>
      </p:sp>
    </p:spTree>
    <p:extLst>
      <p:ext uri="{BB962C8B-B14F-4D97-AF65-F5344CB8AC3E}">
        <p14:creationId xmlns:p14="http://schemas.microsoft.com/office/powerpoint/2010/main" val="1023980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36</a:t>
            </a:fld>
            <a:endParaRPr lang="en-US"/>
          </a:p>
        </p:txBody>
      </p:sp>
    </p:spTree>
    <p:extLst>
      <p:ext uri="{BB962C8B-B14F-4D97-AF65-F5344CB8AC3E}">
        <p14:creationId xmlns:p14="http://schemas.microsoft.com/office/powerpoint/2010/main" val="303279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Under a grant from the U.S. Department of Energy to test strategies for funding energy retrofits in</a:t>
            </a:r>
            <a:r>
              <a:rPr lang="en-US" sz="1000" b="0" baseline="0" dirty="0" smtClean="0"/>
              <a:t> </a:t>
            </a:r>
            <a:r>
              <a:rPr lang="en-US" sz="1000" b="0" dirty="0" smtClean="0"/>
              <a:t>private multi‐family housing, SAHF and its contractor, </a:t>
            </a:r>
            <a:r>
              <a:rPr lang="en-US" sz="1000" b="0" dirty="0" err="1" smtClean="0"/>
              <a:t>GreenRoots</a:t>
            </a:r>
            <a:r>
              <a:rPr lang="en-US" sz="1000" b="0" dirty="0" smtClean="0"/>
              <a:t> Strategies, undertook the design of</a:t>
            </a:r>
            <a:r>
              <a:rPr lang="en-US" sz="1000" b="0" baseline="0" dirty="0" smtClean="0"/>
              <a:t> </a:t>
            </a:r>
            <a:r>
              <a:rPr lang="en-US" sz="1000" b="0" dirty="0" smtClean="0"/>
              <a:t>the Resident Engagement Toolkit to complement the energy and water retrofits being made in the</a:t>
            </a:r>
            <a:r>
              <a:rPr lang="en-US" sz="1000" b="0" baseline="0" dirty="0" smtClean="0"/>
              <a:t> </a:t>
            </a:r>
            <a:r>
              <a:rPr lang="en-US" sz="1000" b="0" dirty="0" smtClean="0"/>
              <a:t>properties of participating SAHF members. The Toolkit enables owners and staff to maximize</a:t>
            </a:r>
            <a:r>
              <a:rPr lang="en-US" sz="1000" b="0" baseline="0" dirty="0" smtClean="0"/>
              <a:t> </a:t>
            </a:r>
            <a:r>
              <a:rPr lang="en-US" sz="1000" b="0" dirty="0" smtClean="0"/>
              <a:t>consumption reductions and to further reduce both owner and resident utility costs.</a:t>
            </a:r>
            <a:endParaRPr lang="en-US" sz="1000" b="0" dirty="0"/>
          </a:p>
        </p:txBody>
      </p:sp>
      <p:sp>
        <p:nvSpPr>
          <p:cNvPr id="4" name="Slide Number Placeholder 3"/>
          <p:cNvSpPr>
            <a:spLocks noGrp="1"/>
          </p:cNvSpPr>
          <p:nvPr>
            <p:ph type="sldNum" sz="quarter" idx="10"/>
          </p:nvPr>
        </p:nvSpPr>
        <p:spPr/>
        <p:txBody>
          <a:bodyPr/>
          <a:lstStyle/>
          <a:p>
            <a:fld id="{47AE3EBC-02D4-412A-82D0-0A1F9101B694}" type="slidenum">
              <a:rPr lang="en-US" smtClean="0"/>
              <a:t>4</a:t>
            </a:fld>
            <a:endParaRPr lang="en-US"/>
          </a:p>
        </p:txBody>
      </p:sp>
    </p:spTree>
    <p:extLst>
      <p:ext uri="{BB962C8B-B14F-4D97-AF65-F5344CB8AC3E}">
        <p14:creationId xmlns:p14="http://schemas.microsoft.com/office/powerpoint/2010/main" val="165139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5</a:t>
            </a:fld>
            <a:endParaRPr lang="en-US"/>
          </a:p>
        </p:txBody>
      </p:sp>
    </p:spTree>
    <p:extLst>
      <p:ext uri="{BB962C8B-B14F-4D97-AF65-F5344CB8AC3E}">
        <p14:creationId xmlns:p14="http://schemas.microsoft.com/office/powerpoint/2010/main" val="183622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6</a:t>
            </a:fld>
            <a:endParaRPr lang="en-US"/>
          </a:p>
        </p:txBody>
      </p:sp>
    </p:spTree>
    <p:extLst>
      <p:ext uri="{BB962C8B-B14F-4D97-AF65-F5344CB8AC3E}">
        <p14:creationId xmlns:p14="http://schemas.microsoft.com/office/powerpoint/2010/main" val="163287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7</a:t>
            </a:fld>
            <a:endParaRPr lang="en-US"/>
          </a:p>
        </p:txBody>
      </p:sp>
    </p:spTree>
    <p:extLst>
      <p:ext uri="{BB962C8B-B14F-4D97-AF65-F5344CB8AC3E}">
        <p14:creationId xmlns:p14="http://schemas.microsoft.com/office/powerpoint/2010/main" val="141358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8</a:t>
            </a:fld>
            <a:endParaRPr lang="en-US"/>
          </a:p>
        </p:txBody>
      </p:sp>
    </p:spTree>
    <p:extLst>
      <p:ext uri="{BB962C8B-B14F-4D97-AF65-F5344CB8AC3E}">
        <p14:creationId xmlns:p14="http://schemas.microsoft.com/office/powerpoint/2010/main" val="186736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9</a:t>
            </a:fld>
            <a:endParaRPr lang="en-US"/>
          </a:p>
        </p:txBody>
      </p:sp>
    </p:spTree>
    <p:extLst>
      <p:ext uri="{BB962C8B-B14F-4D97-AF65-F5344CB8AC3E}">
        <p14:creationId xmlns:p14="http://schemas.microsoft.com/office/powerpoint/2010/main" val="131490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the box colors</a:t>
            </a:r>
            <a:endParaRPr lang="en-US" dirty="0"/>
          </a:p>
        </p:txBody>
      </p:sp>
      <p:sp>
        <p:nvSpPr>
          <p:cNvPr id="4" name="Slide Number Placeholder 3"/>
          <p:cNvSpPr>
            <a:spLocks noGrp="1"/>
          </p:cNvSpPr>
          <p:nvPr>
            <p:ph type="sldNum" sz="quarter" idx="10"/>
          </p:nvPr>
        </p:nvSpPr>
        <p:spPr/>
        <p:txBody>
          <a:bodyPr/>
          <a:lstStyle/>
          <a:p>
            <a:fld id="{47AE3EBC-02D4-412A-82D0-0A1F9101B694}" type="slidenum">
              <a:rPr lang="en-US" smtClean="0"/>
              <a:t>10</a:t>
            </a:fld>
            <a:endParaRPr lang="en-US"/>
          </a:p>
        </p:txBody>
      </p:sp>
    </p:spTree>
    <p:extLst>
      <p:ext uri="{BB962C8B-B14F-4D97-AF65-F5344CB8AC3E}">
        <p14:creationId xmlns:p14="http://schemas.microsoft.com/office/powerpoint/2010/main" val="201511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6ABAC5-2E8F-4258-9985-7FD0BC08E29B}"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9C007-580E-41D1-B956-0A0520C9691B}"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C55A9-37A6-44BE-BA10-EEC4FB86C837}"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9C007-580E-41D1-B956-0A0520C969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2F8677-8864-46B1-B566-B5975969AE40}"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9C007-580E-41D1-B956-0A0520C969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97BB7-954D-4494-9A7C-B6D416923606}"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9C007-580E-41D1-B956-0A0520C969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B2260-7C5E-4E60-9321-A0AED2A61722}" type="datetime1">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9C007-580E-41D1-B956-0A0520C9691B}"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D3743F-CFAD-4C79-A4A3-34960F9B406E}" type="datetime1">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9C007-580E-41D1-B956-0A0520C969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0D72F8-6890-433C-B044-E37C902B9F0E}" type="datetime1">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9C007-580E-41D1-B956-0A0520C9691B}"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60FAE-9A17-47DD-9B7D-CC503C318025}" type="datetime1">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9C007-580E-41D1-B956-0A0520C969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23086-ED0F-4FD2-9901-47DB9770D4CE}" type="datetime1">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9C007-580E-41D1-B956-0A0520C969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35E30-4D75-4A9E-9B20-7B39771D800B}" type="datetime1">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9C007-580E-41D1-B956-0A0520C9691B}"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216B3-0529-4BE4-BFBA-EB21F0318D27}" type="datetime1">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9C007-580E-41D1-B956-0A0520C969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2EFD3D6C-149D-47BB-811B-62F25C6CD731}" type="datetime1">
              <a:rPr lang="en-US" smtClean="0"/>
              <a:t>10/28/2015</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D69C007-580E-41D1-B956-0A0520C969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hfnet.org/residentengagement.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rshah@sahfne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hfnet.org/residentengagemen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8014"/>
            <a:ext cx="12064621" cy="3631723"/>
          </a:xfrm>
        </p:spPr>
        <p:txBody>
          <a:bodyPr>
            <a:normAutofit fontScale="90000"/>
          </a:bodyPr>
          <a:lstStyle/>
          <a:p>
            <a:pPr algn="ctr"/>
            <a:r>
              <a:rPr lang="en-US" dirty="0" smtClean="0">
                <a:solidFill>
                  <a:schemeClr val="accent1">
                    <a:lumMod val="50000"/>
                  </a:schemeClr>
                </a:solidFill>
                <a:latin typeface="Impact" panose="020B0806030902050204" pitchFamily="34" charset="0"/>
              </a:rPr>
              <a:t/>
            </a:r>
            <a:br>
              <a:rPr lang="en-US" dirty="0" smtClean="0">
                <a:solidFill>
                  <a:schemeClr val="accent1">
                    <a:lumMod val="50000"/>
                  </a:schemeClr>
                </a:solidFill>
                <a:latin typeface="Impact" panose="020B0806030902050204" pitchFamily="34" charset="0"/>
              </a:rPr>
            </a:br>
            <a:r>
              <a:rPr lang="en-US" sz="5000" b="1" dirty="0">
                <a:solidFill>
                  <a:schemeClr val="accent1"/>
                </a:solidFill>
              </a:rPr>
              <a:t>ENGAGE &amp;</a:t>
            </a:r>
            <a:r>
              <a:rPr lang="en-US" sz="5000" b="1" dirty="0" smtClean="0">
                <a:solidFill>
                  <a:schemeClr val="accent1"/>
                </a:solidFill>
              </a:rPr>
              <a:t> </a:t>
            </a:r>
            <a:r>
              <a:rPr lang="en-US" sz="5000" b="1" dirty="0">
                <a:solidFill>
                  <a:schemeClr val="accent1"/>
                </a:solidFill>
              </a:rPr>
              <a:t>SAVE </a:t>
            </a:r>
            <a:r>
              <a:rPr lang="en-US" sz="5000" b="1" dirty="0" smtClean="0">
                <a:solidFill>
                  <a:schemeClr val="accent1"/>
                </a:solidFill>
              </a:rPr>
              <a:t>!</a:t>
            </a:r>
            <a:r>
              <a:rPr lang="en-US" sz="5000" b="1" cap="none" dirty="0" smtClean="0">
                <a:solidFill>
                  <a:schemeClr val="accent1"/>
                </a:solidFill>
              </a:rPr>
              <a:t/>
            </a:r>
            <a:br>
              <a:rPr lang="en-US" sz="5000" b="1" cap="none" dirty="0" smtClean="0">
                <a:solidFill>
                  <a:schemeClr val="accent1"/>
                </a:solidFill>
              </a:rPr>
            </a:br>
            <a:r>
              <a:rPr lang="en-US" sz="5000" cap="none" dirty="0" smtClean="0">
                <a:solidFill>
                  <a:schemeClr val="accent1"/>
                </a:solidFill>
              </a:rPr>
              <a:t>Resident Engagement Toolkit for </a:t>
            </a:r>
            <a:br>
              <a:rPr lang="en-US" sz="5000" cap="none" dirty="0" smtClean="0">
                <a:solidFill>
                  <a:schemeClr val="accent1"/>
                </a:solidFill>
              </a:rPr>
            </a:br>
            <a:r>
              <a:rPr lang="en-US" sz="5000" cap="none" dirty="0" smtClean="0">
                <a:solidFill>
                  <a:schemeClr val="accent1"/>
                </a:solidFill>
              </a:rPr>
              <a:t>Housing Authorities</a:t>
            </a:r>
            <a:r>
              <a:rPr lang="en-US" dirty="0" smtClean="0"/>
              <a:t/>
            </a:r>
            <a:br>
              <a:rPr lang="en-US" dirty="0" smtClean="0"/>
            </a:br>
            <a:endParaRPr lang="en-US" dirty="0"/>
          </a:p>
        </p:txBody>
      </p:sp>
      <p:sp>
        <p:nvSpPr>
          <p:cNvPr id="3" name="Subtitle 2"/>
          <p:cNvSpPr>
            <a:spLocks noGrp="1"/>
          </p:cNvSpPr>
          <p:nvPr>
            <p:ph type="subTitle" idx="1"/>
          </p:nvPr>
        </p:nvSpPr>
        <p:spPr>
          <a:xfrm>
            <a:off x="3565610" y="3626135"/>
            <a:ext cx="8512659" cy="2222113"/>
          </a:xfrm>
          <a:solidFill>
            <a:schemeClr val="bg1"/>
          </a:solidFill>
          <a:ln w="76200">
            <a:solidFill>
              <a:schemeClr val="bg1"/>
            </a:solidFill>
          </a:ln>
        </p:spPr>
        <p:txBody>
          <a:bodyPr>
            <a:normAutofit fontScale="92500"/>
          </a:bodyPr>
          <a:lstStyle/>
          <a:p>
            <a:pPr algn="ctr">
              <a:lnSpc>
                <a:spcPct val="100000"/>
              </a:lnSpc>
              <a:spcBef>
                <a:spcPts val="0"/>
              </a:spcBef>
            </a:pPr>
            <a:endParaRPr lang="en-US" dirty="0" smtClean="0"/>
          </a:p>
          <a:p>
            <a:pPr>
              <a:lnSpc>
                <a:spcPct val="100000"/>
              </a:lnSpc>
              <a:spcBef>
                <a:spcPts val="0"/>
              </a:spcBef>
            </a:pPr>
            <a:r>
              <a:rPr lang="en-US" sz="2700" b="1" dirty="0" err="1" smtClean="0">
                <a:solidFill>
                  <a:schemeClr val="tx2"/>
                </a:solidFill>
              </a:rPr>
              <a:t>Ruchi</a:t>
            </a:r>
            <a:r>
              <a:rPr lang="en-US" sz="2700" b="1" dirty="0" smtClean="0">
                <a:solidFill>
                  <a:schemeClr val="tx2"/>
                </a:solidFill>
              </a:rPr>
              <a:t> Shah- Energy Associate</a:t>
            </a:r>
          </a:p>
          <a:p>
            <a:pPr>
              <a:lnSpc>
                <a:spcPct val="100000"/>
              </a:lnSpc>
              <a:spcBef>
                <a:spcPts val="0"/>
              </a:spcBef>
            </a:pPr>
            <a:r>
              <a:rPr lang="en-US" sz="2700" b="1" dirty="0" smtClean="0">
                <a:solidFill>
                  <a:schemeClr val="tx2"/>
                </a:solidFill>
              </a:rPr>
              <a:t>Stewards of Affordable Housing for the Future (SAHF)</a:t>
            </a:r>
          </a:p>
          <a:p>
            <a:pPr>
              <a:lnSpc>
                <a:spcPct val="100000"/>
              </a:lnSpc>
              <a:spcBef>
                <a:spcPts val="0"/>
              </a:spcBef>
            </a:pPr>
            <a:endParaRPr lang="en-US" sz="2800" dirty="0">
              <a:solidFill>
                <a:schemeClr val="tx2"/>
              </a:solidFill>
            </a:endParaRPr>
          </a:p>
          <a:p>
            <a:pPr>
              <a:lnSpc>
                <a:spcPct val="100000"/>
              </a:lnSpc>
              <a:spcBef>
                <a:spcPts val="0"/>
              </a:spcBef>
            </a:pPr>
            <a:r>
              <a:rPr lang="en-US" sz="2800" dirty="0" smtClean="0">
                <a:solidFill>
                  <a:schemeClr val="tx2"/>
                </a:solidFill>
              </a:rPr>
              <a:t>October 22, 2015</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1</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58" y="3782560"/>
            <a:ext cx="2521646" cy="190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13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081" y="419716"/>
            <a:ext cx="11955439" cy="72669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Ch1. Overview of Resident Engagement Modules</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10</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421" y="2634017"/>
            <a:ext cx="7482017" cy="406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491801"/>
            <a:ext cx="1203483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783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0275" y="1637732"/>
            <a:ext cx="7911725" cy="5008727"/>
          </a:xfrm>
        </p:spPr>
        <p:txBody>
          <a:bodyPr anchor="t">
            <a:noAutofit/>
          </a:bodyPr>
          <a:lstStyle/>
          <a:p>
            <a:pPr marL="0" indent="0">
              <a:lnSpc>
                <a:spcPct val="150000"/>
              </a:lnSpc>
              <a:buNone/>
            </a:pPr>
            <a:r>
              <a:rPr lang="en-US" u="sng" dirty="0">
                <a:solidFill>
                  <a:schemeClr val="tx2"/>
                </a:solidFill>
              </a:rPr>
              <a:t>Background Information:</a:t>
            </a:r>
          </a:p>
          <a:p>
            <a:pPr>
              <a:lnSpc>
                <a:spcPct val="150000"/>
              </a:lnSpc>
              <a:buFont typeface="Wingdings" panose="05000000000000000000" pitchFamily="2" charset="2"/>
              <a:buChar char="q"/>
            </a:pPr>
            <a:r>
              <a:rPr lang="en-US" dirty="0" smtClean="0">
                <a:solidFill>
                  <a:schemeClr val="tx2"/>
                </a:solidFill>
              </a:rPr>
              <a:t>Residential </a:t>
            </a:r>
            <a:r>
              <a:rPr lang="en-US" dirty="0">
                <a:solidFill>
                  <a:schemeClr val="tx2"/>
                </a:solidFill>
              </a:rPr>
              <a:t>Energy and Water </a:t>
            </a:r>
            <a:r>
              <a:rPr lang="en-US" dirty="0" smtClean="0">
                <a:solidFill>
                  <a:schemeClr val="tx2"/>
                </a:solidFill>
              </a:rPr>
              <a:t>Use</a:t>
            </a:r>
          </a:p>
          <a:p>
            <a:pPr>
              <a:lnSpc>
                <a:spcPct val="150000"/>
              </a:lnSpc>
              <a:buFont typeface="Wingdings" panose="05000000000000000000" pitchFamily="2" charset="2"/>
              <a:buChar char="q"/>
            </a:pPr>
            <a:r>
              <a:rPr lang="en-US" dirty="0" smtClean="0">
                <a:solidFill>
                  <a:schemeClr val="tx2"/>
                </a:solidFill>
              </a:rPr>
              <a:t>The </a:t>
            </a:r>
            <a:r>
              <a:rPr lang="en-US" dirty="0">
                <a:solidFill>
                  <a:schemeClr val="tx2"/>
                </a:solidFill>
              </a:rPr>
              <a:t>Role of Resident </a:t>
            </a:r>
            <a:r>
              <a:rPr lang="en-US" dirty="0" smtClean="0">
                <a:solidFill>
                  <a:schemeClr val="tx2"/>
                </a:solidFill>
              </a:rPr>
              <a:t>Behavior</a:t>
            </a:r>
          </a:p>
          <a:p>
            <a:pPr>
              <a:lnSpc>
                <a:spcPct val="150000"/>
              </a:lnSpc>
              <a:buFont typeface="Wingdings" panose="05000000000000000000" pitchFamily="2" charset="2"/>
              <a:buChar char="q"/>
            </a:pPr>
            <a:r>
              <a:rPr lang="en-US" b="1" dirty="0" smtClean="0">
                <a:solidFill>
                  <a:srgbClr val="92D050"/>
                </a:solidFill>
              </a:rPr>
              <a:t>Types of Behavior Programs</a:t>
            </a:r>
          </a:p>
          <a:p>
            <a:pPr>
              <a:lnSpc>
                <a:spcPct val="150000"/>
              </a:lnSpc>
              <a:buFont typeface="Wingdings" panose="05000000000000000000" pitchFamily="2" charset="2"/>
              <a:buChar char="q"/>
            </a:pPr>
            <a:r>
              <a:rPr lang="en-US" b="1" dirty="0" smtClean="0">
                <a:solidFill>
                  <a:srgbClr val="92D050"/>
                </a:solidFill>
              </a:rPr>
              <a:t>Factors: Program </a:t>
            </a:r>
            <a:r>
              <a:rPr lang="en-US" b="1" dirty="0">
                <a:solidFill>
                  <a:srgbClr val="92D050"/>
                </a:solidFill>
              </a:rPr>
              <a:t>Design and </a:t>
            </a:r>
            <a:r>
              <a:rPr lang="en-US" b="1" dirty="0" smtClean="0">
                <a:solidFill>
                  <a:srgbClr val="92D050"/>
                </a:solidFill>
              </a:rPr>
              <a:t>Delivery</a:t>
            </a:r>
          </a:p>
          <a:p>
            <a:pPr>
              <a:lnSpc>
                <a:spcPct val="150000"/>
              </a:lnSpc>
              <a:buFont typeface="Wingdings" panose="05000000000000000000" pitchFamily="2" charset="2"/>
              <a:buChar char="q"/>
            </a:pPr>
            <a:r>
              <a:rPr lang="en-US" b="1" dirty="0" smtClean="0">
                <a:solidFill>
                  <a:srgbClr val="92D050"/>
                </a:solidFill>
              </a:rPr>
              <a:t>Resident Engagement Best Practices</a:t>
            </a:r>
          </a:p>
          <a:p>
            <a:pPr>
              <a:lnSpc>
                <a:spcPct val="150000"/>
              </a:lnSpc>
              <a:buFont typeface="Wingdings" panose="05000000000000000000" pitchFamily="2" charset="2"/>
              <a:buChar char="q"/>
            </a:pPr>
            <a:r>
              <a:rPr lang="en-US" dirty="0" smtClean="0">
                <a:solidFill>
                  <a:schemeClr val="tx2"/>
                </a:solidFill>
              </a:rPr>
              <a:t>Building </a:t>
            </a:r>
            <a:r>
              <a:rPr lang="en-US" dirty="0">
                <a:solidFill>
                  <a:schemeClr val="tx2"/>
                </a:solidFill>
              </a:rPr>
              <a:t>i</a:t>
            </a:r>
            <a:r>
              <a:rPr lang="en-US" dirty="0" smtClean="0">
                <a:solidFill>
                  <a:schemeClr val="tx2"/>
                </a:solidFill>
              </a:rPr>
              <a:t>n Feedback Opportunities</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11</a:t>
            </a:fld>
            <a:endParaRPr lang="en-US"/>
          </a:p>
        </p:txBody>
      </p:sp>
      <p:sp>
        <p:nvSpPr>
          <p:cNvPr id="7" name="Title 5"/>
          <p:cNvSpPr txBox="1">
            <a:spLocks/>
          </p:cNvSpPr>
          <p:nvPr/>
        </p:nvSpPr>
        <p:spPr>
          <a:xfrm>
            <a:off x="236561" y="443646"/>
            <a:ext cx="11677935" cy="757357"/>
          </a:xfrm>
          <a:prstGeom prst="rect">
            <a:avLst/>
          </a:prstGeom>
          <a:noFill/>
          <a:ln w="762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smtClean="0">
                <a:solidFill>
                  <a:schemeClr val="accent1"/>
                </a:solidFill>
              </a:rPr>
              <a:t>Ch2. Before Getting Started</a:t>
            </a:r>
            <a:endParaRPr lang="en-US"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05970"/>
            <a:ext cx="4280275" cy="333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916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49" y="328684"/>
            <a:ext cx="10972800" cy="858672"/>
          </a:xfrm>
        </p:spPr>
        <p:txBody>
          <a:bodyPr>
            <a:normAutofit/>
          </a:bodyPr>
          <a:lstStyle/>
          <a:p>
            <a:pPr marL="571500" indent="-571500">
              <a:buFont typeface="Wingdings" panose="05000000000000000000" pitchFamily="2" charset="2"/>
              <a:buChar char="q"/>
            </a:pPr>
            <a:r>
              <a:rPr lang="en-US" sz="3500" b="1" dirty="0">
                <a:solidFill>
                  <a:srgbClr val="92D050"/>
                </a:solidFill>
              </a:rPr>
              <a:t>Types of Behavior </a:t>
            </a:r>
            <a:r>
              <a:rPr lang="en-US" sz="3500" b="1" dirty="0" smtClean="0">
                <a:solidFill>
                  <a:srgbClr val="92D050"/>
                </a:solidFill>
              </a:rPr>
              <a:t>Programs</a:t>
            </a:r>
            <a:endParaRPr lang="en-US" sz="3500" b="1" dirty="0">
              <a:solidFill>
                <a:schemeClr val="accent1"/>
              </a:solidFill>
            </a:endParaRPr>
          </a:p>
        </p:txBody>
      </p:sp>
      <p:sp>
        <p:nvSpPr>
          <p:cNvPr id="3" name="Content Placeholder 2"/>
          <p:cNvSpPr>
            <a:spLocks noGrp="1"/>
          </p:cNvSpPr>
          <p:nvPr>
            <p:ph idx="1"/>
          </p:nvPr>
        </p:nvSpPr>
        <p:spPr>
          <a:xfrm>
            <a:off x="191068" y="1105468"/>
            <a:ext cx="11723427" cy="5445457"/>
          </a:xfrm>
        </p:spPr>
        <p:txBody>
          <a:bodyPr>
            <a:normAutofit/>
          </a:bodyPr>
          <a:lstStyle/>
          <a:p>
            <a:pPr marL="0" indent="0">
              <a:buNone/>
            </a:pPr>
            <a:r>
              <a:rPr lang="en-US" sz="2800" dirty="0" smtClean="0">
                <a:solidFill>
                  <a:schemeClr val="accent1"/>
                </a:solidFill>
              </a:rPr>
              <a:t>1.Cognition </a:t>
            </a:r>
            <a:r>
              <a:rPr lang="en-US" sz="2800" dirty="0">
                <a:solidFill>
                  <a:schemeClr val="accent1"/>
                </a:solidFill>
              </a:rPr>
              <a:t>– Education  </a:t>
            </a:r>
          </a:p>
          <a:p>
            <a:pPr marL="0" indent="0">
              <a:buNone/>
            </a:pPr>
            <a:r>
              <a:rPr lang="en-US" sz="2800" dirty="0">
                <a:solidFill>
                  <a:schemeClr val="accent1"/>
                </a:solidFill>
              </a:rPr>
              <a:t>2.Calculus – Incentive</a:t>
            </a:r>
          </a:p>
          <a:p>
            <a:pPr marL="0" indent="0">
              <a:buNone/>
            </a:pPr>
            <a:r>
              <a:rPr lang="en-US" sz="2800" dirty="0">
                <a:solidFill>
                  <a:schemeClr val="accent1"/>
                </a:solidFill>
              </a:rPr>
              <a:t>3.Community-Based Social Marketing (CBSM) – Peer </a:t>
            </a:r>
            <a:r>
              <a:rPr lang="en-US" sz="2800" dirty="0" smtClean="0">
                <a:solidFill>
                  <a:schemeClr val="accent1"/>
                </a:solidFill>
              </a:rPr>
              <a:t>Pressure</a:t>
            </a:r>
          </a:p>
          <a:p>
            <a:pPr lvl="1">
              <a:lnSpc>
                <a:spcPct val="150000"/>
              </a:lnSpc>
              <a:buFont typeface="Wingdings" panose="05000000000000000000" pitchFamily="2" charset="2"/>
              <a:buChar char="§"/>
            </a:pPr>
            <a:r>
              <a:rPr lang="en-US" sz="2200" dirty="0" smtClean="0">
                <a:solidFill>
                  <a:schemeClr val="tx2"/>
                </a:solidFill>
              </a:rPr>
              <a:t>Build awareness </a:t>
            </a:r>
          </a:p>
          <a:p>
            <a:pPr lvl="1">
              <a:lnSpc>
                <a:spcPct val="150000"/>
              </a:lnSpc>
              <a:buFont typeface="Wingdings" panose="05000000000000000000" pitchFamily="2" charset="2"/>
              <a:buChar char="§"/>
            </a:pPr>
            <a:r>
              <a:rPr lang="en-US" sz="2200" dirty="0" smtClean="0">
                <a:solidFill>
                  <a:schemeClr val="tx2"/>
                </a:solidFill>
              </a:rPr>
              <a:t>Barriers &amp; benefits </a:t>
            </a:r>
            <a:r>
              <a:rPr lang="en-US" sz="2200" dirty="0">
                <a:solidFill>
                  <a:schemeClr val="tx2"/>
                </a:solidFill>
              </a:rPr>
              <a:t>to adopting conservation </a:t>
            </a:r>
            <a:r>
              <a:rPr lang="en-US" sz="2200" dirty="0" smtClean="0">
                <a:solidFill>
                  <a:schemeClr val="tx2"/>
                </a:solidFill>
              </a:rPr>
              <a:t>practices</a:t>
            </a:r>
            <a:endParaRPr lang="en-US" sz="2200" dirty="0">
              <a:solidFill>
                <a:schemeClr val="tx2"/>
              </a:solidFill>
            </a:endParaRPr>
          </a:p>
          <a:p>
            <a:pPr lvl="1">
              <a:lnSpc>
                <a:spcPct val="150000"/>
              </a:lnSpc>
              <a:buFont typeface="Wingdings" panose="05000000000000000000" pitchFamily="2" charset="2"/>
              <a:buChar char="§"/>
            </a:pPr>
            <a:r>
              <a:rPr lang="en-US" sz="2200" dirty="0" smtClean="0">
                <a:solidFill>
                  <a:schemeClr val="tx2"/>
                </a:solidFill>
              </a:rPr>
              <a:t>Emphasize only a few and meaningful conservation behaviors</a:t>
            </a:r>
            <a:endParaRPr lang="en-US" sz="2200" dirty="0">
              <a:solidFill>
                <a:schemeClr val="tx2"/>
              </a:solidFill>
            </a:endParaRPr>
          </a:p>
          <a:p>
            <a:pPr lvl="1">
              <a:lnSpc>
                <a:spcPct val="150000"/>
              </a:lnSpc>
              <a:buFont typeface="Wingdings" panose="05000000000000000000" pitchFamily="2" charset="2"/>
              <a:buChar char="§"/>
            </a:pPr>
            <a:r>
              <a:rPr lang="en-US" sz="2200" dirty="0" smtClean="0">
                <a:solidFill>
                  <a:schemeClr val="tx2"/>
                </a:solidFill>
              </a:rPr>
              <a:t>Commitments </a:t>
            </a:r>
            <a:r>
              <a:rPr lang="en-US" sz="2200" dirty="0">
                <a:solidFill>
                  <a:schemeClr val="tx2"/>
                </a:solidFill>
              </a:rPr>
              <a:t>to conservation </a:t>
            </a:r>
            <a:r>
              <a:rPr lang="en-US" sz="2200" dirty="0" smtClean="0">
                <a:solidFill>
                  <a:schemeClr val="tx2"/>
                </a:solidFill>
              </a:rPr>
              <a:t>&amp; </a:t>
            </a:r>
            <a:r>
              <a:rPr lang="en-US" sz="2200" dirty="0">
                <a:solidFill>
                  <a:schemeClr val="tx2"/>
                </a:solidFill>
              </a:rPr>
              <a:t>point‐of‐use </a:t>
            </a:r>
            <a:r>
              <a:rPr lang="en-US" sz="2200" dirty="0" smtClean="0">
                <a:solidFill>
                  <a:schemeClr val="tx2"/>
                </a:solidFill>
              </a:rPr>
              <a:t>behavior reminders </a:t>
            </a:r>
            <a:endParaRPr lang="en-US" sz="2200" dirty="0">
              <a:solidFill>
                <a:schemeClr val="tx2"/>
              </a:solidFill>
            </a:endParaRPr>
          </a:p>
          <a:p>
            <a:pPr lvl="1">
              <a:lnSpc>
                <a:spcPct val="150000"/>
              </a:lnSpc>
              <a:buFont typeface="Wingdings" panose="05000000000000000000" pitchFamily="2" charset="2"/>
              <a:buChar char="§"/>
            </a:pPr>
            <a:r>
              <a:rPr lang="en-US" sz="2200" dirty="0" smtClean="0">
                <a:solidFill>
                  <a:schemeClr val="tx2"/>
                </a:solidFill>
              </a:rPr>
              <a:t>Provide </a:t>
            </a:r>
            <a:r>
              <a:rPr lang="en-US" sz="2200" dirty="0">
                <a:solidFill>
                  <a:schemeClr val="tx2"/>
                </a:solidFill>
              </a:rPr>
              <a:t>staff and residents feedback on program </a:t>
            </a:r>
            <a:r>
              <a:rPr lang="en-US" sz="2200" dirty="0" smtClean="0">
                <a:solidFill>
                  <a:schemeClr val="tx2"/>
                </a:solidFill>
              </a:rPr>
              <a:t>outcomes</a:t>
            </a:r>
            <a:endParaRPr lang="en-US" sz="2200" dirty="0">
              <a:solidFill>
                <a:schemeClr val="tx2"/>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12</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273" y="2792208"/>
            <a:ext cx="2719943" cy="245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654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4344"/>
            <a:ext cx="12037325" cy="694898"/>
          </a:xfrm>
        </p:spPr>
        <p:txBody>
          <a:bodyPr>
            <a:normAutofit fontScale="90000"/>
          </a:bodyPr>
          <a:lstStyle/>
          <a:p>
            <a:pPr marL="571500" indent="-571500">
              <a:buFont typeface="Wingdings" panose="05000000000000000000" pitchFamily="2" charset="2"/>
              <a:buChar char="q"/>
            </a:pPr>
            <a:r>
              <a:rPr lang="en-US" sz="4400" b="1" dirty="0" smtClean="0">
                <a:solidFill>
                  <a:srgbClr val="92D050"/>
                </a:solidFill>
              </a:rPr>
              <a:t>Program Design &amp;</a:t>
            </a:r>
            <a:r>
              <a:rPr lang="en-US" sz="4400" b="1" dirty="0">
                <a:solidFill>
                  <a:srgbClr val="92D050"/>
                </a:solidFill>
              </a:rPr>
              <a:t> </a:t>
            </a:r>
            <a:r>
              <a:rPr lang="en-US" sz="4400" b="1" dirty="0" smtClean="0">
                <a:solidFill>
                  <a:srgbClr val="92D050"/>
                </a:solidFill>
              </a:rPr>
              <a:t>Delivery</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D69C007-580E-41D1-B956-0A0520C9691B}" type="slidenum">
              <a:rPr lang="en-US" smtClean="0"/>
              <a:t>13</a:t>
            </a:fld>
            <a:endParaRPr lang="en-US"/>
          </a:p>
        </p:txBody>
      </p:sp>
      <p:pic>
        <p:nvPicPr>
          <p:cNvPr id="5"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5616" y="941696"/>
            <a:ext cx="6197744" cy="593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23879" y="3166281"/>
            <a:ext cx="4940489" cy="707886"/>
          </a:xfrm>
          <a:prstGeom prst="rect">
            <a:avLst/>
          </a:prstGeom>
          <a:noFill/>
        </p:spPr>
        <p:txBody>
          <a:bodyPr wrap="square" rtlCol="0">
            <a:spAutoFit/>
          </a:bodyPr>
          <a:lstStyle/>
          <a:p>
            <a:r>
              <a:rPr lang="en-US" sz="4000" b="1" dirty="0" smtClean="0">
                <a:solidFill>
                  <a:schemeClr val="accent1"/>
                </a:solidFill>
              </a:rPr>
              <a:t>THINK THROUGH !!</a:t>
            </a:r>
            <a:endParaRPr lang="en-US" sz="4000" b="1" dirty="0">
              <a:solidFill>
                <a:schemeClr val="accent1"/>
              </a:solidFill>
            </a:endParaRPr>
          </a:p>
        </p:txBody>
      </p:sp>
    </p:spTree>
    <p:extLst>
      <p:ext uri="{BB962C8B-B14F-4D97-AF65-F5344CB8AC3E}">
        <p14:creationId xmlns:p14="http://schemas.microsoft.com/office/powerpoint/2010/main" val="4168099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4" y="506104"/>
            <a:ext cx="10972800" cy="585716"/>
          </a:xfrm>
        </p:spPr>
        <p:txBody>
          <a:bodyPr>
            <a:normAutofit fontScale="90000"/>
          </a:bodyPr>
          <a:lstStyle/>
          <a:p>
            <a:pPr marL="571500" indent="-571500">
              <a:buFont typeface="Wingdings" panose="05000000000000000000" pitchFamily="2" charset="2"/>
              <a:buChar char="q"/>
            </a:pPr>
            <a:r>
              <a:rPr lang="en-US" b="1" dirty="0" smtClean="0">
                <a:solidFill>
                  <a:srgbClr val="92D050"/>
                </a:solidFill>
              </a:rPr>
              <a:t>Best Practices</a:t>
            </a:r>
            <a:endParaRPr lang="en-US" b="1" dirty="0">
              <a:solidFill>
                <a:srgbClr val="92D050"/>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14</a:t>
            </a:fld>
            <a:endParaRPr lang="en-US"/>
          </a:p>
        </p:txBody>
      </p:sp>
      <p:sp>
        <p:nvSpPr>
          <p:cNvPr id="3" name="Content Placeholder 2"/>
          <p:cNvSpPr>
            <a:spLocks noGrp="1"/>
          </p:cNvSpPr>
          <p:nvPr>
            <p:ph idx="1"/>
          </p:nvPr>
        </p:nvSpPr>
        <p:spPr>
          <a:xfrm>
            <a:off x="696033" y="1287437"/>
            <a:ext cx="10972800" cy="4876800"/>
          </a:xfrm>
        </p:spPr>
        <p:txBody>
          <a:bodyPr/>
          <a:lstStyle/>
          <a:p>
            <a:pPr>
              <a:lnSpc>
                <a:spcPct val="150000"/>
              </a:lnSpc>
              <a:buFont typeface="Wingdings" panose="05000000000000000000" pitchFamily="2" charset="2"/>
              <a:buChar char="ü"/>
            </a:pPr>
            <a:r>
              <a:rPr lang="en-US" dirty="0" smtClean="0">
                <a:solidFill>
                  <a:schemeClr val="tx2"/>
                </a:solidFill>
              </a:rPr>
              <a:t> </a:t>
            </a:r>
            <a:r>
              <a:rPr lang="en-US" sz="2600" dirty="0" smtClean="0">
                <a:solidFill>
                  <a:schemeClr val="tx2"/>
                </a:solidFill>
              </a:rPr>
              <a:t>Listen </a:t>
            </a:r>
            <a:r>
              <a:rPr lang="en-US" sz="2600" dirty="0">
                <a:solidFill>
                  <a:schemeClr val="tx2"/>
                </a:solidFill>
              </a:rPr>
              <a:t>to residents </a:t>
            </a:r>
            <a:endParaRPr lang="en-US" sz="2600" dirty="0" smtClean="0">
              <a:solidFill>
                <a:schemeClr val="tx2"/>
              </a:solidFill>
            </a:endParaRPr>
          </a:p>
          <a:p>
            <a:pPr>
              <a:lnSpc>
                <a:spcPct val="150000"/>
              </a:lnSpc>
              <a:buFont typeface="Wingdings" panose="05000000000000000000" pitchFamily="2" charset="2"/>
              <a:buChar char="ü"/>
            </a:pPr>
            <a:r>
              <a:rPr lang="en-US" sz="2600" dirty="0" smtClean="0">
                <a:solidFill>
                  <a:schemeClr val="tx2"/>
                </a:solidFill>
              </a:rPr>
              <a:t> Staff buy-in</a:t>
            </a:r>
          </a:p>
          <a:p>
            <a:pPr>
              <a:lnSpc>
                <a:spcPct val="150000"/>
              </a:lnSpc>
              <a:buFont typeface="Wingdings" panose="05000000000000000000" pitchFamily="2" charset="2"/>
              <a:buChar char="ü"/>
            </a:pPr>
            <a:r>
              <a:rPr lang="en-US" sz="2600" dirty="0" smtClean="0">
                <a:solidFill>
                  <a:schemeClr val="tx2"/>
                </a:solidFill>
              </a:rPr>
              <a:t> Simple is better</a:t>
            </a:r>
          </a:p>
          <a:p>
            <a:pPr>
              <a:lnSpc>
                <a:spcPct val="150000"/>
              </a:lnSpc>
              <a:buFont typeface="Wingdings" panose="05000000000000000000" pitchFamily="2" charset="2"/>
              <a:buChar char="ü"/>
            </a:pPr>
            <a:r>
              <a:rPr lang="en-US" dirty="0" smtClean="0">
                <a:solidFill>
                  <a:schemeClr val="tx2"/>
                </a:solidFill>
              </a:rPr>
              <a:t> </a:t>
            </a:r>
            <a:r>
              <a:rPr lang="en-US" sz="3200" dirty="0" smtClean="0">
                <a:solidFill>
                  <a:schemeClr val="tx2"/>
                </a:solidFill>
              </a:rPr>
              <a:t>Repetition is key</a:t>
            </a:r>
          </a:p>
          <a:p>
            <a:pPr>
              <a:lnSpc>
                <a:spcPct val="150000"/>
              </a:lnSpc>
              <a:buFont typeface="Wingdings" panose="05000000000000000000" pitchFamily="2" charset="2"/>
              <a:buChar char="ü"/>
            </a:pPr>
            <a:r>
              <a:rPr lang="en-US" dirty="0" smtClean="0">
                <a:solidFill>
                  <a:schemeClr val="tx2"/>
                </a:solidFill>
              </a:rPr>
              <a:t> </a:t>
            </a:r>
            <a:r>
              <a:rPr lang="en-US" sz="2600" dirty="0" smtClean="0">
                <a:solidFill>
                  <a:schemeClr val="tx2"/>
                </a:solidFill>
              </a:rPr>
              <a:t>Recognize &amp; Reward</a:t>
            </a:r>
            <a:endParaRPr lang="en-US" sz="2600"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072" y="876869"/>
            <a:ext cx="52673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01072" y="4544706"/>
            <a:ext cx="5890928" cy="646331"/>
          </a:xfrm>
          <a:prstGeom prst="rect">
            <a:avLst/>
          </a:prstGeom>
        </p:spPr>
        <p:txBody>
          <a:bodyPr wrap="square">
            <a:spAutoFit/>
          </a:bodyPr>
          <a:lstStyle/>
          <a:p>
            <a:r>
              <a:rPr lang="en-US" i="1" dirty="0">
                <a:solidFill>
                  <a:schemeClr val="tx2"/>
                </a:solidFill>
                <a:latin typeface="Times" panose="02020603060405020304" pitchFamily="18" charset="0"/>
                <a:ea typeface="Arial Unicode MS" panose="020B0604020202020204" pitchFamily="34" charset="-128"/>
                <a:cs typeface="Arial Unicode MS" panose="020B0604020202020204" pitchFamily="34" charset="-128"/>
              </a:rPr>
              <a:t>Farmworker Housing Development Corporation taught residents to make and use their own green cleaners</a:t>
            </a:r>
            <a:r>
              <a:rPr lang="en-US" i="1" dirty="0">
                <a:solidFill>
                  <a:schemeClr val="tx2"/>
                </a:solidFill>
                <a:latin typeface="Times" panose="02020603060405020304" pitchFamily="18" charset="0"/>
              </a:rPr>
              <a:t>.</a:t>
            </a:r>
            <a:endParaRPr lang="en-US" dirty="0">
              <a:solidFill>
                <a:schemeClr val="tx2"/>
              </a:solidFill>
              <a:latin typeface="Times" panose="02020603060405020304" pitchFamily="18" charset="0"/>
            </a:endParaRPr>
          </a:p>
        </p:txBody>
      </p:sp>
    </p:spTree>
    <p:extLst>
      <p:ext uri="{BB962C8B-B14F-4D97-AF65-F5344CB8AC3E}">
        <p14:creationId xmlns:p14="http://schemas.microsoft.com/office/powerpoint/2010/main" val="533866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331" y="406069"/>
            <a:ext cx="11354937" cy="59021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accent1"/>
                </a:solidFill>
              </a:rPr>
              <a:t>Ch</a:t>
            </a:r>
            <a:r>
              <a:rPr lang="en-US" sz="3800" b="1" dirty="0" smtClean="0">
                <a:solidFill>
                  <a:schemeClr val="accent1"/>
                </a:solidFill>
              </a:rPr>
              <a:t>3. Gathering Information and Planning</a:t>
            </a:r>
            <a:r>
              <a:rPr lang="en-US" b="1" dirty="0" smtClean="0">
                <a:solidFill>
                  <a:schemeClr val="accent1"/>
                </a:solidFill>
              </a:rPr>
              <a:t/>
            </a:r>
            <a:br>
              <a:rPr lang="en-US" b="1" dirty="0" smtClean="0">
                <a:solidFill>
                  <a:schemeClr val="accent1"/>
                </a:solidFill>
              </a:rPr>
            </a:b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15</a:t>
            </a:fld>
            <a:endParaRPr lang="en-US" dirty="0"/>
          </a:p>
        </p:txBody>
      </p:sp>
      <p:sp>
        <p:nvSpPr>
          <p:cNvPr id="5" name="Content Placeholder 4"/>
          <p:cNvSpPr>
            <a:spLocks noGrp="1"/>
          </p:cNvSpPr>
          <p:nvPr>
            <p:ph idx="1"/>
          </p:nvPr>
        </p:nvSpPr>
        <p:spPr>
          <a:xfrm>
            <a:off x="629438" y="1050877"/>
            <a:ext cx="11154770" cy="5650173"/>
          </a:xfrm>
        </p:spPr>
        <p:txBody>
          <a:bodyPr/>
          <a:lstStyle/>
          <a:p>
            <a:pPr marL="0" indent="0" algn="ctr">
              <a:buNone/>
            </a:pPr>
            <a:r>
              <a:rPr lang="en-US" u="sng" dirty="0" smtClean="0">
                <a:solidFill>
                  <a:schemeClr val="tx2"/>
                </a:solidFill>
              </a:rPr>
              <a:t>Planning Tool- Engagement </a:t>
            </a:r>
            <a:r>
              <a:rPr lang="en-US" u="sng" dirty="0">
                <a:solidFill>
                  <a:schemeClr val="tx2"/>
                </a:solidFill>
              </a:rPr>
              <a:t>Opportunities Questionnaire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566" y="1558046"/>
            <a:ext cx="9475268" cy="512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363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19" y="1310185"/>
            <a:ext cx="10917072" cy="5213445"/>
          </a:xfrm>
        </p:spPr>
        <p:txBody>
          <a:bodyPr>
            <a:normAutofit/>
          </a:bodyPr>
          <a:lstStyle/>
          <a:p>
            <a:pPr>
              <a:buFont typeface="Wingdings" panose="05000000000000000000" pitchFamily="2" charset="2"/>
              <a:buChar char="q"/>
            </a:pPr>
            <a:r>
              <a:rPr lang="en-US" sz="3000" dirty="0" smtClean="0">
                <a:solidFill>
                  <a:schemeClr val="tx2"/>
                </a:solidFill>
              </a:rPr>
              <a:t>Staff Commitment and Resident Awareness</a:t>
            </a:r>
          </a:p>
          <a:p>
            <a:pPr>
              <a:buFont typeface="Wingdings" panose="05000000000000000000" pitchFamily="2" charset="2"/>
              <a:buChar char="q"/>
            </a:pPr>
            <a:r>
              <a:rPr lang="en-US" sz="3000" dirty="0" smtClean="0">
                <a:solidFill>
                  <a:schemeClr val="tx2"/>
                </a:solidFill>
              </a:rPr>
              <a:t>Informational + Interactive</a:t>
            </a:r>
          </a:p>
          <a:p>
            <a:pPr>
              <a:buFont typeface="Wingdings" panose="05000000000000000000" pitchFamily="2" charset="2"/>
              <a:buChar char="q"/>
            </a:pPr>
            <a:r>
              <a:rPr lang="en-US" sz="3000" dirty="0" smtClean="0">
                <a:solidFill>
                  <a:schemeClr val="tx2"/>
                </a:solidFill>
              </a:rPr>
              <a:t>Minimum staff time</a:t>
            </a:r>
          </a:p>
          <a:p>
            <a:pPr>
              <a:buFont typeface="Wingdings" panose="05000000000000000000" pitchFamily="2" charset="2"/>
              <a:buChar char="q"/>
            </a:pPr>
            <a:r>
              <a:rPr lang="en-US" sz="3000" dirty="0" smtClean="0">
                <a:solidFill>
                  <a:schemeClr val="tx2"/>
                </a:solidFill>
              </a:rPr>
              <a:t>Activities and Tools</a:t>
            </a:r>
          </a:p>
        </p:txBody>
      </p:sp>
      <p:sp>
        <p:nvSpPr>
          <p:cNvPr id="4" name="Slide Number Placeholder 3"/>
          <p:cNvSpPr>
            <a:spLocks noGrp="1"/>
          </p:cNvSpPr>
          <p:nvPr>
            <p:ph type="sldNum" sz="quarter" idx="12"/>
          </p:nvPr>
        </p:nvSpPr>
        <p:spPr/>
        <p:txBody>
          <a:bodyPr/>
          <a:lstStyle/>
          <a:p>
            <a:fld id="{0D69C007-580E-41D1-B956-0A0520C9691B}" type="slidenum">
              <a:rPr lang="en-US" smtClean="0"/>
              <a:t>16</a:t>
            </a:fld>
            <a:endParaRPr lang="en-US"/>
          </a:p>
        </p:txBody>
      </p:sp>
      <p:sp>
        <p:nvSpPr>
          <p:cNvPr id="6" name="Title 5"/>
          <p:cNvSpPr>
            <a:spLocks noGrp="1"/>
          </p:cNvSpPr>
          <p:nvPr>
            <p:ph type="title"/>
          </p:nvPr>
        </p:nvSpPr>
        <p:spPr>
          <a:xfrm>
            <a:off x="122830" y="409431"/>
            <a:ext cx="11928143" cy="84616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accent1"/>
                </a:solidFill>
              </a:rPr>
              <a:t>Ch</a:t>
            </a:r>
            <a:r>
              <a:rPr lang="en-US" sz="3800" b="1" dirty="0" smtClean="0">
                <a:solidFill>
                  <a:schemeClr val="accent1"/>
                </a:solidFill>
              </a:rPr>
              <a:t>4</a:t>
            </a:r>
            <a:r>
              <a:rPr lang="en-US" sz="3800" b="1" dirty="0">
                <a:solidFill>
                  <a:schemeClr val="accent1"/>
                </a:solidFill>
              </a:rPr>
              <a:t>. </a:t>
            </a:r>
            <a:r>
              <a:rPr lang="en-US" sz="3800" b="1" dirty="0" smtClean="0">
                <a:solidFill>
                  <a:schemeClr val="accent1"/>
                </a:solidFill>
              </a:rPr>
              <a:t>Module </a:t>
            </a:r>
            <a:r>
              <a:rPr lang="en-US" sz="3800" b="1" dirty="0">
                <a:solidFill>
                  <a:schemeClr val="accent1"/>
                </a:solidFill>
              </a:rPr>
              <a:t>A: Build a Conservation Foundation</a:t>
            </a:r>
            <a:r>
              <a:rPr lang="en-US" b="1" dirty="0" smtClean="0">
                <a:solidFill>
                  <a:schemeClr val="accent1"/>
                </a:solidFill>
              </a:rPr>
              <a:t/>
            </a:r>
            <a:br>
              <a:rPr lang="en-US" b="1" dirty="0" smtClean="0">
                <a:solidFill>
                  <a:schemeClr val="accent1"/>
                </a:solidFill>
              </a:rPr>
            </a:br>
            <a:endParaRPr lang="en-US" dirty="0">
              <a:solidFill>
                <a:schemeClr val="accent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163" y="3610014"/>
            <a:ext cx="3016156" cy="302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357" y="4425424"/>
            <a:ext cx="3593076" cy="160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122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3275"/>
            <a:ext cx="12192000" cy="722194"/>
          </a:xfrm>
        </p:spPr>
        <p:txBody>
          <a:bodyPr/>
          <a:lstStyle/>
          <a:p>
            <a:pPr marL="571500" indent="-571500">
              <a:buFont typeface="Wingdings" panose="05000000000000000000" pitchFamily="2" charset="2"/>
              <a:buChar char="Ø"/>
            </a:pPr>
            <a:r>
              <a:rPr lang="en-US" b="1" dirty="0" smtClean="0">
                <a:solidFill>
                  <a:schemeClr val="accent1"/>
                </a:solidFill>
              </a:rPr>
              <a:t>Housing Operations</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17</a:t>
            </a:fld>
            <a:endParaRPr lang="en-US"/>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33817"/>
            <a:ext cx="7765576" cy="582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7697337" y="2648802"/>
            <a:ext cx="4481014" cy="1826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200" dirty="0" smtClean="0"/>
              <a:t>1 hour </a:t>
            </a:r>
            <a:r>
              <a:rPr lang="en-US" sz="3200" dirty="0"/>
              <a:t>workshops with learning activities for </a:t>
            </a:r>
            <a:r>
              <a:rPr lang="en-US" sz="3200" dirty="0" smtClean="0"/>
              <a:t>staff</a:t>
            </a:r>
            <a:endParaRPr lang="en-US" sz="3200" dirty="0"/>
          </a:p>
          <a:p>
            <a:endParaRPr lang="en-US" sz="3500" dirty="0"/>
          </a:p>
        </p:txBody>
      </p:sp>
    </p:spTree>
    <p:extLst>
      <p:ext uri="{BB962C8B-B14F-4D97-AF65-F5344CB8AC3E}">
        <p14:creationId xmlns:p14="http://schemas.microsoft.com/office/powerpoint/2010/main" val="2155548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5162"/>
            <a:ext cx="12192000" cy="653955"/>
          </a:xfrm>
        </p:spPr>
        <p:txBody>
          <a:bodyPr>
            <a:normAutofit fontScale="90000"/>
          </a:bodyPr>
          <a:lstStyle/>
          <a:p>
            <a:pPr marL="571500" indent="-571500">
              <a:buFont typeface="Wingdings" panose="05000000000000000000" pitchFamily="2" charset="2"/>
              <a:buChar char="Ø"/>
            </a:pPr>
            <a:r>
              <a:rPr lang="en-US" b="1" dirty="0" smtClean="0">
                <a:solidFill>
                  <a:schemeClr val="accent1"/>
                </a:solidFill>
              </a:rPr>
              <a:t>Resident Communications</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18</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38" y="1248089"/>
            <a:ext cx="9719961" cy="526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384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349" y="475359"/>
            <a:ext cx="11715584" cy="919401"/>
          </a:xfrm>
          <a:prstGeom prst="roundRect">
            <a:avLst/>
          </a:prstGeom>
          <a:solidFill>
            <a:srgbClr val="008000"/>
          </a:solidFill>
          <a:ln>
            <a:solidFill>
              <a:srgbClr val="000066"/>
            </a:solidFill>
          </a:ln>
        </p:spPr>
        <p:txBody>
          <a:bodyPr wrap="square" rtlCol="0" anchor="ctr">
            <a:spAutoFit/>
          </a:bodyPr>
          <a:lstStyle/>
          <a:p>
            <a:pPr algn="ctr"/>
            <a:r>
              <a:rPr lang="en-CA" sz="4800" dirty="0" smtClean="0">
                <a:solidFill>
                  <a:schemeClr val="bg1"/>
                </a:solidFill>
                <a:latin typeface="+mj-lt"/>
              </a:rPr>
              <a:t>Resident Intercept Survey</a:t>
            </a:r>
          </a:p>
        </p:txBody>
      </p:sp>
      <p:sp>
        <p:nvSpPr>
          <p:cNvPr id="2" name="TextBox 1"/>
          <p:cNvSpPr txBox="1"/>
          <p:nvPr/>
        </p:nvSpPr>
        <p:spPr>
          <a:xfrm>
            <a:off x="408682" y="1646896"/>
            <a:ext cx="11376917" cy="3133165"/>
          </a:xfrm>
          <a:prstGeom prst="rect">
            <a:avLst/>
          </a:prstGeom>
          <a:noFill/>
        </p:spPr>
        <p:txBody>
          <a:bodyPr wrap="square" rtlCol="0">
            <a:spAutoFit/>
          </a:bodyPr>
          <a:lstStyle/>
          <a:p>
            <a:pPr>
              <a:lnSpc>
                <a:spcPct val="120000"/>
              </a:lnSpc>
            </a:pPr>
            <a:r>
              <a:rPr lang="en-US" sz="2600" dirty="0" smtClean="0">
                <a:latin typeface="Arial Narrow"/>
                <a:cs typeface="Arial Narrow"/>
              </a:rPr>
              <a:t>When you have little time to conduct research to uncover the barriers and benefits to resident participation, set up intercept surveys.  This intercept survey involves asking two simple questions of residents as they pass through an area (lobby, rec room, or management office). </a:t>
            </a:r>
          </a:p>
          <a:p>
            <a:endParaRPr lang="en-US" sz="2600" dirty="0">
              <a:latin typeface="Arial Narrow"/>
              <a:cs typeface="Arial Narrow"/>
            </a:endParaRPr>
          </a:p>
          <a:p>
            <a:pPr marL="457200" indent="-457200">
              <a:buFont typeface="+mj-lt"/>
              <a:buAutoNum type="arabicPeriod"/>
            </a:pPr>
            <a:r>
              <a:rPr lang="en-US" sz="2600" dirty="0" smtClean="0">
                <a:latin typeface="Arial Narrow"/>
                <a:cs typeface="Arial Narrow"/>
              </a:rPr>
              <a:t>What makes it difficult or challenging for you to cut energy or water waste? </a:t>
            </a:r>
          </a:p>
          <a:p>
            <a:pPr marL="457200" indent="-457200">
              <a:buFont typeface="+mj-lt"/>
              <a:buAutoNum type="arabicPeriod"/>
            </a:pPr>
            <a:endParaRPr lang="en-US" sz="2600" dirty="0" smtClean="0">
              <a:latin typeface="Arial Narrow"/>
              <a:cs typeface="Arial Narrow"/>
            </a:endParaRPr>
          </a:p>
          <a:p>
            <a:pPr marL="457200" indent="-457200">
              <a:buFont typeface="+mj-lt"/>
              <a:buAutoNum type="arabicPeriod"/>
            </a:pPr>
            <a:r>
              <a:rPr lang="en-US" sz="2600" dirty="0" smtClean="0">
                <a:latin typeface="Arial Narrow"/>
                <a:cs typeface="Arial Narrow"/>
              </a:rPr>
              <a:t>What do you see as beneficial or rewarding about </a:t>
            </a:r>
            <a:r>
              <a:rPr lang="en-US" sz="2600" dirty="0">
                <a:latin typeface="Arial Narrow"/>
                <a:cs typeface="Arial Narrow"/>
              </a:rPr>
              <a:t> </a:t>
            </a:r>
            <a:r>
              <a:rPr lang="en-US" sz="2600" dirty="0" smtClean="0">
                <a:latin typeface="Arial Narrow"/>
                <a:cs typeface="Arial Narrow"/>
              </a:rPr>
              <a:t>cutting energy or water waste? </a:t>
            </a:r>
            <a:endParaRPr lang="en-US" sz="2600" dirty="0">
              <a:latin typeface="Arial Narrow"/>
              <a:cs typeface="Arial Narrow"/>
            </a:endParaRPr>
          </a:p>
        </p:txBody>
      </p:sp>
      <p:sp>
        <p:nvSpPr>
          <p:cNvPr id="3" name="TextBox 2"/>
          <p:cNvSpPr txBox="1"/>
          <p:nvPr/>
        </p:nvSpPr>
        <p:spPr>
          <a:xfrm>
            <a:off x="931333" y="5213648"/>
            <a:ext cx="10109200" cy="553998"/>
          </a:xfrm>
          <a:prstGeom prst="rect">
            <a:avLst/>
          </a:prstGeom>
          <a:noFill/>
          <a:ln>
            <a:solidFill>
              <a:srgbClr val="FF0000"/>
            </a:solidFill>
          </a:ln>
        </p:spPr>
        <p:txBody>
          <a:bodyPr wrap="square" rtlCol="0">
            <a:spAutoFit/>
          </a:bodyPr>
          <a:lstStyle/>
          <a:p>
            <a:pPr algn="ctr"/>
            <a:r>
              <a:rPr lang="en-US" sz="3000" b="1" i="1" dirty="0" smtClean="0">
                <a:solidFill>
                  <a:srgbClr val="FF0000"/>
                </a:solidFill>
                <a:latin typeface="Arial Narrow"/>
                <a:cs typeface="Arial Narrow"/>
              </a:rPr>
              <a:t>Make sure to go to locations where residents congregate!  </a:t>
            </a:r>
            <a:endParaRPr lang="en-US" sz="3000" b="1" i="1" dirty="0">
              <a:solidFill>
                <a:srgbClr val="FF0000"/>
              </a:solidFill>
              <a:latin typeface="Arial Narrow"/>
              <a:cs typeface="Arial Narrow"/>
            </a:endParaRPr>
          </a:p>
        </p:txBody>
      </p:sp>
    </p:spTree>
    <p:extLst>
      <p:ext uri="{BB962C8B-B14F-4D97-AF65-F5344CB8AC3E}">
        <p14:creationId xmlns:p14="http://schemas.microsoft.com/office/powerpoint/2010/main" val="115649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96923"/>
            <a:ext cx="10972800" cy="990600"/>
          </a:xfrm>
        </p:spPr>
        <p:txBody>
          <a:bodyPr/>
          <a:lstStyle/>
          <a:p>
            <a:r>
              <a:rPr lang="en-US" b="1" dirty="0" smtClean="0">
                <a:solidFill>
                  <a:schemeClr val="accent1"/>
                </a:solidFill>
              </a:rPr>
              <a:t>Webinar Agenda</a:t>
            </a:r>
            <a:endParaRPr lang="en-US" b="1" dirty="0">
              <a:solidFill>
                <a:schemeClr val="accent1"/>
              </a:solidFill>
            </a:endParaRPr>
          </a:p>
        </p:txBody>
      </p:sp>
      <p:sp>
        <p:nvSpPr>
          <p:cNvPr id="3" name="Content Placeholder 2"/>
          <p:cNvSpPr>
            <a:spLocks noGrp="1"/>
          </p:cNvSpPr>
          <p:nvPr>
            <p:ph idx="1"/>
          </p:nvPr>
        </p:nvSpPr>
        <p:spPr>
          <a:xfrm>
            <a:off x="313899" y="1299949"/>
            <a:ext cx="11750722" cy="4876800"/>
          </a:xfrm>
        </p:spPr>
        <p:txBody>
          <a:bodyPr/>
          <a:lstStyle/>
          <a:p>
            <a:r>
              <a:rPr lang="en-US" sz="3600" dirty="0" smtClean="0">
                <a:solidFill>
                  <a:schemeClr val="tx2"/>
                </a:solidFill>
              </a:rPr>
              <a:t>SAHF Overview</a:t>
            </a:r>
          </a:p>
          <a:p>
            <a:r>
              <a:rPr lang="en-US" sz="3600" dirty="0" smtClean="0">
                <a:solidFill>
                  <a:schemeClr val="tx2"/>
                </a:solidFill>
              </a:rPr>
              <a:t>Need for Resident Engagement</a:t>
            </a:r>
          </a:p>
          <a:p>
            <a:r>
              <a:rPr lang="en-US" sz="3600" dirty="0" smtClean="0">
                <a:solidFill>
                  <a:schemeClr val="tx2"/>
                </a:solidFill>
              </a:rPr>
              <a:t>Resident Engagement Toolkit Background</a:t>
            </a:r>
          </a:p>
          <a:p>
            <a:r>
              <a:rPr lang="en-US" sz="3600" dirty="0">
                <a:solidFill>
                  <a:schemeClr val="tx2"/>
                </a:solidFill>
              </a:rPr>
              <a:t>Resident Engagement </a:t>
            </a:r>
            <a:r>
              <a:rPr lang="en-US" sz="3600" dirty="0" smtClean="0">
                <a:solidFill>
                  <a:schemeClr val="tx2"/>
                </a:solidFill>
              </a:rPr>
              <a:t>Toolkit Components (Handout)</a:t>
            </a:r>
          </a:p>
          <a:p>
            <a:r>
              <a:rPr lang="en-US" sz="3600" dirty="0" smtClean="0">
                <a:solidFill>
                  <a:schemeClr val="tx2"/>
                </a:solidFill>
              </a:rPr>
              <a:t>Next Steps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D69C007-580E-41D1-B956-0A0520C9691B}" type="slidenum">
              <a:rPr lang="en-US" smtClean="0"/>
              <a:t>2</a:t>
            </a:fld>
            <a:endParaRPr lang="en-US"/>
          </a:p>
        </p:txBody>
      </p:sp>
    </p:spTree>
    <p:extLst>
      <p:ext uri="{BB962C8B-B14F-4D97-AF65-F5344CB8AC3E}">
        <p14:creationId xmlns:p14="http://schemas.microsoft.com/office/powerpoint/2010/main" val="1346412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9C007-580E-41D1-B956-0A0520C9691B}" type="slidenum">
              <a:rPr lang="en-US" smtClean="0"/>
              <a:t>20</a:t>
            </a:fld>
            <a:endParaRPr lang="en-US"/>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9574" y="805218"/>
            <a:ext cx="9182760" cy="515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790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2" y="533400"/>
            <a:ext cx="11766645" cy="722194"/>
          </a:xfrm>
        </p:spPr>
        <p:txBody>
          <a:bodyPr>
            <a:normAutofit/>
          </a:bodyPr>
          <a:lstStyle/>
          <a:p>
            <a:pPr marL="571500" indent="-571500">
              <a:buFont typeface="Wingdings" panose="05000000000000000000" pitchFamily="2" charset="2"/>
              <a:buChar char="Ø"/>
            </a:pPr>
            <a:r>
              <a:rPr lang="en-US" dirty="0" smtClean="0">
                <a:solidFill>
                  <a:schemeClr val="accent1"/>
                </a:solidFill>
              </a:rPr>
              <a:t>Seasonal </a:t>
            </a:r>
            <a:r>
              <a:rPr lang="en-US" dirty="0">
                <a:solidFill>
                  <a:schemeClr val="accent1"/>
                </a:solidFill>
              </a:rPr>
              <a:t>Conservation Message </a:t>
            </a:r>
            <a:r>
              <a:rPr lang="en-US" dirty="0" smtClean="0">
                <a:solidFill>
                  <a:schemeClr val="accent1"/>
                </a:solidFill>
              </a:rPr>
              <a:t>Campaigns</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21</a:t>
            </a:fld>
            <a:endParaRPr lang="en-US"/>
          </a:p>
        </p:txBody>
      </p:sp>
      <p:sp>
        <p:nvSpPr>
          <p:cNvPr id="9" name="Title 1"/>
          <p:cNvSpPr txBox="1">
            <a:spLocks/>
          </p:cNvSpPr>
          <p:nvPr/>
        </p:nvSpPr>
        <p:spPr>
          <a:xfrm>
            <a:off x="354842" y="1405719"/>
            <a:ext cx="11641540" cy="457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457200" indent="-457200">
              <a:buClr>
                <a:schemeClr val="accent1"/>
              </a:buClr>
              <a:buFont typeface="Wingdings" panose="05000000000000000000" pitchFamily="2" charset="2"/>
              <a:buChar char="q"/>
            </a:pPr>
            <a:r>
              <a:rPr lang="en-US" sz="2800" dirty="0"/>
              <a:t>Conservation </a:t>
            </a:r>
            <a:r>
              <a:rPr lang="en-US" sz="2800" dirty="0" smtClean="0"/>
              <a:t>Corner/Postcards </a:t>
            </a:r>
            <a:endParaRPr lang="en-US" sz="2800" dirty="0"/>
          </a:p>
          <a:p>
            <a:pPr marL="457200" indent="-457200">
              <a:buClr>
                <a:schemeClr val="accent1"/>
              </a:buClr>
              <a:buFont typeface="Wingdings" panose="05000000000000000000" pitchFamily="2" charset="2"/>
              <a:buChar char="q"/>
            </a:pPr>
            <a:r>
              <a:rPr lang="en-US" sz="2800" dirty="0" smtClean="0"/>
              <a:t>Useful Activities: </a:t>
            </a:r>
          </a:p>
          <a:p>
            <a:pPr marL="2171700" lvl="4" indent="-342900">
              <a:lnSpc>
                <a:spcPct val="150000"/>
              </a:lnSpc>
              <a:buClr>
                <a:schemeClr val="accent1"/>
              </a:buClr>
              <a:buFont typeface="Wingdings" panose="05000000000000000000" pitchFamily="2" charset="2"/>
              <a:buChar char="§"/>
            </a:pPr>
            <a:r>
              <a:rPr lang="en-US" sz="2400" dirty="0" smtClean="0">
                <a:solidFill>
                  <a:schemeClr val="tx2"/>
                </a:solidFill>
              </a:rPr>
              <a:t>Read Your </a:t>
            </a:r>
            <a:r>
              <a:rPr lang="en-US" sz="2400" dirty="0">
                <a:solidFill>
                  <a:schemeClr val="tx2"/>
                </a:solidFill>
              </a:rPr>
              <a:t>Utility </a:t>
            </a:r>
            <a:r>
              <a:rPr lang="en-US" sz="2400" dirty="0" smtClean="0">
                <a:solidFill>
                  <a:schemeClr val="tx2"/>
                </a:solidFill>
              </a:rPr>
              <a:t>Bill ! </a:t>
            </a:r>
          </a:p>
          <a:p>
            <a:pPr marL="2171700" lvl="4" indent="-342900">
              <a:lnSpc>
                <a:spcPct val="150000"/>
              </a:lnSpc>
              <a:buClr>
                <a:schemeClr val="accent1"/>
              </a:buClr>
              <a:buFont typeface="Wingdings" panose="05000000000000000000" pitchFamily="2" charset="2"/>
              <a:buChar char="§"/>
            </a:pPr>
            <a:r>
              <a:rPr lang="en-US" sz="2400" dirty="0" smtClean="0">
                <a:solidFill>
                  <a:schemeClr val="tx2"/>
                </a:solidFill>
              </a:rPr>
              <a:t>How </a:t>
            </a:r>
            <a:r>
              <a:rPr lang="en-US" sz="2400" dirty="0">
                <a:solidFill>
                  <a:schemeClr val="tx2"/>
                </a:solidFill>
              </a:rPr>
              <a:t>Much Electricity do I Use</a:t>
            </a:r>
            <a:r>
              <a:rPr lang="en-US" sz="2400" dirty="0" smtClean="0">
                <a:solidFill>
                  <a:schemeClr val="tx2"/>
                </a:solidFill>
              </a:rPr>
              <a:t>?</a:t>
            </a:r>
            <a:r>
              <a:rPr lang="en-US" sz="2400" dirty="0">
                <a:solidFill>
                  <a:schemeClr val="tx2"/>
                </a:solidFill>
              </a:rPr>
              <a:t> </a:t>
            </a:r>
            <a:endParaRPr lang="en-US" sz="2400" dirty="0" smtClean="0">
              <a:solidFill>
                <a:schemeClr val="tx2"/>
              </a:solidFill>
            </a:endParaRPr>
          </a:p>
          <a:p>
            <a:pPr marL="2171700" lvl="4" indent="-342900">
              <a:lnSpc>
                <a:spcPct val="150000"/>
              </a:lnSpc>
              <a:buClr>
                <a:schemeClr val="accent1"/>
              </a:buClr>
              <a:buFont typeface="Wingdings" panose="05000000000000000000" pitchFamily="2" charset="2"/>
              <a:buChar char="§"/>
            </a:pPr>
            <a:r>
              <a:rPr lang="en-US" sz="2400" dirty="0" smtClean="0">
                <a:solidFill>
                  <a:schemeClr val="tx2"/>
                </a:solidFill>
              </a:rPr>
              <a:t>“Switch‐a‐bulb</a:t>
            </a:r>
            <a:r>
              <a:rPr lang="en-US" sz="2400" dirty="0">
                <a:solidFill>
                  <a:schemeClr val="tx2"/>
                </a:solidFill>
              </a:rPr>
              <a:t>" during annual </a:t>
            </a:r>
            <a:r>
              <a:rPr lang="en-US" sz="2400" dirty="0" smtClean="0">
                <a:solidFill>
                  <a:schemeClr val="tx2"/>
                </a:solidFill>
              </a:rPr>
              <a:t>unit inspections</a:t>
            </a:r>
            <a:endParaRPr lang="en-US" sz="2400" dirty="0">
              <a:solidFill>
                <a:schemeClr val="tx2"/>
              </a:solidFill>
            </a:endParaRPr>
          </a:p>
          <a:p>
            <a:pPr marL="457200" indent="-457200">
              <a:lnSpc>
                <a:spcPct val="150000"/>
              </a:lnSpc>
              <a:buClr>
                <a:schemeClr val="accent1"/>
              </a:buClr>
              <a:buFont typeface="Wingdings" panose="05000000000000000000" pitchFamily="2" charset="2"/>
              <a:buChar char="q"/>
            </a:pPr>
            <a:r>
              <a:rPr lang="en-US" sz="2800" dirty="0"/>
              <a:t>P</a:t>
            </a:r>
            <a:r>
              <a:rPr lang="en-US" sz="2800" dirty="0" smtClean="0"/>
              <a:t>oint‐of‐use prompt stickers </a:t>
            </a:r>
            <a:r>
              <a:rPr lang="en-US" sz="2800" dirty="0"/>
              <a:t>and </a:t>
            </a:r>
            <a:r>
              <a:rPr lang="en-US" sz="2800" dirty="0" smtClean="0"/>
              <a:t>door hangers</a:t>
            </a:r>
            <a:endParaRPr lang="en-US" sz="2800" dirty="0"/>
          </a:p>
          <a:p>
            <a:pPr marL="457200" indent="-457200">
              <a:lnSpc>
                <a:spcPct val="150000"/>
              </a:lnSpc>
              <a:buClr>
                <a:schemeClr val="accent1"/>
              </a:buClr>
              <a:buFont typeface="Wingdings" panose="05000000000000000000" pitchFamily="2" charset="2"/>
              <a:buChar char="q"/>
            </a:pPr>
            <a:r>
              <a:rPr lang="en-US" sz="2800" dirty="0"/>
              <a:t>C</a:t>
            </a:r>
            <a:r>
              <a:rPr lang="en-US" sz="2800" dirty="0" smtClean="0"/>
              <a:t>onservation‐themed </a:t>
            </a:r>
            <a:r>
              <a:rPr lang="en-US" sz="2800" dirty="0"/>
              <a:t>coloring sheets for </a:t>
            </a:r>
            <a:r>
              <a:rPr lang="en-US" sz="2800" dirty="0" smtClean="0"/>
              <a:t>children</a:t>
            </a:r>
            <a:endParaRPr lang="en-US" sz="2800" dirty="0"/>
          </a:p>
        </p:txBody>
      </p:sp>
    </p:spTree>
    <p:extLst>
      <p:ext uri="{BB962C8B-B14F-4D97-AF65-F5344CB8AC3E}">
        <p14:creationId xmlns:p14="http://schemas.microsoft.com/office/powerpoint/2010/main" val="278056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p:cNvPicPr>
            <a:picLocks noChangeAspect="1" noChangeArrowheads="1"/>
          </p:cNvPicPr>
          <p:nvPr/>
        </p:nvPicPr>
        <p:blipFill>
          <a:blip r:embed="rId3" cstate="print"/>
          <a:srcRect/>
          <a:stretch>
            <a:fillRect/>
          </a:stretch>
        </p:blipFill>
        <p:spPr bwMode="auto">
          <a:xfrm>
            <a:off x="3983767" y="3717034"/>
            <a:ext cx="3980042" cy="2943074"/>
          </a:xfrm>
          <a:prstGeom prst="rect">
            <a:avLst/>
          </a:prstGeom>
          <a:noFill/>
          <a:ln w="9525">
            <a:noFill/>
            <a:miter lim="800000"/>
            <a:headEnd/>
            <a:tailEnd/>
          </a:ln>
        </p:spPr>
      </p:pic>
      <p:pic>
        <p:nvPicPr>
          <p:cNvPr id="4" name="Picture 3" descr="Power Down.png"/>
          <p:cNvPicPr>
            <a:picLocks noChangeAspect="1"/>
          </p:cNvPicPr>
          <p:nvPr/>
        </p:nvPicPr>
        <p:blipFill>
          <a:blip r:embed="rId4" cstate="print"/>
          <a:stretch>
            <a:fillRect/>
          </a:stretch>
        </p:blipFill>
        <p:spPr>
          <a:xfrm>
            <a:off x="8012955" y="2060848"/>
            <a:ext cx="3724583" cy="2865994"/>
          </a:xfrm>
          <a:prstGeom prst="rect">
            <a:avLst/>
          </a:prstGeom>
        </p:spPr>
      </p:pic>
      <p:sp>
        <p:nvSpPr>
          <p:cNvPr id="5" name="Rounded Rectangle 4"/>
          <p:cNvSpPr/>
          <p:nvPr/>
        </p:nvSpPr>
        <p:spPr>
          <a:xfrm>
            <a:off x="239349" y="479406"/>
            <a:ext cx="11713301" cy="1532334"/>
          </a:xfrm>
          <a:prstGeom prst="roundRect">
            <a:avLst/>
          </a:prstGeom>
          <a:solidFill>
            <a:srgbClr val="000099"/>
          </a:solidFill>
          <a:ln>
            <a:solidFill>
              <a:srgbClr val="000066"/>
            </a:solidFill>
          </a:ln>
        </p:spPr>
        <p:txBody>
          <a:bodyPr wrap="square" rtlCol="0" anchor="ctr">
            <a:spAutoFit/>
          </a:bodyPr>
          <a:lstStyle/>
          <a:p>
            <a:pPr algn="ctr"/>
            <a:r>
              <a:rPr lang="en-CA" sz="3600" dirty="0" smtClean="0">
                <a:solidFill>
                  <a:schemeClr val="bg1"/>
                </a:solidFill>
                <a:latin typeface="+mj-lt"/>
              </a:rPr>
              <a:t>Point-of-Use Prompts </a:t>
            </a:r>
          </a:p>
          <a:p>
            <a:pPr algn="ctr"/>
            <a:r>
              <a:rPr lang="en-CA" sz="4800" i="1" dirty="0" smtClean="0">
                <a:solidFill>
                  <a:srgbClr val="FF3300"/>
                </a:solidFill>
                <a:latin typeface="Bradley Hand ITC" pitchFamily="66" charset="0"/>
              </a:rPr>
              <a:t>Electricity Use</a:t>
            </a:r>
          </a:p>
        </p:txBody>
      </p:sp>
      <p:pic>
        <p:nvPicPr>
          <p:cNvPr id="76802" name="Picture 2" descr="C:\Users\Owner\Desktop\TCH 2013 RFP\Pics for 1 pager\Picture6.png"/>
          <p:cNvPicPr>
            <a:picLocks noChangeAspect="1" noChangeArrowheads="1"/>
          </p:cNvPicPr>
          <p:nvPr/>
        </p:nvPicPr>
        <p:blipFill>
          <a:blip r:embed="rId5" cstate="print"/>
          <a:srcRect/>
          <a:stretch>
            <a:fillRect/>
          </a:stretch>
        </p:blipFill>
        <p:spPr bwMode="auto">
          <a:xfrm>
            <a:off x="527383" y="2060848"/>
            <a:ext cx="3605994" cy="2770459"/>
          </a:xfrm>
          <a:prstGeom prst="rect">
            <a:avLst/>
          </a:prstGeom>
          <a:noFill/>
        </p:spPr>
      </p:pic>
    </p:spTree>
    <p:extLst>
      <p:ext uri="{BB962C8B-B14F-4D97-AF65-F5344CB8AC3E}">
        <p14:creationId xmlns:p14="http://schemas.microsoft.com/office/powerpoint/2010/main" val="276084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92D050"/>
                </a:solidFill>
              </a:rPr>
              <a:t>Color It !!</a:t>
            </a:r>
            <a:endParaRPr lang="en-US" sz="4400" b="1" dirty="0">
              <a:solidFill>
                <a:srgbClr val="92D050"/>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23</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3847" y="573206"/>
            <a:ext cx="4739796" cy="590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450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13" y="342332"/>
            <a:ext cx="10972800" cy="858672"/>
          </a:xfrm>
        </p:spPr>
        <p:txBody>
          <a:bodyPr>
            <a:normAutofit fontScale="90000"/>
          </a:bodyPr>
          <a:lstStyle/>
          <a:p>
            <a:r>
              <a:rPr lang="en-US" b="1" dirty="0" smtClean="0">
                <a:solidFill>
                  <a:schemeClr val="accent1"/>
                </a:solidFill>
              </a:rPr>
              <a:t>Ch5. </a:t>
            </a:r>
            <a:r>
              <a:rPr lang="en-US" b="1" dirty="0">
                <a:solidFill>
                  <a:schemeClr val="accent1"/>
                </a:solidFill>
              </a:rPr>
              <a:t>Module </a:t>
            </a:r>
            <a:r>
              <a:rPr lang="en-US" b="1" dirty="0" smtClean="0">
                <a:solidFill>
                  <a:schemeClr val="accent1"/>
                </a:solidFill>
              </a:rPr>
              <a:t>B: Promote a Conservation Culture</a:t>
            </a:r>
            <a:endParaRPr lang="en-US" dirty="0"/>
          </a:p>
        </p:txBody>
      </p:sp>
      <p:sp>
        <p:nvSpPr>
          <p:cNvPr id="4" name="Slide Number Placeholder 3"/>
          <p:cNvSpPr>
            <a:spLocks noGrp="1"/>
          </p:cNvSpPr>
          <p:nvPr>
            <p:ph type="sldNum" sz="quarter" idx="12"/>
          </p:nvPr>
        </p:nvSpPr>
        <p:spPr/>
        <p:txBody>
          <a:bodyPr/>
          <a:lstStyle/>
          <a:p>
            <a:fld id="{0D69C007-580E-41D1-B956-0A0520C9691B}" type="slidenum">
              <a:rPr lang="en-US" smtClean="0"/>
              <a:t>24</a:t>
            </a:fld>
            <a:endParaRPr lang="en-US"/>
          </a:p>
        </p:txBody>
      </p:sp>
      <p:sp>
        <p:nvSpPr>
          <p:cNvPr id="6" name="Content Placeholder 2"/>
          <p:cNvSpPr txBox="1">
            <a:spLocks/>
          </p:cNvSpPr>
          <p:nvPr/>
        </p:nvSpPr>
        <p:spPr>
          <a:xfrm>
            <a:off x="259307" y="1146412"/>
            <a:ext cx="11805314" cy="554099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q"/>
            </a:pPr>
            <a:r>
              <a:rPr lang="en-US" sz="3000" dirty="0" smtClean="0">
                <a:solidFill>
                  <a:schemeClr val="tx2"/>
                </a:solidFill>
              </a:rPr>
              <a:t>Increasingly </a:t>
            </a:r>
            <a:r>
              <a:rPr lang="en-US" sz="3000" dirty="0">
                <a:solidFill>
                  <a:schemeClr val="tx2"/>
                </a:solidFill>
              </a:rPr>
              <a:t>interactive – greater staff and resident </a:t>
            </a:r>
            <a:r>
              <a:rPr lang="en-US" sz="3000" dirty="0" smtClean="0">
                <a:solidFill>
                  <a:schemeClr val="tx2"/>
                </a:solidFill>
              </a:rPr>
              <a:t>involvement</a:t>
            </a:r>
          </a:p>
          <a:p>
            <a:pPr>
              <a:buFont typeface="Wingdings" panose="05000000000000000000" pitchFamily="2" charset="2"/>
              <a:buChar char="q"/>
            </a:pPr>
            <a:r>
              <a:rPr lang="en-US" sz="3000" dirty="0" smtClean="0">
                <a:solidFill>
                  <a:schemeClr val="tx2"/>
                </a:solidFill>
              </a:rPr>
              <a:t>Activities and Tools:</a:t>
            </a:r>
          </a:p>
          <a:p>
            <a:pPr marL="971550" lvl="1" indent="-514350">
              <a:buFont typeface="+mj-lt"/>
              <a:buAutoNum type="arabicPeriod"/>
            </a:pPr>
            <a:r>
              <a:rPr lang="en-US" sz="2700" dirty="0">
                <a:solidFill>
                  <a:schemeClr val="tx2"/>
                </a:solidFill>
              </a:rPr>
              <a:t>Program kick-off</a:t>
            </a:r>
          </a:p>
          <a:p>
            <a:pPr marL="971550" lvl="1" indent="-514350">
              <a:buFont typeface="+mj-lt"/>
              <a:buAutoNum type="arabicPeriod"/>
            </a:pPr>
            <a:r>
              <a:rPr lang="en-US" sz="2700" dirty="0" smtClean="0">
                <a:solidFill>
                  <a:schemeClr val="tx2"/>
                </a:solidFill>
              </a:rPr>
              <a:t>Energy : </a:t>
            </a:r>
            <a:r>
              <a:rPr lang="en-US" sz="2500" i="1" dirty="0" smtClean="0">
                <a:solidFill>
                  <a:schemeClr val="accent1"/>
                </a:solidFill>
              </a:rPr>
              <a:t>Energy </a:t>
            </a:r>
            <a:r>
              <a:rPr lang="en-US" sz="2500" i="1" dirty="0">
                <a:solidFill>
                  <a:schemeClr val="accent1"/>
                </a:solidFill>
              </a:rPr>
              <a:t>Bingo game, Plug Load Conservation</a:t>
            </a:r>
          </a:p>
          <a:p>
            <a:pPr marL="971550" lvl="1" indent="-514350">
              <a:buFont typeface="+mj-lt"/>
              <a:buAutoNum type="arabicPeriod"/>
            </a:pPr>
            <a:r>
              <a:rPr lang="en-US" sz="2700" dirty="0" smtClean="0">
                <a:solidFill>
                  <a:schemeClr val="tx2"/>
                </a:solidFill>
              </a:rPr>
              <a:t>Water : </a:t>
            </a:r>
            <a:r>
              <a:rPr lang="en-US" sz="2700" i="1" dirty="0" smtClean="0">
                <a:solidFill>
                  <a:schemeClr val="accent1"/>
                </a:solidFill>
              </a:rPr>
              <a:t>Water </a:t>
            </a:r>
            <a:r>
              <a:rPr lang="en-US" sz="2700" i="1" dirty="0">
                <a:solidFill>
                  <a:schemeClr val="accent1"/>
                </a:solidFill>
              </a:rPr>
              <a:t>Trivia and Water Log Challenge</a:t>
            </a:r>
            <a:endParaRPr lang="en-US" sz="2700" dirty="0">
              <a:solidFill>
                <a:schemeClr val="tx2"/>
              </a:solidFill>
            </a:endParaRPr>
          </a:p>
          <a:p>
            <a:pPr marL="971550" lvl="1" indent="-514350">
              <a:buFont typeface="+mj-lt"/>
              <a:buAutoNum type="arabicPeriod"/>
            </a:pPr>
            <a:r>
              <a:rPr lang="en-US" sz="2700" dirty="0">
                <a:solidFill>
                  <a:schemeClr val="tx2"/>
                </a:solidFill>
              </a:rPr>
              <a:t>Healthy living: </a:t>
            </a:r>
            <a:r>
              <a:rPr lang="en-US" sz="2700" i="1" dirty="0">
                <a:solidFill>
                  <a:schemeClr val="accent1"/>
                </a:solidFill>
              </a:rPr>
              <a:t>Green Cleaning Lobby Display </a:t>
            </a:r>
          </a:p>
          <a:p>
            <a:pPr marL="971550" lvl="1" indent="-514350">
              <a:buFont typeface="+mj-lt"/>
              <a:buAutoNum type="arabicPeriod"/>
            </a:pPr>
            <a:r>
              <a:rPr lang="en-US" sz="2700" dirty="0" smtClean="0">
                <a:solidFill>
                  <a:schemeClr val="tx2"/>
                </a:solidFill>
              </a:rPr>
              <a:t>Waste </a:t>
            </a:r>
            <a:r>
              <a:rPr lang="en-US" sz="2700" dirty="0">
                <a:solidFill>
                  <a:schemeClr val="tx2"/>
                </a:solidFill>
              </a:rPr>
              <a:t>reduction and recycling </a:t>
            </a:r>
          </a:p>
          <a:p>
            <a:pPr marL="971550" lvl="1" indent="-514350">
              <a:buFont typeface="+mj-lt"/>
              <a:buAutoNum type="arabicPeriod"/>
            </a:pPr>
            <a:r>
              <a:rPr lang="en-US" sz="2700" dirty="0" smtClean="0">
                <a:solidFill>
                  <a:schemeClr val="tx2"/>
                </a:solidFill>
              </a:rPr>
              <a:t>Close </a:t>
            </a:r>
            <a:r>
              <a:rPr lang="en-US" sz="2700" dirty="0">
                <a:solidFill>
                  <a:schemeClr val="tx2"/>
                </a:solidFill>
              </a:rPr>
              <a:t>out and </a:t>
            </a:r>
            <a:r>
              <a:rPr lang="en-US" sz="2700" dirty="0" smtClean="0">
                <a:solidFill>
                  <a:schemeClr val="tx2"/>
                </a:solidFill>
              </a:rPr>
              <a:t>evaluation: </a:t>
            </a:r>
            <a:r>
              <a:rPr lang="en-US" sz="2700" i="1" dirty="0" smtClean="0">
                <a:solidFill>
                  <a:schemeClr val="accent1"/>
                </a:solidFill>
              </a:rPr>
              <a:t>Poster Competition</a:t>
            </a:r>
            <a:endParaRPr lang="en-US" sz="2700" i="1" dirty="0">
              <a:solidFill>
                <a:schemeClr val="accent1"/>
              </a:solidFill>
            </a:endParaRPr>
          </a:p>
          <a:p>
            <a:pPr>
              <a:buFont typeface="Wingdings" panose="05000000000000000000" pitchFamily="2" charset="2"/>
              <a:buChar char="q"/>
            </a:pPr>
            <a:r>
              <a:rPr lang="en-US" sz="3000" dirty="0">
                <a:solidFill>
                  <a:schemeClr val="tx2"/>
                </a:solidFill>
              </a:rPr>
              <a:t>Optional children’s program – </a:t>
            </a:r>
            <a:r>
              <a:rPr lang="en-US" sz="3000" b="1" dirty="0">
                <a:solidFill>
                  <a:schemeClr val="tx2"/>
                </a:solidFill>
              </a:rPr>
              <a:t>Green </a:t>
            </a:r>
            <a:r>
              <a:rPr lang="en-US" sz="3000" b="1" dirty="0" smtClean="0">
                <a:solidFill>
                  <a:schemeClr val="tx2"/>
                </a:solidFill>
              </a:rPr>
              <a:t>Sprouts !</a:t>
            </a:r>
            <a:endParaRPr lang="en-US" sz="3000" b="1" dirty="0">
              <a:solidFill>
                <a:schemeClr val="tx2"/>
              </a:solidFill>
            </a:endParaRPr>
          </a:p>
          <a:p>
            <a:endParaRPr lang="en-US" sz="3000" dirty="0" smtClean="0">
              <a:solidFill>
                <a:schemeClr val="tx2"/>
              </a:solidFill>
            </a:endParaRPr>
          </a:p>
        </p:txBody>
      </p:sp>
    </p:spTree>
    <p:extLst>
      <p:ext uri="{BB962C8B-B14F-4D97-AF65-F5344CB8AC3E}">
        <p14:creationId xmlns:p14="http://schemas.microsoft.com/office/powerpoint/2010/main" val="776722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69901" y="588760"/>
            <a:ext cx="6859260" cy="868323"/>
          </a:xfrm>
          <a:prstGeom prst="roundRect">
            <a:avLst/>
          </a:prstGeom>
          <a:solidFill>
            <a:srgbClr val="008000"/>
          </a:solidFill>
          <a:ln>
            <a:solidFill>
              <a:srgbClr val="000066"/>
            </a:solidFill>
          </a:ln>
        </p:spPr>
        <p:txBody>
          <a:bodyPr wrap="square" rtlCol="0" anchor="ctr">
            <a:spAutoFit/>
          </a:bodyPr>
          <a:lstStyle/>
          <a:p>
            <a:r>
              <a:rPr lang="en-CA" sz="4500" dirty="0">
                <a:solidFill>
                  <a:schemeClr val="bg1"/>
                </a:solidFill>
                <a:latin typeface="+mj-lt"/>
              </a:rPr>
              <a:t>Resident Advisory Group</a:t>
            </a:r>
          </a:p>
        </p:txBody>
      </p:sp>
      <p:sp>
        <p:nvSpPr>
          <p:cNvPr id="9" name="TextBox 8"/>
          <p:cNvSpPr txBox="1"/>
          <p:nvPr/>
        </p:nvSpPr>
        <p:spPr>
          <a:xfrm>
            <a:off x="1169901" y="1654448"/>
            <a:ext cx="8712968" cy="4845429"/>
          </a:xfrm>
          <a:prstGeom prst="rect">
            <a:avLst/>
          </a:prstGeom>
          <a:noFill/>
        </p:spPr>
        <p:txBody>
          <a:bodyPr wrap="square" rtlCol="0">
            <a:spAutoFit/>
          </a:bodyPr>
          <a:lstStyle/>
          <a:p>
            <a:r>
              <a:rPr lang="en-CA" sz="3600" b="1" i="1" dirty="0">
                <a:solidFill>
                  <a:srgbClr val="FF6600"/>
                </a:solidFill>
                <a:latin typeface="Bradley Hand ITC" pitchFamily="66" charset="0"/>
              </a:rPr>
              <a:t>Agenda </a:t>
            </a:r>
            <a:r>
              <a:rPr lang="en-US" sz="3600" b="1" i="1" dirty="0">
                <a:solidFill>
                  <a:srgbClr val="FF6600"/>
                </a:solidFill>
                <a:latin typeface="Bradley Hand ITC" pitchFamily="66" charset="0"/>
              </a:rPr>
              <a:t>–</a:t>
            </a:r>
            <a:r>
              <a:rPr lang="en-CA" sz="3600" b="1" i="1" dirty="0">
                <a:solidFill>
                  <a:srgbClr val="FF6600"/>
                </a:solidFill>
                <a:latin typeface="Bradley Hand ITC" pitchFamily="66" charset="0"/>
              </a:rPr>
              <a:t> Meeting One </a:t>
            </a:r>
          </a:p>
          <a:p>
            <a:endParaRPr lang="en-CA" sz="1200" b="1" dirty="0">
              <a:solidFill>
                <a:srgbClr val="008000"/>
              </a:solidFill>
              <a:latin typeface="Arial Narrow" pitchFamily="34" charset="0"/>
            </a:endParaRPr>
          </a:p>
          <a:p>
            <a:pPr>
              <a:lnSpc>
                <a:spcPct val="120000"/>
              </a:lnSpc>
              <a:buFont typeface="Wingdings" pitchFamily="2" charset="2"/>
              <a:buChar char="ü"/>
            </a:pPr>
            <a:r>
              <a:rPr lang="en-CA" sz="2800" dirty="0">
                <a:latin typeface="Arial Narrow" pitchFamily="34" charset="0"/>
              </a:rPr>
              <a:t> Welcome and Introductions </a:t>
            </a:r>
          </a:p>
          <a:p>
            <a:pPr>
              <a:lnSpc>
                <a:spcPct val="120000"/>
              </a:lnSpc>
              <a:buFont typeface="Wingdings" pitchFamily="2" charset="2"/>
              <a:buChar char="ü"/>
            </a:pPr>
            <a:r>
              <a:rPr lang="en-CA" sz="2800" dirty="0">
                <a:latin typeface="Arial Narrow" pitchFamily="34" charset="0"/>
              </a:rPr>
              <a:t> A description of the Resident Engagement Program</a:t>
            </a:r>
          </a:p>
          <a:p>
            <a:pPr>
              <a:lnSpc>
                <a:spcPct val="120000"/>
              </a:lnSpc>
              <a:buFont typeface="Wingdings" pitchFamily="2" charset="2"/>
              <a:buChar char="ü"/>
            </a:pPr>
            <a:r>
              <a:rPr lang="en-CA" sz="2800" dirty="0">
                <a:latin typeface="Arial Narrow" pitchFamily="34" charset="0"/>
              </a:rPr>
              <a:t> Review Program 1 or Program 2 - Schedule of Activities </a:t>
            </a:r>
          </a:p>
          <a:p>
            <a:pPr>
              <a:lnSpc>
                <a:spcPct val="120000"/>
              </a:lnSpc>
              <a:buFont typeface="Wingdings" pitchFamily="2" charset="2"/>
              <a:buChar char="ü"/>
            </a:pPr>
            <a:r>
              <a:rPr lang="en-CA" sz="2800" dirty="0">
                <a:latin typeface="Arial Narrow" pitchFamily="34" charset="0"/>
              </a:rPr>
              <a:t> Discussion on Engagement Barriers </a:t>
            </a:r>
          </a:p>
          <a:p>
            <a:pPr>
              <a:lnSpc>
                <a:spcPct val="120000"/>
              </a:lnSpc>
              <a:buFont typeface="Wingdings" pitchFamily="2" charset="2"/>
              <a:buChar char="ü"/>
            </a:pPr>
            <a:r>
              <a:rPr lang="en-CA" sz="2800" dirty="0">
                <a:latin typeface="Arial Narrow" pitchFamily="34" charset="0"/>
              </a:rPr>
              <a:t> Campaign Kick-Off Event (Switch-a-Bulb) Planning</a:t>
            </a:r>
          </a:p>
          <a:p>
            <a:pPr>
              <a:lnSpc>
                <a:spcPct val="120000"/>
              </a:lnSpc>
              <a:buFont typeface="Wingdings" pitchFamily="2" charset="2"/>
              <a:buChar char="ü"/>
            </a:pPr>
            <a:r>
              <a:rPr lang="en-CA" sz="2800" dirty="0">
                <a:latin typeface="Arial Narrow" pitchFamily="34" charset="0"/>
              </a:rPr>
              <a:t> Question &amp; Answer Period </a:t>
            </a:r>
          </a:p>
          <a:p>
            <a:pPr>
              <a:lnSpc>
                <a:spcPct val="120000"/>
              </a:lnSpc>
              <a:buFont typeface="Wingdings" pitchFamily="2" charset="2"/>
              <a:buChar char="ü"/>
            </a:pPr>
            <a:r>
              <a:rPr lang="en-CA" sz="2800" dirty="0">
                <a:latin typeface="Arial Narrow" pitchFamily="34" charset="0"/>
              </a:rPr>
              <a:t> Next Steps </a:t>
            </a:r>
          </a:p>
          <a:p>
            <a:pPr>
              <a:buFont typeface="Wingdings" pitchFamily="2" charset="2"/>
              <a:buChar char="ü"/>
            </a:pPr>
            <a:endParaRPr lang="en-CA" sz="2200" dirty="0">
              <a:latin typeface="Arial Narrow" pitchFamily="34" charset="0"/>
            </a:endParaRPr>
          </a:p>
        </p:txBody>
      </p:sp>
      <p:pic>
        <p:nvPicPr>
          <p:cNvPr id="3" name="Picture 2"/>
          <p:cNvPicPr>
            <a:picLocks noChangeAspect="1"/>
          </p:cNvPicPr>
          <p:nvPr/>
        </p:nvPicPr>
        <p:blipFill>
          <a:blip r:embed="rId3"/>
          <a:stretch>
            <a:fillRect/>
          </a:stretch>
        </p:blipFill>
        <p:spPr>
          <a:xfrm>
            <a:off x="8966579" y="710063"/>
            <a:ext cx="2651773" cy="2822490"/>
          </a:xfrm>
          <a:prstGeom prst="rect">
            <a:avLst/>
          </a:prstGeom>
        </p:spPr>
      </p:pic>
    </p:spTree>
    <p:extLst>
      <p:ext uri="{BB962C8B-B14F-4D97-AF65-F5344CB8AC3E}">
        <p14:creationId xmlns:p14="http://schemas.microsoft.com/office/powerpoint/2010/main" val="199212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186248" y="497344"/>
            <a:ext cx="9448801" cy="6244281"/>
          </a:xfrm>
          <a:prstGeom prst="rect">
            <a:avLst/>
          </a:prstGeom>
          <a:noFill/>
          <a:ln>
            <a:noFill/>
          </a:ln>
        </p:spPr>
      </p:pic>
    </p:spTree>
    <p:extLst>
      <p:ext uri="{BB962C8B-B14F-4D97-AF65-F5344CB8AC3E}">
        <p14:creationId xmlns:p14="http://schemas.microsoft.com/office/powerpoint/2010/main" val="352152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6923"/>
            <a:ext cx="10972800" cy="735841"/>
          </a:xfrm>
        </p:spPr>
        <p:txBody>
          <a:bodyPr/>
          <a:lstStyle/>
          <a:p>
            <a:pPr algn="ctr"/>
            <a:r>
              <a:rPr lang="en-US" b="1" dirty="0" smtClean="0">
                <a:solidFill>
                  <a:schemeClr val="accent1"/>
                </a:solidFill>
              </a:rPr>
              <a:t>Reading a Utility Bill</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27</a:t>
            </a:fld>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3265" y="1215262"/>
            <a:ext cx="8825695" cy="543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982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solidFill>
                  <a:schemeClr val="accent1"/>
                </a:solidFill>
              </a:rPr>
              <a:t>FUN !!</a:t>
            </a:r>
            <a:endParaRPr lang="en-US" sz="4500" b="1" dirty="0">
              <a:solidFill>
                <a:schemeClr val="accent1"/>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28</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8100" y="559558"/>
            <a:ext cx="5540258" cy="619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956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Owner\AppData\Local\Microsoft\Windows\Temporary Internet Files\Content.IE5\4CSC4EX3\MC900335654[1].wmf"/>
          <p:cNvPicPr>
            <a:picLocks noChangeAspect="1" noChangeArrowheads="1"/>
          </p:cNvPicPr>
          <p:nvPr/>
        </p:nvPicPr>
        <p:blipFill>
          <a:blip r:embed="rId3" cstate="print"/>
          <a:srcRect/>
          <a:stretch>
            <a:fillRect/>
          </a:stretch>
        </p:blipFill>
        <p:spPr bwMode="auto">
          <a:xfrm>
            <a:off x="9915525" y="584426"/>
            <a:ext cx="1487363" cy="1928603"/>
          </a:xfrm>
          <a:prstGeom prst="rect">
            <a:avLst/>
          </a:prstGeom>
          <a:noFill/>
        </p:spPr>
      </p:pic>
      <p:sp>
        <p:nvSpPr>
          <p:cNvPr id="2" name="Title 1"/>
          <p:cNvSpPr>
            <a:spLocks noGrp="1"/>
          </p:cNvSpPr>
          <p:nvPr>
            <p:ph type="ctrTitle"/>
          </p:nvPr>
        </p:nvSpPr>
        <p:spPr>
          <a:xfrm rot="371396">
            <a:off x="2953270" y="509341"/>
            <a:ext cx="2992149" cy="1900076"/>
          </a:xfrm>
          <a:ln>
            <a:noFill/>
          </a:ln>
        </p:spPr>
        <p:txBody>
          <a:bodyPr>
            <a:noAutofit/>
          </a:bodyPr>
          <a:lstStyle/>
          <a:p>
            <a:pPr algn="r"/>
            <a:r>
              <a:rPr lang="en-CA" sz="6000" dirty="0">
                <a:solidFill>
                  <a:srgbClr val="0000CC"/>
                </a:solidFill>
                <a:latin typeface="Copperplate Gothic Light"/>
                <a:cs typeface="Copperplate Gothic Light"/>
              </a:rPr>
              <a:t>Movie Night</a:t>
            </a:r>
          </a:p>
        </p:txBody>
      </p:sp>
      <p:sp>
        <p:nvSpPr>
          <p:cNvPr id="3" name="Subtitle 2"/>
          <p:cNvSpPr>
            <a:spLocks noGrp="1"/>
          </p:cNvSpPr>
          <p:nvPr>
            <p:ph type="subTitle" idx="1"/>
          </p:nvPr>
        </p:nvSpPr>
        <p:spPr>
          <a:xfrm>
            <a:off x="6152048" y="1224691"/>
            <a:ext cx="3763477" cy="648072"/>
          </a:xfrm>
        </p:spPr>
        <p:txBody>
          <a:bodyPr>
            <a:normAutofit/>
          </a:bodyPr>
          <a:lstStyle/>
          <a:p>
            <a:r>
              <a:rPr lang="en-CA" dirty="0" smtClean="0">
                <a:latin typeface="Copperplate Gothic Bold" pitchFamily="34" charset="0"/>
              </a:rPr>
              <a:t>Come Learn About... </a:t>
            </a:r>
            <a:endParaRPr lang="en-CA" dirty="0">
              <a:latin typeface="Copperplate Gothic Bold" pitchFamily="34" charset="0"/>
            </a:endParaRPr>
          </a:p>
        </p:txBody>
      </p:sp>
      <p:sp>
        <p:nvSpPr>
          <p:cNvPr id="13" name="Rectangle 12"/>
          <p:cNvSpPr/>
          <p:nvPr/>
        </p:nvSpPr>
        <p:spPr>
          <a:xfrm>
            <a:off x="-1" y="420373"/>
            <a:ext cx="12078269" cy="6437627"/>
          </a:xfrm>
          <a:prstGeom prst="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Subtitle 2"/>
          <p:cNvSpPr txBox="1">
            <a:spLocks/>
          </p:cNvSpPr>
          <p:nvPr/>
        </p:nvSpPr>
        <p:spPr>
          <a:xfrm>
            <a:off x="6039133" y="2010816"/>
            <a:ext cx="5735626" cy="1728192"/>
          </a:xfrm>
          <a:prstGeom prst="rect">
            <a:avLst/>
          </a:prstGeom>
        </p:spPr>
        <p:txBody>
          <a:bodyPr vert="horz" lIns="91440" tIns="45720" rIns="91440" bIns="45720" rtlCol="0">
            <a:normAutofit fontScale="85000" lnSpcReduction="10000"/>
          </a:bodyPr>
          <a:lstStyle/>
          <a:p>
            <a:pPr>
              <a:spcBef>
                <a:spcPct val="20000"/>
              </a:spcBef>
              <a:buFont typeface="Wingdings" pitchFamily="2" charset="2"/>
              <a:buChar char="q"/>
              <a:defRPr/>
            </a:pPr>
            <a:r>
              <a:rPr lang="en-CA" sz="3300" dirty="0">
                <a:solidFill>
                  <a:srgbClr val="0000CC"/>
                </a:solidFill>
              </a:rPr>
              <a:t> Water Conservation!</a:t>
            </a:r>
          </a:p>
          <a:p>
            <a:pPr>
              <a:spcBef>
                <a:spcPct val="20000"/>
              </a:spcBef>
              <a:buFont typeface="Wingdings" pitchFamily="2" charset="2"/>
              <a:buChar char="q"/>
              <a:defRPr/>
            </a:pPr>
            <a:r>
              <a:rPr lang="en-CA" sz="3300" dirty="0">
                <a:solidFill>
                  <a:srgbClr val="0000CC"/>
                </a:solidFill>
              </a:rPr>
              <a:t> Tracking your Water Use</a:t>
            </a:r>
          </a:p>
          <a:p>
            <a:pPr>
              <a:spcBef>
                <a:spcPct val="20000"/>
              </a:spcBef>
              <a:buFont typeface="Wingdings" pitchFamily="2" charset="2"/>
              <a:buChar char="q"/>
              <a:defRPr/>
            </a:pPr>
            <a:r>
              <a:rPr lang="en-CA" sz="3300" dirty="0">
                <a:solidFill>
                  <a:srgbClr val="0000CC"/>
                </a:solidFill>
              </a:rPr>
              <a:t> Watch “Ice Age </a:t>
            </a:r>
            <a:r>
              <a:rPr lang="en-US" sz="3300" dirty="0">
                <a:solidFill>
                  <a:srgbClr val="0000CC"/>
                </a:solidFill>
              </a:rPr>
              <a:t>–</a:t>
            </a:r>
            <a:r>
              <a:rPr lang="en-CA" sz="3300" dirty="0">
                <a:solidFill>
                  <a:srgbClr val="0000CC"/>
                </a:solidFill>
              </a:rPr>
              <a:t> the Meltdown”</a:t>
            </a:r>
            <a:endParaRPr lang="en-CA" sz="3100" dirty="0">
              <a:solidFill>
                <a:srgbClr val="0000CC"/>
              </a:solidFill>
            </a:endParaRPr>
          </a:p>
        </p:txBody>
      </p:sp>
      <p:sp>
        <p:nvSpPr>
          <p:cNvPr id="12" name="Subtitle 2"/>
          <p:cNvSpPr txBox="1">
            <a:spLocks/>
          </p:cNvSpPr>
          <p:nvPr/>
        </p:nvSpPr>
        <p:spPr>
          <a:xfrm>
            <a:off x="7574507" y="3698232"/>
            <a:ext cx="4097221" cy="1861308"/>
          </a:xfrm>
          <a:prstGeom prst="rect">
            <a:avLst/>
          </a:prstGeom>
        </p:spPr>
        <p:txBody>
          <a:bodyPr vert="horz" lIns="91440" tIns="45720" rIns="91440" bIns="45720" rtlCol="0">
            <a:noAutofit/>
          </a:bodyPr>
          <a:lstStyle/>
          <a:p>
            <a:pPr>
              <a:spcBef>
                <a:spcPct val="20000"/>
              </a:spcBef>
              <a:defRPr/>
            </a:pPr>
            <a:r>
              <a:rPr lang="en-CA" sz="2000" dirty="0">
                <a:solidFill>
                  <a:srgbClr val="FF6600"/>
                </a:solidFill>
                <a:latin typeface="Copperplate Gothic Bold" pitchFamily="34" charset="0"/>
              </a:rPr>
              <a:t>Tuesday April 22, </a:t>
            </a:r>
            <a:r>
              <a:rPr lang="en-CA" sz="2000" dirty="0" smtClean="0">
                <a:solidFill>
                  <a:srgbClr val="FF6600"/>
                </a:solidFill>
                <a:latin typeface="Copperplate Gothic Bold" pitchFamily="34" charset="0"/>
              </a:rPr>
              <a:t>2016</a:t>
            </a:r>
            <a:endParaRPr lang="en-CA" sz="2000" dirty="0">
              <a:solidFill>
                <a:srgbClr val="FF6600"/>
              </a:solidFill>
              <a:latin typeface="Copperplate Gothic Bold" pitchFamily="34" charset="0"/>
            </a:endParaRPr>
          </a:p>
          <a:p>
            <a:pPr>
              <a:spcBef>
                <a:spcPct val="20000"/>
              </a:spcBef>
              <a:defRPr/>
            </a:pPr>
            <a:r>
              <a:rPr lang="en-CA" sz="2000" dirty="0">
                <a:solidFill>
                  <a:srgbClr val="FF6600"/>
                </a:solidFill>
                <a:latin typeface="Copperplate Gothic Bold" pitchFamily="34" charset="0"/>
              </a:rPr>
              <a:t>2:00 p.m.</a:t>
            </a:r>
          </a:p>
          <a:p>
            <a:pPr>
              <a:spcBef>
                <a:spcPct val="20000"/>
              </a:spcBef>
              <a:defRPr/>
            </a:pPr>
            <a:endParaRPr lang="en-CA" sz="2000" dirty="0">
              <a:solidFill>
                <a:srgbClr val="FF6600"/>
              </a:solidFill>
              <a:latin typeface="Copperplate Gothic Bold" pitchFamily="34" charset="0"/>
            </a:endParaRPr>
          </a:p>
          <a:p>
            <a:pPr>
              <a:spcBef>
                <a:spcPct val="20000"/>
              </a:spcBef>
              <a:defRPr/>
            </a:pPr>
            <a:r>
              <a:rPr lang="en-CA" sz="2000" dirty="0">
                <a:solidFill>
                  <a:srgbClr val="FF6600"/>
                </a:solidFill>
                <a:latin typeface="Copperplate Gothic Bold" pitchFamily="34" charset="0"/>
              </a:rPr>
              <a:t>Meet in the Community Room</a:t>
            </a:r>
            <a:endParaRPr lang="en-CA" sz="2000" dirty="0">
              <a:solidFill>
                <a:srgbClr val="FF6600"/>
              </a:solidFill>
            </a:endParaRPr>
          </a:p>
        </p:txBody>
      </p:sp>
      <p:pic>
        <p:nvPicPr>
          <p:cNvPr id="6" name="Picture 5"/>
          <p:cNvPicPr>
            <a:picLocks noChangeAspect="1"/>
          </p:cNvPicPr>
          <p:nvPr/>
        </p:nvPicPr>
        <p:blipFill>
          <a:blip r:embed="rId4"/>
          <a:stretch>
            <a:fillRect/>
          </a:stretch>
        </p:blipFill>
        <p:spPr>
          <a:xfrm>
            <a:off x="144724" y="722709"/>
            <a:ext cx="2824580" cy="5951046"/>
          </a:xfrm>
          <a:prstGeom prst="rect">
            <a:avLst/>
          </a:prstGeom>
        </p:spPr>
      </p:pic>
      <p:pic>
        <p:nvPicPr>
          <p:cNvPr id="18" name="Picture 17" descr="C:\Users\Owner\AppData\Local\Microsoft\Windows\Temporary Internet Files\Low\Content.IE5\FNOIGH54\Green_Sprouts_Logo[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8150" y="5800299"/>
            <a:ext cx="2203376" cy="982283"/>
          </a:xfrm>
          <a:prstGeom prst="rect">
            <a:avLst/>
          </a:prstGeom>
          <a:noFill/>
          <a:ln>
            <a:noFill/>
          </a:ln>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691" y="3842113"/>
            <a:ext cx="3309203" cy="252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027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422"/>
            <a:ext cx="11389426" cy="1119116"/>
          </a:xfrm>
        </p:spPr>
        <p:txBody>
          <a:bodyPr>
            <a:normAutofit fontScale="90000"/>
          </a:bodyPr>
          <a:lstStyle/>
          <a:p>
            <a:pPr marL="0" indent="0"/>
            <a:r>
              <a:rPr lang="en-US" sz="4000" b="1" dirty="0">
                <a:solidFill>
                  <a:schemeClr val="accent1"/>
                </a:solidFill>
              </a:rPr>
              <a:t>Stewards of Affordable Housing for the Future </a:t>
            </a:r>
            <a:r>
              <a:rPr lang="en-US" sz="3900" b="1" dirty="0">
                <a:solidFill>
                  <a:schemeClr val="accent1"/>
                </a:solidFill>
              </a:rPr>
              <a:t>(SAHF)</a:t>
            </a:r>
          </a:p>
        </p:txBody>
      </p:sp>
      <p:sp>
        <p:nvSpPr>
          <p:cNvPr id="3" name="Content Placeholder 2"/>
          <p:cNvSpPr>
            <a:spLocks noGrp="1"/>
          </p:cNvSpPr>
          <p:nvPr>
            <p:ph idx="1"/>
          </p:nvPr>
        </p:nvSpPr>
        <p:spPr>
          <a:xfrm>
            <a:off x="0" y="1074997"/>
            <a:ext cx="11641539" cy="4351338"/>
          </a:xfrm>
        </p:spPr>
        <p:txBody>
          <a:bodyPr>
            <a:normAutofit/>
          </a:bodyPr>
          <a:lstStyle/>
          <a:p>
            <a:pPr marL="342900" lvl="1" indent="-200025">
              <a:spcBef>
                <a:spcPts val="1200"/>
              </a:spcBef>
            </a:pPr>
            <a:r>
              <a:rPr lang="en-US" sz="2400" dirty="0">
                <a:solidFill>
                  <a:schemeClr val="tx2"/>
                </a:solidFill>
              </a:rPr>
              <a:t>A collaborative of 11 exemplary multi-state </a:t>
            </a:r>
            <a:r>
              <a:rPr lang="en-US" sz="2400" dirty="0" smtClean="0">
                <a:solidFill>
                  <a:schemeClr val="tx2"/>
                </a:solidFill>
              </a:rPr>
              <a:t>non-profits.</a:t>
            </a:r>
            <a:endParaRPr lang="en-US" sz="2400" dirty="0">
              <a:solidFill>
                <a:schemeClr val="tx2"/>
              </a:solidFill>
            </a:endParaRPr>
          </a:p>
          <a:p>
            <a:pPr marL="342900" lvl="1" indent="-200025">
              <a:spcBef>
                <a:spcPts val="1200"/>
              </a:spcBef>
            </a:pPr>
            <a:r>
              <a:rPr lang="en-US" sz="2400" dirty="0">
                <a:solidFill>
                  <a:schemeClr val="tx2"/>
                </a:solidFill>
              </a:rPr>
              <a:t>O</a:t>
            </a:r>
            <a:r>
              <a:rPr lang="en-US" sz="2400" dirty="0" smtClean="0">
                <a:solidFill>
                  <a:schemeClr val="tx2"/>
                </a:solidFill>
              </a:rPr>
              <a:t>ver </a:t>
            </a:r>
            <a:r>
              <a:rPr lang="en-US" sz="2400" dirty="0">
                <a:solidFill>
                  <a:schemeClr val="tx2"/>
                </a:solidFill>
              </a:rPr>
              <a:t>115,000 units of affordable housing across the U.S. </a:t>
            </a:r>
          </a:p>
          <a:p>
            <a:endParaRPr lang="en-US" dirty="0"/>
          </a:p>
        </p:txBody>
      </p:sp>
      <p:sp>
        <p:nvSpPr>
          <p:cNvPr id="4" name="Slide Number Placeholder 3"/>
          <p:cNvSpPr>
            <a:spLocks noGrp="1"/>
          </p:cNvSpPr>
          <p:nvPr>
            <p:ph type="sldNum" sz="quarter" idx="12"/>
          </p:nvPr>
        </p:nvSpPr>
        <p:spPr/>
        <p:txBody>
          <a:bodyPr/>
          <a:lstStyle/>
          <a:p>
            <a:fld id="{0D69C007-580E-41D1-B956-0A0520C9691B}" type="slidenum">
              <a:rPr lang="en-US" smtClean="0"/>
              <a:t>3</a:t>
            </a:fld>
            <a:endParaRPr lang="en-US"/>
          </a:p>
        </p:txBody>
      </p:sp>
      <p:pic>
        <p:nvPicPr>
          <p:cNvPr id="1026" name="Picture 2" descr="P:\Communications &amp; Marketing\SAHF Graphics\member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648" y="2077872"/>
            <a:ext cx="7811867" cy="47016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196" y="1108881"/>
            <a:ext cx="2934804" cy="574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396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1378424"/>
            <a:ext cx="11532358" cy="5098576"/>
          </a:xfrm>
        </p:spPr>
        <p:txBody>
          <a:bodyPr>
            <a:normAutofit/>
          </a:bodyPr>
          <a:lstStyle/>
          <a:p>
            <a:pPr>
              <a:buFont typeface="Wingdings" panose="05000000000000000000" pitchFamily="2" charset="2"/>
              <a:buChar char="q"/>
            </a:pPr>
            <a:r>
              <a:rPr lang="en-US" sz="3600" dirty="0" smtClean="0">
                <a:solidFill>
                  <a:schemeClr val="tx2"/>
                </a:solidFill>
              </a:rPr>
              <a:t>Highest level of staff and resident engagement </a:t>
            </a:r>
          </a:p>
          <a:p>
            <a:pPr>
              <a:buFont typeface="Wingdings" panose="05000000000000000000" pitchFamily="2" charset="2"/>
              <a:buChar char="q"/>
            </a:pPr>
            <a:r>
              <a:rPr lang="en-US" sz="3600" dirty="0">
                <a:solidFill>
                  <a:schemeClr val="tx2"/>
                </a:solidFill>
              </a:rPr>
              <a:t>R</a:t>
            </a:r>
            <a:r>
              <a:rPr lang="en-US" sz="3600" dirty="0" smtClean="0">
                <a:solidFill>
                  <a:schemeClr val="tx2"/>
                </a:solidFill>
              </a:rPr>
              <a:t>esidents </a:t>
            </a:r>
            <a:r>
              <a:rPr lang="en-US" sz="3600" dirty="0">
                <a:solidFill>
                  <a:schemeClr val="tx2"/>
                </a:solidFill>
              </a:rPr>
              <a:t>as co‐trainers </a:t>
            </a:r>
            <a:r>
              <a:rPr lang="en-US" sz="3600" dirty="0" smtClean="0">
                <a:solidFill>
                  <a:schemeClr val="tx2"/>
                </a:solidFill>
              </a:rPr>
              <a:t>with staff </a:t>
            </a:r>
          </a:p>
          <a:p>
            <a:pPr>
              <a:buFont typeface="Wingdings" panose="05000000000000000000" pitchFamily="2" charset="2"/>
              <a:buChar char="q"/>
            </a:pPr>
            <a:r>
              <a:rPr lang="en-US" sz="3600" dirty="0">
                <a:solidFill>
                  <a:schemeClr val="tx2"/>
                </a:solidFill>
              </a:rPr>
              <a:t>Activities and Tools:</a:t>
            </a:r>
          </a:p>
          <a:p>
            <a:pPr marL="788670" lvl="1" indent="-514350">
              <a:buAutoNum type="arabicPeriod"/>
            </a:pPr>
            <a:r>
              <a:rPr lang="en-US" sz="3100" dirty="0" smtClean="0">
                <a:solidFill>
                  <a:schemeClr val="tx2"/>
                </a:solidFill>
              </a:rPr>
              <a:t>Resident recruitment</a:t>
            </a:r>
          </a:p>
          <a:p>
            <a:pPr marL="788670" lvl="1" indent="-514350">
              <a:buAutoNum type="arabicPeriod"/>
            </a:pPr>
            <a:r>
              <a:rPr lang="en-US" sz="3100" dirty="0" smtClean="0">
                <a:solidFill>
                  <a:schemeClr val="tx2"/>
                </a:solidFill>
              </a:rPr>
              <a:t>Resident training </a:t>
            </a:r>
            <a:r>
              <a:rPr lang="en-US" sz="3100" dirty="0">
                <a:solidFill>
                  <a:schemeClr val="tx2"/>
                </a:solidFill>
              </a:rPr>
              <a:t>t</a:t>
            </a:r>
            <a:r>
              <a:rPr lang="en-US" sz="3100" dirty="0" smtClean="0">
                <a:solidFill>
                  <a:schemeClr val="tx2"/>
                </a:solidFill>
              </a:rPr>
              <a:t>oolkit</a:t>
            </a:r>
          </a:p>
          <a:p>
            <a:pPr marL="788670" lvl="1" indent="-514350">
              <a:buAutoNum type="arabicPeriod"/>
            </a:pPr>
            <a:r>
              <a:rPr lang="en-US" sz="3100" dirty="0" smtClean="0">
                <a:solidFill>
                  <a:schemeClr val="tx2"/>
                </a:solidFill>
              </a:rPr>
              <a:t>Sharing best practices</a:t>
            </a:r>
          </a:p>
          <a:p>
            <a:pPr marL="0" indent="0">
              <a:buNone/>
            </a:pPr>
            <a:endParaRPr lang="en-US" sz="3600" dirty="0"/>
          </a:p>
        </p:txBody>
      </p:sp>
      <p:sp>
        <p:nvSpPr>
          <p:cNvPr id="4" name="Slide Number Placeholder 3"/>
          <p:cNvSpPr>
            <a:spLocks noGrp="1"/>
          </p:cNvSpPr>
          <p:nvPr>
            <p:ph type="sldNum" sz="quarter" idx="12"/>
          </p:nvPr>
        </p:nvSpPr>
        <p:spPr/>
        <p:txBody>
          <a:bodyPr/>
          <a:lstStyle/>
          <a:p>
            <a:fld id="{0D69C007-580E-41D1-B956-0A0520C9691B}" type="slidenum">
              <a:rPr lang="en-US" smtClean="0"/>
              <a:t>30</a:t>
            </a:fld>
            <a:endParaRPr lang="en-US"/>
          </a:p>
        </p:txBody>
      </p:sp>
      <p:sp>
        <p:nvSpPr>
          <p:cNvPr id="6" name="Title 1"/>
          <p:cNvSpPr>
            <a:spLocks noGrp="1"/>
          </p:cNvSpPr>
          <p:nvPr>
            <p:ph type="title"/>
          </p:nvPr>
        </p:nvSpPr>
        <p:spPr>
          <a:xfrm>
            <a:off x="259307" y="369626"/>
            <a:ext cx="11323093" cy="995149"/>
          </a:xfrm>
        </p:spPr>
        <p:txBody>
          <a:bodyPr/>
          <a:lstStyle/>
          <a:p>
            <a:r>
              <a:rPr lang="en-US" b="1" dirty="0" smtClean="0">
                <a:solidFill>
                  <a:schemeClr val="accent1"/>
                </a:solidFill>
              </a:rPr>
              <a:t>Ch6. </a:t>
            </a:r>
            <a:r>
              <a:rPr lang="en-US" b="1" dirty="0">
                <a:solidFill>
                  <a:schemeClr val="accent1"/>
                </a:solidFill>
              </a:rPr>
              <a:t>Module </a:t>
            </a:r>
            <a:r>
              <a:rPr lang="en-US" b="1" dirty="0" smtClean="0">
                <a:solidFill>
                  <a:schemeClr val="accent1"/>
                </a:solidFill>
              </a:rPr>
              <a:t>C: Create Resident Green Leaders</a:t>
            </a:r>
            <a:endParaRPr lang="en-US" dirty="0"/>
          </a:p>
        </p:txBody>
      </p:sp>
    </p:spTree>
    <p:extLst>
      <p:ext uri="{BB962C8B-B14F-4D97-AF65-F5344CB8AC3E}">
        <p14:creationId xmlns:p14="http://schemas.microsoft.com/office/powerpoint/2010/main" val="2113535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9C007-580E-41D1-B956-0A0520C9691B}" type="slidenum">
              <a:rPr lang="en-US" smtClean="0"/>
              <a:t>31</a:t>
            </a:fld>
            <a:endParaRPr lang="en-US"/>
          </a:p>
        </p:txBody>
      </p:sp>
      <p:sp>
        <p:nvSpPr>
          <p:cNvPr id="5" name="Text Box 1"/>
          <p:cNvSpPr txBox="1">
            <a:spLocks noChangeArrowheads="1"/>
          </p:cNvSpPr>
          <p:nvPr/>
        </p:nvSpPr>
        <p:spPr bwMode="auto">
          <a:xfrm>
            <a:off x="5336275" y="409432"/>
            <a:ext cx="6855725" cy="644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600" b="1" i="0" u="none" strike="noStrike" cap="none" normalizeH="0" baseline="0" dirty="0" smtClean="0">
                <a:ln>
                  <a:noFill/>
                </a:ln>
                <a:solidFill>
                  <a:srgbClr val="8EC02F"/>
                </a:solidFill>
                <a:effectLst/>
                <a:latin typeface="Arial" pitchFamily="34" charset="0"/>
                <a:cs typeface="Arial" pitchFamily="34" charset="0"/>
              </a:rPr>
              <a:t>We are looking for residents - just like you - who are willing to join us by becoming a Green Leader</a:t>
            </a:r>
            <a:r>
              <a:rPr kumimoji="0" lang="en-US" altLang="en-US" sz="2600" b="1" i="0" u="none" strike="noStrike" cap="none" normalizeH="0" baseline="0" dirty="0" smtClean="0">
                <a:ln>
                  <a:noFill/>
                </a:ln>
                <a:solidFill>
                  <a:srgbClr val="6D6E6D"/>
                </a:solidFill>
                <a:effectLst/>
                <a:latin typeface="Arial" pitchFamily="34" charset="0"/>
                <a:cs typeface="Arial" pitchFamily="34" charset="0"/>
              </a:rPr>
              <a:t> to address energy, water, recycling and healthy living in our building. </a:t>
            </a:r>
            <a:endParaRPr kumimoji="0" lang="en-US" altLang="en-US" sz="2600" b="1" i="0" u="none" strike="noStrike" cap="none" normalizeH="0" baseline="0" dirty="0" smtClean="0">
              <a:ln>
                <a:noFill/>
              </a:ln>
              <a:solidFill>
                <a:srgbClr val="8EC02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600" b="1" i="0" u="none" strike="noStrike" cap="none" normalizeH="0" baseline="0" dirty="0" smtClean="0">
              <a:ln>
                <a:noFill/>
              </a:ln>
              <a:solidFill>
                <a:srgbClr val="8EC02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600" b="1" i="0" u="none" strike="noStrike" cap="none" normalizeH="0" baseline="0" dirty="0" smtClean="0">
                <a:ln>
                  <a:noFill/>
                </a:ln>
                <a:solidFill>
                  <a:srgbClr val="8EC02F"/>
                </a:solidFill>
                <a:effectLst/>
                <a:latin typeface="Arial" pitchFamily="34" charset="0"/>
                <a:cs typeface="Arial" pitchFamily="34" charset="0"/>
              </a:rPr>
              <a:t>It won’t take much time and it will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600" b="1" i="0" u="none" strike="noStrike" cap="none" normalizeH="0" baseline="0" dirty="0" smtClean="0">
                <a:ln>
                  <a:noFill/>
                </a:ln>
                <a:solidFill>
                  <a:srgbClr val="8EC02F"/>
                </a:solidFill>
                <a:effectLst/>
                <a:latin typeface="Arial" pitchFamily="34" charset="0"/>
                <a:cs typeface="Arial" pitchFamily="34" charset="0"/>
              </a:rPr>
              <a:t>be fun (really!).</a:t>
            </a:r>
            <a:r>
              <a:rPr kumimoji="0" lang="en-US" altLang="en-US" sz="2600" b="1" i="0" u="none" strike="noStrike" cap="none" normalizeH="0" baseline="0" dirty="0" smtClean="0">
                <a:ln>
                  <a:noFill/>
                </a:ln>
                <a:solidFill>
                  <a:srgbClr val="6D6E6D"/>
                </a:solidFill>
                <a:effectLst/>
                <a:latin typeface="Arial" pitchFamily="34" charset="0"/>
                <a:cs typeface="Arial" pitchFamily="34" charset="0"/>
              </a:rPr>
              <a:t> The goal of this program is to encourage our building to take action towards living a more sustainable lifestyle and saving money.</a:t>
            </a:r>
            <a:endParaRPr kumimoji="0" lang="en-US" altLang="en-US" sz="2600" b="1" i="0" u="none" strike="noStrike" cap="none" normalizeH="0" baseline="0" dirty="0" smtClean="0">
              <a:ln>
                <a:noFill/>
              </a:ln>
              <a:solidFill>
                <a:srgbClr val="8EC02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600" b="1" i="0" u="none" strike="noStrike" cap="none" normalizeH="0" baseline="0" dirty="0" smtClean="0">
                <a:ln>
                  <a:noFill/>
                </a:ln>
                <a:solidFill>
                  <a:srgbClr val="8EC02F"/>
                </a:solidFill>
                <a:effectLst/>
                <a:latin typeface="Arial" pitchFamily="34" charset="0"/>
                <a:cs typeface="Arial" pitchFamily="34" charset="0"/>
              </a:rPr>
              <a:t>To learn more contact: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600" b="1" i="0" u="none" strike="noStrike" cap="none" normalizeH="0" baseline="0" dirty="0" smtClean="0">
                <a:ln>
                  <a:noFill/>
                </a:ln>
                <a:solidFill>
                  <a:srgbClr val="6D6E6D"/>
                </a:solidFill>
                <a:effectLst/>
                <a:latin typeface="Arial" pitchFamily="34" charset="0"/>
                <a:cs typeface="Arial" pitchFamily="34" charset="0"/>
              </a:rPr>
              <a:t>Insert your name</a:t>
            </a:r>
            <a:r>
              <a:rPr kumimoji="0" lang="en-US" altLang="en-US" sz="2600" b="1" i="0" u="none" strike="noStrike" cap="none" normalizeH="0" dirty="0" smtClean="0">
                <a:ln>
                  <a:noFill/>
                </a:ln>
                <a:solidFill>
                  <a:srgbClr val="6D6E6D"/>
                </a:solidFill>
                <a:effectLst/>
                <a:latin typeface="Arial" pitchFamily="34" charset="0"/>
                <a:cs typeface="Arial" pitchFamily="34" charset="0"/>
              </a:rPr>
              <a:t> </a:t>
            </a:r>
            <a:r>
              <a:rPr kumimoji="0" lang="en-US" altLang="en-US" sz="2600" b="1" i="0" u="none" strike="noStrike" cap="none" normalizeH="0" baseline="0" dirty="0" smtClean="0">
                <a:ln>
                  <a:noFill/>
                </a:ln>
                <a:solidFill>
                  <a:srgbClr val="6D6E6D"/>
                </a:solidFill>
                <a:effectLst/>
                <a:latin typeface="Arial" pitchFamily="34" charset="0"/>
                <a:cs typeface="Arial" pitchFamily="34" charset="0"/>
              </a:rPr>
              <a:t>and</a:t>
            </a:r>
            <a:r>
              <a:rPr kumimoji="0" lang="en-US" altLang="en-US" sz="2600" b="1" i="0" u="none" strike="noStrike" cap="none" normalizeH="0" dirty="0" smtClean="0">
                <a:ln>
                  <a:noFill/>
                </a:ln>
                <a:solidFill>
                  <a:srgbClr val="6D6E6D"/>
                </a:solidFill>
                <a:effectLst/>
                <a:latin typeface="Arial" pitchFamily="34" charset="0"/>
                <a:cs typeface="Arial" pitchFamily="34" charset="0"/>
              </a:rPr>
              <a:t> </a:t>
            </a:r>
            <a:r>
              <a:rPr kumimoji="0" lang="en-US" altLang="en-US" sz="2600" b="1" i="0" u="none" strike="noStrike" cap="none" normalizeH="0" baseline="0" dirty="0" smtClean="0">
                <a:ln>
                  <a:noFill/>
                </a:ln>
                <a:solidFill>
                  <a:srgbClr val="6D6E6D"/>
                </a:solidFill>
                <a:effectLst/>
                <a:latin typeface="Arial" pitchFamily="34" charset="0"/>
                <a:cs typeface="Arial" pitchFamily="34" charset="0"/>
              </a:rPr>
              <a:t>contact information here</a:t>
            </a:r>
            <a:endParaRPr kumimoji="0" lang="en-US" altLang="en-US" sz="2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979"/>
            <a:ext cx="5196824" cy="496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49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1405720"/>
            <a:ext cx="10969625" cy="5043985"/>
          </a:xfrm>
        </p:spPr>
        <p:txBody>
          <a:bodyPr>
            <a:normAutofit/>
          </a:bodyPr>
          <a:lstStyle/>
          <a:p>
            <a:pPr marL="0" indent="0">
              <a:buNone/>
            </a:pPr>
            <a:r>
              <a:rPr lang="en-US" sz="3500" dirty="0" smtClean="0">
                <a:solidFill>
                  <a:schemeClr val="tx2"/>
                </a:solidFill>
              </a:rPr>
              <a:t>Listing of sources, briefings, and publications:</a:t>
            </a:r>
          </a:p>
          <a:p>
            <a:pPr lvl="1">
              <a:buFont typeface="Wingdings" panose="05000000000000000000" pitchFamily="2" charset="2"/>
              <a:buChar char="§"/>
            </a:pPr>
            <a:r>
              <a:rPr lang="en-US" sz="3500" dirty="0" smtClean="0">
                <a:solidFill>
                  <a:schemeClr val="tx2"/>
                </a:solidFill>
              </a:rPr>
              <a:t>Community-Based Social Marketing (CBSM)</a:t>
            </a:r>
          </a:p>
          <a:p>
            <a:pPr lvl="1">
              <a:buFont typeface="Wingdings" panose="05000000000000000000" pitchFamily="2" charset="2"/>
              <a:buChar char="§"/>
            </a:pPr>
            <a:r>
              <a:rPr lang="en-US" sz="3500" dirty="0" smtClean="0">
                <a:solidFill>
                  <a:schemeClr val="tx2"/>
                </a:solidFill>
              </a:rPr>
              <a:t>Low Income Housing Facts</a:t>
            </a:r>
          </a:p>
          <a:p>
            <a:pPr lvl="1">
              <a:buFont typeface="Wingdings" panose="05000000000000000000" pitchFamily="2" charset="2"/>
              <a:buChar char="§"/>
            </a:pPr>
            <a:r>
              <a:rPr lang="en-US" sz="3500" dirty="0" smtClean="0">
                <a:solidFill>
                  <a:schemeClr val="tx2"/>
                </a:solidFill>
              </a:rPr>
              <a:t>Resident Engagement, Conservation &amp; Multifamily Housing</a:t>
            </a:r>
          </a:p>
          <a:p>
            <a:pPr lvl="1">
              <a:buFont typeface="Wingdings" panose="05000000000000000000" pitchFamily="2" charset="2"/>
              <a:buChar char="§"/>
            </a:pPr>
            <a:r>
              <a:rPr lang="en-US" sz="3500" dirty="0" smtClean="0">
                <a:solidFill>
                  <a:schemeClr val="tx2"/>
                </a:solidFill>
              </a:rPr>
              <a:t>Resident Engagements as part of Retrofit Programs</a:t>
            </a:r>
            <a:endParaRPr lang="en-US" sz="3500" dirty="0">
              <a:solidFill>
                <a:schemeClr val="tx2"/>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32</a:t>
            </a:fld>
            <a:endParaRPr lang="en-US"/>
          </a:p>
        </p:txBody>
      </p:sp>
      <p:sp>
        <p:nvSpPr>
          <p:cNvPr id="6" name="AutoShape 2" descr="Image result for green leader toolk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green leader toolk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259307" y="369626"/>
            <a:ext cx="11323093" cy="995149"/>
          </a:xfrm>
        </p:spPr>
        <p:txBody>
          <a:bodyPr/>
          <a:lstStyle/>
          <a:p>
            <a:r>
              <a:rPr lang="en-US" b="1" dirty="0" smtClean="0">
                <a:solidFill>
                  <a:schemeClr val="accent1"/>
                </a:solidFill>
              </a:rPr>
              <a:t>Ch7. Additional Resources</a:t>
            </a:r>
            <a:endParaRPr lang="en-US" dirty="0"/>
          </a:p>
        </p:txBody>
      </p:sp>
    </p:spTree>
    <p:extLst>
      <p:ext uri="{BB962C8B-B14F-4D97-AF65-F5344CB8AC3E}">
        <p14:creationId xmlns:p14="http://schemas.microsoft.com/office/powerpoint/2010/main" val="4291146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9C007-580E-41D1-B956-0A0520C9691B}" type="slidenum">
              <a:rPr lang="en-US" smtClean="0"/>
              <a:t>33</a:t>
            </a:fld>
            <a:endParaRPr lang="en-US"/>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95" y="1394912"/>
            <a:ext cx="11089282" cy="533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a:xfrm>
            <a:off x="595952" y="481084"/>
            <a:ext cx="10972800" cy="624385"/>
          </a:xfrm>
        </p:spPr>
        <p:txBody>
          <a:bodyPr>
            <a:noAutofit/>
          </a:bodyPr>
          <a:lstStyle/>
          <a:p>
            <a:pPr marL="0" indent="0" algn="ctr">
              <a:buNone/>
            </a:pPr>
            <a:r>
              <a:rPr lang="en-US" sz="4400" b="1" dirty="0" smtClean="0">
                <a:solidFill>
                  <a:schemeClr val="accent1"/>
                </a:solidFill>
              </a:rPr>
              <a:t>It’s Comprehensive !!</a:t>
            </a:r>
            <a:endParaRPr lang="en-US" sz="4400" b="1" dirty="0">
              <a:solidFill>
                <a:schemeClr val="accent1"/>
              </a:solidFill>
            </a:endParaRPr>
          </a:p>
        </p:txBody>
      </p:sp>
    </p:spTree>
    <p:extLst>
      <p:ext uri="{BB962C8B-B14F-4D97-AF65-F5344CB8AC3E}">
        <p14:creationId xmlns:p14="http://schemas.microsoft.com/office/powerpoint/2010/main" val="3281314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7" y="1323833"/>
            <a:ext cx="11750723" cy="4975745"/>
          </a:xfrm>
        </p:spPr>
        <p:txBody>
          <a:bodyPr>
            <a:normAutofit/>
          </a:bodyPr>
          <a:lstStyle/>
          <a:p>
            <a:pPr>
              <a:lnSpc>
                <a:spcPct val="150000"/>
              </a:lnSpc>
              <a:buFont typeface="Wingdings" panose="05000000000000000000" pitchFamily="2" charset="2"/>
              <a:buChar char="§"/>
            </a:pPr>
            <a:r>
              <a:rPr lang="en-US" sz="3600" dirty="0" smtClean="0">
                <a:solidFill>
                  <a:schemeClr val="tx2"/>
                </a:solidFill>
              </a:rPr>
              <a:t>Get familiar with the Resident Engagement Toolkit</a:t>
            </a:r>
          </a:p>
          <a:p>
            <a:pPr>
              <a:lnSpc>
                <a:spcPct val="150000"/>
              </a:lnSpc>
              <a:buFont typeface="Wingdings" panose="05000000000000000000" pitchFamily="2" charset="2"/>
              <a:buChar char="§"/>
            </a:pPr>
            <a:r>
              <a:rPr lang="en-US" sz="3600" dirty="0" smtClean="0">
                <a:solidFill>
                  <a:schemeClr val="tx2"/>
                </a:solidFill>
              </a:rPr>
              <a:t>Consider how to implement at your properties</a:t>
            </a:r>
          </a:p>
          <a:p>
            <a:pPr>
              <a:lnSpc>
                <a:spcPct val="150000"/>
              </a:lnSpc>
              <a:buFont typeface="Wingdings" panose="05000000000000000000" pitchFamily="2" charset="2"/>
              <a:buChar char="§"/>
            </a:pPr>
            <a:r>
              <a:rPr lang="en-US" sz="3600" dirty="0" smtClean="0">
                <a:solidFill>
                  <a:schemeClr val="tx2"/>
                </a:solidFill>
              </a:rPr>
              <a:t>Determine staff leadership involvement</a:t>
            </a:r>
          </a:p>
          <a:p>
            <a:pPr>
              <a:lnSpc>
                <a:spcPct val="150000"/>
              </a:lnSpc>
              <a:buFont typeface="Wingdings" panose="05000000000000000000" pitchFamily="2" charset="2"/>
              <a:buChar char="§"/>
            </a:pPr>
            <a:r>
              <a:rPr lang="en-US" sz="3600" dirty="0" smtClean="0">
                <a:solidFill>
                  <a:schemeClr val="tx2"/>
                </a:solidFill>
              </a:rPr>
              <a:t>Questions on training/support– Contact Us!!</a:t>
            </a: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34</a:t>
            </a:fld>
            <a:endParaRPr lang="en-US"/>
          </a:p>
        </p:txBody>
      </p:sp>
      <p:sp>
        <p:nvSpPr>
          <p:cNvPr id="6" name="Title 1"/>
          <p:cNvSpPr>
            <a:spLocks noGrp="1"/>
          </p:cNvSpPr>
          <p:nvPr>
            <p:ph type="title"/>
          </p:nvPr>
        </p:nvSpPr>
        <p:spPr>
          <a:xfrm>
            <a:off x="259307" y="369626"/>
            <a:ext cx="11323093" cy="995149"/>
          </a:xfrm>
        </p:spPr>
        <p:txBody>
          <a:bodyPr/>
          <a:lstStyle/>
          <a:p>
            <a:pPr algn="ctr"/>
            <a:r>
              <a:rPr lang="en-US" b="1" dirty="0" smtClean="0">
                <a:solidFill>
                  <a:schemeClr val="accent1"/>
                </a:solidFill>
              </a:rPr>
              <a:t>What’s Next?</a:t>
            </a:r>
            <a:endParaRPr lang="en-US" dirty="0"/>
          </a:p>
        </p:txBody>
      </p:sp>
    </p:spTree>
    <p:extLst>
      <p:ext uri="{BB962C8B-B14F-4D97-AF65-F5344CB8AC3E}">
        <p14:creationId xmlns:p14="http://schemas.microsoft.com/office/powerpoint/2010/main" val="1426335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399"/>
            <a:ext cx="10972800" cy="3847531"/>
          </a:xfrm>
        </p:spPr>
        <p:txBody>
          <a:bodyPr>
            <a:normAutofit/>
          </a:bodyPr>
          <a:lstStyle/>
          <a:p>
            <a:pPr algn="ctr"/>
            <a:r>
              <a:rPr lang="en-US" sz="4400" dirty="0" smtClean="0"/>
              <a:t>How can we serve better?</a:t>
            </a:r>
            <a:br>
              <a:rPr lang="en-US" sz="4400" dirty="0" smtClean="0"/>
            </a:br>
            <a:r>
              <a:rPr lang="en-US" sz="4400" dirty="0" smtClean="0"/>
              <a:t>Post-Webinar Survey</a:t>
            </a:r>
            <a:endParaRPr lang="en-US" sz="4400" dirty="0"/>
          </a:p>
        </p:txBody>
      </p:sp>
      <p:sp>
        <p:nvSpPr>
          <p:cNvPr id="4" name="Slide Number Placeholder 3"/>
          <p:cNvSpPr>
            <a:spLocks noGrp="1"/>
          </p:cNvSpPr>
          <p:nvPr>
            <p:ph type="sldNum" sz="quarter" idx="12"/>
          </p:nvPr>
        </p:nvSpPr>
        <p:spPr/>
        <p:txBody>
          <a:bodyPr/>
          <a:lstStyle/>
          <a:p>
            <a:fld id="{0D69C007-580E-41D1-B956-0A0520C9691B}" type="slidenum">
              <a:rPr lang="en-US" smtClean="0"/>
              <a:t>35</a:t>
            </a:fld>
            <a:endParaRPr lang="en-US"/>
          </a:p>
        </p:txBody>
      </p:sp>
    </p:spTree>
    <p:extLst>
      <p:ext uri="{BB962C8B-B14F-4D97-AF65-F5344CB8AC3E}">
        <p14:creationId xmlns:p14="http://schemas.microsoft.com/office/powerpoint/2010/main" val="3033567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69C007-580E-41D1-B956-0A0520C9691B}" type="slidenum">
              <a:rPr lang="en-US" smtClean="0"/>
              <a:t>36</a:t>
            </a:fld>
            <a:endParaRPr lang="en-US"/>
          </a:p>
        </p:txBody>
      </p:sp>
      <p:sp>
        <p:nvSpPr>
          <p:cNvPr id="2" name="Title 1"/>
          <p:cNvSpPr>
            <a:spLocks noGrp="1"/>
          </p:cNvSpPr>
          <p:nvPr>
            <p:ph type="title"/>
          </p:nvPr>
        </p:nvSpPr>
        <p:spPr/>
        <p:txBody>
          <a:bodyPr>
            <a:normAutofit fontScale="90000"/>
          </a:bodyPr>
          <a:lstStyle/>
          <a:p>
            <a:pPr algn="ctr"/>
            <a:r>
              <a:rPr lang="en-US" sz="5300" dirty="0" smtClean="0"/>
              <a:t/>
            </a:r>
            <a:br>
              <a:rPr lang="en-US" sz="5300" dirty="0" smtClean="0"/>
            </a:br>
            <a:r>
              <a:rPr lang="en-US" sz="5300" dirty="0" smtClean="0"/>
              <a:t>THANK </a:t>
            </a:r>
            <a:r>
              <a:rPr lang="en-US" sz="5300" dirty="0"/>
              <a:t>YOU!!</a:t>
            </a:r>
            <a:r>
              <a:rPr lang="en-US" dirty="0"/>
              <a:t/>
            </a:r>
            <a:br>
              <a:rPr lang="en-US" dirty="0"/>
            </a:br>
            <a:endParaRPr lang="en-US" dirty="0"/>
          </a:p>
        </p:txBody>
      </p:sp>
      <p:sp>
        <p:nvSpPr>
          <p:cNvPr id="6" name="Subtitle 2"/>
          <p:cNvSpPr>
            <a:spLocks noGrp="1"/>
          </p:cNvSpPr>
          <p:nvPr>
            <p:ph idx="1"/>
          </p:nvPr>
        </p:nvSpPr>
        <p:spPr>
          <a:solidFill>
            <a:schemeClr val="bg1"/>
          </a:solidFill>
          <a:ln w="76200">
            <a:solidFill>
              <a:schemeClr val="bg1"/>
            </a:solidFill>
          </a:ln>
        </p:spPr>
        <p:txBody>
          <a:bodyPr>
            <a:normAutofit/>
          </a:bodyPr>
          <a:lstStyle/>
          <a:p>
            <a:pPr marL="0" indent="0">
              <a:lnSpc>
                <a:spcPct val="100000"/>
              </a:lnSpc>
              <a:spcBef>
                <a:spcPts val="0"/>
              </a:spcBef>
              <a:buNone/>
            </a:pPr>
            <a:endParaRPr lang="en-US" sz="2700" b="1" dirty="0" smtClean="0">
              <a:solidFill>
                <a:schemeClr val="tx2"/>
              </a:solidFill>
            </a:endParaRPr>
          </a:p>
          <a:p>
            <a:pPr marL="0" indent="0" algn="ctr">
              <a:lnSpc>
                <a:spcPct val="100000"/>
              </a:lnSpc>
              <a:spcBef>
                <a:spcPts val="0"/>
              </a:spcBef>
              <a:buNone/>
            </a:pPr>
            <a:r>
              <a:rPr lang="en-US" sz="3200" b="1" dirty="0" smtClean="0">
                <a:solidFill>
                  <a:schemeClr val="accent1"/>
                </a:solidFill>
              </a:rPr>
              <a:t>Resident Engagement Toolkit</a:t>
            </a:r>
          </a:p>
          <a:p>
            <a:pPr marL="0" indent="0" algn="ctr">
              <a:lnSpc>
                <a:spcPct val="100000"/>
              </a:lnSpc>
              <a:spcBef>
                <a:spcPts val="0"/>
              </a:spcBef>
              <a:buNone/>
            </a:pPr>
            <a:r>
              <a:rPr lang="en-US" sz="3200" dirty="0">
                <a:solidFill>
                  <a:schemeClr val="tx2"/>
                </a:solidFill>
                <a:hlinkClick r:id="rId3"/>
              </a:rPr>
              <a:t>http://</a:t>
            </a:r>
            <a:r>
              <a:rPr lang="en-US" sz="3200" dirty="0" smtClean="0">
                <a:solidFill>
                  <a:schemeClr val="tx2"/>
                </a:solidFill>
                <a:hlinkClick r:id="rId3"/>
              </a:rPr>
              <a:t>sahfnet.org/residentengagement.html</a:t>
            </a:r>
            <a:endParaRPr lang="en-US" sz="3200" dirty="0" smtClean="0">
              <a:solidFill>
                <a:schemeClr val="tx2"/>
              </a:solidFill>
            </a:endParaRPr>
          </a:p>
          <a:p>
            <a:pPr marL="0" indent="0">
              <a:lnSpc>
                <a:spcPct val="100000"/>
              </a:lnSpc>
              <a:spcBef>
                <a:spcPts val="0"/>
              </a:spcBef>
              <a:buNone/>
            </a:pPr>
            <a:endParaRPr lang="en-US" sz="3200" b="1" dirty="0" smtClean="0">
              <a:solidFill>
                <a:schemeClr val="tx2"/>
              </a:solidFill>
            </a:endParaRPr>
          </a:p>
          <a:p>
            <a:pPr marL="0" indent="0">
              <a:lnSpc>
                <a:spcPct val="100000"/>
              </a:lnSpc>
              <a:spcBef>
                <a:spcPts val="0"/>
              </a:spcBef>
              <a:buNone/>
            </a:pPr>
            <a:endParaRPr lang="en-US" sz="3200" b="1" dirty="0">
              <a:solidFill>
                <a:schemeClr val="tx2"/>
              </a:solidFill>
            </a:endParaRPr>
          </a:p>
          <a:p>
            <a:pPr marL="0" indent="0" algn="ctr">
              <a:lnSpc>
                <a:spcPct val="100000"/>
              </a:lnSpc>
              <a:spcBef>
                <a:spcPts val="0"/>
              </a:spcBef>
              <a:buNone/>
            </a:pPr>
            <a:r>
              <a:rPr lang="en-US" sz="3200" b="1" dirty="0" err="1" smtClean="0">
                <a:solidFill>
                  <a:schemeClr val="accent1"/>
                </a:solidFill>
              </a:rPr>
              <a:t>Ruchi</a:t>
            </a:r>
            <a:r>
              <a:rPr lang="en-US" sz="3200" b="1" dirty="0" smtClean="0">
                <a:solidFill>
                  <a:schemeClr val="accent1"/>
                </a:solidFill>
              </a:rPr>
              <a:t> Shah- Energy Associate</a:t>
            </a:r>
          </a:p>
          <a:p>
            <a:pPr marL="0" indent="0" algn="ctr">
              <a:lnSpc>
                <a:spcPct val="100000"/>
              </a:lnSpc>
              <a:spcBef>
                <a:spcPts val="0"/>
              </a:spcBef>
              <a:buNone/>
            </a:pPr>
            <a:r>
              <a:rPr lang="en-US" sz="3200" b="1" dirty="0" smtClean="0">
                <a:solidFill>
                  <a:schemeClr val="tx2"/>
                </a:solidFill>
              </a:rPr>
              <a:t>Stewards of Affordable Housing for the Future (SAHF)</a:t>
            </a:r>
          </a:p>
          <a:p>
            <a:pPr marL="0" indent="0" algn="ctr">
              <a:lnSpc>
                <a:spcPct val="100000"/>
              </a:lnSpc>
              <a:spcBef>
                <a:spcPts val="0"/>
              </a:spcBef>
              <a:buNone/>
            </a:pPr>
            <a:r>
              <a:rPr lang="en-US" sz="3200" dirty="0" smtClean="0">
                <a:solidFill>
                  <a:schemeClr val="tx2"/>
                </a:solidFill>
                <a:hlinkClick r:id="rId4"/>
              </a:rPr>
              <a:t>rshah@sahfnet.org</a:t>
            </a:r>
            <a:endParaRPr lang="en-US" sz="3200" dirty="0" smtClean="0">
              <a:solidFill>
                <a:schemeClr val="tx2"/>
              </a:solidFill>
            </a:endParaRPr>
          </a:p>
          <a:p>
            <a:pPr marL="0" indent="0">
              <a:lnSpc>
                <a:spcPct val="100000"/>
              </a:lnSpc>
              <a:spcBef>
                <a:spcPts val="0"/>
              </a:spcBef>
              <a:buNone/>
            </a:pPr>
            <a:endParaRPr lang="en-US" sz="2800" dirty="0">
              <a:solidFill>
                <a:schemeClr val="tx2"/>
              </a:solidFill>
            </a:endParaRPr>
          </a:p>
        </p:txBody>
      </p:sp>
    </p:spTree>
    <p:extLst>
      <p:ext uri="{BB962C8B-B14F-4D97-AF65-F5344CB8AC3E}">
        <p14:creationId xmlns:p14="http://schemas.microsoft.com/office/powerpoint/2010/main" val="47640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lstStyle/>
          <a:p>
            <a:pPr algn="ctr"/>
            <a:r>
              <a:rPr lang="en-US" sz="3800" b="1" dirty="0" smtClean="0">
                <a:solidFill>
                  <a:schemeClr val="accent1"/>
                </a:solidFill>
              </a:rPr>
              <a:t>Buildings Don’t Use Energy And Water… </a:t>
            </a:r>
            <a:br>
              <a:rPr lang="en-US" sz="3800" b="1" dirty="0" smtClean="0">
                <a:solidFill>
                  <a:schemeClr val="accent1"/>
                </a:solidFill>
              </a:rPr>
            </a:br>
            <a:r>
              <a:rPr lang="en-US" sz="3800" b="1" dirty="0" smtClean="0">
                <a:solidFill>
                  <a:schemeClr val="accent1"/>
                </a:solidFill>
              </a:rPr>
              <a:t>RESIDENTS DO !</a:t>
            </a:r>
            <a:endParaRPr lang="en-US" sz="3800" b="1" dirty="0">
              <a:solidFill>
                <a:schemeClr val="accent1"/>
              </a:solidFill>
            </a:endParaRPr>
          </a:p>
        </p:txBody>
      </p:sp>
      <p:sp>
        <p:nvSpPr>
          <p:cNvPr id="3" name="Content Placeholder 2"/>
          <p:cNvSpPr>
            <a:spLocks noGrp="1"/>
          </p:cNvSpPr>
          <p:nvPr>
            <p:ph idx="1"/>
          </p:nvPr>
        </p:nvSpPr>
        <p:spPr>
          <a:xfrm>
            <a:off x="423081" y="1634556"/>
            <a:ext cx="11423176" cy="4351338"/>
          </a:xfrm>
        </p:spPr>
        <p:txBody>
          <a:bodyPr/>
          <a:lstStyle/>
          <a:p>
            <a:pPr>
              <a:lnSpc>
                <a:spcPct val="150000"/>
              </a:lnSpc>
              <a:buFont typeface="Wingdings" panose="05000000000000000000" pitchFamily="2" charset="2"/>
              <a:buChar char="q"/>
            </a:pPr>
            <a:r>
              <a:rPr lang="en-US" sz="3200" dirty="0">
                <a:solidFill>
                  <a:schemeClr val="tx2"/>
                </a:solidFill>
              </a:rPr>
              <a:t>Physical improvements/Capital </a:t>
            </a:r>
            <a:r>
              <a:rPr lang="en-US" sz="3200" dirty="0" smtClean="0">
                <a:solidFill>
                  <a:schemeClr val="tx2"/>
                </a:solidFill>
              </a:rPr>
              <a:t>investments</a:t>
            </a:r>
            <a:endParaRPr lang="en-US" sz="3200" dirty="0">
              <a:solidFill>
                <a:schemeClr val="tx2"/>
              </a:solidFill>
            </a:endParaRPr>
          </a:p>
          <a:p>
            <a:pPr>
              <a:lnSpc>
                <a:spcPct val="150000"/>
              </a:lnSpc>
              <a:buFont typeface="Wingdings" panose="05000000000000000000" pitchFamily="2" charset="2"/>
              <a:buChar char="q"/>
            </a:pPr>
            <a:r>
              <a:rPr lang="en-US" sz="3200" dirty="0" smtClean="0">
                <a:solidFill>
                  <a:schemeClr val="tx2"/>
                </a:solidFill>
              </a:rPr>
              <a:t>Changing </a:t>
            </a:r>
            <a:r>
              <a:rPr lang="en-US" sz="3200" dirty="0">
                <a:solidFill>
                  <a:schemeClr val="tx2"/>
                </a:solidFill>
              </a:rPr>
              <a:t>the behavior of building staff and residents. </a:t>
            </a:r>
          </a:p>
          <a:p>
            <a:pPr lvl="1">
              <a:buFont typeface="Wingdings" panose="05000000000000000000" pitchFamily="2" charset="2"/>
              <a:buChar char="§"/>
            </a:pPr>
            <a:r>
              <a:rPr lang="en-US" sz="2500" dirty="0">
                <a:solidFill>
                  <a:schemeClr val="tx2"/>
                </a:solidFill>
              </a:rPr>
              <a:t>Studies show that up to 20% of building efficiency outcomes depend upon resident behavior (Dietz et al.2009</a:t>
            </a:r>
            <a:r>
              <a:rPr lang="en-US" sz="2500" dirty="0" smtClean="0">
                <a:solidFill>
                  <a:schemeClr val="tx2"/>
                </a:solidFill>
              </a:rPr>
              <a:t>).</a:t>
            </a:r>
          </a:p>
          <a:p>
            <a:pPr marL="274320" lvl="1" indent="0" algn="ctr">
              <a:buNone/>
            </a:pPr>
            <a:endParaRPr lang="en-US" sz="4000" b="1" dirty="0" smtClean="0">
              <a:solidFill>
                <a:schemeClr val="accent1"/>
              </a:solidFill>
              <a:latin typeface="+mj-lt"/>
            </a:endParaRPr>
          </a:p>
          <a:p>
            <a:pPr marL="274320" lvl="1" indent="0" algn="ctr">
              <a:buNone/>
            </a:pPr>
            <a:r>
              <a:rPr lang="en-US" sz="4000" b="1" dirty="0" smtClean="0">
                <a:solidFill>
                  <a:schemeClr val="accent1"/>
                </a:solidFill>
                <a:latin typeface="+mj-lt"/>
              </a:rPr>
              <a:t>Big </a:t>
            </a:r>
            <a:r>
              <a:rPr lang="en-US" sz="4000" b="1" dirty="0">
                <a:solidFill>
                  <a:schemeClr val="accent1"/>
                </a:solidFill>
                <a:latin typeface="+mj-lt"/>
              </a:rPr>
              <a:t>Reach </a:t>
            </a:r>
            <a:r>
              <a:rPr lang="en-US" sz="4000" b="1" dirty="0" smtClean="0">
                <a:solidFill>
                  <a:schemeClr val="accent1"/>
                </a:solidFill>
                <a:latin typeface="+mj-lt"/>
              </a:rPr>
              <a:t>Goal</a:t>
            </a:r>
            <a:endParaRPr lang="en-US" sz="4000" b="1" dirty="0">
              <a:solidFill>
                <a:schemeClr val="accent1"/>
              </a:solidFill>
              <a:latin typeface="+mj-lt"/>
            </a:endParaRPr>
          </a:p>
          <a:p>
            <a:pPr marL="0" indent="0">
              <a:lnSpc>
                <a:spcPct val="150000"/>
              </a:lnSpc>
              <a:buNone/>
            </a:pPr>
            <a:endParaRPr lang="en-US" dirty="0" smtClean="0"/>
          </a:p>
        </p:txBody>
      </p:sp>
      <p:sp>
        <p:nvSpPr>
          <p:cNvPr id="4" name="Slide Number Placeholder 3"/>
          <p:cNvSpPr>
            <a:spLocks noGrp="1"/>
          </p:cNvSpPr>
          <p:nvPr>
            <p:ph type="sldNum" sz="quarter" idx="12"/>
          </p:nvPr>
        </p:nvSpPr>
        <p:spPr/>
        <p:txBody>
          <a:bodyPr/>
          <a:lstStyle/>
          <a:p>
            <a:fld id="{0D69C007-580E-41D1-B956-0A0520C9691B}" type="slidenum">
              <a:rPr lang="en-US" smtClean="0"/>
              <a:t>4</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385" y="4062482"/>
            <a:ext cx="1743535" cy="268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87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27" y="351478"/>
            <a:ext cx="10515600" cy="1081538"/>
          </a:xfrm>
        </p:spPr>
        <p:txBody>
          <a:bodyPr>
            <a:normAutofit/>
          </a:bodyPr>
          <a:lstStyle/>
          <a:p>
            <a:r>
              <a:rPr lang="en-US" sz="4500" b="1" dirty="0" smtClean="0">
                <a:solidFill>
                  <a:schemeClr val="accent1"/>
                </a:solidFill>
              </a:rPr>
              <a:t>Where To Go?</a:t>
            </a:r>
            <a:endParaRPr lang="en-US" sz="4500" b="1" dirty="0">
              <a:solidFill>
                <a:schemeClr val="accent1"/>
              </a:solidFill>
            </a:endParaRPr>
          </a:p>
        </p:txBody>
      </p:sp>
      <p:sp>
        <p:nvSpPr>
          <p:cNvPr id="3" name="Content Placeholder 2"/>
          <p:cNvSpPr>
            <a:spLocks noGrp="1"/>
          </p:cNvSpPr>
          <p:nvPr>
            <p:ph idx="1"/>
          </p:nvPr>
        </p:nvSpPr>
        <p:spPr>
          <a:xfrm>
            <a:off x="428764" y="1269242"/>
            <a:ext cx="11185478" cy="5126085"/>
          </a:xfrm>
        </p:spPr>
        <p:txBody>
          <a:bodyPr>
            <a:normAutofit/>
          </a:bodyPr>
          <a:lstStyle/>
          <a:p>
            <a:pPr marL="0" indent="0">
              <a:buNone/>
            </a:pPr>
            <a:endParaRPr lang="en-US" sz="2500" b="1" dirty="0" smtClean="0"/>
          </a:p>
          <a:p>
            <a:pPr marL="0" indent="0">
              <a:buNone/>
            </a:pPr>
            <a:r>
              <a:rPr lang="en-US" sz="2500" b="1" dirty="0" smtClean="0">
                <a:solidFill>
                  <a:schemeClr val="tx2"/>
                </a:solidFill>
              </a:rPr>
              <a:t>SAHF </a:t>
            </a:r>
            <a:r>
              <a:rPr lang="en-US" sz="2500" b="1" dirty="0">
                <a:solidFill>
                  <a:schemeClr val="tx2"/>
                </a:solidFill>
              </a:rPr>
              <a:t>Resident Engagement </a:t>
            </a:r>
            <a:r>
              <a:rPr lang="en-US" sz="2500" b="1" dirty="0" smtClean="0">
                <a:solidFill>
                  <a:schemeClr val="tx2"/>
                </a:solidFill>
              </a:rPr>
              <a:t>Toolkit</a:t>
            </a:r>
            <a:endParaRPr lang="en-US" sz="2500" dirty="0">
              <a:solidFill>
                <a:schemeClr val="tx2"/>
              </a:solidFill>
            </a:endParaRPr>
          </a:p>
          <a:p>
            <a:pPr marL="0" indent="0">
              <a:buNone/>
            </a:pPr>
            <a:r>
              <a:rPr lang="en-US" sz="2500" dirty="0">
                <a:solidFill>
                  <a:schemeClr val="bg2">
                    <a:lumMod val="50000"/>
                  </a:schemeClr>
                </a:solidFill>
                <a:hlinkClick r:id="rId3"/>
              </a:rPr>
              <a:t>http://sahfnet.org/residentengagement.html</a:t>
            </a:r>
            <a:endParaRPr lang="en-US" sz="2500" dirty="0">
              <a:solidFill>
                <a:schemeClr val="bg2">
                  <a:lumMod val="50000"/>
                </a:schemeClr>
              </a:solidFill>
            </a:endParaRPr>
          </a:p>
          <a:p>
            <a:pPr>
              <a:lnSpc>
                <a:spcPct val="110000"/>
              </a:lnSpc>
              <a:buFont typeface="Wingdings" panose="05000000000000000000" pitchFamily="2" charset="2"/>
              <a:buChar char="q"/>
            </a:pPr>
            <a:r>
              <a:rPr lang="en-US" sz="2500" dirty="0" smtClean="0">
                <a:solidFill>
                  <a:schemeClr val="tx2"/>
                </a:solidFill>
              </a:rPr>
              <a:t>Specific </a:t>
            </a:r>
            <a:r>
              <a:rPr lang="en-US" sz="2500" dirty="0">
                <a:solidFill>
                  <a:schemeClr val="tx2"/>
                </a:solidFill>
              </a:rPr>
              <a:t>to Affordable Multifamily Housing</a:t>
            </a:r>
          </a:p>
          <a:p>
            <a:pPr>
              <a:lnSpc>
                <a:spcPct val="110000"/>
              </a:lnSpc>
              <a:buFont typeface="Wingdings" panose="05000000000000000000" pitchFamily="2" charset="2"/>
              <a:buChar char="q"/>
            </a:pPr>
            <a:r>
              <a:rPr lang="en-US" sz="2500" dirty="0">
                <a:solidFill>
                  <a:schemeClr val="tx2"/>
                </a:solidFill>
              </a:rPr>
              <a:t>Practical </a:t>
            </a:r>
            <a:r>
              <a:rPr lang="en-US" sz="2500" dirty="0" smtClean="0">
                <a:solidFill>
                  <a:schemeClr val="tx2"/>
                </a:solidFill>
              </a:rPr>
              <a:t>engagement tools</a:t>
            </a:r>
            <a:r>
              <a:rPr lang="en-US" sz="2500" dirty="0">
                <a:solidFill>
                  <a:schemeClr val="tx2"/>
                </a:solidFill>
              </a:rPr>
              <a:t>, </a:t>
            </a:r>
            <a:r>
              <a:rPr lang="en-US" sz="2500" dirty="0" smtClean="0">
                <a:solidFill>
                  <a:schemeClr val="tx2"/>
                </a:solidFill>
              </a:rPr>
              <a:t>guidance, delivery </a:t>
            </a:r>
            <a:r>
              <a:rPr lang="en-US" sz="2500" dirty="0">
                <a:solidFill>
                  <a:schemeClr val="tx2"/>
                </a:solidFill>
              </a:rPr>
              <a:t>tips:</a:t>
            </a:r>
          </a:p>
          <a:p>
            <a:pPr marL="800100" lvl="1" indent="-342900">
              <a:buFont typeface="Wingdings" panose="05000000000000000000" pitchFamily="2" charset="2"/>
              <a:buChar char="§"/>
            </a:pPr>
            <a:r>
              <a:rPr lang="en-US" sz="2500" dirty="0">
                <a:solidFill>
                  <a:schemeClr val="tx2"/>
                </a:solidFill>
              </a:rPr>
              <a:t>Enterprise - Resident Training in a Box &amp;</a:t>
            </a:r>
            <a:r>
              <a:rPr lang="en-US" sz="2500" dirty="0" smtClean="0">
                <a:solidFill>
                  <a:schemeClr val="tx2"/>
                </a:solidFill>
              </a:rPr>
              <a:t> </a:t>
            </a:r>
            <a:r>
              <a:rPr lang="en-US" sz="2500" dirty="0">
                <a:solidFill>
                  <a:schemeClr val="tx2"/>
                </a:solidFill>
              </a:rPr>
              <a:t>Green Leader training program</a:t>
            </a:r>
          </a:p>
          <a:p>
            <a:pPr marL="800100" lvl="1" indent="-342900">
              <a:buFont typeface="Wingdings" panose="05000000000000000000" pitchFamily="2" charset="2"/>
              <a:buChar char="§"/>
            </a:pPr>
            <a:r>
              <a:rPr lang="en-US" sz="2500" dirty="0">
                <a:solidFill>
                  <a:schemeClr val="tx2"/>
                </a:solidFill>
              </a:rPr>
              <a:t>Green Roots</a:t>
            </a:r>
          </a:p>
          <a:p>
            <a:pPr marL="800100" lvl="1" indent="-342900">
              <a:buFont typeface="Wingdings" panose="05000000000000000000" pitchFamily="2" charset="2"/>
              <a:buChar char="§"/>
            </a:pPr>
            <a:r>
              <a:rPr lang="en-US" sz="2500" dirty="0" smtClean="0">
                <a:solidFill>
                  <a:schemeClr val="tx2"/>
                </a:solidFill>
              </a:rPr>
              <a:t>British Columbia </a:t>
            </a:r>
            <a:r>
              <a:rPr lang="en-US" sz="2500" dirty="0">
                <a:solidFill>
                  <a:schemeClr val="tx2"/>
                </a:solidFill>
              </a:rPr>
              <a:t>Housing</a:t>
            </a:r>
          </a:p>
          <a:p>
            <a:endParaRPr lang="en-US" dirty="0"/>
          </a:p>
        </p:txBody>
      </p:sp>
      <p:sp>
        <p:nvSpPr>
          <p:cNvPr id="4" name="Slide Number Placeholder 3"/>
          <p:cNvSpPr>
            <a:spLocks noGrp="1"/>
          </p:cNvSpPr>
          <p:nvPr>
            <p:ph type="sldNum" sz="quarter" idx="12"/>
          </p:nvPr>
        </p:nvSpPr>
        <p:spPr/>
        <p:txBody>
          <a:bodyPr/>
          <a:lstStyle/>
          <a:p>
            <a:fld id="{0D69C007-580E-41D1-B956-0A0520C9691B}" type="slidenum">
              <a:rPr lang="en-US" smtClean="0"/>
              <a:t>5</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4794" y="1269242"/>
            <a:ext cx="4327206" cy="2238232"/>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3776" y="4737619"/>
            <a:ext cx="2803549" cy="176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18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52" y="424218"/>
            <a:ext cx="10972800" cy="990600"/>
          </a:xfrm>
        </p:spPr>
        <p:txBody>
          <a:bodyPr/>
          <a:lstStyle/>
          <a:p>
            <a:r>
              <a:rPr lang="en-US" b="1" dirty="0">
                <a:solidFill>
                  <a:schemeClr val="accent1"/>
                </a:solidFill>
              </a:rPr>
              <a:t>What Are Your Goals?</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tx2"/>
                </a:solidFill>
              </a:rPr>
              <a:t>Poll 1 – Why do you want to engage your RESIDENTS?</a:t>
            </a:r>
          </a:p>
          <a:p>
            <a:pPr marL="0" indent="0">
              <a:buNone/>
            </a:pPr>
            <a:endParaRPr lang="en-US" sz="2700" b="1" dirty="0">
              <a:solidFill>
                <a:schemeClr val="tx2"/>
              </a:solidFill>
            </a:endParaRPr>
          </a:p>
          <a:p>
            <a:pPr marL="514350" indent="-514350">
              <a:buAutoNum type="arabicPeriod"/>
            </a:pPr>
            <a:r>
              <a:rPr lang="en-US" sz="2800" dirty="0" smtClean="0">
                <a:solidFill>
                  <a:schemeClr val="tx2"/>
                </a:solidFill>
              </a:rPr>
              <a:t>Reduce Utility Cost and Consumption</a:t>
            </a:r>
          </a:p>
          <a:p>
            <a:pPr marL="514350" indent="-514350">
              <a:buAutoNum type="arabicPeriod"/>
            </a:pPr>
            <a:r>
              <a:rPr lang="en-US" sz="2800" dirty="0" smtClean="0">
                <a:solidFill>
                  <a:schemeClr val="tx2"/>
                </a:solidFill>
              </a:rPr>
              <a:t>Increase Community Engagement and Awareness</a:t>
            </a:r>
          </a:p>
          <a:p>
            <a:pPr marL="514350" indent="-514350">
              <a:buAutoNum type="arabicPeriod"/>
            </a:pPr>
            <a:r>
              <a:rPr lang="en-US" sz="2800" dirty="0">
                <a:solidFill>
                  <a:schemeClr val="tx2"/>
                </a:solidFill>
              </a:rPr>
              <a:t>My Peers are Doing It</a:t>
            </a:r>
          </a:p>
          <a:p>
            <a:pPr marL="514350" indent="-514350">
              <a:buAutoNum type="arabicPeriod"/>
            </a:pPr>
            <a:r>
              <a:rPr lang="en-US" sz="2800" dirty="0">
                <a:solidFill>
                  <a:schemeClr val="tx2"/>
                </a:solidFill>
              </a:rPr>
              <a:t>Promote Resident Health and Comfort</a:t>
            </a:r>
          </a:p>
          <a:p>
            <a:pPr marL="514350" indent="-514350">
              <a:buAutoNum type="arabicPeriod"/>
            </a:pPr>
            <a:r>
              <a:rPr lang="en-US" sz="2800" dirty="0">
                <a:solidFill>
                  <a:schemeClr val="tx2"/>
                </a:solidFill>
              </a:rPr>
              <a:t>Other</a:t>
            </a:r>
          </a:p>
          <a:p>
            <a:pPr marL="0" indent="0">
              <a:buNone/>
            </a:pPr>
            <a:endParaRPr lang="en-US" sz="2600" dirty="0"/>
          </a:p>
        </p:txBody>
      </p:sp>
      <p:sp>
        <p:nvSpPr>
          <p:cNvPr id="4" name="Slide Number Placeholder 3"/>
          <p:cNvSpPr>
            <a:spLocks noGrp="1"/>
          </p:cNvSpPr>
          <p:nvPr>
            <p:ph type="sldNum" sz="quarter" idx="12"/>
          </p:nvPr>
        </p:nvSpPr>
        <p:spPr/>
        <p:txBody>
          <a:bodyPr/>
          <a:lstStyle/>
          <a:p>
            <a:fld id="{0D69C007-580E-41D1-B956-0A0520C9691B}" type="slidenum">
              <a:rPr lang="en-US" smtClean="0"/>
              <a:t>6</a:t>
            </a:fld>
            <a:endParaRPr lang="en-US"/>
          </a:p>
        </p:txBody>
      </p:sp>
    </p:spTree>
    <p:extLst>
      <p:ext uri="{BB962C8B-B14F-4D97-AF65-F5344CB8AC3E}">
        <p14:creationId xmlns:p14="http://schemas.microsoft.com/office/powerpoint/2010/main" val="2462146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95" y="396922"/>
            <a:ext cx="10972800" cy="749490"/>
          </a:xfrm>
        </p:spPr>
        <p:txBody>
          <a:bodyPr/>
          <a:lstStyle/>
          <a:p>
            <a:pPr algn="ctr"/>
            <a:r>
              <a:rPr lang="en-US" b="1" dirty="0" smtClean="0">
                <a:solidFill>
                  <a:schemeClr val="accent1"/>
                </a:solidFill>
              </a:rPr>
              <a:t>One-Size Fits All</a:t>
            </a:r>
            <a:endParaRPr lang="en-US" b="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6382189"/>
              </p:ext>
            </p:extLst>
          </p:nvPr>
        </p:nvGraphicFramePr>
        <p:xfrm>
          <a:off x="609599" y="1035501"/>
          <a:ext cx="11332191" cy="5485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D69C007-580E-41D1-B956-0A0520C9691B}" type="slidenum">
              <a:rPr lang="en-US" smtClean="0"/>
              <a:t>7</a:t>
            </a:fld>
            <a:endParaRPr lang="en-US"/>
          </a:p>
        </p:txBody>
      </p:sp>
      <p:sp>
        <p:nvSpPr>
          <p:cNvPr id="6" name="TextBox 5"/>
          <p:cNvSpPr txBox="1"/>
          <p:nvPr/>
        </p:nvSpPr>
        <p:spPr>
          <a:xfrm rot="5400000">
            <a:off x="749931" y="2132815"/>
            <a:ext cx="2943883" cy="516807"/>
          </a:xfrm>
          <a:prstGeom prst="rect">
            <a:avLst/>
          </a:prstGeom>
          <a:noFill/>
        </p:spPr>
        <p:txBody>
          <a:bodyPr vert="wordArtVert" wrap="square" rtlCol="0">
            <a:spAutoFit/>
          </a:bodyPr>
          <a:lstStyle/>
          <a:p>
            <a:pPr algn="ctr"/>
            <a:r>
              <a:rPr lang="en-US" sz="2000" b="1" dirty="0" smtClean="0">
                <a:latin typeface="Times" panose="02020603060405020304" pitchFamily="18" charset="0"/>
              </a:rPr>
              <a:t>INCREASE</a:t>
            </a:r>
            <a:endParaRPr lang="en-US" sz="2000" b="1" dirty="0">
              <a:latin typeface="Times" panose="02020603060405020304" pitchFamily="18" charset="0"/>
            </a:endParaRPr>
          </a:p>
        </p:txBody>
      </p:sp>
      <p:sp>
        <p:nvSpPr>
          <p:cNvPr id="7" name="TextBox 6"/>
          <p:cNvSpPr txBox="1"/>
          <p:nvPr/>
        </p:nvSpPr>
        <p:spPr>
          <a:xfrm rot="5400000">
            <a:off x="1951025" y="4942769"/>
            <a:ext cx="2943883" cy="369332"/>
          </a:xfrm>
          <a:prstGeom prst="rect">
            <a:avLst/>
          </a:prstGeom>
          <a:noFill/>
        </p:spPr>
        <p:txBody>
          <a:bodyPr vert="wordArtVert" wrap="square" rtlCol="0" anchor="ctr">
            <a:spAutoFit/>
          </a:bodyPr>
          <a:lstStyle/>
          <a:p>
            <a:pPr algn="ctr"/>
            <a:r>
              <a:rPr lang="en-US" sz="2000" b="1" dirty="0" smtClean="0">
                <a:latin typeface="Times" panose="02020603060405020304" pitchFamily="18" charset="0"/>
              </a:rPr>
              <a:t>DECREASE</a:t>
            </a:r>
            <a:endParaRPr lang="en-US" sz="2000" b="1" dirty="0">
              <a:latin typeface="Times" panose="02020603060405020304" pitchFamily="18" charset="0"/>
            </a:endParaRPr>
          </a:p>
        </p:txBody>
      </p:sp>
    </p:spTree>
    <p:extLst>
      <p:ext uri="{BB962C8B-B14F-4D97-AF65-F5344CB8AC3E}">
        <p14:creationId xmlns:p14="http://schemas.microsoft.com/office/powerpoint/2010/main" val="275086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2" y="328685"/>
            <a:ext cx="10972800" cy="990600"/>
          </a:xfrm>
        </p:spPr>
        <p:txBody>
          <a:bodyPr>
            <a:normAutofit/>
          </a:bodyPr>
          <a:lstStyle/>
          <a:p>
            <a:pPr algn="ctr"/>
            <a:r>
              <a:rPr lang="en-US" b="1" dirty="0" smtClean="0">
                <a:solidFill>
                  <a:schemeClr val="accent1"/>
                </a:solidFill>
              </a:rPr>
              <a:t>TOPIC AREAS</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0D69C007-580E-41D1-B956-0A0520C9691B}" type="slidenum">
              <a:rPr lang="en-US" smtClean="0"/>
              <a:t>8</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56354"/>
            <a:ext cx="8625385" cy="247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954855261"/>
              </p:ext>
            </p:extLst>
          </p:nvPr>
        </p:nvGraphicFramePr>
        <p:xfrm>
          <a:off x="8598089" y="436728"/>
          <a:ext cx="3593911" cy="3862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388357" y="4776716"/>
            <a:ext cx="6823881" cy="707886"/>
          </a:xfrm>
          <a:prstGeom prst="rect">
            <a:avLst/>
          </a:prstGeom>
          <a:noFill/>
        </p:spPr>
        <p:txBody>
          <a:bodyPr wrap="square" rtlCol="0">
            <a:spAutoFit/>
          </a:bodyPr>
          <a:lstStyle/>
          <a:p>
            <a:r>
              <a:rPr lang="en-US" sz="4000" b="1" dirty="0" smtClean="0">
                <a:solidFill>
                  <a:schemeClr val="accent1"/>
                </a:solidFill>
              </a:rPr>
              <a:t>Choose What You Want !!</a:t>
            </a:r>
            <a:endParaRPr lang="en-US" sz="4000" b="1" dirty="0">
              <a:solidFill>
                <a:schemeClr val="accent1"/>
              </a:solidFill>
            </a:endParaRPr>
          </a:p>
        </p:txBody>
      </p:sp>
    </p:spTree>
    <p:extLst>
      <p:ext uri="{BB962C8B-B14F-4D97-AF65-F5344CB8AC3E}">
        <p14:creationId xmlns:p14="http://schemas.microsoft.com/office/powerpoint/2010/main" val="1975342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87320" y="436728"/>
            <a:ext cx="8824784" cy="8188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TOOLKIT COMPONENTS</a:t>
            </a:r>
            <a:endParaRPr lang="en-US" b="1" dirty="0">
              <a:solidFill>
                <a:schemeClr val="accent1"/>
              </a:solidFill>
            </a:endParaRPr>
          </a:p>
        </p:txBody>
      </p:sp>
      <p:sp>
        <p:nvSpPr>
          <p:cNvPr id="3" name="Content Placeholder 2"/>
          <p:cNvSpPr>
            <a:spLocks noGrp="1"/>
          </p:cNvSpPr>
          <p:nvPr>
            <p:ph idx="1"/>
          </p:nvPr>
        </p:nvSpPr>
        <p:spPr>
          <a:xfrm>
            <a:off x="592540" y="1337253"/>
            <a:ext cx="10515600" cy="4258101"/>
          </a:xfrm>
        </p:spPr>
        <p:txBody>
          <a:bodyPr>
            <a:normAutofit/>
          </a:bodyPr>
          <a:lstStyle/>
          <a:p>
            <a:pPr marL="514350" indent="-514350">
              <a:buFont typeface="+mj-lt"/>
              <a:buAutoNum type="arabicPeriod"/>
            </a:pPr>
            <a:r>
              <a:rPr lang="en-US" sz="3000" dirty="0" smtClean="0">
                <a:solidFill>
                  <a:schemeClr val="tx2"/>
                </a:solidFill>
              </a:rPr>
              <a:t>Overview of Resident Engagement Modules</a:t>
            </a:r>
          </a:p>
          <a:p>
            <a:pPr marL="514350" indent="-514350">
              <a:buFont typeface="+mj-lt"/>
              <a:buAutoNum type="arabicPeriod"/>
            </a:pPr>
            <a:r>
              <a:rPr lang="en-US" sz="3000" dirty="0" smtClean="0">
                <a:solidFill>
                  <a:schemeClr val="tx2"/>
                </a:solidFill>
              </a:rPr>
              <a:t>Before Getting Started</a:t>
            </a:r>
          </a:p>
          <a:p>
            <a:pPr marL="514350" indent="-514350">
              <a:buFont typeface="+mj-lt"/>
              <a:buAutoNum type="arabicPeriod"/>
            </a:pPr>
            <a:r>
              <a:rPr lang="en-US" sz="3000" dirty="0" smtClean="0">
                <a:solidFill>
                  <a:schemeClr val="tx2"/>
                </a:solidFill>
              </a:rPr>
              <a:t>Gathering Information About Your Housing Community</a:t>
            </a:r>
          </a:p>
          <a:p>
            <a:pPr marL="514350" indent="-514350">
              <a:buFont typeface="+mj-lt"/>
              <a:buAutoNum type="arabicPeriod"/>
            </a:pPr>
            <a:r>
              <a:rPr lang="en-US" sz="3000" dirty="0" smtClean="0">
                <a:solidFill>
                  <a:schemeClr val="tx2"/>
                </a:solidFill>
              </a:rPr>
              <a:t>Module A: Build a Conservation Foundation</a:t>
            </a:r>
          </a:p>
          <a:p>
            <a:pPr marL="514350" indent="-514350">
              <a:buFont typeface="+mj-lt"/>
              <a:buAutoNum type="arabicPeriod"/>
            </a:pPr>
            <a:r>
              <a:rPr lang="en-US" sz="3000" dirty="0" smtClean="0">
                <a:solidFill>
                  <a:schemeClr val="tx2"/>
                </a:solidFill>
              </a:rPr>
              <a:t>Module B: Promote a Conservation Culture</a:t>
            </a:r>
          </a:p>
          <a:p>
            <a:pPr marL="514350" indent="-514350">
              <a:buFont typeface="+mj-lt"/>
              <a:buAutoNum type="arabicPeriod"/>
            </a:pPr>
            <a:r>
              <a:rPr lang="en-US" sz="3000" dirty="0" smtClean="0">
                <a:solidFill>
                  <a:schemeClr val="tx2"/>
                </a:solidFill>
              </a:rPr>
              <a:t>Module C: Create Resident Green Leaders</a:t>
            </a:r>
          </a:p>
          <a:p>
            <a:pPr marL="514350" indent="-514350">
              <a:buFont typeface="+mj-lt"/>
              <a:buAutoNum type="arabicPeriod"/>
            </a:pPr>
            <a:r>
              <a:rPr lang="en-US" sz="3000" dirty="0" smtClean="0">
                <a:solidFill>
                  <a:schemeClr val="tx2"/>
                </a:solidFill>
              </a:rPr>
              <a:t>Additional Resources</a:t>
            </a:r>
          </a:p>
        </p:txBody>
      </p:sp>
      <p:sp>
        <p:nvSpPr>
          <p:cNvPr id="4" name="Slide Number Placeholder 3"/>
          <p:cNvSpPr>
            <a:spLocks noGrp="1"/>
          </p:cNvSpPr>
          <p:nvPr>
            <p:ph type="sldNum" sz="quarter" idx="12"/>
          </p:nvPr>
        </p:nvSpPr>
        <p:spPr/>
        <p:txBody>
          <a:bodyPr/>
          <a:lstStyle/>
          <a:p>
            <a:fld id="{0D69C007-580E-41D1-B956-0A0520C9691B}" type="slidenum">
              <a:rPr lang="en-US" smtClean="0"/>
              <a:t>9</a:t>
            </a:fld>
            <a:endParaRPr lang="en-US"/>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150" t="15880" r="37933" b="27126"/>
          <a:stretch/>
        </p:blipFill>
        <p:spPr bwMode="auto">
          <a:xfrm rot="678607">
            <a:off x="8644546" y="3451871"/>
            <a:ext cx="3025451" cy="2919437"/>
          </a:xfrm>
          <a:prstGeom prst="rect">
            <a:avLst/>
          </a:prstGeom>
          <a:ln w="9525">
            <a:solidFill>
              <a:schemeClr val="accent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itle 5"/>
          <p:cNvSpPr txBox="1">
            <a:spLocks/>
          </p:cNvSpPr>
          <p:nvPr/>
        </p:nvSpPr>
        <p:spPr>
          <a:xfrm>
            <a:off x="634251" y="5515970"/>
            <a:ext cx="8824784" cy="818866"/>
          </a:xfrm>
          <a:prstGeom prst="rect">
            <a:avLst/>
          </a:prstGeom>
          <a:noFill/>
          <a:ln w="762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200" b="1" i="1" dirty="0" smtClean="0">
                <a:solidFill>
                  <a:schemeClr val="accent1"/>
                </a:solidFill>
              </a:rPr>
              <a:t>Refer to the handout attached.</a:t>
            </a:r>
            <a:endParaRPr lang="en-US" sz="2200" b="1" i="1" dirty="0">
              <a:solidFill>
                <a:schemeClr val="accent1"/>
              </a:solidFill>
            </a:endParaRPr>
          </a:p>
        </p:txBody>
      </p:sp>
    </p:spTree>
    <p:extLst>
      <p:ext uri="{BB962C8B-B14F-4D97-AF65-F5344CB8AC3E}">
        <p14:creationId xmlns:p14="http://schemas.microsoft.com/office/powerpoint/2010/main" val="2660324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20099</TotalTime>
  <Words>1256</Words>
  <Application>Microsoft Office PowerPoint</Application>
  <PresentationFormat>Custom</PresentationFormat>
  <Paragraphs>254</Paragraphs>
  <Slides>36</Slides>
  <Notes>20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Clarity</vt:lpstr>
      <vt:lpstr> ENGAGE &amp; SAVE ! Resident Engagement Toolkit for  Housing Authorities </vt:lpstr>
      <vt:lpstr>Webinar Agenda</vt:lpstr>
      <vt:lpstr>Stewards of Affordable Housing for the Future (SAHF)</vt:lpstr>
      <vt:lpstr>Buildings Don’t Use Energy And Water…  RESIDENTS DO !</vt:lpstr>
      <vt:lpstr>Where To Go?</vt:lpstr>
      <vt:lpstr>What Are Your Goals?</vt:lpstr>
      <vt:lpstr>One-Size Fits All</vt:lpstr>
      <vt:lpstr>TOPIC AREAS</vt:lpstr>
      <vt:lpstr>TOOLKIT COMPONENTS</vt:lpstr>
      <vt:lpstr>Ch1. Overview of Resident Engagement Modules</vt:lpstr>
      <vt:lpstr>PowerPoint Presentation</vt:lpstr>
      <vt:lpstr>Types of Behavior Programs</vt:lpstr>
      <vt:lpstr>Program Design &amp; Delivery </vt:lpstr>
      <vt:lpstr>Best Practices</vt:lpstr>
      <vt:lpstr> Ch3. Gathering Information and Planning </vt:lpstr>
      <vt:lpstr> Ch4. Module A: Build a Conservation Foundation </vt:lpstr>
      <vt:lpstr>Housing Operations</vt:lpstr>
      <vt:lpstr>Resident Communications</vt:lpstr>
      <vt:lpstr>PowerPoint Presentation</vt:lpstr>
      <vt:lpstr>PowerPoint Presentation</vt:lpstr>
      <vt:lpstr>Seasonal Conservation Message Campaigns</vt:lpstr>
      <vt:lpstr>PowerPoint Presentation</vt:lpstr>
      <vt:lpstr>Color It !!</vt:lpstr>
      <vt:lpstr>Ch5. Module B: Promote a Conservation Culture</vt:lpstr>
      <vt:lpstr>PowerPoint Presentation</vt:lpstr>
      <vt:lpstr>PowerPoint Presentation</vt:lpstr>
      <vt:lpstr>Reading a Utility Bill</vt:lpstr>
      <vt:lpstr>FUN !!</vt:lpstr>
      <vt:lpstr>Movie Night</vt:lpstr>
      <vt:lpstr>Ch6. Module C: Create Resident Green Leaders</vt:lpstr>
      <vt:lpstr>PowerPoint Presentation</vt:lpstr>
      <vt:lpstr>Ch7. Additional Resources</vt:lpstr>
      <vt:lpstr>PowerPoint Presentation</vt:lpstr>
      <vt:lpstr>What’s Next?</vt:lpstr>
      <vt:lpstr>How can we serve better? Post-Webinar Survey</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HUD’s Rental Assistance Demonstration Program</dc:title>
  <dc:creator>Dave Evans</dc:creator>
  <cp:lastModifiedBy>H21354</cp:lastModifiedBy>
  <cp:revision>140</cp:revision>
  <dcterms:created xsi:type="dcterms:W3CDTF">2014-06-02T18:03:59Z</dcterms:created>
  <dcterms:modified xsi:type="dcterms:W3CDTF">2015-10-28T20:35:51Z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-82707118</vt:i4>
  </property>
  <property fmtid="{D5CDD505-2E9C-101B-9397-08002B2CF9AE}" pid="3" name="_NewReviewCycle">
    <vt:lpwstr/>
  </property>
  <property fmtid="{D5CDD505-2E9C-101B-9397-08002B2CF9AE}" pid="4" name="_EmailSubject">
    <vt:lpwstr>Update to PHECC </vt:lpwstr>
  </property>
  <property fmtid="{D5CDD505-2E9C-101B-9397-08002B2CF9AE}" pid="5" name="_AuthorEmail">
    <vt:lpwstr>Leroy.L.Ferguson@hud.gov</vt:lpwstr>
  </property>
  <property fmtid="{D5CDD505-2E9C-101B-9397-08002B2CF9AE}" pid="6" name="_AuthorEmailDisplayName">
    <vt:lpwstr>Ferguson, Leroy L</vt:lpwstr>
  </property>
</Properties>
</file>