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63" r:id="rId2"/>
    <p:sldId id="364" r:id="rId3"/>
    <p:sldId id="365" r:id="rId4"/>
    <p:sldId id="366" r:id="rId5"/>
    <p:sldId id="367" r:id="rId6"/>
    <p:sldId id="368" r:id="rId7"/>
    <p:sldId id="360" r:id="rId8"/>
    <p:sldId id="369" r:id="rId9"/>
    <p:sldId id="370" r:id="rId10"/>
    <p:sldId id="371" r:id="rId11"/>
    <p:sldId id="372" r:id="rId12"/>
    <p:sldId id="373" r:id="rId13"/>
    <p:sldId id="374" r:id="rId14"/>
    <p:sldId id="320" r:id="rId15"/>
    <p:sldId id="284" r:id="rId16"/>
    <p:sldId id="259" r:id="rId17"/>
    <p:sldId id="377" r:id="rId18"/>
    <p:sldId id="263" r:id="rId19"/>
    <p:sldId id="261" r:id="rId20"/>
    <p:sldId id="286" r:id="rId21"/>
    <p:sldId id="287" r:id="rId22"/>
    <p:sldId id="264" r:id="rId23"/>
    <p:sldId id="353" r:id="rId24"/>
    <p:sldId id="354" r:id="rId25"/>
    <p:sldId id="355" r:id="rId26"/>
    <p:sldId id="356" r:id="rId27"/>
    <p:sldId id="357" r:id="rId28"/>
    <p:sldId id="358" r:id="rId29"/>
    <p:sldId id="359"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61" r:id="rId44"/>
    <p:sldId id="362" r:id="rId45"/>
    <p:sldId id="269" r:id="rId46"/>
    <p:sldId id="271" r:id="rId47"/>
    <p:sldId id="27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3" autoAdjust="0"/>
    <p:restoredTop sz="61124" autoAdjust="0"/>
  </p:normalViewPr>
  <p:slideViewPr>
    <p:cSldViewPr snapToGrid="0">
      <p:cViewPr varScale="1">
        <p:scale>
          <a:sx n="45" d="100"/>
          <a:sy n="45" d="100"/>
        </p:scale>
        <p:origin x="1614" y="54"/>
      </p:cViewPr>
      <p:guideLst/>
    </p:cSldViewPr>
  </p:slideViewPr>
  <p:notesTextViewPr>
    <p:cViewPr>
      <p:scale>
        <a:sx n="3" d="2"/>
        <a:sy n="3" d="2"/>
      </p:scale>
      <p:origin x="0" y="0"/>
    </p:cViewPr>
  </p:notesTextViewPr>
  <p:sorterViewPr>
    <p:cViewPr varScale="1">
      <p:scale>
        <a:sx n="1" d="1"/>
        <a:sy n="1" d="1"/>
      </p:scale>
      <p:origin x="0" y="-46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6E875-81D8-49CD-8C25-1230BA1BB1EB}" type="datetimeFigureOut">
              <a:rPr lang="en-US" smtClean="0"/>
              <a:t>11/18/2017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F785F-3DC0-4A7E-A7D1-E2A2F966CA65}" type="slidenum">
              <a:rPr lang="en-US" smtClean="0"/>
              <a:t>‹#›</a:t>
            </a:fld>
            <a:endParaRPr lang="en-US"/>
          </a:p>
        </p:txBody>
      </p:sp>
    </p:spTree>
    <p:extLst>
      <p:ext uri="{BB962C8B-B14F-4D97-AF65-F5344CB8AC3E}">
        <p14:creationId xmlns:p14="http://schemas.microsoft.com/office/powerpoint/2010/main" val="165861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sf.gov/pubs/policydocs/pappg18_1/nsf18_1.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a:t>
            </a:r>
            <a:r>
              <a:rPr lang="en-US" baseline="0" dirty="0"/>
              <a:t> Thank you all for joining us today to learn about grant writing, review of proposals and managing grant awards at NSF. I am joined by my colleagues from the Directorate of Education and Human Resources and the Division of Grants and Agreements.</a:t>
            </a:r>
            <a:r>
              <a:rPr lang="en-US" b="1" baseline="0" dirty="0"/>
              <a:t>  </a:t>
            </a:r>
            <a:r>
              <a:rPr lang="en-US" b="0" baseline="0" dirty="0"/>
              <a:t>Please do not worry about taking notes, we will be sharing the slides with you. </a:t>
            </a:r>
            <a:r>
              <a:rPr lang="en-US" b="0" baseline="0" dirty="0" smtClean="0"/>
              <a:t>Also, please hold any questions until the end of the presentations.</a:t>
            </a:r>
            <a:endParaRPr lang="en-US"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1</a:t>
            </a:fld>
            <a:endParaRPr lang="en-US"/>
          </a:p>
        </p:txBody>
      </p:sp>
    </p:spTree>
    <p:extLst>
      <p:ext uri="{BB962C8B-B14F-4D97-AF65-F5344CB8AC3E}">
        <p14:creationId xmlns:p14="http://schemas.microsoft.com/office/powerpoint/2010/main" val="55882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proposal must contain a one-page summary of the proposed activity suitable for publication. It is not an abstract of the proposal, but rather a self-contained description of the activity that would result if the proposal </a:t>
            </a:r>
            <a:r>
              <a:rPr lang="en-US" b="0" dirty="0" smtClean="0"/>
              <a:t>is </a:t>
            </a:r>
            <a:r>
              <a:rPr lang="en-US" b="0" dirty="0"/>
              <a:t>funded. The summary should be written in the third person and include a statement of objectives and methods to be employed. The</a:t>
            </a:r>
            <a:r>
              <a:rPr lang="en-US" b="0" baseline="0" dirty="0"/>
              <a:t> summary </a:t>
            </a:r>
            <a:r>
              <a:rPr lang="en-US" b="0" dirty="0"/>
              <a:t>should be informative to other persons working in the same or related fields and, insofar as possible, understandable to a scientifically or technically literate lay reader. </a:t>
            </a:r>
          </a:p>
          <a:p>
            <a:endParaRPr lang="en-US" b="0" dirty="0"/>
          </a:p>
          <a:p>
            <a:r>
              <a:rPr lang="en-US" b="0" dirty="0"/>
              <a:t>Summaries contain</a:t>
            </a:r>
            <a:r>
              <a:rPr lang="en-US" b="0" baseline="0" dirty="0"/>
              <a:t> 3 paragraphs: A description of the proposed work, its intellectual merit and broader impacts. </a:t>
            </a:r>
          </a:p>
          <a:p>
            <a:endParaRPr lang="en-US" b="0" baseline="0" dirty="0"/>
          </a:p>
          <a:p>
            <a:r>
              <a:rPr lang="en-US" b="0" dirty="0"/>
              <a:t>To write the first paragraph, you might consider using these questions: What will you do? Why is it important? What has already been done? How are you going to do it and how is your approach special (innovative, creative)?</a:t>
            </a:r>
          </a:p>
          <a:p>
            <a:endParaRPr lang="en-US" b="0" dirty="0"/>
          </a:p>
          <a:p>
            <a:r>
              <a:rPr lang="en-US" b="0" dirty="0"/>
              <a:t>The second paragraph should address the intellectual</a:t>
            </a:r>
            <a:r>
              <a:rPr lang="en-US" b="0" baseline="0" dirty="0"/>
              <a:t> merit or technical / scientific contributions. How does the work advance the field? </a:t>
            </a:r>
          </a:p>
          <a:p>
            <a:endParaRPr lang="en-US" b="0" baseline="0" dirty="0"/>
          </a:p>
          <a:p>
            <a:r>
              <a:rPr lang="en-US" b="0" baseline="0" dirty="0"/>
              <a:t>The third paragraph should address the Broader Impacts. How will society benefit from the proposed work? </a:t>
            </a:r>
          </a:p>
          <a:p>
            <a:endParaRPr lang="en-US" b="0" dirty="0"/>
          </a:p>
          <a:p>
            <a:r>
              <a:rPr lang="en-US" b="0" dirty="0"/>
              <a:t>**Proposals that do not separately address both merit review criteria within the one-page Project Summary will be returned without review.**</a:t>
            </a:r>
          </a:p>
          <a:p>
            <a:endParaRPr lang="en-US" b="0" dirty="0"/>
          </a:p>
          <a:p>
            <a:r>
              <a:rPr lang="en-US" b="0" dirty="0"/>
              <a:t>See Chapter II Proposal Preparation Instructions, Part C. Proposal Contents: https://www.nsf.gov/pubs/gpg/nsf04_23/2.jsp</a:t>
            </a:r>
          </a:p>
        </p:txBody>
      </p:sp>
      <p:sp>
        <p:nvSpPr>
          <p:cNvPr id="4" name="Slide Number Placeholder 3"/>
          <p:cNvSpPr>
            <a:spLocks noGrp="1"/>
          </p:cNvSpPr>
          <p:nvPr>
            <p:ph type="sldNum" sz="quarter" idx="10"/>
          </p:nvPr>
        </p:nvSpPr>
        <p:spPr/>
        <p:txBody>
          <a:bodyPr/>
          <a:lstStyle/>
          <a:p>
            <a:fld id="{C41F785F-3DC0-4A7E-A7D1-E2A2F966CA65}" type="slidenum">
              <a:rPr lang="en-US" smtClean="0"/>
              <a:t>10</a:t>
            </a:fld>
            <a:endParaRPr lang="en-US"/>
          </a:p>
        </p:txBody>
      </p:sp>
    </p:spTree>
    <p:extLst>
      <p:ext uri="{BB962C8B-B14F-4D97-AF65-F5344CB8AC3E}">
        <p14:creationId xmlns:p14="http://schemas.microsoft.com/office/powerpoint/2010/main" val="3535983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submission of</a:t>
            </a:r>
            <a:r>
              <a:rPr lang="en-US" baseline="0" dirty="0" smtClean="0"/>
              <a:t> proposals and routing to the relevant program officer, </a:t>
            </a:r>
            <a:r>
              <a:rPr lang="en-US" baseline="0" dirty="0"/>
              <a:t>there are three processes where the proposal can go:</a:t>
            </a:r>
          </a:p>
          <a:p>
            <a:pPr marL="228600" indent="-228600">
              <a:buAutoNum type="arabicPeriod"/>
            </a:pPr>
            <a:r>
              <a:rPr lang="en-US" baseline="0" dirty="0"/>
              <a:t>Return without review- we will discuss this further later</a:t>
            </a:r>
          </a:p>
          <a:p>
            <a:pPr marL="228600" indent="-228600">
              <a:buAutoNum type="arabicPeriod"/>
            </a:pPr>
            <a:r>
              <a:rPr lang="en-US" baseline="0" dirty="0"/>
              <a:t>Proposals can be withdrawn by the PI for a variety of reasons, similar to return without review, but instead the PI does the action, while return without review will be done by the program </a:t>
            </a:r>
            <a:r>
              <a:rPr lang="en-US" baseline="0" dirty="0" smtClean="0"/>
              <a:t>office.</a:t>
            </a:r>
            <a:endParaRPr lang="en-US" baseline="0" dirty="0"/>
          </a:p>
          <a:p>
            <a:pPr marL="228600" indent="-228600">
              <a:buAutoNum type="arabicPeriod"/>
            </a:pPr>
            <a:r>
              <a:rPr lang="en-US" baseline="0" dirty="0"/>
              <a:t>Send out for </a:t>
            </a:r>
            <a:r>
              <a:rPr lang="en-US" baseline="0" dirty="0" smtClean="0"/>
              <a:t>review</a:t>
            </a:r>
          </a:p>
          <a:p>
            <a:pPr marL="228600" indent="-228600">
              <a:buAutoNum type="arabicPeriod"/>
            </a:pPr>
            <a:endParaRPr lang="en-US" baseline="0" dirty="0" smtClean="0"/>
          </a:p>
          <a:p>
            <a:pPr marL="0" indent="0">
              <a:buNone/>
            </a:pPr>
            <a:r>
              <a:rPr lang="en-US" baseline="0" dirty="0" smtClean="0"/>
              <a:t>From the time of submission up to review, program officer recommendation, and concurrence by the Division Director will take approximately 6 months.</a:t>
            </a:r>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11</a:t>
            </a:fld>
            <a:endParaRPr lang="en-US"/>
          </a:p>
        </p:txBody>
      </p:sp>
    </p:spTree>
    <p:extLst>
      <p:ext uri="{BB962C8B-B14F-4D97-AF65-F5344CB8AC3E}">
        <p14:creationId xmlns:p14="http://schemas.microsoft.com/office/powerpoint/2010/main" val="17899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What happens when</a:t>
            </a:r>
            <a:r>
              <a:rPr lang="en-US" b="0" baseline="0" dirty="0" smtClean="0"/>
              <a:t> the proposal is routed to program office?</a:t>
            </a:r>
            <a:r>
              <a:rPr lang="en-US" b="0" dirty="0" smtClean="0"/>
              <a:t> </a:t>
            </a:r>
            <a:r>
              <a:rPr lang="en-US" b="0" dirty="0"/>
              <a:t>NSF staff </a:t>
            </a:r>
            <a:r>
              <a:rPr lang="en-US" b="0" dirty="0" smtClean="0"/>
              <a:t>conduct </a:t>
            </a:r>
            <a:r>
              <a:rPr lang="en-US" b="0" dirty="0"/>
              <a:t>preliminary review to ensure </a:t>
            </a:r>
            <a:r>
              <a:rPr lang="en-US" b="0" dirty="0" smtClean="0"/>
              <a:t>the</a:t>
            </a:r>
            <a:r>
              <a:rPr lang="en-US" b="0" baseline="0" dirty="0" smtClean="0"/>
              <a:t> proposals</a:t>
            </a:r>
            <a:r>
              <a:rPr lang="en-US" b="0" dirty="0" smtClean="0"/>
              <a:t> </a:t>
            </a:r>
            <a:r>
              <a:rPr lang="en-US" b="0" dirty="0"/>
              <a:t>are: Complete; Timely; and Conform to proposal preparation requirements. NSF may not accept a proposal or may return it without review if it does not meet the requirements above. The return without review process will be discussed in greater detail later in the session.</a:t>
            </a:r>
          </a:p>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12</a:t>
            </a:fld>
            <a:endParaRPr lang="en-US"/>
          </a:p>
        </p:txBody>
      </p:sp>
    </p:spTree>
    <p:extLst>
      <p:ext uri="{BB962C8B-B14F-4D97-AF65-F5344CB8AC3E}">
        <p14:creationId xmlns:p14="http://schemas.microsoft.com/office/powerpoint/2010/main" val="360631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Why</a:t>
            </a:r>
            <a:r>
              <a:rPr lang="en-US" b="0" baseline="0" dirty="0" smtClean="0"/>
              <a:t> are proposals not accepted or returned without review? </a:t>
            </a:r>
            <a:r>
              <a:rPr lang="en-US" b="0" dirty="0" smtClean="0"/>
              <a:t>The </a:t>
            </a:r>
            <a:r>
              <a:rPr lang="en-US" b="0" dirty="0"/>
              <a:t>NSF Proposal &amp;</a:t>
            </a:r>
            <a:r>
              <a:rPr lang="en-US" b="0" baseline="0" dirty="0"/>
              <a:t> Award Policies &amp; Procedures Guide (PAPPG) is the primary </a:t>
            </a:r>
            <a:r>
              <a:rPr lang="en-US" b="0" dirty="0"/>
              <a:t>policy document that applies to the submission</a:t>
            </a:r>
            <a:r>
              <a:rPr lang="en-US" b="0" baseline="0" dirty="0"/>
              <a:t> and review of </a:t>
            </a:r>
            <a:r>
              <a:rPr lang="en-US" b="0" baseline="0" dirty="0" smtClean="0"/>
              <a:t>proposals, and will provide a complete explanation of this process. </a:t>
            </a:r>
            <a:r>
              <a:rPr lang="en-US" b="1" dirty="0" smtClean="0">
                <a:hlinkClick r:id="rId3"/>
              </a:rPr>
              <a:t>https://www.nsf.gov/pubs/policydocs/pappg18_1/index.jsp </a:t>
            </a:r>
            <a:endParaRPr lang="en-US" b="0" baseline="0" dirty="0"/>
          </a:p>
          <a:p>
            <a:endParaRPr lang="en-US" b="0" baseline="0" dirty="0" smtClean="0"/>
          </a:p>
          <a:p>
            <a:r>
              <a:rPr lang="en-US" b="0" baseline="0" dirty="0" smtClean="0"/>
              <a:t>Work </a:t>
            </a:r>
            <a:r>
              <a:rPr lang="en-US" b="0" baseline="0" dirty="0"/>
              <a:t>closely with your colleagues in your Sponsored Programs Office to ensure that your proposal meets these requirements. In some cases </a:t>
            </a:r>
            <a:r>
              <a:rPr lang="en-US" b="0" baseline="0" dirty="0" err="1"/>
              <a:t>FastLane</a:t>
            </a:r>
            <a:r>
              <a:rPr lang="en-US" b="0" baseline="0" dirty="0"/>
              <a:t> will not even accept your proposal if certain elements are missing. </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https://www.nsf.gov/pubs/policydocs/pappg17_1/pappg_4.jsp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r>
              <a:rPr lang="en-US" b="0" baseline="0" dirty="0" smtClean="0"/>
              <a:t>Some of the reasons for proposals not accepted or returned without review are shown in this slide.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13</a:t>
            </a:fld>
            <a:endParaRPr lang="en-US"/>
          </a:p>
        </p:txBody>
      </p:sp>
    </p:spTree>
    <p:extLst>
      <p:ext uri="{BB962C8B-B14F-4D97-AF65-F5344CB8AC3E}">
        <p14:creationId xmlns:p14="http://schemas.microsoft.com/office/powerpoint/2010/main" val="326203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These slide provides other</a:t>
            </a:r>
            <a:r>
              <a:rPr lang="en-US" b="1" baseline="0" dirty="0" smtClean="0"/>
              <a:t> reasons for proposals being returned without review. Note that m</a:t>
            </a:r>
            <a:r>
              <a:rPr lang="en-US" b="1" dirty="0" smtClean="0"/>
              <a:t>any </a:t>
            </a:r>
            <a:r>
              <a:rPr lang="en-US" b="1" dirty="0"/>
              <a:t>programs</a:t>
            </a:r>
            <a:r>
              <a:rPr lang="en-US" b="1" baseline="0" dirty="0"/>
              <a:t> at NSF use a Program Solicitation or Program Announcement to call for </a:t>
            </a:r>
            <a:r>
              <a:rPr lang="en-US" b="1" baseline="0" dirty="0" smtClean="0"/>
              <a:t>proposals and may also include </a:t>
            </a:r>
            <a:r>
              <a:rPr lang="en-US" b="1" baseline="0" dirty="0"/>
              <a:t>additional requirements </a:t>
            </a:r>
            <a:r>
              <a:rPr lang="en-US" b="1" baseline="0" dirty="0" smtClean="0"/>
              <a:t>or review criteria on </a:t>
            </a:r>
            <a:r>
              <a:rPr lang="en-US" b="1" baseline="0" dirty="0"/>
              <a:t>proposals beyond those in the PAPPG.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meta-message</a:t>
            </a:r>
            <a:r>
              <a:rPr lang="en-US" b="1" baseline="0" dirty="0"/>
              <a:t> here is to “Read the Solicitation (Program Announcement, Program Description) carefully!” For example, see bullet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err="1"/>
              <a:t>FastLane</a:t>
            </a:r>
            <a:r>
              <a:rPr lang="en-US" b="1" baseline="0" dirty="0"/>
              <a:t> now has the deadlines (5pm local time) hardcoded and will deny submission after the deadline has passed.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14</a:t>
            </a:fld>
            <a:endParaRPr lang="en-US"/>
          </a:p>
        </p:txBody>
      </p:sp>
    </p:spTree>
    <p:extLst>
      <p:ext uri="{BB962C8B-B14F-4D97-AF65-F5344CB8AC3E}">
        <p14:creationId xmlns:p14="http://schemas.microsoft.com/office/powerpoint/2010/main" val="176810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yet more reasons why a proposal will be returned without review.</a:t>
            </a:r>
          </a:p>
          <a:p>
            <a:endParaRPr lang="en-US" b="1" dirty="0" smtClean="0"/>
          </a:p>
          <a:p>
            <a:r>
              <a:rPr lang="en-US" b="1" dirty="0" smtClean="0"/>
              <a:t>Note</a:t>
            </a:r>
            <a:r>
              <a:rPr lang="en-US" b="1" baseline="0" dirty="0" smtClean="0"/>
              <a:t> that b</a:t>
            </a:r>
            <a:r>
              <a:rPr lang="en-US" b="1" dirty="0" smtClean="0"/>
              <a:t>ullet</a:t>
            </a:r>
            <a:r>
              <a:rPr lang="en-US" b="1" baseline="0" dirty="0" smtClean="0"/>
              <a:t> </a:t>
            </a:r>
            <a:r>
              <a:rPr lang="en-US" b="1" baseline="0" dirty="0"/>
              <a:t>#1 reiterates the advice to “Read the Solicitation.” If you have a question about appropriateness, you can always contact a program officer. </a:t>
            </a:r>
          </a:p>
          <a:p>
            <a:endParaRPr lang="en-US" b="1" baseline="0" dirty="0"/>
          </a:p>
          <a:p>
            <a:r>
              <a:rPr lang="en-US" b="1" baseline="0" dirty="0" smtClean="0"/>
              <a:t>See the PAPPG at: https://www.nsf.gov/pubs/policydocs/pappg17_1/pappg_4.jsp for more information on proposals returned without review.</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15</a:t>
            </a:fld>
            <a:endParaRPr lang="en-US"/>
          </a:p>
        </p:txBody>
      </p:sp>
    </p:spTree>
    <p:extLst>
      <p:ext uri="{BB962C8B-B14F-4D97-AF65-F5344CB8AC3E}">
        <p14:creationId xmlns:p14="http://schemas.microsoft.com/office/powerpoint/2010/main" val="3311210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Let’s take a look at the Merit Review Process. A complete guide is available at https://www.nsf.gov/pubs/policydocs/pappg18_1/index.jsp,</a:t>
            </a:r>
            <a:r>
              <a:rPr lang="en-US" b="1" baseline="0" dirty="0"/>
              <a:t> which is the most recent revised version of the Proposal  &amp; Award Policies &amp; Procedures Guide. The new PAPPG will be effective for proposals submitted or due on or after January 29, 2018, which may be applicable for the HSI Program. </a:t>
            </a:r>
            <a:r>
              <a:rPr lang="en-US" sz="1200" b="1" kern="1200" dirty="0">
                <a:solidFill>
                  <a:schemeClr val="tx1"/>
                </a:solidFill>
                <a:effectLst/>
                <a:latin typeface="+mn-lt"/>
                <a:ea typeface="+mn-ea"/>
                <a:cs typeface="+mn-cs"/>
              </a:rPr>
              <a:t>While this version of the PAPPG becomes effective on January 29, 2018, in the interim, the guidelines contained in the current PAPPG (NSF 17-1) continue to apply. </a:t>
            </a:r>
          </a:p>
        </p:txBody>
      </p:sp>
      <p:sp>
        <p:nvSpPr>
          <p:cNvPr id="4" name="Slide Number Placeholder 3"/>
          <p:cNvSpPr>
            <a:spLocks noGrp="1"/>
          </p:cNvSpPr>
          <p:nvPr>
            <p:ph type="sldNum" sz="quarter" idx="10"/>
          </p:nvPr>
        </p:nvSpPr>
        <p:spPr/>
        <p:txBody>
          <a:bodyPr/>
          <a:lstStyle/>
          <a:p>
            <a:fld id="{C41F785F-3DC0-4A7E-A7D1-E2A2F966CA65}" type="slidenum">
              <a:rPr lang="en-US" smtClean="0"/>
              <a:t>16</a:t>
            </a:fld>
            <a:endParaRPr lang="en-US"/>
          </a:p>
        </p:txBody>
      </p:sp>
    </p:spTree>
    <p:extLst>
      <p:ext uri="{BB962C8B-B14F-4D97-AF65-F5344CB8AC3E}">
        <p14:creationId xmlns:p14="http://schemas.microsoft.com/office/powerpoint/2010/main" val="328584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the same flow chart that we saw before but now we are focusing on the middle part of the timeline. Once a proposal is routed to the relevant Program Officer, the review process begins. The next several slides</a:t>
            </a:r>
            <a:r>
              <a:rPr lang="en-US" b="0" baseline="0" dirty="0"/>
              <a:t> will explain 4 options for review (ad hoc, plane, combination of ad hoc ad panel and internal). O</a:t>
            </a:r>
            <a:r>
              <a:rPr lang="en-US" sz="1200" b="0" i="0" kern="1200" dirty="0">
                <a:solidFill>
                  <a:schemeClr val="tx1"/>
                </a:solidFill>
                <a:effectLst/>
                <a:latin typeface="+mn-lt"/>
                <a:ea typeface="+mn-ea"/>
                <a:cs typeface="+mn-cs"/>
              </a:rPr>
              <a:t>nce reviews are completed, the managing or cognizant Program Officer also reviews the proposal and analyzes the input received from the reviewers.</a:t>
            </a:r>
            <a:endParaRPr lang="en-US" b="0" dirty="0"/>
          </a:p>
          <a:p>
            <a:r>
              <a:rPr lang="en-US" b="1" dirty="0"/>
              <a:t>See: Phase II: Proposal Review and Processing https://www.nsf.gov/bfa/dias/policy/merit_review/phase2.jsp </a:t>
            </a: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17</a:t>
            </a:fld>
            <a:endParaRPr lang="en-US"/>
          </a:p>
        </p:txBody>
      </p:sp>
    </p:spTree>
    <p:extLst>
      <p:ext uri="{BB962C8B-B14F-4D97-AF65-F5344CB8AC3E}">
        <p14:creationId xmlns:p14="http://schemas.microsoft.com/office/powerpoint/2010/main" val="185690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two NSF merit review criteria remain unchanged - Intellectual Merit and Broader Impacts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Intellectual merit criterion -- encompasses the potential to advance knowledge.</a:t>
            </a:r>
          </a:p>
          <a:p>
            <a:r>
              <a:rPr lang="en-US" sz="1200" b="1" kern="1200" baseline="0" dirty="0">
                <a:solidFill>
                  <a:schemeClr val="tx1"/>
                </a:solidFill>
                <a:effectLst/>
                <a:latin typeface="+mn-lt"/>
                <a:ea typeface="+mn-ea"/>
                <a:cs typeface="+mn-cs"/>
              </a:rPr>
              <a:t>Typical questions reviewers will ask under  this criterion are:</a:t>
            </a:r>
          </a:p>
          <a:p>
            <a:pPr marL="800100" lvl="1" indent="-342900">
              <a:buFont typeface="Wingdings" panose="05000000000000000000" pitchFamily="2" charset="2"/>
              <a:buChar char="Ø"/>
            </a:pPr>
            <a:r>
              <a:rPr lang="en-US" sz="2400" b="1" i="1" dirty="0"/>
              <a:t>What will we learn? </a:t>
            </a:r>
          </a:p>
          <a:p>
            <a:pPr marL="800100" lvl="1" indent="-342900">
              <a:buFont typeface="Wingdings" panose="05000000000000000000" pitchFamily="2" charset="2"/>
              <a:buChar char="Ø"/>
            </a:pPr>
            <a:r>
              <a:rPr lang="en-US" sz="2400" b="1" i="1" dirty="0"/>
              <a:t>How will it advance knowledg</a:t>
            </a:r>
            <a:r>
              <a:rPr lang="en-US" sz="2400" b="1" dirty="0"/>
              <a:t>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Broader impacts criterion -- encompasses the potential to benefit society and contribute to the achievement of specific, desired societal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Typical questions reviewers will ask under this criterion are:</a:t>
            </a:r>
          </a:p>
          <a:p>
            <a:pPr marL="800100" lvl="1" indent="-342900">
              <a:buFont typeface="Wingdings" panose="05000000000000000000" pitchFamily="2" charset="2"/>
              <a:buChar char="Ø"/>
            </a:pPr>
            <a:r>
              <a:rPr lang="en-US" sz="2400" b="1" i="1" dirty="0"/>
              <a:t>What will the impact be on society? </a:t>
            </a:r>
          </a:p>
          <a:p>
            <a:pPr marL="800100" lvl="1" indent="-342900">
              <a:buFont typeface="Wingdings" panose="05000000000000000000" pitchFamily="2" charset="2"/>
              <a:buChar char="Ø"/>
            </a:pPr>
            <a:r>
              <a:rPr lang="en-US" sz="2400" b="1" i="1" dirty="0"/>
              <a:t>How will it make the nation a better place?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18</a:t>
            </a:fld>
            <a:endParaRPr lang="en-US"/>
          </a:p>
        </p:txBody>
      </p:sp>
    </p:spTree>
    <p:extLst>
      <p:ext uri="{BB962C8B-B14F-4D97-AF65-F5344CB8AC3E}">
        <p14:creationId xmlns:p14="http://schemas.microsoft.com/office/powerpoint/2010/main" val="44047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Elements considered in the review for both criteria include:</a:t>
            </a:r>
          </a:p>
          <a:p>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extent to which the proposed activities suggest and explore creative, original, or potentially transformative concepts.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Is the plan for carrying out the proposed activities well-reasoned, well-organized, and based on a sound rationale?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Does the plan incorporate a mechanism to assess success</a:t>
            </a:r>
            <a:r>
              <a:rPr lang="en-US" sz="1200" b="1" kern="1200" dirty="0" smtClean="0">
                <a:solidFill>
                  <a:schemeClr val="tx1"/>
                </a:solidFill>
                <a:effectLst/>
                <a:latin typeface="+mn-lt"/>
                <a:ea typeface="+mn-ea"/>
                <a:cs typeface="+mn-cs"/>
              </a:rPr>
              <a:t>? What is your definition of success, and</a:t>
            </a:r>
            <a:r>
              <a:rPr lang="en-US" sz="1200" b="1" kern="1200" baseline="0" dirty="0" smtClean="0">
                <a:solidFill>
                  <a:schemeClr val="tx1"/>
                </a:solidFill>
                <a:effectLst/>
                <a:latin typeface="+mn-lt"/>
                <a:ea typeface="+mn-ea"/>
                <a:cs typeface="+mn-cs"/>
              </a:rPr>
              <a:t> how will you measure that.</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How well qualified is the individual, team, or organization to conduct the proposed activities?</a:t>
            </a:r>
          </a:p>
          <a:p>
            <a:pPr marL="17145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The Merit Review Principles, Criteria and Elements are described in the </a:t>
            </a:r>
            <a:r>
              <a:rPr lang="en-US" sz="1200" b="1" kern="1200" dirty="0" smtClean="0">
                <a:solidFill>
                  <a:schemeClr val="tx1"/>
                </a:solidFill>
                <a:effectLst/>
                <a:latin typeface="+mn-lt"/>
                <a:ea typeface="+mn-ea"/>
                <a:cs typeface="+mn-cs"/>
              </a:rPr>
              <a:t>Proposal</a:t>
            </a:r>
            <a:r>
              <a:rPr lang="en-US" sz="1200" b="1" kern="1200" baseline="0" dirty="0" smtClean="0">
                <a:solidFill>
                  <a:schemeClr val="tx1"/>
                </a:solidFill>
                <a:effectLst/>
                <a:latin typeface="+mn-lt"/>
                <a:ea typeface="+mn-ea"/>
                <a:cs typeface="+mn-cs"/>
              </a:rPr>
              <a:t> and Award Policies and </a:t>
            </a:r>
            <a:r>
              <a:rPr lang="en-US" sz="1200" b="1" kern="1200" dirty="0" smtClean="0">
                <a:solidFill>
                  <a:schemeClr val="tx1"/>
                </a:solidFill>
                <a:effectLst/>
                <a:latin typeface="+mn-lt"/>
                <a:ea typeface="+mn-ea"/>
                <a:cs typeface="+mn-cs"/>
              </a:rPr>
              <a:t> Procedures </a:t>
            </a:r>
            <a:r>
              <a:rPr lang="en-US" sz="1200" b="1" kern="1200" dirty="0">
                <a:solidFill>
                  <a:schemeClr val="tx1"/>
                </a:solidFill>
                <a:effectLst/>
                <a:latin typeface="+mn-lt"/>
                <a:ea typeface="+mn-ea"/>
                <a:cs typeface="+mn-cs"/>
              </a:rPr>
              <a:t>Guide</a:t>
            </a:r>
          </a:p>
          <a:p>
            <a:endParaRPr lang="en-US" dirty="0"/>
          </a:p>
        </p:txBody>
      </p:sp>
      <p:sp>
        <p:nvSpPr>
          <p:cNvPr id="4" name="Slide Number Placeholder 3"/>
          <p:cNvSpPr>
            <a:spLocks noGrp="1"/>
          </p:cNvSpPr>
          <p:nvPr>
            <p:ph type="sldNum" sz="quarter" idx="10"/>
          </p:nvPr>
        </p:nvSpPr>
        <p:spPr/>
        <p:txBody>
          <a:bodyPr/>
          <a:lstStyle/>
          <a:p>
            <a:fld id="{BBF6B259-4982-4142-9D5E-84D7AC23B11B}" type="slidenum">
              <a:rPr lang="en-US" smtClean="0"/>
              <a:t>19</a:t>
            </a:fld>
            <a:endParaRPr lang="en-US"/>
          </a:p>
        </p:txBody>
      </p:sp>
    </p:spTree>
    <p:extLst>
      <p:ext uri="{BB962C8B-B14F-4D97-AF65-F5344CB8AC3E}">
        <p14:creationId xmlns:p14="http://schemas.microsoft.com/office/powerpoint/2010/main" val="3317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begin with a brief review of NSF’s</a:t>
            </a:r>
            <a:r>
              <a:rPr lang="en-US" baseline="0" dirty="0"/>
              <a:t> scope of operation. </a:t>
            </a:r>
            <a:r>
              <a:rPr lang="en-US" dirty="0"/>
              <a:t>In Fiscal Year 2016, NSF’s budget was </a:t>
            </a:r>
            <a:r>
              <a:rPr lang="en-US" baseline="0" dirty="0"/>
              <a:t>$7.5 billion and 96% of this money funded research in the STEM disciplines, STEM education and related activities. In FY2016, NSF received </a:t>
            </a:r>
            <a:r>
              <a:rPr lang="en-US" b="0" baseline="0" dirty="0"/>
              <a:t>49,300 proposals and made 11,900 awards, </a:t>
            </a:r>
            <a:r>
              <a:rPr lang="en-US" b="0" baseline="0" dirty="0" smtClean="0"/>
              <a:t>overall </a:t>
            </a:r>
            <a:r>
              <a:rPr lang="en-US" b="0" baseline="0" dirty="0"/>
              <a:t>a 23% success rate. In </a:t>
            </a:r>
            <a:r>
              <a:rPr lang="en-US" baseline="0" dirty="0"/>
              <a:t>this same fiscal year, NSF supported 1,826 different institutions and ~300K individual researchers.</a:t>
            </a:r>
            <a:endParaRPr lang="en-US" b="1"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2</a:t>
            </a:fld>
            <a:endParaRPr lang="en-US"/>
          </a:p>
        </p:txBody>
      </p:sp>
    </p:spTree>
    <p:extLst>
      <p:ext uri="{BB962C8B-B14F-4D97-AF65-F5344CB8AC3E}">
        <p14:creationId xmlns:p14="http://schemas.microsoft.com/office/powerpoint/2010/main" val="159045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NSF programs</a:t>
            </a:r>
            <a:r>
              <a:rPr lang="en-US" b="1" baseline="0" dirty="0"/>
              <a:t> use a wide variety of reviewing processes. What is constant are the two criteria: IM and BI. How NSF program officers obtain advice on a proposal’s IM and BI can vary. This flexibility is a strength of NSF’s merit review system.</a:t>
            </a:r>
          </a:p>
          <a:p>
            <a:endParaRPr lang="en-US" b="1" baseline="0" dirty="0"/>
          </a:p>
          <a:p>
            <a:r>
              <a:rPr lang="en-US" b="1" baseline="0" dirty="0"/>
              <a:t>Note to presenter: Should it come up, it is fine to say that virtual panels may also be used, or hybrid (F2F and virtual).</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20</a:t>
            </a:fld>
            <a:endParaRPr lang="en-US"/>
          </a:p>
        </p:txBody>
      </p:sp>
    </p:spTree>
    <p:extLst>
      <p:ext uri="{BB962C8B-B14F-4D97-AF65-F5344CB8AC3E}">
        <p14:creationId xmlns:p14="http://schemas.microsoft.com/office/powerpoint/2010/main" val="1965986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Internal</a:t>
            </a:r>
            <a:r>
              <a:rPr lang="en-US" b="1" baseline="0" dirty="0" smtClean="0"/>
              <a:t> reviews by program officers may be done by the cognizant program officer and may ask for other program officers whose expertise is within the area of the proposed project.  These proposals may be submitted anytime, most do not have deadlines but funding will depend at the time of </a:t>
            </a:r>
            <a:r>
              <a:rPr lang="en-US" b="1" baseline="0" dirty="0" smtClean="0"/>
              <a:t>receipt </a:t>
            </a:r>
            <a:r>
              <a:rPr lang="en-US" b="1" baseline="0" dirty="0" smtClean="0"/>
              <a:t>as well as availability of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Some conference proposals are  reviewed internally, especially for those budgeting at $100 K or less.</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21</a:t>
            </a:fld>
            <a:endParaRPr lang="en-US"/>
          </a:p>
        </p:txBody>
      </p:sp>
    </p:spTree>
    <p:extLst>
      <p:ext uri="{BB962C8B-B14F-4D97-AF65-F5344CB8AC3E}">
        <p14:creationId xmlns:p14="http://schemas.microsoft.com/office/powerpoint/2010/main" val="477996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When your</a:t>
            </a:r>
            <a:r>
              <a:rPr lang="en-US" b="1" baseline="0" dirty="0" smtClean="0"/>
              <a:t> proposal is reviewed you will receive individual reviews from either panel or ad hoc reviewers, as well as a panel summary, which provides additional information that may not be apparent in the individual reviews. These reviews will usually include an overall summary of the proposed project, then the two merit review criteria are addressed by identifying the strengths and weaknesses of each criterion. A summary statement provides the overall assessment of the project and all these narratives are expected to reflect the rating given by the reviewers. For the Panel Summary, a recommendation may also be included, but this is not required.</a:t>
            </a:r>
            <a:endParaRPr lang="en-US" b="1" dirty="0"/>
          </a:p>
          <a:p>
            <a:endParaRPr lang="en-US" b="1" dirty="0"/>
          </a:p>
        </p:txBody>
      </p:sp>
      <p:sp>
        <p:nvSpPr>
          <p:cNvPr id="4" name="Slide Number Placeholder 3"/>
          <p:cNvSpPr>
            <a:spLocks noGrp="1"/>
          </p:cNvSpPr>
          <p:nvPr>
            <p:ph type="sldNum" sz="quarter" idx="10"/>
          </p:nvPr>
        </p:nvSpPr>
        <p:spPr/>
        <p:txBody>
          <a:bodyPr/>
          <a:lstStyle/>
          <a:p>
            <a:fld id="{C41F785F-3DC0-4A7E-A7D1-E2A2F966CA65}" type="slidenum">
              <a:rPr lang="en-US" smtClean="0"/>
              <a:t>22</a:t>
            </a:fld>
            <a:endParaRPr lang="en-US"/>
          </a:p>
        </p:txBody>
      </p:sp>
    </p:spTree>
    <p:extLst>
      <p:ext uri="{BB962C8B-B14F-4D97-AF65-F5344CB8AC3E}">
        <p14:creationId xmlns:p14="http://schemas.microsoft.com/office/powerpoint/2010/main" val="1951971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a:t>
            </a:r>
            <a:r>
              <a:rPr lang="en-US" sz="1200" kern="1200" baseline="0" dirty="0" smtClean="0">
                <a:solidFill>
                  <a:schemeClr val="tx1"/>
                </a:solidFill>
                <a:effectLst/>
                <a:latin typeface="+mn-lt"/>
                <a:ea typeface="+mn-ea"/>
                <a:cs typeface="+mn-cs"/>
              </a:rPr>
              <a:t> on the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scientific, technical and programmatic </a:t>
            </a:r>
            <a:r>
              <a:rPr lang="en-US" sz="1200" kern="1200" dirty="0" smtClean="0">
                <a:solidFill>
                  <a:schemeClr val="tx1"/>
                </a:solidFill>
                <a:effectLst/>
                <a:latin typeface="+mn-lt"/>
                <a:ea typeface="+mn-ea"/>
                <a:cs typeface="+mn-cs"/>
              </a:rPr>
              <a:t>review, </a:t>
            </a:r>
            <a:r>
              <a:rPr lang="en-US" sz="1200" kern="1200" dirty="0">
                <a:solidFill>
                  <a:schemeClr val="tx1"/>
                </a:solidFill>
                <a:effectLst/>
                <a:latin typeface="+mn-lt"/>
                <a:ea typeface="+mn-ea"/>
                <a:cs typeface="+mn-cs"/>
              </a:rPr>
              <a:t>the NSF Program Officer </a:t>
            </a:r>
            <a:r>
              <a:rPr lang="en-US" sz="1200" kern="1200" dirty="0" smtClean="0">
                <a:solidFill>
                  <a:schemeClr val="tx1"/>
                </a:solidFill>
                <a:effectLst/>
                <a:latin typeface="+mn-lt"/>
                <a:ea typeface="+mn-ea"/>
                <a:cs typeface="+mn-cs"/>
              </a:rPr>
              <a:t>develops</a:t>
            </a:r>
            <a:r>
              <a:rPr lang="en-US" sz="1200" kern="1200" baseline="0" dirty="0" smtClean="0">
                <a:solidFill>
                  <a:schemeClr val="tx1"/>
                </a:solidFill>
                <a:effectLst/>
                <a:latin typeface="+mn-lt"/>
                <a:ea typeface="+mn-ea"/>
                <a:cs typeface="+mn-cs"/>
              </a:rPr>
              <a:t> a recommendation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to the cognizant Division Director </a:t>
            </a:r>
            <a:r>
              <a:rPr lang="en-US" sz="1200" kern="1200" dirty="0" smtClean="0">
                <a:solidFill>
                  <a:schemeClr val="tx1"/>
                </a:solidFill>
                <a:effectLst/>
                <a:latin typeface="+mn-lt"/>
                <a:ea typeface="+mn-ea"/>
                <a:cs typeface="+mn-cs"/>
              </a:rPr>
              <a:t>either </a:t>
            </a:r>
            <a:r>
              <a:rPr lang="en-US" sz="1200" kern="1200" dirty="0">
                <a:solidFill>
                  <a:schemeClr val="tx1"/>
                </a:solidFill>
                <a:effectLst/>
                <a:latin typeface="+mn-lt"/>
                <a:ea typeface="+mn-ea"/>
                <a:cs typeface="+mn-cs"/>
              </a:rPr>
              <a:t>for an award or </a:t>
            </a:r>
            <a:r>
              <a:rPr lang="en-US" sz="1200" kern="1200" dirty="0" smtClean="0">
                <a:solidFill>
                  <a:schemeClr val="tx1"/>
                </a:solidFill>
                <a:effectLst/>
                <a:latin typeface="+mn-lt"/>
                <a:ea typeface="+mn-ea"/>
                <a:cs typeface="+mn-cs"/>
              </a:rPr>
              <a:t>declination </a:t>
            </a:r>
            <a:r>
              <a:rPr lang="en-US" sz="1200" kern="1200" dirty="0">
                <a:solidFill>
                  <a:schemeClr val="tx1"/>
                </a:solidFill>
                <a:effectLst/>
                <a:latin typeface="+mn-lt"/>
                <a:ea typeface="+mn-ea"/>
                <a:cs typeface="+mn-cs"/>
              </a:rPr>
              <a:t>for funding. The review and consideration process can take up to six months.</a:t>
            </a: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23</a:t>
            </a:fld>
            <a:endParaRPr lang="en-US"/>
          </a:p>
        </p:txBody>
      </p:sp>
    </p:spTree>
    <p:extLst>
      <p:ext uri="{BB962C8B-B14F-4D97-AF65-F5344CB8AC3E}">
        <p14:creationId xmlns:p14="http://schemas.microsoft.com/office/powerpoint/2010/main" val="3769805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The Panel Summary is the justification of the panel’s recommendation to the Program and to the PI. </a:t>
            </a:r>
            <a:r>
              <a:rPr lang="en-US" sz="1200" b="1" kern="1200" dirty="0">
                <a:solidFill>
                  <a:schemeClr val="tx1"/>
                </a:solidFill>
                <a:effectLst/>
                <a:latin typeface="+mn-lt"/>
                <a:ea typeface="+mn-ea"/>
                <a:cs typeface="+mn-cs"/>
              </a:rPr>
              <a:t>It is the most important document the PI receives.</a:t>
            </a:r>
            <a:r>
              <a:rPr lang="en-US" sz="1200" kern="1200" dirty="0">
                <a:solidFill>
                  <a:schemeClr val="tx1"/>
                </a:solidFill>
                <a:effectLst/>
                <a:latin typeface="+mn-lt"/>
                <a:ea typeface="+mn-ea"/>
                <a:cs typeface="+mn-cs"/>
              </a:rPr>
              <a:t> It acts as a bridge between the reviews and the panel’s recommendation, helping the PI to understand how and why the panel came to its decision.</a:t>
            </a:r>
          </a:p>
          <a:p>
            <a:r>
              <a:rPr lang="en-US" sz="1200" kern="1200" dirty="0">
                <a:solidFill>
                  <a:schemeClr val="tx1"/>
                </a:solidFill>
                <a:effectLst/>
                <a:latin typeface="+mn-lt"/>
                <a:ea typeface="+mn-ea"/>
                <a:cs typeface="+mn-cs"/>
              </a:rPr>
              <a:t>The POs funding recommendations are guided by the </a:t>
            </a:r>
            <a:r>
              <a:rPr lang="en-US" sz="1200" kern="1200" dirty="0" smtClean="0">
                <a:solidFill>
                  <a:schemeClr val="tx1"/>
                </a:solidFill>
                <a:effectLst/>
                <a:latin typeface="+mn-lt"/>
                <a:ea typeface="+mn-ea"/>
                <a:cs typeface="+mn-cs"/>
              </a:rPr>
              <a:t>review results,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 </a:t>
            </a:r>
            <a:r>
              <a:rPr lang="en-US" sz="1200" kern="1200" dirty="0">
                <a:solidFill>
                  <a:schemeClr val="tx1"/>
                </a:solidFill>
                <a:effectLst/>
                <a:latin typeface="+mn-lt"/>
                <a:ea typeface="+mn-ea"/>
                <a:cs typeface="+mn-cs"/>
              </a:rPr>
              <a:t>goals and portfolio considerations (e.g. current and previously funded projects).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 programmatic approval for a proposal is generally completed at the Division </a:t>
            </a:r>
            <a:r>
              <a:rPr lang="en-US" sz="1200" kern="1200" dirty="0" smtClean="0">
                <a:solidFill>
                  <a:schemeClr val="tx1"/>
                </a:solidFill>
                <a:effectLst/>
                <a:latin typeface="+mn-lt"/>
                <a:ea typeface="+mn-ea"/>
                <a:cs typeface="+mn-cs"/>
              </a:rPr>
              <a:t>level,</a:t>
            </a:r>
            <a:r>
              <a:rPr lang="en-US" sz="1200" kern="1200" baseline="0" dirty="0" smtClean="0">
                <a:solidFill>
                  <a:schemeClr val="tx1"/>
                </a:solidFill>
                <a:effectLst/>
                <a:latin typeface="+mn-lt"/>
                <a:ea typeface="+mn-ea"/>
                <a:cs typeface="+mn-cs"/>
              </a:rPr>
              <a:t> but final action for award is done by the Division on Grants and Agreements.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24</a:t>
            </a:fld>
            <a:endParaRPr lang="en-US"/>
          </a:p>
        </p:txBody>
      </p:sp>
    </p:spTree>
    <p:extLst>
      <p:ext uri="{BB962C8B-B14F-4D97-AF65-F5344CB8AC3E}">
        <p14:creationId xmlns:p14="http://schemas.microsoft.com/office/powerpoint/2010/main" val="3313244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PIs</a:t>
            </a:r>
            <a:r>
              <a:rPr lang="en-US" sz="1200" kern="1200" baseline="0" dirty="0" smtClean="0">
                <a:solidFill>
                  <a:schemeClr val="tx1"/>
                </a:solidFill>
                <a:effectLst/>
                <a:latin typeface="+mn-lt"/>
                <a:ea typeface="+mn-ea"/>
                <a:cs typeface="+mn-cs"/>
              </a:rPr>
              <a:t> receive results of the review of their proposals whether they get an award or not. The feedback includes the individuals reviews with individual ratings, and will focus on how the two merit criteria were addressed or not and the </a:t>
            </a:r>
            <a:r>
              <a:rPr lang="en-US" sz="1200" kern="1200" dirty="0" smtClean="0">
                <a:solidFill>
                  <a:schemeClr val="tx1"/>
                </a:solidFill>
                <a:effectLst/>
                <a:latin typeface="+mn-lt"/>
                <a:ea typeface="+mn-ea"/>
                <a:cs typeface="+mn-cs"/>
              </a:rPr>
              <a:t>Principal Investigator could see these </a:t>
            </a:r>
            <a:r>
              <a:rPr lang="en-US" sz="1200" kern="1200" dirty="0">
                <a:solidFill>
                  <a:schemeClr val="tx1"/>
                </a:solidFill>
                <a:effectLst/>
                <a:latin typeface="+mn-lt"/>
                <a:ea typeface="+mn-ea"/>
                <a:cs typeface="+mn-cs"/>
              </a:rPr>
              <a:t>through </a:t>
            </a:r>
            <a:r>
              <a:rPr lang="en-US" sz="1200" kern="1200" dirty="0" err="1">
                <a:solidFill>
                  <a:schemeClr val="tx1"/>
                </a:solidFill>
                <a:effectLst/>
                <a:latin typeface="+mn-lt"/>
                <a:ea typeface="+mn-ea"/>
                <a:cs typeface="+mn-cs"/>
              </a:rPr>
              <a:t>FastLane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PIs are</a:t>
            </a:r>
            <a:r>
              <a:rPr lang="en-US" sz="1200" kern="1200" baseline="0" dirty="0" smtClean="0">
                <a:solidFill>
                  <a:schemeClr val="tx1"/>
                </a:solidFill>
                <a:effectLst/>
                <a:latin typeface="+mn-lt"/>
                <a:ea typeface="+mn-ea"/>
                <a:cs typeface="+mn-cs"/>
              </a:rPr>
              <a:t> encouraged to</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contact the cognizant PO for </a:t>
            </a:r>
            <a:r>
              <a:rPr lang="en-US" sz="1200" kern="1200" dirty="0" smtClean="0">
                <a:solidFill>
                  <a:schemeClr val="tx1"/>
                </a:solidFill>
                <a:effectLst/>
                <a:latin typeface="+mn-lt"/>
                <a:ea typeface="+mn-ea"/>
                <a:cs typeface="+mn-cs"/>
              </a:rPr>
              <a:t>any</a:t>
            </a:r>
            <a:r>
              <a:rPr lang="en-US" sz="1200" kern="1200" baseline="0" dirty="0" smtClean="0">
                <a:solidFill>
                  <a:schemeClr val="tx1"/>
                </a:solidFill>
                <a:effectLst/>
                <a:latin typeface="+mn-lt"/>
                <a:ea typeface="+mn-ea"/>
                <a:cs typeface="+mn-cs"/>
              </a:rPr>
              <a:t> questions they may have regarding the review outcomes of their proposals.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25</a:t>
            </a:fld>
            <a:endParaRPr lang="en-US"/>
          </a:p>
        </p:txBody>
      </p:sp>
    </p:spTree>
    <p:extLst>
      <p:ext uri="{BB962C8B-B14F-4D97-AF65-F5344CB8AC3E}">
        <p14:creationId xmlns:p14="http://schemas.microsoft.com/office/powerpoint/2010/main" val="3979450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decision has been made (whether an award or a declination), the following information is released electronically to the Principal Investigator (PI) through </a:t>
            </a:r>
            <a:r>
              <a:rPr lang="en-US" sz="1200" kern="1200" dirty="0" err="1">
                <a:solidFill>
                  <a:schemeClr val="tx1"/>
                </a:solidFill>
                <a:effectLst/>
                <a:latin typeface="+mn-lt"/>
                <a:ea typeface="+mn-ea"/>
                <a:cs typeface="+mn-cs"/>
              </a:rPr>
              <a:t>FastLane</a:t>
            </a:r>
            <a:r>
              <a:rPr lang="en-US" sz="1200" kern="1200" dirty="0">
                <a:solidFill>
                  <a:schemeClr val="tx1"/>
                </a:solidFill>
                <a:effectLst/>
                <a:latin typeface="+mn-lt"/>
                <a:ea typeface="+mn-ea"/>
                <a:cs typeface="+mn-cs"/>
              </a:rPr>
              <a:t>: 1) copies of all reviews used in the decision (panelists and </a:t>
            </a:r>
            <a:r>
              <a:rPr lang="en-US" sz="1200" i="1" kern="1200" dirty="0">
                <a:solidFill>
                  <a:schemeClr val="tx1"/>
                </a:solidFill>
                <a:effectLst/>
                <a:latin typeface="+mn-lt"/>
                <a:ea typeface="+mn-ea"/>
                <a:cs typeface="+mn-cs"/>
              </a:rPr>
              <a:t>ad hoc </a:t>
            </a:r>
            <a:r>
              <a:rPr lang="en-US" sz="1200" kern="1200" dirty="0">
                <a:solidFill>
                  <a:schemeClr val="tx1"/>
                </a:solidFill>
                <a:effectLst/>
                <a:latin typeface="+mn-lt"/>
                <a:ea typeface="+mn-ea"/>
                <a:cs typeface="+mn-cs"/>
              </a:rPr>
              <a:t>reviewers), 2) a context statement describing the program and review process employed, 3) copy of the panel summary (if reviewed by a panel), and/or 4) a Program Officer comment explaining the program decision.</a:t>
            </a: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26</a:t>
            </a:fld>
            <a:endParaRPr lang="en-US"/>
          </a:p>
        </p:txBody>
      </p:sp>
    </p:spTree>
    <p:extLst>
      <p:ext uri="{BB962C8B-B14F-4D97-AF65-F5344CB8AC3E}">
        <p14:creationId xmlns:p14="http://schemas.microsoft.com/office/powerpoint/2010/main" val="281203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a few general reasons why some proposals are declined.  </a:t>
            </a:r>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of these are listed in this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27</a:t>
            </a:fld>
            <a:endParaRPr lang="en-US"/>
          </a:p>
        </p:txBody>
      </p:sp>
    </p:spTree>
    <p:extLst>
      <p:ext uri="{BB962C8B-B14F-4D97-AF65-F5344CB8AC3E}">
        <p14:creationId xmlns:p14="http://schemas.microsoft.com/office/powerpoint/2010/main" val="1100793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decision is made to decline the award, the organization is notified and review information is </a:t>
            </a:r>
            <a:r>
              <a:rPr lang="en-US" sz="1200" kern="1200" dirty="0" smtClean="0">
                <a:solidFill>
                  <a:schemeClr val="tx1"/>
                </a:solidFill>
                <a:effectLst/>
                <a:latin typeface="+mn-lt"/>
                <a:ea typeface="+mn-ea"/>
                <a:cs typeface="+mn-cs"/>
              </a:rPr>
              <a:t>available to the PI </a:t>
            </a:r>
            <a:r>
              <a:rPr lang="en-US" sz="1200" kern="1200" dirty="0">
                <a:solidFill>
                  <a:schemeClr val="tx1"/>
                </a:solidFill>
                <a:effectLst/>
                <a:latin typeface="+mn-lt"/>
                <a:ea typeface="+mn-ea"/>
                <a:cs typeface="+mn-cs"/>
              </a:rPr>
              <a:t>in the </a:t>
            </a:r>
            <a:r>
              <a:rPr lang="en-US" sz="1200" kern="1200" dirty="0" err="1">
                <a:solidFill>
                  <a:schemeClr val="tx1"/>
                </a:solidFill>
                <a:effectLst/>
                <a:latin typeface="+mn-lt"/>
                <a:ea typeface="+mn-ea"/>
                <a:cs typeface="+mn-cs"/>
              </a:rPr>
              <a:t>FastLane</a:t>
            </a:r>
            <a:r>
              <a:rPr lang="en-US" sz="1200" kern="1200" dirty="0">
                <a:solidFill>
                  <a:schemeClr val="tx1"/>
                </a:solidFill>
                <a:effectLst/>
                <a:latin typeface="+mn-lt"/>
                <a:ea typeface="+mn-ea"/>
                <a:cs typeface="+mn-cs"/>
              </a:rPr>
              <a:t> System. If the decision is to award, the recommendation is submitted to a Grants &amp; Agreements Officer in the Division of Grants and Agreements (DGA). DGA review and processing takes approx. 30 days.</a:t>
            </a: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28</a:t>
            </a:fld>
            <a:endParaRPr lang="en-US"/>
          </a:p>
        </p:txBody>
      </p:sp>
    </p:spTree>
    <p:extLst>
      <p:ext uri="{BB962C8B-B14F-4D97-AF65-F5344CB8AC3E}">
        <p14:creationId xmlns:p14="http://schemas.microsoft.com/office/powerpoint/2010/main" val="4197729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Grants and Agreements Officer in DGA conducts a review of business, financial, and policy implications. Generally, DGA makes awards within 30 days after the program office makes its recommendation. Additional processing time may be required if: the organization has not received prior funding (New Performer); if the award is a cooperative agreement; or it involves special situations (such as coordination with another Federal agency or a private funding source).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information will be provided during the session conducted by DGA.</a:t>
            </a:r>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29</a:t>
            </a:fld>
            <a:endParaRPr lang="en-US"/>
          </a:p>
        </p:txBody>
      </p:sp>
    </p:spTree>
    <p:extLst>
      <p:ext uri="{BB962C8B-B14F-4D97-AF65-F5344CB8AC3E}">
        <p14:creationId xmlns:p14="http://schemas.microsoft.com/office/powerpoint/2010/main" val="156993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a:t>
            </a:r>
            <a:r>
              <a:rPr lang="en-US" baseline="0" dirty="0"/>
              <a:t> National Science Foundation is an independent federal agency whose head is appointed by the President of the United States. The current director, Dr. France Cordova was appointed by President Barack Obama. NSF comprises 7 directorates, including ours—the Directorate for Education and Human Resources (EHR). EHR is led by an Assistant Director, currently Dr. Jim Lewis. EHR has four divisions,  Division of Research on Formal and Informal Settings (DRL), Division of Graduate Education (DGE), Division of Undergraduate Education (DUE), and Division of Human Resource Development (HRD).   The HSI program is managed jointly by DUE and HRD, with help from DRL. </a:t>
            </a:r>
            <a:r>
              <a:rPr lang="en-US" b="0" baseline="0" dirty="0"/>
              <a:t>Today’s workshop is being conducted by representatives from </a:t>
            </a:r>
            <a:r>
              <a:rPr lang="en-US" b="0" baseline="0" dirty="0" smtClean="0"/>
              <a:t>HRD, DUE, and DRL. WE also have staff from the Division of Grants and Agreement who will provide guidance in awards and grants management.</a:t>
            </a:r>
            <a:endParaRPr lang="en-US" dirty="0"/>
          </a:p>
          <a:p>
            <a:endParaRPr lang="en-US" b="1" dirty="0"/>
          </a:p>
        </p:txBody>
      </p:sp>
      <p:sp>
        <p:nvSpPr>
          <p:cNvPr id="4" name="Slide Number Placeholder 3"/>
          <p:cNvSpPr>
            <a:spLocks noGrp="1"/>
          </p:cNvSpPr>
          <p:nvPr>
            <p:ph type="sldNum" sz="quarter" idx="10"/>
          </p:nvPr>
        </p:nvSpPr>
        <p:spPr/>
        <p:txBody>
          <a:bodyPr/>
          <a:lstStyle/>
          <a:p>
            <a:fld id="{C41F785F-3DC0-4A7E-A7D1-E2A2F966CA65}" type="slidenum">
              <a:rPr lang="en-US" smtClean="0"/>
              <a:t>3</a:t>
            </a:fld>
            <a:endParaRPr lang="en-US"/>
          </a:p>
        </p:txBody>
      </p:sp>
    </p:spTree>
    <p:extLst>
      <p:ext uri="{BB962C8B-B14F-4D97-AF65-F5344CB8AC3E}">
        <p14:creationId xmlns:p14="http://schemas.microsoft.com/office/powerpoint/2010/main" val="2645009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1F785F-3DC0-4A7E-A7D1-E2A2F966CA65}" type="slidenum">
              <a:rPr lang="en-US" smtClean="0"/>
              <a:t>30</a:t>
            </a:fld>
            <a:endParaRPr lang="en-US"/>
          </a:p>
        </p:txBody>
      </p:sp>
    </p:spTree>
    <p:extLst>
      <p:ext uri="{BB962C8B-B14F-4D97-AF65-F5344CB8AC3E}">
        <p14:creationId xmlns:p14="http://schemas.microsoft.com/office/powerpoint/2010/main" val="3978477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 processes</a:t>
            </a:r>
            <a:r>
              <a:rPr lang="en-US" baseline="0" dirty="0"/>
              <a:t> all the assistance awards for the Foundation. There are several types of awards: grants, cooperative agreements and fellowships.</a:t>
            </a:r>
          </a:p>
          <a:p>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pre-award through closeout, DGA conducts a variety of business, financial, and award administrative reviews to ensure compliance with award terms and conditions, NSF policies and procedures, and Federal rules and regulations.</a:t>
            </a:r>
          </a:p>
          <a:p>
            <a:endParaRPr lang="en-US" baseline="0" dirty="0"/>
          </a:p>
        </p:txBody>
      </p:sp>
      <p:sp>
        <p:nvSpPr>
          <p:cNvPr id="4" name="Slide Number Placeholder 3"/>
          <p:cNvSpPr>
            <a:spLocks noGrp="1"/>
          </p:cNvSpPr>
          <p:nvPr>
            <p:ph type="sldNum" sz="quarter" idx="10"/>
          </p:nvPr>
        </p:nvSpPr>
        <p:spPr/>
        <p:txBody>
          <a:bodyPr/>
          <a:lstStyle/>
          <a:p>
            <a:fld id="{C41F785F-3DC0-4A7E-A7D1-E2A2F966CA65}" type="slidenum">
              <a:rPr lang="en-US" smtClean="0"/>
              <a:t>31</a:t>
            </a:fld>
            <a:endParaRPr lang="en-US"/>
          </a:p>
        </p:txBody>
      </p:sp>
    </p:spTree>
    <p:extLst>
      <p:ext uri="{BB962C8B-B14F-4D97-AF65-F5344CB8AC3E}">
        <p14:creationId xmlns:p14="http://schemas.microsoft.com/office/powerpoint/2010/main" val="3493075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 processes</a:t>
            </a:r>
            <a:r>
              <a:rPr lang="en-US" baseline="0" dirty="0"/>
              <a:t> all the assistance awards for the Foundation. There are several types of awards: grants, cooperative agreements and fellowships.</a:t>
            </a:r>
          </a:p>
          <a:p>
            <a:r>
              <a:rPr lang="en-US" baseline="0" dirty="0"/>
              <a:t> </a:t>
            </a:r>
          </a:p>
          <a:p>
            <a:r>
              <a:rPr lang="en-US" baseline="0" dirty="0"/>
              <a:t>In Fiscal year 2016, DGA reviewed approximately 21,000 recommendations from NSF Program Officers. This included funded and non-funded (no dollar) actions.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32</a:t>
            </a:fld>
            <a:endParaRPr lang="en-US"/>
          </a:p>
        </p:txBody>
      </p:sp>
    </p:spTree>
    <p:extLst>
      <p:ext uri="{BB962C8B-B14F-4D97-AF65-F5344CB8AC3E}">
        <p14:creationId xmlns:p14="http://schemas.microsoft.com/office/powerpoint/2010/main" val="2558093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earlier slide discussed</a:t>
            </a:r>
            <a:r>
              <a:rPr lang="en-US" baseline="0" dirty="0"/>
              <a:t> the NSF Proposal and Award Process timeline. </a:t>
            </a:r>
            <a:r>
              <a:rPr lang="en-US" dirty="0"/>
              <a:t>This</a:t>
            </a:r>
            <a:r>
              <a:rPr lang="en-US" baseline="0" dirty="0"/>
              <a:t> is an example of a general NSF award process after a recommendation from the NSF Program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33</a:t>
            </a:fld>
            <a:endParaRPr lang="en-US"/>
          </a:p>
        </p:txBody>
      </p:sp>
    </p:spTree>
    <p:extLst>
      <p:ext uri="{BB962C8B-B14F-4D97-AF65-F5344CB8AC3E}">
        <p14:creationId xmlns:p14="http://schemas.microsoft.com/office/powerpoint/2010/main" val="3907166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Grantee is the awardee institution</a:t>
            </a:r>
            <a:r>
              <a:rPr lang="en-US" baseline="0" dirty="0"/>
              <a:t> generally the University/College that submitted the proposal.</a:t>
            </a:r>
          </a:p>
          <a:p>
            <a:r>
              <a:rPr lang="en-US" baseline="0" dirty="0"/>
              <a:t>NSF may interchangeably use grantee/awardee.</a:t>
            </a:r>
          </a:p>
          <a:p>
            <a:r>
              <a:rPr lang="en-US" baseline="0" dirty="0"/>
              <a:t>The Grantee has full rights to most NSF proposals/awards. </a:t>
            </a:r>
          </a:p>
          <a:p>
            <a:pPr defTabSz="931774">
              <a:defRPr/>
            </a:pPr>
            <a:r>
              <a:rPr lang="en-US" dirty="0"/>
              <a:t>Grantees</a:t>
            </a:r>
            <a:r>
              <a:rPr lang="en-US" baseline="30000" dirty="0"/>
              <a:t> </a:t>
            </a:r>
            <a:r>
              <a:rPr lang="en-US" dirty="0"/>
              <a:t>are free to accept or reject the grant as awarded. Normally, a request to drawdown NSF funds constitutes acceptance, however, in limited circumstances, NSF may require formal acceptance of a grant. If the grantee chooses not to accept the award, then a written request should be sent to the cognizant NSF Program Officer to withdraw (or terminate) the grant.</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34</a:t>
            </a:fld>
            <a:endParaRPr lang="en-US"/>
          </a:p>
        </p:txBody>
      </p:sp>
    </p:spTree>
    <p:extLst>
      <p:ext uri="{BB962C8B-B14F-4D97-AF65-F5344CB8AC3E}">
        <p14:creationId xmlns:p14="http://schemas.microsoft.com/office/powerpoint/2010/main" val="854270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PI is also known as Principal Investigator/Project Director (PI/PD) means the individual(s) designated by the proposer, and approved by NSF, who will be responsible for the scientific or technical direction of the project. </a:t>
            </a:r>
          </a:p>
          <a:p>
            <a:pPr marL="171450" indent="-171450">
              <a:buFont typeface="Arial" panose="020B0604020202020204" pitchFamily="34" charset="0"/>
              <a:buChar char="•"/>
            </a:pPr>
            <a:r>
              <a:rPr lang="en-US" dirty="0"/>
              <a:t>The PI</a:t>
            </a:r>
            <a:r>
              <a:rPr lang="en-US" baseline="0" dirty="0"/>
              <a:t> is responsible for several reports including the Annual and Final Project Reports and the Program Outcomes Report</a:t>
            </a:r>
            <a:r>
              <a:rPr lang="en-US" baseline="0" dirty="0" smtClean="0"/>
              <a:t>. </a:t>
            </a:r>
          </a:p>
          <a:p>
            <a:pPr marL="171450" indent="-171450">
              <a:buFont typeface="Arial" panose="020B0604020202020204" pitchFamily="34" charset="0"/>
              <a:buChar char="•"/>
            </a:pPr>
            <a:r>
              <a:rPr lang="en-US" baseline="0" dirty="0" smtClean="0"/>
              <a:t>The </a:t>
            </a:r>
            <a:r>
              <a:rPr lang="en-US" baseline="0" dirty="0"/>
              <a:t>PI’s should always contact the SRO for any administrative questions prior to contacting NSF. </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35</a:t>
            </a:fld>
            <a:endParaRPr lang="en-US"/>
          </a:p>
        </p:txBody>
      </p:sp>
    </p:spTree>
    <p:extLst>
      <p:ext uri="{BB962C8B-B14F-4D97-AF65-F5344CB8AC3E}">
        <p14:creationId xmlns:p14="http://schemas.microsoft.com/office/powerpoint/2010/main" val="320041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PI should</a:t>
            </a:r>
            <a:r>
              <a:rPr lang="en-US" baseline="0" dirty="0"/>
              <a:t> always know the report deadlines. Late or no reports can hinder future award actions for PI and any associated PI’s</a:t>
            </a:r>
            <a:r>
              <a:rPr lang="en-US" baseline="0" dirty="0" smtClean="0"/>
              <a:t>. PIs are encouraged to submit these reports within the deadline to avoid any delay for them to receive another award, or a colleague who has an award for which this PI is a co-PI. The colleague’s award will not be released if there are pending reports from co-PIs.</a:t>
            </a:r>
          </a:p>
          <a:p>
            <a:endParaRPr lang="en-US" baseline="0" dirty="0"/>
          </a:p>
          <a:p>
            <a:pPr marL="171450" indent="-171450">
              <a:buFont typeface="Arial" panose="020B0604020202020204" pitchFamily="34" charset="0"/>
              <a:buChar char="•"/>
            </a:pPr>
            <a:r>
              <a:rPr lang="en-US" baseline="0" dirty="0"/>
              <a:t>These reports are not the only requirements. Please read your award </a:t>
            </a:r>
            <a:r>
              <a:rPr lang="en-US" baseline="0" dirty="0" smtClean="0"/>
              <a:t>letters for other requirements.</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36</a:t>
            </a:fld>
            <a:endParaRPr lang="en-US"/>
          </a:p>
        </p:txBody>
      </p:sp>
    </p:spTree>
    <p:extLst>
      <p:ext uri="{BB962C8B-B14F-4D97-AF65-F5344CB8AC3E}">
        <p14:creationId xmlns:p14="http://schemas.microsoft.com/office/powerpoint/2010/main" val="3735918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NSF generally uses two</a:t>
            </a:r>
            <a:r>
              <a:rPr lang="en-US" baseline="0" dirty="0"/>
              <a:t> systems to submit proposals and post award requests. </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37</a:t>
            </a:fld>
            <a:endParaRPr lang="en-US"/>
          </a:p>
        </p:txBody>
      </p:sp>
    </p:spTree>
    <p:extLst>
      <p:ext uri="{BB962C8B-B14F-4D97-AF65-F5344CB8AC3E}">
        <p14:creationId xmlns:p14="http://schemas.microsoft.com/office/powerpoint/2010/main" val="3949159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organization -  A single investigator bears primary responsibility for the administration of the grant and discussions with NSF, and, at the discretion of the organizations involved, investigators from any of the participating organizations may be designated as co-PIs. Note, however, that if awarded, a single award would be made to the submitting organization, with any collaborators listed as </a:t>
            </a:r>
            <a:r>
              <a:rPr lang="en-US" dirty="0" err="1"/>
              <a:t>subawards</a:t>
            </a:r>
            <a:r>
              <a:rPr lang="en-US" dirty="0"/>
              <a:t>. (See Chapter II.C.2.g(vi)(e) for additional instructions on preparation of this type of proposal.)</a:t>
            </a:r>
          </a:p>
          <a:p>
            <a:endParaRPr lang="en-US" dirty="0"/>
          </a:p>
          <a:p>
            <a:r>
              <a:rPr lang="en-US" dirty="0"/>
              <a:t>Multiple</a:t>
            </a:r>
            <a:r>
              <a:rPr lang="en-US" baseline="0" dirty="0"/>
              <a:t> organizations - . All collaborative proposals arranged as separate submissions from multiple organizations must be submitted via </a:t>
            </a:r>
            <a:r>
              <a:rPr lang="en-US" baseline="0" dirty="0" err="1"/>
              <a:t>FastLane</a:t>
            </a:r>
            <a:r>
              <a:rPr lang="en-US" baseline="0" dirty="0"/>
              <a:t>. For these proposals, the project title must begin with the words "Collaborative Research:” If funded, each organization bears responsibility for a separate award.</a:t>
            </a:r>
          </a:p>
          <a:p>
            <a:endParaRPr lang="en-US" baseline="0" dirty="0"/>
          </a:p>
          <a:p>
            <a:r>
              <a:rPr lang="en-US" baseline="0" dirty="0"/>
              <a:t>Awardee is the organization to which the grant has been awarded</a:t>
            </a:r>
          </a:p>
          <a:p>
            <a:endParaRPr lang="en-US" baseline="0" dirty="0"/>
          </a:p>
          <a:p>
            <a:r>
              <a:rPr lang="en-US" baseline="0" dirty="0"/>
              <a:t>The primary place of performance could be separate place where the research will be conducted</a:t>
            </a:r>
            <a:endParaRPr lang="en-US" dirty="0"/>
          </a:p>
          <a:p>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38</a:t>
            </a:fld>
            <a:endParaRPr lang="en-US"/>
          </a:p>
        </p:txBody>
      </p:sp>
    </p:spTree>
    <p:extLst>
      <p:ext uri="{BB962C8B-B14F-4D97-AF65-F5344CB8AC3E}">
        <p14:creationId xmlns:p14="http://schemas.microsoft.com/office/powerpoint/2010/main" val="213651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proposing organization that is new to NSF or has not had an active NSF assistance award within the previous five years should be prepared to submit basic organization and management information and certifications, when requested, to the applicable award-making division within the Office of Budget, Finance &amp; Award Management (BFA).</a:t>
            </a:r>
          </a:p>
          <a:p>
            <a:r>
              <a:rPr lang="en-US" dirty="0"/>
              <a:t>This</a:t>
            </a:r>
            <a:r>
              <a:rPr lang="en-US" baseline="0" dirty="0"/>
              <a:t> information is only requested based on an intention to recommend by the NSF Program Officer to DGA.</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39</a:t>
            </a:fld>
            <a:endParaRPr lang="en-US"/>
          </a:p>
        </p:txBody>
      </p:sp>
    </p:spTree>
    <p:extLst>
      <p:ext uri="{BB962C8B-B14F-4D97-AF65-F5344CB8AC3E}">
        <p14:creationId xmlns:p14="http://schemas.microsoft.com/office/powerpoint/2010/main" val="5055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EHR’s goals are to prepare the next generation of STEM professionals, develop a robust research community,</a:t>
            </a:r>
            <a:r>
              <a:rPr lang="en-US" baseline="0" dirty="0"/>
              <a:t> increase the technological, scientific and quantitative literacy of all Americans, and close achievements gaps in all STEM fields </a:t>
            </a:r>
            <a:r>
              <a:rPr lang="en-US" b="0" baseline="0" dirty="0"/>
              <a:t>through broadening participation. The HSI program is being established to ensure the participation of Hispanic Serving Institutions in STEM.</a:t>
            </a:r>
            <a:endParaRPr lang="en-US" b="0" dirty="0"/>
          </a:p>
        </p:txBody>
      </p:sp>
      <p:sp>
        <p:nvSpPr>
          <p:cNvPr id="4" name="Slide Number Placeholder 3"/>
          <p:cNvSpPr>
            <a:spLocks noGrp="1"/>
          </p:cNvSpPr>
          <p:nvPr>
            <p:ph type="sldNum" sz="quarter" idx="10"/>
          </p:nvPr>
        </p:nvSpPr>
        <p:spPr/>
        <p:txBody>
          <a:bodyPr/>
          <a:lstStyle/>
          <a:p>
            <a:fld id="{C41F785F-3DC0-4A7E-A7D1-E2A2F966CA65}" type="slidenum">
              <a:rPr lang="en-US" smtClean="0"/>
              <a:t>4</a:t>
            </a:fld>
            <a:endParaRPr lang="en-US"/>
          </a:p>
        </p:txBody>
      </p:sp>
    </p:spTree>
    <p:extLst>
      <p:ext uri="{BB962C8B-B14F-4D97-AF65-F5344CB8AC3E}">
        <p14:creationId xmlns:p14="http://schemas.microsoft.com/office/powerpoint/2010/main" val="2961846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grants administration please see the website in</a:t>
            </a:r>
            <a:r>
              <a:rPr lang="en-US" baseline="0" dirty="0" smtClean="0"/>
              <a:t> this slide.</a:t>
            </a:r>
            <a:endParaRPr lang="en-US" dirty="0"/>
          </a:p>
        </p:txBody>
      </p:sp>
      <p:sp>
        <p:nvSpPr>
          <p:cNvPr id="4" name="Slide Number Placeholder 3"/>
          <p:cNvSpPr>
            <a:spLocks noGrp="1"/>
          </p:cNvSpPr>
          <p:nvPr>
            <p:ph type="sldNum" sz="quarter" idx="10"/>
          </p:nvPr>
        </p:nvSpPr>
        <p:spPr/>
        <p:txBody>
          <a:bodyPr/>
          <a:lstStyle/>
          <a:p>
            <a:pPr defTabSz="465887">
              <a:defRPr/>
            </a:pPr>
            <a:fld id="{27929627-C54F-425D-B55F-33635A0E1F7F}" type="slidenum">
              <a:rPr lang="en-US">
                <a:solidFill>
                  <a:prstClr val="black"/>
                </a:solidFill>
                <a:latin typeface="Calibri"/>
              </a:rPr>
              <a:pPr defTabSz="465887">
                <a:defRPr/>
              </a:pPr>
              <a:t>40</a:t>
            </a:fld>
            <a:endParaRPr lang="en-US" dirty="0">
              <a:solidFill>
                <a:prstClr val="black"/>
              </a:solidFill>
              <a:latin typeface="Calibri"/>
            </a:endParaRPr>
          </a:p>
        </p:txBody>
      </p:sp>
    </p:spTree>
    <p:extLst>
      <p:ext uri="{BB962C8B-B14F-4D97-AF65-F5344CB8AC3E}">
        <p14:creationId xmlns:p14="http://schemas.microsoft.com/office/powerpoint/2010/main" val="2584951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We</a:t>
            </a:r>
            <a:r>
              <a:rPr lang="en-US" baseline="0" dirty="0" smtClean="0"/>
              <a:t> are here to help you.</a:t>
            </a:r>
            <a:endParaRPr lang="en-US" dirty="0"/>
          </a:p>
        </p:txBody>
      </p:sp>
    </p:spTree>
    <p:extLst>
      <p:ext uri="{BB962C8B-B14F-4D97-AF65-F5344CB8AC3E}">
        <p14:creationId xmlns:p14="http://schemas.microsoft.com/office/powerpoint/2010/main" val="2911093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42</a:t>
            </a:fld>
            <a:endParaRPr lang="en-US"/>
          </a:p>
        </p:txBody>
      </p:sp>
    </p:spTree>
    <p:extLst>
      <p:ext uri="{BB962C8B-B14F-4D97-AF65-F5344CB8AC3E}">
        <p14:creationId xmlns:p14="http://schemas.microsoft.com/office/powerpoint/2010/main" val="3867589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ways to stay connected is to do what you are all doing here…participating in workshops, asking questions; staying in contact with your program officers. To get a better understanding of how the review process works, please consider volunteering as an ad hoc reviewer of panelist. And of course, if you can, consider being a rotator.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 </a:t>
            </a:r>
            <a:r>
              <a:rPr lang="en-US" sz="1200" b="0" kern="1200" dirty="0">
                <a:solidFill>
                  <a:schemeClr val="tx1"/>
                </a:solidFill>
                <a:effectLst/>
                <a:latin typeface="+mn-lt"/>
                <a:ea typeface="+mn-ea"/>
                <a:cs typeface="+mn-cs"/>
              </a:rPr>
              <a:t>rotator</a:t>
            </a:r>
            <a:r>
              <a:rPr lang="en-US" sz="1200" b="0" kern="1200" baseline="0" dirty="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is someone from another organization outside of NSF who is invited to work at NSF through the Intergovernmental Personnel Act (IPA). The individual is on loan from his/her organization for 1-3 years, depending on the arrangement between </a:t>
            </a:r>
            <a:r>
              <a:rPr lang="en-US" sz="1200" b="0" kern="1200" baseline="0" dirty="0" smtClean="0">
                <a:solidFill>
                  <a:schemeClr val="tx1"/>
                </a:solidFill>
                <a:effectLst/>
                <a:latin typeface="+mn-lt"/>
                <a:ea typeface="+mn-ea"/>
                <a:cs typeface="+mn-cs"/>
              </a:rPr>
              <a:t>NSF </a:t>
            </a:r>
            <a:r>
              <a:rPr lang="en-US" sz="1200" b="0" kern="1200" baseline="0" dirty="0" smtClean="0">
                <a:solidFill>
                  <a:schemeClr val="tx1"/>
                </a:solidFill>
                <a:effectLst/>
                <a:latin typeface="+mn-lt"/>
                <a:ea typeface="+mn-ea"/>
                <a:cs typeface="+mn-cs"/>
              </a:rPr>
              <a:t>and the organization.</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F27109D-78EF-49B8-BFEC-E42EE666A020}" type="slidenum">
              <a:rPr lang="en-US" smtClean="0"/>
              <a:pPr>
                <a:defRPr/>
              </a:pPr>
              <a:t>43</a:t>
            </a:fld>
            <a:endParaRPr lang="en-US"/>
          </a:p>
        </p:txBody>
      </p:sp>
    </p:spTree>
    <p:extLst>
      <p:ext uri="{BB962C8B-B14F-4D97-AF65-F5344CB8AC3E}">
        <p14:creationId xmlns:p14="http://schemas.microsoft.com/office/powerpoint/2010/main" val="1313472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links provided will help you as you go through the process of writing your proposal or just looking for funding opportunities and what’s new at NSF.</a:t>
            </a:r>
          </a:p>
          <a:p>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44</a:t>
            </a:fld>
            <a:endParaRPr lang="en-US"/>
          </a:p>
        </p:txBody>
      </p:sp>
    </p:spTree>
    <p:extLst>
      <p:ext uri="{BB962C8B-B14F-4D97-AF65-F5344CB8AC3E}">
        <p14:creationId xmlns:p14="http://schemas.microsoft.com/office/powerpoint/2010/main" val="1694716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prepare to go for</a:t>
            </a:r>
            <a:r>
              <a:rPr lang="en-US" baseline="0" dirty="0"/>
              <a:t> your breakout groups, please make sure that you have read the sample proposal and write your individual analysis of the Intellectual Merit and Broader Impacts, identifying for each criterion the strengths and weaknesses.</a:t>
            </a:r>
          </a:p>
          <a:p>
            <a:endParaRPr lang="en-US" baseline="0" dirty="0"/>
          </a:p>
          <a:p>
            <a:r>
              <a:rPr lang="en-US" baseline="0" dirty="0" smtClean="0"/>
              <a:t>At </a:t>
            </a:r>
            <a:r>
              <a:rPr lang="en-US" baseline="0" dirty="0"/>
              <a:t>the breakout, please </a:t>
            </a:r>
            <a:r>
              <a:rPr lang="en-US" baseline="0" dirty="0" smtClean="0"/>
              <a:t>discuss your individual analysis of </a:t>
            </a:r>
            <a:r>
              <a:rPr lang="en-US" baseline="0" dirty="0"/>
              <a:t>the proposal with  2-3 people per </a:t>
            </a:r>
            <a:r>
              <a:rPr lang="en-US" baseline="0" dirty="0" smtClean="0"/>
              <a:t>group, </a:t>
            </a:r>
            <a:r>
              <a:rPr lang="en-US" baseline="0" dirty="0"/>
              <a:t>then come up with the collective analysis. This will be for 30 minutes.</a:t>
            </a:r>
          </a:p>
          <a:p>
            <a:endParaRPr lang="en-US" baseline="0" dirty="0"/>
          </a:p>
          <a:p>
            <a:r>
              <a:rPr lang="en-US" baseline="0" dirty="0"/>
              <a:t>We will the have an open discussion of your collective analysis for 30 minutes, if you think that the points have been raised, please add what you feel has not been discussed.</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45</a:t>
            </a:fld>
            <a:endParaRPr lang="en-US"/>
          </a:p>
        </p:txBody>
      </p:sp>
    </p:spTree>
    <p:extLst>
      <p:ext uri="{BB962C8B-B14F-4D97-AF65-F5344CB8AC3E}">
        <p14:creationId xmlns:p14="http://schemas.microsoft.com/office/powerpoint/2010/main" val="274078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will follow the 30 minute sharing.</a:t>
            </a:r>
          </a:p>
          <a:p>
            <a:endParaRPr lang="en-US" dirty="0"/>
          </a:p>
          <a:p>
            <a:r>
              <a:rPr lang="en-US" dirty="0"/>
              <a:t>This</a:t>
            </a:r>
            <a:r>
              <a:rPr lang="en-US" baseline="0" dirty="0"/>
              <a:t> will be followed by a debrief of the mock review process</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46</a:t>
            </a:fld>
            <a:endParaRPr lang="en-US"/>
          </a:p>
        </p:txBody>
      </p:sp>
    </p:spTree>
    <p:extLst>
      <p:ext uri="{BB962C8B-B14F-4D97-AF65-F5344CB8AC3E}">
        <p14:creationId xmlns:p14="http://schemas.microsoft.com/office/powerpoint/2010/main" val="3089922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strengths and weaknesses of the Intellectual Merit and Broader Impacts of the “cleaned” proposal.</a:t>
            </a:r>
          </a:p>
          <a:p>
            <a:endParaRPr lang="en-US" dirty="0" smtClean="0"/>
          </a:p>
          <a:p>
            <a:r>
              <a:rPr lang="en-US" smtClean="0"/>
              <a:t>Questions.</a:t>
            </a:r>
            <a:endParaRPr lang="en-US" dirty="0"/>
          </a:p>
        </p:txBody>
      </p:sp>
      <p:sp>
        <p:nvSpPr>
          <p:cNvPr id="4" name="Slide Number Placeholder 3"/>
          <p:cNvSpPr>
            <a:spLocks noGrp="1"/>
          </p:cNvSpPr>
          <p:nvPr>
            <p:ph type="sldNum" sz="quarter" idx="10"/>
          </p:nvPr>
        </p:nvSpPr>
        <p:spPr/>
        <p:txBody>
          <a:bodyPr/>
          <a:lstStyle/>
          <a:p>
            <a:fld id="{C41F785F-3DC0-4A7E-A7D1-E2A2F966CA65}" type="slidenum">
              <a:rPr lang="en-US" smtClean="0"/>
              <a:t>47</a:t>
            </a:fld>
            <a:endParaRPr lang="en-US"/>
          </a:p>
        </p:txBody>
      </p:sp>
    </p:spTree>
    <p:extLst>
      <p:ext uri="{BB962C8B-B14F-4D97-AF65-F5344CB8AC3E}">
        <p14:creationId xmlns:p14="http://schemas.microsoft.com/office/powerpoint/2010/main" val="83916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a:t>
            </a:r>
            <a:r>
              <a:rPr lang="en-US" baseline="0" dirty="0"/>
              <a:t> of this workshop is to familiarize potential PIs and their grant administrators with the process of developing and submitting an NSF proposal using NSF’s merit review criteria. </a:t>
            </a:r>
            <a:endParaRPr lang="en-US" dirty="0"/>
          </a:p>
          <a:p>
            <a:r>
              <a:rPr lang="en-US" dirty="0"/>
              <a:t>The workshop will be divided</a:t>
            </a:r>
            <a:r>
              <a:rPr lang="en-US" baseline="0" dirty="0"/>
              <a:t> into two parts</a:t>
            </a:r>
            <a:r>
              <a:rPr lang="en-US" dirty="0"/>
              <a:t>:</a:t>
            </a:r>
          </a:p>
          <a:p>
            <a:pPr marL="232943" indent="-232943">
              <a:buAutoNum type="arabicPeriod"/>
            </a:pPr>
            <a:r>
              <a:rPr lang="en-US" dirty="0"/>
              <a:t>General information session focused</a:t>
            </a:r>
            <a:r>
              <a:rPr lang="en-US" baseline="0" dirty="0"/>
              <a:t> on the proposal cycle- including the timeline for critical events </a:t>
            </a:r>
            <a:r>
              <a:rPr lang="en-US" baseline="0" dirty="0" smtClean="0"/>
              <a:t>such as: </a:t>
            </a:r>
            <a:r>
              <a:rPr lang="en-US" baseline="0" dirty="0"/>
              <a:t>publication of a program solicitation, writing and submitting a proposal, NSF’s proposal review process, and finally, the award process.</a:t>
            </a:r>
          </a:p>
          <a:p>
            <a:pPr marL="232943" indent="-232943">
              <a:buAutoNum type="arabicPeriod"/>
            </a:pPr>
            <a:r>
              <a:rPr lang="en-US" baseline="0" dirty="0"/>
              <a:t>This general information session will be followed by a breakout session that involves simulating a panel review, using ‘cleaned’ proposals. Our goal is transparency about how we ask reviewers to review a proposal, write a review and discuss a review. We hope this session will inform you about how to write a competitive NSF proposal and encourage you to become a reviewer for NSF.  Following a period of discussion as a “mock review” format, we will have open questions and debriefing on the breakout experience.</a:t>
            </a:r>
          </a:p>
          <a:p>
            <a:pPr marL="232943" indent="-232943">
              <a:buAutoNum type="arabicPeriod"/>
            </a:pPr>
            <a:endParaRPr lang="en-US" baseline="0" dirty="0"/>
          </a:p>
          <a:p>
            <a:pPr marL="0" indent="0">
              <a:buNone/>
            </a:pPr>
            <a:r>
              <a:rPr lang="en-US" baseline="0" dirty="0"/>
              <a:t>The workshop will end with the Q &amp;A.</a:t>
            </a:r>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5</a:t>
            </a:fld>
            <a:endParaRPr lang="en-US"/>
          </a:p>
        </p:txBody>
      </p:sp>
    </p:spTree>
    <p:extLst>
      <p:ext uri="{BB962C8B-B14F-4D97-AF65-F5344CB8AC3E}">
        <p14:creationId xmlns:p14="http://schemas.microsoft.com/office/powerpoint/2010/main" val="4688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baseline="0" dirty="0"/>
              <a:t>diagram represents the NSF proposal &amp; award process timeline. We’re going to step through it one section at a time starting with</a:t>
            </a:r>
            <a:r>
              <a:rPr lang="en-US" b="0" baseline="0" dirty="0"/>
              <a:t> the publication of a funding opportunity. The funding opportunity announcements may be in the form of program announcements, program solicitations or “Dear Colleague Letter”. </a:t>
            </a:r>
            <a:r>
              <a:rPr lang="en-US" b="0" baseline="0" dirty="0" smtClean="0"/>
              <a:t> In most cases, once a program solicitation is announced, you have about 90 days to write and submit your proposals, so always check the submission deadlines. Some programs have multiple tracks so make sure that you are following the correct submission deadline. Also note that some program tracks may not have a deadline, while others have target dates, which simply means that proposals may be submitted any time as long as the solicitation is active, but will be reviewed on the next organized panel review, so it is best if you have questions about submission dates, to check with the cognizant program officers.</a:t>
            </a:r>
          </a:p>
          <a:p>
            <a:endParaRPr lang="en-US" b="0" baseline="0" dirty="0" smtClean="0"/>
          </a:p>
          <a:p>
            <a:r>
              <a:rPr lang="en-US" b="0" baseline="0" dirty="0" smtClean="0"/>
              <a:t>Investigators</a:t>
            </a:r>
            <a:r>
              <a:rPr lang="en-US" b="0" dirty="0" smtClean="0"/>
              <a:t> will</a:t>
            </a:r>
            <a:r>
              <a:rPr lang="en-US" b="0" baseline="0" dirty="0" smtClean="0"/>
              <a:t> </a:t>
            </a:r>
            <a:r>
              <a:rPr lang="en-US" b="0" dirty="0" smtClean="0"/>
              <a:t>work </a:t>
            </a:r>
            <a:r>
              <a:rPr lang="en-US" b="0" dirty="0"/>
              <a:t>with their Offices of Sponsored Research to submit proposals via FastLane or Grants.gov. Proposals are</a:t>
            </a:r>
            <a:r>
              <a:rPr lang="en-US" b="0" baseline="0" dirty="0"/>
              <a:t> </a:t>
            </a:r>
            <a:r>
              <a:rPr lang="en-US" b="0" dirty="0"/>
              <a:t>routed to the National Science Foundation who sends them to the relevant Program Office. </a:t>
            </a:r>
          </a:p>
          <a:p>
            <a:r>
              <a:rPr lang="en-US" b="0" dirty="0"/>
              <a:t>Reference:</a:t>
            </a:r>
            <a:r>
              <a:rPr lang="en-US" b="0" baseline="0" dirty="0"/>
              <a:t> </a:t>
            </a:r>
            <a:r>
              <a:rPr lang="en-US" sz="1200" b="1" i="0" kern="1200" dirty="0">
                <a:solidFill>
                  <a:schemeClr val="tx1"/>
                </a:solidFill>
                <a:effectLst/>
                <a:latin typeface="+mn-lt"/>
                <a:ea typeface="+mn-ea"/>
                <a:cs typeface="+mn-cs"/>
              </a:rPr>
              <a:t>https://nsf.gov/about/how.jsp </a:t>
            </a:r>
            <a:endParaRPr lang="en-US" b="0"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6</a:t>
            </a:fld>
            <a:endParaRPr lang="en-US"/>
          </a:p>
        </p:txBody>
      </p:sp>
    </p:spTree>
    <p:extLst>
      <p:ext uri="{BB962C8B-B14F-4D97-AF65-F5344CB8AC3E}">
        <p14:creationId xmlns:p14="http://schemas.microsoft.com/office/powerpoint/2010/main" val="397470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keep abreast of current opportunities, sign up for updates at the website below. On the website, you can choose your subscription topics, change topics any time, receive program announcements and watch for DCLs in areas of interest to you. You will automatically receive updates about NSF programs.</a:t>
            </a:r>
          </a:p>
          <a:p>
            <a:endParaRPr lang="en-US" dirty="0"/>
          </a:p>
        </p:txBody>
      </p:sp>
      <p:sp>
        <p:nvSpPr>
          <p:cNvPr id="4" name="Slide Number Placeholder 3"/>
          <p:cNvSpPr>
            <a:spLocks noGrp="1"/>
          </p:cNvSpPr>
          <p:nvPr>
            <p:ph type="sldNum" sz="quarter" idx="10"/>
          </p:nvPr>
        </p:nvSpPr>
        <p:spPr/>
        <p:txBody>
          <a:bodyPr/>
          <a:lstStyle/>
          <a:p>
            <a:fld id="{FB9B8974-746A-447C-B42C-14CEB281D36D}" type="slidenum">
              <a:rPr lang="en-US" smtClean="0"/>
              <a:pPr/>
              <a:t>7</a:t>
            </a:fld>
            <a:endParaRPr lang="en-US"/>
          </a:p>
        </p:txBody>
      </p:sp>
    </p:spTree>
    <p:extLst>
      <p:ext uri="{BB962C8B-B14F-4D97-AF65-F5344CB8AC3E}">
        <p14:creationId xmlns:p14="http://schemas.microsoft.com/office/powerpoint/2010/main" val="220542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addition to the</a:t>
            </a:r>
            <a:r>
              <a:rPr lang="en-US" b="0" baseline="0" dirty="0"/>
              <a:t> reminders on this slide, y</a:t>
            </a:r>
            <a:r>
              <a:rPr lang="en-US" b="0" dirty="0"/>
              <a:t>ou can refer</a:t>
            </a:r>
            <a:r>
              <a:rPr lang="en-US" b="0" baseline="0" dirty="0"/>
              <a:t> to</a:t>
            </a:r>
            <a:r>
              <a:rPr lang="en-US" b="0" dirty="0"/>
              <a:t> Chapter 2 of NSF’s Proposal &amp; Award Policies and Procedures Guide, or PAPPG. You can find a link to the PAPPG by going here:</a:t>
            </a:r>
            <a:r>
              <a:rPr lang="en-US" b="0" baseline="0" dirty="0"/>
              <a:t> </a:t>
            </a:r>
            <a:r>
              <a:rPr lang="en-US" b="0" dirty="0"/>
              <a:t>https://www.nsf.gov/funding/preparing/. </a:t>
            </a:r>
            <a:r>
              <a:rPr lang="en-US" b="0" baseline="0" dirty="0"/>
              <a:t>   </a:t>
            </a:r>
            <a:r>
              <a:rPr lang="en-US" b="0" dirty="0"/>
              <a:t>Use the PAPPG and the funding opportunity announcement to verify that your</a:t>
            </a:r>
            <a:r>
              <a:rPr lang="en-US" b="0" baseline="0" dirty="0"/>
              <a:t> proposal</a:t>
            </a:r>
            <a:r>
              <a:rPr lang="en-US" b="0" dirty="0"/>
              <a:t> is complete. Again, you can also reach out to a Program Officer.</a:t>
            </a:r>
          </a:p>
          <a:p>
            <a:endParaRPr lang="en-US" dirty="0"/>
          </a:p>
        </p:txBody>
      </p:sp>
      <p:sp>
        <p:nvSpPr>
          <p:cNvPr id="4" name="Slide Number Placeholder 3"/>
          <p:cNvSpPr>
            <a:spLocks noGrp="1"/>
          </p:cNvSpPr>
          <p:nvPr>
            <p:ph type="sldNum" sz="quarter" idx="10"/>
          </p:nvPr>
        </p:nvSpPr>
        <p:spPr/>
        <p:txBody>
          <a:bodyPr/>
          <a:lstStyle/>
          <a:p>
            <a:pPr>
              <a:defRPr/>
            </a:pPr>
            <a:fld id="{75C3D9BB-2A2D-4F0A-95D5-98B4CB0F5EB3}" type="slidenum">
              <a:rPr lang="en-US" smtClean="0"/>
              <a:pPr>
                <a:defRPr/>
              </a:pPr>
              <a:t>8</a:t>
            </a:fld>
            <a:endParaRPr lang="en-US"/>
          </a:p>
        </p:txBody>
      </p:sp>
    </p:spTree>
    <p:extLst>
      <p:ext uri="{BB962C8B-B14F-4D97-AF65-F5344CB8AC3E}">
        <p14:creationId xmlns:p14="http://schemas.microsoft.com/office/powerpoint/2010/main" val="259752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When writing your proposal, be sure to address these fundamental questions. First,</a:t>
            </a:r>
            <a:r>
              <a:rPr lang="en-US" b="0" baseline="0" dirty="0"/>
              <a:t> what are the </a:t>
            </a:r>
            <a:r>
              <a:rPr lang="en-US" b="0" dirty="0"/>
              <a:t>GOALS of your proposal. What are you trying to accomplish? What will be the outcomes?  </a:t>
            </a:r>
          </a:p>
          <a:p>
            <a:endParaRPr lang="en-US" b="0" dirty="0"/>
          </a:p>
          <a:p>
            <a:r>
              <a:rPr lang="en-US" b="0" dirty="0"/>
              <a:t>Second, your proposal should have a RATIONALE. Why do you believe that you have a good idea?  Why is the problem important?  How does it tie into previous literature/efforts? Why is your approach promising? </a:t>
            </a:r>
          </a:p>
          <a:p>
            <a:endParaRPr lang="en-US" b="0" dirty="0"/>
          </a:p>
          <a:p>
            <a:r>
              <a:rPr lang="en-US" b="0" dirty="0"/>
              <a:t>Third,</a:t>
            </a:r>
            <a:r>
              <a:rPr lang="en-US" b="0" baseline="0" dirty="0"/>
              <a:t> y</a:t>
            </a:r>
            <a:r>
              <a:rPr lang="en-US" b="0" dirty="0"/>
              <a:t>our proposal should have an EVALUATION component. How will you manage the project to ensure success?  How will you know if you succeed? </a:t>
            </a:r>
          </a:p>
          <a:p>
            <a:endParaRPr lang="en-US" b="0" dirty="0"/>
          </a:p>
          <a:p>
            <a:r>
              <a:rPr lang="en-US" b="0" dirty="0"/>
              <a:t>Finally, explain your DISSEMINATION plan. How will others find out about your work?  How will you interest</a:t>
            </a:r>
            <a:r>
              <a:rPr lang="en-US" b="0" baseline="0" dirty="0"/>
              <a:t> /</a:t>
            </a:r>
            <a:r>
              <a:rPr lang="en-US" b="0" dirty="0"/>
              <a:t> excite them</a:t>
            </a:r>
            <a:r>
              <a:rPr lang="en-US" b="1" dirty="0"/>
              <a:t>?</a:t>
            </a:r>
          </a:p>
        </p:txBody>
      </p:sp>
      <p:sp>
        <p:nvSpPr>
          <p:cNvPr id="4" name="Slide Number Placeholder 3"/>
          <p:cNvSpPr>
            <a:spLocks noGrp="1"/>
          </p:cNvSpPr>
          <p:nvPr>
            <p:ph type="sldNum" sz="quarter" idx="10"/>
          </p:nvPr>
        </p:nvSpPr>
        <p:spPr/>
        <p:txBody>
          <a:bodyPr/>
          <a:lstStyle/>
          <a:p>
            <a:fld id="{27401EB6-7471-4EA8-A4B5-41B6E731B0B2}" type="slidenum">
              <a:rPr lang="en-US" smtClean="0"/>
              <a:pPr/>
              <a:t>9</a:t>
            </a:fld>
            <a:endParaRPr lang="en-US"/>
          </a:p>
        </p:txBody>
      </p:sp>
    </p:spTree>
    <p:extLst>
      <p:ext uri="{BB962C8B-B14F-4D97-AF65-F5344CB8AC3E}">
        <p14:creationId xmlns:p14="http://schemas.microsoft.com/office/powerpoint/2010/main" val="377564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581D68-553B-4C53-8E0E-0D6C1E1DD809}" type="datetime1">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87303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35780-2DB8-4937-A227-0178A30C614C}" type="datetime1">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409767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72F01-480D-4283-9C6B-95A1306CBD57}" type="datetime1">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299291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15327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69502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9507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16957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73703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53247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09364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0012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211C9-CB1A-4B50-9A1F-DA15838026BC}" type="datetime1">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496603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486150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01372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850813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135404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414715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716801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4091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96664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11096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3452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D8BC7-000C-4B5C-87AC-90695632CD2E}" type="datetime1">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10269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076206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3"/>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FAC6735-4C6D-6A49-8B2F-386E66B619BF}" type="slidenum">
              <a:rPr lang="en-US" smtClean="0"/>
              <a:t>‹#›</a:t>
            </a:fld>
            <a:endParaRPr lang="en-US" dirty="0"/>
          </a:p>
        </p:txBody>
      </p:sp>
    </p:spTree>
    <p:extLst>
      <p:ext uri="{BB962C8B-B14F-4D97-AF65-F5344CB8AC3E}">
        <p14:creationId xmlns:p14="http://schemas.microsoft.com/office/powerpoint/2010/main" val="768010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15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940800" y="6247494"/>
            <a:ext cx="2844800" cy="365125"/>
          </a:xfrm>
          <a:prstGeom prst="rect">
            <a:avLst/>
          </a:prstGeom>
        </p:spPr>
        <p:txBody>
          <a:bodyPr/>
          <a:lstStyle>
            <a:lvl1pPr algn="r">
              <a:defRPr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79733-B2AA-A248-A208-70CF1E681138}"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77536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C5DF6-A935-4901-9C6E-D7D119BED47B}" type="datetime1">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148073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432440-0219-49D7-8490-6789165B3523}" type="datetime1">
              <a:rPr lang="en-US" smtClean="0"/>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31024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AE1B1-D5B0-437C-BB9C-CF4E9FA35D9A}" type="datetime1">
              <a:rPr lang="en-US" smtClean="0"/>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243846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3A5E4-F9D8-47BA-B4E5-32C2DB916F6E}" type="datetime1">
              <a:rPr lang="en-US" smtClean="0"/>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408167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5730C-0627-424A-A3F7-160C0BCC911C}" type="datetime1">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38387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B91D7-EA81-47BB-BD8F-0C368101C528}" type="datetime1">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4D070-D014-4E27-85E1-C8F7BD981571}" type="slidenum">
              <a:rPr lang="en-US" smtClean="0"/>
              <a:t>‹#›</a:t>
            </a:fld>
            <a:endParaRPr lang="en-US"/>
          </a:p>
        </p:txBody>
      </p:sp>
    </p:spTree>
    <p:extLst>
      <p:ext uri="{BB962C8B-B14F-4D97-AF65-F5344CB8AC3E}">
        <p14:creationId xmlns:p14="http://schemas.microsoft.com/office/powerpoint/2010/main" val="86910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B5525-B082-4382-A451-8688E02F8395}" type="datetime1">
              <a:rPr lang="en-US" smtClean="0"/>
              <a:t>11/18/2017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4D070-D014-4E27-85E1-C8F7BD981571}" type="slidenum">
              <a:rPr lang="en-US" smtClean="0"/>
              <a:t>‹#›</a:t>
            </a:fld>
            <a:endParaRPr lang="en-US"/>
          </a:p>
        </p:txBody>
      </p:sp>
    </p:spTree>
    <p:extLst>
      <p:ext uri="{BB962C8B-B14F-4D97-AF65-F5344CB8AC3E}">
        <p14:creationId xmlns:p14="http://schemas.microsoft.com/office/powerpoint/2010/main" val="372016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8" r:id="rId14"/>
    <p:sldLayoutId id="2147483669" r:id="rId15"/>
    <p:sldLayoutId id="2147483671" r:id="rId16"/>
    <p:sldLayoutId id="2147483673" r:id="rId17"/>
    <p:sldLayoutId id="2147483674" r:id="rId18"/>
    <p:sldLayoutId id="2147483684" r:id="rId19"/>
    <p:sldLayoutId id="2147483685" r:id="rId20"/>
    <p:sldLayoutId id="2147483686" r:id="rId21"/>
    <p:sldLayoutId id="2147483687" r:id="rId22"/>
    <p:sldLayoutId id="2147483691" r:id="rId23"/>
    <p:sldLayoutId id="2147483692" r:id="rId24"/>
    <p:sldLayoutId id="2147483693" r:id="rId25"/>
    <p:sldLayoutId id="2147483694" r:id="rId26"/>
    <p:sldLayoutId id="2147483695" r:id="rId27"/>
    <p:sldLayoutId id="2147483696" r:id="rId28"/>
    <p:sldLayoutId id="2147483699" r:id="rId29"/>
    <p:sldLayoutId id="2147483701" r:id="rId30"/>
    <p:sldLayoutId id="2147483702" r:id="rId31"/>
    <p:sldLayoutId id="2147483703" r:id="rId32"/>
    <p:sldLayoutId id="2147483704"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nsf.gov/bfa/dias/policy/autocompliance.j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f.gov/pubs/policydocs/pappg18_1/nsf18_1.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1.png"/><Relationship Id="rId4" Type="http://schemas.openxmlformats.org/officeDocument/2006/relationships/image" Target="../media/image3.emf"/><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nsf.gov/awards/managin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www.nsf.gov/bfa/dga"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nsf.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nsf.gov/about/career_opps/rotators/index.jsp"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www.nsf.gov/" TargetMode="Externa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public.govdelivery.com/accounts/USNSF/subscriber/new?qsp=82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A951E2DA-023E-4B42-B5B6-5F368DDB7FD5}"/>
              </a:ext>
            </a:extLst>
          </p:cNvPr>
          <p:cNvSpPr>
            <a:spLocks noGrp="1"/>
          </p:cNvSpPr>
          <p:nvPr>
            <p:ph type="ctrTitle"/>
          </p:nvPr>
        </p:nvSpPr>
        <p:spPr>
          <a:xfrm>
            <a:off x="1524000" y="803048"/>
            <a:ext cx="9144000" cy="1083808"/>
          </a:xfrm>
        </p:spPr>
        <p:txBody>
          <a:bodyPr>
            <a:normAutofit fontScale="90000"/>
          </a:bodyPr>
          <a:lstStyle/>
          <a:p>
            <a:r>
              <a:rPr lang="en-US" b="1" dirty="0"/>
              <a:t>NSF Grants Writing and Management Workshop</a:t>
            </a:r>
            <a:endParaRPr lang="en-US" dirty="0"/>
          </a:p>
        </p:txBody>
      </p:sp>
      <p:sp>
        <p:nvSpPr>
          <p:cNvPr id="9" name="Subtitle 8">
            <a:extLst>
              <a:ext uri="{FF2B5EF4-FFF2-40B4-BE49-F238E27FC236}">
                <a16:creationId xmlns="" xmlns:a16="http://schemas.microsoft.com/office/drawing/2014/main" id="{1AC45798-A627-4984-A21C-7CA1A469A17B}"/>
              </a:ext>
            </a:extLst>
          </p:cNvPr>
          <p:cNvSpPr>
            <a:spLocks noGrp="1"/>
          </p:cNvSpPr>
          <p:nvPr>
            <p:ph type="subTitle" idx="1"/>
          </p:nvPr>
        </p:nvSpPr>
        <p:spPr>
          <a:xfrm>
            <a:off x="1435509" y="2561884"/>
            <a:ext cx="9144000" cy="3119437"/>
          </a:xfrm>
        </p:spPr>
        <p:txBody>
          <a:bodyPr>
            <a:normAutofit/>
          </a:bodyPr>
          <a:lstStyle/>
          <a:p>
            <a:r>
              <a:rPr lang="en-US" b="1" dirty="0"/>
              <a:t>Directorate for Education and Human Resources</a:t>
            </a:r>
            <a:endParaRPr lang="en-US" sz="1400" b="1" dirty="0"/>
          </a:p>
          <a:p>
            <a:r>
              <a:rPr lang="en-US" dirty="0" smtClean="0"/>
              <a:t>Division </a:t>
            </a:r>
            <a:r>
              <a:rPr lang="en-US" dirty="0"/>
              <a:t>of Undergraduate Education</a:t>
            </a:r>
          </a:p>
          <a:p>
            <a:r>
              <a:rPr lang="en-US" dirty="0" smtClean="0"/>
              <a:t>Division </a:t>
            </a:r>
            <a:r>
              <a:rPr lang="en-US" dirty="0"/>
              <a:t>of Human Resource </a:t>
            </a:r>
            <a:r>
              <a:rPr lang="en-US" dirty="0" smtClean="0"/>
              <a:t>Development</a:t>
            </a:r>
          </a:p>
          <a:p>
            <a:r>
              <a:rPr lang="en-US" dirty="0" smtClean="0"/>
              <a:t> </a:t>
            </a:r>
            <a:r>
              <a:rPr lang="en-US" dirty="0"/>
              <a:t>Division of Research on Learning </a:t>
            </a:r>
            <a:r>
              <a:rPr lang="en-US" dirty="0" smtClean="0"/>
              <a:t>in Formal and Informal Settings</a:t>
            </a:r>
            <a:endParaRPr lang="en-US" dirty="0"/>
          </a:p>
          <a:p>
            <a:endParaRPr lang="en-US" sz="3200" b="1" dirty="0"/>
          </a:p>
          <a:p>
            <a:r>
              <a:rPr lang="en-US" b="1" dirty="0"/>
              <a:t>Division of Grants and Agreements</a:t>
            </a:r>
          </a:p>
          <a:p>
            <a:endParaRPr lang="en-US" dirty="0"/>
          </a:p>
        </p:txBody>
      </p:sp>
      <p:sp>
        <p:nvSpPr>
          <p:cNvPr id="2" name="Slide Number Placeholder 1"/>
          <p:cNvSpPr>
            <a:spLocks noGrp="1"/>
          </p:cNvSpPr>
          <p:nvPr>
            <p:ph type="sldNum" sz="quarter" idx="12"/>
          </p:nvPr>
        </p:nvSpPr>
        <p:spPr/>
        <p:txBody>
          <a:bodyPr/>
          <a:lstStyle/>
          <a:p>
            <a:fld id="{0D84D070-D014-4E27-85E1-C8F7BD981571}" type="slidenum">
              <a:rPr lang="en-US" smtClean="0"/>
              <a:pPr/>
              <a:t>1</a:t>
            </a:fld>
            <a:endParaRPr lang="en-US"/>
          </a:p>
        </p:txBody>
      </p:sp>
      <p:sp>
        <p:nvSpPr>
          <p:cNvPr id="4" name="TextBox 3"/>
          <p:cNvSpPr txBox="1"/>
          <p:nvPr/>
        </p:nvSpPr>
        <p:spPr>
          <a:xfrm>
            <a:off x="5245922" y="5681321"/>
            <a:ext cx="1523174" cy="461665"/>
          </a:xfrm>
          <a:prstGeom prst="rect">
            <a:avLst/>
          </a:prstGeom>
          <a:noFill/>
        </p:spPr>
        <p:txBody>
          <a:bodyPr wrap="none" rtlCol="0">
            <a:spAutoFit/>
          </a:bodyPr>
          <a:lstStyle/>
          <a:p>
            <a:pPr algn="ctr"/>
            <a:r>
              <a:rPr lang="en-US" sz="2400" b="1" dirty="0" smtClean="0"/>
              <a:t>2017-2018</a:t>
            </a:r>
            <a:endParaRPr lang="en-US" sz="2400" b="1" dirty="0"/>
          </a:p>
        </p:txBody>
      </p:sp>
      <p:pic>
        <p:nvPicPr>
          <p:cNvPr id="6" name="Picture 5" descr="NSF Logo.psd"/>
          <p:cNvPicPr/>
          <p:nvPr/>
        </p:nvPicPr>
        <p:blipFill>
          <a:blip r:embed="rId3" cstate="print"/>
          <a:srcRect/>
          <a:stretch>
            <a:fillRect/>
          </a:stretch>
        </p:blipFill>
        <p:spPr bwMode="auto">
          <a:xfrm>
            <a:off x="216309" y="313690"/>
            <a:ext cx="1219200" cy="1219200"/>
          </a:xfrm>
          <a:prstGeom prst="rect">
            <a:avLst/>
          </a:prstGeom>
          <a:noFill/>
          <a:ln w="9525">
            <a:noFill/>
            <a:miter lim="800000"/>
            <a:headEnd/>
            <a:tailEnd/>
          </a:ln>
        </p:spPr>
      </p:pic>
    </p:spTree>
    <p:extLst>
      <p:ext uri="{BB962C8B-B14F-4D97-AF65-F5344CB8AC3E}">
        <p14:creationId xmlns:p14="http://schemas.microsoft.com/office/powerpoint/2010/main" val="175805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9301CCC-D2A6-4B03-9656-725343CCD927}"/>
              </a:ext>
            </a:extLst>
          </p:cNvPr>
          <p:cNvSpPr>
            <a:spLocks noGrp="1"/>
          </p:cNvSpPr>
          <p:nvPr>
            <p:ph type="title"/>
          </p:nvPr>
        </p:nvSpPr>
        <p:spPr>
          <a:xfrm>
            <a:off x="1631498" y="186220"/>
            <a:ext cx="9881326" cy="1325563"/>
          </a:xfrm>
        </p:spPr>
        <p:txBody>
          <a:bodyPr/>
          <a:lstStyle/>
          <a:p>
            <a:r>
              <a:rPr lang="en-US" b="1" dirty="0"/>
              <a:t>Writing the 1-Page Project Summary</a:t>
            </a:r>
            <a:endParaRPr lang="en-US" dirty="0"/>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marL="0" indent="0">
              <a:buNone/>
            </a:pPr>
            <a:r>
              <a:rPr lang="en-US" b="1" dirty="0"/>
              <a:t>1</a:t>
            </a:r>
            <a:r>
              <a:rPr lang="en-US" b="1" baseline="30000" dirty="0"/>
              <a:t>st</a:t>
            </a:r>
            <a:r>
              <a:rPr lang="en-US" b="1" dirty="0"/>
              <a:t> descriptive paragraph</a:t>
            </a:r>
          </a:p>
          <a:p>
            <a:pPr marL="457200" indent="-219075"/>
            <a:r>
              <a:rPr lang="en-US" dirty="0"/>
              <a:t>What will you do?</a:t>
            </a:r>
          </a:p>
          <a:p>
            <a:pPr marL="457200" indent="-219075"/>
            <a:r>
              <a:rPr lang="en-US" dirty="0"/>
              <a:t>Why is it important?</a:t>
            </a:r>
          </a:p>
          <a:p>
            <a:pPr marL="457200" indent="-219075"/>
            <a:r>
              <a:rPr lang="en-US" dirty="0"/>
              <a:t>What has already been done?</a:t>
            </a:r>
          </a:p>
          <a:p>
            <a:pPr marL="457200" indent="-219075"/>
            <a:r>
              <a:rPr lang="en-US" dirty="0"/>
              <a:t>How are you going to do it and how is your approach special (innovative, creative)?</a:t>
            </a:r>
          </a:p>
          <a:p>
            <a:endParaRPr lang="en-US" sz="1700" b="1" dirty="0"/>
          </a:p>
          <a:p>
            <a:pPr marL="0" indent="0">
              <a:buNone/>
            </a:pPr>
            <a:r>
              <a:rPr lang="en-US" b="1" dirty="0"/>
              <a:t>2</a:t>
            </a:r>
            <a:r>
              <a:rPr lang="en-US" b="1" baseline="30000" dirty="0"/>
              <a:t>nd</a:t>
            </a:r>
            <a:r>
              <a:rPr lang="en-US" b="1" dirty="0"/>
              <a:t> paragraph</a:t>
            </a:r>
          </a:p>
          <a:p>
            <a:pPr marL="457200" indent="-277813"/>
            <a:r>
              <a:rPr lang="en-US" dirty="0"/>
              <a:t>Intellectual Merit (technical, scientific contributions) </a:t>
            </a:r>
          </a:p>
          <a:p>
            <a:endParaRPr lang="en-US" sz="1600" b="1" dirty="0"/>
          </a:p>
          <a:p>
            <a:pPr marL="0" indent="0">
              <a:buNone/>
            </a:pPr>
            <a:r>
              <a:rPr lang="en-US" b="1" dirty="0"/>
              <a:t>3</a:t>
            </a:r>
            <a:r>
              <a:rPr lang="en-US" b="1" baseline="30000" dirty="0"/>
              <a:t>rd</a:t>
            </a:r>
            <a:r>
              <a:rPr lang="en-US" b="1" dirty="0"/>
              <a:t> paragraph</a:t>
            </a:r>
          </a:p>
          <a:p>
            <a:pPr marL="457200" indent="-277813"/>
            <a:r>
              <a:rPr lang="en-US" dirty="0"/>
              <a:t>Broader Impacts (benefit to society)</a:t>
            </a:r>
          </a:p>
          <a:p>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0D84D070-D014-4E27-85E1-C8F7BD981571}" type="slidenum">
              <a:rPr lang="en-US" smtClean="0"/>
              <a:t>10</a:t>
            </a:fld>
            <a:endParaRPr lang="en-US"/>
          </a:p>
        </p:txBody>
      </p:sp>
      <p:pic>
        <p:nvPicPr>
          <p:cNvPr id="5" name="Picture 4" descr="NSF Logo.psd"/>
          <p:cNvPicPr/>
          <p:nvPr/>
        </p:nvPicPr>
        <p:blipFill>
          <a:blip r:embed="rId3" cstate="print"/>
          <a:srcRect/>
          <a:stretch>
            <a:fillRect/>
          </a:stretch>
        </p:blipFill>
        <p:spPr bwMode="auto">
          <a:xfrm>
            <a:off x="253274" y="227351"/>
            <a:ext cx="1219200" cy="1219200"/>
          </a:xfrm>
          <a:prstGeom prst="rect">
            <a:avLst/>
          </a:prstGeom>
          <a:noFill/>
          <a:ln w="9525">
            <a:noFill/>
            <a:miter lim="800000"/>
            <a:headEnd/>
            <a:tailEnd/>
          </a:ln>
        </p:spPr>
      </p:pic>
    </p:spTree>
    <p:extLst>
      <p:ext uri="{BB962C8B-B14F-4D97-AF65-F5344CB8AC3E}">
        <p14:creationId xmlns:p14="http://schemas.microsoft.com/office/powerpoint/2010/main" val="3934349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AwardsTimeline_v4b"/>
          <p:cNvPicPr>
            <a:picLocks noChangeAspect="1" noChangeArrowheads="1"/>
          </p:cNvPicPr>
          <p:nvPr/>
        </p:nvPicPr>
        <p:blipFill>
          <a:blip r:embed="rId3" cstate="print"/>
          <a:srcRect/>
          <a:stretch>
            <a:fillRect/>
          </a:stretch>
        </p:blipFill>
        <p:spPr bwMode="auto">
          <a:xfrm>
            <a:off x="1182073" y="1114074"/>
            <a:ext cx="9553029" cy="5529090"/>
          </a:xfrm>
          <a:prstGeom prst="rect">
            <a:avLst/>
          </a:prstGeom>
          <a:noFill/>
          <a:ln w="9525">
            <a:noFill/>
            <a:miter lim="800000"/>
            <a:headEnd/>
            <a:tailEnd/>
          </a:ln>
        </p:spPr>
      </p:pic>
      <p:sp>
        <p:nvSpPr>
          <p:cNvPr id="12" name="Rectangle 11" title="Poropal can be returned without review/withdrawn"/>
          <p:cNvSpPr>
            <a:spLocks noChangeArrowheads="1"/>
          </p:cNvSpPr>
          <p:nvPr/>
        </p:nvSpPr>
        <p:spPr bwMode="auto">
          <a:xfrm>
            <a:off x="4482187" y="1699143"/>
            <a:ext cx="5343182" cy="451692"/>
          </a:xfrm>
          <a:prstGeom prst="rect">
            <a:avLst/>
          </a:prstGeom>
          <a:noFill/>
          <a:ln w="76200" algn="ctr">
            <a:solidFill>
              <a:srgbClr val="C00000"/>
            </a:solidFill>
            <a:round/>
            <a:headEnd/>
            <a:tailEnd/>
          </a:ln>
        </p:spPr>
        <p:txBody>
          <a:bodyPr/>
          <a:lstStyle/>
          <a:p>
            <a:pPr>
              <a:lnSpc>
                <a:spcPct val="120000"/>
              </a:lnSpc>
              <a:spcBef>
                <a:spcPct val="20000"/>
              </a:spcBef>
              <a:spcAft>
                <a:spcPct val="25000"/>
              </a:spcAft>
            </a:pPr>
            <a:endParaRPr lang="en-US"/>
          </a:p>
        </p:txBody>
      </p:sp>
      <p:sp>
        <p:nvSpPr>
          <p:cNvPr id="2" name="Title 1">
            <a:extLst>
              <a:ext uri="{FF2B5EF4-FFF2-40B4-BE49-F238E27FC236}">
                <a16:creationId xmlns="" xmlns:a16="http://schemas.microsoft.com/office/drawing/2014/main" id="{84892AB8-9288-4063-AFC7-AB840BBCEF29}"/>
              </a:ext>
            </a:extLst>
          </p:cNvPr>
          <p:cNvSpPr>
            <a:spLocks noGrp="1"/>
          </p:cNvSpPr>
          <p:nvPr>
            <p:ph type="title"/>
          </p:nvPr>
        </p:nvSpPr>
        <p:spPr>
          <a:xfrm>
            <a:off x="3140764" y="186223"/>
            <a:ext cx="8213035" cy="1325563"/>
          </a:xfrm>
        </p:spPr>
        <p:txBody>
          <a:bodyPr/>
          <a:lstStyle/>
          <a:p>
            <a:r>
              <a:rPr lang="en-US" b="1" dirty="0"/>
              <a:t>Proposal Review and Processing</a:t>
            </a:r>
            <a:endParaRPr lang="en-US" dirty="0"/>
          </a:p>
        </p:txBody>
      </p:sp>
    </p:spTree>
    <p:extLst>
      <p:ext uri="{BB962C8B-B14F-4D97-AF65-F5344CB8AC3E}">
        <p14:creationId xmlns:p14="http://schemas.microsoft.com/office/powerpoint/2010/main" val="24101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589366" y="1741992"/>
            <a:ext cx="11123023" cy="4771563"/>
          </a:xfrm>
          <a:prstGeom prst="rect">
            <a:avLst/>
          </a:prstGeom>
          <a:noFill/>
          <a:ln w="9525">
            <a:noFill/>
            <a:miter lim="800000"/>
            <a:headEnd/>
            <a:tailEnd/>
          </a:ln>
        </p:spPr>
        <p:txBody>
          <a:bodyPr wrap="square">
            <a:spAutoFit/>
          </a:bodyPr>
          <a:lstStyle/>
          <a:p>
            <a:pPr marL="457200" indent="-457200">
              <a:lnSpc>
                <a:spcPct val="105000"/>
              </a:lnSpc>
              <a:spcBef>
                <a:spcPts val="500"/>
              </a:spcBef>
              <a:spcAft>
                <a:spcPts val="500"/>
              </a:spcAft>
              <a:buFont typeface="+mj-lt"/>
              <a:buAutoNum type="arabicPeriod"/>
            </a:pPr>
            <a:r>
              <a:rPr lang="en-US" sz="3200" b="1" dirty="0"/>
              <a:t>Upon receipt at NSF, proposals are routed to the appropriate program officer.</a:t>
            </a:r>
          </a:p>
          <a:p>
            <a:pPr marL="457200" indent="-457200">
              <a:spcBef>
                <a:spcPts val="500"/>
              </a:spcBef>
              <a:spcAft>
                <a:spcPts val="500"/>
              </a:spcAft>
              <a:buFont typeface="+mj-lt"/>
              <a:buAutoNum type="arabicPeriod"/>
            </a:pPr>
            <a:r>
              <a:rPr lang="en-US" sz="3200" b="1" dirty="0"/>
              <a:t>NSF staff conducts a preliminary review to ensure they are:</a:t>
            </a:r>
          </a:p>
          <a:p>
            <a:pPr marL="798512" lvl="1" indent="-457200">
              <a:spcBef>
                <a:spcPts val="500"/>
              </a:spcBef>
              <a:spcAft>
                <a:spcPts val="500"/>
              </a:spcAft>
              <a:buFont typeface="+mj-lt"/>
              <a:buAutoNum type="alphaLcParenR"/>
            </a:pPr>
            <a:r>
              <a:rPr lang="en-US" sz="3200" dirty="0"/>
              <a:t>Complete;</a:t>
            </a:r>
          </a:p>
          <a:p>
            <a:pPr marL="798512" lvl="1" indent="-457200">
              <a:spcBef>
                <a:spcPts val="500"/>
              </a:spcBef>
              <a:spcAft>
                <a:spcPts val="500"/>
              </a:spcAft>
              <a:buFont typeface="+mj-lt"/>
              <a:buAutoNum type="alphaLcParenR"/>
            </a:pPr>
            <a:r>
              <a:rPr lang="en-US" sz="3200" dirty="0"/>
              <a:t>Timely; and</a:t>
            </a:r>
          </a:p>
          <a:p>
            <a:pPr marL="798512" lvl="1" indent="-457200">
              <a:spcBef>
                <a:spcPts val="500"/>
              </a:spcBef>
              <a:spcAft>
                <a:spcPts val="500"/>
              </a:spcAft>
              <a:buFont typeface="+mj-lt"/>
              <a:buAutoNum type="alphaLcParenR"/>
            </a:pPr>
            <a:r>
              <a:rPr lang="en-US" sz="3200" dirty="0"/>
              <a:t>Conform to proposal preparation requirements.</a:t>
            </a:r>
          </a:p>
          <a:p>
            <a:pPr marL="457200" indent="-457200">
              <a:lnSpc>
                <a:spcPct val="105000"/>
              </a:lnSpc>
              <a:spcBef>
                <a:spcPts val="500"/>
              </a:spcBef>
              <a:spcAft>
                <a:spcPts val="500"/>
              </a:spcAft>
              <a:buFont typeface="+mj-lt"/>
              <a:buAutoNum type="arabicPeriod"/>
            </a:pPr>
            <a:r>
              <a:rPr lang="en-US" sz="3200" b="1" dirty="0"/>
              <a:t>NSF may not accept a proposal or may return it without review if it does not meet the requirements above.</a:t>
            </a:r>
          </a:p>
        </p:txBody>
      </p:sp>
      <p:pic>
        <p:nvPicPr>
          <p:cNvPr id="4" name="Picture 3" descr="NSF Logo.psd"/>
          <p:cNvPicPr/>
          <p:nvPr/>
        </p:nvPicPr>
        <p:blipFill>
          <a:blip r:embed="rId3" cstate="print"/>
          <a:srcRect/>
          <a:stretch>
            <a:fillRect/>
          </a:stretch>
        </p:blipFill>
        <p:spPr bwMode="auto">
          <a:xfrm>
            <a:off x="306977" y="284253"/>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2A015BD1-CB32-4093-A7EB-86C2BF528804}"/>
              </a:ext>
            </a:extLst>
          </p:cNvPr>
          <p:cNvSpPr>
            <a:spLocks noGrp="1"/>
          </p:cNvSpPr>
          <p:nvPr>
            <p:ph type="title"/>
          </p:nvPr>
        </p:nvSpPr>
        <p:spPr>
          <a:xfrm>
            <a:off x="1788688" y="190821"/>
            <a:ext cx="9545234" cy="1325563"/>
          </a:xfrm>
        </p:spPr>
        <p:txBody>
          <a:bodyPr/>
          <a:lstStyle/>
          <a:p>
            <a:r>
              <a:rPr lang="en-US" b="1" dirty="0"/>
              <a:t>Program Officer Review</a:t>
            </a:r>
            <a:endParaRPr lang="en-US" dirty="0"/>
          </a:p>
        </p:txBody>
      </p:sp>
    </p:spTree>
    <p:extLst>
      <p:ext uri="{BB962C8B-B14F-4D97-AF65-F5344CB8AC3E}">
        <p14:creationId xmlns:p14="http://schemas.microsoft.com/office/powerpoint/2010/main" val="259517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064654" y="1209328"/>
            <a:ext cx="11127346" cy="5413790"/>
          </a:xfrm>
          <a:prstGeom prst="rect">
            <a:avLst/>
          </a:prstGeom>
          <a:noFill/>
          <a:ln w="9525">
            <a:noFill/>
            <a:miter lim="800000"/>
            <a:headEnd/>
            <a:tailEnd/>
          </a:ln>
        </p:spPr>
        <p:txBody>
          <a:bodyPr wrap="square">
            <a:spAutoFit/>
          </a:bodyPr>
          <a:lstStyle/>
          <a:p>
            <a:pPr>
              <a:lnSpc>
                <a:spcPct val="95000"/>
              </a:lnSpc>
            </a:pPr>
            <a:r>
              <a:rPr lang="en-US" sz="2800" b="1" dirty="0"/>
              <a:t>Project Summary:</a:t>
            </a:r>
          </a:p>
          <a:p>
            <a:pPr marL="688975" lvl="1" indent="-344488" eaLnBrk="0" hangingPunct="0">
              <a:lnSpc>
                <a:spcPct val="95000"/>
              </a:lnSpc>
              <a:buFont typeface="Arial" pitchFamily="34" charset="0"/>
              <a:buChar char="–"/>
            </a:pPr>
            <a:r>
              <a:rPr lang="en-US" sz="2800" dirty="0"/>
              <a:t>Proposals that do not contain the Project Summary, including an overview and separate statements on intellectual merit and broader impacts will not be accepted by FastLane or will be returned without review</a:t>
            </a:r>
            <a:endParaRPr lang="en-US" sz="2800" b="1" dirty="0"/>
          </a:p>
          <a:p>
            <a:pPr>
              <a:lnSpc>
                <a:spcPct val="95000"/>
              </a:lnSpc>
            </a:pPr>
            <a:r>
              <a:rPr lang="en-US" sz="2800" b="1" dirty="0"/>
              <a:t>Postdoctoral Researcher Mentoring Plan (If applicable):</a:t>
            </a:r>
          </a:p>
          <a:p>
            <a:pPr marL="688975" lvl="1" indent="-344488" eaLnBrk="0" hangingPunct="0">
              <a:lnSpc>
                <a:spcPct val="95000"/>
              </a:lnSpc>
              <a:buFont typeface="Arial" pitchFamily="34" charset="0"/>
              <a:buChar char="–"/>
            </a:pPr>
            <a:r>
              <a:rPr lang="en-US" sz="2800" dirty="0"/>
              <a:t>Proposals that include postdoctoral researchers </a:t>
            </a:r>
            <a:r>
              <a:rPr lang="en-US" sz="2800" b="1" dirty="0"/>
              <a:t>must include</a:t>
            </a:r>
            <a:r>
              <a:rPr lang="en-US" sz="2800" dirty="0"/>
              <a:t>, as a supplementary document, a description of the mentoring activities that will be provided for such individuals.</a:t>
            </a:r>
          </a:p>
          <a:p>
            <a:pPr marL="688975" lvl="1" indent="-344488" eaLnBrk="0" hangingPunct="0">
              <a:lnSpc>
                <a:spcPct val="95000"/>
              </a:lnSpc>
              <a:buFont typeface="Arial" pitchFamily="34" charset="0"/>
              <a:buChar char="–"/>
            </a:pPr>
            <a:r>
              <a:rPr lang="en-US" sz="2800" dirty="0"/>
              <a:t>The mentoring plan must not exceed one page per project.</a:t>
            </a:r>
          </a:p>
          <a:p>
            <a:pPr indent="-112713" eaLnBrk="0" hangingPunct="0">
              <a:lnSpc>
                <a:spcPct val="95000"/>
              </a:lnSpc>
            </a:pPr>
            <a:r>
              <a:rPr lang="en-US" sz="2800" b="1" dirty="0"/>
              <a:t>Data management plan :</a:t>
            </a:r>
          </a:p>
          <a:p>
            <a:pPr marL="801688" lvl="1" indent="-344488">
              <a:lnSpc>
                <a:spcPct val="95000"/>
              </a:lnSpc>
              <a:buFont typeface="Calibri" pitchFamily="34" charset="0"/>
              <a:buChar char="–"/>
            </a:pPr>
            <a:r>
              <a:rPr lang="en-US" sz="2800" dirty="0"/>
              <a:t>A plan for the security of the project data and how it will be shared with others must be included as a supplementary document.</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5" name="Title 4">
            <a:extLst>
              <a:ext uri="{FF2B5EF4-FFF2-40B4-BE49-F238E27FC236}">
                <a16:creationId xmlns="" xmlns:a16="http://schemas.microsoft.com/office/drawing/2014/main" id="{CE6CF09F-00B7-4660-B201-1480DD495547}"/>
              </a:ext>
            </a:extLst>
          </p:cNvPr>
          <p:cNvSpPr>
            <a:spLocks noGrp="1"/>
          </p:cNvSpPr>
          <p:nvPr>
            <p:ph type="title"/>
          </p:nvPr>
        </p:nvSpPr>
        <p:spPr>
          <a:xfrm>
            <a:off x="1394788" y="444637"/>
            <a:ext cx="11764617" cy="1325563"/>
          </a:xfrm>
        </p:spPr>
        <p:txBody>
          <a:bodyPr>
            <a:normAutofit fontScale="90000"/>
          </a:bodyPr>
          <a:lstStyle/>
          <a:p>
            <a:r>
              <a:rPr lang="en-US" b="1" dirty="0"/>
              <a:t>Proposals Not Accepted or Returned Without Review</a:t>
            </a:r>
            <a:br>
              <a:rPr lang="en-US" b="1" dirty="0"/>
            </a:br>
            <a:endParaRPr lang="en-US" dirty="0"/>
          </a:p>
        </p:txBody>
      </p:sp>
    </p:spTree>
    <p:extLst>
      <p:ext uri="{BB962C8B-B14F-4D97-AF65-F5344CB8AC3E}">
        <p14:creationId xmlns:p14="http://schemas.microsoft.com/office/powerpoint/2010/main" val="409363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865756" y="1634364"/>
            <a:ext cx="10882648" cy="4439677"/>
          </a:xfrm>
          <a:prstGeom prst="rect">
            <a:avLst/>
          </a:prstGeom>
          <a:noFill/>
          <a:ln w="9525">
            <a:noFill/>
            <a:miter lim="800000"/>
            <a:headEnd/>
            <a:tailEnd/>
          </a:ln>
        </p:spPr>
        <p:txBody>
          <a:bodyPr wrap="square">
            <a:spAutoFit/>
          </a:bodyPr>
          <a:lstStyle/>
          <a:p>
            <a:pPr marL="285750" indent="-285750">
              <a:spcAft>
                <a:spcPts val="500"/>
              </a:spcAft>
              <a:buFontTx/>
              <a:buChar char="•"/>
            </a:pPr>
            <a:r>
              <a:rPr lang="en-US" sz="3000" b="1" dirty="0"/>
              <a:t>It is inappropriate for funding by the National Science Foundation.</a:t>
            </a:r>
          </a:p>
          <a:p>
            <a:pPr marL="285750" indent="-285750">
              <a:spcAft>
                <a:spcPts val="500"/>
              </a:spcAft>
              <a:buFontTx/>
              <a:buChar char="•"/>
            </a:pPr>
            <a:r>
              <a:rPr lang="en-US" sz="3000" b="1" dirty="0"/>
              <a:t>It is submitted with insufficient lead time before the activity is scheduled to begin.</a:t>
            </a:r>
          </a:p>
          <a:p>
            <a:pPr marL="285750" indent="-285750">
              <a:spcAft>
                <a:spcPts val="500"/>
              </a:spcAft>
              <a:buFontTx/>
              <a:buChar char="•"/>
            </a:pPr>
            <a:r>
              <a:rPr lang="en-US" sz="3000" b="1" dirty="0"/>
              <a:t>It is a full proposal that was submitted by a proposer that has received a “not invited” response to the submission of a preliminary proposal.</a:t>
            </a:r>
          </a:p>
          <a:p>
            <a:pPr marL="285750" indent="-285750">
              <a:spcAft>
                <a:spcPts val="500"/>
              </a:spcAft>
              <a:buFontTx/>
              <a:buChar char="•"/>
            </a:pPr>
            <a:r>
              <a:rPr lang="en-US" sz="3000" b="1" dirty="0"/>
              <a:t>It is a duplicate of, or substantially similar to, a proposal already under consideration by NSF from the same submitter.</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5" name="TextBox 4"/>
          <p:cNvSpPr txBox="1"/>
          <p:nvPr/>
        </p:nvSpPr>
        <p:spPr>
          <a:xfrm>
            <a:off x="306977" y="6137920"/>
            <a:ext cx="5831533" cy="461665"/>
          </a:xfrm>
          <a:prstGeom prst="rect">
            <a:avLst/>
          </a:prstGeom>
          <a:noFill/>
        </p:spPr>
        <p:txBody>
          <a:bodyPr wrap="none" rtlCol="0">
            <a:spAutoFit/>
          </a:bodyPr>
          <a:lstStyle/>
          <a:p>
            <a:r>
              <a:rPr lang="en-US" sz="2400" b="1" dirty="0">
                <a:hlinkClick r:id="rId4"/>
              </a:rPr>
              <a:t>NSF’s Automated Compliance Checking Page</a:t>
            </a:r>
            <a:endParaRPr lang="en-US" sz="2400" b="1" dirty="0"/>
          </a:p>
        </p:txBody>
      </p:sp>
      <p:sp>
        <p:nvSpPr>
          <p:cNvPr id="2" name="Title 1">
            <a:extLst>
              <a:ext uri="{FF2B5EF4-FFF2-40B4-BE49-F238E27FC236}">
                <a16:creationId xmlns="" xmlns:a16="http://schemas.microsoft.com/office/drawing/2014/main" id="{940847FE-C4F9-4CF7-84D6-931B1B3EEACE}"/>
              </a:ext>
            </a:extLst>
          </p:cNvPr>
          <p:cNvSpPr>
            <a:spLocks noGrp="1"/>
          </p:cNvSpPr>
          <p:nvPr>
            <p:ph type="title"/>
          </p:nvPr>
        </p:nvSpPr>
        <p:spPr>
          <a:xfrm>
            <a:off x="1494179" y="504271"/>
            <a:ext cx="10697821" cy="1325563"/>
          </a:xfrm>
        </p:spPr>
        <p:txBody>
          <a:bodyPr>
            <a:normAutofit fontScale="90000"/>
          </a:bodyPr>
          <a:lstStyle/>
          <a:p>
            <a:r>
              <a:rPr lang="en-US" b="1" dirty="0"/>
              <a:t>Reasons for Return of Proposals Without Review</a:t>
            </a:r>
            <a:br>
              <a:rPr lang="en-US" b="1" dirty="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598836" y="1613131"/>
            <a:ext cx="11593164" cy="5221942"/>
          </a:xfrm>
          <a:prstGeom prst="rect">
            <a:avLst/>
          </a:prstGeom>
          <a:noFill/>
          <a:ln w="9525">
            <a:noFill/>
            <a:miter lim="800000"/>
            <a:headEnd/>
            <a:tailEnd/>
          </a:ln>
        </p:spPr>
        <p:txBody>
          <a:bodyPr wrap="square">
            <a:spAutoFit/>
          </a:bodyPr>
          <a:lstStyle/>
          <a:p>
            <a:pPr marL="231775" indent="-231775">
              <a:spcBef>
                <a:spcPts val="500"/>
              </a:spcBef>
              <a:spcAft>
                <a:spcPts val="500"/>
              </a:spcAft>
              <a:buFontTx/>
              <a:buChar char="•"/>
            </a:pPr>
            <a:r>
              <a:rPr lang="en-US" sz="3000" b="1" dirty="0"/>
              <a:t>It does not meet NSF proposal preparation requirements, such as page limitations, formatting instructions, and electronic submission, as specified in the PAPPG or program solicitation.</a:t>
            </a:r>
          </a:p>
          <a:p>
            <a:pPr marL="231775" indent="-231775">
              <a:spcBef>
                <a:spcPts val="500"/>
              </a:spcBef>
              <a:spcAft>
                <a:spcPts val="500"/>
              </a:spcAft>
              <a:buFontTx/>
              <a:buChar char="•"/>
            </a:pPr>
            <a:r>
              <a:rPr lang="en-US" sz="3000" b="1" dirty="0"/>
              <a:t>It is not responsive to the PAPPG or program announcement/solicitation. </a:t>
            </a:r>
          </a:p>
          <a:p>
            <a:pPr marL="231775" indent="-231775">
              <a:spcBef>
                <a:spcPts val="500"/>
              </a:spcBef>
              <a:spcAft>
                <a:spcPts val="500"/>
              </a:spcAft>
              <a:buFontTx/>
              <a:buChar char="•"/>
            </a:pPr>
            <a:r>
              <a:rPr lang="en-US" sz="3000" b="1" dirty="0"/>
              <a:t>It does not meet an announced proposal deadline date (and time, where specified).</a:t>
            </a:r>
          </a:p>
          <a:p>
            <a:pPr marL="231775" indent="-231775">
              <a:spcBef>
                <a:spcPts val="500"/>
              </a:spcBef>
              <a:spcAft>
                <a:spcPts val="500"/>
              </a:spcAft>
              <a:buFontTx/>
              <a:buChar char="•"/>
            </a:pPr>
            <a:r>
              <a:rPr lang="en-US" sz="3000" b="1" dirty="0"/>
              <a:t>It was previously reviewed and declined and has not been substantially revised.</a:t>
            </a:r>
          </a:p>
          <a:p>
            <a:pPr marL="231775" indent="-231775">
              <a:spcBef>
                <a:spcPts val="500"/>
              </a:spcBef>
              <a:spcAft>
                <a:spcPts val="500"/>
              </a:spcAft>
              <a:buFontTx/>
              <a:buChar char="•"/>
            </a:pPr>
            <a:r>
              <a:rPr lang="en-US" sz="3000" b="1" dirty="0"/>
              <a:t>It duplicates another proposal that was already awarded.</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B205F107-05F6-43AF-9EF2-CD23D2AD5D2E}"/>
              </a:ext>
            </a:extLst>
          </p:cNvPr>
          <p:cNvSpPr>
            <a:spLocks noGrp="1"/>
          </p:cNvSpPr>
          <p:nvPr>
            <p:ph type="title"/>
          </p:nvPr>
        </p:nvSpPr>
        <p:spPr>
          <a:xfrm>
            <a:off x="1573697" y="404881"/>
            <a:ext cx="10515600" cy="1325563"/>
          </a:xfrm>
        </p:spPr>
        <p:txBody>
          <a:bodyPr>
            <a:normAutofit fontScale="90000"/>
          </a:bodyPr>
          <a:lstStyle/>
          <a:p>
            <a:r>
              <a:rPr lang="en-US" b="1" dirty="0"/>
              <a:t>Reasons for Return of Proposals Without Review</a:t>
            </a:r>
            <a:br>
              <a:rPr lang="en-US" b="1" dirty="0"/>
            </a:br>
            <a:r>
              <a:rPr lang="en-US" b="1" dirty="0"/>
              <a:t>Continued</a:t>
            </a:r>
            <a:br>
              <a:rPr lang="en-US" b="1" dirty="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46729" y="1129552"/>
            <a:ext cx="9144000" cy="1170175"/>
          </a:xfrm>
        </p:spPr>
        <p:txBody>
          <a:bodyPr/>
          <a:lstStyle/>
          <a:p>
            <a:r>
              <a:rPr lang="en-US" b="1" dirty="0"/>
              <a:t>The Merit Review Process</a:t>
            </a:r>
          </a:p>
        </p:txBody>
      </p:sp>
      <p:sp>
        <p:nvSpPr>
          <p:cNvPr id="4" name="Subtitle 3"/>
          <p:cNvSpPr>
            <a:spLocks noGrp="1"/>
          </p:cNvSpPr>
          <p:nvPr>
            <p:ph type="subTitle" idx="1"/>
          </p:nvPr>
        </p:nvSpPr>
        <p:spPr>
          <a:xfrm>
            <a:off x="1524000" y="3606325"/>
            <a:ext cx="9144000" cy="1655762"/>
          </a:xfrm>
        </p:spPr>
        <p:txBody>
          <a:bodyPr>
            <a:normAutofit/>
          </a:bodyPr>
          <a:lstStyle/>
          <a:p>
            <a:r>
              <a:rPr lang="en-US" sz="2800" b="1" dirty="0"/>
              <a:t>Proposal &amp; Award Policies &amp; Procedures Guide (PAPPG)</a:t>
            </a:r>
          </a:p>
          <a:p>
            <a:r>
              <a:rPr lang="en-US" sz="2800" b="1" dirty="0"/>
              <a:t>NSF 18-001</a:t>
            </a:r>
          </a:p>
          <a:p>
            <a:r>
              <a:rPr lang="en-US" sz="2800" b="1" dirty="0">
                <a:hlinkClick r:id="rId3"/>
              </a:rPr>
              <a:t>https://www.nsf.gov/pubs/policydocs/pappg18_1/index.jsp </a:t>
            </a:r>
            <a:endParaRPr lang="en-US" sz="2800" b="1" dirty="0"/>
          </a:p>
        </p:txBody>
      </p:sp>
      <p:sp>
        <p:nvSpPr>
          <p:cNvPr id="6" name="Slide Number Placeholder 5"/>
          <p:cNvSpPr>
            <a:spLocks noGrp="1"/>
          </p:cNvSpPr>
          <p:nvPr>
            <p:ph type="sldNum" sz="quarter" idx="12"/>
          </p:nvPr>
        </p:nvSpPr>
        <p:spPr/>
        <p:txBody>
          <a:bodyPr/>
          <a:lstStyle/>
          <a:p>
            <a:fld id="{0D84D070-D014-4E27-85E1-C8F7BD981571}" type="slidenum">
              <a:rPr lang="en-US" smtClean="0"/>
              <a:t>16</a:t>
            </a:fld>
            <a:endParaRPr lang="en-US"/>
          </a:p>
        </p:txBody>
      </p:sp>
      <p:pic>
        <p:nvPicPr>
          <p:cNvPr id="5" name="Picture 4"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3557935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AwardsTimeline_v4b"/>
          <p:cNvPicPr>
            <a:picLocks noChangeAspect="1" noChangeArrowheads="1"/>
          </p:cNvPicPr>
          <p:nvPr/>
        </p:nvPicPr>
        <p:blipFill>
          <a:blip r:embed="rId3" cstate="print"/>
          <a:srcRect/>
          <a:stretch>
            <a:fillRect/>
          </a:stretch>
        </p:blipFill>
        <p:spPr bwMode="auto">
          <a:xfrm>
            <a:off x="2044447" y="1373579"/>
            <a:ext cx="8543342" cy="5346002"/>
          </a:xfrm>
          <a:prstGeom prst="rect">
            <a:avLst/>
          </a:prstGeom>
          <a:noFill/>
          <a:ln w="9525">
            <a:noFill/>
            <a:miter lim="800000"/>
            <a:headEnd/>
            <a:tailEnd/>
          </a:ln>
        </p:spPr>
      </p:pic>
      <p:sp>
        <p:nvSpPr>
          <p:cNvPr id="12" name="Rectangle 11" title="Second part of proposal review timeline"/>
          <p:cNvSpPr>
            <a:spLocks noChangeArrowheads="1"/>
          </p:cNvSpPr>
          <p:nvPr/>
        </p:nvSpPr>
        <p:spPr bwMode="auto">
          <a:xfrm>
            <a:off x="3502108" y="3884175"/>
            <a:ext cx="4198103" cy="1573046"/>
          </a:xfrm>
          <a:prstGeom prst="rect">
            <a:avLst/>
          </a:prstGeom>
          <a:noFill/>
          <a:ln w="76200" algn="ctr">
            <a:solidFill>
              <a:srgbClr val="C00000"/>
            </a:solidFill>
            <a:round/>
            <a:headEnd/>
            <a:tailEnd/>
          </a:ln>
        </p:spPr>
        <p:txBody>
          <a:bodyPr/>
          <a:lstStyle/>
          <a:p>
            <a:pPr>
              <a:lnSpc>
                <a:spcPct val="120000"/>
              </a:lnSpc>
              <a:spcBef>
                <a:spcPct val="20000"/>
              </a:spcBef>
              <a:spcAft>
                <a:spcPct val="25000"/>
              </a:spcAft>
            </a:pPr>
            <a:endParaRPr lang="en-US"/>
          </a:p>
        </p:txBody>
      </p:sp>
      <p:pic>
        <p:nvPicPr>
          <p:cNvPr id="5" name="Picture 4" descr="NSF Logo.psd"/>
          <p:cNvPicPr/>
          <p:nvPr/>
        </p:nvPicPr>
        <p:blipFill>
          <a:blip r:embed="rId4" cstate="print"/>
          <a:srcRect/>
          <a:stretch>
            <a:fillRect/>
          </a:stretch>
        </p:blipFill>
        <p:spPr bwMode="auto">
          <a:xfrm>
            <a:off x="253274" y="227351"/>
            <a:ext cx="1219200" cy="1219200"/>
          </a:xfrm>
          <a:prstGeom prst="rect">
            <a:avLst/>
          </a:prstGeom>
          <a:noFill/>
          <a:ln w="9525">
            <a:noFill/>
            <a:miter lim="800000"/>
            <a:headEnd/>
            <a:tailEnd/>
          </a:ln>
        </p:spPr>
      </p:pic>
      <p:sp>
        <p:nvSpPr>
          <p:cNvPr id="4" name="Title 3">
            <a:extLst>
              <a:ext uri="{FF2B5EF4-FFF2-40B4-BE49-F238E27FC236}">
                <a16:creationId xmlns="" xmlns:a16="http://schemas.microsoft.com/office/drawing/2014/main" id="{F9D2556B-7C3C-490E-BE1E-920281E1829B}"/>
              </a:ext>
            </a:extLst>
          </p:cNvPr>
          <p:cNvSpPr>
            <a:spLocks noGrp="1"/>
          </p:cNvSpPr>
          <p:nvPr>
            <p:ph type="title"/>
          </p:nvPr>
        </p:nvSpPr>
        <p:spPr>
          <a:xfrm>
            <a:off x="1494180" y="484393"/>
            <a:ext cx="10515600" cy="1325563"/>
          </a:xfrm>
        </p:spPr>
        <p:txBody>
          <a:bodyPr/>
          <a:lstStyle/>
          <a:p>
            <a:r>
              <a:rPr lang="en-US" b="1" dirty="0"/>
              <a:t>Proposal Review and Processing</a:t>
            </a:r>
            <a:br>
              <a:rPr lang="en-US" b="1" dirty="0"/>
            </a:br>
            <a:endParaRPr lang="en-US" dirty="0"/>
          </a:p>
        </p:txBody>
      </p:sp>
    </p:spTree>
    <p:extLst>
      <p:ext uri="{BB962C8B-B14F-4D97-AF65-F5344CB8AC3E}">
        <p14:creationId xmlns:p14="http://schemas.microsoft.com/office/powerpoint/2010/main" val="10355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413" y="1400295"/>
            <a:ext cx="11788587" cy="5016758"/>
          </a:xfrm>
          <a:prstGeom prst="rect">
            <a:avLst/>
          </a:prstGeom>
        </p:spPr>
        <p:txBody>
          <a:bodyPr wrap="square">
            <a:spAutoFit/>
          </a:bodyPr>
          <a:lstStyle/>
          <a:p>
            <a:pPr marL="342900" indent="-342900">
              <a:buFont typeface="Arial" panose="020B0604020202020204" pitchFamily="34" charset="0"/>
              <a:buChar char="•"/>
            </a:pPr>
            <a:r>
              <a:rPr lang="en-US" sz="3200" b="1" dirty="0"/>
              <a:t>Intellectual Merit </a:t>
            </a:r>
          </a:p>
          <a:p>
            <a:pPr marL="800100" lvl="1" indent="-342900">
              <a:buFont typeface="Wingdings" panose="05000000000000000000" pitchFamily="2" charset="2"/>
              <a:buChar char="Ø"/>
            </a:pPr>
            <a:r>
              <a:rPr lang="en-US" sz="3200" dirty="0"/>
              <a:t>What will we learn? </a:t>
            </a:r>
          </a:p>
          <a:p>
            <a:pPr marL="800100" lvl="1" indent="-342900">
              <a:buFont typeface="Wingdings" panose="05000000000000000000" pitchFamily="2" charset="2"/>
              <a:buChar char="Ø"/>
            </a:pPr>
            <a:r>
              <a:rPr lang="en-US" sz="3200" dirty="0"/>
              <a:t>How will it advance knowledge?</a:t>
            </a:r>
          </a:p>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3200" b="1" dirty="0"/>
              <a:t>Broader Impacts </a:t>
            </a:r>
          </a:p>
          <a:p>
            <a:pPr marL="800100" lvl="1" indent="-342900">
              <a:buFont typeface="Wingdings" panose="05000000000000000000" pitchFamily="2" charset="2"/>
              <a:buChar char="Ø"/>
            </a:pPr>
            <a:r>
              <a:rPr lang="en-US" sz="3200" dirty="0"/>
              <a:t>What will the impact be on society? </a:t>
            </a:r>
          </a:p>
          <a:p>
            <a:pPr marL="800100" lvl="1" indent="-342900">
              <a:buFont typeface="Wingdings" panose="05000000000000000000" pitchFamily="2" charset="2"/>
              <a:buChar char="Ø"/>
            </a:pPr>
            <a:r>
              <a:rPr lang="en-US" sz="3200" dirty="0"/>
              <a:t>How will it make the nation a better place?</a:t>
            </a:r>
          </a:p>
          <a:p>
            <a:endParaRPr lang="en-US" sz="3200" b="1" i="1" dirty="0"/>
          </a:p>
          <a:p>
            <a:r>
              <a:rPr lang="en-US" sz="3200" b="1" dirty="0"/>
              <a:t>Educationally-focused projects often have a hard time disentangling these, but you need to separate them in your proposal.</a:t>
            </a:r>
          </a:p>
        </p:txBody>
      </p:sp>
      <p:sp>
        <p:nvSpPr>
          <p:cNvPr id="6" name="Title 5">
            <a:extLst>
              <a:ext uri="{FF2B5EF4-FFF2-40B4-BE49-F238E27FC236}">
                <a16:creationId xmlns="" xmlns:a16="http://schemas.microsoft.com/office/drawing/2014/main" id="{0FE6BDD6-3752-4FC4-9B2C-5DC82A41F77A}"/>
              </a:ext>
            </a:extLst>
          </p:cNvPr>
          <p:cNvSpPr>
            <a:spLocks noGrp="1"/>
          </p:cNvSpPr>
          <p:nvPr>
            <p:ph type="title"/>
          </p:nvPr>
        </p:nvSpPr>
        <p:spPr>
          <a:xfrm>
            <a:off x="1792358" y="146467"/>
            <a:ext cx="10515600" cy="1325563"/>
          </a:xfrm>
        </p:spPr>
        <p:txBody>
          <a:bodyPr/>
          <a:lstStyle/>
          <a:p>
            <a:r>
              <a:rPr lang="en-US" b="1" dirty="0">
                <a:solidFill>
                  <a:schemeClr val="tx1">
                    <a:lumMod val="75000"/>
                    <a:lumOff val="25000"/>
                  </a:schemeClr>
                </a:solidFill>
              </a:rPr>
              <a:t>NSF has TWO Merit Review Criteria</a:t>
            </a:r>
            <a:endParaRPr lang="en-US" dirty="0"/>
          </a:p>
        </p:txBody>
      </p:sp>
      <p:sp>
        <p:nvSpPr>
          <p:cNvPr id="3" name="Slide Number Placeholder 2"/>
          <p:cNvSpPr>
            <a:spLocks noGrp="1"/>
          </p:cNvSpPr>
          <p:nvPr>
            <p:ph type="sldNum" sz="quarter" idx="12"/>
          </p:nvPr>
        </p:nvSpPr>
        <p:spPr/>
        <p:txBody>
          <a:bodyPr/>
          <a:lstStyle/>
          <a:p>
            <a:fld id="{21CBAACD-8C11-451D-AF75-3A01F06292C2}" type="slidenum">
              <a:rPr lang="en-US" smtClean="0">
                <a:solidFill>
                  <a:prstClr val="black">
                    <a:tint val="75000"/>
                  </a:prstClr>
                </a:solidFill>
              </a:rPr>
              <a:pPr/>
              <a:t>18</a:t>
            </a:fld>
            <a:endParaRPr lang="en-US">
              <a:solidFill>
                <a:prstClr val="black">
                  <a:tint val="75000"/>
                </a:prstClr>
              </a:solidFill>
            </a:endParaRPr>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398451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8" y="298773"/>
            <a:ext cx="8905240" cy="1017894"/>
          </a:xfrm>
        </p:spPr>
        <p:txBody>
          <a:bodyPr>
            <a:normAutofit/>
          </a:bodyPr>
          <a:lstStyle/>
          <a:p>
            <a:r>
              <a:rPr lang="en-US" sz="4000" b="1" dirty="0">
                <a:solidFill>
                  <a:schemeClr val="tx1">
                    <a:lumMod val="75000"/>
                    <a:lumOff val="25000"/>
                  </a:schemeClr>
                </a:solidFill>
                <a:latin typeface="+mn-lt"/>
              </a:rPr>
              <a:t>Elements of the Merit Review Criteria</a:t>
            </a:r>
          </a:p>
        </p:txBody>
      </p:sp>
      <p:sp>
        <p:nvSpPr>
          <p:cNvPr id="3" name="Rectangle 2"/>
          <p:cNvSpPr/>
          <p:nvPr/>
        </p:nvSpPr>
        <p:spPr>
          <a:xfrm>
            <a:off x="916577" y="1563356"/>
            <a:ext cx="10573554" cy="4893647"/>
          </a:xfrm>
          <a:prstGeom prst="rect">
            <a:avLst/>
          </a:prstGeom>
        </p:spPr>
        <p:txBody>
          <a:bodyPr wrap="square">
            <a:spAutoFit/>
          </a:bodyPr>
          <a:lstStyle/>
          <a:p>
            <a:pPr marL="457200" indent="-457200">
              <a:buFont typeface="+mj-lt"/>
              <a:buAutoNum type="arabicParenR"/>
            </a:pPr>
            <a:r>
              <a:rPr lang="en-US" sz="2400" dirty="0">
                <a:latin typeface="ArialMT"/>
              </a:rPr>
              <a:t>What is the potential for the proposed activity to make a difference?</a:t>
            </a:r>
          </a:p>
          <a:p>
            <a:pPr marL="800100" indent="-342900">
              <a:buFont typeface="Arial" panose="020B0604020202020204" pitchFamily="34" charset="0"/>
              <a:buChar char="•"/>
            </a:pPr>
            <a:r>
              <a:rPr lang="en-US" sz="2400" b="1" dirty="0">
                <a:latin typeface="ArialMT"/>
              </a:rPr>
              <a:t>IM: </a:t>
            </a:r>
            <a:r>
              <a:rPr lang="en-US" sz="2400" dirty="0">
                <a:latin typeface="ArialMT"/>
              </a:rPr>
              <a:t>By </a:t>
            </a:r>
            <a:r>
              <a:rPr lang="en-US" sz="2400" b="1" dirty="0">
                <a:latin typeface="Arial-BoldMT"/>
              </a:rPr>
              <a:t>advancing knowledge </a:t>
            </a:r>
            <a:r>
              <a:rPr lang="en-US" sz="2400" b="1" dirty="0">
                <a:latin typeface="ArialMT"/>
              </a:rPr>
              <a:t>and understanding </a:t>
            </a:r>
            <a:r>
              <a:rPr lang="en-US" sz="2400" dirty="0">
                <a:latin typeface="ArialMT"/>
              </a:rPr>
              <a:t>within its own field or across different fields; and</a:t>
            </a:r>
          </a:p>
          <a:p>
            <a:pPr marL="800100" indent="-342900">
              <a:buFont typeface="Arial" panose="020B0604020202020204" pitchFamily="34" charset="0"/>
              <a:buChar char="•"/>
            </a:pPr>
            <a:r>
              <a:rPr lang="en-US" sz="2400" b="1" dirty="0">
                <a:latin typeface="ArialMT"/>
              </a:rPr>
              <a:t>BI: </a:t>
            </a:r>
            <a:r>
              <a:rPr lang="en-US" sz="2400" dirty="0">
                <a:latin typeface="ArialMT"/>
              </a:rPr>
              <a:t>By </a:t>
            </a:r>
            <a:r>
              <a:rPr lang="en-US" sz="2400" b="1" dirty="0">
                <a:latin typeface="Arial-BoldMT"/>
              </a:rPr>
              <a:t>benefitting society </a:t>
            </a:r>
            <a:r>
              <a:rPr lang="en-US" sz="2400" dirty="0">
                <a:latin typeface="ArialMT"/>
              </a:rPr>
              <a:t>or advancing desired societal outcomes?</a:t>
            </a:r>
          </a:p>
          <a:p>
            <a:pPr marL="457200" indent="-457200">
              <a:buFont typeface="+mj-lt"/>
              <a:buAutoNum type="arabicParenR" startAt="2"/>
            </a:pPr>
            <a:r>
              <a:rPr lang="en-US" sz="2400" dirty="0">
                <a:latin typeface="ArialMT"/>
              </a:rPr>
              <a:t>To what extent do the proposed activities suggest and explore </a:t>
            </a:r>
            <a:br>
              <a:rPr lang="en-US" sz="2400" dirty="0">
                <a:latin typeface="ArialMT"/>
              </a:rPr>
            </a:br>
            <a:r>
              <a:rPr lang="en-US" sz="2400" b="1" dirty="0">
                <a:latin typeface="Arial-BoldMT"/>
              </a:rPr>
              <a:t>creative, original, or potentially transformative </a:t>
            </a:r>
            <a:r>
              <a:rPr lang="en-US" sz="2400" dirty="0">
                <a:latin typeface="ArialMT"/>
              </a:rPr>
              <a:t>concepts?</a:t>
            </a:r>
          </a:p>
          <a:p>
            <a:pPr marL="457200" indent="-457200">
              <a:buFont typeface="+mj-lt"/>
              <a:buAutoNum type="arabicParenR" startAt="2"/>
            </a:pPr>
            <a:r>
              <a:rPr lang="en-US" sz="2400" dirty="0">
                <a:latin typeface="ArialMT"/>
              </a:rPr>
              <a:t>Is the </a:t>
            </a:r>
            <a:r>
              <a:rPr lang="en-US" sz="2400" b="1" dirty="0">
                <a:latin typeface="Arial-BoldMT"/>
              </a:rPr>
              <a:t>plan </a:t>
            </a:r>
            <a:r>
              <a:rPr lang="en-US" sz="2400" dirty="0">
                <a:latin typeface="ArialMT"/>
              </a:rPr>
              <a:t>for carrying out the proposed activities well-reasoned, well organized, and based on a sound rationale? Does the plan incorporate a </a:t>
            </a:r>
            <a:r>
              <a:rPr lang="en-US" sz="2400" b="1" dirty="0">
                <a:latin typeface="Arial-BoldMT"/>
              </a:rPr>
              <a:t>mechanism to assess success</a:t>
            </a:r>
            <a:r>
              <a:rPr lang="en-US" sz="2400" dirty="0">
                <a:latin typeface="ArialMT"/>
              </a:rPr>
              <a:t>?</a:t>
            </a:r>
          </a:p>
          <a:p>
            <a:pPr marL="457200" indent="-457200">
              <a:buFont typeface="+mj-lt"/>
              <a:buAutoNum type="arabicParenR" startAt="2"/>
            </a:pPr>
            <a:r>
              <a:rPr lang="en-US" sz="2400" dirty="0">
                <a:latin typeface="ArialMT"/>
              </a:rPr>
              <a:t>How </a:t>
            </a:r>
            <a:r>
              <a:rPr lang="en-US" sz="2400" b="1" dirty="0">
                <a:latin typeface="Arial-BoldMT"/>
              </a:rPr>
              <a:t>qualified </a:t>
            </a:r>
            <a:r>
              <a:rPr lang="en-US" sz="2400" dirty="0">
                <a:latin typeface="ArialMT"/>
              </a:rPr>
              <a:t>is the individual, team, or institution to conduct the proposed activities?</a:t>
            </a:r>
          </a:p>
          <a:p>
            <a:pPr marL="457200" indent="-457200">
              <a:buFont typeface="+mj-lt"/>
              <a:buAutoNum type="arabicParenR" startAt="2"/>
            </a:pPr>
            <a:r>
              <a:rPr lang="en-US" sz="2400" dirty="0">
                <a:latin typeface="ArialMT"/>
              </a:rPr>
              <a:t>Are there </a:t>
            </a:r>
            <a:r>
              <a:rPr lang="en-US" sz="2400" b="1" dirty="0">
                <a:latin typeface="Arial-BoldMT"/>
              </a:rPr>
              <a:t>adequate resources </a:t>
            </a:r>
            <a:r>
              <a:rPr lang="en-US" sz="2400" dirty="0">
                <a:latin typeface="ArialMT"/>
              </a:rPr>
              <a:t>available to the PI (either at the home institution or through collaborations) to carry out the proposed activities?</a:t>
            </a:r>
            <a:endParaRPr lang="en-US" sz="2400" dirty="0"/>
          </a:p>
        </p:txBody>
      </p:sp>
      <p:sp>
        <p:nvSpPr>
          <p:cNvPr id="4" name="Slide Number Placeholder 3"/>
          <p:cNvSpPr>
            <a:spLocks noGrp="1"/>
          </p:cNvSpPr>
          <p:nvPr>
            <p:ph type="sldNum" sz="quarter" idx="12"/>
          </p:nvPr>
        </p:nvSpPr>
        <p:spPr/>
        <p:txBody>
          <a:bodyPr/>
          <a:lstStyle/>
          <a:p>
            <a:fld id="{0D84D070-D014-4E27-85E1-C8F7BD981571}" type="slidenum">
              <a:rPr lang="en-US" smtClean="0"/>
              <a:t>19</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53113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39242938-963D-4876-8E2A-F1B35D17090D}"/>
              </a:ext>
            </a:extLst>
          </p:cNvPr>
          <p:cNvSpPr>
            <a:spLocks noGrp="1"/>
          </p:cNvSpPr>
          <p:nvPr>
            <p:ph type="title"/>
          </p:nvPr>
        </p:nvSpPr>
        <p:spPr>
          <a:xfrm>
            <a:off x="1765714" y="118480"/>
            <a:ext cx="9278257" cy="1325563"/>
          </a:xfrm>
        </p:spPr>
        <p:txBody>
          <a:bodyPr/>
          <a:lstStyle/>
          <a:p>
            <a:r>
              <a:rPr lang="en-US" b="1" dirty="0">
                <a:latin typeface="Calibri" panose="020F0502020204030204" pitchFamily="34" charset="0"/>
              </a:rPr>
              <a:t>NSF by the Numbers</a:t>
            </a:r>
            <a:endParaRPr lang="en-US" dirty="0"/>
          </a:p>
        </p:txBody>
      </p:sp>
      <p:sp>
        <p:nvSpPr>
          <p:cNvPr id="2" name="Slide Number Placeholder 1"/>
          <p:cNvSpPr>
            <a:spLocks noGrp="1"/>
          </p:cNvSpPr>
          <p:nvPr>
            <p:ph type="sldNum" sz="quarter" idx="12"/>
          </p:nvPr>
        </p:nvSpPr>
        <p:spPr/>
        <p:txBody>
          <a:bodyPr/>
          <a:lstStyle/>
          <a:p>
            <a:fld id="{257EA8FD-53E1-4488-9023-74EDBE32287B}" type="slidenum">
              <a:rPr lang="en-US" smtClean="0"/>
              <a:pPr/>
              <a:t>2</a:t>
            </a:fld>
            <a:endParaRPr lang="en-US" dirty="0"/>
          </a:p>
        </p:txBody>
      </p:sp>
      <p:sp>
        <p:nvSpPr>
          <p:cNvPr id="39" name="Right Brace 38" descr="This is a photo of a right brace in the diagram" title="Right brace"/>
          <p:cNvSpPr/>
          <p:nvPr/>
        </p:nvSpPr>
        <p:spPr>
          <a:xfrm>
            <a:off x="4191000" y="1737823"/>
            <a:ext cx="576048" cy="3957839"/>
          </a:xfrm>
          <a:prstGeom prst="rightBrace">
            <a:avLst/>
          </a:prstGeom>
          <a:ln w="38100"/>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400" dirty="0">
              <a:solidFill>
                <a:prstClr val="black"/>
              </a:solidFill>
            </a:endParaRPr>
          </a:p>
        </p:txBody>
      </p:sp>
      <p:sp>
        <p:nvSpPr>
          <p:cNvPr id="40" name="Right Brace 39" title="Picture of a right brace"/>
          <p:cNvSpPr/>
          <p:nvPr/>
        </p:nvSpPr>
        <p:spPr>
          <a:xfrm>
            <a:off x="7483665" y="1685820"/>
            <a:ext cx="576048" cy="4291751"/>
          </a:xfrm>
          <a:prstGeom prst="rightBrace">
            <a:avLst/>
          </a:prstGeom>
          <a:ln w="38100"/>
        </p:spPr>
        <p:style>
          <a:lnRef idx="1">
            <a:schemeClr val="accent5"/>
          </a:lnRef>
          <a:fillRef idx="0">
            <a:schemeClr val="accent5"/>
          </a:fillRef>
          <a:effectRef idx="0">
            <a:schemeClr val="accent5"/>
          </a:effectRef>
          <a:fontRef idx="minor">
            <a:schemeClr val="tx1"/>
          </a:fontRef>
        </p:style>
        <p:txBody>
          <a:bodyPr lIns="64008" tIns="32004" rIns="64008" bIns="32004" anchor="ctr"/>
          <a:lstStyle/>
          <a:p>
            <a:pPr algn="ctr" defTabSz="914309">
              <a:defRPr/>
            </a:pPr>
            <a:endParaRPr lang="en-US" sz="1400" dirty="0">
              <a:solidFill>
                <a:prstClr val="black"/>
              </a:solidFill>
            </a:endParaRPr>
          </a:p>
        </p:txBody>
      </p:sp>
      <p:grpSp>
        <p:nvGrpSpPr>
          <p:cNvPr id="41" name="Group 40" title="NSF's budget was $7.5 billion FY in 2016"/>
          <p:cNvGrpSpPr/>
          <p:nvPr/>
        </p:nvGrpSpPr>
        <p:grpSpPr>
          <a:xfrm>
            <a:off x="1711586" y="1500556"/>
            <a:ext cx="2295367" cy="1293858"/>
            <a:chOff x="457200" y="6168330"/>
            <a:chExt cx="3124199" cy="990600"/>
          </a:xfrm>
        </p:grpSpPr>
        <p:sp>
          <p:nvSpPr>
            <p:cNvPr id="42" name="Rounded Rectangle 41"/>
            <p:cNvSpPr/>
            <p:nvPr/>
          </p:nvSpPr>
          <p:spPr>
            <a:xfrm>
              <a:off x="457200" y="6168330"/>
              <a:ext cx="3124199" cy="990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prstClr val="white"/>
                </a:solidFill>
              </a:endParaRPr>
            </a:p>
          </p:txBody>
        </p:sp>
        <p:sp>
          <p:nvSpPr>
            <p:cNvPr id="44" name="TextBox 43"/>
            <p:cNvSpPr txBox="1"/>
            <p:nvPr/>
          </p:nvSpPr>
          <p:spPr>
            <a:xfrm>
              <a:off x="1599016" y="6416210"/>
              <a:ext cx="1982383" cy="494842"/>
            </a:xfrm>
            <a:prstGeom prst="rect">
              <a:avLst/>
            </a:prstGeom>
            <a:noFill/>
          </p:spPr>
          <p:txBody>
            <a:bodyPr wrap="square" rtlCol="0" anchor="ctr" anchorCtr="0">
              <a:spAutoFit/>
            </a:bodyPr>
            <a:lstStyle/>
            <a:p>
              <a:r>
                <a:rPr lang="en-US" dirty="0">
                  <a:solidFill>
                    <a:prstClr val="white"/>
                  </a:solidFill>
                  <a:cs typeface="Arial"/>
                </a:rPr>
                <a:t>billion FY 2016 </a:t>
              </a:r>
            </a:p>
          </p:txBody>
        </p:sp>
      </p:grpSp>
      <p:grpSp>
        <p:nvGrpSpPr>
          <p:cNvPr id="45" name="Group 44" title="96% of NSF's money funded research in STEM"/>
          <p:cNvGrpSpPr/>
          <p:nvPr/>
        </p:nvGrpSpPr>
        <p:grpSpPr>
          <a:xfrm>
            <a:off x="1711586" y="2958297"/>
            <a:ext cx="2295366" cy="1318894"/>
            <a:chOff x="457200" y="7327480"/>
            <a:chExt cx="3124200" cy="990600"/>
          </a:xfrm>
        </p:grpSpPr>
        <p:sp>
          <p:nvSpPr>
            <p:cNvPr id="46" name="Rounded Rectangle 45"/>
            <p:cNvSpPr/>
            <p:nvPr/>
          </p:nvSpPr>
          <p:spPr>
            <a:xfrm>
              <a:off x="457200" y="7327480"/>
              <a:ext cx="3124200" cy="990600"/>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endParaRPr>
            </a:p>
          </p:txBody>
        </p:sp>
        <p:sp>
          <p:nvSpPr>
            <p:cNvPr id="48" name="TextBox 47"/>
            <p:cNvSpPr txBox="1"/>
            <p:nvPr/>
          </p:nvSpPr>
          <p:spPr>
            <a:xfrm>
              <a:off x="1599014" y="7372006"/>
              <a:ext cx="1982386" cy="901548"/>
            </a:xfrm>
            <a:prstGeom prst="rect">
              <a:avLst/>
            </a:prstGeom>
            <a:noFill/>
          </p:spPr>
          <p:txBody>
            <a:bodyPr wrap="square" rtlCol="0" anchor="ctr" anchorCtr="0">
              <a:spAutoFit/>
            </a:bodyPr>
            <a:lstStyle/>
            <a:p>
              <a:r>
                <a:rPr lang="en-US" dirty="0">
                  <a:solidFill>
                    <a:prstClr val="white"/>
                  </a:solidFill>
                  <a:cs typeface="Arial"/>
                </a:rPr>
                <a:t>Research, education and related activities</a:t>
              </a:r>
            </a:p>
          </p:txBody>
        </p:sp>
      </p:grpSp>
      <p:grpSp>
        <p:nvGrpSpPr>
          <p:cNvPr id="49" name="Group 48" title="NSF received 49,300 proposals"/>
          <p:cNvGrpSpPr/>
          <p:nvPr/>
        </p:nvGrpSpPr>
        <p:grpSpPr>
          <a:xfrm>
            <a:off x="1711587" y="4589552"/>
            <a:ext cx="2295369" cy="1296148"/>
            <a:chOff x="457200" y="8492468"/>
            <a:chExt cx="3124200" cy="978877"/>
          </a:xfrm>
        </p:grpSpPr>
        <p:sp>
          <p:nvSpPr>
            <p:cNvPr id="50" name="Rounded Rectangle 49"/>
            <p:cNvSpPr/>
            <p:nvPr/>
          </p:nvSpPr>
          <p:spPr>
            <a:xfrm>
              <a:off x="457200" y="8492468"/>
              <a:ext cx="3124200" cy="978877"/>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endParaRPr>
            </a:p>
          </p:txBody>
        </p:sp>
        <p:sp>
          <p:nvSpPr>
            <p:cNvPr id="52" name="TextBox 51"/>
            <p:cNvSpPr txBox="1"/>
            <p:nvPr/>
          </p:nvSpPr>
          <p:spPr>
            <a:xfrm>
              <a:off x="1375413" y="8662356"/>
              <a:ext cx="2205985" cy="650829"/>
            </a:xfrm>
            <a:prstGeom prst="rect">
              <a:avLst/>
            </a:prstGeom>
            <a:noFill/>
          </p:spPr>
          <p:txBody>
            <a:bodyPr wrap="square" rtlCol="0" anchor="ctr" anchorCtr="0">
              <a:spAutoFit/>
            </a:bodyPr>
            <a:lstStyle/>
            <a:p>
              <a:pPr algn="ctr"/>
              <a:r>
                <a:rPr lang="en-US" sz="3200" dirty="0">
                  <a:solidFill>
                    <a:prstClr val="white"/>
                  </a:solidFill>
                  <a:cs typeface="Arial"/>
                </a:rPr>
                <a:t>49,300</a:t>
              </a:r>
            </a:p>
            <a:p>
              <a:pPr algn="ctr"/>
              <a:r>
                <a:rPr lang="en-US" dirty="0">
                  <a:solidFill>
                    <a:prstClr val="white"/>
                  </a:solidFill>
                  <a:cs typeface="Arial"/>
                </a:rPr>
                <a:t>proposals</a:t>
              </a:r>
            </a:p>
          </p:txBody>
        </p:sp>
      </p:grpSp>
      <p:grpSp>
        <p:nvGrpSpPr>
          <p:cNvPr id="53" name="Group 52" title="NSF made 11,900 awards"/>
          <p:cNvGrpSpPr/>
          <p:nvPr/>
        </p:nvGrpSpPr>
        <p:grpSpPr>
          <a:xfrm>
            <a:off x="4909367" y="1500556"/>
            <a:ext cx="2360544" cy="1293858"/>
            <a:chOff x="3810284" y="6333486"/>
            <a:chExt cx="3143057" cy="990600"/>
          </a:xfrm>
        </p:grpSpPr>
        <p:sp>
          <p:nvSpPr>
            <p:cNvPr id="54" name="Rounded Rectangle 53"/>
            <p:cNvSpPr/>
            <p:nvPr/>
          </p:nvSpPr>
          <p:spPr>
            <a:xfrm>
              <a:off x="3810284" y="6333486"/>
              <a:ext cx="3143057" cy="990600"/>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endParaRPr>
            </a:p>
          </p:txBody>
        </p:sp>
        <p:sp>
          <p:nvSpPr>
            <p:cNvPr id="55" name="TextBox 54"/>
            <p:cNvSpPr txBox="1"/>
            <p:nvPr/>
          </p:nvSpPr>
          <p:spPr>
            <a:xfrm>
              <a:off x="4710932" y="6427030"/>
              <a:ext cx="2105878" cy="706917"/>
            </a:xfrm>
            <a:prstGeom prst="rect">
              <a:avLst/>
            </a:prstGeom>
            <a:noFill/>
          </p:spPr>
          <p:txBody>
            <a:bodyPr wrap="none" rtlCol="0" anchor="ctr" anchorCtr="0">
              <a:spAutoFit/>
            </a:bodyPr>
            <a:lstStyle/>
            <a:p>
              <a:pPr algn="ctr"/>
              <a:r>
                <a:rPr lang="en-US" sz="3600" dirty="0">
                  <a:solidFill>
                    <a:prstClr val="white"/>
                  </a:solidFill>
                  <a:cs typeface="Arial"/>
                </a:rPr>
                <a:t>11,900</a:t>
              </a:r>
            </a:p>
            <a:p>
              <a:pPr algn="ctr"/>
              <a:r>
                <a:rPr lang="en-US" dirty="0">
                  <a:solidFill>
                    <a:prstClr val="white"/>
                  </a:solidFill>
                  <a:cs typeface="Arial"/>
                </a:rPr>
                <a:t>awards funded</a:t>
              </a:r>
            </a:p>
          </p:txBody>
        </p:sp>
        <p:pic>
          <p:nvPicPr>
            <p:cNvPr id="56" name="Picture 55" title="Photo of a pencil"/>
            <p:cNvPicPr>
              <a:picLocks noChangeAspect="1"/>
            </p:cNvPicPr>
            <p:nvPr/>
          </p:nvPicPr>
          <p:blipFill>
            <a:blip r:embed="rId3" cstate="print"/>
            <a:stretch>
              <a:fillRect/>
            </a:stretch>
          </p:blipFill>
          <p:spPr>
            <a:xfrm>
              <a:off x="4011902" y="6490519"/>
              <a:ext cx="694946" cy="694944"/>
            </a:xfrm>
            <a:prstGeom prst="rect">
              <a:avLst/>
            </a:prstGeom>
          </p:spPr>
        </p:pic>
      </p:grpSp>
      <p:grpSp>
        <p:nvGrpSpPr>
          <p:cNvPr id="57" name="Group 56" title="NSF supported 1,826 institutions"/>
          <p:cNvGrpSpPr/>
          <p:nvPr/>
        </p:nvGrpSpPr>
        <p:grpSpPr>
          <a:xfrm>
            <a:off x="4922042" y="2998424"/>
            <a:ext cx="2297066" cy="1278768"/>
            <a:chOff x="4240559" y="7143669"/>
            <a:chExt cx="3164349" cy="1070140"/>
          </a:xfrm>
        </p:grpSpPr>
        <p:sp>
          <p:nvSpPr>
            <p:cNvPr id="58" name="Rounded Rectangle 57"/>
            <p:cNvSpPr/>
            <p:nvPr/>
          </p:nvSpPr>
          <p:spPr>
            <a:xfrm>
              <a:off x="4240559" y="7164287"/>
              <a:ext cx="3164349" cy="1049522"/>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endParaRPr>
            </a:p>
          </p:txBody>
        </p:sp>
        <p:sp>
          <p:nvSpPr>
            <p:cNvPr id="59" name="TextBox 58"/>
            <p:cNvSpPr txBox="1"/>
            <p:nvPr/>
          </p:nvSpPr>
          <p:spPr>
            <a:xfrm>
              <a:off x="5227937" y="7143669"/>
              <a:ext cx="1952970" cy="1004498"/>
            </a:xfrm>
            <a:prstGeom prst="rect">
              <a:avLst/>
            </a:prstGeom>
            <a:noFill/>
          </p:spPr>
          <p:txBody>
            <a:bodyPr wrap="square" rtlCol="0" anchor="ctr" anchorCtr="0">
              <a:spAutoFit/>
            </a:bodyPr>
            <a:lstStyle/>
            <a:p>
              <a:pPr algn="ctr"/>
              <a:r>
                <a:rPr lang="en-US" sz="3600" dirty="0">
                  <a:solidFill>
                    <a:prstClr val="white"/>
                  </a:solidFill>
                  <a:cs typeface="Arial"/>
                </a:rPr>
                <a:t>1,826</a:t>
              </a:r>
            </a:p>
            <a:p>
              <a:pPr algn="ctr"/>
              <a:r>
                <a:rPr lang="en-US" dirty="0">
                  <a:solidFill>
                    <a:prstClr val="white"/>
                  </a:solidFill>
                  <a:cs typeface="Arial"/>
                </a:rPr>
                <a:t>NSF-funded </a:t>
              </a:r>
            </a:p>
            <a:p>
              <a:pPr algn="ctr"/>
              <a:r>
                <a:rPr lang="en-US" dirty="0">
                  <a:solidFill>
                    <a:prstClr val="white"/>
                  </a:solidFill>
                  <a:cs typeface="Arial"/>
                </a:rPr>
                <a:t>Institutions</a:t>
              </a:r>
            </a:p>
          </p:txBody>
        </p:sp>
        <p:pic>
          <p:nvPicPr>
            <p:cNvPr id="60" name="Picture 59" title="Photo of a generic school"/>
            <p:cNvPicPr>
              <a:picLocks noChangeAspect="1"/>
            </p:cNvPicPr>
            <p:nvPr/>
          </p:nvPicPr>
          <p:blipFill>
            <a:blip r:embed="rId4" cstate="print"/>
            <a:stretch>
              <a:fillRect/>
            </a:stretch>
          </p:blipFill>
          <p:spPr>
            <a:xfrm>
              <a:off x="4460527" y="7440547"/>
              <a:ext cx="661318" cy="539115"/>
            </a:xfrm>
            <a:prstGeom prst="rect">
              <a:avLst/>
            </a:prstGeom>
          </p:spPr>
        </p:pic>
      </p:grpSp>
      <p:grpSp>
        <p:nvGrpSpPr>
          <p:cNvPr id="61" name="Group 60" title="NSF supported 320,900 researchers"/>
          <p:cNvGrpSpPr/>
          <p:nvPr/>
        </p:nvGrpSpPr>
        <p:grpSpPr>
          <a:xfrm>
            <a:off x="4909368" y="4595341"/>
            <a:ext cx="2424023" cy="1280242"/>
            <a:chOff x="4419598" y="8483697"/>
            <a:chExt cx="3355992" cy="1450766"/>
          </a:xfrm>
        </p:grpSpPr>
        <p:sp>
          <p:nvSpPr>
            <p:cNvPr id="62" name="Rounded Rectangle 61"/>
            <p:cNvSpPr/>
            <p:nvPr/>
          </p:nvSpPr>
          <p:spPr>
            <a:xfrm>
              <a:off x="4419598" y="8483697"/>
              <a:ext cx="3180229" cy="1450766"/>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endParaRPr>
            </a:p>
          </p:txBody>
        </p:sp>
        <p:sp>
          <p:nvSpPr>
            <p:cNvPr id="63" name="TextBox 62"/>
            <p:cNvSpPr txBox="1"/>
            <p:nvPr/>
          </p:nvSpPr>
          <p:spPr>
            <a:xfrm>
              <a:off x="5163125" y="8587267"/>
              <a:ext cx="2612465" cy="1220700"/>
            </a:xfrm>
            <a:prstGeom prst="rect">
              <a:avLst/>
            </a:prstGeom>
            <a:noFill/>
          </p:spPr>
          <p:txBody>
            <a:bodyPr wrap="square" rtlCol="0" anchor="ctr" anchorCtr="0">
              <a:spAutoFit/>
            </a:bodyPr>
            <a:lstStyle/>
            <a:p>
              <a:pPr algn="ctr"/>
              <a:r>
                <a:rPr lang="en-US" sz="2800" dirty="0">
                  <a:solidFill>
                    <a:prstClr val="white"/>
                  </a:solidFill>
                  <a:cs typeface="Arial"/>
                </a:rPr>
                <a:t>320,900</a:t>
              </a:r>
              <a:endParaRPr lang="en-US" sz="1400" dirty="0">
                <a:solidFill>
                  <a:prstClr val="white"/>
                </a:solidFill>
                <a:cs typeface="Arial"/>
              </a:endParaRPr>
            </a:p>
            <a:p>
              <a:pPr algn="ctr"/>
              <a:r>
                <a:rPr lang="en-US" dirty="0">
                  <a:solidFill>
                    <a:prstClr val="white"/>
                  </a:solidFill>
                  <a:cs typeface="Arial"/>
                </a:rPr>
                <a:t>NSF-supported researchers </a:t>
              </a:r>
              <a:endParaRPr lang="en-US" sz="3600" dirty="0">
                <a:solidFill>
                  <a:prstClr val="white"/>
                </a:solidFill>
                <a:cs typeface="Arial"/>
              </a:endParaRPr>
            </a:p>
          </p:txBody>
        </p:sp>
        <p:pic>
          <p:nvPicPr>
            <p:cNvPr id="64" name="Picture 63" title="Generic photo of people's shadows"/>
            <p:cNvPicPr>
              <a:picLocks noChangeAspect="1"/>
            </p:cNvPicPr>
            <p:nvPr/>
          </p:nvPicPr>
          <p:blipFill>
            <a:blip r:embed="rId5" cstate="print"/>
            <a:stretch>
              <a:fillRect/>
            </a:stretch>
          </p:blipFill>
          <p:spPr>
            <a:xfrm>
              <a:off x="4563974" y="8685986"/>
              <a:ext cx="846764" cy="694944"/>
            </a:xfrm>
            <a:prstGeom prst="rect">
              <a:avLst/>
            </a:prstGeom>
          </p:spPr>
        </p:pic>
      </p:grpSp>
      <p:grpSp>
        <p:nvGrpSpPr>
          <p:cNvPr id="65" name="Group 64" title="214 Nobel Prize Winners"/>
          <p:cNvGrpSpPr/>
          <p:nvPr/>
        </p:nvGrpSpPr>
        <p:grpSpPr>
          <a:xfrm>
            <a:off x="8108052" y="4543583"/>
            <a:ext cx="2297066" cy="1332000"/>
            <a:chOff x="4419600" y="6112938"/>
            <a:chExt cx="3143058" cy="1284263"/>
          </a:xfrm>
          <a:solidFill>
            <a:schemeClr val="accent6">
              <a:lumMod val="75000"/>
            </a:schemeClr>
          </a:solidFill>
        </p:grpSpPr>
        <p:sp>
          <p:nvSpPr>
            <p:cNvPr id="66" name="Rounded Rectangle 65"/>
            <p:cNvSpPr/>
            <p:nvPr/>
          </p:nvSpPr>
          <p:spPr>
            <a:xfrm>
              <a:off x="4419600" y="6112938"/>
              <a:ext cx="3143058" cy="1284263"/>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dirty="0">
                <a:solidFill>
                  <a:prstClr val="white"/>
                </a:solidFill>
              </a:endParaRPr>
            </a:p>
          </p:txBody>
        </p:sp>
        <p:sp>
          <p:nvSpPr>
            <p:cNvPr id="67" name="TextBox 66"/>
            <p:cNvSpPr txBox="1"/>
            <p:nvPr/>
          </p:nvSpPr>
          <p:spPr>
            <a:xfrm>
              <a:off x="5552870" y="6558467"/>
              <a:ext cx="1998884" cy="534143"/>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tIns="0" bIns="0" rtlCol="0" anchor="ctr" anchorCtr="0">
              <a:spAutoFit/>
            </a:bodyPr>
            <a:lstStyle/>
            <a:p>
              <a:pPr algn="ctr"/>
              <a:r>
                <a:rPr lang="en-US" dirty="0">
                  <a:solidFill>
                    <a:prstClr val="white"/>
                  </a:solidFill>
                  <a:cs typeface="Arial"/>
                </a:rPr>
                <a:t>214 Nobel Prize winners</a:t>
              </a:r>
            </a:p>
          </p:txBody>
        </p:sp>
      </p:grpSp>
      <p:grpSp>
        <p:nvGrpSpPr>
          <p:cNvPr id="68" name="Group 67" title="All STEM disciplines"/>
          <p:cNvGrpSpPr/>
          <p:nvPr/>
        </p:nvGrpSpPr>
        <p:grpSpPr>
          <a:xfrm>
            <a:off x="8050821" y="1523276"/>
            <a:ext cx="2464779" cy="1271139"/>
            <a:chOff x="4240555" y="7186610"/>
            <a:chExt cx="4050374" cy="990600"/>
          </a:xfrm>
          <a:solidFill>
            <a:schemeClr val="accent6">
              <a:lumMod val="75000"/>
            </a:schemeClr>
          </a:solidFill>
        </p:grpSpPr>
        <p:sp>
          <p:nvSpPr>
            <p:cNvPr id="69" name="Rounded Rectangle 68"/>
            <p:cNvSpPr/>
            <p:nvPr/>
          </p:nvSpPr>
          <p:spPr>
            <a:xfrm>
              <a:off x="4240555" y="7186610"/>
              <a:ext cx="4050373" cy="99060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dirty="0">
                <a:solidFill>
                  <a:prstClr val="white"/>
                </a:solidFill>
              </a:endParaRPr>
            </a:p>
          </p:txBody>
        </p:sp>
        <p:sp>
          <p:nvSpPr>
            <p:cNvPr id="70" name="TextBox 69"/>
            <p:cNvSpPr txBox="1"/>
            <p:nvPr/>
          </p:nvSpPr>
          <p:spPr>
            <a:xfrm>
              <a:off x="5466371" y="7447928"/>
              <a:ext cx="2824558" cy="503686"/>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dirty="0">
                  <a:solidFill>
                    <a:prstClr val="white"/>
                  </a:solidFill>
                  <a:cs typeface="Arial"/>
                </a:rPr>
                <a:t>All STEM disciplines</a:t>
              </a:r>
            </a:p>
          </p:txBody>
        </p:sp>
      </p:grpSp>
      <p:grpSp>
        <p:nvGrpSpPr>
          <p:cNvPr id="71" name="Group 70" title="STEM Education Research"/>
          <p:cNvGrpSpPr/>
          <p:nvPr/>
        </p:nvGrpSpPr>
        <p:grpSpPr>
          <a:xfrm>
            <a:off x="8050820" y="2958300"/>
            <a:ext cx="2411530" cy="1358609"/>
            <a:chOff x="3718909" y="8505747"/>
            <a:chExt cx="3180229" cy="978877"/>
          </a:xfrm>
          <a:solidFill>
            <a:schemeClr val="accent6">
              <a:lumMod val="75000"/>
            </a:schemeClr>
          </a:solidFill>
        </p:grpSpPr>
        <p:sp>
          <p:nvSpPr>
            <p:cNvPr id="72" name="Rounded Rectangle 71"/>
            <p:cNvSpPr/>
            <p:nvPr/>
          </p:nvSpPr>
          <p:spPr>
            <a:xfrm>
              <a:off x="3718909" y="8505747"/>
              <a:ext cx="3180229" cy="978877"/>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dirty="0">
                <a:solidFill>
                  <a:prstClr val="white"/>
                </a:solidFill>
              </a:endParaRPr>
            </a:p>
          </p:txBody>
        </p:sp>
        <p:sp>
          <p:nvSpPr>
            <p:cNvPr id="73" name="TextBox 72"/>
            <p:cNvSpPr txBox="1"/>
            <p:nvPr/>
          </p:nvSpPr>
          <p:spPr>
            <a:xfrm>
              <a:off x="5079423" y="8528572"/>
              <a:ext cx="1658257" cy="87700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dirty="0">
                  <a:solidFill>
                    <a:prstClr val="white"/>
                  </a:solidFill>
                  <a:cs typeface="Arial"/>
                </a:rPr>
                <a:t>STEM </a:t>
              </a:r>
            </a:p>
            <a:p>
              <a:pPr algn="ctr"/>
              <a:r>
                <a:rPr lang="en-US" dirty="0">
                  <a:solidFill>
                    <a:prstClr val="white"/>
                  </a:solidFill>
                  <a:cs typeface="Arial"/>
                </a:rPr>
                <a:t>Education Research</a:t>
              </a:r>
            </a:p>
          </p:txBody>
        </p:sp>
      </p:grpSp>
      <p:pic>
        <p:nvPicPr>
          <p:cNvPr id="74" name="Picture 2" descr="G:\Infographics_Value_of_Science\image_research\MeritReview\medal.png" title="Generic piciture of med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97551" y="4890067"/>
            <a:ext cx="963202" cy="82091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G:\Speeches\2014\Cordova\ERC\book.png" title="Generic picture of a book"/>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237294" y="3243975"/>
            <a:ext cx="883716" cy="6209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G:\Speeches\2014\Cordova\ERC\beaker.png" title="Generic picture of a beake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221435" y="1654877"/>
            <a:ext cx="627499" cy="8590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title="Light bulb"/>
          <p:cNvPicPr>
            <a:picLocks noChangeAspect="1"/>
          </p:cNvPicPr>
          <p:nvPr/>
        </p:nvPicPr>
        <p:blipFill>
          <a:blip r:embed="rId9" cstate="print"/>
          <a:stretch>
            <a:fillRect/>
          </a:stretch>
        </p:blipFill>
        <p:spPr>
          <a:xfrm>
            <a:off x="1956817" y="4858634"/>
            <a:ext cx="497129" cy="773510"/>
          </a:xfrm>
          <a:prstGeom prst="rect">
            <a:avLst/>
          </a:prstGeom>
        </p:spPr>
      </p:pic>
      <p:sp>
        <p:nvSpPr>
          <p:cNvPr id="4" name="TextBox 3"/>
          <p:cNvSpPr txBox="1"/>
          <p:nvPr/>
        </p:nvSpPr>
        <p:spPr>
          <a:xfrm>
            <a:off x="1765715" y="1886281"/>
            <a:ext cx="993381" cy="584775"/>
          </a:xfrm>
          <a:prstGeom prst="rect">
            <a:avLst/>
          </a:prstGeom>
          <a:noFill/>
        </p:spPr>
        <p:txBody>
          <a:bodyPr wrap="square" rtlCol="0">
            <a:spAutoFit/>
          </a:bodyPr>
          <a:lstStyle/>
          <a:p>
            <a:r>
              <a:rPr lang="en-US" sz="3200" b="1" dirty="0">
                <a:solidFill>
                  <a:schemeClr val="bg2"/>
                </a:solidFill>
              </a:rPr>
              <a:t>$7.5</a:t>
            </a:r>
          </a:p>
        </p:txBody>
      </p:sp>
      <p:sp>
        <p:nvSpPr>
          <p:cNvPr id="78" name="TextBox 77"/>
          <p:cNvSpPr txBox="1"/>
          <p:nvPr/>
        </p:nvSpPr>
        <p:spPr>
          <a:xfrm>
            <a:off x="1765714" y="3311542"/>
            <a:ext cx="993381" cy="584775"/>
          </a:xfrm>
          <a:prstGeom prst="rect">
            <a:avLst/>
          </a:prstGeom>
          <a:noFill/>
        </p:spPr>
        <p:txBody>
          <a:bodyPr wrap="square" rtlCol="0">
            <a:spAutoFit/>
          </a:bodyPr>
          <a:lstStyle/>
          <a:p>
            <a:r>
              <a:rPr lang="en-US" sz="3200" dirty="0">
                <a:solidFill>
                  <a:schemeClr val="bg2"/>
                </a:solidFill>
              </a:rPr>
              <a:t>96%</a:t>
            </a:r>
          </a:p>
        </p:txBody>
      </p:sp>
      <p:pic>
        <p:nvPicPr>
          <p:cNvPr id="43" name="Picture 42" descr="NSF Logo.psd"/>
          <p:cNvPicPr/>
          <p:nvPr/>
        </p:nvPicPr>
        <p:blipFill>
          <a:blip r:embed="rId10" cstate="print"/>
          <a:srcRect/>
          <a:stretch>
            <a:fillRect/>
          </a:stretch>
        </p:blipFill>
        <p:spPr bwMode="auto">
          <a:xfrm>
            <a:off x="321076" y="139109"/>
            <a:ext cx="1219200" cy="1219200"/>
          </a:xfrm>
          <a:prstGeom prst="rect">
            <a:avLst/>
          </a:prstGeom>
          <a:noFill/>
          <a:ln w="9525">
            <a:noFill/>
            <a:miter lim="800000"/>
            <a:headEnd/>
            <a:tailEnd/>
          </a:ln>
        </p:spPr>
      </p:pic>
    </p:spTree>
    <p:extLst>
      <p:ext uri="{BB962C8B-B14F-4D97-AF65-F5344CB8AC3E}">
        <p14:creationId xmlns:p14="http://schemas.microsoft.com/office/powerpoint/2010/main" val="976174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256819" y="1146180"/>
            <a:ext cx="10757971" cy="5711820"/>
          </a:xfrm>
          <a:prstGeom prst="rect">
            <a:avLst/>
          </a:prstGeom>
          <a:noFill/>
          <a:ln w="9525">
            <a:noFill/>
            <a:miter lim="800000"/>
            <a:headEnd/>
            <a:tailEnd/>
          </a:ln>
        </p:spPr>
        <p:txBody>
          <a:bodyPr wrap="square">
            <a:spAutoFit/>
          </a:bodyPr>
          <a:lstStyle/>
          <a:p>
            <a:pPr marL="231775" indent="-231775">
              <a:spcBef>
                <a:spcPts val="500"/>
              </a:spcBef>
              <a:buFont typeface="Arial" pitchFamily="34" charset="0"/>
              <a:buChar char="•"/>
            </a:pPr>
            <a:r>
              <a:rPr lang="en-US" sz="2800" b="1" dirty="0"/>
              <a:t>Panel: </a:t>
            </a:r>
            <a:r>
              <a:rPr lang="en-US" sz="2800" dirty="0"/>
              <a:t>Face-to-face sessions conducted by reviewers mainly at NSF but also in other </a:t>
            </a:r>
            <a:r>
              <a:rPr lang="en-US" sz="2800" dirty="0" smtClean="0"/>
              <a:t>settings (or virtual/hybrid panels)</a:t>
            </a:r>
            <a:endParaRPr lang="en-US" sz="2800" dirty="0"/>
          </a:p>
          <a:p>
            <a:pPr marL="628650" lvl="1" indent="-342900" eaLnBrk="0" hangingPunct="0">
              <a:spcBef>
                <a:spcPts val="500"/>
              </a:spcBef>
              <a:buFont typeface="Arial" pitchFamily="34" charset="0"/>
              <a:buChar char="–"/>
            </a:pPr>
            <a:r>
              <a:rPr lang="en-US" sz="2800" dirty="0"/>
              <a:t>Panel reviewers usually have a broader scientific knowledge.</a:t>
            </a:r>
          </a:p>
          <a:p>
            <a:pPr marL="628650" lvl="1" indent="-342900" eaLnBrk="0" hangingPunct="0">
              <a:spcBef>
                <a:spcPts val="500"/>
              </a:spcBef>
              <a:buFont typeface="Arial" pitchFamily="34" charset="0"/>
              <a:buChar char="–"/>
            </a:pPr>
            <a:r>
              <a:rPr lang="en-US" sz="2800" dirty="0"/>
              <a:t>Some proposals may undergo only a panel review.</a:t>
            </a:r>
          </a:p>
          <a:p>
            <a:pPr marL="628650" lvl="1" indent="-342900" eaLnBrk="0" hangingPunct="0">
              <a:spcBef>
                <a:spcPts val="500"/>
              </a:spcBef>
              <a:buFont typeface="Arial" pitchFamily="34" charset="0"/>
              <a:buChar char="–"/>
            </a:pPr>
            <a:r>
              <a:rPr lang="en-US" sz="2800" dirty="0"/>
              <a:t>Some proposals may undergo reviews by multiple panels (especially for those proposals with cross-cutting themes</a:t>
            </a:r>
            <a:r>
              <a:rPr lang="en-US" sz="2800" dirty="0" smtClean="0"/>
              <a:t>).</a:t>
            </a:r>
            <a:endParaRPr lang="en-US" sz="2800" b="1" i="1" dirty="0"/>
          </a:p>
          <a:p>
            <a:pPr marL="171450" indent="-342900" eaLnBrk="0" hangingPunct="0">
              <a:spcBef>
                <a:spcPts val="500"/>
              </a:spcBef>
              <a:buFont typeface="Arial" panose="020B0604020202020204" pitchFamily="34" charset="0"/>
              <a:buChar char="•"/>
            </a:pPr>
            <a:r>
              <a:rPr lang="en-US" sz="2800" b="1" i="1" dirty="0"/>
              <a:t>Ad hoc</a:t>
            </a:r>
            <a:r>
              <a:rPr lang="en-US" sz="2800" b="1" dirty="0"/>
              <a:t>: proposals sent out for review </a:t>
            </a:r>
          </a:p>
          <a:p>
            <a:pPr marL="628650" lvl="1" indent="-342900" eaLnBrk="0" hangingPunct="0">
              <a:spcBef>
                <a:spcPts val="500"/>
              </a:spcBef>
              <a:buFont typeface="Arial" pitchFamily="34" charset="0"/>
              <a:buChar char="–"/>
            </a:pPr>
            <a:r>
              <a:rPr lang="en-US" sz="2800" i="1" dirty="0"/>
              <a:t>Ad hoc </a:t>
            </a:r>
            <a:r>
              <a:rPr lang="en-US" sz="2800" dirty="0"/>
              <a:t>reviewers usually have specific expertise in a field related to the proposal.</a:t>
            </a:r>
          </a:p>
          <a:p>
            <a:pPr marL="628650" lvl="1" indent="-342900" eaLnBrk="0" hangingPunct="0">
              <a:spcBef>
                <a:spcPts val="500"/>
              </a:spcBef>
              <a:buFont typeface="Arial" pitchFamily="34" charset="0"/>
              <a:buChar char="–"/>
            </a:pPr>
            <a:r>
              <a:rPr lang="en-US" sz="2800" dirty="0"/>
              <a:t>Some proposals may undergo </a:t>
            </a:r>
            <a:r>
              <a:rPr lang="en-US" sz="2800" i="1" dirty="0"/>
              <a:t>ad hoc </a:t>
            </a:r>
            <a:r>
              <a:rPr lang="en-US" sz="2800" dirty="0"/>
              <a:t>review only</a:t>
            </a:r>
            <a:r>
              <a:rPr lang="en-US" sz="2800" dirty="0" smtClean="0"/>
              <a:t>.</a:t>
            </a:r>
            <a:endParaRPr lang="en-US" sz="2800" dirty="0"/>
          </a:p>
          <a:p>
            <a:pPr marL="392113" lvl="1" indent="-392113" eaLnBrk="0" hangingPunct="0">
              <a:spcBef>
                <a:spcPts val="500"/>
              </a:spcBef>
              <a:buFont typeface="Arial" panose="020B0604020202020204" pitchFamily="34" charset="0"/>
              <a:buChar char="•"/>
            </a:pPr>
            <a:r>
              <a:rPr lang="en-US" sz="2800" b="1" dirty="0"/>
              <a:t>Combination: </a:t>
            </a:r>
            <a:r>
              <a:rPr lang="en-US" sz="2800" dirty="0"/>
              <a:t>some proposals may undergo supplemental </a:t>
            </a:r>
            <a:r>
              <a:rPr lang="en-US" sz="2800" i="1" dirty="0"/>
              <a:t>ad hoc </a:t>
            </a:r>
            <a:r>
              <a:rPr lang="en-US" sz="2800" dirty="0"/>
              <a:t>reviews before or after a panel review</a:t>
            </a:r>
            <a:r>
              <a:rPr lang="en-US" sz="2800" dirty="0" smtClean="0"/>
              <a:t>.</a:t>
            </a:r>
            <a:endParaRPr lang="en-US" sz="2800" dirty="0"/>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E7E017AB-5AB7-48A9-99E7-C87D7E55CF30}"/>
              </a:ext>
            </a:extLst>
          </p:cNvPr>
          <p:cNvSpPr>
            <a:spLocks noGrp="1"/>
          </p:cNvSpPr>
          <p:nvPr>
            <p:ph type="title"/>
          </p:nvPr>
        </p:nvSpPr>
        <p:spPr>
          <a:xfrm>
            <a:off x="1712842" y="166346"/>
            <a:ext cx="7537484" cy="1024502"/>
          </a:xfrm>
        </p:spPr>
        <p:txBody>
          <a:bodyPr/>
          <a:lstStyle/>
          <a:p>
            <a:r>
              <a:rPr lang="en-US" b="1" dirty="0"/>
              <a:t>Types of Reviews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916577" y="1780660"/>
            <a:ext cx="10682889" cy="3512757"/>
          </a:xfrm>
          <a:prstGeom prst="rect">
            <a:avLst/>
          </a:prstGeom>
          <a:noFill/>
          <a:ln w="9525">
            <a:noFill/>
            <a:miter lim="800000"/>
            <a:headEnd/>
            <a:tailEnd/>
          </a:ln>
        </p:spPr>
        <p:txBody>
          <a:bodyPr wrap="square">
            <a:spAutoFit/>
          </a:bodyPr>
          <a:lstStyle/>
          <a:p>
            <a:pPr marL="231775" indent="-231775">
              <a:lnSpc>
                <a:spcPct val="105000"/>
              </a:lnSpc>
              <a:spcBef>
                <a:spcPts val="500"/>
              </a:spcBef>
              <a:spcAft>
                <a:spcPts val="500"/>
              </a:spcAft>
              <a:buFontTx/>
              <a:buChar char="•"/>
            </a:pPr>
            <a:r>
              <a:rPr lang="en-US" sz="2800" b="1" dirty="0"/>
              <a:t>Internal: review by NSF Program Officers only</a:t>
            </a:r>
          </a:p>
          <a:p>
            <a:pPr marL="628650" lvl="1" indent="-342900" eaLnBrk="0" hangingPunct="0">
              <a:lnSpc>
                <a:spcPct val="90000"/>
              </a:lnSpc>
              <a:spcBef>
                <a:spcPts val="500"/>
              </a:spcBef>
              <a:spcAft>
                <a:spcPts val="500"/>
              </a:spcAft>
              <a:buFont typeface="Arial" pitchFamily="34" charset="0"/>
              <a:buChar char="–"/>
            </a:pPr>
            <a:r>
              <a:rPr lang="en-US" sz="2800" dirty="0"/>
              <a:t>Examples of internally reviewed proposals:</a:t>
            </a:r>
          </a:p>
          <a:p>
            <a:pPr lvl="2" indent="-285750" eaLnBrk="0" hangingPunct="0">
              <a:lnSpc>
                <a:spcPct val="90000"/>
              </a:lnSpc>
              <a:spcBef>
                <a:spcPts val="500"/>
              </a:spcBef>
              <a:spcAft>
                <a:spcPts val="500"/>
              </a:spcAft>
              <a:buFont typeface="Arial" pitchFamily="34" charset="0"/>
              <a:buChar char="•"/>
            </a:pPr>
            <a:r>
              <a:rPr lang="en-US" sz="2800" dirty="0"/>
              <a:t>Proposals submitted to Rapid Response Research Grants (RAPID)</a:t>
            </a:r>
          </a:p>
          <a:p>
            <a:pPr lvl="2" indent="-285750" eaLnBrk="0" hangingPunct="0">
              <a:lnSpc>
                <a:spcPct val="90000"/>
              </a:lnSpc>
              <a:spcBef>
                <a:spcPts val="500"/>
              </a:spcBef>
              <a:spcAft>
                <a:spcPts val="500"/>
              </a:spcAft>
              <a:buFont typeface="Arial" pitchFamily="34" charset="0"/>
              <a:buChar char="•"/>
            </a:pPr>
            <a:r>
              <a:rPr lang="en-US" sz="2800" dirty="0"/>
              <a:t>Proposals submitted to </a:t>
            </a:r>
            <a:r>
              <a:rPr lang="en-US" sz="2800" dirty="0" err="1"/>
              <a:t>EArly</a:t>
            </a:r>
            <a:r>
              <a:rPr lang="en-US" sz="2800" dirty="0"/>
              <a:t>-concept Grants for Exploratory Research (EAGER)</a:t>
            </a:r>
          </a:p>
          <a:p>
            <a:pPr lvl="2" indent="-285750" eaLnBrk="0" hangingPunct="0">
              <a:lnSpc>
                <a:spcPct val="90000"/>
              </a:lnSpc>
              <a:spcBef>
                <a:spcPts val="500"/>
              </a:spcBef>
              <a:spcAft>
                <a:spcPts val="500"/>
              </a:spcAft>
              <a:buFont typeface="Arial" pitchFamily="34" charset="0"/>
              <a:buChar char="•"/>
            </a:pPr>
            <a:r>
              <a:rPr lang="en-US" sz="2800" dirty="0"/>
              <a:t>Proposals for conferences or workshops</a:t>
            </a:r>
          </a:p>
          <a:p>
            <a:pPr lvl="3" indent="-285750" eaLnBrk="0" hangingPunct="0">
              <a:lnSpc>
                <a:spcPct val="90000"/>
              </a:lnSpc>
              <a:spcBef>
                <a:spcPts val="500"/>
              </a:spcBef>
              <a:spcAft>
                <a:spcPts val="500"/>
              </a:spcAft>
              <a:buFont typeface="Arial" pitchFamily="34" charset="0"/>
              <a:buChar char="•"/>
            </a:pPr>
            <a:r>
              <a:rPr lang="en-US" sz="2800" dirty="0"/>
              <a:t>Budget </a:t>
            </a:r>
            <a:r>
              <a:rPr lang="en-US" sz="2800" dirty="0" smtClean="0"/>
              <a:t>($50 K-$100 K)</a:t>
            </a:r>
            <a:endParaRPr lang="en-US" sz="2800" dirty="0"/>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CF6A6CE8-3161-49AB-B43A-7C557FE8045F}"/>
              </a:ext>
            </a:extLst>
          </p:cNvPr>
          <p:cNvSpPr>
            <a:spLocks noGrp="1"/>
          </p:cNvSpPr>
          <p:nvPr>
            <p:ph type="title"/>
          </p:nvPr>
        </p:nvSpPr>
        <p:spPr>
          <a:xfrm>
            <a:off x="1752599" y="166345"/>
            <a:ext cx="10515600" cy="1325563"/>
          </a:xfrm>
        </p:spPr>
        <p:txBody>
          <a:bodyPr/>
          <a:lstStyle/>
          <a:p>
            <a:r>
              <a:rPr lang="en-US" b="1" dirty="0"/>
              <a:t>Types of Reviews Continued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50264" y="325725"/>
            <a:ext cx="7772400" cy="914400"/>
          </a:xfrm>
        </p:spPr>
        <p:txBody>
          <a:bodyPr>
            <a:normAutofit/>
          </a:bodyPr>
          <a:lstStyle/>
          <a:p>
            <a:pPr algn="ctr" eaLnBrk="1" hangingPunct="1"/>
            <a:r>
              <a:rPr lang="en-US" b="1" dirty="0">
                <a:latin typeface="+mn-lt"/>
              </a:rPr>
              <a:t>Typical Format of a Review</a:t>
            </a:r>
          </a:p>
        </p:txBody>
      </p:sp>
      <p:sp>
        <p:nvSpPr>
          <p:cNvPr id="7" name="Rectangle 3"/>
          <p:cNvSpPr txBox="1">
            <a:spLocks noChangeArrowheads="1"/>
          </p:cNvSpPr>
          <p:nvPr/>
        </p:nvSpPr>
        <p:spPr bwMode="auto">
          <a:xfrm>
            <a:off x="1744013" y="1230999"/>
            <a:ext cx="9396212" cy="5481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fontAlgn="base">
              <a:lnSpc>
                <a:spcPct val="80000"/>
              </a:lnSpc>
              <a:spcBef>
                <a:spcPct val="20000"/>
              </a:spcBef>
              <a:spcAft>
                <a:spcPct val="0"/>
              </a:spcAft>
              <a:buFont typeface="Arial" panose="020B0604020202020204" pitchFamily="34" charset="0"/>
              <a:buChar char="•"/>
              <a:defRPr/>
            </a:pPr>
            <a:r>
              <a:rPr lang="en-US" sz="2800" b="1" kern="0" dirty="0">
                <a:ea typeface="ＭＳ Ｐゴシック" pitchFamily="-112" charset="-128"/>
              </a:rPr>
              <a:t>General summary of project (2-3 sentences)</a:t>
            </a:r>
            <a:endParaRPr lang="en-US" sz="2800" b="1" kern="0" dirty="0">
              <a:ea typeface="ＭＳ Ｐゴシック" pitchFamily="-112" charset="-128"/>
              <a:cs typeface="ＭＳ Ｐゴシック" pitchFamily="-112" charset="-128"/>
            </a:endParaRPr>
          </a:p>
          <a:p>
            <a:pPr fontAlgn="base">
              <a:lnSpc>
                <a:spcPct val="80000"/>
              </a:lnSpc>
              <a:spcBef>
                <a:spcPct val="20000"/>
              </a:spcBef>
              <a:spcAft>
                <a:spcPct val="0"/>
              </a:spcAft>
              <a:defRPr/>
            </a:pPr>
            <a:endParaRPr lang="en-US" sz="1400" b="1" kern="0" dirty="0">
              <a:ea typeface="ＭＳ Ｐゴシック" pitchFamily="-112" charset="-128"/>
              <a:cs typeface="ＭＳ Ｐゴシック" pitchFamily="-112" charset="-128"/>
            </a:endParaRPr>
          </a:p>
          <a:p>
            <a:pPr marL="228600" indent="-228600" fontAlgn="base">
              <a:lnSpc>
                <a:spcPct val="80000"/>
              </a:lnSpc>
              <a:spcBef>
                <a:spcPct val="20000"/>
              </a:spcBef>
              <a:spcAft>
                <a:spcPct val="0"/>
              </a:spcAft>
              <a:buFont typeface="Arial" panose="020B0604020202020204" pitchFamily="34" charset="0"/>
              <a:buChar char="•"/>
              <a:defRPr/>
            </a:pPr>
            <a:r>
              <a:rPr lang="en-US" sz="2800" b="1" kern="0" dirty="0">
                <a:ea typeface="ＭＳ Ｐゴシック" pitchFamily="-112" charset="-128"/>
                <a:cs typeface="ＭＳ Ｐゴシック" pitchFamily="-112" charset="-128"/>
              </a:rPr>
              <a:t>Intellectual merit</a:t>
            </a:r>
          </a:p>
          <a:p>
            <a:pPr marL="800100" lvl="1" indent="-342900" fontAlgn="base">
              <a:lnSpc>
                <a:spcPct val="80000"/>
              </a:lnSpc>
              <a:spcBef>
                <a:spcPct val="20000"/>
              </a:spcBef>
              <a:spcAft>
                <a:spcPct val="0"/>
              </a:spcAft>
              <a:buSzPct val="100000"/>
              <a:buFont typeface="Wingdings" panose="05000000000000000000" pitchFamily="2" charset="2"/>
              <a:buChar char="Ø"/>
              <a:defRPr/>
            </a:pPr>
            <a:r>
              <a:rPr lang="en-US" sz="2800" b="1" kern="0" dirty="0">
                <a:ea typeface="ＭＳ Ｐゴシック" pitchFamily="-112" charset="-128"/>
              </a:rPr>
              <a:t>Strengths</a:t>
            </a:r>
          </a:p>
          <a:p>
            <a:pPr marL="800100" lvl="1" indent="-342900" fontAlgn="base">
              <a:lnSpc>
                <a:spcPct val="80000"/>
              </a:lnSpc>
              <a:spcBef>
                <a:spcPct val="20000"/>
              </a:spcBef>
              <a:spcAft>
                <a:spcPct val="0"/>
              </a:spcAft>
              <a:buSzPct val="100000"/>
              <a:buFont typeface="Wingdings" panose="05000000000000000000" pitchFamily="2" charset="2"/>
              <a:buChar char="Ø"/>
              <a:defRPr/>
            </a:pPr>
            <a:r>
              <a:rPr lang="en-US" sz="2800" b="1" kern="0" dirty="0">
                <a:ea typeface="ＭＳ Ｐゴシック" pitchFamily="-112" charset="-128"/>
              </a:rPr>
              <a:t>Weaknesses/concerns</a:t>
            </a:r>
          </a:p>
          <a:p>
            <a:pPr marL="228600" indent="-228600" fontAlgn="base">
              <a:lnSpc>
                <a:spcPct val="80000"/>
              </a:lnSpc>
              <a:spcBef>
                <a:spcPct val="40000"/>
              </a:spcBef>
              <a:spcAft>
                <a:spcPct val="0"/>
              </a:spcAft>
              <a:buFont typeface="Arial" panose="020B0604020202020204" pitchFamily="34" charset="0"/>
              <a:buChar char="•"/>
              <a:defRPr/>
            </a:pPr>
            <a:endParaRPr lang="en-US" sz="1400" b="1" kern="0" dirty="0">
              <a:ea typeface="ＭＳ Ｐゴシック" pitchFamily="-112" charset="-128"/>
              <a:cs typeface="ＭＳ Ｐゴシック" pitchFamily="-112" charset="-128"/>
            </a:endParaRPr>
          </a:p>
          <a:p>
            <a:pPr marL="228600" indent="-228600" fontAlgn="base">
              <a:lnSpc>
                <a:spcPct val="80000"/>
              </a:lnSpc>
              <a:spcBef>
                <a:spcPct val="40000"/>
              </a:spcBef>
              <a:spcAft>
                <a:spcPct val="0"/>
              </a:spcAft>
              <a:buFont typeface="Arial" panose="020B0604020202020204" pitchFamily="34" charset="0"/>
              <a:buChar char="•"/>
              <a:defRPr/>
            </a:pPr>
            <a:r>
              <a:rPr lang="en-US" sz="2800" b="1" kern="0" dirty="0">
                <a:ea typeface="ＭＳ Ｐゴシック" pitchFamily="-112" charset="-128"/>
                <a:cs typeface="ＭＳ Ｐゴシック" pitchFamily="-112" charset="-128"/>
              </a:rPr>
              <a:t>Broader impacts</a:t>
            </a:r>
          </a:p>
          <a:p>
            <a:pPr marL="800100" lvl="1" indent="-342900" fontAlgn="base">
              <a:lnSpc>
                <a:spcPct val="80000"/>
              </a:lnSpc>
              <a:spcBef>
                <a:spcPct val="20000"/>
              </a:spcBef>
              <a:spcAft>
                <a:spcPct val="0"/>
              </a:spcAft>
              <a:buSzPct val="100000"/>
              <a:buFont typeface="Wingdings" panose="05000000000000000000" pitchFamily="2" charset="2"/>
              <a:buChar char="Ø"/>
              <a:defRPr/>
            </a:pPr>
            <a:r>
              <a:rPr lang="en-US" sz="2800" b="1" kern="0" dirty="0">
                <a:ea typeface="ＭＳ Ｐゴシック" pitchFamily="-112" charset="-128"/>
              </a:rPr>
              <a:t>Strengths</a:t>
            </a:r>
          </a:p>
          <a:p>
            <a:pPr marL="800100" lvl="1" indent="-342900" fontAlgn="base">
              <a:lnSpc>
                <a:spcPct val="80000"/>
              </a:lnSpc>
              <a:spcBef>
                <a:spcPct val="20000"/>
              </a:spcBef>
              <a:spcAft>
                <a:spcPct val="0"/>
              </a:spcAft>
              <a:buSzPct val="100000"/>
              <a:buFont typeface="Wingdings" panose="05000000000000000000" pitchFamily="2" charset="2"/>
              <a:buChar char="Ø"/>
              <a:defRPr/>
            </a:pPr>
            <a:r>
              <a:rPr lang="en-US" sz="3200" b="1" kern="0" dirty="0">
                <a:ea typeface="ＭＳ Ｐゴシック" pitchFamily="-112" charset="-128"/>
              </a:rPr>
              <a:t>Weaknesses/concerns</a:t>
            </a:r>
          </a:p>
          <a:p>
            <a:pPr marL="228600" indent="-228600" fontAlgn="base">
              <a:lnSpc>
                <a:spcPct val="80000"/>
              </a:lnSpc>
              <a:spcBef>
                <a:spcPct val="40000"/>
              </a:spcBef>
              <a:spcAft>
                <a:spcPct val="0"/>
              </a:spcAft>
              <a:buFont typeface="Arial" panose="020B0604020202020204" pitchFamily="34" charset="0"/>
              <a:buChar char="•"/>
              <a:defRPr/>
            </a:pPr>
            <a:endParaRPr lang="en-US" sz="1400" b="1" kern="0" dirty="0">
              <a:ea typeface="ＭＳ Ｐゴシック" pitchFamily="-112" charset="-128"/>
              <a:cs typeface="ＭＳ Ｐゴシック" pitchFamily="-112" charset="-128"/>
            </a:endParaRPr>
          </a:p>
          <a:p>
            <a:pPr marL="228600" indent="-228600" fontAlgn="base">
              <a:lnSpc>
                <a:spcPct val="80000"/>
              </a:lnSpc>
              <a:spcBef>
                <a:spcPct val="40000"/>
              </a:spcBef>
              <a:spcAft>
                <a:spcPct val="0"/>
              </a:spcAft>
              <a:buFont typeface="Arial" panose="020B0604020202020204" pitchFamily="34" charset="0"/>
              <a:buChar char="•"/>
              <a:defRPr/>
            </a:pPr>
            <a:r>
              <a:rPr lang="en-US" sz="2800" b="1" kern="0" dirty="0">
                <a:ea typeface="ＭＳ Ｐゴシック" pitchFamily="-112" charset="-128"/>
                <a:cs typeface="ＭＳ Ｐゴシック" pitchFamily="-112" charset="-128"/>
              </a:rPr>
              <a:t>Summary statement </a:t>
            </a:r>
            <a:r>
              <a:rPr lang="en-US" sz="2800" b="1" kern="0" dirty="0">
                <a:ea typeface="ＭＳ Ｐゴシック" pitchFamily="-112" charset="-128"/>
              </a:rPr>
              <a:t>(2-3 sentences)</a:t>
            </a:r>
          </a:p>
          <a:p>
            <a:pPr marL="228600" indent="-228600" fontAlgn="base">
              <a:lnSpc>
                <a:spcPct val="80000"/>
              </a:lnSpc>
              <a:spcBef>
                <a:spcPct val="40000"/>
              </a:spcBef>
              <a:spcAft>
                <a:spcPct val="0"/>
              </a:spcAft>
              <a:buFont typeface="Arial" panose="020B0604020202020204" pitchFamily="34" charset="0"/>
              <a:buChar char="•"/>
              <a:defRPr/>
            </a:pPr>
            <a:r>
              <a:rPr lang="en-US" sz="2800" b="1" kern="0" dirty="0">
                <a:ea typeface="ＭＳ Ｐゴシック" pitchFamily="-112" charset="-128"/>
                <a:cs typeface="ＭＳ Ｐゴシック" pitchFamily="-112" charset="-128"/>
              </a:rPr>
              <a:t>Overall Rating (Excellent to Poor)</a:t>
            </a:r>
          </a:p>
          <a:p>
            <a:pPr fontAlgn="base">
              <a:lnSpc>
                <a:spcPct val="80000"/>
              </a:lnSpc>
              <a:spcBef>
                <a:spcPct val="40000"/>
              </a:spcBef>
              <a:spcAft>
                <a:spcPct val="0"/>
              </a:spcAft>
              <a:defRPr/>
            </a:pPr>
            <a:endParaRPr lang="en-US" sz="2800" b="1" kern="0" dirty="0">
              <a:ea typeface="ＭＳ Ｐゴシック" pitchFamily="-112" charset="-128"/>
              <a:cs typeface="ＭＳ Ｐゴシック" pitchFamily="-112" charset="-128"/>
            </a:endParaRPr>
          </a:p>
          <a:p>
            <a:pPr marL="228600" indent="-228600" fontAlgn="base">
              <a:lnSpc>
                <a:spcPct val="80000"/>
              </a:lnSpc>
              <a:spcBef>
                <a:spcPct val="40000"/>
              </a:spcBef>
              <a:spcAft>
                <a:spcPct val="0"/>
              </a:spcAft>
              <a:buFont typeface="Arial" panose="020B0604020202020204" pitchFamily="34" charset="0"/>
              <a:buChar char="•"/>
              <a:defRPr/>
            </a:pPr>
            <a:endParaRPr lang="en-US" sz="2800" b="1" kern="0" dirty="0">
              <a:ea typeface="ＭＳ Ｐゴシック" pitchFamily="-112" charset="-128"/>
              <a:cs typeface="ＭＳ Ｐゴシック" pitchFamily="-112" charset="-128"/>
            </a:endParaRPr>
          </a:p>
        </p:txBody>
      </p:sp>
      <p:sp>
        <p:nvSpPr>
          <p:cNvPr id="2" name="Slide Number Placeholder 1"/>
          <p:cNvSpPr>
            <a:spLocks noGrp="1"/>
          </p:cNvSpPr>
          <p:nvPr>
            <p:ph type="sldNum" sz="quarter" idx="12"/>
          </p:nvPr>
        </p:nvSpPr>
        <p:spPr/>
        <p:txBody>
          <a:bodyPr/>
          <a:lstStyle/>
          <a:p>
            <a:fld id="{0D84D070-D014-4E27-85E1-C8F7BD981571}" type="slidenum">
              <a:rPr lang="en-US" smtClean="0"/>
              <a:t>22</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3574371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AwardsTimeline_v4b"/>
          <p:cNvPicPr>
            <a:picLocks noChangeAspect="1" noChangeArrowheads="1"/>
          </p:cNvPicPr>
          <p:nvPr/>
        </p:nvPicPr>
        <p:blipFill>
          <a:blip r:embed="rId3" cstate="print"/>
          <a:srcRect/>
          <a:stretch>
            <a:fillRect/>
          </a:stretch>
        </p:blipFill>
        <p:spPr bwMode="auto">
          <a:xfrm>
            <a:off x="1526177" y="1192441"/>
            <a:ext cx="9603376" cy="5407227"/>
          </a:xfrm>
          <a:prstGeom prst="rect">
            <a:avLst/>
          </a:prstGeom>
          <a:noFill/>
          <a:ln w="9525">
            <a:noFill/>
            <a:miter lim="800000"/>
            <a:headEnd/>
            <a:tailEnd/>
          </a:ln>
        </p:spPr>
      </p:pic>
      <p:sp>
        <p:nvSpPr>
          <p:cNvPr id="12" name="Rectangle 11" title="Program officer analysis and recommendation, then DD Concur"/>
          <p:cNvSpPr>
            <a:spLocks noChangeArrowheads="1"/>
          </p:cNvSpPr>
          <p:nvPr/>
        </p:nvSpPr>
        <p:spPr bwMode="auto">
          <a:xfrm>
            <a:off x="6327866" y="4077208"/>
            <a:ext cx="3103517" cy="969484"/>
          </a:xfrm>
          <a:prstGeom prst="rect">
            <a:avLst/>
          </a:prstGeom>
          <a:noFill/>
          <a:ln w="76200" algn="ctr">
            <a:solidFill>
              <a:srgbClr val="C00000"/>
            </a:solidFill>
            <a:round/>
            <a:headEnd/>
            <a:tailEnd/>
          </a:ln>
        </p:spPr>
        <p:txBody>
          <a:bodyPr/>
          <a:lstStyle/>
          <a:p>
            <a:pPr>
              <a:lnSpc>
                <a:spcPct val="120000"/>
              </a:lnSpc>
              <a:spcBef>
                <a:spcPct val="20000"/>
              </a:spcBef>
              <a:spcAft>
                <a:spcPct val="25000"/>
              </a:spcAft>
            </a:pPr>
            <a:endParaRPr lang="en-US"/>
          </a:p>
        </p:txBody>
      </p:sp>
      <p:pic>
        <p:nvPicPr>
          <p:cNvPr id="5" name="Picture 4"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0B2DCC12-11E6-4013-B357-991604C96B13}"/>
              </a:ext>
            </a:extLst>
          </p:cNvPr>
          <p:cNvSpPr>
            <a:spLocks noGrp="1"/>
          </p:cNvSpPr>
          <p:nvPr>
            <p:ph type="title"/>
          </p:nvPr>
        </p:nvSpPr>
        <p:spPr>
          <a:xfrm>
            <a:off x="1752602" y="126588"/>
            <a:ext cx="10515600" cy="1325563"/>
          </a:xfrm>
        </p:spPr>
        <p:txBody>
          <a:bodyPr/>
          <a:lstStyle/>
          <a:p>
            <a:r>
              <a:rPr lang="en-US" b="1" dirty="0"/>
              <a:t>Proposal Review and Processing   </a:t>
            </a:r>
            <a:endParaRPr lang="en-US" dirty="0"/>
          </a:p>
        </p:txBody>
      </p:sp>
    </p:spTree>
    <p:extLst>
      <p:ext uri="{BB962C8B-B14F-4D97-AF65-F5344CB8AC3E}">
        <p14:creationId xmlns:p14="http://schemas.microsoft.com/office/powerpoint/2010/main" val="14228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752602" y="1472030"/>
            <a:ext cx="8625117" cy="4832092"/>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2800" b="1" dirty="0"/>
              <a:t>The merit review panel summary provides:</a:t>
            </a:r>
          </a:p>
          <a:p>
            <a:pPr marL="688975" lvl="1" indent="-342900" eaLnBrk="0" hangingPunct="0">
              <a:buFont typeface="Arial" pitchFamily="34" charset="0"/>
              <a:buChar char="–"/>
            </a:pPr>
            <a:r>
              <a:rPr lang="en-US" sz="2800" dirty="0"/>
              <a:t>Review of the proposal and a recommendation on funding.</a:t>
            </a:r>
          </a:p>
          <a:p>
            <a:pPr marL="688975" lvl="1" indent="-342900" eaLnBrk="0" hangingPunct="0">
              <a:buFont typeface="Arial" pitchFamily="34" charset="0"/>
              <a:buChar char="–"/>
            </a:pPr>
            <a:r>
              <a:rPr lang="en-US" sz="2800" dirty="0"/>
              <a:t>Feedback (strengths and weaknesses) to the proposers.</a:t>
            </a:r>
          </a:p>
          <a:p>
            <a:pPr marL="682625" lvl="1" indent="-336550" eaLnBrk="0" hangingPunct="0">
              <a:buFont typeface="Arial" pitchFamily="34" charset="0"/>
              <a:buChar char="•"/>
            </a:pPr>
            <a:endParaRPr lang="en-US" sz="2800" b="1" dirty="0"/>
          </a:p>
          <a:p>
            <a:pPr marL="285750" indent="-285750">
              <a:buFont typeface="Arial" pitchFamily="34" charset="0"/>
              <a:buChar char="•"/>
            </a:pPr>
            <a:r>
              <a:rPr lang="en-US" sz="2800" b="1" dirty="0"/>
              <a:t>NSF Program Officers make funding recommendations guided by program goals and portfolio considerations.</a:t>
            </a:r>
          </a:p>
          <a:p>
            <a:pPr marL="285750" indent="-285750">
              <a:buFont typeface="Arial" pitchFamily="34" charset="0"/>
              <a:buChar char="•"/>
            </a:pPr>
            <a:endParaRPr lang="en-US" sz="2800" b="1" dirty="0"/>
          </a:p>
          <a:p>
            <a:pPr marL="285750" indent="-285750">
              <a:buFont typeface="Arial" pitchFamily="34" charset="0"/>
              <a:buChar char="•"/>
            </a:pPr>
            <a:r>
              <a:rPr lang="en-US" sz="2800" b="1" dirty="0"/>
              <a:t>NSF Division Directors either concur or reject the Program Officer’s funding recommendations.</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B961A643-F8B9-4C40-A3F2-6E2E43B2A5E5}"/>
              </a:ext>
            </a:extLst>
          </p:cNvPr>
          <p:cNvSpPr>
            <a:spLocks noGrp="1"/>
          </p:cNvSpPr>
          <p:nvPr>
            <p:ph type="title"/>
          </p:nvPr>
        </p:nvSpPr>
        <p:spPr>
          <a:xfrm>
            <a:off x="1752602" y="146467"/>
            <a:ext cx="10515600" cy="1325563"/>
          </a:xfrm>
        </p:spPr>
        <p:txBody>
          <a:bodyPr/>
          <a:lstStyle/>
          <a:p>
            <a:r>
              <a:rPr lang="en-US" b="1" dirty="0"/>
              <a:t>Funding Decisions</a:t>
            </a:r>
            <a:endParaRPr lang="en-US" dirty="0"/>
          </a:p>
        </p:txBody>
      </p:sp>
    </p:spTree>
    <p:extLst>
      <p:ext uri="{BB962C8B-B14F-4D97-AF65-F5344CB8AC3E}">
        <p14:creationId xmlns:p14="http://schemas.microsoft.com/office/powerpoint/2010/main" val="1447377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190847" y="1645652"/>
            <a:ext cx="9994604" cy="4870051"/>
          </a:xfrm>
          <a:prstGeom prst="rect">
            <a:avLst/>
          </a:prstGeom>
          <a:noFill/>
          <a:ln w="9525">
            <a:noFill/>
            <a:miter lim="800000"/>
            <a:headEnd/>
            <a:tailEnd/>
          </a:ln>
        </p:spPr>
        <p:txBody>
          <a:bodyPr wrap="square">
            <a:spAutoFit/>
          </a:bodyPr>
          <a:lstStyle/>
          <a:p>
            <a:pPr marL="285750" indent="-285750">
              <a:lnSpc>
                <a:spcPct val="105000"/>
              </a:lnSpc>
              <a:spcBef>
                <a:spcPts val="500"/>
              </a:spcBef>
              <a:spcAft>
                <a:spcPts val="500"/>
              </a:spcAft>
              <a:buFontTx/>
              <a:buChar char="•"/>
            </a:pPr>
            <a:r>
              <a:rPr lang="en-US" sz="3200" b="1" dirty="0"/>
              <a:t>Reviewer ratings (such as: E, VG, G, F, P)</a:t>
            </a:r>
          </a:p>
          <a:p>
            <a:pPr marL="285750" indent="-285750">
              <a:lnSpc>
                <a:spcPct val="105000"/>
              </a:lnSpc>
              <a:spcBef>
                <a:spcPts val="500"/>
              </a:spcBef>
              <a:spcAft>
                <a:spcPts val="500"/>
              </a:spcAft>
              <a:buFontTx/>
              <a:buChar char="•"/>
            </a:pPr>
            <a:r>
              <a:rPr lang="en-US" sz="3200" b="1" dirty="0"/>
              <a:t>Analysis of how well proposal addresses both review criteria: Intellectual Merit and Broader Impacts</a:t>
            </a:r>
          </a:p>
          <a:p>
            <a:pPr marL="285750" indent="-285750">
              <a:lnSpc>
                <a:spcPct val="105000"/>
              </a:lnSpc>
              <a:spcBef>
                <a:spcPts val="500"/>
              </a:spcBef>
              <a:spcAft>
                <a:spcPts val="500"/>
              </a:spcAft>
              <a:buFontTx/>
              <a:buChar char="•"/>
            </a:pPr>
            <a:r>
              <a:rPr lang="en-US" sz="3200" b="1" dirty="0"/>
              <a:t>Proposal strengths and weaknesses</a:t>
            </a:r>
          </a:p>
          <a:p>
            <a:pPr marL="285750" indent="-285750">
              <a:lnSpc>
                <a:spcPct val="105000"/>
              </a:lnSpc>
              <a:spcBef>
                <a:spcPts val="500"/>
              </a:spcBef>
              <a:spcAft>
                <a:spcPts val="500"/>
              </a:spcAft>
              <a:buFontTx/>
              <a:buChar char="•"/>
            </a:pPr>
            <a:r>
              <a:rPr lang="en-US" sz="3200" b="1" dirty="0"/>
              <a:t>Reasons for a declination (if applicable)</a:t>
            </a:r>
          </a:p>
          <a:p>
            <a:pPr marL="174625" indent="-174625">
              <a:lnSpc>
                <a:spcPct val="105000"/>
              </a:lnSpc>
              <a:spcBef>
                <a:spcPts val="500"/>
              </a:spcBef>
              <a:spcAft>
                <a:spcPts val="500"/>
              </a:spcAft>
            </a:pPr>
            <a:endParaRPr lang="en-US" sz="3200" b="1" dirty="0"/>
          </a:p>
          <a:p>
            <a:pPr>
              <a:lnSpc>
                <a:spcPct val="105000"/>
              </a:lnSpc>
              <a:spcBef>
                <a:spcPts val="500"/>
              </a:spcBef>
              <a:spcAft>
                <a:spcPts val="500"/>
              </a:spcAft>
            </a:pPr>
            <a:r>
              <a:rPr lang="en-US" sz="3200" b="1" dirty="0"/>
              <a:t>If you have any questions, contact the cognizant Program Officer.</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09D0CA19-0F06-49EA-B0A0-31BB39750CA4}"/>
              </a:ext>
            </a:extLst>
          </p:cNvPr>
          <p:cNvSpPr>
            <a:spLocks noGrp="1"/>
          </p:cNvSpPr>
          <p:nvPr>
            <p:ph type="title"/>
          </p:nvPr>
        </p:nvSpPr>
        <p:spPr>
          <a:xfrm>
            <a:off x="1752599" y="166345"/>
            <a:ext cx="10515600" cy="1325563"/>
          </a:xfrm>
        </p:spPr>
        <p:txBody>
          <a:bodyPr/>
          <a:lstStyle/>
          <a:p>
            <a:r>
              <a:rPr lang="en-US" b="1" dirty="0"/>
              <a:t>Feedback from Merit Review</a:t>
            </a:r>
            <a:endParaRPr lang="en-US" dirty="0"/>
          </a:p>
        </p:txBody>
      </p:sp>
    </p:spTree>
    <p:extLst>
      <p:ext uri="{BB962C8B-B14F-4D97-AF65-F5344CB8AC3E}">
        <p14:creationId xmlns:p14="http://schemas.microsoft.com/office/powerpoint/2010/main" val="36651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812237" y="1640196"/>
            <a:ext cx="9007080" cy="5016758"/>
          </a:xfrm>
          <a:prstGeom prst="rect">
            <a:avLst/>
          </a:prstGeom>
          <a:noFill/>
          <a:ln w="9525">
            <a:noFill/>
            <a:miter lim="800000"/>
            <a:headEnd/>
            <a:tailEnd/>
          </a:ln>
        </p:spPr>
        <p:txBody>
          <a:bodyPr wrap="square">
            <a:spAutoFit/>
          </a:bodyPr>
          <a:lstStyle/>
          <a:p>
            <a:pPr marL="344488" indent="-344488">
              <a:buFontTx/>
              <a:buChar char="•"/>
            </a:pPr>
            <a:r>
              <a:rPr lang="en-US" sz="3200" b="1" dirty="0"/>
              <a:t>Verbatim copies of individual reviews, excluding reviewer identities</a:t>
            </a:r>
          </a:p>
          <a:p>
            <a:pPr marL="344488" indent="-344488">
              <a:buFontTx/>
              <a:buChar char="•"/>
            </a:pPr>
            <a:endParaRPr lang="en-US" sz="3200" b="1" dirty="0"/>
          </a:p>
          <a:p>
            <a:pPr marL="344488" indent="-344488">
              <a:buFontTx/>
              <a:buChar char="•"/>
            </a:pPr>
            <a:r>
              <a:rPr lang="en-US" sz="3200" b="1" dirty="0"/>
              <a:t>Context Statement (usually</a:t>
            </a:r>
            <a:r>
              <a:rPr lang="en-US" sz="3200" b="1" dirty="0" smtClean="0"/>
              <a:t>)</a:t>
            </a:r>
          </a:p>
          <a:p>
            <a:endParaRPr lang="en-US" sz="3200" b="1" dirty="0"/>
          </a:p>
          <a:p>
            <a:pPr marL="344488" indent="-344488">
              <a:buFontTx/>
              <a:buChar char="•"/>
            </a:pPr>
            <a:r>
              <a:rPr lang="en-US" sz="3200" b="1" dirty="0"/>
              <a:t>Panel Summary or Summaries (if panel review was used)</a:t>
            </a:r>
          </a:p>
          <a:p>
            <a:pPr marL="344488" indent="-344488">
              <a:buFontTx/>
              <a:buChar char="•"/>
            </a:pPr>
            <a:endParaRPr lang="en-US" sz="3200" b="1" dirty="0"/>
          </a:p>
          <a:p>
            <a:pPr marL="344488" indent="-344488">
              <a:buFontTx/>
              <a:buChar char="•"/>
            </a:pPr>
            <a:r>
              <a:rPr lang="en-US" sz="3200" b="1" dirty="0"/>
              <a:t>PO to PI comments (formal or informal, written, email or verbal) as necessary to explain a decision</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56D19DCC-01CE-4A83-B7EC-1BDAF57B9887}"/>
              </a:ext>
            </a:extLst>
          </p:cNvPr>
          <p:cNvSpPr>
            <a:spLocks noGrp="1"/>
          </p:cNvSpPr>
          <p:nvPr>
            <p:ph type="title"/>
          </p:nvPr>
        </p:nvSpPr>
        <p:spPr>
          <a:xfrm>
            <a:off x="1812237" y="146467"/>
            <a:ext cx="10515600" cy="1325563"/>
          </a:xfrm>
        </p:spPr>
        <p:txBody>
          <a:bodyPr/>
          <a:lstStyle/>
          <a:p>
            <a:r>
              <a:rPr lang="en-US" b="1" dirty="0"/>
              <a:t>Documentation from Merit Review</a:t>
            </a:r>
            <a:endParaRPr lang="en-US" dirty="0"/>
          </a:p>
        </p:txBody>
      </p:sp>
    </p:spTree>
    <p:extLst>
      <p:ext uri="{BB962C8B-B14F-4D97-AF65-F5344CB8AC3E}">
        <p14:creationId xmlns:p14="http://schemas.microsoft.com/office/powerpoint/2010/main" val="3195253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526177" y="1670800"/>
            <a:ext cx="8978790" cy="4154984"/>
          </a:xfrm>
          <a:prstGeom prst="rect">
            <a:avLst/>
          </a:prstGeom>
          <a:noFill/>
          <a:ln w="9525">
            <a:noFill/>
            <a:miter lim="800000"/>
            <a:headEnd/>
            <a:tailEnd/>
          </a:ln>
        </p:spPr>
        <p:txBody>
          <a:bodyPr wrap="square">
            <a:spAutoFit/>
          </a:bodyPr>
          <a:lstStyle/>
          <a:p>
            <a:pPr marL="285750" indent="-285750">
              <a:spcBef>
                <a:spcPts val="1200"/>
              </a:spcBef>
              <a:spcAft>
                <a:spcPts val="1200"/>
              </a:spcAft>
              <a:buFontTx/>
              <a:buChar char="•"/>
            </a:pPr>
            <a:r>
              <a:rPr lang="en-US" sz="3200" b="1" dirty="0"/>
              <a:t>The proposal was not considered to be competitive based on the merit review criteria and the program office concurred.</a:t>
            </a:r>
          </a:p>
          <a:p>
            <a:pPr marL="285750" indent="-285750">
              <a:spcBef>
                <a:spcPts val="1200"/>
              </a:spcBef>
              <a:spcAft>
                <a:spcPts val="1200"/>
              </a:spcAft>
              <a:buFontTx/>
              <a:buChar char="•"/>
            </a:pPr>
            <a:r>
              <a:rPr lang="en-US" sz="3200" b="1" dirty="0"/>
              <a:t>The proposal had flaws or issues identified by the program office.</a:t>
            </a:r>
          </a:p>
          <a:p>
            <a:pPr marL="285750" indent="-285750">
              <a:spcBef>
                <a:spcPts val="1200"/>
              </a:spcBef>
              <a:spcAft>
                <a:spcPts val="1200"/>
              </a:spcAft>
              <a:buFontTx/>
              <a:buChar char="•"/>
            </a:pPr>
            <a:r>
              <a:rPr lang="en-US" sz="3200" b="1" dirty="0"/>
              <a:t>The program funds were not adequate to fund all competitive proposals.</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5287EE6E-FA15-4B38-91A1-79E1B3A52FD3}"/>
              </a:ext>
            </a:extLst>
          </p:cNvPr>
          <p:cNvSpPr>
            <a:spLocks noGrp="1"/>
          </p:cNvSpPr>
          <p:nvPr>
            <p:ph type="title"/>
          </p:nvPr>
        </p:nvSpPr>
        <p:spPr>
          <a:xfrm>
            <a:off x="1732722" y="166345"/>
            <a:ext cx="10515600" cy="1325563"/>
          </a:xfrm>
        </p:spPr>
        <p:txBody>
          <a:bodyPr/>
          <a:lstStyle/>
          <a:p>
            <a:r>
              <a:rPr lang="en-US" b="1" dirty="0"/>
              <a:t>Examples of Reasons for Declines</a:t>
            </a:r>
            <a:endParaRPr lang="en-US" dirty="0"/>
          </a:p>
        </p:txBody>
      </p:sp>
    </p:spTree>
    <p:extLst>
      <p:ext uri="{BB962C8B-B14F-4D97-AF65-F5344CB8AC3E}">
        <p14:creationId xmlns:p14="http://schemas.microsoft.com/office/powerpoint/2010/main" val="2331611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AwardsTimeline_v4b"/>
          <p:cNvPicPr>
            <a:picLocks noChangeAspect="1" noChangeArrowheads="1"/>
          </p:cNvPicPr>
          <p:nvPr/>
        </p:nvPicPr>
        <p:blipFill>
          <a:blip r:embed="rId3" cstate="print"/>
          <a:srcRect/>
          <a:stretch>
            <a:fillRect/>
          </a:stretch>
        </p:blipFill>
        <p:spPr bwMode="auto">
          <a:xfrm>
            <a:off x="1123406" y="1395536"/>
            <a:ext cx="9509759" cy="5386811"/>
          </a:xfrm>
          <a:prstGeom prst="rect">
            <a:avLst/>
          </a:prstGeom>
          <a:noFill/>
          <a:ln w="9525">
            <a:noFill/>
            <a:miter lim="800000"/>
            <a:headEnd/>
            <a:tailEnd/>
          </a:ln>
        </p:spPr>
      </p:pic>
      <p:sp>
        <p:nvSpPr>
          <p:cNvPr id="12" name="Rectangle 11" title="Last part of the proposal processing"/>
          <p:cNvSpPr>
            <a:spLocks noChangeArrowheads="1"/>
          </p:cNvSpPr>
          <p:nvPr/>
        </p:nvSpPr>
        <p:spPr bwMode="auto">
          <a:xfrm>
            <a:off x="7418023" y="2795451"/>
            <a:ext cx="3215142" cy="3179111"/>
          </a:xfrm>
          <a:prstGeom prst="rect">
            <a:avLst/>
          </a:prstGeom>
          <a:noFill/>
          <a:ln w="76200" algn="ctr">
            <a:solidFill>
              <a:srgbClr val="C00000"/>
            </a:solidFill>
            <a:round/>
            <a:headEnd/>
            <a:tailEnd/>
          </a:ln>
        </p:spPr>
        <p:txBody>
          <a:bodyPr/>
          <a:lstStyle/>
          <a:p>
            <a:pPr>
              <a:lnSpc>
                <a:spcPct val="120000"/>
              </a:lnSpc>
              <a:spcBef>
                <a:spcPct val="20000"/>
              </a:spcBef>
              <a:spcAft>
                <a:spcPct val="25000"/>
              </a:spcAft>
            </a:pPr>
            <a:endParaRPr lang="en-US"/>
          </a:p>
        </p:txBody>
      </p:sp>
      <p:pic>
        <p:nvPicPr>
          <p:cNvPr id="5" name="Picture 4"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57C74ECC-F1C9-46C6-B6DC-BA3D2A735E17}"/>
              </a:ext>
            </a:extLst>
          </p:cNvPr>
          <p:cNvSpPr>
            <a:spLocks noGrp="1"/>
          </p:cNvSpPr>
          <p:nvPr>
            <p:ph type="title"/>
          </p:nvPr>
        </p:nvSpPr>
        <p:spPr>
          <a:xfrm>
            <a:off x="1772477" y="146466"/>
            <a:ext cx="10515600" cy="1325563"/>
          </a:xfrm>
        </p:spPr>
        <p:txBody>
          <a:bodyPr/>
          <a:lstStyle/>
          <a:p>
            <a:r>
              <a:rPr lang="en-US" b="1" dirty="0"/>
              <a:t>Award Processing</a:t>
            </a:r>
            <a:endParaRPr lang="en-US" dirty="0"/>
          </a:p>
        </p:txBody>
      </p:sp>
    </p:spTree>
    <p:extLst>
      <p:ext uri="{BB962C8B-B14F-4D97-AF65-F5344CB8AC3E}">
        <p14:creationId xmlns:p14="http://schemas.microsoft.com/office/powerpoint/2010/main" val="104402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552540" y="1417320"/>
            <a:ext cx="8763000" cy="4783361"/>
          </a:xfrm>
          <a:prstGeom prst="rect">
            <a:avLst/>
          </a:prstGeom>
          <a:noFill/>
          <a:ln w="9525">
            <a:noFill/>
            <a:miter lim="800000"/>
            <a:headEnd/>
            <a:tailEnd/>
          </a:ln>
        </p:spPr>
        <p:txBody>
          <a:bodyPr>
            <a:spAutoFit/>
          </a:bodyPr>
          <a:lstStyle/>
          <a:p>
            <a:pPr marL="285750" indent="-285750">
              <a:spcBef>
                <a:spcPts val="1200"/>
              </a:spcBef>
              <a:spcAft>
                <a:spcPts val="1200"/>
              </a:spcAft>
              <a:buFontTx/>
              <a:buChar char="•"/>
            </a:pPr>
            <a:r>
              <a:rPr lang="en-US" sz="2400" b="1" dirty="0"/>
              <a:t>NSF’s Division of Grants and Agreements (DGA) reviews the recommendation from the program office for business, financial, and policy implications.</a:t>
            </a:r>
          </a:p>
          <a:p>
            <a:pPr marL="742950" lvl="1" indent="-285750">
              <a:spcBef>
                <a:spcPts val="1200"/>
              </a:spcBef>
              <a:spcAft>
                <a:spcPts val="1200"/>
              </a:spcAft>
              <a:buFontTx/>
              <a:buChar char="•"/>
            </a:pPr>
            <a:r>
              <a:rPr lang="en-US" sz="2400" b="1" dirty="0"/>
              <a:t>DGA typically makes awards within 30 days of receiving a recommendation. </a:t>
            </a:r>
          </a:p>
          <a:p>
            <a:pPr marL="285750" indent="-285750">
              <a:spcBef>
                <a:spcPts val="1200"/>
              </a:spcBef>
              <a:spcAft>
                <a:spcPts val="1200"/>
              </a:spcAft>
              <a:buFontTx/>
              <a:buChar char="•"/>
            </a:pPr>
            <a:r>
              <a:rPr lang="en-US" sz="2400" b="1" dirty="0"/>
              <a:t>NSF’s grants and agreements officers make the official award as long as:</a:t>
            </a:r>
          </a:p>
          <a:p>
            <a:pPr marL="684213" lvl="1" indent="-342900" eaLnBrk="0" hangingPunct="0">
              <a:spcBef>
                <a:spcPts val="500"/>
              </a:spcBef>
              <a:spcAft>
                <a:spcPts val="500"/>
              </a:spcAft>
              <a:buFont typeface="Arial" pitchFamily="34" charset="0"/>
              <a:buChar char="–"/>
            </a:pPr>
            <a:r>
              <a:rPr lang="en-US" sz="2200" dirty="0"/>
              <a:t>The institution has an adequate grants management capacity.</a:t>
            </a:r>
          </a:p>
          <a:p>
            <a:pPr marL="684213" lvl="1" indent="-342900" eaLnBrk="0" hangingPunct="0">
              <a:spcBef>
                <a:spcPts val="500"/>
              </a:spcBef>
              <a:spcAft>
                <a:spcPts val="500"/>
              </a:spcAft>
              <a:buFont typeface="Arial" pitchFamily="34" charset="0"/>
              <a:buChar char="–"/>
            </a:pPr>
            <a:r>
              <a:rPr lang="en-US" sz="2200" dirty="0"/>
              <a:t>The PI/Co-PIs do not have overdue annual or final reports.</a:t>
            </a:r>
          </a:p>
          <a:p>
            <a:pPr marL="684213" lvl="1" indent="-342900" eaLnBrk="0" hangingPunct="0">
              <a:spcBef>
                <a:spcPts val="500"/>
              </a:spcBef>
              <a:spcAft>
                <a:spcPts val="500"/>
              </a:spcAft>
              <a:buFont typeface="Arial" pitchFamily="34" charset="0"/>
              <a:buChar char="–"/>
            </a:pPr>
            <a:r>
              <a:rPr lang="en-US" sz="2200" dirty="0"/>
              <a:t>There are no other outstanding issues with the institution or PI.</a:t>
            </a:r>
          </a:p>
        </p:txBody>
      </p:sp>
      <p:pic>
        <p:nvPicPr>
          <p:cNvPr id="4" name="Picture 3"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3" name="Title 2">
            <a:extLst>
              <a:ext uri="{FF2B5EF4-FFF2-40B4-BE49-F238E27FC236}">
                <a16:creationId xmlns="" xmlns:a16="http://schemas.microsoft.com/office/drawing/2014/main" id="{AC4CEF5A-C36A-42DA-A0E6-09504AC6D2EC}"/>
              </a:ext>
            </a:extLst>
          </p:cNvPr>
          <p:cNvSpPr>
            <a:spLocks noGrp="1"/>
          </p:cNvSpPr>
          <p:nvPr>
            <p:ph type="title"/>
          </p:nvPr>
        </p:nvSpPr>
        <p:spPr>
          <a:xfrm>
            <a:off x="1792357" y="166343"/>
            <a:ext cx="10515600" cy="1325563"/>
          </a:xfrm>
        </p:spPr>
        <p:txBody>
          <a:bodyPr/>
          <a:lstStyle/>
          <a:p>
            <a:r>
              <a:rPr lang="en-US" b="1" dirty="0"/>
              <a:t>Issuing the Award</a:t>
            </a:r>
            <a:endParaRPr lang="en-US" dirty="0"/>
          </a:p>
        </p:txBody>
      </p:sp>
    </p:spTree>
    <p:extLst>
      <p:ext uri="{BB962C8B-B14F-4D97-AF65-F5344CB8AC3E}">
        <p14:creationId xmlns:p14="http://schemas.microsoft.com/office/powerpoint/2010/main" val="3230764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304" y="582828"/>
            <a:ext cx="10403840" cy="609600"/>
          </a:xfrm>
        </p:spPr>
        <p:txBody>
          <a:bodyPr>
            <a:noAutofit/>
          </a:bodyPr>
          <a:lstStyle/>
          <a:p>
            <a:pPr algn="ctr"/>
            <a:r>
              <a:rPr lang="en-US" b="1" dirty="0">
                <a:ln w="12700">
                  <a:noFill/>
                  <a:prstDash val="solid"/>
                </a:ln>
                <a:latin typeface="+mn-lt"/>
              </a:rPr>
              <a:t>Education &amp; Human Resource Directorate</a:t>
            </a:r>
          </a:p>
        </p:txBody>
      </p:sp>
      <p:sp>
        <p:nvSpPr>
          <p:cNvPr id="6" name="Rectangle 5" title="Office of the Assistant Director"/>
          <p:cNvSpPr/>
          <p:nvPr/>
        </p:nvSpPr>
        <p:spPr>
          <a:xfrm>
            <a:off x="4287106" y="1788450"/>
            <a:ext cx="3429000" cy="990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4423676" y="1837354"/>
            <a:ext cx="3068725" cy="830997"/>
          </a:xfrm>
          <a:prstGeom prst="rect">
            <a:avLst/>
          </a:prstGeom>
          <a:noFill/>
        </p:spPr>
        <p:txBody>
          <a:bodyPr wrap="none" rtlCol="0">
            <a:spAutoFit/>
          </a:bodyPr>
          <a:lstStyle/>
          <a:p>
            <a:pPr algn="ctr"/>
            <a:r>
              <a:rPr lang="en-US" sz="2400" dirty="0">
                <a:ln w="18415" cmpd="sng">
                  <a:solidFill>
                    <a:schemeClr val="bg1"/>
                  </a:solidFill>
                  <a:prstDash val="solid"/>
                </a:ln>
                <a:solidFill>
                  <a:srgbClr val="FFFF00"/>
                </a:solidFill>
              </a:rPr>
              <a:t>Office of the Assistant </a:t>
            </a:r>
          </a:p>
          <a:p>
            <a:pPr algn="ctr"/>
            <a:r>
              <a:rPr lang="en-US" sz="2400" dirty="0">
                <a:ln w="18415" cmpd="sng">
                  <a:solidFill>
                    <a:schemeClr val="bg1"/>
                  </a:solidFill>
                  <a:prstDash val="solid"/>
                </a:ln>
                <a:solidFill>
                  <a:srgbClr val="FFFF00"/>
                </a:solidFill>
              </a:rPr>
              <a:t>Director</a:t>
            </a:r>
          </a:p>
        </p:txBody>
      </p:sp>
      <p:cxnSp>
        <p:nvCxnSpPr>
          <p:cNvPr id="17" name="Straight Connector 16" title="Connector line image"/>
          <p:cNvCxnSpPr/>
          <p:nvPr/>
        </p:nvCxnSpPr>
        <p:spPr>
          <a:xfrm>
            <a:off x="6019800" y="2568144"/>
            <a:ext cx="0" cy="3124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title="Division of Reserch on Learning (DRL)"/>
          <p:cNvSpPr/>
          <p:nvPr/>
        </p:nvSpPr>
        <p:spPr>
          <a:xfrm>
            <a:off x="2819400" y="3063444"/>
            <a:ext cx="2667000" cy="1219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title="Division of Human Resoure Development (HRD)"/>
          <p:cNvSpPr/>
          <p:nvPr/>
        </p:nvSpPr>
        <p:spPr>
          <a:xfrm>
            <a:off x="6477000" y="4953000"/>
            <a:ext cx="2667000" cy="1219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title="Divison of Graduate Education (DGE)"/>
          <p:cNvSpPr/>
          <p:nvPr/>
        </p:nvSpPr>
        <p:spPr>
          <a:xfrm>
            <a:off x="6477000" y="3063444"/>
            <a:ext cx="2667000" cy="1219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title="Division of Undergraduate Education (DUE)"/>
          <p:cNvSpPr/>
          <p:nvPr/>
        </p:nvSpPr>
        <p:spPr>
          <a:xfrm>
            <a:off x="2819400" y="4953000"/>
            <a:ext cx="2667000" cy="1219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847975" y="3087809"/>
            <a:ext cx="2606292" cy="1200329"/>
          </a:xfrm>
          <a:prstGeom prst="rect">
            <a:avLst/>
          </a:prstGeom>
          <a:noFill/>
        </p:spPr>
        <p:txBody>
          <a:bodyPr wrap="square" rtlCol="0">
            <a:spAutoFit/>
          </a:bodyPr>
          <a:lstStyle/>
          <a:p>
            <a:pPr algn="ctr"/>
            <a:r>
              <a:rPr lang="en-US" sz="2400" dirty="0">
                <a:ln w="18415" cmpd="sng">
                  <a:solidFill>
                    <a:schemeClr val="bg1"/>
                  </a:solidFill>
                  <a:prstDash val="solid"/>
                </a:ln>
                <a:solidFill>
                  <a:srgbClr val="FFFFFF"/>
                </a:solidFill>
              </a:rPr>
              <a:t>Division of Research on Learning (DRL)</a:t>
            </a:r>
          </a:p>
        </p:txBody>
      </p:sp>
      <p:sp>
        <p:nvSpPr>
          <p:cNvPr id="13" name="TextBox 12"/>
          <p:cNvSpPr txBox="1"/>
          <p:nvPr/>
        </p:nvSpPr>
        <p:spPr>
          <a:xfrm>
            <a:off x="6486525" y="3092870"/>
            <a:ext cx="2606292" cy="1200329"/>
          </a:xfrm>
          <a:prstGeom prst="rect">
            <a:avLst/>
          </a:prstGeom>
          <a:noFill/>
        </p:spPr>
        <p:txBody>
          <a:bodyPr wrap="square" rtlCol="0">
            <a:spAutoFit/>
          </a:bodyPr>
          <a:lstStyle/>
          <a:p>
            <a:pPr algn="ctr"/>
            <a:r>
              <a:rPr lang="en-US" sz="2400" dirty="0">
                <a:ln w="18415" cmpd="sng">
                  <a:solidFill>
                    <a:schemeClr val="bg1"/>
                  </a:solidFill>
                  <a:prstDash val="solid"/>
                </a:ln>
                <a:solidFill>
                  <a:srgbClr val="FFFFFF"/>
                </a:solidFill>
              </a:rPr>
              <a:t>Division of Graduate Education (DGE)</a:t>
            </a:r>
          </a:p>
        </p:txBody>
      </p:sp>
      <p:sp>
        <p:nvSpPr>
          <p:cNvPr id="14" name="TextBox 13"/>
          <p:cNvSpPr txBox="1"/>
          <p:nvPr/>
        </p:nvSpPr>
        <p:spPr>
          <a:xfrm>
            <a:off x="2851836" y="4957116"/>
            <a:ext cx="2609850" cy="1200329"/>
          </a:xfrm>
          <a:prstGeom prst="rect">
            <a:avLst/>
          </a:prstGeom>
          <a:noFill/>
        </p:spPr>
        <p:txBody>
          <a:bodyPr wrap="square" rtlCol="0">
            <a:spAutoFit/>
          </a:bodyPr>
          <a:lstStyle/>
          <a:p>
            <a:pPr algn="ctr"/>
            <a:r>
              <a:rPr lang="en-US" sz="2400" dirty="0">
                <a:ln w="18415" cmpd="sng">
                  <a:solidFill>
                    <a:schemeClr val="bg1"/>
                  </a:solidFill>
                  <a:prstDash val="solid"/>
                </a:ln>
                <a:solidFill>
                  <a:srgbClr val="FFFFFF"/>
                </a:solidFill>
              </a:rPr>
              <a:t>Division of Undergraduate Education (DUE)</a:t>
            </a:r>
          </a:p>
        </p:txBody>
      </p:sp>
      <p:sp>
        <p:nvSpPr>
          <p:cNvPr id="15" name="TextBox 14"/>
          <p:cNvSpPr txBox="1"/>
          <p:nvPr/>
        </p:nvSpPr>
        <p:spPr>
          <a:xfrm>
            <a:off x="6469254" y="4966641"/>
            <a:ext cx="2674745" cy="1200329"/>
          </a:xfrm>
          <a:prstGeom prst="rect">
            <a:avLst/>
          </a:prstGeom>
          <a:noFill/>
        </p:spPr>
        <p:txBody>
          <a:bodyPr wrap="square" rtlCol="0">
            <a:spAutoFit/>
          </a:bodyPr>
          <a:lstStyle/>
          <a:p>
            <a:pPr algn="ctr"/>
            <a:r>
              <a:rPr lang="en-US" sz="2400" dirty="0">
                <a:ln w="18415" cmpd="sng">
                  <a:solidFill>
                    <a:schemeClr val="bg1"/>
                  </a:solidFill>
                  <a:prstDash val="solid"/>
                </a:ln>
                <a:solidFill>
                  <a:schemeClr val="bg1"/>
                </a:solidFill>
              </a:rPr>
              <a:t>Division of Human Resource Development (HRD)</a:t>
            </a:r>
          </a:p>
        </p:txBody>
      </p:sp>
      <p:cxnSp>
        <p:nvCxnSpPr>
          <p:cNvPr id="19" name="Straight Connector 18" title="Horizontal line"/>
          <p:cNvCxnSpPr>
            <a:stCxn id="8" idx="3"/>
            <a:endCxn id="10" idx="1"/>
          </p:cNvCxnSpPr>
          <p:nvPr/>
        </p:nvCxnSpPr>
        <p:spPr>
          <a:xfrm>
            <a:off x="5486400" y="3673044"/>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title="Horizontal line"/>
          <p:cNvCxnSpPr/>
          <p:nvPr/>
        </p:nvCxnSpPr>
        <p:spPr>
          <a:xfrm>
            <a:off x="5495925" y="5701869"/>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Picture 15" descr="NSF Logo.psd"/>
          <p:cNvPicPr/>
          <p:nvPr/>
        </p:nvPicPr>
        <p:blipFill>
          <a:blip r:embed="rId3" cstate="print"/>
          <a:srcRect/>
          <a:stretch>
            <a:fillRect/>
          </a:stretch>
        </p:blipFill>
        <p:spPr bwMode="auto">
          <a:xfrm>
            <a:off x="395962" y="315062"/>
            <a:ext cx="1219200" cy="1219200"/>
          </a:xfrm>
          <a:prstGeom prst="rect">
            <a:avLst/>
          </a:prstGeom>
          <a:noFill/>
          <a:ln w="9525">
            <a:noFill/>
            <a:miter lim="800000"/>
            <a:headEnd/>
            <a:tailEnd/>
          </a:ln>
        </p:spPr>
      </p:pic>
      <p:pic>
        <p:nvPicPr>
          <p:cNvPr id="18" name="Picture 17" title="Dr. Jim Lewis, EHR Assistant Direc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6145" y="1780724"/>
            <a:ext cx="1644259" cy="2103120"/>
          </a:xfrm>
          <a:prstGeom prst="rect">
            <a:avLst/>
          </a:prstGeom>
        </p:spPr>
      </p:pic>
      <p:pic>
        <p:nvPicPr>
          <p:cNvPr id="21" name="Picture 20" title="Dr. France Cordova, NSF Direct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641" y="1986162"/>
            <a:ext cx="1572768" cy="2011680"/>
          </a:xfrm>
          <a:prstGeom prst="rect">
            <a:avLst/>
          </a:prstGeom>
        </p:spPr>
      </p:pic>
      <p:sp>
        <p:nvSpPr>
          <p:cNvPr id="3" name="Rectangle 2"/>
          <p:cNvSpPr/>
          <p:nvPr/>
        </p:nvSpPr>
        <p:spPr>
          <a:xfrm>
            <a:off x="121748" y="4085281"/>
            <a:ext cx="2558136" cy="830997"/>
          </a:xfrm>
          <a:prstGeom prst="rect">
            <a:avLst/>
          </a:prstGeom>
        </p:spPr>
        <p:txBody>
          <a:bodyPr wrap="none">
            <a:spAutoFit/>
          </a:bodyPr>
          <a:lstStyle/>
          <a:p>
            <a:pPr algn="ctr"/>
            <a:r>
              <a:rPr lang="en-US" sz="2400" b="1" dirty="0"/>
              <a:t>Dr. France Córdova</a:t>
            </a:r>
          </a:p>
          <a:p>
            <a:pPr algn="ctr"/>
            <a:r>
              <a:rPr lang="en-US" sz="2400" b="1" dirty="0"/>
              <a:t>NSF Director </a:t>
            </a:r>
          </a:p>
        </p:txBody>
      </p:sp>
      <p:sp>
        <p:nvSpPr>
          <p:cNvPr id="4" name="Rectangle 3"/>
          <p:cNvSpPr/>
          <p:nvPr/>
        </p:nvSpPr>
        <p:spPr>
          <a:xfrm>
            <a:off x="9202451" y="3936308"/>
            <a:ext cx="3031792" cy="830997"/>
          </a:xfrm>
          <a:prstGeom prst="rect">
            <a:avLst/>
          </a:prstGeom>
        </p:spPr>
        <p:txBody>
          <a:bodyPr wrap="none">
            <a:spAutoFit/>
          </a:bodyPr>
          <a:lstStyle/>
          <a:p>
            <a:pPr algn="ctr"/>
            <a:r>
              <a:rPr lang="en-US" sz="2400" b="1" dirty="0"/>
              <a:t>Dr. Jim Lewis</a:t>
            </a:r>
          </a:p>
          <a:p>
            <a:pPr algn="ctr"/>
            <a:r>
              <a:rPr lang="en-US" sz="2400" b="1" dirty="0"/>
              <a:t>EHR Assistant Director</a:t>
            </a:r>
          </a:p>
        </p:txBody>
      </p:sp>
    </p:spTree>
    <p:extLst>
      <p:ext uri="{BB962C8B-B14F-4D97-AF65-F5344CB8AC3E}">
        <p14:creationId xmlns:p14="http://schemas.microsoft.com/office/powerpoint/2010/main" val="30245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78796"/>
          </a:xfrm>
        </p:spPr>
        <p:txBody>
          <a:bodyPr/>
          <a:lstStyle/>
          <a:p>
            <a:r>
              <a:rPr lang="en-US" b="1" dirty="0"/>
              <a:t>Grants Administration</a:t>
            </a:r>
          </a:p>
        </p:txBody>
      </p:sp>
      <p:sp>
        <p:nvSpPr>
          <p:cNvPr id="3" name="Subtitle 2"/>
          <p:cNvSpPr>
            <a:spLocks noGrp="1"/>
          </p:cNvSpPr>
          <p:nvPr>
            <p:ph type="subTitle" idx="1"/>
          </p:nvPr>
        </p:nvSpPr>
        <p:spPr>
          <a:xfrm>
            <a:off x="1524000" y="2911366"/>
            <a:ext cx="9144000" cy="2346434"/>
          </a:xfrm>
        </p:spPr>
        <p:txBody>
          <a:bodyPr>
            <a:normAutofit/>
          </a:bodyPr>
          <a:lstStyle/>
          <a:p>
            <a:r>
              <a:rPr lang="en-US" sz="6000" b="1" dirty="0"/>
              <a:t>Keys to Success</a:t>
            </a:r>
          </a:p>
        </p:txBody>
      </p:sp>
      <p:sp>
        <p:nvSpPr>
          <p:cNvPr id="4" name="Slide Number Placeholder 3"/>
          <p:cNvSpPr>
            <a:spLocks noGrp="1"/>
          </p:cNvSpPr>
          <p:nvPr>
            <p:ph type="sldNum" sz="quarter" idx="12"/>
          </p:nvPr>
        </p:nvSpPr>
        <p:spPr/>
        <p:txBody>
          <a:bodyPr/>
          <a:lstStyle/>
          <a:p>
            <a:fld id="{0D84D070-D014-4E27-85E1-C8F7BD981571}" type="slidenum">
              <a:rPr lang="en-US" smtClean="0"/>
              <a:t>30</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pic>
        <p:nvPicPr>
          <p:cNvPr id="7" name="Picture 6" title="Image of people holding up a ke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914" y="3928269"/>
            <a:ext cx="4660024" cy="2428081"/>
          </a:xfrm>
          <a:prstGeom prst="rect">
            <a:avLst/>
          </a:prstGeom>
        </p:spPr>
      </p:pic>
    </p:spTree>
    <p:extLst>
      <p:ext uri="{BB962C8B-B14F-4D97-AF65-F5344CB8AC3E}">
        <p14:creationId xmlns:p14="http://schemas.microsoft.com/office/powerpoint/2010/main" val="1854292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040" y="301164"/>
            <a:ext cx="6639560" cy="1325563"/>
          </a:xfrm>
        </p:spPr>
        <p:txBody>
          <a:bodyPr/>
          <a:lstStyle/>
          <a:p>
            <a:r>
              <a:rPr lang="en-US" b="1" dirty="0"/>
              <a:t>The Division of Grants and Agreements (DGA)</a:t>
            </a:r>
          </a:p>
        </p:txBody>
      </p:sp>
      <p:sp>
        <p:nvSpPr>
          <p:cNvPr id="3" name="Content Placeholder 2"/>
          <p:cNvSpPr>
            <a:spLocks noGrp="1"/>
          </p:cNvSpPr>
          <p:nvPr>
            <p:ph idx="1"/>
          </p:nvPr>
        </p:nvSpPr>
        <p:spPr>
          <a:xfrm>
            <a:off x="1131730" y="2209211"/>
            <a:ext cx="9748008" cy="3771289"/>
          </a:xfrm>
        </p:spPr>
        <p:txBody>
          <a:bodyPr>
            <a:noAutofit/>
          </a:bodyPr>
          <a:lstStyle/>
          <a:p>
            <a:r>
              <a:rPr lang="en-US" b="1" dirty="0"/>
              <a:t>The Division of Grants and Agreements (DGA) is a division within the Office of Budget, Finance and Award Management. </a:t>
            </a:r>
          </a:p>
          <a:p>
            <a:r>
              <a:rPr lang="en-US" b="1" dirty="0"/>
              <a:t>DGA is responsible for the award of NSF grants and agreements recommended for support by NSF program offices. </a:t>
            </a:r>
          </a:p>
          <a:p>
            <a:r>
              <a:rPr lang="en-US" b="1" dirty="0"/>
              <a:t>As a customer-service oriented organization, DGA's team of dedicated grants officers, which is divided into three operational branches, are assigned an award portfolio under each of the Foundation's science Directorates and Offices. </a:t>
            </a:r>
          </a:p>
          <a:p>
            <a:endParaRPr lang="en-US" b="1" dirty="0"/>
          </a:p>
        </p:txBody>
      </p:sp>
      <p:sp>
        <p:nvSpPr>
          <p:cNvPr id="4" name="Slide Number Placeholder 3"/>
          <p:cNvSpPr>
            <a:spLocks noGrp="1"/>
          </p:cNvSpPr>
          <p:nvPr>
            <p:ph type="sldNum" sz="quarter" idx="12"/>
          </p:nvPr>
        </p:nvSpPr>
        <p:spPr>
          <a:xfrm>
            <a:off x="8610600" y="6266657"/>
            <a:ext cx="2743200" cy="365125"/>
          </a:xfrm>
        </p:spPr>
        <p:txBody>
          <a:bodyPr/>
          <a:lstStyle/>
          <a:p>
            <a:fld id="{0D84D070-D014-4E27-85E1-C8F7BD981571}" type="slidenum">
              <a:rPr lang="en-US" smtClean="0"/>
              <a:t>31</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pic>
        <p:nvPicPr>
          <p:cNvPr id="6" name="Picture 5" title="Image of people sitting around a tab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230" y="6105"/>
            <a:ext cx="2654662" cy="2060028"/>
          </a:xfrm>
          <a:prstGeom prst="rect">
            <a:avLst/>
          </a:prstGeom>
        </p:spPr>
      </p:pic>
    </p:spTree>
    <p:extLst>
      <p:ext uri="{BB962C8B-B14F-4D97-AF65-F5344CB8AC3E}">
        <p14:creationId xmlns:p14="http://schemas.microsoft.com/office/powerpoint/2010/main" val="2836982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788" y="144938"/>
            <a:ext cx="6085840" cy="1325563"/>
          </a:xfrm>
        </p:spPr>
        <p:txBody>
          <a:bodyPr/>
          <a:lstStyle/>
          <a:p>
            <a:r>
              <a:rPr lang="en-US" b="1" dirty="0">
                <a:latin typeface="+mn-lt"/>
              </a:rPr>
              <a:t>NSF AWARD PROCESS</a:t>
            </a:r>
          </a:p>
        </p:txBody>
      </p:sp>
      <p:sp>
        <p:nvSpPr>
          <p:cNvPr id="3" name="Content Placeholder 2"/>
          <p:cNvSpPr>
            <a:spLocks noGrp="1"/>
          </p:cNvSpPr>
          <p:nvPr>
            <p:ph idx="1"/>
          </p:nvPr>
        </p:nvSpPr>
        <p:spPr>
          <a:xfrm>
            <a:off x="820271" y="1825625"/>
            <a:ext cx="10959353" cy="4763434"/>
          </a:xfrm>
        </p:spPr>
        <p:txBody>
          <a:bodyPr>
            <a:noAutofit/>
          </a:bodyPr>
          <a:lstStyle/>
          <a:p>
            <a:pPr marL="0" indent="0">
              <a:buNone/>
            </a:pPr>
            <a:r>
              <a:rPr lang="en-US" b="1" dirty="0"/>
              <a:t>Awards Issued by DGA</a:t>
            </a:r>
          </a:p>
          <a:p>
            <a:r>
              <a:rPr lang="en-US" b="1" dirty="0"/>
              <a:t>Assistance Awards - the principal purpose of which is to transfer anything of value from NSF to the grantee for them to carry out a public purpose; and not to acquire property or services for NSF’s direct benefit or use.</a:t>
            </a:r>
          </a:p>
          <a:p>
            <a:pPr lvl="1"/>
            <a:r>
              <a:rPr lang="en-US" sz="2800" b="1" dirty="0"/>
              <a:t>Grants (Standard and Continuing)</a:t>
            </a:r>
          </a:p>
          <a:p>
            <a:pPr lvl="1"/>
            <a:r>
              <a:rPr lang="en-US" sz="2800" b="1" dirty="0"/>
              <a:t>Cooperative Agreements</a:t>
            </a:r>
          </a:p>
          <a:p>
            <a:pPr lvl="1"/>
            <a:r>
              <a:rPr lang="en-US" sz="2800" b="1" dirty="0"/>
              <a:t>Fellowships</a:t>
            </a:r>
          </a:p>
          <a:p>
            <a:pPr lvl="1"/>
            <a:endParaRPr lang="en-US" sz="2800" b="1" dirty="0"/>
          </a:p>
          <a:p>
            <a:pPr marL="0" indent="0">
              <a:buNone/>
            </a:pPr>
            <a:r>
              <a:rPr lang="en-US" b="1" dirty="0"/>
              <a:t>DGA typically approves approximately 17,000 funded actions, and 4,000 non-funded actions each year.</a:t>
            </a:r>
          </a:p>
          <a:p>
            <a:pPr marL="0" indent="0">
              <a:buNone/>
            </a:pPr>
            <a:endParaRPr lang="en-US" dirty="0"/>
          </a:p>
        </p:txBody>
      </p:sp>
      <p:sp>
        <p:nvSpPr>
          <p:cNvPr id="4" name="Slide Number Placeholder 3"/>
          <p:cNvSpPr>
            <a:spLocks noGrp="1"/>
          </p:cNvSpPr>
          <p:nvPr>
            <p:ph type="sldNum" sz="quarter" idx="12"/>
          </p:nvPr>
        </p:nvSpPr>
        <p:spPr/>
        <p:txBody>
          <a:bodyPr/>
          <a:lstStyle/>
          <a:p>
            <a:fld id="{0D84D070-D014-4E27-85E1-C8F7BD981571}" type="slidenum">
              <a:rPr lang="en-US" smtClean="0"/>
              <a:t>32</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592056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453" y="91757"/>
            <a:ext cx="8288675" cy="1325563"/>
          </a:xfrm>
        </p:spPr>
        <p:txBody>
          <a:bodyPr/>
          <a:lstStyle/>
          <a:p>
            <a:r>
              <a:rPr lang="en-US" b="1" dirty="0">
                <a:latin typeface="+mn-lt"/>
              </a:rPr>
              <a:t>SCHEMATIC NSF AWARD PROCESS</a:t>
            </a:r>
          </a:p>
        </p:txBody>
      </p:sp>
      <p:sp>
        <p:nvSpPr>
          <p:cNvPr id="4" name="Slide Number Placeholder 3"/>
          <p:cNvSpPr>
            <a:spLocks noGrp="1"/>
          </p:cNvSpPr>
          <p:nvPr>
            <p:ph type="sldNum" sz="quarter" idx="12"/>
          </p:nvPr>
        </p:nvSpPr>
        <p:spPr/>
        <p:txBody>
          <a:bodyPr/>
          <a:lstStyle/>
          <a:p>
            <a:fld id="{0D84D070-D014-4E27-85E1-C8F7BD981571}" type="slidenum">
              <a:rPr lang="en-US" smtClean="0"/>
              <a:t>33</a:t>
            </a:fld>
            <a:endParaRPr lang="en-US"/>
          </a:p>
        </p:txBody>
      </p:sp>
      <p:pic>
        <p:nvPicPr>
          <p:cNvPr id="8" name="Content Placeholder 7" title="Schematic NSF award process">
            <a:extLst>
              <a:ext uri="{FF2B5EF4-FFF2-40B4-BE49-F238E27FC236}">
                <a16:creationId xmlns="" xmlns:a16="http://schemas.microsoft.com/office/drawing/2014/main" id="{5DD3DA07-F832-4587-BEA0-C884224AE6E8}"/>
              </a:ext>
            </a:extLst>
          </p:cNvPr>
          <p:cNvPicPr>
            <a:picLocks noGrp="1" noChangeAspect="1"/>
          </p:cNvPicPr>
          <p:nvPr>
            <p:ph idx="1"/>
          </p:nvPr>
        </p:nvPicPr>
        <p:blipFill>
          <a:blip r:embed="rId3"/>
          <a:stretch>
            <a:fillRect/>
          </a:stretch>
        </p:blipFill>
        <p:spPr>
          <a:xfrm>
            <a:off x="1450917" y="1166131"/>
            <a:ext cx="9417379" cy="5372782"/>
          </a:xfrm>
          <a:prstGeom prst="rect">
            <a:avLst/>
          </a:prstGeom>
        </p:spPr>
      </p:pic>
      <p:pic>
        <p:nvPicPr>
          <p:cNvPr id="5" name="Picture 4"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2612363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520" y="216171"/>
            <a:ext cx="7543800" cy="1325563"/>
          </a:xfrm>
        </p:spPr>
        <p:txBody>
          <a:bodyPr/>
          <a:lstStyle/>
          <a:p>
            <a:r>
              <a:rPr lang="en-US" b="1" dirty="0">
                <a:latin typeface="+mn-lt"/>
              </a:rPr>
              <a:t>GRANTEE RESPONSIBILITES</a:t>
            </a:r>
          </a:p>
        </p:txBody>
      </p:sp>
      <p:sp>
        <p:nvSpPr>
          <p:cNvPr id="3" name="Content Placeholder 2"/>
          <p:cNvSpPr>
            <a:spLocks noGrp="1"/>
          </p:cNvSpPr>
          <p:nvPr>
            <p:ph idx="1"/>
          </p:nvPr>
        </p:nvSpPr>
        <p:spPr>
          <a:xfrm>
            <a:off x="838200" y="1773373"/>
            <a:ext cx="10515600" cy="4351338"/>
          </a:xfrm>
        </p:spPr>
        <p:txBody>
          <a:bodyPr>
            <a:normAutofit lnSpcReduction="10000"/>
          </a:bodyPr>
          <a:lstStyle/>
          <a:p>
            <a:r>
              <a:rPr lang="en-US" b="1" dirty="0"/>
              <a:t>NSF’s legal relationship is with the grantee institution.</a:t>
            </a:r>
          </a:p>
          <a:p>
            <a:r>
              <a:rPr lang="en-US" b="1" dirty="0"/>
              <a:t>The grantee institution is responsible for proposals submitted to NSF.</a:t>
            </a:r>
          </a:p>
          <a:p>
            <a:r>
              <a:rPr lang="en-US" b="1" dirty="0"/>
              <a:t>The grantee institution is also responsible for adhering to the terms and conditions of an NSF award. </a:t>
            </a:r>
          </a:p>
          <a:p>
            <a:r>
              <a:rPr lang="en-US" b="1" dirty="0"/>
              <a:t>This includes establishing appropriate policies and procedures, oversight, internal controls, and training to ensure that award expenditures are allowable, allocable, reasonable, and necessary.</a:t>
            </a:r>
          </a:p>
          <a:p>
            <a:r>
              <a:rPr lang="en-US" b="1" dirty="0"/>
              <a:t>This also includes complying with all relevant federal regulations and national policy requirements.</a:t>
            </a:r>
          </a:p>
        </p:txBody>
      </p:sp>
      <p:sp>
        <p:nvSpPr>
          <p:cNvPr id="4" name="Slide Number Placeholder 3"/>
          <p:cNvSpPr>
            <a:spLocks noGrp="1"/>
          </p:cNvSpPr>
          <p:nvPr>
            <p:ph type="sldNum" sz="quarter" idx="12"/>
          </p:nvPr>
        </p:nvSpPr>
        <p:spPr/>
        <p:txBody>
          <a:bodyPr/>
          <a:lstStyle/>
          <a:p>
            <a:fld id="{0D84D070-D014-4E27-85E1-C8F7BD981571}" type="slidenum">
              <a:rPr lang="en-US" smtClean="0"/>
              <a:t>34</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3006954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018" y="478496"/>
            <a:ext cx="6791960" cy="1325563"/>
          </a:xfrm>
        </p:spPr>
        <p:txBody>
          <a:bodyPr/>
          <a:lstStyle/>
          <a:p>
            <a:r>
              <a:rPr lang="en-US" b="1" dirty="0">
                <a:latin typeface="+mn-lt"/>
              </a:rPr>
              <a:t>PI RESPONSIBILITES</a:t>
            </a:r>
          </a:p>
        </p:txBody>
      </p:sp>
      <p:sp>
        <p:nvSpPr>
          <p:cNvPr id="3" name="Content Placeholder 2"/>
          <p:cNvSpPr>
            <a:spLocks noGrp="1"/>
          </p:cNvSpPr>
          <p:nvPr>
            <p:ph idx="1"/>
          </p:nvPr>
        </p:nvSpPr>
        <p:spPr>
          <a:xfrm>
            <a:off x="1783079" y="2005012"/>
            <a:ext cx="8296585" cy="4351338"/>
          </a:xfrm>
        </p:spPr>
        <p:txBody>
          <a:bodyPr>
            <a:noAutofit/>
          </a:bodyPr>
          <a:lstStyle/>
          <a:p>
            <a:endParaRPr lang="en-US" sz="3200" dirty="0"/>
          </a:p>
          <a:p>
            <a:r>
              <a:rPr lang="en-US" sz="3200" b="1" dirty="0"/>
              <a:t>Adheres to all terms and conditions of award.</a:t>
            </a:r>
          </a:p>
          <a:p>
            <a:r>
              <a:rPr lang="en-US" sz="3200" b="1" dirty="0"/>
              <a:t>Submits any technical/annual reports required.</a:t>
            </a:r>
          </a:p>
          <a:p>
            <a:r>
              <a:rPr lang="en-US" sz="3200" b="1" dirty="0"/>
              <a:t>Submits all annual reports in a timely manner.</a:t>
            </a:r>
          </a:p>
          <a:p>
            <a:r>
              <a:rPr lang="en-US" sz="3200" b="1" dirty="0"/>
              <a:t>Lines of Communication.</a:t>
            </a:r>
          </a:p>
        </p:txBody>
      </p:sp>
      <p:sp>
        <p:nvSpPr>
          <p:cNvPr id="4" name="Slide Number Placeholder 3"/>
          <p:cNvSpPr>
            <a:spLocks noGrp="1"/>
          </p:cNvSpPr>
          <p:nvPr>
            <p:ph type="sldNum" sz="quarter" idx="12"/>
          </p:nvPr>
        </p:nvSpPr>
        <p:spPr/>
        <p:txBody>
          <a:bodyPr/>
          <a:lstStyle/>
          <a:p>
            <a:fld id="{0D84D070-D014-4E27-85E1-C8F7BD981571}" type="slidenum">
              <a:rPr lang="en-US" smtClean="0"/>
              <a:t>35</a:t>
            </a:fld>
            <a:endParaRPr lang="en-US"/>
          </a:p>
        </p:txBody>
      </p:sp>
      <p:pic>
        <p:nvPicPr>
          <p:cNvPr id="5" name="Picture 4" descr="NSF Logo.psd"/>
          <p:cNvPicPr/>
          <p:nvPr/>
        </p:nvPicPr>
        <p:blipFill>
          <a:blip r:embed="rId3" cstate="print"/>
          <a:srcRect/>
          <a:stretch>
            <a:fillRect/>
          </a:stretch>
        </p:blipFill>
        <p:spPr bwMode="auto">
          <a:xfrm>
            <a:off x="306977" y="517095"/>
            <a:ext cx="1219200" cy="1219200"/>
          </a:xfrm>
          <a:prstGeom prst="rect">
            <a:avLst/>
          </a:prstGeom>
          <a:noFill/>
          <a:ln w="9525">
            <a:noFill/>
            <a:miter lim="800000"/>
            <a:headEnd/>
            <a:tailEnd/>
          </a:ln>
        </p:spPr>
      </p:pic>
    </p:spTree>
    <p:extLst>
      <p:ext uri="{BB962C8B-B14F-4D97-AF65-F5344CB8AC3E}">
        <p14:creationId xmlns:p14="http://schemas.microsoft.com/office/powerpoint/2010/main" val="3319426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3" y="198120"/>
            <a:ext cx="8464731" cy="1325563"/>
          </a:xfrm>
        </p:spPr>
        <p:txBody>
          <a:bodyPr/>
          <a:lstStyle/>
          <a:p>
            <a:r>
              <a:rPr lang="en-US" b="1" dirty="0">
                <a:latin typeface="+mn-lt"/>
              </a:rPr>
              <a:t>Technical Reporting Requirements</a:t>
            </a:r>
          </a:p>
        </p:txBody>
      </p:sp>
      <p:sp>
        <p:nvSpPr>
          <p:cNvPr id="3" name="Content Placeholder 2"/>
          <p:cNvSpPr>
            <a:spLocks noGrp="1"/>
          </p:cNvSpPr>
          <p:nvPr>
            <p:ph idx="1"/>
          </p:nvPr>
        </p:nvSpPr>
        <p:spPr>
          <a:xfrm>
            <a:off x="1029586" y="1693803"/>
            <a:ext cx="10515600" cy="4983443"/>
          </a:xfrm>
        </p:spPr>
        <p:txBody>
          <a:bodyPr>
            <a:noAutofit/>
          </a:bodyPr>
          <a:lstStyle/>
          <a:p>
            <a:r>
              <a:rPr lang="en-US" sz="3200" b="1" dirty="0"/>
              <a:t>Annual Reports  are due no later than 90 days prior to end of the current budget period to allow adequate time for cognizant Program Officer to review and approve the report.</a:t>
            </a:r>
          </a:p>
          <a:p>
            <a:r>
              <a:rPr lang="en-US" sz="3200" b="1" dirty="0"/>
              <a:t>Final Project Reports are due no later than 120 days following the end of the grant.</a:t>
            </a:r>
          </a:p>
          <a:p>
            <a:r>
              <a:rPr lang="en-US" sz="3200" b="1" dirty="0"/>
              <a:t>Project Outcomes Reports are due no later than 120 days following the expiration of the grant.</a:t>
            </a:r>
          </a:p>
          <a:p>
            <a:r>
              <a:rPr lang="en-US" sz="3200" b="1" dirty="0"/>
              <a:t>Failure to submit any report can delay funding and administrative actions for approval.</a:t>
            </a:r>
          </a:p>
          <a:p>
            <a:endParaRPr lang="en-US" sz="3200" dirty="0"/>
          </a:p>
        </p:txBody>
      </p:sp>
      <p:sp>
        <p:nvSpPr>
          <p:cNvPr id="4" name="Slide Number Placeholder 3"/>
          <p:cNvSpPr>
            <a:spLocks noGrp="1"/>
          </p:cNvSpPr>
          <p:nvPr>
            <p:ph type="sldNum" sz="quarter" idx="12"/>
          </p:nvPr>
        </p:nvSpPr>
        <p:spPr/>
        <p:txBody>
          <a:bodyPr/>
          <a:lstStyle/>
          <a:p>
            <a:fld id="{0D84D070-D014-4E27-85E1-C8F7BD981571}" type="slidenum">
              <a:rPr lang="en-US" smtClean="0"/>
              <a:t>36</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3897944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777" y="98706"/>
            <a:ext cx="7299960" cy="1335229"/>
          </a:xfrm>
        </p:spPr>
        <p:txBody>
          <a:bodyPr/>
          <a:lstStyle/>
          <a:p>
            <a:r>
              <a:rPr lang="en-US" b="1" dirty="0">
                <a:latin typeface="+mn-lt"/>
              </a:rPr>
              <a:t>FASTLANE</a:t>
            </a:r>
            <a:r>
              <a:rPr lang="en-US" dirty="0">
                <a:latin typeface="+mn-lt"/>
              </a:rPr>
              <a:t> / </a:t>
            </a:r>
            <a:r>
              <a:rPr lang="en-US" b="1" dirty="0">
                <a:latin typeface="+mn-lt"/>
              </a:rPr>
              <a:t>RESEARCH.GOV</a:t>
            </a:r>
          </a:p>
        </p:txBody>
      </p:sp>
      <p:sp>
        <p:nvSpPr>
          <p:cNvPr id="3" name="Content Placeholder 2"/>
          <p:cNvSpPr>
            <a:spLocks noGrp="1"/>
          </p:cNvSpPr>
          <p:nvPr>
            <p:ph idx="1"/>
          </p:nvPr>
        </p:nvSpPr>
        <p:spPr>
          <a:xfrm>
            <a:off x="757645" y="1275093"/>
            <a:ext cx="11434355" cy="5582907"/>
          </a:xfrm>
        </p:spPr>
        <p:txBody>
          <a:bodyPr>
            <a:noAutofit/>
          </a:bodyPr>
          <a:lstStyle/>
          <a:p>
            <a:r>
              <a:rPr lang="en-US" b="1" dirty="0"/>
              <a:t>All grantee requests must be submitted through Fastlane or Research.gov unless otherwise stated.</a:t>
            </a:r>
          </a:p>
          <a:p>
            <a:r>
              <a:rPr lang="en-US" b="1" dirty="0"/>
              <a:t>Proposed Grantee Organizations</a:t>
            </a:r>
          </a:p>
          <a:p>
            <a:pPr lvl="1"/>
            <a:r>
              <a:rPr lang="en-US" sz="2800" b="1" dirty="0"/>
              <a:t>Register with Fastlane</a:t>
            </a:r>
          </a:p>
          <a:p>
            <a:pPr lvl="1"/>
            <a:r>
              <a:rPr lang="en-US" sz="2800" b="1" dirty="0"/>
              <a:t>Work on Fastlane Demonstration site</a:t>
            </a:r>
          </a:p>
          <a:p>
            <a:r>
              <a:rPr lang="en-US" b="1" dirty="0"/>
              <a:t>As a Principal Investigator</a:t>
            </a:r>
          </a:p>
          <a:p>
            <a:pPr lvl="1"/>
            <a:r>
              <a:rPr lang="en-US" sz="2800" b="1" dirty="0"/>
              <a:t>Prepare a Letter of Intent in response to NSF Solicitation</a:t>
            </a:r>
          </a:p>
          <a:p>
            <a:pPr lvl="1"/>
            <a:r>
              <a:rPr lang="en-US" sz="2800" b="1" dirty="0"/>
              <a:t>Prepare, edit and submit proposals to Office of Sponsored Programs</a:t>
            </a:r>
          </a:p>
          <a:p>
            <a:pPr lvl="1"/>
            <a:r>
              <a:rPr lang="en-US" sz="2800" b="1" dirty="0"/>
              <a:t>Check on proposal status	</a:t>
            </a:r>
          </a:p>
          <a:p>
            <a:r>
              <a:rPr lang="en-US" b="1" dirty="0"/>
              <a:t>Post-Award Activities</a:t>
            </a:r>
          </a:p>
          <a:p>
            <a:pPr lvl="1"/>
            <a:r>
              <a:rPr lang="en-US" sz="2800" b="1" dirty="0"/>
              <a:t>Post-Award Requests and Notifications</a:t>
            </a:r>
          </a:p>
          <a:p>
            <a:pPr lvl="1"/>
            <a:r>
              <a:rPr lang="en-US" sz="2800" b="1" dirty="0"/>
              <a:t>Annual and Final Project Reports</a:t>
            </a:r>
          </a:p>
          <a:p>
            <a:pPr lvl="1"/>
            <a:endParaRPr lang="en-US" sz="2800" dirty="0"/>
          </a:p>
        </p:txBody>
      </p:sp>
      <p:sp>
        <p:nvSpPr>
          <p:cNvPr id="4" name="Slide Number Placeholder 3"/>
          <p:cNvSpPr>
            <a:spLocks noGrp="1"/>
          </p:cNvSpPr>
          <p:nvPr>
            <p:ph type="sldNum" sz="quarter" idx="12"/>
          </p:nvPr>
        </p:nvSpPr>
        <p:spPr/>
        <p:txBody>
          <a:bodyPr/>
          <a:lstStyle/>
          <a:p>
            <a:fld id="{0D84D070-D014-4E27-85E1-C8F7BD981571}" type="slidenum">
              <a:rPr lang="en-US" smtClean="0"/>
              <a:t>37</a:t>
            </a:fld>
            <a:endParaRPr lang="en-US"/>
          </a:p>
        </p:txBody>
      </p:sp>
      <p:pic>
        <p:nvPicPr>
          <p:cNvPr id="5" name="Picture 4" descr="NSF Logo.psd"/>
          <p:cNvPicPr/>
          <p:nvPr/>
        </p:nvPicPr>
        <p:blipFill>
          <a:blip r:embed="rId3" cstate="print"/>
          <a:srcRect/>
          <a:stretch>
            <a:fillRect/>
          </a:stretch>
        </p:blipFill>
        <p:spPr bwMode="auto">
          <a:xfrm>
            <a:off x="221917" y="70530"/>
            <a:ext cx="1219200" cy="1219200"/>
          </a:xfrm>
          <a:prstGeom prst="rect">
            <a:avLst/>
          </a:prstGeom>
          <a:noFill/>
          <a:ln w="9525">
            <a:noFill/>
            <a:miter lim="800000"/>
            <a:headEnd/>
            <a:tailEnd/>
          </a:ln>
        </p:spPr>
      </p:pic>
    </p:spTree>
    <p:extLst>
      <p:ext uri="{BB962C8B-B14F-4D97-AF65-F5344CB8AC3E}">
        <p14:creationId xmlns:p14="http://schemas.microsoft.com/office/powerpoint/2010/main" val="156965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801" y="41364"/>
            <a:ext cx="8501643" cy="1616283"/>
          </a:xfrm>
        </p:spPr>
        <p:txBody>
          <a:bodyPr/>
          <a:lstStyle/>
          <a:p>
            <a:r>
              <a:rPr lang="en-US" b="1" dirty="0">
                <a:latin typeface="+mn-lt"/>
              </a:rPr>
              <a:t>Collaborative Proposal Submissions</a:t>
            </a:r>
          </a:p>
        </p:txBody>
      </p:sp>
      <p:sp>
        <p:nvSpPr>
          <p:cNvPr id="3" name="Content Placeholder 2"/>
          <p:cNvSpPr>
            <a:spLocks noGrp="1"/>
          </p:cNvSpPr>
          <p:nvPr>
            <p:ph idx="1"/>
          </p:nvPr>
        </p:nvSpPr>
        <p:spPr>
          <a:xfrm>
            <a:off x="838200" y="1814404"/>
            <a:ext cx="10515600" cy="4541946"/>
          </a:xfrm>
        </p:spPr>
        <p:txBody>
          <a:bodyPr>
            <a:normAutofit/>
          </a:bodyPr>
          <a:lstStyle/>
          <a:p>
            <a:pPr lvl="1"/>
            <a:r>
              <a:rPr lang="en-US" sz="2800" b="1" dirty="0"/>
              <a:t>Submission of a collaborative proposal from one organization</a:t>
            </a:r>
          </a:p>
          <a:p>
            <a:pPr lvl="2"/>
            <a:r>
              <a:rPr lang="en-US" sz="2800" dirty="0"/>
              <a:t>The single proposal method allows investigators from two or more organizations who have developed an integrated research project to submit a single, focused proposal.</a:t>
            </a:r>
          </a:p>
          <a:p>
            <a:pPr marL="914400" lvl="2" indent="0">
              <a:buNone/>
            </a:pPr>
            <a:endParaRPr lang="en-US" sz="2800" b="1" dirty="0"/>
          </a:p>
          <a:p>
            <a:pPr lvl="1"/>
            <a:r>
              <a:rPr lang="en-US" sz="2800" b="1" dirty="0"/>
              <a:t>Submission of a collaborative proposal from multiple organizations</a:t>
            </a:r>
          </a:p>
          <a:p>
            <a:pPr lvl="2"/>
            <a:r>
              <a:rPr lang="en-US" sz="2800" dirty="0"/>
              <a:t>Simultaneous submission of proposals allows multiple organizations to submit a unified set of certain proposal sections, as well as information unique to each organization.</a:t>
            </a:r>
          </a:p>
          <a:p>
            <a:pPr lvl="1"/>
            <a:endParaRPr lang="en-US" sz="2800" dirty="0"/>
          </a:p>
        </p:txBody>
      </p:sp>
      <p:sp>
        <p:nvSpPr>
          <p:cNvPr id="4" name="Slide Number Placeholder 3"/>
          <p:cNvSpPr>
            <a:spLocks noGrp="1"/>
          </p:cNvSpPr>
          <p:nvPr>
            <p:ph type="sldNum" sz="quarter" idx="12"/>
          </p:nvPr>
        </p:nvSpPr>
        <p:spPr/>
        <p:txBody>
          <a:bodyPr/>
          <a:lstStyle/>
          <a:p>
            <a:fld id="{0D84D070-D014-4E27-85E1-C8F7BD981571}" type="slidenum">
              <a:rPr lang="en-US" smtClean="0"/>
              <a:t>38</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1702795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651" y="170135"/>
            <a:ext cx="6202680" cy="1325563"/>
          </a:xfrm>
        </p:spPr>
        <p:txBody>
          <a:bodyPr/>
          <a:lstStyle/>
          <a:p>
            <a:r>
              <a:rPr lang="en-US" b="1" dirty="0">
                <a:latin typeface="+mn-lt"/>
              </a:rPr>
              <a:t>New Performers</a:t>
            </a:r>
          </a:p>
        </p:txBody>
      </p:sp>
      <p:sp>
        <p:nvSpPr>
          <p:cNvPr id="3" name="Content Placeholder 2"/>
          <p:cNvSpPr>
            <a:spLocks noGrp="1"/>
          </p:cNvSpPr>
          <p:nvPr>
            <p:ph idx="1"/>
          </p:nvPr>
        </p:nvSpPr>
        <p:spPr>
          <a:xfrm>
            <a:off x="1526177" y="1417319"/>
            <a:ext cx="9240520" cy="5304155"/>
          </a:xfrm>
        </p:spPr>
        <p:txBody>
          <a:bodyPr>
            <a:noAutofit/>
          </a:bodyPr>
          <a:lstStyle/>
          <a:p>
            <a:r>
              <a:rPr lang="en-US" sz="3200" b="1" dirty="0"/>
              <a:t>New Performer: Any grantee organization that has never received any funding from NSF.</a:t>
            </a:r>
          </a:p>
          <a:p>
            <a:pPr marL="0" indent="0">
              <a:buNone/>
            </a:pPr>
            <a:endParaRPr lang="en-US" sz="3200" b="1" dirty="0"/>
          </a:p>
          <a:p>
            <a:r>
              <a:rPr lang="en-US" sz="3200" b="1" dirty="0"/>
              <a:t>Updated Performer: Any grantee that has not had an active NSF award within the last five years.</a:t>
            </a:r>
          </a:p>
          <a:p>
            <a:pPr marL="0" indent="0">
              <a:buNone/>
            </a:pPr>
            <a:endParaRPr lang="en-US" sz="3200" b="1" dirty="0"/>
          </a:p>
          <a:p>
            <a:r>
              <a:rPr lang="en-US" sz="3200" b="1" dirty="0"/>
              <a:t>Process of New Awardee Package</a:t>
            </a:r>
          </a:p>
          <a:p>
            <a:pPr lvl="1"/>
            <a:r>
              <a:rPr lang="en-US" sz="3200" b="1" dirty="0"/>
              <a:t>Program Officer Roles</a:t>
            </a:r>
          </a:p>
          <a:p>
            <a:pPr lvl="1"/>
            <a:r>
              <a:rPr lang="en-US" sz="3200" b="1" dirty="0"/>
              <a:t>Grants Officer Roles</a:t>
            </a:r>
          </a:p>
          <a:p>
            <a:pPr lvl="1"/>
            <a:r>
              <a:rPr lang="en-US" sz="3200" b="1" dirty="0"/>
              <a:t>Grantee Institution Roles</a:t>
            </a:r>
          </a:p>
          <a:p>
            <a:pPr marL="0" indent="0">
              <a:buNone/>
            </a:pPr>
            <a:endParaRPr lang="en-US" sz="3200" dirty="0"/>
          </a:p>
        </p:txBody>
      </p:sp>
      <p:sp>
        <p:nvSpPr>
          <p:cNvPr id="4" name="Slide Number Placeholder 3"/>
          <p:cNvSpPr>
            <a:spLocks noGrp="1"/>
          </p:cNvSpPr>
          <p:nvPr>
            <p:ph type="sldNum" sz="quarter" idx="12"/>
          </p:nvPr>
        </p:nvSpPr>
        <p:spPr/>
        <p:txBody>
          <a:bodyPr/>
          <a:lstStyle/>
          <a:p>
            <a:fld id="{0D84D070-D014-4E27-85E1-C8F7BD981571}" type="slidenum">
              <a:rPr lang="en-US" smtClean="0"/>
              <a:t>39</a:t>
            </a:fld>
            <a:endParaRPr lang="en-US"/>
          </a:p>
        </p:txBody>
      </p:sp>
      <p:pic>
        <p:nvPicPr>
          <p:cNvPr id="5" name="Picture 4"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190683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SF Logo.psd"/>
          <p:cNvPicPr/>
          <p:nvPr/>
        </p:nvPicPr>
        <p:blipFill>
          <a:blip r:embed="rId3" cstate="print"/>
          <a:srcRect/>
          <a:stretch>
            <a:fillRect/>
          </a:stretch>
        </p:blipFill>
        <p:spPr bwMode="auto">
          <a:xfrm>
            <a:off x="447040" y="285750"/>
            <a:ext cx="1219200" cy="1219200"/>
          </a:xfrm>
          <a:prstGeom prst="rect">
            <a:avLst/>
          </a:prstGeom>
          <a:noFill/>
          <a:ln w="9525">
            <a:noFill/>
            <a:miter lim="800000"/>
            <a:headEnd/>
            <a:tailEnd/>
          </a:ln>
        </p:spPr>
      </p:pic>
      <p:sp>
        <p:nvSpPr>
          <p:cNvPr id="6" name="Rectangle 4"/>
          <p:cNvSpPr txBox="1">
            <a:spLocks noChangeArrowheads="1"/>
          </p:cNvSpPr>
          <p:nvPr/>
        </p:nvSpPr>
        <p:spPr>
          <a:xfrm>
            <a:off x="1666240" y="1729944"/>
            <a:ext cx="8543596" cy="47697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spcBef>
                <a:spcPct val="0"/>
              </a:spcBef>
              <a:spcAft>
                <a:spcPct val="55000"/>
              </a:spcAft>
              <a:buFont typeface="+mj-lt"/>
              <a:buAutoNum type="arabicPeriod"/>
            </a:pPr>
            <a:r>
              <a:rPr lang="en-US" sz="2800" b="1" dirty="0">
                <a:solidFill>
                  <a:schemeClr val="tx1"/>
                </a:solidFill>
              </a:rPr>
              <a:t>Prepare the next generation </a:t>
            </a:r>
            <a:r>
              <a:rPr lang="en-US" sz="2800" dirty="0">
                <a:solidFill>
                  <a:schemeClr val="tx1"/>
                </a:solidFill>
              </a:rPr>
              <a:t>of STEM professionals and attract/retain more Americans to STEM careers</a:t>
            </a:r>
          </a:p>
          <a:p>
            <a:pPr marL="514350" indent="-514350" algn="l">
              <a:spcBef>
                <a:spcPct val="0"/>
              </a:spcBef>
              <a:spcAft>
                <a:spcPct val="55000"/>
              </a:spcAft>
              <a:buFont typeface="+mj-lt"/>
              <a:buAutoNum type="arabicPeriod"/>
            </a:pPr>
            <a:r>
              <a:rPr lang="en-US" sz="2800" dirty="0">
                <a:solidFill>
                  <a:schemeClr val="tx1"/>
                </a:solidFill>
              </a:rPr>
              <a:t>Develop a </a:t>
            </a:r>
            <a:r>
              <a:rPr lang="en-US" sz="2800" b="1" dirty="0">
                <a:solidFill>
                  <a:schemeClr val="tx1"/>
                </a:solidFill>
              </a:rPr>
              <a:t>robust research community </a:t>
            </a:r>
            <a:r>
              <a:rPr lang="en-US" sz="2800" dirty="0">
                <a:solidFill>
                  <a:schemeClr val="tx1"/>
                </a:solidFill>
              </a:rPr>
              <a:t>that can conduct rigorous research and evaluation to support excellence in STEM education</a:t>
            </a:r>
          </a:p>
          <a:p>
            <a:pPr marL="514350" indent="-514350" algn="l">
              <a:spcBef>
                <a:spcPct val="0"/>
              </a:spcBef>
              <a:spcAft>
                <a:spcPct val="55000"/>
              </a:spcAft>
              <a:buFont typeface="+mj-lt"/>
              <a:buAutoNum type="arabicPeriod"/>
            </a:pPr>
            <a:r>
              <a:rPr lang="en-US" sz="2800" dirty="0">
                <a:solidFill>
                  <a:schemeClr val="tx1"/>
                </a:solidFill>
              </a:rPr>
              <a:t>Increase the </a:t>
            </a:r>
            <a:r>
              <a:rPr lang="en-US" sz="2800" b="1" dirty="0">
                <a:solidFill>
                  <a:schemeClr val="tx1"/>
                </a:solidFill>
              </a:rPr>
              <a:t>technological, scientific and quantitative literacy</a:t>
            </a:r>
            <a:r>
              <a:rPr lang="en-US" sz="2800" dirty="0">
                <a:solidFill>
                  <a:schemeClr val="tx1"/>
                </a:solidFill>
              </a:rPr>
              <a:t> of all Americans</a:t>
            </a:r>
          </a:p>
          <a:p>
            <a:pPr marL="514350" indent="-514350" algn="l">
              <a:spcBef>
                <a:spcPct val="0"/>
              </a:spcBef>
              <a:spcAft>
                <a:spcPct val="55000"/>
              </a:spcAft>
              <a:buFont typeface="+mj-lt"/>
              <a:buAutoNum type="arabicPeriod"/>
            </a:pPr>
            <a:r>
              <a:rPr lang="en-US" sz="2800" b="1" i="1" dirty="0">
                <a:solidFill>
                  <a:schemeClr val="tx1"/>
                </a:solidFill>
              </a:rPr>
              <a:t>Broaden participation </a:t>
            </a:r>
            <a:r>
              <a:rPr lang="en-US" sz="2800" b="1" dirty="0">
                <a:solidFill>
                  <a:schemeClr val="tx1"/>
                </a:solidFill>
              </a:rPr>
              <a:t>and close achievement gaps </a:t>
            </a:r>
            <a:r>
              <a:rPr lang="en-US" sz="2800" dirty="0">
                <a:solidFill>
                  <a:schemeClr val="tx1"/>
                </a:solidFill>
              </a:rPr>
              <a:t>in all STEM fields.</a:t>
            </a:r>
          </a:p>
        </p:txBody>
      </p:sp>
      <p:sp>
        <p:nvSpPr>
          <p:cNvPr id="9" name="Title 1" title="Education and Human Resources (EHR) Goals"/>
          <p:cNvSpPr txBox="1">
            <a:spLocks/>
          </p:cNvSpPr>
          <p:nvPr/>
        </p:nvSpPr>
        <p:spPr>
          <a:xfrm>
            <a:off x="1689304" y="582828"/>
            <a:ext cx="1040384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b="1" dirty="0">
              <a:ln w="12700">
                <a:noFill/>
                <a:prstDash val="solid"/>
              </a:ln>
              <a:latin typeface="+mn-lt"/>
            </a:endParaRPr>
          </a:p>
        </p:txBody>
      </p:sp>
      <p:sp>
        <p:nvSpPr>
          <p:cNvPr id="4" name="Title 3">
            <a:extLst>
              <a:ext uri="{FF2B5EF4-FFF2-40B4-BE49-F238E27FC236}">
                <a16:creationId xmlns="" xmlns:a16="http://schemas.microsoft.com/office/drawing/2014/main" id="{AAF468B1-D4C2-4EA8-AA02-135562C02217}"/>
              </a:ext>
            </a:extLst>
          </p:cNvPr>
          <p:cNvSpPr>
            <a:spLocks noGrp="1"/>
          </p:cNvSpPr>
          <p:nvPr>
            <p:ph type="title"/>
          </p:nvPr>
        </p:nvSpPr>
        <p:spPr>
          <a:xfrm>
            <a:off x="1828450" y="225974"/>
            <a:ext cx="9664496" cy="1325563"/>
          </a:xfrm>
        </p:spPr>
        <p:txBody>
          <a:bodyPr/>
          <a:lstStyle/>
          <a:p>
            <a:r>
              <a:rPr lang="en-US" b="1" dirty="0">
                <a:ln w="12700">
                  <a:noFill/>
                  <a:prstDash val="solid"/>
                </a:ln>
              </a:rPr>
              <a:t>Education &amp; Human Resources (EHR) Goals</a:t>
            </a:r>
            <a:endParaRPr lang="en-US" dirty="0"/>
          </a:p>
        </p:txBody>
      </p:sp>
    </p:spTree>
    <p:extLst>
      <p:ext uri="{BB962C8B-B14F-4D97-AF65-F5344CB8AC3E}">
        <p14:creationId xmlns:p14="http://schemas.microsoft.com/office/powerpoint/2010/main" val="1762766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6978" y="1731068"/>
            <a:ext cx="4728498" cy="735767"/>
          </a:xfrm>
          <a:prstGeom prst="rect">
            <a:avLst/>
          </a:prstGeom>
          <a:solidFill>
            <a:schemeClr val="bg1"/>
          </a:solidFill>
          <a:ln w="9525">
            <a:solidFill>
              <a:schemeClr val="tx1"/>
            </a:solidFill>
            <a:miter lim="800000"/>
            <a:headEnd/>
            <a:tailEnd/>
          </a:ln>
        </p:spPr>
        <p:txBody>
          <a:bodyPr wrap="square" anchor="ctr" anchorCtr="0">
            <a:noAutofit/>
          </a:bodyPr>
          <a:lstStyle/>
          <a:p>
            <a:pPr algn="ctr" defTabSz="457200">
              <a:lnSpc>
                <a:spcPct val="105000"/>
              </a:lnSpc>
              <a:spcBef>
                <a:spcPct val="20000"/>
              </a:spcBef>
              <a:spcAft>
                <a:spcPct val="15000"/>
              </a:spcAft>
            </a:pPr>
            <a:r>
              <a:rPr lang="en-US" sz="2800" b="1" dirty="0">
                <a:solidFill>
                  <a:prstClr val="black"/>
                </a:solidFill>
                <a:latin typeface="Arial" panose="020B0604020202020204" pitchFamily="34" charset="0"/>
                <a:cs typeface="Arial" panose="020B0604020202020204" pitchFamily="34" charset="0"/>
                <a:hlinkClick r:id="rId3"/>
              </a:rPr>
              <a:t>nsf.gov/awards/managing/</a:t>
            </a:r>
            <a:endParaRPr lang="en-US" sz="2800"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998921" y="3997157"/>
            <a:ext cx="2828750" cy="369332"/>
          </a:xfrm>
          <a:prstGeom prst="rect">
            <a:avLst/>
          </a:prstGeom>
          <a:noFill/>
        </p:spPr>
        <p:txBody>
          <a:bodyPr wrap="square" rtlCol="0">
            <a:spAutoFit/>
          </a:bodyPr>
          <a:lstStyle/>
          <a:p>
            <a:pPr defTabSz="457200"/>
            <a:r>
              <a:rPr lang="en-US" b="1" dirty="0">
                <a:solidFill>
                  <a:srgbClr val="993300"/>
                </a:solidFill>
                <a:latin typeface="Arial" panose="020B0604020202020204" pitchFamily="34" charset="0"/>
                <a:cs typeface="Arial" panose="020B0604020202020204" pitchFamily="34" charset="0"/>
              </a:rPr>
              <a:t>Find Award Conditions</a:t>
            </a:r>
          </a:p>
        </p:txBody>
      </p:sp>
      <p:sp>
        <p:nvSpPr>
          <p:cNvPr id="6" name="Right Arrow Callout 5"/>
          <p:cNvSpPr/>
          <p:nvPr/>
        </p:nvSpPr>
        <p:spPr>
          <a:xfrm>
            <a:off x="1998921" y="2658614"/>
            <a:ext cx="3036553" cy="1196274"/>
          </a:xfrm>
          <a:prstGeom prst="rightArrowCallout">
            <a:avLst>
              <a:gd name="adj1" fmla="val 25000"/>
              <a:gd name="adj2" fmla="val 25000"/>
              <a:gd name="adj3" fmla="val 36475"/>
              <a:gd name="adj4" fmla="val 64977"/>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prstClr val="white"/>
                </a:solidFill>
                <a:latin typeface="Arial" panose="020B0604020202020204" pitchFamily="34" charset="0"/>
                <a:cs typeface="Arial" panose="020B0604020202020204" pitchFamily="34" charset="0"/>
              </a:rPr>
              <a:t>Links to the Award &amp; Administration Guide( AAG)</a:t>
            </a:r>
          </a:p>
        </p:txBody>
      </p:sp>
      <p:pic>
        <p:nvPicPr>
          <p:cNvPr id="14" name="Picture 13" title="Screenshot of the website on how to mange your award"/>
          <p:cNvPicPr>
            <a:picLocks noChangeAspect="1"/>
          </p:cNvPicPr>
          <p:nvPr/>
        </p:nvPicPr>
        <p:blipFill>
          <a:blip r:embed="rId4"/>
          <a:stretch>
            <a:fillRect/>
          </a:stretch>
        </p:blipFill>
        <p:spPr>
          <a:xfrm>
            <a:off x="5352416" y="1086669"/>
            <a:ext cx="5804941" cy="4804409"/>
          </a:xfrm>
          <a:prstGeom prst="rect">
            <a:avLst/>
          </a:prstGeom>
          <a:ln w="12700">
            <a:solidFill>
              <a:schemeClr val="accent5">
                <a:lumMod val="50000"/>
              </a:schemeClr>
            </a:solidFill>
          </a:ln>
        </p:spPr>
      </p:pic>
      <p:cxnSp>
        <p:nvCxnSpPr>
          <p:cNvPr id="7" name="Curved Connector 6" title="Curved arrow"/>
          <p:cNvCxnSpPr>
            <a:stCxn id="5" idx="3"/>
          </p:cNvCxnSpPr>
          <p:nvPr/>
        </p:nvCxnSpPr>
        <p:spPr>
          <a:xfrm flipV="1">
            <a:off x="4827671" y="2936985"/>
            <a:ext cx="732548" cy="1244838"/>
          </a:xfrm>
          <a:prstGeom prst="curvedConnector2">
            <a:avLst/>
          </a:prstGeom>
          <a:ln w="25400">
            <a:solidFill>
              <a:srgbClr val="993300"/>
            </a:solidFill>
            <a:tailEnd type="arrow"/>
          </a:ln>
        </p:spPr>
        <p:style>
          <a:lnRef idx="2">
            <a:schemeClr val="accent1"/>
          </a:lnRef>
          <a:fillRef idx="0">
            <a:schemeClr val="accent1"/>
          </a:fillRef>
          <a:effectRef idx="1">
            <a:schemeClr val="accent1"/>
          </a:effectRef>
          <a:fontRef idx="minor">
            <a:schemeClr val="tx1"/>
          </a:fontRef>
        </p:style>
      </p:cxnSp>
      <p:sp>
        <p:nvSpPr>
          <p:cNvPr id="2" name="Line Callout 2 1"/>
          <p:cNvSpPr/>
          <p:nvPr/>
        </p:nvSpPr>
        <p:spPr>
          <a:xfrm>
            <a:off x="2169043" y="4539560"/>
            <a:ext cx="2262954" cy="1946300"/>
          </a:xfrm>
          <a:prstGeom prst="borderCallout2">
            <a:avLst>
              <a:gd name="adj1" fmla="val 51443"/>
              <a:gd name="adj2" fmla="val 101191"/>
              <a:gd name="adj3" fmla="val 52795"/>
              <a:gd name="adj4" fmla="val 185366"/>
              <a:gd name="adj5" fmla="val -10124"/>
              <a:gd name="adj6" fmla="val 238520"/>
            </a:avLst>
          </a:prstGeom>
          <a:gradFill>
            <a:gsLst>
              <a:gs pos="0">
                <a:srgbClr val="993300"/>
              </a:gs>
              <a:gs pos="100000">
                <a:schemeClr val="accent5">
                  <a:lumMod val="50000"/>
                </a:schemeClr>
              </a:gs>
            </a:gsLst>
            <a:lin ang="16200000" scaled="0"/>
          </a:gradFill>
          <a:ln w="25400">
            <a:solidFill>
              <a:srgbClr val="9933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prstClr val="white"/>
                </a:solidFill>
                <a:latin typeface="Arial" panose="020B0604020202020204" pitchFamily="34" charset="0"/>
                <a:cs typeface="Arial" panose="020B0604020202020204" pitchFamily="34" charset="0"/>
              </a:rPr>
              <a:t>Find how to get assistance with your award from the Division of Grants &amp; Agreements</a:t>
            </a:r>
          </a:p>
        </p:txBody>
      </p:sp>
      <p:pic>
        <p:nvPicPr>
          <p:cNvPr id="9" name="Picture 8" descr="NSF Logo.psd"/>
          <p:cNvPicPr/>
          <p:nvPr/>
        </p:nvPicPr>
        <p:blipFill>
          <a:blip r:embed="rId5" cstate="print"/>
          <a:srcRect/>
          <a:stretch>
            <a:fillRect/>
          </a:stretch>
        </p:blipFill>
        <p:spPr bwMode="auto">
          <a:xfrm>
            <a:off x="306977" y="198120"/>
            <a:ext cx="1219200" cy="1219200"/>
          </a:xfrm>
          <a:prstGeom prst="rect">
            <a:avLst/>
          </a:prstGeom>
          <a:noFill/>
          <a:ln w="9525">
            <a:noFill/>
            <a:miter lim="800000"/>
            <a:headEnd/>
            <a:tailEnd/>
          </a:ln>
        </p:spPr>
      </p:pic>
      <p:sp>
        <p:nvSpPr>
          <p:cNvPr id="3" name="Title 2">
            <a:extLst>
              <a:ext uri="{FF2B5EF4-FFF2-40B4-BE49-F238E27FC236}">
                <a16:creationId xmlns="" xmlns:a16="http://schemas.microsoft.com/office/drawing/2014/main" id="{D5D2F5BB-9163-4F2F-955D-57BE133489B1}"/>
              </a:ext>
            </a:extLst>
          </p:cNvPr>
          <p:cNvSpPr>
            <a:spLocks noGrp="1"/>
          </p:cNvSpPr>
          <p:nvPr>
            <p:ph type="title"/>
          </p:nvPr>
        </p:nvSpPr>
        <p:spPr>
          <a:xfrm>
            <a:off x="1712843" y="86833"/>
            <a:ext cx="10515600" cy="1325563"/>
          </a:xfrm>
        </p:spPr>
        <p:txBody>
          <a:bodyPr/>
          <a:lstStyle/>
          <a:p>
            <a:r>
              <a:rPr lang="en-US" b="1" dirty="0"/>
              <a:t>Other Resources</a:t>
            </a:r>
            <a:endParaRPr lang="en-US" dirty="0"/>
          </a:p>
        </p:txBody>
      </p:sp>
    </p:spTree>
    <p:extLst>
      <p:ext uri="{BB962C8B-B14F-4D97-AF65-F5344CB8AC3E}">
        <p14:creationId xmlns:p14="http://schemas.microsoft.com/office/powerpoint/2010/main" val="188228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547651" y="2736251"/>
            <a:ext cx="7448320" cy="3653308"/>
          </a:xfrm>
          <a:prstGeom prst="rect">
            <a:avLst/>
          </a:prstGeom>
          <a:noFill/>
          <a:ln w="9525">
            <a:noFill/>
            <a:miter lim="800000"/>
            <a:headEnd/>
            <a:tailEnd/>
          </a:ln>
        </p:spPr>
        <p:txBody>
          <a:bodyPr wrap="square">
            <a:spAutoFit/>
          </a:bodyPr>
          <a:lstStyle/>
          <a:p>
            <a:pPr>
              <a:lnSpc>
                <a:spcPct val="120000"/>
              </a:lnSpc>
              <a:spcAft>
                <a:spcPct val="50000"/>
              </a:spcAft>
            </a:pPr>
            <a:r>
              <a:rPr lang="en-US" sz="5400" b="1" dirty="0"/>
              <a:t>Ask Early, Ask Often!</a:t>
            </a:r>
          </a:p>
          <a:p>
            <a:pPr>
              <a:lnSpc>
                <a:spcPct val="120000"/>
              </a:lnSpc>
              <a:spcAft>
                <a:spcPct val="50000"/>
              </a:spcAft>
            </a:pPr>
            <a:r>
              <a:rPr lang="en-US" sz="4400" b="1" dirty="0">
                <a:hlinkClick r:id="rId3" tooltip="NSF BFA DGA"/>
              </a:rPr>
              <a:t>https://www.nsf.gov/bfa/dga</a:t>
            </a:r>
            <a:endParaRPr lang="en-US" sz="4400" b="1" dirty="0"/>
          </a:p>
          <a:p>
            <a:pPr>
              <a:lnSpc>
                <a:spcPct val="120000"/>
              </a:lnSpc>
              <a:spcAft>
                <a:spcPct val="50000"/>
              </a:spcAft>
            </a:pPr>
            <a:endParaRPr lang="en-US" sz="5400" dirty="0"/>
          </a:p>
        </p:txBody>
      </p:sp>
      <p:pic>
        <p:nvPicPr>
          <p:cNvPr id="5" name="Picture 4"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pic>
        <p:nvPicPr>
          <p:cNvPr id="2" name="Picture 1" title="Questi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2155" y="0"/>
            <a:ext cx="3516434" cy="3516434"/>
          </a:xfrm>
          <a:prstGeom prst="rect">
            <a:avLst/>
          </a:prstGeom>
        </p:spPr>
      </p:pic>
      <p:sp>
        <p:nvSpPr>
          <p:cNvPr id="3" name="Title 2">
            <a:extLst>
              <a:ext uri="{FF2B5EF4-FFF2-40B4-BE49-F238E27FC236}">
                <a16:creationId xmlns="" xmlns:a16="http://schemas.microsoft.com/office/drawing/2014/main" id="{F09F3844-615D-404E-8A41-1427B77D99C4}"/>
              </a:ext>
            </a:extLst>
          </p:cNvPr>
          <p:cNvSpPr>
            <a:spLocks noGrp="1"/>
          </p:cNvSpPr>
          <p:nvPr>
            <p:ph type="title"/>
          </p:nvPr>
        </p:nvSpPr>
        <p:spPr>
          <a:xfrm>
            <a:off x="1728577" y="206100"/>
            <a:ext cx="10515600" cy="1325563"/>
          </a:xfrm>
        </p:spPr>
        <p:txBody>
          <a:bodyPr/>
          <a:lstStyle/>
          <a:p>
            <a:r>
              <a:rPr lang="en-US" b="1" dirty="0"/>
              <a:t>Questions?</a:t>
            </a:r>
            <a:endParaRPr lang="en-US" dirty="0"/>
          </a:p>
        </p:txBody>
      </p:sp>
    </p:spTree>
    <p:extLst>
      <p:ext uri="{BB962C8B-B14F-4D97-AF65-F5344CB8AC3E}">
        <p14:creationId xmlns:p14="http://schemas.microsoft.com/office/powerpoint/2010/main" val="22640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image of computer scr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86656" y="1411159"/>
            <a:ext cx="4719974" cy="4999446"/>
          </a:xfrm>
          <a:prstGeom prst="rect">
            <a:avLst/>
          </a:prstGeom>
          <a:noFill/>
          <a:ln w="9525">
            <a:noFill/>
            <a:miter lim="800000"/>
            <a:headEnd/>
            <a:tailEnd/>
          </a:ln>
        </p:spPr>
      </p:pic>
      <p:sp>
        <p:nvSpPr>
          <p:cNvPr id="65544" name="Text Box 8"/>
          <p:cNvSpPr txBox="1">
            <a:spLocks noChangeArrowheads="1"/>
          </p:cNvSpPr>
          <p:nvPr/>
        </p:nvSpPr>
        <p:spPr bwMode="auto">
          <a:xfrm>
            <a:off x="2086656" y="847501"/>
            <a:ext cx="8681835" cy="609398"/>
          </a:xfrm>
          <a:prstGeom prst="rect">
            <a:avLst/>
          </a:prstGeom>
          <a:noFill/>
          <a:ln w="9525">
            <a:noFill/>
            <a:miter lim="800000"/>
            <a:headEnd/>
            <a:tailEnd/>
          </a:ln>
        </p:spPr>
        <p:txBody>
          <a:bodyPr wrap="square">
            <a:spAutoFit/>
          </a:bodyPr>
          <a:lstStyle/>
          <a:p>
            <a:pPr>
              <a:lnSpc>
                <a:spcPct val="120000"/>
              </a:lnSpc>
              <a:spcBef>
                <a:spcPct val="50000"/>
              </a:spcBef>
              <a:spcAft>
                <a:spcPct val="25000"/>
              </a:spcAft>
            </a:pPr>
            <a:r>
              <a:rPr lang="en-US" sz="2800" b="1" dirty="0"/>
              <a:t>Go to NSF’s Home Page (</a:t>
            </a:r>
            <a:r>
              <a:rPr lang="en-US" sz="2800" b="1" dirty="0">
                <a:hlinkClick r:id="rId4" tooltip="NSF"/>
              </a:rPr>
              <a:t>http://www.nsf.gov</a:t>
            </a:r>
            <a:r>
              <a:rPr lang="en-US" sz="2800" b="1" dirty="0"/>
              <a:t>)</a:t>
            </a:r>
            <a:r>
              <a:rPr lang="en-US" sz="2400" b="1" dirty="0"/>
              <a:t> </a:t>
            </a:r>
          </a:p>
        </p:txBody>
      </p:sp>
      <p:pic>
        <p:nvPicPr>
          <p:cNvPr id="12" name="Picture 11" title="Image of computer monito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44253" y="2063180"/>
            <a:ext cx="4602703" cy="4875233"/>
          </a:xfrm>
          <a:prstGeom prst="rect">
            <a:avLst/>
          </a:prstGeom>
          <a:noFill/>
          <a:ln w="9525">
            <a:noFill/>
            <a:miter lim="800000"/>
            <a:headEnd/>
            <a:tailEnd/>
          </a:ln>
        </p:spPr>
      </p:pic>
      <p:pic>
        <p:nvPicPr>
          <p:cNvPr id="1027" name="Picture 3" title="Merit review screenshot of webs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9064" y="1762233"/>
            <a:ext cx="6076950" cy="4343038"/>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NSF Logo.psd"/>
          <p:cNvPicPr/>
          <p:nvPr/>
        </p:nvPicPr>
        <p:blipFill>
          <a:blip r:embed="rId7" cstate="print"/>
          <a:srcRect/>
          <a:stretch>
            <a:fillRect/>
          </a:stretch>
        </p:blipFill>
        <p:spPr bwMode="auto">
          <a:xfrm>
            <a:off x="306977" y="19812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BFC8550E-2BEA-4494-9DD5-9BC5737BE60D}"/>
              </a:ext>
            </a:extLst>
          </p:cNvPr>
          <p:cNvSpPr>
            <a:spLocks noGrp="1"/>
          </p:cNvSpPr>
          <p:nvPr>
            <p:ph type="title"/>
          </p:nvPr>
        </p:nvSpPr>
        <p:spPr>
          <a:xfrm>
            <a:off x="1732722" y="47072"/>
            <a:ext cx="10515600" cy="1325563"/>
          </a:xfrm>
        </p:spPr>
        <p:txBody>
          <a:bodyPr/>
          <a:lstStyle/>
          <a:p>
            <a:r>
              <a:rPr lang="en-US" b="1" dirty="0"/>
              <a:t>For More Information</a:t>
            </a:r>
            <a:endParaRPr lang="en-US" dirty="0"/>
          </a:p>
        </p:txBody>
      </p:sp>
    </p:spTree>
    <p:extLst>
      <p:ext uri="{BB962C8B-B14F-4D97-AF65-F5344CB8AC3E}">
        <p14:creationId xmlns:p14="http://schemas.microsoft.com/office/powerpoint/2010/main" val="56240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 fill="hold"/>
                                        <p:tgtEl>
                                          <p:spTgt spid="65544"/>
                                        </p:tgtEl>
                                        <p:attrNameLst>
                                          <p:attrName>ppt_x</p:attrName>
                                        </p:attrNameLst>
                                      </p:cBhvr>
                                      <p:tavLst>
                                        <p:tav tm="0">
                                          <p:val>
                                            <p:strVal val="#ppt_x"/>
                                          </p:val>
                                        </p:tav>
                                        <p:tav tm="100000">
                                          <p:val>
                                            <p:strVal val="#ppt_x"/>
                                          </p:val>
                                        </p:tav>
                                      </p:tavLst>
                                    </p:anim>
                                    <p:anim calcmode="lin" valueType="num">
                                      <p:cBhvr additive="base">
                                        <p:cTn id="8" dur="500" fill="hold"/>
                                        <p:tgtEl>
                                          <p:spTgt spid="655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fill="hold"/>
                                        <p:tgtEl>
                                          <p:spTgt spid="1027"/>
                                        </p:tgtEl>
                                        <p:attrNameLst>
                                          <p:attrName>ppt_w</p:attrName>
                                        </p:attrNameLst>
                                      </p:cBhvr>
                                      <p:tavLst>
                                        <p:tav tm="0">
                                          <p:val>
                                            <p:fltVal val="0"/>
                                          </p:val>
                                        </p:tav>
                                        <p:tav tm="100000">
                                          <p:val>
                                            <p:strVal val="#ppt_w"/>
                                          </p:val>
                                        </p:tav>
                                      </p:tavLst>
                                    </p:anim>
                                    <p:anim calcmode="lin" valueType="num">
                                      <p:cBhvr>
                                        <p:cTn id="21" dur="500" fill="hold"/>
                                        <p:tgtEl>
                                          <p:spTgt spid="1027"/>
                                        </p:tgtEl>
                                        <p:attrNameLst>
                                          <p:attrName>ppt_h</p:attrName>
                                        </p:attrNameLst>
                                      </p:cBhvr>
                                      <p:tavLst>
                                        <p:tav tm="0">
                                          <p:val>
                                            <p:fltVal val="0"/>
                                          </p:val>
                                        </p:tav>
                                        <p:tav tm="100000">
                                          <p:val>
                                            <p:strVal val="#ppt_h"/>
                                          </p:val>
                                        </p:tav>
                                      </p:tavLst>
                                    </p:anim>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47CFA31-97F2-441F-8447-34E776986B69}"/>
              </a:ext>
            </a:extLst>
          </p:cNvPr>
          <p:cNvSpPr>
            <a:spLocks noGrp="1"/>
          </p:cNvSpPr>
          <p:nvPr>
            <p:ph type="title"/>
          </p:nvPr>
        </p:nvSpPr>
        <p:spPr>
          <a:xfrm>
            <a:off x="1657350" y="193675"/>
            <a:ext cx="10515600" cy="1325563"/>
          </a:xfrm>
        </p:spPr>
        <p:txBody>
          <a:bodyPr/>
          <a:lstStyle/>
          <a:p>
            <a:r>
              <a:rPr lang="en-US" b="1" dirty="0">
                <a:cs typeface="Arial" panose="020B0604020202020204" pitchFamily="34" charset="0"/>
              </a:rPr>
              <a:t>Become and Stay Connected</a:t>
            </a:r>
            <a:endParaRPr lang="en-US" dirty="0"/>
          </a:p>
        </p:txBody>
      </p:sp>
      <p:sp>
        <p:nvSpPr>
          <p:cNvPr id="2" name="Content Placeholder 1"/>
          <p:cNvSpPr>
            <a:spLocks noGrp="1"/>
          </p:cNvSpPr>
          <p:nvPr>
            <p:ph idx="4294967295"/>
          </p:nvPr>
        </p:nvSpPr>
        <p:spPr>
          <a:xfrm>
            <a:off x="1066800" y="2046288"/>
            <a:ext cx="10934700" cy="3494087"/>
          </a:xfrm>
        </p:spPr>
        <p:txBody>
          <a:bodyPr>
            <a:noAutofit/>
          </a:bodyPr>
          <a:lstStyle/>
          <a:p>
            <a:pPr>
              <a:defRPr/>
            </a:pPr>
            <a:r>
              <a:rPr lang="en-US" b="1" dirty="0"/>
              <a:t>Contact NSF Program Officers if you have questions about a program </a:t>
            </a:r>
          </a:p>
          <a:p>
            <a:pPr>
              <a:defRPr/>
            </a:pPr>
            <a:r>
              <a:rPr lang="en-US" b="1" dirty="0"/>
              <a:t>Submit proposals – don’t give up after the first decline</a:t>
            </a:r>
          </a:p>
          <a:p>
            <a:pPr>
              <a:defRPr/>
            </a:pPr>
            <a:r>
              <a:rPr lang="en-US" b="1" dirty="0"/>
              <a:t>Be active as workshop participants and organizers</a:t>
            </a:r>
          </a:p>
          <a:p>
            <a:pPr>
              <a:defRPr/>
            </a:pPr>
            <a:r>
              <a:rPr lang="en-US" b="1" dirty="0"/>
              <a:t>Serve as ad hoc reviewers and panelists</a:t>
            </a:r>
          </a:p>
          <a:p>
            <a:pPr>
              <a:defRPr/>
            </a:pPr>
            <a:r>
              <a:rPr lang="en-US" b="1" dirty="0"/>
              <a:t>Consider being a rotator</a:t>
            </a:r>
            <a:br>
              <a:rPr lang="en-US" b="1" dirty="0"/>
            </a:br>
            <a:r>
              <a:rPr lang="en-US" b="1" dirty="0">
                <a:hlinkClick r:id="rId3" tooltip="NSF Career Opportunities - Rotators"/>
              </a:rPr>
              <a:t>http://www.nsf.gov/about/career_opps/rotators/index.jsp</a:t>
            </a:r>
            <a:r>
              <a:rPr lang="en-US" b="1" dirty="0"/>
              <a:t> </a:t>
            </a:r>
          </a:p>
          <a:p>
            <a:pPr>
              <a:defRPr/>
            </a:pPr>
            <a:endParaRPr lang="en-US" b="1" dirty="0"/>
          </a:p>
          <a:p>
            <a:pPr algn="ctr">
              <a:buFont typeface="Georgia" pitchFamily="18" charset="0"/>
              <a:buNone/>
              <a:defRPr/>
            </a:pPr>
            <a:endParaRPr lang="en-US" b="1" dirty="0"/>
          </a:p>
          <a:p>
            <a:pPr algn="ctr">
              <a:buFont typeface="Georgia" pitchFamily="18" charset="0"/>
              <a:buNone/>
              <a:defRPr/>
            </a:pPr>
            <a:r>
              <a:rPr lang="en-US" b="1" dirty="0"/>
              <a:t/>
            </a:r>
            <a:br>
              <a:rPr lang="en-US" b="1" dirty="0"/>
            </a:br>
            <a:endParaRPr lang="en-US" b="1" dirty="0"/>
          </a:p>
        </p:txBody>
      </p:sp>
      <p:pic>
        <p:nvPicPr>
          <p:cNvPr id="4" name="Picture 3"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sp>
        <p:nvSpPr>
          <p:cNvPr id="5" name="Text Box 8"/>
          <p:cNvSpPr txBox="1">
            <a:spLocks noChangeArrowheads="1"/>
          </p:cNvSpPr>
          <p:nvPr/>
        </p:nvSpPr>
        <p:spPr bwMode="auto">
          <a:xfrm>
            <a:off x="401106" y="5862918"/>
            <a:ext cx="8681835" cy="609398"/>
          </a:xfrm>
          <a:prstGeom prst="rect">
            <a:avLst/>
          </a:prstGeom>
          <a:noFill/>
          <a:ln w="9525">
            <a:noFill/>
            <a:miter lim="800000"/>
            <a:headEnd/>
            <a:tailEnd/>
          </a:ln>
        </p:spPr>
        <p:txBody>
          <a:bodyPr wrap="square">
            <a:spAutoFit/>
          </a:bodyPr>
          <a:lstStyle/>
          <a:p>
            <a:pPr>
              <a:lnSpc>
                <a:spcPct val="120000"/>
              </a:lnSpc>
              <a:spcBef>
                <a:spcPct val="50000"/>
              </a:spcBef>
              <a:spcAft>
                <a:spcPct val="25000"/>
              </a:spcAft>
            </a:pPr>
            <a:r>
              <a:rPr lang="en-US" sz="2800" b="1" dirty="0"/>
              <a:t>Go to NSF’s Home Page (</a:t>
            </a:r>
            <a:r>
              <a:rPr lang="en-US" sz="2800" b="1" dirty="0">
                <a:hlinkClick r:id="rId5" tooltip="NSF"/>
              </a:rPr>
              <a:t>http://www.nsf.gov</a:t>
            </a:r>
            <a:r>
              <a:rPr lang="en-US" sz="2800" b="1" dirty="0"/>
              <a:t>)</a:t>
            </a:r>
            <a:r>
              <a:rPr lang="en-US" sz="2400" b="1" dirty="0"/>
              <a:t> </a:t>
            </a:r>
          </a:p>
        </p:txBody>
      </p:sp>
    </p:spTree>
    <p:extLst>
      <p:ext uri="{BB962C8B-B14F-4D97-AF65-F5344CB8AC3E}">
        <p14:creationId xmlns:p14="http://schemas.microsoft.com/office/powerpoint/2010/main" val="19922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175657" y="1600200"/>
            <a:ext cx="10084526" cy="5257800"/>
          </a:xfrm>
          <a:prstGeom prst="rect">
            <a:avLst/>
          </a:prstGeom>
        </p:spPr>
        <p:txBody>
          <a:bodyPr>
            <a:normAutofit/>
          </a:bodyPr>
          <a:lstStyle/>
          <a:p>
            <a:pPr marL="342900" indent="-342900">
              <a:spcBef>
                <a:spcPct val="20000"/>
              </a:spcBef>
              <a:buFont typeface="Arial" pitchFamily="34" charset="0"/>
              <a:buChar char="•"/>
              <a:defRPr/>
            </a:pPr>
            <a:r>
              <a:rPr lang="en-US" sz="2400" dirty="0"/>
              <a:t>NSF: </a:t>
            </a:r>
            <a:r>
              <a:rPr lang="en-US" sz="2400" u="sng" dirty="0">
                <a:solidFill>
                  <a:schemeClr val="accent1">
                    <a:lumMod val="75000"/>
                  </a:schemeClr>
                </a:solidFill>
              </a:rPr>
              <a:t>www.nsf.gov</a:t>
            </a:r>
          </a:p>
          <a:p>
            <a:pPr marL="342900" indent="-342900">
              <a:spcBef>
                <a:spcPct val="20000"/>
              </a:spcBef>
              <a:buFont typeface="Arial" pitchFamily="34" charset="0"/>
              <a:buChar char="•"/>
              <a:defRPr/>
            </a:pPr>
            <a:r>
              <a:rPr lang="en-US" sz="2400" dirty="0"/>
              <a:t>PAPPG: </a:t>
            </a:r>
            <a:r>
              <a:rPr lang="en-US" sz="2400" u="sng" dirty="0">
                <a:solidFill>
                  <a:schemeClr val="accent1">
                    <a:lumMod val="75000"/>
                  </a:schemeClr>
                </a:solidFill>
              </a:rPr>
              <a:t>www.nsf.gov/pubs/policydocs/pappguide/nsf13001/index.jsp</a:t>
            </a:r>
          </a:p>
          <a:p>
            <a:pPr marL="342900" indent="-342900">
              <a:spcBef>
                <a:spcPct val="20000"/>
              </a:spcBef>
              <a:buFont typeface="Arial" pitchFamily="34" charset="0"/>
              <a:buChar char="•"/>
              <a:defRPr/>
            </a:pPr>
            <a:r>
              <a:rPr lang="en-US" sz="2400" dirty="0"/>
              <a:t>Guide to Programs: </a:t>
            </a:r>
            <a:br>
              <a:rPr lang="en-US" sz="2400" dirty="0"/>
            </a:br>
            <a:r>
              <a:rPr lang="en-US" sz="2400" u="sng" dirty="0">
                <a:solidFill>
                  <a:schemeClr val="accent1">
                    <a:lumMod val="75000"/>
                  </a:schemeClr>
                </a:solidFill>
              </a:rPr>
              <a:t>www.nsf.gov/funding/browse_all_funding.jsp</a:t>
            </a:r>
            <a:r>
              <a:rPr lang="en-US" sz="2400" dirty="0"/>
              <a:t> </a:t>
            </a:r>
          </a:p>
          <a:p>
            <a:pPr marL="342900" indent="-342900">
              <a:spcBef>
                <a:spcPct val="20000"/>
              </a:spcBef>
              <a:buFont typeface="Arial" pitchFamily="34" charset="0"/>
              <a:buChar char="•"/>
              <a:defRPr/>
            </a:pPr>
            <a:r>
              <a:rPr lang="en-US" sz="2400" dirty="0"/>
              <a:t>Award Information: </a:t>
            </a:r>
            <a:r>
              <a:rPr lang="en-US" sz="2400" u="sng" dirty="0">
                <a:solidFill>
                  <a:schemeClr val="accent1">
                    <a:lumMod val="75000"/>
                  </a:schemeClr>
                </a:solidFill>
              </a:rPr>
              <a:t>www.nsf.gov/awardsearch</a:t>
            </a:r>
          </a:p>
          <a:p>
            <a:pPr marL="342900" indent="-342900">
              <a:spcBef>
                <a:spcPct val="20000"/>
              </a:spcBef>
              <a:buFont typeface="Arial" pitchFamily="34" charset="0"/>
              <a:buChar char="•"/>
              <a:defRPr/>
            </a:pPr>
            <a:r>
              <a:rPr lang="en-US" sz="2400" dirty="0" err="1"/>
              <a:t>FastLane</a:t>
            </a:r>
            <a:r>
              <a:rPr lang="en-US" sz="2400" dirty="0"/>
              <a:t>: </a:t>
            </a:r>
            <a:r>
              <a:rPr lang="en-US" sz="2400" u="sng" dirty="0">
                <a:solidFill>
                  <a:schemeClr val="accent1">
                    <a:lumMod val="75000"/>
                  </a:schemeClr>
                </a:solidFill>
              </a:rPr>
              <a:t>www.fastlane.nsf.gov</a:t>
            </a:r>
          </a:p>
          <a:p>
            <a:pPr marL="342900" indent="-342900">
              <a:spcBef>
                <a:spcPct val="20000"/>
              </a:spcBef>
              <a:buFont typeface="Arial" pitchFamily="34" charset="0"/>
              <a:buChar char="•"/>
              <a:defRPr/>
            </a:pPr>
            <a:r>
              <a:rPr lang="en-US" sz="2400" dirty="0"/>
              <a:t>Broader Impacts: </a:t>
            </a:r>
            <a:r>
              <a:rPr lang="en-US" sz="2400" u="sng" dirty="0">
                <a:solidFill>
                  <a:schemeClr val="accent1">
                    <a:lumMod val="75000"/>
                  </a:schemeClr>
                </a:solidFill>
              </a:rPr>
              <a:t>www.nsf.gov/pubs/gpg/broaderimpacts.pdf</a:t>
            </a:r>
          </a:p>
          <a:p>
            <a:pPr marL="342900" indent="-342900">
              <a:spcBef>
                <a:spcPct val="20000"/>
              </a:spcBef>
              <a:buFont typeface="Arial" pitchFamily="34" charset="0"/>
              <a:buChar char="•"/>
              <a:defRPr/>
            </a:pPr>
            <a:r>
              <a:rPr lang="en-US" sz="2400" dirty="0"/>
              <a:t>Data Management Plan: </a:t>
            </a:r>
            <a:r>
              <a:rPr lang="en-US" sz="2400" u="sng" dirty="0">
                <a:solidFill>
                  <a:schemeClr val="accent1">
                    <a:lumMod val="75000"/>
                  </a:schemeClr>
                </a:solidFill>
              </a:rPr>
              <a:t>www.nsf.gov/bfa/dias/policy/dmp.jsp</a:t>
            </a:r>
          </a:p>
          <a:p>
            <a:pPr marL="342900" indent="-342900">
              <a:spcBef>
                <a:spcPct val="20000"/>
              </a:spcBef>
              <a:buFont typeface="Arial" pitchFamily="34" charset="0"/>
              <a:buChar char="•"/>
              <a:defRPr/>
            </a:pPr>
            <a:r>
              <a:rPr lang="en-US" sz="2400" dirty="0"/>
              <a:t>Funding Opportunities: </a:t>
            </a:r>
            <a:r>
              <a:rPr lang="en-US" sz="2400" u="sng" dirty="0">
                <a:solidFill>
                  <a:schemeClr val="accent1">
                    <a:lumMod val="75000"/>
                  </a:schemeClr>
                </a:solidFill>
              </a:rPr>
              <a:t>www.nsf.gov/funding</a:t>
            </a:r>
            <a:r>
              <a:rPr lang="en-US" sz="2400" dirty="0"/>
              <a:t> </a:t>
            </a:r>
          </a:p>
        </p:txBody>
      </p:sp>
      <p:pic>
        <p:nvPicPr>
          <p:cNvPr id="7" name="Picture 6"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
        <p:nvSpPr>
          <p:cNvPr id="3" name="Title 2">
            <a:extLst>
              <a:ext uri="{FF2B5EF4-FFF2-40B4-BE49-F238E27FC236}">
                <a16:creationId xmlns="" xmlns:a16="http://schemas.microsoft.com/office/drawing/2014/main" id="{5E3CCA05-41D0-448E-97F9-1C750258D85B}"/>
              </a:ext>
            </a:extLst>
          </p:cNvPr>
          <p:cNvSpPr>
            <a:spLocks noGrp="1"/>
          </p:cNvSpPr>
          <p:nvPr>
            <p:ph type="title"/>
          </p:nvPr>
        </p:nvSpPr>
        <p:spPr>
          <a:xfrm>
            <a:off x="1771650" y="174625"/>
            <a:ext cx="10515600" cy="1325563"/>
          </a:xfrm>
        </p:spPr>
        <p:txBody>
          <a:bodyPr/>
          <a:lstStyle/>
          <a:p>
            <a:r>
              <a:rPr lang="en-US" b="1" dirty="0"/>
              <a:t>Useful Resources</a:t>
            </a:r>
            <a:endParaRPr lang="en-US" dirty="0"/>
          </a:p>
        </p:txBody>
      </p:sp>
    </p:spTree>
    <p:extLst>
      <p:ext uri="{BB962C8B-B14F-4D97-AF65-F5344CB8AC3E}">
        <p14:creationId xmlns:p14="http://schemas.microsoft.com/office/powerpoint/2010/main" val="718143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729" y="238671"/>
            <a:ext cx="10198464" cy="1325563"/>
          </a:xfrm>
        </p:spPr>
        <p:txBody>
          <a:bodyPr/>
          <a:lstStyle/>
          <a:p>
            <a:r>
              <a:rPr lang="en-US" b="1" dirty="0">
                <a:latin typeface="+mn-lt"/>
              </a:rPr>
              <a:t>WORKSHOP ACTIVITY: Think, Pair, Share</a:t>
            </a:r>
          </a:p>
        </p:txBody>
      </p:sp>
      <p:sp>
        <p:nvSpPr>
          <p:cNvPr id="3" name="Content Placeholder 2"/>
          <p:cNvSpPr>
            <a:spLocks noGrp="1"/>
          </p:cNvSpPr>
          <p:nvPr>
            <p:ph idx="1"/>
          </p:nvPr>
        </p:nvSpPr>
        <p:spPr>
          <a:xfrm>
            <a:off x="914400" y="1802674"/>
            <a:ext cx="10763793" cy="4130535"/>
          </a:xfrm>
        </p:spPr>
        <p:txBody>
          <a:bodyPr>
            <a:noAutofit/>
          </a:bodyPr>
          <a:lstStyle/>
          <a:p>
            <a:r>
              <a:rPr lang="en-US" b="1" u="sng" dirty="0"/>
              <a:t>Think</a:t>
            </a:r>
            <a:r>
              <a:rPr lang="en-US" dirty="0"/>
              <a:t> by yourself (</a:t>
            </a:r>
            <a:r>
              <a:rPr lang="en-US" b="1" i="1" dirty="0"/>
              <a:t>prior to the workshop</a:t>
            </a:r>
            <a:r>
              <a:rPr lang="en-US" dirty="0"/>
              <a:t>)</a:t>
            </a:r>
          </a:p>
          <a:p>
            <a:pPr lvl="1">
              <a:buSzPct val="60000"/>
              <a:buFont typeface="Wingdings" panose="05000000000000000000" pitchFamily="2" charset="2"/>
              <a:buChar char="q"/>
            </a:pPr>
            <a:r>
              <a:rPr lang="en-US" dirty="0"/>
              <a:t>Read the proposal.</a:t>
            </a:r>
          </a:p>
          <a:p>
            <a:pPr lvl="1">
              <a:buSzPct val="60000"/>
              <a:buFont typeface="Wingdings" panose="05000000000000000000" pitchFamily="2" charset="2"/>
              <a:buChar char="q"/>
            </a:pPr>
            <a:r>
              <a:rPr lang="en-US" dirty="0"/>
              <a:t>Write down </a:t>
            </a:r>
            <a:r>
              <a:rPr lang="en-US" i="1" u="sng" dirty="0"/>
              <a:t>your individual analysis </a:t>
            </a:r>
            <a:r>
              <a:rPr lang="en-US" dirty="0"/>
              <a:t>of the Intellectual Merit &amp; Broader Impacts, citing specific strengths and weaknesses.</a:t>
            </a:r>
          </a:p>
          <a:p>
            <a:pPr lvl="1">
              <a:buSzPct val="60000"/>
              <a:buFont typeface="Wingdings" panose="05000000000000000000" pitchFamily="2" charset="2"/>
              <a:buChar char="q"/>
            </a:pPr>
            <a:r>
              <a:rPr lang="en-US" dirty="0"/>
              <a:t>Give the proposal a rating. </a:t>
            </a:r>
          </a:p>
          <a:p>
            <a:r>
              <a:rPr lang="en-US" b="1" u="sng" dirty="0"/>
              <a:t>Pair</a:t>
            </a:r>
            <a:r>
              <a:rPr lang="en-US" dirty="0"/>
              <a:t> with your panel for 30 minutes.</a:t>
            </a:r>
          </a:p>
          <a:p>
            <a:pPr lvl="1">
              <a:buSzPct val="60000"/>
              <a:buFont typeface="Wingdings" panose="05000000000000000000" pitchFamily="2" charset="2"/>
              <a:buChar char="q"/>
            </a:pPr>
            <a:r>
              <a:rPr lang="en-US" dirty="0"/>
              <a:t>Discuss the proposal.</a:t>
            </a:r>
          </a:p>
          <a:p>
            <a:pPr lvl="1">
              <a:buSzPct val="60000"/>
              <a:buFont typeface="Wingdings" panose="05000000000000000000" pitchFamily="2" charset="2"/>
              <a:buChar char="q"/>
            </a:pPr>
            <a:r>
              <a:rPr lang="en-US" dirty="0"/>
              <a:t>Write down </a:t>
            </a:r>
            <a:r>
              <a:rPr lang="en-US" i="1" u="sng" dirty="0"/>
              <a:t>your collective</a:t>
            </a:r>
            <a:r>
              <a:rPr lang="en-US" dirty="0"/>
              <a:t> analysis of strengths and weaknesses in the Intellectual Merit &amp; Broader Impacts.</a:t>
            </a:r>
          </a:p>
          <a:p>
            <a:pPr lvl="1">
              <a:buSzPct val="60000"/>
              <a:buFont typeface="Wingdings" panose="05000000000000000000" pitchFamily="2" charset="2"/>
              <a:buChar char="q"/>
            </a:pPr>
            <a:r>
              <a:rPr lang="en-US" dirty="0"/>
              <a:t>Consider modifying your rating in light of the discussion.</a:t>
            </a:r>
          </a:p>
          <a:p>
            <a:r>
              <a:rPr lang="en-US" b="1" u="sng" dirty="0"/>
              <a:t>Share</a:t>
            </a:r>
            <a:r>
              <a:rPr lang="en-US" dirty="0"/>
              <a:t> with everyone for 30 minutes.</a:t>
            </a:r>
          </a:p>
          <a:p>
            <a:pPr marL="0" indent="0">
              <a:buNone/>
            </a:pPr>
            <a:endParaRPr lang="en-US" dirty="0"/>
          </a:p>
        </p:txBody>
      </p:sp>
      <p:sp>
        <p:nvSpPr>
          <p:cNvPr id="4" name="Slide Number Placeholder 3"/>
          <p:cNvSpPr>
            <a:spLocks noGrp="1"/>
          </p:cNvSpPr>
          <p:nvPr>
            <p:ph type="sldNum" sz="quarter" idx="12"/>
          </p:nvPr>
        </p:nvSpPr>
        <p:spPr/>
        <p:txBody>
          <a:bodyPr/>
          <a:lstStyle/>
          <a:p>
            <a:fld id="{0D84D070-D014-4E27-85E1-C8F7BD981571}" type="slidenum">
              <a:rPr lang="en-US" smtClean="0"/>
              <a:t>45</a:t>
            </a:fld>
            <a:endParaRPr lang="en-US"/>
          </a:p>
        </p:txBody>
      </p:sp>
      <p:pic>
        <p:nvPicPr>
          <p:cNvPr id="5" name="Picture 4" title="NSF logo"/>
          <p:cNvPicPr>
            <a:picLocks noChangeAspect="1"/>
          </p:cNvPicPr>
          <p:nvPr/>
        </p:nvPicPr>
        <p:blipFill>
          <a:blip r:embed="rId3"/>
          <a:stretch>
            <a:fillRect/>
          </a:stretch>
        </p:blipFill>
        <p:spPr>
          <a:xfrm>
            <a:off x="0" y="319987"/>
            <a:ext cx="1219306" cy="1219306"/>
          </a:xfrm>
          <a:prstGeom prst="rect">
            <a:avLst/>
          </a:prstGeom>
        </p:spPr>
      </p:pic>
    </p:spTree>
    <p:extLst>
      <p:ext uri="{BB962C8B-B14F-4D97-AF65-F5344CB8AC3E}">
        <p14:creationId xmlns:p14="http://schemas.microsoft.com/office/powerpoint/2010/main" val="4199575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961" y="628458"/>
            <a:ext cx="8229600" cy="776839"/>
          </a:xfrm>
        </p:spPr>
        <p:txBody>
          <a:bodyPr>
            <a:noAutofit/>
          </a:bodyPr>
          <a:lstStyle/>
          <a:p>
            <a:r>
              <a:rPr lang="en-US" b="1" dirty="0">
                <a:latin typeface="+mn-lt"/>
              </a:rPr>
              <a:t>Intellectual Merit Debrief</a:t>
            </a:r>
            <a:r>
              <a:rPr lang="en-US" dirty="0">
                <a:latin typeface="+mn-lt"/>
              </a:rPr>
              <a:t> </a:t>
            </a:r>
          </a:p>
        </p:txBody>
      </p:sp>
      <p:sp>
        <p:nvSpPr>
          <p:cNvPr id="4" name="Rectangle 3"/>
          <p:cNvSpPr/>
          <p:nvPr/>
        </p:nvSpPr>
        <p:spPr>
          <a:xfrm>
            <a:off x="1551039" y="1864887"/>
            <a:ext cx="8763000" cy="4093428"/>
          </a:xfrm>
          <a:prstGeom prst="rect">
            <a:avLst/>
          </a:prstGeom>
        </p:spPr>
        <p:txBody>
          <a:bodyPr wrap="square">
            <a:spAutoFit/>
          </a:bodyPr>
          <a:lstStyle/>
          <a:p>
            <a:r>
              <a:rPr lang="en-US" sz="3600" b="1" dirty="0">
                <a:latin typeface="ArialMT"/>
              </a:rPr>
              <a:t>Key Questions:</a:t>
            </a:r>
          </a:p>
          <a:p>
            <a:pPr marL="342900" indent="-342900">
              <a:buFont typeface="Arial" panose="020B0604020202020204" pitchFamily="34" charset="0"/>
              <a:buChar char="•"/>
            </a:pPr>
            <a:r>
              <a:rPr lang="en-US" sz="3200" b="1" dirty="0">
                <a:latin typeface="ArialMT"/>
              </a:rPr>
              <a:t>What will we learn? </a:t>
            </a:r>
          </a:p>
          <a:p>
            <a:pPr marL="342900" indent="-342900">
              <a:buFont typeface="Arial" panose="020B0604020202020204" pitchFamily="34" charset="0"/>
              <a:buChar char="•"/>
            </a:pPr>
            <a:r>
              <a:rPr lang="en-US" sz="3200" b="1" dirty="0">
                <a:latin typeface="ArialMT"/>
              </a:rPr>
              <a:t>How will it advance knowledge?</a:t>
            </a:r>
          </a:p>
          <a:p>
            <a:pPr marL="342900" indent="-342900">
              <a:buFont typeface="Wingdings" panose="05000000000000000000" pitchFamily="2" charset="2"/>
              <a:buChar char="Ø"/>
            </a:pPr>
            <a:endParaRPr lang="en-US" sz="3200" b="1" dirty="0">
              <a:latin typeface="ArialMT"/>
            </a:endParaRPr>
          </a:p>
          <a:p>
            <a:r>
              <a:rPr lang="en-US" sz="3200" b="1" dirty="0">
                <a:latin typeface="ArialMT"/>
              </a:rPr>
              <a:t>Strengths</a:t>
            </a:r>
          </a:p>
          <a:p>
            <a:r>
              <a:rPr lang="en-US" sz="3200" b="1" dirty="0">
                <a:latin typeface="ArialMT"/>
              </a:rPr>
              <a:t> </a:t>
            </a:r>
          </a:p>
          <a:p>
            <a:r>
              <a:rPr lang="en-US" sz="3200" b="1" dirty="0">
                <a:latin typeface="ArialMT"/>
              </a:rPr>
              <a:t>Weaknesses</a:t>
            </a:r>
          </a:p>
          <a:p>
            <a:pPr marL="342900" indent="-342900">
              <a:buFont typeface="Arial" panose="020B0604020202020204" pitchFamily="34" charset="0"/>
              <a:buChar char="•"/>
            </a:pPr>
            <a:endParaRPr lang="en-US" sz="3200" b="1" dirty="0">
              <a:latin typeface="ArialMT"/>
            </a:endParaRPr>
          </a:p>
        </p:txBody>
      </p:sp>
      <p:sp>
        <p:nvSpPr>
          <p:cNvPr id="3" name="Slide Number Placeholder 2"/>
          <p:cNvSpPr>
            <a:spLocks noGrp="1"/>
          </p:cNvSpPr>
          <p:nvPr>
            <p:ph type="sldNum" sz="quarter" idx="12"/>
          </p:nvPr>
        </p:nvSpPr>
        <p:spPr/>
        <p:txBody>
          <a:bodyPr/>
          <a:lstStyle/>
          <a:p>
            <a:fld id="{21CBAACD-8C11-451D-AF75-3A01F06292C2}" type="slidenum">
              <a:rPr lang="en-US" smtClean="0">
                <a:solidFill>
                  <a:prstClr val="black">
                    <a:tint val="75000"/>
                  </a:prstClr>
                </a:solidFill>
              </a:rPr>
              <a:pPr/>
              <a:t>46</a:t>
            </a:fld>
            <a:endParaRPr lang="en-US">
              <a:solidFill>
                <a:prstClr val="black">
                  <a:tint val="75000"/>
                </a:prstClr>
              </a:solidFill>
            </a:endParaRPr>
          </a:p>
        </p:txBody>
      </p:sp>
      <p:pic>
        <p:nvPicPr>
          <p:cNvPr id="5" name="Picture 4" descr="NSF Logo.psd"/>
          <p:cNvPicPr/>
          <p:nvPr/>
        </p:nvPicPr>
        <p:blipFill>
          <a:blip r:embed="rId3" cstate="print"/>
          <a:srcRect/>
          <a:stretch>
            <a:fillRect/>
          </a:stretch>
        </p:blipFill>
        <p:spPr bwMode="auto">
          <a:xfrm>
            <a:off x="331839" y="482600"/>
            <a:ext cx="1219200" cy="1219200"/>
          </a:xfrm>
          <a:prstGeom prst="rect">
            <a:avLst/>
          </a:prstGeom>
          <a:noFill/>
          <a:ln w="9525">
            <a:noFill/>
            <a:miter lim="800000"/>
            <a:headEnd/>
            <a:tailEnd/>
          </a:ln>
        </p:spPr>
      </p:pic>
    </p:spTree>
    <p:extLst>
      <p:ext uri="{BB962C8B-B14F-4D97-AF65-F5344CB8AC3E}">
        <p14:creationId xmlns:p14="http://schemas.microsoft.com/office/powerpoint/2010/main" val="3942616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91" y="594761"/>
            <a:ext cx="8229600" cy="776839"/>
          </a:xfrm>
        </p:spPr>
        <p:txBody>
          <a:bodyPr>
            <a:noAutofit/>
          </a:bodyPr>
          <a:lstStyle/>
          <a:p>
            <a:r>
              <a:rPr lang="en-US" b="1" dirty="0">
                <a:latin typeface="+mn-lt"/>
              </a:rPr>
              <a:t>Broader Impacts Debrief</a:t>
            </a:r>
            <a:r>
              <a:rPr lang="en-US" dirty="0">
                <a:latin typeface="+mn-lt"/>
              </a:rPr>
              <a:t> </a:t>
            </a:r>
          </a:p>
        </p:txBody>
      </p:sp>
      <p:sp>
        <p:nvSpPr>
          <p:cNvPr id="4" name="Rectangle 3"/>
          <p:cNvSpPr/>
          <p:nvPr/>
        </p:nvSpPr>
        <p:spPr>
          <a:xfrm>
            <a:off x="1877961" y="1968910"/>
            <a:ext cx="8763000" cy="3539430"/>
          </a:xfrm>
          <a:prstGeom prst="rect">
            <a:avLst/>
          </a:prstGeom>
        </p:spPr>
        <p:txBody>
          <a:bodyPr wrap="square">
            <a:spAutoFit/>
          </a:bodyPr>
          <a:lstStyle/>
          <a:p>
            <a:r>
              <a:rPr lang="en-US" sz="2800" b="1" dirty="0">
                <a:latin typeface="ArialMT"/>
              </a:rPr>
              <a:t>Key Questions:</a:t>
            </a:r>
          </a:p>
          <a:p>
            <a:pPr marL="342900" indent="-342900">
              <a:buFont typeface="Arial" panose="020B0604020202020204" pitchFamily="34" charset="0"/>
              <a:buChar char="•"/>
            </a:pPr>
            <a:r>
              <a:rPr lang="en-US" sz="2800" b="1" dirty="0">
                <a:latin typeface="ArialMT"/>
              </a:rPr>
              <a:t>How will the project impact society? </a:t>
            </a:r>
          </a:p>
          <a:p>
            <a:pPr marL="342900" indent="-342900">
              <a:buFont typeface="Arial" panose="020B0604020202020204" pitchFamily="34" charset="0"/>
              <a:buChar char="•"/>
            </a:pPr>
            <a:r>
              <a:rPr lang="en-US" sz="2800" b="1" dirty="0">
                <a:latin typeface="ArialMT"/>
              </a:rPr>
              <a:t>How will it make the nation a better place?</a:t>
            </a:r>
          </a:p>
          <a:p>
            <a:pPr marL="342900" indent="-342900">
              <a:buFont typeface="Wingdings" panose="05000000000000000000" pitchFamily="2" charset="2"/>
              <a:buChar char="Ø"/>
            </a:pPr>
            <a:endParaRPr lang="en-US" sz="2800" b="1" dirty="0">
              <a:latin typeface="ArialMT"/>
            </a:endParaRPr>
          </a:p>
          <a:p>
            <a:pPr marL="342900" indent="-342900">
              <a:buFont typeface="Wingdings" panose="05000000000000000000" pitchFamily="2" charset="2"/>
              <a:buChar char="Ø"/>
            </a:pPr>
            <a:r>
              <a:rPr lang="en-US" sz="2800" b="1" dirty="0">
                <a:latin typeface="ArialMT"/>
              </a:rPr>
              <a:t>Strengths</a:t>
            </a:r>
          </a:p>
          <a:p>
            <a:r>
              <a:rPr lang="en-US" sz="2800" b="1" dirty="0">
                <a:latin typeface="ArialMT"/>
              </a:rPr>
              <a:t> </a:t>
            </a:r>
          </a:p>
          <a:p>
            <a:pPr marL="342900" indent="-342900">
              <a:buFont typeface="Wingdings" panose="05000000000000000000" pitchFamily="2" charset="2"/>
              <a:buChar char="Ø"/>
            </a:pPr>
            <a:r>
              <a:rPr lang="en-US" sz="2800" b="1" dirty="0">
                <a:latin typeface="ArialMT"/>
              </a:rPr>
              <a:t>Weaknesses</a:t>
            </a:r>
          </a:p>
          <a:p>
            <a:pPr marL="342900" indent="-342900">
              <a:buFont typeface="Arial" panose="020B0604020202020204" pitchFamily="34" charset="0"/>
              <a:buChar char="•"/>
            </a:pPr>
            <a:endParaRPr lang="en-US" sz="2800" b="1" dirty="0">
              <a:latin typeface="ArialMT"/>
            </a:endParaRPr>
          </a:p>
        </p:txBody>
      </p:sp>
      <p:sp>
        <p:nvSpPr>
          <p:cNvPr id="3" name="Slide Number Placeholder 2"/>
          <p:cNvSpPr>
            <a:spLocks noGrp="1"/>
          </p:cNvSpPr>
          <p:nvPr>
            <p:ph type="sldNum" sz="quarter" idx="12"/>
          </p:nvPr>
        </p:nvSpPr>
        <p:spPr/>
        <p:txBody>
          <a:bodyPr/>
          <a:lstStyle/>
          <a:p>
            <a:fld id="{21CBAACD-8C11-451D-AF75-3A01F06292C2}" type="slidenum">
              <a:rPr lang="en-US" smtClean="0">
                <a:solidFill>
                  <a:prstClr val="black">
                    <a:tint val="75000"/>
                  </a:prstClr>
                </a:solidFill>
              </a:rPr>
              <a:pPr/>
              <a:t>47</a:t>
            </a:fld>
            <a:endParaRPr lang="en-US">
              <a:solidFill>
                <a:prstClr val="black">
                  <a:tint val="75000"/>
                </a:prstClr>
              </a:solidFill>
            </a:endParaRPr>
          </a:p>
        </p:txBody>
      </p:sp>
      <p:pic>
        <p:nvPicPr>
          <p:cNvPr id="5" name="Picture 4" descr="NSF Logo.psd"/>
          <p:cNvPicPr/>
          <p:nvPr/>
        </p:nvPicPr>
        <p:blipFill>
          <a:blip r:embed="rId3" cstate="print"/>
          <a:srcRect/>
          <a:stretch>
            <a:fillRect/>
          </a:stretch>
        </p:blipFill>
        <p:spPr bwMode="auto">
          <a:xfrm>
            <a:off x="331839" y="373581"/>
            <a:ext cx="1219200" cy="1219200"/>
          </a:xfrm>
          <a:prstGeom prst="rect">
            <a:avLst/>
          </a:prstGeom>
          <a:noFill/>
          <a:ln w="9525">
            <a:noFill/>
            <a:miter lim="800000"/>
            <a:headEnd/>
            <a:tailEnd/>
          </a:ln>
        </p:spPr>
      </p:pic>
    </p:spTree>
    <p:extLst>
      <p:ext uri="{BB962C8B-B14F-4D97-AF65-F5344CB8AC3E}">
        <p14:creationId xmlns:p14="http://schemas.microsoft.com/office/powerpoint/2010/main" val="335942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1840994" y="1655344"/>
            <a:ext cx="9522859" cy="5047536"/>
          </a:xfrm>
          <a:prstGeom prst="rect">
            <a:avLst/>
          </a:prstGeom>
          <a:noFill/>
          <a:ln w="9525">
            <a:noFill/>
            <a:miter lim="800000"/>
            <a:headEnd/>
            <a:tailEnd/>
          </a:ln>
        </p:spPr>
        <p:txBody>
          <a:bodyPr wrap="square">
            <a:spAutoFit/>
          </a:bodyPr>
          <a:lstStyle/>
          <a:p>
            <a:pPr marL="514350" indent="-514350">
              <a:buAutoNum type="arabicPeriod"/>
            </a:pPr>
            <a:r>
              <a:rPr lang="en-US" sz="2800" b="1" dirty="0"/>
              <a:t>Presentations/discussions</a:t>
            </a:r>
          </a:p>
          <a:p>
            <a:pPr marL="914400" lvl="1" indent="-457200">
              <a:buFont typeface="Arial" panose="020B0604020202020204" pitchFamily="34" charset="0"/>
              <a:buChar char="•"/>
            </a:pPr>
            <a:r>
              <a:rPr lang="en-US" sz="2800" dirty="0"/>
              <a:t>Proposal and Award Timeline</a:t>
            </a:r>
          </a:p>
          <a:p>
            <a:pPr marL="914400" lvl="1" indent="-457200">
              <a:buFont typeface="Arial" panose="020B0604020202020204" pitchFamily="34" charset="0"/>
              <a:buChar char="•"/>
            </a:pPr>
            <a:r>
              <a:rPr lang="en-US" sz="2800" dirty="0"/>
              <a:t>Proposal Preparation and Submission</a:t>
            </a:r>
          </a:p>
          <a:p>
            <a:pPr marL="914400" lvl="1" indent="-457200">
              <a:buFont typeface="Arial" panose="020B0604020202020204" pitchFamily="34" charset="0"/>
              <a:buChar char="•"/>
            </a:pPr>
            <a:r>
              <a:rPr lang="en-US" sz="2800" dirty="0"/>
              <a:t>Proposal Review and Processing</a:t>
            </a:r>
          </a:p>
          <a:p>
            <a:pPr marL="914400" lvl="1" indent="-457200">
              <a:buFont typeface="Arial" panose="020B0604020202020204" pitchFamily="34" charset="0"/>
              <a:buChar char="•"/>
            </a:pPr>
            <a:r>
              <a:rPr lang="en-US" sz="2800" dirty="0"/>
              <a:t>Award Process</a:t>
            </a:r>
          </a:p>
          <a:p>
            <a:endParaRPr lang="en-US" sz="1400" b="1" dirty="0"/>
          </a:p>
          <a:p>
            <a:r>
              <a:rPr lang="en-US" sz="2800" b="1" dirty="0"/>
              <a:t>2.   Break out sessions:</a:t>
            </a:r>
          </a:p>
          <a:p>
            <a:pPr marL="914400" lvl="1" indent="-457200">
              <a:buFont typeface="Arial" panose="020B0604020202020204" pitchFamily="34" charset="0"/>
              <a:buChar char="•"/>
            </a:pPr>
            <a:r>
              <a:rPr lang="en-US" sz="2800" dirty="0"/>
              <a:t>Review Panel Simulation</a:t>
            </a:r>
          </a:p>
          <a:p>
            <a:pPr marL="914400" lvl="1" indent="-457200">
              <a:buFont typeface="Arial" panose="020B0604020202020204" pitchFamily="34" charset="0"/>
              <a:buChar char="•"/>
            </a:pPr>
            <a:r>
              <a:rPr lang="en-US" sz="2800" dirty="0"/>
              <a:t>Q &amp; A with Division of Grants &amp; Agreements</a:t>
            </a:r>
          </a:p>
          <a:p>
            <a:pPr lvl="1"/>
            <a:endParaRPr lang="en-US" sz="1400" dirty="0"/>
          </a:p>
          <a:p>
            <a:pPr marL="457200" indent="-457200">
              <a:buAutoNum type="arabicPeriod" startAt="3"/>
            </a:pPr>
            <a:r>
              <a:rPr lang="en-US" sz="2800" b="1" dirty="0"/>
              <a:t>Report Out and Debrief </a:t>
            </a:r>
          </a:p>
          <a:p>
            <a:pPr marL="457200" indent="-457200">
              <a:buAutoNum type="arabicPeriod" startAt="3"/>
            </a:pPr>
            <a:endParaRPr lang="en-US" sz="1400" b="1" dirty="0"/>
          </a:p>
          <a:p>
            <a:pPr marL="457200" indent="-457200">
              <a:buAutoNum type="arabicPeriod" startAt="3"/>
            </a:pPr>
            <a:r>
              <a:rPr lang="en-US" sz="2800" b="1" dirty="0"/>
              <a:t>Q&amp;A</a:t>
            </a:r>
          </a:p>
        </p:txBody>
      </p:sp>
      <p:pic>
        <p:nvPicPr>
          <p:cNvPr id="4" name="Picture 3" descr="NSF Logo.psd"/>
          <p:cNvPicPr/>
          <p:nvPr/>
        </p:nvPicPr>
        <p:blipFill>
          <a:blip r:embed="rId3" cstate="print"/>
          <a:srcRect/>
          <a:stretch>
            <a:fillRect/>
          </a:stretch>
        </p:blipFill>
        <p:spPr bwMode="auto">
          <a:xfrm>
            <a:off x="416560" y="268797"/>
            <a:ext cx="1219200" cy="1219200"/>
          </a:xfrm>
          <a:prstGeom prst="rect">
            <a:avLst/>
          </a:prstGeom>
          <a:noFill/>
          <a:ln w="9525">
            <a:noFill/>
            <a:miter lim="800000"/>
            <a:headEnd/>
            <a:tailEnd/>
          </a:ln>
        </p:spPr>
      </p:pic>
      <p:sp>
        <p:nvSpPr>
          <p:cNvPr id="3" name="Title 2">
            <a:extLst>
              <a:ext uri="{FF2B5EF4-FFF2-40B4-BE49-F238E27FC236}">
                <a16:creationId xmlns="" xmlns:a16="http://schemas.microsoft.com/office/drawing/2014/main" id="{77F91F87-1F3E-4ABF-8703-E53250B30722}"/>
              </a:ext>
            </a:extLst>
          </p:cNvPr>
          <p:cNvSpPr>
            <a:spLocks noGrp="1"/>
          </p:cNvSpPr>
          <p:nvPr>
            <p:ph type="title"/>
          </p:nvPr>
        </p:nvSpPr>
        <p:spPr>
          <a:xfrm>
            <a:off x="1828798" y="206096"/>
            <a:ext cx="9942443" cy="1325563"/>
          </a:xfrm>
        </p:spPr>
        <p:txBody>
          <a:bodyPr/>
          <a:lstStyle/>
          <a:p>
            <a:r>
              <a:rPr lang="en-US" b="1" dirty="0"/>
              <a:t>Workshop Structure</a:t>
            </a:r>
            <a:endParaRPr lang="en-US" dirty="0"/>
          </a:p>
        </p:txBody>
      </p:sp>
    </p:spTree>
    <p:extLst>
      <p:ext uri="{BB962C8B-B14F-4D97-AF65-F5344CB8AC3E}">
        <p14:creationId xmlns:p14="http://schemas.microsoft.com/office/powerpoint/2010/main" val="212985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AwardsTimeline_v4b" title="First part of the awards timeline"/>
          <p:cNvPicPr>
            <a:picLocks noChangeAspect="1" noChangeArrowheads="1"/>
          </p:cNvPicPr>
          <p:nvPr/>
        </p:nvPicPr>
        <p:blipFill>
          <a:blip r:embed="rId3" cstate="print"/>
          <a:srcRect/>
          <a:stretch>
            <a:fillRect/>
          </a:stretch>
        </p:blipFill>
        <p:spPr bwMode="auto">
          <a:xfrm>
            <a:off x="1635760" y="1134718"/>
            <a:ext cx="9223165" cy="5477227"/>
          </a:xfrm>
          <a:prstGeom prst="rect">
            <a:avLst/>
          </a:prstGeom>
          <a:noFill/>
          <a:ln w="9525">
            <a:noFill/>
            <a:miter lim="800000"/>
            <a:headEnd/>
            <a:tailEnd/>
          </a:ln>
        </p:spPr>
      </p:pic>
      <p:sp>
        <p:nvSpPr>
          <p:cNvPr id="12" name="Rectangle 11" title="First part of award process timeline"/>
          <p:cNvSpPr>
            <a:spLocks noChangeArrowheads="1"/>
          </p:cNvSpPr>
          <p:nvPr/>
        </p:nvSpPr>
        <p:spPr bwMode="auto">
          <a:xfrm>
            <a:off x="1635760" y="1086592"/>
            <a:ext cx="2912177" cy="3904538"/>
          </a:xfrm>
          <a:prstGeom prst="rect">
            <a:avLst/>
          </a:prstGeom>
          <a:noFill/>
          <a:ln w="76200" algn="ctr">
            <a:solidFill>
              <a:srgbClr val="C00000"/>
            </a:solidFill>
            <a:round/>
            <a:headEnd/>
            <a:tailEnd/>
          </a:ln>
        </p:spPr>
        <p:txBody>
          <a:bodyPr/>
          <a:lstStyle/>
          <a:p>
            <a:pPr>
              <a:lnSpc>
                <a:spcPct val="120000"/>
              </a:lnSpc>
              <a:spcBef>
                <a:spcPct val="20000"/>
              </a:spcBef>
              <a:spcAft>
                <a:spcPct val="25000"/>
              </a:spcAft>
            </a:pPr>
            <a:endParaRPr lang="en-US"/>
          </a:p>
        </p:txBody>
      </p:sp>
      <p:pic>
        <p:nvPicPr>
          <p:cNvPr id="5" name="Picture 4" descr="NSF Logo.psd"/>
          <p:cNvPicPr/>
          <p:nvPr/>
        </p:nvPicPr>
        <p:blipFill>
          <a:blip r:embed="rId4" cstate="print"/>
          <a:srcRect/>
          <a:stretch>
            <a:fillRect/>
          </a:stretch>
        </p:blipFill>
        <p:spPr bwMode="auto">
          <a:xfrm>
            <a:off x="416560" y="268797"/>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6FED6283-9D3A-4CB0-AAB6-7F408D7F88AF}"/>
              </a:ext>
            </a:extLst>
          </p:cNvPr>
          <p:cNvSpPr>
            <a:spLocks noGrp="1"/>
          </p:cNvSpPr>
          <p:nvPr>
            <p:ph type="title"/>
          </p:nvPr>
        </p:nvSpPr>
        <p:spPr>
          <a:xfrm>
            <a:off x="2146852" y="325369"/>
            <a:ext cx="9187070" cy="721467"/>
          </a:xfrm>
        </p:spPr>
        <p:txBody>
          <a:bodyPr/>
          <a:lstStyle/>
          <a:p>
            <a:r>
              <a:rPr lang="en-US" b="1" dirty="0"/>
              <a:t>NSF Proposal &amp; Award Process Timeline</a:t>
            </a:r>
            <a:endParaRPr lang="en-US" dirty="0"/>
          </a:p>
        </p:txBody>
      </p:sp>
    </p:spTree>
    <p:extLst>
      <p:ext uri="{BB962C8B-B14F-4D97-AF65-F5344CB8AC3E}">
        <p14:creationId xmlns:p14="http://schemas.microsoft.com/office/powerpoint/2010/main" val="3697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5B9B997-4D0E-4B33-82EB-9E47635B8A0B}"/>
              </a:ext>
            </a:extLst>
          </p:cNvPr>
          <p:cNvSpPr>
            <a:spLocks noGrp="1"/>
          </p:cNvSpPr>
          <p:nvPr>
            <p:ph type="title"/>
          </p:nvPr>
        </p:nvSpPr>
        <p:spPr>
          <a:xfrm>
            <a:off x="1533937" y="126584"/>
            <a:ext cx="10515600" cy="1325563"/>
          </a:xfrm>
        </p:spPr>
        <p:txBody>
          <a:bodyPr/>
          <a:lstStyle/>
          <a:p>
            <a:r>
              <a:rPr lang="en-US" b="1" dirty="0"/>
              <a:t>How to Find Out About Funding Opportunities</a:t>
            </a:r>
            <a:endParaRPr lang="en-US" dirty="0"/>
          </a:p>
        </p:txBody>
      </p:sp>
      <p:sp>
        <p:nvSpPr>
          <p:cNvPr id="3" name="Content Placeholder 2"/>
          <p:cNvSpPr>
            <a:spLocks noGrp="1"/>
          </p:cNvSpPr>
          <p:nvPr>
            <p:ph idx="1"/>
          </p:nvPr>
        </p:nvSpPr>
        <p:spPr>
          <a:xfrm>
            <a:off x="306977" y="1944893"/>
            <a:ext cx="11504023" cy="4351338"/>
          </a:xfrm>
        </p:spPr>
        <p:txBody>
          <a:bodyPr>
            <a:normAutofit/>
          </a:bodyPr>
          <a:lstStyle/>
          <a:p>
            <a:pPr marL="0" indent="0">
              <a:buNone/>
            </a:pPr>
            <a:r>
              <a:rPr lang="en-US" b="1" dirty="0"/>
              <a:t>Subscribe to National Science Foundation Update </a:t>
            </a:r>
            <a:r>
              <a:rPr lang="en-US" b="1" dirty="0">
                <a:solidFill>
                  <a:schemeClr val="bg2">
                    <a:lumMod val="75000"/>
                  </a:schemeClr>
                </a:solidFill>
                <a:hlinkClick r:id="rId3" tooltip="NSF Update"/>
              </a:rPr>
              <a:t>https://public.govdelivery.com/accounts/USNSF/subscriber/new?qsp=823</a:t>
            </a:r>
            <a:endParaRPr lang="en-US" b="1" dirty="0">
              <a:solidFill>
                <a:schemeClr val="bg2">
                  <a:lumMod val="75000"/>
                </a:schemeClr>
              </a:solidFill>
            </a:endParaRPr>
          </a:p>
          <a:p>
            <a:pPr lvl="1">
              <a:buFont typeface="Arial" panose="020B0604020202020204" pitchFamily="34" charset="0"/>
              <a:buChar char="•"/>
            </a:pPr>
            <a:r>
              <a:rPr lang="en-US" sz="2800" b="1" dirty="0"/>
              <a:t>Choose your subscription topics</a:t>
            </a:r>
          </a:p>
          <a:p>
            <a:pPr lvl="1">
              <a:buFont typeface="Arial" panose="020B0604020202020204" pitchFamily="34" charset="0"/>
              <a:buChar char="•"/>
            </a:pPr>
            <a:r>
              <a:rPr lang="en-US" sz="2800" b="1" dirty="0"/>
              <a:t>Change your topics at any time</a:t>
            </a:r>
          </a:p>
          <a:p>
            <a:pPr lvl="1">
              <a:buFont typeface="Arial" panose="020B0604020202020204" pitchFamily="34" charset="0"/>
              <a:buChar char="•"/>
            </a:pPr>
            <a:r>
              <a:rPr lang="en-US" sz="2800" b="1" dirty="0"/>
              <a:t>Program announcements and solicitations no less than 90 days before target date/deadline</a:t>
            </a:r>
          </a:p>
          <a:p>
            <a:pPr lvl="1">
              <a:buFont typeface="Arial" panose="020B0604020202020204" pitchFamily="34" charset="0"/>
              <a:buChar char="•"/>
            </a:pPr>
            <a:r>
              <a:rPr lang="en-US" sz="2800" b="1" dirty="0"/>
              <a:t>Watch for Dear Colleague Letters in areas of interest</a:t>
            </a:r>
          </a:p>
        </p:txBody>
      </p:sp>
      <p:sp>
        <p:nvSpPr>
          <p:cNvPr id="4" name="Slide Number Placeholder 3"/>
          <p:cNvSpPr>
            <a:spLocks noGrp="1"/>
          </p:cNvSpPr>
          <p:nvPr>
            <p:ph type="sldNum" sz="quarter" idx="12"/>
          </p:nvPr>
        </p:nvSpPr>
        <p:spPr/>
        <p:txBody>
          <a:bodyPr/>
          <a:lstStyle/>
          <a:p>
            <a:fld id="{C5366ABF-76B5-4B72-922A-AF75043E17A7}" type="slidenum">
              <a:rPr lang="en-US" smtClean="0"/>
              <a:pPr/>
              <a:t>7</a:t>
            </a:fld>
            <a:endParaRPr lang="en-US"/>
          </a:p>
        </p:txBody>
      </p:sp>
      <p:pic>
        <p:nvPicPr>
          <p:cNvPr id="5" name="Picture 4" descr="NSF Logo.psd"/>
          <p:cNvPicPr/>
          <p:nvPr/>
        </p:nvPicPr>
        <p:blipFill>
          <a:blip r:embed="rId4"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2644866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1339409" y="1686387"/>
            <a:ext cx="9561201" cy="4496359"/>
          </a:xfrm>
          <a:prstGeom prst="rect">
            <a:avLst/>
          </a:prstGeom>
          <a:noFill/>
          <a:ln w="9525">
            <a:noFill/>
            <a:miter lim="800000"/>
            <a:headEnd/>
            <a:tailEnd/>
          </a:ln>
        </p:spPr>
        <p:txBody>
          <a:bodyPr wrap="square">
            <a:spAutoFit/>
          </a:bodyPr>
          <a:lstStyle/>
          <a:p>
            <a:pPr marL="352425" indent="-352425">
              <a:spcBef>
                <a:spcPts val="500"/>
              </a:spcBef>
              <a:spcAft>
                <a:spcPts val="500"/>
              </a:spcAft>
              <a:buFontTx/>
              <a:buChar char="•"/>
            </a:pPr>
            <a:r>
              <a:rPr lang="en-US" sz="2800" dirty="0"/>
              <a:t>Read the funding opportunity; ask a Program Officer for clarifications if needed.</a:t>
            </a:r>
          </a:p>
          <a:p>
            <a:pPr marL="352425" indent="-352425">
              <a:spcBef>
                <a:spcPts val="500"/>
              </a:spcBef>
              <a:spcAft>
                <a:spcPts val="500"/>
              </a:spcAft>
              <a:buFontTx/>
              <a:buChar char="•"/>
            </a:pPr>
            <a:endParaRPr lang="en-US" sz="1050" dirty="0"/>
          </a:p>
          <a:p>
            <a:pPr marL="352425" indent="-352425">
              <a:spcBef>
                <a:spcPts val="500"/>
              </a:spcBef>
              <a:spcAft>
                <a:spcPts val="500"/>
              </a:spcAft>
              <a:buFontTx/>
              <a:buChar char="•"/>
            </a:pPr>
            <a:r>
              <a:rPr lang="en-US" sz="2800" dirty="0"/>
              <a:t>Remember to address NSF’s two merit review criteria. </a:t>
            </a:r>
          </a:p>
          <a:p>
            <a:pPr marL="809625" lvl="1" indent="-352425">
              <a:spcBef>
                <a:spcPts val="500"/>
              </a:spcBef>
              <a:spcAft>
                <a:spcPts val="500"/>
              </a:spcAft>
              <a:buFontTx/>
              <a:buChar char="•"/>
            </a:pPr>
            <a:r>
              <a:rPr lang="en-US" sz="2800" dirty="0"/>
              <a:t>Intellectual Merit and Broader Impacts</a:t>
            </a:r>
          </a:p>
          <a:p>
            <a:pPr marL="352425" indent="-352425">
              <a:spcBef>
                <a:spcPts val="500"/>
              </a:spcBef>
              <a:spcAft>
                <a:spcPts val="500"/>
              </a:spcAft>
              <a:buFontTx/>
              <a:buChar char="•"/>
            </a:pPr>
            <a:r>
              <a:rPr lang="en-US" sz="2800" dirty="0"/>
              <a:t>Address </a:t>
            </a:r>
            <a:r>
              <a:rPr lang="en-US" sz="2800" b="1" dirty="0"/>
              <a:t>all </a:t>
            </a:r>
            <a:r>
              <a:rPr lang="en-US" sz="2800" dirty="0"/>
              <a:t>program- &amp; solicitation-specific criteria.</a:t>
            </a:r>
          </a:p>
          <a:p>
            <a:pPr>
              <a:spcBef>
                <a:spcPts val="500"/>
              </a:spcBef>
              <a:spcAft>
                <a:spcPts val="500"/>
              </a:spcAft>
            </a:pPr>
            <a:endParaRPr lang="en-US" sz="1050" dirty="0"/>
          </a:p>
          <a:p>
            <a:pPr marL="352425" indent="-352425">
              <a:spcBef>
                <a:spcPts val="500"/>
              </a:spcBef>
              <a:spcAft>
                <a:spcPts val="500"/>
              </a:spcAft>
              <a:buFontTx/>
              <a:buChar char="•"/>
            </a:pPr>
            <a:r>
              <a:rPr lang="en-US" sz="2800" dirty="0"/>
              <a:t>Avoid omissions and mistakes</a:t>
            </a:r>
            <a:endParaRPr lang="en-US" sz="1050" dirty="0"/>
          </a:p>
          <a:p>
            <a:pPr marL="352425" indent="-352425">
              <a:spcBef>
                <a:spcPts val="500"/>
              </a:spcBef>
              <a:spcAft>
                <a:spcPts val="500"/>
              </a:spcAft>
              <a:buFontTx/>
              <a:buChar char="•"/>
            </a:pPr>
            <a:r>
              <a:rPr lang="en-US" sz="2800" dirty="0"/>
              <a:t>Check your proposal to verify that it is complete!</a:t>
            </a:r>
          </a:p>
        </p:txBody>
      </p:sp>
      <p:pic>
        <p:nvPicPr>
          <p:cNvPr id="4" name="Picture 3" descr="NSF Logo.psd"/>
          <p:cNvPicPr/>
          <p:nvPr/>
        </p:nvPicPr>
        <p:blipFill>
          <a:blip r:embed="rId3" cstate="print"/>
          <a:srcRect/>
          <a:stretch>
            <a:fillRect/>
          </a:stretch>
        </p:blipFill>
        <p:spPr bwMode="auto">
          <a:xfrm>
            <a:off x="120209" y="252730"/>
            <a:ext cx="1219200" cy="1219200"/>
          </a:xfrm>
          <a:prstGeom prst="rect">
            <a:avLst/>
          </a:prstGeom>
          <a:noFill/>
          <a:ln w="9525">
            <a:noFill/>
            <a:miter lim="800000"/>
            <a:headEnd/>
            <a:tailEnd/>
          </a:ln>
        </p:spPr>
      </p:pic>
      <p:sp>
        <p:nvSpPr>
          <p:cNvPr id="2" name="Title 1">
            <a:extLst>
              <a:ext uri="{FF2B5EF4-FFF2-40B4-BE49-F238E27FC236}">
                <a16:creationId xmlns="" xmlns:a16="http://schemas.microsoft.com/office/drawing/2014/main" id="{16EEDDC8-A5AB-4622-935B-DC2732470D79}"/>
              </a:ext>
            </a:extLst>
          </p:cNvPr>
          <p:cNvSpPr>
            <a:spLocks noGrp="1"/>
          </p:cNvSpPr>
          <p:nvPr>
            <p:ph type="title"/>
          </p:nvPr>
        </p:nvSpPr>
        <p:spPr>
          <a:xfrm>
            <a:off x="1458676" y="186219"/>
            <a:ext cx="10014391" cy="1325563"/>
          </a:xfrm>
        </p:spPr>
        <p:txBody>
          <a:bodyPr/>
          <a:lstStyle/>
          <a:p>
            <a:r>
              <a:rPr lang="en-US" b="1" dirty="0"/>
              <a:t>Reminders: Preparing Proposals</a:t>
            </a:r>
            <a:endParaRPr lang="en-US" dirty="0"/>
          </a:p>
        </p:txBody>
      </p:sp>
    </p:spTree>
    <p:extLst>
      <p:ext uri="{BB962C8B-B14F-4D97-AF65-F5344CB8AC3E}">
        <p14:creationId xmlns:p14="http://schemas.microsoft.com/office/powerpoint/2010/main" val="1116551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33600" y="6324601"/>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sp>
        <p:nvSpPr>
          <p:cNvPr id="2" name="Title 1">
            <a:extLst>
              <a:ext uri="{FF2B5EF4-FFF2-40B4-BE49-F238E27FC236}">
                <a16:creationId xmlns="" xmlns:a16="http://schemas.microsoft.com/office/drawing/2014/main" id="{66422AB2-03B9-4FE1-A519-C597BEEAC96A}"/>
              </a:ext>
            </a:extLst>
          </p:cNvPr>
          <p:cNvSpPr>
            <a:spLocks noGrp="1"/>
          </p:cNvSpPr>
          <p:nvPr>
            <p:ph type="title"/>
          </p:nvPr>
        </p:nvSpPr>
        <p:spPr>
          <a:xfrm>
            <a:off x="1653209" y="106710"/>
            <a:ext cx="10515600" cy="1325563"/>
          </a:xfrm>
        </p:spPr>
        <p:txBody>
          <a:bodyPr/>
          <a:lstStyle/>
          <a:p>
            <a:r>
              <a:rPr lang="en-US" b="1" dirty="0"/>
              <a:t>Address these Fundamental Questions</a:t>
            </a:r>
            <a:endParaRPr lang="en-US" dirty="0"/>
          </a:p>
        </p:txBody>
      </p:sp>
      <p:sp>
        <p:nvSpPr>
          <p:cNvPr id="19" name="Rectangle 5123"/>
          <p:cNvSpPr>
            <a:spLocks noGrp="1" noChangeArrowheads="1"/>
          </p:cNvSpPr>
          <p:nvPr>
            <p:ph idx="1"/>
          </p:nvPr>
        </p:nvSpPr>
        <p:spPr>
          <a:xfrm>
            <a:off x="917712" y="1308791"/>
            <a:ext cx="10515600" cy="4351338"/>
          </a:xfrm>
        </p:spPr>
        <p:txBody>
          <a:bodyPr>
            <a:noAutofit/>
          </a:bodyPr>
          <a:lstStyle/>
          <a:p>
            <a:pPr marL="420624" indent="-384048">
              <a:lnSpc>
                <a:spcPct val="100000"/>
              </a:lnSpc>
              <a:buNone/>
              <a:defRPr/>
            </a:pPr>
            <a:r>
              <a:rPr lang="en-US" sz="2400" b="1" dirty="0">
                <a:cs typeface="Arial" pitchFamily="34" charset="0"/>
              </a:rPr>
              <a:t>What are you trying to accomplish? What will be the outcomes?</a:t>
            </a:r>
          </a:p>
          <a:p>
            <a:pPr marL="420624" indent="-384048">
              <a:lnSpc>
                <a:spcPct val="100000"/>
              </a:lnSpc>
              <a:buNone/>
              <a:defRPr/>
            </a:pPr>
            <a:endParaRPr lang="en-US" sz="1050" b="1" dirty="0">
              <a:cs typeface="Arial" pitchFamily="34" charset="0"/>
            </a:endParaRPr>
          </a:p>
          <a:p>
            <a:pPr marL="420624" indent="-384048">
              <a:lnSpc>
                <a:spcPct val="100000"/>
              </a:lnSpc>
              <a:buNone/>
              <a:defRPr/>
            </a:pPr>
            <a:r>
              <a:rPr lang="en-US" sz="2400" b="1" dirty="0">
                <a:cs typeface="Arial" pitchFamily="34" charset="0"/>
              </a:rPr>
              <a:t>Why do you believe that you have a good idea?  </a:t>
            </a:r>
          </a:p>
          <a:p>
            <a:pPr marL="420624" indent="-384048">
              <a:lnSpc>
                <a:spcPct val="100000"/>
              </a:lnSpc>
              <a:buNone/>
              <a:defRPr/>
            </a:pPr>
            <a:r>
              <a:rPr lang="en-US" sz="2400" b="1" dirty="0">
                <a:cs typeface="Arial" pitchFamily="34" charset="0"/>
              </a:rPr>
              <a:t>Why is the problem important?  </a:t>
            </a:r>
          </a:p>
          <a:p>
            <a:pPr marL="420624" indent="-384048">
              <a:lnSpc>
                <a:spcPct val="100000"/>
              </a:lnSpc>
              <a:buNone/>
              <a:defRPr/>
            </a:pPr>
            <a:r>
              <a:rPr lang="en-US" sz="2400" b="1" dirty="0">
                <a:cs typeface="Arial" pitchFamily="34" charset="0"/>
              </a:rPr>
              <a:t>How does your idea tie into previous efforts? </a:t>
            </a:r>
          </a:p>
          <a:p>
            <a:pPr marL="420624" indent="-384048">
              <a:lnSpc>
                <a:spcPct val="100000"/>
              </a:lnSpc>
              <a:buNone/>
              <a:defRPr/>
            </a:pPr>
            <a:r>
              <a:rPr lang="en-US" sz="2400" b="1" dirty="0">
                <a:cs typeface="Arial" pitchFamily="34" charset="0"/>
              </a:rPr>
              <a:t>Why is your approach promising?</a:t>
            </a:r>
          </a:p>
          <a:p>
            <a:pPr marL="420624" indent="-384048">
              <a:lnSpc>
                <a:spcPct val="100000"/>
              </a:lnSpc>
              <a:buNone/>
              <a:defRPr/>
            </a:pPr>
            <a:endParaRPr sz="1100" b="1" dirty="0">
              <a:cs typeface="Arial" pitchFamily="34" charset="0"/>
            </a:endParaRPr>
          </a:p>
          <a:p>
            <a:pPr marL="57150" indent="-20638">
              <a:lnSpc>
                <a:spcPct val="100000"/>
              </a:lnSpc>
              <a:buNone/>
              <a:defRPr/>
            </a:pPr>
            <a:r>
              <a:rPr lang="en-US" sz="2400" b="1" dirty="0">
                <a:cs typeface="Arial" pitchFamily="34" charset="0"/>
              </a:rPr>
              <a:t>How will you manage the project to ensure success?  </a:t>
            </a:r>
          </a:p>
          <a:p>
            <a:pPr marL="57150" indent="-20638">
              <a:lnSpc>
                <a:spcPct val="100000"/>
              </a:lnSpc>
              <a:buNone/>
              <a:defRPr/>
            </a:pPr>
            <a:r>
              <a:rPr lang="en-US" sz="2400" b="1" dirty="0">
                <a:cs typeface="Arial" pitchFamily="34" charset="0"/>
              </a:rPr>
              <a:t>How will you know if you succeed?</a:t>
            </a:r>
          </a:p>
          <a:p>
            <a:pPr marL="420624" indent="-384048">
              <a:lnSpc>
                <a:spcPct val="100000"/>
              </a:lnSpc>
              <a:buNone/>
              <a:defRPr/>
            </a:pPr>
            <a:endParaRPr lang="en-US" sz="1600" b="1" dirty="0">
              <a:cs typeface="Arial" pitchFamily="34" charset="0"/>
            </a:endParaRPr>
          </a:p>
          <a:p>
            <a:pPr marL="420624" indent="-384048">
              <a:lnSpc>
                <a:spcPct val="100000"/>
              </a:lnSpc>
              <a:buNone/>
              <a:defRPr/>
            </a:pPr>
            <a:r>
              <a:rPr lang="en-US" sz="2400" b="1" dirty="0">
                <a:cs typeface="Arial" pitchFamily="34" charset="0"/>
              </a:rPr>
              <a:t>How will others find out about your work? </a:t>
            </a:r>
          </a:p>
          <a:p>
            <a:pPr marL="420624" indent="-384048">
              <a:lnSpc>
                <a:spcPct val="100000"/>
              </a:lnSpc>
              <a:buNone/>
              <a:defRPr/>
            </a:pPr>
            <a:r>
              <a:rPr lang="en-US" sz="2400" b="1" dirty="0">
                <a:cs typeface="Arial" pitchFamily="34" charset="0"/>
              </a:rPr>
              <a:t>How will you interest / excite them? </a:t>
            </a:r>
          </a:p>
        </p:txBody>
      </p:sp>
      <p:sp>
        <p:nvSpPr>
          <p:cNvPr id="20" name="Rectangle 5124"/>
          <p:cNvSpPr txBox="1">
            <a:spLocks noChangeArrowheads="1"/>
          </p:cNvSpPr>
          <p:nvPr/>
        </p:nvSpPr>
        <p:spPr>
          <a:xfrm>
            <a:off x="9119937" y="1136586"/>
            <a:ext cx="3048000" cy="5618902"/>
          </a:xfrm>
          <a:prstGeom prst="rect">
            <a:avLst/>
          </a:prstGeom>
        </p:spPr>
        <p:txBody>
          <a:bodyPr>
            <a:normAutofit/>
          </a:bodyPr>
          <a:lstStyle/>
          <a:p>
            <a:pPr marL="420624" indent="-384048">
              <a:lnSpc>
                <a:spcPct val="90000"/>
              </a:lnSpc>
              <a:spcBef>
                <a:spcPct val="20000"/>
              </a:spcBef>
              <a:defRPr/>
            </a:pPr>
            <a:r>
              <a:rPr lang="en-US" sz="5400" b="1" dirty="0">
                <a:solidFill>
                  <a:schemeClr val="tx1">
                    <a:lumMod val="75000"/>
                    <a:lumOff val="25000"/>
                  </a:schemeClr>
                </a:solidFill>
                <a:latin typeface="Century Gothic" pitchFamily="34" charset="0"/>
                <a:cs typeface="Arial" pitchFamily="34" charset="0"/>
              </a:rPr>
              <a:t>} </a:t>
            </a:r>
            <a:r>
              <a:rPr lang="en-US" sz="2400" b="1" i="1" dirty="0">
                <a:solidFill>
                  <a:schemeClr val="tx1">
                    <a:lumMod val="75000"/>
                    <a:lumOff val="25000"/>
                  </a:schemeClr>
                </a:solidFill>
                <a:latin typeface="Century Gothic" pitchFamily="34" charset="0"/>
                <a:cs typeface="Arial" pitchFamily="34" charset="0"/>
              </a:rPr>
              <a:t>Goals</a:t>
            </a:r>
            <a:br>
              <a:rPr lang="en-US" sz="2400" b="1" i="1" dirty="0">
                <a:solidFill>
                  <a:schemeClr val="tx1">
                    <a:lumMod val="75000"/>
                    <a:lumOff val="25000"/>
                  </a:schemeClr>
                </a:solidFill>
                <a:latin typeface="Century Gothic" pitchFamily="34" charset="0"/>
                <a:cs typeface="Arial" pitchFamily="34" charset="0"/>
              </a:rPr>
            </a:br>
            <a:endParaRPr lang="en-US" sz="24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endParaRPr lang="en-US" sz="6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r>
              <a:rPr lang="en-US" sz="6600" b="1" dirty="0">
                <a:solidFill>
                  <a:schemeClr val="tx1">
                    <a:lumMod val="75000"/>
                    <a:lumOff val="25000"/>
                  </a:schemeClr>
                </a:solidFill>
                <a:latin typeface="Century Gothic" pitchFamily="34" charset="0"/>
                <a:cs typeface="Arial" pitchFamily="34" charset="0"/>
              </a:rPr>
              <a:t>} </a:t>
            </a:r>
            <a:r>
              <a:rPr lang="en-US" sz="2400" b="1" i="1" dirty="0">
                <a:solidFill>
                  <a:schemeClr val="tx1">
                    <a:lumMod val="75000"/>
                    <a:lumOff val="25000"/>
                  </a:schemeClr>
                </a:solidFill>
                <a:latin typeface="Century Gothic" pitchFamily="34" charset="0"/>
                <a:cs typeface="Arial" pitchFamily="34" charset="0"/>
              </a:rPr>
              <a:t>Rationale</a:t>
            </a:r>
          </a:p>
          <a:p>
            <a:pPr marL="420624" indent="-384048">
              <a:lnSpc>
                <a:spcPct val="90000"/>
              </a:lnSpc>
              <a:spcBef>
                <a:spcPct val="20000"/>
              </a:spcBef>
              <a:defRPr/>
            </a:pPr>
            <a:endParaRPr lang="en-US" sz="14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endParaRPr lang="en-US" sz="14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endParaRPr lang="en-US" sz="14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r>
              <a:rPr lang="en-US" sz="6000" b="1" dirty="0">
                <a:solidFill>
                  <a:schemeClr val="tx1">
                    <a:lumMod val="75000"/>
                    <a:lumOff val="25000"/>
                  </a:schemeClr>
                </a:solidFill>
                <a:latin typeface="Century Gothic" pitchFamily="34" charset="0"/>
                <a:cs typeface="Arial" pitchFamily="34" charset="0"/>
              </a:rPr>
              <a:t>} </a:t>
            </a:r>
            <a:r>
              <a:rPr lang="en-US" sz="2400" b="1" i="1" dirty="0">
                <a:solidFill>
                  <a:schemeClr val="tx1">
                    <a:lumMod val="75000"/>
                    <a:lumOff val="25000"/>
                  </a:schemeClr>
                </a:solidFill>
                <a:latin typeface="Century Gothic" pitchFamily="34" charset="0"/>
                <a:cs typeface="Arial" pitchFamily="34" charset="0"/>
              </a:rPr>
              <a:t>Evaluation</a:t>
            </a:r>
            <a:br>
              <a:rPr lang="en-US" sz="2400" b="1" i="1" dirty="0">
                <a:solidFill>
                  <a:schemeClr val="tx1">
                    <a:lumMod val="75000"/>
                    <a:lumOff val="25000"/>
                  </a:schemeClr>
                </a:solidFill>
                <a:latin typeface="Century Gothic" pitchFamily="34" charset="0"/>
                <a:cs typeface="Arial" pitchFamily="34" charset="0"/>
              </a:rPr>
            </a:br>
            <a:r>
              <a:rPr lang="en-US" sz="700" b="1" i="1" dirty="0">
                <a:solidFill>
                  <a:schemeClr val="tx1">
                    <a:lumMod val="75000"/>
                    <a:lumOff val="25000"/>
                  </a:schemeClr>
                </a:solidFill>
                <a:latin typeface="Century Gothic" pitchFamily="34" charset="0"/>
                <a:cs typeface="Arial" pitchFamily="34" charset="0"/>
              </a:rPr>
              <a:t/>
            </a:r>
            <a:br>
              <a:rPr lang="en-US" sz="700" b="1" i="1" dirty="0">
                <a:solidFill>
                  <a:schemeClr val="tx1">
                    <a:lumMod val="75000"/>
                    <a:lumOff val="25000"/>
                  </a:schemeClr>
                </a:solidFill>
                <a:latin typeface="Century Gothic" pitchFamily="34" charset="0"/>
                <a:cs typeface="Arial" pitchFamily="34" charset="0"/>
              </a:rPr>
            </a:br>
            <a:endParaRPr lang="en-US" sz="7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endParaRPr lang="en-US" sz="7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endParaRPr lang="en-US" sz="700" b="1" i="1" dirty="0">
              <a:solidFill>
                <a:schemeClr val="tx1">
                  <a:lumMod val="75000"/>
                  <a:lumOff val="25000"/>
                </a:schemeClr>
              </a:solidFill>
              <a:latin typeface="Century Gothic" pitchFamily="34" charset="0"/>
              <a:cs typeface="Arial" pitchFamily="34" charset="0"/>
            </a:endParaRPr>
          </a:p>
          <a:p>
            <a:pPr marL="420624" indent="-384048">
              <a:lnSpc>
                <a:spcPct val="90000"/>
              </a:lnSpc>
              <a:spcBef>
                <a:spcPct val="20000"/>
              </a:spcBef>
              <a:defRPr/>
            </a:pPr>
            <a:r>
              <a:rPr lang="en-US" sz="6000" b="1" dirty="0">
                <a:solidFill>
                  <a:schemeClr val="tx1">
                    <a:lumMod val="75000"/>
                    <a:lumOff val="25000"/>
                  </a:schemeClr>
                </a:solidFill>
                <a:latin typeface="Century Gothic" pitchFamily="34" charset="0"/>
                <a:cs typeface="Arial" pitchFamily="34" charset="0"/>
              </a:rPr>
              <a:t>} </a:t>
            </a:r>
            <a:r>
              <a:rPr lang="en-US" sz="2400" b="1" i="1" dirty="0">
                <a:solidFill>
                  <a:schemeClr val="tx1">
                    <a:lumMod val="75000"/>
                    <a:lumOff val="25000"/>
                  </a:schemeClr>
                </a:solidFill>
                <a:latin typeface="Century Gothic" pitchFamily="34" charset="0"/>
                <a:cs typeface="Arial" pitchFamily="34" charset="0"/>
              </a:rPr>
              <a:t>Dissemination</a:t>
            </a:r>
          </a:p>
        </p:txBody>
      </p:sp>
      <p:pic>
        <p:nvPicPr>
          <p:cNvPr id="9" name="Picture 8" descr="NSF Logo.psd"/>
          <p:cNvPicPr/>
          <p:nvPr/>
        </p:nvPicPr>
        <p:blipFill>
          <a:blip r:embed="rId3" cstate="print"/>
          <a:srcRect/>
          <a:stretch>
            <a:fillRect/>
          </a:stretch>
        </p:blipFill>
        <p:spPr bwMode="auto">
          <a:xfrm>
            <a:off x="306977" y="198120"/>
            <a:ext cx="1219200" cy="1219200"/>
          </a:xfrm>
          <a:prstGeom prst="rect">
            <a:avLst/>
          </a:prstGeom>
          <a:noFill/>
          <a:ln w="9525">
            <a:noFill/>
            <a:miter lim="800000"/>
            <a:headEnd/>
            <a:tailEnd/>
          </a:ln>
        </p:spPr>
      </p:pic>
    </p:spTree>
    <p:extLst>
      <p:ext uri="{BB962C8B-B14F-4D97-AF65-F5344CB8AC3E}">
        <p14:creationId xmlns:p14="http://schemas.microsoft.com/office/powerpoint/2010/main" val="3614458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5994</Words>
  <Application>Microsoft Office PowerPoint</Application>
  <PresentationFormat>Widescreen</PresentationFormat>
  <Paragraphs>556</Paragraphs>
  <Slides>47</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ＭＳ Ｐゴシック</vt:lpstr>
      <vt:lpstr>Arial</vt:lpstr>
      <vt:lpstr>Arial-BoldMT</vt:lpstr>
      <vt:lpstr>ArialMT</vt:lpstr>
      <vt:lpstr>Calibri</vt:lpstr>
      <vt:lpstr>Calibri Light</vt:lpstr>
      <vt:lpstr>Century Gothic</vt:lpstr>
      <vt:lpstr>Engravers MT</vt:lpstr>
      <vt:lpstr>Georgia</vt:lpstr>
      <vt:lpstr>Wingdings</vt:lpstr>
      <vt:lpstr>Office Theme</vt:lpstr>
      <vt:lpstr>NSF Grants Writing and Management Workshop</vt:lpstr>
      <vt:lpstr>NSF by the Numbers</vt:lpstr>
      <vt:lpstr>Education &amp; Human Resource Directorate</vt:lpstr>
      <vt:lpstr>Education &amp; Human Resources (EHR) Goals</vt:lpstr>
      <vt:lpstr>Workshop Structure</vt:lpstr>
      <vt:lpstr>NSF Proposal &amp; Award Process Timeline</vt:lpstr>
      <vt:lpstr>How to Find Out About Funding Opportunities</vt:lpstr>
      <vt:lpstr>Reminders: Preparing Proposals</vt:lpstr>
      <vt:lpstr>Address these Fundamental Questions</vt:lpstr>
      <vt:lpstr>Writing the 1-Page Project Summary</vt:lpstr>
      <vt:lpstr>Proposal Review and Processing</vt:lpstr>
      <vt:lpstr>Program Officer Review</vt:lpstr>
      <vt:lpstr>Proposals Not Accepted or Returned Without Review </vt:lpstr>
      <vt:lpstr>Reasons for Return of Proposals Without Review </vt:lpstr>
      <vt:lpstr>Reasons for Return of Proposals Without Review Continued </vt:lpstr>
      <vt:lpstr>The Merit Review Process</vt:lpstr>
      <vt:lpstr>Proposal Review and Processing </vt:lpstr>
      <vt:lpstr>NSF has TWO Merit Review Criteria</vt:lpstr>
      <vt:lpstr>Elements of the Merit Review Criteria</vt:lpstr>
      <vt:lpstr>Types of Reviews</vt:lpstr>
      <vt:lpstr>Types of Reviews Continued</vt:lpstr>
      <vt:lpstr>Typical Format of a Review</vt:lpstr>
      <vt:lpstr>Proposal Review and Processing   </vt:lpstr>
      <vt:lpstr>Funding Decisions</vt:lpstr>
      <vt:lpstr>Feedback from Merit Review</vt:lpstr>
      <vt:lpstr>Documentation from Merit Review</vt:lpstr>
      <vt:lpstr>Examples of Reasons for Declines</vt:lpstr>
      <vt:lpstr>Award Processing</vt:lpstr>
      <vt:lpstr>Issuing the Award</vt:lpstr>
      <vt:lpstr>Grants Administration</vt:lpstr>
      <vt:lpstr>The Division of Grants and Agreements (DGA)</vt:lpstr>
      <vt:lpstr>NSF AWARD PROCESS</vt:lpstr>
      <vt:lpstr>SCHEMATIC NSF AWARD PROCESS</vt:lpstr>
      <vt:lpstr>GRANTEE RESPONSIBILITES</vt:lpstr>
      <vt:lpstr>PI RESPONSIBILITES</vt:lpstr>
      <vt:lpstr>Technical Reporting Requirements</vt:lpstr>
      <vt:lpstr>FASTLANE / RESEARCH.GOV</vt:lpstr>
      <vt:lpstr>Collaborative Proposal Submissions</vt:lpstr>
      <vt:lpstr>New Performers</vt:lpstr>
      <vt:lpstr>Other Resources</vt:lpstr>
      <vt:lpstr>Questions?</vt:lpstr>
      <vt:lpstr>For More Information</vt:lpstr>
      <vt:lpstr>Become and Stay Connected</vt:lpstr>
      <vt:lpstr>Useful Resources</vt:lpstr>
      <vt:lpstr>WORKSHOP ACTIVITY: Think, Pair, Share</vt:lpstr>
      <vt:lpstr>Intellectual Merit Debrief </vt:lpstr>
      <vt:lpstr>Broader Impacts Debrief </vt:lpstr>
    </vt:vector>
  </TitlesOfParts>
  <Company>National Science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Tupas, Jermelina</dc:creator>
  <cp:lastModifiedBy>Tupas, Jermelina</cp:lastModifiedBy>
  <cp:revision>156</cp:revision>
  <dcterms:created xsi:type="dcterms:W3CDTF">2017-09-19T16:35:03Z</dcterms:created>
  <dcterms:modified xsi:type="dcterms:W3CDTF">2017-11-18T22:11:34Z</dcterms:modified>
</cp:coreProperties>
</file>