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1" r:id="rId5"/>
    <p:sldId id="273" r:id="rId6"/>
    <p:sldId id="281" r:id="rId7"/>
    <p:sldId id="294" r:id="rId8"/>
    <p:sldId id="291" r:id="rId9"/>
    <p:sldId id="290" r:id="rId10"/>
    <p:sldId id="292" r:id="rId11"/>
    <p:sldId id="279" r:id="rId12"/>
    <p:sldId id="296" r:id="rId13"/>
    <p:sldId id="293" r:id="rId14"/>
    <p:sldId id="286" r:id="rId15"/>
    <p:sldId id="284" r:id="rId16"/>
    <p:sldId id="297" r:id="rId17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owski, Kurt G" initials="UKG" lastIdx="4" clrIdx="0">
    <p:extLst>
      <p:ext uri="{19B8F6BF-5375-455C-9EA6-DF929625EA0E}">
        <p15:presenceInfo xmlns:p15="http://schemas.microsoft.com/office/powerpoint/2012/main" userId="S::Kurt.G.Usowski@hud.gov::2cb3732e-c647-4963-93e5-76809131754d" providerId="AD"/>
      </p:ext>
    </p:extLst>
  </p:cmAuthor>
  <p:cmAuthor id="2" name="Kahn, Peter B" initials="KPB" lastIdx="4" clrIdx="1">
    <p:extLst>
      <p:ext uri="{19B8F6BF-5375-455C-9EA6-DF929625EA0E}">
        <p15:presenceInfo xmlns:p15="http://schemas.microsoft.com/office/powerpoint/2012/main" userId="S::Peter.B.Kahn@hud.gov::be482da6-2616-4a7a-b5d3-6cdddc522e0e" providerId="AD"/>
      </p:ext>
    </p:extLst>
  </p:cmAuthor>
  <p:cmAuthor id="3" name="Lihn, Marie L" initials="LML" lastIdx="3" clrIdx="2">
    <p:extLst>
      <p:ext uri="{19B8F6BF-5375-455C-9EA6-DF929625EA0E}">
        <p15:presenceInfo xmlns:p15="http://schemas.microsoft.com/office/powerpoint/2012/main" userId="S::Marie.L.Lihn@hud.gov::725634d5-1eb8-4a15-9144-84088bfc29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1FF"/>
    <a:srgbClr val="0244B4"/>
    <a:srgbClr val="022764"/>
    <a:srgbClr val="033B98"/>
    <a:srgbClr val="A4A4A4"/>
    <a:srgbClr val="0E386A"/>
    <a:srgbClr val="EA403B"/>
    <a:srgbClr val="005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72000" autoAdjust="0"/>
  </p:normalViewPr>
  <p:slideViewPr>
    <p:cSldViewPr snapToGrid="0" snapToObjects="1">
      <p:cViewPr varScale="1">
        <p:scale>
          <a:sx n="94" d="100"/>
          <a:sy n="94" d="100"/>
        </p:scale>
        <p:origin x="20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21" cy="461925"/>
          </a:xfrm>
          <a:prstGeom prst="rect">
            <a:avLst/>
          </a:prstGeom>
        </p:spPr>
        <p:txBody>
          <a:bodyPr vert="horz" lIns="87306" tIns="43652" rIns="87306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2"/>
            <a:ext cx="3005121" cy="461925"/>
          </a:xfrm>
          <a:prstGeom prst="rect">
            <a:avLst/>
          </a:prstGeom>
        </p:spPr>
        <p:txBody>
          <a:bodyPr vert="horz" lIns="87306" tIns="43652" rIns="87306" bIns="43652" rtlCol="0"/>
          <a:lstStyle>
            <a:lvl1pPr algn="r">
              <a:defRPr sz="1100"/>
            </a:lvl1pPr>
          </a:lstStyle>
          <a:p>
            <a:fld id="{6EF9E75C-EF2D-47CC-9237-000DC8337F63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1924"/>
          </a:xfrm>
          <a:prstGeom prst="rect">
            <a:avLst/>
          </a:prstGeom>
        </p:spPr>
        <p:txBody>
          <a:bodyPr vert="horz" lIns="87306" tIns="43652" rIns="87306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1924"/>
          </a:xfrm>
          <a:prstGeom prst="rect">
            <a:avLst/>
          </a:prstGeom>
        </p:spPr>
        <p:txBody>
          <a:bodyPr vert="horz" lIns="87306" tIns="43652" rIns="87306" bIns="43652" rtlCol="0" anchor="b"/>
          <a:lstStyle>
            <a:lvl1pPr algn="r">
              <a:defRPr sz="1100"/>
            </a:lvl1pPr>
          </a:lstStyle>
          <a:p>
            <a:fld id="{E9E1E049-07F3-4BA7-A626-61F91B64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1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r">
              <a:defRPr sz="1100"/>
            </a:lvl1pPr>
          </a:lstStyle>
          <a:p>
            <a:fld id="{C1ADD38B-19A8-490F-8974-F60FB1CE8193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5" tIns="46143" rIns="92285" bIns="461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285" tIns="46143" rIns="92285" bIns="461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r">
              <a:defRPr sz="1100"/>
            </a:lvl1pPr>
          </a:lstStyle>
          <a:p>
            <a:fld id="{1B30EF58-482D-434E-83E7-C6124AC52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2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284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04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284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0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5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1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2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en-US" baseline="0" dirty="0"/>
          </a:p>
          <a:p>
            <a:pPr lvl="1">
              <a:buFontTx/>
              <a:buChar char="-"/>
            </a:pPr>
            <a:endParaRPr lang="en-US" baseline="0" dirty="0"/>
          </a:p>
          <a:p>
            <a:pPr>
              <a:buFontTx/>
              <a:buChar char="-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21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81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7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685800" y="4181931"/>
            <a:ext cx="7772400" cy="943201"/>
          </a:xfrm>
          <a:prstGeom prst="rect">
            <a:avLst/>
          </a:prstGeom>
        </p:spPr>
        <p:txBody>
          <a:bodyPr vert="horz"/>
          <a:lstStyle>
            <a:lvl1pPr indent="0" algn="ctr">
              <a:buNone/>
              <a:defRPr sz="2400" b="1" baseline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  <a:lvl2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2pPr>
            <a:lvl3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3pPr>
            <a:lvl4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4pPr>
            <a:lvl5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2222500" y="5302250"/>
            <a:ext cx="4871357" cy="871537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800" b="1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685800" y="1696357"/>
            <a:ext cx="7772400" cy="23136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anchor="ctr"/>
          <a:lstStyle>
            <a:lvl1pPr algn="ctr">
              <a:buNone/>
              <a:defRPr sz="4000" b="1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5D67-0464-400C-8B5C-416E26AA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701524"/>
            <a:ext cx="7772400" cy="4143905"/>
          </a:xfrm>
          <a:prstGeom prst="rect">
            <a:avLst/>
          </a:prstGeom>
        </p:spPr>
        <p:txBody>
          <a:bodyPr vert="horz" numCol="1" anchor="t"/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SzPct val="150000"/>
              <a:buFont typeface="Arial"/>
              <a:buNone/>
              <a:defRPr sz="1800">
                <a:solidFill>
                  <a:schemeClr val="bg1"/>
                </a:solidFill>
                <a:latin typeface="Arial (Body)"/>
                <a:cs typeface="Arial (Body)"/>
              </a:defRPr>
            </a:lvl1pPr>
            <a:lvl2pPr marL="685800" indent="-344488" algn="l">
              <a:spcBef>
                <a:spcPts val="900"/>
              </a:spcBef>
              <a:buSzPct val="125000"/>
              <a:buFont typeface="Lucida Grande"/>
              <a:buNone/>
              <a:tabLst/>
              <a:defRPr sz="1600" baseline="0">
                <a:solidFill>
                  <a:schemeClr val="bg1"/>
                </a:solidFill>
              </a:defRPr>
            </a:lvl2pPr>
            <a:lvl3pPr marL="968375" indent="-341313" defTabSz="511175">
              <a:spcBef>
                <a:spcPts val="900"/>
              </a:spcBef>
              <a:buSzPct val="125000"/>
              <a:buFont typeface="Courier New"/>
              <a:buNone/>
              <a:tabLst/>
              <a:defRPr sz="1400" baseline="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SzPct val="125000"/>
              <a:buFont typeface="Courier New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5385-D4D7-4C5E-B3CB-4A02FB038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701524"/>
            <a:ext cx="7772400" cy="4143905"/>
          </a:xfrm>
          <a:prstGeom prst="rect">
            <a:avLst/>
          </a:prstGeom>
        </p:spPr>
        <p:txBody>
          <a:bodyPr vert="horz" numCol="1" anchor="t"/>
          <a:lstStyle>
            <a:lvl1pPr>
              <a:spcBef>
                <a:spcPts val="900"/>
              </a:spcBef>
              <a:buSzPct val="150000"/>
              <a:buFont typeface="Arial"/>
              <a:buChar char="•"/>
              <a:defRPr sz="2000" b="1">
                <a:solidFill>
                  <a:schemeClr val="bg1"/>
                </a:solidFill>
                <a:latin typeface="Arial (Body)"/>
                <a:cs typeface="Arial (Body)"/>
              </a:defRPr>
            </a:lvl1pPr>
            <a:lvl2pPr marL="685800" indent="-344488" algn="l">
              <a:spcBef>
                <a:spcPts val="900"/>
              </a:spcBef>
              <a:buSzPct val="125000"/>
              <a:buFont typeface="Lucida Grande"/>
              <a:buChar char="-"/>
              <a:tabLst/>
              <a:defRPr sz="1800" b="1" baseline="0">
                <a:solidFill>
                  <a:schemeClr val="bg1"/>
                </a:solidFill>
              </a:defRPr>
            </a:lvl2pPr>
            <a:lvl3pPr marL="968375" indent="-341313" defTabSz="511175">
              <a:spcBef>
                <a:spcPts val="900"/>
              </a:spcBef>
              <a:buSzPct val="125000"/>
              <a:buFont typeface="Courier New"/>
              <a:buChar char="o"/>
              <a:tabLst/>
              <a:defRPr sz="1600" b="1" baseline="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SzPct val="125000"/>
              <a:buFont typeface="Courier New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689C-4789-4EB8-B034-210D5DCE5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296F1-38AB-46A3-89CC-01CF28417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685800" y="1887537"/>
            <a:ext cx="7772400" cy="3808311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0437-BA3B-4CCD-B1EA-CE9C9801A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6D303-8596-4830-9DC4-8C8E49E5D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173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244B4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856FFD8-8642-4690-9040-41768D27F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pull dir="l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7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7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prd@hud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2125362" y="4547870"/>
            <a:ext cx="5090984" cy="8715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Prepared By:</a:t>
            </a:r>
          </a:p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Program Parameters and Research Division</a:t>
            </a:r>
          </a:p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Office of Economic Affairs</a:t>
            </a:r>
          </a:p>
          <a:p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 bwMode="auto">
          <a:xfrm>
            <a:off x="802640" y="1166178"/>
            <a:ext cx="7772400" cy="2312987"/>
          </a:xfrm>
          <a:prstGeom prst="rect">
            <a:avLst/>
          </a:prstGeom>
          <a:noFill/>
          <a:ln>
            <a:noFill/>
            <a:prstDash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7" charset="-128"/>
                <a:cs typeface="Arial"/>
              </a:rPr>
              <a:t>Fair Market Rents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7" charset="-128"/>
              <a:cs typeface="Arial"/>
            </a:endParaRP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7" charset="-128"/>
                <a:cs typeface="Arial"/>
              </a:rPr>
              <a:t>Introductory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7" charset="-128"/>
                <a:cs typeface="Arial"/>
              </a:rPr>
              <a:t>Overview</a:t>
            </a:r>
          </a:p>
        </p:txBody>
      </p:sp>
    </p:spTree>
  </p:cSld>
  <p:clrMapOvr>
    <a:masterClrMapping/>
  </p:clrMapOvr>
  <p:transition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FMR Calculations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061B31-A6B6-4CEF-992A-4226D0130323}"/>
              </a:ext>
            </a:extLst>
          </p:cNvPr>
          <p:cNvSpPr txBox="1"/>
          <p:nvPr/>
        </p:nvSpPr>
        <p:spPr>
          <a:xfrm>
            <a:off x="457200" y="1547872"/>
            <a:ext cx="2051539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ACS Based Measure of Gross Rents Paid by Recent Movers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(5-year and 1-year)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76702B-6C87-494E-BE77-32D918A22241}"/>
              </a:ext>
            </a:extLst>
          </p:cNvPr>
          <p:cNvSpPr txBox="1"/>
          <p:nvPr/>
        </p:nvSpPr>
        <p:spPr>
          <a:xfrm>
            <a:off x="3434012" y="1557866"/>
            <a:ext cx="2051539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Gross Rent Inflation Adjustment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BLS CPI Based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2017 to 2018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13543B-0E15-46D8-A4E2-8E5E5D899D76}"/>
              </a:ext>
            </a:extLst>
          </p:cNvPr>
          <p:cNvSpPr txBox="1"/>
          <p:nvPr/>
        </p:nvSpPr>
        <p:spPr>
          <a:xfrm>
            <a:off x="6181332" y="1561670"/>
            <a:ext cx="2051539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HUD Forecasted Expected Growth in Gross Rents Trend Factor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2018 to FY 2020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C01882-0DEE-4078-999F-46490E8125BF}"/>
              </a:ext>
            </a:extLst>
          </p:cNvPr>
          <p:cNvSpPr txBox="1"/>
          <p:nvPr/>
        </p:nvSpPr>
        <p:spPr>
          <a:xfrm>
            <a:off x="3434012" y="4498642"/>
            <a:ext cx="205153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FY 2020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Fair Market Rent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02D6A3-5CFB-4C5B-B428-BCD73CECD202}"/>
              </a:ext>
            </a:extLst>
          </p:cNvPr>
          <p:cNvSpPr txBox="1"/>
          <p:nvPr/>
        </p:nvSpPr>
        <p:spPr>
          <a:xfrm>
            <a:off x="457200" y="2714700"/>
            <a:ext cx="205153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Local Estimates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86712E-1019-461F-8668-2F83724E22C2}"/>
              </a:ext>
            </a:extLst>
          </p:cNvPr>
          <p:cNvSpPr txBox="1"/>
          <p:nvPr/>
        </p:nvSpPr>
        <p:spPr>
          <a:xfrm>
            <a:off x="3434012" y="2727057"/>
            <a:ext cx="205153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BLS Metro Area and Census Region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E9D1AD-2AB4-41A3-86C9-E61C5751CD2F}"/>
              </a:ext>
            </a:extLst>
          </p:cNvPr>
          <p:cNvSpPr txBox="1"/>
          <p:nvPr/>
        </p:nvSpPr>
        <p:spPr>
          <a:xfrm>
            <a:off x="6181331" y="2729780"/>
            <a:ext cx="205153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BLS Metro Area and Census Region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A53A29-85B9-4393-AE2E-78E576A00DB1}"/>
              </a:ext>
            </a:extLst>
          </p:cNvPr>
          <p:cNvSpPr txBox="1"/>
          <p:nvPr/>
        </p:nvSpPr>
        <p:spPr>
          <a:xfrm>
            <a:off x="2800707" y="2089590"/>
            <a:ext cx="40381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762F7E-626D-4E02-A6EA-6127872B510F}"/>
              </a:ext>
            </a:extLst>
          </p:cNvPr>
          <p:cNvSpPr txBox="1"/>
          <p:nvPr/>
        </p:nvSpPr>
        <p:spPr>
          <a:xfrm>
            <a:off x="5660368" y="2089590"/>
            <a:ext cx="40381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80D5B9-D571-4EEF-95E2-2CB1D29E4B53}"/>
              </a:ext>
            </a:extLst>
          </p:cNvPr>
          <p:cNvSpPr txBox="1"/>
          <p:nvPr/>
        </p:nvSpPr>
        <p:spPr>
          <a:xfrm>
            <a:off x="4257874" y="3915999"/>
            <a:ext cx="40381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87921447"/>
      </p:ext>
    </p:extLst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Small Area FMRs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5840"/>
            <a:ext cx="8229600" cy="4525963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Small Area FMRs set by Zip Codes within Metropolitan Areas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Provide tenants greater Mobility Options to move to “Opportunity Neighborhoods”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bg1"/>
                </a:solidFill>
              </a:rPr>
              <a:t>Jobs, Transportation, Good Schools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Multiple Payment Standards in a Metro Area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Reduce undue subsidy in lower-rent areas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Required in administering the Housing Choice Voucher Program in 24 Metropolitan Areas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28736"/>
      </p:ext>
    </p:extLst>
  </p:cSld>
  <p:clrMapOvr>
    <a:masterClrMapping/>
  </p:clrMapOvr>
  <p:transition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32850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Fair Market Rents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http://www.huduser.org/portal/datasets/fmr.html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Query Tool Tab: Online Documentation System providing step by step details of FMR Calculations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Documents Tab: Official versions of Federal Register Notices, FMR Schedules, and other information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Data Tab: Electronic Versions of FMR Data</a:t>
            </a:r>
          </a:p>
          <a:p>
            <a:pPr marL="341312" lvl="1" indent="0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1800" dirty="0"/>
              <a:t>FMR Surveys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https://www.huduser.gov/portal/datasets/fmr.html#fmrsurvey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1800" dirty="0"/>
              <a:t>Historical Data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https://www.huduser.gov/portal/datasets/fmr.html#history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dirty="0"/>
              <a:t>OMB Bulletin – Metropolitan Area Definitions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https://www.whitehouse.gov/omb/bulletins/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809537080"/>
      </p:ext>
    </p:extLst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32850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Contact the staff of the Program Parameters and Research Division at:</a:t>
            </a:r>
          </a:p>
          <a:p>
            <a:pPr lvl="1">
              <a:lnSpc>
                <a:spcPct val="80000"/>
              </a:lnSpc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hlinkClick r:id="rId3"/>
              </a:rPr>
              <a:t>pprd@hud.gov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endParaRPr lang="en-US" sz="3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Questions / Concerns</a:t>
            </a:r>
          </a:p>
        </p:txBody>
      </p:sp>
    </p:spTree>
    <p:extLst>
      <p:ext uri="{BB962C8B-B14F-4D97-AF65-F5344CB8AC3E}">
        <p14:creationId xmlns:p14="http://schemas.microsoft.com/office/powerpoint/2010/main" val="509453511"/>
      </p:ext>
    </p:extLst>
  </p:cSld>
  <p:clrMapOvr>
    <a:masterClrMapping/>
  </p:clrMapOvr>
  <p:transition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Overview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121484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 marL="346075" indent="-346075">
              <a:lnSpc>
                <a:spcPct val="90000"/>
              </a:lnSpc>
            </a:pPr>
            <a:r>
              <a:rPr lang="en-US" sz="2400" b="1" i="1" dirty="0"/>
              <a:t>Fair Market Rents (FMR)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What are FMRs?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Statutory and Regulatory Matters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How are FMRs Used?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Timelines 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The Methodology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400" b="1" i="1" dirty="0"/>
              <a:t>Resources, Next Steps, &amp; Questions</a:t>
            </a:r>
          </a:p>
        </p:txBody>
      </p:sp>
    </p:spTree>
  </p:cSld>
  <p:clrMapOvr>
    <a:masterClrMapping/>
  </p:clrMapOvr>
  <p:transition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06881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FMRs = Gross Rent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Cost of the Shelter plus utilities (regardless who pays)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Utilities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All major utilities except telephone, cable or satellite television, and Internet services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Contract rent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 rental payment agreed to in a lease -  could be Shelter Rent, Gross Rent, or somewhere in between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400" dirty="0"/>
              <a:t>FMRs are calculated across the country for: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OMB Defined Metro Areas and some “HUD Metro FMR Areas - HMFAs”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Non-Metropolitan Counties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October 1 Effective date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are FMRs?</a:t>
            </a:r>
          </a:p>
        </p:txBody>
      </p:sp>
    </p:spTree>
    <p:extLst>
      <p:ext uri="{BB962C8B-B14F-4D97-AF65-F5344CB8AC3E}">
        <p14:creationId xmlns:p14="http://schemas.microsoft.com/office/powerpoint/2010/main" val="3671181989"/>
      </p:ext>
    </p:extLst>
  </p:cSld>
  <p:clrMapOvr>
    <a:masterClrMapping/>
  </p:clrMapOvr>
  <p:transition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829F8F-9BB7-41AA-A67B-AF4C679C8C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OMB defined metropolitan areas through 2016 based on Core-Based Statistical Areas</a:t>
            </a:r>
          </a:p>
          <a:p>
            <a:r>
              <a:rPr lang="en-US" dirty="0"/>
              <a:t>HUD Exceptions to OMB Metropolitan Areas</a:t>
            </a:r>
          </a:p>
          <a:p>
            <a:pPr lvl="1"/>
            <a:r>
              <a:rPr lang="en-US" dirty="0"/>
              <a:t>New England: Before 2000, metro areas were based on towns; To prevent large changes in FMRs, HUD maintains the town-based metro area definitions</a:t>
            </a:r>
          </a:p>
          <a:p>
            <a:pPr lvl="1"/>
            <a:r>
              <a:rPr lang="en-US" dirty="0"/>
              <a:t>HUD Metro FMR Areas were created where the county added to a metropolitan area that had its own rent or income limit would have a difference of more than five percent</a:t>
            </a:r>
          </a:p>
          <a:p>
            <a:pPr lvl="1"/>
            <a:r>
              <a:rPr lang="en-US" dirty="0"/>
              <a:t>New county additions since the FY 2006 FMRs have not been added to a metropolitan area where they have their own usable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365F8C-DC1F-40E2-B32E-912B060A3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Metropolitan Areas</a:t>
            </a:r>
          </a:p>
        </p:txBody>
      </p:sp>
    </p:spTree>
    <p:extLst>
      <p:ext uri="{BB962C8B-B14F-4D97-AF65-F5344CB8AC3E}">
        <p14:creationId xmlns:p14="http://schemas.microsoft.com/office/powerpoint/2010/main" val="874961649"/>
      </p:ext>
    </p:extLst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06881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Statute: 42 USC 1437f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“Most recent data available”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Requests for Re-evaluation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New FMRs placed on hold during re-evaluation period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400" dirty="0"/>
              <a:t>Regulations: 24 CFR 888.113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Calculated at the 40</a:t>
            </a:r>
            <a:r>
              <a:rPr lang="en-US" sz="2000" baseline="30000" dirty="0"/>
              <a:t>th</a:t>
            </a:r>
            <a:r>
              <a:rPr lang="en-US" sz="2000" dirty="0"/>
              <a:t> percentile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Data sources to include local area surveys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Rules for required Small Area FMR use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Statutory and Regulatory Matters</a:t>
            </a:r>
          </a:p>
        </p:txBody>
      </p:sp>
    </p:spTree>
    <p:extLst>
      <p:ext uri="{BB962C8B-B14F-4D97-AF65-F5344CB8AC3E}">
        <p14:creationId xmlns:p14="http://schemas.microsoft.com/office/powerpoint/2010/main" val="3051973273"/>
      </p:ext>
    </p:extLst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How are FMRs used?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8240"/>
            <a:ext cx="8229600" cy="4525963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HUD uses FMRs primarily to help determine the following:</a:t>
            </a: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Payment standard amounts for the Section 8 Housing Choice Voucher program (Between 90 percent and 110 percent of the FMR)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i="1" dirty="0">
                <a:solidFill>
                  <a:schemeClr val="bg1"/>
                </a:solidFill>
              </a:rPr>
              <a:t>Public Housing Flat Rents  (Must be at 80% of FMR or more)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Renewal Funding Inflation Factor Calculations (Annual FMR Change)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Initial renewal rents for some expiring project-based Section 8 contracts.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Initial rents for housing assistance payment (HAP) contracts in the Moderate Rehabilitation Single Room Occupancy program (Mod Rehab).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Rent ceilings in both the HOME rental assistance program and the Emergency Solution Grants program.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Calculation of Grant Amounts and establishes maximum rents to Continuum of Care Grantees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09063"/>
      </p:ext>
    </p:extLst>
  </p:cSld>
  <p:clrMapOvr>
    <a:masterClrMapping/>
  </p:clrMapOvr>
  <p:transition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FMR Timelines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5840"/>
            <a:ext cx="8229600" cy="506437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FY 2020 FMR Timeline: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5" name="Group 4" descr="FMR Timeline for 2020.">
            <a:extLst>
              <a:ext uri="{FF2B5EF4-FFF2-40B4-BE49-F238E27FC236}">
                <a16:creationId xmlns:a16="http://schemas.microsoft.com/office/drawing/2014/main" id="{CDDAAB03-7DFA-48EB-B71F-F9A8B2C22161}"/>
              </a:ext>
            </a:extLst>
          </p:cNvPr>
          <p:cNvGrpSpPr/>
          <p:nvPr/>
        </p:nvGrpSpPr>
        <p:grpSpPr>
          <a:xfrm>
            <a:off x="85331" y="1533827"/>
            <a:ext cx="9000054" cy="3196693"/>
            <a:chOff x="85331" y="1533827"/>
            <a:chExt cx="9000054" cy="319669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0B51A3B-A582-4061-9B1C-5F2E11815613}"/>
                </a:ext>
              </a:extLst>
            </p:cNvPr>
            <p:cNvCxnSpPr/>
            <p:nvPr/>
          </p:nvCxnSpPr>
          <p:spPr>
            <a:xfrm>
              <a:off x="457200" y="2708031"/>
              <a:ext cx="8229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1EB0B1-4AFF-40C5-9C56-602DE66610AD}"/>
                </a:ext>
              </a:extLst>
            </p:cNvPr>
            <p:cNvGrpSpPr/>
            <p:nvPr/>
          </p:nvGrpSpPr>
          <p:grpSpPr>
            <a:xfrm>
              <a:off x="8018585" y="2708031"/>
              <a:ext cx="1066800" cy="933527"/>
              <a:chOff x="8124092" y="2708031"/>
              <a:chExt cx="902677" cy="93352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887D3-87D7-4EA5-AA8E-06CA47ABFC6A}"/>
                  </a:ext>
                </a:extLst>
              </p:cNvPr>
              <p:cNvSpPr txBox="1"/>
              <p:nvPr/>
            </p:nvSpPr>
            <p:spPr>
              <a:xfrm>
                <a:off x="8124092" y="3118338"/>
                <a:ext cx="902677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Effective 10/1/2019</a:t>
                </a:r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3D4513BB-0499-4DED-9D6A-9A1818F00A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75077" y="2708031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E5BB4A-98EA-4EFD-9163-8D2503887086}"/>
                </a:ext>
              </a:extLst>
            </p:cNvPr>
            <p:cNvGrpSpPr/>
            <p:nvPr/>
          </p:nvGrpSpPr>
          <p:grpSpPr>
            <a:xfrm>
              <a:off x="7306409" y="1533827"/>
              <a:ext cx="1512605" cy="1150758"/>
              <a:chOff x="6787662" y="1535724"/>
              <a:chExt cx="1512605" cy="115075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F9FB85-42F9-4E0B-B4E1-93F8212A04C8}"/>
                  </a:ext>
                </a:extLst>
              </p:cNvPr>
              <p:cNvSpPr txBox="1"/>
              <p:nvPr/>
            </p:nvSpPr>
            <p:spPr>
              <a:xfrm>
                <a:off x="6787662" y="1535724"/>
                <a:ext cx="1512605" cy="9541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Federal Register Notice publication NLT 8/31/19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8391EC9-8A02-4A41-BA35-4CEBD850C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4646" y="2489831"/>
                <a:ext cx="0" cy="196651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0DE56F6-6E30-41B1-88CC-CE087B831421}"/>
                </a:ext>
              </a:extLst>
            </p:cNvPr>
            <p:cNvGrpSpPr/>
            <p:nvPr/>
          </p:nvGrpSpPr>
          <p:grpSpPr>
            <a:xfrm>
              <a:off x="6239937" y="2708031"/>
              <a:ext cx="1219202" cy="1160694"/>
              <a:chOff x="8065476" y="2708031"/>
              <a:chExt cx="1219202" cy="116069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829AAD-730A-4D56-B93E-97EBE5879050}"/>
                  </a:ext>
                </a:extLst>
              </p:cNvPr>
              <p:cNvSpPr txBox="1"/>
              <p:nvPr/>
            </p:nvSpPr>
            <p:spPr>
              <a:xfrm>
                <a:off x="8065476" y="3130061"/>
                <a:ext cx="1219202" cy="7386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Calculations Complete NLT 8/1/19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98BA741-3929-481A-9279-3C10D1E66A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75077" y="2708031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93CC99-912D-4560-B6AD-EA313ED4E9EA}"/>
                </a:ext>
              </a:extLst>
            </p:cNvPr>
            <p:cNvGrpSpPr/>
            <p:nvPr/>
          </p:nvGrpSpPr>
          <p:grpSpPr>
            <a:xfrm>
              <a:off x="4927989" y="1776309"/>
              <a:ext cx="2051539" cy="934340"/>
              <a:chOff x="3250558" y="1765595"/>
              <a:chExt cx="2051539" cy="93434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C1B853-21AE-46B4-8C24-8E58076D4451}"/>
                  </a:ext>
                </a:extLst>
              </p:cNvPr>
              <p:cNvSpPr txBox="1"/>
              <p:nvPr/>
            </p:nvSpPr>
            <p:spPr>
              <a:xfrm>
                <a:off x="3250558" y="1765595"/>
                <a:ext cx="2051539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FMRs Calculated in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 06-07/19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DF63389-F325-4935-B401-5ECFE2CA33E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265642" y="2289628"/>
                <a:ext cx="10686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AD04BA-C080-4D7E-AD54-D93A07012345}"/>
                </a:ext>
              </a:extLst>
            </p:cNvPr>
            <p:cNvGrpSpPr/>
            <p:nvPr/>
          </p:nvGrpSpPr>
          <p:grpSpPr>
            <a:xfrm>
              <a:off x="85331" y="1554582"/>
              <a:ext cx="2109617" cy="1168800"/>
              <a:chOff x="85331" y="1554582"/>
              <a:chExt cx="2109617" cy="116880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061B31-A6B6-4CEF-992A-4226D0130323}"/>
                  </a:ext>
                </a:extLst>
              </p:cNvPr>
              <p:cNvSpPr txBox="1"/>
              <p:nvPr/>
            </p:nvSpPr>
            <p:spPr>
              <a:xfrm>
                <a:off x="85331" y="1554582"/>
                <a:ext cx="2109617" cy="7386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2017 ACS Public Data Released: 9/18 1-Year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Data, 12/18 5-Year Data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B836564-2CDD-4E27-A225-E58F708BC68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57200" y="2313075"/>
                <a:ext cx="10686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BF15D70-28FE-4799-92B5-1C2C16F01A9E}"/>
                </a:ext>
              </a:extLst>
            </p:cNvPr>
            <p:cNvGrpSpPr/>
            <p:nvPr/>
          </p:nvGrpSpPr>
          <p:grpSpPr>
            <a:xfrm>
              <a:off x="1360902" y="2684585"/>
              <a:ext cx="1219202" cy="1352711"/>
              <a:chOff x="7056774" y="2678722"/>
              <a:chExt cx="1219202" cy="1352711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6E7BED-679D-4B91-991A-A1686EB2DEEF}"/>
                  </a:ext>
                </a:extLst>
              </p:cNvPr>
              <p:cNvSpPr txBox="1"/>
              <p:nvPr/>
            </p:nvSpPr>
            <p:spPr>
              <a:xfrm>
                <a:off x="7056774" y="3077326"/>
                <a:ext cx="1219202" cy="9541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2018 CPI Data Available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01/19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95A79A1A-33EC-4F9B-8FA8-28D03B8CFF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54651" y="2678722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EDF9A93-70F0-49BB-9451-7C5199D494DE}"/>
                </a:ext>
              </a:extLst>
            </p:cNvPr>
            <p:cNvSpPr txBox="1"/>
            <p:nvPr/>
          </p:nvSpPr>
          <p:spPr>
            <a:xfrm>
              <a:off x="2291522" y="1562776"/>
              <a:ext cx="2504253" cy="95410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HUD’s Special Tabulation (HUD’s Geography and Standard Quality Rents)of ACS Data 1Q/19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FBB0353-F4B8-4370-8F05-86F7E6D587C5}"/>
                </a:ext>
              </a:extLst>
            </p:cNvPr>
            <p:cNvGrpSpPr/>
            <p:nvPr/>
          </p:nvGrpSpPr>
          <p:grpSpPr>
            <a:xfrm>
              <a:off x="3615968" y="2731478"/>
              <a:ext cx="1804400" cy="1999042"/>
              <a:chOff x="7056774" y="2678722"/>
              <a:chExt cx="1426503" cy="199904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D278F7-A209-4BD5-8109-62B608E84579}"/>
                  </a:ext>
                </a:extLst>
              </p:cNvPr>
              <p:cNvSpPr txBox="1"/>
              <p:nvPr/>
            </p:nvSpPr>
            <p:spPr>
              <a:xfrm>
                <a:off x="7056774" y="3077326"/>
                <a:ext cx="1426503" cy="16004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Notice of Proposed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FMR Methodology 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Changes [Must be published with 30-day comment period ending no later than early July] 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AB90866-4A1F-4DC9-BB2C-620E336CC1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54651" y="2678722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BA40B9C-3989-42DB-9AE1-70733B929C43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>
              <a:off x="3543649" y="2516883"/>
              <a:ext cx="0" cy="16770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3569675"/>
      </p:ext>
    </p:extLst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FMR Methodology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5840"/>
            <a:ext cx="8229600" cy="4525963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FMRs are based on Standard Quality (SQ), Recent Mover (RM) Rents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Most areas begin with a new benchmark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 A standard quality rent from the 5-Year ACS (Puerto Rico uses the Puerto Rico Community Survey)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US Virgin Islands, Pacific Islands (American Samoa, Guam, Northern Marianas) based on Decennial Census data 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Recent Mover Adjustment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Relationship between 5-Year SQ and 1-Year RM Rents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Find smallest area with statistically valid 1-YR RM data 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Cannot be less than 1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Multiply new benchmark rent (from 5-year SQ data) by Recent Mover Factor, so FMR is based on 1-year data for virtually all metropolitan areas.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D62C-0B96-437D-9526-DDF52FF3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FMR Methodology (cont’d)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8BA0-19B2-44CB-B2B1-58B8166FF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CPI Adjustment</a:t>
            </a:r>
          </a:p>
          <a:p>
            <a:pPr marL="742950" lvl="1" indent="-285750"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en-US" sz="1800" b="1" dirty="0">
                <a:solidFill>
                  <a:prstClr val="white"/>
                </a:solidFill>
              </a:rPr>
              <a:t>CPI measured 1-year change in gross rents for CPI metro areas and 4 Census Regions</a:t>
            </a:r>
          </a:p>
          <a:p>
            <a:pPr marL="742950" lvl="1" indent="-285750"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en-US" sz="1800" b="1" dirty="0">
                <a:solidFill>
                  <a:prstClr val="white"/>
                </a:solidFill>
              </a:rPr>
              <a:t>New area definitions for CPI used in FY </a:t>
            </a:r>
            <a:r>
              <a:rPr lang="en-US" sz="1800" b="1">
                <a:solidFill>
                  <a:prstClr val="white"/>
                </a:solidFill>
              </a:rPr>
              <a:t>2020 FMRs</a:t>
            </a:r>
          </a:p>
          <a:p>
            <a:pPr marL="457200" lvl="1" indent="0">
              <a:spcBef>
                <a:spcPct val="20000"/>
              </a:spcBef>
              <a:buSzTx/>
            </a:pPr>
            <a:endParaRPr lang="en-US" sz="1800" b="1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endParaRPr lang="en-US" sz="1000" b="1" dirty="0">
              <a:solidFill>
                <a:prstClr val="white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Trend Factor</a:t>
            </a:r>
          </a:p>
          <a:p>
            <a:pPr marL="742950" lvl="1" indent="-285750"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en-US" sz="1800" b="1" dirty="0">
                <a:solidFill>
                  <a:prstClr val="white"/>
                </a:solidFill>
              </a:rPr>
              <a:t>HUD forecast of expected growth in gross rents for CPI Metro areas and 4 Census Regions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1499"/>
      </p:ext>
    </p:extLst>
  </p:cSld>
  <p:clrMapOvr>
    <a:masterClrMapping/>
  </p:clrMapOvr>
  <p:transition>
    <p:pull dir="lu"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42665"/>
      </a:dk1>
      <a:lt1>
        <a:sysClr val="window" lastClr="FFFFFF"/>
      </a:lt1>
      <a:dk2>
        <a:srgbClr val="074388"/>
      </a:dk2>
      <a:lt2>
        <a:srgbClr val="FFFFFE"/>
      </a:lt2>
      <a:accent1>
        <a:srgbClr val="3D3D3D"/>
      </a:accent1>
      <a:accent2>
        <a:srgbClr val="A4A4A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CB"/>
      </a:hlink>
      <a:folHlink>
        <a:srgbClr val="A4A4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ACDB96736064F848CE662BA464949" ma:contentTypeVersion="10" ma:contentTypeDescription="Create a new document." ma:contentTypeScope="" ma:versionID="c7648b65b3fa8ec49a9c300e252c9c06">
  <xsd:schema xmlns:xsd="http://www.w3.org/2001/XMLSchema" xmlns:xs="http://www.w3.org/2001/XMLSchema" xmlns:p="http://schemas.microsoft.com/office/2006/metadata/properties" xmlns:ns3="aaddc414-6405-4c9c-bf2a-693a1cb668be" xmlns:ns4="578f8ee5-33e7-4674-b136-7b0e20729687" targetNamespace="http://schemas.microsoft.com/office/2006/metadata/properties" ma:root="true" ma:fieldsID="4bce81a14ea38369423221e7419b6014" ns3:_="" ns4:_="">
    <xsd:import namespace="aaddc414-6405-4c9c-bf2a-693a1cb668be"/>
    <xsd:import namespace="578f8ee5-33e7-4674-b136-7b0e207296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dc414-6405-4c9c-bf2a-693a1cb66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f8ee5-33e7-4674-b136-7b0e20729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D4F242-01D5-41D0-88C5-6B7E80FD7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ddc414-6405-4c9c-bf2a-693a1cb668be"/>
    <ds:schemaRef ds:uri="578f8ee5-33e7-4674-b136-7b0e207296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E48D35-649E-484E-B03C-9E8D0B5AE11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78f8ee5-33e7-4674-b136-7b0e2072968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addc414-6405-4c9c-bf2a-693a1cb668b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CD0628-7BB2-4EFC-A13B-B7266E55D3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5291</TotalTime>
  <Words>916</Words>
  <Application>Microsoft Office PowerPoint</Application>
  <PresentationFormat>On-screen Show (4:3)</PresentationFormat>
  <Paragraphs>158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(Body)</vt:lpstr>
      <vt:lpstr>Calibri</vt:lpstr>
      <vt:lpstr>Courier New</vt:lpstr>
      <vt:lpstr>Lucida Grande</vt:lpstr>
      <vt:lpstr>Wingdings</vt:lpstr>
      <vt:lpstr>Office Theme</vt:lpstr>
      <vt:lpstr>Fair Market Rents  Introductory Overview</vt:lpstr>
      <vt:lpstr>Overview</vt:lpstr>
      <vt:lpstr>What are FMRs?</vt:lpstr>
      <vt:lpstr>Metropolitan Areas</vt:lpstr>
      <vt:lpstr>Statutory and Regulatory Matters</vt:lpstr>
      <vt:lpstr>How are FMRs used?</vt:lpstr>
      <vt:lpstr>FMR Timelines</vt:lpstr>
      <vt:lpstr>FMR Methodology</vt:lpstr>
      <vt:lpstr>FMR Methodology (cont’d)</vt:lpstr>
      <vt:lpstr>FMR Calculations</vt:lpstr>
      <vt:lpstr>Small Area FMRs</vt:lpstr>
      <vt:lpstr>Resources</vt:lpstr>
      <vt:lpstr>Questions / Concerns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Predmore</dc:creator>
  <cp:lastModifiedBy>Shailaja Khanal</cp:lastModifiedBy>
  <cp:revision>240</cp:revision>
  <cp:lastPrinted>2019-09-04T15:10:09Z</cp:lastPrinted>
  <dcterms:created xsi:type="dcterms:W3CDTF">2010-11-29T18:52:06Z</dcterms:created>
  <dcterms:modified xsi:type="dcterms:W3CDTF">2019-09-18T16:27:14Z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0x010100D49ACDB96736064F848CE662BA464949</vt:lpwstr>
  </property>
</Properties>
</file>