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60" r:id="rId3"/>
    <p:sldId id="259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08236-B23B-40C2-9D8C-5577F4F5F473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E02B1-4556-4809-BBB1-8E3C83B6F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4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E5330-7F97-48D6-9A44-B5E54A3BC1B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479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E5330-7F97-48D6-9A44-B5E54A3BC1B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04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649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5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277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EE98CE-6389-4587-B645-E2037694A74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C6EB-1CD9-4951-BBC2-9541EE473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30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90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62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014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08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0929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624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09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54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745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531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92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1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9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82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17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46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56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CC22C7D-D2FA-4287-BCB0-288EF51A440F}" type="datetimeFigureOut">
              <a:rPr lang="en-US">
                <a:solidFill>
                  <a:prstClr val="black"/>
                </a:solidFill>
              </a:rPr>
              <a:pPr/>
              <a:t>5/24/2016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92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CrisscrossEtching/>
                    </a14:imgEffect>
                    <a14:imgEffect>
                      <a14:sharpenSoften amount="-1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169" t="29321" r="3837" b="7850"/>
          <a:stretch/>
        </p:blipFill>
        <p:spPr>
          <a:xfrm>
            <a:off x="-1" y="0"/>
            <a:ext cx="9144001" cy="68580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dist="50800" dir="5400000" sx="1000" sy="1000" algn="ctr" rotWithShape="0">
              <a:srgbClr val="000000"/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606" y="6138078"/>
            <a:ext cx="1231394" cy="71992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-152400" y="64124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Designed by STEWART LEADERSHIP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</a:rPr>
              <a:t>www.stewartleadership.com </a:t>
            </a:r>
          </a:p>
        </p:txBody>
      </p:sp>
    </p:spTree>
    <p:extLst>
      <p:ext uri="{BB962C8B-B14F-4D97-AF65-F5344CB8AC3E}">
        <p14:creationId xmlns:p14="http://schemas.microsoft.com/office/powerpoint/2010/main" val="284745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risscrossEtching/>
                    </a14:imgEffect>
                    <a14:imgEffect>
                      <a14:sharpenSoften amount="-1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169" t="29321" r="3837" b="7850"/>
          <a:stretch/>
        </p:blipFill>
        <p:spPr>
          <a:xfrm>
            <a:off x="-1" y="0"/>
            <a:ext cx="9144001" cy="68580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dist="50800" dir="5400000" sx="1000" sy="1000" algn="ctr" rotWithShape="0">
              <a:srgbClr val="000000"/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CC43D-7AD8-48E7-AC9D-DC1AF9639A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606" y="6138078"/>
            <a:ext cx="1231394" cy="71992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-152400" y="64124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Designed by STEWART LEADERSHIP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</a:rPr>
              <a:t>www.stewartleadership.com </a:t>
            </a:r>
          </a:p>
        </p:txBody>
      </p:sp>
    </p:spTree>
    <p:extLst>
      <p:ext uri="{BB962C8B-B14F-4D97-AF65-F5344CB8AC3E}">
        <p14:creationId xmlns:p14="http://schemas.microsoft.com/office/powerpoint/2010/main" val="178254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3296232" y="4290703"/>
            <a:ext cx="1298810" cy="1261419"/>
            <a:chOff x="3656043" y="4678567"/>
            <a:chExt cx="1731747" cy="1681892"/>
          </a:xfrm>
        </p:grpSpPr>
        <p:grpSp>
          <p:nvGrpSpPr>
            <p:cNvPr id="30" name="Group 29"/>
            <p:cNvGrpSpPr/>
            <p:nvPr/>
          </p:nvGrpSpPr>
          <p:grpSpPr>
            <a:xfrm>
              <a:off x="3656043" y="4678567"/>
              <a:ext cx="1731747" cy="1681892"/>
              <a:chOff x="5186083" y="1286432"/>
              <a:chExt cx="1586753" cy="1569662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5186083" y="1286434"/>
                <a:ext cx="1586753" cy="1569660"/>
              </a:xfrm>
              <a:prstGeom prst="rect">
                <a:avLst/>
              </a:prstGeom>
              <a:noFill/>
              <a:ln w="28575">
                <a:solidFill>
                  <a:srgbClr val="04813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186083" y="1286432"/>
                <a:ext cx="1586753" cy="6032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 fontAlgn="ctr"/>
                <a:r>
                  <a:rPr lang="en-US" sz="9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Problem Solving</a:t>
                </a:r>
              </a:p>
              <a:p>
                <a:pPr lvl="0" algn="ctr" fontAlgn="ctr"/>
                <a:r>
                  <a:rPr lang="en-US" sz="825" i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Do decisions make economic sense</a:t>
                </a:r>
                <a:endParaRPr lang="en-US" sz="825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52" t="-102"/>
            <a:stretch/>
          </p:blipFill>
          <p:spPr>
            <a:xfrm>
              <a:off x="4074143" y="5384021"/>
              <a:ext cx="820836" cy="735384"/>
            </a:xfrm>
            <a:prstGeom prst="rect">
              <a:avLst/>
            </a:prstGeom>
          </p:spPr>
        </p:pic>
      </p:grpSp>
      <p:grpSp>
        <p:nvGrpSpPr>
          <p:cNvPr id="67" name="Group 66"/>
          <p:cNvGrpSpPr/>
          <p:nvPr/>
        </p:nvGrpSpPr>
        <p:grpSpPr>
          <a:xfrm>
            <a:off x="2582031" y="2862929"/>
            <a:ext cx="1298810" cy="1261419"/>
            <a:chOff x="2352650" y="2501991"/>
            <a:chExt cx="1731747" cy="1681892"/>
          </a:xfrm>
        </p:grpSpPr>
        <p:grpSp>
          <p:nvGrpSpPr>
            <p:cNvPr id="21" name="Group 20"/>
            <p:cNvGrpSpPr/>
            <p:nvPr/>
          </p:nvGrpSpPr>
          <p:grpSpPr>
            <a:xfrm>
              <a:off x="2352650" y="2501991"/>
              <a:ext cx="1731747" cy="1681892"/>
              <a:chOff x="5186083" y="1286432"/>
              <a:chExt cx="1586753" cy="1569662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5186083" y="1286434"/>
                <a:ext cx="1586753" cy="1569660"/>
              </a:xfrm>
              <a:prstGeom prst="rect">
                <a:avLst/>
              </a:prstGeom>
              <a:noFill/>
              <a:ln w="28575">
                <a:solidFill>
                  <a:srgbClr val="04813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186083" y="1286432"/>
                <a:ext cx="1586753" cy="7611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 fontAlgn="ctr"/>
                <a:r>
                  <a:rPr lang="en-US" sz="9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Communication</a:t>
                </a:r>
              </a:p>
              <a:p>
                <a:pPr lvl="0" algn="ctr" fontAlgn="ctr"/>
                <a:r>
                  <a:rPr lang="en-US" sz="825" i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Professional messaging through all mediums</a:t>
                </a:r>
                <a:r>
                  <a:rPr lang="en-US" sz="825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/>
                </a:r>
                <a:br>
                  <a:rPr lang="en-US" sz="825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</a:br>
                <a:endParaRPr lang="en-US" sz="825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963" y="3207446"/>
              <a:ext cx="973801" cy="782672"/>
            </a:xfrm>
            <a:prstGeom prst="rect">
              <a:avLst/>
            </a:prstGeom>
          </p:spPr>
        </p:pic>
      </p:grpSp>
      <p:grpSp>
        <p:nvGrpSpPr>
          <p:cNvPr id="65" name="Group 64"/>
          <p:cNvGrpSpPr/>
          <p:nvPr/>
        </p:nvGrpSpPr>
        <p:grpSpPr>
          <a:xfrm>
            <a:off x="5531439" y="2862929"/>
            <a:ext cx="1298811" cy="1261419"/>
            <a:chOff x="7915052" y="2501990"/>
            <a:chExt cx="1731748" cy="1681892"/>
          </a:xfrm>
        </p:grpSpPr>
        <p:grpSp>
          <p:nvGrpSpPr>
            <p:cNvPr id="24" name="Group 23"/>
            <p:cNvGrpSpPr/>
            <p:nvPr/>
          </p:nvGrpSpPr>
          <p:grpSpPr>
            <a:xfrm>
              <a:off x="7915052" y="2501990"/>
              <a:ext cx="1731748" cy="1681892"/>
              <a:chOff x="5186082" y="1286432"/>
              <a:chExt cx="1586754" cy="156966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5186083" y="1286434"/>
                <a:ext cx="1586753" cy="1569660"/>
              </a:xfrm>
              <a:prstGeom prst="rect">
                <a:avLst/>
              </a:prstGeom>
              <a:noFill/>
              <a:ln w="28575">
                <a:solidFill>
                  <a:srgbClr val="04813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186082" y="1286432"/>
                <a:ext cx="1586753" cy="6032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 fontAlgn="ctr"/>
                <a:r>
                  <a:rPr lang="en-US" sz="9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Diversity &amp; Inclusion</a:t>
                </a:r>
              </a:p>
              <a:p>
                <a:pPr lvl="0" algn="ctr" fontAlgn="ctr"/>
                <a:r>
                  <a:rPr lang="en-US" sz="825" i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Current with different values &amp; perspectives</a:t>
                </a:r>
                <a:endParaRPr lang="en-US" sz="788" i="1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13234" y="3161555"/>
              <a:ext cx="735384" cy="735384"/>
            </a:xfrm>
            <a:prstGeom prst="rect">
              <a:avLst/>
            </a:prstGeom>
          </p:spPr>
        </p:pic>
      </p:grpSp>
      <p:grpSp>
        <p:nvGrpSpPr>
          <p:cNvPr id="64" name="Group 63"/>
          <p:cNvGrpSpPr/>
          <p:nvPr/>
        </p:nvGrpSpPr>
        <p:grpSpPr>
          <a:xfrm>
            <a:off x="4055106" y="2873854"/>
            <a:ext cx="1298810" cy="1261419"/>
            <a:chOff x="6538191" y="325415"/>
            <a:chExt cx="1731747" cy="1681892"/>
          </a:xfrm>
        </p:grpSpPr>
        <p:grpSp>
          <p:nvGrpSpPr>
            <p:cNvPr id="36" name="Group 35"/>
            <p:cNvGrpSpPr/>
            <p:nvPr/>
          </p:nvGrpSpPr>
          <p:grpSpPr>
            <a:xfrm>
              <a:off x="6538191" y="325415"/>
              <a:ext cx="1731747" cy="1681892"/>
              <a:chOff x="5186083" y="1286432"/>
              <a:chExt cx="1586753" cy="1569662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5186083" y="1286434"/>
                <a:ext cx="1586753" cy="1569660"/>
              </a:xfrm>
              <a:prstGeom prst="rect">
                <a:avLst/>
              </a:prstGeom>
              <a:noFill/>
              <a:ln w="28575">
                <a:solidFill>
                  <a:srgbClr val="04813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186083" y="1286432"/>
                <a:ext cx="1586753" cy="4739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 fontAlgn="ctr"/>
                <a:r>
                  <a:rPr lang="en-US" sz="1050" b="1" dirty="0">
                    <a:solidFill>
                      <a:prstClr val="black"/>
                    </a:solidFill>
                  </a:rPr>
                  <a:t>Teamwork</a:t>
                </a:r>
                <a:r>
                  <a:rPr lang="en-US" sz="900" dirty="0">
                    <a:solidFill>
                      <a:prstClr val="black"/>
                    </a:solidFill>
                  </a:rPr>
                  <a:t/>
                </a:r>
                <a:br>
                  <a:rPr lang="en-US" sz="900" dirty="0">
                    <a:solidFill>
                      <a:prstClr val="black"/>
                    </a:solidFill>
                  </a:rPr>
                </a:br>
                <a:r>
                  <a:rPr lang="en-US" sz="825" i="1" dirty="0">
                    <a:solidFill>
                      <a:prstClr val="black"/>
                    </a:solidFill>
                  </a:rPr>
                  <a:t>Trust and Accountability</a:t>
                </a:r>
                <a:endParaRPr lang="en-US" sz="900" i="1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2899" y="1026915"/>
              <a:ext cx="748537" cy="716858"/>
            </a:xfrm>
            <a:prstGeom prst="rect">
              <a:avLst/>
            </a:prstGeom>
          </p:spPr>
        </p:pic>
      </p:grpSp>
      <p:grpSp>
        <p:nvGrpSpPr>
          <p:cNvPr id="66" name="Group 65"/>
          <p:cNvGrpSpPr/>
          <p:nvPr/>
        </p:nvGrpSpPr>
        <p:grpSpPr>
          <a:xfrm>
            <a:off x="4795666" y="1475780"/>
            <a:ext cx="1298810" cy="1261419"/>
            <a:chOff x="5156843" y="2501990"/>
            <a:chExt cx="1731747" cy="1681892"/>
          </a:xfrm>
        </p:grpSpPr>
        <p:grpSp>
          <p:nvGrpSpPr>
            <p:cNvPr id="27" name="Group 26"/>
            <p:cNvGrpSpPr/>
            <p:nvPr/>
          </p:nvGrpSpPr>
          <p:grpSpPr>
            <a:xfrm>
              <a:off x="5156843" y="2501990"/>
              <a:ext cx="1731747" cy="1681892"/>
              <a:chOff x="5186083" y="1286432"/>
              <a:chExt cx="1586753" cy="156966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5186083" y="1286434"/>
                <a:ext cx="1586753" cy="1569660"/>
              </a:xfrm>
              <a:prstGeom prst="rect">
                <a:avLst/>
              </a:prstGeom>
              <a:noFill/>
              <a:ln w="28575">
                <a:solidFill>
                  <a:srgbClr val="04813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186083" y="1286432"/>
                <a:ext cx="1586753" cy="4739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 fontAlgn="ctr"/>
                <a:r>
                  <a:rPr lang="en-US" sz="1050" b="1" dirty="0">
                    <a:solidFill>
                      <a:prstClr val="black"/>
                    </a:solidFill>
                  </a:rPr>
                  <a:t>Servant Leadership</a:t>
                </a:r>
                <a:r>
                  <a:rPr lang="en-US" sz="900" b="1" dirty="0">
                    <a:solidFill>
                      <a:prstClr val="black"/>
                    </a:solidFill>
                  </a:rPr>
                  <a:t/>
                </a:r>
                <a:br>
                  <a:rPr lang="en-US" sz="900" b="1" dirty="0">
                    <a:solidFill>
                      <a:prstClr val="black"/>
                    </a:solidFill>
                  </a:rPr>
                </a:br>
                <a:r>
                  <a:rPr lang="en-US" sz="825" i="1" dirty="0">
                    <a:solidFill>
                      <a:prstClr val="black"/>
                    </a:solidFill>
                  </a:rPr>
                  <a:t>What more can I do</a:t>
                </a:r>
              </a:p>
            </p:txBody>
          </p:sp>
        </p:grpSp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889" t="26784"/>
            <a:stretch/>
          </p:blipFill>
          <p:spPr>
            <a:xfrm>
              <a:off x="5739140" y="3161555"/>
              <a:ext cx="567151" cy="699700"/>
            </a:xfrm>
            <a:prstGeom prst="rect">
              <a:avLst/>
            </a:prstGeom>
          </p:spPr>
        </p:pic>
      </p:grpSp>
      <p:grpSp>
        <p:nvGrpSpPr>
          <p:cNvPr id="63" name="Group 62"/>
          <p:cNvGrpSpPr/>
          <p:nvPr/>
        </p:nvGrpSpPr>
        <p:grpSpPr>
          <a:xfrm>
            <a:off x="3301032" y="1475780"/>
            <a:ext cx="1298810" cy="1261419"/>
            <a:chOff x="3656043" y="325415"/>
            <a:chExt cx="1731747" cy="1681892"/>
          </a:xfrm>
        </p:grpSpPr>
        <p:grpSp>
          <p:nvGrpSpPr>
            <p:cNvPr id="20" name="Group 19"/>
            <p:cNvGrpSpPr/>
            <p:nvPr/>
          </p:nvGrpSpPr>
          <p:grpSpPr>
            <a:xfrm>
              <a:off x="3656043" y="325415"/>
              <a:ext cx="1731747" cy="1681892"/>
              <a:chOff x="5186083" y="1286432"/>
              <a:chExt cx="1586753" cy="156966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5186083" y="1286434"/>
                <a:ext cx="1586753" cy="1569660"/>
              </a:xfrm>
              <a:prstGeom prst="rect">
                <a:avLst/>
              </a:prstGeom>
              <a:noFill/>
              <a:ln w="28575">
                <a:solidFill>
                  <a:srgbClr val="04813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186083" y="1286432"/>
                <a:ext cx="1586753" cy="7899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 fontAlgn="ctr"/>
                <a:r>
                  <a:rPr lang="en-US" sz="1050" b="1" dirty="0">
                    <a:solidFill>
                      <a:prstClr val="black"/>
                    </a:solidFill>
                  </a:rPr>
                  <a:t>Stewardship</a:t>
                </a:r>
                <a:r>
                  <a:rPr lang="en-US" sz="900" dirty="0">
                    <a:solidFill>
                      <a:prstClr val="black"/>
                    </a:solidFill>
                  </a:rPr>
                  <a:t/>
                </a:r>
                <a:br>
                  <a:rPr lang="en-US" sz="900" dirty="0">
                    <a:solidFill>
                      <a:prstClr val="black"/>
                    </a:solidFill>
                  </a:rPr>
                </a:br>
                <a:r>
                  <a:rPr lang="en-US" sz="825" i="1" dirty="0">
                    <a:solidFill>
                      <a:prstClr val="black"/>
                    </a:solidFill>
                  </a:rPr>
                  <a:t>How actions drive personal and program performance</a:t>
                </a: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4109951" y="1043569"/>
              <a:ext cx="823930" cy="815810"/>
              <a:chOff x="6970079" y="2178839"/>
              <a:chExt cx="1933086" cy="1993886"/>
            </a:xfrm>
            <a:solidFill>
              <a:srgbClr val="007A3D"/>
            </a:solidFill>
          </p:grpSpPr>
          <p:grpSp>
            <p:nvGrpSpPr>
              <p:cNvPr id="45" name="Group 44"/>
              <p:cNvGrpSpPr/>
              <p:nvPr/>
            </p:nvGrpSpPr>
            <p:grpSpPr>
              <a:xfrm rot="20340602" flipH="1">
                <a:off x="6970079" y="2178839"/>
                <a:ext cx="1933086" cy="1993886"/>
                <a:chOff x="7197897" y="2434340"/>
                <a:chExt cx="1426353" cy="1471216"/>
              </a:xfrm>
              <a:grpFill/>
            </p:grpSpPr>
            <p:sp>
              <p:nvSpPr>
                <p:cNvPr id="59" name="Circular Arrow 58"/>
                <p:cNvSpPr/>
                <p:nvPr/>
              </p:nvSpPr>
              <p:spPr>
                <a:xfrm rot="19480670">
                  <a:off x="7258680" y="2549672"/>
                  <a:ext cx="1355884" cy="1355884"/>
                </a:xfrm>
                <a:prstGeom prst="circularArrow">
                  <a:avLst>
                    <a:gd name="adj1" fmla="val 5895"/>
                    <a:gd name="adj2" fmla="val 1097755"/>
                    <a:gd name="adj3" fmla="val 16928384"/>
                    <a:gd name="adj4" fmla="val 12892160"/>
                    <a:gd name="adj5" fmla="val 6562"/>
                  </a:avLst>
                </a:pr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0" name="Circular Arrow 59"/>
                <p:cNvSpPr/>
                <p:nvPr/>
              </p:nvSpPr>
              <p:spPr>
                <a:xfrm rot="5155592">
                  <a:off x="7197897" y="2497840"/>
                  <a:ext cx="1355884" cy="1355884"/>
                </a:xfrm>
                <a:prstGeom prst="circularArrow">
                  <a:avLst>
                    <a:gd name="adj1" fmla="val 5895"/>
                    <a:gd name="adj2" fmla="val 1097755"/>
                    <a:gd name="adj3" fmla="val 16928384"/>
                    <a:gd name="adj4" fmla="val 12892160"/>
                    <a:gd name="adj5" fmla="val 6562"/>
                  </a:avLst>
                </a:pr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1" name="Circular Arrow 60"/>
                <p:cNvSpPr/>
                <p:nvPr/>
              </p:nvSpPr>
              <p:spPr>
                <a:xfrm rot="12423441">
                  <a:off x="7268368" y="2434340"/>
                  <a:ext cx="1355882" cy="1355882"/>
                </a:xfrm>
                <a:prstGeom prst="circularArrow">
                  <a:avLst>
                    <a:gd name="adj1" fmla="val 5895"/>
                    <a:gd name="adj2" fmla="val 1097755"/>
                    <a:gd name="adj3" fmla="val 16928384"/>
                    <a:gd name="adj4" fmla="val 12892160"/>
                    <a:gd name="adj5" fmla="val 6562"/>
                  </a:avLst>
                </a:pr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</p:grpSp>
          <p:grpSp>
            <p:nvGrpSpPr>
              <p:cNvPr id="46" name="Group 45"/>
              <p:cNvGrpSpPr/>
              <p:nvPr/>
            </p:nvGrpSpPr>
            <p:grpSpPr>
              <a:xfrm>
                <a:off x="7197897" y="2434340"/>
                <a:ext cx="1426353" cy="1471216"/>
                <a:chOff x="7197897" y="2434340"/>
                <a:chExt cx="1426353" cy="1471216"/>
              </a:xfrm>
              <a:grpFill/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7197897" y="2434340"/>
                  <a:ext cx="1426353" cy="1471216"/>
                  <a:chOff x="7197897" y="2434340"/>
                  <a:chExt cx="1426353" cy="1471216"/>
                </a:xfrm>
                <a:grpFill/>
              </p:grpSpPr>
              <p:sp>
                <p:nvSpPr>
                  <p:cNvPr id="56" name="Circular Arrow 55"/>
                  <p:cNvSpPr/>
                  <p:nvPr/>
                </p:nvSpPr>
                <p:spPr>
                  <a:xfrm rot="19480670">
                    <a:off x="7258680" y="2549672"/>
                    <a:ext cx="1355884" cy="1355884"/>
                  </a:xfrm>
                  <a:prstGeom prst="circularArrow">
                    <a:avLst>
                      <a:gd name="adj1" fmla="val 5895"/>
                      <a:gd name="adj2" fmla="val 1097755"/>
                      <a:gd name="adj3" fmla="val 16928384"/>
                      <a:gd name="adj4" fmla="val 12892160"/>
                      <a:gd name="adj5" fmla="val 6562"/>
                    </a:avLst>
                  </a:prstGeom>
                  <a:grpFill/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57" name="Circular Arrow 56"/>
                  <p:cNvSpPr/>
                  <p:nvPr/>
                </p:nvSpPr>
                <p:spPr>
                  <a:xfrm rot="5155592">
                    <a:off x="7197897" y="2497840"/>
                    <a:ext cx="1355884" cy="1355884"/>
                  </a:xfrm>
                  <a:prstGeom prst="circularArrow">
                    <a:avLst>
                      <a:gd name="adj1" fmla="val 5895"/>
                      <a:gd name="adj2" fmla="val 1097755"/>
                      <a:gd name="adj3" fmla="val 16928384"/>
                      <a:gd name="adj4" fmla="val 12892160"/>
                      <a:gd name="adj5" fmla="val 6562"/>
                    </a:avLst>
                  </a:prstGeom>
                  <a:grpFill/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58" name="Circular Arrow 57"/>
                  <p:cNvSpPr/>
                  <p:nvPr/>
                </p:nvSpPr>
                <p:spPr>
                  <a:xfrm rot="12423441">
                    <a:off x="7268368" y="2434340"/>
                    <a:ext cx="1355882" cy="1355882"/>
                  </a:xfrm>
                  <a:prstGeom prst="circularArrow">
                    <a:avLst>
                      <a:gd name="adj1" fmla="val 5895"/>
                      <a:gd name="adj2" fmla="val 1097755"/>
                      <a:gd name="adj3" fmla="val 16928384"/>
                      <a:gd name="adj4" fmla="val 12892160"/>
                      <a:gd name="adj5" fmla="val 6562"/>
                    </a:avLst>
                  </a:prstGeom>
                  <a:grpFill/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</p:grpSp>
            <p:grpSp>
              <p:nvGrpSpPr>
                <p:cNvPr id="48" name="Group 47"/>
                <p:cNvGrpSpPr/>
                <p:nvPr/>
              </p:nvGrpSpPr>
              <p:grpSpPr>
                <a:xfrm flipH="1">
                  <a:off x="7446385" y="2660134"/>
                  <a:ext cx="999848" cy="1031296"/>
                  <a:chOff x="7197897" y="2434340"/>
                  <a:chExt cx="1426353" cy="1471216"/>
                </a:xfrm>
                <a:grpFill/>
              </p:grpSpPr>
              <p:sp>
                <p:nvSpPr>
                  <p:cNvPr id="53" name="Circular Arrow 52"/>
                  <p:cNvSpPr/>
                  <p:nvPr/>
                </p:nvSpPr>
                <p:spPr>
                  <a:xfrm rot="19480670">
                    <a:off x="7258680" y="2549672"/>
                    <a:ext cx="1355884" cy="1355884"/>
                  </a:xfrm>
                  <a:prstGeom prst="circularArrow">
                    <a:avLst>
                      <a:gd name="adj1" fmla="val 5895"/>
                      <a:gd name="adj2" fmla="val 1097755"/>
                      <a:gd name="adj3" fmla="val 16928384"/>
                      <a:gd name="adj4" fmla="val 12892160"/>
                      <a:gd name="adj5" fmla="val 6562"/>
                    </a:avLst>
                  </a:prstGeom>
                  <a:grpFill/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54" name="Circular Arrow 53"/>
                  <p:cNvSpPr/>
                  <p:nvPr/>
                </p:nvSpPr>
                <p:spPr>
                  <a:xfrm rot="5155592">
                    <a:off x="7197897" y="2497840"/>
                    <a:ext cx="1355884" cy="1355884"/>
                  </a:xfrm>
                  <a:prstGeom prst="circularArrow">
                    <a:avLst>
                      <a:gd name="adj1" fmla="val 5895"/>
                      <a:gd name="adj2" fmla="val 1097755"/>
                      <a:gd name="adj3" fmla="val 16928384"/>
                      <a:gd name="adj4" fmla="val 12892160"/>
                      <a:gd name="adj5" fmla="val 6562"/>
                    </a:avLst>
                  </a:prstGeom>
                  <a:grpFill/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55" name="Circular Arrow 54"/>
                  <p:cNvSpPr/>
                  <p:nvPr/>
                </p:nvSpPr>
                <p:spPr>
                  <a:xfrm rot="12423441">
                    <a:off x="7268368" y="2434340"/>
                    <a:ext cx="1355882" cy="1355882"/>
                  </a:xfrm>
                  <a:prstGeom prst="circularArrow">
                    <a:avLst>
                      <a:gd name="adj1" fmla="val 5895"/>
                      <a:gd name="adj2" fmla="val 1097755"/>
                      <a:gd name="adj3" fmla="val 16928384"/>
                      <a:gd name="adj4" fmla="val 12892160"/>
                      <a:gd name="adj5" fmla="val 6562"/>
                    </a:avLst>
                  </a:prstGeom>
                  <a:grpFill/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</p:grpSp>
            <p:grpSp>
              <p:nvGrpSpPr>
                <p:cNvPr id="49" name="Group 48"/>
                <p:cNvGrpSpPr/>
                <p:nvPr/>
              </p:nvGrpSpPr>
              <p:grpSpPr>
                <a:xfrm flipH="1" flipV="1">
                  <a:off x="7617318" y="2836443"/>
                  <a:ext cx="657982" cy="678678"/>
                  <a:chOff x="7197897" y="2434340"/>
                  <a:chExt cx="1426353" cy="1471216"/>
                </a:xfrm>
                <a:grpFill/>
              </p:grpSpPr>
              <p:sp>
                <p:nvSpPr>
                  <p:cNvPr id="50" name="Circular Arrow 49"/>
                  <p:cNvSpPr/>
                  <p:nvPr/>
                </p:nvSpPr>
                <p:spPr>
                  <a:xfrm rot="19480670">
                    <a:off x="7258680" y="2549672"/>
                    <a:ext cx="1355884" cy="1355884"/>
                  </a:xfrm>
                  <a:prstGeom prst="circularArrow">
                    <a:avLst>
                      <a:gd name="adj1" fmla="val 5895"/>
                      <a:gd name="adj2" fmla="val 1097755"/>
                      <a:gd name="adj3" fmla="val 16928384"/>
                      <a:gd name="adj4" fmla="val 12892160"/>
                      <a:gd name="adj5" fmla="val 6562"/>
                    </a:avLst>
                  </a:prstGeom>
                  <a:grpFill/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51" name="Circular Arrow 50"/>
                  <p:cNvSpPr/>
                  <p:nvPr/>
                </p:nvSpPr>
                <p:spPr>
                  <a:xfrm rot="5155592">
                    <a:off x="7197897" y="2497840"/>
                    <a:ext cx="1355884" cy="1355884"/>
                  </a:xfrm>
                  <a:prstGeom prst="circularArrow">
                    <a:avLst>
                      <a:gd name="adj1" fmla="val 5895"/>
                      <a:gd name="adj2" fmla="val 1097755"/>
                      <a:gd name="adj3" fmla="val 16928384"/>
                      <a:gd name="adj4" fmla="val 12892160"/>
                      <a:gd name="adj5" fmla="val 6562"/>
                    </a:avLst>
                  </a:prstGeom>
                  <a:grpFill/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52" name="Circular Arrow 51"/>
                  <p:cNvSpPr/>
                  <p:nvPr/>
                </p:nvSpPr>
                <p:spPr>
                  <a:xfrm rot="12423441">
                    <a:off x="7268368" y="2434340"/>
                    <a:ext cx="1355882" cy="1355882"/>
                  </a:xfrm>
                  <a:prstGeom prst="circularArrow">
                    <a:avLst>
                      <a:gd name="adj1" fmla="val 5895"/>
                      <a:gd name="adj2" fmla="val 1097755"/>
                      <a:gd name="adj3" fmla="val 16928384"/>
                      <a:gd name="adj4" fmla="val 12892160"/>
                      <a:gd name="adj5" fmla="val 6562"/>
                    </a:avLst>
                  </a:prstGeom>
                  <a:grpFill/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</p:grpSp>
          </p:grpSp>
        </p:grpSp>
      </p:grpSp>
      <p:grpSp>
        <p:nvGrpSpPr>
          <p:cNvPr id="69" name="Group 68"/>
          <p:cNvGrpSpPr/>
          <p:nvPr/>
        </p:nvGrpSpPr>
        <p:grpSpPr>
          <a:xfrm>
            <a:off x="4809379" y="4283288"/>
            <a:ext cx="1298810" cy="1261419"/>
            <a:chOff x="6538191" y="4678568"/>
            <a:chExt cx="1731747" cy="1681892"/>
          </a:xfrm>
        </p:grpSpPr>
        <p:grpSp>
          <p:nvGrpSpPr>
            <p:cNvPr id="33" name="Group 32"/>
            <p:cNvGrpSpPr/>
            <p:nvPr/>
          </p:nvGrpSpPr>
          <p:grpSpPr>
            <a:xfrm>
              <a:off x="6538191" y="4678568"/>
              <a:ext cx="1731747" cy="1681892"/>
              <a:chOff x="5186083" y="1286432"/>
              <a:chExt cx="1586753" cy="1569662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5186083" y="1286434"/>
                <a:ext cx="1586753" cy="1569660"/>
              </a:xfrm>
              <a:prstGeom prst="rect">
                <a:avLst/>
              </a:prstGeom>
              <a:noFill/>
              <a:ln w="28575">
                <a:solidFill>
                  <a:srgbClr val="04813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186083" y="1286432"/>
                <a:ext cx="1586753" cy="4595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 fontAlgn="ctr"/>
                <a:r>
                  <a:rPr lang="en-US" sz="9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Ethical Practice</a:t>
                </a:r>
              </a:p>
              <a:p>
                <a:pPr lvl="0" algn="ctr" fontAlgn="ctr"/>
                <a:r>
                  <a:rPr lang="en-US" sz="900" i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Integrity at all times</a:t>
                </a:r>
              </a:p>
            </p:txBody>
          </p:sp>
        </p:grp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2169" y="5424005"/>
              <a:ext cx="1029999" cy="698608"/>
            </a:xfrm>
            <a:prstGeom prst="rect">
              <a:avLst/>
            </a:prstGeom>
          </p:spPr>
        </p:pic>
      </p:grpSp>
      <p:sp>
        <p:nvSpPr>
          <p:cNvPr id="70" name="TextBox 69"/>
          <p:cNvSpPr txBox="1"/>
          <p:nvPr/>
        </p:nvSpPr>
        <p:spPr>
          <a:xfrm>
            <a:off x="270163" y="475117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28B4D"/>
                </a:solidFill>
              </a:rPr>
              <a:t>PLP </a:t>
            </a:r>
            <a:r>
              <a:rPr lang="en-US" sz="4400" dirty="0">
                <a:solidFill>
                  <a:srgbClr val="028B4D"/>
                </a:solidFill>
              </a:rPr>
              <a:t>Core Competencies </a:t>
            </a:r>
          </a:p>
        </p:txBody>
      </p:sp>
    </p:spTree>
    <p:extLst>
      <p:ext uri="{BB962C8B-B14F-4D97-AF65-F5344CB8AC3E}">
        <p14:creationId xmlns:p14="http://schemas.microsoft.com/office/powerpoint/2010/main" val="393600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2029218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Duties and </a:t>
            </a:r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Responsibilities for </a:t>
            </a:r>
            <a:r>
              <a:rPr lang="en-US" sz="14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______(insert position title here)________</a:t>
            </a:r>
            <a:endParaRPr lang="en-US" sz="14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658101"/>
              </p:ext>
            </p:extLst>
          </p:nvPr>
        </p:nvGraphicFramePr>
        <p:xfrm>
          <a:off x="396240" y="2318835"/>
          <a:ext cx="8475188" cy="193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3517"/>
                <a:gridCol w="3921671"/>
              </a:tblGrid>
              <a:tr h="64603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Goal 1:</a:t>
                      </a:r>
                    </a:p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Progress: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603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Goal 2:</a:t>
                      </a:r>
                    </a:p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Progress: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6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Goal 3: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Progress: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422356" y="422770"/>
            <a:ext cx="1614487" cy="1401762"/>
            <a:chOff x="10529888" y="71438"/>
            <a:chExt cx="1614487" cy="1401762"/>
          </a:xfrm>
        </p:grpSpPr>
        <p:pic>
          <p:nvPicPr>
            <p:cNvPr id="10" name="Picture 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36250" y="71438"/>
              <a:ext cx="1400175" cy="1401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34"/>
            <p:cNvSpPr txBox="1">
              <a:spLocks noChangeArrowheads="1"/>
            </p:cNvSpPr>
            <p:nvPr/>
          </p:nvSpPr>
          <p:spPr bwMode="auto">
            <a:xfrm>
              <a:off x="10529888" y="1165225"/>
              <a:ext cx="16144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1400" i="1" dirty="0">
                  <a:solidFill>
                    <a:prstClr val="black"/>
                  </a:solidFill>
                </a:rPr>
                <a:t>Place photo here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81000" y="686157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Personal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524712"/>
              </p:ext>
            </p:extLst>
          </p:nvPr>
        </p:nvGraphicFramePr>
        <p:xfrm>
          <a:off x="449261" y="951447"/>
          <a:ext cx="6919914" cy="100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2"/>
                <a:gridCol w="2881312"/>
              </a:tblGrid>
              <a:tr h="207962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Name: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Year in School: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6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Major: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Expected Graduation: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7962">
                <a:tc gridSpan="2">
                  <a:txBody>
                    <a:bodyPr/>
                    <a:lstStyle/>
                    <a:p>
                      <a:endParaRPr lang="en-US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14400" y="111542"/>
            <a:ext cx="7315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59033"/>
                </a:solidFill>
                <a:latin typeface="Arial" pitchFamily="34" charset="0"/>
                <a:cs typeface="Arial" pitchFamily="34" charset="0"/>
              </a:rPr>
              <a:t>PROFESSIONAL LEADERSHIP PROGRAM SCORECARD</a:t>
            </a:r>
          </a:p>
          <a:p>
            <a:pPr algn="ctr"/>
            <a:r>
              <a:rPr lang="en-US" sz="1600" b="1" i="1" dirty="0">
                <a:solidFill>
                  <a:srgbClr val="059033"/>
                </a:solidFill>
                <a:latin typeface="Arial" pitchFamily="34" charset="0"/>
                <a:cs typeface="Arial" pitchFamily="34" charset="0"/>
              </a:rPr>
              <a:t>Student Director</a:t>
            </a:r>
            <a:endParaRPr lang="en-US" sz="12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Fall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4191000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Leadership Analysis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924833"/>
              </p:ext>
            </p:extLst>
          </p:nvPr>
        </p:nvGraphicFramePr>
        <p:xfrm>
          <a:off x="381000" y="4498777"/>
          <a:ext cx="7447280" cy="2055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773"/>
                <a:gridCol w="6333507"/>
              </a:tblGrid>
              <a:tr h="575722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SD Duties: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endParaRPr lang="en-US" sz="1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Comments: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27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Cluster Management: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Comments: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0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McKinsey Facilitation: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Comments: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208274"/>
              </p:ext>
            </p:extLst>
          </p:nvPr>
        </p:nvGraphicFramePr>
        <p:xfrm>
          <a:off x="3505200" y="6477000"/>
          <a:ext cx="186372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924"/>
                <a:gridCol w="685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 on: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/  / 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7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9494" y="1004094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Duties and </a:t>
            </a:r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Responsibilities for </a:t>
            </a:r>
            <a:r>
              <a:rPr lang="en-US" sz="14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______(insert position title here)________</a:t>
            </a:r>
            <a:endParaRPr lang="en-US" sz="14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829212"/>
              </p:ext>
            </p:extLst>
          </p:nvPr>
        </p:nvGraphicFramePr>
        <p:xfrm>
          <a:off x="334406" y="1447801"/>
          <a:ext cx="8475188" cy="2546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3517"/>
                <a:gridCol w="3921671"/>
              </a:tblGrid>
              <a:tr h="848801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Goal 1:</a:t>
                      </a:r>
                    </a:p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Progress: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8801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 Goal 2:</a:t>
                      </a:r>
                    </a:p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Progress: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8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Team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Goal 3: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Progress: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14400" y="111542"/>
            <a:ext cx="7315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59033"/>
                </a:solidFill>
                <a:latin typeface="Arial" pitchFamily="34" charset="0"/>
                <a:cs typeface="Arial" pitchFamily="34" charset="0"/>
              </a:rPr>
              <a:t>PROFESSIONAL LEADERSHIP PROGRAM SCORECARD</a:t>
            </a:r>
          </a:p>
          <a:p>
            <a:pPr algn="ctr"/>
            <a:r>
              <a:rPr lang="en-US" sz="1600" b="1" i="1" dirty="0">
                <a:solidFill>
                  <a:srgbClr val="059033"/>
                </a:solidFill>
                <a:latin typeface="Arial" pitchFamily="34" charset="0"/>
                <a:cs typeface="Arial" pitchFamily="34" charset="0"/>
              </a:rPr>
              <a:t>Student Director</a:t>
            </a:r>
            <a:endParaRPr lang="en-US" sz="12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Spring</a:t>
            </a:r>
            <a:endParaRPr lang="en-US" sz="16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3954" y="4100749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Leadership Analysis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215274"/>
              </p:ext>
            </p:extLst>
          </p:nvPr>
        </p:nvGraphicFramePr>
        <p:xfrm>
          <a:off x="513954" y="4428711"/>
          <a:ext cx="7447280" cy="2055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773"/>
                <a:gridCol w="6333507"/>
              </a:tblGrid>
              <a:tr h="575722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SD Duties: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endParaRPr lang="en-US" sz="1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Comments: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27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Cluster Management: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Comments: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0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McKinsey Facilitation: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Comments: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3505200" y="6477000"/>
          <a:ext cx="186372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924"/>
                <a:gridCol w="685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 on: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/  / 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64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168</Words>
  <Application>Microsoft Office PowerPoint</Application>
  <PresentationFormat>On-screen Show (4:3)</PresentationFormat>
  <Paragraphs>58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1_Office Theme</vt:lpstr>
      <vt:lpstr>2_Office Theme</vt:lpstr>
      <vt:lpstr>PowerPoint Presentation</vt:lpstr>
      <vt:lpstr>PowerPoint Presentation</vt:lpstr>
      <vt:lpstr>PowerPoint Presentation</vt:lpstr>
    </vt:vector>
  </TitlesOfParts>
  <Company>UNT-College of Business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Cengiz Capan</dc:creator>
  <cp:lastModifiedBy>Cleveland, Rachel</cp:lastModifiedBy>
  <cp:revision>6</cp:revision>
  <dcterms:created xsi:type="dcterms:W3CDTF">2013-07-24T16:51:33Z</dcterms:created>
  <dcterms:modified xsi:type="dcterms:W3CDTF">2016-05-24T15:44:55Z</dcterms:modified>
</cp:coreProperties>
</file>