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6" r:id="rId6"/>
    <p:sldId id="261" r:id="rId7"/>
    <p:sldId id="262" r:id="rId8"/>
    <p:sldId id="263" r:id="rId9"/>
    <p:sldId id="264" r:id="rId10"/>
    <p:sldId id="265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9"/>
    <p:restoredTop sz="94544"/>
  </p:normalViewPr>
  <p:slideViewPr>
    <p:cSldViewPr snapToGrid="0" snapToObjects="1">
      <p:cViewPr varScale="1">
        <p:scale>
          <a:sx n="119" d="100"/>
          <a:sy n="119" d="100"/>
        </p:scale>
        <p:origin x="4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8221-1E6E-EE4E-BF9F-41CBE1B7ED91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258A-F67B-CA45-9133-A5C8317E6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8221-1E6E-EE4E-BF9F-41CBE1B7ED91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258A-F67B-CA45-9133-A5C8317E6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9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8221-1E6E-EE4E-BF9F-41CBE1B7ED91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258A-F67B-CA45-9133-A5C8317E6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8221-1E6E-EE4E-BF9F-41CBE1B7ED91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258A-F67B-CA45-9133-A5C8317E6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2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8221-1E6E-EE4E-BF9F-41CBE1B7ED91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258A-F67B-CA45-9133-A5C8317E6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8221-1E6E-EE4E-BF9F-41CBE1B7ED91}" type="datetimeFigureOut">
              <a:rPr lang="en-US" smtClean="0"/>
              <a:t>8/1/17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258A-F67B-CA45-9133-A5C8317E6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2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8221-1E6E-EE4E-BF9F-41CBE1B7ED91}" type="datetimeFigureOut">
              <a:rPr lang="en-US" smtClean="0"/>
              <a:t>8/1/17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258A-F67B-CA45-9133-A5C8317E6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0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8221-1E6E-EE4E-BF9F-41CBE1B7ED91}" type="datetimeFigureOut">
              <a:rPr lang="en-US" smtClean="0"/>
              <a:t>8/1/17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258A-F67B-CA45-9133-A5C8317E6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2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8221-1E6E-EE4E-BF9F-41CBE1B7ED91}" type="datetimeFigureOut">
              <a:rPr lang="en-US" smtClean="0"/>
              <a:t>8/1/17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258A-F67B-CA45-9133-A5C8317E6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5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8221-1E6E-EE4E-BF9F-41CBE1B7ED91}" type="datetimeFigureOut">
              <a:rPr lang="en-US" smtClean="0"/>
              <a:t>8/1/17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258A-F67B-CA45-9133-A5C8317E6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0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8221-1E6E-EE4E-BF9F-41CBE1B7ED91}" type="datetimeFigureOut">
              <a:rPr lang="en-US" smtClean="0"/>
              <a:t>8/1/17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258A-F67B-CA45-9133-A5C8317E6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2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01"/>
            <a:ext cx="12192000" cy="68962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B8221-1E6E-EE4E-BF9F-41CBE1B7ED91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258A-F67B-CA45-9133-A5C8317E6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6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2008/05/overcoming-imposter-syndrome" TargetMode="External"/><Relationship Id="rId4" Type="http://schemas.openxmlformats.org/officeDocument/2006/relationships/hyperlink" Target="https://www.coursera.org/learn/copyright-for-education" TargetMode="External"/><Relationship Id="rId5" Type="http://schemas.openxmlformats.org/officeDocument/2006/relationships/hyperlink" Target="https://www.alastore.ala.org/detail.aspx?ID=11186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pyright.columbia.edu/basics/fair-use/fair-use-checklist.html#Fair%20Use%20Checklis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br.org/2008/05/overcoming-imposter-syndrom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store.ala.org/detail.aspx?ID=10893" TargetMode="External"/><Relationship Id="rId4" Type="http://schemas.openxmlformats.org/officeDocument/2006/relationships/hyperlink" Target="https://www.alastore.ala.org/detail.aspx?ID=11186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oursera.org/learn/copyright-for-educatio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pyright.columbia.edu/basics/fair-use/fair-use-checklist.html#Fair%20Use%20Checklis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1799" y="1709738"/>
            <a:ext cx="7035801" cy="2387600"/>
          </a:xfrm>
        </p:spPr>
        <p:txBody>
          <a:bodyPr>
            <a:normAutofit/>
          </a:bodyPr>
          <a:lstStyle/>
          <a:p>
            <a:r>
              <a:rPr lang="en-US" sz="3400" dirty="0">
                <a:latin typeface="+mn-lt"/>
                <a:ea typeface="Century Gothic" charset="0"/>
                <a:cs typeface="Century Gothic" charset="0"/>
              </a:rPr>
              <a:t>Strategies for Teaching </a:t>
            </a:r>
            <a:r>
              <a:rPr lang="en-US" sz="3400" dirty="0" smtClean="0">
                <a:latin typeface="+mn-lt"/>
                <a:ea typeface="Century Gothic" charset="0"/>
                <a:cs typeface="Century Gothic" charset="0"/>
              </a:rPr>
              <a:t>Copyright &amp; Fair Use in </a:t>
            </a:r>
            <a:br>
              <a:rPr lang="en-US" sz="3400" dirty="0" smtClean="0">
                <a:latin typeface="+mn-lt"/>
                <a:ea typeface="Century Gothic" charset="0"/>
                <a:cs typeface="Century Gothic" charset="0"/>
              </a:rPr>
            </a:br>
            <a:r>
              <a:rPr lang="en-US" sz="3400" dirty="0" smtClean="0">
                <a:latin typeface="+mn-lt"/>
                <a:ea typeface="Century Gothic" charset="0"/>
                <a:cs typeface="Century Gothic" charset="0"/>
              </a:rPr>
              <a:t>Academic Libraries</a:t>
            </a:r>
            <a:r>
              <a:rPr lang="en-US" sz="3400" dirty="0">
                <a:latin typeface="+mn-lt"/>
                <a:ea typeface="Century Gothic" charset="0"/>
                <a:cs typeface="Century Gothic" charset="0"/>
              </a:rPr>
              <a:t/>
            </a:r>
            <a:br>
              <a:rPr lang="en-US" sz="3400" dirty="0">
                <a:latin typeface="+mn-lt"/>
                <a:ea typeface="Century Gothic" charset="0"/>
                <a:cs typeface="Century Gothic" charset="0"/>
              </a:rPr>
            </a:br>
            <a:endParaRPr lang="en-US" sz="3400" dirty="0"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398303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ea typeface="Century Gothic" charset="0"/>
                <a:cs typeface="Century Gothic" charset="0"/>
              </a:rPr>
              <a:t>Emily Johnson, MSIS, AHIP</a:t>
            </a:r>
          </a:p>
          <a:p>
            <a:r>
              <a:rPr lang="en-US" sz="2200" dirty="0" smtClean="0">
                <a:ea typeface="Century Gothic" charset="0"/>
                <a:cs typeface="Century Gothic" charset="0"/>
              </a:rPr>
              <a:t>Research &amp; Education Librarian</a:t>
            </a:r>
          </a:p>
          <a:p>
            <a:r>
              <a:rPr lang="en-US" sz="2200" dirty="0" smtClean="0">
                <a:ea typeface="Century Gothic" charset="0"/>
                <a:cs typeface="Century Gothic" charset="0"/>
              </a:rPr>
              <a:t>Gibson D. Lewis Library</a:t>
            </a:r>
          </a:p>
          <a:p>
            <a:r>
              <a:rPr lang="en-US" sz="2200" dirty="0" smtClean="0">
                <a:ea typeface="Century Gothic" charset="0"/>
                <a:cs typeface="Century Gothic" charset="0"/>
              </a:rPr>
              <a:t>University of North Texas Health Science Center</a:t>
            </a:r>
          </a:p>
          <a:p>
            <a:endParaRPr lang="en-US" sz="2200" dirty="0"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3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8192" y="1904104"/>
            <a:ext cx="6895653" cy="398033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5) Have confidence in yourself as an information professional!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1028" name="Picture 4" descr="mage result for confi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39" y="2926080"/>
            <a:ext cx="3894268" cy="259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39266" y="5642477"/>
            <a:ext cx="43353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https://c1.staticflickr.com/8/7527/16241388115_fec39f427a_b.jpg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43679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035" y="2030506"/>
            <a:ext cx="6589059" cy="38458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Questions?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Link to slides: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36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Columbia University Library Copyright Advisory Office (May 31, 2017). "Fair Use Checklist." from </a:t>
            </a:r>
            <a:r>
              <a:rPr lang="en-US" dirty="0">
                <a:hlinkClick r:id="rId2"/>
              </a:rPr>
              <a:t>https://copyright.columbia.edu/basics/fair-use/fair-use-checklist.html#Fair%20Use%20Checklist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Corkindale</a:t>
            </a:r>
            <a:r>
              <a:rPr lang="en-US" dirty="0"/>
              <a:t>, G. (May 7, 2008). "Overcoming Imposter Syndrome." from </a:t>
            </a:r>
            <a:r>
              <a:rPr lang="en-US" dirty="0">
                <a:hlinkClick r:id="rId3"/>
              </a:rPr>
              <a:t>https://hbr.org/2008/05/overcoming-imposter-syndrome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Coursera. "Copyright for Educators and Librarians." from </a:t>
            </a:r>
            <a:r>
              <a:rPr lang="en-US" dirty="0">
                <a:hlinkClick r:id="rId4"/>
              </a:rPr>
              <a:t>https://www.coursera.org/learn/copyright-for-education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Maclean, L. (2015). Copyright for academic librarians and professionals, Taylor &amp; Francis.</a:t>
            </a:r>
          </a:p>
          <a:p>
            <a:r>
              <a:rPr lang="en-US" dirty="0"/>
              <a:t>Store, A. "Becoming the Copyright Specialist in Your Library </a:t>
            </a:r>
            <a:r>
              <a:rPr lang="en-US" dirty="0" err="1"/>
              <a:t>eCourse</a:t>
            </a:r>
            <a:r>
              <a:rPr lang="en-US" dirty="0"/>
              <a:t>." from </a:t>
            </a:r>
            <a:r>
              <a:rPr lang="en-US" dirty="0">
                <a:hlinkClick r:id="rId5"/>
              </a:rPr>
              <a:t>https://www.alastore.ala.org/detail.aspx?ID=11186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329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024" y="1965475"/>
            <a:ext cx="6498515" cy="374683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</a:t>
            </a:r>
            <a:r>
              <a:rPr lang="en-US" dirty="0" smtClean="0"/>
              <a:t>raduate only health science campus in Ft. Worth, TX</a:t>
            </a:r>
          </a:p>
          <a:p>
            <a:pPr lvl="1"/>
            <a:r>
              <a:rPr lang="en-US" dirty="0" smtClean="0"/>
              <a:t>Texas College of Osteopathic Medicine</a:t>
            </a:r>
          </a:p>
          <a:p>
            <a:pPr lvl="1"/>
            <a:r>
              <a:rPr lang="en-US" dirty="0" smtClean="0"/>
              <a:t>Graduate School of Biomedical Sciences</a:t>
            </a:r>
          </a:p>
          <a:p>
            <a:pPr lvl="1"/>
            <a:r>
              <a:rPr lang="en-US" dirty="0" smtClean="0"/>
              <a:t>School of Health Professions</a:t>
            </a:r>
          </a:p>
          <a:p>
            <a:pPr lvl="1"/>
            <a:r>
              <a:rPr lang="en-US" dirty="0" smtClean="0"/>
              <a:t>School of Public Health</a:t>
            </a:r>
          </a:p>
          <a:p>
            <a:pPr lvl="1"/>
            <a:r>
              <a:rPr lang="en-US" dirty="0"/>
              <a:t>UNT System College of </a:t>
            </a:r>
            <a:r>
              <a:rPr lang="en-US" dirty="0" smtClean="0"/>
              <a:t>Pharmacy</a:t>
            </a:r>
          </a:p>
          <a:p>
            <a:r>
              <a:rPr lang="en-US" dirty="0" smtClean="0"/>
              <a:t>Gibson D. Lewis Library</a:t>
            </a:r>
          </a:p>
          <a:p>
            <a:pPr lvl="1"/>
            <a:r>
              <a:rPr lang="en-US" dirty="0" smtClean="0"/>
              <a:t>12 Librarians, including two Research &amp; Education Librarians/Liaison Librarians</a:t>
            </a:r>
          </a:p>
          <a:p>
            <a:r>
              <a:rPr lang="en-US" dirty="0" smtClean="0"/>
              <a:t>UNTHSC Intellectual Property Office and Center for Innovative Learning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36" y="3032416"/>
            <a:ext cx="1487803" cy="1003637"/>
          </a:xfrm>
          <a:prstGeom prst="rect">
            <a:avLst/>
          </a:prstGeom>
        </p:spPr>
      </p:pic>
      <p:sp>
        <p:nvSpPr>
          <p:cNvPr id="6" name="AutoShape 2" descr="mage result for unt health science center logo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mage result for unt health science cent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775" y="-118334"/>
            <a:ext cx="4765638" cy="247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1835" y="2298962"/>
            <a:ext cx="5637008" cy="42416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b="1" dirty="0" smtClean="0"/>
              <a:t>Imposter </a:t>
            </a:r>
            <a:r>
              <a:rPr lang="en-US" b="1" dirty="0"/>
              <a:t>syndrome </a:t>
            </a:r>
            <a:r>
              <a:rPr lang="en-US" dirty="0"/>
              <a:t>can be defined as a collection of feelings of inadequacy that persist despite evident success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i="1" dirty="0" smtClean="0">
                <a:hlinkClick r:id="rId2"/>
              </a:rPr>
              <a:t>Overcoming Imposter Syndrome</a:t>
            </a:r>
            <a:r>
              <a:rPr lang="en-US" i="1" dirty="0" smtClean="0"/>
              <a:t>, </a:t>
            </a:r>
            <a:r>
              <a:rPr lang="en-US" dirty="0" smtClean="0"/>
              <a:t>Harvard Business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019262"/>
            <a:ext cx="7209417" cy="37898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Copyright/Fair Use class requests since June 2015:</a:t>
            </a:r>
          </a:p>
          <a:p>
            <a:pPr lvl="1"/>
            <a:r>
              <a:rPr lang="en-US" dirty="0" smtClean="0"/>
              <a:t>Pharmacy adjunct faculty/preceptors</a:t>
            </a:r>
          </a:p>
          <a:p>
            <a:pPr lvl="1"/>
            <a:r>
              <a:rPr lang="en-US" dirty="0" smtClean="0"/>
              <a:t>Physical Therapy faculty meeting</a:t>
            </a:r>
          </a:p>
          <a:p>
            <a:pPr lvl="1"/>
            <a:r>
              <a:rPr lang="en-US" dirty="0" smtClean="0"/>
              <a:t>Pre-clinical rotation sessions for pharmacy, TCOM, </a:t>
            </a:r>
            <a:br>
              <a:rPr lang="en-US" dirty="0" smtClean="0"/>
            </a:br>
            <a:r>
              <a:rPr lang="en-US" dirty="0" smtClean="0"/>
              <a:t>PA students</a:t>
            </a:r>
          </a:p>
          <a:p>
            <a:pPr lvl="1"/>
            <a:r>
              <a:rPr lang="en-US" dirty="0" smtClean="0"/>
              <a:t>GSBS courses on Scientific Communication, Grant Writing</a:t>
            </a:r>
          </a:p>
          <a:p>
            <a:pPr lvl="1"/>
            <a:r>
              <a:rPr lang="en-US" dirty="0" smtClean="0"/>
              <a:t>Evidence-based medicine courses in PT, TCOM</a:t>
            </a:r>
          </a:p>
          <a:p>
            <a:pPr lvl="1"/>
            <a:r>
              <a:rPr lang="en-US" dirty="0" smtClean="0"/>
              <a:t>Academic integrity hearing/cases</a:t>
            </a:r>
          </a:p>
          <a:p>
            <a:pPr lvl="1"/>
            <a:r>
              <a:rPr lang="en-US" dirty="0" smtClean="0"/>
              <a:t>Standalone library lunch sessions</a:t>
            </a:r>
          </a:p>
        </p:txBody>
      </p:sp>
    </p:spTree>
    <p:extLst>
      <p:ext uri="{BB962C8B-B14F-4D97-AF65-F5344CB8AC3E}">
        <p14:creationId xmlns:p14="http://schemas.microsoft.com/office/powerpoint/2010/main" val="12694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2742" y="2783055"/>
            <a:ext cx="5938222" cy="29938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Five Strategies for Teaching Copyright and Fair Use if You’ve Never Done it Before</a:t>
            </a:r>
          </a:p>
        </p:txBody>
      </p:sp>
    </p:spTree>
    <p:extLst>
      <p:ext uri="{BB962C8B-B14F-4D97-AF65-F5344CB8AC3E}">
        <p14:creationId xmlns:p14="http://schemas.microsoft.com/office/powerpoint/2010/main" val="32655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03" y="1893346"/>
            <a:ext cx="6476104" cy="41222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1</a:t>
            </a:r>
            <a:r>
              <a:rPr lang="en-US" b="1" dirty="0" smtClean="0"/>
              <a:t>) Seek out training through reading and (different) professional organizations</a:t>
            </a:r>
          </a:p>
          <a:p>
            <a:pPr lvl="1"/>
            <a:r>
              <a:rPr lang="en-US" dirty="0" smtClean="0"/>
              <a:t>ACRL 2017 pre-conference class on copyright law for librarians, taught by JD. Look for it at ACRL 2019 and other conferences</a:t>
            </a:r>
          </a:p>
          <a:p>
            <a:pPr lvl="1"/>
            <a:r>
              <a:rPr lang="en-US" dirty="0" smtClean="0">
                <a:hlinkClick r:id="rId2"/>
              </a:rPr>
              <a:t>Copyright for Educators and Librarians- </a:t>
            </a:r>
            <a:r>
              <a:rPr lang="en-US" dirty="0" smtClean="0"/>
              <a:t>Online course taught by Duke, Emory, and UNC Chapel Hill</a:t>
            </a:r>
          </a:p>
          <a:p>
            <a:pPr lvl="1"/>
            <a:r>
              <a:rPr lang="en-US" dirty="0" smtClean="0">
                <a:hlinkClick r:id="rId3"/>
              </a:rPr>
              <a:t>Copyright for Academic Librarians and Professionals</a:t>
            </a:r>
            <a:r>
              <a:rPr lang="en-US" dirty="0" smtClean="0"/>
              <a:t>, Rebecca P. Butler</a:t>
            </a:r>
          </a:p>
          <a:p>
            <a:pPr lvl="1"/>
            <a:r>
              <a:rPr lang="en-US" dirty="0" smtClean="0">
                <a:hlinkClick r:id="rId4"/>
              </a:rPr>
              <a:t>Becoming the Copyright Specialist in Your Library</a:t>
            </a:r>
            <a:r>
              <a:rPr lang="en-US" dirty="0" smtClean="0"/>
              <a:t>, ALA e-course</a:t>
            </a:r>
          </a:p>
        </p:txBody>
      </p:sp>
    </p:spTree>
    <p:extLst>
      <p:ext uri="{BB962C8B-B14F-4D97-AF65-F5344CB8AC3E}">
        <p14:creationId xmlns:p14="http://schemas.microsoft.com/office/powerpoint/2010/main" val="70636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922" y="1871831"/>
            <a:ext cx="6422316" cy="391578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2</a:t>
            </a:r>
            <a:r>
              <a:rPr lang="en-US" b="1" dirty="0" smtClean="0"/>
              <a:t>) Embrace the vagueness!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Get comfortable with saying “Well, it depends</a:t>
            </a:r>
            <a:r>
              <a:rPr lang="mr-IN" dirty="0" smtClean="0"/>
              <a:t>…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smtClean="0"/>
              <a:t>are very rarely clear-cut </a:t>
            </a:r>
            <a:r>
              <a:rPr lang="en-US" dirty="0" smtClean="0"/>
              <a:t>answers when it comes to copyright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04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254" y="1904104"/>
            <a:ext cx="6906410" cy="395881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3) Copyright </a:t>
            </a:r>
            <a:r>
              <a:rPr lang="en-US" b="1" dirty="0" smtClean="0"/>
              <a:t>≠ Plagiarism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Faculty and students often get these concepts confused.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be violating copyright but not plagiarizing.</a:t>
            </a:r>
          </a:p>
          <a:p>
            <a:pPr marL="0" indent="0">
              <a:buNone/>
            </a:pPr>
            <a:r>
              <a:rPr lang="en-US" dirty="0" smtClean="0"/>
              <a:t>Can be plagiarizing but not violating copyright.</a:t>
            </a:r>
          </a:p>
          <a:p>
            <a:pPr marL="0" indent="0">
              <a:buNone/>
            </a:pPr>
            <a:r>
              <a:rPr lang="en-US" dirty="0" smtClean="0"/>
              <a:t>Can be doing both at the same time.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39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164" y="1914862"/>
            <a:ext cx="7261410" cy="41094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4) Teach students to think critically about copyright instead of giving them yes/no answers.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Supplement your classes with real-life  examples of fair use. Give students some tangible examples to walk away with.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Keep a copy of the </a:t>
            </a:r>
            <a:r>
              <a:rPr lang="en-US" dirty="0" smtClean="0">
                <a:hlinkClick r:id="rId2"/>
              </a:rPr>
              <a:t>Fair Use Checklist </a:t>
            </a:r>
            <a:r>
              <a:rPr lang="en-US" dirty="0" smtClean="0"/>
              <a:t>at the reference desk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34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458</Words>
  <Application>Microsoft Macintosh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Mangal</vt:lpstr>
      <vt:lpstr>Office Theme</vt:lpstr>
      <vt:lpstr>Strategies for Teaching Copyright &amp; Fair Use in  Academic Libraries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Bibliography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Emily</dc:creator>
  <cp:lastModifiedBy>Johnson, Emily</cp:lastModifiedBy>
  <cp:revision>51</cp:revision>
  <dcterms:created xsi:type="dcterms:W3CDTF">2017-07-18T19:03:05Z</dcterms:created>
  <dcterms:modified xsi:type="dcterms:W3CDTF">2017-08-01T13:59:14Z</dcterms:modified>
</cp:coreProperties>
</file>