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3" d="100"/>
          <a:sy n="123" d="100"/>
        </p:scale>
        <p:origin x="-1332" y="-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027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8951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5879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4942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534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2923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810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397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072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9912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5648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3E1FE3-9DB2-414A-8BC4-0A2762B98F2E}" type="datetimeFigureOut">
              <a:rPr lang="en-US" smtClean="0"/>
              <a:t>4/12/2013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3181E-919F-49FB-ABC7-D6D515476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3616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" name="Group 183"/>
          <p:cNvGrpSpPr/>
          <p:nvPr/>
        </p:nvGrpSpPr>
        <p:grpSpPr>
          <a:xfrm>
            <a:off x="54770" y="947886"/>
            <a:ext cx="9034461" cy="4962228"/>
            <a:chOff x="28577" y="1257300"/>
            <a:chExt cx="9034461" cy="4962228"/>
          </a:xfrm>
        </p:grpSpPr>
        <p:sp>
          <p:nvSpPr>
            <p:cNvPr id="95" name="Rectangle 4"/>
            <p:cNvSpPr>
              <a:spLocks noChangeArrowheads="1"/>
            </p:cNvSpPr>
            <p:nvPr/>
          </p:nvSpPr>
          <p:spPr bwMode="auto">
            <a:xfrm>
              <a:off x="307975" y="1257300"/>
              <a:ext cx="1311275" cy="3876675"/>
            </a:xfrm>
            <a:prstGeom prst="rect">
              <a:avLst/>
            </a:prstGeom>
            <a:solidFill>
              <a:srgbClr val="CC99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00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96" name="Rectangle 5"/>
            <p:cNvSpPr>
              <a:spLocks noChangeArrowheads="1"/>
            </p:cNvSpPr>
            <p:nvPr/>
          </p:nvSpPr>
          <p:spPr bwMode="auto">
            <a:xfrm>
              <a:off x="7534275" y="1262063"/>
              <a:ext cx="1476375" cy="387191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300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97" name="Rectangle 6"/>
            <p:cNvSpPr>
              <a:spLocks noChangeArrowheads="1"/>
            </p:cNvSpPr>
            <p:nvPr/>
          </p:nvSpPr>
          <p:spPr bwMode="auto">
            <a:xfrm>
              <a:off x="5867400" y="1262063"/>
              <a:ext cx="1666875" cy="3871912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300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98" name="Rectangle 7"/>
            <p:cNvSpPr>
              <a:spLocks noChangeArrowheads="1"/>
            </p:cNvSpPr>
            <p:nvPr/>
          </p:nvSpPr>
          <p:spPr bwMode="auto">
            <a:xfrm>
              <a:off x="3162300" y="1257300"/>
              <a:ext cx="2705100" cy="3876675"/>
            </a:xfrm>
            <a:prstGeom prst="rect">
              <a:avLst/>
            </a:prstGeom>
            <a:solidFill>
              <a:srgbClr val="99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endParaRPr lang="en-US" sz="1300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99" name="Rectangle 8"/>
            <p:cNvSpPr>
              <a:spLocks noChangeArrowheads="1"/>
            </p:cNvSpPr>
            <p:nvPr/>
          </p:nvSpPr>
          <p:spPr bwMode="auto">
            <a:xfrm>
              <a:off x="1533525" y="1257300"/>
              <a:ext cx="1666875" cy="387667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300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00" name="Text Box 9"/>
            <p:cNvSpPr txBox="1">
              <a:spLocks noChangeArrowheads="1"/>
            </p:cNvSpPr>
            <p:nvPr/>
          </p:nvSpPr>
          <p:spPr bwMode="auto">
            <a:xfrm>
              <a:off x="5502275" y="5754688"/>
              <a:ext cx="1403350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Sensor / System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Op Testing</a:t>
              </a:r>
            </a:p>
          </p:txBody>
        </p:sp>
        <p:sp>
          <p:nvSpPr>
            <p:cNvPr id="101" name="Text Box 10"/>
            <p:cNvSpPr txBox="1">
              <a:spLocks noChangeArrowheads="1"/>
            </p:cNvSpPr>
            <p:nvPr/>
          </p:nvSpPr>
          <p:spPr bwMode="auto">
            <a:xfrm>
              <a:off x="6983413" y="5757863"/>
              <a:ext cx="1450975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Algorithm / Target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Updates</a:t>
              </a:r>
            </a:p>
          </p:txBody>
        </p:sp>
        <p:sp>
          <p:nvSpPr>
            <p:cNvPr id="102" name="Text Box 11"/>
            <p:cNvSpPr txBox="1">
              <a:spLocks noChangeArrowheads="1"/>
            </p:cNvSpPr>
            <p:nvPr/>
          </p:nvSpPr>
          <p:spPr bwMode="auto">
            <a:xfrm>
              <a:off x="7612063" y="5199063"/>
              <a:ext cx="1450975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Dynamic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Reprogramming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3" name="Text Box 12"/>
            <p:cNvSpPr txBox="1">
              <a:spLocks noChangeArrowheads="1"/>
            </p:cNvSpPr>
            <p:nvPr/>
          </p:nvSpPr>
          <p:spPr bwMode="auto">
            <a:xfrm>
              <a:off x="153988" y="5192713"/>
              <a:ext cx="1490662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Define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Target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Sets &amp; 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Signature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Type</a:t>
              </a:r>
            </a:p>
          </p:txBody>
        </p:sp>
        <p:sp>
          <p:nvSpPr>
            <p:cNvPr id="104" name="Text Box 13"/>
            <p:cNvSpPr txBox="1">
              <a:spLocks noChangeArrowheads="1"/>
            </p:cNvSpPr>
            <p:nvPr/>
          </p:nvSpPr>
          <p:spPr bwMode="auto">
            <a:xfrm>
              <a:off x="1762125" y="5191125"/>
              <a:ext cx="1585913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Develop Sensor Detection Concept</a:t>
              </a:r>
            </a:p>
          </p:txBody>
        </p:sp>
        <p:sp>
          <p:nvSpPr>
            <p:cNvPr id="105" name="Text Box 14"/>
            <p:cNvSpPr txBox="1">
              <a:spLocks noChangeArrowheads="1"/>
            </p:cNvSpPr>
            <p:nvPr/>
          </p:nvSpPr>
          <p:spPr bwMode="auto">
            <a:xfrm>
              <a:off x="3859213" y="5757863"/>
              <a:ext cx="1568450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Design ‘</a:t>
              </a: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Detect / ID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’ Algorithms</a:t>
              </a:r>
            </a:p>
          </p:txBody>
        </p:sp>
        <p:sp>
          <p:nvSpPr>
            <p:cNvPr id="106" name="Text Box 15"/>
            <p:cNvSpPr txBox="1">
              <a:spLocks noChangeArrowheads="1"/>
            </p:cNvSpPr>
            <p:nvPr/>
          </p:nvSpPr>
          <p:spPr bwMode="auto">
            <a:xfrm>
              <a:off x="2293938" y="5756275"/>
              <a:ext cx="1490662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Build Target Models</a:t>
              </a:r>
            </a:p>
          </p:txBody>
        </p:sp>
        <p:sp>
          <p:nvSpPr>
            <p:cNvPr id="107" name="Text Box 16"/>
            <p:cNvSpPr txBox="1">
              <a:spLocks noChangeArrowheads="1"/>
            </p:cNvSpPr>
            <p:nvPr/>
          </p:nvSpPr>
          <p:spPr bwMode="auto">
            <a:xfrm>
              <a:off x="4248150" y="5191125"/>
              <a:ext cx="1774825" cy="461665"/>
            </a:xfrm>
            <a:prstGeom prst="rect">
              <a:avLst/>
            </a:prstGeom>
            <a:solidFill>
              <a:srgbClr val="BBE0E3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Sensor / System </a:t>
              </a: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Development Testing</a:t>
              </a:r>
            </a:p>
          </p:txBody>
        </p:sp>
        <p:sp>
          <p:nvSpPr>
            <p:cNvPr id="108" name="Line 17"/>
            <p:cNvSpPr>
              <a:spLocks noChangeShapeType="1"/>
            </p:cNvSpPr>
            <p:nvPr/>
          </p:nvSpPr>
          <p:spPr bwMode="auto">
            <a:xfrm>
              <a:off x="301625" y="3282950"/>
              <a:ext cx="8758238" cy="0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9" name="AutoShape 18"/>
            <p:cNvSpPr>
              <a:spLocks noChangeArrowheads="1"/>
            </p:cNvSpPr>
            <p:nvPr/>
          </p:nvSpPr>
          <p:spPr bwMode="auto">
            <a:xfrm>
              <a:off x="1390650" y="3092450"/>
              <a:ext cx="295275" cy="381000"/>
            </a:xfrm>
            <a:prstGeom prst="flowChartDecision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110" name="AutoShape 19"/>
            <p:cNvSpPr>
              <a:spLocks noChangeArrowheads="1"/>
            </p:cNvSpPr>
            <p:nvPr/>
          </p:nvSpPr>
          <p:spPr bwMode="auto">
            <a:xfrm>
              <a:off x="3052763" y="3092450"/>
              <a:ext cx="304800" cy="381000"/>
            </a:xfrm>
            <a:prstGeom prst="flowChartDecision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B</a:t>
              </a:r>
            </a:p>
          </p:txBody>
        </p:sp>
        <p:sp>
          <p:nvSpPr>
            <p:cNvPr id="111" name="AutoShape 20"/>
            <p:cNvSpPr>
              <a:spLocks noChangeArrowheads="1"/>
            </p:cNvSpPr>
            <p:nvPr/>
          </p:nvSpPr>
          <p:spPr bwMode="auto">
            <a:xfrm>
              <a:off x="5719763" y="3082925"/>
              <a:ext cx="314325" cy="390525"/>
            </a:xfrm>
            <a:prstGeom prst="flowChartDecision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</a:t>
              </a:r>
            </a:p>
          </p:txBody>
        </p:sp>
        <p:sp>
          <p:nvSpPr>
            <p:cNvPr id="112" name="Line 21"/>
            <p:cNvSpPr>
              <a:spLocks noChangeShapeType="1"/>
            </p:cNvSpPr>
            <p:nvPr/>
          </p:nvSpPr>
          <p:spPr bwMode="auto">
            <a:xfrm>
              <a:off x="2805113" y="2935288"/>
              <a:ext cx="0" cy="51911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3" name="Rectangle 22"/>
            <p:cNvSpPr>
              <a:spLocks noChangeArrowheads="1"/>
            </p:cNvSpPr>
            <p:nvPr/>
          </p:nvSpPr>
          <p:spPr bwMode="auto">
            <a:xfrm rot="16200000">
              <a:off x="5172869" y="4170641"/>
              <a:ext cx="960437" cy="369332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Intelligence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Certification</a:t>
              </a:r>
            </a:p>
          </p:txBody>
        </p:sp>
        <p:sp>
          <p:nvSpPr>
            <p:cNvPr id="114" name="AutoShape 23"/>
            <p:cNvSpPr>
              <a:spLocks noChangeArrowheads="1"/>
            </p:cNvSpPr>
            <p:nvPr/>
          </p:nvSpPr>
          <p:spPr bwMode="auto">
            <a:xfrm>
              <a:off x="5629275" y="3487738"/>
              <a:ext cx="228600" cy="38100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5" name="Line 24"/>
            <p:cNvSpPr>
              <a:spLocks noChangeShapeType="1"/>
            </p:cNvSpPr>
            <p:nvPr/>
          </p:nvSpPr>
          <p:spPr bwMode="auto">
            <a:xfrm>
              <a:off x="5453063" y="2944813"/>
              <a:ext cx="0" cy="500062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6" name="AutoShape 25"/>
            <p:cNvSpPr>
              <a:spLocks noChangeArrowheads="1"/>
            </p:cNvSpPr>
            <p:nvPr/>
          </p:nvSpPr>
          <p:spPr bwMode="auto">
            <a:xfrm>
              <a:off x="2640013" y="2546350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CDD</a:t>
              </a:r>
            </a:p>
          </p:txBody>
        </p:sp>
        <p:sp>
          <p:nvSpPr>
            <p:cNvPr id="117" name="AutoShape 26"/>
            <p:cNvSpPr>
              <a:spLocks noChangeArrowheads="1"/>
            </p:cNvSpPr>
            <p:nvPr/>
          </p:nvSpPr>
          <p:spPr bwMode="auto">
            <a:xfrm>
              <a:off x="5310188" y="2544763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CPD</a:t>
              </a:r>
            </a:p>
          </p:txBody>
        </p:sp>
        <p:sp>
          <p:nvSpPr>
            <p:cNvPr id="118" name="Line 27"/>
            <p:cNvSpPr>
              <a:spLocks noChangeShapeType="1"/>
            </p:cNvSpPr>
            <p:nvPr/>
          </p:nvSpPr>
          <p:spPr bwMode="auto">
            <a:xfrm flipH="1">
              <a:off x="231775" y="2952750"/>
              <a:ext cx="0" cy="49530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9" name="AutoShape 28"/>
            <p:cNvSpPr>
              <a:spLocks noChangeArrowheads="1"/>
            </p:cNvSpPr>
            <p:nvPr/>
          </p:nvSpPr>
          <p:spPr bwMode="auto">
            <a:xfrm>
              <a:off x="4511675" y="2546350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ISP</a:t>
              </a:r>
            </a:p>
          </p:txBody>
        </p:sp>
        <p:sp>
          <p:nvSpPr>
            <p:cNvPr id="120" name="AutoShape 29"/>
            <p:cNvSpPr>
              <a:spLocks noChangeArrowheads="1"/>
            </p:cNvSpPr>
            <p:nvPr/>
          </p:nvSpPr>
          <p:spPr bwMode="auto">
            <a:xfrm>
              <a:off x="1552575" y="2535238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ISP</a:t>
              </a:r>
            </a:p>
          </p:txBody>
        </p:sp>
        <p:sp>
          <p:nvSpPr>
            <p:cNvPr id="121" name="AutoShape 30"/>
            <p:cNvSpPr>
              <a:spLocks noChangeArrowheads="1"/>
            </p:cNvSpPr>
            <p:nvPr/>
          </p:nvSpPr>
          <p:spPr bwMode="auto">
            <a:xfrm>
              <a:off x="2065338" y="2771775"/>
              <a:ext cx="5429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Acq.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Strategy</a:t>
              </a:r>
            </a:p>
          </p:txBody>
        </p:sp>
        <p:sp>
          <p:nvSpPr>
            <p:cNvPr id="122" name="AutoShape 31"/>
            <p:cNvSpPr>
              <a:spLocks noChangeArrowheads="1"/>
            </p:cNvSpPr>
            <p:nvPr/>
          </p:nvSpPr>
          <p:spPr bwMode="auto">
            <a:xfrm>
              <a:off x="4735513" y="2779713"/>
              <a:ext cx="5429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Acq.</a:t>
              </a:r>
            </a:p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Strategy</a:t>
              </a:r>
            </a:p>
          </p:txBody>
        </p:sp>
        <p:sp>
          <p:nvSpPr>
            <p:cNvPr id="123" name="AutoShape 32"/>
            <p:cNvSpPr>
              <a:spLocks noChangeArrowheads="1"/>
            </p:cNvSpPr>
            <p:nvPr/>
          </p:nvSpPr>
          <p:spPr bwMode="auto">
            <a:xfrm>
              <a:off x="33338" y="2224088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JCD</a:t>
              </a:r>
            </a:p>
          </p:txBody>
        </p:sp>
        <p:sp>
          <p:nvSpPr>
            <p:cNvPr id="124" name="AutoShape 33"/>
            <p:cNvSpPr>
              <a:spLocks noChangeArrowheads="1"/>
            </p:cNvSpPr>
            <p:nvPr/>
          </p:nvSpPr>
          <p:spPr bwMode="auto">
            <a:xfrm>
              <a:off x="114300" y="2547938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ICD</a:t>
              </a:r>
            </a:p>
          </p:txBody>
        </p:sp>
        <p:sp>
          <p:nvSpPr>
            <p:cNvPr id="125" name="AutoShape 34"/>
            <p:cNvSpPr>
              <a:spLocks noChangeArrowheads="1"/>
            </p:cNvSpPr>
            <p:nvPr/>
          </p:nvSpPr>
          <p:spPr bwMode="auto">
            <a:xfrm>
              <a:off x="1127125" y="2224088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TDS</a:t>
              </a:r>
            </a:p>
          </p:txBody>
        </p:sp>
        <p:sp>
          <p:nvSpPr>
            <p:cNvPr id="126" name="AutoShape 35"/>
            <p:cNvSpPr>
              <a:spLocks noChangeArrowheads="1"/>
            </p:cNvSpPr>
            <p:nvPr/>
          </p:nvSpPr>
          <p:spPr bwMode="auto">
            <a:xfrm>
              <a:off x="1127125" y="2547938"/>
              <a:ext cx="314325" cy="409575"/>
            </a:xfrm>
            <a:prstGeom prst="flowChartPunchedCard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AOA</a:t>
              </a:r>
            </a:p>
          </p:txBody>
        </p:sp>
        <p:sp>
          <p:nvSpPr>
            <p:cNvPr id="127" name="Rectangle 43"/>
            <p:cNvSpPr>
              <a:spLocks noChangeArrowheads="1"/>
            </p:cNvSpPr>
            <p:nvPr/>
          </p:nvSpPr>
          <p:spPr bwMode="auto">
            <a:xfrm rot="16200000">
              <a:off x="2496344" y="4164291"/>
              <a:ext cx="960437" cy="369332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Intelligence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 dirty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Certification</a:t>
              </a:r>
            </a:p>
          </p:txBody>
        </p:sp>
        <p:sp>
          <p:nvSpPr>
            <p:cNvPr id="128" name="AutoShape 44"/>
            <p:cNvSpPr>
              <a:spLocks noChangeArrowheads="1"/>
            </p:cNvSpPr>
            <p:nvPr/>
          </p:nvSpPr>
          <p:spPr bwMode="auto">
            <a:xfrm>
              <a:off x="2962275" y="3487738"/>
              <a:ext cx="228600" cy="38100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9" name="Rectangle 45"/>
            <p:cNvSpPr>
              <a:spLocks noChangeArrowheads="1"/>
            </p:cNvSpPr>
            <p:nvPr/>
          </p:nvSpPr>
          <p:spPr bwMode="auto">
            <a:xfrm rot="16200000">
              <a:off x="826294" y="4164291"/>
              <a:ext cx="960437" cy="369332"/>
            </a:xfrm>
            <a:prstGeom prst="rect">
              <a:avLst/>
            </a:prstGeom>
            <a:solidFill>
              <a:srgbClr val="CCFF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Intelligence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1" i="0" u="none" strike="noStrike" kern="0" cap="none" spc="0" normalizeH="0" baseline="0" noProof="0">
                  <a:ln>
                    <a:noFill/>
                  </a:ln>
                  <a:solidFill>
                    <a:srgbClr val="008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Certification</a:t>
              </a:r>
            </a:p>
          </p:txBody>
        </p:sp>
        <p:sp>
          <p:nvSpPr>
            <p:cNvPr id="130" name="AutoShape 46"/>
            <p:cNvSpPr>
              <a:spLocks noChangeArrowheads="1"/>
            </p:cNvSpPr>
            <p:nvPr/>
          </p:nvSpPr>
          <p:spPr bwMode="auto">
            <a:xfrm>
              <a:off x="1285875" y="3487738"/>
              <a:ext cx="228600" cy="381000"/>
            </a:xfrm>
            <a:prstGeom prst="upArrow">
              <a:avLst>
                <a:gd name="adj1" fmla="val 50000"/>
                <a:gd name="adj2" fmla="val 41667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131" name="Group 47"/>
            <p:cNvGrpSpPr>
              <a:grpSpLocks/>
            </p:cNvGrpSpPr>
            <p:nvPr/>
          </p:nvGrpSpPr>
          <p:grpSpPr bwMode="auto">
            <a:xfrm>
              <a:off x="7176386" y="2690813"/>
              <a:ext cx="428625" cy="260350"/>
              <a:chOff x="4454" y="1935"/>
              <a:chExt cx="258" cy="142"/>
            </a:xfrm>
          </p:grpSpPr>
          <p:sp>
            <p:nvSpPr>
              <p:cNvPr id="132" name="AutoShape 48"/>
              <p:cNvSpPr>
                <a:spLocks noChangeArrowheads="1"/>
              </p:cNvSpPr>
              <p:nvPr/>
            </p:nvSpPr>
            <p:spPr bwMode="auto">
              <a:xfrm>
                <a:off x="4473" y="1935"/>
                <a:ext cx="189" cy="142"/>
              </a:xfrm>
              <a:prstGeom prst="flowChartPreparation">
                <a:avLst/>
              </a:prstGeom>
              <a:solidFill>
                <a:srgbClr val="00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990000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3" name="Text Box 49"/>
              <p:cNvSpPr txBox="1">
                <a:spLocks noChangeArrowheads="1"/>
              </p:cNvSpPr>
              <p:nvPr/>
            </p:nvSpPr>
            <p:spPr bwMode="auto">
              <a:xfrm>
                <a:off x="4454" y="1947"/>
                <a:ext cx="258" cy="12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IOC</a:t>
                </a:r>
              </a:p>
            </p:txBody>
          </p:sp>
        </p:grpSp>
        <p:grpSp>
          <p:nvGrpSpPr>
            <p:cNvPr id="134" name="Group 50"/>
            <p:cNvGrpSpPr>
              <a:grpSpLocks/>
            </p:cNvGrpSpPr>
            <p:nvPr/>
          </p:nvGrpSpPr>
          <p:grpSpPr bwMode="auto">
            <a:xfrm>
              <a:off x="7642225" y="2690813"/>
              <a:ext cx="452438" cy="257175"/>
              <a:chOff x="4964" y="1935"/>
              <a:chExt cx="285" cy="142"/>
            </a:xfrm>
          </p:grpSpPr>
          <p:sp>
            <p:nvSpPr>
              <p:cNvPr id="135" name="AutoShape 51"/>
              <p:cNvSpPr>
                <a:spLocks noChangeArrowheads="1"/>
              </p:cNvSpPr>
              <p:nvPr/>
            </p:nvSpPr>
            <p:spPr bwMode="auto">
              <a:xfrm>
                <a:off x="4995" y="1935"/>
                <a:ext cx="207" cy="142"/>
              </a:xfrm>
              <a:prstGeom prst="flowChartPreparation">
                <a:avLst/>
              </a:prstGeom>
              <a:solidFill>
                <a:srgbClr val="0066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ct val="20000"/>
                  </a:spcBef>
                  <a:spcAft>
                    <a:spcPts val="0"/>
                  </a:spcAft>
                  <a:buClr>
                    <a:srgbClr val="990000"/>
                  </a:buClr>
                  <a:buSzTx/>
                  <a:buFont typeface="Wingdings" pitchFamily="2" charset="2"/>
                  <a:buNone/>
                  <a:tabLst/>
                  <a:defRPr/>
                </a:pPr>
                <a:endParaRPr kumimoji="0" lang="en-US" sz="1600" b="1" i="0" u="none" strike="noStrike" kern="0" cap="none" spc="0" normalizeH="0" baseline="0" noProof="0">
                  <a:ln>
                    <a:noFill/>
                  </a:ln>
                  <a:solidFill>
                    <a:sysClr val="windowText" lastClr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6" name="Text Box 52"/>
              <p:cNvSpPr txBox="1">
                <a:spLocks noChangeArrowheads="1"/>
              </p:cNvSpPr>
              <p:nvPr/>
            </p:nvSpPr>
            <p:spPr bwMode="auto">
              <a:xfrm>
                <a:off x="4964" y="1947"/>
                <a:ext cx="285" cy="12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95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9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FOC</a:t>
                </a:r>
              </a:p>
            </p:txBody>
          </p:sp>
        </p:grpSp>
        <p:sp>
          <p:nvSpPr>
            <p:cNvPr id="137" name="AutoShape 54"/>
            <p:cNvSpPr>
              <a:spLocks noChangeArrowheads="1"/>
            </p:cNvSpPr>
            <p:nvPr/>
          </p:nvSpPr>
          <p:spPr bwMode="auto">
            <a:xfrm>
              <a:off x="2332037" y="3883025"/>
              <a:ext cx="365760" cy="409575"/>
            </a:xfrm>
            <a:prstGeom prst="flowChartPunchedCard">
              <a:avLst/>
            </a:prstGeom>
            <a:solidFill>
              <a:srgbClr val="DDDDDD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LMDP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8" name="AutoShape 55"/>
            <p:cNvSpPr>
              <a:spLocks noChangeArrowheads="1"/>
            </p:cNvSpPr>
            <p:nvPr/>
          </p:nvSpPr>
          <p:spPr bwMode="auto">
            <a:xfrm>
              <a:off x="660400" y="3894138"/>
              <a:ext cx="361950" cy="409575"/>
            </a:xfrm>
            <a:prstGeom prst="flowChartPunchedCard">
              <a:avLst/>
            </a:prstGeom>
            <a:solidFill>
              <a:srgbClr val="DDDDDD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LMDP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39" name="AutoShape 56"/>
            <p:cNvSpPr>
              <a:spLocks noChangeArrowheads="1"/>
            </p:cNvSpPr>
            <p:nvPr/>
          </p:nvSpPr>
          <p:spPr bwMode="auto">
            <a:xfrm>
              <a:off x="4954587" y="3886200"/>
              <a:ext cx="365760" cy="409575"/>
            </a:xfrm>
            <a:prstGeom prst="flowChartPunchedCard">
              <a:avLst/>
            </a:prstGeom>
            <a:solidFill>
              <a:srgbClr val="DDDDDD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LMDP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0" name="Line 58"/>
            <p:cNvSpPr>
              <a:spLocks noChangeShapeType="1"/>
            </p:cNvSpPr>
            <p:nvPr/>
          </p:nvSpPr>
          <p:spPr bwMode="auto">
            <a:xfrm flipV="1">
              <a:off x="5192713" y="2943225"/>
              <a:ext cx="192087" cy="94456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1" name="Line 59"/>
            <p:cNvSpPr>
              <a:spLocks noChangeShapeType="1"/>
            </p:cNvSpPr>
            <p:nvPr/>
          </p:nvSpPr>
          <p:spPr bwMode="auto">
            <a:xfrm flipV="1">
              <a:off x="1022350" y="3308350"/>
              <a:ext cx="398463" cy="585788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2" name="Line 60"/>
            <p:cNvSpPr>
              <a:spLocks noChangeShapeType="1"/>
            </p:cNvSpPr>
            <p:nvPr/>
          </p:nvSpPr>
          <p:spPr bwMode="auto">
            <a:xfrm flipV="1">
              <a:off x="2563813" y="2941638"/>
              <a:ext cx="101600" cy="9334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3" name="Line 61"/>
            <p:cNvSpPr>
              <a:spLocks noChangeShapeType="1"/>
            </p:cNvSpPr>
            <p:nvPr/>
          </p:nvSpPr>
          <p:spPr bwMode="auto">
            <a:xfrm flipV="1">
              <a:off x="2673350" y="3308350"/>
              <a:ext cx="404813" cy="574675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4" name="Line 62"/>
            <p:cNvSpPr>
              <a:spLocks noChangeShapeType="1"/>
            </p:cNvSpPr>
            <p:nvPr/>
          </p:nvSpPr>
          <p:spPr bwMode="auto">
            <a:xfrm flipV="1">
              <a:off x="5300663" y="3303588"/>
              <a:ext cx="442912" cy="5905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5" name="AutoShape 63"/>
            <p:cNvSpPr>
              <a:spLocks noChangeArrowheads="1"/>
            </p:cNvSpPr>
            <p:nvPr/>
          </p:nvSpPr>
          <p:spPr bwMode="auto">
            <a:xfrm>
              <a:off x="7686675" y="3359150"/>
              <a:ext cx="1200150" cy="409575"/>
            </a:xfrm>
            <a:prstGeom prst="flowChartPunchedCard">
              <a:avLst/>
            </a:prstGeom>
            <a:solidFill>
              <a:srgbClr val="DDDDDD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0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Operational Signatures</a:t>
              </a:r>
            </a:p>
          </p:txBody>
        </p:sp>
        <p:sp>
          <p:nvSpPr>
            <p:cNvPr id="146" name="Line 64"/>
            <p:cNvSpPr>
              <a:spLocks noChangeShapeType="1"/>
            </p:cNvSpPr>
            <p:nvPr/>
          </p:nvSpPr>
          <p:spPr bwMode="auto">
            <a:xfrm flipV="1">
              <a:off x="7981950" y="3101975"/>
              <a:ext cx="0" cy="2524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7" name="Line 65"/>
            <p:cNvSpPr>
              <a:spLocks noChangeShapeType="1"/>
            </p:cNvSpPr>
            <p:nvPr/>
          </p:nvSpPr>
          <p:spPr bwMode="auto">
            <a:xfrm flipV="1">
              <a:off x="8208963" y="3100388"/>
              <a:ext cx="0" cy="252412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8" name="Line 66"/>
            <p:cNvSpPr>
              <a:spLocks noChangeShapeType="1"/>
            </p:cNvSpPr>
            <p:nvPr/>
          </p:nvSpPr>
          <p:spPr bwMode="auto">
            <a:xfrm flipV="1">
              <a:off x="8416925" y="3098800"/>
              <a:ext cx="0" cy="2524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9" name="Line 67"/>
            <p:cNvSpPr>
              <a:spLocks noChangeShapeType="1"/>
            </p:cNvSpPr>
            <p:nvPr/>
          </p:nvSpPr>
          <p:spPr bwMode="auto">
            <a:xfrm flipV="1">
              <a:off x="8629650" y="3101975"/>
              <a:ext cx="0" cy="252413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0" name="Rectangle 68"/>
            <p:cNvSpPr>
              <a:spLocks noChangeArrowheads="1"/>
            </p:cNvSpPr>
            <p:nvPr/>
          </p:nvSpPr>
          <p:spPr bwMode="auto">
            <a:xfrm>
              <a:off x="247650" y="1403350"/>
              <a:ext cx="1171575" cy="4699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Materiel</a:t>
              </a: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Solution</a:t>
              </a:r>
            </a:p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Analysis </a:t>
              </a:r>
            </a:p>
          </p:txBody>
        </p:sp>
        <p:sp>
          <p:nvSpPr>
            <p:cNvPr id="151" name="Rectangle 69"/>
            <p:cNvSpPr>
              <a:spLocks noChangeArrowheads="1"/>
            </p:cNvSpPr>
            <p:nvPr/>
          </p:nvSpPr>
          <p:spPr bwMode="auto">
            <a:xfrm>
              <a:off x="1695450" y="1495425"/>
              <a:ext cx="12477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Technology </a:t>
              </a:r>
              <a:b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Development</a:t>
              </a:r>
            </a:p>
          </p:txBody>
        </p:sp>
        <p:sp>
          <p:nvSpPr>
            <p:cNvPr id="152" name="Rectangle 70"/>
            <p:cNvSpPr>
              <a:spLocks noChangeArrowheads="1"/>
            </p:cNvSpPr>
            <p:nvPr/>
          </p:nvSpPr>
          <p:spPr bwMode="auto">
            <a:xfrm>
              <a:off x="3571875" y="1428750"/>
              <a:ext cx="1962150" cy="3810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Engineering &amp; Manufacturing </a:t>
              </a:r>
              <a:b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Development</a:t>
              </a:r>
            </a:p>
          </p:txBody>
        </p:sp>
        <p:sp>
          <p:nvSpPr>
            <p:cNvPr id="153" name="Rectangle 71"/>
            <p:cNvSpPr>
              <a:spLocks noChangeArrowheads="1"/>
            </p:cNvSpPr>
            <p:nvPr/>
          </p:nvSpPr>
          <p:spPr bwMode="auto">
            <a:xfrm>
              <a:off x="6048375" y="1485900"/>
              <a:ext cx="12477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Production &amp;</a:t>
              </a:r>
              <a:b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 Deployment</a:t>
              </a:r>
            </a:p>
          </p:txBody>
        </p:sp>
        <p:sp>
          <p:nvSpPr>
            <p:cNvPr id="154" name="Rectangle 72"/>
            <p:cNvSpPr>
              <a:spLocks noChangeArrowheads="1"/>
            </p:cNvSpPr>
            <p:nvPr/>
          </p:nvSpPr>
          <p:spPr bwMode="auto">
            <a:xfrm>
              <a:off x="7724775" y="1495425"/>
              <a:ext cx="1247775" cy="3048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Operations &amp; </a:t>
              </a:r>
            </a:p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Support</a:t>
              </a:r>
            </a:p>
          </p:txBody>
        </p:sp>
        <p:sp>
          <p:nvSpPr>
            <p:cNvPr id="155" name="Line 73"/>
            <p:cNvSpPr>
              <a:spLocks noChangeShapeType="1"/>
            </p:cNvSpPr>
            <p:nvPr/>
          </p:nvSpPr>
          <p:spPr bwMode="auto">
            <a:xfrm>
              <a:off x="4276725" y="2190750"/>
              <a:ext cx="15906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6" name="Text Box 74"/>
            <p:cNvSpPr txBox="1">
              <a:spLocks noChangeArrowheads="1"/>
            </p:cNvSpPr>
            <p:nvPr/>
          </p:nvSpPr>
          <p:spPr bwMode="auto">
            <a:xfrm>
              <a:off x="3247050" y="1849438"/>
              <a:ext cx="989373" cy="297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Integrated System </a:t>
              </a:r>
              <a:b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Design</a:t>
              </a:r>
            </a:p>
          </p:txBody>
        </p:sp>
        <p:sp>
          <p:nvSpPr>
            <p:cNvPr id="157" name="AutoShape 75"/>
            <p:cNvSpPr>
              <a:spLocks noChangeArrowheads="1"/>
            </p:cNvSpPr>
            <p:nvPr/>
          </p:nvSpPr>
          <p:spPr bwMode="auto">
            <a:xfrm>
              <a:off x="4043363" y="2006600"/>
              <a:ext cx="304800" cy="381000"/>
            </a:xfrm>
            <a:prstGeom prst="flowChartDecision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8" name="Text Box 76"/>
            <p:cNvSpPr txBox="1">
              <a:spLocks noChangeArrowheads="1"/>
            </p:cNvSpPr>
            <p:nvPr/>
          </p:nvSpPr>
          <p:spPr bwMode="auto">
            <a:xfrm>
              <a:off x="4191000" y="1854200"/>
              <a:ext cx="1693091" cy="2970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System Capability &amp; </a:t>
              </a:r>
              <a:r>
                <a:rPr kumimoji="0" lang="en-US" sz="7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Manufacturing</a:t>
              </a: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Process Demonstration</a:t>
              </a:r>
            </a:p>
          </p:txBody>
        </p:sp>
        <p:sp>
          <p:nvSpPr>
            <p:cNvPr id="159" name="Text Box 77"/>
            <p:cNvSpPr txBox="1">
              <a:spLocks noChangeArrowheads="1"/>
            </p:cNvSpPr>
            <p:nvPr/>
          </p:nvSpPr>
          <p:spPr bwMode="auto">
            <a:xfrm>
              <a:off x="3988060" y="2352675"/>
              <a:ext cx="405880" cy="443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Post</a:t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CDR</a:t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A</a:t>
              </a:r>
            </a:p>
          </p:txBody>
        </p:sp>
        <p:sp>
          <p:nvSpPr>
            <p:cNvPr id="160" name="Line 78"/>
            <p:cNvSpPr>
              <a:spLocks noChangeShapeType="1"/>
            </p:cNvSpPr>
            <p:nvPr/>
          </p:nvSpPr>
          <p:spPr bwMode="auto">
            <a:xfrm>
              <a:off x="3276600" y="2200275"/>
              <a:ext cx="752475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1" name="Line 79"/>
            <p:cNvSpPr>
              <a:spLocks noChangeShapeType="1"/>
            </p:cNvSpPr>
            <p:nvPr/>
          </p:nvSpPr>
          <p:spPr bwMode="auto">
            <a:xfrm>
              <a:off x="7600950" y="2185988"/>
              <a:ext cx="8191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2" name="Text Box 80"/>
            <p:cNvSpPr txBox="1">
              <a:spLocks noChangeArrowheads="1"/>
            </p:cNvSpPr>
            <p:nvPr/>
          </p:nvSpPr>
          <p:spPr bwMode="auto">
            <a:xfrm>
              <a:off x="6071226" y="1835150"/>
              <a:ext cx="494046" cy="326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LRIP/</a:t>
              </a:r>
              <a:br>
                <a:rPr kumimoji="0" lang="en-US" sz="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IOT&amp;E</a:t>
              </a:r>
            </a:p>
          </p:txBody>
        </p:sp>
        <p:sp>
          <p:nvSpPr>
            <p:cNvPr id="163" name="AutoShape 81"/>
            <p:cNvSpPr>
              <a:spLocks noChangeArrowheads="1"/>
            </p:cNvSpPr>
            <p:nvPr/>
          </p:nvSpPr>
          <p:spPr bwMode="auto">
            <a:xfrm>
              <a:off x="6524625" y="1992313"/>
              <a:ext cx="304800" cy="381000"/>
            </a:xfrm>
            <a:prstGeom prst="flowChartDecision">
              <a:avLst/>
            </a:prstGeom>
            <a:solidFill>
              <a:srgbClr val="3333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1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4" name="Text Box 82"/>
            <p:cNvSpPr txBox="1">
              <a:spLocks noChangeArrowheads="1"/>
            </p:cNvSpPr>
            <p:nvPr/>
          </p:nvSpPr>
          <p:spPr bwMode="auto">
            <a:xfrm>
              <a:off x="6765925" y="1835150"/>
              <a:ext cx="726481" cy="326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Full-Rate</a:t>
              </a: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Production</a:t>
              </a:r>
            </a:p>
          </p:txBody>
        </p:sp>
        <p:sp>
          <p:nvSpPr>
            <p:cNvPr id="165" name="Text Box 83"/>
            <p:cNvSpPr txBox="1">
              <a:spLocks noChangeArrowheads="1"/>
            </p:cNvSpPr>
            <p:nvPr/>
          </p:nvSpPr>
          <p:spPr bwMode="auto">
            <a:xfrm>
              <a:off x="5899129" y="2333625"/>
              <a:ext cx="1612942" cy="4431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algn="ctr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Full-Rate</a:t>
              </a: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Production / Full Deployment</a:t>
              </a: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Decision Review</a:t>
              </a:r>
              <a:endParaRPr kumimoji="0" lang="en-US" sz="8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6" name="Line 84"/>
            <p:cNvSpPr>
              <a:spLocks noChangeShapeType="1"/>
            </p:cNvSpPr>
            <p:nvPr/>
          </p:nvSpPr>
          <p:spPr bwMode="auto">
            <a:xfrm>
              <a:off x="5900738" y="2190750"/>
              <a:ext cx="6286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7" name="Text Box 85"/>
            <p:cNvSpPr txBox="1">
              <a:spLocks noChangeArrowheads="1"/>
            </p:cNvSpPr>
            <p:nvPr/>
          </p:nvSpPr>
          <p:spPr bwMode="auto">
            <a:xfrm>
              <a:off x="7546975" y="1847850"/>
              <a:ext cx="801823" cy="3262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Life </a:t>
              </a:r>
              <a:r>
                <a:rPr kumimoji="0" lang="en-US" sz="800" b="1" i="0" u="none" strike="noStrike" kern="0" cap="none" spc="0" normalizeH="0" baseline="0" noProof="0" dirty="0" smtClean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Cycle</a:t>
              </a: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/>
              </a:r>
              <a:b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</a:br>
              <a:r>
                <a:rPr kumimoji="0" lang="en-US" sz="8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Sustainment</a:t>
              </a:r>
            </a:p>
          </p:txBody>
        </p:sp>
        <p:sp>
          <p:nvSpPr>
            <p:cNvPr id="168" name="Text Box 86"/>
            <p:cNvSpPr txBox="1">
              <a:spLocks noChangeArrowheads="1"/>
            </p:cNvSpPr>
            <p:nvPr/>
          </p:nvSpPr>
          <p:spPr bwMode="auto">
            <a:xfrm>
              <a:off x="8399463" y="1909763"/>
              <a:ext cx="614271" cy="209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95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800" b="1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Disposal</a:t>
              </a:r>
            </a:p>
          </p:txBody>
        </p:sp>
        <p:sp>
          <p:nvSpPr>
            <p:cNvPr id="169" name="Oval 87"/>
            <p:cNvSpPr>
              <a:spLocks noChangeArrowheads="1"/>
            </p:cNvSpPr>
            <p:nvPr/>
          </p:nvSpPr>
          <p:spPr bwMode="auto">
            <a:xfrm>
              <a:off x="3209925" y="2162175"/>
              <a:ext cx="88900" cy="88900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0" name="Oval 88"/>
            <p:cNvSpPr>
              <a:spLocks noChangeArrowheads="1"/>
            </p:cNvSpPr>
            <p:nvPr/>
          </p:nvSpPr>
          <p:spPr bwMode="auto">
            <a:xfrm>
              <a:off x="5872163" y="2147888"/>
              <a:ext cx="88900" cy="88900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1" name="Oval 89"/>
            <p:cNvSpPr>
              <a:spLocks noChangeArrowheads="1"/>
            </p:cNvSpPr>
            <p:nvPr/>
          </p:nvSpPr>
          <p:spPr bwMode="auto">
            <a:xfrm>
              <a:off x="7553325" y="2143125"/>
              <a:ext cx="88900" cy="88900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2" name="Oval 90"/>
            <p:cNvSpPr>
              <a:spLocks noChangeArrowheads="1"/>
            </p:cNvSpPr>
            <p:nvPr/>
          </p:nvSpPr>
          <p:spPr bwMode="auto">
            <a:xfrm>
              <a:off x="8420100" y="2147888"/>
              <a:ext cx="88900" cy="88900"/>
            </a:xfrm>
            <a:prstGeom prst="ellipse">
              <a:avLst/>
            </a:prstGeom>
            <a:solidFill>
              <a:srgbClr val="0066FF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ts val="0"/>
                </a:spcAft>
                <a:buClr>
                  <a:srgbClr val="990000"/>
                </a:buClr>
                <a:buSzTx/>
                <a:buFont typeface="Wingdings" pitchFamily="2" charset="2"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3" name="Line 91"/>
            <p:cNvSpPr>
              <a:spLocks noChangeShapeType="1"/>
            </p:cNvSpPr>
            <p:nvPr/>
          </p:nvSpPr>
          <p:spPr bwMode="auto">
            <a:xfrm>
              <a:off x="8515350" y="2185988"/>
              <a:ext cx="49530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prstDash val="dash"/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4" name="Line 92"/>
            <p:cNvSpPr>
              <a:spLocks noChangeShapeType="1"/>
            </p:cNvSpPr>
            <p:nvPr/>
          </p:nvSpPr>
          <p:spPr bwMode="auto">
            <a:xfrm>
              <a:off x="6815138" y="2181225"/>
              <a:ext cx="74295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5" name="AutoShape 18"/>
            <p:cNvSpPr>
              <a:spLocks noChangeArrowheads="1"/>
            </p:cNvSpPr>
            <p:nvPr/>
          </p:nvSpPr>
          <p:spPr bwMode="auto">
            <a:xfrm>
              <a:off x="114300" y="3084513"/>
              <a:ext cx="422275" cy="381000"/>
            </a:xfrm>
            <a:prstGeom prst="flowChartDecision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MDD</a:t>
              </a:r>
            </a:p>
          </p:txBody>
        </p:sp>
        <p:sp>
          <p:nvSpPr>
            <p:cNvPr id="176" name="Line 57"/>
            <p:cNvSpPr>
              <a:spLocks noChangeShapeType="1"/>
            </p:cNvSpPr>
            <p:nvPr/>
          </p:nvSpPr>
          <p:spPr bwMode="auto">
            <a:xfrm flipV="1">
              <a:off x="900113" y="2547938"/>
              <a:ext cx="227012" cy="1339850"/>
            </a:xfrm>
            <a:prstGeom prst="line">
              <a:avLst/>
            </a:prstGeom>
            <a:noFill/>
            <a:ln w="38100">
              <a:solidFill>
                <a:srgbClr val="FF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7" name="AutoShape 39"/>
            <p:cNvSpPr>
              <a:spLocks noChangeArrowheads="1"/>
            </p:cNvSpPr>
            <p:nvPr/>
          </p:nvSpPr>
          <p:spPr bwMode="auto">
            <a:xfrm>
              <a:off x="2614449" y="3452813"/>
              <a:ext cx="381000" cy="327025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8" name="Text Box 40"/>
            <p:cNvSpPr txBox="1">
              <a:spLocks noChangeArrowheads="1"/>
            </p:cNvSpPr>
            <p:nvPr/>
          </p:nvSpPr>
          <p:spPr bwMode="auto">
            <a:xfrm>
              <a:off x="2598683" y="3589283"/>
              <a:ext cx="433132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JROC</a:t>
              </a:r>
            </a:p>
          </p:txBody>
        </p:sp>
        <p:sp>
          <p:nvSpPr>
            <p:cNvPr id="179" name="AutoShape 41"/>
            <p:cNvSpPr>
              <a:spLocks noChangeArrowheads="1"/>
            </p:cNvSpPr>
            <p:nvPr/>
          </p:nvSpPr>
          <p:spPr bwMode="auto">
            <a:xfrm>
              <a:off x="5260975" y="3448050"/>
              <a:ext cx="381000" cy="327025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7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0" name="Text Box 42"/>
            <p:cNvSpPr txBox="1">
              <a:spLocks noChangeArrowheads="1"/>
            </p:cNvSpPr>
            <p:nvPr/>
          </p:nvSpPr>
          <p:spPr bwMode="auto">
            <a:xfrm>
              <a:off x="5249917" y="3589283"/>
              <a:ext cx="433132" cy="2000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rPr>
                <a:t>JROC</a:t>
              </a:r>
            </a:p>
          </p:txBody>
        </p:sp>
        <p:grpSp>
          <p:nvGrpSpPr>
            <p:cNvPr id="181" name="Group 36"/>
            <p:cNvGrpSpPr>
              <a:grpSpLocks/>
            </p:cNvGrpSpPr>
            <p:nvPr/>
          </p:nvGrpSpPr>
          <p:grpSpPr bwMode="auto">
            <a:xfrm>
              <a:off x="28577" y="3443299"/>
              <a:ext cx="433389" cy="338138"/>
              <a:chOff x="528" y="2373"/>
              <a:chExt cx="273" cy="213"/>
            </a:xfrm>
          </p:grpSpPr>
          <p:sp>
            <p:nvSpPr>
              <p:cNvPr id="182" name="AutoShape 37"/>
              <p:cNvSpPr>
                <a:spLocks noChangeArrowheads="1"/>
              </p:cNvSpPr>
              <p:nvPr/>
            </p:nvSpPr>
            <p:spPr bwMode="auto">
              <a:xfrm>
                <a:off x="536" y="2373"/>
                <a:ext cx="240" cy="206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700" b="1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83" name="Text Box 38"/>
              <p:cNvSpPr txBox="1">
                <a:spLocks noChangeArrowheads="1"/>
              </p:cNvSpPr>
              <p:nvPr/>
            </p:nvSpPr>
            <p:spPr bwMode="auto">
              <a:xfrm>
                <a:off x="528" y="2460"/>
                <a:ext cx="273" cy="12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700" b="1" i="0" u="none" strike="noStrike" kern="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Arial" pitchFamily="34" charset="0"/>
                    <a:cs typeface="Arial" pitchFamily="34" charset="0"/>
                  </a:rPr>
                  <a:t>JROC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5095127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6&quot;/&gt;&lt;/object&gt;&lt;/object&gt;&lt;object type=&quot;8&quot; unique_id=&quot;1000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96</Words>
  <Application>Microsoft Office PowerPoint</Application>
  <PresentationFormat>On-screen Show (4:3)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EITSD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wildeslb</dc:creator>
  <cp:lastModifiedBy>image</cp:lastModifiedBy>
  <cp:revision>3</cp:revision>
  <dcterms:created xsi:type="dcterms:W3CDTF">2013-01-30T18:35:14Z</dcterms:created>
  <dcterms:modified xsi:type="dcterms:W3CDTF">2013-04-12T15:05:57Z</dcterms:modified>
</cp:coreProperties>
</file>