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19"/>
  </p:notesMasterIdLst>
  <p:handoutMasterIdLst>
    <p:handoutMasterId r:id="rId20"/>
  </p:handoutMasterIdLst>
  <p:sldIdLst>
    <p:sldId id="394" r:id="rId2"/>
    <p:sldId id="435" r:id="rId3"/>
    <p:sldId id="348" r:id="rId4"/>
    <p:sldId id="457" r:id="rId5"/>
    <p:sldId id="458" r:id="rId6"/>
    <p:sldId id="459" r:id="rId7"/>
    <p:sldId id="460" r:id="rId8"/>
    <p:sldId id="461" r:id="rId9"/>
    <p:sldId id="462" r:id="rId10"/>
    <p:sldId id="463" r:id="rId11"/>
    <p:sldId id="464" r:id="rId12"/>
    <p:sldId id="468" r:id="rId13"/>
    <p:sldId id="465" r:id="rId14"/>
    <p:sldId id="469" r:id="rId15"/>
    <p:sldId id="471" r:id="rId16"/>
    <p:sldId id="472" r:id="rId17"/>
    <p:sldId id="456" r:id="rId18"/>
  </p:sldIdLst>
  <p:sldSz cx="9144000" cy="6858000" type="screen4x3"/>
  <p:notesSz cx="7019925" cy="9305925"/>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00"/>
    <a:srgbClr val="233F8B"/>
    <a:srgbClr val="2D3F8B"/>
    <a:srgbClr val="3449A2"/>
    <a:srgbClr val="3C54BA"/>
    <a:srgbClr val="003399"/>
    <a:srgbClr val="FF6600"/>
    <a:srgbClr val="FFFF00"/>
    <a:srgbClr val="FFFF66"/>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69" autoAdjust="0"/>
    <p:restoredTop sz="71810" autoAdjust="0"/>
  </p:normalViewPr>
  <p:slideViewPr>
    <p:cSldViewPr>
      <p:cViewPr>
        <p:scale>
          <a:sx n="75" d="100"/>
          <a:sy n="75" d="100"/>
        </p:scale>
        <p:origin x="-84" y="6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p:scale>
          <a:sx n="100" d="100"/>
          <a:sy n="100" d="100"/>
        </p:scale>
        <p:origin x="-1746" y="1068"/>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Users\Daniel\Documents\gisFX%20project%20files\057%20-%20US%20DOT%20Port%20Performance%20Measures\Pie%20charts%20for%20presentation%20at%20second%20working%20group%20meet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manualLayout>
          <c:layoutTarget val="inner"/>
          <c:xMode val="edge"/>
          <c:yMode val="edge"/>
          <c:x val="0.28194444444444444"/>
          <c:y val="3.0092592592592591E-2"/>
          <c:w val="0.46388888888888891"/>
          <c:h val="0.77314814814814814"/>
        </c:manualLayout>
      </c:layout>
      <c:pieChart>
        <c:varyColors val="1"/>
        <c:ser>
          <c:idx val="0"/>
          <c:order val="0"/>
          <c:dPt>
            <c:idx val="0"/>
            <c:bubble3D val="0"/>
            <c:spPr>
              <a:solidFill>
                <a:srgbClr val="7030A0"/>
              </a:solidFill>
            </c:spPr>
          </c:dPt>
          <c:dPt>
            <c:idx val="1"/>
            <c:bubble3D val="0"/>
            <c:spPr>
              <a:solidFill>
                <a:srgbClr val="FFC000"/>
              </a:solidFill>
            </c:spPr>
          </c:dPt>
          <c:dPt>
            <c:idx val="2"/>
            <c:bubble3D val="0"/>
            <c:spPr>
              <a:solidFill>
                <a:srgbClr val="00B0F0"/>
              </a:solidFill>
            </c:spPr>
          </c:dPt>
          <c:dPt>
            <c:idx val="3"/>
            <c:bubble3D val="0"/>
            <c:spPr>
              <a:solidFill>
                <a:srgbClr val="92D050"/>
              </a:solidFill>
            </c:spPr>
          </c:dPt>
          <c:dLbls>
            <c:dLbl>
              <c:idx val="0"/>
              <c:layout>
                <c:manualLayout>
                  <c:x val="1.1479440069991251E-2"/>
                  <c:y val="2.4808982210557013E-2"/>
                </c:manualLayout>
              </c:layout>
              <c:showLegendKey val="0"/>
              <c:showVal val="1"/>
              <c:showCatName val="1"/>
              <c:showSerName val="0"/>
              <c:showPercent val="0"/>
              <c:showBubbleSize val="0"/>
              <c:separator>
</c:separator>
            </c:dLbl>
            <c:dLbl>
              <c:idx val="1"/>
              <c:layout>
                <c:manualLayout>
                  <c:x val="-4.7066929133858263E-3"/>
                  <c:y val="1.2528798483522893E-2"/>
                </c:manualLayout>
              </c:layout>
              <c:showLegendKey val="0"/>
              <c:showVal val="1"/>
              <c:showCatName val="1"/>
              <c:showSerName val="0"/>
              <c:showPercent val="0"/>
              <c:showBubbleSize val="0"/>
              <c:separator>
</c:separator>
            </c:dLbl>
            <c:dLbl>
              <c:idx val="2"/>
              <c:layout>
                <c:manualLayout>
                  <c:x val="-9.1483595800524939E-2"/>
                  <c:y val="-0.15038677456984553"/>
                </c:manualLayout>
              </c:layout>
              <c:showLegendKey val="0"/>
              <c:showVal val="1"/>
              <c:showCatName val="1"/>
              <c:showSerName val="0"/>
              <c:showPercent val="0"/>
              <c:showBubbleSize val="0"/>
              <c:separator>
</c:separator>
            </c:dLbl>
            <c:dLbl>
              <c:idx val="3"/>
              <c:layout>
                <c:manualLayout>
                  <c:x val="-8.6697287839020129E-2"/>
                  <c:y val="0.12615740740740744"/>
                </c:manualLayout>
              </c:layout>
              <c:showLegendKey val="0"/>
              <c:showVal val="1"/>
              <c:showCatName val="1"/>
              <c:showSerName val="0"/>
              <c:showPercent val="0"/>
              <c:showBubbleSize val="0"/>
              <c:separator>
</c:separator>
            </c:dLbl>
            <c:txPr>
              <a:bodyPr/>
              <a:lstStyle/>
              <a:p>
                <a:pPr>
                  <a:defRPr sz="1400" b="1">
                    <a:latin typeface="Calibri" panose="020F0502020204030204" pitchFamily="34" charset="0"/>
                  </a:defRPr>
                </a:pPr>
                <a:endParaRPr lang="en-US"/>
              </a:p>
            </c:txPr>
            <c:showLegendKey val="0"/>
            <c:showVal val="1"/>
            <c:showCatName val="1"/>
            <c:showSerName val="0"/>
            <c:showPercent val="0"/>
            <c:showBubbleSize val="0"/>
            <c:separator>
</c:separator>
            <c:showLeaderLines val="1"/>
          </c:dLbls>
          <c:cat>
            <c:strRef>
              <c:f>Sheet1!$E$11:$E$14</c:f>
              <c:strCache>
                <c:ptCount val="4"/>
                <c:pt idx="0">
                  <c:v>Atlantic</c:v>
                </c:pt>
                <c:pt idx="1">
                  <c:v>Caribbean</c:v>
                </c:pt>
                <c:pt idx="2">
                  <c:v>Gulf</c:v>
                </c:pt>
                <c:pt idx="3">
                  <c:v>Pacific</c:v>
                </c:pt>
              </c:strCache>
            </c:strRef>
          </c:cat>
          <c:val>
            <c:numRef>
              <c:f>Sheet1!$F$11:$F$14</c:f>
              <c:numCache>
                <c:formatCode>General</c:formatCode>
                <c:ptCount val="4"/>
                <c:pt idx="0">
                  <c:v>13</c:v>
                </c:pt>
                <c:pt idx="1">
                  <c:v>1</c:v>
                </c:pt>
                <c:pt idx="2">
                  <c:v>3</c:v>
                </c:pt>
                <c:pt idx="3">
                  <c:v>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pieChart>
        <c:varyColors val="1"/>
        <c:ser>
          <c:idx val="0"/>
          <c:order val="0"/>
          <c:dPt>
            <c:idx val="0"/>
            <c:bubble3D val="0"/>
            <c:spPr>
              <a:solidFill>
                <a:srgbClr val="7030A0"/>
              </a:solidFill>
            </c:spPr>
          </c:dPt>
          <c:dPt>
            <c:idx val="1"/>
            <c:bubble3D val="0"/>
            <c:spPr>
              <a:solidFill>
                <a:srgbClr val="FFC000"/>
              </a:solidFill>
            </c:spPr>
          </c:dPt>
          <c:dPt>
            <c:idx val="2"/>
            <c:bubble3D val="0"/>
            <c:spPr>
              <a:solidFill>
                <a:srgbClr val="00B0F0"/>
              </a:solidFill>
            </c:spPr>
          </c:dPt>
          <c:dPt>
            <c:idx val="3"/>
            <c:bubble3D val="0"/>
            <c:spPr>
              <a:solidFill>
                <a:srgbClr val="92D050"/>
              </a:solidFill>
            </c:spPr>
          </c:dPt>
          <c:dPt>
            <c:idx val="4"/>
            <c:bubble3D val="0"/>
            <c:spPr>
              <a:solidFill>
                <a:schemeClr val="accent6">
                  <a:lumMod val="50000"/>
                </a:schemeClr>
              </a:solidFill>
            </c:spPr>
          </c:dPt>
          <c:dLbls>
            <c:dLbl>
              <c:idx val="0"/>
              <c:layout>
                <c:manualLayout>
                  <c:x val="1.4257217847769029E-2"/>
                  <c:y val="2.943824730242053E-2"/>
                </c:manualLayout>
              </c:layout>
              <c:showLegendKey val="0"/>
              <c:showVal val="1"/>
              <c:showCatName val="1"/>
              <c:showSerName val="0"/>
              <c:showPercent val="0"/>
              <c:showBubbleSize val="0"/>
              <c:separator>
</c:separator>
            </c:dLbl>
            <c:dLbl>
              <c:idx val="1"/>
              <c:layout>
                <c:manualLayout>
                  <c:x val="0.10640441819772528"/>
                  <c:y val="-6.1545275590551347E-2"/>
                </c:manualLayout>
              </c:layout>
              <c:showLegendKey val="0"/>
              <c:showVal val="1"/>
              <c:showCatName val="1"/>
              <c:showSerName val="0"/>
              <c:showPercent val="0"/>
              <c:showBubbleSize val="0"/>
              <c:separator>
</c:separator>
            </c:dLbl>
            <c:dLbl>
              <c:idx val="2"/>
              <c:layout>
                <c:manualLayout>
                  <c:x val="-7.4816929133858262E-2"/>
                  <c:y val="9.6845654709827936E-2"/>
                </c:manualLayout>
              </c:layout>
              <c:showLegendKey val="0"/>
              <c:showVal val="1"/>
              <c:showCatName val="1"/>
              <c:showSerName val="0"/>
              <c:showPercent val="0"/>
              <c:showBubbleSize val="0"/>
              <c:separator>
</c:separator>
            </c:dLbl>
            <c:dLbl>
              <c:idx val="3"/>
              <c:layout>
                <c:manualLayout>
                  <c:x val="-0.11725262467191604"/>
                  <c:y val="0.14930555555555555"/>
                </c:manualLayout>
              </c:layout>
              <c:showLegendKey val="0"/>
              <c:showVal val="1"/>
              <c:showCatName val="1"/>
              <c:showSerName val="0"/>
              <c:showPercent val="0"/>
              <c:showBubbleSize val="0"/>
              <c:separator>
</c:separator>
            </c:dLbl>
            <c:dLbl>
              <c:idx val="4"/>
              <c:layout>
                <c:manualLayout>
                  <c:x val="-9.4370297462817151E-2"/>
                  <c:y val="1.0416666666666666E-2"/>
                </c:manualLayout>
              </c:layout>
              <c:showLegendKey val="0"/>
              <c:showVal val="1"/>
              <c:showCatName val="1"/>
              <c:showSerName val="0"/>
              <c:showPercent val="0"/>
              <c:showBubbleSize val="0"/>
              <c:separator>
</c:separator>
            </c:dLbl>
            <c:txPr>
              <a:bodyPr/>
              <a:lstStyle/>
              <a:p>
                <a:pPr>
                  <a:defRPr sz="1400" b="1">
                    <a:latin typeface="Calibri" panose="020F0502020204030204" pitchFamily="34" charset="0"/>
                  </a:defRPr>
                </a:pPr>
                <a:endParaRPr lang="en-US"/>
              </a:p>
            </c:txPr>
            <c:showLegendKey val="0"/>
            <c:showVal val="1"/>
            <c:showCatName val="1"/>
            <c:showSerName val="0"/>
            <c:showPercent val="0"/>
            <c:showBubbleSize val="0"/>
            <c:separator>
</c:separator>
            <c:showLeaderLines val="1"/>
          </c:dLbls>
          <c:cat>
            <c:strRef>
              <c:f>Sheet1!$E$17:$E$21</c:f>
              <c:strCache>
                <c:ptCount val="5"/>
                <c:pt idx="0">
                  <c:v>Atlantic</c:v>
                </c:pt>
                <c:pt idx="1">
                  <c:v>Gulf</c:v>
                </c:pt>
                <c:pt idx="2">
                  <c:v>Pacific</c:v>
                </c:pt>
                <c:pt idx="3">
                  <c:v>Inland</c:v>
                </c:pt>
                <c:pt idx="4">
                  <c:v>Lakeside</c:v>
                </c:pt>
              </c:strCache>
            </c:strRef>
          </c:cat>
          <c:val>
            <c:numRef>
              <c:f>Sheet1!$F$17:$F$21</c:f>
              <c:numCache>
                <c:formatCode>General</c:formatCode>
                <c:ptCount val="5"/>
                <c:pt idx="0">
                  <c:v>4</c:v>
                </c:pt>
                <c:pt idx="1">
                  <c:v>13</c:v>
                </c:pt>
                <c:pt idx="2">
                  <c:v>4</c:v>
                </c:pt>
                <c:pt idx="3">
                  <c:v>3</c:v>
                </c:pt>
                <c:pt idx="4">
                  <c:v>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pieChart>
        <c:varyColors val="1"/>
        <c:ser>
          <c:idx val="0"/>
          <c:order val="0"/>
          <c:dPt>
            <c:idx val="0"/>
            <c:bubble3D val="0"/>
            <c:spPr>
              <a:solidFill>
                <a:srgbClr val="7030A0"/>
              </a:solidFill>
            </c:spPr>
          </c:dPt>
          <c:dPt>
            <c:idx val="1"/>
            <c:bubble3D val="0"/>
            <c:spPr>
              <a:solidFill>
                <a:srgbClr val="FFC000"/>
              </a:solidFill>
            </c:spPr>
          </c:dPt>
          <c:dPt>
            <c:idx val="2"/>
            <c:bubble3D val="0"/>
            <c:spPr>
              <a:solidFill>
                <a:srgbClr val="00B0F0"/>
              </a:solidFill>
            </c:spPr>
          </c:dPt>
          <c:dPt>
            <c:idx val="3"/>
            <c:bubble3D val="0"/>
            <c:spPr>
              <a:solidFill>
                <a:srgbClr val="92D050"/>
              </a:solidFill>
            </c:spPr>
          </c:dPt>
          <c:dPt>
            <c:idx val="4"/>
            <c:bubble3D val="0"/>
            <c:spPr>
              <a:solidFill>
                <a:schemeClr val="accent6">
                  <a:lumMod val="50000"/>
                </a:schemeClr>
              </a:solidFill>
            </c:spPr>
          </c:dPt>
          <c:dLbls>
            <c:dLbl>
              <c:idx val="0"/>
              <c:layout>
                <c:manualLayout>
                  <c:x val="4.7590332458442693E-2"/>
                  <c:y val="6.290463692038493E-3"/>
                </c:manualLayout>
              </c:layout>
              <c:showLegendKey val="0"/>
              <c:showVal val="1"/>
              <c:showCatName val="1"/>
              <c:showSerName val="0"/>
              <c:showPercent val="0"/>
              <c:showBubbleSize val="0"/>
              <c:separator>
</c:separator>
            </c:dLbl>
            <c:dLbl>
              <c:idx val="1"/>
              <c:layout>
                <c:manualLayout>
                  <c:x val="3.1404418197725284E-2"/>
                  <c:y val="0.10049176144648586"/>
                </c:manualLayout>
              </c:layout>
              <c:showLegendKey val="0"/>
              <c:showVal val="1"/>
              <c:showCatName val="1"/>
              <c:showSerName val="0"/>
              <c:showPercent val="0"/>
              <c:showBubbleSize val="0"/>
              <c:separator>
</c:separator>
            </c:dLbl>
            <c:dLbl>
              <c:idx val="2"/>
              <c:layout>
                <c:manualLayout>
                  <c:x val="-0.1692613735783027"/>
                  <c:y val="0"/>
                </c:manualLayout>
              </c:layout>
              <c:showLegendKey val="0"/>
              <c:showVal val="1"/>
              <c:showCatName val="1"/>
              <c:showSerName val="0"/>
              <c:showPercent val="0"/>
              <c:showBubbleSize val="0"/>
              <c:separator>
</c:separator>
            </c:dLbl>
            <c:dLbl>
              <c:idx val="3"/>
              <c:layout>
                <c:manualLayout>
                  <c:x val="-7.5585958005249351E-2"/>
                  <c:y val="-0.11921296296296297"/>
                </c:manualLayout>
              </c:layout>
              <c:showLegendKey val="0"/>
              <c:showVal val="1"/>
              <c:showCatName val="1"/>
              <c:showSerName val="0"/>
              <c:showPercent val="0"/>
              <c:showBubbleSize val="0"/>
              <c:separator>
</c:separator>
            </c:dLbl>
            <c:dLbl>
              <c:idx val="4"/>
              <c:layout>
                <c:manualLayout>
                  <c:x val="0.10332655293088364"/>
                  <c:y val="-2.1001749781277342E-2"/>
                </c:manualLayout>
              </c:layout>
              <c:showLegendKey val="0"/>
              <c:showVal val="1"/>
              <c:showCatName val="1"/>
              <c:showSerName val="0"/>
              <c:showPercent val="0"/>
              <c:showBubbleSize val="0"/>
              <c:separator>
</c:separator>
            </c:dLbl>
            <c:txPr>
              <a:bodyPr/>
              <a:lstStyle/>
              <a:p>
                <a:pPr>
                  <a:defRPr sz="1400" b="1">
                    <a:latin typeface="Calibri" panose="020F0502020204030204" pitchFamily="34" charset="0"/>
                  </a:defRPr>
                </a:pPr>
                <a:endParaRPr lang="en-US"/>
              </a:p>
            </c:txPr>
            <c:showLegendKey val="0"/>
            <c:showVal val="1"/>
            <c:showCatName val="1"/>
            <c:showSerName val="0"/>
            <c:showPercent val="0"/>
            <c:showBubbleSize val="0"/>
            <c:separator>
</c:separator>
            <c:showLeaderLines val="1"/>
          </c:dLbls>
          <c:cat>
            <c:strRef>
              <c:f>Sheet1!$E$23:$E$27</c:f>
              <c:strCache>
                <c:ptCount val="5"/>
                <c:pt idx="0">
                  <c:v>Atlantic</c:v>
                </c:pt>
                <c:pt idx="1">
                  <c:v>Gulf</c:v>
                </c:pt>
                <c:pt idx="2">
                  <c:v>Pacific</c:v>
                </c:pt>
                <c:pt idx="3">
                  <c:v>Inland</c:v>
                </c:pt>
                <c:pt idx="4">
                  <c:v>Lakeside</c:v>
                </c:pt>
              </c:strCache>
            </c:strRef>
          </c:cat>
          <c:val>
            <c:numRef>
              <c:f>Sheet1!$F$23:$F$27</c:f>
              <c:numCache>
                <c:formatCode>General</c:formatCode>
                <c:ptCount val="5"/>
                <c:pt idx="0">
                  <c:v>3</c:v>
                </c:pt>
                <c:pt idx="1">
                  <c:v>8</c:v>
                </c:pt>
                <c:pt idx="2">
                  <c:v>4</c:v>
                </c:pt>
                <c:pt idx="3">
                  <c:v>4</c:v>
                </c:pt>
                <c:pt idx="4">
                  <c:v>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041968" cy="46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en-US" dirty="0"/>
          </a:p>
        </p:txBody>
      </p:sp>
      <p:sp>
        <p:nvSpPr>
          <p:cNvPr id="87043" name="Rectangle 3"/>
          <p:cNvSpPr>
            <a:spLocks noGrp="1" noChangeArrowheads="1"/>
          </p:cNvSpPr>
          <p:nvPr>
            <p:ph type="dt" sz="quarter" idx="1"/>
          </p:nvPr>
        </p:nvSpPr>
        <p:spPr bwMode="auto">
          <a:xfrm>
            <a:off x="3976333" y="0"/>
            <a:ext cx="3041968" cy="46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DB1FAF8B-5861-42DA-B13B-51491E81699E}" type="datetimeFigureOut">
              <a:rPr lang="en-US" altLang="en-US"/>
              <a:pPr/>
              <a:t>9/22/2016</a:t>
            </a:fld>
            <a:endParaRPr lang="en-US" altLang="en-US" dirty="0"/>
          </a:p>
        </p:txBody>
      </p:sp>
      <p:sp>
        <p:nvSpPr>
          <p:cNvPr id="87044" name="Rectangle 4"/>
          <p:cNvSpPr>
            <a:spLocks noGrp="1" noChangeArrowheads="1"/>
          </p:cNvSpPr>
          <p:nvPr>
            <p:ph type="ftr" sz="quarter" idx="2"/>
          </p:nvPr>
        </p:nvSpPr>
        <p:spPr bwMode="auto">
          <a:xfrm>
            <a:off x="0" y="8839598"/>
            <a:ext cx="3041968" cy="46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dirty="0"/>
          </a:p>
        </p:txBody>
      </p:sp>
      <p:sp>
        <p:nvSpPr>
          <p:cNvPr id="87045" name="Rectangle 5"/>
          <p:cNvSpPr>
            <a:spLocks noGrp="1" noChangeArrowheads="1"/>
          </p:cNvSpPr>
          <p:nvPr>
            <p:ph type="sldNum" sz="quarter" idx="3"/>
          </p:nvPr>
        </p:nvSpPr>
        <p:spPr bwMode="auto">
          <a:xfrm>
            <a:off x="3976333" y="8839598"/>
            <a:ext cx="3041968" cy="46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5F103FEE-A042-48A1-B756-0623C5284598}" type="slidenum">
              <a:rPr lang="en-US" altLang="en-US"/>
              <a:pPr/>
              <a:t>‹#›</a:t>
            </a:fld>
            <a:endParaRPr lang="en-US" altLang="en-US" dirty="0"/>
          </a:p>
        </p:txBody>
      </p:sp>
    </p:spTree>
    <p:extLst>
      <p:ext uri="{BB962C8B-B14F-4D97-AF65-F5344CB8AC3E}">
        <p14:creationId xmlns:p14="http://schemas.microsoft.com/office/powerpoint/2010/main" val="3313246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41968" cy="46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dirty="0"/>
          </a:p>
        </p:txBody>
      </p:sp>
      <p:sp>
        <p:nvSpPr>
          <p:cNvPr id="52227" name="Rectangle 3"/>
          <p:cNvSpPr>
            <a:spLocks noGrp="1" noChangeArrowheads="1"/>
          </p:cNvSpPr>
          <p:nvPr>
            <p:ph type="dt" idx="1"/>
          </p:nvPr>
        </p:nvSpPr>
        <p:spPr bwMode="auto">
          <a:xfrm>
            <a:off x="3976333" y="0"/>
            <a:ext cx="3041968" cy="46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4CBC05F7-8608-4256-B40E-3D1C95FDF5DE}" type="datetimeFigureOut">
              <a:rPr lang="en-US" altLang="en-US"/>
              <a:pPr/>
              <a:t>9/22/2016</a:t>
            </a:fld>
            <a:endParaRPr lang="en-US" altLang="en-US" dirty="0"/>
          </a:p>
        </p:txBody>
      </p:sp>
      <p:sp>
        <p:nvSpPr>
          <p:cNvPr id="29700" name="Rectangle 4"/>
          <p:cNvSpPr>
            <a:spLocks noGrp="1" noRot="1" noChangeAspect="1" noChangeArrowheads="1" noTextEdit="1"/>
          </p:cNvSpPr>
          <p:nvPr>
            <p:ph type="sldImg" idx="2"/>
          </p:nvPr>
        </p:nvSpPr>
        <p:spPr bwMode="auto">
          <a:xfrm>
            <a:off x="1893888" y="661988"/>
            <a:ext cx="3019425" cy="2265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29" name="Rectangle 5"/>
          <p:cNvSpPr>
            <a:spLocks noGrp="1" noChangeArrowheads="1"/>
          </p:cNvSpPr>
          <p:nvPr>
            <p:ph type="body" sz="quarter" idx="3"/>
          </p:nvPr>
        </p:nvSpPr>
        <p:spPr bwMode="auto">
          <a:xfrm>
            <a:off x="701993" y="3194501"/>
            <a:ext cx="5615940" cy="537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839598"/>
            <a:ext cx="3041968" cy="46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dirty="0"/>
          </a:p>
        </p:txBody>
      </p:sp>
      <p:sp>
        <p:nvSpPr>
          <p:cNvPr id="52231" name="Rectangle 7"/>
          <p:cNvSpPr>
            <a:spLocks noGrp="1" noChangeArrowheads="1"/>
          </p:cNvSpPr>
          <p:nvPr>
            <p:ph type="sldNum" sz="quarter" idx="5"/>
          </p:nvPr>
        </p:nvSpPr>
        <p:spPr bwMode="auto">
          <a:xfrm>
            <a:off x="3976333" y="8839598"/>
            <a:ext cx="3041968" cy="46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36F1F870-7658-491A-AD02-766061CFED3B}" type="slidenum">
              <a:rPr lang="en-US"/>
              <a:pPr>
                <a:defRPr/>
              </a:pPr>
              <a:t>‹#›</a:t>
            </a:fld>
            <a:endParaRPr lang="en-US" dirty="0"/>
          </a:p>
        </p:txBody>
      </p:sp>
    </p:spTree>
    <p:extLst>
      <p:ext uri="{BB962C8B-B14F-4D97-AF65-F5344CB8AC3E}">
        <p14:creationId xmlns:p14="http://schemas.microsoft.com/office/powerpoint/2010/main" val="1508197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a:defRPr/>
            </a:pPr>
            <a:fld id="{615AC027-AFA8-497A-8A97-33933BE4D855}" type="slidenum">
              <a:rPr lang="en-US"/>
              <a:pPr>
                <a:defRPr/>
              </a:pPr>
              <a:t>1</a:t>
            </a:fld>
            <a:endParaRPr lang="en-US" dirty="0"/>
          </a:p>
        </p:txBody>
      </p:sp>
      <p:sp>
        <p:nvSpPr>
          <p:cNvPr id="30722" name="Rectangle 7"/>
          <p:cNvSpPr txBox="1">
            <a:spLocks noGrp="1" noChangeArrowheads="1"/>
          </p:cNvSpPr>
          <p:nvPr/>
        </p:nvSpPr>
        <p:spPr bwMode="auto">
          <a:xfrm>
            <a:off x="3976333" y="8839598"/>
            <a:ext cx="3041968" cy="46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2A602053-23DB-400F-8468-990D0AC8D12A}" type="slidenum">
              <a:rPr lang="en-US" altLang="en-US" sz="1200"/>
              <a:pPr algn="r" eaLnBrk="1" hangingPunct="1"/>
              <a:t>1</a:t>
            </a:fld>
            <a:endParaRPr lang="en-US" altLang="en-US" sz="12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a:lnSpc>
                <a:spcPct val="150000"/>
              </a:lnSpc>
            </a:pPr>
            <a:r>
              <a:rPr lang="en-US" altLang="en-US" dirty="0"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two units were not</a:t>
            </a:r>
            <a:r>
              <a:rPr lang="en-US" baseline="0" dirty="0" smtClean="0"/>
              <a:t> controversial choices, specified as they were in the FAST Act.  It should be pointed out that the Army Corp database does not measure empty international containers, unlike the data released by the ports themselves or by the American Association of Poth Authorities. To be clear, though, any reporting on capacity and throughput will take all loaded and empty containers into account. </a:t>
            </a:r>
          </a:p>
          <a:p>
            <a:endParaRPr lang="en-US" baseline="0" dirty="0" smtClean="0"/>
          </a:p>
          <a:p>
            <a:r>
              <a:rPr lang="en-US" baseline="0" dirty="0" smtClean="0"/>
              <a:t>The total tonnage is measured in short tons, and excludes the weight of containers.</a:t>
            </a:r>
          </a:p>
          <a:p>
            <a:endParaRPr lang="en-US" baseline="0" dirty="0" smtClean="0"/>
          </a:p>
          <a:p>
            <a:r>
              <a:rPr lang="en-US" baseline="0" dirty="0" smtClean="0"/>
              <a:t>The dry bulk numbers are a subset of the total tonnage statistics, and as such are based on short tons. I will now briefly describe the methodology used to extract the dry bulk cargo from the total.</a:t>
            </a:r>
          </a:p>
          <a:p>
            <a:endParaRPr lang="en-US" baseline="0" dirty="0" smtClean="0"/>
          </a:p>
          <a:p>
            <a:r>
              <a:rPr lang="en-US" baseline="0" dirty="0" smtClean="0"/>
              <a:t>Amy </a:t>
            </a:r>
            <a:r>
              <a:rPr lang="en-US" baseline="0" dirty="0" smtClean="0"/>
              <a:t>ran a number of queries on the </a:t>
            </a:r>
            <a:r>
              <a:rPr lang="en-US" baseline="0" dirty="0" smtClean="0"/>
              <a:t>tonnage, which were </a:t>
            </a:r>
            <a:r>
              <a:rPr lang="en-US" baseline="0" dirty="0" smtClean="0"/>
              <a:t>based on the type of vessel that was transporting the cargo and on the commodity classification assigned to the cargo. In both cases the Army Corps and the Maritime Administration had a hand in selecting the criteria for the filters.</a:t>
            </a:r>
          </a:p>
          <a:p>
            <a:endParaRPr lang="en-US" baseline="0" dirty="0" smtClean="0"/>
          </a:p>
          <a:p>
            <a:r>
              <a:rPr lang="en-US" baseline="0" dirty="0" smtClean="0"/>
              <a:t>Ultimately we made the decision to rely solely on the ICST codes, or </a:t>
            </a:r>
            <a:r>
              <a:rPr lang="en-US" dirty="0" smtClean="0"/>
              <a:t>International Classification of Ships by Type codes. Given the complexity of the commodities</a:t>
            </a:r>
            <a:r>
              <a:rPr lang="en-US" baseline="0" dirty="0" smtClean="0"/>
              <a:t> we felt it was safer to not exclude a commodity type that perhaps was transported as dry bulk. Having said that, every commodity of over 100,000 tons </a:t>
            </a:r>
            <a:r>
              <a:rPr lang="en-US" baseline="0" dirty="0" smtClean="0"/>
              <a:t>that was output in </a:t>
            </a:r>
            <a:r>
              <a:rPr lang="en-US" baseline="0" dirty="0" smtClean="0"/>
              <a:t>the vessel type query was also represented on our commodity white list.</a:t>
            </a:r>
            <a:endParaRPr lang="en-US" dirty="0" smtClean="0"/>
          </a:p>
          <a:p>
            <a:endParaRPr lang="en-US" dirty="0" smtClean="0"/>
          </a:p>
          <a:p>
            <a:r>
              <a:rPr lang="en-US" dirty="0" smtClean="0"/>
              <a:t>Truth be told, the</a:t>
            </a:r>
            <a:r>
              <a:rPr lang="en-US" baseline="0" dirty="0" smtClean="0"/>
              <a:t> queries generated the same 25 ports regardless of whether we ran the ICST query, the dry bulk commodity query, or a combined query that required both requirements to be fulfilled. Now let’s look at the three lists.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6F1F870-7658-491A-AD02-766061CFED3B}" type="slidenum">
              <a:rPr lang="en-US" smtClean="0"/>
              <a:pPr>
                <a:defRPr/>
              </a:pPr>
              <a:t>10</a:t>
            </a:fld>
            <a:endParaRPr lang="en-US" dirty="0"/>
          </a:p>
        </p:txBody>
      </p:sp>
    </p:spTree>
    <p:extLst>
      <p:ext uri="{BB962C8B-B14F-4D97-AF65-F5344CB8AC3E}">
        <p14:creationId xmlns:p14="http://schemas.microsoft.com/office/powerpoint/2010/main" val="1680002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start by</a:t>
            </a:r>
            <a:r>
              <a:rPr lang="en-US" baseline="0" dirty="0" smtClean="0"/>
              <a:t> saying that these lists are all based on the preliminary 2015 numbers, and as such are illustrative and subject to change</a:t>
            </a:r>
            <a:r>
              <a:rPr lang="en-US" baseline="0" dirty="0" smtClean="0"/>
              <a:t>. The following three lists are included in your handouts if you want to take a longer look.</a:t>
            </a:r>
            <a:endParaRPr lang="en-US" dirty="0" smtClean="0"/>
          </a:p>
          <a:p>
            <a:endParaRPr lang="en-US" dirty="0" smtClean="0"/>
          </a:p>
          <a:p>
            <a:r>
              <a:rPr lang="en-US" dirty="0" smtClean="0"/>
              <a:t>These are the top 25 ports by TEUs. As I previously noted, 2015 is the first year that the Port of Virginia was included as an</a:t>
            </a:r>
            <a:r>
              <a:rPr lang="en-US" baseline="0" dirty="0" smtClean="0"/>
              <a:t> entity within the Army Corps’ database, which is why you will see an asterisk next to the 2014 numbers in the handout package. </a:t>
            </a:r>
          </a:p>
          <a:p>
            <a:endParaRPr lang="en-US" baseline="0" dirty="0" smtClean="0"/>
          </a:p>
          <a:p>
            <a:r>
              <a:rPr lang="en-US" baseline="0" dirty="0" smtClean="0"/>
              <a:t>You will also see that Tacoma and Seattle are listed separately, in contrast to the AAPA port list. Other that that the list remains the same as the AAPA’s with one exception: the Port of </a:t>
            </a:r>
            <a:r>
              <a:rPr lang="en-US" baseline="0" dirty="0" smtClean="0"/>
              <a:t>Ketchikan, </a:t>
            </a:r>
            <a:r>
              <a:rPr lang="en-US" baseline="0" dirty="0" smtClean="0"/>
              <a:t>Alaska, versus Gulfport, Mississippi.</a:t>
            </a:r>
            <a:endParaRPr lang="en-US" dirty="0"/>
          </a:p>
        </p:txBody>
      </p:sp>
      <p:sp>
        <p:nvSpPr>
          <p:cNvPr id="4" name="Slide Number Placeholder 3"/>
          <p:cNvSpPr>
            <a:spLocks noGrp="1"/>
          </p:cNvSpPr>
          <p:nvPr>
            <p:ph type="sldNum" sz="quarter" idx="10"/>
          </p:nvPr>
        </p:nvSpPr>
        <p:spPr/>
        <p:txBody>
          <a:bodyPr/>
          <a:lstStyle/>
          <a:p>
            <a:pPr>
              <a:defRPr/>
            </a:pPr>
            <a:fld id="{36F1F870-7658-491A-AD02-766061CFED3B}" type="slidenum">
              <a:rPr lang="en-US" smtClean="0"/>
              <a:pPr>
                <a:defRPr/>
              </a:pPr>
              <a:t>11</a:t>
            </a:fld>
            <a:endParaRPr lang="en-US" dirty="0"/>
          </a:p>
        </p:txBody>
      </p:sp>
    </p:spTree>
    <p:extLst>
      <p:ext uri="{BB962C8B-B14F-4D97-AF65-F5344CB8AC3E}">
        <p14:creationId xmlns:p14="http://schemas.microsoft.com/office/powerpoint/2010/main" val="1680002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immediately obvious, and no surprise,</a:t>
            </a:r>
            <a:r>
              <a:rPr lang="en-US" baseline="0" dirty="0" smtClean="0"/>
              <a:t> that these are all coastal ports, with just over half on the Atlantic Ocean, with a further eight on the Pacific.</a:t>
            </a:r>
            <a:endParaRPr lang="en-US" dirty="0"/>
          </a:p>
        </p:txBody>
      </p:sp>
      <p:sp>
        <p:nvSpPr>
          <p:cNvPr id="4" name="Slide Number Placeholder 3"/>
          <p:cNvSpPr>
            <a:spLocks noGrp="1"/>
          </p:cNvSpPr>
          <p:nvPr>
            <p:ph type="sldNum" sz="quarter" idx="10"/>
          </p:nvPr>
        </p:nvSpPr>
        <p:spPr/>
        <p:txBody>
          <a:bodyPr/>
          <a:lstStyle/>
          <a:p>
            <a:pPr>
              <a:defRPr/>
            </a:pPr>
            <a:fld id="{36F1F870-7658-491A-AD02-766061CFED3B}" type="slidenum">
              <a:rPr lang="en-US" smtClean="0"/>
              <a:pPr>
                <a:defRPr/>
              </a:pPr>
              <a:t>12</a:t>
            </a:fld>
            <a:endParaRPr lang="en-US" dirty="0"/>
          </a:p>
        </p:txBody>
      </p:sp>
    </p:spTree>
    <p:extLst>
      <p:ext uri="{BB962C8B-B14F-4D97-AF65-F5344CB8AC3E}">
        <p14:creationId xmlns:p14="http://schemas.microsoft.com/office/powerpoint/2010/main" val="629885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up is the total tonnage</a:t>
            </a:r>
            <a:r>
              <a:rPr lang="en-US" baseline="0" dirty="0" smtClean="0"/>
              <a:t> list. Again this is based on preliminary 2015 data.</a:t>
            </a:r>
            <a:endParaRPr lang="en-US" dirty="0"/>
          </a:p>
        </p:txBody>
      </p:sp>
      <p:sp>
        <p:nvSpPr>
          <p:cNvPr id="4" name="Slide Number Placeholder 3"/>
          <p:cNvSpPr>
            <a:spLocks noGrp="1"/>
          </p:cNvSpPr>
          <p:nvPr>
            <p:ph type="sldNum" sz="quarter" idx="10"/>
          </p:nvPr>
        </p:nvSpPr>
        <p:spPr/>
        <p:txBody>
          <a:bodyPr/>
          <a:lstStyle/>
          <a:p>
            <a:pPr>
              <a:defRPr/>
            </a:pPr>
            <a:fld id="{36F1F870-7658-491A-AD02-766061CFED3B}" type="slidenum">
              <a:rPr lang="en-US" smtClean="0"/>
              <a:pPr>
                <a:defRPr/>
              </a:pPr>
              <a:t>13</a:t>
            </a:fld>
            <a:endParaRPr lang="en-US" dirty="0"/>
          </a:p>
        </p:txBody>
      </p:sp>
    </p:spTree>
    <p:extLst>
      <p:ext uri="{BB962C8B-B14F-4D97-AF65-F5344CB8AC3E}">
        <p14:creationId xmlns:p14="http://schemas.microsoft.com/office/powerpoint/2010/main" val="1680002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significance of the energy industry is clear, with 13 of the 25 ports on the Gulf Coast. </a:t>
            </a:r>
          </a:p>
          <a:p>
            <a:endParaRPr lang="en-US" baseline="0" dirty="0" smtClean="0"/>
          </a:p>
          <a:p>
            <a:r>
              <a:rPr lang="en-US" baseline="0" dirty="0" smtClean="0"/>
              <a:t>I want to point out that this pie chart could also show 4 inland ports with one fewer Gulf Coast port, as South Louisiana was classed in the database as being a coastal port, which given almost half of its cargo by weight is international in nature makes sense.</a:t>
            </a:r>
            <a:endParaRPr lang="en-US" dirty="0"/>
          </a:p>
        </p:txBody>
      </p:sp>
      <p:sp>
        <p:nvSpPr>
          <p:cNvPr id="4" name="Slide Number Placeholder 3"/>
          <p:cNvSpPr>
            <a:spLocks noGrp="1"/>
          </p:cNvSpPr>
          <p:nvPr>
            <p:ph type="sldNum" sz="quarter" idx="10"/>
          </p:nvPr>
        </p:nvSpPr>
        <p:spPr/>
        <p:txBody>
          <a:bodyPr/>
          <a:lstStyle/>
          <a:p>
            <a:pPr>
              <a:defRPr/>
            </a:pPr>
            <a:fld id="{36F1F870-7658-491A-AD02-766061CFED3B}" type="slidenum">
              <a:rPr lang="en-US" smtClean="0"/>
              <a:pPr>
                <a:defRPr/>
              </a:pPr>
              <a:t>14</a:t>
            </a:fld>
            <a:endParaRPr lang="en-US" dirty="0"/>
          </a:p>
        </p:txBody>
      </p:sp>
    </p:spTree>
    <p:extLst>
      <p:ext uri="{BB962C8B-B14F-4D97-AF65-F5344CB8AC3E}">
        <p14:creationId xmlns:p14="http://schemas.microsoft.com/office/powerpoint/2010/main" val="629885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have the dry</a:t>
            </a:r>
            <a:r>
              <a:rPr lang="en-US" baseline="0" dirty="0" smtClean="0"/>
              <a:t> bulk ports, measured in short tons. </a:t>
            </a:r>
            <a:endParaRPr lang="en-US" dirty="0"/>
          </a:p>
        </p:txBody>
      </p:sp>
      <p:sp>
        <p:nvSpPr>
          <p:cNvPr id="4" name="Slide Number Placeholder 3"/>
          <p:cNvSpPr>
            <a:spLocks noGrp="1"/>
          </p:cNvSpPr>
          <p:nvPr>
            <p:ph type="sldNum" sz="quarter" idx="10"/>
          </p:nvPr>
        </p:nvSpPr>
        <p:spPr/>
        <p:txBody>
          <a:bodyPr/>
          <a:lstStyle/>
          <a:p>
            <a:pPr>
              <a:defRPr/>
            </a:pPr>
            <a:fld id="{36F1F870-7658-491A-AD02-766061CFED3B}" type="slidenum">
              <a:rPr lang="en-US" smtClean="0"/>
              <a:pPr>
                <a:defRPr/>
              </a:pPr>
              <a:t>15</a:t>
            </a:fld>
            <a:endParaRPr lang="en-US" dirty="0"/>
          </a:p>
        </p:txBody>
      </p:sp>
    </p:spTree>
    <p:extLst>
      <p:ext uri="{BB962C8B-B14F-4D97-AF65-F5344CB8AC3E}">
        <p14:creationId xmlns:p14="http://schemas.microsoft.com/office/powerpoint/2010/main" val="1680002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as we turn to the map there are a number of clearly defined regions</a:t>
            </a:r>
            <a:r>
              <a:rPr lang="en-US" baseline="0" dirty="0" smtClean="0"/>
              <a:t> that are home to clusters of ports. Once again we could reassign the Port of South Louisiana to the inland pie wedge.</a:t>
            </a:r>
            <a:endParaRPr lang="en-US" dirty="0"/>
          </a:p>
        </p:txBody>
      </p:sp>
      <p:sp>
        <p:nvSpPr>
          <p:cNvPr id="4" name="Slide Number Placeholder 3"/>
          <p:cNvSpPr>
            <a:spLocks noGrp="1"/>
          </p:cNvSpPr>
          <p:nvPr>
            <p:ph type="sldNum" sz="quarter" idx="10"/>
          </p:nvPr>
        </p:nvSpPr>
        <p:spPr/>
        <p:txBody>
          <a:bodyPr/>
          <a:lstStyle/>
          <a:p>
            <a:pPr>
              <a:defRPr/>
            </a:pPr>
            <a:fld id="{36F1F870-7658-491A-AD02-766061CFED3B}" type="slidenum">
              <a:rPr lang="en-US" smtClean="0"/>
              <a:pPr>
                <a:defRPr/>
              </a:pPr>
              <a:t>16</a:t>
            </a:fld>
            <a:endParaRPr lang="en-US" dirty="0"/>
          </a:p>
        </p:txBody>
      </p:sp>
    </p:spTree>
    <p:extLst>
      <p:ext uri="{BB962C8B-B14F-4D97-AF65-F5344CB8AC3E}">
        <p14:creationId xmlns:p14="http://schemas.microsoft.com/office/powerpoint/2010/main" val="629885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there we have it.</a:t>
            </a:r>
            <a:r>
              <a:rPr lang="en-US" baseline="0" dirty="0" smtClean="0"/>
              <a:t> </a:t>
            </a:r>
            <a:r>
              <a:rPr lang="en-US" baseline="0" dirty="0" smtClean="0"/>
              <a:t>In your packets you have those </a:t>
            </a:r>
            <a:r>
              <a:rPr lang="en-US" baseline="0" dirty="0" smtClean="0"/>
              <a:t>three lists along with some additional information that shows the stability of the queries compared to the actual 2014 </a:t>
            </a:r>
            <a:r>
              <a:rPr lang="en-US" baseline="0" dirty="0" smtClean="0"/>
              <a:t>numbers.</a:t>
            </a:r>
          </a:p>
          <a:p>
            <a:endParaRPr lang="en-US" baseline="0" dirty="0" smtClean="0"/>
          </a:p>
          <a:p>
            <a:r>
              <a:rPr lang="en-US" baseline="0" dirty="0" smtClean="0"/>
              <a:t>Before we take any questions, though, I want to turn things over to Amy </a:t>
            </a:r>
            <a:r>
              <a:rPr lang="en-US" baseline="0" dirty="0" err="1" smtClean="0"/>
              <a:t>Tujague</a:t>
            </a:r>
            <a:r>
              <a:rPr lang="en-US" baseline="0" dirty="0" smtClean="0"/>
              <a:t>. Given the reliance on the Waterborne Commerce Statistics database, we thought it would be instructive to lean what it, or they, are, how they are updated, and what they are used for. I also want to take this opportunity to thank Amy for the huge amount of time and effort she put into advising and assisting with this </a:t>
            </a:r>
            <a:r>
              <a:rPr lang="en-US" baseline="0" dirty="0" smtClean="0"/>
              <a:t>process.</a:t>
            </a:r>
            <a:endParaRPr lang="en-US" dirty="0"/>
          </a:p>
        </p:txBody>
      </p:sp>
      <p:sp>
        <p:nvSpPr>
          <p:cNvPr id="4" name="Slide Number Placeholder 3"/>
          <p:cNvSpPr>
            <a:spLocks noGrp="1"/>
          </p:cNvSpPr>
          <p:nvPr>
            <p:ph type="sldNum" sz="quarter" idx="10"/>
          </p:nvPr>
        </p:nvSpPr>
        <p:spPr/>
        <p:txBody>
          <a:bodyPr/>
          <a:lstStyle/>
          <a:p>
            <a:pPr>
              <a:defRPr/>
            </a:pPr>
            <a:fld id="{36F1F870-7658-491A-AD02-766061CFED3B}" type="slidenum">
              <a:rPr lang="en-US" smtClean="0"/>
              <a:pPr>
                <a:defRPr/>
              </a:pPr>
              <a:t>17</a:t>
            </a:fld>
            <a:endParaRPr lang="en-US" dirty="0"/>
          </a:p>
        </p:txBody>
      </p:sp>
    </p:spTree>
    <p:extLst>
      <p:ext uri="{BB962C8B-B14F-4D97-AF65-F5344CB8AC3E}">
        <p14:creationId xmlns:p14="http://schemas.microsoft.com/office/powerpoint/2010/main" val="926809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major goals today is</a:t>
            </a:r>
            <a:r>
              <a:rPr lang="en-US" baseline="0" dirty="0" smtClean="0"/>
              <a:t> to </a:t>
            </a:r>
            <a:r>
              <a:rPr lang="en-US" baseline="0" dirty="0" err="1" smtClean="0"/>
              <a:t>finalise</a:t>
            </a:r>
            <a:r>
              <a:rPr lang="en-US" baseline="0" dirty="0" smtClean="0"/>
              <a:t> the methodology that we will use to develop the three port lists so that the working group can turn its attention to the next stages of this effort.</a:t>
            </a:r>
          </a:p>
          <a:p>
            <a:endParaRPr lang="en-US" baseline="0" dirty="0" smtClean="0"/>
          </a:p>
          <a:p>
            <a:r>
              <a:rPr lang="en-US" baseline="0" dirty="0" smtClean="0"/>
              <a:t>To that end, this session will focus on reaching consensus on the port definitions and data sources used in the development of the three lists. I will also discuss some of the pros and cons of the choices made in the development of this methodology, and end with the port lists themselves.</a:t>
            </a:r>
            <a:endParaRPr lang="en-US" dirty="0"/>
          </a:p>
        </p:txBody>
      </p:sp>
      <p:sp>
        <p:nvSpPr>
          <p:cNvPr id="4" name="Slide Number Placeholder 3"/>
          <p:cNvSpPr>
            <a:spLocks noGrp="1"/>
          </p:cNvSpPr>
          <p:nvPr>
            <p:ph type="sldNum" sz="quarter" idx="10"/>
          </p:nvPr>
        </p:nvSpPr>
        <p:spPr/>
        <p:txBody>
          <a:bodyPr/>
          <a:lstStyle/>
          <a:p>
            <a:pPr>
              <a:defRPr/>
            </a:pPr>
            <a:fld id="{36F1F870-7658-491A-AD02-766061CFED3B}" type="slidenum">
              <a:rPr lang="en-US" smtClean="0"/>
              <a:pPr>
                <a:defRPr/>
              </a:pPr>
              <a:t>2</a:t>
            </a:fld>
            <a:endParaRPr lang="en-US" dirty="0"/>
          </a:p>
        </p:txBody>
      </p:sp>
    </p:spTree>
    <p:extLst>
      <p:ext uri="{BB962C8B-B14F-4D97-AF65-F5344CB8AC3E}">
        <p14:creationId xmlns:p14="http://schemas.microsoft.com/office/powerpoint/2010/main" val="13406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a:defRPr/>
            </a:pPr>
            <a:fld id="{CEF3315E-073C-4AE9-9E14-719354E91A4E}" type="slidenum">
              <a:rPr lang="en-US"/>
              <a:pPr>
                <a:defRPr/>
              </a:pPr>
              <a:t>3</a:t>
            </a:fld>
            <a:endParaRPr lang="en-US" dirty="0"/>
          </a:p>
        </p:txBody>
      </p:sp>
      <p:sp>
        <p:nvSpPr>
          <p:cNvPr id="31746" name="Rectangle 7"/>
          <p:cNvSpPr txBox="1">
            <a:spLocks noGrp="1" noChangeArrowheads="1"/>
          </p:cNvSpPr>
          <p:nvPr/>
        </p:nvSpPr>
        <p:spPr bwMode="auto">
          <a:xfrm>
            <a:off x="3976333" y="8839598"/>
            <a:ext cx="3041968" cy="46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E5107D95-4FAC-40DB-AE97-E6B4F15523A4}" type="slidenum">
              <a:rPr lang="en-US" altLang="en-US" sz="1200"/>
              <a:pPr algn="r" eaLnBrk="1" hangingPunct="1"/>
              <a:t>3</a:t>
            </a:fld>
            <a:endParaRPr lang="en-US" altLang="en-US" sz="1200" dirty="0"/>
          </a:p>
        </p:txBody>
      </p:sp>
      <p:sp>
        <p:nvSpPr>
          <p:cNvPr id="31747" name="Rectangle 2"/>
          <p:cNvSpPr>
            <a:spLocks noGrp="1" noRot="1" noChangeAspect="1" noChangeArrowheads="1" noTextEdit="1"/>
          </p:cNvSpPr>
          <p:nvPr>
            <p:ph type="sldImg"/>
          </p:nvPr>
        </p:nvSpPr>
        <p:spPr>
          <a:ln/>
        </p:spPr>
      </p:sp>
      <p:sp>
        <p:nvSpPr>
          <p:cNvPr id="31750" name="Rectangle 6"/>
          <p:cNvSpPr>
            <a:spLocks noGrp="1" noChangeArrowheads="1"/>
          </p:cNvSpPr>
          <p:nvPr>
            <p:ph type="body" idx="1"/>
          </p:nvPr>
        </p:nvSpPr>
        <p:spPr>
          <a:noFill/>
        </p:spPr>
        <p:txBody>
          <a:bodyPr/>
          <a:lstStyle/>
          <a:p>
            <a:r>
              <a:rPr lang="en-US" altLang="en-US" baseline="0" dirty="0" smtClean="0"/>
              <a:t>So while I talk there is one key question to keep in mind: </a:t>
            </a:r>
            <a:r>
              <a:rPr lang="en-US" altLang="en-US" sz="1200" dirty="0" smtClean="0"/>
              <a:t>Do you </a:t>
            </a:r>
            <a:r>
              <a:rPr lang="en-US" altLang="en-US" sz="1200" dirty="0" smtClean="0">
                <a:solidFill>
                  <a:schemeClr val="tx1">
                    <a:lumMod val="60000"/>
                    <a:lumOff val="40000"/>
                  </a:schemeClr>
                </a:solidFill>
              </a:rPr>
              <a:t>concur with the methodology that was used </a:t>
            </a:r>
            <a:r>
              <a:rPr lang="en-US" altLang="en-US" sz="1200" dirty="0" smtClean="0"/>
              <a:t>to develop each of the three port lists?</a:t>
            </a:r>
          </a:p>
          <a:p>
            <a:endParaRPr lang="en-US" altLang="en-US" sz="1200" baseline="0" dirty="0" smtClean="0"/>
          </a:p>
          <a:p>
            <a:r>
              <a:rPr lang="en-US" altLang="en-US" sz="1200" baseline="0" dirty="0" smtClean="0"/>
              <a:t>While there will be some time in this session for the discussion of this question, it is one of the focal points of this afternoon’s breakout period.</a:t>
            </a:r>
          </a:p>
          <a:p>
            <a:endParaRPr lang="en-US" altLang="en-US" sz="1200" baseline="0" dirty="0" smtClean="0"/>
          </a:p>
          <a:p>
            <a:r>
              <a:rPr lang="en-US" altLang="en-US" sz="1200" baseline="0" dirty="0" smtClean="0"/>
              <a:t>With that I am going to turn to the feedback from the questions that we were displayed at the end of the first Working Group meeting. While we have already spoken about the feedback this morning, further examination within the context of the port lists and the methodologies used to create them is helpful.</a:t>
            </a:r>
            <a:endParaRPr lang="en-US" alt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port definitions.</a:t>
            </a:r>
            <a:r>
              <a:rPr lang="en-US" baseline="0" dirty="0" smtClean="0"/>
              <a:t> As expected, we saw a wide variety of answer, ranging from the terminal level up to the regional activity area. </a:t>
            </a:r>
          </a:p>
          <a:p>
            <a:endParaRPr lang="en-US" baseline="0" dirty="0" smtClean="0"/>
          </a:p>
          <a:p>
            <a:r>
              <a:rPr lang="en-US" baseline="0" dirty="0" smtClean="0"/>
              <a:t>Some of the respondents provided definitions used in other government projects (#1)</a:t>
            </a:r>
          </a:p>
          <a:p>
            <a:endParaRPr lang="en-US" baseline="0" dirty="0" smtClean="0"/>
          </a:p>
          <a:p>
            <a:r>
              <a:rPr lang="en-US" baseline="0" dirty="0" smtClean="0"/>
              <a:t>Other responses would draw more nebulous boundaries (#2)</a:t>
            </a:r>
          </a:p>
          <a:p>
            <a:endParaRPr lang="en-US" baseline="0" dirty="0" smtClean="0"/>
          </a:p>
          <a:p>
            <a:r>
              <a:rPr lang="en-US" baseline="0" dirty="0" smtClean="0"/>
              <a:t>Finally there were suggestions to define ports as the terminals themselves (#4)</a:t>
            </a:r>
            <a:endParaRPr lang="en-US" dirty="0"/>
          </a:p>
        </p:txBody>
      </p:sp>
      <p:sp>
        <p:nvSpPr>
          <p:cNvPr id="4" name="Slide Number Placeholder 3"/>
          <p:cNvSpPr>
            <a:spLocks noGrp="1"/>
          </p:cNvSpPr>
          <p:nvPr>
            <p:ph type="sldNum" sz="quarter" idx="10"/>
          </p:nvPr>
        </p:nvSpPr>
        <p:spPr/>
        <p:txBody>
          <a:bodyPr/>
          <a:lstStyle/>
          <a:p>
            <a:pPr>
              <a:defRPr/>
            </a:pPr>
            <a:fld id="{36F1F870-7658-491A-AD02-766061CFED3B}" type="slidenum">
              <a:rPr lang="en-US" smtClean="0"/>
              <a:pPr>
                <a:defRPr/>
              </a:pPr>
              <a:t>4</a:t>
            </a:fld>
            <a:endParaRPr lang="en-US" dirty="0"/>
          </a:p>
        </p:txBody>
      </p:sp>
    </p:spTree>
    <p:extLst>
      <p:ext uri="{BB962C8B-B14F-4D97-AF65-F5344CB8AC3E}">
        <p14:creationId xmlns:p14="http://schemas.microsoft.com/office/powerpoint/2010/main" val="168000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Turning to data sources, a number of respondents</a:t>
            </a:r>
            <a:r>
              <a:rPr lang="en-US" baseline="0" dirty="0" smtClean="0"/>
              <a:t> stated that the rankings should be based on annual figures that were reported in public sources.</a:t>
            </a:r>
          </a:p>
          <a:p>
            <a:endParaRPr lang="en-US" baseline="0" dirty="0" smtClean="0"/>
          </a:p>
          <a:p>
            <a:r>
              <a:rPr lang="en-US" baseline="0" dirty="0" smtClean="0"/>
              <a:t>Others suggested that the data be drawn from the Commerce Department and the Army Corps of Engineers so that it would be tied to Customs Districts, which would or could then serve as the basis for defining port boundaries.</a:t>
            </a:r>
            <a:endParaRPr lang="en-US" dirty="0"/>
          </a:p>
        </p:txBody>
      </p:sp>
      <p:sp>
        <p:nvSpPr>
          <p:cNvPr id="4" name="Slide Number Placeholder 3"/>
          <p:cNvSpPr>
            <a:spLocks noGrp="1"/>
          </p:cNvSpPr>
          <p:nvPr>
            <p:ph type="sldNum" sz="quarter" idx="10"/>
          </p:nvPr>
        </p:nvSpPr>
        <p:spPr/>
        <p:txBody>
          <a:bodyPr/>
          <a:lstStyle/>
          <a:p>
            <a:pPr>
              <a:defRPr/>
            </a:pPr>
            <a:fld id="{36F1F870-7658-491A-AD02-766061CFED3B}" type="slidenum">
              <a:rPr lang="en-US" smtClean="0"/>
              <a:pPr>
                <a:defRPr/>
              </a:pPr>
              <a:t>5</a:t>
            </a:fld>
            <a:endParaRPr lang="en-US" dirty="0"/>
          </a:p>
        </p:txBody>
      </p:sp>
    </p:spTree>
    <p:extLst>
      <p:ext uri="{BB962C8B-B14F-4D97-AF65-F5344CB8AC3E}">
        <p14:creationId xmlns:p14="http://schemas.microsoft.com/office/powerpoint/2010/main" val="1680002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a:t>
            </a:r>
            <a:r>
              <a:rPr lang="en-US" baseline="0" dirty="0" smtClean="0"/>
              <a:t> most respondents agreed that the language in the FAST Act should be followed, with the focus on the Top 25 ports in each category. Others noted that they would like to see that expanded (and the language in the Act was for a minimum of 25 ports).</a:t>
            </a:r>
          </a:p>
          <a:p>
            <a:endParaRPr lang="en-US" baseline="0" dirty="0" smtClean="0"/>
          </a:p>
          <a:p>
            <a:r>
              <a:rPr lang="en-US" baseline="0" dirty="0" smtClean="0"/>
              <a:t>Some suggested using a minimum threshold of activity as a cut off, while another comment suggested using the much larger </a:t>
            </a:r>
            <a:r>
              <a:rPr lang="en-US" dirty="0" smtClean="0"/>
              <a:t>National Multimodal Freight Network list of ports.</a:t>
            </a:r>
          </a:p>
          <a:p>
            <a:endParaRPr lang="en-US" dirty="0" smtClean="0"/>
          </a:p>
          <a:p>
            <a:r>
              <a:rPr lang="en-US" dirty="0" smtClean="0"/>
              <a:t>There was consensus that for</a:t>
            </a:r>
            <a:r>
              <a:rPr lang="en-US" baseline="0" dirty="0" smtClean="0"/>
              <a:t> containers the focus should be on total TEUs, namely both loaded and empty containers. And most respondents stated that there should be consistency between the lists, especially when it came to making decisions about ports like Seattle and Tacoma.</a:t>
            </a:r>
            <a:endParaRPr lang="en-US" dirty="0"/>
          </a:p>
        </p:txBody>
      </p:sp>
      <p:sp>
        <p:nvSpPr>
          <p:cNvPr id="4" name="Slide Number Placeholder 3"/>
          <p:cNvSpPr>
            <a:spLocks noGrp="1"/>
          </p:cNvSpPr>
          <p:nvPr>
            <p:ph type="sldNum" sz="quarter" idx="10"/>
          </p:nvPr>
        </p:nvSpPr>
        <p:spPr/>
        <p:txBody>
          <a:bodyPr/>
          <a:lstStyle/>
          <a:p>
            <a:pPr>
              <a:defRPr/>
            </a:pPr>
            <a:fld id="{36F1F870-7658-491A-AD02-766061CFED3B}" type="slidenum">
              <a:rPr lang="en-US" smtClean="0"/>
              <a:pPr>
                <a:defRPr/>
              </a:pPr>
              <a:t>6</a:t>
            </a:fld>
            <a:endParaRPr lang="en-US" dirty="0"/>
          </a:p>
        </p:txBody>
      </p:sp>
    </p:spTree>
    <p:extLst>
      <p:ext uri="{BB962C8B-B14F-4D97-AF65-F5344CB8AC3E}">
        <p14:creationId xmlns:p14="http://schemas.microsoft.com/office/powerpoint/2010/main" val="1680002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1800"/>
              </a:spcAft>
              <a:buFont typeface="Arial" panose="020B0604020202020204" pitchFamily="34" charset="0"/>
              <a:buNone/>
            </a:pPr>
            <a:r>
              <a:rPr lang="en-US" dirty="0" smtClean="0"/>
              <a:t>The</a:t>
            </a:r>
            <a:r>
              <a:rPr lang="en-US" baseline="0" dirty="0" smtClean="0"/>
              <a:t> final set of feedback that I will discuss surrounds how the data is </a:t>
            </a:r>
            <a:r>
              <a:rPr lang="en-US" baseline="0" dirty="0" err="1" smtClean="0"/>
              <a:t>organised</a:t>
            </a:r>
            <a:r>
              <a:rPr lang="en-US" baseline="0" dirty="0" smtClean="0"/>
              <a:t>, and again there were lots of differing opinions. These could be broadly defined as those that wanted to group </a:t>
            </a:r>
            <a:r>
              <a:rPr lang="en-US" dirty="0" smtClean="0"/>
              <a:t>ports by geography,</a:t>
            </a:r>
            <a:r>
              <a:rPr lang="en-US" baseline="0" dirty="0" smtClean="0"/>
              <a:t> c</a:t>
            </a:r>
            <a:r>
              <a:rPr lang="en-US" dirty="0" smtClean="0"/>
              <a:t>ategorize them by volume handled, and classify them by function.</a:t>
            </a:r>
          </a:p>
          <a:p>
            <a:pPr marL="0" indent="0">
              <a:spcBef>
                <a:spcPts val="600"/>
              </a:spcBef>
              <a:spcAft>
                <a:spcPts val="1800"/>
              </a:spcAft>
              <a:buFont typeface="Arial" panose="020B0604020202020204" pitchFamily="34" charset="0"/>
              <a:buNone/>
            </a:pPr>
            <a:endParaRPr lang="en-US" dirty="0" smtClean="0"/>
          </a:p>
          <a:p>
            <a:pPr marL="0" indent="0">
              <a:spcBef>
                <a:spcPts val="600"/>
              </a:spcBef>
              <a:spcAft>
                <a:spcPts val="1800"/>
              </a:spcAft>
              <a:buFont typeface="Arial" panose="020B0604020202020204" pitchFamily="34" charset="0"/>
              <a:buNone/>
            </a:pPr>
            <a:r>
              <a:rPr lang="en-US" dirty="0" smtClean="0"/>
              <a:t>All three options are excellent ways to think of ports within the larger transportation network,</a:t>
            </a:r>
            <a:r>
              <a:rPr lang="en-US" baseline="0" dirty="0" smtClean="0"/>
              <a:t> and that’s certainly something that will be addressed in the annual reports.</a:t>
            </a:r>
          </a:p>
          <a:p>
            <a:pPr marL="0" indent="0">
              <a:spcBef>
                <a:spcPts val="600"/>
              </a:spcBef>
              <a:spcAft>
                <a:spcPts val="1800"/>
              </a:spcAft>
              <a:buFont typeface="Arial" panose="020B0604020202020204" pitchFamily="34" charset="0"/>
              <a:buNone/>
            </a:pPr>
            <a:endParaRPr lang="en-US" baseline="0" dirty="0" smtClean="0"/>
          </a:p>
          <a:p>
            <a:pPr marL="0" indent="0">
              <a:spcBef>
                <a:spcPts val="600"/>
              </a:spcBef>
              <a:spcAft>
                <a:spcPts val="1800"/>
              </a:spcAft>
              <a:buFont typeface="Arial" panose="020B0604020202020204" pitchFamily="34" charset="0"/>
              <a:buNone/>
            </a:pPr>
            <a:r>
              <a:rPr lang="en-US" baseline="0" dirty="0" smtClean="0"/>
              <a:t>Now we have looked at the feedback it’s time to look at the decisions that were made. I’ll step through the choices that were made to come up with the proposed methodology.</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36F1F870-7658-491A-AD02-766061CFED3B}" type="slidenum">
              <a:rPr lang="en-US" smtClean="0"/>
              <a:pPr>
                <a:defRPr/>
              </a:pPr>
              <a:t>7</a:t>
            </a:fld>
            <a:endParaRPr lang="en-US" dirty="0"/>
          </a:p>
        </p:txBody>
      </p:sp>
    </p:spTree>
    <p:extLst>
      <p:ext uri="{BB962C8B-B14F-4D97-AF65-F5344CB8AC3E}">
        <p14:creationId xmlns:p14="http://schemas.microsoft.com/office/powerpoint/2010/main" val="1680002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up is the source of the data for the lists, namely TEUs, total tonnage, and dry bulk.</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smtClean="0"/>
              <a:t>All</a:t>
            </a:r>
            <a:r>
              <a:rPr lang="en-US" baseline="0" dirty="0" smtClean="0"/>
              <a:t> three lists will be developed using databases created by the </a:t>
            </a:r>
            <a:r>
              <a:rPr lang="en-US" dirty="0" smtClean="0"/>
              <a:t>Army Corp of Engineers’ Waterborne Commerce Statistics Center.</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smtClean="0"/>
              <a:t>This is</a:t>
            </a:r>
            <a:r>
              <a:rPr lang="en-US" baseline="0" dirty="0" smtClean="0"/>
              <a:t> based in no small part on the fact </a:t>
            </a:r>
            <a:r>
              <a:rPr lang="en-US" baseline="0" dirty="0" smtClean="0"/>
              <a:t>it results in a </a:t>
            </a:r>
            <a:r>
              <a:rPr lang="en-US" baseline="0" dirty="0" smtClean="0"/>
              <a:t>single consistent source for all three lists and that the data is publically available for all to see.</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smtClean="0"/>
              <a:t>Amy </a:t>
            </a:r>
            <a:r>
              <a:rPr lang="en-US" baseline="0" dirty="0" err="1" smtClean="0"/>
              <a:t>Tujague</a:t>
            </a:r>
            <a:r>
              <a:rPr lang="en-US" baseline="0" dirty="0" smtClean="0"/>
              <a:t> will be speaking after me to provide an overview of these databases, but for now suffice it to say that </a:t>
            </a:r>
            <a:r>
              <a:rPr lang="en-US" dirty="0" smtClean="0"/>
              <a:t>the domestic tonnage in the database is based off of operator reports while foreign tonnages are built from PIERS, the Census Bureau, and </a:t>
            </a:r>
            <a:r>
              <a:rPr lang="en-US" sz="1200" kern="1200" dirty="0" smtClean="0">
                <a:solidFill>
                  <a:schemeClr val="tx1"/>
                </a:solidFill>
                <a:effectLst/>
                <a:latin typeface="Arial" charset="0"/>
                <a:ea typeface="+mn-ea"/>
                <a:cs typeface="+mn-cs"/>
              </a:rPr>
              <a:t>CBP entrances and clearances.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smtClean="0">
                <a:solidFill>
                  <a:schemeClr val="tx1"/>
                </a:solidFill>
                <a:effectLst/>
                <a:latin typeface="Arial" charset="0"/>
                <a:ea typeface="+mn-ea"/>
                <a:cs typeface="+mn-cs"/>
              </a:rPr>
              <a:t>It</a:t>
            </a:r>
            <a:r>
              <a:rPr lang="en-US" sz="1200" kern="1200" baseline="0" dirty="0" smtClean="0">
                <a:solidFill>
                  <a:schemeClr val="tx1"/>
                </a:solidFill>
                <a:effectLst/>
                <a:latin typeface="Arial" charset="0"/>
                <a:ea typeface="+mn-ea"/>
                <a:cs typeface="+mn-cs"/>
              </a:rPr>
              <a:t> is worth noting that a number of different data sources were considered, and that while none was perfect this is the best for the task at hand.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6F1F870-7658-491A-AD02-766061CFED3B}" type="slidenum">
              <a:rPr lang="en-US" smtClean="0"/>
              <a:pPr>
                <a:defRPr/>
              </a:pPr>
              <a:t>8</a:t>
            </a:fld>
            <a:endParaRPr lang="en-US" dirty="0"/>
          </a:p>
        </p:txBody>
      </p:sp>
    </p:spTree>
    <p:extLst>
      <p:ext uri="{BB962C8B-B14F-4D97-AF65-F5344CB8AC3E}">
        <p14:creationId xmlns:p14="http://schemas.microsoft.com/office/powerpoint/2010/main" val="168000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discussed in the first Working Group Meeting, how one defines</a:t>
            </a:r>
            <a:r>
              <a:rPr lang="en-US" baseline="0" dirty="0" smtClean="0"/>
              <a:t> a port is open to interpretation. While some feedback called for terminal level </a:t>
            </a:r>
            <a:r>
              <a:rPr lang="en-US" baseline="0" dirty="0" smtClean="0"/>
              <a:t>considerations and some looked </a:t>
            </a:r>
            <a:r>
              <a:rPr lang="en-US" baseline="0" dirty="0" smtClean="0"/>
              <a:t>towards a more activity focused area boundary, the consensus was </a:t>
            </a:r>
            <a:r>
              <a:rPr lang="en-US" baseline="0" dirty="0" smtClean="0"/>
              <a:t>at the port </a:t>
            </a:r>
            <a:r>
              <a:rPr lang="en-US" baseline="0" dirty="0" smtClean="0"/>
              <a:t>level.</a:t>
            </a:r>
          </a:p>
          <a:p>
            <a:endParaRPr lang="en-US" baseline="0" dirty="0" smtClean="0"/>
          </a:p>
          <a:p>
            <a:r>
              <a:rPr lang="en-US" baseline="0" dirty="0" smtClean="0"/>
              <a:t>You may recall that I raised the question of where to draw boundaries, whether in the case of port authorities that stretch along the river like South Louisiana or Cincinnati-Northern Kentucky, or </a:t>
            </a:r>
            <a:r>
              <a:rPr lang="en-US" baseline="0" dirty="0" smtClean="0"/>
              <a:t>with ports </a:t>
            </a:r>
            <a:r>
              <a:rPr lang="en-US" baseline="0" dirty="0" smtClean="0"/>
              <a:t>that are in the process of adjusting their </a:t>
            </a:r>
            <a:r>
              <a:rPr lang="en-US" baseline="0" dirty="0" err="1" smtClean="0"/>
              <a:t>organisation</a:t>
            </a:r>
            <a:r>
              <a:rPr lang="en-US" baseline="0" dirty="0" smtClean="0"/>
              <a:t>, like Seattle and Tacoma or the Port of Virginia.</a:t>
            </a:r>
          </a:p>
          <a:p>
            <a:endParaRPr lang="en-US" baseline="0" dirty="0" smtClean="0"/>
          </a:p>
          <a:p>
            <a:r>
              <a:rPr lang="en-US" baseline="0" dirty="0" smtClean="0"/>
              <a:t>Well, we will be using the definitions included within the Army Corps databases, which requires legislative enactments by a state, county, or city to change the limits of a port. So as of the 2015 data release the Port of Virginia is in as a single port while Seattle and Tacoma remain separate. </a:t>
            </a:r>
          </a:p>
          <a:p>
            <a:endParaRPr lang="en-US" baseline="0" dirty="0" smtClean="0"/>
          </a:p>
          <a:p>
            <a:r>
              <a:rPr lang="en-US" baseline="0" dirty="0" smtClean="0"/>
              <a:t>The advantage of this decision is that there will be consistency across the lists and that this effort will not set a precedent for including non-legislatively passed entities. The downside is that the North West Seaport Alliance does not release TEU data at the port level, and so that is something that will have to be dealt with further down the road.</a:t>
            </a:r>
            <a:endParaRPr lang="en-US" dirty="0"/>
          </a:p>
        </p:txBody>
      </p:sp>
      <p:sp>
        <p:nvSpPr>
          <p:cNvPr id="4" name="Slide Number Placeholder 3"/>
          <p:cNvSpPr>
            <a:spLocks noGrp="1"/>
          </p:cNvSpPr>
          <p:nvPr>
            <p:ph type="sldNum" sz="quarter" idx="10"/>
          </p:nvPr>
        </p:nvSpPr>
        <p:spPr/>
        <p:txBody>
          <a:bodyPr/>
          <a:lstStyle/>
          <a:p>
            <a:pPr>
              <a:defRPr/>
            </a:pPr>
            <a:fld id="{36F1F870-7658-491A-AD02-766061CFED3B}" type="slidenum">
              <a:rPr lang="en-US" smtClean="0"/>
              <a:pPr>
                <a:defRPr/>
              </a:pPr>
              <a:t>9</a:t>
            </a:fld>
            <a:endParaRPr lang="en-US" dirty="0"/>
          </a:p>
        </p:txBody>
      </p:sp>
    </p:spTree>
    <p:extLst>
      <p:ext uri="{BB962C8B-B14F-4D97-AF65-F5344CB8AC3E}">
        <p14:creationId xmlns:p14="http://schemas.microsoft.com/office/powerpoint/2010/main" val="1680002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838200"/>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249859" name="Rectangle 3"/>
          <p:cNvSpPr>
            <a:spLocks noGrp="1" noChangeArrowheads="1"/>
          </p:cNvSpPr>
          <p:nvPr>
            <p:ph type="ctrTitle"/>
          </p:nvPr>
        </p:nvSpPr>
        <p:spPr>
          <a:xfrm>
            <a:off x="990600" y="1752600"/>
            <a:ext cx="7772400" cy="1143000"/>
          </a:xfrm>
        </p:spPr>
        <p:txBody>
          <a:bodyPr/>
          <a:lstStyle>
            <a:lvl1pPr>
              <a:defRPr/>
            </a:lvl1pPr>
          </a:lstStyle>
          <a:p>
            <a:pPr lvl="0"/>
            <a:r>
              <a:rPr lang="en-US" noProof="0" smtClean="0"/>
              <a:t>Click to edit Master title style</a:t>
            </a:r>
          </a:p>
        </p:txBody>
      </p:sp>
      <p:sp>
        <p:nvSpPr>
          <p:cNvPr id="249860" name="Rectangle 4"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a:defRPr>
                <a:solidFill>
                  <a:schemeClr val="tx2"/>
                </a:solidFill>
              </a:defRPr>
            </a:lvl1pPr>
          </a:lstStyle>
          <a:p>
            <a:pPr lvl="0"/>
            <a:r>
              <a:rPr lang="en-US" noProof="0" smtClean="0"/>
              <a:t>Click to edit Master subtitle style</a:t>
            </a:r>
          </a:p>
        </p:txBody>
      </p:sp>
      <p:sp>
        <p:nvSpPr>
          <p:cNvPr id="6" name="Date Placeholder 5"/>
          <p:cNvSpPr>
            <a:spLocks noGrp="1" noChangeArrowheads="1"/>
          </p:cNvSpPr>
          <p:nvPr>
            <p:ph type="dt" sz="quarter" idx="10"/>
          </p:nvPr>
        </p:nvSpPr>
        <p:spPr bwMode="auto">
          <a:xfrm>
            <a:off x="3733800" y="60198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lvl1pPr>
          </a:lstStyle>
          <a:p>
            <a:fld id="{503A4498-9EB0-43C7-A314-07837374AE6D}" type="datetime1">
              <a:rPr lang="en-US" altLang="en-US"/>
              <a:pPr/>
              <a:t>9/22/2016</a:t>
            </a:fld>
            <a:r>
              <a:rPr lang="en-US" altLang="en-US" dirty="0"/>
              <a:t>DATE</a:t>
            </a:r>
          </a:p>
        </p:txBody>
      </p:sp>
      <p:sp>
        <p:nvSpPr>
          <p:cNvPr id="7" name="Line 7"/>
          <p:cNvSpPr>
            <a:spLocks noChangeShapeType="1"/>
          </p:cNvSpPr>
          <p:nvPr userDrawn="1"/>
        </p:nvSpPr>
        <p:spPr bwMode="auto">
          <a:xfrm flipH="1">
            <a:off x="0" y="609600"/>
            <a:ext cx="9144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575" y="-52388"/>
            <a:ext cx="9201150" cy="696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640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IMG_041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163" y="-28575"/>
            <a:ext cx="9204326"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Line 7"/>
          <p:cNvSpPr>
            <a:spLocks noChangeShapeType="1"/>
          </p:cNvSpPr>
          <p:nvPr/>
        </p:nvSpPr>
        <p:spPr bwMode="auto">
          <a:xfrm flipH="1">
            <a:off x="0" y="838200"/>
            <a:ext cx="9144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2" name="Title 1"/>
          <p:cNvSpPr>
            <a:spLocks noGrp="1"/>
          </p:cNvSpPr>
          <p:nvPr>
            <p:ph type="title"/>
          </p:nvPr>
        </p:nvSpPr>
        <p:spPr>
          <a:xfrm>
            <a:off x="457200" y="0"/>
            <a:ext cx="7772400" cy="762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a:defRPr/>
            </a:lvl1pPr>
          </a:lstStyle>
          <a:p>
            <a:fld id="{EE4F26FB-F806-4FAB-8228-EF9D99959F24}" type="slidenum">
              <a:rPr lang="en-US" altLang="en-US"/>
              <a:pPr/>
              <a:t>‹#›</a:t>
            </a:fld>
            <a:endParaRPr lang="en-US" altLang="en-US" dirty="0"/>
          </a:p>
        </p:txBody>
      </p:sp>
    </p:spTree>
    <p:extLst>
      <p:ext uri="{BB962C8B-B14F-4D97-AF65-F5344CB8AC3E}">
        <p14:creationId xmlns:p14="http://schemas.microsoft.com/office/powerpoint/2010/main" val="2926170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2700000" scaled="1"/>
        </a:gradFill>
        <a:effectLst/>
      </p:bgPr>
    </p:bg>
    <p:spTree>
      <p:nvGrpSpPr>
        <p:cNvPr id="1" name=""/>
        <p:cNvGrpSpPr/>
        <p:nvPr/>
      </p:nvGrpSpPr>
      <p:grpSpPr>
        <a:xfrm>
          <a:off x="0" y="0"/>
          <a:ext cx="0" cy="0"/>
          <a:chOff x="0" y="0"/>
          <a:chExt cx="0" cy="0"/>
        </a:xfrm>
      </p:grpSpPr>
      <p:sp>
        <p:nvSpPr>
          <p:cNvPr id="3077" name="Rectangle 3"/>
          <p:cNvSpPr>
            <a:spLocks noGrp="1" noChangeArrowheads="1"/>
          </p:cNvSpPr>
          <p:nvPr>
            <p:ph type="title"/>
          </p:nvPr>
        </p:nvSpPr>
        <p:spPr bwMode="auto">
          <a:xfrm>
            <a:off x="457200" y="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8" name="Rectangle 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Rectangle 5"/>
          <p:cNvSpPr>
            <a:spLocks noGrp="1" noChangeArrowheads="1"/>
          </p:cNvSpPr>
          <p:nvPr>
            <p:ph type="sldNum" sz="quarter" idx="4"/>
          </p:nvPr>
        </p:nvSpPr>
        <p:spPr bwMode="auto">
          <a:xfrm>
            <a:off x="7086600" y="63246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800" b="1">
                <a:solidFill>
                  <a:schemeClr val="bg2"/>
                </a:solidFill>
              </a:defRPr>
            </a:lvl1pPr>
          </a:lstStyle>
          <a:p>
            <a:fld id="{9C1FADB3-010F-4CCA-95C6-CA314685FBE1}"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Verdana" pitchFamily="34" charset="0"/>
        </a:defRPr>
      </a:lvl2pPr>
      <a:lvl3pPr algn="l" rtl="0" eaLnBrk="0" fontAlgn="base" hangingPunct="0">
        <a:spcBef>
          <a:spcPct val="0"/>
        </a:spcBef>
        <a:spcAft>
          <a:spcPct val="0"/>
        </a:spcAft>
        <a:defRPr sz="2400">
          <a:solidFill>
            <a:schemeClr val="bg1"/>
          </a:solidFill>
          <a:latin typeface="Verdana" pitchFamily="34" charset="0"/>
        </a:defRPr>
      </a:lvl3pPr>
      <a:lvl4pPr algn="l" rtl="0" eaLnBrk="0" fontAlgn="base" hangingPunct="0">
        <a:spcBef>
          <a:spcPct val="0"/>
        </a:spcBef>
        <a:spcAft>
          <a:spcPct val="0"/>
        </a:spcAft>
        <a:defRPr sz="2400">
          <a:solidFill>
            <a:schemeClr val="bg1"/>
          </a:solidFill>
          <a:latin typeface="Verdana" pitchFamily="34" charset="0"/>
        </a:defRPr>
      </a:lvl4pPr>
      <a:lvl5pPr algn="l" rtl="0" eaLnBrk="0" fontAlgn="base" hangingPunct="0">
        <a:spcBef>
          <a:spcPct val="0"/>
        </a:spcBef>
        <a:spcAft>
          <a:spcPct val="0"/>
        </a:spcAft>
        <a:defRPr sz="2400">
          <a:solidFill>
            <a:schemeClr val="bg1"/>
          </a:solidFill>
          <a:latin typeface="Verdana" pitchFamily="34" charset="0"/>
        </a:defRPr>
      </a:lvl5pPr>
      <a:lvl6pPr marL="457200" algn="l" rtl="0" fontAlgn="base">
        <a:spcBef>
          <a:spcPct val="0"/>
        </a:spcBef>
        <a:spcAft>
          <a:spcPct val="0"/>
        </a:spcAft>
        <a:defRPr sz="2400">
          <a:solidFill>
            <a:schemeClr val="bg1"/>
          </a:solidFill>
          <a:latin typeface="Verdana" pitchFamily="34" charset="0"/>
        </a:defRPr>
      </a:lvl6pPr>
      <a:lvl7pPr marL="914400" algn="l" rtl="0" fontAlgn="base">
        <a:spcBef>
          <a:spcPct val="0"/>
        </a:spcBef>
        <a:spcAft>
          <a:spcPct val="0"/>
        </a:spcAft>
        <a:defRPr sz="2400">
          <a:solidFill>
            <a:schemeClr val="bg1"/>
          </a:solidFill>
          <a:latin typeface="Verdana" pitchFamily="34" charset="0"/>
        </a:defRPr>
      </a:lvl7pPr>
      <a:lvl8pPr marL="1371600" algn="l" rtl="0" fontAlgn="base">
        <a:spcBef>
          <a:spcPct val="0"/>
        </a:spcBef>
        <a:spcAft>
          <a:spcPct val="0"/>
        </a:spcAft>
        <a:defRPr sz="2400">
          <a:solidFill>
            <a:schemeClr val="bg1"/>
          </a:solidFill>
          <a:latin typeface="Verdana" pitchFamily="34" charset="0"/>
        </a:defRPr>
      </a:lvl8pPr>
      <a:lvl9pPr marL="1828800" algn="l" rtl="0" fontAlgn="base">
        <a:spcBef>
          <a:spcPct val="0"/>
        </a:spcBef>
        <a:spcAft>
          <a:spcPct val="0"/>
        </a:spcAft>
        <a:defRPr sz="2400">
          <a:solidFill>
            <a:schemeClr val="bg1"/>
          </a:solidFill>
          <a:latin typeface="Verdana" pitchFamily="34" charset="0"/>
        </a:defRPr>
      </a:lvl9pPr>
    </p:titleStyle>
    <p:bodyStyle>
      <a:lvl1pPr algn="l" rtl="0" eaLnBrk="0" fontAlgn="base" hangingPunct="0">
        <a:spcBef>
          <a:spcPct val="20000"/>
        </a:spcBef>
        <a:spcAft>
          <a:spcPct val="0"/>
        </a:spcAft>
        <a:buClr>
          <a:schemeClr val="bg2"/>
        </a:buClr>
        <a:defRPr sz="2000">
          <a:solidFill>
            <a:schemeClr val="bg2"/>
          </a:solidFill>
          <a:latin typeface="+mn-lt"/>
          <a:ea typeface="+mn-ea"/>
          <a:cs typeface="+mn-cs"/>
        </a:defRPr>
      </a:lvl1pPr>
      <a:lvl2pPr marL="742950" indent="-285750" algn="l" rtl="0" eaLnBrk="0" fontAlgn="base" hangingPunct="0">
        <a:spcBef>
          <a:spcPct val="20000"/>
        </a:spcBef>
        <a:spcAft>
          <a:spcPct val="0"/>
        </a:spcAft>
        <a:buClr>
          <a:schemeClr val="bg2"/>
        </a:buClr>
        <a:buChar char="•"/>
        <a:defRPr>
          <a:solidFill>
            <a:schemeClr val="bg2"/>
          </a:solidFill>
          <a:latin typeface="+mn-lt"/>
        </a:defRPr>
      </a:lvl2pPr>
      <a:lvl3pPr marL="1143000" indent="-228600" algn="l" rtl="0" eaLnBrk="0" fontAlgn="base" hangingPunct="0">
        <a:spcBef>
          <a:spcPct val="20000"/>
        </a:spcBef>
        <a:spcAft>
          <a:spcPct val="0"/>
        </a:spcAft>
        <a:buClr>
          <a:schemeClr val="bg2"/>
        </a:buClr>
        <a:buChar char="•"/>
        <a:defRPr sz="1600">
          <a:solidFill>
            <a:schemeClr val="bg2"/>
          </a:solidFill>
          <a:latin typeface="+mn-lt"/>
        </a:defRPr>
      </a:lvl3pPr>
      <a:lvl4pPr marL="1600200" indent="-228600" algn="l" rtl="0" eaLnBrk="0" fontAlgn="base" hangingPunct="0">
        <a:spcBef>
          <a:spcPct val="20000"/>
        </a:spcBef>
        <a:spcAft>
          <a:spcPct val="0"/>
        </a:spcAft>
        <a:buClr>
          <a:schemeClr val="bg2"/>
        </a:buClr>
        <a:buChar char="•"/>
        <a:defRPr sz="1400">
          <a:solidFill>
            <a:schemeClr val="bg2"/>
          </a:solidFill>
          <a:latin typeface="+mn-lt"/>
        </a:defRPr>
      </a:lvl4pPr>
      <a:lvl5pPr marL="2057400" indent="-228600" algn="l" rtl="0" eaLnBrk="0" fontAlgn="base" hangingPunct="0">
        <a:spcBef>
          <a:spcPct val="20000"/>
        </a:spcBef>
        <a:spcAft>
          <a:spcPct val="0"/>
        </a:spcAft>
        <a:buClr>
          <a:schemeClr val="bg2"/>
        </a:buClr>
        <a:buChar char="•"/>
        <a:defRPr sz="1200">
          <a:solidFill>
            <a:schemeClr val="bg2"/>
          </a:solidFill>
          <a:latin typeface="+mn-lt"/>
        </a:defRPr>
      </a:lvl5pPr>
      <a:lvl6pPr marL="2514600" indent="-228600" algn="l" rtl="0" fontAlgn="base">
        <a:spcBef>
          <a:spcPct val="20000"/>
        </a:spcBef>
        <a:spcAft>
          <a:spcPct val="0"/>
        </a:spcAft>
        <a:buClr>
          <a:srgbClr val="006600"/>
        </a:buClr>
        <a:buChar char="•"/>
        <a:defRPr sz="1200">
          <a:solidFill>
            <a:srgbClr val="008000"/>
          </a:solidFill>
          <a:latin typeface="+mn-lt"/>
        </a:defRPr>
      </a:lvl6pPr>
      <a:lvl7pPr marL="2971800" indent="-228600" algn="l" rtl="0" fontAlgn="base">
        <a:spcBef>
          <a:spcPct val="20000"/>
        </a:spcBef>
        <a:spcAft>
          <a:spcPct val="0"/>
        </a:spcAft>
        <a:buClr>
          <a:srgbClr val="006600"/>
        </a:buClr>
        <a:buChar char="•"/>
        <a:defRPr sz="1200">
          <a:solidFill>
            <a:srgbClr val="008000"/>
          </a:solidFill>
          <a:latin typeface="+mn-lt"/>
        </a:defRPr>
      </a:lvl7pPr>
      <a:lvl8pPr marL="3429000" indent="-228600" algn="l" rtl="0" fontAlgn="base">
        <a:spcBef>
          <a:spcPct val="20000"/>
        </a:spcBef>
        <a:spcAft>
          <a:spcPct val="0"/>
        </a:spcAft>
        <a:buClr>
          <a:srgbClr val="006600"/>
        </a:buClr>
        <a:buChar char="•"/>
        <a:defRPr sz="1200">
          <a:solidFill>
            <a:srgbClr val="008000"/>
          </a:solidFill>
          <a:latin typeface="+mn-lt"/>
        </a:defRPr>
      </a:lvl8pPr>
      <a:lvl9pPr marL="3886200" indent="-228600" algn="l" rtl="0" fontAlgn="base">
        <a:spcBef>
          <a:spcPct val="20000"/>
        </a:spcBef>
        <a:spcAft>
          <a:spcPct val="0"/>
        </a:spcAft>
        <a:buClr>
          <a:srgbClr val="006600"/>
        </a:buClr>
        <a:buChar char="•"/>
        <a:defRPr sz="1200">
          <a:solidFill>
            <a:srgbClr val="008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066800" y="1524000"/>
            <a:ext cx="7772400" cy="1143000"/>
          </a:xfrm>
        </p:spPr>
        <p:txBody>
          <a:bodyPr/>
          <a:lstStyle/>
          <a:p>
            <a:pPr algn="ctr" eaLnBrk="1" hangingPunct="1"/>
            <a:r>
              <a:rPr lang="en-US" altLang="en-US" sz="3200" dirty="0" smtClean="0">
                <a:latin typeface="Verdana" pitchFamily="34" charset="0"/>
              </a:rPr>
              <a:t> </a:t>
            </a:r>
          </a:p>
        </p:txBody>
      </p:sp>
      <p:sp>
        <p:nvSpPr>
          <p:cNvPr id="4099" name="Rectangle 3" descr="Rectangle: Click to edit Master text styles&#10;Second level&#10;Third level&#10;Fourth level&#10;Fifth level"/>
          <p:cNvSpPr>
            <a:spLocks noGrp="1" noChangeArrowheads="1"/>
          </p:cNvSpPr>
          <p:nvPr>
            <p:ph type="subTitle" idx="1"/>
          </p:nvPr>
        </p:nvSpPr>
        <p:spPr>
          <a:xfrm>
            <a:off x="0" y="685800"/>
            <a:ext cx="9144000" cy="6172200"/>
          </a:xfrm>
          <a:gradFill rotWithShape="1">
            <a:gsLst>
              <a:gs pos="0">
                <a:srgbClr val="233F8B"/>
              </a:gs>
              <a:gs pos="100000">
                <a:srgbClr val="233F8B">
                  <a:gamma/>
                  <a:tint val="34902"/>
                  <a:invGamma/>
                  <a:alpha val="0"/>
                </a:srgbClr>
              </a:gs>
            </a:gsLst>
            <a:lin ang="0" scaled="1"/>
          </a:gradFill>
          <a:ln>
            <a:solidFill>
              <a:schemeClr val="bg1"/>
            </a:solidFill>
          </a:ln>
        </p:spPr>
        <p:txBody>
          <a:bodyPr/>
          <a:lstStyle/>
          <a:p>
            <a:pPr marL="457200" eaLnBrk="1" hangingPunct="1">
              <a:lnSpc>
                <a:spcPct val="90000"/>
              </a:lnSpc>
              <a:buClr>
                <a:schemeClr val="tx1"/>
              </a:buClr>
            </a:pPr>
            <a:r>
              <a:rPr lang="en-US" altLang="en-US" sz="2400" dirty="0">
                <a:solidFill>
                  <a:schemeClr val="bg1"/>
                </a:solidFill>
                <a:latin typeface="Verdana" pitchFamily="34" charset="0"/>
              </a:rPr>
              <a:t/>
            </a:r>
            <a:br>
              <a:rPr lang="en-US" altLang="en-US" sz="2400" dirty="0">
                <a:solidFill>
                  <a:schemeClr val="bg1"/>
                </a:solidFill>
                <a:latin typeface="Verdana" pitchFamily="34" charset="0"/>
              </a:rPr>
            </a:br>
            <a:endParaRPr lang="en-US" altLang="en-US" sz="2400" dirty="0">
              <a:solidFill>
                <a:schemeClr val="bg1"/>
              </a:solidFill>
              <a:latin typeface="Verdana" pitchFamily="34" charset="0"/>
            </a:endParaRPr>
          </a:p>
          <a:p>
            <a:pPr marL="457200" eaLnBrk="1" hangingPunct="1">
              <a:lnSpc>
                <a:spcPct val="90000"/>
              </a:lnSpc>
              <a:buClr>
                <a:schemeClr val="tx1"/>
              </a:buClr>
            </a:pPr>
            <a:endParaRPr lang="en-US" altLang="en-US" sz="2400" b="1" dirty="0">
              <a:solidFill>
                <a:schemeClr val="bg1"/>
              </a:solidFill>
              <a:latin typeface="Verdana" pitchFamily="34" charset="0"/>
            </a:endParaRPr>
          </a:p>
          <a:p>
            <a:pPr marL="457200" eaLnBrk="1" hangingPunct="1">
              <a:lnSpc>
                <a:spcPct val="90000"/>
              </a:lnSpc>
              <a:buClr>
                <a:schemeClr val="tx1"/>
              </a:buClr>
            </a:pPr>
            <a:r>
              <a:rPr lang="en-US" altLang="en-US" sz="2800" b="1" dirty="0">
                <a:solidFill>
                  <a:schemeClr val="bg1"/>
                </a:solidFill>
                <a:latin typeface="Verdana" pitchFamily="34" charset="0"/>
              </a:rPr>
              <a:t>Port </a:t>
            </a:r>
            <a:r>
              <a:rPr lang="en-US" altLang="en-US" sz="2800" b="1" dirty="0" smtClean="0">
                <a:solidFill>
                  <a:schemeClr val="bg1"/>
                </a:solidFill>
                <a:latin typeface="Verdana" pitchFamily="34" charset="0"/>
              </a:rPr>
              <a:t>List Recommendations</a:t>
            </a:r>
            <a:endParaRPr lang="en-US" altLang="en-US" sz="2800" b="1" dirty="0">
              <a:solidFill>
                <a:schemeClr val="bg1"/>
              </a:solidFill>
              <a:latin typeface="Verdana" pitchFamily="34" charset="0"/>
            </a:endParaRPr>
          </a:p>
          <a:p>
            <a:pPr marL="457200" eaLnBrk="1" hangingPunct="1">
              <a:lnSpc>
                <a:spcPct val="90000"/>
              </a:lnSpc>
              <a:buClr>
                <a:schemeClr val="tx1"/>
              </a:buClr>
            </a:pPr>
            <a:endParaRPr lang="en-US" altLang="en-US" sz="2800" b="1" dirty="0">
              <a:solidFill>
                <a:schemeClr val="bg1"/>
              </a:solidFill>
              <a:latin typeface="Verdana" pitchFamily="34" charset="0"/>
            </a:endParaRPr>
          </a:p>
          <a:p>
            <a:pPr marL="457200" eaLnBrk="1" hangingPunct="1">
              <a:lnSpc>
                <a:spcPct val="90000"/>
              </a:lnSpc>
              <a:buClr>
                <a:schemeClr val="tx1"/>
              </a:buClr>
            </a:pPr>
            <a:endParaRPr lang="en-US" altLang="en-US" sz="2800" b="1" dirty="0">
              <a:solidFill>
                <a:schemeClr val="bg1"/>
              </a:solidFill>
              <a:latin typeface="Verdana" pitchFamily="34" charset="0"/>
            </a:endParaRPr>
          </a:p>
          <a:p>
            <a:pPr marL="457200" eaLnBrk="1" hangingPunct="1">
              <a:lnSpc>
                <a:spcPct val="90000"/>
              </a:lnSpc>
              <a:buClr>
                <a:schemeClr val="tx1"/>
              </a:buClr>
            </a:pPr>
            <a:endParaRPr lang="en-US" altLang="en-US" sz="2800" b="1" dirty="0">
              <a:solidFill>
                <a:schemeClr val="bg1"/>
              </a:solidFill>
              <a:latin typeface="Verdana" pitchFamily="34" charset="0"/>
            </a:endParaRPr>
          </a:p>
          <a:p>
            <a:pPr marL="457200" eaLnBrk="1" hangingPunct="1">
              <a:lnSpc>
                <a:spcPct val="90000"/>
              </a:lnSpc>
              <a:buClr>
                <a:schemeClr val="tx1"/>
              </a:buClr>
            </a:pPr>
            <a:r>
              <a:rPr lang="en-US" altLang="en-US" sz="2800" b="1" dirty="0">
                <a:solidFill>
                  <a:schemeClr val="bg1"/>
                </a:solidFill>
                <a:latin typeface="Verdana" pitchFamily="34" charset="0"/>
              </a:rPr>
              <a:t/>
            </a:r>
            <a:br>
              <a:rPr lang="en-US" altLang="en-US" sz="2800" b="1" dirty="0">
                <a:solidFill>
                  <a:schemeClr val="bg1"/>
                </a:solidFill>
                <a:latin typeface="Verdana" pitchFamily="34" charset="0"/>
              </a:rPr>
            </a:br>
            <a:endParaRPr lang="en-US" altLang="en-US" sz="2800" b="1" dirty="0">
              <a:solidFill>
                <a:schemeClr val="bg1"/>
              </a:solidFill>
              <a:latin typeface="Verdana" pitchFamily="34" charset="0"/>
            </a:endParaRPr>
          </a:p>
          <a:p>
            <a:pPr marL="457200" eaLnBrk="1" hangingPunct="1">
              <a:lnSpc>
                <a:spcPct val="90000"/>
              </a:lnSpc>
              <a:buClr>
                <a:schemeClr val="tx1"/>
              </a:buClr>
            </a:pPr>
            <a:endParaRPr lang="en-US" altLang="en-US" sz="2800" b="1" dirty="0">
              <a:solidFill>
                <a:schemeClr val="bg1"/>
              </a:solidFill>
              <a:latin typeface="Verdana" pitchFamily="34" charset="0"/>
            </a:endParaRPr>
          </a:p>
          <a:p>
            <a:pPr marL="457200" eaLnBrk="1" hangingPunct="1">
              <a:lnSpc>
                <a:spcPct val="90000"/>
              </a:lnSpc>
              <a:buClr>
                <a:schemeClr val="tx1"/>
              </a:buClr>
            </a:pPr>
            <a:r>
              <a:rPr lang="en-US" altLang="en-US" sz="2800" b="1" dirty="0" smtClean="0">
                <a:solidFill>
                  <a:schemeClr val="bg1"/>
                </a:solidFill>
                <a:latin typeface="Verdana" pitchFamily="34" charset="0"/>
              </a:rPr>
              <a:t>September 23, </a:t>
            </a:r>
            <a:r>
              <a:rPr lang="en-US" altLang="en-US" sz="2800" b="1" dirty="0">
                <a:solidFill>
                  <a:schemeClr val="bg1"/>
                </a:solidFill>
                <a:latin typeface="Verdana" pitchFamily="34" charset="0"/>
              </a:rPr>
              <a:t>2016</a:t>
            </a:r>
            <a:br>
              <a:rPr lang="en-US" altLang="en-US" sz="2800" b="1" dirty="0">
                <a:solidFill>
                  <a:schemeClr val="bg1"/>
                </a:solidFill>
                <a:latin typeface="Verdana" pitchFamily="34" charset="0"/>
              </a:rPr>
            </a:br>
            <a:endParaRPr lang="en-US" altLang="en-US" sz="2800" dirty="0">
              <a:solidFill>
                <a:schemeClr val="bg1"/>
              </a:solidFill>
              <a:latin typeface="Verdana" pitchFamily="34" charset="0"/>
            </a:endParaRPr>
          </a:p>
          <a:p>
            <a:pPr marL="457200" eaLnBrk="1" hangingPunct="1">
              <a:lnSpc>
                <a:spcPct val="90000"/>
              </a:lnSpc>
              <a:buClr>
                <a:schemeClr val="tx1"/>
              </a:buClr>
            </a:pPr>
            <a:endParaRPr lang="en-US" altLang="en-US" sz="1200" b="1" dirty="0">
              <a:solidFill>
                <a:schemeClr val="bg1"/>
              </a:solidFill>
              <a:latin typeface="Verdana" pitchFamily="34" charset="0"/>
            </a:endParaRPr>
          </a:p>
          <a:p>
            <a:pPr marL="457200" eaLnBrk="1" hangingPunct="1">
              <a:lnSpc>
                <a:spcPct val="90000"/>
              </a:lnSpc>
              <a:buClr>
                <a:schemeClr val="tx1"/>
              </a:buClr>
            </a:pPr>
            <a:r>
              <a:rPr lang="en-US" altLang="en-US" sz="1400" b="1" dirty="0">
                <a:solidFill>
                  <a:schemeClr val="bg1"/>
                </a:solidFill>
                <a:latin typeface="Verdana" pitchFamily="34" charset="0"/>
              </a:rPr>
              <a:t/>
            </a:r>
            <a:br>
              <a:rPr lang="en-US" altLang="en-US" sz="1400" b="1" dirty="0">
                <a:solidFill>
                  <a:schemeClr val="bg1"/>
                </a:solidFill>
                <a:latin typeface="Verdana" pitchFamily="34" charset="0"/>
              </a:rPr>
            </a:br>
            <a:endParaRPr lang="en-US" altLang="en-US" sz="1400" b="1" dirty="0">
              <a:solidFill>
                <a:schemeClr val="bg1"/>
              </a:solidFill>
              <a:latin typeface="Verdana" pitchFamily="34" charset="0"/>
            </a:endParaRPr>
          </a:p>
          <a:p>
            <a:pPr marL="457200" eaLnBrk="1" hangingPunct="1">
              <a:lnSpc>
                <a:spcPct val="90000"/>
              </a:lnSpc>
              <a:buClr>
                <a:schemeClr val="tx1"/>
              </a:buClr>
            </a:pPr>
            <a:endParaRPr lang="en-US" altLang="en-US" sz="1400" b="1" dirty="0">
              <a:solidFill>
                <a:schemeClr val="bg1"/>
              </a:solidFill>
              <a:latin typeface="Verdana" pitchFamily="34" charset="0"/>
            </a:endParaRPr>
          </a:p>
          <a:p>
            <a:pPr marL="457200" eaLnBrk="1" hangingPunct="1">
              <a:lnSpc>
                <a:spcPct val="90000"/>
              </a:lnSpc>
              <a:buClr>
                <a:schemeClr val="tx1"/>
              </a:buClr>
            </a:pPr>
            <a:endParaRPr lang="en-US" altLang="en-US" sz="1400" b="1" dirty="0">
              <a:solidFill>
                <a:schemeClr val="bg1"/>
              </a:solidFill>
              <a:latin typeface="Verdana" pitchFamily="34" charset="0"/>
            </a:endParaRPr>
          </a:p>
          <a:p>
            <a:pPr marL="457200" eaLnBrk="1" hangingPunct="1">
              <a:lnSpc>
                <a:spcPct val="90000"/>
              </a:lnSpc>
              <a:buClr>
                <a:schemeClr val="tx1"/>
              </a:buClr>
            </a:pPr>
            <a:endParaRPr lang="en-US" altLang="en-US" sz="1400" b="1" dirty="0">
              <a:solidFill>
                <a:srgbClr val="FF0000"/>
              </a:solidFill>
              <a:latin typeface="Verdana" pitchFamily="34" charset="0"/>
            </a:endParaRPr>
          </a:p>
        </p:txBody>
      </p:sp>
      <p:sp>
        <p:nvSpPr>
          <p:cNvPr id="4" name="TextBox 3"/>
          <p:cNvSpPr txBox="1"/>
          <p:nvPr/>
        </p:nvSpPr>
        <p:spPr>
          <a:xfrm>
            <a:off x="228600" y="0"/>
            <a:ext cx="8534400" cy="461665"/>
          </a:xfrm>
          <a:prstGeom prst="rect">
            <a:avLst/>
          </a:prstGeom>
          <a:noFill/>
        </p:spPr>
        <p:txBody>
          <a:bodyPr wrap="square" rtlCol="0">
            <a:spAutoFit/>
          </a:bodyPr>
          <a:lstStyle/>
          <a:p>
            <a:r>
              <a:rPr lang="en-US" altLang="en-US" dirty="0">
                <a:solidFill>
                  <a:schemeClr val="bg1"/>
                </a:solidFill>
                <a:latin typeface="Verdana" pitchFamily="34" charset="0"/>
              </a:rPr>
              <a:t>Port </a:t>
            </a:r>
            <a:r>
              <a:rPr lang="en-US" altLang="en-US" dirty="0" smtClean="0">
                <a:solidFill>
                  <a:schemeClr val="bg1"/>
                </a:solidFill>
                <a:latin typeface="Verdana" pitchFamily="34" charset="0"/>
              </a:rPr>
              <a:t>Performance Freight Statistics Working </a:t>
            </a:r>
            <a:r>
              <a:rPr lang="en-US" altLang="en-US" dirty="0">
                <a:solidFill>
                  <a:schemeClr val="bg1"/>
                </a:solidFill>
                <a:latin typeface="Verdana" pitchFamily="34" charset="0"/>
              </a:rPr>
              <a:t>Group</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3175">
                  <a:solidFill>
                    <a:schemeClr val="bg1"/>
                  </a:solidFill>
                </a:ln>
              </a:rPr>
              <a:t>Port List </a:t>
            </a:r>
            <a:r>
              <a:rPr lang="en-US" dirty="0">
                <a:ln w="3175">
                  <a:solidFill>
                    <a:schemeClr val="bg1"/>
                  </a:solidFill>
                </a:ln>
              </a:rPr>
              <a:t>Methodology</a:t>
            </a:r>
          </a:p>
        </p:txBody>
      </p:sp>
      <p:sp>
        <p:nvSpPr>
          <p:cNvPr id="3" name="Content Placeholder 2"/>
          <p:cNvSpPr>
            <a:spLocks noGrp="1"/>
          </p:cNvSpPr>
          <p:nvPr>
            <p:ph idx="1"/>
          </p:nvPr>
        </p:nvSpPr>
        <p:spPr>
          <a:xfrm>
            <a:off x="838200" y="1295400"/>
            <a:ext cx="8001000" cy="4724400"/>
          </a:xfrm>
        </p:spPr>
        <p:txBody>
          <a:bodyPr/>
          <a:lstStyle/>
          <a:p>
            <a:r>
              <a:rPr lang="en-US" sz="2800" dirty="0" smtClean="0">
                <a:solidFill>
                  <a:schemeClr val="tx1">
                    <a:lumMod val="60000"/>
                    <a:lumOff val="40000"/>
                  </a:schemeClr>
                </a:solidFill>
              </a:rPr>
              <a:t>Units of Measurement</a:t>
            </a:r>
            <a:endParaRPr lang="en-US" sz="2800" dirty="0">
              <a:solidFill>
                <a:schemeClr val="tx1">
                  <a:lumMod val="60000"/>
                  <a:lumOff val="40000"/>
                </a:schemeClr>
              </a:solidFill>
            </a:endParaRPr>
          </a:p>
          <a:p>
            <a:pPr marL="342900" indent="-342900">
              <a:spcBef>
                <a:spcPts val="600"/>
              </a:spcBef>
              <a:spcAft>
                <a:spcPts val="1200"/>
              </a:spcAft>
              <a:buFont typeface="Arial" panose="020B0604020202020204" pitchFamily="34" charset="0"/>
              <a:buChar char="•"/>
            </a:pPr>
            <a:endParaRPr lang="en-US" dirty="0" smtClean="0"/>
          </a:p>
          <a:p>
            <a:pPr marL="342900" indent="-342900">
              <a:spcBef>
                <a:spcPts val="600"/>
              </a:spcBef>
              <a:spcAft>
                <a:spcPts val="1800"/>
              </a:spcAft>
              <a:buFont typeface="Arial" panose="020B0604020202020204" pitchFamily="34" charset="0"/>
              <a:buChar char="•"/>
            </a:pPr>
            <a:r>
              <a:rPr lang="en-US" dirty="0" smtClean="0"/>
              <a:t>TEUs</a:t>
            </a:r>
          </a:p>
          <a:p>
            <a:pPr marL="342900" indent="-342900">
              <a:spcBef>
                <a:spcPts val="600"/>
              </a:spcBef>
              <a:spcAft>
                <a:spcPts val="1800"/>
              </a:spcAft>
              <a:buFont typeface="Arial" panose="020B0604020202020204" pitchFamily="34" charset="0"/>
              <a:buChar char="•"/>
            </a:pPr>
            <a:r>
              <a:rPr lang="en-US" dirty="0" smtClean="0"/>
              <a:t>Total Tonnage (short tons, excludes weight of containers)</a:t>
            </a:r>
          </a:p>
          <a:p>
            <a:pPr marL="342900" indent="-342900">
              <a:spcBef>
                <a:spcPts val="600"/>
              </a:spcBef>
              <a:spcAft>
                <a:spcPts val="1800"/>
              </a:spcAft>
              <a:buFont typeface="Arial" panose="020B0604020202020204" pitchFamily="34" charset="0"/>
              <a:buChar char="•"/>
            </a:pPr>
            <a:r>
              <a:rPr lang="en-US" dirty="0" smtClean="0"/>
              <a:t>Dry Bulk Tons based on custom queries (short tons)</a:t>
            </a:r>
          </a:p>
          <a:p>
            <a:pPr marL="1085850" lvl="1" indent="-342900">
              <a:spcBef>
                <a:spcPts val="600"/>
              </a:spcBef>
              <a:spcAft>
                <a:spcPts val="1800"/>
              </a:spcAft>
              <a:buFont typeface="Arial" panose="020B0604020202020204" pitchFamily="34" charset="0"/>
              <a:buChar char="•"/>
            </a:pPr>
            <a:r>
              <a:rPr lang="en-US" dirty="0" smtClean="0"/>
              <a:t>Based on Vessel Type</a:t>
            </a:r>
          </a:p>
          <a:p>
            <a:pPr marL="1485900" lvl="2" indent="-342900">
              <a:spcBef>
                <a:spcPts val="600"/>
              </a:spcBef>
              <a:spcAft>
                <a:spcPts val="1800"/>
              </a:spcAft>
              <a:buFont typeface="Wingdings" panose="05000000000000000000" pitchFamily="2" charset="2"/>
              <a:buChar char="Ø"/>
            </a:pPr>
            <a:r>
              <a:rPr lang="en-US" dirty="0"/>
              <a:t>International Classification of Ships by Type (ICST) </a:t>
            </a:r>
          </a:p>
          <a:p>
            <a:pPr marL="342900" indent="-342900">
              <a:spcBef>
                <a:spcPts val="600"/>
              </a:spcBef>
              <a:spcAft>
                <a:spcPts val="1800"/>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E4F26FB-F806-4FAB-8228-EF9D99959F24}" type="slidenum">
              <a:rPr lang="en-US" altLang="en-US" smtClean="0"/>
              <a:pPr/>
              <a:t>10</a:t>
            </a:fld>
            <a:endParaRPr lang="en-US" altLang="en-US" dirty="0"/>
          </a:p>
        </p:txBody>
      </p:sp>
    </p:spTree>
    <p:extLst>
      <p:ext uri="{BB962C8B-B14F-4D97-AF65-F5344CB8AC3E}">
        <p14:creationId xmlns:p14="http://schemas.microsoft.com/office/powerpoint/2010/main" val="127799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5000"/>
                            </p:stCondLst>
                            <p:childTnLst>
                              <p:par>
                                <p:cTn id="17" presetID="10" presetClass="entr" presetSubtype="0" fill="hold" grpId="0"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3175">
                  <a:solidFill>
                    <a:schemeClr val="bg1"/>
                  </a:solidFill>
                </a:ln>
              </a:rPr>
              <a:t>Ports </a:t>
            </a:r>
            <a:r>
              <a:rPr lang="en-US" dirty="0">
                <a:ln w="3175">
                  <a:solidFill>
                    <a:schemeClr val="bg1"/>
                  </a:solidFill>
                </a:ln>
              </a:rPr>
              <a:t>by </a:t>
            </a:r>
            <a:r>
              <a:rPr lang="en-US" dirty="0" smtClean="0">
                <a:ln w="3175">
                  <a:solidFill>
                    <a:schemeClr val="bg1"/>
                  </a:solidFill>
                </a:ln>
              </a:rPr>
              <a:t>TEUs</a:t>
            </a:r>
            <a:endParaRPr lang="en-US" dirty="0">
              <a:ln w="3175">
                <a:solidFill>
                  <a:schemeClr val="bg1"/>
                </a:solidFill>
              </a:ln>
            </a:endParaRPr>
          </a:p>
        </p:txBody>
      </p:sp>
      <p:sp>
        <p:nvSpPr>
          <p:cNvPr id="4" name="Slide Number Placeholder 3"/>
          <p:cNvSpPr>
            <a:spLocks noGrp="1"/>
          </p:cNvSpPr>
          <p:nvPr>
            <p:ph type="sldNum" sz="quarter" idx="10"/>
          </p:nvPr>
        </p:nvSpPr>
        <p:spPr/>
        <p:txBody>
          <a:bodyPr/>
          <a:lstStyle/>
          <a:p>
            <a:fld id="{EE4F26FB-F806-4FAB-8228-EF9D99959F24}" type="slidenum">
              <a:rPr lang="en-US" altLang="en-US" smtClean="0"/>
              <a:pPr/>
              <a:t>11</a:t>
            </a:fld>
            <a:endParaRPr lang="en-US" alt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2509097"/>
              </p:ext>
            </p:extLst>
          </p:nvPr>
        </p:nvGraphicFramePr>
        <p:xfrm>
          <a:off x="152400" y="1066800"/>
          <a:ext cx="4389120" cy="5191760"/>
        </p:xfrm>
        <a:graphic>
          <a:graphicData uri="http://schemas.openxmlformats.org/drawingml/2006/table">
            <a:tbl>
              <a:tblPr firstRow="1" bandRow="1">
                <a:tableStyleId>{5C22544A-7EE6-4342-B048-85BDC9FD1C3A}</a:tableStyleId>
              </a:tblPr>
              <a:tblGrid>
                <a:gridCol w="2468880"/>
                <a:gridCol w="1920240"/>
              </a:tblGrid>
              <a:tr h="370840">
                <a:tc>
                  <a:txBody>
                    <a:bodyPr/>
                    <a:lstStyle/>
                    <a:p>
                      <a:pPr marL="0" marR="0" algn="ctr">
                        <a:lnSpc>
                          <a:spcPct val="115000"/>
                        </a:lnSpc>
                        <a:spcBef>
                          <a:spcPts val="0"/>
                        </a:spcBef>
                        <a:spcAft>
                          <a:spcPts val="0"/>
                        </a:spcAft>
                      </a:pPr>
                      <a:r>
                        <a:rPr lang="en-US" sz="2000" b="1" dirty="0" smtClean="0">
                          <a:solidFill>
                            <a:schemeClr val="bg1"/>
                          </a:solidFill>
                          <a:effectLst/>
                          <a:latin typeface="Calibri"/>
                          <a:ea typeface="Times New Roman"/>
                          <a:cs typeface="Times New Roman"/>
                        </a:rPr>
                        <a:t>Port</a:t>
                      </a:r>
                      <a:endParaRPr lang="en-US" sz="200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chemeClr val="bg1"/>
                          </a:solidFill>
                          <a:effectLst/>
                          <a:latin typeface="Calibri"/>
                          <a:ea typeface="Times New Roman"/>
                          <a:cs typeface="Times New Roman"/>
                        </a:rPr>
                        <a:t>Millions of TEUs</a:t>
                      </a:r>
                      <a:endParaRPr lang="en-US" sz="2000" dirty="0" smtClean="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840">
                <a:tc>
                  <a:txBody>
                    <a:bodyPr/>
                    <a:lstStyle/>
                    <a:p>
                      <a:pPr algn="l" fontAlgn="b"/>
                      <a:r>
                        <a:rPr lang="en-US" sz="2000" b="0" i="0" u="none" strike="noStrike" dirty="0">
                          <a:solidFill>
                            <a:srgbClr val="000000"/>
                          </a:solidFill>
                          <a:effectLst/>
                          <a:latin typeface="Calibri"/>
                        </a:rPr>
                        <a:t>Los Angeles, 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a:rPr>
                        <a:t>5.53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Long Beach, 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5.30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New York, NY &amp; NJ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4.61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Savannah, GA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2.82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Port of Virginia, VA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2.07</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Houston, 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Oakland, 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1.74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Tacoma, WA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1.73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Charleston, SC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1.55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Seattle, WA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1.24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Honolulu, HI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San Juan, PR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0.88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Jacksonville, FL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0.85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Content Placeholder 7"/>
          <p:cNvGraphicFramePr>
            <a:graphicFrameLocks/>
          </p:cNvGraphicFramePr>
          <p:nvPr>
            <p:extLst>
              <p:ext uri="{D42A27DB-BD31-4B8C-83A1-F6EECF244321}">
                <p14:modId xmlns:p14="http://schemas.microsoft.com/office/powerpoint/2010/main" val="4194850519"/>
              </p:ext>
            </p:extLst>
          </p:nvPr>
        </p:nvGraphicFramePr>
        <p:xfrm>
          <a:off x="4648200" y="1066800"/>
          <a:ext cx="4389120" cy="4820920"/>
        </p:xfrm>
        <a:graphic>
          <a:graphicData uri="http://schemas.openxmlformats.org/drawingml/2006/table">
            <a:tbl>
              <a:tblPr firstRow="1" bandRow="1">
                <a:tableStyleId>{5C22544A-7EE6-4342-B048-85BDC9FD1C3A}</a:tableStyleId>
              </a:tblPr>
              <a:tblGrid>
                <a:gridCol w="2468880"/>
                <a:gridCol w="1920240"/>
              </a:tblGrid>
              <a:tr h="370840">
                <a:tc>
                  <a:txBody>
                    <a:bodyPr/>
                    <a:lstStyle/>
                    <a:p>
                      <a:pPr marL="0" marR="0" algn="ctr">
                        <a:lnSpc>
                          <a:spcPct val="115000"/>
                        </a:lnSpc>
                        <a:spcBef>
                          <a:spcPts val="0"/>
                        </a:spcBef>
                        <a:spcAft>
                          <a:spcPts val="0"/>
                        </a:spcAft>
                      </a:pPr>
                      <a:r>
                        <a:rPr lang="en-US" sz="2000" b="1" dirty="0" smtClean="0">
                          <a:solidFill>
                            <a:schemeClr val="bg1"/>
                          </a:solidFill>
                          <a:effectLst/>
                          <a:latin typeface="Calibri"/>
                          <a:ea typeface="Times New Roman"/>
                          <a:cs typeface="Times New Roman"/>
                        </a:rPr>
                        <a:t>Port</a:t>
                      </a:r>
                      <a:endParaRPr lang="en-US" sz="200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chemeClr val="bg1"/>
                          </a:solidFill>
                          <a:effectLst/>
                          <a:latin typeface="Calibri"/>
                          <a:ea typeface="Times New Roman"/>
                          <a:cs typeface="Times New Roman"/>
                        </a:rPr>
                        <a:t>Millions of TEUs</a:t>
                      </a:r>
                      <a:endParaRPr lang="en-US" sz="2000" dirty="0" smtClean="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840">
                <a:tc>
                  <a:txBody>
                    <a:bodyPr/>
                    <a:lstStyle/>
                    <a:p>
                      <a:pPr algn="l" fontAlgn="b"/>
                      <a:r>
                        <a:rPr lang="en-US" sz="2000" b="0" i="0" u="none" strike="noStrike">
                          <a:solidFill>
                            <a:srgbClr val="000000"/>
                          </a:solidFill>
                          <a:effectLst/>
                          <a:latin typeface="Calibri"/>
                        </a:rPr>
                        <a:t>Miami, FL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0.77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Port Everglades, FL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0.73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Baltimore, MD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0.63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Anchorage, AK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0.39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Philadelphia, PA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0.37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New Orleans, 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0.37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Wilmington, 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Wilmington, DE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Boston, MA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Mobile, 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Ketchikan, AK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0.14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Palm Beach, FL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0.14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4724400" y="6027082"/>
            <a:ext cx="4249497" cy="338554"/>
          </a:xfrm>
          <a:prstGeom prst="rect">
            <a:avLst/>
          </a:prstGeom>
          <a:noFill/>
        </p:spPr>
        <p:txBody>
          <a:bodyPr wrap="none" rtlCol="0">
            <a:spAutoFit/>
          </a:bodyPr>
          <a:lstStyle/>
          <a:p>
            <a:r>
              <a:rPr lang="en-US" sz="1600" dirty="0" smtClean="0">
                <a:latin typeface="Calibri" panose="020F0502020204030204" pitchFamily="34" charset="0"/>
              </a:rPr>
              <a:t>Preliminary 2015, Excludes international empties</a:t>
            </a:r>
            <a:endParaRPr lang="en-US" sz="1600" dirty="0">
              <a:latin typeface="Calibri" panose="020F0502020204030204" pitchFamily="34" charset="0"/>
            </a:endParaRPr>
          </a:p>
        </p:txBody>
      </p:sp>
    </p:spTree>
    <p:extLst>
      <p:ext uri="{BB962C8B-B14F-4D97-AF65-F5344CB8AC3E}">
        <p14:creationId xmlns:p14="http://schemas.microsoft.com/office/powerpoint/2010/main" val="1701804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800"/>
            <a:ext cx="9351818" cy="6858000"/>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04800"/>
            <a:ext cx="9351818" cy="6858000"/>
          </a:xfrm>
          <a:prstGeom prst="rect">
            <a:avLst/>
          </a:prstGeom>
        </p:spPr>
      </p:pic>
      <p:sp>
        <p:nvSpPr>
          <p:cNvPr id="19" name="Oval 18"/>
          <p:cNvSpPr/>
          <p:nvPr/>
        </p:nvSpPr>
        <p:spPr bwMode="auto">
          <a:xfrm>
            <a:off x="7723632" y="2935224"/>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ln w="3175">
                  <a:solidFill>
                    <a:schemeClr val="bg1"/>
                  </a:solidFill>
                </a:ln>
              </a:rPr>
              <a:t>Ports by TEUs</a:t>
            </a:r>
            <a:endParaRPr lang="en-US" dirty="0"/>
          </a:p>
        </p:txBody>
      </p:sp>
      <p:sp>
        <p:nvSpPr>
          <p:cNvPr id="4" name="Slide Number Placeholder 3"/>
          <p:cNvSpPr>
            <a:spLocks noGrp="1"/>
          </p:cNvSpPr>
          <p:nvPr>
            <p:ph type="sldNum" sz="quarter" idx="10"/>
          </p:nvPr>
        </p:nvSpPr>
        <p:spPr/>
        <p:txBody>
          <a:bodyPr/>
          <a:lstStyle/>
          <a:p>
            <a:fld id="{EE4F26FB-F806-4FAB-8228-EF9D99959F24}" type="slidenum">
              <a:rPr lang="en-US" altLang="en-US" smtClean="0"/>
              <a:pPr/>
              <a:t>12</a:t>
            </a:fld>
            <a:endParaRPr lang="en-US" altLang="en-US" dirty="0"/>
          </a:p>
        </p:txBody>
      </p:sp>
      <p:sp>
        <p:nvSpPr>
          <p:cNvPr id="6" name="Oval 5"/>
          <p:cNvSpPr/>
          <p:nvPr/>
        </p:nvSpPr>
        <p:spPr bwMode="auto">
          <a:xfrm>
            <a:off x="990600" y="38100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1104900" y="38100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609600" y="30861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1219200" y="12954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7876032" y="2820924"/>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8458200" y="22098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7655052" y="3049524"/>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7876032" y="33528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7723632" y="39243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1104900" y="14097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6" name="Oval 25"/>
          <p:cNvSpPr/>
          <p:nvPr/>
        </p:nvSpPr>
        <p:spPr bwMode="auto">
          <a:xfrm>
            <a:off x="7239000" y="44196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7" name="Oval 26"/>
          <p:cNvSpPr/>
          <p:nvPr/>
        </p:nvSpPr>
        <p:spPr bwMode="auto">
          <a:xfrm>
            <a:off x="7426452" y="41910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8" name="Oval 27"/>
          <p:cNvSpPr/>
          <p:nvPr/>
        </p:nvSpPr>
        <p:spPr bwMode="auto">
          <a:xfrm>
            <a:off x="7312152" y="48006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9" name="Oval 28"/>
          <p:cNvSpPr/>
          <p:nvPr/>
        </p:nvSpPr>
        <p:spPr bwMode="auto">
          <a:xfrm>
            <a:off x="7197852" y="51816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2" name="Oval 31"/>
          <p:cNvSpPr/>
          <p:nvPr/>
        </p:nvSpPr>
        <p:spPr bwMode="auto">
          <a:xfrm>
            <a:off x="6172200" y="48006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3" name="Oval 32"/>
          <p:cNvSpPr/>
          <p:nvPr/>
        </p:nvSpPr>
        <p:spPr bwMode="auto">
          <a:xfrm>
            <a:off x="2222500" y="5981699"/>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4" name="Oval 33"/>
          <p:cNvSpPr/>
          <p:nvPr/>
        </p:nvSpPr>
        <p:spPr bwMode="auto">
          <a:xfrm>
            <a:off x="5843016" y="4946904"/>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5" name="Oval 34"/>
          <p:cNvSpPr/>
          <p:nvPr/>
        </p:nvSpPr>
        <p:spPr bwMode="auto">
          <a:xfrm>
            <a:off x="4953000" y="4966716"/>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6" name="Oval 35"/>
          <p:cNvSpPr/>
          <p:nvPr/>
        </p:nvSpPr>
        <p:spPr bwMode="auto">
          <a:xfrm>
            <a:off x="7566660" y="505206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1" name="Oval 30"/>
          <p:cNvSpPr/>
          <p:nvPr/>
        </p:nvSpPr>
        <p:spPr bwMode="auto">
          <a:xfrm>
            <a:off x="7609332" y="51816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0" name="Oval 29"/>
          <p:cNvSpPr/>
          <p:nvPr/>
        </p:nvSpPr>
        <p:spPr bwMode="auto">
          <a:xfrm>
            <a:off x="7647432" y="5375148"/>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7" name="Oval 36"/>
          <p:cNvSpPr/>
          <p:nvPr/>
        </p:nvSpPr>
        <p:spPr bwMode="auto">
          <a:xfrm>
            <a:off x="1318260" y="5603748"/>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8" name="Oval 37"/>
          <p:cNvSpPr/>
          <p:nvPr/>
        </p:nvSpPr>
        <p:spPr bwMode="auto">
          <a:xfrm>
            <a:off x="2743200" y="5375148"/>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8180" y="6095999"/>
            <a:ext cx="228600" cy="34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Oval 39"/>
          <p:cNvSpPr/>
          <p:nvPr/>
        </p:nvSpPr>
        <p:spPr bwMode="auto">
          <a:xfrm>
            <a:off x="8298180" y="5981699"/>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3" name="Group 2"/>
          <p:cNvGrpSpPr/>
          <p:nvPr/>
        </p:nvGrpSpPr>
        <p:grpSpPr>
          <a:xfrm>
            <a:off x="609600" y="1295400"/>
            <a:ext cx="8077200" cy="4914899"/>
            <a:chOff x="762000" y="1447800"/>
            <a:chExt cx="8077200" cy="4914899"/>
          </a:xfrm>
        </p:grpSpPr>
        <p:sp>
          <p:nvSpPr>
            <p:cNvPr id="42" name="Oval 41"/>
            <p:cNvSpPr/>
            <p:nvPr/>
          </p:nvSpPr>
          <p:spPr bwMode="auto">
            <a:xfrm>
              <a:off x="7876032" y="3087624"/>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3" name="Oval 42"/>
            <p:cNvSpPr/>
            <p:nvPr/>
          </p:nvSpPr>
          <p:spPr bwMode="auto">
            <a:xfrm>
              <a:off x="1143000" y="39624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4" name="Oval 43"/>
            <p:cNvSpPr/>
            <p:nvPr/>
          </p:nvSpPr>
          <p:spPr bwMode="auto">
            <a:xfrm>
              <a:off x="1257300" y="39624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5" name="Oval 44"/>
            <p:cNvSpPr/>
            <p:nvPr/>
          </p:nvSpPr>
          <p:spPr bwMode="auto">
            <a:xfrm>
              <a:off x="762000" y="32385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6" name="Oval 45"/>
            <p:cNvSpPr/>
            <p:nvPr/>
          </p:nvSpPr>
          <p:spPr bwMode="auto">
            <a:xfrm>
              <a:off x="1371600" y="14478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7" name="Oval 46"/>
            <p:cNvSpPr/>
            <p:nvPr/>
          </p:nvSpPr>
          <p:spPr bwMode="auto">
            <a:xfrm>
              <a:off x="8028432" y="2973324"/>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8" name="Oval 47"/>
            <p:cNvSpPr/>
            <p:nvPr/>
          </p:nvSpPr>
          <p:spPr bwMode="auto">
            <a:xfrm>
              <a:off x="8610600" y="23622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9" name="Oval 48"/>
            <p:cNvSpPr/>
            <p:nvPr/>
          </p:nvSpPr>
          <p:spPr bwMode="auto">
            <a:xfrm>
              <a:off x="7807452" y="3201924"/>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0" name="Oval 49"/>
            <p:cNvSpPr/>
            <p:nvPr/>
          </p:nvSpPr>
          <p:spPr bwMode="auto">
            <a:xfrm>
              <a:off x="8028432" y="35052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1" name="Oval 50"/>
            <p:cNvSpPr/>
            <p:nvPr/>
          </p:nvSpPr>
          <p:spPr bwMode="auto">
            <a:xfrm>
              <a:off x="7876032" y="40767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2" name="Oval 51"/>
            <p:cNvSpPr/>
            <p:nvPr/>
          </p:nvSpPr>
          <p:spPr bwMode="auto">
            <a:xfrm>
              <a:off x="1257300" y="15621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3" name="Oval 52"/>
            <p:cNvSpPr/>
            <p:nvPr/>
          </p:nvSpPr>
          <p:spPr bwMode="auto">
            <a:xfrm>
              <a:off x="7391400" y="45720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4" name="Oval 53"/>
            <p:cNvSpPr/>
            <p:nvPr/>
          </p:nvSpPr>
          <p:spPr bwMode="auto">
            <a:xfrm>
              <a:off x="7578852" y="43434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5" name="Oval 54"/>
            <p:cNvSpPr/>
            <p:nvPr/>
          </p:nvSpPr>
          <p:spPr bwMode="auto">
            <a:xfrm>
              <a:off x="7464552" y="49530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6" name="Oval 55"/>
            <p:cNvSpPr/>
            <p:nvPr/>
          </p:nvSpPr>
          <p:spPr bwMode="auto">
            <a:xfrm>
              <a:off x="7350252" y="53340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7" name="Oval 56"/>
            <p:cNvSpPr/>
            <p:nvPr/>
          </p:nvSpPr>
          <p:spPr bwMode="auto">
            <a:xfrm>
              <a:off x="6324600" y="49530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8" name="Oval 57"/>
            <p:cNvSpPr/>
            <p:nvPr/>
          </p:nvSpPr>
          <p:spPr bwMode="auto">
            <a:xfrm>
              <a:off x="2374900" y="6134099"/>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9" name="Oval 58"/>
            <p:cNvSpPr/>
            <p:nvPr/>
          </p:nvSpPr>
          <p:spPr bwMode="auto">
            <a:xfrm>
              <a:off x="5995416" y="5099304"/>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0" name="Oval 59"/>
            <p:cNvSpPr/>
            <p:nvPr/>
          </p:nvSpPr>
          <p:spPr bwMode="auto">
            <a:xfrm>
              <a:off x="5105400" y="5119116"/>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1" name="Oval 60"/>
            <p:cNvSpPr/>
            <p:nvPr/>
          </p:nvSpPr>
          <p:spPr bwMode="auto">
            <a:xfrm>
              <a:off x="7719060" y="520446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2" name="Oval 61"/>
            <p:cNvSpPr/>
            <p:nvPr/>
          </p:nvSpPr>
          <p:spPr bwMode="auto">
            <a:xfrm>
              <a:off x="7761732" y="53340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3" name="Oval 62"/>
            <p:cNvSpPr/>
            <p:nvPr/>
          </p:nvSpPr>
          <p:spPr bwMode="auto">
            <a:xfrm>
              <a:off x="7799832" y="5527548"/>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4" name="Oval 63"/>
            <p:cNvSpPr/>
            <p:nvPr/>
          </p:nvSpPr>
          <p:spPr bwMode="auto">
            <a:xfrm>
              <a:off x="1470660" y="5756148"/>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5" name="Oval 64"/>
            <p:cNvSpPr/>
            <p:nvPr/>
          </p:nvSpPr>
          <p:spPr bwMode="auto">
            <a:xfrm>
              <a:off x="2895600" y="5527548"/>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6" name="Oval 65"/>
            <p:cNvSpPr/>
            <p:nvPr/>
          </p:nvSpPr>
          <p:spPr bwMode="auto">
            <a:xfrm>
              <a:off x="8450580" y="6134099"/>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aphicFrame>
        <p:nvGraphicFramePr>
          <p:cNvPr id="67" name="Chart 66"/>
          <p:cNvGraphicFramePr>
            <a:graphicFrameLocks/>
          </p:cNvGraphicFramePr>
          <p:nvPr>
            <p:extLst>
              <p:ext uri="{D42A27DB-BD31-4B8C-83A1-F6EECF244321}">
                <p14:modId xmlns:p14="http://schemas.microsoft.com/office/powerpoint/2010/main" val="4222010130"/>
              </p:ext>
            </p:extLst>
          </p:nvPr>
        </p:nvGraphicFramePr>
        <p:xfrm>
          <a:off x="1432560" y="1563624"/>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7700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100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par>
                                <p:cTn id="50" presetID="53" presetClass="entr" presetSubtype="16" fill="hold" grpId="0" nodeType="withEffect">
                                  <p:stCondLst>
                                    <p:cond delay="100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53" presetClass="entr" presetSubtype="16" fill="hold" grpId="0" nodeType="withEffect">
                                  <p:stCondLst>
                                    <p:cond delay="100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53" presetClass="entr" presetSubtype="16" fill="hold" grpId="0" nodeType="withEffect">
                                  <p:stCondLst>
                                    <p:cond delay="1000"/>
                                  </p:stCondLst>
                                  <p:childTnLst>
                                    <p:set>
                                      <p:cBhvr>
                                        <p:cTn id="61" dur="1" fill="hold">
                                          <p:stCondLst>
                                            <p:cond delay="0"/>
                                          </p:stCondLst>
                                        </p:cTn>
                                        <p:tgtEl>
                                          <p:spTgt spid="26"/>
                                        </p:tgtEl>
                                        <p:attrNameLst>
                                          <p:attrName>style.visibility</p:attrName>
                                        </p:attrNameLst>
                                      </p:cBhvr>
                                      <p:to>
                                        <p:strVal val="visible"/>
                                      </p:to>
                                    </p:set>
                                    <p:anim calcmode="lin" valueType="num">
                                      <p:cBhvr>
                                        <p:cTn id="62" dur="500" fill="hold"/>
                                        <p:tgtEl>
                                          <p:spTgt spid="26"/>
                                        </p:tgtEl>
                                        <p:attrNameLst>
                                          <p:attrName>ppt_w</p:attrName>
                                        </p:attrNameLst>
                                      </p:cBhvr>
                                      <p:tavLst>
                                        <p:tav tm="0">
                                          <p:val>
                                            <p:fltVal val="0"/>
                                          </p:val>
                                        </p:tav>
                                        <p:tav tm="100000">
                                          <p:val>
                                            <p:strVal val="#ppt_w"/>
                                          </p:val>
                                        </p:tav>
                                      </p:tavLst>
                                    </p:anim>
                                    <p:anim calcmode="lin" valueType="num">
                                      <p:cBhvr>
                                        <p:cTn id="63" dur="500" fill="hold"/>
                                        <p:tgtEl>
                                          <p:spTgt spid="26"/>
                                        </p:tgtEl>
                                        <p:attrNameLst>
                                          <p:attrName>ppt_h</p:attrName>
                                        </p:attrNameLst>
                                      </p:cBhvr>
                                      <p:tavLst>
                                        <p:tav tm="0">
                                          <p:val>
                                            <p:fltVal val="0"/>
                                          </p:val>
                                        </p:tav>
                                        <p:tav tm="100000">
                                          <p:val>
                                            <p:strVal val="#ppt_h"/>
                                          </p:val>
                                        </p:tav>
                                      </p:tavLst>
                                    </p:anim>
                                    <p:animEffect transition="in" filter="fade">
                                      <p:cBhvr>
                                        <p:cTn id="64" dur="500"/>
                                        <p:tgtEl>
                                          <p:spTgt spid="26"/>
                                        </p:tgtEl>
                                      </p:cBhvr>
                                    </p:animEffect>
                                  </p:childTnLst>
                                </p:cTn>
                              </p:par>
                              <p:par>
                                <p:cTn id="65" presetID="53" presetClass="entr" presetSubtype="16" fill="hold" grpId="0" nodeType="withEffect">
                                  <p:stCondLst>
                                    <p:cond delay="100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par>
                                <p:cTn id="70" presetID="53" presetClass="entr" presetSubtype="16" fill="hold" grpId="0" nodeType="withEffect">
                                  <p:stCondLst>
                                    <p:cond delay="100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childTnLst>
                                </p:cTn>
                              </p:par>
                              <p:par>
                                <p:cTn id="75" presetID="53" presetClass="entr" presetSubtype="16" fill="hold" grpId="0" nodeType="withEffect">
                                  <p:stCondLst>
                                    <p:cond delay="100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100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par>
                                <p:cTn id="85" presetID="53" presetClass="entr" presetSubtype="16" fill="hold" grpId="0" nodeType="withEffect">
                                  <p:stCondLst>
                                    <p:cond delay="100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grpId="0" nodeType="withEffect">
                                  <p:stCondLst>
                                    <p:cond delay="1000"/>
                                  </p:stCondLst>
                                  <p:childTnLst>
                                    <p:set>
                                      <p:cBhvr>
                                        <p:cTn id="91" dur="1" fill="hold">
                                          <p:stCondLst>
                                            <p:cond delay="0"/>
                                          </p:stCondLst>
                                        </p:cTn>
                                        <p:tgtEl>
                                          <p:spTgt spid="34"/>
                                        </p:tgtEl>
                                        <p:attrNameLst>
                                          <p:attrName>style.visibility</p:attrName>
                                        </p:attrNameLst>
                                      </p:cBhvr>
                                      <p:to>
                                        <p:strVal val="visible"/>
                                      </p:to>
                                    </p:set>
                                    <p:anim calcmode="lin" valueType="num">
                                      <p:cBhvr>
                                        <p:cTn id="92" dur="500" fill="hold"/>
                                        <p:tgtEl>
                                          <p:spTgt spid="34"/>
                                        </p:tgtEl>
                                        <p:attrNameLst>
                                          <p:attrName>ppt_w</p:attrName>
                                        </p:attrNameLst>
                                      </p:cBhvr>
                                      <p:tavLst>
                                        <p:tav tm="0">
                                          <p:val>
                                            <p:fltVal val="0"/>
                                          </p:val>
                                        </p:tav>
                                        <p:tav tm="100000">
                                          <p:val>
                                            <p:strVal val="#ppt_w"/>
                                          </p:val>
                                        </p:tav>
                                      </p:tavLst>
                                    </p:anim>
                                    <p:anim calcmode="lin" valueType="num">
                                      <p:cBhvr>
                                        <p:cTn id="93" dur="500" fill="hold"/>
                                        <p:tgtEl>
                                          <p:spTgt spid="34"/>
                                        </p:tgtEl>
                                        <p:attrNameLst>
                                          <p:attrName>ppt_h</p:attrName>
                                        </p:attrNameLst>
                                      </p:cBhvr>
                                      <p:tavLst>
                                        <p:tav tm="0">
                                          <p:val>
                                            <p:fltVal val="0"/>
                                          </p:val>
                                        </p:tav>
                                        <p:tav tm="100000">
                                          <p:val>
                                            <p:strVal val="#ppt_h"/>
                                          </p:val>
                                        </p:tav>
                                      </p:tavLst>
                                    </p:anim>
                                    <p:animEffect transition="in" filter="fade">
                                      <p:cBhvr>
                                        <p:cTn id="94" dur="500"/>
                                        <p:tgtEl>
                                          <p:spTgt spid="34"/>
                                        </p:tgtEl>
                                      </p:cBhvr>
                                    </p:animEffect>
                                  </p:childTnLst>
                                </p:cTn>
                              </p:par>
                              <p:par>
                                <p:cTn id="95" presetID="53" presetClass="entr" presetSubtype="16" fill="hold" grpId="0" nodeType="withEffect">
                                  <p:stCondLst>
                                    <p:cond delay="100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childTnLst>
                                </p:cTn>
                              </p:par>
                              <p:par>
                                <p:cTn id="100" presetID="53" presetClass="entr" presetSubtype="16" fill="hold" grpId="0" nodeType="withEffect">
                                  <p:stCondLst>
                                    <p:cond delay="1000"/>
                                  </p:stCondLst>
                                  <p:childTnLst>
                                    <p:set>
                                      <p:cBhvr>
                                        <p:cTn id="101" dur="1" fill="hold">
                                          <p:stCondLst>
                                            <p:cond delay="0"/>
                                          </p:stCondLst>
                                        </p:cTn>
                                        <p:tgtEl>
                                          <p:spTgt spid="36"/>
                                        </p:tgtEl>
                                        <p:attrNameLst>
                                          <p:attrName>style.visibility</p:attrName>
                                        </p:attrNameLst>
                                      </p:cBhvr>
                                      <p:to>
                                        <p:strVal val="visible"/>
                                      </p:to>
                                    </p:set>
                                    <p:anim calcmode="lin" valueType="num">
                                      <p:cBhvr>
                                        <p:cTn id="102" dur="500" fill="hold"/>
                                        <p:tgtEl>
                                          <p:spTgt spid="36"/>
                                        </p:tgtEl>
                                        <p:attrNameLst>
                                          <p:attrName>ppt_w</p:attrName>
                                        </p:attrNameLst>
                                      </p:cBhvr>
                                      <p:tavLst>
                                        <p:tav tm="0">
                                          <p:val>
                                            <p:fltVal val="0"/>
                                          </p:val>
                                        </p:tav>
                                        <p:tav tm="100000">
                                          <p:val>
                                            <p:strVal val="#ppt_w"/>
                                          </p:val>
                                        </p:tav>
                                      </p:tavLst>
                                    </p:anim>
                                    <p:anim calcmode="lin" valueType="num">
                                      <p:cBhvr>
                                        <p:cTn id="103" dur="500" fill="hold"/>
                                        <p:tgtEl>
                                          <p:spTgt spid="36"/>
                                        </p:tgtEl>
                                        <p:attrNameLst>
                                          <p:attrName>ppt_h</p:attrName>
                                        </p:attrNameLst>
                                      </p:cBhvr>
                                      <p:tavLst>
                                        <p:tav tm="0">
                                          <p:val>
                                            <p:fltVal val="0"/>
                                          </p:val>
                                        </p:tav>
                                        <p:tav tm="100000">
                                          <p:val>
                                            <p:strVal val="#ppt_h"/>
                                          </p:val>
                                        </p:tav>
                                      </p:tavLst>
                                    </p:anim>
                                    <p:animEffect transition="in" filter="fade">
                                      <p:cBhvr>
                                        <p:cTn id="104" dur="500"/>
                                        <p:tgtEl>
                                          <p:spTgt spid="36"/>
                                        </p:tgtEl>
                                      </p:cBhvr>
                                    </p:animEffect>
                                  </p:childTnLst>
                                </p:cTn>
                              </p:par>
                              <p:par>
                                <p:cTn id="105" presetID="53" presetClass="entr" presetSubtype="16" fill="hold" grpId="0" nodeType="withEffect">
                                  <p:stCondLst>
                                    <p:cond delay="1000"/>
                                  </p:stCondLst>
                                  <p:childTnLst>
                                    <p:set>
                                      <p:cBhvr>
                                        <p:cTn id="106" dur="1" fill="hold">
                                          <p:stCondLst>
                                            <p:cond delay="0"/>
                                          </p:stCondLst>
                                        </p:cTn>
                                        <p:tgtEl>
                                          <p:spTgt spid="31"/>
                                        </p:tgtEl>
                                        <p:attrNameLst>
                                          <p:attrName>style.visibility</p:attrName>
                                        </p:attrNameLst>
                                      </p:cBhvr>
                                      <p:to>
                                        <p:strVal val="visible"/>
                                      </p:to>
                                    </p:set>
                                    <p:anim calcmode="lin" valueType="num">
                                      <p:cBhvr>
                                        <p:cTn id="107" dur="500" fill="hold"/>
                                        <p:tgtEl>
                                          <p:spTgt spid="31"/>
                                        </p:tgtEl>
                                        <p:attrNameLst>
                                          <p:attrName>ppt_w</p:attrName>
                                        </p:attrNameLst>
                                      </p:cBhvr>
                                      <p:tavLst>
                                        <p:tav tm="0">
                                          <p:val>
                                            <p:fltVal val="0"/>
                                          </p:val>
                                        </p:tav>
                                        <p:tav tm="100000">
                                          <p:val>
                                            <p:strVal val="#ppt_w"/>
                                          </p:val>
                                        </p:tav>
                                      </p:tavLst>
                                    </p:anim>
                                    <p:anim calcmode="lin" valueType="num">
                                      <p:cBhvr>
                                        <p:cTn id="108" dur="500" fill="hold"/>
                                        <p:tgtEl>
                                          <p:spTgt spid="31"/>
                                        </p:tgtEl>
                                        <p:attrNameLst>
                                          <p:attrName>ppt_h</p:attrName>
                                        </p:attrNameLst>
                                      </p:cBhvr>
                                      <p:tavLst>
                                        <p:tav tm="0">
                                          <p:val>
                                            <p:fltVal val="0"/>
                                          </p:val>
                                        </p:tav>
                                        <p:tav tm="100000">
                                          <p:val>
                                            <p:strVal val="#ppt_h"/>
                                          </p:val>
                                        </p:tav>
                                      </p:tavLst>
                                    </p:anim>
                                    <p:animEffect transition="in" filter="fade">
                                      <p:cBhvr>
                                        <p:cTn id="109" dur="500"/>
                                        <p:tgtEl>
                                          <p:spTgt spid="31"/>
                                        </p:tgtEl>
                                      </p:cBhvr>
                                    </p:animEffect>
                                  </p:childTnLst>
                                </p:cTn>
                              </p:par>
                              <p:par>
                                <p:cTn id="110" presetID="53" presetClass="entr" presetSubtype="16" fill="hold" grpId="0" nodeType="withEffect">
                                  <p:stCondLst>
                                    <p:cond delay="1000"/>
                                  </p:stCondLst>
                                  <p:childTnLst>
                                    <p:set>
                                      <p:cBhvr>
                                        <p:cTn id="111" dur="1" fill="hold">
                                          <p:stCondLst>
                                            <p:cond delay="0"/>
                                          </p:stCondLst>
                                        </p:cTn>
                                        <p:tgtEl>
                                          <p:spTgt spid="30"/>
                                        </p:tgtEl>
                                        <p:attrNameLst>
                                          <p:attrName>style.visibility</p:attrName>
                                        </p:attrNameLst>
                                      </p:cBhvr>
                                      <p:to>
                                        <p:strVal val="visible"/>
                                      </p:to>
                                    </p:set>
                                    <p:anim calcmode="lin" valueType="num">
                                      <p:cBhvr>
                                        <p:cTn id="112" dur="500" fill="hold"/>
                                        <p:tgtEl>
                                          <p:spTgt spid="30"/>
                                        </p:tgtEl>
                                        <p:attrNameLst>
                                          <p:attrName>ppt_w</p:attrName>
                                        </p:attrNameLst>
                                      </p:cBhvr>
                                      <p:tavLst>
                                        <p:tav tm="0">
                                          <p:val>
                                            <p:fltVal val="0"/>
                                          </p:val>
                                        </p:tav>
                                        <p:tav tm="100000">
                                          <p:val>
                                            <p:strVal val="#ppt_w"/>
                                          </p:val>
                                        </p:tav>
                                      </p:tavLst>
                                    </p:anim>
                                    <p:anim calcmode="lin" valueType="num">
                                      <p:cBhvr>
                                        <p:cTn id="113" dur="500" fill="hold"/>
                                        <p:tgtEl>
                                          <p:spTgt spid="30"/>
                                        </p:tgtEl>
                                        <p:attrNameLst>
                                          <p:attrName>ppt_h</p:attrName>
                                        </p:attrNameLst>
                                      </p:cBhvr>
                                      <p:tavLst>
                                        <p:tav tm="0">
                                          <p:val>
                                            <p:fltVal val="0"/>
                                          </p:val>
                                        </p:tav>
                                        <p:tav tm="100000">
                                          <p:val>
                                            <p:strVal val="#ppt_h"/>
                                          </p:val>
                                        </p:tav>
                                      </p:tavLst>
                                    </p:anim>
                                    <p:animEffect transition="in" filter="fade">
                                      <p:cBhvr>
                                        <p:cTn id="114" dur="500"/>
                                        <p:tgtEl>
                                          <p:spTgt spid="30"/>
                                        </p:tgtEl>
                                      </p:cBhvr>
                                    </p:animEffect>
                                  </p:childTnLst>
                                </p:cTn>
                              </p:par>
                              <p:par>
                                <p:cTn id="115" presetID="53" presetClass="entr" presetSubtype="16" fill="hold" grpId="0" nodeType="withEffect">
                                  <p:stCondLst>
                                    <p:cond delay="1000"/>
                                  </p:stCondLst>
                                  <p:childTnLst>
                                    <p:set>
                                      <p:cBhvr>
                                        <p:cTn id="116" dur="1" fill="hold">
                                          <p:stCondLst>
                                            <p:cond delay="0"/>
                                          </p:stCondLst>
                                        </p:cTn>
                                        <p:tgtEl>
                                          <p:spTgt spid="37"/>
                                        </p:tgtEl>
                                        <p:attrNameLst>
                                          <p:attrName>style.visibility</p:attrName>
                                        </p:attrNameLst>
                                      </p:cBhvr>
                                      <p:to>
                                        <p:strVal val="visible"/>
                                      </p:to>
                                    </p:set>
                                    <p:anim calcmode="lin" valueType="num">
                                      <p:cBhvr>
                                        <p:cTn id="117" dur="500" fill="hold"/>
                                        <p:tgtEl>
                                          <p:spTgt spid="37"/>
                                        </p:tgtEl>
                                        <p:attrNameLst>
                                          <p:attrName>ppt_w</p:attrName>
                                        </p:attrNameLst>
                                      </p:cBhvr>
                                      <p:tavLst>
                                        <p:tav tm="0">
                                          <p:val>
                                            <p:fltVal val="0"/>
                                          </p:val>
                                        </p:tav>
                                        <p:tav tm="100000">
                                          <p:val>
                                            <p:strVal val="#ppt_w"/>
                                          </p:val>
                                        </p:tav>
                                      </p:tavLst>
                                    </p:anim>
                                    <p:anim calcmode="lin" valueType="num">
                                      <p:cBhvr>
                                        <p:cTn id="118" dur="500" fill="hold"/>
                                        <p:tgtEl>
                                          <p:spTgt spid="37"/>
                                        </p:tgtEl>
                                        <p:attrNameLst>
                                          <p:attrName>ppt_h</p:attrName>
                                        </p:attrNameLst>
                                      </p:cBhvr>
                                      <p:tavLst>
                                        <p:tav tm="0">
                                          <p:val>
                                            <p:fltVal val="0"/>
                                          </p:val>
                                        </p:tav>
                                        <p:tav tm="100000">
                                          <p:val>
                                            <p:strVal val="#ppt_h"/>
                                          </p:val>
                                        </p:tav>
                                      </p:tavLst>
                                    </p:anim>
                                    <p:animEffect transition="in" filter="fade">
                                      <p:cBhvr>
                                        <p:cTn id="119" dur="500"/>
                                        <p:tgtEl>
                                          <p:spTgt spid="37"/>
                                        </p:tgtEl>
                                      </p:cBhvr>
                                    </p:animEffect>
                                  </p:childTnLst>
                                </p:cTn>
                              </p:par>
                              <p:par>
                                <p:cTn id="120" presetID="53" presetClass="entr" presetSubtype="16" fill="hold" grpId="0" nodeType="withEffect">
                                  <p:stCondLst>
                                    <p:cond delay="1000"/>
                                  </p:stCondLst>
                                  <p:childTnLst>
                                    <p:set>
                                      <p:cBhvr>
                                        <p:cTn id="121" dur="1" fill="hold">
                                          <p:stCondLst>
                                            <p:cond delay="0"/>
                                          </p:stCondLst>
                                        </p:cTn>
                                        <p:tgtEl>
                                          <p:spTgt spid="38"/>
                                        </p:tgtEl>
                                        <p:attrNameLst>
                                          <p:attrName>style.visibility</p:attrName>
                                        </p:attrNameLst>
                                      </p:cBhvr>
                                      <p:to>
                                        <p:strVal val="visible"/>
                                      </p:to>
                                    </p:set>
                                    <p:anim calcmode="lin" valueType="num">
                                      <p:cBhvr>
                                        <p:cTn id="122" dur="500" fill="hold"/>
                                        <p:tgtEl>
                                          <p:spTgt spid="38"/>
                                        </p:tgtEl>
                                        <p:attrNameLst>
                                          <p:attrName>ppt_w</p:attrName>
                                        </p:attrNameLst>
                                      </p:cBhvr>
                                      <p:tavLst>
                                        <p:tav tm="0">
                                          <p:val>
                                            <p:fltVal val="0"/>
                                          </p:val>
                                        </p:tav>
                                        <p:tav tm="100000">
                                          <p:val>
                                            <p:strVal val="#ppt_w"/>
                                          </p:val>
                                        </p:tav>
                                      </p:tavLst>
                                    </p:anim>
                                    <p:anim calcmode="lin" valueType="num">
                                      <p:cBhvr>
                                        <p:cTn id="123" dur="500" fill="hold"/>
                                        <p:tgtEl>
                                          <p:spTgt spid="38"/>
                                        </p:tgtEl>
                                        <p:attrNameLst>
                                          <p:attrName>ppt_h</p:attrName>
                                        </p:attrNameLst>
                                      </p:cBhvr>
                                      <p:tavLst>
                                        <p:tav tm="0">
                                          <p:val>
                                            <p:fltVal val="0"/>
                                          </p:val>
                                        </p:tav>
                                        <p:tav tm="100000">
                                          <p:val>
                                            <p:strVal val="#ppt_h"/>
                                          </p:val>
                                        </p:tav>
                                      </p:tavLst>
                                    </p:anim>
                                    <p:animEffect transition="in" filter="fade">
                                      <p:cBhvr>
                                        <p:cTn id="124" dur="500"/>
                                        <p:tgtEl>
                                          <p:spTgt spid="38"/>
                                        </p:tgtEl>
                                      </p:cBhvr>
                                    </p:animEffect>
                                  </p:childTnLst>
                                </p:cTn>
                              </p:par>
                              <p:par>
                                <p:cTn id="125" presetID="53" presetClass="entr" presetSubtype="16" fill="hold" grpId="0" nodeType="withEffect">
                                  <p:stCondLst>
                                    <p:cond delay="1000"/>
                                  </p:stCondLst>
                                  <p:childTnLst>
                                    <p:set>
                                      <p:cBhvr>
                                        <p:cTn id="126" dur="1" fill="hold">
                                          <p:stCondLst>
                                            <p:cond delay="0"/>
                                          </p:stCondLst>
                                        </p:cTn>
                                        <p:tgtEl>
                                          <p:spTgt spid="40"/>
                                        </p:tgtEl>
                                        <p:attrNameLst>
                                          <p:attrName>style.visibility</p:attrName>
                                        </p:attrNameLst>
                                      </p:cBhvr>
                                      <p:to>
                                        <p:strVal val="visible"/>
                                      </p:to>
                                    </p:set>
                                    <p:anim calcmode="lin" valueType="num">
                                      <p:cBhvr>
                                        <p:cTn id="127" dur="500" fill="hold"/>
                                        <p:tgtEl>
                                          <p:spTgt spid="40"/>
                                        </p:tgtEl>
                                        <p:attrNameLst>
                                          <p:attrName>ppt_w</p:attrName>
                                        </p:attrNameLst>
                                      </p:cBhvr>
                                      <p:tavLst>
                                        <p:tav tm="0">
                                          <p:val>
                                            <p:fltVal val="0"/>
                                          </p:val>
                                        </p:tav>
                                        <p:tav tm="100000">
                                          <p:val>
                                            <p:strVal val="#ppt_w"/>
                                          </p:val>
                                        </p:tav>
                                      </p:tavLst>
                                    </p:anim>
                                    <p:anim calcmode="lin" valueType="num">
                                      <p:cBhvr>
                                        <p:cTn id="128" dur="500" fill="hold"/>
                                        <p:tgtEl>
                                          <p:spTgt spid="40"/>
                                        </p:tgtEl>
                                        <p:attrNameLst>
                                          <p:attrName>ppt_h</p:attrName>
                                        </p:attrNameLst>
                                      </p:cBhvr>
                                      <p:tavLst>
                                        <p:tav tm="0">
                                          <p:val>
                                            <p:fltVal val="0"/>
                                          </p:val>
                                        </p:tav>
                                        <p:tav tm="100000">
                                          <p:val>
                                            <p:strVal val="#ppt_h"/>
                                          </p:val>
                                        </p:tav>
                                      </p:tavLst>
                                    </p:anim>
                                    <p:animEffect transition="in" filter="fade">
                                      <p:cBhvr>
                                        <p:cTn id="129" dur="500"/>
                                        <p:tgtEl>
                                          <p:spTgt spid="4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41"/>
                                        </p:tgtEl>
                                        <p:attrNameLst>
                                          <p:attrName>style.visibility</p:attrName>
                                        </p:attrNameLst>
                                      </p:cBhvr>
                                      <p:to>
                                        <p:strVal val="visible"/>
                                      </p:to>
                                    </p:set>
                                    <p:animEffect transition="in" filter="fade">
                                      <p:cBhvr>
                                        <p:cTn id="134" dur="1500"/>
                                        <p:tgtEl>
                                          <p:spTgt spid="41"/>
                                        </p:tgtEl>
                                      </p:cBhvr>
                                    </p:animEffect>
                                  </p:childTnLst>
                                </p:cTn>
                              </p:par>
                              <p:par>
                                <p:cTn id="135" presetID="10" presetClass="entr" presetSubtype="0" fill="hold" nodeType="withEffect">
                                  <p:stCondLst>
                                    <p:cond delay="0"/>
                                  </p:stCondLst>
                                  <p:childTnLst>
                                    <p:set>
                                      <p:cBhvr>
                                        <p:cTn id="136" dur="1" fill="hold">
                                          <p:stCondLst>
                                            <p:cond delay="0"/>
                                          </p:stCondLst>
                                        </p:cTn>
                                        <p:tgtEl>
                                          <p:spTgt spid="3"/>
                                        </p:tgtEl>
                                        <p:attrNameLst>
                                          <p:attrName>style.visibility</p:attrName>
                                        </p:attrNameLst>
                                      </p:cBhvr>
                                      <p:to>
                                        <p:strVal val="visible"/>
                                      </p:to>
                                    </p:set>
                                    <p:animEffect transition="in" filter="fade">
                                      <p:cBhvr>
                                        <p:cTn id="137" dur="500"/>
                                        <p:tgtEl>
                                          <p:spTgt spid="3"/>
                                        </p:tgtEl>
                                      </p:cBhvr>
                                    </p:animEffect>
                                  </p:childTnLst>
                                </p:cTn>
                              </p:par>
                              <p:par>
                                <p:cTn id="138" presetID="10" presetClass="entr" presetSubtype="0" fill="hold" grpId="0" nodeType="withEffect">
                                  <p:stCondLst>
                                    <p:cond delay="500"/>
                                  </p:stCondLst>
                                  <p:childTnLst>
                                    <p:set>
                                      <p:cBhvr>
                                        <p:cTn id="139" dur="1" fill="hold">
                                          <p:stCondLst>
                                            <p:cond delay="0"/>
                                          </p:stCondLst>
                                        </p:cTn>
                                        <p:tgtEl>
                                          <p:spTgt spid="67"/>
                                        </p:tgtEl>
                                        <p:attrNameLst>
                                          <p:attrName>style.visibility</p:attrName>
                                        </p:attrNameLst>
                                      </p:cBhvr>
                                      <p:to>
                                        <p:strVal val="visible"/>
                                      </p:to>
                                    </p:set>
                                    <p:animEffect transition="in" filter="fade">
                                      <p:cBhvr>
                                        <p:cTn id="140"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P spid="8" grpId="0" animBg="1"/>
      <p:bldP spid="9" grpId="0" animBg="1"/>
      <p:bldP spid="10" grpId="0" animBg="1"/>
      <p:bldP spid="14" grpId="0" animBg="1"/>
      <p:bldP spid="15" grpId="0" animBg="1"/>
      <p:bldP spid="16" grpId="0" animBg="1"/>
      <p:bldP spid="17" grpId="0" animBg="1"/>
      <p:bldP spid="18" grpId="0" animBg="1"/>
      <p:bldP spid="13" grpId="0" animBg="1"/>
      <p:bldP spid="26" grpId="0" animBg="1"/>
      <p:bldP spid="27" grpId="0" animBg="1"/>
      <p:bldP spid="28" grpId="0" animBg="1"/>
      <p:bldP spid="29" grpId="0" animBg="1"/>
      <p:bldP spid="32" grpId="0" animBg="1"/>
      <p:bldP spid="33" grpId="0" animBg="1"/>
      <p:bldP spid="34" grpId="0" animBg="1"/>
      <p:bldP spid="35" grpId="0" animBg="1"/>
      <p:bldP spid="36" grpId="0" animBg="1"/>
      <p:bldP spid="31" grpId="0" animBg="1"/>
      <p:bldP spid="30" grpId="0" animBg="1"/>
      <p:bldP spid="37" grpId="0" animBg="1"/>
      <p:bldP spid="38" grpId="0" animBg="1"/>
      <p:bldP spid="40" grpId="0" animBg="1"/>
      <p:bldGraphic spid="6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3175">
                  <a:solidFill>
                    <a:schemeClr val="bg1"/>
                  </a:solidFill>
                </a:ln>
              </a:rPr>
              <a:t>Ports by Tonnage</a:t>
            </a:r>
            <a:endParaRPr lang="en-US" dirty="0">
              <a:ln w="3175">
                <a:solidFill>
                  <a:schemeClr val="bg1"/>
                </a:solidFill>
              </a:ln>
            </a:endParaRPr>
          </a:p>
        </p:txBody>
      </p:sp>
      <p:sp>
        <p:nvSpPr>
          <p:cNvPr id="4" name="Slide Number Placeholder 3"/>
          <p:cNvSpPr>
            <a:spLocks noGrp="1"/>
          </p:cNvSpPr>
          <p:nvPr>
            <p:ph type="sldNum" sz="quarter" idx="10"/>
          </p:nvPr>
        </p:nvSpPr>
        <p:spPr/>
        <p:txBody>
          <a:bodyPr/>
          <a:lstStyle/>
          <a:p>
            <a:fld id="{EE4F26FB-F806-4FAB-8228-EF9D99959F24}" type="slidenum">
              <a:rPr lang="en-US" altLang="en-US" b="0" smtClean="0"/>
              <a:pPr/>
              <a:t>13</a:t>
            </a:fld>
            <a:endParaRPr lang="en-US" altLang="en-US" b="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54001031"/>
              </p:ext>
            </p:extLst>
          </p:nvPr>
        </p:nvGraphicFramePr>
        <p:xfrm>
          <a:off x="76200" y="1066800"/>
          <a:ext cx="4206240" cy="5521960"/>
        </p:xfrm>
        <a:graphic>
          <a:graphicData uri="http://schemas.openxmlformats.org/drawingml/2006/table">
            <a:tbl>
              <a:tblPr firstRow="1" bandRow="1">
                <a:tableStyleId>{5C22544A-7EE6-4342-B048-85BDC9FD1C3A}</a:tableStyleId>
              </a:tblPr>
              <a:tblGrid>
                <a:gridCol w="2926080"/>
                <a:gridCol w="1280160"/>
              </a:tblGrid>
              <a:tr h="370840">
                <a:tc>
                  <a:txBody>
                    <a:bodyPr/>
                    <a:lstStyle/>
                    <a:p>
                      <a:pPr marL="0" marR="0" algn="ctr">
                        <a:lnSpc>
                          <a:spcPct val="115000"/>
                        </a:lnSpc>
                        <a:spcBef>
                          <a:spcPts val="0"/>
                        </a:spcBef>
                        <a:spcAft>
                          <a:spcPts val="0"/>
                        </a:spcAft>
                      </a:pPr>
                      <a:r>
                        <a:rPr lang="en-US" sz="2000" b="1" dirty="0" smtClean="0">
                          <a:solidFill>
                            <a:schemeClr val="bg1"/>
                          </a:solidFill>
                          <a:effectLst/>
                          <a:latin typeface="Calibri"/>
                          <a:ea typeface="Times New Roman"/>
                          <a:cs typeface="Times New Roman"/>
                        </a:rPr>
                        <a:t>Port</a:t>
                      </a:r>
                      <a:endParaRPr lang="en-US" sz="2000" b="1"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2000" b="1" dirty="0" smtClean="0">
                          <a:solidFill>
                            <a:schemeClr val="bg1"/>
                          </a:solidFill>
                          <a:effectLst/>
                          <a:latin typeface="Calibri"/>
                          <a:ea typeface="Calibri"/>
                          <a:cs typeface="Times New Roman"/>
                        </a:rPr>
                        <a:t>Millions</a:t>
                      </a:r>
                      <a:r>
                        <a:rPr lang="en-US" sz="2000" b="1" baseline="0" dirty="0" smtClean="0">
                          <a:solidFill>
                            <a:schemeClr val="bg1"/>
                          </a:solidFill>
                          <a:effectLst/>
                          <a:latin typeface="Calibri"/>
                          <a:ea typeface="Calibri"/>
                          <a:cs typeface="Times New Roman"/>
                        </a:rPr>
                        <a:t> of Short Tons</a:t>
                      </a:r>
                      <a:endParaRPr lang="en-US" sz="2000" b="1"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840">
                <a:tc>
                  <a:txBody>
                    <a:bodyPr/>
                    <a:lstStyle/>
                    <a:p>
                      <a:pPr algn="l" fontAlgn="b"/>
                      <a:r>
                        <a:rPr lang="en-US" sz="2000" b="0" kern="1200" dirty="0">
                          <a:solidFill>
                            <a:srgbClr val="000000"/>
                          </a:solidFill>
                          <a:effectLst/>
                          <a:latin typeface="Calibri"/>
                          <a:ea typeface="Calibri"/>
                          <a:cs typeface="Times New Roman"/>
                        </a:rPr>
                        <a:t>Port of South Louisiana, 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kern="1200" dirty="0">
                          <a:solidFill>
                            <a:srgbClr val="000000"/>
                          </a:solidFill>
                          <a:effectLst/>
                          <a:latin typeface="Calibri"/>
                          <a:ea typeface="Calibri"/>
                          <a:cs typeface="Times New Roman"/>
                        </a:rPr>
                        <a:t>259.31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kern="1200" dirty="0">
                          <a:solidFill>
                            <a:srgbClr val="000000"/>
                          </a:solidFill>
                          <a:effectLst/>
                          <a:latin typeface="Calibri"/>
                          <a:ea typeface="Calibri"/>
                          <a:cs typeface="Times New Roman"/>
                        </a:rPr>
                        <a:t>Houston, 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kern="1200" dirty="0">
                          <a:solidFill>
                            <a:srgbClr val="000000"/>
                          </a:solidFill>
                          <a:effectLst/>
                          <a:latin typeface="Calibri"/>
                          <a:ea typeface="Calibri"/>
                          <a:cs typeface="Times New Roman"/>
                        </a:rPr>
                        <a:t>241.38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kern="1200" dirty="0">
                          <a:solidFill>
                            <a:srgbClr val="000000"/>
                          </a:solidFill>
                          <a:effectLst/>
                          <a:latin typeface="Calibri"/>
                          <a:ea typeface="Calibri"/>
                          <a:cs typeface="Times New Roman"/>
                        </a:rPr>
                        <a:t>New York, NY and NJ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kern="1200" dirty="0">
                          <a:solidFill>
                            <a:srgbClr val="000000"/>
                          </a:solidFill>
                          <a:effectLst/>
                          <a:latin typeface="Calibri"/>
                          <a:ea typeface="Calibri"/>
                          <a:cs typeface="Times New Roman"/>
                        </a:rPr>
                        <a:t>126.77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kern="1200" dirty="0">
                          <a:solidFill>
                            <a:srgbClr val="000000"/>
                          </a:solidFill>
                          <a:effectLst/>
                          <a:latin typeface="Calibri"/>
                          <a:ea typeface="Calibri"/>
                          <a:cs typeface="Times New Roman"/>
                        </a:rPr>
                        <a:t>New Orleans, 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kern="1200" dirty="0">
                          <a:solidFill>
                            <a:srgbClr val="000000"/>
                          </a:solidFill>
                          <a:effectLst/>
                          <a:latin typeface="Calibri"/>
                          <a:ea typeface="Calibri"/>
                          <a:cs typeface="Times New Roman"/>
                        </a:rPr>
                        <a:t>87.91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kern="1200" dirty="0">
                          <a:solidFill>
                            <a:srgbClr val="000000"/>
                          </a:solidFill>
                          <a:effectLst/>
                          <a:latin typeface="Calibri"/>
                          <a:ea typeface="Calibri"/>
                          <a:cs typeface="Times New Roman"/>
                        </a:rPr>
                        <a:t>Beaumont, 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kern="1200" dirty="0">
                          <a:solidFill>
                            <a:srgbClr val="000000"/>
                          </a:solidFill>
                          <a:effectLst/>
                          <a:latin typeface="Calibri"/>
                          <a:ea typeface="Calibri"/>
                          <a:cs typeface="Times New Roman"/>
                        </a:rPr>
                        <a:t>86.08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kern="1200" dirty="0">
                          <a:solidFill>
                            <a:srgbClr val="000000"/>
                          </a:solidFill>
                          <a:effectLst/>
                          <a:latin typeface="Calibri"/>
                          <a:ea typeface="Calibri"/>
                          <a:cs typeface="Times New Roman"/>
                        </a:rPr>
                        <a:t>Corpus Christi, 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kern="1200" dirty="0">
                          <a:solidFill>
                            <a:srgbClr val="000000"/>
                          </a:solidFill>
                          <a:effectLst/>
                          <a:latin typeface="Calibri"/>
                          <a:ea typeface="Calibri"/>
                          <a:cs typeface="Times New Roman"/>
                        </a:rPr>
                        <a:t>85.59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kern="1200" dirty="0">
                          <a:solidFill>
                            <a:srgbClr val="000000"/>
                          </a:solidFill>
                          <a:effectLst/>
                          <a:latin typeface="Calibri"/>
                          <a:ea typeface="Calibri"/>
                          <a:cs typeface="Times New Roman"/>
                        </a:rPr>
                        <a:t>Long Beach, 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kern="1200" dirty="0">
                          <a:solidFill>
                            <a:srgbClr val="000000"/>
                          </a:solidFill>
                          <a:effectLst/>
                          <a:latin typeface="Calibri"/>
                          <a:ea typeface="Calibri"/>
                          <a:cs typeface="Times New Roman"/>
                        </a:rPr>
                        <a:t>77.90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kern="1200" dirty="0">
                          <a:solidFill>
                            <a:srgbClr val="000000"/>
                          </a:solidFill>
                          <a:effectLst/>
                          <a:latin typeface="Calibri"/>
                          <a:ea typeface="Calibri"/>
                          <a:cs typeface="Times New Roman"/>
                        </a:rPr>
                        <a:t>Baton Rouge, 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kern="1200" dirty="0">
                          <a:solidFill>
                            <a:srgbClr val="000000"/>
                          </a:solidFill>
                          <a:effectLst/>
                          <a:latin typeface="Calibri"/>
                          <a:ea typeface="Calibri"/>
                          <a:cs typeface="Times New Roman"/>
                        </a:rPr>
                        <a:t>68.74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kern="1200" dirty="0">
                          <a:solidFill>
                            <a:srgbClr val="000000"/>
                          </a:solidFill>
                          <a:effectLst/>
                          <a:latin typeface="Calibri"/>
                          <a:ea typeface="Calibri"/>
                          <a:cs typeface="Times New Roman"/>
                        </a:rPr>
                        <a:t>Los Angeles, 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kern="1200" dirty="0">
                          <a:solidFill>
                            <a:srgbClr val="000000"/>
                          </a:solidFill>
                          <a:effectLst/>
                          <a:latin typeface="Calibri"/>
                          <a:ea typeface="Calibri"/>
                          <a:cs typeface="Times New Roman"/>
                        </a:rPr>
                        <a:t>60.13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kern="1200" dirty="0">
                          <a:solidFill>
                            <a:srgbClr val="000000"/>
                          </a:solidFill>
                          <a:effectLst/>
                          <a:latin typeface="Calibri"/>
                          <a:ea typeface="Calibri"/>
                          <a:cs typeface="Times New Roman"/>
                        </a:rPr>
                        <a:t>Mobile, 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kern="1200" dirty="0">
                          <a:solidFill>
                            <a:srgbClr val="000000"/>
                          </a:solidFill>
                          <a:effectLst/>
                          <a:latin typeface="Calibri"/>
                          <a:ea typeface="Calibri"/>
                          <a:cs typeface="Times New Roman"/>
                        </a:rPr>
                        <a:t>58.77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kern="1200" dirty="0">
                          <a:solidFill>
                            <a:srgbClr val="000000"/>
                          </a:solidFill>
                          <a:effectLst/>
                          <a:latin typeface="Calibri"/>
                          <a:ea typeface="Calibri"/>
                          <a:cs typeface="Times New Roman"/>
                        </a:rPr>
                        <a:t>Virginia, Port of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kern="1200" dirty="0">
                          <a:solidFill>
                            <a:srgbClr val="000000"/>
                          </a:solidFill>
                          <a:effectLst/>
                          <a:latin typeface="Calibri"/>
                          <a:ea typeface="Calibri"/>
                          <a:cs typeface="Times New Roman"/>
                        </a:rPr>
                        <a:t>57.83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kern="1200" dirty="0">
                          <a:solidFill>
                            <a:srgbClr val="000000"/>
                          </a:solidFill>
                          <a:effectLst/>
                          <a:latin typeface="Calibri"/>
                          <a:ea typeface="Calibri"/>
                          <a:cs typeface="Times New Roman"/>
                        </a:rPr>
                        <a:t>Lake Charles, 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kern="1200" dirty="0">
                          <a:solidFill>
                            <a:srgbClr val="000000"/>
                          </a:solidFill>
                          <a:effectLst/>
                          <a:latin typeface="Calibri"/>
                          <a:ea typeface="Calibri"/>
                          <a:cs typeface="Times New Roman"/>
                        </a:rPr>
                        <a:t>56.76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kern="1200" dirty="0">
                          <a:solidFill>
                            <a:srgbClr val="000000"/>
                          </a:solidFill>
                          <a:effectLst/>
                          <a:latin typeface="Calibri"/>
                          <a:ea typeface="Calibri"/>
                          <a:cs typeface="Times New Roman"/>
                        </a:rPr>
                        <a:t>Port of Plaquemines, 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kern="1200" dirty="0">
                          <a:solidFill>
                            <a:srgbClr val="000000"/>
                          </a:solidFill>
                          <a:effectLst/>
                          <a:latin typeface="Calibri"/>
                          <a:ea typeface="Calibri"/>
                          <a:cs typeface="Times New Roman"/>
                        </a:rPr>
                        <a:t>53.56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Content Placeholder 7"/>
          <p:cNvGraphicFramePr>
            <a:graphicFrameLocks/>
          </p:cNvGraphicFramePr>
          <p:nvPr>
            <p:extLst>
              <p:ext uri="{D42A27DB-BD31-4B8C-83A1-F6EECF244321}">
                <p14:modId xmlns:p14="http://schemas.microsoft.com/office/powerpoint/2010/main" val="3605146438"/>
              </p:ext>
            </p:extLst>
          </p:nvPr>
        </p:nvGraphicFramePr>
        <p:xfrm>
          <a:off x="4572000" y="1066800"/>
          <a:ext cx="4480560" cy="5151120"/>
        </p:xfrm>
        <a:graphic>
          <a:graphicData uri="http://schemas.openxmlformats.org/drawingml/2006/table">
            <a:tbl>
              <a:tblPr firstRow="1" bandRow="1">
                <a:tableStyleId>{5C22544A-7EE6-4342-B048-85BDC9FD1C3A}</a:tableStyleId>
              </a:tblPr>
              <a:tblGrid>
                <a:gridCol w="3200400"/>
                <a:gridCol w="1280160"/>
              </a:tblGrid>
              <a:tr h="370840">
                <a:tc>
                  <a:txBody>
                    <a:bodyPr/>
                    <a:lstStyle/>
                    <a:p>
                      <a:pPr marL="0" marR="0" algn="ctr">
                        <a:lnSpc>
                          <a:spcPct val="115000"/>
                        </a:lnSpc>
                        <a:spcBef>
                          <a:spcPts val="0"/>
                        </a:spcBef>
                        <a:spcAft>
                          <a:spcPts val="0"/>
                        </a:spcAft>
                      </a:pPr>
                      <a:r>
                        <a:rPr lang="en-US" sz="2000" b="1" dirty="0" smtClean="0">
                          <a:solidFill>
                            <a:schemeClr val="bg1"/>
                          </a:solidFill>
                          <a:effectLst/>
                          <a:latin typeface="Calibri"/>
                          <a:ea typeface="Times New Roman"/>
                          <a:cs typeface="Times New Roman"/>
                        </a:rPr>
                        <a:t>Port</a:t>
                      </a:r>
                      <a:endParaRPr lang="en-US" sz="200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chemeClr val="bg1"/>
                          </a:solidFill>
                          <a:effectLst/>
                          <a:latin typeface="Calibri"/>
                          <a:ea typeface="Calibri"/>
                          <a:cs typeface="Times New Roman"/>
                        </a:rPr>
                        <a:t>Millions</a:t>
                      </a:r>
                      <a:r>
                        <a:rPr lang="en-US" sz="2000" b="1" baseline="0" dirty="0" smtClean="0">
                          <a:solidFill>
                            <a:schemeClr val="bg1"/>
                          </a:solidFill>
                          <a:effectLst/>
                          <a:latin typeface="Calibri"/>
                          <a:ea typeface="Calibri"/>
                          <a:cs typeface="Times New Roman"/>
                        </a:rPr>
                        <a:t> of Short Tons</a:t>
                      </a:r>
                      <a:endParaRPr lang="en-US" sz="2000" b="1" dirty="0" smtClean="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840">
                <a:tc>
                  <a:txBody>
                    <a:bodyPr/>
                    <a:lstStyle/>
                    <a:p>
                      <a:pPr algn="l" fontAlgn="b"/>
                      <a:r>
                        <a:rPr lang="en-US" sz="2000" b="0" i="0" u="none" strike="noStrike" dirty="0" smtClean="0">
                          <a:solidFill>
                            <a:srgbClr val="000000"/>
                          </a:solidFill>
                          <a:effectLst/>
                          <a:latin typeface="Calibri"/>
                        </a:rPr>
                        <a:t>Texas City, TX</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42.88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kern="1200" dirty="0">
                          <a:solidFill>
                            <a:srgbClr val="000000"/>
                          </a:solidFill>
                          <a:effectLst/>
                          <a:latin typeface="Calibri"/>
                          <a:ea typeface="Calibri"/>
                          <a:cs typeface="Times New Roman"/>
                        </a:rPr>
                        <a:t>Huntington</a:t>
                      </a:r>
                      <a:r>
                        <a:rPr lang="en-US" sz="2000" b="0" i="0" u="none" strike="noStrike" dirty="0">
                          <a:solidFill>
                            <a:srgbClr val="000000"/>
                          </a:solidFill>
                          <a:effectLst/>
                          <a:latin typeface="Calibri"/>
                        </a:rPr>
                        <a:t> </a:t>
                      </a:r>
                      <a:r>
                        <a:rPr lang="en-US" sz="2000" b="0" i="0" u="none" strike="noStrike" dirty="0" smtClean="0">
                          <a:solidFill>
                            <a:srgbClr val="000000"/>
                          </a:solidFill>
                          <a:effectLst/>
                          <a:latin typeface="Calibri"/>
                        </a:rPr>
                        <a:t>– Tristate</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42.37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Port of </a:t>
                      </a:r>
                      <a:r>
                        <a:rPr lang="en-US" sz="2000" b="0" kern="1200" dirty="0">
                          <a:solidFill>
                            <a:srgbClr val="000000"/>
                          </a:solidFill>
                          <a:effectLst/>
                          <a:latin typeface="Calibri"/>
                          <a:ea typeface="Calibri"/>
                          <a:cs typeface="Times New Roman"/>
                        </a:rPr>
                        <a:t>Cincinnati-Northern</a:t>
                      </a:r>
                      <a:r>
                        <a:rPr lang="en-US" sz="2000" b="0" i="0" u="none" strike="noStrike" dirty="0">
                          <a:solidFill>
                            <a:srgbClr val="000000"/>
                          </a:solidFill>
                          <a:effectLst/>
                          <a:latin typeface="Calibri"/>
                        </a:rPr>
                        <a:t> KY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42.21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Baltimore, MD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39.40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Port Arthur, 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36.98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smtClean="0">
                          <a:solidFill>
                            <a:srgbClr val="000000"/>
                          </a:solidFill>
                          <a:effectLst/>
                          <a:latin typeface="Calibri"/>
                        </a:rPr>
                        <a:t>Tampa, FL</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35.95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Savannah, GA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35.20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St. Louis, MO and 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34.96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Duluth-Superior, MN and WI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30.54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Richmond, 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28.41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Valdez, AK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26.75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Pascagoula, MS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26.46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4648200" y="6401930"/>
            <a:ext cx="3861955" cy="338554"/>
          </a:xfrm>
          <a:prstGeom prst="rect">
            <a:avLst/>
          </a:prstGeom>
          <a:noFill/>
        </p:spPr>
        <p:txBody>
          <a:bodyPr wrap="none" rtlCol="0">
            <a:spAutoFit/>
          </a:bodyPr>
          <a:lstStyle/>
          <a:p>
            <a:r>
              <a:rPr lang="en-US" sz="1600" dirty="0" smtClean="0">
                <a:latin typeface="Calibri" panose="020F0502020204030204" pitchFamily="34" charset="0"/>
              </a:rPr>
              <a:t>Preliminary 2015, excludes container weight</a:t>
            </a:r>
            <a:endParaRPr lang="en-US" sz="1600" dirty="0">
              <a:latin typeface="Calibri" panose="020F0502020204030204" pitchFamily="34" charset="0"/>
            </a:endParaRPr>
          </a:p>
        </p:txBody>
      </p:sp>
    </p:spTree>
    <p:extLst>
      <p:ext uri="{BB962C8B-B14F-4D97-AF65-F5344CB8AC3E}">
        <p14:creationId xmlns:p14="http://schemas.microsoft.com/office/powerpoint/2010/main" val="28656394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800"/>
            <a:ext cx="9351818" cy="6858000"/>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04800"/>
            <a:ext cx="9351818" cy="6858000"/>
          </a:xfrm>
          <a:prstGeom prst="rect">
            <a:avLst/>
          </a:prstGeom>
        </p:spPr>
      </p:pic>
      <p:sp>
        <p:nvSpPr>
          <p:cNvPr id="19" name="Oval 18"/>
          <p:cNvSpPr/>
          <p:nvPr/>
        </p:nvSpPr>
        <p:spPr bwMode="auto">
          <a:xfrm>
            <a:off x="6553200" y="3188208"/>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ln w="3175">
                  <a:solidFill>
                    <a:schemeClr val="bg1"/>
                  </a:solidFill>
                </a:ln>
              </a:rPr>
              <a:t>Ports by Tonnage</a:t>
            </a:r>
            <a:endParaRPr lang="en-US" dirty="0"/>
          </a:p>
        </p:txBody>
      </p:sp>
      <p:sp>
        <p:nvSpPr>
          <p:cNvPr id="4" name="Slide Number Placeholder 3"/>
          <p:cNvSpPr>
            <a:spLocks noGrp="1"/>
          </p:cNvSpPr>
          <p:nvPr>
            <p:ph type="sldNum" sz="quarter" idx="10"/>
          </p:nvPr>
        </p:nvSpPr>
        <p:spPr/>
        <p:txBody>
          <a:bodyPr/>
          <a:lstStyle/>
          <a:p>
            <a:fld id="{EE4F26FB-F806-4FAB-8228-EF9D99959F24}" type="slidenum">
              <a:rPr lang="en-US" altLang="en-US" smtClean="0"/>
              <a:pPr/>
              <a:t>14</a:t>
            </a:fld>
            <a:endParaRPr lang="en-US" altLang="en-US" dirty="0"/>
          </a:p>
        </p:txBody>
      </p:sp>
      <p:sp>
        <p:nvSpPr>
          <p:cNvPr id="6" name="Oval 5"/>
          <p:cNvSpPr/>
          <p:nvPr/>
        </p:nvSpPr>
        <p:spPr bwMode="auto">
          <a:xfrm>
            <a:off x="990600" y="38100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1104900" y="38100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4561609" y="52959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4953000" y="5081016"/>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7876032" y="2820924"/>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6858000" y="32385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7655052" y="3049524"/>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7876032" y="33528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5265420" y="18288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5067300" y="5045964"/>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6" name="Oval 25"/>
          <p:cNvSpPr/>
          <p:nvPr/>
        </p:nvSpPr>
        <p:spPr bwMode="auto">
          <a:xfrm>
            <a:off x="7239000" y="44196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7" name="Oval 26"/>
          <p:cNvSpPr/>
          <p:nvPr/>
        </p:nvSpPr>
        <p:spPr bwMode="auto">
          <a:xfrm>
            <a:off x="601980" y="30099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8" name="Oval 27"/>
          <p:cNvSpPr/>
          <p:nvPr/>
        </p:nvSpPr>
        <p:spPr bwMode="auto">
          <a:xfrm>
            <a:off x="5935980" y="4771644"/>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9" name="Oval 28"/>
          <p:cNvSpPr/>
          <p:nvPr/>
        </p:nvSpPr>
        <p:spPr bwMode="auto">
          <a:xfrm>
            <a:off x="7197852" y="51816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2" name="Oval 31"/>
          <p:cNvSpPr/>
          <p:nvPr/>
        </p:nvSpPr>
        <p:spPr bwMode="auto">
          <a:xfrm>
            <a:off x="5585460" y="4852416"/>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3" name="Oval 32"/>
          <p:cNvSpPr/>
          <p:nvPr/>
        </p:nvSpPr>
        <p:spPr bwMode="auto">
          <a:xfrm>
            <a:off x="5829300" y="494538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4" name="Oval 33"/>
          <p:cNvSpPr/>
          <p:nvPr/>
        </p:nvSpPr>
        <p:spPr bwMode="auto">
          <a:xfrm>
            <a:off x="5715000" y="4890516"/>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5" name="Oval 34"/>
          <p:cNvSpPr/>
          <p:nvPr/>
        </p:nvSpPr>
        <p:spPr bwMode="auto">
          <a:xfrm>
            <a:off x="4953000" y="4966716"/>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6" name="Oval 35"/>
          <p:cNvSpPr/>
          <p:nvPr/>
        </p:nvSpPr>
        <p:spPr bwMode="auto">
          <a:xfrm>
            <a:off x="5356860" y="483108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1" name="Oval 30"/>
          <p:cNvSpPr/>
          <p:nvPr/>
        </p:nvSpPr>
        <p:spPr bwMode="auto">
          <a:xfrm>
            <a:off x="5699760" y="50292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0" name="Oval 29"/>
          <p:cNvSpPr/>
          <p:nvPr/>
        </p:nvSpPr>
        <p:spPr bwMode="auto">
          <a:xfrm>
            <a:off x="6141720" y="4742688"/>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7" name="Oval 36"/>
          <p:cNvSpPr/>
          <p:nvPr/>
        </p:nvSpPr>
        <p:spPr bwMode="auto">
          <a:xfrm>
            <a:off x="1363980" y="5603748"/>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8" name="Oval 37"/>
          <p:cNvSpPr/>
          <p:nvPr/>
        </p:nvSpPr>
        <p:spPr bwMode="auto">
          <a:xfrm>
            <a:off x="5067300" y="493776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0" name="Oval 39"/>
          <p:cNvSpPr/>
          <p:nvPr/>
        </p:nvSpPr>
        <p:spPr bwMode="auto">
          <a:xfrm>
            <a:off x="5689092" y="3302508"/>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aphicFrame>
        <p:nvGraphicFramePr>
          <p:cNvPr id="42" name="Chart 41"/>
          <p:cNvGraphicFramePr>
            <a:graphicFrameLocks/>
          </p:cNvGraphicFramePr>
          <p:nvPr>
            <p:extLst>
              <p:ext uri="{D42A27DB-BD31-4B8C-83A1-F6EECF244321}">
                <p14:modId xmlns:p14="http://schemas.microsoft.com/office/powerpoint/2010/main" val="3852563384"/>
              </p:ext>
            </p:extLst>
          </p:nvPr>
        </p:nvGraphicFramePr>
        <p:xfrm>
          <a:off x="1264920" y="1638300"/>
          <a:ext cx="4572000" cy="2743200"/>
        </p:xfrm>
        <a:graphic>
          <a:graphicData uri="http://schemas.openxmlformats.org/drawingml/2006/chart">
            <c:chart xmlns:c="http://schemas.openxmlformats.org/drawingml/2006/chart" xmlns:r="http://schemas.openxmlformats.org/officeDocument/2006/relationships" r:id="rId5"/>
          </a:graphicData>
        </a:graphic>
      </p:graphicFrame>
      <p:grpSp>
        <p:nvGrpSpPr>
          <p:cNvPr id="7" name="Group 6"/>
          <p:cNvGrpSpPr/>
          <p:nvPr/>
        </p:nvGrpSpPr>
        <p:grpSpPr>
          <a:xfrm>
            <a:off x="601980" y="1828800"/>
            <a:ext cx="7502652" cy="4003548"/>
            <a:chOff x="754380" y="1981200"/>
            <a:chExt cx="7502652" cy="4003548"/>
          </a:xfrm>
          <a:solidFill>
            <a:schemeClr val="bg2"/>
          </a:solidFill>
        </p:grpSpPr>
        <p:sp>
          <p:nvSpPr>
            <p:cNvPr id="43" name="Oval 42"/>
            <p:cNvSpPr/>
            <p:nvPr/>
          </p:nvSpPr>
          <p:spPr bwMode="auto">
            <a:xfrm>
              <a:off x="6705600" y="3340608"/>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4" name="Oval 43"/>
            <p:cNvSpPr/>
            <p:nvPr/>
          </p:nvSpPr>
          <p:spPr bwMode="auto">
            <a:xfrm>
              <a:off x="1143000" y="3962400"/>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5" name="Oval 44"/>
            <p:cNvSpPr/>
            <p:nvPr/>
          </p:nvSpPr>
          <p:spPr bwMode="auto">
            <a:xfrm>
              <a:off x="1257300" y="3962400"/>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6" name="Oval 45"/>
            <p:cNvSpPr/>
            <p:nvPr/>
          </p:nvSpPr>
          <p:spPr bwMode="auto">
            <a:xfrm>
              <a:off x="4714009" y="5448300"/>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7" name="Oval 46"/>
            <p:cNvSpPr/>
            <p:nvPr/>
          </p:nvSpPr>
          <p:spPr bwMode="auto">
            <a:xfrm>
              <a:off x="5105400" y="5233416"/>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8" name="Oval 47"/>
            <p:cNvSpPr/>
            <p:nvPr/>
          </p:nvSpPr>
          <p:spPr bwMode="auto">
            <a:xfrm>
              <a:off x="8028432" y="2973324"/>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9" name="Oval 48"/>
            <p:cNvSpPr/>
            <p:nvPr/>
          </p:nvSpPr>
          <p:spPr bwMode="auto">
            <a:xfrm>
              <a:off x="7010400" y="3390900"/>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0" name="Oval 49"/>
            <p:cNvSpPr/>
            <p:nvPr/>
          </p:nvSpPr>
          <p:spPr bwMode="auto">
            <a:xfrm>
              <a:off x="7807452" y="3201924"/>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1" name="Oval 50"/>
            <p:cNvSpPr/>
            <p:nvPr/>
          </p:nvSpPr>
          <p:spPr bwMode="auto">
            <a:xfrm>
              <a:off x="8028432" y="3505200"/>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2" name="Oval 51"/>
            <p:cNvSpPr/>
            <p:nvPr/>
          </p:nvSpPr>
          <p:spPr bwMode="auto">
            <a:xfrm>
              <a:off x="5417820" y="1981200"/>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3" name="Oval 52"/>
            <p:cNvSpPr/>
            <p:nvPr/>
          </p:nvSpPr>
          <p:spPr bwMode="auto">
            <a:xfrm>
              <a:off x="5219700" y="5198364"/>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4" name="Oval 53"/>
            <p:cNvSpPr/>
            <p:nvPr/>
          </p:nvSpPr>
          <p:spPr bwMode="auto">
            <a:xfrm>
              <a:off x="7391400" y="4572000"/>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5" name="Oval 54"/>
            <p:cNvSpPr/>
            <p:nvPr/>
          </p:nvSpPr>
          <p:spPr bwMode="auto">
            <a:xfrm>
              <a:off x="754380" y="3163824"/>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6" name="Oval 55"/>
            <p:cNvSpPr/>
            <p:nvPr/>
          </p:nvSpPr>
          <p:spPr bwMode="auto">
            <a:xfrm>
              <a:off x="6088380" y="4924044"/>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7" name="Oval 56"/>
            <p:cNvSpPr/>
            <p:nvPr/>
          </p:nvSpPr>
          <p:spPr bwMode="auto">
            <a:xfrm>
              <a:off x="7350252" y="5334000"/>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8" name="Oval 57"/>
            <p:cNvSpPr/>
            <p:nvPr/>
          </p:nvSpPr>
          <p:spPr bwMode="auto">
            <a:xfrm>
              <a:off x="5737860" y="5004816"/>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9" name="Oval 58"/>
            <p:cNvSpPr/>
            <p:nvPr/>
          </p:nvSpPr>
          <p:spPr bwMode="auto">
            <a:xfrm>
              <a:off x="5981700" y="5097780"/>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0" name="Oval 59"/>
            <p:cNvSpPr/>
            <p:nvPr/>
          </p:nvSpPr>
          <p:spPr bwMode="auto">
            <a:xfrm>
              <a:off x="5867400" y="5042916"/>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1" name="Oval 60"/>
            <p:cNvSpPr/>
            <p:nvPr/>
          </p:nvSpPr>
          <p:spPr bwMode="auto">
            <a:xfrm>
              <a:off x="5105400" y="5119116"/>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2" name="Oval 61"/>
            <p:cNvSpPr/>
            <p:nvPr/>
          </p:nvSpPr>
          <p:spPr bwMode="auto">
            <a:xfrm>
              <a:off x="5509260" y="4983480"/>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3" name="Oval 62"/>
            <p:cNvSpPr/>
            <p:nvPr/>
          </p:nvSpPr>
          <p:spPr bwMode="auto">
            <a:xfrm>
              <a:off x="5852160" y="5181600"/>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4" name="Oval 63"/>
            <p:cNvSpPr/>
            <p:nvPr/>
          </p:nvSpPr>
          <p:spPr bwMode="auto">
            <a:xfrm>
              <a:off x="6294120" y="4895088"/>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5" name="Oval 64"/>
            <p:cNvSpPr/>
            <p:nvPr/>
          </p:nvSpPr>
          <p:spPr bwMode="auto">
            <a:xfrm>
              <a:off x="1516380" y="5756148"/>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6" name="Oval 65"/>
            <p:cNvSpPr/>
            <p:nvPr/>
          </p:nvSpPr>
          <p:spPr bwMode="auto">
            <a:xfrm>
              <a:off x="5219700" y="5090160"/>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7" name="Oval 66"/>
            <p:cNvSpPr/>
            <p:nvPr/>
          </p:nvSpPr>
          <p:spPr bwMode="auto">
            <a:xfrm>
              <a:off x="5841492" y="3454908"/>
              <a:ext cx="228600" cy="228600"/>
            </a:xfrm>
            <a:prstGeom prst="ellipse">
              <a:avLst/>
            </a:prstGeom>
            <a:grp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17138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100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par>
                                <p:cTn id="50" presetID="53" presetClass="entr" presetSubtype="16" fill="hold" grpId="0" nodeType="withEffect">
                                  <p:stCondLst>
                                    <p:cond delay="100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53" presetClass="entr" presetSubtype="16" fill="hold" grpId="0" nodeType="withEffect">
                                  <p:stCondLst>
                                    <p:cond delay="100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53" presetClass="entr" presetSubtype="16" fill="hold" grpId="0" nodeType="withEffect">
                                  <p:stCondLst>
                                    <p:cond delay="1000"/>
                                  </p:stCondLst>
                                  <p:childTnLst>
                                    <p:set>
                                      <p:cBhvr>
                                        <p:cTn id="61" dur="1" fill="hold">
                                          <p:stCondLst>
                                            <p:cond delay="0"/>
                                          </p:stCondLst>
                                        </p:cTn>
                                        <p:tgtEl>
                                          <p:spTgt spid="26"/>
                                        </p:tgtEl>
                                        <p:attrNameLst>
                                          <p:attrName>style.visibility</p:attrName>
                                        </p:attrNameLst>
                                      </p:cBhvr>
                                      <p:to>
                                        <p:strVal val="visible"/>
                                      </p:to>
                                    </p:set>
                                    <p:anim calcmode="lin" valueType="num">
                                      <p:cBhvr>
                                        <p:cTn id="62" dur="500" fill="hold"/>
                                        <p:tgtEl>
                                          <p:spTgt spid="26"/>
                                        </p:tgtEl>
                                        <p:attrNameLst>
                                          <p:attrName>ppt_w</p:attrName>
                                        </p:attrNameLst>
                                      </p:cBhvr>
                                      <p:tavLst>
                                        <p:tav tm="0">
                                          <p:val>
                                            <p:fltVal val="0"/>
                                          </p:val>
                                        </p:tav>
                                        <p:tav tm="100000">
                                          <p:val>
                                            <p:strVal val="#ppt_w"/>
                                          </p:val>
                                        </p:tav>
                                      </p:tavLst>
                                    </p:anim>
                                    <p:anim calcmode="lin" valueType="num">
                                      <p:cBhvr>
                                        <p:cTn id="63" dur="500" fill="hold"/>
                                        <p:tgtEl>
                                          <p:spTgt spid="26"/>
                                        </p:tgtEl>
                                        <p:attrNameLst>
                                          <p:attrName>ppt_h</p:attrName>
                                        </p:attrNameLst>
                                      </p:cBhvr>
                                      <p:tavLst>
                                        <p:tav tm="0">
                                          <p:val>
                                            <p:fltVal val="0"/>
                                          </p:val>
                                        </p:tav>
                                        <p:tav tm="100000">
                                          <p:val>
                                            <p:strVal val="#ppt_h"/>
                                          </p:val>
                                        </p:tav>
                                      </p:tavLst>
                                    </p:anim>
                                    <p:animEffect transition="in" filter="fade">
                                      <p:cBhvr>
                                        <p:cTn id="64" dur="500"/>
                                        <p:tgtEl>
                                          <p:spTgt spid="26"/>
                                        </p:tgtEl>
                                      </p:cBhvr>
                                    </p:animEffect>
                                  </p:childTnLst>
                                </p:cTn>
                              </p:par>
                              <p:par>
                                <p:cTn id="65" presetID="53" presetClass="entr" presetSubtype="16" fill="hold" grpId="0" nodeType="withEffect">
                                  <p:stCondLst>
                                    <p:cond delay="100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par>
                                <p:cTn id="70" presetID="53" presetClass="entr" presetSubtype="16" fill="hold" grpId="0" nodeType="withEffect">
                                  <p:stCondLst>
                                    <p:cond delay="100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childTnLst>
                                </p:cTn>
                              </p:par>
                              <p:par>
                                <p:cTn id="75" presetID="53" presetClass="entr" presetSubtype="16" fill="hold" grpId="0" nodeType="withEffect">
                                  <p:stCondLst>
                                    <p:cond delay="100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100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par>
                                <p:cTn id="85" presetID="53" presetClass="entr" presetSubtype="16" fill="hold" grpId="0" nodeType="withEffect">
                                  <p:stCondLst>
                                    <p:cond delay="100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grpId="0" nodeType="withEffect">
                                  <p:stCondLst>
                                    <p:cond delay="1000"/>
                                  </p:stCondLst>
                                  <p:childTnLst>
                                    <p:set>
                                      <p:cBhvr>
                                        <p:cTn id="91" dur="1" fill="hold">
                                          <p:stCondLst>
                                            <p:cond delay="0"/>
                                          </p:stCondLst>
                                        </p:cTn>
                                        <p:tgtEl>
                                          <p:spTgt spid="34"/>
                                        </p:tgtEl>
                                        <p:attrNameLst>
                                          <p:attrName>style.visibility</p:attrName>
                                        </p:attrNameLst>
                                      </p:cBhvr>
                                      <p:to>
                                        <p:strVal val="visible"/>
                                      </p:to>
                                    </p:set>
                                    <p:anim calcmode="lin" valueType="num">
                                      <p:cBhvr>
                                        <p:cTn id="92" dur="500" fill="hold"/>
                                        <p:tgtEl>
                                          <p:spTgt spid="34"/>
                                        </p:tgtEl>
                                        <p:attrNameLst>
                                          <p:attrName>ppt_w</p:attrName>
                                        </p:attrNameLst>
                                      </p:cBhvr>
                                      <p:tavLst>
                                        <p:tav tm="0">
                                          <p:val>
                                            <p:fltVal val="0"/>
                                          </p:val>
                                        </p:tav>
                                        <p:tav tm="100000">
                                          <p:val>
                                            <p:strVal val="#ppt_w"/>
                                          </p:val>
                                        </p:tav>
                                      </p:tavLst>
                                    </p:anim>
                                    <p:anim calcmode="lin" valueType="num">
                                      <p:cBhvr>
                                        <p:cTn id="93" dur="500" fill="hold"/>
                                        <p:tgtEl>
                                          <p:spTgt spid="34"/>
                                        </p:tgtEl>
                                        <p:attrNameLst>
                                          <p:attrName>ppt_h</p:attrName>
                                        </p:attrNameLst>
                                      </p:cBhvr>
                                      <p:tavLst>
                                        <p:tav tm="0">
                                          <p:val>
                                            <p:fltVal val="0"/>
                                          </p:val>
                                        </p:tav>
                                        <p:tav tm="100000">
                                          <p:val>
                                            <p:strVal val="#ppt_h"/>
                                          </p:val>
                                        </p:tav>
                                      </p:tavLst>
                                    </p:anim>
                                    <p:animEffect transition="in" filter="fade">
                                      <p:cBhvr>
                                        <p:cTn id="94" dur="500"/>
                                        <p:tgtEl>
                                          <p:spTgt spid="34"/>
                                        </p:tgtEl>
                                      </p:cBhvr>
                                    </p:animEffect>
                                  </p:childTnLst>
                                </p:cTn>
                              </p:par>
                              <p:par>
                                <p:cTn id="95" presetID="53" presetClass="entr" presetSubtype="16" fill="hold" grpId="0" nodeType="withEffect">
                                  <p:stCondLst>
                                    <p:cond delay="100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childTnLst>
                                </p:cTn>
                              </p:par>
                              <p:par>
                                <p:cTn id="100" presetID="53" presetClass="entr" presetSubtype="16" fill="hold" grpId="0" nodeType="withEffect">
                                  <p:stCondLst>
                                    <p:cond delay="1000"/>
                                  </p:stCondLst>
                                  <p:childTnLst>
                                    <p:set>
                                      <p:cBhvr>
                                        <p:cTn id="101" dur="1" fill="hold">
                                          <p:stCondLst>
                                            <p:cond delay="0"/>
                                          </p:stCondLst>
                                        </p:cTn>
                                        <p:tgtEl>
                                          <p:spTgt spid="36"/>
                                        </p:tgtEl>
                                        <p:attrNameLst>
                                          <p:attrName>style.visibility</p:attrName>
                                        </p:attrNameLst>
                                      </p:cBhvr>
                                      <p:to>
                                        <p:strVal val="visible"/>
                                      </p:to>
                                    </p:set>
                                    <p:anim calcmode="lin" valueType="num">
                                      <p:cBhvr>
                                        <p:cTn id="102" dur="500" fill="hold"/>
                                        <p:tgtEl>
                                          <p:spTgt spid="36"/>
                                        </p:tgtEl>
                                        <p:attrNameLst>
                                          <p:attrName>ppt_w</p:attrName>
                                        </p:attrNameLst>
                                      </p:cBhvr>
                                      <p:tavLst>
                                        <p:tav tm="0">
                                          <p:val>
                                            <p:fltVal val="0"/>
                                          </p:val>
                                        </p:tav>
                                        <p:tav tm="100000">
                                          <p:val>
                                            <p:strVal val="#ppt_w"/>
                                          </p:val>
                                        </p:tav>
                                      </p:tavLst>
                                    </p:anim>
                                    <p:anim calcmode="lin" valueType="num">
                                      <p:cBhvr>
                                        <p:cTn id="103" dur="500" fill="hold"/>
                                        <p:tgtEl>
                                          <p:spTgt spid="36"/>
                                        </p:tgtEl>
                                        <p:attrNameLst>
                                          <p:attrName>ppt_h</p:attrName>
                                        </p:attrNameLst>
                                      </p:cBhvr>
                                      <p:tavLst>
                                        <p:tav tm="0">
                                          <p:val>
                                            <p:fltVal val="0"/>
                                          </p:val>
                                        </p:tav>
                                        <p:tav tm="100000">
                                          <p:val>
                                            <p:strVal val="#ppt_h"/>
                                          </p:val>
                                        </p:tav>
                                      </p:tavLst>
                                    </p:anim>
                                    <p:animEffect transition="in" filter="fade">
                                      <p:cBhvr>
                                        <p:cTn id="104" dur="500"/>
                                        <p:tgtEl>
                                          <p:spTgt spid="36"/>
                                        </p:tgtEl>
                                      </p:cBhvr>
                                    </p:animEffect>
                                  </p:childTnLst>
                                </p:cTn>
                              </p:par>
                              <p:par>
                                <p:cTn id="105" presetID="53" presetClass="entr" presetSubtype="16" fill="hold" grpId="0" nodeType="withEffect">
                                  <p:stCondLst>
                                    <p:cond delay="1000"/>
                                  </p:stCondLst>
                                  <p:childTnLst>
                                    <p:set>
                                      <p:cBhvr>
                                        <p:cTn id="106" dur="1" fill="hold">
                                          <p:stCondLst>
                                            <p:cond delay="0"/>
                                          </p:stCondLst>
                                        </p:cTn>
                                        <p:tgtEl>
                                          <p:spTgt spid="31"/>
                                        </p:tgtEl>
                                        <p:attrNameLst>
                                          <p:attrName>style.visibility</p:attrName>
                                        </p:attrNameLst>
                                      </p:cBhvr>
                                      <p:to>
                                        <p:strVal val="visible"/>
                                      </p:to>
                                    </p:set>
                                    <p:anim calcmode="lin" valueType="num">
                                      <p:cBhvr>
                                        <p:cTn id="107" dur="500" fill="hold"/>
                                        <p:tgtEl>
                                          <p:spTgt spid="31"/>
                                        </p:tgtEl>
                                        <p:attrNameLst>
                                          <p:attrName>ppt_w</p:attrName>
                                        </p:attrNameLst>
                                      </p:cBhvr>
                                      <p:tavLst>
                                        <p:tav tm="0">
                                          <p:val>
                                            <p:fltVal val="0"/>
                                          </p:val>
                                        </p:tav>
                                        <p:tav tm="100000">
                                          <p:val>
                                            <p:strVal val="#ppt_w"/>
                                          </p:val>
                                        </p:tav>
                                      </p:tavLst>
                                    </p:anim>
                                    <p:anim calcmode="lin" valueType="num">
                                      <p:cBhvr>
                                        <p:cTn id="108" dur="500" fill="hold"/>
                                        <p:tgtEl>
                                          <p:spTgt spid="31"/>
                                        </p:tgtEl>
                                        <p:attrNameLst>
                                          <p:attrName>ppt_h</p:attrName>
                                        </p:attrNameLst>
                                      </p:cBhvr>
                                      <p:tavLst>
                                        <p:tav tm="0">
                                          <p:val>
                                            <p:fltVal val="0"/>
                                          </p:val>
                                        </p:tav>
                                        <p:tav tm="100000">
                                          <p:val>
                                            <p:strVal val="#ppt_h"/>
                                          </p:val>
                                        </p:tav>
                                      </p:tavLst>
                                    </p:anim>
                                    <p:animEffect transition="in" filter="fade">
                                      <p:cBhvr>
                                        <p:cTn id="109" dur="500"/>
                                        <p:tgtEl>
                                          <p:spTgt spid="31"/>
                                        </p:tgtEl>
                                      </p:cBhvr>
                                    </p:animEffect>
                                  </p:childTnLst>
                                </p:cTn>
                              </p:par>
                              <p:par>
                                <p:cTn id="110" presetID="53" presetClass="entr" presetSubtype="16" fill="hold" grpId="0" nodeType="withEffect">
                                  <p:stCondLst>
                                    <p:cond delay="1000"/>
                                  </p:stCondLst>
                                  <p:childTnLst>
                                    <p:set>
                                      <p:cBhvr>
                                        <p:cTn id="111" dur="1" fill="hold">
                                          <p:stCondLst>
                                            <p:cond delay="0"/>
                                          </p:stCondLst>
                                        </p:cTn>
                                        <p:tgtEl>
                                          <p:spTgt spid="30"/>
                                        </p:tgtEl>
                                        <p:attrNameLst>
                                          <p:attrName>style.visibility</p:attrName>
                                        </p:attrNameLst>
                                      </p:cBhvr>
                                      <p:to>
                                        <p:strVal val="visible"/>
                                      </p:to>
                                    </p:set>
                                    <p:anim calcmode="lin" valueType="num">
                                      <p:cBhvr>
                                        <p:cTn id="112" dur="500" fill="hold"/>
                                        <p:tgtEl>
                                          <p:spTgt spid="30"/>
                                        </p:tgtEl>
                                        <p:attrNameLst>
                                          <p:attrName>ppt_w</p:attrName>
                                        </p:attrNameLst>
                                      </p:cBhvr>
                                      <p:tavLst>
                                        <p:tav tm="0">
                                          <p:val>
                                            <p:fltVal val="0"/>
                                          </p:val>
                                        </p:tav>
                                        <p:tav tm="100000">
                                          <p:val>
                                            <p:strVal val="#ppt_w"/>
                                          </p:val>
                                        </p:tav>
                                      </p:tavLst>
                                    </p:anim>
                                    <p:anim calcmode="lin" valueType="num">
                                      <p:cBhvr>
                                        <p:cTn id="113" dur="500" fill="hold"/>
                                        <p:tgtEl>
                                          <p:spTgt spid="30"/>
                                        </p:tgtEl>
                                        <p:attrNameLst>
                                          <p:attrName>ppt_h</p:attrName>
                                        </p:attrNameLst>
                                      </p:cBhvr>
                                      <p:tavLst>
                                        <p:tav tm="0">
                                          <p:val>
                                            <p:fltVal val="0"/>
                                          </p:val>
                                        </p:tav>
                                        <p:tav tm="100000">
                                          <p:val>
                                            <p:strVal val="#ppt_h"/>
                                          </p:val>
                                        </p:tav>
                                      </p:tavLst>
                                    </p:anim>
                                    <p:animEffect transition="in" filter="fade">
                                      <p:cBhvr>
                                        <p:cTn id="114" dur="500"/>
                                        <p:tgtEl>
                                          <p:spTgt spid="30"/>
                                        </p:tgtEl>
                                      </p:cBhvr>
                                    </p:animEffect>
                                  </p:childTnLst>
                                </p:cTn>
                              </p:par>
                              <p:par>
                                <p:cTn id="115" presetID="53" presetClass="entr" presetSubtype="16" fill="hold" grpId="0" nodeType="withEffect">
                                  <p:stCondLst>
                                    <p:cond delay="1000"/>
                                  </p:stCondLst>
                                  <p:childTnLst>
                                    <p:set>
                                      <p:cBhvr>
                                        <p:cTn id="116" dur="1" fill="hold">
                                          <p:stCondLst>
                                            <p:cond delay="0"/>
                                          </p:stCondLst>
                                        </p:cTn>
                                        <p:tgtEl>
                                          <p:spTgt spid="37"/>
                                        </p:tgtEl>
                                        <p:attrNameLst>
                                          <p:attrName>style.visibility</p:attrName>
                                        </p:attrNameLst>
                                      </p:cBhvr>
                                      <p:to>
                                        <p:strVal val="visible"/>
                                      </p:to>
                                    </p:set>
                                    <p:anim calcmode="lin" valueType="num">
                                      <p:cBhvr>
                                        <p:cTn id="117" dur="500" fill="hold"/>
                                        <p:tgtEl>
                                          <p:spTgt spid="37"/>
                                        </p:tgtEl>
                                        <p:attrNameLst>
                                          <p:attrName>ppt_w</p:attrName>
                                        </p:attrNameLst>
                                      </p:cBhvr>
                                      <p:tavLst>
                                        <p:tav tm="0">
                                          <p:val>
                                            <p:fltVal val="0"/>
                                          </p:val>
                                        </p:tav>
                                        <p:tav tm="100000">
                                          <p:val>
                                            <p:strVal val="#ppt_w"/>
                                          </p:val>
                                        </p:tav>
                                      </p:tavLst>
                                    </p:anim>
                                    <p:anim calcmode="lin" valueType="num">
                                      <p:cBhvr>
                                        <p:cTn id="118" dur="500" fill="hold"/>
                                        <p:tgtEl>
                                          <p:spTgt spid="37"/>
                                        </p:tgtEl>
                                        <p:attrNameLst>
                                          <p:attrName>ppt_h</p:attrName>
                                        </p:attrNameLst>
                                      </p:cBhvr>
                                      <p:tavLst>
                                        <p:tav tm="0">
                                          <p:val>
                                            <p:fltVal val="0"/>
                                          </p:val>
                                        </p:tav>
                                        <p:tav tm="100000">
                                          <p:val>
                                            <p:strVal val="#ppt_h"/>
                                          </p:val>
                                        </p:tav>
                                      </p:tavLst>
                                    </p:anim>
                                    <p:animEffect transition="in" filter="fade">
                                      <p:cBhvr>
                                        <p:cTn id="119" dur="500"/>
                                        <p:tgtEl>
                                          <p:spTgt spid="37"/>
                                        </p:tgtEl>
                                      </p:cBhvr>
                                    </p:animEffect>
                                  </p:childTnLst>
                                </p:cTn>
                              </p:par>
                              <p:par>
                                <p:cTn id="120" presetID="53" presetClass="entr" presetSubtype="16" fill="hold" grpId="0" nodeType="withEffect">
                                  <p:stCondLst>
                                    <p:cond delay="1000"/>
                                  </p:stCondLst>
                                  <p:childTnLst>
                                    <p:set>
                                      <p:cBhvr>
                                        <p:cTn id="121" dur="1" fill="hold">
                                          <p:stCondLst>
                                            <p:cond delay="0"/>
                                          </p:stCondLst>
                                        </p:cTn>
                                        <p:tgtEl>
                                          <p:spTgt spid="38"/>
                                        </p:tgtEl>
                                        <p:attrNameLst>
                                          <p:attrName>style.visibility</p:attrName>
                                        </p:attrNameLst>
                                      </p:cBhvr>
                                      <p:to>
                                        <p:strVal val="visible"/>
                                      </p:to>
                                    </p:set>
                                    <p:anim calcmode="lin" valueType="num">
                                      <p:cBhvr>
                                        <p:cTn id="122" dur="500" fill="hold"/>
                                        <p:tgtEl>
                                          <p:spTgt spid="38"/>
                                        </p:tgtEl>
                                        <p:attrNameLst>
                                          <p:attrName>ppt_w</p:attrName>
                                        </p:attrNameLst>
                                      </p:cBhvr>
                                      <p:tavLst>
                                        <p:tav tm="0">
                                          <p:val>
                                            <p:fltVal val="0"/>
                                          </p:val>
                                        </p:tav>
                                        <p:tav tm="100000">
                                          <p:val>
                                            <p:strVal val="#ppt_w"/>
                                          </p:val>
                                        </p:tav>
                                      </p:tavLst>
                                    </p:anim>
                                    <p:anim calcmode="lin" valueType="num">
                                      <p:cBhvr>
                                        <p:cTn id="123" dur="500" fill="hold"/>
                                        <p:tgtEl>
                                          <p:spTgt spid="38"/>
                                        </p:tgtEl>
                                        <p:attrNameLst>
                                          <p:attrName>ppt_h</p:attrName>
                                        </p:attrNameLst>
                                      </p:cBhvr>
                                      <p:tavLst>
                                        <p:tav tm="0">
                                          <p:val>
                                            <p:fltVal val="0"/>
                                          </p:val>
                                        </p:tav>
                                        <p:tav tm="100000">
                                          <p:val>
                                            <p:strVal val="#ppt_h"/>
                                          </p:val>
                                        </p:tav>
                                      </p:tavLst>
                                    </p:anim>
                                    <p:animEffect transition="in" filter="fade">
                                      <p:cBhvr>
                                        <p:cTn id="124" dur="500"/>
                                        <p:tgtEl>
                                          <p:spTgt spid="38"/>
                                        </p:tgtEl>
                                      </p:cBhvr>
                                    </p:animEffect>
                                  </p:childTnLst>
                                </p:cTn>
                              </p:par>
                              <p:par>
                                <p:cTn id="125" presetID="53" presetClass="entr" presetSubtype="16" fill="hold" grpId="0" nodeType="withEffect">
                                  <p:stCondLst>
                                    <p:cond delay="1000"/>
                                  </p:stCondLst>
                                  <p:childTnLst>
                                    <p:set>
                                      <p:cBhvr>
                                        <p:cTn id="126" dur="1" fill="hold">
                                          <p:stCondLst>
                                            <p:cond delay="0"/>
                                          </p:stCondLst>
                                        </p:cTn>
                                        <p:tgtEl>
                                          <p:spTgt spid="40"/>
                                        </p:tgtEl>
                                        <p:attrNameLst>
                                          <p:attrName>style.visibility</p:attrName>
                                        </p:attrNameLst>
                                      </p:cBhvr>
                                      <p:to>
                                        <p:strVal val="visible"/>
                                      </p:to>
                                    </p:set>
                                    <p:anim calcmode="lin" valueType="num">
                                      <p:cBhvr>
                                        <p:cTn id="127" dur="500" fill="hold"/>
                                        <p:tgtEl>
                                          <p:spTgt spid="40"/>
                                        </p:tgtEl>
                                        <p:attrNameLst>
                                          <p:attrName>ppt_w</p:attrName>
                                        </p:attrNameLst>
                                      </p:cBhvr>
                                      <p:tavLst>
                                        <p:tav tm="0">
                                          <p:val>
                                            <p:fltVal val="0"/>
                                          </p:val>
                                        </p:tav>
                                        <p:tav tm="100000">
                                          <p:val>
                                            <p:strVal val="#ppt_w"/>
                                          </p:val>
                                        </p:tav>
                                      </p:tavLst>
                                    </p:anim>
                                    <p:anim calcmode="lin" valueType="num">
                                      <p:cBhvr>
                                        <p:cTn id="128" dur="500" fill="hold"/>
                                        <p:tgtEl>
                                          <p:spTgt spid="40"/>
                                        </p:tgtEl>
                                        <p:attrNameLst>
                                          <p:attrName>ppt_h</p:attrName>
                                        </p:attrNameLst>
                                      </p:cBhvr>
                                      <p:tavLst>
                                        <p:tav tm="0">
                                          <p:val>
                                            <p:fltVal val="0"/>
                                          </p:val>
                                        </p:tav>
                                        <p:tav tm="100000">
                                          <p:val>
                                            <p:strVal val="#ppt_h"/>
                                          </p:val>
                                        </p:tav>
                                      </p:tavLst>
                                    </p:anim>
                                    <p:animEffect transition="in" filter="fade">
                                      <p:cBhvr>
                                        <p:cTn id="129" dur="500"/>
                                        <p:tgtEl>
                                          <p:spTgt spid="4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41"/>
                                        </p:tgtEl>
                                        <p:attrNameLst>
                                          <p:attrName>style.visibility</p:attrName>
                                        </p:attrNameLst>
                                      </p:cBhvr>
                                      <p:to>
                                        <p:strVal val="visible"/>
                                      </p:to>
                                    </p:set>
                                    <p:animEffect transition="in" filter="fade">
                                      <p:cBhvr>
                                        <p:cTn id="134" dur="1500"/>
                                        <p:tgtEl>
                                          <p:spTgt spid="41"/>
                                        </p:tgtEl>
                                      </p:cBhvr>
                                    </p:animEffect>
                                  </p:childTnLst>
                                </p:cTn>
                              </p:par>
                              <p:par>
                                <p:cTn id="135" presetID="10" presetClass="entr" presetSubtype="0" fill="hold" nodeType="withEffect">
                                  <p:stCondLst>
                                    <p:cond delay="0"/>
                                  </p:stCondLst>
                                  <p:childTnLst>
                                    <p:set>
                                      <p:cBhvr>
                                        <p:cTn id="136" dur="1" fill="hold">
                                          <p:stCondLst>
                                            <p:cond delay="0"/>
                                          </p:stCondLst>
                                        </p:cTn>
                                        <p:tgtEl>
                                          <p:spTgt spid="7"/>
                                        </p:tgtEl>
                                        <p:attrNameLst>
                                          <p:attrName>style.visibility</p:attrName>
                                        </p:attrNameLst>
                                      </p:cBhvr>
                                      <p:to>
                                        <p:strVal val="visible"/>
                                      </p:to>
                                    </p:set>
                                    <p:animEffect transition="in" filter="fade">
                                      <p:cBhvr>
                                        <p:cTn id="137" dur="500"/>
                                        <p:tgtEl>
                                          <p:spTgt spid="7"/>
                                        </p:tgtEl>
                                      </p:cBhvr>
                                    </p:animEffect>
                                  </p:childTnLst>
                                </p:cTn>
                              </p:par>
                              <p:par>
                                <p:cTn id="138" presetID="10" presetClass="entr" presetSubtype="0" fill="hold" grpId="0" nodeType="withEffect">
                                  <p:stCondLst>
                                    <p:cond delay="500"/>
                                  </p:stCondLst>
                                  <p:childTnLst>
                                    <p:set>
                                      <p:cBhvr>
                                        <p:cTn id="139" dur="1" fill="hold">
                                          <p:stCondLst>
                                            <p:cond delay="0"/>
                                          </p:stCondLst>
                                        </p:cTn>
                                        <p:tgtEl>
                                          <p:spTgt spid="42"/>
                                        </p:tgtEl>
                                        <p:attrNameLst>
                                          <p:attrName>style.visibility</p:attrName>
                                        </p:attrNameLst>
                                      </p:cBhvr>
                                      <p:to>
                                        <p:strVal val="visible"/>
                                      </p:to>
                                    </p:set>
                                    <p:animEffect transition="in" filter="fade">
                                      <p:cBhvr>
                                        <p:cTn id="14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P spid="8" grpId="0" animBg="1"/>
      <p:bldP spid="9" grpId="0" animBg="1"/>
      <p:bldP spid="10" grpId="0" animBg="1"/>
      <p:bldP spid="14" grpId="0" animBg="1"/>
      <p:bldP spid="15" grpId="0" animBg="1"/>
      <p:bldP spid="16" grpId="0" animBg="1"/>
      <p:bldP spid="17" grpId="0" animBg="1"/>
      <p:bldP spid="18" grpId="0" animBg="1"/>
      <p:bldP spid="13" grpId="0" animBg="1"/>
      <p:bldP spid="26" grpId="0" animBg="1"/>
      <p:bldP spid="27" grpId="0" animBg="1"/>
      <p:bldP spid="28" grpId="0" animBg="1"/>
      <p:bldP spid="29" grpId="0" animBg="1"/>
      <p:bldP spid="32" grpId="0" animBg="1"/>
      <p:bldP spid="33" grpId="0" animBg="1"/>
      <p:bldP spid="34" grpId="0" animBg="1"/>
      <p:bldP spid="35" grpId="0" animBg="1"/>
      <p:bldP spid="36" grpId="0" animBg="1"/>
      <p:bldP spid="31" grpId="0" animBg="1"/>
      <p:bldP spid="30" grpId="0" animBg="1"/>
      <p:bldP spid="37" grpId="0" animBg="1"/>
      <p:bldP spid="38" grpId="0" animBg="1"/>
      <p:bldP spid="40" grpId="0" animBg="1"/>
      <p:bldGraphic spid="4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3175">
                  <a:solidFill>
                    <a:schemeClr val="bg1"/>
                  </a:solidFill>
                </a:ln>
              </a:rPr>
              <a:t>Dry Bulk Ports</a:t>
            </a:r>
            <a:endParaRPr lang="en-US" dirty="0">
              <a:ln w="3175">
                <a:solidFill>
                  <a:schemeClr val="bg1"/>
                </a:solidFill>
              </a:ln>
            </a:endParaRPr>
          </a:p>
        </p:txBody>
      </p:sp>
      <p:sp>
        <p:nvSpPr>
          <p:cNvPr id="4" name="Slide Number Placeholder 3"/>
          <p:cNvSpPr>
            <a:spLocks noGrp="1"/>
          </p:cNvSpPr>
          <p:nvPr>
            <p:ph type="sldNum" sz="quarter" idx="10"/>
          </p:nvPr>
        </p:nvSpPr>
        <p:spPr/>
        <p:txBody>
          <a:bodyPr/>
          <a:lstStyle/>
          <a:p>
            <a:fld id="{EE4F26FB-F806-4FAB-8228-EF9D99959F24}" type="slidenum">
              <a:rPr lang="en-US" altLang="en-US" b="0" smtClean="0"/>
              <a:pPr/>
              <a:t>15</a:t>
            </a:fld>
            <a:endParaRPr lang="en-US" altLang="en-US" b="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77931782"/>
              </p:ext>
            </p:extLst>
          </p:nvPr>
        </p:nvGraphicFramePr>
        <p:xfrm>
          <a:off x="76200" y="1066800"/>
          <a:ext cx="4572000" cy="5521960"/>
        </p:xfrm>
        <a:graphic>
          <a:graphicData uri="http://schemas.openxmlformats.org/drawingml/2006/table">
            <a:tbl>
              <a:tblPr firstRow="1" bandRow="1">
                <a:tableStyleId>{5C22544A-7EE6-4342-B048-85BDC9FD1C3A}</a:tableStyleId>
              </a:tblPr>
              <a:tblGrid>
                <a:gridCol w="3291840"/>
                <a:gridCol w="1280160"/>
              </a:tblGrid>
              <a:tr h="370840">
                <a:tc>
                  <a:txBody>
                    <a:bodyPr/>
                    <a:lstStyle/>
                    <a:p>
                      <a:pPr marL="0" marR="0" algn="ctr">
                        <a:lnSpc>
                          <a:spcPct val="115000"/>
                        </a:lnSpc>
                        <a:spcBef>
                          <a:spcPts val="0"/>
                        </a:spcBef>
                        <a:spcAft>
                          <a:spcPts val="0"/>
                        </a:spcAft>
                      </a:pPr>
                      <a:r>
                        <a:rPr lang="en-US" sz="2000" b="1" dirty="0" smtClean="0">
                          <a:solidFill>
                            <a:schemeClr val="bg1"/>
                          </a:solidFill>
                          <a:effectLst/>
                          <a:latin typeface="Calibri"/>
                          <a:ea typeface="Times New Roman"/>
                          <a:cs typeface="Times New Roman"/>
                        </a:rPr>
                        <a:t>Port</a:t>
                      </a:r>
                      <a:endParaRPr lang="en-US" sz="2000" b="1"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2000" b="1" dirty="0" smtClean="0">
                          <a:solidFill>
                            <a:schemeClr val="bg1"/>
                          </a:solidFill>
                          <a:effectLst/>
                          <a:latin typeface="Calibri"/>
                          <a:ea typeface="Calibri"/>
                          <a:cs typeface="Times New Roman"/>
                        </a:rPr>
                        <a:t>Millions</a:t>
                      </a:r>
                      <a:r>
                        <a:rPr lang="en-US" sz="2000" b="1" baseline="0" dirty="0" smtClean="0">
                          <a:solidFill>
                            <a:schemeClr val="bg1"/>
                          </a:solidFill>
                          <a:effectLst/>
                          <a:latin typeface="Calibri"/>
                          <a:ea typeface="Calibri"/>
                          <a:cs typeface="Times New Roman"/>
                        </a:rPr>
                        <a:t> of Short Tons</a:t>
                      </a:r>
                      <a:endParaRPr lang="en-US" sz="2000" b="1"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840">
                <a:tc>
                  <a:txBody>
                    <a:bodyPr/>
                    <a:lstStyle/>
                    <a:p>
                      <a:pPr algn="l" fontAlgn="b"/>
                      <a:r>
                        <a:rPr lang="en-US" sz="2000" b="0" i="0" u="none" strike="noStrike" dirty="0">
                          <a:solidFill>
                            <a:srgbClr val="000000"/>
                          </a:solidFill>
                          <a:effectLst/>
                          <a:latin typeface="Calibri"/>
                        </a:rPr>
                        <a:t>Port of South Louisiana, 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a:rPr>
                        <a:t>151.64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New Orleans, 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47.48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Port of Plaquemines, 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40.31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Ports of Cincinnati-Northern KY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37.43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Port of Virginia, VA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35.74</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Mobile, 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34.39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Huntington - Tristate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32.16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St. Louis, MO and 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29.07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Baton Rouge, 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28.24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Duluth-Superior, MN and WI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27.76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Houston, 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27.49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Baltimore, MD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24.35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Pittsburgh, PA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24.31</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Content Placeholder 7"/>
          <p:cNvGraphicFramePr>
            <a:graphicFrameLocks/>
          </p:cNvGraphicFramePr>
          <p:nvPr>
            <p:extLst>
              <p:ext uri="{D42A27DB-BD31-4B8C-83A1-F6EECF244321}">
                <p14:modId xmlns:p14="http://schemas.microsoft.com/office/powerpoint/2010/main" val="2625214209"/>
              </p:ext>
            </p:extLst>
          </p:nvPr>
        </p:nvGraphicFramePr>
        <p:xfrm>
          <a:off x="5158740" y="1066800"/>
          <a:ext cx="3840480" cy="5151120"/>
        </p:xfrm>
        <a:graphic>
          <a:graphicData uri="http://schemas.openxmlformats.org/drawingml/2006/table">
            <a:tbl>
              <a:tblPr firstRow="1" bandRow="1">
                <a:tableStyleId>{5C22544A-7EE6-4342-B048-85BDC9FD1C3A}</a:tableStyleId>
              </a:tblPr>
              <a:tblGrid>
                <a:gridCol w="2560320"/>
                <a:gridCol w="1280160"/>
              </a:tblGrid>
              <a:tr h="370840">
                <a:tc>
                  <a:txBody>
                    <a:bodyPr/>
                    <a:lstStyle/>
                    <a:p>
                      <a:pPr marL="0" marR="0" algn="ctr">
                        <a:lnSpc>
                          <a:spcPct val="115000"/>
                        </a:lnSpc>
                        <a:spcBef>
                          <a:spcPts val="0"/>
                        </a:spcBef>
                        <a:spcAft>
                          <a:spcPts val="0"/>
                        </a:spcAft>
                      </a:pPr>
                      <a:r>
                        <a:rPr lang="en-US" sz="2000" b="1" dirty="0" smtClean="0">
                          <a:solidFill>
                            <a:schemeClr val="bg1"/>
                          </a:solidFill>
                          <a:effectLst/>
                          <a:latin typeface="Calibri"/>
                          <a:ea typeface="Times New Roman"/>
                          <a:cs typeface="Times New Roman"/>
                        </a:rPr>
                        <a:t>Port</a:t>
                      </a:r>
                      <a:endParaRPr lang="en-US" sz="200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chemeClr val="bg1"/>
                          </a:solidFill>
                          <a:effectLst/>
                          <a:latin typeface="Calibri"/>
                          <a:ea typeface="Calibri"/>
                          <a:cs typeface="Times New Roman"/>
                        </a:rPr>
                        <a:t>Millions</a:t>
                      </a:r>
                      <a:r>
                        <a:rPr lang="en-US" sz="2000" b="1" baseline="0" dirty="0" smtClean="0">
                          <a:solidFill>
                            <a:schemeClr val="bg1"/>
                          </a:solidFill>
                          <a:effectLst/>
                          <a:latin typeface="Calibri"/>
                          <a:ea typeface="Calibri"/>
                          <a:cs typeface="Times New Roman"/>
                        </a:rPr>
                        <a:t> of Short Tons</a:t>
                      </a:r>
                      <a:endParaRPr lang="en-US" sz="2000" b="1" dirty="0" smtClean="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840">
                <a:tc>
                  <a:txBody>
                    <a:bodyPr/>
                    <a:lstStyle/>
                    <a:p>
                      <a:pPr algn="l" fontAlgn="b"/>
                      <a:r>
                        <a:rPr lang="en-US" sz="2000" b="0" i="0" u="none" strike="noStrike" dirty="0" smtClean="0">
                          <a:solidFill>
                            <a:srgbClr val="000000"/>
                          </a:solidFill>
                          <a:effectLst/>
                          <a:latin typeface="Calibri"/>
                        </a:rPr>
                        <a:t>Two Harbors, MN</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14.32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smtClean="0">
                          <a:solidFill>
                            <a:srgbClr val="000000"/>
                          </a:solidFill>
                          <a:effectLst/>
                          <a:latin typeface="Calibri"/>
                        </a:rPr>
                        <a:t>Tampa, FL</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13.20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Kalama, WA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13.13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Cleveland, OH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12.93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Portland, 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12.72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Corpus Christi, 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11.46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Chicago, 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Seattle, WA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New York, NY and NJ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Longview, WA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10.51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a:solidFill>
                            <a:srgbClr val="000000"/>
                          </a:solidFill>
                          <a:effectLst/>
                          <a:latin typeface="Calibri"/>
                        </a:rPr>
                        <a:t>Detroit, MI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10.43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US" sz="2000" b="0" i="0" u="none" strike="noStrike" dirty="0">
                          <a:solidFill>
                            <a:srgbClr val="000000"/>
                          </a:solidFill>
                          <a:effectLst/>
                          <a:latin typeface="Calibri"/>
                        </a:rPr>
                        <a:t>Indiana Harbor, 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9.82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5791200" y="6401930"/>
            <a:ext cx="1600053" cy="338554"/>
          </a:xfrm>
          <a:prstGeom prst="rect">
            <a:avLst/>
          </a:prstGeom>
          <a:noFill/>
        </p:spPr>
        <p:txBody>
          <a:bodyPr wrap="none" rtlCol="0">
            <a:spAutoFit/>
          </a:bodyPr>
          <a:lstStyle/>
          <a:p>
            <a:r>
              <a:rPr lang="en-US" sz="1600" dirty="0" smtClean="0">
                <a:latin typeface="Calibri" panose="020F0502020204030204" pitchFamily="34" charset="0"/>
              </a:rPr>
              <a:t>Preliminary 2015</a:t>
            </a:r>
            <a:endParaRPr lang="en-US" sz="1600" dirty="0">
              <a:latin typeface="Calibri" panose="020F0502020204030204" pitchFamily="34" charset="0"/>
            </a:endParaRPr>
          </a:p>
        </p:txBody>
      </p:sp>
    </p:spTree>
    <p:extLst>
      <p:ext uri="{BB962C8B-B14F-4D97-AF65-F5344CB8AC3E}">
        <p14:creationId xmlns:p14="http://schemas.microsoft.com/office/powerpoint/2010/main" val="22152845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800"/>
            <a:ext cx="9351818" cy="6858000"/>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04800"/>
            <a:ext cx="9351818" cy="6858000"/>
          </a:xfrm>
          <a:prstGeom prst="rect">
            <a:avLst/>
          </a:prstGeom>
        </p:spPr>
      </p:pic>
      <p:sp>
        <p:nvSpPr>
          <p:cNvPr id="19" name="Oval 18"/>
          <p:cNvSpPr/>
          <p:nvPr/>
        </p:nvSpPr>
        <p:spPr bwMode="auto">
          <a:xfrm>
            <a:off x="6553200" y="3188208"/>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ln w="3175">
                  <a:solidFill>
                    <a:schemeClr val="bg1"/>
                  </a:solidFill>
                </a:ln>
              </a:rPr>
              <a:t>Dry Bulk Ports</a:t>
            </a:r>
            <a:endParaRPr lang="en-US" dirty="0"/>
          </a:p>
        </p:txBody>
      </p:sp>
      <p:sp>
        <p:nvSpPr>
          <p:cNvPr id="4" name="Slide Number Placeholder 3"/>
          <p:cNvSpPr>
            <a:spLocks noGrp="1"/>
          </p:cNvSpPr>
          <p:nvPr>
            <p:ph type="sldNum" sz="quarter" idx="10"/>
          </p:nvPr>
        </p:nvSpPr>
        <p:spPr/>
        <p:txBody>
          <a:bodyPr/>
          <a:lstStyle/>
          <a:p>
            <a:fld id="{EE4F26FB-F806-4FAB-8228-EF9D99959F24}" type="slidenum">
              <a:rPr lang="en-US" altLang="en-US" smtClean="0"/>
              <a:pPr/>
              <a:t>16</a:t>
            </a:fld>
            <a:endParaRPr lang="en-US" altLang="en-US" dirty="0"/>
          </a:p>
        </p:txBody>
      </p:sp>
      <p:sp>
        <p:nvSpPr>
          <p:cNvPr id="6" name="Oval 5"/>
          <p:cNvSpPr/>
          <p:nvPr/>
        </p:nvSpPr>
        <p:spPr bwMode="auto">
          <a:xfrm>
            <a:off x="1059180" y="16002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1143000" y="11811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4561609" y="52959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4953000" y="4988051"/>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7876032" y="2820924"/>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6858000" y="32385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7655052" y="3049524"/>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7876032" y="33528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5265420" y="18288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6004560" y="2703575"/>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6" name="Oval 25"/>
          <p:cNvSpPr/>
          <p:nvPr/>
        </p:nvSpPr>
        <p:spPr bwMode="auto">
          <a:xfrm>
            <a:off x="6057900" y="27813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7" name="Oval 26"/>
          <p:cNvSpPr/>
          <p:nvPr/>
        </p:nvSpPr>
        <p:spPr bwMode="auto">
          <a:xfrm>
            <a:off x="944880" y="14859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8" name="Oval 27"/>
          <p:cNvSpPr/>
          <p:nvPr/>
        </p:nvSpPr>
        <p:spPr bwMode="auto">
          <a:xfrm>
            <a:off x="5269992" y="17145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9" name="Oval 28"/>
          <p:cNvSpPr/>
          <p:nvPr/>
        </p:nvSpPr>
        <p:spPr bwMode="auto">
          <a:xfrm>
            <a:off x="7197852" y="51816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2" name="Oval 31"/>
          <p:cNvSpPr/>
          <p:nvPr/>
        </p:nvSpPr>
        <p:spPr bwMode="auto">
          <a:xfrm>
            <a:off x="5585460" y="4852416"/>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3" name="Oval 32"/>
          <p:cNvSpPr/>
          <p:nvPr/>
        </p:nvSpPr>
        <p:spPr bwMode="auto">
          <a:xfrm>
            <a:off x="5829300" y="494538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4" name="Oval 33"/>
          <p:cNvSpPr/>
          <p:nvPr/>
        </p:nvSpPr>
        <p:spPr bwMode="auto">
          <a:xfrm>
            <a:off x="5715000" y="4890516"/>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5" name="Oval 34"/>
          <p:cNvSpPr/>
          <p:nvPr/>
        </p:nvSpPr>
        <p:spPr bwMode="auto">
          <a:xfrm>
            <a:off x="6972300" y="2592324"/>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6" name="Oval 35"/>
          <p:cNvSpPr/>
          <p:nvPr/>
        </p:nvSpPr>
        <p:spPr bwMode="auto">
          <a:xfrm>
            <a:off x="5356860" y="483108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1" name="Oval 30"/>
          <p:cNvSpPr/>
          <p:nvPr/>
        </p:nvSpPr>
        <p:spPr bwMode="auto">
          <a:xfrm>
            <a:off x="1059180" y="14859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0" name="Oval 29"/>
          <p:cNvSpPr/>
          <p:nvPr/>
        </p:nvSpPr>
        <p:spPr bwMode="auto">
          <a:xfrm>
            <a:off x="6141720" y="4742688"/>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7" name="Oval 36"/>
          <p:cNvSpPr/>
          <p:nvPr/>
        </p:nvSpPr>
        <p:spPr bwMode="auto">
          <a:xfrm>
            <a:off x="7182612" y="2895600"/>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8" name="Oval 37"/>
          <p:cNvSpPr/>
          <p:nvPr/>
        </p:nvSpPr>
        <p:spPr bwMode="auto">
          <a:xfrm>
            <a:off x="6667500" y="2474975"/>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0" name="Oval 39"/>
          <p:cNvSpPr/>
          <p:nvPr/>
        </p:nvSpPr>
        <p:spPr bwMode="auto">
          <a:xfrm>
            <a:off x="5689092" y="3302508"/>
            <a:ext cx="228600" cy="228600"/>
          </a:xfrm>
          <a:prstGeom prst="ellipse">
            <a:avLst/>
          </a:prstGeom>
          <a:solidFill>
            <a:srgbClr val="FFC000"/>
          </a:solidFill>
          <a:ln w="9525"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aphicFrame>
        <p:nvGraphicFramePr>
          <p:cNvPr id="68" name="Chart 67"/>
          <p:cNvGraphicFramePr>
            <a:graphicFrameLocks/>
          </p:cNvGraphicFramePr>
          <p:nvPr>
            <p:extLst>
              <p:ext uri="{D42A27DB-BD31-4B8C-83A1-F6EECF244321}">
                <p14:modId xmlns:p14="http://schemas.microsoft.com/office/powerpoint/2010/main" val="3728872429"/>
              </p:ext>
            </p:extLst>
          </p:nvPr>
        </p:nvGraphicFramePr>
        <p:xfrm>
          <a:off x="1059180" y="1677924"/>
          <a:ext cx="4572000" cy="2743200"/>
        </p:xfrm>
        <a:graphic>
          <a:graphicData uri="http://schemas.openxmlformats.org/drawingml/2006/chart">
            <c:chart xmlns:c="http://schemas.openxmlformats.org/drawingml/2006/chart" xmlns:r="http://schemas.openxmlformats.org/officeDocument/2006/relationships" r:id="rId5"/>
          </a:graphicData>
        </a:graphic>
      </p:graphicFrame>
      <p:grpSp>
        <p:nvGrpSpPr>
          <p:cNvPr id="11" name="Group 10"/>
          <p:cNvGrpSpPr/>
          <p:nvPr/>
        </p:nvGrpSpPr>
        <p:grpSpPr>
          <a:xfrm>
            <a:off x="951253" y="1181100"/>
            <a:ext cx="7159752" cy="4343400"/>
            <a:chOff x="1097280" y="1333500"/>
            <a:chExt cx="7159752" cy="4343400"/>
          </a:xfrm>
        </p:grpSpPr>
        <p:sp>
          <p:nvSpPr>
            <p:cNvPr id="69" name="Oval 68"/>
            <p:cNvSpPr/>
            <p:nvPr/>
          </p:nvSpPr>
          <p:spPr bwMode="auto">
            <a:xfrm>
              <a:off x="6705600" y="3340608"/>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0" name="Oval 69"/>
            <p:cNvSpPr/>
            <p:nvPr/>
          </p:nvSpPr>
          <p:spPr bwMode="auto">
            <a:xfrm>
              <a:off x="1211580" y="17526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1" name="Oval 70"/>
            <p:cNvSpPr/>
            <p:nvPr/>
          </p:nvSpPr>
          <p:spPr bwMode="auto">
            <a:xfrm>
              <a:off x="1295400" y="13335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2" name="Oval 71"/>
            <p:cNvSpPr/>
            <p:nvPr/>
          </p:nvSpPr>
          <p:spPr bwMode="auto">
            <a:xfrm>
              <a:off x="4714009" y="54483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3" name="Oval 72"/>
            <p:cNvSpPr/>
            <p:nvPr/>
          </p:nvSpPr>
          <p:spPr bwMode="auto">
            <a:xfrm>
              <a:off x="5105400" y="5140451"/>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4" name="Oval 73"/>
            <p:cNvSpPr/>
            <p:nvPr/>
          </p:nvSpPr>
          <p:spPr bwMode="auto">
            <a:xfrm>
              <a:off x="8028432" y="2973324"/>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5" name="Oval 74"/>
            <p:cNvSpPr/>
            <p:nvPr/>
          </p:nvSpPr>
          <p:spPr bwMode="auto">
            <a:xfrm>
              <a:off x="7010400" y="33909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6" name="Oval 75"/>
            <p:cNvSpPr/>
            <p:nvPr/>
          </p:nvSpPr>
          <p:spPr bwMode="auto">
            <a:xfrm>
              <a:off x="7807452" y="3201924"/>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7" name="Oval 76"/>
            <p:cNvSpPr/>
            <p:nvPr/>
          </p:nvSpPr>
          <p:spPr bwMode="auto">
            <a:xfrm>
              <a:off x="8028432" y="35052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8" name="Oval 77"/>
            <p:cNvSpPr/>
            <p:nvPr/>
          </p:nvSpPr>
          <p:spPr bwMode="auto">
            <a:xfrm>
              <a:off x="5417820" y="19812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9" name="Oval 78"/>
            <p:cNvSpPr/>
            <p:nvPr/>
          </p:nvSpPr>
          <p:spPr bwMode="auto">
            <a:xfrm>
              <a:off x="6156960" y="2855975"/>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0" name="Oval 79"/>
            <p:cNvSpPr/>
            <p:nvPr/>
          </p:nvSpPr>
          <p:spPr bwMode="auto">
            <a:xfrm>
              <a:off x="6210300" y="29337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1" name="Oval 80"/>
            <p:cNvSpPr/>
            <p:nvPr/>
          </p:nvSpPr>
          <p:spPr bwMode="auto">
            <a:xfrm>
              <a:off x="1097280" y="16383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2" name="Oval 81"/>
            <p:cNvSpPr/>
            <p:nvPr/>
          </p:nvSpPr>
          <p:spPr bwMode="auto">
            <a:xfrm>
              <a:off x="5422392" y="18669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3" name="Oval 82"/>
            <p:cNvSpPr/>
            <p:nvPr/>
          </p:nvSpPr>
          <p:spPr bwMode="auto">
            <a:xfrm>
              <a:off x="7350252" y="53340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4" name="Oval 83"/>
            <p:cNvSpPr/>
            <p:nvPr/>
          </p:nvSpPr>
          <p:spPr bwMode="auto">
            <a:xfrm>
              <a:off x="5737860" y="5004816"/>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5" name="Oval 84"/>
            <p:cNvSpPr/>
            <p:nvPr/>
          </p:nvSpPr>
          <p:spPr bwMode="auto">
            <a:xfrm>
              <a:off x="5981700" y="509778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6" name="Oval 85"/>
            <p:cNvSpPr/>
            <p:nvPr/>
          </p:nvSpPr>
          <p:spPr bwMode="auto">
            <a:xfrm>
              <a:off x="5867400" y="5042916"/>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7" name="Oval 86"/>
            <p:cNvSpPr/>
            <p:nvPr/>
          </p:nvSpPr>
          <p:spPr bwMode="auto">
            <a:xfrm>
              <a:off x="7124700" y="2744724"/>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8" name="Oval 87"/>
            <p:cNvSpPr/>
            <p:nvPr/>
          </p:nvSpPr>
          <p:spPr bwMode="auto">
            <a:xfrm>
              <a:off x="5509260" y="498348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9" name="Oval 88"/>
            <p:cNvSpPr/>
            <p:nvPr/>
          </p:nvSpPr>
          <p:spPr bwMode="auto">
            <a:xfrm>
              <a:off x="1211580" y="16383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0" name="Oval 89"/>
            <p:cNvSpPr/>
            <p:nvPr/>
          </p:nvSpPr>
          <p:spPr bwMode="auto">
            <a:xfrm>
              <a:off x="6294120" y="4895088"/>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1" name="Oval 90"/>
            <p:cNvSpPr/>
            <p:nvPr/>
          </p:nvSpPr>
          <p:spPr bwMode="auto">
            <a:xfrm>
              <a:off x="7335012" y="3048000"/>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2" name="Oval 91"/>
            <p:cNvSpPr/>
            <p:nvPr/>
          </p:nvSpPr>
          <p:spPr bwMode="auto">
            <a:xfrm>
              <a:off x="6819900" y="2627375"/>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3" name="Oval 92"/>
            <p:cNvSpPr/>
            <p:nvPr/>
          </p:nvSpPr>
          <p:spPr bwMode="auto">
            <a:xfrm>
              <a:off x="5841492" y="3454908"/>
              <a:ext cx="228600" cy="228600"/>
            </a:xfrm>
            <a:prstGeom prst="ellipse">
              <a:avLst/>
            </a:prstGeom>
            <a:solidFill>
              <a:schemeClr val="bg2"/>
            </a:solidFill>
            <a:ln w="12700"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303423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100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par>
                                <p:cTn id="50" presetID="53" presetClass="entr" presetSubtype="16" fill="hold" grpId="0" nodeType="withEffect">
                                  <p:stCondLst>
                                    <p:cond delay="100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53" presetClass="entr" presetSubtype="16" fill="hold" grpId="0" nodeType="withEffect">
                                  <p:stCondLst>
                                    <p:cond delay="100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53" presetClass="entr" presetSubtype="16" fill="hold" grpId="0" nodeType="withEffect">
                                  <p:stCondLst>
                                    <p:cond delay="1000"/>
                                  </p:stCondLst>
                                  <p:childTnLst>
                                    <p:set>
                                      <p:cBhvr>
                                        <p:cTn id="61" dur="1" fill="hold">
                                          <p:stCondLst>
                                            <p:cond delay="0"/>
                                          </p:stCondLst>
                                        </p:cTn>
                                        <p:tgtEl>
                                          <p:spTgt spid="26"/>
                                        </p:tgtEl>
                                        <p:attrNameLst>
                                          <p:attrName>style.visibility</p:attrName>
                                        </p:attrNameLst>
                                      </p:cBhvr>
                                      <p:to>
                                        <p:strVal val="visible"/>
                                      </p:to>
                                    </p:set>
                                    <p:anim calcmode="lin" valueType="num">
                                      <p:cBhvr>
                                        <p:cTn id="62" dur="500" fill="hold"/>
                                        <p:tgtEl>
                                          <p:spTgt spid="26"/>
                                        </p:tgtEl>
                                        <p:attrNameLst>
                                          <p:attrName>ppt_w</p:attrName>
                                        </p:attrNameLst>
                                      </p:cBhvr>
                                      <p:tavLst>
                                        <p:tav tm="0">
                                          <p:val>
                                            <p:fltVal val="0"/>
                                          </p:val>
                                        </p:tav>
                                        <p:tav tm="100000">
                                          <p:val>
                                            <p:strVal val="#ppt_w"/>
                                          </p:val>
                                        </p:tav>
                                      </p:tavLst>
                                    </p:anim>
                                    <p:anim calcmode="lin" valueType="num">
                                      <p:cBhvr>
                                        <p:cTn id="63" dur="500" fill="hold"/>
                                        <p:tgtEl>
                                          <p:spTgt spid="26"/>
                                        </p:tgtEl>
                                        <p:attrNameLst>
                                          <p:attrName>ppt_h</p:attrName>
                                        </p:attrNameLst>
                                      </p:cBhvr>
                                      <p:tavLst>
                                        <p:tav tm="0">
                                          <p:val>
                                            <p:fltVal val="0"/>
                                          </p:val>
                                        </p:tav>
                                        <p:tav tm="100000">
                                          <p:val>
                                            <p:strVal val="#ppt_h"/>
                                          </p:val>
                                        </p:tav>
                                      </p:tavLst>
                                    </p:anim>
                                    <p:animEffect transition="in" filter="fade">
                                      <p:cBhvr>
                                        <p:cTn id="64" dur="500"/>
                                        <p:tgtEl>
                                          <p:spTgt spid="26"/>
                                        </p:tgtEl>
                                      </p:cBhvr>
                                    </p:animEffect>
                                  </p:childTnLst>
                                </p:cTn>
                              </p:par>
                              <p:par>
                                <p:cTn id="65" presetID="53" presetClass="entr" presetSubtype="16" fill="hold" grpId="0" nodeType="withEffect">
                                  <p:stCondLst>
                                    <p:cond delay="100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par>
                                <p:cTn id="70" presetID="53" presetClass="entr" presetSubtype="16" fill="hold" grpId="0" nodeType="withEffect">
                                  <p:stCondLst>
                                    <p:cond delay="100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childTnLst>
                                </p:cTn>
                              </p:par>
                              <p:par>
                                <p:cTn id="75" presetID="53" presetClass="entr" presetSubtype="16" fill="hold" grpId="0" nodeType="withEffect">
                                  <p:stCondLst>
                                    <p:cond delay="100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100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par>
                                <p:cTn id="85" presetID="53" presetClass="entr" presetSubtype="16" fill="hold" grpId="0" nodeType="withEffect">
                                  <p:stCondLst>
                                    <p:cond delay="100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grpId="0" nodeType="withEffect">
                                  <p:stCondLst>
                                    <p:cond delay="1000"/>
                                  </p:stCondLst>
                                  <p:childTnLst>
                                    <p:set>
                                      <p:cBhvr>
                                        <p:cTn id="91" dur="1" fill="hold">
                                          <p:stCondLst>
                                            <p:cond delay="0"/>
                                          </p:stCondLst>
                                        </p:cTn>
                                        <p:tgtEl>
                                          <p:spTgt spid="34"/>
                                        </p:tgtEl>
                                        <p:attrNameLst>
                                          <p:attrName>style.visibility</p:attrName>
                                        </p:attrNameLst>
                                      </p:cBhvr>
                                      <p:to>
                                        <p:strVal val="visible"/>
                                      </p:to>
                                    </p:set>
                                    <p:anim calcmode="lin" valueType="num">
                                      <p:cBhvr>
                                        <p:cTn id="92" dur="500" fill="hold"/>
                                        <p:tgtEl>
                                          <p:spTgt spid="34"/>
                                        </p:tgtEl>
                                        <p:attrNameLst>
                                          <p:attrName>ppt_w</p:attrName>
                                        </p:attrNameLst>
                                      </p:cBhvr>
                                      <p:tavLst>
                                        <p:tav tm="0">
                                          <p:val>
                                            <p:fltVal val="0"/>
                                          </p:val>
                                        </p:tav>
                                        <p:tav tm="100000">
                                          <p:val>
                                            <p:strVal val="#ppt_w"/>
                                          </p:val>
                                        </p:tav>
                                      </p:tavLst>
                                    </p:anim>
                                    <p:anim calcmode="lin" valueType="num">
                                      <p:cBhvr>
                                        <p:cTn id="93" dur="500" fill="hold"/>
                                        <p:tgtEl>
                                          <p:spTgt spid="34"/>
                                        </p:tgtEl>
                                        <p:attrNameLst>
                                          <p:attrName>ppt_h</p:attrName>
                                        </p:attrNameLst>
                                      </p:cBhvr>
                                      <p:tavLst>
                                        <p:tav tm="0">
                                          <p:val>
                                            <p:fltVal val="0"/>
                                          </p:val>
                                        </p:tav>
                                        <p:tav tm="100000">
                                          <p:val>
                                            <p:strVal val="#ppt_h"/>
                                          </p:val>
                                        </p:tav>
                                      </p:tavLst>
                                    </p:anim>
                                    <p:animEffect transition="in" filter="fade">
                                      <p:cBhvr>
                                        <p:cTn id="94" dur="500"/>
                                        <p:tgtEl>
                                          <p:spTgt spid="34"/>
                                        </p:tgtEl>
                                      </p:cBhvr>
                                    </p:animEffect>
                                  </p:childTnLst>
                                </p:cTn>
                              </p:par>
                              <p:par>
                                <p:cTn id="95" presetID="53" presetClass="entr" presetSubtype="16" fill="hold" grpId="0" nodeType="withEffect">
                                  <p:stCondLst>
                                    <p:cond delay="100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childTnLst>
                                </p:cTn>
                              </p:par>
                              <p:par>
                                <p:cTn id="100" presetID="53" presetClass="entr" presetSubtype="16" fill="hold" grpId="0" nodeType="withEffect">
                                  <p:stCondLst>
                                    <p:cond delay="1000"/>
                                  </p:stCondLst>
                                  <p:childTnLst>
                                    <p:set>
                                      <p:cBhvr>
                                        <p:cTn id="101" dur="1" fill="hold">
                                          <p:stCondLst>
                                            <p:cond delay="0"/>
                                          </p:stCondLst>
                                        </p:cTn>
                                        <p:tgtEl>
                                          <p:spTgt spid="36"/>
                                        </p:tgtEl>
                                        <p:attrNameLst>
                                          <p:attrName>style.visibility</p:attrName>
                                        </p:attrNameLst>
                                      </p:cBhvr>
                                      <p:to>
                                        <p:strVal val="visible"/>
                                      </p:to>
                                    </p:set>
                                    <p:anim calcmode="lin" valueType="num">
                                      <p:cBhvr>
                                        <p:cTn id="102" dur="500" fill="hold"/>
                                        <p:tgtEl>
                                          <p:spTgt spid="36"/>
                                        </p:tgtEl>
                                        <p:attrNameLst>
                                          <p:attrName>ppt_w</p:attrName>
                                        </p:attrNameLst>
                                      </p:cBhvr>
                                      <p:tavLst>
                                        <p:tav tm="0">
                                          <p:val>
                                            <p:fltVal val="0"/>
                                          </p:val>
                                        </p:tav>
                                        <p:tav tm="100000">
                                          <p:val>
                                            <p:strVal val="#ppt_w"/>
                                          </p:val>
                                        </p:tav>
                                      </p:tavLst>
                                    </p:anim>
                                    <p:anim calcmode="lin" valueType="num">
                                      <p:cBhvr>
                                        <p:cTn id="103" dur="500" fill="hold"/>
                                        <p:tgtEl>
                                          <p:spTgt spid="36"/>
                                        </p:tgtEl>
                                        <p:attrNameLst>
                                          <p:attrName>ppt_h</p:attrName>
                                        </p:attrNameLst>
                                      </p:cBhvr>
                                      <p:tavLst>
                                        <p:tav tm="0">
                                          <p:val>
                                            <p:fltVal val="0"/>
                                          </p:val>
                                        </p:tav>
                                        <p:tav tm="100000">
                                          <p:val>
                                            <p:strVal val="#ppt_h"/>
                                          </p:val>
                                        </p:tav>
                                      </p:tavLst>
                                    </p:anim>
                                    <p:animEffect transition="in" filter="fade">
                                      <p:cBhvr>
                                        <p:cTn id="104" dur="500"/>
                                        <p:tgtEl>
                                          <p:spTgt spid="36"/>
                                        </p:tgtEl>
                                      </p:cBhvr>
                                    </p:animEffect>
                                  </p:childTnLst>
                                </p:cTn>
                              </p:par>
                              <p:par>
                                <p:cTn id="105" presetID="53" presetClass="entr" presetSubtype="16" fill="hold" grpId="0" nodeType="withEffect">
                                  <p:stCondLst>
                                    <p:cond delay="1000"/>
                                  </p:stCondLst>
                                  <p:childTnLst>
                                    <p:set>
                                      <p:cBhvr>
                                        <p:cTn id="106" dur="1" fill="hold">
                                          <p:stCondLst>
                                            <p:cond delay="0"/>
                                          </p:stCondLst>
                                        </p:cTn>
                                        <p:tgtEl>
                                          <p:spTgt spid="31"/>
                                        </p:tgtEl>
                                        <p:attrNameLst>
                                          <p:attrName>style.visibility</p:attrName>
                                        </p:attrNameLst>
                                      </p:cBhvr>
                                      <p:to>
                                        <p:strVal val="visible"/>
                                      </p:to>
                                    </p:set>
                                    <p:anim calcmode="lin" valueType="num">
                                      <p:cBhvr>
                                        <p:cTn id="107" dur="500" fill="hold"/>
                                        <p:tgtEl>
                                          <p:spTgt spid="31"/>
                                        </p:tgtEl>
                                        <p:attrNameLst>
                                          <p:attrName>ppt_w</p:attrName>
                                        </p:attrNameLst>
                                      </p:cBhvr>
                                      <p:tavLst>
                                        <p:tav tm="0">
                                          <p:val>
                                            <p:fltVal val="0"/>
                                          </p:val>
                                        </p:tav>
                                        <p:tav tm="100000">
                                          <p:val>
                                            <p:strVal val="#ppt_w"/>
                                          </p:val>
                                        </p:tav>
                                      </p:tavLst>
                                    </p:anim>
                                    <p:anim calcmode="lin" valueType="num">
                                      <p:cBhvr>
                                        <p:cTn id="108" dur="500" fill="hold"/>
                                        <p:tgtEl>
                                          <p:spTgt spid="31"/>
                                        </p:tgtEl>
                                        <p:attrNameLst>
                                          <p:attrName>ppt_h</p:attrName>
                                        </p:attrNameLst>
                                      </p:cBhvr>
                                      <p:tavLst>
                                        <p:tav tm="0">
                                          <p:val>
                                            <p:fltVal val="0"/>
                                          </p:val>
                                        </p:tav>
                                        <p:tav tm="100000">
                                          <p:val>
                                            <p:strVal val="#ppt_h"/>
                                          </p:val>
                                        </p:tav>
                                      </p:tavLst>
                                    </p:anim>
                                    <p:animEffect transition="in" filter="fade">
                                      <p:cBhvr>
                                        <p:cTn id="109" dur="500"/>
                                        <p:tgtEl>
                                          <p:spTgt spid="31"/>
                                        </p:tgtEl>
                                      </p:cBhvr>
                                    </p:animEffect>
                                  </p:childTnLst>
                                </p:cTn>
                              </p:par>
                              <p:par>
                                <p:cTn id="110" presetID="53" presetClass="entr" presetSubtype="16" fill="hold" grpId="0" nodeType="withEffect">
                                  <p:stCondLst>
                                    <p:cond delay="1000"/>
                                  </p:stCondLst>
                                  <p:childTnLst>
                                    <p:set>
                                      <p:cBhvr>
                                        <p:cTn id="111" dur="1" fill="hold">
                                          <p:stCondLst>
                                            <p:cond delay="0"/>
                                          </p:stCondLst>
                                        </p:cTn>
                                        <p:tgtEl>
                                          <p:spTgt spid="30"/>
                                        </p:tgtEl>
                                        <p:attrNameLst>
                                          <p:attrName>style.visibility</p:attrName>
                                        </p:attrNameLst>
                                      </p:cBhvr>
                                      <p:to>
                                        <p:strVal val="visible"/>
                                      </p:to>
                                    </p:set>
                                    <p:anim calcmode="lin" valueType="num">
                                      <p:cBhvr>
                                        <p:cTn id="112" dur="500" fill="hold"/>
                                        <p:tgtEl>
                                          <p:spTgt spid="30"/>
                                        </p:tgtEl>
                                        <p:attrNameLst>
                                          <p:attrName>ppt_w</p:attrName>
                                        </p:attrNameLst>
                                      </p:cBhvr>
                                      <p:tavLst>
                                        <p:tav tm="0">
                                          <p:val>
                                            <p:fltVal val="0"/>
                                          </p:val>
                                        </p:tav>
                                        <p:tav tm="100000">
                                          <p:val>
                                            <p:strVal val="#ppt_w"/>
                                          </p:val>
                                        </p:tav>
                                      </p:tavLst>
                                    </p:anim>
                                    <p:anim calcmode="lin" valueType="num">
                                      <p:cBhvr>
                                        <p:cTn id="113" dur="500" fill="hold"/>
                                        <p:tgtEl>
                                          <p:spTgt spid="30"/>
                                        </p:tgtEl>
                                        <p:attrNameLst>
                                          <p:attrName>ppt_h</p:attrName>
                                        </p:attrNameLst>
                                      </p:cBhvr>
                                      <p:tavLst>
                                        <p:tav tm="0">
                                          <p:val>
                                            <p:fltVal val="0"/>
                                          </p:val>
                                        </p:tav>
                                        <p:tav tm="100000">
                                          <p:val>
                                            <p:strVal val="#ppt_h"/>
                                          </p:val>
                                        </p:tav>
                                      </p:tavLst>
                                    </p:anim>
                                    <p:animEffect transition="in" filter="fade">
                                      <p:cBhvr>
                                        <p:cTn id="114" dur="500"/>
                                        <p:tgtEl>
                                          <p:spTgt spid="30"/>
                                        </p:tgtEl>
                                      </p:cBhvr>
                                    </p:animEffect>
                                  </p:childTnLst>
                                </p:cTn>
                              </p:par>
                              <p:par>
                                <p:cTn id="115" presetID="53" presetClass="entr" presetSubtype="16" fill="hold" grpId="0" nodeType="withEffect">
                                  <p:stCondLst>
                                    <p:cond delay="1000"/>
                                  </p:stCondLst>
                                  <p:childTnLst>
                                    <p:set>
                                      <p:cBhvr>
                                        <p:cTn id="116" dur="1" fill="hold">
                                          <p:stCondLst>
                                            <p:cond delay="0"/>
                                          </p:stCondLst>
                                        </p:cTn>
                                        <p:tgtEl>
                                          <p:spTgt spid="37"/>
                                        </p:tgtEl>
                                        <p:attrNameLst>
                                          <p:attrName>style.visibility</p:attrName>
                                        </p:attrNameLst>
                                      </p:cBhvr>
                                      <p:to>
                                        <p:strVal val="visible"/>
                                      </p:to>
                                    </p:set>
                                    <p:anim calcmode="lin" valueType="num">
                                      <p:cBhvr>
                                        <p:cTn id="117" dur="500" fill="hold"/>
                                        <p:tgtEl>
                                          <p:spTgt spid="37"/>
                                        </p:tgtEl>
                                        <p:attrNameLst>
                                          <p:attrName>ppt_w</p:attrName>
                                        </p:attrNameLst>
                                      </p:cBhvr>
                                      <p:tavLst>
                                        <p:tav tm="0">
                                          <p:val>
                                            <p:fltVal val="0"/>
                                          </p:val>
                                        </p:tav>
                                        <p:tav tm="100000">
                                          <p:val>
                                            <p:strVal val="#ppt_w"/>
                                          </p:val>
                                        </p:tav>
                                      </p:tavLst>
                                    </p:anim>
                                    <p:anim calcmode="lin" valueType="num">
                                      <p:cBhvr>
                                        <p:cTn id="118" dur="500" fill="hold"/>
                                        <p:tgtEl>
                                          <p:spTgt spid="37"/>
                                        </p:tgtEl>
                                        <p:attrNameLst>
                                          <p:attrName>ppt_h</p:attrName>
                                        </p:attrNameLst>
                                      </p:cBhvr>
                                      <p:tavLst>
                                        <p:tav tm="0">
                                          <p:val>
                                            <p:fltVal val="0"/>
                                          </p:val>
                                        </p:tav>
                                        <p:tav tm="100000">
                                          <p:val>
                                            <p:strVal val="#ppt_h"/>
                                          </p:val>
                                        </p:tav>
                                      </p:tavLst>
                                    </p:anim>
                                    <p:animEffect transition="in" filter="fade">
                                      <p:cBhvr>
                                        <p:cTn id="119" dur="500"/>
                                        <p:tgtEl>
                                          <p:spTgt spid="37"/>
                                        </p:tgtEl>
                                      </p:cBhvr>
                                    </p:animEffect>
                                  </p:childTnLst>
                                </p:cTn>
                              </p:par>
                              <p:par>
                                <p:cTn id="120" presetID="53" presetClass="entr" presetSubtype="16" fill="hold" grpId="0" nodeType="withEffect">
                                  <p:stCondLst>
                                    <p:cond delay="1000"/>
                                  </p:stCondLst>
                                  <p:childTnLst>
                                    <p:set>
                                      <p:cBhvr>
                                        <p:cTn id="121" dur="1" fill="hold">
                                          <p:stCondLst>
                                            <p:cond delay="0"/>
                                          </p:stCondLst>
                                        </p:cTn>
                                        <p:tgtEl>
                                          <p:spTgt spid="38"/>
                                        </p:tgtEl>
                                        <p:attrNameLst>
                                          <p:attrName>style.visibility</p:attrName>
                                        </p:attrNameLst>
                                      </p:cBhvr>
                                      <p:to>
                                        <p:strVal val="visible"/>
                                      </p:to>
                                    </p:set>
                                    <p:anim calcmode="lin" valueType="num">
                                      <p:cBhvr>
                                        <p:cTn id="122" dur="500" fill="hold"/>
                                        <p:tgtEl>
                                          <p:spTgt spid="38"/>
                                        </p:tgtEl>
                                        <p:attrNameLst>
                                          <p:attrName>ppt_w</p:attrName>
                                        </p:attrNameLst>
                                      </p:cBhvr>
                                      <p:tavLst>
                                        <p:tav tm="0">
                                          <p:val>
                                            <p:fltVal val="0"/>
                                          </p:val>
                                        </p:tav>
                                        <p:tav tm="100000">
                                          <p:val>
                                            <p:strVal val="#ppt_w"/>
                                          </p:val>
                                        </p:tav>
                                      </p:tavLst>
                                    </p:anim>
                                    <p:anim calcmode="lin" valueType="num">
                                      <p:cBhvr>
                                        <p:cTn id="123" dur="500" fill="hold"/>
                                        <p:tgtEl>
                                          <p:spTgt spid="38"/>
                                        </p:tgtEl>
                                        <p:attrNameLst>
                                          <p:attrName>ppt_h</p:attrName>
                                        </p:attrNameLst>
                                      </p:cBhvr>
                                      <p:tavLst>
                                        <p:tav tm="0">
                                          <p:val>
                                            <p:fltVal val="0"/>
                                          </p:val>
                                        </p:tav>
                                        <p:tav tm="100000">
                                          <p:val>
                                            <p:strVal val="#ppt_h"/>
                                          </p:val>
                                        </p:tav>
                                      </p:tavLst>
                                    </p:anim>
                                    <p:animEffect transition="in" filter="fade">
                                      <p:cBhvr>
                                        <p:cTn id="124" dur="500"/>
                                        <p:tgtEl>
                                          <p:spTgt spid="38"/>
                                        </p:tgtEl>
                                      </p:cBhvr>
                                    </p:animEffect>
                                  </p:childTnLst>
                                </p:cTn>
                              </p:par>
                              <p:par>
                                <p:cTn id="125" presetID="53" presetClass="entr" presetSubtype="16" fill="hold" grpId="0" nodeType="withEffect">
                                  <p:stCondLst>
                                    <p:cond delay="1000"/>
                                  </p:stCondLst>
                                  <p:childTnLst>
                                    <p:set>
                                      <p:cBhvr>
                                        <p:cTn id="126" dur="1" fill="hold">
                                          <p:stCondLst>
                                            <p:cond delay="0"/>
                                          </p:stCondLst>
                                        </p:cTn>
                                        <p:tgtEl>
                                          <p:spTgt spid="40"/>
                                        </p:tgtEl>
                                        <p:attrNameLst>
                                          <p:attrName>style.visibility</p:attrName>
                                        </p:attrNameLst>
                                      </p:cBhvr>
                                      <p:to>
                                        <p:strVal val="visible"/>
                                      </p:to>
                                    </p:set>
                                    <p:anim calcmode="lin" valueType="num">
                                      <p:cBhvr>
                                        <p:cTn id="127" dur="500" fill="hold"/>
                                        <p:tgtEl>
                                          <p:spTgt spid="40"/>
                                        </p:tgtEl>
                                        <p:attrNameLst>
                                          <p:attrName>ppt_w</p:attrName>
                                        </p:attrNameLst>
                                      </p:cBhvr>
                                      <p:tavLst>
                                        <p:tav tm="0">
                                          <p:val>
                                            <p:fltVal val="0"/>
                                          </p:val>
                                        </p:tav>
                                        <p:tav tm="100000">
                                          <p:val>
                                            <p:strVal val="#ppt_w"/>
                                          </p:val>
                                        </p:tav>
                                      </p:tavLst>
                                    </p:anim>
                                    <p:anim calcmode="lin" valueType="num">
                                      <p:cBhvr>
                                        <p:cTn id="128" dur="500" fill="hold"/>
                                        <p:tgtEl>
                                          <p:spTgt spid="40"/>
                                        </p:tgtEl>
                                        <p:attrNameLst>
                                          <p:attrName>ppt_h</p:attrName>
                                        </p:attrNameLst>
                                      </p:cBhvr>
                                      <p:tavLst>
                                        <p:tav tm="0">
                                          <p:val>
                                            <p:fltVal val="0"/>
                                          </p:val>
                                        </p:tav>
                                        <p:tav tm="100000">
                                          <p:val>
                                            <p:strVal val="#ppt_h"/>
                                          </p:val>
                                        </p:tav>
                                      </p:tavLst>
                                    </p:anim>
                                    <p:animEffect transition="in" filter="fade">
                                      <p:cBhvr>
                                        <p:cTn id="129" dur="500"/>
                                        <p:tgtEl>
                                          <p:spTgt spid="4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41"/>
                                        </p:tgtEl>
                                        <p:attrNameLst>
                                          <p:attrName>style.visibility</p:attrName>
                                        </p:attrNameLst>
                                      </p:cBhvr>
                                      <p:to>
                                        <p:strVal val="visible"/>
                                      </p:to>
                                    </p:set>
                                    <p:animEffect transition="in" filter="fade">
                                      <p:cBhvr>
                                        <p:cTn id="134" dur="1500"/>
                                        <p:tgtEl>
                                          <p:spTgt spid="41"/>
                                        </p:tgtEl>
                                      </p:cBhvr>
                                    </p:animEffect>
                                  </p:childTnLst>
                                </p:cTn>
                              </p:par>
                              <p:par>
                                <p:cTn id="135" presetID="10" presetClass="entr" presetSubtype="0" fill="hold" nodeType="withEffect">
                                  <p:stCondLst>
                                    <p:cond delay="0"/>
                                  </p:stCondLst>
                                  <p:childTnLst>
                                    <p:set>
                                      <p:cBhvr>
                                        <p:cTn id="136" dur="1" fill="hold">
                                          <p:stCondLst>
                                            <p:cond delay="0"/>
                                          </p:stCondLst>
                                        </p:cTn>
                                        <p:tgtEl>
                                          <p:spTgt spid="11"/>
                                        </p:tgtEl>
                                        <p:attrNameLst>
                                          <p:attrName>style.visibility</p:attrName>
                                        </p:attrNameLst>
                                      </p:cBhvr>
                                      <p:to>
                                        <p:strVal val="visible"/>
                                      </p:to>
                                    </p:set>
                                    <p:animEffect transition="in" filter="fade">
                                      <p:cBhvr>
                                        <p:cTn id="137" dur="500"/>
                                        <p:tgtEl>
                                          <p:spTgt spid="11"/>
                                        </p:tgtEl>
                                      </p:cBhvr>
                                    </p:animEffect>
                                  </p:childTnLst>
                                </p:cTn>
                              </p:par>
                              <p:par>
                                <p:cTn id="138" presetID="10" presetClass="entr" presetSubtype="0" fill="hold" grpId="0" nodeType="withEffect">
                                  <p:stCondLst>
                                    <p:cond delay="500"/>
                                  </p:stCondLst>
                                  <p:childTnLst>
                                    <p:set>
                                      <p:cBhvr>
                                        <p:cTn id="139" dur="1" fill="hold">
                                          <p:stCondLst>
                                            <p:cond delay="0"/>
                                          </p:stCondLst>
                                        </p:cTn>
                                        <p:tgtEl>
                                          <p:spTgt spid="68"/>
                                        </p:tgtEl>
                                        <p:attrNameLst>
                                          <p:attrName>style.visibility</p:attrName>
                                        </p:attrNameLst>
                                      </p:cBhvr>
                                      <p:to>
                                        <p:strVal val="visible"/>
                                      </p:to>
                                    </p:set>
                                    <p:animEffect transition="in" filter="fade">
                                      <p:cBhvr>
                                        <p:cTn id="140"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P spid="8" grpId="0" animBg="1"/>
      <p:bldP spid="9" grpId="0" animBg="1"/>
      <p:bldP spid="10" grpId="0" animBg="1"/>
      <p:bldP spid="14" grpId="0" animBg="1"/>
      <p:bldP spid="15" grpId="0" animBg="1"/>
      <p:bldP spid="16" grpId="0" animBg="1"/>
      <p:bldP spid="17" grpId="0" animBg="1"/>
      <p:bldP spid="18" grpId="0" animBg="1"/>
      <p:bldP spid="13" grpId="0" animBg="1"/>
      <p:bldP spid="26" grpId="0" animBg="1"/>
      <p:bldP spid="27" grpId="0" animBg="1"/>
      <p:bldP spid="28" grpId="0" animBg="1"/>
      <p:bldP spid="29" grpId="0" animBg="1"/>
      <p:bldP spid="32" grpId="0" animBg="1"/>
      <p:bldP spid="33" grpId="0" animBg="1"/>
      <p:bldP spid="34" grpId="0" animBg="1"/>
      <p:bldP spid="35" grpId="0" animBg="1"/>
      <p:bldP spid="36" grpId="0" animBg="1"/>
      <p:bldP spid="31" grpId="0" animBg="1"/>
      <p:bldP spid="30" grpId="0" animBg="1"/>
      <p:bldP spid="37" grpId="0" animBg="1"/>
      <p:bldP spid="38" grpId="0" animBg="1"/>
      <p:bldP spid="40" grpId="0" animBg="1"/>
      <p:bldGraphic spid="68"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Break Out Groups…</a:t>
            </a:r>
            <a:endParaRPr lang="en-US" dirty="0"/>
          </a:p>
        </p:txBody>
      </p:sp>
      <p:sp>
        <p:nvSpPr>
          <p:cNvPr id="3" name="Content Placeholder 2"/>
          <p:cNvSpPr>
            <a:spLocks noGrp="1"/>
          </p:cNvSpPr>
          <p:nvPr>
            <p:ph idx="1"/>
          </p:nvPr>
        </p:nvSpPr>
        <p:spPr>
          <a:xfrm>
            <a:off x="838200" y="1371600"/>
            <a:ext cx="7772400" cy="4114800"/>
          </a:xfrm>
        </p:spPr>
        <p:txBody>
          <a:bodyPr/>
          <a:lstStyle/>
          <a:p>
            <a:pPr lvl="1" eaLnBrk="1" hangingPunct="1">
              <a:spcBef>
                <a:spcPct val="50000"/>
              </a:spcBef>
            </a:pPr>
            <a:r>
              <a:rPr lang="en-US" altLang="en-US" sz="2400" dirty="0"/>
              <a:t>Do you </a:t>
            </a:r>
            <a:r>
              <a:rPr lang="en-US" altLang="en-US" sz="2400" dirty="0">
                <a:solidFill>
                  <a:schemeClr val="tx1">
                    <a:lumMod val="60000"/>
                    <a:lumOff val="40000"/>
                  </a:schemeClr>
                </a:solidFill>
              </a:rPr>
              <a:t>concur with the methodology used </a:t>
            </a:r>
            <a:r>
              <a:rPr lang="en-US" altLang="en-US" sz="2400" dirty="0"/>
              <a:t>to develop the three port </a:t>
            </a:r>
            <a:r>
              <a:rPr lang="en-US" altLang="en-US" sz="2400" dirty="0" smtClean="0"/>
              <a:t>lists?</a:t>
            </a:r>
          </a:p>
          <a:p>
            <a:pPr lvl="1" eaLnBrk="1" hangingPunct="1">
              <a:spcBef>
                <a:spcPct val="50000"/>
              </a:spcBef>
            </a:pPr>
            <a:endParaRPr lang="en-US" sz="2400" dirty="0">
              <a:solidFill>
                <a:schemeClr val="bg2">
                  <a:lumMod val="95000"/>
                  <a:lumOff val="5000"/>
                </a:schemeClr>
              </a:solidFill>
            </a:endParaRPr>
          </a:p>
          <a:p>
            <a:pPr lvl="1" eaLnBrk="1" hangingPunct="1">
              <a:spcBef>
                <a:spcPct val="50000"/>
              </a:spcBef>
            </a:pPr>
            <a:r>
              <a:rPr lang="en-US" sz="2400" dirty="0" smtClean="0">
                <a:solidFill>
                  <a:schemeClr val="bg2">
                    <a:lumMod val="95000"/>
                    <a:lumOff val="5000"/>
                  </a:schemeClr>
                </a:solidFill>
              </a:rPr>
              <a:t>But first a look at the Army Corps of Engineers Waterborne Commerce Statistics data used to generate the lists</a:t>
            </a:r>
          </a:p>
        </p:txBody>
      </p:sp>
      <p:sp>
        <p:nvSpPr>
          <p:cNvPr id="4" name="Slide Number Placeholder 3"/>
          <p:cNvSpPr>
            <a:spLocks noGrp="1"/>
          </p:cNvSpPr>
          <p:nvPr>
            <p:ph type="sldNum" sz="quarter" idx="10"/>
          </p:nvPr>
        </p:nvSpPr>
        <p:spPr/>
        <p:txBody>
          <a:bodyPr/>
          <a:lstStyle/>
          <a:p>
            <a:fld id="{EE4F26FB-F806-4FAB-8228-EF9D99959F24}" type="slidenum">
              <a:rPr lang="en-US" altLang="en-US" smtClean="0"/>
              <a:pPr/>
              <a:t>17</a:t>
            </a:fld>
            <a:endParaRPr lang="en-US" altLang="en-US" dirty="0"/>
          </a:p>
        </p:txBody>
      </p:sp>
    </p:spTree>
    <p:extLst>
      <p:ext uri="{BB962C8B-B14F-4D97-AF65-F5344CB8AC3E}">
        <p14:creationId xmlns:p14="http://schemas.microsoft.com/office/powerpoint/2010/main" val="299692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1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bg1"/>
                  </a:solidFill>
                </a:ln>
              </a:rPr>
              <a:t>Session Objectives</a:t>
            </a:r>
            <a:endParaRPr lang="en-US" dirty="0">
              <a:ln>
                <a:solidFill>
                  <a:schemeClr val="bg1"/>
                </a:solidFill>
              </a:ln>
            </a:endParaRPr>
          </a:p>
        </p:txBody>
      </p:sp>
      <p:sp>
        <p:nvSpPr>
          <p:cNvPr id="3" name="Content Placeholder 2"/>
          <p:cNvSpPr>
            <a:spLocks noGrp="1"/>
          </p:cNvSpPr>
          <p:nvPr>
            <p:ph idx="1"/>
          </p:nvPr>
        </p:nvSpPr>
        <p:spPr/>
        <p:txBody>
          <a:bodyPr/>
          <a:lstStyle/>
          <a:p>
            <a:pPr marL="293688" lvl="1" eaLnBrk="1" hangingPunct="1">
              <a:spcBef>
                <a:spcPct val="50000"/>
              </a:spcBef>
            </a:pPr>
            <a:r>
              <a:rPr lang="en-US" sz="2800" dirty="0" smtClean="0"/>
              <a:t>Discuss </a:t>
            </a:r>
            <a:r>
              <a:rPr lang="en-US" sz="2800" dirty="0" smtClean="0">
                <a:solidFill>
                  <a:schemeClr val="tx1">
                    <a:lumMod val="60000"/>
                    <a:lumOff val="40000"/>
                  </a:schemeClr>
                </a:solidFill>
              </a:rPr>
              <a:t>feedback from Working Group members</a:t>
            </a:r>
            <a:r>
              <a:rPr lang="en-US" sz="2800" dirty="0" smtClean="0"/>
              <a:t> following first session</a:t>
            </a:r>
          </a:p>
          <a:p>
            <a:pPr marL="293688" lvl="1" eaLnBrk="1" hangingPunct="1">
              <a:spcBef>
                <a:spcPct val="50000"/>
              </a:spcBef>
            </a:pPr>
            <a:endParaRPr lang="en-US" sz="2800" dirty="0" smtClean="0">
              <a:solidFill>
                <a:schemeClr val="tx1">
                  <a:lumMod val="60000"/>
                  <a:lumOff val="40000"/>
                </a:schemeClr>
              </a:solidFill>
            </a:endParaRPr>
          </a:p>
          <a:p>
            <a:pPr marL="293688" lvl="1" eaLnBrk="1" hangingPunct="1">
              <a:spcBef>
                <a:spcPct val="50000"/>
              </a:spcBef>
            </a:pPr>
            <a:r>
              <a:rPr lang="en-US" sz="2800" dirty="0"/>
              <a:t>Discuss the </a:t>
            </a:r>
            <a:r>
              <a:rPr lang="en-US" sz="2800" dirty="0">
                <a:solidFill>
                  <a:schemeClr val="tx1">
                    <a:lumMod val="60000"/>
                    <a:lumOff val="40000"/>
                  </a:schemeClr>
                </a:solidFill>
              </a:rPr>
              <a:t>pros and cons </a:t>
            </a:r>
            <a:r>
              <a:rPr lang="en-US" sz="2800" dirty="0"/>
              <a:t>of selection criteria</a:t>
            </a:r>
          </a:p>
          <a:p>
            <a:pPr marL="293688" lvl="1" eaLnBrk="1" hangingPunct="1">
              <a:spcBef>
                <a:spcPct val="50000"/>
              </a:spcBef>
            </a:pPr>
            <a:endParaRPr lang="en-US" sz="2800" dirty="0"/>
          </a:p>
          <a:p>
            <a:pPr marL="293688" lvl="1" eaLnBrk="1" hangingPunct="1">
              <a:spcBef>
                <a:spcPct val="50000"/>
              </a:spcBef>
            </a:pPr>
            <a:r>
              <a:rPr lang="en-US" sz="2800" dirty="0" smtClean="0"/>
              <a:t>Present </a:t>
            </a:r>
            <a:r>
              <a:rPr lang="en-US" sz="2800" dirty="0">
                <a:solidFill>
                  <a:schemeClr val="tx1">
                    <a:lumMod val="60000"/>
                    <a:lumOff val="40000"/>
                  </a:schemeClr>
                </a:solidFill>
              </a:rPr>
              <a:t>recommended port lists</a:t>
            </a:r>
            <a:r>
              <a:rPr lang="en-US" sz="2800" dirty="0" smtClean="0"/>
              <a:t> for the three categories</a:t>
            </a:r>
          </a:p>
          <a:p>
            <a:pPr marL="293688" lvl="1" eaLnBrk="1" hangingPunct="1">
              <a:spcBef>
                <a:spcPct val="50000"/>
              </a:spcBef>
            </a:pPr>
            <a:endParaRPr lang="en-US" sz="2800" dirty="0" smtClean="0"/>
          </a:p>
          <a:p>
            <a:endParaRPr lang="en-US" dirty="0"/>
          </a:p>
        </p:txBody>
      </p:sp>
      <p:sp>
        <p:nvSpPr>
          <p:cNvPr id="4" name="Slide Number Placeholder 3"/>
          <p:cNvSpPr>
            <a:spLocks noGrp="1"/>
          </p:cNvSpPr>
          <p:nvPr>
            <p:ph type="sldNum" sz="quarter" idx="10"/>
          </p:nvPr>
        </p:nvSpPr>
        <p:spPr/>
        <p:txBody>
          <a:bodyPr/>
          <a:lstStyle/>
          <a:p>
            <a:fld id="{EE4F26FB-F806-4FAB-8228-EF9D99959F24}" type="slidenum">
              <a:rPr lang="en-US" altLang="en-US" smtClean="0"/>
              <a:pPr/>
              <a:t>2</a:t>
            </a:fld>
            <a:endParaRPr lang="en-US" altLang="en-US" dirty="0"/>
          </a:p>
        </p:txBody>
      </p:sp>
    </p:spTree>
    <p:extLst>
      <p:ext uri="{BB962C8B-B14F-4D97-AF65-F5344CB8AC3E}">
        <p14:creationId xmlns:p14="http://schemas.microsoft.com/office/powerpoint/2010/main" val="3585187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2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2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p:txBody>
          <a:bodyPr/>
          <a:lstStyle/>
          <a:p>
            <a:fld id="{8FE289D7-FEE9-47F0-9EC0-A8571C0156F6}" type="slidenum">
              <a:rPr lang="en-US" altLang="en-US"/>
              <a:pPr/>
              <a:t>3</a:t>
            </a:fld>
            <a:endParaRPr lang="en-US" altLang="en-US" dirty="0"/>
          </a:p>
        </p:txBody>
      </p:sp>
      <p:sp>
        <p:nvSpPr>
          <p:cNvPr id="5123" name="Rectangle 2"/>
          <p:cNvSpPr>
            <a:spLocks noGrp="1" noChangeArrowheads="1"/>
          </p:cNvSpPr>
          <p:nvPr>
            <p:ph type="title"/>
          </p:nvPr>
        </p:nvSpPr>
        <p:spPr/>
        <p:txBody>
          <a:bodyPr/>
          <a:lstStyle/>
          <a:p>
            <a:pPr eaLnBrk="1" hangingPunct="1"/>
            <a:r>
              <a:rPr lang="en-US" altLang="en-US" dirty="0" smtClean="0">
                <a:ln>
                  <a:solidFill>
                    <a:schemeClr val="bg1"/>
                  </a:solidFill>
                </a:ln>
                <a:latin typeface="Verdana" pitchFamily="34" charset="0"/>
              </a:rPr>
              <a:t>Key Question</a:t>
            </a:r>
          </a:p>
        </p:txBody>
      </p:sp>
      <p:sp>
        <p:nvSpPr>
          <p:cNvPr id="111619" name="Rectangle 3" descr="Rectangle: Click to edit Master text styles&#10;Second level&#10;Third level&#10;Fourth level&#10;Fifth level"/>
          <p:cNvSpPr>
            <a:spLocks noGrp="1" noChangeArrowheads="1"/>
          </p:cNvSpPr>
          <p:nvPr>
            <p:ph type="body" idx="1"/>
          </p:nvPr>
        </p:nvSpPr>
        <p:spPr>
          <a:xfrm>
            <a:off x="685800" y="1295400"/>
            <a:ext cx="8229600" cy="4572000"/>
          </a:xfrm>
        </p:spPr>
        <p:txBody>
          <a:bodyPr/>
          <a:lstStyle/>
          <a:p>
            <a:pPr eaLnBrk="1" hangingPunct="1"/>
            <a:endParaRPr lang="en-US" altLang="en-US" sz="2800" b="1" dirty="0" smtClean="0"/>
          </a:p>
          <a:p>
            <a:pPr lvl="1" eaLnBrk="1" hangingPunct="1">
              <a:spcBef>
                <a:spcPct val="50000"/>
              </a:spcBef>
            </a:pPr>
            <a:r>
              <a:rPr lang="en-US" altLang="en-US" sz="2800" dirty="0" smtClean="0"/>
              <a:t>Do you </a:t>
            </a:r>
            <a:r>
              <a:rPr lang="en-US" altLang="en-US" sz="2800" dirty="0">
                <a:solidFill>
                  <a:schemeClr val="tx1">
                    <a:lumMod val="60000"/>
                    <a:lumOff val="40000"/>
                  </a:schemeClr>
                </a:solidFill>
              </a:rPr>
              <a:t>concur with the </a:t>
            </a:r>
            <a:r>
              <a:rPr lang="en-US" altLang="en-US" sz="2800" dirty="0" smtClean="0">
                <a:solidFill>
                  <a:schemeClr val="tx1">
                    <a:lumMod val="60000"/>
                    <a:lumOff val="40000"/>
                  </a:schemeClr>
                </a:solidFill>
              </a:rPr>
              <a:t>methodology used </a:t>
            </a:r>
            <a:r>
              <a:rPr lang="en-US" altLang="en-US" sz="2800" dirty="0" smtClean="0"/>
              <a:t>to develop the three port lists:</a:t>
            </a:r>
          </a:p>
          <a:p>
            <a:pPr lvl="2" eaLnBrk="1" hangingPunct="1">
              <a:spcBef>
                <a:spcPct val="50000"/>
              </a:spcBef>
            </a:pPr>
            <a:r>
              <a:rPr lang="en-US" altLang="en-US" sz="2600" dirty="0" smtClean="0"/>
              <a:t>TEUs?</a:t>
            </a:r>
          </a:p>
          <a:p>
            <a:pPr lvl="2" eaLnBrk="1" hangingPunct="1">
              <a:spcBef>
                <a:spcPct val="50000"/>
              </a:spcBef>
            </a:pPr>
            <a:r>
              <a:rPr lang="en-US" altLang="en-US" sz="2600" dirty="0" smtClean="0"/>
              <a:t>Tonnage?</a:t>
            </a:r>
          </a:p>
          <a:p>
            <a:pPr lvl="2" eaLnBrk="1" hangingPunct="1">
              <a:spcBef>
                <a:spcPct val="50000"/>
              </a:spcBef>
            </a:pPr>
            <a:r>
              <a:rPr lang="en-US" altLang="en-US" sz="2600" dirty="0" smtClean="0"/>
              <a:t>Dry Bulk?</a:t>
            </a:r>
            <a:endParaRPr lang="en-US" altLang="en-US" sz="2600" dirty="0"/>
          </a:p>
          <a:p>
            <a:pPr eaLnBrk="1" hangingPunct="1"/>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1619">
                                            <p:txEl>
                                              <p:pRg st="1" end="1"/>
                                            </p:txEl>
                                          </p:spTgt>
                                        </p:tgtEl>
                                        <p:attrNameLst>
                                          <p:attrName>style.visibility</p:attrName>
                                        </p:attrNameLst>
                                      </p:cBhvr>
                                      <p:to>
                                        <p:strVal val="visible"/>
                                      </p:to>
                                    </p:set>
                                    <p:animEffect transition="in" filter="fade">
                                      <p:cBhvr>
                                        <p:cTn id="7" dur="1000"/>
                                        <p:tgtEl>
                                          <p:spTgt spid="111619">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1619">
                                            <p:txEl>
                                              <p:pRg st="2" end="2"/>
                                            </p:txEl>
                                          </p:spTgt>
                                        </p:tgtEl>
                                        <p:attrNameLst>
                                          <p:attrName>style.visibility</p:attrName>
                                        </p:attrNameLst>
                                      </p:cBhvr>
                                      <p:to>
                                        <p:strVal val="visible"/>
                                      </p:to>
                                    </p:set>
                                    <p:animEffect transition="in" filter="fade">
                                      <p:cBhvr>
                                        <p:cTn id="11" dur="1000"/>
                                        <p:tgtEl>
                                          <p:spTgt spid="111619">
                                            <p:txEl>
                                              <p:pRg st="2" end="2"/>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1619">
                                            <p:txEl>
                                              <p:pRg st="3" end="3"/>
                                            </p:txEl>
                                          </p:spTgt>
                                        </p:tgtEl>
                                        <p:attrNameLst>
                                          <p:attrName>style.visibility</p:attrName>
                                        </p:attrNameLst>
                                      </p:cBhvr>
                                      <p:to>
                                        <p:strVal val="visible"/>
                                      </p:to>
                                    </p:set>
                                    <p:animEffect transition="in" filter="fade">
                                      <p:cBhvr>
                                        <p:cTn id="14" dur="1000"/>
                                        <p:tgtEl>
                                          <p:spTgt spid="111619">
                                            <p:txEl>
                                              <p:pRg st="3" end="3"/>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1619">
                                            <p:txEl>
                                              <p:pRg st="4" end="4"/>
                                            </p:txEl>
                                          </p:spTgt>
                                        </p:tgtEl>
                                        <p:attrNameLst>
                                          <p:attrName>style.visibility</p:attrName>
                                        </p:attrNameLst>
                                      </p:cBhvr>
                                      <p:to>
                                        <p:strVal val="visible"/>
                                      </p:to>
                                    </p:set>
                                    <p:animEffect transition="in" filter="fade">
                                      <p:cBhvr>
                                        <p:cTn id="17" dur="1000"/>
                                        <p:tgtEl>
                                          <p:spTgt spid="111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3175">
                  <a:solidFill>
                    <a:schemeClr val="bg1"/>
                  </a:solidFill>
                </a:ln>
              </a:rPr>
              <a:t>Feedback from the First Working Group Meeting</a:t>
            </a:r>
            <a:endParaRPr lang="en-US" dirty="0">
              <a:ln w="3175">
                <a:solidFill>
                  <a:schemeClr val="bg1"/>
                </a:solidFill>
              </a:ln>
            </a:endParaRPr>
          </a:p>
        </p:txBody>
      </p:sp>
      <p:sp>
        <p:nvSpPr>
          <p:cNvPr id="3" name="Content Placeholder 2"/>
          <p:cNvSpPr>
            <a:spLocks noGrp="1"/>
          </p:cNvSpPr>
          <p:nvPr>
            <p:ph idx="1"/>
          </p:nvPr>
        </p:nvSpPr>
        <p:spPr>
          <a:xfrm>
            <a:off x="838200" y="1295400"/>
            <a:ext cx="8001000" cy="4724400"/>
          </a:xfrm>
        </p:spPr>
        <p:txBody>
          <a:bodyPr/>
          <a:lstStyle/>
          <a:p>
            <a:r>
              <a:rPr lang="en-US" sz="2800" dirty="0">
                <a:solidFill>
                  <a:schemeClr val="tx1">
                    <a:lumMod val="60000"/>
                    <a:lumOff val="40000"/>
                  </a:schemeClr>
                </a:solidFill>
              </a:rPr>
              <a:t>Port Definitions</a:t>
            </a:r>
          </a:p>
          <a:p>
            <a:pPr marL="342900" indent="-342900">
              <a:spcBef>
                <a:spcPts val="600"/>
              </a:spcBef>
              <a:spcAft>
                <a:spcPts val="1200"/>
              </a:spcAft>
              <a:buFont typeface="Arial" panose="020B0604020202020204" pitchFamily="34" charset="0"/>
              <a:buChar char="•"/>
            </a:pPr>
            <a:endParaRPr lang="en-US" dirty="0" smtClean="0"/>
          </a:p>
          <a:p>
            <a:pPr marL="342900" indent="-342900">
              <a:spcBef>
                <a:spcPts val="600"/>
              </a:spcBef>
              <a:spcAft>
                <a:spcPts val="1800"/>
              </a:spcAft>
              <a:buFont typeface="Arial" panose="020B0604020202020204" pitchFamily="34" charset="0"/>
              <a:buChar char="•"/>
            </a:pPr>
            <a:r>
              <a:rPr lang="en-US" dirty="0" smtClean="0"/>
              <a:t>One </a:t>
            </a:r>
            <a:r>
              <a:rPr lang="en-US" dirty="0"/>
              <a:t>or more facilities or terminals under the purview of an organized navigation district or port authority</a:t>
            </a:r>
          </a:p>
          <a:p>
            <a:pPr marL="342900" indent="-342900">
              <a:spcBef>
                <a:spcPts val="1200"/>
              </a:spcBef>
              <a:spcAft>
                <a:spcPts val="1800"/>
              </a:spcAft>
              <a:buFont typeface="Arial" panose="020B0604020202020204" pitchFamily="34" charset="0"/>
              <a:buChar char="•"/>
            </a:pPr>
            <a:r>
              <a:rPr lang="en-US" dirty="0" smtClean="0"/>
              <a:t>Contiguous </a:t>
            </a:r>
            <a:r>
              <a:rPr lang="en-US" dirty="0"/>
              <a:t>facilities under the operation of a single </a:t>
            </a:r>
            <a:r>
              <a:rPr lang="en-US" dirty="0" smtClean="0"/>
              <a:t>entity</a:t>
            </a:r>
          </a:p>
          <a:p>
            <a:pPr marL="342900" indent="-342900">
              <a:spcBef>
                <a:spcPts val="600"/>
              </a:spcBef>
              <a:spcAft>
                <a:spcPts val="1800"/>
              </a:spcAft>
              <a:buFont typeface="Arial" panose="020B0604020202020204" pitchFamily="34" charset="0"/>
              <a:buChar char="•"/>
            </a:pPr>
            <a:r>
              <a:rPr lang="en-US" dirty="0" smtClean="0"/>
              <a:t>Each individual port location that unloads and loads cargo in one specific location</a:t>
            </a:r>
          </a:p>
          <a:p>
            <a:pPr marL="342900" indent="-342900">
              <a:spcBef>
                <a:spcPts val="600"/>
              </a:spcBef>
              <a:spcAft>
                <a:spcPts val="1800"/>
              </a:spcAft>
              <a:buFont typeface="Arial" panose="020B0604020202020204" pitchFamily="34" charset="0"/>
              <a:buChar char="•"/>
            </a:pPr>
            <a:r>
              <a:rPr lang="en-US" dirty="0"/>
              <a:t>Defined and categorized by terminal type and size, and not by port</a:t>
            </a:r>
            <a:endParaRPr lang="en-US" dirty="0" smtClean="0"/>
          </a:p>
          <a:p>
            <a:pPr marL="342900" indent="-342900">
              <a:spcBef>
                <a:spcPts val="600"/>
              </a:spcBef>
              <a:spcAft>
                <a:spcPts val="1800"/>
              </a:spcAft>
              <a:buFont typeface="Arial" panose="020B0604020202020204" pitchFamily="34" charset="0"/>
              <a:buChar char="•"/>
            </a:pPr>
            <a:r>
              <a:rPr lang="en-US" dirty="0" smtClean="0"/>
              <a:t>Use the geographic jurisdiction of a port authority</a:t>
            </a:r>
          </a:p>
          <a:p>
            <a:pPr marL="342900" indent="-342900">
              <a:spcBef>
                <a:spcPts val="600"/>
              </a:spcBef>
              <a:spcAft>
                <a:spcPts val="1800"/>
              </a:spcAft>
              <a:buFont typeface="Arial" panose="020B0604020202020204" pitchFamily="34" charset="0"/>
              <a:buChar char="•"/>
            </a:pPr>
            <a:r>
              <a:rPr lang="en-US" dirty="0" smtClean="0"/>
              <a:t>Don’t confuse ports with terminals and facilities</a:t>
            </a:r>
            <a:endParaRPr lang="en-US" dirty="0"/>
          </a:p>
        </p:txBody>
      </p:sp>
      <p:sp>
        <p:nvSpPr>
          <p:cNvPr id="4" name="Slide Number Placeholder 3"/>
          <p:cNvSpPr>
            <a:spLocks noGrp="1"/>
          </p:cNvSpPr>
          <p:nvPr>
            <p:ph type="sldNum" sz="quarter" idx="10"/>
          </p:nvPr>
        </p:nvSpPr>
        <p:spPr/>
        <p:txBody>
          <a:bodyPr/>
          <a:lstStyle/>
          <a:p>
            <a:fld id="{EE4F26FB-F806-4FAB-8228-EF9D99959F24}" type="slidenum">
              <a:rPr lang="en-US" altLang="en-US" smtClean="0"/>
              <a:pPr/>
              <a:t>4</a:t>
            </a:fld>
            <a:endParaRPr lang="en-US" altLang="en-US" dirty="0"/>
          </a:p>
        </p:txBody>
      </p:sp>
    </p:spTree>
    <p:extLst>
      <p:ext uri="{BB962C8B-B14F-4D97-AF65-F5344CB8AC3E}">
        <p14:creationId xmlns:p14="http://schemas.microsoft.com/office/powerpoint/2010/main" val="30789242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5000"/>
                            </p:stCondLst>
                            <p:childTnLst>
                              <p:par>
                                <p:cTn id="17" presetID="10" presetClass="entr" presetSubtype="0" fill="hold" grpId="0"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par>
                          <p:cTn id="20" fill="hold">
                            <p:stCondLst>
                              <p:cond delay="7000"/>
                            </p:stCondLst>
                            <p:childTnLst>
                              <p:par>
                                <p:cTn id="21" presetID="10" presetClass="entr" presetSubtype="0" fill="hold" grpId="0" nodeType="afterEffect">
                                  <p:stCondLst>
                                    <p:cond delay="10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childTnLst>
                          </p:cTn>
                        </p:par>
                        <p:par>
                          <p:cTn id="24" fill="hold">
                            <p:stCondLst>
                              <p:cond delay="9000"/>
                            </p:stCondLst>
                            <p:childTnLst>
                              <p:par>
                                <p:cTn id="25" presetID="10" presetClass="entr" presetSubtype="0" fill="hold" grpId="0" nodeType="afterEffect">
                                  <p:stCondLst>
                                    <p:cond delay="100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par>
                          <p:cTn id="28" fill="hold">
                            <p:stCondLst>
                              <p:cond delay="11000"/>
                            </p:stCondLst>
                            <p:childTnLst>
                              <p:par>
                                <p:cTn id="29" presetID="10" presetClass="entr" presetSubtype="0" fill="hold" grpId="0" nodeType="afterEffect">
                                  <p:stCondLst>
                                    <p:cond delay="100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3175">
                  <a:solidFill>
                    <a:schemeClr val="bg1"/>
                  </a:solidFill>
                </a:ln>
              </a:rPr>
              <a:t>Feedback from the First Working Group Meeting</a:t>
            </a:r>
            <a:endParaRPr lang="en-US" dirty="0">
              <a:ln w="3175">
                <a:solidFill>
                  <a:schemeClr val="bg1"/>
                </a:solidFill>
              </a:ln>
            </a:endParaRPr>
          </a:p>
        </p:txBody>
      </p:sp>
      <p:sp>
        <p:nvSpPr>
          <p:cNvPr id="3" name="Content Placeholder 2"/>
          <p:cNvSpPr>
            <a:spLocks noGrp="1"/>
          </p:cNvSpPr>
          <p:nvPr>
            <p:ph idx="1"/>
          </p:nvPr>
        </p:nvSpPr>
        <p:spPr>
          <a:xfrm>
            <a:off x="838200" y="1295400"/>
            <a:ext cx="8001000" cy="4724400"/>
          </a:xfrm>
        </p:spPr>
        <p:txBody>
          <a:bodyPr/>
          <a:lstStyle/>
          <a:p>
            <a:r>
              <a:rPr lang="en-US" sz="2800" dirty="0" smtClean="0">
                <a:solidFill>
                  <a:schemeClr val="tx1">
                    <a:lumMod val="60000"/>
                    <a:lumOff val="40000"/>
                  </a:schemeClr>
                </a:solidFill>
              </a:rPr>
              <a:t>Data Source</a:t>
            </a:r>
            <a:endParaRPr lang="en-US" sz="2800" dirty="0">
              <a:solidFill>
                <a:schemeClr val="tx1">
                  <a:lumMod val="60000"/>
                  <a:lumOff val="40000"/>
                </a:schemeClr>
              </a:solidFill>
            </a:endParaRPr>
          </a:p>
          <a:p>
            <a:pPr marL="342900" indent="-342900">
              <a:spcBef>
                <a:spcPts val="600"/>
              </a:spcBef>
              <a:spcAft>
                <a:spcPts val="1200"/>
              </a:spcAft>
              <a:buFont typeface="Arial" panose="020B0604020202020204" pitchFamily="34" charset="0"/>
              <a:buChar char="•"/>
            </a:pPr>
            <a:endParaRPr lang="en-US" dirty="0" smtClean="0"/>
          </a:p>
          <a:p>
            <a:pPr marL="342900" indent="-342900">
              <a:spcBef>
                <a:spcPts val="600"/>
              </a:spcBef>
              <a:spcAft>
                <a:spcPts val="1800"/>
              </a:spcAft>
              <a:buFont typeface="Arial" panose="020B0604020202020204" pitchFamily="34" charset="0"/>
              <a:buChar char="•"/>
            </a:pPr>
            <a:r>
              <a:rPr lang="en-US" dirty="0"/>
              <a:t>Rely on the existing public sources that report on the industry and report annually </a:t>
            </a:r>
            <a:endParaRPr lang="en-US" dirty="0" smtClean="0"/>
          </a:p>
          <a:p>
            <a:pPr marL="342900" indent="-342900">
              <a:spcBef>
                <a:spcPts val="600"/>
              </a:spcBef>
              <a:spcAft>
                <a:spcPts val="1800"/>
              </a:spcAft>
              <a:buFont typeface="Arial" panose="020B0604020202020204" pitchFamily="34" charset="0"/>
              <a:buChar char="•"/>
            </a:pPr>
            <a:r>
              <a:rPr lang="en-US" dirty="0"/>
              <a:t>Use the Commerce Department and the Army Corps of Engineers, which use Customs Districts that are defined by </a:t>
            </a:r>
            <a:r>
              <a:rPr lang="en-US" dirty="0" smtClean="0"/>
              <a:t>statute</a:t>
            </a:r>
          </a:p>
        </p:txBody>
      </p:sp>
      <p:sp>
        <p:nvSpPr>
          <p:cNvPr id="4" name="Slide Number Placeholder 3"/>
          <p:cNvSpPr>
            <a:spLocks noGrp="1"/>
          </p:cNvSpPr>
          <p:nvPr>
            <p:ph type="sldNum" sz="quarter" idx="10"/>
          </p:nvPr>
        </p:nvSpPr>
        <p:spPr/>
        <p:txBody>
          <a:bodyPr/>
          <a:lstStyle/>
          <a:p>
            <a:fld id="{EE4F26FB-F806-4FAB-8228-EF9D99959F24}" type="slidenum">
              <a:rPr lang="en-US" altLang="en-US" smtClean="0"/>
              <a:pPr/>
              <a:t>5</a:t>
            </a:fld>
            <a:endParaRPr lang="en-US" altLang="en-US" dirty="0"/>
          </a:p>
        </p:txBody>
      </p:sp>
    </p:spTree>
    <p:extLst>
      <p:ext uri="{BB962C8B-B14F-4D97-AF65-F5344CB8AC3E}">
        <p14:creationId xmlns:p14="http://schemas.microsoft.com/office/powerpoint/2010/main" val="158728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3175">
                  <a:solidFill>
                    <a:schemeClr val="bg1"/>
                  </a:solidFill>
                </a:ln>
              </a:rPr>
              <a:t>Feedback from the First Working Group Meeting</a:t>
            </a:r>
            <a:endParaRPr lang="en-US" dirty="0">
              <a:ln w="3175">
                <a:solidFill>
                  <a:schemeClr val="bg1"/>
                </a:solidFill>
              </a:ln>
            </a:endParaRPr>
          </a:p>
        </p:txBody>
      </p:sp>
      <p:sp>
        <p:nvSpPr>
          <p:cNvPr id="3" name="Content Placeholder 2"/>
          <p:cNvSpPr>
            <a:spLocks noGrp="1"/>
          </p:cNvSpPr>
          <p:nvPr>
            <p:ph idx="1"/>
          </p:nvPr>
        </p:nvSpPr>
        <p:spPr>
          <a:xfrm>
            <a:off x="838200" y="1295400"/>
            <a:ext cx="8001000" cy="4724400"/>
          </a:xfrm>
        </p:spPr>
        <p:txBody>
          <a:bodyPr/>
          <a:lstStyle/>
          <a:p>
            <a:r>
              <a:rPr lang="en-US" sz="2800" dirty="0" smtClean="0">
                <a:solidFill>
                  <a:schemeClr val="tx1">
                    <a:lumMod val="60000"/>
                    <a:lumOff val="40000"/>
                  </a:schemeClr>
                </a:solidFill>
              </a:rPr>
              <a:t>Port Selection</a:t>
            </a:r>
            <a:endParaRPr lang="en-US" sz="2800" dirty="0">
              <a:solidFill>
                <a:schemeClr val="tx1">
                  <a:lumMod val="60000"/>
                  <a:lumOff val="40000"/>
                </a:schemeClr>
              </a:solidFill>
            </a:endParaRPr>
          </a:p>
          <a:p>
            <a:pPr marL="342900" indent="-342900">
              <a:spcBef>
                <a:spcPts val="600"/>
              </a:spcBef>
              <a:spcAft>
                <a:spcPts val="1800"/>
              </a:spcAft>
              <a:buFont typeface="Arial" panose="020B0604020202020204" pitchFamily="34" charset="0"/>
              <a:buChar char="•"/>
            </a:pPr>
            <a:r>
              <a:rPr lang="en-US" dirty="0" smtClean="0"/>
              <a:t>Focus </a:t>
            </a:r>
            <a:r>
              <a:rPr lang="en-US" dirty="0"/>
              <a:t>on the top 25 ports in specified categories </a:t>
            </a:r>
            <a:r>
              <a:rPr lang="en-US" dirty="0" smtClean="0"/>
              <a:t>to be consistent </a:t>
            </a:r>
            <a:r>
              <a:rPr lang="en-US" dirty="0"/>
              <a:t>with the FAST Act</a:t>
            </a:r>
          </a:p>
          <a:p>
            <a:pPr marL="342900" indent="-342900">
              <a:spcBef>
                <a:spcPts val="600"/>
              </a:spcBef>
              <a:spcAft>
                <a:spcPts val="1800"/>
              </a:spcAft>
              <a:buFont typeface="Arial" panose="020B0604020202020204" pitchFamily="34" charset="0"/>
              <a:buChar char="•"/>
            </a:pPr>
            <a:r>
              <a:rPr lang="en-US" dirty="0" smtClean="0"/>
              <a:t>Consider a minimum activity level as a cut off</a:t>
            </a:r>
          </a:p>
          <a:p>
            <a:pPr marL="342900" indent="-342900">
              <a:spcBef>
                <a:spcPts val="600"/>
              </a:spcBef>
              <a:spcAft>
                <a:spcPts val="1800"/>
              </a:spcAft>
              <a:buFont typeface="Arial" panose="020B0604020202020204" pitchFamily="34" charset="0"/>
              <a:buChar char="•"/>
            </a:pPr>
            <a:r>
              <a:rPr lang="en-US" dirty="0"/>
              <a:t>Use the list of ports identified in the National Multimodal Freight Network </a:t>
            </a:r>
            <a:r>
              <a:rPr lang="en-US" dirty="0" smtClean="0"/>
              <a:t>process as a minimum </a:t>
            </a:r>
          </a:p>
          <a:p>
            <a:pPr marL="342900" indent="-342900">
              <a:spcBef>
                <a:spcPts val="600"/>
              </a:spcBef>
              <a:spcAft>
                <a:spcPts val="1800"/>
              </a:spcAft>
              <a:buFont typeface="Arial" panose="020B0604020202020204" pitchFamily="34" charset="0"/>
              <a:buChar char="•"/>
            </a:pPr>
            <a:r>
              <a:rPr lang="en-US" dirty="0"/>
              <a:t>For container terminals, both loaded and </a:t>
            </a:r>
            <a:r>
              <a:rPr lang="en-US" dirty="0" smtClean="0"/>
              <a:t>empty</a:t>
            </a:r>
          </a:p>
          <a:p>
            <a:pPr marL="342900" indent="-342900">
              <a:spcBef>
                <a:spcPts val="600"/>
              </a:spcBef>
              <a:spcAft>
                <a:spcPts val="1800"/>
              </a:spcAft>
              <a:buFont typeface="Arial" panose="020B0604020202020204" pitchFamily="34" charset="0"/>
              <a:buChar char="•"/>
            </a:pPr>
            <a:r>
              <a:rPr lang="en-US" dirty="0" smtClean="0"/>
              <a:t>Should </a:t>
            </a:r>
            <a:r>
              <a:rPr lang="en-US" dirty="0"/>
              <a:t>be consistency between the lists when it comes to locations like </a:t>
            </a:r>
            <a:r>
              <a:rPr lang="en-US" dirty="0" smtClean="0"/>
              <a:t>Seattle-Tacoma</a:t>
            </a:r>
          </a:p>
        </p:txBody>
      </p:sp>
      <p:sp>
        <p:nvSpPr>
          <p:cNvPr id="4" name="Slide Number Placeholder 3"/>
          <p:cNvSpPr>
            <a:spLocks noGrp="1"/>
          </p:cNvSpPr>
          <p:nvPr>
            <p:ph type="sldNum" sz="quarter" idx="10"/>
          </p:nvPr>
        </p:nvSpPr>
        <p:spPr/>
        <p:txBody>
          <a:bodyPr/>
          <a:lstStyle/>
          <a:p>
            <a:fld id="{EE4F26FB-F806-4FAB-8228-EF9D99959F24}" type="slidenum">
              <a:rPr lang="en-US" altLang="en-US" smtClean="0"/>
              <a:pPr/>
              <a:t>6</a:t>
            </a:fld>
            <a:endParaRPr lang="en-US" altLang="en-US" dirty="0"/>
          </a:p>
        </p:txBody>
      </p:sp>
    </p:spTree>
    <p:extLst>
      <p:ext uri="{BB962C8B-B14F-4D97-AF65-F5344CB8AC3E}">
        <p14:creationId xmlns:p14="http://schemas.microsoft.com/office/powerpoint/2010/main" val="314149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3175">
                  <a:solidFill>
                    <a:schemeClr val="bg1"/>
                  </a:solidFill>
                </a:ln>
              </a:rPr>
              <a:t>Feedback from the First Working Group Meeting</a:t>
            </a:r>
            <a:endParaRPr lang="en-US" dirty="0">
              <a:ln w="3175">
                <a:solidFill>
                  <a:schemeClr val="bg1"/>
                </a:solidFill>
              </a:ln>
            </a:endParaRPr>
          </a:p>
        </p:txBody>
      </p:sp>
      <p:sp>
        <p:nvSpPr>
          <p:cNvPr id="3" name="Content Placeholder 2"/>
          <p:cNvSpPr>
            <a:spLocks noGrp="1"/>
          </p:cNvSpPr>
          <p:nvPr>
            <p:ph idx="1"/>
          </p:nvPr>
        </p:nvSpPr>
        <p:spPr>
          <a:xfrm>
            <a:off x="838200" y="1295400"/>
            <a:ext cx="8001000" cy="4724400"/>
          </a:xfrm>
        </p:spPr>
        <p:txBody>
          <a:bodyPr/>
          <a:lstStyle/>
          <a:p>
            <a:r>
              <a:rPr lang="en-US" sz="2800" dirty="0" smtClean="0">
                <a:solidFill>
                  <a:schemeClr val="tx1">
                    <a:lumMod val="60000"/>
                    <a:lumOff val="40000"/>
                  </a:schemeClr>
                </a:solidFill>
              </a:rPr>
              <a:t>Organization of Ports</a:t>
            </a:r>
            <a:endParaRPr lang="en-US" sz="2800" dirty="0">
              <a:solidFill>
                <a:schemeClr val="tx1">
                  <a:lumMod val="60000"/>
                  <a:lumOff val="40000"/>
                </a:schemeClr>
              </a:solidFill>
            </a:endParaRPr>
          </a:p>
          <a:p>
            <a:pPr marL="342900" indent="-342900">
              <a:spcBef>
                <a:spcPts val="600"/>
              </a:spcBef>
              <a:spcAft>
                <a:spcPts val="1200"/>
              </a:spcAft>
              <a:buFont typeface="Arial" panose="020B0604020202020204" pitchFamily="34" charset="0"/>
              <a:buChar char="•"/>
            </a:pPr>
            <a:endParaRPr lang="en-US" dirty="0" smtClean="0"/>
          </a:p>
          <a:p>
            <a:pPr marL="342900" indent="-342900">
              <a:spcBef>
                <a:spcPts val="600"/>
              </a:spcBef>
              <a:spcAft>
                <a:spcPts val="1800"/>
              </a:spcAft>
              <a:buFont typeface="Arial" panose="020B0604020202020204" pitchFamily="34" charset="0"/>
              <a:buChar char="•"/>
            </a:pPr>
            <a:r>
              <a:rPr lang="en-US" dirty="0"/>
              <a:t>Group </a:t>
            </a:r>
            <a:r>
              <a:rPr lang="en-US" dirty="0" smtClean="0"/>
              <a:t>by </a:t>
            </a:r>
            <a:r>
              <a:rPr lang="en-US" dirty="0"/>
              <a:t>geography </a:t>
            </a:r>
            <a:endParaRPr lang="en-US" dirty="0" smtClean="0"/>
          </a:p>
          <a:p>
            <a:pPr marL="342900" indent="-342900">
              <a:spcBef>
                <a:spcPts val="600"/>
              </a:spcBef>
              <a:spcAft>
                <a:spcPts val="1800"/>
              </a:spcAft>
              <a:buFont typeface="Arial" panose="020B0604020202020204" pitchFamily="34" charset="0"/>
              <a:buChar char="•"/>
            </a:pPr>
            <a:r>
              <a:rPr lang="en-US" dirty="0" smtClean="0"/>
              <a:t>Categorize by volume handled</a:t>
            </a:r>
          </a:p>
          <a:p>
            <a:pPr marL="342900" indent="-342900">
              <a:spcBef>
                <a:spcPts val="600"/>
              </a:spcBef>
              <a:spcAft>
                <a:spcPts val="1800"/>
              </a:spcAft>
              <a:buFont typeface="Arial" panose="020B0604020202020204" pitchFamily="34" charset="0"/>
              <a:buChar char="•"/>
            </a:pPr>
            <a:r>
              <a:rPr lang="en-US" dirty="0" smtClean="0"/>
              <a:t>Classify by function</a:t>
            </a:r>
          </a:p>
        </p:txBody>
      </p:sp>
      <p:sp>
        <p:nvSpPr>
          <p:cNvPr id="4" name="Slide Number Placeholder 3"/>
          <p:cNvSpPr>
            <a:spLocks noGrp="1"/>
          </p:cNvSpPr>
          <p:nvPr>
            <p:ph type="sldNum" sz="quarter" idx="10"/>
          </p:nvPr>
        </p:nvSpPr>
        <p:spPr/>
        <p:txBody>
          <a:bodyPr/>
          <a:lstStyle/>
          <a:p>
            <a:fld id="{EE4F26FB-F806-4FAB-8228-EF9D99959F24}" type="slidenum">
              <a:rPr lang="en-US" altLang="en-US" smtClean="0"/>
              <a:pPr/>
              <a:t>7</a:t>
            </a:fld>
            <a:endParaRPr lang="en-US" altLang="en-US" dirty="0"/>
          </a:p>
        </p:txBody>
      </p:sp>
    </p:spTree>
    <p:extLst>
      <p:ext uri="{BB962C8B-B14F-4D97-AF65-F5344CB8AC3E}">
        <p14:creationId xmlns:p14="http://schemas.microsoft.com/office/powerpoint/2010/main" val="314149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5000"/>
                            </p:stCondLst>
                            <p:childTnLst>
                              <p:par>
                                <p:cTn id="17" presetID="10" presetClass="entr" presetSubtype="0" fill="hold" grpId="0"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3175">
                  <a:solidFill>
                    <a:schemeClr val="bg1"/>
                  </a:solidFill>
                </a:ln>
              </a:rPr>
              <a:t>Port List Methodology</a:t>
            </a:r>
            <a:endParaRPr lang="en-US" dirty="0">
              <a:ln w="3175">
                <a:solidFill>
                  <a:schemeClr val="bg1"/>
                </a:solidFill>
              </a:ln>
            </a:endParaRPr>
          </a:p>
        </p:txBody>
      </p:sp>
      <p:sp>
        <p:nvSpPr>
          <p:cNvPr id="3" name="Content Placeholder 2"/>
          <p:cNvSpPr>
            <a:spLocks noGrp="1"/>
          </p:cNvSpPr>
          <p:nvPr>
            <p:ph idx="1"/>
          </p:nvPr>
        </p:nvSpPr>
        <p:spPr>
          <a:xfrm>
            <a:off x="838200" y="1295400"/>
            <a:ext cx="8001000" cy="4724400"/>
          </a:xfrm>
        </p:spPr>
        <p:txBody>
          <a:bodyPr/>
          <a:lstStyle/>
          <a:p>
            <a:r>
              <a:rPr lang="en-US" sz="2800" dirty="0" smtClean="0">
                <a:solidFill>
                  <a:schemeClr val="tx1">
                    <a:lumMod val="60000"/>
                    <a:lumOff val="40000"/>
                  </a:schemeClr>
                </a:solidFill>
              </a:rPr>
              <a:t>Data Source</a:t>
            </a:r>
            <a:endParaRPr lang="en-US" sz="2800" dirty="0">
              <a:solidFill>
                <a:schemeClr val="tx1">
                  <a:lumMod val="60000"/>
                  <a:lumOff val="40000"/>
                </a:schemeClr>
              </a:solidFill>
            </a:endParaRPr>
          </a:p>
          <a:p>
            <a:pPr marL="342900" indent="-342900">
              <a:spcBef>
                <a:spcPts val="600"/>
              </a:spcBef>
              <a:spcAft>
                <a:spcPts val="1200"/>
              </a:spcAft>
              <a:buFont typeface="Arial" panose="020B0604020202020204" pitchFamily="34" charset="0"/>
              <a:buChar char="•"/>
            </a:pPr>
            <a:endParaRPr lang="en-US" dirty="0" smtClean="0"/>
          </a:p>
          <a:p>
            <a:pPr marL="342900" indent="-342900">
              <a:spcBef>
                <a:spcPts val="600"/>
              </a:spcBef>
              <a:spcAft>
                <a:spcPts val="1800"/>
              </a:spcAft>
              <a:buFont typeface="Arial" panose="020B0604020202020204" pitchFamily="34" charset="0"/>
              <a:buChar char="•"/>
            </a:pPr>
            <a:r>
              <a:rPr lang="en-US" dirty="0" smtClean="0"/>
              <a:t>Army </a:t>
            </a:r>
            <a:r>
              <a:rPr lang="en-US" dirty="0"/>
              <a:t>Corp of </a:t>
            </a:r>
            <a:r>
              <a:rPr lang="en-US" dirty="0" smtClean="0"/>
              <a:t>Engineers’ </a:t>
            </a:r>
            <a:r>
              <a:rPr lang="en-US" dirty="0"/>
              <a:t>Waterborne Commerce Statistics </a:t>
            </a:r>
            <a:r>
              <a:rPr lang="en-US" dirty="0" smtClean="0"/>
              <a:t>Center</a:t>
            </a:r>
          </a:p>
          <a:p>
            <a:pPr marL="1085850" lvl="1" indent="-342900">
              <a:spcBef>
                <a:spcPts val="600"/>
              </a:spcBef>
              <a:spcAft>
                <a:spcPts val="1800"/>
              </a:spcAft>
              <a:buFont typeface="Arial" panose="020B0604020202020204" pitchFamily="34" charset="0"/>
              <a:buChar char="•"/>
            </a:pPr>
            <a:r>
              <a:rPr lang="en-US" dirty="0" smtClean="0"/>
              <a:t>Provides consistency across all three lists</a:t>
            </a:r>
          </a:p>
          <a:p>
            <a:pPr marL="1085850" lvl="1" indent="-342900">
              <a:spcBef>
                <a:spcPts val="600"/>
              </a:spcBef>
              <a:spcAft>
                <a:spcPts val="1800"/>
              </a:spcAft>
              <a:buFont typeface="Arial" panose="020B0604020202020204" pitchFamily="34" charset="0"/>
              <a:buChar char="•"/>
            </a:pPr>
            <a:r>
              <a:rPr lang="en-US" dirty="0" smtClean="0"/>
              <a:t>Publically available</a:t>
            </a:r>
          </a:p>
          <a:p>
            <a:pPr marL="1085850" lvl="1" indent="-342900">
              <a:spcBef>
                <a:spcPts val="600"/>
              </a:spcBef>
              <a:spcAft>
                <a:spcPts val="1800"/>
              </a:spcAft>
              <a:buFont typeface="Arial" panose="020B0604020202020204" pitchFamily="34" charset="0"/>
              <a:buChar char="•"/>
            </a:pPr>
            <a:r>
              <a:rPr lang="en-US" dirty="0" smtClean="0"/>
              <a:t>Domestic tonnage based </a:t>
            </a:r>
            <a:r>
              <a:rPr lang="en-US" dirty="0"/>
              <a:t>off of </a:t>
            </a:r>
            <a:r>
              <a:rPr lang="en-US" dirty="0" smtClean="0"/>
              <a:t>operator reports</a:t>
            </a:r>
          </a:p>
          <a:p>
            <a:pPr marL="1085850" lvl="1" indent="-342900">
              <a:spcBef>
                <a:spcPts val="600"/>
              </a:spcBef>
              <a:spcAft>
                <a:spcPts val="1800"/>
              </a:spcAft>
              <a:buFont typeface="Arial" panose="020B0604020202020204" pitchFamily="34" charset="0"/>
              <a:buChar char="•"/>
            </a:pPr>
            <a:r>
              <a:rPr lang="en-US" dirty="0" smtClean="0"/>
              <a:t>Foreign </a:t>
            </a:r>
            <a:r>
              <a:rPr lang="en-US" dirty="0"/>
              <a:t>tonnages </a:t>
            </a:r>
            <a:r>
              <a:rPr lang="en-US" dirty="0" smtClean="0"/>
              <a:t>built </a:t>
            </a:r>
            <a:r>
              <a:rPr lang="en-US" dirty="0"/>
              <a:t>from </a:t>
            </a:r>
            <a:r>
              <a:rPr lang="en-US" dirty="0" smtClean="0"/>
              <a:t>PIERS</a:t>
            </a:r>
            <a:r>
              <a:rPr lang="en-US" dirty="0"/>
              <a:t>, Census, and </a:t>
            </a:r>
            <a:r>
              <a:rPr lang="en-US" dirty="0" smtClean="0"/>
              <a:t>CBP</a:t>
            </a:r>
          </a:p>
          <a:p>
            <a:pPr marL="342900" indent="-342900">
              <a:spcBef>
                <a:spcPts val="600"/>
              </a:spcBef>
              <a:spcAft>
                <a:spcPts val="1800"/>
              </a:spcAft>
              <a:buFont typeface="Arial" panose="020B0604020202020204" pitchFamily="34" charset="0"/>
              <a:buChar char="•"/>
            </a:pPr>
            <a:r>
              <a:rPr lang="en-US" dirty="0" smtClean="0"/>
              <a:t>Considered alternatives</a:t>
            </a:r>
          </a:p>
          <a:p>
            <a:pPr marL="1085850" lvl="1" indent="-342900">
              <a:spcBef>
                <a:spcPts val="600"/>
              </a:spcBef>
              <a:spcAft>
                <a:spcPts val="1800"/>
              </a:spcAft>
              <a:buFont typeface="Arial" panose="020B0604020202020204" pitchFamily="34" charset="0"/>
              <a:buChar char="•"/>
            </a:pPr>
            <a:r>
              <a:rPr lang="en-US" dirty="0" smtClean="0"/>
              <a:t>AAPA/Port Reporting, Commercial Sources</a:t>
            </a:r>
          </a:p>
          <a:p>
            <a:pPr marL="342900" indent="-342900">
              <a:spcBef>
                <a:spcPts val="600"/>
              </a:spcBef>
              <a:spcAft>
                <a:spcPts val="1800"/>
              </a:spcAft>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EE4F26FB-F806-4FAB-8228-EF9D99959F24}" type="slidenum">
              <a:rPr lang="en-US" altLang="en-US" smtClean="0"/>
              <a:pPr/>
              <a:t>8</a:t>
            </a:fld>
            <a:endParaRPr lang="en-US" altLang="en-US" dirty="0"/>
          </a:p>
        </p:txBody>
      </p:sp>
    </p:spTree>
    <p:extLst>
      <p:ext uri="{BB962C8B-B14F-4D97-AF65-F5344CB8AC3E}">
        <p14:creationId xmlns:p14="http://schemas.microsoft.com/office/powerpoint/2010/main" val="35006421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100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3175">
                  <a:solidFill>
                    <a:schemeClr val="bg1"/>
                  </a:solidFill>
                </a:ln>
              </a:rPr>
              <a:t>Port List </a:t>
            </a:r>
            <a:r>
              <a:rPr lang="en-US" dirty="0">
                <a:ln w="3175">
                  <a:solidFill>
                    <a:schemeClr val="bg1"/>
                  </a:solidFill>
                </a:ln>
              </a:rPr>
              <a:t>Methodology</a:t>
            </a:r>
          </a:p>
        </p:txBody>
      </p:sp>
      <p:sp>
        <p:nvSpPr>
          <p:cNvPr id="3" name="Content Placeholder 2"/>
          <p:cNvSpPr>
            <a:spLocks noGrp="1"/>
          </p:cNvSpPr>
          <p:nvPr>
            <p:ph idx="1"/>
          </p:nvPr>
        </p:nvSpPr>
        <p:spPr>
          <a:xfrm>
            <a:off x="838200" y="1295400"/>
            <a:ext cx="8001000" cy="4724400"/>
          </a:xfrm>
        </p:spPr>
        <p:txBody>
          <a:bodyPr/>
          <a:lstStyle/>
          <a:p>
            <a:r>
              <a:rPr lang="en-US" sz="2800" dirty="0" smtClean="0">
                <a:solidFill>
                  <a:schemeClr val="tx1">
                    <a:lumMod val="60000"/>
                    <a:lumOff val="40000"/>
                  </a:schemeClr>
                </a:solidFill>
              </a:rPr>
              <a:t>Port Definitions</a:t>
            </a:r>
            <a:endParaRPr lang="en-US" sz="2800" dirty="0">
              <a:solidFill>
                <a:schemeClr val="tx1">
                  <a:lumMod val="60000"/>
                  <a:lumOff val="40000"/>
                </a:schemeClr>
              </a:solidFill>
            </a:endParaRPr>
          </a:p>
          <a:p>
            <a:pPr marL="342900" indent="-342900">
              <a:spcBef>
                <a:spcPts val="600"/>
              </a:spcBef>
              <a:spcAft>
                <a:spcPts val="1200"/>
              </a:spcAft>
              <a:buFont typeface="Arial" panose="020B0604020202020204" pitchFamily="34" charset="0"/>
              <a:buChar char="•"/>
            </a:pPr>
            <a:endParaRPr lang="en-US" dirty="0" smtClean="0"/>
          </a:p>
          <a:p>
            <a:pPr marL="342900" indent="-342900">
              <a:spcBef>
                <a:spcPts val="600"/>
              </a:spcBef>
              <a:spcAft>
                <a:spcPts val="1800"/>
              </a:spcAft>
              <a:buFont typeface="Arial" panose="020B0604020202020204" pitchFamily="34" charset="0"/>
              <a:buChar char="•"/>
            </a:pPr>
            <a:r>
              <a:rPr lang="en-US" dirty="0"/>
              <a:t>Port </a:t>
            </a:r>
            <a:r>
              <a:rPr lang="en-US" dirty="0" smtClean="0"/>
              <a:t>level where possible</a:t>
            </a:r>
          </a:p>
          <a:p>
            <a:pPr marL="342900" lvl="1" indent="-342900">
              <a:spcBef>
                <a:spcPts val="600"/>
              </a:spcBef>
              <a:spcAft>
                <a:spcPts val="1800"/>
              </a:spcAft>
              <a:buFont typeface="Arial" panose="020B0604020202020204" pitchFamily="34" charset="0"/>
              <a:buChar char="•"/>
            </a:pPr>
            <a:r>
              <a:rPr lang="en-US" dirty="0" smtClean="0"/>
              <a:t>Ports based </a:t>
            </a:r>
            <a:r>
              <a:rPr lang="en-US" dirty="0"/>
              <a:t>on the U.S. Army Corp’s definition of a port </a:t>
            </a:r>
            <a:r>
              <a:rPr lang="en-US" dirty="0" smtClean="0"/>
              <a:t>area</a:t>
            </a:r>
          </a:p>
          <a:p>
            <a:pPr marL="742950" lvl="2" indent="-342900">
              <a:spcBef>
                <a:spcPts val="600"/>
              </a:spcBef>
              <a:spcAft>
                <a:spcPts val="1800"/>
              </a:spcAft>
              <a:buFont typeface="Arial" panose="020B0604020202020204" pitchFamily="34" charset="0"/>
              <a:buChar char="•"/>
            </a:pPr>
            <a:r>
              <a:rPr lang="en-US" sz="1800" dirty="0" smtClean="0">
                <a:solidFill>
                  <a:schemeClr val="accent4">
                    <a:lumMod val="60000"/>
                    <a:lumOff val="40000"/>
                  </a:schemeClr>
                </a:solidFill>
              </a:rPr>
              <a:t>port </a:t>
            </a:r>
            <a:r>
              <a:rPr lang="en-US" sz="1800" dirty="0">
                <a:solidFill>
                  <a:schemeClr val="accent4">
                    <a:lumMod val="60000"/>
                    <a:lumOff val="40000"/>
                  </a:schemeClr>
                </a:solidFill>
              </a:rPr>
              <a:t>limits defined by legislative enactments of state, county, or city </a:t>
            </a:r>
            <a:r>
              <a:rPr lang="en-US" sz="1800" dirty="0" smtClean="0">
                <a:solidFill>
                  <a:schemeClr val="accent4">
                    <a:lumMod val="60000"/>
                    <a:lumOff val="40000"/>
                  </a:schemeClr>
                </a:solidFill>
              </a:rPr>
              <a:t>governments</a:t>
            </a:r>
            <a:endParaRPr lang="en-US" sz="1800" dirty="0">
              <a:solidFill>
                <a:schemeClr val="accent4">
                  <a:lumMod val="60000"/>
                  <a:lumOff val="40000"/>
                </a:schemeClr>
              </a:solidFill>
            </a:endParaRPr>
          </a:p>
          <a:p>
            <a:pPr marL="1085850" lvl="1" indent="-342900">
              <a:spcBef>
                <a:spcPts val="600"/>
              </a:spcBef>
              <a:spcAft>
                <a:spcPts val="1800"/>
              </a:spcAft>
              <a:buFont typeface="Wingdings" panose="05000000000000000000" pitchFamily="2" charset="2"/>
              <a:buChar char="Ø"/>
            </a:pPr>
            <a:r>
              <a:rPr lang="en-US" sz="1600" dirty="0" smtClean="0"/>
              <a:t>Cincinnati-Northern KY, Port of Virginia</a:t>
            </a:r>
          </a:p>
          <a:p>
            <a:pPr marL="1085850" lvl="1" indent="-342900">
              <a:spcBef>
                <a:spcPts val="600"/>
              </a:spcBef>
              <a:spcAft>
                <a:spcPts val="1800"/>
              </a:spcAft>
              <a:buFont typeface="Wingdings" panose="05000000000000000000" pitchFamily="2" charset="2"/>
              <a:buChar char="Ø"/>
            </a:pPr>
            <a:r>
              <a:rPr lang="en-US" sz="1600" dirty="0" smtClean="0"/>
              <a:t>Seattle and Tacoma, not Northwest Seaport Alliance</a:t>
            </a:r>
          </a:p>
          <a:p>
            <a:pPr marL="342900" indent="-342900">
              <a:spcBef>
                <a:spcPts val="600"/>
              </a:spcBef>
              <a:spcAft>
                <a:spcPts val="1800"/>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E4F26FB-F806-4FAB-8228-EF9D99959F24}" type="slidenum">
              <a:rPr lang="en-US" altLang="en-US" smtClean="0"/>
              <a:pPr/>
              <a:t>9</a:t>
            </a:fld>
            <a:endParaRPr lang="en-US" altLang="en-US" dirty="0"/>
          </a:p>
        </p:txBody>
      </p:sp>
    </p:spTree>
    <p:extLst>
      <p:ext uri="{BB962C8B-B14F-4D97-AF65-F5344CB8AC3E}">
        <p14:creationId xmlns:p14="http://schemas.microsoft.com/office/powerpoint/2010/main" val="422982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3_Tioga 2007 Template">
  <a:themeElements>
    <a:clrScheme name="Tioga 2007 Template 9">
      <a:dk1>
        <a:srgbClr val="000099"/>
      </a:dk1>
      <a:lt1>
        <a:srgbClr val="FFFFFF"/>
      </a:lt1>
      <a:dk2>
        <a:srgbClr val="000099"/>
      </a:dk2>
      <a:lt2>
        <a:srgbClr val="000000"/>
      </a:lt2>
      <a:accent1>
        <a:srgbClr val="FFFFFF"/>
      </a:accent1>
      <a:accent2>
        <a:srgbClr val="FFFFFF"/>
      </a:accent2>
      <a:accent3>
        <a:srgbClr val="FFFFFF"/>
      </a:accent3>
      <a:accent4>
        <a:srgbClr val="000082"/>
      </a:accent4>
      <a:accent5>
        <a:srgbClr val="FFFFFF"/>
      </a:accent5>
      <a:accent6>
        <a:srgbClr val="E7E7E7"/>
      </a:accent6>
      <a:hlink>
        <a:srgbClr val="6F89F7"/>
      </a:hlink>
      <a:folHlink>
        <a:srgbClr val="CFDBFD"/>
      </a:folHlink>
    </a:clrScheme>
    <a:fontScheme name="3_Tioga 2007 Templa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ioga 2007 Template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Tioga 2007 Template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Tioga 2007 Template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Tioga 2007 Template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Tioga 2007 Template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Tioga 2007 Template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Tioga 2007 Template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Tioga 2007 Template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
      <a:clrScheme name="Tioga 2007 Template 9">
        <a:dk1>
          <a:srgbClr val="000099"/>
        </a:dk1>
        <a:lt1>
          <a:srgbClr val="FFFFFF"/>
        </a:lt1>
        <a:dk2>
          <a:srgbClr val="000099"/>
        </a:dk2>
        <a:lt2>
          <a:srgbClr val="000000"/>
        </a:lt2>
        <a:accent1>
          <a:srgbClr val="FFFFFF"/>
        </a:accent1>
        <a:accent2>
          <a:srgbClr val="FFFFFF"/>
        </a:accent2>
        <a:accent3>
          <a:srgbClr val="FFFFFF"/>
        </a:accent3>
        <a:accent4>
          <a:srgbClr val="000082"/>
        </a:accent4>
        <a:accent5>
          <a:srgbClr val="FFFFFF"/>
        </a:accent5>
        <a:accent6>
          <a:srgbClr val="E7E7E7"/>
        </a:accent6>
        <a:hlink>
          <a:srgbClr val="6F89F7"/>
        </a:hlink>
        <a:folHlink>
          <a:srgbClr val="CFDBF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062410 Tioga Template</Template>
  <TotalTime>14551</TotalTime>
  <Words>2576</Words>
  <Application>Microsoft Office PowerPoint</Application>
  <PresentationFormat>On-screen Show (4:3)</PresentationFormat>
  <Paragraphs>373</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3_Tioga 2007 Template</vt:lpstr>
      <vt:lpstr> </vt:lpstr>
      <vt:lpstr>Session Objectives</vt:lpstr>
      <vt:lpstr>Key Question</vt:lpstr>
      <vt:lpstr>Feedback from the First Working Group Meeting</vt:lpstr>
      <vt:lpstr>Feedback from the First Working Group Meeting</vt:lpstr>
      <vt:lpstr>Feedback from the First Working Group Meeting</vt:lpstr>
      <vt:lpstr>Feedback from the First Working Group Meeting</vt:lpstr>
      <vt:lpstr>Port List Methodology</vt:lpstr>
      <vt:lpstr>Port List Methodology</vt:lpstr>
      <vt:lpstr>Port List Methodology</vt:lpstr>
      <vt:lpstr>Ports by TEUs</vt:lpstr>
      <vt:lpstr>Ports by TEUs</vt:lpstr>
      <vt:lpstr>Ports by Tonnage</vt:lpstr>
      <vt:lpstr>Ports by Tonnage</vt:lpstr>
      <vt:lpstr>Dry Bulk Ports</vt:lpstr>
      <vt:lpstr>Dry Bulk Ports</vt:lpstr>
      <vt:lpstr>During the Break Out Groups…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MARINE CONTAINER  TERMINAL PRODUCTIVITY:</dc:title>
  <dc:creator>Dan Smith;Daniel@hackettassociates.com</dc:creator>
  <cp:lastModifiedBy>Daniel Hackett</cp:lastModifiedBy>
  <cp:revision>528</cp:revision>
  <cp:lastPrinted>2016-09-22T16:43:25Z</cp:lastPrinted>
  <dcterms:created xsi:type="dcterms:W3CDTF">2009-12-01T23:46:39Z</dcterms:created>
  <dcterms:modified xsi:type="dcterms:W3CDTF">2016-09-22T17:24:42Z</dcterms:modified>
</cp:coreProperties>
</file>