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93" r:id="rId2"/>
    <p:sldId id="285" r:id="rId3"/>
    <p:sldId id="289" r:id="rId4"/>
    <p:sldId id="325" r:id="rId5"/>
    <p:sldId id="31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4C5"/>
    <a:srgbClr val="435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8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76335-8D25-4AE5-9200-A9F9A222D5AF}"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C9745-4E08-4B59-AC9C-542A531A7F53}" type="slidenum">
              <a:rPr lang="en-US" smtClean="0"/>
              <a:t>‹#›</a:t>
            </a:fld>
            <a:endParaRPr lang="en-US"/>
          </a:p>
        </p:txBody>
      </p:sp>
    </p:spTree>
    <p:extLst>
      <p:ext uri="{BB962C8B-B14F-4D97-AF65-F5344CB8AC3E}">
        <p14:creationId xmlns:p14="http://schemas.microsoft.com/office/powerpoint/2010/main" val="97532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FDC44-012B-455B-AD63-4AF16785FB56}" type="slidenum">
              <a:rPr lang="en-US" smtClean="0"/>
              <a:pPr/>
              <a:t>1</a:t>
            </a:fld>
            <a:endParaRPr lang="en-US"/>
          </a:p>
        </p:txBody>
      </p:sp>
    </p:spTree>
    <p:extLst>
      <p:ext uri="{BB962C8B-B14F-4D97-AF65-F5344CB8AC3E}">
        <p14:creationId xmlns:p14="http://schemas.microsoft.com/office/powerpoint/2010/main" val="347704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C9745-4E08-4B59-AC9C-542A531A7F53}" type="slidenum">
              <a:rPr lang="en-US" smtClean="0"/>
              <a:t>2</a:t>
            </a:fld>
            <a:endParaRPr lang="en-US"/>
          </a:p>
        </p:txBody>
      </p:sp>
    </p:spTree>
    <p:extLst>
      <p:ext uri="{BB962C8B-B14F-4D97-AF65-F5344CB8AC3E}">
        <p14:creationId xmlns:p14="http://schemas.microsoft.com/office/powerpoint/2010/main" val="20363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applying the model to the project area.</a:t>
            </a:r>
            <a:r>
              <a:rPr lang="en-US" baseline="0" dirty="0" smtClean="0"/>
              <a:t>  A radius of 1200 meters around a given cell in the study area results in a 1.75 square mile window.  Some predictions in the middle and lower drainage are associated with isolated shrub patches.  Due to uncertainty with the </a:t>
            </a:r>
            <a:r>
              <a:rPr lang="en-US" baseline="0" dirty="0" err="1" smtClean="0"/>
              <a:t>landcover</a:t>
            </a:r>
            <a:r>
              <a:rPr lang="en-US" baseline="0" dirty="0" smtClean="0"/>
              <a:t> and model application, results will need to be verified on the ground prior to conservation action.</a:t>
            </a:r>
            <a:endParaRPr lang="en-US" dirty="0"/>
          </a:p>
        </p:txBody>
      </p:sp>
      <p:sp>
        <p:nvSpPr>
          <p:cNvPr id="4" name="Slide Number Placeholder 3"/>
          <p:cNvSpPr>
            <a:spLocks noGrp="1"/>
          </p:cNvSpPr>
          <p:nvPr>
            <p:ph type="sldNum" sz="quarter" idx="10"/>
          </p:nvPr>
        </p:nvSpPr>
        <p:spPr/>
        <p:txBody>
          <a:bodyPr/>
          <a:lstStyle/>
          <a:p>
            <a:fld id="{0F5C9745-4E08-4B59-AC9C-542A531A7F53}" type="slidenum">
              <a:rPr lang="en-US" smtClean="0"/>
              <a:t>3</a:t>
            </a:fld>
            <a:endParaRPr lang="en-US"/>
          </a:p>
        </p:txBody>
      </p:sp>
    </p:spTree>
    <p:extLst>
      <p:ext uri="{BB962C8B-B14F-4D97-AF65-F5344CB8AC3E}">
        <p14:creationId xmlns:p14="http://schemas.microsoft.com/office/powerpoint/2010/main" val="252730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a:t>
            </a:r>
            <a:r>
              <a:rPr lang="en-US" baseline="0" dirty="0" smtClean="0"/>
              <a:t> draft AMAV model based on a competing model analysis.  Elevation at the BBS stop and the proportion of urban class and roughness in the landscape around the stop were negatively associated with AMAV observations.  The proportion of water in the landscape around the BBS stop had the greatest positive association with AMAV observations. </a:t>
            </a:r>
            <a:endParaRPr lang="en-US" dirty="0"/>
          </a:p>
        </p:txBody>
      </p:sp>
      <p:sp>
        <p:nvSpPr>
          <p:cNvPr id="4" name="Slide Number Placeholder 3"/>
          <p:cNvSpPr>
            <a:spLocks noGrp="1"/>
          </p:cNvSpPr>
          <p:nvPr>
            <p:ph type="sldNum" sz="quarter" idx="10"/>
          </p:nvPr>
        </p:nvSpPr>
        <p:spPr/>
        <p:txBody>
          <a:bodyPr/>
          <a:lstStyle/>
          <a:p>
            <a:fld id="{0F5C9745-4E08-4B59-AC9C-542A531A7F53}" type="slidenum">
              <a:rPr lang="en-US" smtClean="0"/>
              <a:t>4</a:t>
            </a:fld>
            <a:endParaRPr lang="en-US"/>
          </a:p>
        </p:txBody>
      </p:sp>
    </p:spTree>
    <p:extLst>
      <p:ext uri="{BB962C8B-B14F-4D97-AF65-F5344CB8AC3E}">
        <p14:creationId xmlns:p14="http://schemas.microsoft.com/office/powerpoint/2010/main" val="20363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C9745-4E08-4B59-AC9C-542A531A7F53}" type="slidenum">
              <a:rPr lang="en-US" smtClean="0"/>
              <a:t>5</a:t>
            </a:fld>
            <a:endParaRPr lang="en-US"/>
          </a:p>
        </p:txBody>
      </p:sp>
    </p:spTree>
    <p:extLst>
      <p:ext uri="{BB962C8B-B14F-4D97-AF65-F5344CB8AC3E}">
        <p14:creationId xmlns:p14="http://schemas.microsoft.com/office/powerpoint/2010/main" val="339888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E4ABE-289F-4215-B64C-1E35E804CC1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329708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4ABE-289F-4215-B64C-1E35E804CC1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77296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4ABE-289F-4215-B64C-1E35E804CC1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151057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4ABE-289F-4215-B64C-1E35E804CC1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353933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E4ABE-289F-4215-B64C-1E35E804CC11}"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379379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E4ABE-289F-4215-B64C-1E35E804CC1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46314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E4ABE-289F-4215-B64C-1E35E804CC11}"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134040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E4ABE-289F-4215-B64C-1E35E804CC11}"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380324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E4ABE-289F-4215-B64C-1E35E804CC11}"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267520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E4ABE-289F-4215-B64C-1E35E804CC1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136026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E4ABE-289F-4215-B64C-1E35E804CC11}"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9A8D4-6C25-4B32-8DD1-B5968FDB5C91}" type="slidenum">
              <a:rPr lang="en-US" smtClean="0"/>
              <a:t>‹#›</a:t>
            </a:fld>
            <a:endParaRPr lang="en-US"/>
          </a:p>
        </p:txBody>
      </p:sp>
    </p:spTree>
    <p:extLst>
      <p:ext uri="{BB962C8B-B14F-4D97-AF65-F5344CB8AC3E}">
        <p14:creationId xmlns:p14="http://schemas.microsoft.com/office/powerpoint/2010/main" val="47809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54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E4ABE-289F-4215-B64C-1E35E804CC11}" type="datetimeFigureOut">
              <a:rPr lang="en-US" smtClean="0"/>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9A8D4-6C25-4B32-8DD1-B5968FDB5C91}" type="slidenum">
              <a:rPr lang="en-US" smtClean="0"/>
              <a:t>‹#›</a:t>
            </a:fld>
            <a:endParaRPr lang="en-US"/>
          </a:p>
        </p:txBody>
      </p:sp>
    </p:spTree>
    <p:extLst>
      <p:ext uri="{BB962C8B-B14F-4D97-AF65-F5344CB8AC3E}">
        <p14:creationId xmlns:p14="http://schemas.microsoft.com/office/powerpoint/2010/main" val="2233418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381000"/>
            <a:ext cx="8305800" cy="984885"/>
          </a:xfrm>
          <a:prstGeom prst="rect">
            <a:avLst/>
          </a:prstGeom>
        </p:spPr>
        <p:txBody>
          <a:bodyPr wrap="square">
            <a:spAutoFit/>
          </a:bodyPr>
          <a:lstStyle/>
          <a:p>
            <a:pPr algn="ctr"/>
            <a:r>
              <a:rPr lang="en-US" sz="2900" b="1" dirty="0" smtClean="0">
                <a:solidFill>
                  <a:schemeClr val="bg1"/>
                </a:solidFill>
              </a:rPr>
              <a:t>BREEDING BIRD SURVEY REGRESSION MODELS FOR </a:t>
            </a:r>
            <a:r>
              <a:rPr lang="en-US" sz="2900" b="1" dirty="0">
                <a:solidFill>
                  <a:schemeClr val="bg1"/>
                </a:solidFill>
              </a:rPr>
              <a:t>THE BEAR RIVER WATERSHED CONSERVATION AREA</a:t>
            </a:r>
            <a:endParaRPr lang="en-US" sz="2900" b="1" dirty="0" smtClean="0">
              <a:solidFill>
                <a:schemeClr val="bg1"/>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71600" y="1752600"/>
            <a:ext cx="5731057" cy="381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1" y="4346448"/>
            <a:ext cx="3048000"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858" t="18424" r="17004" b="8757"/>
          <a:stretch/>
        </p:blipFill>
        <p:spPr>
          <a:xfrm>
            <a:off x="6019800" y="2362200"/>
            <a:ext cx="2926080" cy="2316480"/>
          </a:xfrm>
          <a:prstGeom prst="rect">
            <a:avLst/>
          </a:prstGeom>
        </p:spPr>
      </p:pic>
    </p:spTree>
    <p:extLst>
      <p:ext uri="{BB962C8B-B14F-4D97-AF65-F5344CB8AC3E}">
        <p14:creationId xmlns:p14="http://schemas.microsoft.com/office/powerpoint/2010/main" val="28412409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28600" y="2971800"/>
                <a:ext cx="8735148" cy="400110"/>
              </a:xfrm>
              <a:prstGeom prst="rect">
                <a:avLst/>
              </a:prstGeom>
              <a:noFill/>
            </p:spPr>
            <p:txBody>
              <a:bodyPr wrap="none" rtlCol="0">
                <a:spAutoFit/>
              </a:bodyPr>
              <a:lstStyle/>
              <a:p>
                <a:r>
                  <a:rPr lang="en-US" sz="2000" b="1" i="1" dirty="0" smtClean="0">
                    <a:solidFill>
                      <a:schemeClr val="bg1"/>
                    </a:solidFill>
                    <a:latin typeface="Times New Roman" pitchFamily="18" charset="0"/>
                    <a:ea typeface="Cambria Math"/>
                    <a:cs typeface="Times New Roman" pitchFamily="18" charset="0"/>
                  </a:rPr>
                  <a:t>SATH</a:t>
                </a:r>
                <a:r>
                  <a:rPr lang="en-US" sz="2000" b="1" dirty="0" smtClean="0">
                    <a:solidFill>
                      <a:schemeClr val="bg1"/>
                    </a:solidFill>
                    <a:latin typeface="Times New Roman" pitchFamily="18" charset="0"/>
                    <a:ea typeface="Cambria Math"/>
                    <a:cs typeface="Times New Roman" pitchFamily="18" charset="0"/>
                  </a:rPr>
                  <a:t> </a:t>
                </a:r>
                <a14:m>
                  <m:oMath xmlns:m="http://schemas.openxmlformats.org/officeDocument/2006/math">
                    <m:r>
                      <a:rPr lang="en-US" sz="2000" b="1" i="1">
                        <a:solidFill>
                          <a:schemeClr val="bg1"/>
                        </a:solidFill>
                        <a:latin typeface="Cambria Math"/>
                        <a:ea typeface="Cambria Math"/>
                      </a:rPr>
                      <m:t>=</m:t>
                    </m:r>
                    <m:r>
                      <a:rPr lang="en-US" sz="2000" b="1" i="1" smtClean="0">
                        <a:solidFill>
                          <a:schemeClr val="bg1"/>
                        </a:solidFill>
                        <a:latin typeface="Cambria Math"/>
                        <a:ea typeface="Cambria Math"/>
                      </a:rPr>
                      <m:t>𝑬𝑿𝑷</m:t>
                    </m:r>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𝟎</m:t>
                        </m:r>
                      </m:sub>
                    </m:sSub>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𝟏</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𝑵𝑶𝑹𝑻𝑯</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𝟐</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𝑬𝑨𝑺𝑻</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𝟑</m:t>
                        </m:r>
                      </m:sub>
                    </m:sSub>
                    <m:d>
                      <m:dPr>
                        <m:ctrlPr>
                          <a:rPr lang="en-US" sz="2000" b="1" i="1">
                            <a:solidFill>
                              <a:schemeClr val="bg1"/>
                            </a:solidFill>
                            <a:latin typeface="Cambria Math"/>
                            <a:ea typeface="Cambria Math"/>
                          </a:rPr>
                        </m:ctrlPr>
                      </m:dPr>
                      <m:e>
                        <m:r>
                          <a:rPr lang="en-US" sz="2000" b="1" i="1" smtClean="0">
                            <a:solidFill>
                              <a:schemeClr val="bg1"/>
                            </a:solidFill>
                            <a:latin typeface="Cambria Math"/>
                            <a:ea typeface="Cambria Math"/>
                          </a:rPr>
                          <m:t>𝑬𝑳𝑬𝑽</m:t>
                        </m:r>
                      </m:e>
                    </m:d>
                    <m:r>
                      <a:rPr lang="en-US" sz="2000" b="1" i="1" smtClean="0">
                        <a:solidFill>
                          <a:schemeClr val="bg1"/>
                        </a:solidFill>
                        <a:latin typeface="Cambria Math"/>
                        <a:ea typeface="Cambria Math"/>
                      </a:rPr>
                      <m:t>−</m:t>
                    </m:r>
                    <m:sSub>
                      <m:sSubPr>
                        <m:ctrlPr>
                          <a:rPr lang="en-US" sz="2000" b="1" i="1">
                            <a:solidFill>
                              <a:schemeClr val="bg1"/>
                            </a:solidFill>
                            <a:latin typeface="Cambria Math"/>
                            <a:ea typeface="Cambria Math"/>
                          </a:rPr>
                        </m:ctrlPr>
                      </m:sSubPr>
                      <m:e>
                        <m:r>
                          <a:rPr lang="en-US" sz="2000" b="1" i="1">
                            <a:solidFill>
                              <a:schemeClr val="bg1"/>
                            </a:solidFill>
                            <a:latin typeface="Cambria Math"/>
                            <a:ea typeface="Cambria Math"/>
                          </a:rPr>
                          <m:t>𝜷</m:t>
                        </m:r>
                      </m:e>
                      <m:sub>
                        <m:r>
                          <a:rPr lang="en-US" sz="2000" b="1" i="1" smtClean="0">
                            <a:solidFill>
                              <a:schemeClr val="bg1"/>
                            </a:solidFill>
                            <a:latin typeface="Cambria Math"/>
                            <a:ea typeface="Cambria Math"/>
                          </a:rPr>
                          <m:t>𝟒</m:t>
                        </m:r>
                      </m:sub>
                    </m:sSub>
                    <m:d>
                      <m:dPr>
                        <m:ctrlPr>
                          <a:rPr lang="en-US" sz="2000" b="1" i="1">
                            <a:solidFill>
                              <a:schemeClr val="bg1"/>
                            </a:solidFill>
                            <a:latin typeface="Cambria Math"/>
                            <a:ea typeface="Cambria Math"/>
                          </a:rPr>
                        </m:ctrlPr>
                      </m:dPr>
                      <m:e>
                        <m:r>
                          <a:rPr lang="en-US" sz="2000" b="1" i="1">
                            <a:solidFill>
                              <a:schemeClr val="bg1"/>
                            </a:solidFill>
                            <a:latin typeface="Cambria Math"/>
                            <a:ea typeface="Cambria Math"/>
                          </a:rPr>
                          <m:t>𝑼𝑹𝑩𝑨𝑵</m:t>
                        </m:r>
                      </m:e>
                    </m:d>
                    <m:r>
                      <a:rPr lang="en-US" sz="2000" b="1" i="1">
                        <a:solidFill>
                          <a:schemeClr val="bg1"/>
                        </a:solidFill>
                        <a:latin typeface="Cambria Math"/>
                        <a:ea typeface="Cambria Math"/>
                      </a:rPr>
                      <m:t>+</m:t>
                    </m:r>
                  </m:oMath>
                </a14:m>
                <a:endParaRPr lang="en-US" sz="2000" b="1"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2971800"/>
                <a:ext cx="8735148" cy="400110"/>
              </a:xfrm>
              <a:prstGeom prst="rect">
                <a:avLst/>
              </a:prstGeom>
              <a:blipFill rotWithShape="1">
                <a:blip r:embed="rId3"/>
                <a:stretch>
                  <a:fillRect l="-768" t="-9231"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52600" y="3632298"/>
                <a:ext cx="5198154" cy="400110"/>
              </a:xfrm>
              <a:prstGeom prst="rect">
                <a:avLst/>
              </a:prstGeom>
              <a:noFill/>
            </p:spPr>
            <p:txBody>
              <a:bodyPr wrap="none" rtlCol="0">
                <a:spAutoFit/>
              </a:bodyPr>
              <a:lstStyle/>
              <a:p>
                <a14:m>
                  <m:oMath xmlns:m="http://schemas.openxmlformats.org/officeDocument/2006/math">
                    <m:r>
                      <a:rPr lang="en-US" sz="2000" b="1" i="1" smtClean="0">
                        <a:solidFill>
                          <a:schemeClr val="bg1"/>
                        </a:solidFill>
                        <a:latin typeface="Cambria Math"/>
                        <a:ea typeface="Cambria Math"/>
                      </a:rPr>
                      <m:t> </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𝟗</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𝑺𝑯𝑼𝑩</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𝟏𝟎</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𝑷𝑨𝑻𝑪𝑯</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𝟏𝟏</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𝑹𝑶𝑼𝑮𝑯</m:t>
                        </m:r>
                      </m:e>
                    </m:d>
                  </m:oMath>
                </a14:m>
                <a:r>
                  <a:rPr lang="en-US" sz="2000" b="1" dirty="0" smtClean="0">
                    <a:solidFill>
                      <a:schemeClr val="bg1"/>
                    </a:solidFill>
                  </a:rPr>
                  <a:t>)</a:t>
                </a:r>
                <a:endParaRPr lang="en-US" sz="2000" b="1"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52600" y="3632298"/>
                <a:ext cx="5198154" cy="400110"/>
              </a:xfrm>
              <a:prstGeom prst="rect">
                <a:avLst/>
              </a:prstGeom>
              <a:blipFill rotWithShape="1">
                <a:blip r:embed="rId4"/>
                <a:stretch>
                  <a:fillRect t="-7692" r="-235" b="-27692"/>
                </a:stretch>
              </a:blipFill>
            </p:spPr>
            <p:txBody>
              <a:bodyPr/>
              <a:lstStyle/>
              <a:p>
                <a:r>
                  <a:rPr lang="en-US">
                    <a:noFill/>
                  </a:rPr>
                  <a:t> </a:t>
                </a:r>
              </a:p>
            </p:txBody>
          </p:sp>
        </mc:Fallback>
      </mc:AlternateContent>
      <p:sp>
        <p:nvSpPr>
          <p:cNvPr id="7" name="Rectangle 6"/>
          <p:cNvSpPr/>
          <p:nvPr/>
        </p:nvSpPr>
        <p:spPr>
          <a:xfrm>
            <a:off x="114262" y="304799"/>
            <a:ext cx="8953538" cy="2246769"/>
          </a:xfrm>
          <a:prstGeom prst="rect">
            <a:avLst/>
          </a:prstGeom>
        </p:spPr>
        <p:txBody>
          <a:bodyPr wrap="square">
            <a:spAutoFit/>
          </a:bodyPr>
          <a:lstStyle/>
          <a:p>
            <a:pPr algn="ctr"/>
            <a:r>
              <a:rPr lang="en-US" sz="3400" dirty="0" smtClean="0">
                <a:solidFill>
                  <a:schemeClr val="bg1"/>
                </a:solidFill>
                <a:effectLst>
                  <a:outerShdw blurRad="38100" dist="38100" dir="2700000" algn="tl">
                    <a:srgbClr val="000000">
                      <a:alpha val="43137"/>
                    </a:srgbClr>
                  </a:outerShdw>
                </a:effectLst>
              </a:rPr>
              <a:t>BRWCA Sage Thrasher Model </a:t>
            </a:r>
          </a:p>
          <a:p>
            <a:pPr algn="ctr"/>
            <a:r>
              <a:rPr lang="en-US" sz="3400" dirty="0" smtClean="0">
                <a:solidFill>
                  <a:schemeClr val="bg1"/>
                </a:solidFill>
                <a:effectLst>
                  <a:outerShdw blurRad="38100" dist="38100" dir="2700000" algn="tl">
                    <a:srgbClr val="000000">
                      <a:alpha val="43137"/>
                    </a:srgbClr>
                  </a:outerShdw>
                </a:effectLst>
              </a:rPr>
              <a:t> </a:t>
            </a:r>
          </a:p>
          <a:p>
            <a:r>
              <a:rPr lang="en-US" sz="2400" dirty="0" smtClean="0">
                <a:solidFill>
                  <a:schemeClr val="bg1"/>
                </a:solidFill>
                <a:effectLst>
                  <a:outerShdw blurRad="38100" dist="38100" dir="2700000" algn="tl">
                    <a:srgbClr val="000000">
                      <a:alpha val="43137"/>
                    </a:srgbClr>
                  </a:outerShdw>
                </a:effectLst>
              </a:rPr>
              <a:t>BBS Data Year: 2000  </a:t>
            </a:r>
          </a:p>
          <a:p>
            <a:r>
              <a:rPr lang="en-US" sz="2400" dirty="0" smtClean="0">
                <a:solidFill>
                  <a:schemeClr val="bg1"/>
                </a:solidFill>
                <a:effectLst>
                  <a:outerShdw blurRad="38100" dist="38100" dir="2700000" algn="tl">
                    <a:srgbClr val="000000">
                      <a:alpha val="43137"/>
                    </a:srgbClr>
                  </a:outerShdw>
                </a:effectLst>
              </a:rPr>
              <a:t>Model </a:t>
            </a:r>
            <a:r>
              <a:rPr lang="en-US" sz="2400" dirty="0">
                <a:solidFill>
                  <a:schemeClr val="bg1"/>
                </a:solidFill>
                <a:effectLst>
                  <a:outerShdw blurRad="38100" dist="38100" dir="2700000" algn="tl">
                    <a:srgbClr val="000000">
                      <a:alpha val="43137"/>
                    </a:srgbClr>
                  </a:outerShdw>
                </a:effectLst>
              </a:rPr>
              <a:t>T</a:t>
            </a:r>
            <a:r>
              <a:rPr lang="en-US" sz="2400" dirty="0" smtClean="0">
                <a:solidFill>
                  <a:schemeClr val="bg1"/>
                </a:solidFill>
                <a:effectLst>
                  <a:outerShdw blurRad="38100" dist="38100" dir="2700000" algn="tl">
                    <a:srgbClr val="000000">
                      <a:alpha val="43137"/>
                    </a:srgbClr>
                  </a:outerShdw>
                </a:effectLst>
              </a:rPr>
              <a:t>ype:  Negative Binomial Regression (GLM)</a:t>
            </a:r>
          </a:p>
          <a:p>
            <a:r>
              <a:rPr lang="en-US" sz="2400" dirty="0" smtClean="0">
                <a:solidFill>
                  <a:schemeClr val="bg1"/>
                </a:solidFill>
                <a:effectLst>
                  <a:outerShdw blurRad="38100" dist="38100" dir="2700000" algn="tl">
                    <a:srgbClr val="000000">
                      <a:alpha val="43137"/>
                    </a:srgbClr>
                  </a:outerShdw>
                </a:effectLst>
              </a:rPr>
              <a:t>Landscape around each BBS stop : 1200 meter radius</a:t>
            </a:r>
          </a:p>
        </p:txBody>
      </p:sp>
      <mc:AlternateContent xmlns:mc="http://schemas.openxmlformats.org/markup-compatibility/2006" xmlns:a14="http://schemas.microsoft.com/office/drawing/2010/main">
        <mc:Choice Requires="a14">
          <p:sp>
            <p:nvSpPr>
              <p:cNvPr id="8" name="TextBox 7"/>
              <p:cNvSpPr txBox="1"/>
              <p:nvPr/>
            </p:nvSpPr>
            <p:spPr>
              <a:xfrm>
                <a:off x="1752600" y="3309133"/>
                <a:ext cx="689111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bg1"/>
                              </a:solidFill>
                              <a:latin typeface="Cambria Math"/>
                              <a:ea typeface="Cambria Math"/>
                            </a:rPr>
                          </m:ctrlPr>
                        </m:sSubPr>
                        <m:e>
                          <m:r>
                            <a:rPr lang="en-US" sz="2000" b="1" i="1">
                              <a:solidFill>
                                <a:schemeClr val="bg1"/>
                              </a:solidFill>
                              <a:latin typeface="Cambria Math"/>
                              <a:ea typeface="Cambria Math"/>
                            </a:rPr>
                            <m:t>𝜷</m:t>
                          </m:r>
                        </m:e>
                        <m:sub>
                          <m:r>
                            <a:rPr lang="en-US" sz="2000" b="1" i="1" smtClean="0">
                              <a:solidFill>
                                <a:schemeClr val="bg1"/>
                              </a:solidFill>
                              <a:latin typeface="Cambria Math"/>
                              <a:ea typeface="Cambria Math"/>
                            </a:rPr>
                            <m:t>𝟓</m:t>
                          </m:r>
                        </m:sub>
                      </m:sSub>
                      <m:d>
                        <m:dPr>
                          <m:ctrlPr>
                            <a:rPr lang="en-US" sz="2000" b="1" i="1">
                              <a:solidFill>
                                <a:schemeClr val="bg1"/>
                              </a:solidFill>
                              <a:latin typeface="Cambria Math"/>
                              <a:ea typeface="Cambria Math"/>
                            </a:rPr>
                          </m:ctrlPr>
                        </m:dPr>
                        <m:e>
                          <m:r>
                            <a:rPr lang="en-US" sz="2000" b="1" i="1">
                              <a:solidFill>
                                <a:schemeClr val="bg1"/>
                              </a:solidFill>
                              <a:latin typeface="Cambria Math"/>
                              <a:ea typeface="Cambria Math"/>
                            </a:rPr>
                            <m:t>𝑮𝑹𝑨𝑺𝑺</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𝟔</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𝑾𝑨𝑻𝑬𝑹</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𝟕</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𝑪𝑹𝑶𝑷</m:t>
                          </m:r>
                        </m:e>
                      </m:d>
                      <m:r>
                        <a:rPr lang="en-US" sz="2000" b="1" i="1">
                          <a:solidFill>
                            <a:schemeClr val="bg1"/>
                          </a:solidFill>
                          <a:latin typeface="Cambria Math"/>
                          <a:ea typeface="Cambria Math"/>
                        </a:rPr>
                        <m:t>+</m:t>
                      </m:r>
                      <m:sSub>
                        <m:sSubPr>
                          <m:ctrlPr>
                            <a:rPr lang="en-US" sz="2000" b="1" i="1">
                              <a:solidFill>
                                <a:schemeClr val="bg1"/>
                              </a:solidFill>
                              <a:latin typeface="Cambria Math"/>
                              <a:ea typeface="Cambria Math"/>
                            </a:rPr>
                          </m:ctrlPr>
                        </m:sSubPr>
                        <m:e>
                          <m:r>
                            <a:rPr lang="en-US" sz="2000" b="1" i="1">
                              <a:solidFill>
                                <a:schemeClr val="bg1"/>
                              </a:solidFill>
                              <a:latin typeface="Cambria Math"/>
                              <a:ea typeface="Cambria Math"/>
                            </a:rPr>
                            <m:t>𝜷</m:t>
                          </m:r>
                        </m:e>
                        <m:sub>
                          <m:r>
                            <a:rPr lang="en-US" sz="2000" b="1" i="1" smtClean="0">
                              <a:solidFill>
                                <a:schemeClr val="bg1"/>
                              </a:solidFill>
                              <a:latin typeface="Cambria Math"/>
                              <a:ea typeface="Cambria Math"/>
                            </a:rPr>
                            <m:t>𝟖</m:t>
                          </m:r>
                        </m:sub>
                      </m:sSub>
                      <m:d>
                        <m:dPr>
                          <m:ctrlPr>
                            <a:rPr lang="en-US" sz="2000" b="1" i="1">
                              <a:solidFill>
                                <a:schemeClr val="bg1"/>
                              </a:solidFill>
                              <a:latin typeface="Cambria Math"/>
                              <a:ea typeface="Cambria Math"/>
                            </a:rPr>
                          </m:ctrlPr>
                        </m:dPr>
                        <m:e>
                          <m:r>
                            <a:rPr lang="en-US" sz="2000" b="1" i="1">
                              <a:solidFill>
                                <a:schemeClr val="bg1"/>
                              </a:solidFill>
                              <a:latin typeface="Cambria Math"/>
                              <a:ea typeface="Cambria Math"/>
                            </a:rPr>
                            <m:t>𝑭𝑶𝑹𝑬𝑺𝑻</m:t>
                          </m:r>
                        </m:e>
                      </m:d>
                      <m:r>
                        <a:rPr lang="en-US" sz="2000" b="1" i="1">
                          <a:solidFill>
                            <a:schemeClr val="bg1"/>
                          </a:solidFill>
                          <a:latin typeface="Cambria Math"/>
                          <a:ea typeface="Cambria Math"/>
                        </a:rPr>
                        <m:t>+</m:t>
                      </m:r>
                    </m:oMath>
                  </m:oMathPara>
                </a14:m>
                <a:endParaRPr lang="en-US" sz="2000" b="1"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52600" y="3309133"/>
                <a:ext cx="6891117" cy="400110"/>
              </a:xfrm>
              <a:prstGeom prst="rect">
                <a:avLst/>
              </a:prstGeom>
              <a:blipFill rotWithShape="1">
                <a:blip r:embed="rId5"/>
                <a:stretch>
                  <a:fillRect b="-15385"/>
                </a:stretch>
              </a:blipFill>
            </p:spPr>
            <p:txBody>
              <a:bodyPr/>
              <a:lstStyle/>
              <a:p>
                <a:r>
                  <a:rPr 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9544" y="4379965"/>
            <a:ext cx="3048000" cy="2286000"/>
          </a:xfrm>
          <a:prstGeom prst="rect">
            <a:avLst/>
          </a:prstGeom>
        </p:spPr>
      </p:pic>
    </p:spTree>
    <p:extLst>
      <p:ext uri="{BB962C8B-B14F-4D97-AF65-F5344CB8AC3E}">
        <p14:creationId xmlns:p14="http://schemas.microsoft.com/office/powerpoint/2010/main" val="303513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5" t="29470" r="95587" b="61158"/>
          <a:stretch/>
        </p:blipFill>
        <p:spPr bwMode="auto">
          <a:xfrm>
            <a:off x="6553200" y="4648200"/>
            <a:ext cx="9286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4038600"/>
            <a:ext cx="2881494" cy="369332"/>
          </a:xfrm>
          <a:prstGeom prst="rect">
            <a:avLst/>
          </a:prstGeom>
          <a:noFill/>
        </p:spPr>
        <p:txBody>
          <a:bodyPr wrap="none" rtlCol="0">
            <a:spAutoFit/>
          </a:bodyPr>
          <a:lstStyle/>
          <a:p>
            <a:r>
              <a:rPr lang="en-US" dirty="0" smtClean="0">
                <a:solidFill>
                  <a:schemeClr val="bg1"/>
                </a:solidFill>
              </a:rPr>
              <a:t>Sage Thrashers  per 1.75 mi</a:t>
            </a:r>
            <a:r>
              <a:rPr lang="en-US" baseline="30000" dirty="0" smtClean="0">
                <a:solidFill>
                  <a:schemeClr val="bg1"/>
                </a:solidFill>
              </a:rPr>
              <a:t>2</a:t>
            </a:r>
            <a:endParaRPr lang="en-US" baseline="30000" dirty="0">
              <a:solidFill>
                <a:schemeClr val="bg1"/>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673" t="14396" r="22126" b="9872"/>
          <a:stretch/>
        </p:blipFill>
        <p:spPr bwMode="auto">
          <a:xfrm>
            <a:off x="81430" y="58787"/>
            <a:ext cx="5100170" cy="667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57800" y="457200"/>
            <a:ext cx="4007554" cy="1815882"/>
          </a:xfrm>
          <a:prstGeom prst="rect">
            <a:avLst/>
          </a:prstGeom>
        </p:spPr>
        <p:txBody>
          <a:bodyPr wrap="square">
            <a:spAutoFit/>
          </a:bodyPr>
          <a:lstStyle/>
          <a:p>
            <a:r>
              <a:rPr lang="en-US" sz="2800" dirty="0" smtClean="0">
                <a:solidFill>
                  <a:schemeClr val="bg1"/>
                </a:solidFill>
              </a:rPr>
              <a:t>Sage Thrasher</a:t>
            </a:r>
            <a:endParaRPr lang="en-US" sz="2800" dirty="0">
              <a:solidFill>
                <a:schemeClr val="bg1"/>
              </a:solidFill>
            </a:endParaRPr>
          </a:p>
          <a:p>
            <a:endParaRPr lang="en-US" sz="2800" dirty="0">
              <a:solidFill>
                <a:schemeClr val="bg1"/>
              </a:solidFill>
            </a:endParaRPr>
          </a:p>
          <a:p>
            <a:r>
              <a:rPr lang="en-US" sz="2800" dirty="0" smtClean="0">
                <a:solidFill>
                  <a:schemeClr val="bg1"/>
                </a:solidFill>
              </a:rPr>
              <a:t>NB Regression </a:t>
            </a:r>
            <a:r>
              <a:rPr lang="en-US" sz="2800" dirty="0">
                <a:solidFill>
                  <a:schemeClr val="bg1"/>
                </a:solidFill>
              </a:rPr>
              <a:t>Model</a:t>
            </a:r>
          </a:p>
          <a:p>
            <a:r>
              <a:rPr lang="en-US" sz="2800" dirty="0" smtClean="0">
                <a:solidFill>
                  <a:schemeClr val="bg1"/>
                </a:solidFill>
              </a:rPr>
              <a:t>using BBS data from 2000</a:t>
            </a:r>
            <a:endParaRPr lang="en-US" sz="2800" dirty="0">
              <a:solidFill>
                <a:schemeClr val="bg1"/>
              </a:solidFill>
            </a:endParaRPr>
          </a:p>
        </p:txBody>
      </p:sp>
    </p:spTree>
    <p:extLst>
      <p:ext uri="{BB962C8B-B14F-4D97-AF65-F5344CB8AC3E}">
        <p14:creationId xmlns:p14="http://schemas.microsoft.com/office/powerpoint/2010/main" val="314642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28600" y="3739992"/>
                <a:ext cx="7666586" cy="400110"/>
              </a:xfrm>
              <a:prstGeom prst="rect">
                <a:avLst/>
              </a:prstGeom>
              <a:noFill/>
            </p:spPr>
            <p:txBody>
              <a:bodyPr wrap="none" rtlCol="0">
                <a:spAutoFit/>
              </a:bodyPr>
              <a:lstStyle/>
              <a:p>
                <a:r>
                  <a:rPr lang="en-US" sz="2000" b="1" i="1" dirty="0" smtClean="0">
                    <a:solidFill>
                      <a:schemeClr val="bg1"/>
                    </a:solidFill>
                    <a:latin typeface="Times New Roman" pitchFamily="18" charset="0"/>
                    <a:ea typeface="Cambria Math"/>
                    <a:cs typeface="Times New Roman" pitchFamily="18" charset="0"/>
                  </a:rPr>
                  <a:t>x = </a:t>
                </a:r>
                <a14:m>
                  <m:oMath xmlns:m="http://schemas.openxmlformats.org/officeDocument/2006/math">
                    <m:r>
                      <a:rPr lang="en-US" sz="2000" b="1" i="1" smtClean="0">
                        <a:solidFill>
                          <a:schemeClr val="bg1"/>
                        </a:solidFill>
                        <a:latin typeface="Cambria Math"/>
                        <a:ea typeface="Cambria Math"/>
                      </a:rPr>
                      <m:t> (</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𝟎</m:t>
                        </m:r>
                      </m:sub>
                    </m:sSub>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𝟏</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𝑵𝑶𝑹𝑻𝑯</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𝟐</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𝑬𝑨𝑺𝑻</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𝟑</m:t>
                        </m:r>
                      </m:sub>
                    </m:sSub>
                    <m:d>
                      <m:dPr>
                        <m:ctrlPr>
                          <a:rPr lang="en-US" sz="2000" b="1" i="1">
                            <a:solidFill>
                              <a:schemeClr val="bg1"/>
                            </a:solidFill>
                            <a:latin typeface="Cambria Math"/>
                            <a:ea typeface="Cambria Math"/>
                          </a:rPr>
                        </m:ctrlPr>
                      </m:dPr>
                      <m:e>
                        <m:r>
                          <a:rPr lang="en-US" sz="2000" b="1" i="1" smtClean="0">
                            <a:solidFill>
                              <a:schemeClr val="bg1"/>
                            </a:solidFill>
                            <a:latin typeface="Cambria Math"/>
                            <a:ea typeface="Cambria Math"/>
                          </a:rPr>
                          <m:t>𝑬𝑳𝑬𝑽</m:t>
                        </m:r>
                      </m:e>
                    </m:d>
                    <m:r>
                      <a:rPr lang="en-US" sz="2000" b="1" i="1" smtClean="0">
                        <a:solidFill>
                          <a:schemeClr val="bg1"/>
                        </a:solidFill>
                        <a:latin typeface="Cambria Math"/>
                        <a:ea typeface="Cambria Math"/>
                      </a:rPr>
                      <m:t>−</m:t>
                    </m:r>
                    <m:sSub>
                      <m:sSubPr>
                        <m:ctrlPr>
                          <a:rPr lang="en-US" sz="2000" b="1" i="1">
                            <a:solidFill>
                              <a:schemeClr val="bg1"/>
                            </a:solidFill>
                            <a:latin typeface="Cambria Math"/>
                            <a:ea typeface="Cambria Math"/>
                          </a:rPr>
                        </m:ctrlPr>
                      </m:sSubPr>
                      <m:e>
                        <m:r>
                          <a:rPr lang="en-US" sz="2000" b="1" i="1">
                            <a:solidFill>
                              <a:schemeClr val="bg1"/>
                            </a:solidFill>
                            <a:latin typeface="Cambria Math"/>
                            <a:ea typeface="Cambria Math"/>
                          </a:rPr>
                          <m:t>𝜷</m:t>
                        </m:r>
                      </m:e>
                      <m:sub>
                        <m:r>
                          <a:rPr lang="en-US" sz="2000" b="1" i="1" smtClean="0">
                            <a:solidFill>
                              <a:schemeClr val="bg1"/>
                            </a:solidFill>
                            <a:latin typeface="Cambria Math"/>
                            <a:ea typeface="Cambria Math"/>
                          </a:rPr>
                          <m:t>𝟒</m:t>
                        </m:r>
                      </m:sub>
                    </m:sSub>
                    <m:d>
                      <m:dPr>
                        <m:ctrlPr>
                          <a:rPr lang="en-US" sz="2000" b="1" i="1">
                            <a:solidFill>
                              <a:schemeClr val="bg1"/>
                            </a:solidFill>
                            <a:latin typeface="Cambria Math"/>
                            <a:ea typeface="Cambria Math"/>
                          </a:rPr>
                        </m:ctrlPr>
                      </m:dPr>
                      <m:e>
                        <m:r>
                          <a:rPr lang="en-US" sz="2000" b="1" i="1">
                            <a:solidFill>
                              <a:schemeClr val="bg1"/>
                            </a:solidFill>
                            <a:latin typeface="Cambria Math"/>
                            <a:ea typeface="Cambria Math"/>
                          </a:rPr>
                          <m:t>𝑼𝑹𝑩𝑨𝑵</m:t>
                        </m:r>
                      </m:e>
                    </m:d>
                    <m:r>
                      <a:rPr lang="en-US" sz="2000" b="1" i="1" smtClean="0">
                        <a:solidFill>
                          <a:schemeClr val="bg1"/>
                        </a:solidFill>
                        <a:latin typeface="Cambria Math"/>
                        <a:ea typeface="Cambria Math"/>
                      </a:rPr>
                      <m:t>−</m:t>
                    </m:r>
                  </m:oMath>
                </a14:m>
                <a:endParaRPr lang="en-US" sz="2000" b="1"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3739992"/>
                <a:ext cx="7666586" cy="400110"/>
              </a:xfrm>
              <a:prstGeom prst="rect">
                <a:avLst/>
              </a:prstGeom>
              <a:blipFill rotWithShape="1">
                <a:blip r:embed="rId3"/>
                <a:stretch>
                  <a:fillRect l="-875" t="-9231"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5800" y="4400490"/>
                <a:ext cx="4864730" cy="400110"/>
              </a:xfrm>
              <a:prstGeom prst="rect">
                <a:avLst/>
              </a:prstGeom>
              <a:noFill/>
            </p:spPr>
            <p:txBody>
              <a:bodyPr wrap="none" rtlCol="0">
                <a:spAutoFit/>
              </a:bodyPr>
              <a:lstStyle/>
              <a:p>
                <a14:m>
                  <m:oMath xmlns:m="http://schemas.openxmlformats.org/officeDocument/2006/math">
                    <m:r>
                      <a:rPr lang="en-US" sz="2000" b="1" i="1" smtClean="0">
                        <a:solidFill>
                          <a:schemeClr val="bg1"/>
                        </a:solidFill>
                        <a:latin typeface="Cambria Math"/>
                        <a:ea typeface="Cambria Math"/>
                      </a:rPr>
                      <m:t> </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𝟗</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𝑺𝑯𝑼𝑩</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𝟏𝟎</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𝑯𝑨𝒀</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𝟏𝟏</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𝑹𝑶𝑼𝑮𝑯</m:t>
                        </m:r>
                      </m:e>
                    </m:d>
                  </m:oMath>
                </a14:m>
                <a:r>
                  <a:rPr lang="en-US" sz="2000" b="1" dirty="0" smtClean="0">
                    <a:solidFill>
                      <a:schemeClr val="bg1"/>
                    </a:solidFill>
                  </a:rPr>
                  <a:t>)</a:t>
                </a:r>
                <a:endParaRPr lang="en-US" sz="2000" b="1"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5800" y="4400490"/>
                <a:ext cx="4864730" cy="400110"/>
              </a:xfrm>
              <a:prstGeom prst="rect">
                <a:avLst/>
              </a:prstGeom>
              <a:blipFill rotWithShape="1">
                <a:blip r:embed="rId4"/>
                <a:stretch>
                  <a:fillRect t="-7576" r="-251" b="-25758"/>
                </a:stretch>
              </a:blipFill>
            </p:spPr>
            <p:txBody>
              <a:bodyPr/>
              <a:lstStyle/>
              <a:p>
                <a:r>
                  <a:rPr lang="en-US">
                    <a:noFill/>
                  </a:rPr>
                  <a:t> </a:t>
                </a:r>
              </a:p>
            </p:txBody>
          </p:sp>
        </mc:Fallback>
      </mc:AlternateContent>
      <p:sp>
        <p:nvSpPr>
          <p:cNvPr id="7" name="Rectangle 6"/>
          <p:cNvSpPr/>
          <p:nvPr/>
        </p:nvSpPr>
        <p:spPr>
          <a:xfrm>
            <a:off x="114262" y="304799"/>
            <a:ext cx="8953538" cy="2246769"/>
          </a:xfrm>
          <a:prstGeom prst="rect">
            <a:avLst/>
          </a:prstGeom>
        </p:spPr>
        <p:txBody>
          <a:bodyPr wrap="square">
            <a:spAutoFit/>
          </a:bodyPr>
          <a:lstStyle/>
          <a:p>
            <a:pPr algn="ctr"/>
            <a:r>
              <a:rPr lang="en-US" sz="3400" dirty="0" smtClean="0">
                <a:solidFill>
                  <a:schemeClr val="bg1"/>
                </a:solidFill>
                <a:effectLst>
                  <a:outerShdw blurRad="38100" dist="38100" dir="2700000" algn="tl">
                    <a:srgbClr val="000000">
                      <a:alpha val="43137"/>
                    </a:srgbClr>
                  </a:outerShdw>
                </a:effectLst>
              </a:rPr>
              <a:t>BRWCA American Avocet Model </a:t>
            </a:r>
          </a:p>
          <a:p>
            <a:pPr algn="ctr"/>
            <a:r>
              <a:rPr lang="en-US" sz="3400" dirty="0" smtClean="0">
                <a:solidFill>
                  <a:schemeClr val="bg1"/>
                </a:solidFill>
                <a:effectLst>
                  <a:outerShdw blurRad="38100" dist="38100" dir="2700000" algn="tl">
                    <a:srgbClr val="000000">
                      <a:alpha val="43137"/>
                    </a:srgbClr>
                  </a:outerShdw>
                </a:effectLst>
              </a:rPr>
              <a:t> </a:t>
            </a:r>
          </a:p>
          <a:p>
            <a:r>
              <a:rPr lang="en-US" sz="2400" dirty="0" smtClean="0">
                <a:solidFill>
                  <a:schemeClr val="bg1"/>
                </a:solidFill>
                <a:effectLst>
                  <a:outerShdw blurRad="38100" dist="38100" dir="2700000" algn="tl">
                    <a:srgbClr val="000000">
                      <a:alpha val="43137"/>
                    </a:srgbClr>
                  </a:outerShdw>
                </a:effectLst>
              </a:rPr>
              <a:t>BBS Data Years: 1997-2010 combined  </a:t>
            </a:r>
          </a:p>
          <a:p>
            <a:r>
              <a:rPr lang="en-US" sz="2400" dirty="0" smtClean="0">
                <a:solidFill>
                  <a:schemeClr val="bg1"/>
                </a:solidFill>
                <a:effectLst>
                  <a:outerShdw blurRad="38100" dist="38100" dir="2700000" algn="tl">
                    <a:srgbClr val="000000">
                      <a:alpha val="43137"/>
                    </a:srgbClr>
                  </a:outerShdw>
                </a:effectLst>
              </a:rPr>
              <a:t>Model </a:t>
            </a:r>
            <a:r>
              <a:rPr lang="en-US" sz="2400" dirty="0">
                <a:solidFill>
                  <a:schemeClr val="bg1"/>
                </a:solidFill>
                <a:effectLst>
                  <a:outerShdw blurRad="38100" dist="38100" dir="2700000" algn="tl">
                    <a:srgbClr val="000000">
                      <a:alpha val="43137"/>
                    </a:srgbClr>
                  </a:outerShdw>
                </a:effectLst>
              </a:rPr>
              <a:t>T</a:t>
            </a:r>
            <a:r>
              <a:rPr lang="en-US" sz="2400" dirty="0" smtClean="0">
                <a:solidFill>
                  <a:schemeClr val="bg1"/>
                </a:solidFill>
                <a:effectLst>
                  <a:outerShdw blurRad="38100" dist="38100" dir="2700000" algn="tl">
                    <a:srgbClr val="000000">
                      <a:alpha val="43137"/>
                    </a:srgbClr>
                  </a:outerShdw>
                </a:effectLst>
              </a:rPr>
              <a:t>ype:  Logistic Regression (GLMM)</a:t>
            </a:r>
          </a:p>
          <a:p>
            <a:r>
              <a:rPr lang="en-US" sz="2400" dirty="0" smtClean="0">
                <a:solidFill>
                  <a:schemeClr val="bg1"/>
                </a:solidFill>
                <a:effectLst>
                  <a:outerShdw blurRad="38100" dist="38100" dir="2700000" algn="tl">
                    <a:srgbClr val="000000">
                      <a:alpha val="43137"/>
                    </a:srgbClr>
                  </a:outerShdw>
                </a:effectLst>
              </a:rPr>
              <a:t>Landscape around each BBS stop : 800 meter radius</a:t>
            </a:r>
            <a:endParaRPr lang="en-US" sz="24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 name="TextBox 7"/>
              <p:cNvSpPr txBox="1"/>
              <p:nvPr/>
            </p:nvSpPr>
            <p:spPr>
              <a:xfrm>
                <a:off x="685800" y="4077325"/>
                <a:ext cx="689111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bg1"/>
                              </a:solidFill>
                              <a:latin typeface="Cambria Math"/>
                              <a:ea typeface="Cambria Math"/>
                            </a:rPr>
                          </m:ctrlPr>
                        </m:sSubPr>
                        <m:e>
                          <m:r>
                            <a:rPr lang="en-US" sz="2000" b="1" i="1">
                              <a:solidFill>
                                <a:schemeClr val="bg1"/>
                              </a:solidFill>
                              <a:latin typeface="Cambria Math"/>
                              <a:ea typeface="Cambria Math"/>
                            </a:rPr>
                            <m:t>𝜷</m:t>
                          </m:r>
                        </m:e>
                        <m:sub>
                          <m:r>
                            <a:rPr lang="en-US" sz="2000" b="1" i="1" smtClean="0">
                              <a:solidFill>
                                <a:schemeClr val="bg1"/>
                              </a:solidFill>
                              <a:latin typeface="Cambria Math"/>
                              <a:ea typeface="Cambria Math"/>
                            </a:rPr>
                            <m:t>𝟓</m:t>
                          </m:r>
                        </m:sub>
                      </m:sSub>
                      <m:d>
                        <m:dPr>
                          <m:ctrlPr>
                            <a:rPr lang="en-US" sz="2000" b="1" i="1" smtClean="0">
                              <a:solidFill>
                                <a:schemeClr val="bg1"/>
                              </a:solidFill>
                              <a:latin typeface="Cambria Math"/>
                              <a:ea typeface="Cambria Math"/>
                            </a:rPr>
                          </m:ctrlPr>
                        </m:dPr>
                        <m:e>
                          <m:r>
                            <a:rPr lang="en-US" sz="2000" b="1" i="1">
                              <a:solidFill>
                                <a:schemeClr val="bg1"/>
                              </a:solidFill>
                              <a:latin typeface="Cambria Math"/>
                              <a:ea typeface="Cambria Math"/>
                            </a:rPr>
                            <m:t>𝑮𝑹𝑨𝑺𝑺</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𝟔</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𝑾𝑨𝑻𝑬𝑹</m:t>
                          </m:r>
                        </m:e>
                      </m:d>
                      <m:r>
                        <a:rPr lang="en-US" sz="2000" b="1" i="1" smtClean="0">
                          <a:solidFill>
                            <a:schemeClr val="bg1"/>
                          </a:solidFill>
                          <a:latin typeface="Cambria Math"/>
                          <a:ea typeface="Cambria Math"/>
                        </a:rPr>
                        <m:t>−</m:t>
                      </m:r>
                      <m:sSub>
                        <m:sSubPr>
                          <m:ctrlPr>
                            <a:rPr lang="en-US" sz="2000" b="1" i="1" smtClean="0">
                              <a:solidFill>
                                <a:schemeClr val="bg1"/>
                              </a:solidFill>
                              <a:latin typeface="Cambria Math"/>
                              <a:ea typeface="Cambria Math"/>
                            </a:rPr>
                          </m:ctrlPr>
                        </m:sSubPr>
                        <m:e>
                          <m:r>
                            <a:rPr lang="en-US" sz="2000" b="1" i="1" smtClean="0">
                              <a:solidFill>
                                <a:schemeClr val="bg1"/>
                              </a:solidFill>
                              <a:latin typeface="Cambria Math"/>
                              <a:ea typeface="Cambria Math"/>
                            </a:rPr>
                            <m:t>𝜷</m:t>
                          </m:r>
                        </m:e>
                        <m:sub>
                          <m:r>
                            <a:rPr lang="en-US" sz="2000" b="1" i="1" smtClean="0">
                              <a:solidFill>
                                <a:schemeClr val="bg1"/>
                              </a:solidFill>
                              <a:latin typeface="Cambria Math"/>
                              <a:ea typeface="Cambria Math"/>
                            </a:rPr>
                            <m:t>𝟕</m:t>
                          </m:r>
                        </m:sub>
                      </m:sSub>
                      <m:d>
                        <m:dPr>
                          <m:ctrlPr>
                            <a:rPr lang="en-US" sz="2000" b="1" i="1" smtClean="0">
                              <a:solidFill>
                                <a:schemeClr val="bg1"/>
                              </a:solidFill>
                              <a:latin typeface="Cambria Math"/>
                              <a:ea typeface="Cambria Math"/>
                            </a:rPr>
                          </m:ctrlPr>
                        </m:dPr>
                        <m:e>
                          <m:r>
                            <a:rPr lang="en-US" sz="2000" b="1" i="1" smtClean="0">
                              <a:solidFill>
                                <a:schemeClr val="bg1"/>
                              </a:solidFill>
                              <a:latin typeface="Cambria Math"/>
                              <a:ea typeface="Cambria Math"/>
                            </a:rPr>
                            <m:t>𝑪𝑹𝑶𝑷</m:t>
                          </m:r>
                        </m:e>
                      </m:d>
                      <m:r>
                        <a:rPr lang="en-US" sz="2000" b="1" i="1" smtClean="0">
                          <a:solidFill>
                            <a:schemeClr val="bg1"/>
                          </a:solidFill>
                          <a:latin typeface="Cambria Math"/>
                          <a:ea typeface="Cambria Math"/>
                        </a:rPr>
                        <m:t>−</m:t>
                      </m:r>
                      <m:sSub>
                        <m:sSubPr>
                          <m:ctrlPr>
                            <a:rPr lang="en-US" sz="2000" b="1" i="1">
                              <a:solidFill>
                                <a:schemeClr val="bg1"/>
                              </a:solidFill>
                              <a:latin typeface="Cambria Math"/>
                              <a:ea typeface="Cambria Math"/>
                            </a:rPr>
                          </m:ctrlPr>
                        </m:sSubPr>
                        <m:e>
                          <m:r>
                            <a:rPr lang="en-US" sz="2000" b="1" i="1">
                              <a:solidFill>
                                <a:schemeClr val="bg1"/>
                              </a:solidFill>
                              <a:latin typeface="Cambria Math"/>
                              <a:ea typeface="Cambria Math"/>
                            </a:rPr>
                            <m:t>𝜷</m:t>
                          </m:r>
                        </m:e>
                        <m:sub>
                          <m:r>
                            <a:rPr lang="en-US" sz="2000" b="1" i="1" smtClean="0">
                              <a:solidFill>
                                <a:schemeClr val="bg1"/>
                              </a:solidFill>
                              <a:latin typeface="Cambria Math"/>
                              <a:ea typeface="Cambria Math"/>
                            </a:rPr>
                            <m:t>𝟖</m:t>
                          </m:r>
                        </m:sub>
                      </m:sSub>
                      <m:d>
                        <m:dPr>
                          <m:ctrlPr>
                            <a:rPr lang="en-US" sz="2000" b="1" i="1">
                              <a:solidFill>
                                <a:schemeClr val="bg1"/>
                              </a:solidFill>
                              <a:latin typeface="Cambria Math"/>
                              <a:ea typeface="Cambria Math"/>
                            </a:rPr>
                          </m:ctrlPr>
                        </m:dPr>
                        <m:e>
                          <m:r>
                            <a:rPr lang="en-US" sz="2000" b="1" i="1">
                              <a:solidFill>
                                <a:schemeClr val="bg1"/>
                              </a:solidFill>
                              <a:latin typeface="Cambria Math"/>
                              <a:ea typeface="Cambria Math"/>
                            </a:rPr>
                            <m:t>𝑭𝑶𝑹𝑬𝑺𝑻</m:t>
                          </m:r>
                        </m:e>
                      </m:d>
                      <m:r>
                        <a:rPr lang="en-US" sz="2000" b="1" i="1" smtClean="0">
                          <a:solidFill>
                            <a:schemeClr val="bg1"/>
                          </a:solidFill>
                          <a:latin typeface="Cambria Math"/>
                          <a:ea typeface="Cambria Math"/>
                        </a:rPr>
                        <m:t>−</m:t>
                      </m:r>
                    </m:oMath>
                  </m:oMathPara>
                </a14:m>
                <a:endParaRPr lang="en-US" sz="2000" b="1"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5800" y="4077325"/>
                <a:ext cx="6891117" cy="400110"/>
              </a:xfrm>
              <a:prstGeom prst="rect">
                <a:avLst/>
              </a:prstGeom>
              <a:blipFill rotWithShape="1">
                <a:blip r:embed="rId5"/>
                <a:stretch>
                  <a:fillRect b="-15385"/>
                </a:stretch>
              </a:blipFill>
            </p:spPr>
            <p:txBody>
              <a:bodyPr/>
              <a:lstStyle/>
              <a:p>
                <a:r>
                  <a:rPr lang="en-US">
                    <a:noFill/>
                  </a:rPr>
                  <a:t> </a:t>
                </a:r>
              </a:p>
            </p:txBody>
          </p:sp>
        </mc:Fallback>
      </mc:AlternateContent>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2858" t="18424" r="17004" b="8757"/>
          <a:stretch/>
        </p:blipFill>
        <p:spPr>
          <a:xfrm>
            <a:off x="6522720" y="4751070"/>
            <a:ext cx="2468880" cy="195453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65390" y="3048000"/>
                <a:ext cx="1738617" cy="555024"/>
              </a:xfrm>
              <a:prstGeom prst="rect">
                <a:avLst/>
              </a:prstGeom>
              <a:noFill/>
            </p:spPr>
            <p:txBody>
              <a:bodyPr wrap="none" rtlCol="0">
                <a:spAutoFit/>
              </a:bodyPr>
              <a:lstStyle/>
              <a:p>
                <a:r>
                  <a:rPr lang="en-US" sz="2000" b="1" i="1" dirty="0" smtClean="0">
                    <a:solidFill>
                      <a:schemeClr val="bg1"/>
                    </a:solidFill>
                    <a:latin typeface="Times New Roman" pitchFamily="18" charset="0"/>
                    <a:ea typeface="Cambria Math"/>
                    <a:cs typeface="Times New Roman" pitchFamily="18" charset="0"/>
                  </a:rPr>
                  <a:t>AMAV</a:t>
                </a:r>
                <a:r>
                  <a:rPr lang="en-US" sz="2000" b="1" dirty="0" smtClean="0">
                    <a:solidFill>
                      <a:schemeClr val="bg1"/>
                    </a:solidFill>
                    <a:latin typeface="Times New Roman" pitchFamily="18" charset="0"/>
                    <a:ea typeface="Cambria Math"/>
                    <a:cs typeface="Times New Roman" pitchFamily="18" charset="0"/>
                  </a:rPr>
                  <a:t> </a:t>
                </a:r>
                <a14:m>
                  <m:oMath xmlns:m="http://schemas.openxmlformats.org/officeDocument/2006/math">
                    <m:r>
                      <a:rPr lang="en-US" sz="2000" b="1" i="1">
                        <a:solidFill>
                          <a:schemeClr val="bg1"/>
                        </a:solidFill>
                        <a:latin typeface="Cambria Math"/>
                        <a:ea typeface="Cambria Math"/>
                      </a:rPr>
                      <m:t>=</m:t>
                    </m:r>
                    <m:r>
                      <a:rPr lang="en-US" sz="2000" b="1" i="1" smtClean="0">
                        <a:solidFill>
                          <a:schemeClr val="bg1"/>
                        </a:solidFill>
                        <a:latin typeface="Cambria Math"/>
                        <a:ea typeface="Cambria Math"/>
                      </a:rPr>
                      <m:t> </m:t>
                    </m:r>
                    <m:f>
                      <m:fPr>
                        <m:ctrlPr>
                          <a:rPr lang="en-US" sz="2000" b="1" i="1" smtClean="0">
                            <a:solidFill>
                              <a:schemeClr val="bg1"/>
                            </a:solidFill>
                            <a:latin typeface="Cambria Math"/>
                            <a:ea typeface="Cambria Math"/>
                          </a:rPr>
                        </m:ctrlPr>
                      </m:fPr>
                      <m:num>
                        <m:sSup>
                          <m:sSupPr>
                            <m:ctrlPr>
                              <a:rPr lang="en-US" sz="2000" b="1" i="1" smtClean="0">
                                <a:solidFill>
                                  <a:schemeClr val="bg1"/>
                                </a:solidFill>
                                <a:latin typeface="Cambria Math"/>
                                <a:ea typeface="Cambria Math"/>
                              </a:rPr>
                            </m:ctrlPr>
                          </m:sSupPr>
                          <m:e>
                            <m:r>
                              <a:rPr lang="en-US" sz="2000" b="1" i="1" smtClean="0">
                                <a:solidFill>
                                  <a:schemeClr val="bg1"/>
                                </a:solidFill>
                                <a:latin typeface="Cambria Math"/>
                                <a:ea typeface="Cambria Math"/>
                              </a:rPr>
                              <m:t>𝒆</m:t>
                            </m:r>
                          </m:e>
                          <m:sup>
                            <m:r>
                              <a:rPr lang="en-US" sz="2000" b="1" i="1" smtClean="0">
                                <a:solidFill>
                                  <a:schemeClr val="bg1"/>
                                </a:solidFill>
                                <a:latin typeface="Cambria Math"/>
                                <a:ea typeface="Cambria Math"/>
                              </a:rPr>
                              <m:t>𝒙</m:t>
                            </m:r>
                          </m:sup>
                        </m:sSup>
                      </m:num>
                      <m:den>
                        <m:r>
                          <a:rPr lang="en-US" sz="2000" b="1" i="1" smtClean="0">
                            <a:solidFill>
                              <a:schemeClr val="bg1"/>
                            </a:solidFill>
                            <a:latin typeface="Cambria Math"/>
                            <a:ea typeface="Cambria Math"/>
                          </a:rPr>
                          <m:t>𝟏</m:t>
                        </m:r>
                        <m:r>
                          <a:rPr lang="en-US" sz="2000" b="1" i="1" smtClean="0">
                            <a:solidFill>
                              <a:schemeClr val="bg1"/>
                            </a:solidFill>
                            <a:latin typeface="Cambria Math"/>
                            <a:ea typeface="Cambria Math"/>
                          </a:rPr>
                          <m:t>+</m:t>
                        </m:r>
                        <m:sSup>
                          <m:sSupPr>
                            <m:ctrlPr>
                              <a:rPr lang="en-US" sz="2000" b="1" i="1" smtClean="0">
                                <a:solidFill>
                                  <a:schemeClr val="bg1"/>
                                </a:solidFill>
                                <a:latin typeface="Cambria Math"/>
                                <a:ea typeface="Cambria Math"/>
                              </a:rPr>
                            </m:ctrlPr>
                          </m:sSupPr>
                          <m:e>
                            <m:r>
                              <a:rPr lang="en-US" sz="2000" b="1" i="1" smtClean="0">
                                <a:solidFill>
                                  <a:schemeClr val="bg1"/>
                                </a:solidFill>
                                <a:latin typeface="Cambria Math"/>
                                <a:ea typeface="Cambria Math"/>
                              </a:rPr>
                              <m:t>𝒆</m:t>
                            </m:r>
                          </m:e>
                          <m:sup>
                            <m:r>
                              <a:rPr lang="en-US" sz="2000" b="1" i="1" smtClean="0">
                                <a:solidFill>
                                  <a:schemeClr val="bg1"/>
                                </a:solidFill>
                                <a:latin typeface="Cambria Math"/>
                                <a:ea typeface="Cambria Math"/>
                              </a:rPr>
                              <m:t>𝒙</m:t>
                            </m:r>
                          </m:sup>
                        </m:sSup>
                      </m:den>
                    </m:f>
                  </m:oMath>
                </a14:m>
                <a:endParaRPr lang="en-US" sz="2000" b="1"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390" y="3048000"/>
                <a:ext cx="1738617" cy="555024"/>
              </a:xfrm>
              <a:prstGeom prst="rect">
                <a:avLst/>
              </a:prstGeom>
              <a:blipFill rotWithShape="1">
                <a:blip r:embed="rId7"/>
                <a:stretch>
                  <a:fillRect l="-3860" b="-6593"/>
                </a:stretch>
              </a:blipFill>
            </p:spPr>
            <p:txBody>
              <a:bodyPr/>
              <a:lstStyle/>
              <a:p>
                <a:r>
                  <a:rPr lang="en-US">
                    <a:noFill/>
                  </a:rPr>
                  <a:t> </a:t>
                </a:r>
              </a:p>
            </p:txBody>
          </p:sp>
        </mc:Fallback>
      </mc:AlternateContent>
    </p:spTree>
    <p:extLst>
      <p:ext uri="{BB962C8B-B14F-4D97-AF65-F5344CB8AC3E}">
        <p14:creationId xmlns:p14="http://schemas.microsoft.com/office/powerpoint/2010/main" val="56275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257800" y="457200"/>
            <a:ext cx="3581400" cy="65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smtClean="0">
                <a:solidFill>
                  <a:schemeClr val="bg1"/>
                </a:solidFill>
              </a:rPr>
              <a:t>American Avocet</a:t>
            </a:r>
          </a:p>
          <a:p>
            <a:endParaRPr lang="en-US" sz="3200" dirty="0" smtClean="0">
              <a:solidFill>
                <a:schemeClr val="bg1"/>
              </a:solidFill>
            </a:endParaRPr>
          </a:p>
          <a:p>
            <a:r>
              <a:rPr lang="en-US" sz="2800" dirty="0" smtClean="0">
                <a:solidFill>
                  <a:schemeClr val="bg1"/>
                </a:solidFill>
              </a:rPr>
              <a:t>Logistic Regression Model using BBS data from</a:t>
            </a:r>
            <a:r>
              <a:rPr lang="en-US" sz="2800" dirty="0">
                <a:solidFill>
                  <a:schemeClr val="bg1"/>
                </a:solidFill>
              </a:rPr>
              <a:t> </a:t>
            </a:r>
            <a:r>
              <a:rPr lang="en-US" sz="2800" dirty="0" smtClean="0">
                <a:solidFill>
                  <a:schemeClr val="bg1"/>
                </a:solidFill>
              </a:rPr>
              <a:t> 1997 – 2000</a:t>
            </a:r>
          </a:p>
          <a:p>
            <a:endParaRPr lang="en-US" sz="1050" dirty="0" smtClean="0">
              <a:solidFill>
                <a:schemeClr val="bg1"/>
              </a:solidFill>
            </a:endParaRPr>
          </a:p>
          <a:p>
            <a:endParaRPr lang="en-US" sz="800" dirty="0">
              <a:solidFill>
                <a:schemeClr val="bg1"/>
              </a:solidFill>
            </a:endParaRPr>
          </a:p>
          <a:p>
            <a:r>
              <a:rPr lang="en-US" sz="3200" dirty="0" smtClean="0">
                <a:solidFill>
                  <a:schemeClr val="bg1"/>
                </a:solidFill>
              </a:rPr>
              <a:t>     </a:t>
            </a:r>
            <a:r>
              <a:rPr lang="en-US" sz="2000" dirty="0" smtClean="0">
                <a:solidFill>
                  <a:schemeClr val="bg1"/>
                </a:solidFill>
              </a:rPr>
              <a:t>Probability of Occurrence</a:t>
            </a:r>
            <a:endParaRPr lang="en-US" sz="1000" dirty="0" smtClean="0">
              <a:solidFill>
                <a:schemeClr val="bg1"/>
              </a:solidFill>
            </a:endParaRPr>
          </a:p>
          <a:p>
            <a:r>
              <a:rPr lang="en-US" sz="3200" dirty="0" smtClean="0">
                <a:solidFill>
                  <a:schemeClr val="bg1"/>
                </a:solidFill>
              </a:rPr>
              <a:t>              </a:t>
            </a:r>
            <a:r>
              <a:rPr lang="en-US" sz="2000" dirty="0" smtClean="0">
                <a:solidFill>
                  <a:schemeClr val="bg1"/>
                </a:solidFill>
              </a:rPr>
              <a:t>High</a:t>
            </a:r>
          </a:p>
          <a:p>
            <a:endParaRPr lang="en-US" sz="3200" dirty="0">
              <a:solidFill>
                <a:schemeClr val="bg1"/>
              </a:solidFill>
            </a:endParaRPr>
          </a:p>
          <a:p>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              </a:t>
            </a:r>
            <a:r>
              <a:rPr lang="en-US" sz="2000" dirty="0" smtClean="0">
                <a:solidFill>
                  <a:schemeClr val="bg1"/>
                </a:solidFill>
              </a:rPr>
              <a:t>Low</a:t>
            </a:r>
            <a:endParaRPr lang="en-US" sz="2000" dirty="0">
              <a:solidFill>
                <a:schemeClr val="bg1"/>
              </a:solidFill>
            </a:endParaRPr>
          </a:p>
          <a:p>
            <a:endParaRPr lang="en-US" sz="3200" dirty="0" smtClean="0">
              <a:solidFill>
                <a:schemeClr val="bg1"/>
              </a:solidFill>
            </a:endParaRPr>
          </a:p>
          <a:p>
            <a:endParaRPr lang="en-US" sz="3200" dirty="0">
              <a:solidFill>
                <a:schemeClr val="bg1"/>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3" t="44736" r="97167" b="52315"/>
          <a:stretch/>
        </p:blipFill>
        <p:spPr bwMode="auto">
          <a:xfrm>
            <a:off x="6096000" y="3713544"/>
            <a:ext cx="266217" cy="223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292" t="11393" r="27415" b="8156"/>
          <a:stretch/>
        </p:blipFill>
        <p:spPr bwMode="auto">
          <a:xfrm>
            <a:off x="187124" y="152400"/>
            <a:ext cx="488380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94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16090</TotalTime>
  <Words>423</Words>
  <Application>Microsoft Office PowerPoint</Application>
  <PresentationFormat>On-screen Show (4:3)</PresentationFormat>
  <Paragraphs>41</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USFWS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Fields, Sean</dc:creator>
  <cp:lastModifiedBy>Stegeman, Allen</cp:lastModifiedBy>
  <cp:revision>164</cp:revision>
  <dcterms:created xsi:type="dcterms:W3CDTF">2011-11-02T20:54:43Z</dcterms:created>
  <dcterms:modified xsi:type="dcterms:W3CDTF">2014-01-24T18:33:26Z</dcterms:modified>
</cp:coreProperties>
</file>