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2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240"/>
    <a:srgbClr val="DE9F2A"/>
    <a:srgbClr val="201A50"/>
    <a:srgbClr val="D66B1A"/>
    <a:srgbClr val="005657"/>
    <a:srgbClr val="8FAA4C"/>
    <a:srgbClr val="003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221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A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84"/>
            <a:ext cx="12192000" cy="2952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6075"/>
            <a:ext cx="10991850" cy="58737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3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opulation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2" b="22580"/>
          <a:stretch/>
        </p:blipFill>
        <p:spPr>
          <a:xfrm>
            <a:off x="-195678" y="-1390649"/>
            <a:ext cx="12540078" cy="8496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10400" y="5581650"/>
            <a:ext cx="590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5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conomics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" b="20687"/>
          <a:stretch/>
        </p:blipFill>
        <p:spPr>
          <a:xfrm>
            <a:off x="-214728" y="-192505"/>
            <a:ext cx="12540078" cy="733625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10400" y="5581650"/>
            <a:ext cx="590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Health Status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0"/>
          <a:stretch/>
        </p:blipFill>
        <p:spPr>
          <a:xfrm>
            <a:off x="-214728" y="-1221592"/>
            <a:ext cx="12610282" cy="840616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64526" y="5581650"/>
            <a:ext cx="1020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Status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Health Risks and Behaviors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b="12501"/>
          <a:stretch/>
        </p:blipFill>
        <p:spPr>
          <a:xfrm>
            <a:off x="-214729" y="-288758"/>
            <a:ext cx="12734764" cy="738739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0251" y="5581650"/>
            <a:ext cx="1097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US" sz="6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Risks and Behaviors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0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Health Care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 b="19502"/>
          <a:stretch/>
        </p:blipFill>
        <p:spPr>
          <a:xfrm>
            <a:off x="-214728" y="-323850"/>
            <a:ext cx="12734764" cy="7353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0251" y="5581650"/>
            <a:ext cx="1097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US" sz="6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0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nvironment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6" b="10889"/>
          <a:stretch/>
        </p:blipFill>
        <p:spPr>
          <a:xfrm>
            <a:off x="-214727" y="-264695"/>
            <a:ext cx="12734764" cy="74114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0251" y="5581650"/>
            <a:ext cx="1097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3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Special Feature sectio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0" b="6672"/>
          <a:stretch/>
        </p:blipFill>
        <p:spPr>
          <a:xfrm>
            <a:off x="-214727" y="-360947"/>
            <a:ext cx="12734764" cy="755583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0251" y="5581650"/>
            <a:ext cx="1097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Feature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0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925">
            <a:off x="3756650" y="173845"/>
            <a:ext cx="4979786" cy="644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8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01D0-73FE-41A7-9CC6-5539BE881C9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A0E5-BF89-4112-B1A8-89A87FEE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0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6. Two bar graphs show comparison between age groups by year for men and women." title="Indicator 6. Older Vetera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1116842"/>
            <a:ext cx="7078598" cy="40838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INDICATOR 6: </a:t>
            </a:r>
            <a:r>
              <a:rPr lang="en-US" b="1" dirty="0">
                <a:solidFill>
                  <a:srgbClr val="003A62"/>
                </a:solidFill>
              </a:rPr>
              <a:t>Older </a:t>
            </a:r>
            <a:r>
              <a:rPr lang="en-US" b="1" dirty="0" smtClean="0">
                <a:solidFill>
                  <a:srgbClr val="003A62"/>
                </a:solidFill>
              </a:rPr>
              <a:t>Veterans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7. Line graphs shows trend over time for each group included. A zoomed view of the CPS redesign is included above the graph." title="Indicator 7. Pover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983492"/>
            <a:ext cx="7078598" cy="4661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7: </a:t>
            </a:r>
            <a:r>
              <a:rPr lang="en-US" b="1" dirty="0" smtClean="0">
                <a:solidFill>
                  <a:srgbClr val="8FAA4C"/>
                </a:solidFill>
              </a:rPr>
              <a:t>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8. Area graph shows trend over time and distribution of income levels." title="Indicator 8. Inc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983492"/>
            <a:ext cx="7045549" cy="4661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FAA4C"/>
                </a:solidFill>
              </a:rPr>
              <a:t>INDICATOR 8: </a:t>
            </a:r>
            <a:r>
              <a:rPr lang="en-US" b="1" dirty="0">
                <a:solidFill>
                  <a:srgbClr val="8FAA4C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1747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9-1. Stacked bar graph shows breakdown of income sources for each income quintile." title="Indicator 9. Sources of Inc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983492"/>
            <a:ext cx="7049712" cy="41344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9: </a:t>
            </a:r>
            <a:r>
              <a:rPr lang="en-US" b="1" dirty="0">
                <a:solidFill>
                  <a:srgbClr val="8FAA4C"/>
                </a:solidFill>
              </a:rPr>
              <a:t>Sources of </a:t>
            </a:r>
            <a:r>
              <a:rPr lang="en-US" b="1" dirty="0" smtClean="0">
                <a:solidFill>
                  <a:srgbClr val="8FAA4C"/>
                </a:solidFill>
              </a:rPr>
              <a:t>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9-2. Line graph shows trend over time for each type of pension plan included." title="Indicator 9. Sources of Inc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983491"/>
            <a:ext cx="7094542" cy="422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9: </a:t>
            </a:r>
            <a:r>
              <a:rPr lang="en-US" b="1" dirty="0">
                <a:solidFill>
                  <a:srgbClr val="8FAA4C"/>
                </a:solidFill>
              </a:rPr>
              <a:t>Sources of </a:t>
            </a:r>
            <a:r>
              <a:rPr lang="en-US" b="1" dirty="0" smtClean="0">
                <a:solidFill>
                  <a:srgbClr val="8FAA4C"/>
                </a:solidFill>
              </a:rPr>
              <a:t>Income</a:t>
            </a:r>
            <a:r>
              <a:rPr lang="en-US" dirty="0" smtClean="0">
                <a:solidFill>
                  <a:srgbClr val="8FAA4C"/>
                </a:solidFill>
              </a:rPr>
              <a:t>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0-1. Bar graph shows percentage of social security beneficiaries in each age group by sex. 62 to 65 are defined as pre-full retirement Age, 66 and disable worker conversions are defined as full retirement age, and 66, 67 to 69, and 70 and over are defined as post-full retirement age." title="Indicator 10. Social Security Benefi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983491"/>
            <a:ext cx="7104505" cy="5007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10: </a:t>
            </a:r>
            <a:r>
              <a:rPr lang="en-US" b="1" dirty="0">
                <a:solidFill>
                  <a:srgbClr val="8FAA4C"/>
                </a:solidFill>
              </a:rPr>
              <a:t>Social Security </a:t>
            </a:r>
            <a:r>
              <a:rPr lang="en-US" b="1" dirty="0" smtClean="0">
                <a:solidFill>
                  <a:srgbClr val="8FAA4C"/>
                </a:solidFill>
              </a:rPr>
              <a:t>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0-2. Stacked bar graph shows trend over time for percentage distribution of female Social Security beneficiaries. These categories are broken out as worker benefits and Spouse or widow benefits." title="Indicator 10. Social Security Benefi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1106319"/>
            <a:ext cx="7119984" cy="4639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10: </a:t>
            </a:r>
            <a:r>
              <a:rPr lang="en-US" b="1" dirty="0">
                <a:solidFill>
                  <a:srgbClr val="8FAA4C"/>
                </a:solidFill>
              </a:rPr>
              <a:t>Social Security </a:t>
            </a:r>
            <a:r>
              <a:rPr lang="en-US" b="1" dirty="0" smtClean="0">
                <a:solidFill>
                  <a:srgbClr val="8FAA4C"/>
                </a:solidFill>
              </a:rPr>
              <a:t>Benefits </a:t>
            </a:r>
            <a:r>
              <a:rPr lang="en-US" dirty="0" smtClean="0">
                <a:solidFill>
                  <a:srgbClr val="8FAA4C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1-1.  Line graph shows trend over time for median household net worth for each race and educational attainment category included." title="Indicator 11. Net Wor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1106318"/>
            <a:ext cx="7064522" cy="4639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11: </a:t>
            </a:r>
            <a:r>
              <a:rPr lang="en-US" b="1" dirty="0">
                <a:solidFill>
                  <a:srgbClr val="8FAA4C"/>
                </a:solidFill>
              </a:rPr>
              <a:t>Net </a:t>
            </a:r>
            <a:r>
              <a:rPr lang="en-US" b="1" dirty="0" smtClean="0">
                <a:solidFill>
                  <a:srgbClr val="8FAA4C"/>
                </a:solidFill>
              </a:rPr>
              <a:t>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1-2. Stacked bar graph shows trend over time for percentage distribution of amount of funds broken out by sector and type of plan." title="Indicator 11. Net Wor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1106317"/>
            <a:ext cx="7107088" cy="4461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11: </a:t>
            </a:r>
            <a:r>
              <a:rPr lang="en-US" b="1" dirty="0">
                <a:solidFill>
                  <a:srgbClr val="8FAA4C"/>
                </a:solidFill>
              </a:rPr>
              <a:t>Net </a:t>
            </a:r>
            <a:r>
              <a:rPr lang="en-US" b="1" dirty="0" smtClean="0">
                <a:solidFill>
                  <a:srgbClr val="8FAA4C"/>
                </a:solidFill>
              </a:rPr>
              <a:t>Worth </a:t>
            </a:r>
            <a:r>
              <a:rPr lang="en-US" dirty="0" smtClean="0">
                <a:solidFill>
                  <a:srgbClr val="8FAA4C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3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2-1. Line graph shows trend over time for each age group included." title="Indicator 12. Participation in Labor For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2" y="1106317"/>
            <a:ext cx="7100785" cy="4175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12: </a:t>
            </a:r>
            <a:r>
              <a:rPr lang="en-US" b="1" dirty="0">
                <a:solidFill>
                  <a:srgbClr val="8FAA4C"/>
                </a:solidFill>
              </a:rPr>
              <a:t>Participation in Labor </a:t>
            </a:r>
            <a:r>
              <a:rPr lang="en-US" b="1" dirty="0" smtClean="0">
                <a:solidFill>
                  <a:srgbClr val="8FAA4C"/>
                </a:solidFill>
              </a:rPr>
              <a:t>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2-2. Line graph shows trend over time for each age group included." title="Indicator 12. Participation in Labor For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2" y="1106317"/>
            <a:ext cx="7119535" cy="4175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12: </a:t>
            </a:r>
            <a:r>
              <a:rPr lang="en-US" b="1" dirty="0">
                <a:solidFill>
                  <a:srgbClr val="8FAA4C"/>
                </a:solidFill>
              </a:rPr>
              <a:t>Participation in Labor </a:t>
            </a:r>
            <a:r>
              <a:rPr lang="en-US" b="1" dirty="0" smtClean="0">
                <a:solidFill>
                  <a:srgbClr val="8FAA4C"/>
                </a:solidFill>
              </a:rPr>
              <a:t>Force </a:t>
            </a:r>
            <a:r>
              <a:rPr lang="en-US" dirty="0" smtClean="0">
                <a:solidFill>
                  <a:srgbClr val="8FAA4C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3-1. Line graph shows trend over time for each household type included." title="Indicator 13. Housing Proble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2" y="1106317"/>
            <a:ext cx="7164995" cy="446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13: </a:t>
            </a:r>
            <a:r>
              <a:rPr lang="en-US" b="1" dirty="0">
                <a:solidFill>
                  <a:srgbClr val="8FAA4C"/>
                </a:solidFill>
              </a:rPr>
              <a:t>Housing </a:t>
            </a:r>
            <a:r>
              <a:rPr lang="en-US" b="1" dirty="0" smtClean="0">
                <a:solidFill>
                  <a:srgbClr val="8FAA4C"/>
                </a:solidFill>
              </a:rPr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3-2. Line graph shows trend over time for each household type included." title="Indicator 13. Housing Proble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2" y="1106317"/>
            <a:ext cx="7252674" cy="4871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13: </a:t>
            </a:r>
            <a:r>
              <a:rPr lang="en-US" b="1" dirty="0">
                <a:solidFill>
                  <a:srgbClr val="8FAA4C"/>
                </a:solidFill>
              </a:rPr>
              <a:t>Housing </a:t>
            </a:r>
            <a:r>
              <a:rPr lang="en-US" b="1" dirty="0" smtClean="0">
                <a:solidFill>
                  <a:srgbClr val="8FAA4C"/>
                </a:solidFill>
              </a:rPr>
              <a:t>Problems </a:t>
            </a:r>
            <a:r>
              <a:rPr lang="en-US" dirty="0" smtClean="0">
                <a:solidFill>
                  <a:srgbClr val="8FAA4C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4. Stacked bar graph shows breakdown of expenditures for each age group." title="Indicator 14. Total Expendi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2" y="1106316"/>
            <a:ext cx="7329418" cy="5160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FAA4C"/>
                </a:solidFill>
              </a:rPr>
              <a:t>INDICATOR 14: </a:t>
            </a:r>
            <a:r>
              <a:rPr lang="en-US" b="1" dirty="0">
                <a:solidFill>
                  <a:srgbClr val="8FAA4C"/>
                </a:solidFill>
              </a:rPr>
              <a:t>Total </a:t>
            </a:r>
            <a:r>
              <a:rPr lang="en-US" b="1" dirty="0" smtClean="0">
                <a:solidFill>
                  <a:srgbClr val="8FAA4C"/>
                </a:solidFill>
              </a:rPr>
              <a:t>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5. Line graph shows trend over time for each race and sex category included." title="Indicator 15. Life Expectan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2" y="1106316"/>
            <a:ext cx="7349215" cy="43800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15: </a:t>
            </a:r>
            <a:r>
              <a:rPr lang="en-US" b="1" dirty="0">
                <a:solidFill>
                  <a:srgbClr val="005657"/>
                </a:solidFill>
              </a:rPr>
              <a:t>Life </a:t>
            </a:r>
            <a:r>
              <a:rPr lang="en-US" b="1" dirty="0" smtClean="0">
                <a:solidFill>
                  <a:srgbClr val="005657"/>
                </a:solidFill>
              </a:rPr>
              <a:t>Expectancy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6. Line graph shows trend over time for each cause of death included." title="Indicator 16. Mortal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1" y="1106316"/>
            <a:ext cx="7317087" cy="447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16: </a:t>
            </a:r>
            <a:r>
              <a:rPr lang="en-US" b="1" dirty="0" smtClean="0">
                <a:solidFill>
                  <a:srgbClr val="005657"/>
                </a:solidFill>
              </a:rPr>
              <a:t>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7. Bar graph shows percentage of men and women with each chronic health condition included." title="Indicator 17. Chronic Health Condi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1" y="1106316"/>
            <a:ext cx="7228910" cy="447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17: </a:t>
            </a:r>
            <a:r>
              <a:rPr lang="en-US" b="1" dirty="0">
                <a:solidFill>
                  <a:srgbClr val="005657"/>
                </a:solidFill>
              </a:rPr>
              <a:t>Chronic Health </a:t>
            </a:r>
            <a:r>
              <a:rPr lang="en-US" b="1" dirty="0" smtClean="0">
                <a:solidFill>
                  <a:srgbClr val="005657"/>
                </a:solidFill>
              </a:rPr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8. Bar graph shows percentage who had dental insurance, had a dental visit in the past year, and had no natural teeth broken out by age group." title="Indicator 18. Oral Heal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1" y="1106316"/>
            <a:ext cx="7225051" cy="4885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18: </a:t>
            </a:r>
            <a:r>
              <a:rPr lang="en-US" b="1" dirty="0">
                <a:solidFill>
                  <a:srgbClr val="005657"/>
                </a:solidFill>
              </a:rPr>
              <a:t>Oral </a:t>
            </a:r>
            <a:r>
              <a:rPr lang="en-US" b="1" dirty="0" smtClean="0">
                <a:solidFill>
                  <a:srgbClr val="005657"/>
                </a:solidFill>
              </a:rPr>
              <a:t>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-1. Line graph shows trend over time for each age group included." title="Indicator 1. Number of Older America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1178880"/>
            <a:ext cx="7006996" cy="47103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A62"/>
                </a:solidFill>
              </a:rPr>
              <a:t>INDICATOR 1: </a:t>
            </a:r>
            <a:r>
              <a:rPr lang="en-US" b="1" dirty="0" smtClean="0">
                <a:solidFill>
                  <a:srgbClr val="003A62"/>
                </a:solidFill>
              </a:rPr>
              <a:t>Number of Older Americans</a:t>
            </a:r>
            <a:endParaRPr lang="en-US" b="1" dirty="0">
              <a:solidFill>
                <a:srgbClr val="003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9. Bar graph shows percentage of those with good to excellent health by age group and race and Hispanic origin." title="Indicator 19. Respondent-Assessed Health Stat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1" y="1106316"/>
            <a:ext cx="7277461" cy="4543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19: </a:t>
            </a:r>
            <a:r>
              <a:rPr lang="en-US" b="1" dirty="0">
                <a:solidFill>
                  <a:srgbClr val="005657"/>
                </a:solidFill>
              </a:rPr>
              <a:t>Respondent-Assessed Health </a:t>
            </a:r>
            <a:r>
              <a:rPr lang="en-US" b="1" dirty="0" smtClean="0">
                <a:solidFill>
                  <a:srgbClr val="005657"/>
                </a:solidFill>
              </a:rPr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0. Bar graph shows percentage of those with dementia by age group and sex." title="Indicator 20. Dement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1" y="1106316"/>
            <a:ext cx="7282750" cy="5144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20: </a:t>
            </a:r>
            <a:r>
              <a:rPr lang="en-US" b="1" dirty="0" smtClean="0">
                <a:solidFill>
                  <a:srgbClr val="005657"/>
                </a:solidFill>
              </a:rPr>
              <a:t>Dementia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1-1. Two bar graphs show the trend over time for men and women by age group included." title="Indicator 21. Depressive Sympto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1" y="1030115"/>
            <a:ext cx="7347326" cy="5144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21: </a:t>
            </a:r>
            <a:r>
              <a:rPr lang="en-US" b="1" dirty="0">
                <a:solidFill>
                  <a:srgbClr val="005657"/>
                </a:solidFill>
              </a:rPr>
              <a:t>Depressive </a:t>
            </a:r>
            <a:r>
              <a:rPr lang="en-US" b="1" dirty="0" smtClean="0">
                <a:solidFill>
                  <a:srgbClr val="005657"/>
                </a:solidFill>
              </a:rPr>
              <a:t>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1-2. Bar graph shows percentage with clinically relevant depressive symptoms for each age group included and sex." title="Indicator 21. Depressive Sympto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0" y="1106315"/>
            <a:ext cx="7370549" cy="504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21: </a:t>
            </a:r>
            <a:r>
              <a:rPr lang="en-US" b="1" dirty="0">
                <a:solidFill>
                  <a:srgbClr val="005657"/>
                </a:solidFill>
              </a:rPr>
              <a:t>Depressive </a:t>
            </a:r>
            <a:r>
              <a:rPr lang="en-US" b="1" dirty="0" smtClean="0">
                <a:solidFill>
                  <a:srgbClr val="005657"/>
                </a:solidFill>
              </a:rPr>
              <a:t>Symptoms </a:t>
            </a:r>
            <a:r>
              <a:rPr lang="en-US" dirty="0" smtClean="0">
                <a:solidFill>
                  <a:srgbClr val="005657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2-1. Two bar graphs show percentage of men and women with each disability in 2010 and 2014." title="Indicator 22. Functional Limit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0" y="1106315"/>
            <a:ext cx="7386573" cy="5212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22: </a:t>
            </a:r>
            <a:r>
              <a:rPr lang="en-US" b="1" dirty="0">
                <a:solidFill>
                  <a:srgbClr val="005657"/>
                </a:solidFill>
              </a:rPr>
              <a:t>Functional </a:t>
            </a:r>
            <a:r>
              <a:rPr lang="en-US" b="1" dirty="0" smtClean="0">
                <a:solidFill>
                  <a:srgbClr val="005657"/>
                </a:solidFill>
              </a:rPr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2-2. Stacked bar graph shows trend over time broken out by activity limitations." title="Indicator 22. Functional Limit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0" y="1106315"/>
            <a:ext cx="7482198" cy="5212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657"/>
                </a:solidFill>
              </a:rPr>
              <a:t>INDICATOR 22: </a:t>
            </a:r>
            <a:r>
              <a:rPr lang="en-US" b="1" dirty="0">
                <a:solidFill>
                  <a:srgbClr val="005657"/>
                </a:solidFill>
              </a:rPr>
              <a:t>Functional </a:t>
            </a:r>
            <a:r>
              <a:rPr lang="en-US" b="1" dirty="0" smtClean="0">
                <a:solidFill>
                  <a:srgbClr val="005657"/>
                </a:solidFill>
              </a:rPr>
              <a:t>Limitations </a:t>
            </a:r>
            <a:r>
              <a:rPr lang="en-US" dirty="0" smtClean="0">
                <a:solidFill>
                  <a:srgbClr val="005657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358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3. Line graph shows trend over time for each vaccine included." title="Indicator 23. Vaccin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0" y="1106315"/>
            <a:ext cx="7473859" cy="48910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66B1A"/>
                </a:solidFill>
              </a:rPr>
              <a:t>INDICATOR 23: </a:t>
            </a:r>
            <a:r>
              <a:rPr lang="en-US" b="1" dirty="0" smtClean="0">
                <a:solidFill>
                  <a:srgbClr val="D66B1A"/>
                </a:solidFill>
              </a:rPr>
              <a:t>Vaccinations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4. Line graph shows trend over time for each type of screening included." title="Indicator 24. Cancer Screenin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0" y="1106315"/>
            <a:ext cx="7540432" cy="49852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66B1A"/>
                </a:solidFill>
              </a:rPr>
              <a:t>INDICATOR 24: </a:t>
            </a:r>
            <a:r>
              <a:rPr lang="en-US" b="1" dirty="0">
                <a:solidFill>
                  <a:srgbClr val="D66B1A"/>
                </a:solidFill>
              </a:rPr>
              <a:t>Cancer </a:t>
            </a:r>
            <a:r>
              <a:rPr lang="en-US" b="1" dirty="0" smtClean="0">
                <a:solidFill>
                  <a:srgbClr val="D66B1A"/>
                </a:solidFill>
              </a:rPr>
              <a:t>Screenings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 Chart Containing data on Diet Quality for population age 65 and ol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11" y="988917"/>
            <a:ext cx="7512843" cy="56488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66B1A"/>
                </a:solidFill>
              </a:rPr>
              <a:t>INDICATOR 25: </a:t>
            </a:r>
            <a:r>
              <a:rPr lang="en-US" b="1" dirty="0">
                <a:solidFill>
                  <a:srgbClr val="D66B1A"/>
                </a:solidFill>
              </a:rPr>
              <a:t>Diet </a:t>
            </a:r>
            <a:r>
              <a:rPr lang="en-US" b="1" dirty="0" smtClean="0">
                <a:solidFill>
                  <a:srgbClr val="D66B1A"/>
                </a:solidFill>
              </a:rPr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-2. Map shows highest concentrations of population age 65 and over." title="Indicator 1. Number of Older America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933450"/>
            <a:ext cx="7029449" cy="56212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INDICATOR 1: </a:t>
            </a:r>
            <a:r>
              <a:rPr lang="en-US" b="1" dirty="0">
                <a:solidFill>
                  <a:srgbClr val="003A62"/>
                </a:solidFill>
              </a:rPr>
              <a:t>Number of Older </a:t>
            </a:r>
            <a:r>
              <a:rPr lang="en-US" b="1" dirty="0" smtClean="0">
                <a:solidFill>
                  <a:srgbClr val="003A62"/>
                </a:solidFill>
              </a:rPr>
              <a:t>Americans </a:t>
            </a:r>
            <a:r>
              <a:rPr lang="en-US" dirty="0" smtClean="0">
                <a:solidFill>
                  <a:srgbClr val="003A62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6. Line graph shows trend over time for each age group included." title="Indicator 26. Physical Activ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11" y="971844"/>
            <a:ext cx="7562661" cy="54289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66B1A"/>
                </a:solidFill>
              </a:rPr>
              <a:t>INDICATOR 26: </a:t>
            </a:r>
            <a:r>
              <a:rPr lang="en-US" b="1" dirty="0">
                <a:solidFill>
                  <a:srgbClr val="D66B1A"/>
                </a:solidFill>
              </a:rPr>
              <a:t>Physical </a:t>
            </a:r>
            <a:r>
              <a:rPr lang="en-US" b="1" dirty="0" smtClean="0">
                <a:solidFill>
                  <a:srgbClr val="D66B1A"/>
                </a:solidFill>
              </a:rPr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7. Two line graphs show trend over time for men and women in each age group included." title="Indicator 27. Obe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11" y="1065973"/>
            <a:ext cx="7562661" cy="49954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66B1A"/>
                </a:solidFill>
              </a:rPr>
              <a:t>INDICATOR 27: </a:t>
            </a:r>
            <a:r>
              <a:rPr lang="en-US" b="1" dirty="0" smtClean="0">
                <a:solidFill>
                  <a:srgbClr val="D66B1A"/>
                </a:solidFill>
              </a:rPr>
              <a:t>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8. Line graph shows trend over time by sex." title="Indicator 28. Cigarette Smoking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10" y="1133209"/>
            <a:ext cx="7594131" cy="45817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66B1A"/>
                </a:solidFill>
              </a:rPr>
              <a:t>INDICATOR 28: </a:t>
            </a:r>
            <a:r>
              <a:rPr lang="en-US" b="1" dirty="0">
                <a:solidFill>
                  <a:srgbClr val="D66B1A"/>
                </a:solidFill>
              </a:rPr>
              <a:t>Cigarette </a:t>
            </a:r>
            <a:r>
              <a:rPr lang="en-US" b="1" dirty="0" smtClean="0">
                <a:solidFill>
                  <a:srgbClr val="D66B1A"/>
                </a:solidFill>
              </a:rPr>
              <a:t>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9-1. Line graph shows rate over time for hospital stays and skilled nursing facility stays." title="Indicator 29. Use of Health Care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10" y="1133209"/>
            <a:ext cx="7556161" cy="45817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29: </a:t>
            </a:r>
            <a:r>
              <a:rPr lang="en-US" b="1" dirty="0">
                <a:solidFill>
                  <a:srgbClr val="201A50"/>
                </a:solidFill>
              </a:rPr>
              <a:t>Use of Health Care </a:t>
            </a:r>
            <a:r>
              <a:rPr lang="en-US" b="1" dirty="0" smtClean="0">
                <a:solidFill>
                  <a:srgbClr val="201A50"/>
                </a:solidFill>
              </a:rPr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s 29-2. Line graph shows rate over time for Physician visits and consultations and Home health care visits." title="Indicator 29. Use of Health Care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09" y="1024026"/>
            <a:ext cx="7530187" cy="52812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29: </a:t>
            </a:r>
            <a:r>
              <a:rPr lang="en-US" b="1" dirty="0">
                <a:solidFill>
                  <a:srgbClr val="201A50"/>
                </a:solidFill>
              </a:rPr>
              <a:t>Use of Health Care </a:t>
            </a:r>
            <a:r>
              <a:rPr lang="en-US" b="1" dirty="0" smtClean="0">
                <a:solidFill>
                  <a:srgbClr val="201A50"/>
                </a:solidFill>
              </a:rPr>
              <a:t>Services </a:t>
            </a:r>
            <a:r>
              <a:rPr lang="en-US" dirty="0" smtClean="0">
                <a:solidFill>
                  <a:srgbClr val="201A50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0-1. Line graph shows trend over time for each age group included." title="Indicator 30. Health Care Expendi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1064969"/>
            <a:ext cx="7534205" cy="44623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30: </a:t>
            </a:r>
            <a:r>
              <a:rPr lang="en-US" b="1" dirty="0">
                <a:solidFill>
                  <a:srgbClr val="201A50"/>
                </a:solidFill>
              </a:rPr>
              <a:t>Health Care </a:t>
            </a:r>
            <a:r>
              <a:rPr lang="en-US" b="1" dirty="0" smtClean="0">
                <a:solidFill>
                  <a:srgbClr val="201A50"/>
                </a:solidFill>
              </a:rPr>
              <a:t>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0-2. Stacked bar graph shows percentage distribution of annual health care costs broken out by type of major cost component." title="Indicator 30. Health Care Expendi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1064968"/>
            <a:ext cx="7572129" cy="44623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30: </a:t>
            </a:r>
            <a:r>
              <a:rPr lang="en-US" b="1" dirty="0">
                <a:solidFill>
                  <a:srgbClr val="201A50"/>
                </a:solidFill>
              </a:rPr>
              <a:t>Health Care </a:t>
            </a:r>
            <a:r>
              <a:rPr lang="en-US" b="1" dirty="0" smtClean="0">
                <a:solidFill>
                  <a:srgbClr val="201A50"/>
                </a:solidFill>
              </a:rPr>
              <a:t>Expenditures </a:t>
            </a:r>
            <a:r>
              <a:rPr lang="en-US" dirty="0" smtClean="0">
                <a:solidFill>
                  <a:srgbClr val="201A50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1-1. Line graph shows trend over time for each source of payment." title="Indicator 31. Prescription Dru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1064968"/>
            <a:ext cx="7560624" cy="47080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31: </a:t>
            </a:r>
            <a:r>
              <a:rPr lang="en-US" b="1" dirty="0">
                <a:solidFill>
                  <a:srgbClr val="201A50"/>
                </a:solidFill>
              </a:rPr>
              <a:t>Prescription </a:t>
            </a:r>
            <a:r>
              <a:rPr lang="en-US" b="1" dirty="0" smtClean="0">
                <a:solidFill>
                  <a:srgbClr val="201A50"/>
                </a:solidFill>
              </a:rPr>
              <a:t>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1-2. Stacked and regular bar graph shows enrollment by type of subsidy." title="Indicator 31. Prescription Dru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1064968"/>
            <a:ext cx="7515728" cy="45169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31: </a:t>
            </a:r>
            <a:r>
              <a:rPr lang="en-US" b="1" dirty="0">
                <a:solidFill>
                  <a:srgbClr val="201A50"/>
                </a:solidFill>
              </a:rPr>
              <a:t>Prescription </a:t>
            </a:r>
            <a:r>
              <a:rPr lang="en-US" b="1" dirty="0" smtClean="0">
                <a:solidFill>
                  <a:srgbClr val="201A50"/>
                </a:solidFill>
              </a:rPr>
              <a:t>Drugs </a:t>
            </a:r>
            <a:r>
              <a:rPr lang="en-US" dirty="0" smtClean="0">
                <a:solidFill>
                  <a:srgbClr val="201A50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. Bar graph shows comparison between 2014 and 2060 by race and Hispanic origin." title="Indicator 2. Racial and Ethnic Compos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994350"/>
            <a:ext cx="7029449" cy="5456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A62"/>
                </a:solidFill>
              </a:rPr>
              <a:t>INDICATOR 2: </a:t>
            </a:r>
            <a:r>
              <a:rPr lang="en-US" b="1" dirty="0">
                <a:solidFill>
                  <a:srgbClr val="003A62"/>
                </a:solidFill>
              </a:rPr>
              <a:t>Racial and Ethnic Composition</a:t>
            </a:r>
          </a:p>
        </p:txBody>
      </p:sp>
    </p:spTree>
    <p:extLst>
      <p:ext uri="{BB962C8B-B14F-4D97-AF65-F5344CB8AC3E}">
        <p14:creationId xmlns:p14="http://schemas.microsoft.com/office/powerpoint/2010/main" val="19839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2. Line graph shows trend over time for each type of insurance." title="Indicator 32. Sources of Health Insura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983081"/>
            <a:ext cx="7515728" cy="53665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32: </a:t>
            </a:r>
            <a:r>
              <a:rPr lang="en-US" b="1" dirty="0">
                <a:solidFill>
                  <a:srgbClr val="201A50"/>
                </a:solidFill>
              </a:rPr>
              <a:t>Sources of Health </a:t>
            </a:r>
            <a:r>
              <a:rPr lang="en-US" b="1" dirty="0" smtClean="0">
                <a:solidFill>
                  <a:srgbClr val="201A50"/>
                </a:solidFill>
              </a:rPr>
              <a:t>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3. Two bar graph show ratio of out of-pocket expenditures for each income category by age and year." title="Indicator 33. Out-of-Pocket Health Care Expendi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983081"/>
            <a:ext cx="7515728" cy="55207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33: </a:t>
            </a:r>
            <a:r>
              <a:rPr lang="en-US" b="1" dirty="0">
                <a:solidFill>
                  <a:srgbClr val="201A50"/>
                </a:solidFill>
              </a:rPr>
              <a:t>Out-of-Pocket Health Care </a:t>
            </a:r>
            <a:r>
              <a:rPr lang="en-US" b="1" dirty="0" smtClean="0">
                <a:solidFill>
                  <a:srgbClr val="201A50"/>
                </a:solidFill>
              </a:rPr>
              <a:t>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4. Stacked bar graph shows percentage distribution for each service broken out source of payment." title="Indicator 34. Sources of Payment for Health Care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1133206"/>
            <a:ext cx="7501834" cy="48718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34: </a:t>
            </a:r>
            <a:r>
              <a:rPr lang="en-US" b="1" dirty="0">
                <a:solidFill>
                  <a:srgbClr val="201A50"/>
                </a:solidFill>
              </a:rPr>
              <a:t>Sources of Payment for Health Care </a:t>
            </a:r>
            <a:r>
              <a:rPr lang="en-US" b="1" dirty="0" smtClean="0">
                <a:solidFill>
                  <a:srgbClr val="201A50"/>
                </a:solidFill>
              </a:rPr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5. Stacked bar graph shows trend over time for number of veterans by age group." title="Indicator 35. Veterans' Health Ca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5" y="1133206"/>
            <a:ext cx="7498389" cy="47489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35: </a:t>
            </a:r>
            <a:r>
              <a:rPr lang="en-US" b="1" dirty="0">
                <a:solidFill>
                  <a:srgbClr val="201A50"/>
                </a:solidFill>
              </a:rPr>
              <a:t>Veterans’ Health </a:t>
            </a:r>
            <a:r>
              <a:rPr lang="en-US" b="1" dirty="0" smtClean="0">
                <a:solidFill>
                  <a:srgbClr val="201A50"/>
                </a:solidFill>
              </a:rPr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6-1. Stacked bar graph shows percentage distribution for each age group broken out by selected residential setting." title="Indicator 36. Residential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5" y="1010375"/>
            <a:ext cx="7534883" cy="5065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36: </a:t>
            </a:r>
            <a:r>
              <a:rPr lang="en-US" b="1" dirty="0">
                <a:solidFill>
                  <a:srgbClr val="201A50"/>
                </a:solidFill>
              </a:rPr>
              <a:t>Residential </a:t>
            </a:r>
            <a:r>
              <a:rPr lang="en-US" b="1" dirty="0" smtClean="0">
                <a:solidFill>
                  <a:srgbClr val="201A50"/>
                </a:solidFill>
              </a:rPr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6-2. Stacked bar graph shows percentage distribution for each residential setting broken out by activity limitations." title="Indicator 36. Residential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5" y="914840"/>
            <a:ext cx="7534883" cy="56795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36: </a:t>
            </a:r>
            <a:r>
              <a:rPr lang="en-US" b="1" dirty="0">
                <a:solidFill>
                  <a:srgbClr val="201A50"/>
                </a:solidFill>
              </a:rPr>
              <a:t>Residential </a:t>
            </a:r>
            <a:r>
              <a:rPr lang="en-US" b="1" dirty="0" smtClean="0">
                <a:solidFill>
                  <a:srgbClr val="201A50"/>
                </a:solidFill>
              </a:rPr>
              <a:t>Services </a:t>
            </a:r>
            <a:r>
              <a:rPr lang="en-US" dirty="0" smtClean="0">
                <a:solidFill>
                  <a:srgbClr val="201A50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7-1. Stacked bar graph shows trend over time by type of assistance." title="Indicator 37. Personal Assistance and Equip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4" y="1010374"/>
            <a:ext cx="7542159" cy="49946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37: </a:t>
            </a:r>
            <a:r>
              <a:rPr lang="en-US" b="1" dirty="0">
                <a:solidFill>
                  <a:srgbClr val="201A50"/>
                </a:solidFill>
              </a:rPr>
              <a:t>Personal Assistance and </a:t>
            </a:r>
            <a:r>
              <a:rPr lang="en-US" b="1" dirty="0" smtClean="0">
                <a:solidFill>
                  <a:srgbClr val="201A50"/>
                </a:solidFill>
              </a:rPr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7-2. Bar graph shows trend over time by age group." title="Indicator 37. Personal Assistance and Equip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4" y="1010374"/>
            <a:ext cx="7523736" cy="51584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37: </a:t>
            </a:r>
            <a:r>
              <a:rPr lang="en-US" b="1" dirty="0">
                <a:solidFill>
                  <a:srgbClr val="201A50"/>
                </a:solidFill>
              </a:rPr>
              <a:t>Personal Assistance and </a:t>
            </a:r>
            <a:r>
              <a:rPr lang="en-US" b="1" dirty="0" smtClean="0">
                <a:solidFill>
                  <a:srgbClr val="201A50"/>
                </a:solidFill>
              </a:rPr>
              <a:t>Equipment </a:t>
            </a:r>
            <a:r>
              <a:rPr lang="en-US" dirty="0" smtClean="0">
                <a:solidFill>
                  <a:srgbClr val="201A50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8-1. Stacked bar graph shows number of users in each sector broken out by age group." title="Indicator 38. Long-Term Care Prov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4" y="1010374"/>
            <a:ext cx="7537505" cy="50628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38: </a:t>
            </a:r>
            <a:r>
              <a:rPr lang="en-US" b="1" dirty="0">
                <a:solidFill>
                  <a:srgbClr val="201A50"/>
                </a:solidFill>
              </a:rPr>
              <a:t>Long-Term Care </a:t>
            </a:r>
            <a:r>
              <a:rPr lang="en-US" b="1" dirty="0" smtClean="0">
                <a:solidFill>
                  <a:srgbClr val="201A50"/>
                </a:solidFill>
              </a:rPr>
              <a:t>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8-2. Bar graph shows percentage needing any assistance with activities of daily living by sector and activity." title="Indicator 38. Long-Term Care Provi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4" y="1010374"/>
            <a:ext cx="7513602" cy="54313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1A50"/>
                </a:solidFill>
              </a:rPr>
              <a:t>INDICATOR 38: </a:t>
            </a:r>
            <a:r>
              <a:rPr lang="en-US" b="1" dirty="0">
                <a:solidFill>
                  <a:srgbClr val="201A50"/>
                </a:solidFill>
              </a:rPr>
              <a:t>Long-Term Care </a:t>
            </a:r>
            <a:r>
              <a:rPr lang="en-US" b="1" dirty="0" smtClean="0">
                <a:solidFill>
                  <a:srgbClr val="201A50"/>
                </a:solidFill>
              </a:rPr>
              <a:t>Providers</a:t>
            </a:r>
            <a:r>
              <a:rPr lang="en-US" dirty="0" smtClean="0">
                <a:solidFill>
                  <a:srgbClr val="201A50"/>
                </a:solidFill>
              </a:rPr>
              <a:t>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. Two bar graphs show percentage of men and women in each marital status group by age." title="Indicator 3. Marital Stat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1102680"/>
            <a:ext cx="7009222" cy="4231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INDICATOR 3: </a:t>
            </a:r>
            <a:r>
              <a:rPr lang="en-US" b="1" dirty="0">
                <a:solidFill>
                  <a:srgbClr val="003A62"/>
                </a:solidFill>
              </a:rPr>
              <a:t>Marital </a:t>
            </a:r>
            <a:r>
              <a:rPr lang="en-US" b="1" dirty="0" smtClean="0">
                <a:solidFill>
                  <a:srgbClr val="003A62"/>
                </a:solidFill>
              </a:rPr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53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39-1. Stacked bar graph shows percent distribution for each age group broken out by activity." title="Indicator 39. Use of Ti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3" y="1010374"/>
            <a:ext cx="7504031" cy="4394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E9F2A"/>
                </a:solidFill>
              </a:rPr>
              <a:t>INDICATOR 39: </a:t>
            </a:r>
            <a:r>
              <a:rPr lang="en-US" b="1" dirty="0">
                <a:solidFill>
                  <a:srgbClr val="DE9F2A"/>
                </a:solidFill>
              </a:rPr>
              <a:t>Use of </a:t>
            </a:r>
            <a:r>
              <a:rPr lang="en-US" b="1" dirty="0" smtClean="0">
                <a:solidFill>
                  <a:srgbClr val="DE9F2A"/>
                </a:solidFill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39-2. Stacked bar graph shows percent distribution for each age group broken out by activity." title="Indicator 39. Use of Ti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3" y="1010374"/>
            <a:ext cx="7495147" cy="4394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E9F2A"/>
                </a:solidFill>
              </a:rPr>
              <a:t>INDICATOR 39: </a:t>
            </a:r>
            <a:r>
              <a:rPr lang="en-US" b="1" dirty="0">
                <a:solidFill>
                  <a:srgbClr val="DE9F2A"/>
                </a:solidFill>
              </a:rPr>
              <a:t>Use of </a:t>
            </a:r>
            <a:r>
              <a:rPr lang="en-US" b="1" dirty="0" smtClean="0">
                <a:solidFill>
                  <a:srgbClr val="DE9F2A"/>
                </a:solidFill>
              </a:rPr>
              <a:t>Time </a:t>
            </a:r>
            <a:r>
              <a:rPr lang="en-US" dirty="0" smtClean="0">
                <a:solidFill>
                  <a:srgbClr val="DE9F2A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40-1. Map shows concentration of counties with poor air quality in the United States." title="Indicator 40. Air Qual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3" y="1010374"/>
            <a:ext cx="6686168" cy="56428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E9F2A"/>
                </a:solidFill>
              </a:rPr>
              <a:t>INDICATOR 40: </a:t>
            </a:r>
            <a:r>
              <a:rPr lang="en-US" b="1" dirty="0">
                <a:solidFill>
                  <a:srgbClr val="DE9F2A"/>
                </a:solidFill>
              </a:rPr>
              <a:t>Air </a:t>
            </a:r>
            <a:r>
              <a:rPr lang="en-US" b="1" dirty="0" smtClean="0">
                <a:solidFill>
                  <a:srgbClr val="DE9F2A"/>
                </a:solidFill>
              </a:rPr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40-2. Line graph shows trend over time for each type of pollutant included." title="Indicator 40. Air Qual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3" y="1010374"/>
            <a:ext cx="7490745" cy="50355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E9F2A"/>
                </a:solidFill>
              </a:rPr>
              <a:t>INDICATOR 40: </a:t>
            </a:r>
            <a:r>
              <a:rPr lang="en-US" b="1" dirty="0">
                <a:solidFill>
                  <a:srgbClr val="DE9F2A"/>
                </a:solidFill>
              </a:rPr>
              <a:t>Air </a:t>
            </a:r>
            <a:r>
              <a:rPr lang="en-US" b="1" dirty="0" smtClean="0">
                <a:solidFill>
                  <a:srgbClr val="DE9F2A"/>
                </a:solidFill>
              </a:rPr>
              <a:t>Quality </a:t>
            </a:r>
            <a:r>
              <a:rPr lang="en-US" dirty="0" smtClean="0">
                <a:solidFill>
                  <a:srgbClr val="DE9F2A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41. Bar graph shows percentage by type of change and age group." title="Indicator 41. Transpor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3" y="1242386"/>
            <a:ext cx="7480491" cy="43531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E9F2A"/>
                </a:solidFill>
              </a:rPr>
              <a:t>INDICATOR 41: </a:t>
            </a:r>
            <a:r>
              <a:rPr lang="en-US" b="1" dirty="0" smtClean="0">
                <a:solidFill>
                  <a:srgbClr val="DE9F2A"/>
                </a:solidFill>
              </a:rPr>
              <a:t>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SF-1. Stacked bar graph shows number of informal caregivers in each age group by sex." title="Special Feature: Informal Caregi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3" y="1242386"/>
            <a:ext cx="7514098" cy="40392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52240"/>
                </a:solidFill>
              </a:rPr>
              <a:t>Special Feature: </a:t>
            </a:r>
            <a:r>
              <a:rPr lang="en-US" b="1" dirty="0">
                <a:solidFill>
                  <a:srgbClr val="652240"/>
                </a:solidFill>
              </a:rPr>
              <a:t>Informal </a:t>
            </a:r>
            <a:r>
              <a:rPr lang="en-US" b="1" dirty="0" smtClean="0">
                <a:solidFill>
                  <a:srgbClr val="652240"/>
                </a:solidFill>
              </a:rPr>
              <a:t>Caregiving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SF-2. Bar graph shows percentage distribution of informal caregivers by relationship category by percentage of caregivers and percentage of hours." title="Special Feature: Informal Caregi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2" y="1092260"/>
            <a:ext cx="7487079" cy="45852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52240"/>
                </a:solidFill>
              </a:rPr>
              <a:t>Special Feature: </a:t>
            </a:r>
            <a:r>
              <a:rPr lang="en-US" b="1" dirty="0">
                <a:solidFill>
                  <a:srgbClr val="652240"/>
                </a:solidFill>
              </a:rPr>
              <a:t>Informal </a:t>
            </a:r>
            <a:r>
              <a:rPr lang="en-US" b="1" dirty="0" smtClean="0">
                <a:solidFill>
                  <a:srgbClr val="652240"/>
                </a:solidFill>
              </a:rPr>
              <a:t>Caregiving </a:t>
            </a:r>
            <a:r>
              <a:rPr lang="en-US" dirty="0" smtClean="0">
                <a:solidFill>
                  <a:srgbClr val="652240"/>
                </a:solidFill>
              </a:rPr>
              <a:t>(page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52240"/>
                </a:solidFill>
              </a:rPr>
              <a:t>Special Feature: </a:t>
            </a:r>
            <a:r>
              <a:rPr lang="en-US" b="1" dirty="0">
                <a:solidFill>
                  <a:srgbClr val="652240"/>
                </a:solidFill>
              </a:rPr>
              <a:t>Informal </a:t>
            </a:r>
            <a:r>
              <a:rPr lang="en-US" b="1" dirty="0" smtClean="0">
                <a:solidFill>
                  <a:srgbClr val="652240"/>
                </a:solidFill>
              </a:rPr>
              <a:t>Caregiving </a:t>
            </a:r>
            <a:r>
              <a:rPr lang="en-US" dirty="0" smtClean="0">
                <a:solidFill>
                  <a:srgbClr val="652240"/>
                </a:solidFill>
              </a:rPr>
              <a:t>(page 3)</a:t>
            </a:r>
            <a:endParaRPr lang="en-US" dirty="0"/>
          </a:p>
        </p:txBody>
      </p:sp>
      <p:pic>
        <p:nvPicPr>
          <p:cNvPr id="6" name="Picture 5" descr="Figure SF-3. Bar graph shows percentage by type of assistance and sex." title="Special Feature: Informal Caregi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2" y="1092260"/>
            <a:ext cx="7537689" cy="49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4-1. Line graph shows trend over time for each educational attainment category included." title="Indicator 4. Educational Attai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1083630"/>
            <a:ext cx="7037788" cy="39646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INDICATOR 4: </a:t>
            </a:r>
            <a:r>
              <a:rPr lang="en-US" b="1" dirty="0">
                <a:solidFill>
                  <a:srgbClr val="003A62"/>
                </a:solidFill>
              </a:rPr>
              <a:t>Educational </a:t>
            </a:r>
            <a:r>
              <a:rPr lang="en-US" b="1" dirty="0" smtClean="0">
                <a:solidFill>
                  <a:srgbClr val="003A62"/>
                </a:solidFill>
              </a:rPr>
              <a:t>Attainment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52240"/>
                </a:solidFill>
              </a:rPr>
              <a:t>Special Feature: </a:t>
            </a:r>
            <a:r>
              <a:rPr lang="en-US" b="1" dirty="0">
                <a:solidFill>
                  <a:srgbClr val="652240"/>
                </a:solidFill>
              </a:rPr>
              <a:t>Informal </a:t>
            </a:r>
            <a:r>
              <a:rPr lang="en-US" b="1" dirty="0" smtClean="0">
                <a:solidFill>
                  <a:srgbClr val="652240"/>
                </a:solidFill>
              </a:rPr>
              <a:t>Caregiving </a:t>
            </a:r>
            <a:r>
              <a:rPr lang="en-US" dirty="0" smtClean="0">
                <a:solidFill>
                  <a:srgbClr val="652240"/>
                </a:solidFill>
              </a:rPr>
              <a:t>(page 4)</a:t>
            </a:r>
            <a:endParaRPr lang="en-US" dirty="0"/>
          </a:p>
        </p:txBody>
      </p:sp>
      <p:pic>
        <p:nvPicPr>
          <p:cNvPr id="5" name="Picture 4" descr="Figure SF-4. Stacked bar graph shows percentage reporting positive and negative aspects of caregiving by level of impact." title="Special Feature: Informal Caregi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2" y="1092260"/>
            <a:ext cx="7487270" cy="49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4-2. Bar graph shows educational attainment by race and Hispanic origin." title="Indicator 4. Educational Attai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988380"/>
            <a:ext cx="7050509" cy="45551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INDICATOR 4: </a:t>
            </a:r>
            <a:r>
              <a:rPr lang="en-US" b="1" dirty="0">
                <a:solidFill>
                  <a:srgbClr val="003A62"/>
                </a:solidFill>
              </a:rPr>
              <a:t>Educational </a:t>
            </a:r>
            <a:r>
              <a:rPr lang="en-US" b="1" dirty="0" smtClean="0">
                <a:solidFill>
                  <a:srgbClr val="003A62"/>
                </a:solidFill>
              </a:rPr>
              <a:t>Attainment </a:t>
            </a:r>
            <a:r>
              <a:rPr lang="en-US" dirty="0" smtClean="0">
                <a:solidFill>
                  <a:srgbClr val="003A62"/>
                </a:solidFill>
              </a:rPr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 Two stacked bar graph shows percent of men and women in different living arrangements by race and Hispanic origin." title="Indicator 5. Living Arrangem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1116843"/>
            <a:ext cx="7050509" cy="45981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INDICATOR 5: </a:t>
            </a:r>
            <a:r>
              <a:rPr lang="en-US" b="1" dirty="0">
                <a:solidFill>
                  <a:srgbClr val="003A62"/>
                </a:solidFill>
              </a:rPr>
              <a:t>Living </a:t>
            </a:r>
            <a:r>
              <a:rPr lang="en-US" b="1" dirty="0" smtClean="0">
                <a:solidFill>
                  <a:srgbClr val="003A62"/>
                </a:solidFill>
              </a:rPr>
              <a:t>Arrangements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409</Words>
  <Application>Microsoft Office PowerPoint</Application>
  <PresentationFormat>Custom</PresentationFormat>
  <Paragraphs>62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PowerPoint Presentation</vt:lpstr>
      <vt:lpstr>INDICATOR 1: Number of Older Americans</vt:lpstr>
      <vt:lpstr>INDICATOR 1: Number of Older Americans (continued)</vt:lpstr>
      <vt:lpstr>INDICATOR 2: Racial and Ethnic Composition</vt:lpstr>
      <vt:lpstr>INDICATOR 3: Marital Status</vt:lpstr>
      <vt:lpstr>INDICATOR 4: Educational Attainment</vt:lpstr>
      <vt:lpstr>INDICATOR 4: Educational Attainment (continued)</vt:lpstr>
      <vt:lpstr>INDICATOR 5: Living Arrangements</vt:lpstr>
      <vt:lpstr>INDICATOR 6: Older Veterans</vt:lpstr>
      <vt:lpstr>PowerPoint Presentation</vt:lpstr>
      <vt:lpstr>INDICATOR 7: Poverty</vt:lpstr>
      <vt:lpstr>INDICATOR 8: Income</vt:lpstr>
      <vt:lpstr>INDICATOR 9: Sources of Income</vt:lpstr>
      <vt:lpstr>INDICATOR 9: Sources of Income (continued)</vt:lpstr>
      <vt:lpstr>INDICATOR 10: Social Security Benefits</vt:lpstr>
      <vt:lpstr>INDICATOR 10: Social Security Benefits (continued)</vt:lpstr>
      <vt:lpstr>INDICATOR 11: Net Worth</vt:lpstr>
      <vt:lpstr>INDICATOR 11: Net Worth (continued)</vt:lpstr>
      <vt:lpstr>INDICATOR 12: Participation in Labor Force</vt:lpstr>
      <vt:lpstr>INDICATOR 12: Participation in Labor Force (continued)</vt:lpstr>
      <vt:lpstr>INDICATOR 13: Housing Problems</vt:lpstr>
      <vt:lpstr>INDICATOR 13: Housing Problems (continued)</vt:lpstr>
      <vt:lpstr>INDICATOR 14: Total Expenditures</vt:lpstr>
      <vt:lpstr>PowerPoint Presentation</vt:lpstr>
      <vt:lpstr>INDICATOR 15: Life Expectancy</vt:lpstr>
      <vt:lpstr>INDICATOR 16: Mortality</vt:lpstr>
      <vt:lpstr>INDICATOR 17: Chronic Health Conditions</vt:lpstr>
      <vt:lpstr>INDICATOR 18: Oral Health</vt:lpstr>
      <vt:lpstr>INDICATOR 19: Respondent-Assessed Health Status</vt:lpstr>
      <vt:lpstr>INDICATOR 20: Dementia</vt:lpstr>
      <vt:lpstr>INDICATOR 21: Depressive Symptoms</vt:lpstr>
      <vt:lpstr>INDICATOR 21: Depressive Symptoms (continued)</vt:lpstr>
      <vt:lpstr>INDICATOR 22: Functional Limitations</vt:lpstr>
      <vt:lpstr>INDICATOR 22: Functional Limitations (continued)</vt:lpstr>
      <vt:lpstr>PowerPoint Presentation</vt:lpstr>
      <vt:lpstr>INDICATOR 23: Vaccinations</vt:lpstr>
      <vt:lpstr>INDICATOR 24: Cancer Screenings</vt:lpstr>
      <vt:lpstr>INDICATOR 25: Diet Quality</vt:lpstr>
      <vt:lpstr>INDICATOR 26: Physical Activity</vt:lpstr>
      <vt:lpstr>INDICATOR 27: Obesity</vt:lpstr>
      <vt:lpstr>INDICATOR 28: Cigarette Smoking</vt:lpstr>
      <vt:lpstr>PowerPoint Presentation</vt:lpstr>
      <vt:lpstr>INDICATOR 29: Use of Health Care Services</vt:lpstr>
      <vt:lpstr>INDICATOR 29: Use of Health Care Services (continued)</vt:lpstr>
      <vt:lpstr>INDICATOR 30: Health Care Expenditures</vt:lpstr>
      <vt:lpstr>INDICATOR 30: Health Care Expenditures (continued)</vt:lpstr>
      <vt:lpstr>INDICATOR 31: Prescription Drugs</vt:lpstr>
      <vt:lpstr>INDICATOR 31: Prescription Drugs (continued)</vt:lpstr>
      <vt:lpstr>INDICATOR 32: Sources of Health Insurance</vt:lpstr>
      <vt:lpstr>INDICATOR 33: Out-of-Pocket Health Care Expenditures</vt:lpstr>
      <vt:lpstr>INDICATOR 34: Sources of Payment for Health Care Services</vt:lpstr>
      <vt:lpstr>INDICATOR 35: Veterans’ Health Care</vt:lpstr>
      <vt:lpstr>INDICATOR 36: Residential Services</vt:lpstr>
      <vt:lpstr>INDICATOR 36: Residential Services (continued)</vt:lpstr>
      <vt:lpstr>INDICATOR 37: Personal Assistance and Equipment</vt:lpstr>
      <vt:lpstr>INDICATOR 37: Personal Assistance and Equipment (continued)</vt:lpstr>
      <vt:lpstr>INDICATOR 38: Long-Term Care Providers</vt:lpstr>
      <vt:lpstr>INDICATOR 38: Long-Term Care Providers (continued)</vt:lpstr>
      <vt:lpstr>PowerPoint Presentation</vt:lpstr>
      <vt:lpstr>INDICATOR 39: Use of Time</vt:lpstr>
      <vt:lpstr>INDICATOR 39: Use of Time (continued)</vt:lpstr>
      <vt:lpstr>INDICATOR 40: Air Quality</vt:lpstr>
      <vt:lpstr>INDICATOR 40: Air Quality (continued)</vt:lpstr>
      <vt:lpstr>INDICATOR 41: Transportation</vt:lpstr>
      <vt:lpstr>PowerPoint Presentation</vt:lpstr>
      <vt:lpstr>Special Feature: Informal Caregiving  </vt:lpstr>
      <vt:lpstr>Special Feature: Informal Caregiving (page 2)</vt:lpstr>
      <vt:lpstr>Special Feature: Informal Caregiving (page 3)</vt:lpstr>
      <vt:lpstr>Special Feature: Informal Caregiving (page 4)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for Older Americans 2016: Key Indicators of Well-Being</dc:title>
  <dc:subject>Figures for Older Americans 2016: Key Indicators of Well-Being</dc:subject>
  <dc:creator>Federal Interagency Forum on Aging-Related Statistics</dc:creator>
  <cp:keywords>Older Americans; Population; Economics; Health Status; Health Risks and Behaviors; Health Care; Environment; Informal Caregiving</cp:keywords>
  <cp:lastModifiedBy>Angela Carter</cp:lastModifiedBy>
  <cp:revision>31</cp:revision>
  <dcterms:created xsi:type="dcterms:W3CDTF">2016-07-21T01:44:47Z</dcterms:created>
  <dcterms:modified xsi:type="dcterms:W3CDTF">2016-08-02T16:08:04Z</dcterms:modified>
</cp:coreProperties>
</file>