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9" r:id="rId2"/>
    <p:sldId id="320" r:id="rId3"/>
    <p:sldId id="321" r:id="rId4"/>
    <p:sldId id="315" r:id="rId5"/>
    <p:sldId id="316" r:id="rId6"/>
    <p:sldId id="317" r:id="rId7"/>
    <p:sldId id="318" r:id="rId8"/>
    <p:sldId id="313" r:id="rId9"/>
    <p:sldId id="314" r:id="rId10"/>
    <p:sldId id="307" r:id="rId11"/>
    <p:sldId id="308" r:id="rId12"/>
    <p:sldId id="306" r:id="rId13"/>
    <p:sldId id="309" r:id="rId14"/>
    <p:sldId id="310" r:id="rId15"/>
    <p:sldId id="311" r:id="rId16"/>
    <p:sldId id="287" r:id="rId17"/>
    <p:sldId id="289" r:id="rId18"/>
    <p:sldId id="288" r:id="rId19"/>
    <p:sldId id="295" r:id="rId20"/>
    <p:sldId id="303" r:id="rId21"/>
    <p:sldId id="296" r:id="rId22"/>
    <p:sldId id="291" r:id="rId23"/>
    <p:sldId id="297" r:id="rId24"/>
    <p:sldId id="298" r:id="rId25"/>
    <p:sldId id="299" r:id="rId26"/>
    <p:sldId id="300" r:id="rId27"/>
    <p:sldId id="301" r:id="rId28"/>
    <p:sldId id="302" r:id="rId29"/>
    <p:sldId id="256" r:id="rId30"/>
    <p:sldId id="277" r:id="rId31"/>
    <p:sldId id="271" r:id="rId32"/>
    <p:sldId id="286" r:id="rId33"/>
    <p:sldId id="285" r:id="rId34"/>
    <p:sldId id="275" r:id="rId35"/>
    <p:sldId id="270" r:id="rId36"/>
    <p:sldId id="265" r:id="rId37"/>
    <p:sldId id="257" r:id="rId38"/>
    <p:sldId id="263" r:id="rId39"/>
    <p:sldId id="264" r:id="rId40"/>
    <p:sldId id="266" r:id="rId41"/>
    <p:sldId id="268" r:id="rId42"/>
    <p:sldId id="269" r:id="rId43"/>
    <p:sldId id="267" r:id="rId44"/>
    <p:sldId id="279" r:id="rId45"/>
    <p:sldId id="280" r:id="rId46"/>
    <p:sldId id="281" r:id="rId47"/>
    <p:sldId id="282" r:id="rId48"/>
    <p:sldId id="2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69" d="100"/>
          <a:sy n="69" d="100"/>
        </p:scale>
        <p:origin x="-2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R. Buss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35 cross-track positions. Top left shows noise in radiance units. Spikes not removed</a:t>
            </a:r>
            <a:r>
              <a:rPr lang="en-US" baseline="0" dirty="0" smtClean="0"/>
              <a:t>.</a:t>
            </a:r>
          </a:p>
          <a:p>
            <a:r>
              <a:rPr lang="en-US" baseline="0" dirty="0" smtClean="0"/>
              <a:t>Provided by L. Flynn</a:t>
            </a:r>
            <a:endParaRPr lang="en-US" baseline="0" dirty="0" smtClean="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W. Yu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35 cross-track positions. Top left shows noise in radiance units. Spikes not removed.</a:t>
            </a:r>
          </a:p>
        </p:txBody>
      </p:sp>
      <p:sp>
        <p:nvSpPr>
          <p:cNvPr id="4" name="Slide Number Placeholder 3"/>
          <p:cNvSpPr>
            <a:spLocks noGrp="1"/>
          </p:cNvSpPr>
          <p:nvPr>
            <p:ph type="sldNum" sz="quarter" idx="10"/>
          </p:nvPr>
        </p:nvSpPr>
        <p:spPr/>
        <p:txBody>
          <a:bodyPr/>
          <a:lstStyle/>
          <a:p>
            <a:fld id="{3602CA09-9C54-4362-B34D-6F6B0F8BAB55}"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Not to be outshined by Colin, I would also like to share this image of our first full-orbit retrieved ozone profiles from the OMPS Limb Profiler measurements. This image uses the PEATE processed RDRs as well as the SDR and EDR algorithms developed by the LP Science Teams.</a:t>
            </a:r>
            <a:r>
              <a:rPr lang="en-US" dirty="0" smtClean="0"/>
              <a:t/>
            </a:r>
            <a:br>
              <a:rPr lang="en-US" dirty="0" smtClean="0"/>
            </a:br>
            <a:r>
              <a:rPr lang="en-US" sz="1200" b="0" i="0" kern="1200" dirty="0" smtClean="0">
                <a:solidFill>
                  <a:schemeClr val="tx1"/>
                </a:solidFill>
                <a:latin typeface="+mn-lt"/>
                <a:ea typeface="+mn-ea"/>
                <a:cs typeface="+mn-cs"/>
              </a:rPr>
              <a:t>These retrievals of ozone profiles are presently being compared with MLS data to establish their quality and assess the potentials of the OMPS/LP to continue the 40-year ozone profiles record established by past NASA sensors such as SAM, SAGE, HALOE, HRDLS and MLS.</a:t>
            </a:r>
            <a:r>
              <a:rPr lang="en-US" dirty="0" smtClean="0"/>
              <a:t/>
            </a:r>
            <a:br>
              <a:rPr lang="en-US" dirty="0" smtClean="0"/>
            </a:br>
            <a:r>
              <a:rPr lang="en-US" sz="1200" b="0" i="0" kern="1200" dirty="0" smtClean="0">
                <a:solidFill>
                  <a:schemeClr val="tx1"/>
                </a:solidFill>
                <a:latin typeface="+mn-lt"/>
                <a:ea typeface="+mn-ea"/>
                <a:cs typeface="+mn-cs"/>
              </a:rPr>
              <a:t>These results are the fruit of team work involving NASA, SAIC (Philippe Xu) and SSAI (Tong Zhu, Nick </a:t>
            </a:r>
            <a:r>
              <a:rPr lang="en-US" sz="1200" b="0" i="0" kern="1200" dirty="0" err="1" smtClean="0">
                <a:solidFill>
                  <a:schemeClr val="tx1"/>
                </a:solidFill>
                <a:latin typeface="+mn-lt"/>
                <a:ea typeface="+mn-ea"/>
                <a:cs typeface="+mn-cs"/>
              </a:rPr>
              <a:t>Gorkavyi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Zhong</a:t>
            </a:r>
            <a:r>
              <a:rPr lang="en-US" sz="1200" b="0" i="0" kern="1200" dirty="0" smtClean="0">
                <a:solidFill>
                  <a:schemeClr val="tx1"/>
                </a:solidFill>
                <a:latin typeface="+mn-lt"/>
                <a:ea typeface="+mn-ea"/>
                <a:cs typeface="+mn-cs"/>
              </a:rPr>
              <a:t> Chen, Peter Hall, Jack Larsen) personnel. With this initial result, we can state that both the OMPS/LP sensor and the analysis team are ready for the mission.</a:t>
            </a:r>
            <a:r>
              <a:rPr lang="en-US" dirty="0" smtClean="0"/>
              <a:t/>
            </a:r>
            <a:br>
              <a:rPr lang="en-US" dirty="0" smtClean="0"/>
            </a:br>
            <a:r>
              <a:rPr lang="en-US" sz="1200" b="0" i="0" kern="1200" dirty="0" smtClean="0">
                <a:solidFill>
                  <a:schemeClr val="tx1"/>
                </a:solidFill>
                <a:latin typeface="+mn-lt"/>
                <a:ea typeface="+mn-ea"/>
                <a:cs typeface="+mn-cs"/>
              </a:rPr>
              <a:t>Thank you,</a:t>
            </a:r>
            <a:r>
              <a:rPr lang="en-US" dirty="0" smtClean="0"/>
              <a:t/>
            </a:r>
            <a:br>
              <a:rPr lang="en-US" dirty="0" smtClean="0"/>
            </a:br>
            <a:r>
              <a:rPr lang="en-US" sz="1200" b="0" i="0" kern="1200" dirty="0" smtClean="0">
                <a:solidFill>
                  <a:schemeClr val="tx1"/>
                </a:solidFill>
                <a:latin typeface="+mn-lt"/>
                <a:ea typeface="+mn-ea"/>
                <a:cs typeface="+mn-cs"/>
              </a:rPr>
              <a:t>Didier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Wavelengths</a:t>
            </a:r>
            <a:r>
              <a:rPr lang="en-US" baseline="0" dirty="0" smtClean="0"/>
              <a:t> are approximate. The dips at 280 (Mg II core) are unexpected. They may be related to solar cycle peak activity producing changes at the lines not shared with the continuum.</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analysis is not fully consistent with the Mg II Index results. Solar activity is complicating the use of solar lines in </a:t>
            </a:r>
            <a:r>
              <a:rPr lang="en-US" baseline="0" dirty="0" err="1" smtClean="0"/>
              <a:t>identifyng</a:t>
            </a:r>
            <a:r>
              <a:rPr lang="en-US" baseline="0" dirty="0" smtClean="0"/>
              <a:t> correlations.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reference?</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G.</a:t>
            </a:r>
            <a:r>
              <a:rPr lang="en-US" baseline="0" dirty="0" smtClean="0"/>
              <a:t> </a:t>
            </a:r>
            <a:r>
              <a:rPr lang="en-US" baseline="0" dirty="0" err="1" smtClean="0"/>
              <a:t>Jaross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53200"/>
            <a:ext cx="2133600" cy="168275"/>
          </a:xfrm>
        </p:spPr>
        <p:txBody>
          <a:bodyPr/>
          <a:lstStyle>
            <a:lvl1pPr>
              <a:defRPr/>
            </a:lvl1pPr>
          </a:lstStyle>
          <a:p>
            <a:endParaRPr lang="en-US"/>
          </a:p>
        </p:txBody>
      </p:sp>
      <p:sp>
        <p:nvSpPr>
          <p:cNvPr id="7" name="Footer Placeholder 6"/>
          <p:cNvSpPr>
            <a:spLocks noGrp="1"/>
          </p:cNvSpPr>
          <p:nvPr>
            <p:ph type="ftr" sz="quarter" idx="11"/>
          </p:nvPr>
        </p:nvSpPr>
        <p:spPr>
          <a:xfrm>
            <a:off x="2743200" y="6553200"/>
            <a:ext cx="3733800" cy="168275"/>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629400"/>
            <a:ext cx="2133600" cy="228600"/>
          </a:xfrm>
        </p:spPr>
        <p:txBody>
          <a:bodyPr/>
          <a:lstStyle>
            <a:lvl1pPr>
              <a:defRPr/>
            </a:lvl1pPr>
          </a:lstStyle>
          <a:p>
            <a:fld id="{774E74FF-2236-4B88-9D17-DFCF666A5EBE}" type="slidenum">
              <a:rPr lang="en-US"/>
              <a:pPr/>
              <a:t>‹#›</a:t>
            </a:fld>
            <a:endParaRPr lang="en-US"/>
          </a:p>
        </p:txBody>
      </p:sp>
    </p:spTree>
    <p:extLst>
      <p:ext uri="{BB962C8B-B14F-4D97-AF65-F5344CB8AC3E}">
        <p14:creationId xmlns="" xmlns:p14="http://schemas.microsoft.com/office/powerpoint/2010/main" val="38155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98E3-1E5C-4E5F-905C-E13CBDC25C5A}"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898E3-1E5C-4E5F-905C-E13CBDC25C5A}"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898E3-1E5C-4E5F-905C-E13CBDC25C5A}" type="datetimeFigureOut">
              <a:rPr lang="en-US" smtClean="0"/>
              <a:pPr/>
              <a:t>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898E3-1E5C-4E5F-905C-E13CBDC25C5A}" type="datetimeFigureOut">
              <a:rPr lang="en-US" smtClean="0"/>
              <a:pPr/>
              <a:t>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898E3-1E5C-4E5F-905C-E13CBDC25C5A}" type="datetimeFigureOut">
              <a:rPr lang="en-US" smtClean="0"/>
              <a:pPr/>
              <a:t>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98E3-1E5C-4E5F-905C-E13CBDC25C5A}"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0425"/>
            <a:ext cx="7772400" cy="1470025"/>
          </a:xfrm>
        </p:spPr>
        <p:txBody>
          <a:bodyPr>
            <a:normAutofit fontScale="90000"/>
          </a:bodyPr>
          <a:lstStyle/>
          <a:p>
            <a:r>
              <a:rPr lang="en-US" dirty="0" smtClean="0"/>
              <a:t>20120308 </a:t>
            </a:r>
            <a:r>
              <a:rPr lang="en-US" dirty="0" smtClean="0"/>
              <a:t>Update</a:t>
            </a:r>
            <a:br>
              <a:rPr lang="en-US" dirty="0" smtClean="0"/>
            </a:br>
            <a:r>
              <a:rPr lang="en-US" dirty="0" smtClean="0"/>
              <a:t>to </a:t>
            </a:r>
            <a:br>
              <a:rPr lang="en-US" dirty="0" smtClean="0"/>
            </a:br>
            <a:r>
              <a:rPr lang="en-US" dirty="0" smtClean="0"/>
              <a:t>OMPS</a:t>
            </a:r>
            <a:br>
              <a:rPr lang="en-US" dirty="0" smtClean="0"/>
            </a:br>
            <a:r>
              <a:rPr lang="en-US" dirty="0" smtClean="0"/>
              <a:t>Initial Performance Evaluation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20120223 </a:t>
            </a:r>
            <a:r>
              <a:rPr lang="en-US" dirty="0" smtClean="0"/>
              <a:t>Update</a:t>
            </a:r>
            <a:br>
              <a:rPr lang="en-US" dirty="0" smtClean="0"/>
            </a:br>
            <a:r>
              <a:rPr lang="en-US" dirty="0" smtClean="0"/>
              <a:t>to </a:t>
            </a:r>
            <a:br>
              <a:rPr lang="en-US" dirty="0" smtClean="0"/>
            </a:br>
            <a:r>
              <a:rPr lang="en-US" dirty="0" smtClean="0"/>
              <a:t>OMPS</a:t>
            </a:r>
            <a:br>
              <a:rPr lang="en-US" dirty="0" smtClean="0"/>
            </a:br>
            <a:r>
              <a:rPr lang="en-US" dirty="0" smtClean="0"/>
              <a:t>Initial Performance Evaluation  </a:t>
            </a:r>
            <a:br>
              <a:rPr lang="en-US" dirty="0" smtClean="0"/>
            </a:br>
            <a:r>
              <a:rPr lang="en-US" dirty="0" smtClean="0"/>
              <a:t>and</a:t>
            </a:r>
            <a:br>
              <a:rPr lang="en-US" dirty="0" smtClean="0"/>
            </a:br>
            <a:r>
              <a:rPr lang="en-US" dirty="0" smtClean="0"/>
              <a:t>First Images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Summary new Bullets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NP has stray light; a two term correction using radiances at 305 nm and at 298 nm is envisioned. The mean magnitude of these corrections will affect any radiance/irradiance validation.</a:t>
            </a:r>
          </a:p>
          <a:p>
            <a:r>
              <a:rPr lang="en-US" dirty="0" smtClean="0"/>
              <a:t>Pre-launch solar reference results for NM: NASA PEATE </a:t>
            </a:r>
            <a:r>
              <a:rPr lang="en-US" dirty="0" err="1" smtClean="0"/>
              <a:t>vs</a:t>
            </a:r>
            <a:r>
              <a:rPr lang="en-US" dirty="0" smtClean="0"/>
              <a:t> IDPS show ±4% wavelength dependent offsets</a:t>
            </a:r>
          </a:p>
          <a:p>
            <a:r>
              <a:rPr lang="en-US" dirty="0" smtClean="0"/>
              <a:t>Increase in hot pixels as expected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563562"/>
          </a:xfrm>
        </p:spPr>
        <p:txBody>
          <a:bodyPr>
            <a:noAutofit/>
          </a:bodyPr>
          <a:lstStyle/>
          <a:p>
            <a:r>
              <a:rPr lang="en-US" sz="3600" dirty="0" smtClean="0"/>
              <a:t>NP Stray Light Study via Correlation Matrix</a:t>
            </a:r>
            <a:endParaRPr lang="en-US" sz="3600" dirty="0"/>
          </a:p>
        </p:txBody>
      </p:sp>
      <p:sp>
        <p:nvSpPr>
          <p:cNvPr id="5" name="TextBox 4"/>
          <p:cNvSpPr txBox="1"/>
          <p:nvPr/>
        </p:nvSpPr>
        <p:spPr>
          <a:xfrm>
            <a:off x="5638800" y="457200"/>
            <a:ext cx="3505200" cy="6463308"/>
          </a:xfrm>
          <a:prstGeom prst="rect">
            <a:avLst/>
          </a:prstGeom>
          <a:noFill/>
        </p:spPr>
        <p:txBody>
          <a:bodyPr wrap="square" rtlCol="0">
            <a:spAutoFit/>
          </a:bodyPr>
          <a:lstStyle/>
          <a:p>
            <a:r>
              <a:rPr lang="en-US" dirty="0" smtClean="0"/>
              <a:t>A smooth polynomial fit as a function of latitude was computed for each wavelength using three orbits of NP spectra. The correlation matrix was computed for the differences between the measurements and these fits. The results for six wavelengths are presented to the left. </a:t>
            </a:r>
            <a:r>
              <a:rPr lang="en-US" dirty="0" smtClean="0"/>
              <a:t>The peaks at 1.0 </a:t>
            </a:r>
            <a:r>
              <a:rPr lang="en-US" dirty="0" smtClean="0"/>
              <a:t>identify </a:t>
            </a:r>
            <a:r>
              <a:rPr lang="en-US" dirty="0" smtClean="0"/>
              <a:t>the selected wavelengths. </a:t>
            </a:r>
            <a:r>
              <a:rPr lang="en-US" dirty="0" smtClean="0"/>
              <a:t>The high correlations between wavelengths below 290 nm with those above 300 nm is direct evidence of stray light.</a:t>
            </a:r>
          </a:p>
          <a:p>
            <a:r>
              <a:rPr lang="en-US" dirty="0" smtClean="0"/>
              <a:t>E.g., </a:t>
            </a:r>
            <a:r>
              <a:rPr lang="en-US" dirty="0" smtClean="0"/>
              <a:t>t</a:t>
            </a:r>
            <a:r>
              <a:rPr lang="en-US" dirty="0" smtClean="0"/>
              <a:t>he thin dotted line for 275 nm drops off as expected until 292 nm where it rises back up due to stray light contamination. Over half of the variations at this wavelength could be explained by variations at a channel between 300 and 310 nm. Similar results hold for all channels below 287 nm.</a:t>
            </a:r>
            <a:endParaRPr lang="en-US" dirty="0"/>
          </a:p>
        </p:txBody>
      </p:sp>
      <p:pic>
        <p:nvPicPr>
          <p:cNvPr id="56323" name="Picture 3"/>
          <p:cNvPicPr>
            <a:picLocks noChangeAspect="1" noChangeArrowheads="1"/>
          </p:cNvPicPr>
          <p:nvPr/>
        </p:nvPicPr>
        <p:blipFill>
          <a:blip r:embed="rId3" cstate="print">
            <a:lum bright="-10000" contrast="30000"/>
          </a:blip>
          <a:srcRect/>
          <a:stretch>
            <a:fillRect/>
          </a:stretch>
        </p:blipFill>
        <p:spPr bwMode="auto">
          <a:xfrm>
            <a:off x="0" y="533400"/>
            <a:ext cx="5719762" cy="6081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lum bright="-20000" contrast="40000"/>
          </a:blip>
          <a:srcRect/>
          <a:stretch>
            <a:fillRect/>
          </a:stretch>
        </p:blipFill>
        <p:spPr bwMode="auto">
          <a:xfrm>
            <a:off x="76200" y="669608"/>
            <a:ext cx="6019800" cy="5959792"/>
          </a:xfrm>
          <a:prstGeom prst="rect">
            <a:avLst/>
          </a:prstGeom>
          <a:noFill/>
          <a:ln w="9525">
            <a:noFill/>
            <a:miter lim="800000"/>
            <a:headEnd/>
            <a:tailEnd/>
          </a:ln>
        </p:spPr>
      </p:pic>
      <p:sp>
        <p:nvSpPr>
          <p:cNvPr id="5" name="TextBox 4"/>
          <p:cNvSpPr txBox="1"/>
          <p:nvPr/>
        </p:nvSpPr>
        <p:spPr>
          <a:xfrm>
            <a:off x="5791200" y="609600"/>
            <a:ext cx="3276600" cy="5909310"/>
          </a:xfrm>
          <a:prstGeom prst="rect">
            <a:avLst/>
          </a:prstGeom>
          <a:noFill/>
        </p:spPr>
        <p:txBody>
          <a:bodyPr wrap="square" rtlCol="0">
            <a:spAutoFit/>
          </a:bodyPr>
          <a:lstStyle/>
          <a:p>
            <a:pPr>
              <a:buNone/>
            </a:pPr>
            <a:r>
              <a:rPr lang="en-US" dirty="0" smtClean="0"/>
              <a:t>The </a:t>
            </a:r>
            <a:r>
              <a:rPr lang="en-US" dirty="0" smtClean="0"/>
              <a:t>single </a:t>
            </a:r>
            <a:r>
              <a:rPr lang="en-US" dirty="0" smtClean="0"/>
              <a:t>wavelength proxy </a:t>
            </a:r>
            <a:r>
              <a:rPr lang="en-US" dirty="0" smtClean="0"/>
              <a:t>model gives stray light ranging from 3% at high </a:t>
            </a:r>
            <a:r>
              <a:rPr lang="en-US" dirty="0" smtClean="0"/>
              <a:t>SZAs to </a:t>
            </a:r>
            <a:r>
              <a:rPr lang="en-US" dirty="0" smtClean="0"/>
              <a:t>7</a:t>
            </a:r>
            <a:r>
              <a:rPr lang="en-US" dirty="0" smtClean="0"/>
              <a:t>% </a:t>
            </a:r>
            <a:r>
              <a:rPr lang="en-US" dirty="0" smtClean="0"/>
              <a:t>at low SZAs for the four shortest profiling wavelengths (253-288 nm) with additional </a:t>
            </a:r>
            <a:r>
              <a:rPr lang="en-US" dirty="0" smtClean="0"/>
              <a:t>variations when </a:t>
            </a:r>
            <a:r>
              <a:rPr lang="en-US" dirty="0" smtClean="0"/>
              <a:t>scene reflectivity variations are present in </a:t>
            </a:r>
            <a:r>
              <a:rPr lang="en-US" dirty="0" smtClean="0"/>
              <a:t>300 nm.</a:t>
            </a:r>
          </a:p>
          <a:p>
            <a:pPr>
              <a:buNone/>
            </a:pPr>
            <a:r>
              <a:rPr lang="en-US" dirty="0" smtClean="0"/>
              <a:t>This signal contamination </a:t>
            </a:r>
            <a:r>
              <a:rPr lang="en-US" dirty="0" smtClean="0"/>
              <a:t>will complicate any attempts to find a </a:t>
            </a:r>
            <a:r>
              <a:rPr lang="en-US" dirty="0" smtClean="0"/>
              <a:t> Radiance/Irradiance adjustment. That </a:t>
            </a:r>
            <a:r>
              <a:rPr lang="en-US" dirty="0" smtClean="0"/>
              <a:t>is, we need to come up with a first-order stray light </a:t>
            </a:r>
            <a:r>
              <a:rPr lang="en-US" dirty="0" smtClean="0"/>
              <a:t>correction, before </a:t>
            </a:r>
            <a:r>
              <a:rPr lang="en-US" dirty="0" smtClean="0"/>
              <a:t>we try to adjust the NP calibration</a:t>
            </a:r>
            <a:r>
              <a:rPr lang="en-US" dirty="0" smtClean="0"/>
              <a:t>.</a:t>
            </a:r>
          </a:p>
          <a:p>
            <a:r>
              <a:rPr lang="en-US" dirty="0" smtClean="0"/>
              <a:t>Further investigation of the NP stray light in Earth View with a single </a:t>
            </a:r>
            <a:r>
              <a:rPr lang="en-US" dirty="0" smtClean="0"/>
              <a:t>wavelength proxy suggests </a:t>
            </a:r>
            <a:r>
              <a:rPr lang="en-US" dirty="0" smtClean="0"/>
              <a:t>that </a:t>
            </a:r>
            <a:r>
              <a:rPr lang="en-US" dirty="0" smtClean="0"/>
              <a:t>a weighted proxy may be needed. The relative weights can be provided by the BATC data.</a:t>
            </a:r>
            <a:endParaRPr lang="en-US" dirty="0" smtClean="0"/>
          </a:p>
        </p:txBody>
      </p:sp>
      <p:sp>
        <p:nvSpPr>
          <p:cNvPr id="8" name="Title 1"/>
          <p:cNvSpPr>
            <a:spLocks noGrp="1"/>
          </p:cNvSpPr>
          <p:nvPr>
            <p:ph type="title"/>
          </p:nvPr>
        </p:nvSpPr>
        <p:spPr>
          <a:xfrm>
            <a:off x="152400" y="0"/>
            <a:ext cx="8686800" cy="563562"/>
          </a:xfrm>
        </p:spPr>
        <p:txBody>
          <a:bodyPr>
            <a:noAutofit/>
          </a:bodyPr>
          <a:lstStyle/>
          <a:p>
            <a:r>
              <a:rPr lang="en-US" sz="3600" dirty="0" smtClean="0"/>
              <a:t>NP Stray Light Study with 300 nm Proxy</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lar_flux_idps_vs_peate (1).png"/>
          <p:cNvPicPr>
            <a:picLocks noChangeAspect="1"/>
          </p:cNvPicPr>
          <p:nvPr/>
        </p:nvPicPr>
        <p:blipFill>
          <a:blip r:embed="rId3" cstate="print"/>
          <a:stretch>
            <a:fillRect/>
          </a:stretch>
        </p:blipFill>
        <p:spPr>
          <a:xfrm>
            <a:off x="533400" y="0"/>
            <a:ext cx="4987636" cy="6858000"/>
          </a:xfrm>
          <a:prstGeom prst="rect">
            <a:avLst/>
          </a:prstGeom>
        </p:spPr>
      </p:pic>
      <p:sp>
        <p:nvSpPr>
          <p:cNvPr id="6" name="Rectangle 5"/>
          <p:cNvSpPr/>
          <p:nvPr/>
        </p:nvSpPr>
        <p:spPr>
          <a:xfrm>
            <a:off x="5715000" y="629483"/>
            <a:ext cx="3200400" cy="5262979"/>
          </a:xfrm>
          <a:prstGeom prst="rect">
            <a:avLst/>
          </a:prstGeom>
        </p:spPr>
        <p:txBody>
          <a:bodyPr wrap="square">
            <a:spAutoFit/>
          </a:bodyPr>
          <a:lstStyle/>
          <a:p>
            <a:r>
              <a:rPr lang="en-US" sz="2400" dirty="0" smtClean="0"/>
              <a:t>Comparisons of pre-launch solar flux.</a:t>
            </a:r>
            <a:endParaRPr lang="en-US" dirty="0" smtClean="0"/>
          </a:p>
          <a:p>
            <a:r>
              <a:rPr lang="en-US" dirty="0" smtClean="0"/>
              <a:t>The plot on the top shows </a:t>
            </a:r>
            <a:r>
              <a:rPr lang="en-US" dirty="0" smtClean="0"/>
              <a:t>the solar flux from the IDPS IP versus the solar flux from the PEATE product for the nadir scene (IDPS position 18; for the PEATE </a:t>
            </a:r>
            <a:r>
              <a:rPr lang="en-US" dirty="0" smtClean="0"/>
              <a:t>a simple average of </a:t>
            </a:r>
            <a:r>
              <a:rPr lang="en-US" dirty="0" smtClean="0"/>
              <a:t>scenes 18 and </a:t>
            </a:r>
            <a:r>
              <a:rPr lang="en-US" dirty="0" smtClean="0"/>
              <a:t>19). There </a:t>
            </a:r>
            <a:r>
              <a:rPr lang="en-US" dirty="0" smtClean="0"/>
              <a:t>is a definite, wavelength-dependent difference between the IDPS and PEATE solar flux values (that is surprisingly large</a:t>
            </a:r>
            <a:r>
              <a:rPr lang="en-US" dirty="0" smtClean="0"/>
              <a:t>).</a:t>
            </a:r>
            <a:r>
              <a:rPr lang="en-US" dirty="0" smtClean="0"/>
              <a:t/>
            </a:r>
            <a:br>
              <a:rPr lang="en-US" dirty="0" smtClean="0"/>
            </a:br>
            <a:r>
              <a:rPr lang="en-US" dirty="0" smtClean="0"/>
              <a:t>The PEATE product is </a:t>
            </a:r>
            <a:r>
              <a:rPr lang="en-US" dirty="0" smtClean="0"/>
              <a:t>made from a </a:t>
            </a:r>
            <a:r>
              <a:rPr lang="en-US" dirty="0" smtClean="0"/>
              <a:t>reference solar flux that has been convolved with the appropriate OMPS BPS and CBC </a:t>
            </a:r>
            <a:r>
              <a:rPr lang="en-US" dirty="0" smtClean="0"/>
              <a:t>data.</a:t>
            </a:r>
            <a:endParaRPr lang="en-US" dirty="0"/>
          </a:p>
        </p:txBody>
      </p:sp>
      <p:sp>
        <p:nvSpPr>
          <p:cNvPr id="7"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1_jg_sol.png"/>
          <p:cNvPicPr>
            <a:picLocks noGrp="1" noChangeAspect="1"/>
          </p:cNvPicPr>
          <p:nvPr>
            <p:ph idx="1"/>
          </p:nvPr>
        </p:nvPicPr>
        <p:blipFill>
          <a:blip r:embed="rId2" cstate="print"/>
          <a:stretch>
            <a:fillRect/>
          </a:stretch>
        </p:blipFill>
        <p:spPr>
          <a:xfrm>
            <a:off x="0" y="0"/>
            <a:ext cx="4572000" cy="4800600"/>
          </a:xfrm>
        </p:spPr>
      </p:pic>
      <p:sp>
        <p:nvSpPr>
          <p:cNvPr id="74754" name="AutoShape 2" descr="https://mail-attachment.googleusercontent.com/attachment?ui=2&amp;ik=cc18e36ed4&amp;view=att&amp;th=135a5c96f08a85b1&amp;attid=0.2&amp;disp=inline&amp;safe=1&amp;zw&amp;saduie=AG9B_P8dgiGNjsRq4knU9aMoVWYh&amp;sadet=1329930352493&amp;sads=4YQf0SXR-pwxE2n50ge9tIOB9Q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4756" name="AutoShape 4" descr="https://mail-attachment.googleusercontent.com/attachment?ui=2&amp;ik=cc18e36ed4&amp;view=att&amp;th=135a5c96f08a85b1&amp;attid=0.1&amp;disp=inline&amp;safe=1&amp;zw&amp;saduie=AG9B_P8dgiGNjsRq4knU9aMoVWYh&amp;sadet=1329930386993&amp;sads=Yh_Z8VCyYWwgkXjfj0hCuVtl6t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fig2_JN_sol.png"/>
          <p:cNvPicPr>
            <a:picLocks noChangeAspect="1"/>
          </p:cNvPicPr>
          <p:nvPr/>
        </p:nvPicPr>
        <p:blipFill>
          <a:blip r:embed="rId3" cstate="print"/>
          <a:stretch>
            <a:fillRect/>
          </a:stretch>
        </p:blipFill>
        <p:spPr>
          <a:xfrm>
            <a:off x="4495800" y="0"/>
            <a:ext cx="4572000" cy="4762500"/>
          </a:xfrm>
          <a:prstGeom prst="rect">
            <a:avLst/>
          </a:prstGeom>
        </p:spPr>
      </p:pic>
      <p:sp>
        <p:nvSpPr>
          <p:cNvPr id="9" name="TextBox 8"/>
          <p:cNvSpPr txBox="1"/>
          <p:nvPr/>
        </p:nvSpPr>
        <p:spPr>
          <a:xfrm>
            <a:off x="457200" y="5029200"/>
            <a:ext cx="8686800" cy="1200329"/>
          </a:xfrm>
          <a:prstGeom prst="rect">
            <a:avLst/>
          </a:prstGeom>
          <a:noFill/>
        </p:spPr>
        <p:txBody>
          <a:bodyPr wrap="square" rtlCol="0">
            <a:spAutoFit/>
          </a:bodyPr>
          <a:lstStyle/>
          <a:p>
            <a:r>
              <a:rPr lang="en-US" dirty="0" smtClean="0"/>
              <a:t> IDPS </a:t>
            </a:r>
            <a:r>
              <a:rPr lang="en-US" dirty="0" smtClean="0"/>
              <a:t>and Star Solstice proxy </a:t>
            </a:r>
            <a:r>
              <a:rPr lang="en-US" dirty="0" smtClean="0"/>
              <a:t>comparison are </a:t>
            </a:r>
            <a:r>
              <a:rPr lang="en-US" dirty="0" smtClean="0"/>
              <a:t>shown on the left. Differences are less </a:t>
            </a:r>
            <a:r>
              <a:rPr lang="en-US" dirty="0" smtClean="0"/>
              <a:t>than 3% </a:t>
            </a:r>
            <a:r>
              <a:rPr lang="en-US" dirty="0" smtClean="0"/>
              <a:t>and show high frequency features. The spectral </a:t>
            </a:r>
            <a:r>
              <a:rPr lang="en-US" dirty="0" smtClean="0"/>
              <a:t>scale have less than 0.01 nm </a:t>
            </a:r>
            <a:r>
              <a:rPr lang="en-US" dirty="0" smtClean="0"/>
              <a:t>differences in </a:t>
            </a:r>
            <a:r>
              <a:rPr lang="en-US" dirty="0" smtClean="0"/>
              <a:t>all 35 cross track position. </a:t>
            </a:r>
            <a:r>
              <a:rPr lang="en-US" dirty="0" smtClean="0"/>
              <a:t> The PEATE proxy comparisons to the STAR Solstice one are </a:t>
            </a:r>
            <a:r>
              <a:rPr lang="en-US" dirty="0" smtClean="0"/>
              <a:t>shown </a:t>
            </a:r>
            <a:r>
              <a:rPr lang="en-US" dirty="0" smtClean="0"/>
              <a:t>on the right. The differences range from </a:t>
            </a:r>
            <a:r>
              <a:rPr lang="en-US" dirty="0" smtClean="0">
                <a:latin typeface="Times New Roman"/>
                <a:cs typeface="Times New Roman"/>
              </a:rPr>
              <a:t>±</a:t>
            </a:r>
            <a:r>
              <a:rPr lang="en-US" dirty="0" smtClean="0"/>
              <a:t>5%.</a:t>
            </a:r>
            <a:endParaRPr lang="en-US" dirty="0"/>
          </a:p>
        </p:txBody>
      </p:sp>
      <p:sp>
        <p:nvSpPr>
          <p:cNvPr id="10"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Figure: J. Niu, NOAA/STAR (ERT)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7924800" cy="2000250"/>
          </a:xfrm>
        </p:spPr>
        <p:txBody>
          <a:bodyPr>
            <a:normAutofit fontScale="90000"/>
          </a:bodyPr>
          <a:lstStyle/>
          <a:p>
            <a:r>
              <a:rPr lang="en-US" dirty="0" smtClean="0"/>
              <a:t>Support Material </a:t>
            </a:r>
            <a:r>
              <a:rPr lang="en-US" dirty="0" smtClean="0"/>
              <a:t>for</a:t>
            </a:r>
            <a:br>
              <a:rPr lang="en-US" dirty="0" smtClean="0"/>
            </a:br>
            <a:r>
              <a:rPr lang="en-US" dirty="0" smtClean="0"/>
              <a:t>OMPS </a:t>
            </a:r>
            <a:r>
              <a:rPr lang="en-US" dirty="0" smtClean="0"/>
              <a:t>SDR to </a:t>
            </a:r>
            <a:r>
              <a:rPr lang="en-US" dirty="0" smtClean="0"/>
              <a:t>Beta Maturity Decision</a:t>
            </a:r>
            <a:r>
              <a:rPr lang="en-US" dirty="0" smtClean="0"/>
              <a:t/>
            </a:r>
            <a:br>
              <a:rPr lang="en-US" dirty="0" smtClean="0"/>
            </a:br>
            <a:r>
              <a:rPr lang="en-US" dirty="0" smtClean="0"/>
              <a:t>Performance compared to Pre-launch </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Compilation of results from</a:t>
            </a:r>
          </a:p>
          <a:p>
            <a:r>
              <a:rPr lang="en-US" dirty="0" smtClean="0">
                <a:solidFill>
                  <a:schemeClr val="tx1"/>
                </a:solidFill>
              </a:rPr>
              <a:t>JPSS and NPP OMPS Teams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Product </a:t>
            </a:r>
            <a:r>
              <a:rPr lang="en-US" dirty="0" smtClean="0"/>
              <a:t>Beta Maturity Definition</a:t>
            </a:r>
            <a:endParaRPr lang="en-US" dirty="0"/>
          </a:p>
        </p:txBody>
      </p:sp>
      <p:pic>
        <p:nvPicPr>
          <p:cNvPr id="6" name="Picture 5" descr="Screen shot 2011-11-08 at 4.09.37 PM.png"/>
          <p:cNvPicPr>
            <a:picLocks noChangeAspect="1"/>
          </p:cNvPicPr>
          <p:nvPr/>
        </p:nvPicPr>
        <p:blipFill>
          <a:blip r:embed="rId2" cstate="print"/>
          <a:srcRect l="1427" r="3515" b="56736"/>
          <a:stretch>
            <a:fillRect/>
          </a:stretch>
        </p:blipFill>
        <p:spPr>
          <a:xfrm>
            <a:off x="152400" y="1295400"/>
            <a:ext cx="8572488" cy="2895600"/>
          </a:xfrm>
          <a:prstGeom prst="rect">
            <a:avLst/>
          </a:prstGeom>
        </p:spPr>
      </p:pic>
      <p:sp>
        <p:nvSpPr>
          <p:cNvPr id="7" name="Slide Number Placeholder 6"/>
          <p:cNvSpPr>
            <a:spLocks noGrp="1"/>
          </p:cNvSpPr>
          <p:nvPr>
            <p:ph type="sldNum" sz="quarter" idx="12"/>
          </p:nvPr>
        </p:nvSpPr>
        <p:spPr/>
        <p:txBody>
          <a:bodyPr/>
          <a:lstStyle/>
          <a:p>
            <a:fld id="{96E36F11-A39A-294D-A59D-6180D50ED29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066800"/>
            <a:ext cx="8534400" cy="5562600"/>
          </a:xfrm>
        </p:spPr>
        <p:txBody>
          <a:bodyPr>
            <a:normAutofit fontScale="92500"/>
          </a:bodyPr>
          <a:lstStyle/>
          <a:p>
            <a:r>
              <a:rPr lang="en-US" dirty="0" smtClean="0"/>
              <a:t>Dark </a:t>
            </a:r>
            <a:r>
              <a:rPr lang="en-US" dirty="0" smtClean="0"/>
              <a:t>Current</a:t>
            </a:r>
          </a:p>
          <a:p>
            <a:r>
              <a:rPr lang="en-US" dirty="0" smtClean="0"/>
              <a:t>Hot</a:t>
            </a:r>
            <a:r>
              <a:rPr lang="en-US" dirty="0" smtClean="0"/>
              <a:t> </a:t>
            </a:r>
            <a:r>
              <a:rPr lang="en-US" dirty="0" smtClean="0"/>
              <a:t>Pixels</a:t>
            </a:r>
          </a:p>
          <a:p>
            <a:r>
              <a:rPr lang="en-US" dirty="0" smtClean="0"/>
              <a:t>Non-linearity </a:t>
            </a:r>
            <a:endParaRPr lang="en-US" dirty="0" smtClean="0"/>
          </a:p>
          <a:p>
            <a:r>
              <a:rPr lang="en-US" dirty="0" smtClean="0"/>
              <a:t>Solar Spectra</a:t>
            </a:r>
          </a:p>
          <a:p>
            <a:r>
              <a:rPr lang="en-US" dirty="0" smtClean="0"/>
              <a:t>Signal-to-Noise</a:t>
            </a:r>
          </a:p>
          <a:p>
            <a:r>
              <a:rPr lang="en-US" dirty="0" smtClean="0"/>
              <a:t>Stray Light</a:t>
            </a:r>
          </a:p>
          <a:p>
            <a:r>
              <a:rPr lang="en-US" dirty="0" smtClean="0"/>
              <a:t>Wavelength Scale</a:t>
            </a:r>
          </a:p>
          <a:p>
            <a:r>
              <a:rPr lang="en-US" dirty="0" smtClean="0"/>
              <a:t>South Atlantic Anomaly – charged particle effects</a:t>
            </a:r>
            <a:endParaRPr lang="en-US" dirty="0" smtClean="0"/>
          </a:p>
          <a:p>
            <a:r>
              <a:rPr lang="en-US" dirty="0" smtClean="0"/>
              <a:t>Geolocation Registration</a:t>
            </a:r>
          </a:p>
          <a:p>
            <a:r>
              <a:rPr lang="en-US" dirty="0" smtClean="0"/>
              <a:t>Detector </a:t>
            </a:r>
            <a:r>
              <a:rPr lang="en-US" dirty="0" smtClean="0"/>
              <a:t>Temperature</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609601" y="1371600"/>
            <a:ext cx="4724399" cy="3133725"/>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3810000" y="3581400"/>
            <a:ext cx="4648200" cy="2743200"/>
          </a:xfrm>
          <a:prstGeom prst="rect">
            <a:avLst/>
          </a:prstGeom>
          <a:noFill/>
          <a:ln w="9525">
            <a:noFill/>
            <a:miter lim="800000"/>
            <a:headEnd/>
            <a:tailEnd/>
          </a:ln>
        </p:spPr>
      </p:pic>
      <p:sp>
        <p:nvSpPr>
          <p:cNvPr id="4" name="Rectangle 3"/>
          <p:cNvSpPr/>
          <p:nvPr/>
        </p:nvSpPr>
        <p:spPr>
          <a:xfrm>
            <a:off x="990600" y="4970383"/>
            <a:ext cx="3124200" cy="107721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for  </a:t>
            </a:r>
            <a:r>
              <a:rPr lang="en-US" sz="1600" dirty="0" smtClean="0">
                <a:latin typeface="Times New Roman" pitchFamily="18" charset="0"/>
                <a:cs typeface="Times New Roman" pitchFamily="18" charset="0"/>
              </a:rPr>
              <a:t>prelaunch</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Only </a:t>
            </a:r>
            <a:r>
              <a:rPr lang="en-US" sz="1600" dirty="0">
                <a:latin typeface="Times New Roman" pitchFamily="18" charset="0"/>
                <a:cs typeface="Times New Roman" pitchFamily="18" charset="0"/>
              </a:rPr>
              <a:t>one hot </a:t>
            </a:r>
            <a:r>
              <a:rPr lang="en-US" sz="1600" dirty="0" smtClean="0">
                <a:latin typeface="Times New Roman" pitchFamily="18" charset="0"/>
                <a:cs typeface="Times New Roman" pitchFamily="18" charset="0"/>
              </a:rPr>
              <a:t>pixel </a:t>
            </a:r>
            <a:r>
              <a:rPr lang="en-US" sz="1600" dirty="0" smtClean="0">
                <a:latin typeface="Times New Roman" pitchFamily="18" charset="0"/>
                <a:cs typeface="Times New Roman" pitchFamily="18" charset="0"/>
              </a:rPr>
              <a:t>is </a:t>
            </a:r>
            <a:r>
              <a:rPr lang="en-US" sz="1600" dirty="0" smtClean="0">
                <a:latin typeface="Times New Roman" pitchFamily="18" charset="0"/>
                <a:cs typeface="Times New Roman" pitchFamily="18" charset="0"/>
              </a:rPr>
              <a:t>identified</a:t>
            </a:r>
            <a:endParaRPr lang="en-US" sz="1600" dirty="0">
              <a:latin typeface="Times New Roman" pitchFamily="18" charset="0"/>
              <a:cs typeface="Times New Roman" pitchFamily="18" charset="0"/>
            </a:endParaRPr>
          </a:p>
        </p:txBody>
      </p:sp>
      <p:sp>
        <p:nvSpPr>
          <p:cNvPr id="5" name="Rectangle 4"/>
          <p:cNvSpPr/>
          <p:nvPr/>
        </p:nvSpPr>
        <p:spPr>
          <a:xfrm>
            <a:off x="1295400" y="152400"/>
            <a:ext cx="6096000" cy="523220"/>
          </a:xfrm>
          <a:prstGeom prst="rect">
            <a:avLst/>
          </a:prstGeom>
        </p:spPr>
        <p:txBody>
          <a:bodyPr wrap="square">
            <a:spAutoFit/>
          </a:bodyPr>
          <a:lstStyle/>
          <a:p>
            <a:r>
              <a:rPr lang="en-US" sz="2800" b="1" dirty="0" smtClean="0">
                <a:solidFill>
                  <a:srgbClr val="0033CC"/>
                </a:solidFill>
                <a:latin typeface="Times New Roman" pitchFamily="18" charset="0"/>
                <a:cs typeface="Times New Roman" pitchFamily="18" charset="0"/>
              </a:rPr>
              <a:t>Dark Transition from Ground to Orbit </a:t>
            </a:r>
            <a:endParaRPr lang="en-US" sz="2800" dirty="0">
              <a:latin typeface="Times New Roman" pitchFamily="18" charset="0"/>
              <a:cs typeface="Times New Roman" pitchFamily="18" charset="0"/>
            </a:endParaRPr>
          </a:p>
        </p:txBody>
      </p:sp>
      <p:pic>
        <p:nvPicPr>
          <p:cNvPr id="6" name="Content Placeholder 3"/>
          <p:cNvPicPr>
            <a:picLocks/>
          </p:cNvPicPr>
          <p:nvPr/>
        </p:nvPicPr>
        <p:blipFill>
          <a:blip r:embed="rId5" cstate="print"/>
          <a:srcRect/>
          <a:stretch>
            <a:fillRect/>
          </a:stretch>
        </p:blipFill>
        <p:spPr bwMode="auto">
          <a:xfrm>
            <a:off x="4800600" y="1447800"/>
            <a:ext cx="3581400" cy="2895600"/>
          </a:xfrm>
          <a:prstGeom prst="rect">
            <a:avLst/>
          </a:prstGeom>
          <a:noFill/>
          <a:ln w="9525">
            <a:noFill/>
            <a:miter lim="800000"/>
            <a:headEnd/>
            <a:tailEnd/>
          </a:ln>
        </p:spPr>
      </p:pic>
      <p:sp>
        <p:nvSpPr>
          <p:cNvPr id="7" name="Rectangle 6"/>
          <p:cNvSpPr/>
          <p:nvPr/>
        </p:nvSpPr>
        <p:spPr>
          <a:xfrm>
            <a:off x="5867400" y="1337932"/>
            <a:ext cx="1584729" cy="307777"/>
          </a:xfrm>
          <a:prstGeom prst="rect">
            <a:avLst/>
          </a:prstGeom>
          <a:solidFill>
            <a:schemeClr val="bg1"/>
          </a:solidFill>
        </p:spPr>
        <p:txBody>
          <a:bodyPr wrap="none">
            <a:spAutoFit/>
          </a:bodyPr>
          <a:lstStyle/>
          <a:p>
            <a:r>
              <a:rPr lang="en-US" sz="1400" dirty="0" smtClean="0"/>
              <a:t>Histogram function</a:t>
            </a:r>
            <a:endParaRPr lang="en-US" sz="1400" dirty="0"/>
          </a:p>
        </p:txBody>
      </p:sp>
      <p:sp>
        <p:nvSpPr>
          <p:cNvPr id="9" name="TextBox 8"/>
          <p:cNvSpPr txBox="1"/>
          <p:nvPr/>
        </p:nvSpPr>
        <p:spPr>
          <a:xfrm>
            <a:off x="1905000" y="4648200"/>
            <a:ext cx="1280491" cy="338554"/>
          </a:xfrm>
          <a:prstGeom prst="rect">
            <a:avLst/>
          </a:prstGeom>
          <a:noFill/>
        </p:spPr>
        <p:txBody>
          <a:bodyPr wrap="square" rtlCol="0">
            <a:spAutoFit/>
          </a:bodyPr>
          <a:lstStyle/>
          <a:p>
            <a:r>
              <a:rPr lang="en-US" sz="1600" b="1" dirty="0" smtClean="0">
                <a:solidFill>
                  <a:srgbClr val="0033CC"/>
                </a:solidFill>
                <a:latin typeface="Times New Roman" pitchFamily="18" charset="0"/>
                <a:cs typeface="Times New Roman" pitchFamily="18" charset="0"/>
              </a:rPr>
              <a:t>Prelaunch </a:t>
            </a:r>
          </a:p>
        </p:txBody>
      </p:sp>
      <p:sp>
        <p:nvSpPr>
          <p:cNvPr id="13" name="Rectangle 12"/>
          <p:cNvSpPr/>
          <p:nvPr/>
        </p:nvSpPr>
        <p:spPr>
          <a:xfrm>
            <a:off x="1600200" y="1509585"/>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762000"/>
            <a:ext cx="1600200" cy="461665"/>
          </a:xfrm>
          <a:prstGeom prst="rect">
            <a:avLst/>
          </a:prstGeom>
          <a:noFill/>
        </p:spPr>
        <p:txBody>
          <a:bodyPr wrap="square" rtlCol="0">
            <a:spAutoFit/>
          </a:bodyPr>
          <a:lstStyle/>
          <a:p>
            <a:r>
              <a:rPr lang="en-US" sz="2000" b="1" dirty="0" smtClean="0">
                <a:solidFill>
                  <a:srgbClr val="0033CC"/>
                </a:solidFill>
              </a:rPr>
              <a:t>On-orbit</a:t>
            </a:r>
            <a:r>
              <a:rPr lang="en-US" sz="2400" b="1" dirty="0" smtClean="0">
                <a:solidFill>
                  <a:srgbClr val="0033CC"/>
                </a:solidFill>
              </a:rPr>
              <a:t> </a:t>
            </a:r>
          </a:p>
        </p:txBody>
      </p:sp>
      <p:sp>
        <p:nvSpPr>
          <p:cNvPr id="14" name="TextBox 13"/>
          <p:cNvSpPr txBox="1"/>
          <p:nvPr/>
        </p:nvSpPr>
        <p:spPr>
          <a:xfrm>
            <a:off x="5334000" y="1752600"/>
            <a:ext cx="824136" cy="461665"/>
          </a:xfrm>
          <a:prstGeom prst="rect">
            <a:avLst/>
          </a:prstGeom>
          <a:noFill/>
        </p:spPr>
        <p:txBody>
          <a:bodyPr wrap="none" rtlCol="0">
            <a:spAutoFit/>
          </a:bodyPr>
          <a:lstStyle/>
          <a:p>
            <a:r>
              <a:rPr lang="en-US" sz="1200" b="1" dirty="0" smtClean="0">
                <a:solidFill>
                  <a:srgbClr val="FF0000"/>
                </a:solidFill>
              </a:rPr>
              <a:t>On-orbit</a:t>
            </a:r>
          </a:p>
          <a:p>
            <a:r>
              <a:rPr lang="en-US" sz="1200" b="1" dirty="0" smtClean="0">
                <a:solidFill>
                  <a:srgbClr val="00CC00"/>
                </a:solidFill>
              </a:rPr>
              <a:t>Prelaunch</a:t>
            </a:r>
            <a:endParaRPr lang="en-US" sz="1200" b="1" dirty="0">
              <a:solidFill>
                <a:srgbClr val="00CC00"/>
              </a:solidFill>
            </a:endParaRPr>
          </a:p>
        </p:txBody>
      </p:sp>
      <p:sp>
        <p:nvSpPr>
          <p:cNvPr id="15" name="TextBox 14"/>
          <p:cNvSpPr txBox="1"/>
          <p:nvPr/>
        </p:nvSpPr>
        <p:spPr>
          <a:xfrm>
            <a:off x="6553200" y="1905000"/>
            <a:ext cx="1547090" cy="276999"/>
          </a:xfrm>
          <a:prstGeom prst="rect">
            <a:avLst/>
          </a:prstGeom>
          <a:noFill/>
        </p:spPr>
        <p:txBody>
          <a:bodyPr wrap="none" rtlCol="0">
            <a:spAutoFit/>
          </a:bodyPr>
          <a:lstStyle/>
          <a:p>
            <a:r>
              <a:rPr lang="en-US" sz="1200" b="1" dirty="0" smtClean="0">
                <a:solidFill>
                  <a:srgbClr val="00CC00"/>
                </a:solidFill>
              </a:rPr>
              <a:t>Gaussian distribution</a:t>
            </a:r>
            <a:endParaRPr lang="en-US" sz="1200" b="1" dirty="0">
              <a:solidFill>
                <a:srgbClr val="00CC00"/>
              </a:solidFill>
            </a:endParaRPr>
          </a:p>
        </p:txBody>
      </p:sp>
      <p:cxnSp>
        <p:nvCxnSpPr>
          <p:cNvPr id="16" name="Straight Arrow Connector 15"/>
          <p:cNvCxnSpPr/>
          <p:nvPr/>
        </p:nvCxnSpPr>
        <p:spPr>
          <a:xfrm flipH="1">
            <a:off x="6858000" y="2133600"/>
            <a:ext cx="316345" cy="332601"/>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774E74FF-2236-4B88-9D17-DFCF666A5EBE}" type="slidenum">
              <a:rPr lang="en-US" smtClean="0"/>
              <a:pPr/>
              <a:t>19</a:t>
            </a:fld>
            <a:endParaRPr lang="en-US"/>
          </a:p>
        </p:txBody>
      </p:sp>
      <p:sp>
        <p:nvSpPr>
          <p:cNvPr id="8" name="Rectangle 7"/>
          <p:cNvSpPr/>
          <p:nvPr/>
        </p:nvSpPr>
        <p:spPr>
          <a:xfrm>
            <a:off x="1447800" y="1143000"/>
            <a:ext cx="3352800" cy="160043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for </a:t>
            </a:r>
            <a:r>
              <a:rPr lang="en-US" sz="1600" dirty="0" smtClean="0">
                <a:latin typeface="Times New Roman" pitchFamily="18" charset="0"/>
                <a:cs typeface="Times New Roman" pitchFamily="18" charset="0"/>
              </a:rPr>
              <a:t>orbit</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 few potential hot pixels </a:t>
            </a:r>
            <a:r>
              <a:rPr lang="en-US" sz="1600" dirty="0">
                <a:latin typeface="Times New Roman" pitchFamily="18" charset="0"/>
                <a:cs typeface="Times New Roman" pitchFamily="18" charset="0"/>
              </a:rPr>
              <a:t>are observed.</a:t>
            </a:r>
          </a:p>
          <a:p>
            <a:endParaRPr lang="en-US" dirty="0"/>
          </a:p>
        </p:txBody>
      </p:sp>
      <p:sp>
        <p:nvSpPr>
          <p:cNvPr id="18" name="Rectangle 17"/>
          <p:cNvSpPr/>
          <p:nvPr/>
        </p:nvSpPr>
        <p:spPr>
          <a:xfrm>
            <a:off x="6324600" y="42672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4267200"/>
            <a:ext cx="503664" cy="184666"/>
          </a:xfrm>
          <a:prstGeom prst="rect">
            <a:avLst/>
          </a:prstGeom>
          <a:noFill/>
        </p:spPr>
        <p:txBody>
          <a:bodyPr wrap="none" rtlCol="0">
            <a:spAutoFit/>
          </a:bodyPr>
          <a:lstStyle/>
          <a:p>
            <a:r>
              <a:rPr lang="en-US" sz="600" dirty="0" smtClean="0"/>
              <a:t>Bin index</a:t>
            </a:r>
            <a:endParaRPr lang="en-US" sz="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Summary New Bullets</a:t>
            </a:r>
            <a:endParaRPr lang="en-US" dirty="0"/>
          </a:p>
        </p:txBody>
      </p:sp>
      <p:sp>
        <p:nvSpPr>
          <p:cNvPr id="3" name="Content Placeholder 2"/>
          <p:cNvSpPr>
            <a:spLocks noGrp="1"/>
          </p:cNvSpPr>
          <p:nvPr>
            <p:ph idx="1"/>
          </p:nvPr>
        </p:nvSpPr>
        <p:spPr>
          <a:xfrm>
            <a:off x="457200" y="762000"/>
            <a:ext cx="8229600" cy="5715000"/>
          </a:xfrm>
        </p:spPr>
        <p:txBody>
          <a:bodyPr>
            <a:normAutofit fontScale="92500" lnSpcReduction="20000"/>
          </a:bodyPr>
          <a:lstStyle/>
          <a:p>
            <a:r>
              <a:rPr lang="en-US" dirty="0" smtClean="0"/>
              <a:t>Collection of Golden Day (20120225) data sets is proceeding.</a:t>
            </a:r>
          </a:p>
          <a:p>
            <a:r>
              <a:rPr lang="en-US" dirty="0" smtClean="0"/>
              <a:t>STAR data repository </a:t>
            </a:r>
            <a:r>
              <a:rPr lang="en-US" dirty="0" smtClean="0"/>
              <a:t>(</a:t>
            </a:r>
            <a:r>
              <a:rPr lang="en-US" dirty="0" err="1" smtClean="0"/>
              <a:t>scdr</a:t>
            </a:r>
            <a:r>
              <a:rPr lang="en-US" dirty="0" smtClean="0"/>
              <a:t>-files system</a:t>
            </a:r>
            <a:r>
              <a:rPr lang="en-US" dirty="0" smtClean="0"/>
              <a:t>) has begun receiving IDPS products from CLASS; </a:t>
            </a:r>
            <a:r>
              <a:rPr lang="en-US" dirty="0" smtClean="0"/>
              <a:t>ozone profile products are present in the March files </a:t>
            </a:r>
            <a:r>
              <a:rPr lang="en-US" dirty="0" smtClean="0"/>
              <a:t>received by </a:t>
            </a:r>
            <a:r>
              <a:rPr lang="en-US" dirty="0" err="1" smtClean="0"/>
              <a:t>scdr</a:t>
            </a:r>
            <a:r>
              <a:rPr lang="en-US" dirty="0" smtClean="0"/>
              <a:t>.</a:t>
            </a:r>
            <a:endParaRPr lang="en-US" dirty="0" smtClean="0"/>
          </a:p>
          <a:p>
            <a:r>
              <a:rPr lang="en-US" dirty="0" smtClean="0"/>
              <a:t>ICVS monitoring plots for OMPS are starting to be populated.</a:t>
            </a:r>
          </a:p>
          <a:p>
            <a:r>
              <a:rPr lang="en-US" dirty="0" smtClean="0"/>
              <a:t> Surface reflectivity values for the Nadir Mapper are sometimes greater than 1. This has been traced to the climatology.</a:t>
            </a:r>
          </a:p>
          <a:p>
            <a:r>
              <a:rPr lang="en-US" dirty="0" smtClean="0"/>
              <a:t>Comparisons of the observed solar to synthetic spectra show consistent biases and features.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Hot pixels increasing as expected</a:t>
            </a:r>
          </a:p>
        </p:txBody>
      </p:sp>
      <p:pic>
        <p:nvPicPr>
          <p:cNvPr id="28676" name="Picture 4" descr="ompsnpp_nhotorbs188-1270_lpnptc12jan31"/>
          <p:cNvPicPr>
            <a:picLocks noChangeAspect="1" noChangeArrowheads="1"/>
          </p:cNvPicPr>
          <p:nvPr/>
        </p:nvPicPr>
        <p:blipFill>
          <a:blip r:embed="rId3" cstate="print"/>
          <a:srcRect/>
          <a:stretch>
            <a:fillRect/>
          </a:stretch>
        </p:blipFill>
        <p:spPr bwMode="auto">
          <a:xfrm>
            <a:off x="4343400" y="1219200"/>
            <a:ext cx="4287838" cy="5354638"/>
          </a:xfrm>
          <a:prstGeom prst="rect">
            <a:avLst/>
          </a:prstGeom>
          <a:noFill/>
        </p:spPr>
      </p:pic>
      <p:sp>
        <p:nvSpPr>
          <p:cNvPr id="28677" name="Text Box 5"/>
          <p:cNvSpPr txBox="1">
            <a:spLocks noChangeArrowheads="1"/>
          </p:cNvSpPr>
          <p:nvPr/>
        </p:nvSpPr>
        <p:spPr bwMode="auto">
          <a:xfrm>
            <a:off x="457200" y="1295400"/>
            <a:ext cx="2971800" cy="915988"/>
          </a:xfrm>
          <a:prstGeom prst="rect">
            <a:avLst/>
          </a:prstGeom>
          <a:noFill/>
          <a:ln w="9525">
            <a:noFill/>
            <a:miter lim="800000"/>
            <a:headEnd/>
            <a:tailEnd/>
          </a:ln>
          <a:effectLst/>
        </p:spPr>
        <p:txBody>
          <a:bodyPr>
            <a:spAutoFit/>
          </a:bodyPr>
          <a:lstStyle/>
          <a:p>
            <a:pPr>
              <a:spcBef>
                <a:spcPct val="50000"/>
              </a:spcBef>
            </a:pPr>
            <a:r>
              <a:rPr lang="en-US">
                <a:solidFill>
                  <a:schemeClr val="tx1"/>
                </a:solidFill>
              </a:rPr>
              <a:t>Hot pixel defined as 8</a:t>
            </a:r>
            <a:r>
              <a:rPr lang="en-US">
                <a:solidFill>
                  <a:schemeClr val="tx1"/>
                </a:solidFill>
                <a:sym typeface="Symbol" pitchFamily="18" charset="2"/>
              </a:rPr>
              <a:t> above pre-launch distribution</a:t>
            </a:r>
          </a:p>
        </p:txBody>
      </p:sp>
      <p:pic>
        <p:nvPicPr>
          <p:cNvPr id="28678" name="Picture 6" descr="OMPS_2012m0112t110342-o01080"/>
          <p:cNvPicPr>
            <a:picLocks noChangeAspect="1" noChangeArrowheads="1"/>
          </p:cNvPicPr>
          <p:nvPr/>
        </p:nvPicPr>
        <p:blipFill>
          <a:blip r:embed="rId4" cstate="print"/>
          <a:srcRect/>
          <a:stretch>
            <a:fillRect/>
          </a:stretch>
        </p:blipFill>
        <p:spPr bwMode="auto">
          <a:xfrm>
            <a:off x="76200" y="2057400"/>
            <a:ext cx="3886200" cy="3429000"/>
          </a:xfrm>
          <a:prstGeom prst="rect">
            <a:avLst/>
          </a:prstGeom>
          <a:noFill/>
        </p:spPr>
      </p:pic>
      <p:sp>
        <p:nvSpPr>
          <p:cNvPr id="28679" name="Line 7"/>
          <p:cNvSpPr>
            <a:spLocks noChangeShapeType="1"/>
          </p:cNvSpPr>
          <p:nvPr/>
        </p:nvSpPr>
        <p:spPr bwMode="auto">
          <a:xfrm flipV="1">
            <a:off x="1143000" y="4191000"/>
            <a:ext cx="914400" cy="1676400"/>
          </a:xfrm>
          <a:prstGeom prst="line">
            <a:avLst/>
          </a:prstGeom>
          <a:noFill/>
          <a:ln w="19050">
            <a:solidFill>
              <a:srgbClr val="FF6600"/>
            </a:solidFill>
            <a:round/>
            <a:headEnd/>
            <a:tailEnd type="triangle" w="med" len="med"/>
          </a:ln>
          <a:effectLst/>
        </p:spPr>
        <p:txBody>
          <a:bodyPr/>
          <a:lstStyle/>
          <a:p>
            <a:endParaRPr lang="en-US"/>
          </a:p>
        </p:txBody>
      </p:sp>
      <p:sp>
        <p:nvSpPr>
          <p:cNvPr id="28680" name="Line 8"/>
          <p:cNvSpPr>
            <a:spLocks noChangeShapeType="1"/>
          </p:cNvSpPr>
          <p:nvPr/>
        </p:nvSpPr>
        <p:spPr bwMode="auto">
          <a:xfrm flipH="1" flipV="1">
            <a:off x="2362200" y="3733800"/>
            <a:ext cx="304800" cy="2057400"/>
          </a:xfrm>
          <a:prstGeom prst="line">
            <a:avLst/>
          </a:prstGeom>
          <a:noFill/>
          <a:ln w="19050">
            <a:solidFill>
              <a:schemeClr val="tx1"/>
            </a:solidFill>
            <a:round/>
            <a:headEnd/>
            <a:tailEnd type="triangle" w="med" len="med"/>
          </a:ln>
          <a:effectLst/>
        </p:spPr>
        <p:txBody>
          <a:bodyPr/>
          <a:lstStyle/>
          <a:p>
            <a:endParaRPr lang="en-US"/>
          </a:p>
        </p:txBody>
      </p:sp>
      <p:sp>
        <p:nvSpPr>
          <p:cNvPr id="28681" name="Text Box 9"/>
          <p:cNvSpPr txBox="1">
            <a:spLocks noChangeArrowheads="1"/>
          </p:cNvSpPr>
          <p:nvPr/>
        </p:nvSpPr>
        <p:spPr bwMode="auto">
          <a:xfrm>
            <a:off x="685800" y="5943600"/>
            <a:ext cx="1447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tx1"/>
                </a:solidFill>
              </a:rPr>
              <a:t>Pre-launch</a:t>
            </a:r>
          </a:p>
        </p:txBody>
      </p:sp>
      <p:sp>
        <p:nvSpPr>
          <p:cNvPr id="28682" name="Text Box 10"/>
          <p:cNvSpPr txBox="1">
            <a:spLocks noChangeArrowheads="1"/>
          </p:cNvSpPr>
          <p:nvPr/>
        </p:nvSpPr>
        <p:spPr bwMode="auto">
          <a:xfrm>
            <a:off x="2286000" y="5943600"/>
            <a:ext cx="17526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tx1"/>
                </a:solidFill>
              </a:rPr>
              <a:t>Orbit 1080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3" cstate="print"/>
          <a:srcRect/>
          <a:stretch>
            <a:fillRect/>
          </a:stretch>
        </p:blipFill>
        <p:spPr bwMode="auto">
          <a:xfrm>
            <a:off x="4267201" y="1676400"/>
            <a:ext cx="3886200" cy="3317875"/>
          </a:xfrm>
          <a:prstGeom prst="rect">
            <a:avLst/>
          </a:prstGeom>
          <a:noFill/>
          <a:ln w="9525">
            <a:noFill/>
            <a:miter lim="800000"/>
            <a:headEnd/>
            <a:tailEnd/>
          </a:ln>
        </p:spPr>
      </p:pic>
      <p:sp>
        <p:nvSpPr>
          <p:cNvPr id="2" name="Title 6"/>
          <p:cNvSpPr>
            <a:spLocks noGrp="1"/>
          </p:cNvSpPr>
          <p:nvPr>
            <p:ph type="title"/>
          </p:nvPr>
        </p:nvSpPr>
        <p:spPr>
          <a:xfrm>
            <a:off x="457200" y="152400"/>
            <a:ext cx="8229600" cy="954107"/>
          </a:xfrm>
          <a:prstGeom prst="rect">
            <a:avLst/>
          </a:prstGeom>
        </p:spPr>
        <p:txBody>
          <a:bodyPr wrap="square">
            <a:spAutoFit/>
          </a:bodyPr>
          <a:lstStyle/>
          <a:p>
            <a:pPr algn="ctr"/>
            <a:r>
              <a:rPr lang="en-US" sz="2800" b="1" dirty="0" smtClean="0">
                <a:solidFill>
                  <a:srgbClr val="0033CC"/>
                </a:solidFill>
              </a:rPr>
              <a:t>Linearity Performance</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
        <p:nvSpPr>
          <p:cNvPr id="4" name="Rectangle 3"/>
          <p:cNvSpPr/>
          <p:nvPr/>
        </p:nvSpPr>
        <p:spPr>
          <a:xfrm>
            <a:off x="990600" y="5029200"/>
            <a:ext cx="3657600" cy="830997"/>
          </a:xfrm>
          <a:prstGeom prst="rect">
            <a:avLst/>
          </a:prstGeom>
        </p:spPr>
        <p:txBody>
          <a:bodyPr wrap="square">
            <a:spAutoFit/>
          </a:bodyPr>
          <a:lstStyle/>
          <a:p>
            <a:r>
              <a:rPr lang="en-US" sz="1600" dirty="0">
                <a:latin typeface="Times New Roman" pitchFamily="18" charset="0"/>
                <a:cs typeface="Times New Roman" pitchFamily="18" charset="0"/>
              </a:rPr>
              <a:t>Observed OMPS </a:t>
            </a:r>
            <a:r>
              <a:rPr lang="en-US" sz="1600" dirty="0" smtClean="0">
                <a:latin typeface="Times New Roman" pitchFamily="18" charset="0"/>
                <a:cs typeface="Times New Roman" pitchFamily="18" charset="0"/>
              </a:rPr>
              <a:t>TC LED drifts over time </a:t>
            </a:r>
          </a:p>
          <a:p>
            <a:r>
              <a:rPr lang="en-US" sz="1600" dirty="0" smtClean="0">
                <a:latin typeface="Times New Roman" pitchFamily="18" charset="0"/>
                <a:cs typeface="Times New Roman" pitchFamily="18" charset="0"/>
              </a:rPr>
              <a:t>meets the </a:t>
            </a:r>
            <a:r>
              <a:rPr lang="en-US" sz="1600" dirty="0" smtClean="0">
                <a:latin typeface="Times New Roman" pitchFamily="18" charset="0"/>
                <a:cs typeface="Times New Roman" pitchFamily="18" charset="0"/>
              </a:rPr>
              <a:t>system requirement  of  &lt; 1%  per minute</a:t>
            </a:r>
          </a:p>
        </p:txBody>
      </p:sp>
      <p:sp>
        <p:nvSpPr>
          <p:cNvPr id="6" name="Rectangle 5"/>
          <p:cNvSpPr/>
          <p:nvPr/>
        </p:nvSpPr>
        <p:spPr>
          <a:xfrm>
            <a:off x="4800600" y="5029200"/>
            <a:ext cx="3505200" cy="646331"/>
          </a:xfrm>
          <a:prstGeom prst="rect">
            <a:avLst/>
          </a:prstGeom>
        </p:spPr>
        <p:txBody>
          <a:bodyPr wrap="square">
            <a:spAutoFit/>
          </a:bodyPr>
          <a:lstStyle/>
          <a:p>
            <a:r>
              <a:rPr lang="en-US" dirty="0" smtClean="0">
                <a:latin typeface="Times New Roman" pitchFamily="18" charset="0"/>
                <a:cs typeface="Times New Roman" pitchFamily="18" charset="0"/>
              </a:rPr>
              <a:t>Sensor nonlinearity is compliant with the specification of &lt; 2% </a:t>
            </a:r>
            <a:endParaRPr lang="en-US"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774E74FF-2236-4B88-9D17-DFCF666A5EBE}" type="slidenum">
              <a:rPr lang="en-US" smtClean="0"/>
              <a:pPr/>
              <a:t>21</a:t>
            </a:fld>
            <a:endParaRPr lang="en-US"/>
          </a:p>
        </p:txBody>
      </p:sp>
      <p:pic>
        <p:nvPicPr>
          <p:cNvPr id="26628" name="Picture 4"/>
          <p:cNvPicPr>
            <a:picLocks noChangeAspect="1" noChangeArrowheads="1"/>
          </p:cNvPicPr>
          <p:nvPr/>
        </p:nvPicPr>
        <p:blipFill>
          <a:blip r:embed="rId4" cstate="print"/>
          <a:srcRect/>
          <a:stretch>
            <a:fillRect/>
          </a:stretch>
        </p:blipFill>
        <p:spPr bwMode="auto">
          <a:xfrm>
            <a:off x="457200" y="1701800"/>
            <a:ext cx="3962400" cy="3276600"/>
          </a:xfrm>
          <a:prstGeom prst="rect">
            <a:avLst/>
          </a:prstGeom>
          <a:noFill/>
          <a:ln w="9525">
            <a:noFill/>
            <a:miter lim="800000"/>
            <a:headEnd/>
            <a:tailEnd/>
          </a:ln>
        </p:spPr>
      </p:pic>
      <p:sp>
        <p:nvSpPr>
          <p:cNvPr id="13" name="TextBox 12"/>
          <p:cNvSpPr txBox="1"/>
          <p:nvPr/>
        </p:nvSpPr>
        <p:spPr>
          <a:xfrm>
            <a:off x="2286000" y="1905000"/>
            <a:ext cx="16764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LED signal drifts</a:t>
            </a:r>
            <a:endParaRPr lang="en-US" sz="1400" b="1" dirty="0">
              <a:solidFill>
                <a:srgbClr val="0000FF"/>
              </a:solidFill>
              <a:latin typeface="Times New Roman" pitchFamily="18" charset="0"/>
              <a:cs typeface="Times New Roman" pitchFamily="18" charset="0"/>
            </a:endParaRPr>
          </a:p>
        </p:txBody>
      </p:sp>
      <p:sp>
        <p:nvSpPr>
          <p:cNvPr id="14" name="TextBox 13"/>
          <p:cNvSpPr txBox="1"/>
          <p:nvPr/>
        </p:nvSpPr>
        <p:spPr>
          <a:xfrm>
            <a:off x="6172200" y="1905000"/>
            <a:ext cx="17526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System nonlinearity </a:t>
            </a:r>
            <a:endParaRPr lang="en-US" sz="1400" b="1" dirty="0">
              <a:solidFill>
                <a:srgbClr val="0000FF"/>
              </a:solidFill>
              <a:latin typeface="Times New Roman" pitchFamily="18" charset="0"/>
              <a:cs typeface="Times New Roman" pitchFamily="18" charset="0"/>
            </a:endParaRPr>
          </a:p>
        </p:txBody>
      </p:sp>
      <p:sp>
        <p:nvSpPr>
          <p:cNvPr id="15" name="TextBox 14"/>
          <p:cNvSpPr txBox="1"/>
          <p:nvPr/>
        </p:nvSpPr>
        <p:spPr>
          <a:xfrm>
            <a:off x="1219200" y="3886200"/>
            <a:ext cx="1036759"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
        <p:nvSpPr>
          <p:cNvPr id="16" name="TextBox 15"/>
          <p:cNvSpPr txBox="1"/>
          <p:nvPr/>
        </p:nvSpPr>
        <p:spPr>
          <a:xfrm>
            <a:off x="4800600" y="3886200"/>
            <a:ext cx="1036759"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olar_flux_tc_np_meas_vs_ref (1).png"/>
          <p:cNvPicPr>
            <a:picLocks noChangeAspect="1"/>
          </p:cNvPicPr>
          <p:nvPr/>
        </p:nvPicPr>
        <p:blipFill>
          <a:blip r:embed="rId3" cstate="print"/>
          <a:srcRect l="7500" t="7059" r="6667" b="4706"/>
          <a:stretch>
            <a:fillRect/>
          </a:stretch>
        </p:blipFill>
        <p:spPr>
          <a:xfrm>
            <a:off x="152400" y="990600"/>
            <a:ext cx="8581136" cy="5715000"/>
          </a:xfrm>
          <a:prstGeom prst="rect">
            <a:avLst/>
          </a:prstGeom>
        </p:spPr>
      </p:pic>
      <p:sp>
        <p:nvSpPr>
          <p:cNvPr id="5" name="Rectangle 4"/>
          <p:cNvSpPr/>
          <p:nvPr/>
        </p:nvSpPr>
        <p:spPr>
          <a:xfrm>
            <a:off x="1981200" y="152400"/>
            <a:ext cx="5105400" cy="954107"/>
          </a:xfrm>
          <a:prstGeom prst="rect">
            <a:avLst/>
          </a:prstGeom>
        </p:spPr>
        <p:txBody>
          <a:bodyPr wrap="square">
            <a:spAutoFit/>
          </a:bodyPr>
          <a:lstStyle/>
          <a:p>
            <a:pPr algn="ctr"/>
            <a:r>
              <a:rPr lang="en-US" sz="2800" b="1" dirty="0" smtClean="0">
                <a:solidFill>
                  <a:srgbClr val="0033CC"/>
                </a:solidFill>
              </a:rPr>
              <a:t>Spectral Calibration </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563562"/>
          </a:xfrm>
        </p:spPr>
        <p:txBody>
          <a:bodyPr>
            <a:noAutofit/>
          </a:bodyPr>
          <a:lstStyle/>
          <a:p>
            <a:r>
              <a:rPr lang="en-US" sz="2400" dirty="0" smtClean="0"/>
              <a:t>EOF/SNR analysis for six orbits (~1800 scans) OMPS NM on 1/28/2012 </a:t>
            </a:r>
            <a:br>
              <a:rPr lang="en-US" sz="2400" dirty="0" smtClean="0"/>
            </a:br>
            <a:r>
              <a:rPr lang="en-US" sz="2400" dirty="0" smtClean="0"/>
              <a:t>using three wavelength ranges (305-325, 320-345, 340-380) for 35 CT</a:t>
            </a:r>
            <a:endParaRPr lang="en-US" sz="2400" dirty="0"/>
          </a:p>
        </p:txBody>
      </p:sp>
      <p:pic>
        <p:nvPicPr>
          <p:cNvPr id="34818" name="Picture 2"/>
          <p:cNvPicPr>
            <a:picLocks noChangeAspect="1" noChangeArrowheads="1"/>
          </p:cNvPicPr>
          <p:nvPr/>
        </p:nvPicPr>
        <p:blipFill>
          <a:blip r:embed="rId3" cstate="print"/>
          <a:srcRect/>
          <a:stretch>
            <a:fillRect/>
          </a:stretch>
        </p:blipFill>
        <p:spPr bwMode="auto">
          <a:xfrm>
            <a:off x="152400" y="685800"/>
            <a:ext cx="4206240" cy="3200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r="45" b="2411"/>
          <a:stretch>
            <a:fillRect/>
          </a:stretch>
        </p:blipFill>
        <p:spPr bwMode="auto">
          <a:xfrm>
            <a:off x="152400" y="3773805"/>
            <a:ext cx="4267200" cy="3084195"/>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l="498" t="2407"/>
          <a:stretch>
            <a:fillRect/>
          </a:stretch>
        </p:blipFill>
        <p:spPr bwMode="auto">
          <a:xfrm>
            <a:off x="4800600" y="762000"/>
            <a:ext cx="4191000" cy="3089910"/>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srcRect l="415" t="4059"/>
          <a:stretch>
            <a:fillRect/>
          </a:stretch>
        </p:blipFill>
        <p:spPr bwMode="auto">
          <a:xfrm>
            <a:off x="4953000" y="3886200"/>
            <a:ext cx="4114800" cy="2971800"/>
          </a:xfrm>
          <a:prstGeom prst="rect">
            <a:avLst/>
          </a:prstGeom>
          <a:noFill/>
          <a:ln w="9525">
            <a:noFill/>
            <a:miter lim="800000"/>
            <a:headEnd/>
            <a:tailEnd/>
          </a:ln>
        </p:spPr>
      </p:pic>
      <p:sp>
        <p:nvSpPr>
          <p:cNvPr id="7" name="TextBox 6"/>
          <p:cNvSpPr txBox="1"/>
          <p:nvPr/>
        </p:nvSpPr>
        <p:spPr>
          <a:xfrm>
            <a:off x="990600" y="4038600"/>
            <a:ext cx="1828800" cy="646331"/>
          </a:xfrm>
          <a:prstGeom prst="rect">
            <a:avLst/>
          </a:prstGeom>
          <a:noFill/>
        </p:spPr>
        <p:txBody>
          <a:bodyPr wrap="square" rtlCol="0">
            <a:spAutoFit/>
          </a:bodyPr>
          <a:lstStyle/>
          <a:p>
            <a:r>
              <a:rPr lang="en-US" dirty="0" smtClean="0"/>
              <a:t>0.1 is equivalent to SNR of 1000.</a:t>
            </a:r>
            <a:endParaRPr lang="en-US" dirty="0"/>
          </a:p>
        </p:txBody>
      </p:sp>
      <p:sp>
        <p:nvSpPr>
          <p:cNvPr id="8" name="TextBox 7"/>
          <p:cNvSpPr txBox="1"/>
          <p:nvPr/>
        </p:nvSpPr>
        <p:spPr>
          <a:xfrm>
            <a:off x="6553200" y="3886200"/>
            <a:ext cx="2438400" cy="646331"/>
          </a:xfrm>
          <a:prstGeom prst="rect">
            <a:avLst/>
          </a:prstGeom>
          <a:noFill/>
        </p:spPr>
        <p:txBody>
          <a:bodyPr wrap="square" rtlCol="0">
            <a:spAutoFit/>
          </a:bodyPr>
          <a:lstStyle/>
          <a:p>
            <a:r>
              <a:rPr lang="en-US" dirty="0" smtClean="0"/>
              <a:t>Maximum Residuals.</a:t>
            </a:r>
          </a:p>
          <a:p>
            <a:r>
              <a:rPr lang="en-US" dirty="0" smtClean="0"/>
              <a:t>Spikes could be filtered.</a:t>
            </a:r>
            <a:endParaRPr lang="en-US" dirty="0"/>
          </a:p>
        </p:txBody>
      </p:sp>
      <p:sp>
        <p:nvSpPr>
          <p:cNvPr id="9" name="TextBox 8"/>
          <p:cNvSpPr txBox="1"/>
          <p:nvPr/>
        </p:nvSpPr>
        <p:spPr>
          <a:xfrm>
            <a:off x="5410200" y="990600"/>
            <a:ext cx="1981200" cy="369332"/>
          </a:xfrm>
          <a:prstGeom prst="rect">
            <a:avLst/>
          </a:prstGeom>
          <a:noFill/>
        </p:spPr>
        <p:txBody>
          <a:bodyPr wrap="square" rtlCol="0">
            <a:spAutoFit/>
          </a:bodyPr>
          <a:lstStyle/>
          <a:p>
            <a:r>
              <a:rPr lang="en-US" dirty="0" smtClean="0"/>
              <a:t>Average Radiances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Stray Light and SNR for OMPS NP</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228600" y="685800"/>
            <a:ext cx="4572000" cy="332613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l="1427" b="8889"/>
          <a:stretch>
            <a:fillRect/>
          </a:stretch>
        </p:blipFill>
        <p:spPr bwMode="auto">
          <a:xfrm>
            <a:off x="4648200" y="3581400"/>
            <a:ext cx="4343400" cy="3124200"/>
          </a:xfrm>
          <a:prstGeom prst="rect">
            <a:avLst/>
          </a:prstGeom>
          <a:noFill/>
          <a:ln w="9525">
            <a:noFill/>
            <a:miter lim="800000"/>
            <a:headEnd/>
            <a:tailEnd/>
          </a:ln>
        </p:spPr>
      </p:pic>
      <p:sp>
        <p:nvSpPr>
          <p:cNvPr id="6" name="TextBox 5"/>
          <p:cNvSpPr txBox="1"/>
          <p:nvPr/>
        </p:nvSpPr>
        <p:spPr>
          <a:xfrm>
            <a:off x="4648200" y="838200"/>
            <a:ext cx="3886200" cy="2585323"/>
          </a:xfrm>
          <a:prstGeom prst="rect">
            <a:avLst/>
          </a:prstGeom>
          <a:noFill/>
        </p:spPr>
        <p:txBody>
          <a:bodyPr wrap="square" rtlCol="0">
            <a:spAutoFit/>
          </a:bodyPr>
          <a:lstStyle/>
          <a:p>
            <a:r>
              <a:rPr lang="en-US" dirty="0" smtClean="0"/>
              <a:t>The scatter plot on the left compares simple three-wavelength Mg II core-to-wing ratio variations (280 nm to </a:t>
            </a:r>
            <a:r>
              <a:rPr lang="en-US" dirty="0" smtClean="0"/>
              <a:t> the average of 277 nm and </a:t>
            </a:r>
            <a:r>
              <a:rPr lang="en-US" dirty="0" smtClean="0"/>
              <a:t>282 nm) with longer wavelength variations at 305 nm.  The core average is ~0.4 of wings, so this -0.5% to 1.5% variation represents (1.0/0.4 – 1 =) 1.5 times the wing variations.</a:t>
            </a:r>
            <a:endParaRPr lang="en-US" dirty="0"/>
          </a:p>
        </p:txBody>
      </p:sp>
      <p:sp>
        <p:nvSpPr>
          <p:cNvPr id="7" name="TextBox 6"/>
          <p:cNvSpPr txBox="1"/>
          <p:nvPr/>
        </p:nvSpPr>
        <p:spPr>
          <a:xfrm>
            <a:off x="304800" y="3962400"/>
            <a:ext cx="4267200" cy="2585323"/>
          </a:xfrm>
          <a:prstGeom prst="rect">
            <a:avLst/>
          </a:prstGeom>
          <a:noFill/>
        </p:spPr>
        <p:txBody>
          <a:bodyPr wrap="square" rtlCol="0">
            <a:spAutoFit/>
          </a:bodyPr>
          <a:lstStyle/>
          <a:p>
            <a:r>
              <a:rPr lang="en-US" dirty="0" smtClean="0"/>
              <a:t>The RMSR estimates on the right were done on clean data for 230 spectra. A spectral screen detected and removed one </a:t>
            </a:r>
            <a:r>
              <a:rPr lang="en-US" dirty="0" smtClean="0"/>
              <a:t>deviant value </a:t>
            </a:r>
            <a:r>
              <a:rPr lang="en-US" dirty="0" smtClean="0"/>
              <a:t>on average from each of the 120-wavelength spectra. The removal of the second EOF pattern was somewhat </a:t>
            </a:r>
            <a:r>
              <a:rPr lang="en-US" dirty="0" smtClean="0"/>
              <a:t>arbitrary </a:t>
            </a:r>
            <a:r>
              <a:rPr lang="en-US" dirty="0" smtClean="0"/>
              <a:t>as it and the third EOF may be stray light patterns. The EOF used a 6</a:t>
            </a:r>
            <a:r>
              <a:rPr lang="en-US" baseline="30000" dirty="0" smtClean="0"/>
              <a:t>th</a:t>
            </a:r>
            <a:r>
              <a:rPr lang="en-US" dirty="0" smtClean="0"/>
              <a:t> order polynomial for normalization.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3200" dirty="0" smtClean="0"/>
              <a:t>Wavelength Shift and Ring Effect/Stray Light</a:t>
            </a:r>
            <a:endParaRPr lang="en-US" sz="3200" dirty="0"/>
          </a:p>
        </p:txBody>
      </p:sp>
      <p:sp>
        <p:nvSpPr>
          <p:cNvPr id="9" name="TextBox 8"/>
          <p:cNvSpPr txBox="1"/>
          <p:nvPr/>
        </p:nvSpPr>
        <p:spPr>
          <a:xfrm>
            <a:off x="152400" y="5562600"/>
            <a:ext cx="8686800" cy="1200329"/>
          </a:xfrm>
          <a:prstGeom prst="rect">
            <a:avLst/>
          </a:prstGeom>
          <a:noFill/>
        </p:spPr>
        <p:txBody>
          <a:bodyPr wrap="square" rtlCol="0">
            <a:spAutoFit/>
          </a:bodyPr>
          <a:lstStyle/>
          <a:p>
            <a:r>
              <a:rPr lang="en-US" dirty="0" smtClean="0"/>
              <a:t>EOF analysis 365 to 380 nm for parts of six orbits on 1/28/2012. The first two patterns contain 90% of the variability after removing a 3</a:t>
            </a:r>
            <a:r>
              <a:rPr lang="en-US" baseline="30000" dirty="0" smtClean="0"/>
              <a:t>rd</a:t>
            </a:r>
            <a:r>
              <a:rPr lang="en-US" dirty="0" smtClean="0"/>
              <a:t> order polynomial from </a:t>
            </a:r>
            <a:r>
              <a:rPr lang="en-US" dirty="0" err="1" smtClean="0"/>
              <a:t>Rad</a:t>
            </a:r>
            <a:r>
              <a:rPr lang="en-US" dirty="0" smtClean="0"/>
              <a:t>/</a:t>
            </a:r>
            <a:r>
              <a:rPr lang="en-US" dirty="0" err="1" smtClean="0"/>
              <a:t>AvgRad</a:t>
            </a:r>
            <a:r>
              <a:rPr lang="en-US" dirty="0" smtClean="0"/>
              <a:t>.  They are combinations of a Wavelength </a:t>
            </a:r>
            <a:r>
              <a:rPr lang="en-US" dirty="0"/>
              <a:t>S</a:t>
            </a:r>
            <a:r>
              <a:rPr lang="en-US" dirty="0" smtClean="0"/>
              <a:t>cale </a:t>
            </a:r>
            <a:r>
              <a:rPr lang="en-US" dirty="0"/>
              <a:t>S</a:t>
            </a:r>
            <a:r>
              <a:rPr lang="en-US" dirty="0" smtClean="0"/>
              <a:t>hift and Ring Effect/Stray Light. Given the radiance levels, a 0.01 in the figures at the top equates to approximately 1% variation.</a:t>
            </a:r>
            <a:endParaRPr lang="en-US" dirty="0"/>
          </a:p>
        </p:txBody>
      </p:sp>
      <p:pic>
        <p:nvPicPr>
          <p:cNvPr id="35847" name="Picture 7"/>
          <p:cNvPicPr>
            <a:picLocks noChangeAspect="1" noChangeArrowheads="1"/>
          </p:cNvPicPr>
          <p:nvPr/>
        </p:nvPicPr>
        <p:blipFill>
          <a:blip r:embed="rId3" cstate="print">
            <a:lum bright="-20000" contrast="40000"/>
          </a:blip>
          <a:srcRect/>
          <a:stretch>
            <a:fillRect/>
          </a:stretch>
        </p:blipFill>
        <p:spPr bwMode="auto">
          <a:xfrm>
            <a:off x="609600" y="423862"/>
            <a:ext cx="3905250" cy="2700338"/>
          </a:xfrm>
          <a:prstGeom prst="rect">
            <a:avLst/>
          </a:prstGeom>
          <a:noFill/>
          <a:ln w="9525">
            <a:noFill/>
            <a:miter lim="800000"/>
            <a:headEnd/>
            <a:tailEnd/>
          </a:ln>
        </p:spPr>
      </p:pic>
      <p:pic>
        <p:nvPicPr>
          <p:cNvPr id="35852" name="Picture 12"/>
          <p:cNvPicPr>
            <a:picLocks noChangeAspect="1" noChangeArrowheads="1"/>
          </p:cNvPicPr>
          <p:nvPr/>
        </p:nvPicPr>
        <p:blipFill>
          <a:blip r:embed="rId4" cstate="print"/>
          <a:srcRect/>
          <a:stretch>
            <a:fillRect/>
          </a:stretch>
        </p:blipFill>
        <p:spPr bwMode="auto">
          <a:xfrm>
            <a:off x="685800" y="3048000"/>
            <a:ext cx="3595688" cy="2562225"/>
          </a:xfrm>
          <a:prstGeom prst="rect">
            <a:avLst/>
          </a:prstGeom>
          <a:noFill/>
          <a:ln w="9525">
            <a:noFill/>
            <a:miter lim="800000"/>
            <a:headEnd/>
            <a:tailEnd/>
          </a:ln>
        </p:spPr>
      </p:pic>
      <p:pic>
        <p:nvPicPr>
          <p:cNvPr id="35853" name="Picture 13"/>
          <p:cNvPicPr>
            <a:picLocks noChangeAspect="1" noChangeArrowheads="1"/>
          </p:cNvPicPr>
          <p:nvPr/>
        </p:nvPicPr>
        <p:blipFill>
          <a:blip r:embed="rId5" cstate="print"/>
          <a:srcRect/>
          <a:stretch>
            <a:fillRect/>
          </a:stretch>
        </p:blipFill>
        <p:spPr bwMode="auto">
          <a:xfrm>
            <a:off x="4800600" y="423862"/>
            <a:ext cx="3733800" cy="2700338"/>
          </a:xfrm>
          <a:prstGeom prst="rect">
            <a:avLst/>
          </a:prstGeom>
          <a:noFill/>
          <a:ln w="9525">
            <a:noFill/>
            <a:miter lim="800000"/>
            <a:headEnd/>
            <a:tailEnd/>
          </a:ln>
        </p:spPr>
      </p:pic>
      <p:pic>
        <p:nvPicPr>
          <p:cNvPr id="35854" name="Picture 14"/>
          <p:cNvPicPr>
            <a:picLocks noChangeAspect="1" noChangeArrowheads="1"/>
          </p:cNvPicPr>
          <p:nvPr/>
        </p:nvPicPr>
        <p:blipFill>
          <a:blip r:embed="rId6" cstate="print"/>
          <a:srcRect/>
          <a:stretch>
            <a:fillRect/>
          </a:stretch>
        </p:blipFill>
        <p:spPr bwMode="auto">
          <a:xfrm>
            <a:off x="4872037" y="2995612"/>
            <a:ext cx="3738563" cy="2643188"/>
          </a:xfrm>
          <a:prstGeom prst="rect">
            <a:avLst/>
          </a:prstGeom>
          <a:noFill/>
          <a:ln w="9525">
            <a:noFill/>
            <a:miter lim="800000"/>
            <a:headEnd/>
            <a:tailEnd/>
          </a:ln>
        </p:spPr>
      </p:pic>
      <p:sp>
        <p:nvSpPr>
          <p:cNvPr id="18" name="TextBox 17"/>
          <p:cNvSpPr txBox="1"/>
          <p:nvPr/>
        </p:nvSpPr>
        <p:spPr>
          <a:xfrm>
            <a:off x="1219200" y="533400"/>
            <a:ext cx="1718740" cy="646331"/>
          </a:xfrm>
          <a:prstGeom prst="rect">
            <a:avLst/>
          </a:prstGeom>
          <a:noFill/>
        </p:spPr>
        <p:txBody>
          <a:bodyPr wrap="none" rtlCol="0">
            <a:spAutoFit/>
          </a:bodyPr>
          <a:lstStyle/>
          <a:p>
            <a:r>
              <a:rPr lang="en-US" dirty="0" smtClean="0"/>
              <a:t>* EOF pattern</a:t>
            </a:r>
          </a:p>
          <a:p>
            <a:r>
              <a:rPr lang="en-US" dirty="0" smtClean="0"/>
              <a:t>–– 0.02-nm shift</a:t>
            </a:r>
            <a:endParaRPr lang="en-US" dirty="0"/>
          </a:p>
        </p:txBody>
      </p:sp>
      <p:sp>
        <p:nvSpPr>
          <p:cNvPr id="19" name="TextBox 18"/>
          <p:cNvSpPr txBox="1"/>
          <p:nvPr/>
        </p:nvSpPr>
        <p:spPr>
          <a:xfrm>
            <a:off x="5257800" y="482025"/>
            <a:ext cx="1755609" cy="584775"/>
          </a:xfrm>
          <a:prstGeom prst="rect">
            <a:avLst/>
          </a:prstGeom>
          <a:noFill/>
        </p:spPr>
        <p:txBody>
          <a:bodyPr wrap="none" rtlCol="0">
            <a:spAutoFit/>
          </a:bodyPr>
          <a:lstStyle/>
          <a:p>
            <a:r>
              <a:rPr lang="en-US" sz="1600" dirty="0" smtClean="0"/>
              <a:t>* EOF pattern</a:t>
            </a:r>
          </a:p>
          <a:p>
            <a:r>
              <a:rPr lang="en-US" sz="1600" dirty="0" smtClean="0">
                <a:latin typeface="Arial Unicode MS" pitchFamily="34" charset="-128"/>
                <a:ea typeface="Arial Unicode MS" pitchFamily="34" charset="-128"/>
                <a:cs typeface="Arial Unicode MS" pitchFamily="34" charset="-128"/>
              </a:rPr>
              <a:t>–– </a:t>
            </a:r>
            <a:r>
              <a:rPr lang="en-US" sz="1600" dirty="0" smtClean="0">
                <a:latin typeface="Courier" pitchFamily="49" charset="0"/>
                <a:ea typeface="Arial Unicode MS" pitchFamily="34" charset="-128"/>
                <a:cs typeface="Arial Unicode MS" pitchFamily="34" charset="-128"/>
              </a:rPr>
              <a:t>∝</a:t>
            </a:r>
            <a:r>
              <a:rPr lang="en-US" sz="1600" dirty="0" smtClean="0">
                <a:latin typeface="Arial Unicode MS" pitchFamily="34" charset="-128"/>
                <a:ea typeface="Arial Unicode MS" pitchFamily="34" charset="-128"/>
                <a:cs typeface="Arial Unicode MS" pitchFamily="34" charset="-128"/>
              </a:rPr>
              <a:t> (1/</a:t>
            </a:r>
            <a:r>
              <a:rPr lang="en-US" sz="1600" dirty="0" err="1" smtClean="0">
                <a:latin typeface="Arial Unicode MS" pitchFamily="34" charset="-128"/>
                <a:ea typeface="Arial Unicode MS" pitchFamily="34" charset="-128"/>
                <a:cs typeface="Arial Unicode MS" pitchFamily="34" charset="-128"/>
              </a:rPr>
              <a:t>Avg</a:t>
            </a:r>
            <a:r>
              <a:rPr lang="en-US" sz="1600" dirty="0" smtClean="0">
                <a:latin typeface="Arial Unicode MS" pitchFamily="34" charset="-128"/>
                <a:ea typeface="Arial Unicode MS" pitchFamily="34" charset="-128"/>
                <a:cs typeface="Arial Unicode MS" pitchFamily="34" charset="-128"/>
              </a:rPr>
              <a:t>-poly)</a:t>
            </a:r>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Aeffecton240to280nm_NP20120127 (1).png"/>
          <p:cNvPicPr>
            <a:picLocks noChangeAspect="1"/>
          </p:cNvPicPr>
          <p:nvPr/>
        </p:nvPicPr>
        <p:blipFill>
          <a:blip r:embed="rId3" cstate="print"/>
          <a:stretch>
            <a:fillRect/>
          </a:stretch>
        </p:blipFill>
        <p:spPr>
          <a:xfrm>
            <a:off x="4572000" y="1066800"/>
            <a:ext cx="4457700" cy="2786063"/>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t>SAA Effects on NP</a:t>
            </a:r>
            <a:endParaRPr lang="en-US" dirty="0"/>
          </a:p>
        </p:txBody>
      </p:sp>
      <p:pic>
        <p:nvPicPr>
          <p:cNvPr id="4" name="Content Placeholder 3" descr="SAAeffecton_NP20120127_v01.png"/>
          <p:cNvPicPr>
            <a:picLocks noGrp="1" noChangeAspect="1"/>
          </p:cNvPicPr>
          <p:nvPr>
            <p:ph idx="1"/>
          </p:nvPr>
        </p:nvPicPr>
        <p:blipFill>
          <a:blip r:embed="rId4" cstate="print"/>
          <a:stretch>
            <a:fillRect/>
          </a:stretch>
        </p:blipFill>
        <p:spPr>
          <a:xfrm>
            <a:off x="152400" y="3657600"/>
            <a:ext cx="4632960" cy="2895600"/>
          </a:xfrm>
          <a:prstGeom prst="rect">
            <a:avLst/>
          </a:prstGeom>
        </p:spPr>
      </p:pic>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Figure: J. Niu, NOAA/STAR (ERT)</a:t>
            </a:r>
          </a:p>
        </p:txBody>
      </p:sp>
      <p:pic>
        <p:nvPicPr>
          <p:cNvPr id="7" name="Picture 6" descr="OMPS_NPSDR_aitoffmap20120127.png"/>
          <p:cNvPicPr>
            <a:picLocks noChangeAspect="1"/>
          </p:cNvPicPr>
          <p:nvPr/>
        </p:nvPicPr>
        <p:blipFill>
          <a:blip r:embed="rId5" cstate="print"/>
          <a:stretch>
            <a:fillRect/>
          </a:stretch>
        </p:blipFill>
        <p:spPr>
          <a:xfrm>
            <a:off x="571500" y="928687"/>
            <a:ext cx="4244341" cy="2652713"/>
          </a:xfrm>
          <a:prstGeom prst="rect">
            <a:avLst/>
          </a:prstGeom>
        </p:spPr>
      </p:pic>
      <p:sp>
        <p:nvSpPr>
          <p:cNvPr id="8" name="TextBox 7"/>
          <p:cNvSpPr txBox="1"/>
          <p:nvPr/>
        </p:nvSpPr>
        <p:spPr>
          <a:xfrm>
            <a:off x="5334000" y="3962400"/>
            <a:ext cx="2438400" cy="2031325"/>
          </a:xfrm>
          <a:prstGeom prst="rect">
            <a:avLst/>
          </a:prstGeom>
          <a:noFill/>
        </p:spPr>
        <p:txBody>
          <a:bodyPr wrap="square" rtlCol="0">
            <a:spAutoFit/>
          </a:bodyPr>
          <a:lstStyle/>
          <a:p>
            <a:r>
              <a:rPr lang="en-US" dirty="0" smtClean="0"/>
              <a:t>The noise/spikes show the expected increases when an orbital path falls with within the SAA but return to normal levels after passing through it.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3" cstate="print"/>
          <a:stretch>
            <a:fillRect/>
          </a:stretch>
        </p:blipFill>
        <p:spPr>
          <a:xfrm>
            <a:off x="0" y="838200"/>
            <a:ext cx="9144000" cy="4572000"/>
          </a:xfrm>
          <a:prstGeom prst="rect">
            <a:avLst/>
          </a:prstGeom>
        </p:spPr>
      </p:pic>
      <p:sp>
        <p:nvSpPr>
          <p:cNvPr id="6" name="Title 1"/>
          <p:cNvSpPr txBox="1">
            <a:spLocks/>
          </p:cNvSpPr>
          <p:nvPr/>
        </p:nvSpPr>
        <p:spPr>
          <a:xfrm>
            <a:off x="304800" y="5562600"/>
            <a:ext cx="8534400" cy="838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600" dirty="0" smtClean="0">
                <a:latin typeface="+mj-lt"/>
                <a:ea typeface="+mj-ea"/>
                <a:cs typeface="+mj-cs"/>
              </a:rPr>
              <a:t>This image shows the effective reflectivity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a:t>
            </a:r>
            <a:r>
              <a:rPr lang="en-US" sz="1600" dirty="0" err="1" smtClean="0">
                <a:latin typeface="+mj-lt"/>
                <a:ea typeface="+mj-ea"/>
                <a:cs typeface="+mj-cs"/>
              </a:rPr>
              <a:t>geolocation</a:t>
            </a:r>
            <a:r>
              <a:rPr lang="en-US" sz="1600" dirty="0" smtClean="0">
                <a:latin typeface="+mj-lt"/>
                <a:ea typeface="+mj-ea"/>
                <a:cs typeface="+mj-cs"/>
              </a:rPr>
              <a:t> at better the 5 KM.   </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dirty="0" smtClean="0"/>
              <a:t>CCD Temperatures for the last ten days</a:t>
            </a:r>
            <a:endParaRPr lang="en-US" dirty="0"/>
          </a:p>
        </p:txBody>
      </p:sp>
      <p:pic>
        <p:nvPicPr>
          <p:cNvPr id="1026" name="Picture 2" descr="http://www.star.nesdis.noaa.gov/smcd/spb/wyu/OMPS/Device/10days/TC_T_CCD.png"/>
          <p:cNvPicPr>
            <a:picLocks noChangeAspect="1" noChangeArrowheads="1"/>
          </p:cNvPicPr>
          <p:nvPr/>
        </p:nvPicPr>
        <p:blipFill>
          <a:blip r:embed="rId3" cstate="print"/>
          <a:srcRect/>
          <a:stretch>
            <a:fillRect/>
          </a:stretch>
        </p:blipFill>
        <p:spPr bwMode="auto">
          <a:xfrm>
            <a:off x="361950" y="685800"/>
            <a:ext cx="8172450" cy="3143250"/>
          </a:xfrm>
          <a:prstGeom prst="rect">
            <a:avLst/>
          </a:prstGeom>
          <a:noFill/>
        </p:spPr>
      </p:pic>
      <p:pic>
        <p:nvPicPr>
          <p:cNvPr id="1028" name="Picture 4" descr="http://www.star.nesdis.noaa.gov/smcd/spb/wyu/OMPS/Device/10days/NP_T_CCD.png"/>
          <p:cNvPicPr>
            <a:picLocks noChangeAspect="1" noChangeArrowheads="1"/>
          </p:cNvPicPr>
          <p:nvPr/>
        </p:nvPicPr>
        <p:blipFill>
          <a:blip r:embed="rId4" cstate="print"/>
          <a:srcRect/>
          <a:stretch>
            <a:fillRect/>
          </a:stretch>
        </p:blipFill>
        <p:spPr bwMode="auto">
          <a:xfrm>
            <a:off x="381000" y="3714750"/>
            <a:ext cx="8172450" cy="3143250"/>
          </a:xfrm>
          <a:prstGeom prst="rect">
            <a:avLst/>
          </a:prstGeom>
          <a:noFill/>
        </p:spPr>
      </p:pic>
      <p:sp>
        <p:nvSpPr>
          <p:cNvPr id="6" name="TextBox 5"/>
          <p:cNvSpPr txBox="1"/>
          <p:nvPr/>
        </p:nvSpPr>
        <p:spPr>
          <a:xfrm>
            <a:off x="1981200" y="838200"/>
            <a:ext cx="3352800" cy="1077218"/>
          </a:xfrm>
          <a:prstGeom prst="rect">
            <a:avLst/>
          </a:prstGeom>
          <a:noFill/>
        </p:spPr>
        <p:txBody>
          <a:bodyPr wrap="square" rtlCol="0">
            <a:spAutoFit/>
          </a:bodyPr>
          <a:lstStyle/>
          <a:p>
            <a:r>
              <a:rPr lang="en-US" dirty="0" smtClean="0"/>
              <a:t>Design temperature is -30</a:t>
            </a:r>
            <a:r>
              <a:rPr lang="en-US" sz="2800" dirty="0" smtClean="0">
                <a:latin typeface="Arial Unicode MS"/>
                <a:ea typeface="Arial Unicode MS"/>
                <a:cs typeface="Arial Unicode MS"/>
              </a:rPr>
              <a:t>∘</a:t>
            </a:r>
            <a:r>
              <a:rPr lang="en-US" dirty="0" smtClean="0"/>
              <a:t>C.</a:t>
            </a:r>
          </a:p>
          <a:p>
            <a:r>
              <a:rPr lang="en-US" dirty="0" smtClean="0"/>
              <a:t>Deviations yet to be investigated.</a:t>
            </a:r>
          </a:p>
          <a:p>
            <a:r>
              <a:rPr lang="en-US" dirty="0" smtClean="0"/>
              <a:t>Small intra-orbit cycle observed.</a:t>
            </a:r>
            <a:endParaRPr lang="en-US" dirty="0"/>
          </a:p>
        </p:txBody>
      </p:sp>
      <p:sp>
        <p:nvSpPr>
          <p:cNvPr id="7" name="TextBox 6"/>
          <p:cNvSpPr txBox="1"/>
          <p:nvPr/>
        </p:nvSpPr>
        <p:spPr>
          <a:xfrm>
            <a:off x="2133600" y="3886200"/>
            <a:ext cx="3352800" cy="1077218"/>
          </a:xfrm>
          <a:prstGeom prst="rect">
            <a:avLst/>
          </a:prstGeom>
          <a:noFill/>
        </p:spPr>
        <p:txBody>
          <a:bodyPr wrap="square" rtlCol="0">
            <a:spAutoFit/>
          </a:bodyPr>
          <a:lstStyle/>
          <a:p>
            <a:r>
              <a:rPr lang="en-US" dirty="0" smtClean="0"/>
              <a:t>Design temperature is -45</a:t>
            </a:r>
            <a:r>
              <a:rPr lang="en-US" sz="2800" dirty="0" smtClean="0">
                <a:latin typeface="Arial Unicode MS"/>
                <a:ea typeface="Arial Unicode MS"/>
                <a:cs typeface="Arial Unicode MS"/>
              </a:rPr>
              <a:t>∘</a:t>
            </a:r>
            <a:r>
              <a:rPr lang="en-US" dirty="0" smtClean="0"/>
              <a:t>C.</a:t>
            </a:r>
            <a:endParaRPr lang="en-US" dirty="0" smtClean="0"/>
          </a:p>
          <a:p>
            <a:r>
              <a:rPr lang="en-US" dirty="0" smtClean="0"/>
              <a:t>Deviations yet to be investigated</a:t>
            </a:r>
            <a:r>
              <a:rPr lang="en-US" dirty="0" smtClean="0"/>
              <a:t>.</a:t>
            </a:r>
          </a:p>
          <a:p>
            <a:r>
              <a:rPr lang="en-US" dirty="0" smtClean="0"/>
              <a:t>Small intra-orbit cycle observed</a:t>
            </a:r>
            <a:r>
              <a:rPr lang="en-US" dirty="0" smtClean="0"/>
              <a:t>.</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20120208 Update</a:t>
            </a:r>
            <a:br>
              <a:rPr lang="en-US" dirty="0" smtClean="0"/>
            </a:br>
            <a:r>
              <a:rPr lang="en-US" dirty="0" smtClean="0"/>
              <a:t>to </a:t>
            </a:r>
            <a:br>
              <a:rPr lang="en-US" dirty="0" smtClean="0"/>
            </a:br>
            <a:r>
              <a:rPr lang="en-US" dirty="0" smtClean="0"/>
              <a:t>OMPS</a:t>
            </a:r>
            <a:br>
              <a:rPr lang="en-US" dirty="0" smtClean="0"/>
            </a:br>
            <a:r>
              <a:rPr lang="en-US" dirty="0" smtClean="0"/>
              <a:t>Initial Performance Evaluation  </a:t>
            </a:r>
            <a:br>
              <a:rPr lang="en-US" dirty="0" smtClean="0"/>
            </a:br>
            <a:r>
              <a:rPr lang="en-US" dirty="0" smtClean="0"/>
              <a:t>and</a:t>
            </a:r>
            <a:br>
              <a:rPr lang="en-US" dirty="0" smtClean="0"/>
            </a:br>
            <a:r>
              <a:rPr lang="en-US" dirty="0" smtClean="0"/>
              <a:t>First Images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dj_solstice_obs0127.png"/>
          <p:cNvPicPr>
            <a:picLocks noGrp="1" noChangeAspect="1"/>
          </p:cNvPicPr>
          <p:nvPr>
            <p:ph sz="half" idx="2"/>
          </p:nvPr>
        </p:nvPicPr>
        <p:blipFill>
          <a:blip r:embed="rId2" cstate="print"/>
          <a:stretch>
            <a:fillRect/>
          </a:stretch>
        </p:blipFill>
        <p:spPr>
          <a:xfrm>
            <a:off x="-228600" y="0"/>
            <a:ext cx="7620000" cy="2381250"/>
          </a:xfrm>
        </p:spPr>
      </p:pic>
      <p:pic>
        <p:nvPicPr>
          <p:cNvPr id="8" name="Content Placeholder 7" descr="adj_sao_obs0127.png"/>
          <p:cNvPicPr>
            <a:picLocks noGrp="1" noChangeAspect="1"/>
          </p:cNvPicPr>
          <p:nvPr>
            <p:ph sz="quarter" idx="4"/>
          </p:nvPr>
        </p:nvPicPr>
        <p:blipFill>
          <a:blip r:embed="rId3" cstate="print"/>
          <a:stretch>
            <a:fillRect/>
          </a:stretch>
        </p:blipFill>
        <p:spPr>
          <a:xfrm>
            <a:off x="-228600" y="1809750"/>
            <a:ext cx="7620000" cy="2381250"/>
          </a:xfrm>
        </p:spPr>
      </p:pic>
      <p:pic>
        <p:nvPicPr>
          <p:cNvPr id="10" name="Picture 9" descr="adj_peate_obs0127.png"/>
          <p:cNvPicPr>
            <a:picLocks noChangeAspect="1"/>
          </p:cNvPicPr>
          <p:nvPr/>
        </p:nvPicPr>
        <p:blipFill>
          <a:blip r:embed="rId4" cstate="print"/>
          <a:stretch>
            <a:fillRect/>
          </a:stretch>
        </p:blipFill>
        <p:spPr>
          <a:xfrm>
            <a:off x="-228600" y="3657600"/>
            <a:ext cx="7620000" cy="2381250"/>
          </a:xfrm>
          <a:prstGeom prst="rect">
            <a:avLst/>
          </a:prstGeom>
        </p:spPr>
      </p:pic>
      <p:pic>
        <p:nvPicPr>
          <p:cNvPr id="11" name="Picture 10" descr="solar_obs0127_stars_factor.png"/>
          <p:cNvPicPr>
            <a:picLocks noChangeAspect="1"/>
          </p:cNvPicPr>
          <p:nvPr/>
        </p:nvPicPr>
        <p:blipFill>
          <a:blip r:embed="rId5" cstate="print">
            <a:lum bright="-20000" contrast="40000"/>
          </a:blip>
          <a:stretch>
            <a:fillRect/>
          </a:stretch>
        </p:blipFill>
        <p:spPr>
          <a:xfrm rot="5400000">
            <a:off x="5143500" y="2400300"/>
            <a:ext cx="6096000" cy="1905000"/>
          </a:xfrm>
          <a:prstGeom prst="rect">
            <a:avLst/>
          </a:prstGeom>
        </p:spPr>
      </p:pic>
      <p:sp>
        <p:nvSpPr>
          <p:cNvPr id="9" name="TextBox 8"/>
          <p:cNvSpPr txBox="1"/>
          <p:nvPr/>
        </p:nvSpPr>
        <p:spPr>
          <a:xfrm>
            <a:off x="228600" y="5867400"/>
            <a:ext cx="7467600" cy="923330"/>
          </a:xfrm>
          <a:prstGeom prst="rect">
            <a:avLst/>
          </a:prstGeom>
          <a:noFill/>
        </p:spPr>
        <p:txBody>
          <a:bodyPr wrap="square" rtlCol="0">
            <a:spAutoFit/>
          </a:bodyPr>
          <a:lstStyle/>
          <a:p>
            <a:r>
              <a:rPr lang="en-US" dirty="0" smtClean="0"/>
              <a:t>Comparisons between 201201027 Solar &amp; synthetic data. Notice the features are shared between the three.  The figure on the right shows that all three have the same pattern of average bias as a function of cross-track position.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Summary Bullets </a:t>
            </a:r>
            <a:r>
              <a:rPr lang="en-US" sz="2200" dirty="0" smtClean="0"/>
              <a:t>(Compiled by L. </a:t>
            </a:r>
            <a:r>
              <a:rPr lang="en-US" sz="2200" dirty="0"/>
              <a:t>F</a:t>
            </a:r>
            <a:r>
              <a:rPr lang="en-US" sz="2200" dirty="0" smtClean="0"/>
              <a:t>lynn 2/8/2012)</a:t>
            </a:r>
            <a:endParaRPr lang="en-US" sz="2200" dirty="0"/>
          </a:p>
        </p:txBody>
      </p:sp>
      <p:sp>
        <p:nvSpPr>
          <p:cNvPr id="3" name="Content Placeholder 2"/>
          <p:cNvSpPr>
            <a:spLocks noGrp="1"/>
          </p:cNvSpPr>
          <p:nvPr>
            <p:ph idx="1"/>
          </p:nvPr>
        </p:nvSpPr>
        <p:spPr>
          <a:xfrm>
            <a:off x="228600" y="685800"/>
            <a:ext cx="8763000" cy="6172200"/>
          </a:xfrm>
        </p:spPr>
        <p:txBody>
          <a:bodyPr>
            <a:normAutofit fontScale="85000" lnSpcReduction="20000"/>
          </a:bodyPr>
          <a:lstStyle/>
          <a:p>
            <a:r>
              <a:rPr lang="en-US" dirty="0" smtClean="0"/>
              <a:t>OMPS NM SDRs</a:t>
            </a:r>
          </a:p>
          <a:p>
            <a:pPr lvl="1"/>
            <a:r>
              <a:rPr lang="en-US" dirty="0" smtClean="0"/>
              <a:t>SNRs as expected (EOF and NN analysis)</a:t>
            </a:r>
          </a:p>
          <a:p>
            <a:pPr lvl="1"/>
            <a:r>
              <a:rPr lang="en-US" dirty="0" smtClean="0"/>
              <a:t>Provide reasonable ozone and reflectivity (IDPS IP)</a:t>
            </a:r>
          </a:p>
          <a:p>
            <a:pPr lvl="1"/>
            <a:r>
              <a:rPr lang="en-US" dirty="0" smtClean="0"/>
              <a:t>Geolocation is good at 5-KM level (Small FOV)</a:t>
            </a:r>
          </a:p>
          <a:p>
            <a:pPr lvl="1"/>
            <a:r>
              <a:rPr lang="en-US" dirty="0" smtClean="0"/>
              <a:t>Intra-orbit Wavelength scale stability of 0.02-nm (EOF) </a:t>
            </a:r>
          </a:p>
          <a:p>
            <a:pPr lvl="1"/>
            <a:r>
              <a:rPr lang="en-US" dirty="0" smtClean="0"/>
              <a:t>First Solar at 1% relative to laboratory</a:t>
            </a:r>
          </a:p>
          <a:p>
            <a:pPr lvl="1"/>
            <a:r>
              <a:rPr lang="en-US" dirty="0" smtClean="0"/>
              <a:t>Solar is not in SDRs starting in February (Fill in ozone products)</a:t>
            </a:r>
          </a:p>
          <a:p>
            <a:pPr lvl="1"/>
            <a:r>
              <a:rPr lang="en-US" dirty="0" smtClean="0"/>
              <a:t>Good Aerosol Index after NPP Science Team tweaking</a:t>
            </a:r>
          </a:p>
          <a:p>
            <a:r>
              <a:rPr lang="en-US" dirty="0" smtClean="0"/>
              <a:t>OMPS NP SDRs</a:t>
            </a:r>
          </a:p>
          <a:p>
            <a:pPr lvl="1"/>
            <a:r>
              <a:rPr lang="en-US" dirty="0" smtClean="0"/>
              <a:t>SNRs as expected (EOF and NN analysis)</a:t>
            </a:r>
          </a:p>
          <a:p>
            <a:pPr lvl="1"/>
            <a:r>
              <a:rPr lang="en-US" dirty="0" smtClean="0"/>
              <a:t>No wavelength scale in product; all zeros – Fill in Profiles</a:t>
            </a:r>
          </a:p>
          <a:p>
            <a:pPr lvl="1"/>
            <a:r>
              <a:rPr lang="en-US" dirty="0" smtClean="0"/>
              <a:t>Will need corrections/filtering in SAA as expected</a:t>
            </a:r>
          </a:p>
          <a:p>
            <a:pPr lvl="1"/>
            <a:r>
              <a:rPr lang="en-US" dirty="0" smtClean="0"/>
              <a:t>Stray light is present (correlation of 280-nm variations with 305-nm variations gives 3%::50% response ratio)</a:t>
            </a:r>
          </a:p>
          <a:p>
            <a:pPr lvl="1"/>
            <a:r>
              <a:rPr lang="en-US" dirty="0" smtClean="0"/>
              <a:t>First Solar at 5% relative to laboratory (possible 1-pixel offset in wavelength scale from expected)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mail-attachment.googleusercontent.com/attachment?ui=2&amp;ik=cc18e36ed4&amp;view=att&amp;th=135582c521dc4a1a&amp;attid=0.1&amp;disp=inline&amp;safe=1&amp;zw&amp;saduie=AG9B_P8dgiGNjsRq4knU9aMoVWYh&amp;sadet=1328630545767&amp;sads=rUUfwoRTA4dPaKmjiKWUU4PIG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sp>
        <p:nvSpPr>
          <p:cNvPr id="6" name="Title 1"/>
          <p:cNvSpPr txBox="1">
            <a:spLocks/>
          </p:cNvSpPr>
          <p:nvPr/>
        </p:nvSpPr>
        <p:spPr>
          <a:xfrm>
            <a:off x="533400" y="5791200"/>
            <a:ext cx="8077200" cy="762000"/>
          </a:xfrm>
          <a:prstGeom prst="rect">
            <a:avLst/>
          </a:prstGeom>
        </p:spPr>
        <p:txBody>
          <a:bodyPr vert="horz" lIns="91440" tIns="45720" rIns="91440" bIns="45720" rtlCol="0" anchor="ctr">
            <a:noAutofit/>
          </a:bodyPr>
          <a:lstStyle/>
          <a:p>
            <a:pPr lvl="0">
              <a:spcBef>
                <a:spcPct val="0"/>
              </a:spcBef>
            </a:pPr>
            <a:r>
              <a:rPr lang="en-US" sz="1400" dirty="0"/>
              <a:t>We've been working on a (very) preliminary set of soft calibration factors using the extremely limited amount of data we have so </a:t>
            </a:r>
            <a:r>
              <a:rPr lang="en-US" sz="1400" dirty="0" smtClean="0"/>
              <a:t>far.</a:t>
            </a:r>
            <a:r>
              <a:rPr lang="en-US" sz="1400" dirty="0"/>
              <a:t> </a:t>
            </a:r>
            <a:r>
              <a:rPr lang="en-US" sz="1400" dirty="0" smtClean="0"/>
              <a:t>Using </a:t>
            </a:r>
            <a:r>
              <a:rPr lang="en-US" sz="1400" dirty="0"/>
              <a:t>this calibration, we've generated the first daily aerosol index map from OMPS, which I'm attaching here.  Sun glint has been screened out (for the most part), and clouds are represented by the OMPS reflectivity measurements.  The MODIS Blue Marble image is being used for the </a:t>
            </a:r>
            <a:r>
              <a:rPr lang="en-US" sz="1400" dirty="0" smtClean="0"/>
              <a:t>background.</a:t>
            </a:r>
            <a:r>
              <a:rPr lang="en-US" sz="1400" dirty="0"/>
              <a:t> </a:t>
            </a:r>
            <a:r>
              <a:rPr lang="en-US" sz="1400" dirty="0" smtClean="0"/>
              <a:t> Note </a:t>
            </a:r>
            <a:r>
              <a:rPr lang="en-US" sz="1400" dirty="0"/>
              <a:t>the missing orbit over North / South America.</a:t>
            </a: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omps_ai_2012_01_27.png"/>
          <p:cNvPicPr>
            <a:picLocks noChangeAspect="1"/>
          </p:cNvPicPr>
          <p:nvPr/>
        </p:nvPicPr>
        <p:blipFill>
          <a:blip r:embed="rId2" cstate="print"/>
          <a:stretch>
            <a:fillRect/>
          </a:stretch>
        </p:blipFill>
        <p:spPr>
          <a:xfrm>
            <a:off x="0" y="304800"/>
            <a:ext cx="9144000" cy="5207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Stray Light and SNR for OMPS NP</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 y="685800"/>
            <a:ext cx="4572000" cy="332613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l="1427" b="8889"/>
          <a:stretch>
            <a:fillRect/>
          </a:stretch>
        </p:blipFill>
        <p:spPr bwMode="auto">
          <a:xfrm>
            <a:off x="4648200" y="3581400"/>
            <a:ext cx="4343400" cy="3124200"/>
          </a:xfrm>
          <a:prstGeom prst="rect">
            <a:avLst/>
          </a:prstGeom>
          <a:noFill/>
          <a:ln w="9525">
            <a:noFill/>
            <a:miter lim="800000"/>
            <a:headEnd/>
            <a:tailEnd/>
          </a:ln>
        </p:spPr>
      </p:pic>
      <p:sp>
        <p:nvSpPr>
          <p:cNvPr id="6" name="TextBox 5"/>
          <p:cNvSpPr txBox="1"/>
          <p:nvPr/>
        </p:nvSpPr>
        <p:spPr>
          <a:xfrm>
            <a:off x="4648200" y="914400"/>
            <a:ext cx="4114800" cy="2308324"/>
          </a:xfrm>
          <a:prstGeom prst="rect">
            <a:avLst/>
          </a:prstGeom>
          <a:noFill/>
        </p:spPr>
        <p:txBody>
          <a:bodyPr wrap="square" rtlCol="0">
            <a:spAutoFit/>
          </a:bodyPr>
          <a:lstStyle/>
          <a:p>
            <a:r>
              <a:rPr lang="en-US" dirty="0" smtClean="0"/>
              <a:t>The scatter plot on the left compares simple three-wavelength Mg II core-to-wing ratio variations (280 nm to 277</a:t>
            </a:r>
            <a:r>
              <a:rPr lang="en-US" dirty="0"/>
              <a:t> </a:t>
            </a:r>
            <a:r>
              <a:rPr lang="en-US" dirty="0" smtClean="0"/>
              <a:t>and 282 nm) with longer wavelength variations at 305 nm.  The core average is ~0.4 of wings, so this -0.5% to 1.5% variation represents (1.0/0.4 – 1 =) 1.5 times the wing variations.</a:t>
            </a:r>
            <a:endParaRPr lang="en-US" dirty="0"/>
          </a:p>
        </p:txBody>
      </p:sp>
      <p:sp>
        <p:nvSpPr>
          <p:cNvPr id="7" name="TextBox 6"/>
          <p:cNvSpPr txBox="1"/>
          <p:nvPr/>
        </p:nvSpPr>
        <p:spPr>
          <a:xfrm>
            <a:off x="304800" y="4038600"/>
            <a:ext cx="4267200" cy="2585323"/>
          </a:xfrm>
          <a:prstGeom prst="rect">
            <a:avLst/>
          </a:prstGeom>
          <a:noFill/>
        </p:spPr>
        <p:txBody>
          <a:bodyPr wrap="square" rtlCol="0">
            <a:spAutoFit/>
          </a:bodyPr>
          <a:lstStyle/>
          <a:p>
            <a:r>
              <a:rPr lang="en-US" dirty="0" smtClean="0"/>
              <a:t>The RMSR estimates on the right were done on clean data for 230 spectra. A spectral screen detected and removed one value on average from each of the 120-wavelength spectra. The removal of the second EOF pattern was somewhat arbitrary  as it and the third EOF may be stray light patterns. The EOF used a 6</a:t>
            </a:r>
            <a:r>
              <a:rPr lang="en-US" baseline="30000" dirty="0" smtClean="0"/>
              <a:t>th</a:t>
            </a:r>
            <a:r>
              <a:rPr lang="en-US" dirty="0" smtClean="0"/>
              <a:t> order polynomial for normalization.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563562"/>
          </a:xfrm>
        </p:spPr>
        <p:txBody>
          <a:bodyPr>
            <a:noAutofit/>
          </a:bodyPr>
          <a:lstStyle/>
          <a:p>
            <a:r>
              <a:rPr lang="en-US" sz="2400" dirty="0" smtClean="0"/>
              <a:t>EOF/SNR analysis for six orbits (~1800 scans) OMPS NM on 1/28/2012 </a:t>
            </a:r>
            <a:br>
              <a:rPr lang="en-US" sz="2400" dirty="0" smtClean="0"/>
            </a:br>
            <a:r>
              <a:rPr lang="en-US" sz="2400" dirty="0" smtClean="0"/>
              <a:t>using three wavelength ranges (305-325, 320-345, 340-380) for 35 CT</a:t>
            </a:r>
            <a:endParaRPr lang="en-US" sz="2400" dirty="0"/>
          </a:p>
        </p:txBody>
      </p:sp>
      <p:pic>
        <p:nvPicPr>
          <p:cNvPr id="34818" name="Picture 2"/>
          <p:cNvPicPr>
            <a:picLocks noChangeAspect="1" noChangeArrowheads="1"/>
          </p:cNvPicPr>
          <p:nvPr/>
        </p:nvPicPr>
        <p:blipFill>
          <a:blip r:embed="rId3" cstate="print"/>
          <a:srcRect/>
          <a:stretch>
            <a:fillRect/>
          </a:stretch>
        </p:blipFill>
        <p:spPr bwMode="auto">
          <a:xfrm>
            <a:off x="152400" y="685800"/>
            <a:ext cx="4206240" cy="3200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r="45" b="2411"/>
          <a:stretch>
            <a:fillRect/>
          </a:stretch>
        </p:blipFill>
        <p:spPr bwMode="auto">
          <a:xfrm>
            <a:off x="152400" y="3773805"/>
            <a:ext cx="4267200" cy="3084195"/>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l="498" t="2407"/>
          <a:stretch>
            <a:fillRect/>
          </a:stretch>
        </p:blipFill>
        <p:spPr bwMode="auto">
          <a:xfrm>
            <a:off x="4800600" y="762000"/>
            <a:ext cx="4191000" cy="3089910"/>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srcRect l="415" t="4059"/>
          <a:stretch>
            <a:fillRect/>
          </a:stretch>
        </p:blipFill>
        <p:spPr bwMode="auto">
          <a:xfrm>
            <a:off x="4953000" y="3886200"/>
            <a:ext cx="4114800" cy="2971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3200" dirty="0" smtClean="0"/>
              <a:t>Wavelength Shift and Ring Effect/Stray Light</a:t>
            </a:r>
            <a:endParaRPr lang="en-US" sz="3200" dirty="0"/>
          </a:p>
        </p:txBody>
      </p:sp>
      <p:sp>
        <p:nvSpPr>
          <p:cNvPr id="9" name="TextBox 8"/>
          <p:cNvSpPr txBox="1"/>
          <p:nvPr/>
        </p:nvSpPr>
        <p:spPr>
          <a:xfrm>
            <a:off x="152400" y="5562600"/>
            <a:ext cx="8686800" cy="1200329"/>
          </a:xfrm>
          <a:prstGeom prst="rect">
            <a:avLst/>
          </a:prstGeom>
          <a:noFill/>
        </p:spPr>
        <p:txBody>
          <a:bodyPr wrap="square" rtlCol="0">
            <a:spAutoFit/>
          </a:bodyPr>
          <a:lstStyle/>
          <a:p>
            <a:r>
              <a:rPr lang="en-US" dirty="0" smtClean="0"/>
              <a:t>EOF analysis 365 to 380 nm for parts of six orbits on 1/28/2012. The first two patterns contain 90% of the variability after removing a 3</a:t>
            </a:r>
            <a:r>
              <a:rPr lang="en-US" baseline="30000" dirty="0" smtClean="0"/>
              <a:t>rd</a:t>
            </a:r>
            <a:r>
              <a:rPr lang="en-US" dirty="0" smtClean="0"/>
              <a:t> order polynomial from </a:t>
            </a:r>
            <a:r>
              <a:rPr lang="en-US" dirty="0" err="1" smtClean="0"/>
              <a:t>Rad</a:t>
            </a:r>
            <a:r>
              <a:rPr lang="en-US" dirty="0" smtClean="0"/>
              <a:t>/</a:t>
            </a:r>
            <a:r>
              <a:rPr lang="en-US" dirty="0" err="1" smtClean="0"/>
              <a:t>AvgRad</a:t>
            </a:r>
            <a:r>
              <a:rPr lang="en-US" dirty="0" smtClean="0"/>
              <a:t>.  They are combinations of a Wavelength </a:t>
            </a:r>
            <a:r>
              <a:rPr lang="en-US" dirty="0"/>
              <a:t>S</a:t>
            </a:r>
            <a:r>
              <a:rPr lang="en-US" dirty="0" smtClean="0"/>
              <a:t>cale </a:t>
            </a:r>
            <a:r>
              <a:rPr lang="en-US" dirty="0"/>
              <a:t>S</a:t>
            </a:r>
            <a:r>
              <a:rPr lang="en-US" dirty="0" smtClean="0"/>
              <a:t>hift and Ring Effect/Stray Light. Given the radiance levels, a 0.01 in the figures at the top equates to approximately 1% variation.</a:t>
            </a:r>
            <a:endParaRPr lang="en-US" dirty="0"/>
          </a:p>
        </p:txBody>
      </p:sp>
      <p:pic>
        <p:nvPicPr>
          <p:cNvPr id="35847" name="Picture 7"/>
          <p:cNvPicPr>
            <a:picLocks noChangeAspect="1" noChangeArrowheads="1"/>
          </p:cNvPicPr>
          <p:nvPr/>
        </p:nvPicPr>
        <p:blipFill>
          <a:blip r:embed="rId2" cstate="print">
            <a:lum bright="-20000" contrast="40000"/>
          </a:blip>
          <a:srcRect/>
          <a:stretch>
            <a:fillRect/>
          </a:stretch>
        </p:blipFill>
        <p:spPr bwMode="auto">
          <a:xfrm>
            <a:off x="609600" y="423862"/>
            <a:ext cx="3905250" cy="2700338"/>
          </a:xfrm>
          <a:prstGeom prst="rect">
            <a:avLst/>
          </a:prstGeom>
          <a:noFill/>
          <a:ln w="9525">
            <a:noFill/>
            <a:miter lim="800000"/>
            <a:headEnd/>
            <a:tailEnd/>
          </a:ln>
        </p:spPr>
      </p:pic>
      <p:pic>
        <p:nvPicPr>
          <p:cNvPr id="35852" name="Picture 12"/>
          <p:cNvPicPr>
            <a:picLocks noChangeAspect="1" noChangeArrowheads="1"/>
          </p:cNvPicPr>
          <p:nvPr/>
        </p:nvPicPr>
        <p:blipFill>
          <a:blip r:embed="rId3" cstate="print"/>
          <a:srcRect/>
          <a:stretch>
            <a:fillRect/>
          </a:stretch>
        </p:blipFill>
        <p:spPr bwMode="auto">
          <a:xfrm>
            <a:off x="685800" y="3048000"/>
            <a:ext cx="3595688" cy="2562225"/>
          </a:xfrm>
          <a:prstGeom prst="rect">
            <a:avLst/>
          </a:prstGeom>
          <a:noFill/>
          <a:ln w="9525">
            <a:noFill/>
            <a:miter lim="800000"/>
            <a:headEnd/>
            <a:tailEnd/>
          </a:ln>
        </p:spPr>
      </p:pic>
      <p:pic>
        <p:nvPicPr>
          <p:cNvPr id="35853" name="Picture 13"/>
          <p:cNvPicPr>
            <a:picLocks noChangeAspect="1" noChangeArrowheads="1"/>
          </p:cNvPicPr>
          <p:nvPr/>
        </p:nvPicPr>
        <p:blipFill>
          <a:blip r:embed="rId4" cstate="print"/>
          <a:srcRect/>
          <a:stretch>
            <a:fillRect/>
          </a:stretch>
        </p:blipFill>
        <p:spPr bwMode="auto">
          <a:xfrm>
            <a:off x="4800600" y="423862"/>
            <a:ext cx="3733800" cy="2700338"/>
          </a:xfrm>
          <a:prstGeom prst="rect">
            <a:avLst/>
          </a:prstGeom>
          <a:noFill/>
          <a:ln w="9525">
            <a:noFill/>
            <a:miter lim="800000"/>
            <a:headEnd/>
            <a:tailEnd/>
          </a:ln>
        </p:spPr>
      </p:pic>
      <p:pic>
        <p:nvPicPr>
          <p:cNvPr id="35854" name="Picture 14"/>
          <p:cNvPicPr>
            <a:picLocks noChangeAspect="1" noChangeArrowheads="1"/>
          </p:cNvPicPr>
          <p:nvPr/>
        </p:nvPicPr>
        <p:blipFill>
          <a:blip r:embed="rId5" cstate="print"/>
          <a:srcRect/>
          <a:stretch>
            <a:fillRect/>
          </a:stretch>
        </p:blipFill>
        <p:spPr bwMode="auto">
          <a:xfrm>
            <a:off x="4872037" y="2995612"/>
            <a:ext cx="3738563" cy="2643188"/>
          </a:xfrm>
          <a:prstGeom prst="rect">
            <a:avLst/>
          </a:prstGeom>
          <a:noFill/>
          <a:ln w="9525">
            <a:noFill/>
            <a:miter lim="800000"/>
            <a:headEnd/>
            <a:tailEnd/>
          </a:ln>
        </p:spPr>
      </p:pic>
      <p:sp>
        <p:nvSpPr>
          <p:cNvPr id="18" name="TextBox 17"/>
          <p:cNvSpPr txBox="1"/>
          <p:nvPr/>
        </p:nvSpPr>
        <p:spPr>
          <a:xfrm>
            <a:off x="1219200" y="533400"/>
            <a:ext cx="1718740" cy="646331"/>
          </a:xfrm>
          <a:prstGeom prst="rect">
            <a:avLst/>
          </a:prstGeom>
          <a:noFill/>
        </p:spPr>
        <p:txBody>
          <a:bodyPr wrap="none" rtlCol="0">
            <a:spAutoFit/>
          </a:bodyPr>
          <a:lstStyle/>
          <a:p>
            <a:r>
              <a:rPr lang="en-US" dirty="0" smtClean="0"/>
              <a:t>* EOF pattern</a:t>
            </a:r>
          </a:p>
          <a:p>
            <a:r>
              <a:rPr lang="en-US" dirty="0" smtClean="0"/>
              <a:t>–– 0.02-nm shift</a:t>
            </a:r>
            <a:endParaRPr lang="en-US" dirty="0"/>
          </a:p>
        </p:txBody>
      </p:sp>
      <p:sp>
        <p:nvSpPr>
          <p:cNvPr id="19" name="TextBox 18"/>
          <p:cNvSpPr txBox="1"/>
          <p:nvPr/>
        </p:nvSpPr>
        <p:spPr>
          <a:xfrm>
            <a:off x="5330991" y="457200"/>
            <a:ext cx="1755609" cy="584775"/>
          </a:xfrm>
          <a:prstGeom prst="rect">
            <a:avLst/>
          </a:prstGeom>
          <a:noFill/>
        </p:spPr>
        <p:txBody>
          <a:bodyPr wrap="none" rtlCol="0">
            <a:spAutoFit/>
          </a:bodyPr>
          <a:lstStyle/>
          <a:p>
            <a:r>
              <a:rPr lang="en-US" sz="1600" dirty="0" smtClean="0"/>
              <a:t>* EOF pattern</a:t>
            </a:r>
          </a:p>
          <a:p>
            <a:r>
              <a:rPr lang="en-US" sz="1600" dirty="0" smtClean="0">
                <a:latin typeface="Arial Unicode MS" pitchFamily="34" charset="-128"/>
                <a:ea typeface="Arial Unicode MS" pitchFamily="34" charset="-128"/>
                <a:cs typeface="Arial Unicode MS" pitchFamily="34" charset="-128"/>
              </a:rPr>
              <a:t>–– </a:t>
            </a:r>
            <a:r>
              <a:rPr lang="en-US" sz="1600" dirty="0" smtClean="0">
                <a:latin typeface="Courier" pitchFamily="49" charset="0"/>
                <a:ea typeface="Arial Unicode MS" pitchFamily="34" charset="-128"/>
                <a:cs typeface="Arial Unicode MS" pitchFamily="34" charset="-128"/>
              </a:rPr>
              <a:t>∝</a:t>
            </a:r>
            <a:r>
              <a:rPr lang="en-US" sz="1600" dirty="0" smtClean="0">
                <a:latin typeface="Arial Unicode MS" pitchFamily="34" charset="-128"/>
                <a:ea typeface="Arial Unicode MS" pitchFamily="34" charset="-128"/>
                <a:cs typeface="Arial Unicode MS" pitchFamily="34" charset="-128"/>
              </a:rPr>
              <a:t> (1/</a:t>
            </a:r>
            <a:r>
              <a:rPr lang="en-US" sz="1600" dirty="0" err="1" smtClean="0">
                <a:latin typeface="Arial Unicode MS" pitchFamily="34" charset="-128"/>
                <a:ea typeface="Arial Unicode MS" pitchFamily="34" charset="-128"/>
                <a:cs typeface="Arial Unicode MS" pitchFamily="34" charset="-128"/>
              </a:rPr>
              <a:t>Avg</a:t>
            </a:r>
            <a:r>
              <a:rPr lang="en-US" sz="1600" dirty="0" smtClean="0">
                <a:latin typeface="Arial Unicode MS" pitchFamily="34" charset="-128"/>
                <a:ea typeface="Arial Unicode MS" pitchFamily="34" charset="-128"/>
                <a:cs typeface="Arial Unicode MS" pitchFamily="34" charset="-128"/>
              </a:rPr>
              <a:t>-poly)</a:t>
            </a:r>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20120202 </a:t>
            </a:r>
            <a:br>
              <a:rPr lang="en-US" dirty="0" smtClean="0"/>
            </a:br>
            <a:r>
              <a:rPr lang="en-US" dirty="0" smtClean="0"/>
              <a:t>OMPS</a:t>
            </a:r>
            <a:br>
              <a:rPr lang="en-US" dirty="0" smtClean="0"/>
            </a:br>
            <a:r>
              <a:rPr lang="en-US" dirty="0" smtClean="0"/>
              <a:t>Initial Performance Evaluation  </a:t>
            </a:r>
            <a:br>
              <a:rPr lang="en-US" dirty="0" smtClean="0"/>
            </a:br>
            <a:r>
              <a:rPr lang="en-US" dirty="0" smtClean="0"/>
              <a:t>and</a:t>
            </a:r>
            <a:br>
              <a:rPr lang="en-US" dirty="0" smtClean="0"/>
            </a:br>
            <a:r>
              <a:rPr lang="en-US" dirty="0" smtClean="0"/>
              <a:t>First Images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Summary Bullets </a:t>
            </a:r>
            <a:r>
              <a:rPr lang="en-US" sz="2200" dirty="0" smtClean="0"/>
              <a:t>(Compiled by L. </a:t>
            </a:r>
            <a:r>
              <a:rPr lang="en-US" sz="2200" dirty="0"/>
              <a:t>F</a:t>
            </a:r>
            <a:r>
              <a:rPr lang="en-US" sz="2200" dirty="0" smtClean="0"/>
              <a:t>lynn 2/2/2012)</a:t>
            </a:r>
            <a:endParaRPr lang="en-US" sz="2200" dirty="0"/>
          </a:p>
        </p:txBody>
      </p:sp>
      <p:sp>
        <p:nvSpPr>
          <p:cNvPr id="3" name="Content Placeholder 2"/>
          <p:cNvSpPr>
            <a:spLocks noGrp="1"/>
          </p:cNvSpPr>
          <p:nvPr>
            <p:ph idx="1"/>
          </p:nvPr>
        </p:nvSpPr>
        <p:spPr>
          <a:xfrm>
            <a:off x="457200" y="685800"/>
            <a:ext cx="8534400" cy="6172200"/>
          </a:xfrm>
        </p:spPr>
        <p:txBody>
          <a:bodyPr>
            <a:normAutofit fontScale="92500" lnSpcReduction="10000"/>
          </a:bodyPr>
          <a:lstStyle/>
          <a:p>
            <a:r>
              <a:rPr lang="en-US" dirty="0" smtClean="0"/>
              <a:t>OMPS NM SDRs</a:t>
            </a:r>
          </a:p>
          <a:p>
            <a:pPr lvl="1"/>
            <a:r>
              <a:rPr lang="en-US" dirty="0" smtClean="0"/>
              <a:t>SNRs as expected (EOF and NN analysis)</a:t>
            </a:r>
          </a:p>
          <a:p>
            <a:pPr lvl="1"/>
            <a:r>
              <a:rPr lang="en-US" dirty="0" smtClean="0"/>
              <a:t>Provide reasonable ozone and reflectivity (IDPS IP)</a:t>
            </a:r>
          </a:p>
          <a:p>
            <a:pPr lvl="1"/>
            <a:r>
              <a:rPr lang="en-US" dirty="0" smtClean="0"/>
              <a:t>Geolocation is good at 5-KM level (Small FOV)</a:t>
            </a:r>
          </a:p>
          <a:p>
            <a:pPr lvl="1"/>
            <a:r>
              <a:rPr lang="en-US" dirty="0" smtClean="0"/>
              <a:t>Intra-orbit Wavelength scale stability of 0.02-nm (EOF) </a:t>
            </a:r>
          </a:p>
          <a:p>
            <a:pPr lvl="1"/>
            <a:r>
              <a:rPr lang="en-US" dirty="0" smtClean="0"/>
              <a:t>First Solar at 1% relative to laboratory</a:t>
            </a:r>
          </a:p>
          <a:p>
            <a:r>
              <a:rPr lang="en-US" dirty="0" smtClean="0"/>
              <a:t>OMPS NP SDRs</a:t>
            </a:r>
          </a:p>
          <a:p>
            <a:pPr lvl="1"/>
            <a:r>
              <a:rPr lang="en-US" dirty="0" smtClean="0"/>
              <a:t>SNRs as expected (EOF and NN analysis)</a:t>
            </a:r>
          </a:p>
          <a:p>
            <a:pPr lvl="1"/>
            <a:r>
              <a:rPr lang="en-US" dirty="0" smtClean="0"/>
              <a:t>No wavelength scale in product; all zeros</a:t>
            </a:r>
          </a:p>
          <a:p>
            <a:pPr lvl="1"/>
            <a:r>
              <a:rPr lang="en-US" dirty="0" smtClean="0"/>
              <a:t>Will need corrections/filtering in SAA as expected</a:t>
            </a:r>
          </a:p>
          <a:p>
            <a:pPr lvl="1"/>
            <a:r>
              <a:rPr lang="en-US" dirty="0" smtClean="0"/>
              <a:t>Stray light is present (correlation of 280-nm variations with 305-nm variations gives 3%::50% response ratio)</a:t>
            </a:r>
          </a:p>
          <a:p>
            <a:pPr lvl="1"/>
            <a:r>
              <a:rPr lang="en-US" dirty="0" smtClean="0"/>
              <a:t>First Solar at 5% relative to laboratory (possible 1-pixel offset in wavelength scale from expected)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MPS_NMSDR_othographicmap_rad_20120127_F.png"/>
          <p:cNvPicPr>
            <a:picLocks noChangeAspect="1"/>
          </p:cNvPicPr>
          <p:nvPr/>
        </p:nvPicPr>
        <p:blipFill>
          <a:blip r:embed="rId2" cstate="print"/>
          <a:srcRect l="16667" t="9619" r="17619" b="8857"/>
          <a:stretch>
            <a:fillRect/>
          </a:stretch>
        </p:blipFill>
        <p:spPr>
          <a:xfrm>
            <a:off x="45734" y="0"/>
            <a:ext cx="3943333" cy="3057533"/>
          </a:xfrm>
          <a:prstGeom prst="rect">
            <a:avLst/>
          </a:prstGeom>
        </p:spPr>
      </p:pic>
      <p:sp>
        <p:nvSpPr>
          <p:cNvPr id="2" name="Title 1"/>
          <p:cNvSpPr>
            <a:spLocks noGrp="1"/>
          </p:cNvSpPr>
          <p:nvPr>
            <p:ph type="title"/>
          </p:nvPr>
        </p:nvSpPr>
        <p:spPr>
          <a:xfrm>
            <a:off x="5715000" y="6553200"/>
            <a:ext cx="3429000" cy="304800"/>
          </a:xfrm>
        </p:spPr>
        <p:txBody>
          <a:bodyPr>
            <a:noAutofit/>
          </a:bodyPr>
          <a:lstStyle/>
          <a:p>
            <a:r>
              <a:rPr lang="en-US" sz="1200" dirty="0" smtClean="0"/>
              <a:t>Figures: J. Niu, NOAA/STAR (ERT) 1/26-27/2012</a:t>
            </a:r>
            <a:endParaRPr lang="en-US" sz="1200" dirty="0"/>
          </a:p>
        </p:txBody>
      </p:sp>
      <p:sp>
        <p:nvSpPr>
          <p:cNvPr id="11" name="Rectangle 10"/>
          <p:cNvSpPr/>
          <p:nvPr/>
        </p:nvSpPr>
        <p:spPr>
          <a:xfrm>
            <a:off x="3657600" y="0"/>
            <a:ext cx="5181600" cy="1477328"/>
          </a:xfrm>
          <a:prstGeom prst="rect">
            <a:avLst/>
          </a:prstGeom>
        </p:spPr>
        <p:txBody>
          <a:bodyPr wrap="square">
            <a:spAutoFit/>
          </a:bodyPr>
          <a:lstStyle/>
          <a:p>
            <a:r>
              <a:rPr lang="en-US" dirty="0" smtClean="0">
                <a:sym typeface="Wingdings" pitchFamily="2" charset="2"/>
              </a:rPr>
              <a:t> </a:t>
            </a:r>
            <a:r>
              <a:rPr lang="en-US" dirty="0" smtClean="0"/>
              <a:t>331-nm Channel Radiances</a:t>
            </a:r>
          </a:p>
          <a:p>
            <a:r>
              <a:rPr lang="en-US" sz="1200" dirty="0" smtClean="0"/>
              <a:t>for the first eight orbits of OMPS Nadir Mapper measurement (end of 1/26/2012 and start of 1/27/2012). This image shows the expected range of values and variations across the orbital track and with solar zenith angles at the times of the measurements. The white circle around the North Pole is the region of polar night during the Northern Hemisphere Winter. The OMPS needs scattered sunlight to make its measurements, so there are no data there.</a:t>
            </a:r>
            <a:endParaRPr lang="en-US" sz="1200" dirty="0"/>
          </a:p>
        </p:txBody>
      </p:sp>
      <p:pic>
        <p:nvPicPr>
          <p:cNvPr id="13" name="Picture 12" descr="OMPS_NMEDR_orthographicmap_intco_o3_20120127_F.png"/>
          <p:cNvPicPr>
            <a:picLocks noChangeAspect="1"/>
          </p:cNvPicPr>
          <p:nvPr/>
        </p:nvPicPr>
        <p:blipFill>
          <a:blip r:embed="rId3" cstate="print"/>
          <a:srcRect l="16667" t="9619" r="17619" b="8857"/>
          <a:stretch>
            <a:fillRect/>
          </a:stretch>
        </p:blipFill>
        <p:spPr>
          <a:xfrm>
            <a:off x="0" y="3800467"/>
            <a:ext cx="3943333" cy="3057533"/>
          </a:xfrm>
          <a:prstGeom prst="rect">
            <a:avLst/>
          </a:prstGeom>
        </p:spPr>
      </p:pic>
      <p:pic>
        <p:nvPicPr>
          <p:cNvPr id="14" name="Picture 13" descr="OMPS_NMEDR_aitoffmap_intco_reflect_20120127_F.png"/>
          <p:cNvPicPr>
            <a:picLocks noChangeAspect="1"/>
          </p:cNvPicPr>
          <p:nvPr/>
        </p:nvPicPr>
        <p:blipFill>
          <a:blip r:embed="rId4" cstate="print"/>
          <a:srcRect l="16587" t="9762" r="16746" b="8968"/>
          <a:stretch>
            <a:fillRect/>
          </a:stretch>
        </p:blipFill>
        <p:spPr>
          <a:xfrm>
            <a:off x="5143480" y="1676400"/>
            <a:ext cx="4000520" cy="3048006"/>
          </a:xfrm>
          <a:prstGeom prst="rect">
            <a:avLst/>
          </a:prstGeom>
        </p:spPr>
      </p:pic>
      <p:sp>
        <p:nvSpPr>
          <p:cNvPr id="16" name="Rectangle 15"/>
          <p:cNvSpPr/>
          <p:nvPr/>
        </p:nvSpPr>
        <p:spPr>
          <a:xfrm>
            <a:off x="3581400" y="4881027"/>
            <a:ext cx="5410200" cy="1508105"/>
          </a:xfrm>
          <a:prstGeom prst="rect">
            <a:avLst/>
          </a:prstGeom>
        </p:spPr>
        <p:txBody>
          <a:bodyPr wrap="square">
            <a:spAutoFit/>
          </a:bodyPr>
          <a:lstStyle/>
          <a:p>
            <a:pPr>
              <a:buFont typeface="Wingdings" pitchFamily="2" charset="2"/>
              <a:buChar char="ß"/>
            </a:pPr>
            <a:r>
              <a:rPr lang="en-US" dirty="0" smtClean="0"/>
              <a:t> Total Ozone</a:t>
            </a:r>
            <a:endParaRPr lang="en-US" sz="1600" dirty="0" smtClean="0"/>
          </a:p>
          <a:p>
            <a:r>
              <a:rPr lang="en-US" sz="1200" dirty="0"/>
              <a:t>f</a:t>
            </a:r>
            <a:r>
              <a:rPr lang="en-US" sz="1200" dirty="0" smtClean="0"/>
              <a:t>rom the multiple triplet retrieval algorithm in IDPS for the same eight orbits for the first pass ozone retrieval (IP product without </a:t>
            </a:r>
            <a:r>
              <a:rPr lang="en-US" sz="1200" dirty="0" err="1" smtClean="0"/>
              <a:t>CrIS</a:t>
            </a:r>
            <a:r>
              <a:rPr lang="en-US" sz="1200" dirty="0" smtClean="0"/>
              <a:t> or VIIRS information). The values show some cross track variations and are offset approximately 5% from another satellite ozone product. These uncertainty levels for preliminary products are consistent with the use of prelaunch calibration parameters and tables in the initial operational system</a:t>
            </a:r>
            <a:r>
              <a:rPr lang="en-US" sz="1400" dirty="0" smtClean="0"/>
              <a:t>.</a:t>
            </a:r>
            <a:endParaRPr lang="en-US" sz="1400" dirty="0"/>
          </a:p>
        </p:txBody>
      </p:sp>
      <p:sp>
        <p:nvSpPr>
          <p:cNvPr id="17" name="Rectangle 16"/>
          <p:cNvSpPr/>
          <p:nvPr/>
        </p:nvSpPr>
        <p:spPr>
          <a:xfrm>
            <a:off x="152400" y="2930604"/>
            <a:ext cx="5638800" cy="923330"/>
          </a:xfrm>
          <a:prstGeom prst="rect">
            <a:avLst/>
          </a:prstGeom>
        </p:spPr>
        <p:txBody>
          <a:bodyPr wrap="square">
            <a:spAutoFit/>
          </a:bodyPr>
          <a:lstStyle/>
          <a:p>
            <a:r>
              <a:rPr lang="en-US" dirty="0" smtClean="0"/>
              <a:t>			         Effective Reflectivity  </a:t>
            </a:r>
            <a:r>
              <a:rPr lang="en-US" dirty="0" smtClean="0">
                <a:sym typeface="Wingdings" pitchFamily="2" charset="2"/>
              </a:rPr>
              <a:t></a:t>
            </a:r>
            <a:endParaRPr lang="en-US" dirty="0" smtClean="0"/>
          </a:p>
          <a:p>
            <a:r>
              <a:rPr lang="en-US" sz="1200" dirty="0" smtClean="0"/>
              <a:t>from the multiple triplet retrieval algorithm in IDPS for the same eight orbits. The quantity represents the UV reflectivity of the clouds and surface in each Field-of-View.  Again, the range of values from bright clouds to dark open ocean scenes is as expected.</a:t>
            </a:r>
            <a:endParaRPr 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2" cstate="print"/>
          <a:stretch>
            <a:fillRect/>
          </a:stretch>
        </p:blipFill>
        <p:spPr>
          <a:xfrm>
            <a:off x="0" y="838200"/>
            <a:ext cx="9144000" cy="4572000"/>
          </a:xfrm>
          <a:prstGeom prst="rect">
            <a:avLst/>
          </a:prstGeom>
        </p:spPr>
      </p:pic>
      <p:sp>
        <p:nvSpPr>
          <p:cNvPr id="6" name="Title 1"/>
          <p:cNvSpPr txBox="1">
            <a:spLocks/>
          </p:cNvSpPr>
          <p:nvPr/>
        </p:nvSpPr>
        <p:spPr>
          <a:xfrm>
            <a:off x="762000" y="5562600"/>
            <a:ext cx="754380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400" dirty="0" smtClean="0">
                <a:latin typeface="+mj-lt"/>
                <a:ea typeface="+mj-ea"/>
                <a:cs typeface="+mj-cs"/>
              </a:rPr>
              <a:t>This image shows the effective reflectivity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a:t>
            </a:r>
            <a:r>
              <a:rPr lang="en-US" sz="1400" dirty="0" err="1" smtClean="0">
                <a:latin typeface="+mj-lt"/>
                <a:ea typeface="+mj-ea"/>
                <a:cs typeface="+mj-cs"/>
              </a:rPr>
              <a:t>geolocation</a:t>
            </a:r>
            <a:r>
              <a:rPr lang="en-US" sz="1400" dirty="0" smtClean="0">
                <a:latin typeface="+mj-lt"/>
                <a:ea typeface="+mj-ea"/>
                <a:cs typeface="+mj-cs"/>
              </a:rPr>
              <a:t> at better the 5 KM.   </a:t>
            </a: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bit 1055_PRplotb.png"/>
          <p:cNvPicPr>
            <a:picLocks noChangeAspect="1"/>
          </p:cNvPicPr>
          <p:nvPr/>
        </p:nvPicPr>
        <p:blipFill>
          <a:blip r:embed="rId3" cstate="print"/>
          <a:stretch>
            <a:fillRect/>
          </a:stretch>
        </p:blipFill>
        <p:spPr>
          <a:xfrm>
            <a:off x="0" y="-37671"/>
            <a:ext cx="8991600" cy="6743699"/>
          </a:xfrm>
          <a:prstGeom prst="rect">
            <a:avLst/>
          </a:prstGeom>
        </p:spPr>
      </p:pic>
      <p:sp>
        <p:nvSpPr>
          <p:cNvPr id="2" name="Title 1"/>
          <p:cNvSpPr>
            <a:spLocks noGrp="1"/>
          </p:cNvSpPr>
          <p:nvPr>
            <p:ph type="title"/>
          </p:nvPr>
        </p:nvSpPr>
        <p:spPr>
          <a:xfrm>
            <a:off x="6934200" y="6400800"/>
            <a:ext cx="2209800" cy="411162"/>
          </a:xfrm>
        </p:spPr>
        <p:txBody>
          <a:bodyPr>
            <a:noAutofit/>
          </a:bodyPr>
          <a:lstStyle/>
          <a:p>
            <a:r>
              <a:rPr lang="en-US" sz="1800" dirty="0" smtClean="0"/>
              <a:t>Figures: D. Rault, NASA </a:t>
            </a:r>
            <a:r>
              <a:rPr lang="en-US" sz="1800" dirty="0" err="1" smtClean="0"/>
              <a:t>LaRC</a:t>
            </a:r>
            <a:r>
              <a:rPr lang="en-US" sz="1800" dirty="0" smtClean="0"/>
              <a:t> </a:t>
            </a:r>
            <a:endParaRPr lang="en-US" sz="1800" dirty="0"/>
          </a:p>
        </p:txBody>
      </p:sp>
      <p:sp>
        <p:nvSpPr>
          <p:cNvPr id="5" name="TextBox 4"/>
          <p:cNvSpPr txBox="1"/>
          <p:nvPr/>
        </p:nvSpPr>
        <p:spPr>
          <a:xfrm>
            <a:off x="6553200" y="2209800"/>
            <a:ext cx="2590800" cy="3970318"/>
          </a:xfrm>
          <a:prstGeom prst="rect">
            <a:avLst/>
          </a:prstGeom>
          <a:noFill/>
        </p:spPr>
        <p:txBody>
          <a:bodyPr wrap="square" rtlCol="0">
            <a:spAutoFit/>
          </a:bodyPr>
          <a:lstStyle/>
          <a:p>
            <a:r>
              <a:rPr lang="en-US" sz="1600" dirty="0" smtClean="0">
                <a:sym typeface="Wingdings" pitchFamily="2" charset="2"/>
              </a:rPr>
              <a:t> </a:t>
            </a:r>
            <a:r>
              <a:rPr lang="en-US" sz="1600" dirty="0" smtClean="0"/>
              <a:t>OMPS Limb Profiler</a:t>
            </a:r>
          </a:p>
          <a:p>
            <a:r>
              <a:rPr lang="en-US" sz="1400" dirty="0" smtClean="0"/>
              <a:t>These curtains represent the ozone profile in vertical slices through the atmosphere along the three paths shown above.</a:t>
            </a:r>
          </a:p>
          <a:p>
            <a:r>
              <a:rPr lang="en-US" sz="1400" dirty="0" smtClean="0"/>
              <a:t>They demonstrate the ability of the research retrieval algorithm for the OMPS Limb Profiler in use at the NASA Ozone PEATE.  The gaps at the top in the middle of the plots occur when the satellite encounters charged particles as it passes through the South Atlantic Anomaly; these are consistent with the modeled effects.</a:t>
            </a:r>
          </a:p>
          <a:p>
            <a:r>
              <a:rPr lang="en-US" sz="1400" dirty="0" smtClean="0"/>
              <a:t>The profiles regularly extend down below 15 KM in altitude.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20120301 </a:t>
            </a:r>
            <a:r>
              <a:rPr lang="en-US" dirty="0" smtClean="0"/>
              <a:t>Update</a:t>
            </a:r>
            <a:br>
              <a:rPr lang="en-US" dirty="0" smtClean="0"/>
            </a:br>
            <a:r>
              <a:rPr lang="en-US" dirty="0" smtClean="0"/>
              <a:t>to </a:t>
            </a:r>
            <a:br>
              <a:rPr lang="en-US" dirty="0" smtClean="0"/>
            </a:br>
            <a:r>
              <a:rPr lang="en-US" dirty="0" smtClean="0"/>
              <a:t>OMPS</a:t>
            </a:r>
            <a:br>
              <a:rPr lang="en-US" dirty="0" smtClean="0"/>
            </a:br>
            <a:r>
              <a:rPr lang="en-US" dirty="0" smtClean="0"/>
              <a:t>Initial Performance Evaluation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180"/>
            <a:ext cx="7388626" cy="523220"/>
          </a:xfrm>
          <a:prstGeom prst="rect">
            <a:avLst/>
          </a:prstGeom>
        </p:spPr>
        <p:txBody>
          <a:bodyPr wrap="none">
            <a:spAutoFit/>
          </a:bodyPr>
          <a:lstStyle/>
          <a:p>
            <a:pPr marL="342900" indent="-342900"/>
            <a:r>
              <a:rPr lang="en-US" sz="2800" dirty="0" smtClean="0"/>
              <a:t>OMPS Nadir Mapper and Nadir Profiler First Solar</a:t>
            </a:r>
            <a:endParaRPr lang="en-US" sz="2800" dirty="0"/>
          </a:p>
        </p:txBody>
      </p:sp>
      <p:pic>
        <p:nvPicPr>
          <p:cNvPr id="5" name="Picture 4" descr="Solar_flux_tc_np_meas_vs_ref (1).png"/>
          <p:cNvPicPr>
            <a:picLocks noChangeAspect="1"/>
          </p:cNvPicPr>
          <p:nvPr/>
        </p:nvPicPr>
        <p:blipFill>
          <a:blip r:embed="rId2" cstate="print"/>
          <a:srcRect l="7500" t="7059" r="6667" b="4706"/>
          <a:stretch>
            <a:fillRect/>
          </a:stretch>
        </p:blipFill>
        <p:spPr>
          <a:xfrm>
            <a:off x="152400" y="457200"/>
            <a:ext cx="8581136" cy="6248400"/>
          </a:xfrm>
          <a:prstGeom prst="rect">
            <a:avLst/>
          </a:prstGeom>
        </p:spPr>
      </p:pic>
      <p:sp>
        <p:nvSpPr>
          <p:cNvPr id="6" name="Rectangle 5"/>
          <p:cNvSpPr/>
          <p:nvPr/>
        </p:nvSpPr>
        <p:spPr>
          <a:xfrm>
            <a:off x="6452301" y="6488668"/>
            <a:ext cx="2691699" cy="369332"/>
          </a:xfrm>
          <a:prstGeom prst="rect">
            <a:avLst/>
          </a:prstGeom>
        </p:spPr>
        <p:txBody>
          <a:bodyPr wrap="none">
            <a:spAutoFit/>
          </a:bodyPr>
          <a:lstStyle/>
          <a:p>
            <a:pPr marL="342900" indent="-342900">
              <a:buAutoNum type="alphaUcPeriod" startAt="3"/>
            </a:pPr>
            <a:r>
              <a:rPr lang="en-US" dirty="0" smtClean="0"/>
              <a:t>Seftor NASA/GSFC SSAI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smtClean="0"/>
              <a:t>OMPS TC IP Retrieval – January 27, 2012</a:t>
            </a:r>
            <a:endParaRPr lang="en-US" sz="2300"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41</a:t>
            </a:fld>
            <a:endParaRPr lang="en-US" dirty="0"/>
          </a:p>
        </p:txBody>
      </p:sp>
      <p:sp>
        <p:nvSpPr>
          <p:cNvPr id="16" name="TextBox 15"/>
          <p:cNvSpPr txBox="1"/>
          <p:nvPr/>
        </p:nvSpPr>
        <p:spPr>
          <a:xfrm>
            <a:off x="180974" y="5791200"/>
            <a:ext cx="8778240" cy="461665"/>
          </a:xfrm>
          <a:prstGeom prst="rect">
            <a:avLst/>
          </a:prstGeom>
          <a:noFill/>
          <a:ln>
            <a:solidFill>
              <a:schemeClr val="tx1"/>
            </a:solidFill>
          </a:ln>
        </p:spPr>
        <p:txBody>
          <a:bodyPr wrap="square" rtlCol="0">
            <a:spAutoFit/>
          </a:bodyPr>
          <a:lstStyle/>
          <a:p>
            <a:r>
              <a:rPr lang="en-US" sz="1200" dirty="0" smtClean="0"/>
              <a:t>OMPS TC IP ozone values are plotted between 100 and 450 DU. Data as available on January 27. There are values outside of this range that need to be investigated. (M Novicki and B Sen, NGAS)</a:t>
            </a:r>
            <a:endParaRPr lang="en-US" sz="1200" dirty="0"/>
          </a:p>
        </p:txBody>
      </p:sp>
      <p:pic>
        <p:nvPicPr>
          <p:cNvPr id="6" name="Picture 5" descr="retrieval_January 27 2012 - TC IP.png"/>
          <p:cNvPicPr>
            <a:picLocks noChangeAspect="1"/>
          </p:cNvPicPr>
          <p:nvPr/>
        </p:nvPicPr>
        <p:blipFill>
          <a:blip r:embed="rId2" cstate="print"/>
          <a:srcRect t="16668" b="15001"/>
          <a:stretch>
            <a:fillRect/>
          </a:stretch>
        </p:blipFill>
        <p:spPr>
          <a:xfrm>
            <a:off x="182880" y="1188720"/>
            <a:ext cx="8777515" cy="44983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OMPS TC Surface Reflectivity – January 27, 2012</a:t>
            </a:r>
            <a:endParaRPr lang="en-US" sz="2000"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42</a:t>
            </a:fld>
            <a:endParaRPr lang="en-US" dirty="0"/>
          </a:p>
        </p:txBody>
      </p:sp>
      <p:sp>
        <p:nvSpPr>
          <p:cNvPr id="16" name="TextBox 15"/>
          <p:cNvSpPr txBox="1"/>
          <p:nvPr/>
        </p:nvSpPr>
        <p:spPr>
          <a:xfrm>
            <a:off x="180974" y="5791200"/>
            <a:ext cx="8778240" cy="461665"/>
          </a:xfrm>
          <a:prstGeom prst="rect">
            <a:avLst/>
          </a:prstGeom>
          <a:noFill/>
          <a:ln>
            <a:solidFill>
              <a:schemeClr val="tx1"/>
            </a:solidFill>
          </a:ln>
        </p:spPr>
        <p:txBody>
          <a:bodyPr wrap="square" rtlCol="0">
            <a:spAutoFit/>
          </a:bodyPr>
          <a:lstStyle/>
          <a:p>
            <a:r>
              <a:rPr lang="en-US" sz="1200" dirty="0" smtClean="0"/>
              <a:t>Surface reflectivity values between -5% and 120% are allowed by the OMPS TC EDR operational algorithm. Investigating ≈120% surface reflectivity values at high SZAs over Antarctic, southern Greenland and Hudson Bay. (M Novicki and B Sen, NGAS)</a:t>
            </a:r>
            <a:endParaRPr lang="en-US" sz="1200" dirty="0"/>
          </a:p>
        </p:txBody>
      </p:sp>
      <p:pic>
        <p:nvPicPr>
          <p:cNvPr id="7" name="Picture 6" descr="retrieval_reflec_January 27 2012 - TC IP.png"/>
          <p:cNvPicPr>
            <a:picLocks noChangeAspect="1"/>
          </p:cNvPicPr>
          <p:nvPr/>
        </p:nvPicPr>
        <p:blipFill>
          <a:blip r:embed="rId2" cstate="print"/>
          <a:srcRect t="16668" b="15001"/>
          <a:stretch>
            <a:fillRect/>
          </a:stretch>
        </p:blipFill>
        <p:spPr>
          <a:xfrm>
            <a:off x="182880" y="1188720"/>
            <a:ext cx="8777515" cy="449830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0"/>
            <a:ext cx="6671118" cy="461665"/>
          </a:xfrm>
          <a:prstGeom prst="rect">
            <a:avLst/>
          </a:prstGeom>
        </p:spPr>
        <p:txBody>
          <a:bodyPr wrap="square">
            <a:spAutoFit/>
          </a:bodyPr>
          <a:lstStyle/>
          <a:p>
            <a:pPr marL="342900" indent="-342900"/>
            <a:r>
              <a:rPr lang="en-US" sz="2400" dirty="0" smtClean="0"/>
              <a:t>V8.6 Ozone Retrieval from NASA Ozone PEATE</a:t>
            </a:r>
            <a:endParaRPr lang="en-US" sz="2400" dirty="0"/>
          </a:p>
        </p:txBody>
      </p:sp>
      <p:sp>
        <p:nvSpPr>
          <p:cNvPr id="7" name="Rectangle 6"/>
          <p:cNvSpPr/>
          <p:nvPr/>
        </p:nvSpPr>
        <p:spPr>
          <a:xfrm>
            <a:off x="5883364" y="6488668"/>
            <a:ext cx="2691699" cy="369332"/>
          </a:xfrm>
          <a:prstGeom prst="rect">
            <a:avLst/>
          </a:prstGeom>
        </p:spPr>
        <p:txBody>
          <a:bodyPr wrap="none">
            <a:spAutoFit/>
          </a:bodyPr>
          <a:lstStyle/>
          <a:p>
            <a:pPr marL="342900" indent="-342900">
              <a:buAutoNum type="alphaUcPeriod" startAt="3"/>
            </a:pPr>
            <a:r>
              <a:rPr lang="en-US" dirty="0" smtClean="0"/>
              <a:t>Seftor NASA/GSFC SSAI</a:t>
            </a:r>
          </a:p>
        </p:txBody>
      </p:sp>
      <p:pic>
        <p:nvPicPr>
          <p:cNvPr id="8" name="Picture 7" descr="OMPS_27_January_2012.png"/>
          <p:cNvPicPr>
            <a:picLocks noChangeAspect="1"/>
          </p:cNvPicPr>
          <p:nvPr/>
        </p:nvPicPr>
        <p:blipFill>
          <a:blip r:embed="rId2" cstate="print"/>
          <a:stretch>
            <a:fillRect/>
          </a:stretch>
        </p:blipFill>
        <p:spPr>
          <a:xfrm>
            <a:off x="0" y="825500"/>
            <a:ext cx="9144000" cy="5207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2800" dirty="0" smtClean="0"/>
              <a:t>EOF/SNR analysis for six orbits OMPS NM on 1/28/2012</a:t>
            </a:r>
            <a:endParaRPr lang="en-US" sz="2800" dirty="0"/>
          </a:p>
        </p:txBody>
      </p:sp>
      <p:pic>
        <p:nvPicPr>
          <p:cNvPr id="31746" name="Picture 2"/>
          <p:cNvPicPr>
            <a:picLocks noChangeAspect="1" noChangeArrowheads="1"/>
          </p:cNvPicPr>
          <p:nvPr/>
        </p:nvPicPr>
        <p:blipFill>
          <a:blip r:embed="rId2" cstate="print"/>
          <a:srcRect/>
          <a:stretch>
            <a:fillRect/>
          </a:stretch>
        </p:blipFill>
        <p:spPr bwMode="auto">
          <a:xfrm>
            <a:off x="152400" y="685800"/>
            <a:ext cx="4357688" cy="3224213"/>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71437" y="3690937"/>
            <a:ext cx="4500563" cy="3167063"/>
          </a:xfrm>
          <a:prstGeom prst="rect">
            <a:avLst/>
          </a:prstGeom>
          <a:noFill/>
          <a:ln w="9525">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4419600" y="685800"/>
            <a:ext cx="4467225" cy="3152775"/>
          </a:xfrm>
          <a:prstGeom prst="rect">
            <a:avLst/>
          </a:prstGeom>
          <a:noFill/>
          <a:ln w="9525">
            <a:noFill/>
            <a:miter lim="800000"/>
            <a:headEnd/>
            <a:tailEnd/>
          </a:ln>
        </p:spPr>
      </p:pic>
      <p:pic>
        <p:nvPicPr>
          <p:cNvPr id="31750" name="Picture 6"/>
          <p:cNvPicPr>
            <a:picLocks noChangeAspect="1" noChangeArrowheads="1"/>
          </p:cNvPicPr>
          <p:nvPr/>
        </p:nvPicPr>
        <p:blipFill>
          <a:blip r:embed="rId5" cstate="print"/>
          <a:srcRect/>
          <a:stretch>
            <a:fillRect/>
          </a:stretch>
        </p:blipFill>
        <p:spPr bwMode="auto">
          <a:xfrm>
            <a:off x="4724400" y="3581400"/>
            <a:ext cx="4357688" cy="32480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63562"/>
          </a:xfrm>
        </p:spPr>
        <p:txBody>
          <a:bodyPr>
            <a:noAutofit/>
          </a:bodyPr>
          <a:lstStyle/>
          <a:p>
            <a:r>
              <a:rPr lang="en-US" sz="2800" dirty="0" smtClean="0"/>
              <a:t>EOF/SNR analysis for six orbits OMPS NM on 1/28/2012</a:t>
            </a:r>
            <a:endParaRPr lang="en-US" sz="2800" dirty="0"/>
          </a:p>
        </p:txBody>
      </p:sp>
      <p:pic>
        <p:nvPicPr>
          <p:cNvPr id="32770" name="Picture 2"/>
          <p:cNvPicPr>
            <a:picLocks noChangeAspect="1" noChangeArrowheads="1"/>
          </p:cNvPicPr>
          <p:nvPr/>
        </p:nvPicPr>
        <p:blipFill>
          <a:blip r:embed="rId2" cstate="print"/>
          <a:srcRect/>
          <a:stretch>
            <a:fillRect/>
          </a:stretch>
        </p:blipFill>
        <p:spPr bwMode="auto">
          <a:xfrm>
            <a:off x="304800" y="533400"/>
            <a:ext cx="4343400" cy="310896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379095" y="3522345"/>
            <a:ext cx="4269105" cy="3183255"/>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4813935" y="609600"/>
            <a:ext cx="4177665" cy="3068955"/>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4874895" y="3554730"/>
            <a:ext cx="4269105" cy="330327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63562"/>
          </a:xfrm>
        </p:spPr>
        <p:txBody>
          <a:bodyPr>
            <a:noAutofit/>
          </a:bodyPr>
          <a:lstStyle/>
          <a:p>
            <a:r>
              <a:rPr lang="en-US" sz="2800" dirty="0" smtClean="0"/>
              <a:t>EOF/SNR analysis for six orbits OMPS NM on 1/28/2012</a:t>
            </a:r>
            <a:endParaRPr lang="en-US" sz="2800" dirty="0"/>
          </a:p>
        </p:txBody>
      </p:sp>
      <p:pic>
        <p:nvPicPr>
          <p:cNvPr id="33794" name="Picture 2"/>
          <p:cNvPicPr>
            <a:picLocks noChangeAspect="1" noChangeArrowheads="1"/>
          </p:cNvPicPr>
          <p:nvPr/>
        </p:nvPicPr>
        <p:blipFill>
          <a:blip r:embed="rId2" cstate="print"/>
          <a:srcRect/>
          <a:stretch>
            <a:fillRect/>
          </a:stretch>
        </p:blipFill>
        <p:spPr bwMode="auto">
          <a:xfrm>
            <a:off x="228600" y="426720"/>
            <a:ext cx="4291965" cy="315468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228600" y="3581400"/>
            <a:ext cx="4269105" cy="3211830"/>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4648200" y="457200"/>
            <a:ext cx="4280535" cy="3131820"/>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4800600" y="3543300"/>
            <a:ext cx="4183380" cy="30861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6816" y="1397000"/>
          <a:ext cx="5930368" cy="4064000"/>
        </p:xfrm>
        <a:graphic>
          <a:graphicData uri="http://schemas.openxmlformats.org/drawingml/2006/table">
            <a:tbl>
              <a:tblPr/>
              <a:tblGrid>
                <a:gridCol w="449659"/>
                <a:gridCol w="1049204"/>
                <a:gridCol w="1627055"/>
                <a:gridCol w="514741"/>
                <a:gridCol w="1177396"/>
                <a:gridCol w="370771"/>
                <a:gridCol w="370771"/>
                <a:gridCol w="370771"/>
              </a:tblGrid>
              <a:tr h="113711">
                <a:tc>
                  <a:txBody>
                    <a:bodyPr/>
                    <a:lstStyle/>
                    <a:p>
                      <a:pPr algn="ctr" fontAlgn="ctr"/>
                      <a:r>
                        <a:rPr lang="en-US" sz="700" b="1" i="0" u="none" strike="noStrike">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700" b="1" i="0" u="none" strike="noStrike">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600" b="0" i="0" u="none" strike="noStrike">
                          <a:solidFill>
                            <a:srgbClr val="0070C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177674">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RDR</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402">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SDR - Ozone TC Cal/EV</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Science team rewriting code to sever ties between SD and EV components of code, and that will not be done before Build Mx1.6 freeze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+ 12m</a:t>
                      </a:r>
                      <a:br>
                        <a:rPr lang="en-US" sz="700" b="0" i="0" u="none" strike="noStrike">
                          <a:solidFill>
                            <a:srgbClr val="0070C0"/>
                          </a:solidFill>
                          <a:latin typeface="Arial Narrow"/>
                        </a:rPr>
                      </a:br>
                      <a:r>
                        <a:rPr lang="en-US" sz="700" b="0" i="0" u="none" strike="noStrike">
                          <a:solidFill>
                            <a:srgbClr val="0070C0"/>
                          </a:solidFill>
                          <a:latin typeface="Arial Narrow"/>
                        </a:rPr>
                        <a:t>Feb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NP Cal/EV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+ 12m</a:t>
                      </a:r>
                      <a:br>
                        <a:rPr lang="en-US" sz="700" b="0" i="0" u="none" strike="noStrike">
                          <a:solidFill>
                            <a:srgbClr val="0070C0"/>
                          </a:solidFill>
                          <a:latin typeface="Arial Narrow"/>
                        </a:rPr>
                      </a:br>
                      <a:r>
                        <a:rPr lang="en-US" sz="700" b="0" i="0" u="none" strike="noStrike">
                          <a:solidFill>
                            <a:srgbClr val="0070C0"/>
                          </a:solidFill>
                          <a:latin typeface="Arial Narrow"/>
                        </a:rPr>
                        <a:t>Feb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TC Geo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+ 3m</a:t>
                      </a:r>
                      <a:br>
                        <a:rPr lang="en-US" sz="700" b="0" i="0" u="none" strike="noStrike">
                          <a:solidFill>
                            <a:srgbClr val="0070C0"/>
                          </a:solidFill>
                          <a:latin typeface="Arial Narrow"/>
                        </a:rPr>
                      </a:br>
                      <a:r>
                        <a:rPr lang="en-US" sz="700" b="0" i="0" u="none" strike="noStrike">
                          <a:solidFill>
                            <a:srgbClr val="0070C0"/>
                          </a:solidFill>
                          <a:latin typeface="Arial Narrow"/>
                        </a:rPr>
                        <a:t>May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NP Geo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+ 3m</a:t>
                      </a:r>
                      <a:br>
                        <a:rPr lang="en-US" sz="700" b="0" i="0" u="none" strike="noStrike">
                          <a:solidFill>
                            <a:srgbClr val="0070C0"/>
                          </a:solidFill>
                          <a:latin typeface="Arial Narrow"/>
                        </a:rPr>
                      </a:br>
                      <a:r>
                        <a:rPr lang="en-US" sz="700" b="0" i="0" u="none" strike="noStrike">
                          <a:solidFill>
                            <a:srgbClr val="0070C0"/>
                          </a:solidFill>
                          <a:latin typeface="Arial Narrow"/>
                        </a:rPr>
                        <a:t>May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6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EDR - Ozone 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Post-launch verification required; anticipate the need for post-launch adaptation of the TOMS-EP Version 8 algorithm to OMPS TC to satisfy JPSS L1RD accuracy and precision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+ 2m</a:t>
                      </a:r>
                      <a:br>
                        <a:rPr lang="en-US" sz="700" b="0" i="0" u="none" strike="noStrike">
                          <a:solidFill>
                            <a:srgbClr val="0070C0"/>
                          </a:solidFill>
                          <a:latin typeface="Arial Narrow"/>
                        </a:rPr>
                      </a:br>
                      <a:r>
                        <a:rPr lang="en-US" sz="700" b="0" i="0" u="none" strike="noStrike">
                          <a:solidFill>
                            <a:srgbClr val="0070C0"/>
                          </a:solidFill>
                          <a:latin typeface="Arial Narrow"/>
                        </a:rPr>
                        <a:t>Apr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+ 8m</a:t>
                      </a:r>
                      <a:br>
                        <a:rPr lang="en-US" sz="700" b="0" i="0" u="none" strike="noStrike">
                          <a:solidFill>
                            <a:srgbClr val="0070C0"/>
                          </a:solidFill>
                          <a:latin typeface="Arial Narrow"/>
                        </a:rPr>
                      </a:br>
                      <a:r>
                        <a:rPr lang="en-US" sz="700" b="0" i="0" u="none" strike="noStrike">
                          <a:solidFill>
                            <a:srgbClr val="0070C0"/>
                          </a:solidFill>
                          <a:latin typeface="Arial Narrow"/>
                        </a:rPr>
                        <a:t>Oct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+ 10m</a:t>
                      </a:r>
                      <a:br>
                        <a:rPr lang="en-US" sz="700" b="0" i="0" u="none" strike="noStrike">
                          <a:solidFill>
                            <a:srgbClr val="0070C0"/>
                          </a:solidFill>
                          <a:latin typeface="Arial Narrow"/>
                        </a:rPr>
                      </a:br>
                      <a:r>
                        <a:rPr lang="en-US" sz="700" b="0" i="0" u="none" strike="noStrike">
                          <a:solidFill>
                            <a:srgbClr val="0070C0"/>
                          </a:solidFill>
                          <a:latin typeface="Arial Narrow"/>
                        </a:rPr>
                        <a:t>Dec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62">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EDR(IP) - Ozone NP</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heritage performance requirements; post-launch verification of operability required and anticipate the need for post-launch adaptation of the SBUV/2 Version 8 algorithm to OMPS NP to satisfy JPSS L1RD accuracy and precision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+ 2m</a:t>
                      </a:r>
                      <a:br>
                        <a:rPr lang="en-US" sz="700" b="0" i="0" u="none" strike="noStrike">
                          <a:solidFill>
                            <a:srgbClr val="0070C0"/>
                          </a:solidFill>
                          <a:latin typeface="Arial Narrow"/>
                        </a:rPr>
                      </a:br>
                      <a:r>
                        <a:rPr lang="en-US" sz="700" b="0" i="0" u="none" strike="noStrike">
                          <a:solidFill>
                            <a:srgbClr val="0070C0"/>
                          </a:solidFill>
                          <a:latin typeface="Arial Narrow"/>
                        </a:rPr>
                        <a:t>Apr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+ 8m</a:t>
                      </a:r>
                      <a:br>
                        <a:rPr lang="en-US" sz="700" b="0" i="0" u="none" strike="noStrike">
                          <a:solidFill>
                            <a:srgbClr val="0070C0"/>
                          </a:solidFill>
                          <a:latin typeface="Arial Narrow"/>
                        </a:rPr>
                      </a:br>
                      <a:r>
                        <a:rPr lang="en-US" sz="700" b="0" i="0" u="none" strike="noStrike">
                          <a:solidFill>
                            <a:srgbClr val="0070C0"/>
                          </a:solidFill>
                          <a:latin typeface="Arial Narrow"/>
                        </a:rPr>
                        <a:t>Oct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+ 10m</a:t>
                      </a:r>
                      <a:br>
                        <a:rPr lang="en-US" sz="700" b="0" i="0" u="none" strike="noStrike">
                          <a:solidFill>
                            <a:srgbClr val="0070C0"/>
                          </a:solidFill>
                          <a:latin typeface="Arial Narrow"/>
                        </a:rPr>
                      </a:br>
                      <a:r>
                        <a:rPr lang="en-US" sz="700" b="0" i="0" u="none" strike="noStrike">
                          <a:solidFill>
                            <a:srgbClr val="0070C0"/>
                          </a:solidFill>
                          <a:latin typeface="Arial Narrow"/>
                        </a:rPr>
                        <a:t>Dec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193">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X-Sensor Mapping - VIIRS to OMPS</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44">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X-Sensor Mapping - CrIMSS to OMPS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 Box 50"/>
          <p:cNvSpPr txBox="1">
            <a:spLocks noChangeArrowheads="1"/>
          </p:cNvSpPr>
          <p:nvPr/>
        </p:nvSpPr>
        <p:spPr bwMode="auto">
          <a:xfrm>
            <a:off x="2409825" y="37718999"/>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 name="Text Box 81"/>
          <p:cNvSpPr txBox="1">
            <a:spLocks noChangeArrowheads="1"/>
          </p:cNvSpPr>
          <p:nvPr/>
        </p:nvSpPr>
        <p:spPr bwMode="auto">
          <a:xfrm>
            <a:off x="2409825" y="347448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 name="Text Box 204"/>
          <p:cNvSpPr txBox="1">
            <a:spLocks noChangeArrowheads="1"/>
          </p:cNvSpPr>
          <p:nvPr/>
        </p:nvSpPr>
        <p:spPr bwMode="auto">
          <a:xfrm>
            <a:off x="2409825" y="330422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 name="Text Box 227"/>
          <p:cNvSpPr txBox="1">
            <a:spLocks noChangeArrowheads="1"/>
          </p:cNvSpPr>
          <p:nvPr/>
        </p:nvSpPr>
        <p:spPr bwMode="auto">
          <a:xfrm>
            <a:off x="2409825" y="330422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0" name="Text Box 231"/>
          <p:cNvSpPr txBox="1">
            <a:spLocks noChangeArrowheads="1"/>
          </p:cNvSpPr>
          <p:nvPr/>
        </p:nvSpPr>
        <p:spPr bwMode="auto">
          <a:xfrm>
            <a:off x="2409825" y="3671887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 name="Text Box 232"/>
          <p:cNvSpPr txBox="1">
            <a:spLocks noChangeArrowheads="1"/>
          </p:cNvSpPr>
          <p:nvPr/>
        </p:nvSpPr>
        <p:spPr bwMode="auto">
          <a:xfrm>
            <a:off x="2409825" y="355092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 name="Text Box 51"/>
          <p:cNvSpPr txBox="1">
            <a:spLocks noChangeArrowheads="1"/>
          </p:cNvSpPr>
          <p:nvPr/>
        </p:nvSpPr>
        <p:spPr bwMode="auto">
          <a:xfrm>
            <a:off x="2409825" y="382143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3" name="Text Box 51"/>
          <p:cNvSpPr txBox="1">
            <a:spLocks noChangeArrowheads="1"/>
          </p:cNvSpPr>
          <p:nvPr/>
        </p:nvSpPr>
        <p:spPr bwMode="auto">
          <a:xfrm>
            <a:off x="2409825" y="382143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4" name="Text Box 54"/>
          <p:cNvSpPr txBox="1">
            <a:spLocks noChangeArrowheads="1"/>
          </p:cNvSpPr>
          <p:nvPr/>
        </p:nvSpPr>
        <p:spPr bwMode="auto">
          <a:xfrm>
            <a:off x="2409825" y="32227157"/>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 name="Text Box 232"/>
          <p:cNvSpPr txBox="1">
            <a:spLocks noChangeArrowheads="1"/>
          </p:cNvSpPr>
          <p:nvPr/>
        </p:nvSpPr>
        <p:spPr bwMode="auto">
          <a:xfrm>
            <a:off x="2409825" y="355092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6" name="Text Box 232"/>
          <p:cNvSpPr txBox="1">
            <a:spLocks noChangeArrowheads="1"/>
          </p:cNvSpPr>
          <p:nvPr/>
        </p:nvSpPr>
        <p:spPr bwMode="auto">
          <a:xfrm>
            <a:off x="2409825" y="355092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7"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8"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9"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 name="Text Box 81"/>
          <p:cNvSpPr txBox="1">
            <a:spLocks noChangeArrowheads="1"/>
          </p:cNvSpPr>
          <p:nvPr/>
        </p:nvSpPr>
        <p:spPr bwMode="auto">
          <a:xfrm>
            <a:off x="2409825" y="345186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 name="Text Box 80"/>
          <p:cNvSpPr txBox="1">
            <a:spLocks noChangeArrowheads="1"/>
          </p:cNvSpPr>
          <p:nvPr/>
        </p:nvSpPr>
        <p:spPr bwMode="auto">
          <a:xfrm>
            <a:off x="2409825" y="35299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 name="Text Box 81"/>
          <p:cNvSpPr txBox="1">
            <a:spLocks noChangeArrowheads="1"/>
          </p:cNvSpPr>
          <p:nvPr/>
        </p:nvSpPr>
        <p:spPr bwMode="auto">
          <a:xfrm>
            <a:off x="2409825" y="355949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4" name="Text Box 80"/>
          <p:cNvSpPr txBox="1">
            <a:spLocks noChangeArrowheads="1"/>
          </p:cNvSpPr>
          <p:nvPr/>
        </p:nvSpPr>
        <p:spPr bwMode="auto">
          <a:xfrm>
            <a:off x="2409825" y="365569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5" name="Text Box 81"/>
          <p:cNvSpPr txBox="1">
            <a:spLocks noChangeArrowheads="1"/>
          </p:cNvSpPr>
          <p:nvPr/>
        </p:nvSpPr>
        <p:spPr bwMode="auto">
          <a:xfrm>
            <a:off x="2409825" y="36852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6" name="Text Box 80"/>
          <p:cNvSpPr txBox="1">
            <a:spLocks noChangeArrowheads="1"/>
          </p:cNvSpPr>
          <p:nvPr/>
        </p:nvSpPr>
        <p:spPr bwMode="auto">
          <a:xfrm>
            <a:off x="2409825" y="376428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7" name="Text Box 81"/>
          <p:cNvSpPr txBox="1">
            <a:spLocks noChangeArrowheads="1"/>
          </p:cNvSpPr>
          <p:nvPr/>
        </p:nvSpPr>
        <p:spPr bwMode="auto">
          <a:xfrm>
            <a:off x="2409825" y="379380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8"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9" name="Text Box 50"/>
          <p:cNvSpPr txBox="1">
            <a:spLocks noChangeArrowheads="1"/>
          </p:cNvSpPr>
          <p:nvPr/>
        </p:nvSpPr>
        <p:spPr bwMode="auto">
          <a:xfrm>
            <a:off x="2409825" y="3771185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0" name="Text Box 50"/>
          <p:cNvSpPr txBox="1">
            <a:spLocks noChangeArrowheads="1"/>
          </p:cNvSpPr>
          <p:nvPr/>
        </p:nvSpPr>
        <p:spPr bwMode="auto">
          <a:xfrm>
            <a:off x="2409825" y="382238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1" name="Text Box 66"/>
          <p:cNvSpPr txBox="1">
            <a:spLocks noChangeArrowheads="1"/>
          </p:cNvSpPr>
          <p:nvPr/>
        </p:nvSpPr>
        <p:spPr bwMode="auto">
          <a:xfrm>
            <a:off x="24098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2" name="Text Box 50"/>
          <p:cNvSpPr txBox="1">
            <a:spLocks noChangeArrowheads="1"/>
          </p:cNvSpPr>
          <p:nvPr/>
        </p:nvSpPr>
        <p:spPr bwMode="auto">
          <a:xfrm>
            <a:off x="2409825" y="37711856"/>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3"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4"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5" name="Text Box 66"/>
          <p:cNvSpPr txBox="1">
            <a:spLocks noChangeArrowheads="1"/>
          </p:cNvSpPr>
          <p:nvPr/>
        </p:nvSpPr>
        <p:spPr bwMode="auto">
          <a:xfrm>
            <a:off x="24098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6" name="Text Box 66"/>
          <p:cNvSpPr txBox="1">
            <a:spLocks noChangeArrowheads="1"/>
          </p:cNvSpPr>
          <p:nvPr/>
        </p:nvSpPr>
        <p:spPr bwMode="auto">
          <a:xfrm>
            <a:off x="2409825" y="3550681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7" name="Text Box 66"/>
          <p:cNvSpPr txBox="1">
            <a:spLocks noChangeArrowheads="1"/>
          </p:cNvSpPr>
          <p:nvPr/>
        </p:nvSpPr>
        <p:spPr bwMode="auto">
          <a:xfrm>
            <a:off x="24098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8"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9" name="Text Box 81"/>
          <p:cNvSpPr txBox="1">
            <a:spLocks noChangeArrowheads="1"/>
          </p:cNvSpPr>
          <p:nvPr/>
        </p:nvSpPr>
        <p:spPr bwMode="auto">
          <a:xfrm>
            <a:off x="2409825" y="345186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0" name="Text Box 80"/>
          <p:cNvSpPr txBox="1">
            <a:spLocks noChangeArrowheads="1"/>
          </p:cNvSpPr>
          <p:nvPr/>
        </p:nvSpPr>
        <p:spPr bwMode="auto">
          <a:xfrm>
            <a:off x="2409825" y="35299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1" name="Text Box 81"/>
          <p:cNvSpPr txBox="1">
            <a:spLocks noChangeArrowheads="1"/>
          </p:cNvSpPr>
          <p:nvPr/>
        </p:nvSpPr>
        <p:spPr bwMode="auto">
          <a:xfrm>
            <a:off x="2409825" y="355949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2" name="Text Box 80"/>
          <p:cNvSpPr txBox="1">
            <a:spLocks noChangeArrowheads="1"/>
          </p:cNvSpPr>
          <p:nvPr/>
        </p:nvSpPr>
        <p:spPr bwMode="auto">
          <a:xfrm>
            <a:off x="2409825" y="365569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3" name="Text Box 81"/>
          <p:cNvSpPr txBox="1">
            <a:spLocks noChangeArrowheads="1"/>
          </p:cNvSpPr>
          <p:nvPr/>
        </p:nvSpPr>
        <p:spPr bwMode="auto">
          <a:xfrm>
            <a:off x="2409825" y="36852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4" name="Text Box 80"/>
          <p:cNvSpPr txBox="1">
            <a:spLocks noChangeArrowheads="1"/>
          </p:cNvSpPr>
          <p:nvPr/>
        </p:nvSpPr>
        <p:spPr bwMode="auto">
          <a:xfrm>
            <a:off x="2409825" y="376428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5" name="Text Box 81"/>
          <p:cNvSpPr txBox="1">
            <a:spLocks noChangeArrowheads="1"/>
          </p:cNvSpPr>
          <p:nvPr/>
        </p:nvSpPr>
        <p:spPr bwMode="auto">
          <a:xfrm>
            <a:off x="2409825" y="379380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6"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7" name="Text Box 50"/>
          <p:cNvSpPr txBox="1">
            <a:spLocks noChangeArrowheads="1"/>
          </p:cNvSpPr>
          <p:nvPr/>
        </p:nvSpPr>
        <p:spPr bwMode="auto">
          <a:xfrm>
            <a:off x="2409825" y="37711856"/>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48"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9"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50" name="Text Box 66"/>
          <p:cNvSpPr txBox="1">
            <a:spLocks noChangeArrowheads="1"/>
          </p:cNvSpPr>
          <p:nvPr/>
        </p:nvSpPr>
        <p:spPr bwMode="auto">
          <a:xfrm>
            <a:off x="24098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1" name="Text Box 66"/>
          <p:cNvSpPr txBox="1">
            <a:spLocks noChangeArrowheads="1"/>
          </p:cNvSpPr>
          <p:nvPr/>
        </p:nvSpPr>
        <p:spPr bwMode="auto">
          <a:xfrm>
            <a:off x="24098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2" name="Text Box 66"/>
          <p:cNvSpPr txBox="1">
            <a:spLocks noChangeArrowheads="1"/>
          </p:cNvSpPr>
          <p:nvPr/>
        </p:nvSpPr>
        <p:spPr bwMode="auto">
          <a:xfrm>
            <a:off x="69056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3" name="Text Box 66"/>
          <p:cNvSpPr txBox="1">
            <a:spLocks noChangeArrowheads="1"/>
          </p:cNvSpPr>
          <p:nvPr/>
        </p:nvSpPr>
        <p:spPr bwMode="auto">
          <a:xfrm>
            <a:off x="69056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4" name="Text Box 66"/>
          <p:cNvSpPr txBox="1">
            <a:spLocks noChangeArrowheads="1"/>
          </p:cNvSpPr>
          <p:nvPr/>
        </p:nvSpPr>
        <p:spPr bwMode="auto">
          <a:xfrm>
            <a:off x="69056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5" name="Text Box 66"/>
          <p:cNvSpPr txBox="1">
            <a:spLocks noChangeArrowheads="1"/>
          </p:cNvSpPr>
          <p:nvPr/>
        </p:nvSpPr>
        <p:spPr bwMode="auto">
          <a:xfrm>
            <a:off x="14335125" y="350496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6" name="Text Box 66"/>
          <p:cNvSpPr txBox="1">
            <a:spLocks noChangeArrowheads="1"/>
          </p:cNvSpPr>
          <p:nvPr/>
        </p:nvSpPr>
        <p:spPr bwMode="auto">
          <a:xfrm>
            <a:off x="14335125" y="378499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7" name="Text Box 66"/>
          <p:cNvSpPr txBox="1">
            <a:spLocks noChangeArrowheads="1"/>
          </p:cNvSpPr>
          <p:nvPr/>
        </p:nvSpPr>
        <p:spPr bwMode="auto">
          <a:xfrm>
            <a:off x="14335125" y="344304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8" name="Text Box 66"/>
          <p:cNvSpPr txBox="1">
            <a:spLocks noChangeArrowheads="1"/>
          </p:cNvSpPr>
          <p:nvPr/>
        </p:nvSpPr>
        <p:spPr bwMode="auto">
          <a:xfrm>
            <a:off x="143351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9" name="Text Box 66"/>
          <p:cNvSpPr txBox="1">
            <a:spLocks noChangeArrowheads="1"/>
          </p:cNvSpPr>
          <p:nvPr/>
        </p:nvSpPr>
        <p:spPr bwMode="auto">
          <a:xfrm>
            <a:off x="143351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0" name="Text Box 66"/>
          <p:cNvSpPr txBox="1">
            <a:spLocks noChangeArrowheads="1"/>
          </p:cNvSpPr>
          <p:nvPr/>
        </p:nvSpPr>
        <p:spPr bwMode="auto">
          <a:xfrm>
            <a:off x="143351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1" name="Text Box 66"/>
          <p:cNvSpPr txBox="1">
            <a:spLocks noChangeArrowheads="1"/>
          </p:cNvSpPr>
          <p:nvPr/>
        </p:nvSpPr>
        <p:spPr bwMode="auto">
          <a:xfrm>
            <a:off x="7848600" y="350496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2" name="Text Box 66"/>
          <p:cNvSpPr txBox="1">
            <a:spLocks noChangeArrowheads="1"/>
          </p:cNvSpPr>
          <p:nvPr/>
        </p:nvSpPr>
        <p:spPr bwMode="auto">
          <a:xfrm>
            <a:off x="7848600" y="378499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3" name="Text Box 66"/>
          <p:cNvSpPr txBox="1">
            <a:spLocks noChangeArrowheads="1"/>
          </p:cNvSpPr>
          <p:nvPr/>
        </p:nvSpPr>
        <p:spPr bwMode="auto">
          <a:xfrm>
            <a:off x="7848600" y="344304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4" name="Text Box 66"/>
          <p:cNvSpPr txBox="1">
            <a:spLocks noChangeArrowheads="1"/>
          </p:cNvSpPr>
          <p:nvPr/>
        </p:nvSpPr>
        <p:spPr bwMode="auto">
          <a:xfrm>
            <a:off x="7848600"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5" name="Text Box 66"/>
          <p:cNvSpPr txBox="1">
            <a:spLocks noChangeArrowheads="1"/>
          </p:cNvSpPr>
          <p:nvPr/>
        </p:nvSpPr>
        <p:spPr bwMode="auto">
          <a:xfrm>
            <a:off x="7848600"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6" name="Text Box 66"/>
          <p:cNvSpPr txBox="1">
            <a:spLocks noChangeArrowheads="1"/>
          </p:cNvSpPr>
          <p:nvPr/>
        </p:nvSpPr>
        <p:spPr bwMode="auto">
          <a:xfrm>
            <a:off x="7848600"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7" name="Text Box 227"/>
          <p:cNvSpPr txBox="1">
            <a:spLocks noChangeArrowheads="1"/>
          </p:cNvSpPr>
          <p:nvPr/>
        </p:nvSpPr>
        <p:spPr bwMode="auto">
          <a:xfrm>
            <a:off x="5029200" y="33147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68" name="Text Box 2"/>
          <p:cNvSpPr txBox="1">
            <a:spLocks noChangeArrowheads="1"/>
          </p:cNvSpPr>
          <p:nvPr/>
        </p:nvSpPr>
        <p:spPr bwMode="auto">
          <a:xfrm>
            <a:off x="5029200" y="334205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69" name="Text Box 2"/>
          <p:cNvSpPr txBox="1">
            <a:spLocks noChangeArrowheads="1"/>
          </p:cNvSpPr>
          <p:nvPr/>
        </p:nvSpPr>
        <p:spPr bwMode="auto">
          <a:xfrm>
            <a:off x="5029200" y="334068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0" name="Text Box 81"/>
          <p:cNvSpPr txBox="1">
            <a:spLocks noChangeArrowheads="1"/>
          </p:cNvSpPr>
          <p:nvPr/>
        </p:nvSpPr>
        <p:spPr bwMode="auto">
          <a:xfrm>
            <a:off x="2409825" y="347448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1" name="Text Box 80"/>
          <p:cNvSpPr txBox="1">
            <a:spLocks noChangeArrowheads="1"/>
          </p:cNvSpPr>
          <p:nvPr/>
        </p:nvSpPr>
        <p:spPr bwMode="auto">
          <a:xfrm>
            <a:off x="5029200" y="35709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2" name="Text Box 81"/>
          <p:cNvSpPr txBox="1">
            <a:spLocks noChangeArrowheads="1"/>
          </p:cNvSpPr>
          <p:nvPr/>
        </p:nvSpPr>
        <p:spPr bwMode="auto">
          <a:xfrm>
            <a:off x="5029200" y="36004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3" name="Text Box 66"/>
          <p:cNvSpPr txBox="1">
            <a:spLocks noChangeArrowheads="1"/>
          </p:cNvSpPr>
          <p:nvPr/>
        </p:nvSpPr>
        <p:spPr bwMode="auto">
          <a:xfrm>
            <a:off x="5029200" y="3591639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4"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5"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6"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7" name="Text Box 227"/>
          <p:cNvSpPr txBox="1">
            <a:spLocks noChangeArrowheads="1"/>
          </p:cNvSpPr>
          <p:nvPr/>
        </p:nvSpPr>
        <p:spPr bwMode="auto">
          <a:xfrm>
            <a:off x="5029200" y="33147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8" name="Text Box 2"/>
          <p:cNvSpPr txBox="1">
            <a:spLocks noChangeArrowheads="1"/>
          </p:cNvSpPr>
          <p:nvPr/>
        </p:nvSpPr>
        <p:spPr bwMode="auto">
          <a:xfrm>
            <a:off x="5029200" y="334205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9" name="Text Box 2"/>
          <p:cNvSpPr txBox="1">
            <a:spLocks noChangeArrowheads="1"/>
          </p:cNvSpPr>
          <p:nvPr/>
        </p:nvSpPr>
        <p:spPr bwMode="auto">
          <a:xfrm>
            <a:off x="5029200" y="334068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0"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1"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2"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3"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4"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5"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6"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7"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8"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9"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0"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1"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2"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3"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4"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5"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6"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7"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8"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9"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0"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1"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2"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3"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4"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5"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6"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7" name="Text Box 80"/>
          <p:cNvSpPr txBox="1">
            <a:spLocks noChangeArrowheads="1"/>
          </p:cNvSpPr>
          <p:nvPr/>
        </p:nvSpPr>
        <p:spPr bwMode="auto">
          <a:xfrm>
            <a:off x="5029200" y="35623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8" name="Text Box 81"/>
          <p:cNvSpPr txBox="1">
            <a:spLocks noChangeArrowheads="1"/>
          </p:cNvSpPr>
          <p:nvPr/>
        </p:nvSpPr>
        <p:spPr bwMode="auto">
          <a:xfrm>
            <a:off x="5029200" y="359187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9" name="Text Box 66"/>
          <p:cNvSpPr txBox="1">
            <a:spLocks noChangeArrowheads="1"/>
          </p:cNvSpPr>
          <p:nvPr/>
        </p:nvSpPr>
        <p:spPr bwMode="auto">
          <a:xfrm>
            <a:off x="5029200" y="3583066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0"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1"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2"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3"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4"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5" name="Text Box 2"/>
          <p:cNvSpPr txBox="1">
            <a:spLocks noChangeArrowheads="1"/>
          </p:cNvSpPr>
          <p:nvPr/>
        </p:nvSpPr>
        <p:spPr bwMode="auto">
          <a:xfrm>
            <a:off x="5029200" y="355404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6"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7"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8"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9"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0"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1"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22"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3"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4"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5"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9"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0"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4"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5"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6"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37"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8"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9"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0"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4"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5"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9"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0"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1"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52"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3"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4"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5"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9"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0"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4" name="Text Box 80"/>
          <p:cNvSpPr txBox="1">
            <a:spLocks noChangeArrowheads="1"/>
          </p:cNvSpPr>
          <p:nvPr/>
        </p:nvSpPr>
        <p:spPr bwMode="auto">
          <a:xfrm>
            <a:off x="5857875"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5" name="Text Box 81"/>
          <p:cNvSpPr txBox="1">
            <a:spLocks noChangeArrowheads="1"/>
          </p:cNvSpPr>
          <p:nvPr/>
        </p:nvSpPr>
        <p:spPr bwMode="auto">
          <a:xfrm>
            <a:off x="5857875"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6" name="Text Box 66"/>
          <p:cNvSpPr txBox="1">
            <a:spLocks noChangeArrowheads="1"/>
          </p:cNvSpPr>
          <p:nvPr/>
        </p:nvSpPr>
        <p:spPr bwMode="auto">
          <a:xfrm>
            <a:off x="5857875"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67" name="Text Box 81"/>
          <p:cNvSpPr txBox="1">
            <a:spLocks noChangeArrowheads="1"/>
          </p:cNvSpPr>
          <p:nvPr/>
        </p:nvSpPr>
        <p:spPr bwMode="auto">
          <a:xfrm>
            <a:off x="5857875"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8"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9"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0"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1"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2"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3"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4" name="Text Box 227"/>
          <p:cNvSpPr txBox="1">
            <a:spLocks noChangeArrowheads="1"/>
          </p:cNvSpPr>
          <p:nvPr/>
        </p:nvSpPr>
        <p:spPr bwMode="auto">
          <a:xfrm>
            <a:off x="5857875"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5" name="Text Box 2"/>
          <p:cNvSpPr txBox="1">
            <a:spLocks noChangeArrowheads="1"/>
          </p:cNvSpPr>
          <p:nvPr/>
        </p:nvSpPr>
        <p:spPr bwMode="auto">
          <a:xfrm>
            <a:off x="5857875"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6"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7"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8"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9" name="Text Box 80"/>
          <p:cNvSpPr txBox="1">
            <a:spLocks noChangeArrowheads="1"/>
          </p:cNvSpPr>
          <p:nvPr/>
        </p:nvSpPr>
        <p:spPr bwMode="auto">
          <a:xfrm>
            <a:off x="775335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0" name="Text Box 81"/>
          <p:cNvSpPr txBox="1">
            <a:spLocks noChangeArrowheads="1"/>
          </p:cNvSpPr>
          <p:nvPr/>
        </p:nvSpPr>
        <p:spPr bwMode="auto">
          <a:xfrm>
            <a:off x="775335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1" name="Text Box 66"/>
          <p:cNvSpPr txBox="1">
            <a:spLocks noChangeArrowheads="1"/>
          </p:cNvSpPr>
          <p:nvPr/>
        </p:nvSpPr>
        <p:spPr bwMode="auto">
          <a:xfrm>
            <a:off x="775335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82" name="Text Box 81"/>
          <p:cNvSpPr txBox="1">
            <a:spLocks noChangeArrowheads="1"/>
          </p:cNvSpPr>
          <p:nvPr/>
        </p:nvSpPr>
        <p:spPr bwMode="auto">
          <a:xfrm>
            <a:off x="775335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3"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4"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5"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6"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7"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8"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9" name="Text Box 227"/>
          <p:cNvSpPr txBox="1">
            <a:spLocks noChangeArrowheads="1"/>
          </p:cNvSpPr>
          <p:nvPr/>
        </p:nvSpPr>
        <p:spPr bwMode="auto">
          <a:xfrm>
            <a:off x="775335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0" name="Text Box 2"/>
          <p:cNvSpPr txBox="1">
            <a:spLocks noChangeArrowheads="1"/>
          </p:cNvSpPr>
          <p:nvPr/>
        </p:nvSpPr>
        <p:spPr bwMode="auto">
          <a:xfrm>
            <a:off x="775335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1"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2"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3"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4"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5"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6"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7"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8"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9"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0"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1"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2" name="Text Box 80"/>
          <p:cNvSpPr txBox="1">
            <a:spLocks noChangeArrowheads="1"/>
          </p:cNvSpPr>
          <p:nvPr/>
        </p:nvSpPr>
        <p:spPr bwMode="auto">
          <a:xfrm>
            <a:off x="5029200" y="35623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3" name="Text Box 81"/>
          <p:cNvSpPr txBox="1">
            <a:spLocks noChangeArrowheads="1"/>
          </p:cNvSpPr>
          <p:nvPr/>
        </p:nvSpPr>
        <p:spPr bwMode="auto">
          <a:xfrm>
            <a:off x="5029200" y="359187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4" name="Text Box 66"/>
          <p:cNvSpPr txBox="1">
            <a:spLocks noChangeArrowheads="1"/>
          </p:cNvSpPr>
          <p:nvPr/>
        </p:nvSpPr>
        <p:spPr bwMode="auto">
          <a:xfrm>
            <a:off x="5029200" y="3583066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5"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6"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7"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8"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9"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0" name="Text Box 2"/>
          <p:cNvSpPr txBox="1">
            <a:spLocks noChangeArrowheads="1"/>
          </p:cNvSpPr>
          <p:nvPr/>
        </p:nvSpPr>
        <p:spPr bwMode="auto">
          <a:xfrm>
            <a:off x="5029200" y="355404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1" name="Text Box 227"/>
          <p:cNvSpPr txBox="1">
            <a:spLocks noChangeArrowheads="1"/>
          </p:cNvSpPr>
          <p:nvPr/>
        </p:nvSpPr>
        <p:spPr bwMode="auto">
          <a:xfrm>
            <a:off x="5029200" y="36080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2" name="Text Box 2"/>
          <p:cNvSpPr txBox="1">
            <a:spLocks noChangeArrowheads="1"/>
          </p:cNvSpPr>
          <p:nvPr/>
        </p:nvSpPr>
        <p:spPr bwMode="auto">
          <a:xfrm>
            <a:off x="5029200" y="363542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3" name="Text Box 2"/>
          <p:cNvSpPr txBox="1">
            <a:spLocks noChangeArrowheads="1"/>
          </p:cNvSpPr>
          <p:nvPr/>
        </p:nvSpPr>
        <p:spPr bwMode="auto">
          <a:xfrm>
            <a:off x="5029200" y="363405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4" name="Text Box 81"/>
          <p:cNvSpPr txBox="1">
            <a:spLocks noChangeArrowheads="1"/>
          </p:cNvSpPr>
          <p:nvPr/>
        </p:nvSpPr>
        <p:spPr bwMode="auto">
          <a:xfrm>
            <a:off x="502920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5" name="Text Box 81"/>
          <p:cNvSpPr txBox="1">
            <a:spLocks noChangeArrowheads="1"/>
          </p:cNvSpPr>
          <p:nvPr/>
        </p:nvSpPr>
        <p:spPr bwMode="auto">
          <a:xfrm>
            <a:off x="502920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6"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7"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8" name="Text Box 81"/>
          <p:cNvSpPr txBox="1">
            <a:spLocks noChangeArrowheads="1"/>
          </p:cNvSpPr>
          <p:nvPr/>
        </p:nvSpPr>
        <p:spPr bwMode="auto">
          <a:xfrm>
            <a:off x="5857875"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9" name="Text Box 81"/>
          <p:cNvSpPr txBox="1">
            <a:spLocks noChangeArrowheads="1"/>
          </p:cNvSpPr>
          <p:nvPr/>
        </p:nvSpPr>
        <p:spPr bwMode="auto">
          <a:xfrm>
            <a:off x="5857875"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0" name="Text Box 227"/>
          <p:cNvSpPr txBox="1">
            <a:spLocks noChangeArrowheads="1"/>
          </p:cNvSpPr>
          <p:nvPr/>
        </p:nvSpPr>
        <p:spPr bwMode="auto">
          <a:xfrm>
            <a:off x="5857875"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1" name="Text Box 2"/>
          <p:cNvSpPr txBox="1">
            <a:spLocks noChangeArrowheads="1"/>
          </p:cNvSpPr>
          <p:nvPr/>
        </p:nvSpPr>
        <p:spPr bwMode="auto">
          <a:xfrm>
            <a:off x="5857875"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2"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3"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4"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5"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6" name="Text Box 81"/>
          <p:cNvSpPr txBox="1">
            <a:spLocks noChangeArrowheads="1"/>
          </p:cNvSpPr>
          <p:nvPr/>
        </p:nvSpPr>
        <p:spPr bwMode="auto">
          <a:xfrm>
            <a:off x="834390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7" name="Text Box 81"/>
          <p:cNvSpPr txBox="1">
            <a:spLocks noChangeArrowheads="1"/>
          </p:cNvSpPr>
          <p:nvPr/>
        </p:nvSpPr>
        <p:spPr bwMode="auto">
          <a:xfrm>
            <a:off x="834390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8" name="Text Box 227"/>
          <p:cNvSpPr txBox="1">
            <a:spLocks noChangeArrowheads="1"/>
          </p:cNvSpPr>
          <p:nvPr/>
        </p:nvSpPr>
        <p:spPr bwMode="auto">
          <a:xfrm>
            <a:off x="83439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9" name="Text Box 2"/>
          <p:cNvSpPr txBox="1">
            <a:spLocks noChangeArrowheads="1"/>
          </p:cNvSpPr>
          <p:nvPr/>
        </p:nvSpPr>
        <p:spPr bwMode="auto">
          <a:xfrm>
            <a:off x="83439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0" name="Text Box 81"/>
          <p:cNvSpPr txBox="1">
            <a:spLocks noChangeArrowheads="1"/>
          </p:cNvSpPr>
          <p:nvPr/>
        </p:nvSpPr>
        <p:spPr bwMode="auto">
          <a:xfrm>
            <a:off x="89344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1" name="Text Box 81"/>
          <p:cNvSpPr txBox="1">
            <a:spLocks noChangeArrowheads="1"/>
          </p:cNvSpPr>
          <p:nvPr/>
        </p:nvSpPr>
        <p:spPr bwMode="auto">
          <a:xfrm>
            <a:off x="89344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2" name="Text Box 227"/>
          <p:cNvSpPr txBox="1">
            <a:spLocks noChangeArrowheads="1"/>
          </p:cNvSpPr>
          <p:nvPr/>
        </p:nvSpPr>
        <p:spPr bwMode="auto">
          <a:xfrm>
            <a:off x="89344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3" name="Text Box 2"/>
          <p:cNvSpPr txBox="1">
            <a:spLocks noChangeArrowheads="1"/>
          </p:cNvSpPr>
          <p:nvPr/>
        </p:nvSpPr>
        <p:spPr bwMode="auto">
          <a:xfrm>
            <a:off x="89344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rmAutofit fontScale="90000"/>
          </a:bodyPr>
          <a:lstStyle/>
          <a:p>
            <a:r>
              <a:rPr lang="en-US" dirty="0" smtClean="0"/>
              <a:t>Summary new Bullets</a:t>
            </a:r>
            <a:endParaRPr lang="en-US" dirty="0"/>
          </a:p>
        </p:txBody>
      </p:sp>
      <p:sp>
        <p:nvSpPr>
          <p:cNvPr id="3" name="Content Placeholder 2"/>
          <p:cNvSpPr>
            <a:spLocks noGrp="1"/>
          </p:cNvSpPr>
          <p:nvPr>
            <p:ph idx="1"/>
          </p:nvPr>
        </p:nvSpPr>
        <p:spPr>
          <a:xfrm>
            <a:off x="457200" y="533400"/>
            <a:ext cx="8229600" cy="6172200"/>
          </a:xfrm>
        </p:spPr>
        <p:txBody>
          <a:bodyPr>
            <a:normAutofit fontScale="92500" lnSpcReduction="20000"/>
          </a:bodyPr>
          <a:lstStyle/>
          <a:p>
            <a:r>
              <a:rPr lang="en-US" dirty="0" smtClean="0"/>
              <a:t>Work is proceeding to produce a provisional Day 1 Solar spectra</a:t>
            </a:r>
          </a:p>
          <a:p>
            <a:r>
              <a:rPr lang="en-US" dirty="0" smtClean="0"/>
              <a:t>Offline V8 processing (TOZ and PRO) is active</a:t>
            </a:r>
          </a:p>
          <a:p>
            <a:r>
              <a:rPr lang="en-US" dirty="0" smtClean="0"/>
              <a:t>NP stray light investigation will compare estimates to those from modulation transfer functions</a:t>
            </a:r>
          </a:p>
          <a:p>
            <a:r>
              <a:rPr lang="en-US" dirty="0" smtClean="0"/>
              <a:t>G-ADA processing of February data has been delayed due to other priorities</a:t>
            </a:r>
            <a:r>
              <a:rPr lang="en-US" dirty="0" smtClean="0"/>
              <a:t>. The Day-of-Year error plaguing February processing does not appear to be present for March for total </a:t>
            </a:r>
            <a:r>
              <a:rPr lang="en-US" dirty="0" smtClean="0"/>
              <a:t>ozone.</a:t>
            </a:r>
          </a:p>
          <a:p>
            <a:r>
              <a:rPr lang="en-US" dirty="0" smtClean="0"/>
              <a:t>There is a dark current </a:t>
            </a:r>
            <a:r>
              <a:rPr lang="en-US" dirty="0" err="1" smtClean="0"/>
              <a:t>discretization</a:t>
            </a:r>
            <a:r>
              <a:rPr lang="en-US" dirty="0" smtClean="0"/>
              <a:t> error that will be present until the next build caused by the non-linearity correction</a:t>
            </a:r>
          </a:p>
          <a:p>
            <a:r>
              <a:rPr lang="en-US" dirty="0" smtClean="0"/>
              <a:t>We need to develop a screen to filter transients for the smear correction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39762"/>
          </a:xfrm>
        </p:spPr>
        <p:txBody>
          <a:bodyPr>
            <a:normAutofit fontScale="90000"/>
          </a:bodyPr>
          <a:lstStyle/>
          <a:p>
            <a:r>
              <a:rPr lang="en-US" dirty="0" smtClean="0"/>
              <a:t>Histogram of Dark Counts for TC Cal SDR</a:t>
            </a:r>
            <a:endParaRPr lang="en-US" dirty="0"/>
          </a:p>
        </p:txBody>
      </p:sp>
      <p:pic>
        <p:nvPicPr>
          <p:cNvPr id="4" name="Content Placeholder 3" descr="SOMSC_npp_d20120223_t153137_Darkccd1_SDR_check_hist_tail.eps"/>
          <p:cNvPicPr>
            <a:picLocks noGrp="1" noChangeAspect="1"/>
          </p:cNvPicPr>
          <p:nvPr>
            <p:ph idx="1"/>
          </p:nvPr>
        </p:nvPicPr>
        <p:blipFill>
          <a:blip r:embed="rId3" cstate="print"/>
          <a:stretch>
            <a:fillRect/>
          </a:stretch>
        </p:blipFill>
        <p:spPr>
          <a:xfrm>
            <a:off x="-1066800" y="304800"/>
            <a:ext cx="9829800" cy="7021287"/>
          </a:xfrm>
        </p:spPr>
      </p:pic>
      <p:sp>
        <p:nvSpPr>
          <p:cNvPr id="5" name="TextBox 4"/>
          <p:cNvSpPr txBox="1"/>
          <p:nvPr/>
        </p:nvSpPr>
        <p:spPr>
          <a:xfrm>
            <a:off x="2819400" y="1905000"/>
            <a:ext cx="5105400" cy="3046988"/>
          </a:xfrm>
          <a:prstGeom prst="rect">
            <a:avLst/>
          </a:prstGeom>
          <a:noFill/>
        </p:spPr>
        <p:txBody>
          <a:bodyPr wrap="square" rtlCol="0">
            <a:spAutoFit/>
          </a:bodyPr>
          <a:lstStyle/>
          <a:p>
            <a:r>
              <a:rPr lang="en-US" sz="2400" dirty="0" smtClean="0"/>
              <a:t>The OMPS TC Dark counts show severe </a:t>
            </a:r>
            <a:r>
              <a:rPr lang="en-US" sz="2400" dirty="0" err="1" smtClean="0"/>
              <a:t>discretization</a:t>
            </a:r>
            <a:r>
              <a:rPr lang="en-US" sz="2400" dirty="0" smtClean="0"/>
              <a:t> errors. In this histogram, there are approximately 13 empty bins between each populated one. This problem has been traced to a nonlinearity correction that uses the corrected value for the nearest table node instead of an interpolated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OMPS_solar_flux_overlap_region.png"/>
          <p:cNvPicPr>
            <a:picLocks noChangeAspect="1"/>
          </p:cNvPicPr>
          <p:nvPr/>
        </p:nvPicPr>
        <p:blipFill>
          <a:blip r:embed="rId3" cstate="print"/>
          <a:stretch>
            <a:fillRect/>
          </a:stretch>
        </p:blipFill>
        <p:spPr>
          <a:xfrm>
            <a:off x="102710" y="115133"/>
            <a:ext cx="8888890" cy="6666667"/>
          </a:xfrm>
          <a:prstGeom prst="rect">
            <a:avLst/>
          </a:prstGeom>
        </p:spPr>
      </p:pic>
      <p:sp>
        <p:nvSpPr>
          <p:cNvPr id="6" name="TextBox 5"/>
          <p:cNvSpPr txBox="1"/>
          <p:nvPr/>
        </p:nvSpPr>
        <p:spPr>
          <a:xfrm>
            <a:off x="3810000" y="1066800"/>
            <a:ext cx="4724400" cy="1631216"/>
          </a:xfrm>
          <a:prstGeom prst="rect">
            <a:avLst/>
          </a:prstGeom>
          <a:noFill/>
        </p:spPr>
        <p:txBody>
          <a:bodyPr wrap="square" rtlCol="0">
            <a:spAutoFit/>
          </a:bodyPr>
          <a:lstStyle/>
          <a:p>
            <a:r>
              <a:rPr lang="en-US" sz="2000" dirty="0" smtClean="0"/>
              <a:t>Comparison of solar measurements and synthetic spectra in the NP/NM overlap region. Further study of the radiance/ irradiance ratios will need to be conducted once a preliminary Day 1 solar is provided.</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OMPS Earth View SDR Status (1)</a:t>
            </a:r>
            <a:endParaRPr lang="en-US" dirty="0"/>
          </a:p>
        </p:txBody>
      </p:sp>
      <p:sp>
        <p:nvSpPr>
          <p:cNvPr id="3" name="Content Placeholder 2"/>
          <p:cNvSpPr>
            <a:spLocks noGrp="1"/>
          </p:cNvSpPr>
          <p:nvPr>
            <p:ph idx="1"/>
          </p:nvPr>
        </p:nvSpPr>
        <p:spPr>
          <a:xfrm>
            <a:off x="457200" y="762000"/>
            <a:ext cx="8229600" cy="5791200"/>
          </a:xfrm>
        </p:spPr>
        <p:txBody>
          <a:bodyPr>
            <a:normAutofit fontScale="70000" lnSpcReduction="20000"/>
          </a:bodyPr>
          <a:lstStyle/>
          <a:p>
            <a:r>
              <a:rPr lang="en-US" dirty="0" smtClean="0"/>
              <a:t>Dark </a:t>
            </a:r>
            <a:r>
              <a:rPr lang="en-US" dirty="0" smtClean="0"/>
              <a:t>Current levels and the increase in Hot Pixels are consistent with prelaunch characterization and expectations.</a:t>
            </a:r>
            <a:endParaRPr lang="en-US" dirty="0" smtClean="0"/>
          </a:p>
          <a:p>
            <a:r>
              <a:rPr lang="en-US" dirty="0" smtClean="0"/>
              <a:t>On-orbit Non-Linearity measurements match laboratory data very well.</a:t>
            </a:r>
            <a:endParaRPr lang="en-US" dirty="0" smtClean="0"/>
          </a:p>
          <a:p>
            <a:r>
              <a:rPr lang="en-US" dirty="0" smtClean="0"/>
              <a:t>Solar </a:t>
            </a:r>
            <a:r>
              <a:rPr lang="en-US" dirty="0" smtClean="0"/>
              <a:t>Spectra is consistent with synthetic spectra from instrument bandpass convolved reference spectra.</a:t>
            </a:r>
            <a:endParaRPr lang="en-US" dirty="0" smtClean="0"/>
          </a:p>
          <a:p>
            <a:r>
              <a:rPr lang="en-US" dirty="0" smtClean="0"/>
              <a:t>Preliminary analysis of Signal-to-Noise levels show performance above requirements.</a:t>
            </a:r>
            <a:endParaRPr lang="en-US" dirty="0" smtClean="0"/>
          </a:p>
          <a:p>
            <a:r>
              <a:rPr lang="en-US" dirty="0" smtClean="0"/>
              <a:t>Stray </a:t>
            </a:r>
            <a:r>
              <a:rPr lang="en-US" dirty="0" smtClean="0"/>
              <a:t>Light is present in the Nadir Profiler spectra and will need a correction. Measurements were taken in the laboratory to provide these corrections.</a:t>
            </a:r>
            <a:endParaRPr lang="en-US" dirty="0" smtClean="0"/>
          </a:p>
          <a:p>
            <a:r>
              <a:rPr lang="en-US" dirty="0" smtClean="0"/>
              <a:t>The Wavelength Scale shows small intra-orbit variations tracking the optical bench temperatures</a:t>
            </a:r>
            <a:endParaRPr lang="en-US" dirty="0" smtClean="0"/>
          </a:p>
          <a:p>
            <a:r>
              <a:rPr lang="en-US" dirty="0" smtClean="0"/>
              <a:t>Charge particle effects in the South </a:t>
            </a:r>
            <a:r>
              <a:rPr lang="en-US" dirty="0" smtClean="0"/>
              <a:t>Atlantic </a:t>
            </a:r>
            <a:r>
              <a:rPr lang="en-US" dirty="0" smtClean="0"/>
              <a:t>Anomaly are apparent in the Nadir Profiler spectra in the expected region.</a:t>
            </a:r>
            <a:endParaRPr lang="en-US" dirty="0" smtClean="0"/>
          </a:p>
          <a:p>
            <a:r>
              <a:rPr lang="en-US" dirty="0" smtClean="0"/>
              <a:t>Preliminary evaluation of the Geolocation Registration shows it well within specifications</a:t>
            </a:r>
            <a:endParaRPr lang="en-US" dirty="0" smtClean="0"/>
          </a:p>
          <a:p>
            <a:r>
              <a:rPr lang="en-US" dirty="0" smtClean="0"/>
              <a:t>The CCD array Detector Temperatures are within allowable tolerance of the design values.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6172200"/>
          </a:xfrm>
        </p:spPr>
        <p:txBody>
          <a:bodyPr>
            <a:normAutofit fontScale="70000" lnSpcReduction="20000"/>
          </a:bodyPr>
          <a:lstStyle/>
          <a:p>
            <a:r>
              <a:rPr lang="en-US" dirty="0" smtClean="0"/>
              <a:t>A good amount of Earth-View SDR data has been obtained over the last month for both Nadir instruments.</a:t>
            </a:r>
          </a:p>
          <a:p>
            <a:r>
              <a:rPr lang="en-US" dirty="0" smtClean="0"/>
              <a:t>A minor code bug and a minor table bug have led to missing fields for scales and solar flux in the EV SDRs. The radiances are complete. This has prevented the creation of IPs and EDRs at IDPS since February 1. The issues will be resolved on March 1.</a:t>
            </a:r>
          </a:p>
          <a:p>
            <a:r>
              <a:rPr lang="en-US" dirty="0" smtClean="0"/>
              <a:t>In the meantime, the GRAVITE-ADA has begun reprocessing February data to provide the missing information (both SDRs and IPs). </a:t>
            </a:r>
          </a:p>
          <a:p>
            <a:r>
              <a:rPr lang="en-US" dirty="0" smtClean="0"/>
              <a:t>OMPS EV SDRs have been used successfully to generate total ozone and ozone profiles in offline processing (at the PEATE and STAR) with various flavors of the Version 8 Algorithms.</a:t>
            </a:r>
          </a:p>
          <a:p>
            <a:r>
              <a:rPr lang="en-US" dirty="0" smtClean="0"/>
              <a:t>The process to provide new and updated SDR Calibration tables to IDPS is now working well. Fast Track Tables have been identified and can be replaced with less bureaucratic overhead.</a:t>
            </a:r>
            <a:endParaRPr lang="en-US" dirty="0" smtClean="0"/>
          </a:p>
          <a:p>
            <a:r>
              <a:rPr lang="en-US" dirty="0" smtClean="0"/>
              <a:t>Several DRs have been identified (both SDR and EDR related) and solutions are proceeding through the system.</a:t>
            </a:r>
          </a:p>
          <a:p>
            <a:r>
              <a:rPr lang="en-US" dirty="0" smtClean="0"/>
              <a:t>The teams are awaiting the introduction of measured day one solar into the products.</a:t>
            </a:r>
          </a:p>
          <a:p>
            <a:r>
              <a:rPr lang="en-US" dirty="0" smtClean="0"/>
              <a:t>Delivery and archiving of JPSS-Funded, PEATE-processed Calibration SDRs is an open concern.</a:t>
            </a:r>
          </a:p>
        </p:txBody>
      </p:sp>
      <p:sp>
        <p:nvSpPr>
          <p:cNvPr id="4" name="Title 1"/>
          <p:cNvSpPr txBox="1">
            <a:spLocks/>
          </p:cNvSpPr>
          <p:nvPr/>
        </p:nvSpPr>
        <p:spPr>
          <a:xfrm>
            <a:off x="457200" y="152400"/>
            <a:ext cx="8229600" cy="411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OMPS Earth View SDR Status (2)</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44231</TotalTime>
  <Words>3168</Words>
  <Application>Microsoft Office PowerPoint</Application>
  <PresentationFormat>On-screen Show (4:3)</PresentationFormat>
  <Paragraphs>373</Paragraphs>
  <Slides>48</Slides>
  <Notes>17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20120308 Update to  OMPS Initial Performance Evaluation  </vt:lpstr>
      <vt:lpstr>Summary New Bullets</vt:lpstr>
      <vt:lpstr>Slide 3</vt:lpstr>
      <vt:lpstr>20120301 Update to  OMPS Initial Performance Evaluation  </vt:lpstr>
      <vt:lpstr>Summary new Bullets</vt:lpstr>
      <vt:lpstr>Histogram of Dark Counts for TC Cal SDR</vt:lpstr>
      <vt:lpstr>Slide 7</vt:lpstr>
      <vt:lpstr>OMPS Earth View SDR Status (1)</vt:lpstr>
      <vt:lpstr>Slide 9</vt:lpstr>
      <vt:lpstr>20120223 Update to  OMPS Initial Performance Evaluation   and First Images</vt:lpstr>
      <vt:lpstr>Summary new Bullets</vt:lpstr>
      <vt:lpstr>NP Stray Light Study via Correlation Matrix</vt:lpstr>
      <vt:lpstr>NP Stray Light Study with 300 nm Proxy</vt:lpstr>
      <vt:lpstr>Slide 14</vt:lpstr>
      <vt:lpstr>Slide 15</vt:lpstr>
      <vt:lpstr>Support Material for OMPS SDR to Beta Maturity Decision Performance compared to Pre-launch </vt:lpstr>
      <vt:lpstr>Data Product Beta Maturity Definition</vt:lpstr>
      <vt:lpstr>Outline</vt:lpstr>
      <vt:lpstr>Slide 19</vt:lpstr>
      <vt:lpstr>Hot pixels increasing as expected</vt:lpstr>
      <vt:lpstr>Linearity Performance Transition from Ground to Orbit </vt:lpstr>
      <vt:lpstr>Slide 22</vt:lpstr>
      <vt:lpstr>EOF/SNR analysis for six orbits (~1800 scans) OMPS NM on 1/28/2012  using three wavelength ranges (305-325, 320-345, 340-380) for 35 CT</vt:lpstr>
      <vt:lpstr>Stray Light and SNR for OMPS NP</vt:lpstr>
      <vt:lpstr>Wavelength Shift and Ring Effect/Stray Light</vt:lpstr>
      <vt:lpstr>SAA Effects on NP</vt:lpstr>
      <vt:lpstr>OMPS Geolocation</vt:lpstr>
      <vt:lpstr>CCD Temperatures for the last ten days</vt:lpstr>
      <vt:lpstr>20120208 Update to  OMPS Initial Performance Evaluation   and First Images</vt:lpstr>
      <vt:lpstr>Summary Bullets (Compiled by L. Flynn 2/8/2012)</vt:lpstr>
      <vt:lpstr>Slide 31</vt:lpstr>
      <vt:lpstr>Stray Light and SNR for OMPS NP</vt:lpstr>
      <vt:lpstr>EOF/SNR analysis for six orbits (~1800 scans) OMPS NM on 1/28/2012  using three wavelength ranges (305-325, 320-345, 340-380) for 35 CT</vt:lpstr>
      <vt:lpstr>Wavelength Shift and Ring Effect/Stray Light</vt:lpstr>
      <vt:lpstr>20120202  OMPS Initial Performance Evaluation   and First Images</vt:lpstr>
      <vt:lpstr>Summary Bullets (Compiled by L. Flynn 2/2/2012)</vt:lpstr>
      <vt:lpstr>Figures: J. Niu, NOAA/STAR (ERT) 1/26-27/2012</vt:lpstr>
      <vt:lpstr>OMPS Geolocation</vt:lpstr>
      <vt:lpstr>Figures: D. Rault, NASA LaRC </vt:lpstr>
      <vt:lpstr>Slide 40</vt:lpstr>
      <vt:lpstr>OMPS TC IP Retrieval – January 27, 2012</vt:lpstr>
      <vt:lpstr>OMPS TC Surface Reflectivity – January 27, 2012</vt:lpstr>
      <vt:lpstr>Slide 43</vt:lpstr>
      <vt:lpstr>Backup</vt:lpstr>
      <vt:lpstr>EOF/SNR analysis for six orbits OMPS NM on 1/28/2012</vt:lpstr>
      <vt:lpstr>EOF/SNR analysis for six orbits OMPS NM on 1/28/2012</vt:lpstr>
      <vt:lpstr>EOF/SNR analysis for six orbits OMPS NM on 1/28/2012</vt:lpstr>
      <vt:lpstr>Slide 48</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lflynn</cp:lastModifiedBy>
  <cp:revision>1085</cp:revision>
  <dcterms:created xsi:type="dcterms:W3CDTF">2012-01-31T15:35:41Z</dcterms:created>
  <dcterms:modified xsi:type="dcterms:W3CDTF">2012-03-07T19:56:45Z</dcterms:modified>
</cp:coreProperties>
</file>