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1"/>
  </p:notesMasterIdLst>
  <p:handoutMasterIdLst>
    <p:handoutMasterId r:id="rId32"/>
  </p:handoutMasterIdLst>
  <p:sldIdLst>
    <p:sldId id="256" r:id="rId2"/>
    <p:sldId id="344" r:id="rId3"/>
    <p:sldId id="304" r:id="rId4"/>
    <p:sldId id="305" r:id="rId5"/>
    <p:sldId id="279" r:id="rId6"/>
    <p:sldId id="265" r:id="rId7"/>
    <p:sldId id="298" r:id="rId8"/>
    <p:sldId id="299" r:id="rId9"/>
    <p:sldId id="301" r:id="rId10"/>
    <p:sldId id="338" r:id="rId11"/>
    <p:sldId id="348" r:id="rId12"/>
    <p:sldId id="327" r:id="rId13"/>
    <p:sldId id="336" r:id="rId14"/>
    <p:sldId id="342" r:id="rId15"/>
    <p:sldId id="324" r:id="rId16"/>
    <p:sldId id="343" r:id="rId17"/>
    <p:sldId id="352" r:id="rId18"/>
    <p:sldId id="340" r:id="rId19"/>
    <p:sldId id="341" r:id="rId20"/>
    <p:sldId id="350" r:id="rId21"/>
    <p:sldId id="307" r:id="rId22"/>
    <p:sldId id="354" r:id="rId23"/>
    <p:sldId id="353" r:id="rId24"/>
    <p:sldId id="292" r:id="rId25"/>
    <p:sldId id="346" r:id="rId26"/>
    <p:sldId id="347" r:id="rId27"/>
    <p:sldId id="308" r:id="rId28"/>
    <p:sldId id="326" r:id="rId29"/>
    <p:sldId id="29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6AF"/>
    <a:srgbClr val="AF4BB4"/>
    <a:srgbClr val="AA4BBE"/>
    <a:srgbClr val="AF4BC8"/>
    <a:srgbClr val="AB32B8"/>
    <a:srgbClr val="A630B2"/>
    <a:srgbClr val="BC3ACA"/>
    <a:srgbClr val="C47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1" autoAdjust="0"/>
  </p:normalViewPr>
  <p:slideViewPr>
    <p:cSldViewPr snapToGrid="0" snapToObjects="1" showGuides="1">
      <p:cViewPr>
        <p:scale>
          <a:sx n="122" d="100"/>
          <a:sy n="122" d="100"/>
        </p:scale>
        <p:origin x="-1512" y="-8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E7F75-7915-45A3-ADC8-C223871FEA7F}" type="datetimeFigureOut">
              <a:rPr lang="en-US" smtClean="0"/>
              <a:pPr/>
              <a:t>Nov 5, 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DRAFT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EBBD97-1164-4BD4-B939-002A5B526F91}" type="slidenum">
              <a:rPr lang="en-US" smtClean="0"/>
              <a:pPr/>
              <a:t>‹#›</a:t>
            </a:fld>
            <a:endParaRPr lang="en-US" dirty="0"/>
          </a:p>
        </p:txBody>
      </p:sp>
    </p:spTree>
    <p:extLst>
      <p:ext uri="{BB962C8B-B14F-4D97-AF65-F5344CB8AC3E}">
        <p14:creationId xmlns:p14="http://schemas.microsoft.com/office/powerpoint/2010/main" val="3632040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B0CF-5528-C744-A119-58E52B5EA66C}" type="datetimeFigureOut">
              <a:rPr lang="en-US" smtClean="0"/>
              <a:pPr/>
              <a:t>Nov 5, 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DRAFT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B2DB1-9050-F54C-8252-2890C3B05854}" type="slidenum">
              <a:rPr lang="en-US" smtClean="0"/>
              <a:pPr/>
              <a:t>‹#›</a:t>
            </a:fld>
            <a:endParaRPr lang="en-US" dirty="0"/>
          </a:p>
        </p:txBody>
      </p:sp>
    </p:spTree>
    <p:extLst>
      <p:ext uri="{BB962C8B-B14F-4D97-AF65-F5344CB8AC3E}">
        <p14:creationId xmlns:p14="http://schemas.microsoft.com/office/powerpoint/2010/main" val="33062277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1FB2-1351-46F6-B018-E7F44B8DCC61}" type="slidenum">
              <a:rPr lang="en-US"/>
              <a:pPr/>
              <a:t>4</a:t>
            </a:fld>
            <a:endParaRPr lang="en-US" dirty="0"/>
          </a:p>
        </p:txBody>
      </p:sp>
      <p:sp>
        <p:nvSpPr>
          <p:cNvPr id="3213314" name="Rectangle 2"/>
          <p:cNvSpPr>
            <a:spLocks noGrp="1" noRot="1" noChangeAspect="1" noChangeArrowheads="1" noTextEdit="1"/>
          </p:cNvSpPr>
          <p:nvPr>
            <p:ph type="sldImg"/>
          </p:nvPr>
        </p:nvSpPr>
        <p:spPr>
          <a:xfrm>
            <a:off x="1155700" y="690563"/>
            <a:ext cx="4552950" cy="3416300"/>
          </a:xfrm>
          <a:ln/>
        </p:spPr>
      </p:sp>
      <p:sp>
        <p:nvSpPr>
          <p:cNvPr id="3213315"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smtClean="0"/>
              <a:t>DRAFT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Ancillary</a:t>
            </a:r>
          </a:p>
          <a:p>
            <a:r>
              <a:rPr lang="en-US" dirty="0"/>
              <a:t>GFS forecast surface pressure, lapse rate, and air temperature (for topography corrected surface pressure)</a:t>
            </a:r>
          </a:p>
          <a:p>
            <a:endParaRPr lang="en-US" dirty="0"/>
          </a:p>
          <a:p>
            <a:r>
              <a:rPr lang="en-US" dirty="0"/>
              <a:t>Look-up tables</a:t>
            </a:r>
          </a:p>
          <a:p>
            <a:r>
              <a:rPr lang="en-US" dirty="0"/>
              <a:t>DEM for surface altitude</a:t>
            </a:r>
          </a:p>
          <a:p>
            <a:r>
              <a:rPr lang="en-US" dirty="0"/>
              <a:t>Infrared and Microwave OSS coefficients</a:t>
            </a:r>
          </a:p>
          <a:p>
            <a:r>
              <a:rPr lang="en-US" dirty="0"/>
              <a:t>Local Angle Correction</a:t>
            </a:r>
          </a:p>
          <a:p>
            <a:r>
              <a:rPr lang="en-US" dirty="0"/>
              <a:t>IR emissivity and reflectivity covariance</a:t>
            </a:r>
          </a:p>
          <a:p>
            <a:r>
              <a:rPr lang="en-US" dirty="0"/>
              <a:t>MW emissivity covariance</a:t>
            </a:r>
          </a:p>
          <a:p>
            <a:r>
              <a:rPr lang="en-US" dirty="0"/>
              <a:t>AVTP and AVMP and Ozone covariance</a:t>
            </a:r>
          </a:p>
        </p:txBody>
      </p:sp>
      <p:sp>
        <p:nvSpPr>
          <p:cNvPr id="4" name="Footer Placeholder 3"/>
          <p:cNvSpPr>
            <a:spLocks noGrp="1"/>
          </p:cNvSpPr>
          <p:nvPr>
            <p:ph type="ftr" sz="quarter" idx="10"/>
          </p:nvPr>
        </p:nvSpPr>
        <p:spPr/>
        <p:txBody>
          <a:bodyPr/>
          <a:lstStyle/>
          <a:p>
            <a:r>
              <a:rPr lang="en-US" dirty="0" smtClean="0"/>
              <a:t>DRAFT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sz="1200" kern="1200" dirty="0" smtClean="0">
                <a:solidFill>
                  <a:schemeClr val="tx1"/>
                </a:solidFill>
                <a:effectLst/>
                <a:latin typeface="+mn-lt"/>
                <a:ea typeface="+mn-ea"/>
                <a:cs typeface="+mn-cs"/>
              </a:rPr>
              <a:t>NPP VIIRS 11 micron Brightness Temperature (upper left), and ice surface temperature from NPP VIIRS EDR (upper right) and MODIS Aqua products (lower left), and NCEP surface air temperature (lower right) on February 6, 2013.</a:t>
            </a:r>
            <a:r>
              <a:rPr lang="en-US" dirty="0" smtClean="0">
                <a:effectLst/>
              </a:rPr>
              <a:t> </a:t>
            </a:r>
            <a:endParaRPr lang="en-US" dirty="0"/>
          </a:p>
        </p:txBody>
      </p:sp>
      <p:sp>
        <p:nvSpPr>
          <p:cNvPr id="4" name="Footer Placeholder 3"/>
          <p:cNvSpPr>
            <a:spLocks noGrp="1"/>
          </p:cNvSpPr>
          <p:nvPr>
            <p:ph type="ft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370B2DB1-9050-F54C-8252-2890C3B05854}" type="slidenum">
              <a:rPr lang="en-US" smtClean="0"/>
              <a:pPr/>
              <a:t>15</a:t>
            </a:fld>
            <a:endParaRPr lang="en-US" dirty="0"/>
          </a:p>
        </p:txBody>
      </p:sp>
    </p:spTree>
    <p:extLst>
      <p:ext uri="{BB962C8B-B14F-4D97-AF65-F5344CB8AC3E}">
        <p14:creationId xmlns:p14="http://schemas.microsoft.com/office/powerpoint/2010/main" val="262070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turned on, the "EDR Summary Quality" DQN would never by triggered because you are never going to have less than zero percent of the pixels retrieved with high quality. It would also be impossible to trigger the "Exclusion Summary" DQN, because it would be hard to have less than zero excluded pixels. In fact,</a:t>
            </a:r>
            <a:r>
              <a:rPr lang="en-US" baseline="0" dirty="0" smtClean="0"/>
              <a:t> </a:t>
            </a:r>
            <a:r>
              <a:rPr lang="en-US" dirty="0" smtClean="0"/>
              <a:t>you would want the condition for that DQN to be a Greater Than condition, because I would think that having a high percentage of excluded pixels would be an issue, not having a low percentage of excluded pixels. Similarly the "Summary Range Check" DQN - it cannot be triggered right now, even if turned on, because it's impossible to achieve the less-than-zero-percent condition, and it would seem more important to flag Greater Than some percentage of pixels out-of-range rather than Less Than some percentage of pixels out of range.</a:t>
            </a:r>
            <a:endParaRPr lang="en-US" dirty="0"/>
          </a:p>
        </p:txBody>
      </p:sp>
      <p:sp>
        <p:nvSpPr>
          <p:cNvPr id="4" name="Footer Placeholder 3"/>
          <p:cNvSpPr>
            <a:spLocks noGrp="1"/>
          </p:cNvSpPr>
          <p:nvPr>
            <p:ph type="ft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370B2DB1-9050-F54C-8252-2890C3B05854}" type="slidenum">
              <a:rPr lang="en-US" smtClean="0"/>
              <a:pPr/>
              <a:t>23</a:t>
            </a:fld>
            <a:endParaRPr lang="en-US" dirty="0"/>
          </a:p>
        </p:txBody>
      </p:sp>
    </p:spTree>
    <p:extLst>
      <p:ext uri="{BB962C8B-B14F-4D97-AF65-F5344CB8AC3E}">
        <p14:creationId xmlns:p14="http://schemas.microsoft.com/office/powerpoint/2010/main" val="240411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4" name="Date Placeholder 3"/>
          <p:cNvSpPr>
            <a:spLocks noGrp="1"/>
          </p:cNvSpPr>
          <p:nvPr>
            <p:ph type="dt" sz="half" idx="10"/>
          </p:nvPr>
        </p:nvSpPr>
        <p:spPr/>
        <p:txBody>
          <a:bodyPr/>
          <a:lstStyle/>
          <a:p>
            <a:fld id="{46DF6EE0-4AF9-4636-AFD0-6F97DFC379C3}" type="datetime1">
              <a:rPr lang="en-US" smtClean="0"/>
              <a:pPr/>
              <a:t>Nov 5, 13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BEF28-F7DA-4F64-902D-7012AE52CB23}" type="datetime1">
              <a:rPr lang="en-US" smtClean="0"/>
              <a:pPr/>
              <a:t>Nov 5, 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83EB28-7C94-4355-8A68-2966CFE321D9}" type="datetime1">
              <a:rPr lang="en-US" smtClean="0"/>
              <a:pPr/>
              <a:t>Nov 5, 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4A0E4-3C0B-B74D-867B-011758637B44}" type="datetimeFigureOut">
              <a:rPr lang="en-US" smtClean="0"/>
              <a:pPr/>
              <a:t>Nov 5,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E7D8-0CDB-1946-A5E5-8B6ADD37763A}" type="slidenum">
              <a:rPr lang="en-US" smtClean="0"/>
              <a:pPr/>
              <a:t>‹#›</a:t>
            </a:fld>
            <a:endParaRPr lang="en-US"/>
          </a:p>
        </p:txBody>
      </p:sp>
    </p:spTree>
    <p:extLst>
      <p:ext uri="{BB962C8B-B14F-4D97-AF65-F5344CB8AC3E}">
        <p14:creationId xmlns:p14="http://schemas.microsoft.com/office/powerpoint/2010/main" val="211471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EC4A79-51BB-4F49-83DF-09F2F716A181}" type="datetime1">
              <a:rPr lang="en-US" smtClean="0"/>
              <a:pPr/>
              <a:t>Nov 5, 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A245F7B1-464B-4E1C-B260-6ED334F76FEF}" type="datetime1">
              <a:rPr lang="en-US" smtClean="0"/>
              <a:pPr/>
              <a:t>Nov 5, 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E6AEA72-84F1-46E3-A1F4-550B03DFAD15}" type="datetime1">
              <a:rPr lang="en-US" smtClean="0"/>
              <a:pPr/>
              <a:t>Nov 5, 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CA0B0A2-0C67-40D7-AA4F-8D1F93BDB63D}" type="datetime1">
              <a:rPr lang="en-US" smtClean="0"/>
              <a:pPr/>
              <a:t>Nov 5, 13</a:t>
            </a:fld>
            <a:endParaRPr lang="en-US" dirty="0"/>
          </a:p>
        </p:txBody>
      </p:sp>
      <p:sp>
        <p:nvSpPr>
          <p:cNvPr id="8" name="Footer Placeholder 7"/>
          <p:cNvSpPr>
            <a:spLocks noGrp="1"/>
          </p:cNvSpPr>
          <p:nvPr>
            <p:ph type="ftr" sz="quarter" idx="11"/>
          </p:nvPr>
        </p:nvSpPr>
        <p:spPr/>
        <p:txBody>
          <a:bodyPr/>
          <a:lstStyle/>
          <a:p>
            <a:r>
              <a:rPr lang="en-US" dirty="0" smtClean="0"/>
              <a:t>main menu</a:t>
            </a:r>
            <a:endParaRPr lang="en-US" dirty="0"/>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A302C16-E25E-4DE9-A9A9-882F41A7EC79}" type="datetime1">
              <a:rPr lang="en-US" smtClean="0"/>
              <a:pPr/>
              <a:t>Nov 5, 13</a:t>
            </a:fld>
            <a:endParaRPr lang="en-US" dirty="0"/>
          </a:p>
        </p:txBody>
      </p:sp>
      <p:sp>
        <p:nvSpPr>
          <p:cNvPr id="4" name="Footer Placeholder 3"/>
          <p:cNvSpPr>
            <a:spLocks noGrp="1"/>
          </p:cNvSpPr>
          <p:nvPr>
            <p:ph type="ftr" sz="quarter" idx="11"/>
          </p:nvPr>
        </p:nvSpPr>
        <p:spPr/>
        <p:txBody>
          <a:bodyPr/>
          <a:lstStyle/>
          <a:p>
            <a:r>
              <a:rPr lang="en-US" dirty="0" smtClean="0"/>
              <a:t>main menu</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9B89F-5FAF-4BC8-8854-AF5AD3E3473F}" type="datetime1">
              <a:rPr lang="en-US" smtClean="0"/>
              <a:pPr/>
              <a:t>Nov 5, 13</a:t>
            </a:fld>
            <a:endParaRPr lang="en-US" dirty="0"/>
          </a:p>
        </p:txBody>
      </p:sp>
      <p:sp>
        <p:nvSpPr>
          <p:cNvPr id="3" name="Footer Placeholder 2"/>
          <p:cNvSpPr>
            <a:spLocks noGrp="1"/>
          </p:cNvSpPr>
          <p:nvPr>
            <p:ph type="ftr" sz="quarter" idx="11"/>
          </p:nvPr>
        </p:nvSpPr>
        <p:spPr/>
        <p:txBody>
          <a:bodyPr/>
          <a:lstStyle/>
          <a:p>
            <a:r>
              <a:rPr lang="en-US" dirty="0" smtClean="0"/>
              <a:t>main menu</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A379A18E-E609-4544-BD7A-12315B331D7C}" type="datetime1">
              <a:rPr lang="en-US" smtClean="0"/>
              <a:pPr/>
              <a:t>Nov 5, 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492E349F-CDB1-41A4-9605-C3C38880D621}" type="datetime1">
              <a:rPr lang="en-US" smtClean="0"/>
              <a:pPr/>
              <a:t>Nov 5, 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D261-1E8E-484B-843D-CC371AF3349C}" type="datetime1">
              <a:rPr lang="en-US" smtClean="0"/>
              <a:pPr/>
              <a:t>Nov 5, 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 menu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dirty="0">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16" name="Picture 15" descr="NOAA_logo.png"/>
          <p:cNvPicPr preferRelativeResize="0">
            <a:picLocks/>
          </p:cNvPicPr>
          <p:nvPr userDrawn="1"/>
        </p:nvPicPr>
        <p:blipFill>
          <a:blip r:embed="rId15"/>
          <a:stretch>
            <a:fillRect/>
          </a:stretch>
        </p:blipFill>
        <p:spPr>
          <a:xfrm>
            <a:off x="0" y="0"/>
            <a:ext cx="877824" cy="877824"/>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sz="4000" dirty="0" smtClean="0"/>
              <a:t>Request for</a:t>
            </a:r>
            <a:br>
              <a:rPr lang="en-US" sz="4000" dirty="0" smtClean="0"/>
            </a:br>
            <a:r>
              <a:rPr lang="en-US" sz="4000" dirty="0" smtClean="0"/>
              <a:t>VIIRS Ice Surface Temperature EDR </a:t>
            </a:r>
            <a:br>
              <a:rPr lang="en-US" sz="4000" dirty="0" smtClean="0"/>
            </a:br>
            <a:r>
              <a:rPr lang="en-US" sz="4000" dirty="0" smtClean="0"/>
              <a:t>Provisional Maturity</a:t>
            </a:r>
            <a:r>
              <a:rPr lang="en-US" dirty="0" smtClean="0"/>
              <a:t/>
            </a:r>
            <a:br>
              <a:rPr lang="en-US" dirty="0" smtClean="0"/>
            </a:br>
            <a:endParaRPr lang="en-US" dirty="0"/>
          </a:p>
        </p:txBody>
      </p:sp>
      <p:sp>
        <p:nvSpPr>
          <p:cNvPr id="3" name="Subtitle 2"/>
          <p:cNvSpPr>
            <a:spLocks noGrp="1"/>
          </p:cNvSpPr>
          <p:nvPr>
            <p:ph type="subTitle" idx="4294967295"/>
          </p:nvPr>
        </p:nvSpPr>
        <p:spPr>
          <a:xfrm>
            <a:off x="970740" y="4104676"/>
            <a:ext cx="7362701" cy="1235041"/>
          </a:xfrm>
        </p:spPr>
        <p:txBody>
          <a:bodyPr>
            <a:normAutofit/>
          </a:bodyPr>
          <a:lstStyle/>
          <a:p>
            <a:pPr marL="0" indent="0" algn="ctr">
              <a:spcBef>
                <a:spcPts val="0"/>
              </a:spcBef>
              <a:buNone/>
            </a:pPr>
            <a:r>
              <a:rPr lang="en-US" sz="2000" dirty="0"/>
              <a:t>Cryosphere  Products Validation Team</a:t>
            </a:r>
          </a:p>
          <a:p>
            <a:pPr marL="0" indent="0" algn="ctr">
              <a:spcBef>
                <a:spcPts val="0"/>
              </a:spcBef>
              <a:buNone/>
            </a:pPr>
            <a:r>
              <a:rPr lang="en-US" sz="2000" dirty="0" smtClean="0">
                <a:solidFill>
                  <a:schemeClr val="tx1"/>
                </a:solidFill>
              </a:rPr>
              <a:t>Jeff Key, NOAA/NESDIS/STAR, Team Lead</a:t>
            </a:r>
          </a:p>
          <a:p>
            <a:pPr marL="0" indent="0" algn="ctr">
              <a:spcBef>
                <a:spcPts val="0"/>
              </a:spcBef>
              <a:buNone/>
            </a:pPr>
            <a:r>
              <a:rPr lang="en-US" sz="2000" dirty="0" smtClean="0">
                <a:solidFill>
                  <a:schemeClr val="tx1"/>
                </a:solidFill>
              </a:rPr>
              <a:t>Paul Meade, Cryosphere  Products JAM</a:t>
            </a:r>
          </a:p>
        </p:txBody>
      </p:sp>
      <p:sp>
        <p:nvSpPr>
          <p:cNvPr id="5" name="TextBox 4"/>
          <p:cNvSpPr txBox="1"/>
          <p:nvPr/>
        </p:nvSpPr>
        <p:spPr>
          <a:xfrm>
            <a:off x="1723836" y="5410464"/>
            <a:ext cx="5498338" cy="369332"/>
          </a:xfrm>
          <a:prstGeom prst="rect">
            <a:avLst/>
          </a:prstGeom>
          <a:noFill/>
        </p:spPr>
        <p:txBody>
          <a:bodyPr wrap="square" rtlCol="0">
            <a:spAutoFit/>
          </a:bodyPr>
          <a:lstStyle/>
          <a:p>
            <a:pPr algn="ctr"/>
            <a:r>
              <a:rPr lang="en-US" dirty="0" smtClean="0"/>
              <a:t>22 August 2013</a:t>
            </a:r>
            <a:endParaRPr lang="en-US" dirty="0"/>
          </a:p>
        </p:txBody>
      </p:sp>
      <p:sp>
        <p:nvSpPr>
          <p:cNvPr id="6" name="Rectangle 5"/>
          <p:cNvSpPr/>
          <p:nvPr/>
        </p:nvSpPr>
        <p:spPr>
          <a:xfrm>
            <a:off x="1723836" y="3254404"/>
            <a:ext cx="5911795" cy="400110"/>
          </a:xfrm>
          <a:prstGeom prst="rect">
            <a:avLst/>
          </a:prstGeom>
        </p:spPr>
        <p:txBody>
          <a:bodyPr wrap="square">
            <a:spAutoFit/>
          </a:bodyPr>
          <a:lstStyle/>
          <a:p>
            <a:r>
              <a:rPr lang="en-US" sz="2000" dirty="0" smtClean="0">
                <a:solidFill>
                  <a:srgbClr val="0000FF"/>
                </a:solidFill>
              </a:rPr>
              <a:t>Provisional </a:t>
            </a:r>
            <a:r>
              <a:rPr lang="en-US" sz="2000" dirty="0" err="1" smtClean="0">
                <a:solidFill>
                  <a:srgbClr val="0000FF"/>
                </a:solidFill>
              </a:rPr>
              <a:t>Effectivity</a:t>
            </a:r>
            <a:r>
              <a:rPr lang="en-US" sz="2000" dirty="0" smtClean="0">
                <a:solidFill>
                  <a:srgbClr val="0000FF"/>
                </a:solidFill>
              </a:rPr>
              <a:t> </a:t>
            </a:r>
            <a:r>
              <a:rPr lang="en-US" sz="2000" dirty="0">
                <a:solidFill>
                  <a:srgbClr val="0000FF"/>
                </a:solidFill>
              </a:rPr>
              <a:t>Date: </a:t>
            </a:r>
            <a:r>
              <a:rPr lang="en-US" sz="2000" dirty="0" smtClean="0">
                <a:solidFill>
                  <a:srgbClr val="0000FF"/>
                </a:solidFill>
              </a:rPr>
              <a:t>15 October 2012 (</a:t>
            </a:r>
            <a:r>
              <a:rPr lang="en-US" sz="2000" dirty="0">
                <a:solidFill>
                  <a:srgbClr val="0000FF"/>
                </a:solidFill>
              </a:rPr>
              <a:t>MX </a:t>
            </a:r>
            <a:r>
              <a:rPr lang="en-US" sz="2000" dirty="0" smtClean="0">
                <a:solidFill>
                  <a:srgbClr val="0000FF"/>
                </a:solidFill>
              </a:rPr>
              <a:t>6.4)</a:t>
            </a:r>
            <a:endParaRPr lang="en-US" sz="20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35000" y="0"/>
            <a:ext cx="7607300" cy="822960"/>
          </a:xfrm>
        </p:spPr>
        <p:txBody>
          <a:bodyPr>
            <a:normAutofit fontScale="90000"/>
          </a:bodyPr>
          <a:lstStyle/>
          <a:p>
            <a:pPr eaLnBrk="1" hangingPunct="1"/>
            <a:r>
              <a:rPr lang="en-US" dirty="0" smtClean="0"/>
              <a:t>VIIRS IST EDR L1RD Requirements (Continued)</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10</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schemeClr val="bg1"/>
                </a:solidFill>
                <a:latin typeface="Calibri" pitchFamily="34" charset="0"/>
              </a:rPr>
              <a:t>RGB Image shows dense smoke (high absorption) in northwest, north central and central coastal portions of image.</a:t>
            </a:r>
          </a:p>
        </p:txBody>
      </p:sp>
      <p:graphicFrame>
        <p:nvGraphicFramePr>
          <p:cNvPr id="25695" name="Group 95"/>
          <p:cNvGraphicFramePr>
            <a:graphicFrameLocks noGrp="1"/>
          </p:cNvGraphicFramePr>
          <p:nvPr>
            <p:ph idx="4294967295"/>
            <p:extLst>
              <p:ext uri="{D42A27DB-BD31-4B8C-83A1-F6EECF244321}">
                <p14:modId xmlns:p14="http://schemas.microsoft.com/office/powerpoint/2010/main" val="2702189381"/>
              </p:ext>
            </p:extLst>
          </p:nvPr>
        </p:nvGraphicFramePr>
        <p:xfrm>
          <a:off x="457200" y="1835214"/>
          <a:ext cx="7607300" cy="4103679"/>
        </p:xfrm>
        <a:graphic>
          <a:graphicData uri="http://schemas.openxmlformats.org/drawingml/2006/table">
            <a:tbl>
              <a:tblPr/>
              <a:tblGrid>
                <a:gridCol w="2588705"/>
                <a:gridCol w="2783395"/>
                <a:gridCol w="2235200"/>
              </a:tblGrid>
              <a:tr h="313173">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EDR Attribute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Threshold</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Times New Roman" pitchFamily="18" charset="0"/>
                        </a:rPr>
                        <a:t>Objective</a:t>
                      </a:r>
                      <a:endParaRPr kumimoji="0" lang="en-US" sz="1400" b="1"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8470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IST Applicable Conditions</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1. Clear, only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70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a. Sensing Depth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Surface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Surface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b. Horizontal Cell Size</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Nadir</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Worst Case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1.6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773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c. Mapping Uncertainty, 3 sigma</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Nadir</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Worst Case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1.6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d. Measure Range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213-275 K</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213-293 K</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(2 m above ice)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e. Measurement Uncertainty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f. Refresh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At least 90% coverage of the global every 24 hours (monthly average)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12 hrs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g. Geographic Coverage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Ice-covered oceans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All ice-covered waters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Slide Number Placeholder 9"/>
          <p:cNvSpPr>
            <a:spLocks noGrp="1"/>
          </p:cNvSpPr>
          <p:nvPr>
            <p:ph type="sldNum" sz="quarter" idx="12"/>
          </p:nvPr>
        </p:nvSpPr>
        <p:spPr/>
        <p:txBody>
          <a:bodyPr/>
          <a:lstStyle/>
          <a:p>
            <a:fld id="{96E36F11-A39A-294D-A59D-6180D50ED29D}" type="slidenum">
              <a:rPr lang="en-US" smtClean="0"/>
              <a:pPr/>
              <a:t>10</a:t>
            </a:fld>
            <a:endParaRPr lang="en-US" dirty="0"/>
          </a:p>
        </p:txBody>
      </p:sp>
      <p:sp>
        <p:nvSpPr>
          <p:cNvPr id="9" name="Rectangle 8"/>
          <p:cNvSpPr/>
          <p:nvPr/>
        </p:nvSpPr>
        <p:spPr>
          <a:xfrm>
            <a:off x="228600" y="1360627"/>
            <a:ext cx="8458199" cy="369332"/>
          </a:xfrm>
          <a:prstGeom prst="rect">
            <a:avLst/>
          </a:prstGeom>
        </p:spPr>
        <p:txBody>
          <a:bodyPr wrap="square">
            <a:spAutoFit/>
          </a:bodyPr>
          <a:lstStyle/>
          <a:p>
            <a:pPr>
              <a:spcBef>
                <a:spcPct val="50000"/>
              </a:spcBef>
            </a:pPr>
            <a:r>
              <a:rPr lang="en-US" dirty="0" smtClean="0"/>
              <a:t>Ice Surface Temperature (IST) Requirements from L1RD Supplement. V2.9 (27 June 2013)</a:t>
            </a:r>
          </a:p>
        </p:txBody>
      </p:sp>
    </p:spTree>
    <p:extLst>
      <p:ext uri="{BB962C8B-B14F-4D97-AF65-F5344CB8AC3E}">
        <p14:creationId xmlns:p14="http://schemas.microsoft.com/office/powerpoint/2010/main" val="17868411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Status of Upstream Products</a:t>
            </a:r>
            <a:endParaRPr lang="en-US" sz="2800" dirty="0"/>
          </a:p>
        </p:txBody>
      </p:sp>
      <p:sp>
        <p:nvSpPr>
          <p:cNvPr id="8" name="Content Placeholder 7"/>
          <p:cNvSpPr>
            <a:spLocks noGrp="1"/>
          </p:cNvSpPr>
          <p:nvPr>
            <p:ph idx="1"/>
          </p:nvPr>
        </p:nvSpPr>
        <p:spPr>
          <a:xfrm>
            <a:off x="314700" y="1062850"/>
            <a:ext cx="8549900" cy="5492329"/>
          </a:xfrm>
        </p:spPr>
        <p:txBody>
          <a:bodyPr>
            <a:normAutofit/>
          </a:bodyPr>
          <a:lstStyle/>
          <a:p>
            <a:pPr marL="457200" lvl="1" indent="0">
              <a:buNone/>
            </a:pPr>
            <a:r>
              <a:rPr lang="en-US" dirty="0" smtClean="0"/>
              <a:t>IST EDR performance is dependent on VIIRS SDR, VIIRS Cloud Mask IP, Ice Concentration IP,  Aerosol Optical Thickness IP and IST Regression Coefficients</a:t>
            </a:r>
          </a:p>
          <a:p>
            <a:pPr marL="457200" lvl="1" indent="0">
              <a:buNone/>
            </a:pPr>
            <a:endParaRPr lang="en-US" dirty="0" smtClean="0"/>
          </a:p>
          <a:p>
            <a:pPr lvl="1"/>
            <a:r>
              <a:rPr lang="en-US" dirty="0" smtClean="0"/>
              <a:t>VIIRS SDR Cal and Geo products reached provisional maturity in March, 2013. </a:t>
            </a:r>
          </a:p>
          <a:p>
            <a:pPr lvl="1"/>
            <a:r>
              <a:rPr lang="en-US" dirty="0" smtClean="0"/>
              <a:t>VIIRS  Cloud Mask IP reached provisional maturity in February, 2013</a:t>
            </a:r>
          </a:p>
          <a:p>
            <a:pPr lvl="1"/>
            <a:r>
              <a:rPr lang="en-US" dirty="0" smtClean="0"/>
              <a:t>VIIRS Aerosol Optical Thickness reached beta maturity in September 2012 and provisional in March 2013</a:t>
            </a:r>
          </a:p>
          <a:p>
            <a:pPr lvl="1"/>
            <a:r>
              <a:rPr lang="en-US" dirty="0" smtClean="0"/>
              <a:t>VIIRS Ice Concentration IP reached beta maturity in March 2013. </a:t>
            </a:r>
          </a:p>
          <a:p>
            <a:pPr marL="914400" lvl="2" indent="0">
              <a:buNone/>
            </a:pPr>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pPr/>
              <a:t>11</a:t>
            </a:fld>
            <a:endParaRPr lang="en-US" dirty="0"/>
          </a:p>
        </p:txBody>
      </p:sp>
    </p:spTree>
    <p:extLst>
      <p:ext uri="{BB962C8B-B14F-4D97-AF65-F5344CB8AC3E}">
        <p14:creationId xmlns:p14="http://schemas.microsoft.com/office/powerpoint/2010/main" val="1890525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Maturity Evaluation</a:t>
            </a:r>
            <a:endParaRPr lang="en-US" dirty="0"/>
          </a:p>
        </p:txBody>
      </p:sp>
      <p:sp>
        <p:nvSpPr>
          <p:cNvPr id="3" name="Content Placeholder 2"/>
          <p:cNvSpPr>
            <a:spLocks noGrp="1"/>
          </p:cNvSpPr>
          <p:nvPr>
            <p:ph idx="1"/>
          </p:nvPr>
        </p:nvSpPr>
        <p:spPr>
          <a:xfrm>
            <a:off x="397825" y="1110349"/>
            <a:ext cx="8229600" cy="5349875"/>
          </a:xfrm>
        </p:spPr>
        <p:txBody>
          <a:bodyPr>
            <a:normAutofit/>
          </a:bodyPr>
          <a:lstStyle/>
          <a:p>
            <a:r>
              <a:rPr lang="en-US" dirty="0" smtClean="0"/>
              <a:t>Provisional Maturity Evaluation Approaches</a:t>
            </a:r>
          </a:p>
          <a:p>
            <a:pPr lvl="1"/>
            <a:r>
              <a:rPr lang="en-US" dirty="0" smtClean="0"/>
              <a:t>Visualizations and quantitative comparisons of daily global gridded VIIRS IST,  comparison with MODIS IST and NCEP surface air temperature, Ice Bridge flight IST</a:t>
            </a:r>
          </a:p>
          <a:p>
            <a:pPr lvl="1"/>
            <a:r>
              <a:rPr lang="en-US" dirty="0" smtClean="0"/>
              <a:t>Time series analysis and bias analysis</a:t>
            </a:r>
          </a:p>
          <a:p>
            <a:pPr lvl="2"/>
            <a:r>
              <a:rPr lang="en-US" dirty="0" smtClean="0"/>
              <a:t>NH analysis dates:  1/29/2012, 2/1/2012, 3/14/2012</a:t>
            </a:r>
          </a:p>
          <a:p>
            <a:pPr lvl="2"/>
            <a:r>
              <a:rPr lang="en-US" dirty="0" smtClean="0"/>
              <a:t>SH analysis dates:  4/10/2012</a:t>
            </a:r>
          </a:p>
          <a:p>
            <a:pPr lvl="2"/>
            <a:r>
              <a:rPr lang="en-US" dirty="0" smtClean="0"/>
              <a:t>Beaufort Sea analysis dates: 3/14/2012 (IceBridge), 2/12/2012, 2/25/2012, 2/26/2012, 3/30/2012</a:t>
            </a:r>
          </a:p>
          <a:p>
            <a:pPr lvl="2"/>
            <a:r>
              <a:rPr lang="en-US" dirty="0" smtClean="0"/>
              <a:t>Terra Nova Bay analysis dates</a:t>
            </a:r>
            <a:r>
              <a:rPr lang="en-US" dirty="0"/>
              <a:t>:  2/12/2012, 2/25/2012, 2/26/2012, 3/30/2012</a:t>
            </a:r>
          </a:p>
          <a:p>
            <a:pPr lvl="1"/>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
            <a:ext cx="8229600" cy="822960"/>
          </a:xfrm>
        </p:spPr>
        <p:txBody>
          <a:bodyPr>
            <a:normAutofit fontScale="90000"/>
          </a:bodyPr>
          <a:lstStyle/>
          <a:p>
            <a:r>
              <a:rPr lang="en-US" dirty="0" smtClean="0"/>
              <a:t>Provisional Maturity Evaluation – Comparison  VIIRS IST EDR with IceBridge Flight IST</a:t>
            </a:r>
            <a:br>
              <a:rPr lang="en-US" dirty="0" smtClean="0"/>
            </a:br>
            <a:endParaRPr lang="en-US" dirty="0">
              <a:solidFill>
                <a:srgbClr val="FF0000"/>
              </a:solidFill>
            </a:endParaRPr>
          </a:p>
        </p:txBody>
      </p:sp>
      <p:pic>
        <p:nvPicPr>
          <p:cNvPr id="3" name="Picture 2" descr="icebridge_flight.gif"/>
          <p:cNvPicPr>
            <a:picLocks noChangeAspect="1"/>
          </p:cNvPicPr>
          <p:nvPr/>
        </p:nvPicPr>
        <p:blipFill>
          <a:blip r:embed="rId2"/>
          <a:stretch>
            <a:fillRect/>
          </a:stretch>
        </p:blipFill>
        <p:spPr>
          <a:xfrm>
            <a:off x="1381761" y="1104900"/>
            <a:ext cx="6364224" cy="3977640"/>
          </a:xfrm>
          <a:prstGeom prst="rect">
            <a:avLst/>
          </a:prstGeom>
        </p:spPr>
      </p:pic>
      <p:sp>
        <p:nvSpPr>
          <p:cNvPr id="5" name="TextBox 4"/>
          <p:cNvSpPr txBox="1"/>
          <p:nvPr/>
        </p:nvSpPr>
        <p:spPr>
          <a:xfrm>
            <a:off x="457200" y="5597435"/>
            <a:ext cx="8229599" cy="738664"/>
          </a:xfrm>
          <a:prstGeom prst="rect">
            <a:avLst/>
          </a:prstGeom>
          <a:noFill/>
        </p:spPr>
        <p:txBody>
          <a:bodyPr wrap="square" rtlCol="0">
            <a:spAutoFit/>
          </a:bodyPr>
          <a:lstStyle/>
          <a:p>
            <a:r>
              <a:rPr lang="en-US" sz="1400" dirty="0" smtClean="0"/>
              <a:t>Track of the NASA P-3 aircraft for the March 14, 2012 IceBridge flight.  UTC times are shown along the track.  The P-3 flew at an altitude of 1000 ft over the sea ice.  Among several instruments, it carried a KT-19: a downward-pointing, IR pyrometer that measures the surface temperature (in this case, the IST).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 Comparison  VIIRS IST EDR with IceBridge Flight IST</a:t>
            </a:r>
            <a:endParaRPr lang="en-US" dirty="0">
              <a:solidFill>
                <a:srgbClr val="FF0000"/>
              </a:solidFill>
            </a:endParaRPr>
          </a:p>
        </p:txBody>
      </p:sp>
      <p:sp>
        <p:nvSpPr>
          <p:cNvPr id="6" name="TextBox 5"/>
          <p:cNvSpPr txBox="1"/>
          <p:nvPr/>
        </p:nvSpPr>
        <p:spPr>
          <a:xfrm>
            <a:off x="336008" y="1172100"/>
            <a:ext cx="8496300" cy="1077218"/>
          </a:xfrm>
          <a:prstGeom prst="rect">
            <a:avLst/>
          </a:prstGeom>
          <a:noFill/>
        </p:spPr>
        <p:txBody>
          <a:bodyPr wrap="square" rtlCol="0">
            <a:spAutoFit/>
          </a:bodyPr>
          <a:lstStyle/>
          <a:p>
            <a:r>
              <a:rPr lang="en-US" sz="1600" dirty="0"/>
              <a:t>NASA's Land PEATE re-processed portions of the VIIRS IST EDR that </a:t>
            </a:r>
            <a:r>
              <a:rPr lang="en-US" sz="1600" dirty="0" smtClean="0"/>
              <a:t>are co-incident </a:t>
            </a:r>
            <a:r>
              <a:rPr lang="en-US" sz="1600" dirty="0"/>
              <a:t>with IceBridge flights over sea ice during March and April 2012. The resulting VIIRS IST </a:t>
            </a:r>
            <a:r>
              <a:rPr lang="en-US" sz="1600" dirty="0" smtClean="0"/>
              <a:t>EDR </a:t>
            </a:r>
            <a:r>
              <a:rPr lang="en-US" sz="1600" dirty="0"/>
              <a:t>shows much better agreement with the ice surface temperature </a:t>
            </a:r>
            <a:r>
              <a:rPr lang="en-US" sz="1600" dirty="0" smtClean="0"/>
              <a:t>observed </a:t>
            </a:r>
            <a:r>
              <a:rPr lang="en-US" sz="1600" dirty="0"/>
              <a:t>by the IceBridge P-3 aircraft </a:t>
            </a:r>
            <a:r>
              <a:rPr lang="en-US" sz="1600" dirty="0" smtClean="0"/>
              <a:t>‘s KT-19 instrument </a:t>
            </a:r>
            <a:r>
              <a:rPr lang="en-US" sz="1600" dirty="0"/>
              <a:t>than the previous IST EDR data produced in March 2012</a:t>
            </a:r>
            <a:r>
              <a:rPr lang="en-US" sz="1600" dirty="0" smtClean="0"/>
              <a:t>.</a:t>
            </a:r>
          </a:p>
        </p:txBody>
      </p:sp>
      <p:sp>
        <p:nvSpPr>
          <p:cNvPr id="8" name="TextBox 7"/>
          <p:cNvSpPr txBox="1"/>
          <p:nvPr/>
        </p:nvSpPr>
        <p:spPr>
          <a:xfrm rot="10800000" flipV="1">
            <a:off x="155573" y="2600790"/>
            <a:ext cx="3707063" cy="923330"/>
          </a:xfrm>
          <a:prstGeom prst="rect">
            <a:avLst/>
          </a:prstGeom>
          <a:noFill/>
        </p:spPr>
        <p:txBody>
          <a:bodyPr wrap="square" rtlCol="0">
            <a:spAutoFit/>
          </a:bodyPr>
          <a:lstStyle/>
          <a:p>
            <a:r>
              <a:rPr lang="en-US" dirty="0" smtClean="0"/>
              <a:t>A comparison of IST measured by the NASA P-3 aircraft's KT-19 instrument (J. Yungel, PI) and the VIIRS IST EDR</a:t>
            </a:r>
            <a:endParaRPr lang="en-US" dirty="0"/>
          </a:p>
        </p:txBody>
      </p:sp>
      <p:sp>
        <p:nvSpPr>
          <p:cNvPr id="3" name="AutoShape 2" descr="IceBridge IST vs VIIRS re-processed IST"/>
          <p:cNvSpPr>
            <a:spLocks noChangeAspect="1" noChangeArrowheads="1"/>
          </p:cNvSpPr>
          <p:nvPr/>
        </p:nvSpPr>
        <p:spPr bwMode="auto">
          <a:xfrm>
            <a:off x="155575" y="-1143000"/>
            <a:ext cx="381000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457200" y="3844592"/>
            <a:ext cx="2864900" cy="2031325"/>
          </a:xfrm>
          <a:prstGeom prst="rect">
            <a:avLst/>
          </a:prstGeom>
          <a:noFill/>
        </p:spPr>
        <p:txBody>
          <a:bodyPr wrap="square" rtlCol="0">
            <a:spAutoFit/>
          </a:bodyPr>
          <a:lstStyle/>
          <a:p>
            <a:pPr>
              <a:tabLst>
                <a:tab pos="1092200" algn="l"/>
              </a:tabLst>
            </a:pPr>
            <a:r>
              <a:rPr lang="en-US" sz="1400" dirty="0" smtClean="0"/>
              <a:t>mean </a:t>
            </a:r>
            <a:r>
              <a:rPr lang="en-US" sz="1400" dirty="0"/>
              <a:t>VIIRS </a:t>
            </a:r>
            <a:r>
              <a:rPr lang="en-US" sz="1400" dirty="0" smtClean="0"/>
              <a:t>    	= </a:t>
            </a:r>
            <a:r>
              <a:rPr lang="en-US" sz="1400" dirty="0"/>
              <a:t>-</a:t>
            </a:r>
            <a:r>
              <a:rPr lang="en-US" sz="1400" dirty="0" smtClean="0"/>
              <a:t>33.2 </a:t>
            </a:r>
            <a:r>
              <a:rPr lang="en-US" sz="1400" dirty="0"/>
              <a:t>˚</a:t>
            </a:r>
            <a:r>
              <a:rPr lang="en-US" sz="1400" dirty="0" smtClean="0"/>
              <a:t>C</a:t>
            </a:r>
          </a:p>
          <a:p>
            <a:pPr>
              <a:tabLst>
                <a:tab pos="1092200" algn="l"/>
              </a:tabLst>
            </a:pPr>
            <a:r>
              <a:rPr lang="en-US" sz="1400" dirty="0"/>
              <a:t>mean KT-19	= -</a:t>
            </a:r>
            <a:r>
              <a:rPr lang="en-US" sz="1400" dirty="0" smtClean="0"/>
              <a:t>33.7 </a:t>
            </a:r>
            <a:r>
              <a:rPr lang="en-US" sz="1400" dirty="0"/>
              <a:t>˚C </a:t>
            </a:r>
          </a:p>
          <a:p>
            <a:pPr>
              <a:tabLst>
                <a:tab pos="1092200" algn="l"/>
              </a:tabLst>
            </a:pPr>
            <a:r>
              <a:rPr lang="en-US" sz="1400" dirty="0" smtClean="0"/>
              <a:t>mean </a:t>
            </a:r>
            <a:r>
              <a:rPr lang="en-US" sz="1400" dirty="0"/>
              <a:t>MODIS  	= -</a:t>
            </a:r>
            <a:r>
              <a:rPr lang="en-US" sz="1400" dirty="0" smtClean="0"/>
              <a:t>33.4 </a:t>
            </a:r>
            <a:r>
              <a:rPr lang="en-US" sz="1400" dirty="0"/>
              <a:t>˚C </a:t>
            </a:r>
            <a:endParaRPr lang="en-US" sz="1400" dirty="0" smtClean="0"/>
          </a:p>
          <a:p>
            <a:pPr>
              <a:tabLst>
                <a:tab pos="1092200" algn="l"/>
              </a:tabLst>
            </a:pPr>
            <a:endParaRPr lang="en-US" sz="1400" dirty="0" smtClean="0"/>
          </a:p>
          <a:p>
            <a:pPr>
              <a:tabLst>
                <a:tab pos="1092200" algn="l"/>
              </a:tabLst>
            </a:pPr>
            <a:r>
              <a:rPr lang="en-US" sz="1400" dirty="0" smtClean="0"/>
              <a:t>RMS differences:</a:t>
            </a:r>
            <a:endParaRPr lang="en-US" sz="1400" dirty="0"/>
          </a:p>
          <a:p>
            <a:pPr>
              <a:tabLst>
                <a:tab pos="1092200" algn="l"/>
              </a:tabLst>
            </a:pPr>
            <a:r>
              <a:rPr lang="en-US" sz="1400" dirty="0" smtClean="0"/>
              <a:t>VIIRS - KT-19  	= 0.6 </a:t>
            </a:r>
            <a:r>
              <a:rPr lang="en-US" sz="1400" dirty="0"/>
              <a:t>˚C</a:t>
            </a:r>
            <a:endParaRPr lang="en-US" sz="1400" dirty="0" smtClean="0"/>
          </a:p>
          <a:p>
            <a:pPr>
              <a:tabLst>
                <a:tab pos="1092200" algn="l"/>
              </a:tabLst>
            </a:pPr>
            <a:r>
              <a:rPr lang="en-US" sz="1400" dirty="0" smtClean="0"/>
              <a:t>MODIS- </a:t>
            </a:r>
            <a:r>
              <a:rPr lang="en-US" sz="1400" dirty="0"/>
              <a:t>KT-19	</a:t>
            </a:r>
            <a:r>
              <a:rPr lang="en-US" sz="1400" dirty="0" smtClean="0"/>
              <a:t>= 1.2 </a:t>
            </a:r>
            <a:r>
              <a:rPr lang="en-US" sz="1400" dirty="0"/>
              <a:t>˚</a:t>
            </a:r>
            <a:r>
              <a:rPr lang="en-US" sz="1400" dirty="0" smtClean="0"/>
              <a:t>C</a:t>
            </a:r>
          </a:p>
          <a:p>
            <a:pPr>
              <a:tabLst>
                <a:tab pos="1092200" algn="l"/>
              </a:tabLst>
            </a:pPr>
            <a:r>
              <a:rPr lang="en-US" sz="1400" dirty="0"/>
              <a:t>VIIRS – MODIS	= </a:t>
            </a:r>
            <a:r>
              <a:rPr lang="en-US" sz="1400" dirty="0" smtClean="0"/>
              <a:t>1.1 </a:t>
            </a:r>
            <a:r>
              <a:rPr lang="en-US" sz="1400" dirty="0"/>
              <a:t>˚C</a:t>
            </a:r>
          </a:p>
          <a:p>
            <a:pPr>
              <a:tabLst>
                <a:tab pos="1092200" algn="l"/>
              </a:tabLst>
            </a:pPr>
            <a:endParaRPr lang="en-US" sz="1400" dirty="0" smtClean="0"/>
          </a:p>
        </p:txBody>
      </p:sp>
      <p:sp>
        <p:nvSpPr>
          <p:cNvPr id="4" name="Rectangle 3"/>
          <p:cNvSpPr/>
          <p:nvPr/>
        </p:nvSpPr>
        <p:spPr>
          <a:xfrm>
            <a:off x="155575" y="5768659"/>
            <a:ext cx="8799923" cy="954107"/>
          </a:xfrm>
          <a:prstGeom prst="rect">
            <a:avLst/>
          </a:prstGeom>
        </p:spPr>
        <p:txBody>
          <a:bodyPr wrap="square">
            <a:spAutoFit/>
          </a:bodyPr>
          <a:lstStyle/>
          <a:p>
            <a:r>
              <a:rPr lang="en-US" sz="1400" i="1" dirty="0" smtClean="0"/>
              <a:t>Comparison </a:t>
            </a:r>
            <a:r>
              <a:rPr lang="en-US" sz="1400" i="1" dirty="0"/>
              <a:t>between the IST (in deg C) measured by the KT-19  (in black, smoothed over 100 points), the nearest VIIRS IST measurement (in green) and MODIS observation (red).  The comparison is for the leg from 16:03:37 -19:10:08 (west of -120 lon).  The VIIRS overpass occurred from 16:01 - 16:06 UTC . VIIRS, MODIS, and the KT-19 IST's show consistent good agreement along the flight track, with VIIRS close to meeting the 0.5 ˚C (or K) spec.</a:t>
            </a:r>
          </a:p>
        </p:txBody>
      </p:sp>
      <p:pic>
        <p:nvPicPr>
          <p:cNvPr id="9" name="Picture 8" descr="C:\Mark\NPP VIIRS\JGR paper NOAA\IST_0314-1_v2.jpg"/>
          <p:cNvPicPr/>
          <p:nvPr/>
        </p:nvPicPr>
        <p:blipFill>
          <a:blip r:embed="rId2">
            <a:extLst>
              <a:ext uri="{28A0092B-C50C-407E-A947-70E740481C1C}">
                <a14:useLocalDpi xmlns:a14="http://schemas.microsoft.com/office/drawing/2010/main" val="0"/>
              </a:ext>
            </a:extLst>
          </a:blip>
          <a:srcRect/>
          <a:stretch>
            <a:fillRect/>
          </a:stretch>
        </p:blipFill>
        <p:spPr bwMode="auto">
          <a:xfrm>
            <a:off x="3725005" y="2348113"/>
            <a:ext cx="5294348" cy="3312361"/>
          </a:xfrm>
          <a:prstGeom prst="rect">
            <a:avLst/>
          </a:prstGeom>
          <a:noFill/>
          <a:ln>
            <a:noFill/>
          </a:ln>
        </p:spPr>
      </p:pic>
    </p:spTree>
    <p:extLst>
      <p:ext uri="{BB962C8B-B14F-4D97-AF65-F5344CB8AC3E}">
        <p14:creationId xmlns:p14="http://schemas.microsoft.com/office/powerpoint/2010/main" val="9236527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 Comparison  VIIRS IST with MODIS and NCEP</a:t>
            </a:r>
            <a:endParaRPr lang="en-US" dirty="0"/>
          </a:p>
        </p:txBody>
      </p:sp>
      <p:sp>
        <p:nvSpPr>
          <p:cNvPr id="4" name="Slide Number Placeholder 3"/>
          <p:cNvSpPr>
            <a:spLocks noGrp="1"/>
          </p:cNvSpPr>
          <p:nvPr>
            <p:ph type="sldNum" sz="quarter" idx="12"/>
          </p:nvPr>
        </p:nvSpPr>
        <p:spPr>
          <a:xfrm>
            <a:off x="6896100" y="6492875"/>
            <a:ext cx="2133600" cy="365125"/>
          </a:xfrm>
        </p:spPr>
        <p:txBody>
          <a:bodyPr/>
          <a:lstStyle/>
          <a:p>
            <a:fld id="{96E36F11-A39A-294D-A59D-6180D50ED29D}" type="slidenum">
              <a:rPr lang="en-US" smtClean="0"/>
              <a:pPr/>
              <a:t>15</a:t>
            </a:fld>
            <a:endParaRPr lang="en-US" dirty="0"/>
          </a:p>
        </p:txBody>
      </p:sp>
      <p:sp>
        <p:nvSpPr>
          <p:cNvPr id="22" name="Rectangle 21"/>
          <p:cNvSpPr/>
          <p:nvPr/>
        </p:nvSpPr>
        <p:spPr>
          <a:xfrm>
            <a:off x="89803" y="1531329"/>
            <a:ext cx="3308820" cy="4524316"/>
          </a:xfrm>
          <a:prstGeom prst="rect">
            <a:avLst/>
          </a:prstGeom>
        </p:spPr>
        <p:txBody>
          <a:bodyPr wrap="square">
            <a:spAutoFit/>
          </a:bodyPr>
          <a:lstStyle/>
          <a:p>
            <a:r>
              <a:rPr lang="en-US" sz="1600" dirty="0" smtClean="0"/>
              <a:t>Ice Surface Temperature (IST) EDR validation activities have shown that VIIRS IST has a 1-2 K cold bias relative to the MODIS Ice Surface Temperature product. The bias for VIIRS Land Surface Temperature over the ice sheet (not shown) is less than for IST.</a:t>
            </a:r>
          </a:p>
          <a:p>
            <a:endParaRPr lang="en-US" sz="1600" dirty="0"/>
          </a:p>
          <a:p>
            <a:r>
              <a:rPr lang="en-US" sz="1600" dirty="0" smtClean="0"/>
              <a:t> Comparisons to NCEP and International Arctic Buoy Program (IABP) air temperatures show a similar spatial pattern but yield a VIIRS warm bias of </a:t>
            </a:r>
            <a:r>
              <a:rPr lang="en-US" sz="1600" dirty="0" smtClean="0"/>
              <a:t>1 K or more, </a:t>
            </a:r>
            <a:r>
              <a:rPr lang="en-US" sz="1600" dirty="0" smtClean="0"/>
              <a:t>which is the opposite of the MODIS comparison. The comparison confirms the validity of the MODIS </a:t>
            </a:r>
            <a:r>
              <a:rPr lang="en-US" sz="1600" dirty="0" smtClean="0"/>
              <a:t>IST.</a:t>
            </a:r>
            <a:endParaRPr lang="en-US" sz="1600" b="1" dirty="0"/>
          </a:p>
        </p:txBody>
      </p:sp>
      <p:pic>
        <p:nvPicPr>
          <p:cNvPr id="7" name="Picture 6" descr="NPP_MYD_IST_COMP_2013_037_02_06_1439_1500.jpg"/>
          <p:cNvPicPr/>
          <p:nvPr/>
        </p:nvPicPr>
        <p:blipFill>
          <a:blip r:embed="rId3" cstate="print"/>
          <a:stretch>
            <a:fillRect/>
          </a:stretch>
        </p:blipFill>
        <p:spPr>
          <a:xfrm>
            <a:off x="3344043" y="978255"/>
            <a:ext cx="5706942" cy="5706942"/>
          </a:xfrm>
          <a:prstGeom prst="rect">
            <a:avLst/>
          </a:prstGeom>
        </p:spPr>
      </p:pic>
      <p:sp>
        <p:nvSpPr>
          <p:cNvPr id="3" name="Rectangle 2"/>
          <p:cNvSpPr/>
          <p:nvPr/>
        </p:nvSpPr>
        <p:spPr>
          <a:xfrm>
            <a:off x="3251808" y="4138278"/>
            <a:ext cx="1060507" cy="338554"/>
          </a:xfrm>
          <a:prstGeom prst="rect">
            <a:avLst/>
          </a:prstGeom>
          <a:solidFill>
            <a:schemeClr val="bg1"/>
          </a:solidFill>
          <a:ln>
            <a:solidFill>
              <a:srgbClr val="618FFD"/>
            </a:solidFill>
          </a:ln>
        </p:spPr>
        <p:txBody>
          <a:bodyPr wrap="none">
            <a:spAutoFit/>
          </a:bodyPr>
          <a:lstStyle/>
          <a:p>
            <a:r>
              <a:rPr lang="en-US" sz="1600" dirty="0" smtClean="0"/>
              <a:t>MODIS IST </a:t>
            </a:r>
            <a:endParaRPr lang="en-US" sz="1600" dirty="0"/>
          </a:p>
        </p:txBody>
      </p:sp>
      <p:sp>
        <p:nvSpPr>
          <p:cNvPr id="9" name="Rectangle 8"/>
          <p:cNvSpPr/>
          <p:nvPr/>
        </p:nvSpPr>
        <p:spPr>
          <a:xfrm>
            <a:off x="6291974" y="1296677"/>
            <a:ext cx="902511" cy="338554"/>
          </a:xfrm>
          <a:prstGeom prst="rect">
            <a:avLst/>
          </a:prstGeom>
          <a:solidFill>
            <a:schemeClr val="bg1"/>
          </a:solidFill>
          <a:ln>
            <a:solidFill>
              <a:srgbClr val="618FFD"/>
            </a:solidFill>
          </a:ln>
        </p:spPr>
        <p:txBody>
          <a:bodyPr wrap="none">
            <a:spAutoFit/>
          </a:bodyPr>
          <a:lstStyle/>
          <a:p>
            <a:r>
              <a:rPr lang="en-US" sz="1600" dirty="0" smtClean="0"/>
              <a:t>VIIRS IST </a:t>
            </a:r>
            <a:endParaRPr lang="en-US" sz="1600" dirty="0"/>
          </a:p>
        </p:txBody>
      </p:sp>
      <p:sp>
        <p:nvSpPr>
          <p:cNvPr id="10" name="Rectangle 9"/>
          <p:cNvSpPr/>
          <p:nvPr/>
        </p:nvSpPr>
        <p:spPr>
          <a:xfrm>
            <a:off x="6291974" y="4138278"/>
            <a:ext cx="859330" cy="338554"/>
          </a:xfrm>
          <a:prstGeom prst="rect">
            <a:avLst/>
          </a:prstGeom>
          <a:solidFill>
            <a:schemeClr val="bg1"/>
          </a:solidFill>
          <a:ln>
            <a:solidFill>
              <a:srgbClr val="618FFD"/>
            </a:solidFill>
          </a:ln>
        </p:spPr>
        <p:txBody>
          <a:bodyPr wrap="none">
            <a:spAutoFit/>
          </a:bodyPr>
          <a:lstStyle/>
          <a:p>
            <a:r>
              <a:rPr lang="en-US" sz="1600" dirty="0" smtClean="0"/>
              <a:t>NCEP </a:t>
            </a:r>
            <a:r>
              <a:rPr lang="en-US" sz="1600" dirty="0" err="1" smtClean="0"/>
              <a:t>Ts</a:t>
            </a:r>
            <a:r>
              <a:rPr lang="en-US" sz="1600" dirty="0" smtClean="0"/>
              <a:t> </a:t>
            </a:r>
            <a:endParaRPr lang="en-US" sz="1600" dirty="0"/>
          </a:p>
        </p:txBody>
      </p:sp>
      <p:sp>
        <p:nvSpPr>
          <p:cNvPr id="11" name="Rectangle 10"/>
          <p:cNvSpPr/>
          <p:nvPr/>
        </p:nvSpPr>
        <p:spPr>
          <a:xfrm>
            <a:off x="3251808" y="1296677"/>
            <a:ext cx="1200569" cy="338554"/>
          </a:xfrm>
          <a:prstGeom prst="rect">
            <a:avLst/>
          </a:prstGeom>
          <a:solidFill>
            <a:schemeClr val="bg1"/>
          </a:solidFill>
          <a:ln>
            <a:solidFill>
              <a:srgbClr val="618FFD"/>
            </a:solidFill>
          </a:ln>
        </p:spPr>
        <p:txBody>
          <a:bodyPr wrap="none">
            <a:spAutoFit/>
          </a:bodyPr>
          <a:lstStyle/>
          <a:p>
            <a:r>
              <a:rPr lang="en-US" sz="1600" dirty="0" smtClean="0"/>
              <a:t>VIIRS BT(11)</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6100" y="0"/>
            <a:ext cx="7658100" cy="822960"/>
          </a:xfrm>
        </p:spPr>
        <p:txBody>
          <a:bodyPr>
            <a:normAutofit fontScale="90000"/>
          </a:bodyPr>
          <a:lstStyle/>
          <a:p>
            <a:r>
              <a:rPr lang="en-US" dirty="0" smtClean="0"/>
              <a:t>Provisional </a:t>
            </a:r>
            <a:r>
              <a:rPr lang="en-US" dirty="0"/>
              <a:t>Maturity Evaluation </a:t>
            </a:r>
            <a:r>
              <a:rPr lang="en-US" dirty="0" smtClean="0"/>
              <a:t>– </a:t>
            </a:r>
            <a:br>
              <a:rPr lang="en-US" dirty="0" smtClean="0"/>
            </a:br>
            <a:r>
              <a:rPr lang="en-US" dirty="0" smtClean="0"/>
              <a:t>VIIRS IST </a:t>
            </a:r>
            <a:r>
              <a:rPr lang="en-US" dirty="0" err="1" smtClean="0"/>
              <a:t>vs</a:t>
            </a:r>
            <a:r>
              <a:rPr lang="en-US" dirty="0" smtClean="0"/>
              <a:t> MODIS IST</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16</a:t>
            </a:fld>
            <a:endParaRPr lang="en-US" dirty="0"/>
          </a:p>
        </p:txBody>
      </p:sp>
      <p:sp>
        <p:nvSpPr>
          <p:cNvPr id="7" name="TextBox 6"/>
          <p:cNvSpPr txBox="1"/>
          <p:nvPr/>
        </p:nvSpPr>
        <p:spPr>
          <a:xfrm>
            <a:off x="126999" y="1981200"/>
            <a:ext cx="2340595" cy="3416320"/>
          </a:xfrm>
          <a:prstGeom prst="rect">
            <a:avLst/>
          </a:prstGeom>
          <a:noFill/>
        </p:spPr>
        <p:txBody>
          <a:bodyPr wrap="square" rtlCol="0">
            <a:spAutoFit/>
          </a:bodyPr>
          <a:lstStyle/>
          <a:p>
            <a:r>
              <a:rPr lang="en-US" b="1" dirty="0"/>
              <a:t>VIIRS is biased </a:t>
            </a:r>
            <a:r>
              <a:rPr lang="en-US" b="1" dirty="0" smtClean="0"/>
              <a:t>low (</a:t>
            </a:r>
            <a:r>
              <a:rPr lang="en-US" b="1" dirty="0"/>
              <a:t>too </a:t>
            </a:r>
            <a:r>
              <a:rPr lang="en-US" b="1" dirty="0" smtClean="0"/>
              <a:t>cold) relative to MODIS, </a:t>
            </a:r>
            <a:r>
              <a:rPr lang="en-US" dirty="0" smtClean="0"/>
              <a:t>though the bias is relatively small for most of the temperature range.</a:t>
            </a:r>
          </a:p>
          <a:p>
            <a:endParaRPr lang="en-US" dirty="0"/>
          </a:p>
          <a:p>
            <a:r>
              <a:rPr lang="en-US" dirty="0" smtClean="0"/>
              <a:t>Of greater concern is the uncertainty, which is large at higher temperatures. </a:t>
            </a:r>
            <a:endParaRPr lang="en-US" dirty="0"/>
          </a:p>
          <a:p>
            <a:endParaRPr lang="en-US" dirty="0"/>
          </a:p>
        </p:txBody>
      </p:sp>
      <p:sp>
        <p:nvSpPr>
          <p:cNvPr id="2" name="TextBox 1"/>
          <p:cNvSpPr txBox="1"/>
          <p:nvPr/>
        </p:nvSpPr>
        <p:spPr>
          <a:xfrm>
            <a:off x="2467594" y="5397520"/>
            <a:ext cx="6385722" cy="1169551"/>
          </a:xfrm>
          <a:prstGeom prst="rect">
            <a:avLst/>
          </a:prstGeom>
          <a:noFill/>
        </p:spPr>
        <p:txBody>
          <a:bodyPr wrap="square" rtlCol="0">
            <a:spAutoFit/>
          </a:bodyPr>
          <a:lstStyle/>
          <a:p>
            <a:r>
              <a:rPr lang="en-US" sz="1400" dirty="0"/>
              <a:t>Histogram of ice surface temperature differences of NPP VIIRS and MODIS (Aqua and Terra) in February 2013 in the Arctic for all cases (upper left), and for cases with MODIS ice surface temperature in the ranges 230-240 K, 240-250 K, 250-260 K, 260-270 K, and 270- 273 K. Measurement bias (bias) and measurement uncertainty (</a:t>
            </a:r>
            <a:r>
              <a:rPr lang="en-US" sz="1400" dirty="0" err="1"/>
              <a:t>Prec</a:t>
            </a:r>
            <a:r>
              <a:rPr lang="en-US" sz="1400" dirty="0"/>
              <a:t>) are indicated for each bin. </a:t>
            </a:r>
          </a:p>
        </p:txBody>
      </p:sp>
      <p:pic>
        <p:nvPicPr>
          <p:cNvPr id="3" name="Picture 2" descr="NPP_MODIS_IST_COMP_HISTO_2013_02_N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982" y="1001523"/>
            <a:ext cx="6604478" cy="4395997"/>
          </a:xfrm>
          <a:prstGeom prst="rect">
            <a:avLst/>
          </a:prstGeom>
        </p:spPr>
      </p:pic>
    </p:spTree>
    <p:extLst>
      <p:ext uri="{BB962C8B-B14F-4D97-AF65-F5344CB8AC3E}">
        <p14:creationId xmlns:p14="http://schemas.microsoft.com/office/powerpoint/2010/main" val="117806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s_I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848" y="1202413"/>
            <a:ext cx="5343756" cy="5343756"/>
          </a:xfrm>
          <a:prstGeom prst="rect">
            <a:avLst/>
          </a:prstGeom>
        </p:spPr>
      </p:pic>
      <p:sp>
        <p:nvSpPr>
          <p:cNvPr id="5" name="TextBox 4"/>
          <p:cNvSpPr txBox="1"/>
          <p:nvPr/>
        </p:nvSpPr>
        <p:spPr>
          <a:xfrm>
            <a:off x="148084" y="2024304"/>
            <a:ext cx="3446401" cy="2862323"/>
          </a:xfrm>
          <a:prstGeom prst="rect">
            <a:avLst/>
          </a:prstGeom>
          <a:noFill/>
        </p:spPr>
        <p:txBody>
          <a:bodyPr wrap="square" rtlCol="0">
            <a:spAutoFit/>
          </a:bodyPr>
          <a:lstStyle/>
          <a:p>
            <a:r>
              <a:rPr lang="en-US" dirty="0" smtClean="0"/>
              <a:t>Uncertainties of VIIRS ice surface temperature (IST) based on collocated VIIRS and MODIS (Terra and Aqua) from August 2012 to July 2013 for all cases in the Arctic (upper left), for all cases in the Antarctic (upper right), for cases in different MODIS IST intervals in the Arctic (lower left), and in the Antarctic (lower right).</a:t>
            </a:r>
            <a:endParaRPr lang="en-US" dirty="0"/>
          </a:p>
        </p:txBody>
      </p:sp>
      <p:sp>
        <p:nvSpPr>
          <p:cNvPr id="6" name="Title 5"/>
          <p:cNvSpPr>
            <a:spLocks noGrp="1"/>
          </p:cNvSpPr>
          <p:nvPr>
            <p:ph type="title"/>
          </p:nvPr>
        </p:nvSpPr>
        <p:spPr>
          <a:xfrm>
            <a:off x="546100" y="0"/>
            <a:ext cx="7658100" cy="822960"/>
          </a:xfrm>
        </p:spPr>
        <p:txBody>
          <a:bodyPr>
            <a:normAutofit fontScale="90000"/>
          </a:bodyPr>
          <a:lstStyle/>
          <a:p>
            <a:r>
              <a:rPr lang="en-US" dirty="0" smtClean="0"/>
              <a:t>Provisional </a:t>
            </a:r>
            <a:r>
              <a:rPr lang="en-US" dirty="0"/>
              <a:t>Maturity Evaluation </a:t>
            </a:r>
            <a:r>
              <a:rPr lang="en-US" dirty="0" smtClean="0"/>
              <a:t>– </a:t>
            </a:r>
            <a:br>
              <a:rPr lang="en-US" dirty="0" smtClean="0"/>
            </a:br>
            <a:r>
              <a:rPr lang="en-US" dirty="0" smtClean="0"/>
              <a:t>VIIRS IST </a:t>
            </a:r>
            <a:r>
              <a:rPr lang="en-US" dirty="0" err="1" smtClean="0"/>
              <a:t>vs</a:t>
            </a:r>
            <a:r>
              <a:rPr lang="en-US" dirty="0" smtClean="0"/>
              <a:t> MODIS IST</a:t>
            </a:r>
            <a:endParaRPr lang="en-US" dirty="0"/>
          </a:p>
        </p:txBody>
      </p:sp>
    </p:spTree>
    <p:extLst>
      <p:ext uri="{BB962C8B-B14F-4D97-AF65-F5344CB8AC3E}">
        <p14:creationId xmlns:p14="http://schemas.microsoft.com/office/powerpoint/2010/main" val="206962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Provisional Maturity Evaluation – NH comparison</a:t>
            </a:r>
            <a:endParaRPr lang="en-US" sz="3200"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7" y="927100"/>
            <a:ext cx="85058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9087" y="5803900"/>
            <a:ext cx="8505825" cy="369332"/>
          </a:xfrm>
          <a:prstGeom prst="rect">
            <a:avLst/>
          </a:prstGeom>
          <a:noFill/>
        </p:spPr>
        <p:txBody>
          <a:bodyPr wrap="square" rtlCol="0">
            <a:spAutoFit/>
          </a:bodyPr>
          <a:lstStyle/>
          <a:p>
            <a:r>
              <a:rPr lang="en-US" dirty="0" smtClean="0"/>
              <a:t>NCEP vs. VIIRS IST, Feb 27, 2012.  Spatial patterns appear consistent.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6100" y="0"/>
            <a:ext cx="7658100" cy="822960"/>
          </a:xfrm>
        </p:spPr>
        <p:txBody>
          <a:bodyPr>
            <a:normAutofit fontScale="90000"/>
          </a:bodyPr>
          <a:lstStyle/>
          <a:p>
            <a:r>
              <a:rPr lang="en-US" dirty="0" smtClean="0"/>
              <a:t>Provisional </a:t>
            </a:r>
            <a:r>
              <a:rPr lang="en-US" dirty="0"/>
              <a:t>Maturity Evaluation </a:t>
            </a:r>
            <a:r>
              <a:rPr lang="en-US" dirty="0" smtClean="0"/>
              <a:t>– global comparison</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dirty="0"/>
          </a:p>
        </p:txBody>
      </p:sp>
      <p:sp>
        <p:nvSpPr>
          <p:cNvPr id="7" name="TextBox 6"/>
          <p:cNvSpPr txBox="1"/>
          <p:nvPr/>
        </p:nvSpPr>
        <p:spPr>
          <a:xfrm>
            <a:off x="281075" y="2140540"/>
            <a:ext cx="2985536" cy="2308324"/>
          </a:xfrm>
          <a:prstGeom prst="rect">
            <a:avLst/>
          </a:prstGeom>
          <a:noFill/>
        </p:spPr>
        <p:txBody>
          <a:bodyPr wrap="square" rtlCol="0">
            <a:spAutoFit/>
          </a:bodyPr>
          <a:lstStyle/>
          <a:p>
            <a:r>
              <a:rPr lang="en-US" b="1" dirty="0" smtClean="0"/>
              <a:t>VIIRS </a:t>
            </a:r>
            <a:r>
              <a:rPr lang="en-US" b="1" dirty="0"/>
              <a:t>is biased high </a:t>
            </a:r>
            <a:r>
              <a:rPr lang="en-US" b="1" dirty="0" smtClean="0"/>
              <a:t>(warm</a:t>
            </a:r>
            <a:r>
              <a:rPr lang="en-US" b="1" dirty="0"/>
              <a:t>) </a:t>
            </a:r>
            <a:r>
              <a:rPr lang="en-US" dirty="0"/>
              <a:t>compared to NCEP </a:t>
            </a:r>
            <a:r>
              <a:rPr lang="en-US" dirty="0" smtClean="0"/>
              <a:t>reanalysis. However, the NCEP skin temperature used in this analysis is a forecast, not an analysis. This result is the opposite </a:t>
            </a:r>
            <a:r>
              <a:rPr lang="en-US" dirty="0"/>
              <a:t>of the MODIS &amp; </a:t>
            </a:r>
            <a:r>
              <a:rPr lang="en-US" dirty="0" err="1"/>
              <a:t>IceBridge</a:t>
            </a:r>
            <a:r>
              <a:rPr lang="en-US" dirty="0"/>
              <a:t> </a:t>
            </a:r>
            <a:r>
              <a:rPr lang="en-US" dirty="0" smtClean="0"/>
              <a:t>results. </a:t>
            </a:r>
            <a:endParaRPr lang="en-US" dirty="0"/>
          </a:p>
        </p:txBody>
      </p:sp>
      <p:pic>
        <p:nvPicPr>
          <p:cNvPr id="2" name="Picture 1" descr="IST_scatter_NPP_NC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610" y="1135456"/>
            <a:ext cx="5420190" cy="5411587"/>
          </a:xfrm>
          <a:prstGeom prst="rect">
            <a:avLst/>
          </a:prstGeom>
        </p:spPr>
      </p:pic>
    </p:spTree>
    <p:extLst>
      <p:ext uri="{BB962C8B-B14F-4D97-AF65-F5344CB8AC3E}">
        <p14:creationId xmlns:p14="http://schemas.microsoft.com/office/powerpoint/2010/main" val="244859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Ice Surface Temperature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dirty="0"/>
          </a:p>
        </p:txBody>
      </p:sp>
      <p:pic>
        <p:nvPicPr>
          <p:cNvPr id="5" name="Picture 4" descr="C:\Users\Tschudi\AppData\Local\Microsoft\Windows\Temporary Internet Files\Content.Outlook\WDQO1EAQ\Fig1_IST_022712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854" y="1068942"/>
            <a:ext cx="5652533" cy="5652533"/>
          </a:xfrm>
          <a:prstGeom prst="rect">
            <a:avLst/>
          </a:prstGeom>
          <a:noFill/>
          <a:ln>
            <a:noFill/>
          </a:ln>
        </p:spPr>
      </p:pic>
    </p:spTree>
    <p:extLst>
      <p:ext uri="{BB962C8B-B14F-4D97-AF65-F5344CB8AC3E}">
        <p14:creationId xmlns:p14="http://schemas.microsoft.com/office/powerpoint/2010/main" val="132334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546100" y="0"/>
            <a:ext cx="7658100" cy="822960"/>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Provisional Maturity Evaluation – </a:t>
            </a:r>
            <a:br>
              <a:rPr lang="en-US" smtClean="0"/>
            </a:br>
            <a:r>
              <a:rPr lang="en-US" smtClean="0"/>
              <a:t>Cloud Mask Impacts</a:t>
            </a:r>
            <a:endParaRPr lang="en-US" dirty="0"/>
          </a:p>
        </p:txBody>
      </p:sp>
      <p:sp>
        <p:nvSpPr>
          <p:cNvPr id="5"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20</a:t>
            </a:fld>
            <a:endParaRPr lang="en-US" dirty="0"/>
          </a:p>
        </p:txBody>
      </p:sp>
      <p:sp>
        <p:nvSpPr>
          <p:cNvPr id="6" name="TextBox 5"/>
          <p:cNvSpPr txBox="1"/>
          <p:nvPr/>
        </p:nvSpPr>
        <p:spPr>
          <a:xfrm>
            <a:off x="127000" y="5046148"/>
            <a:ext cx="5899946" cy="1477328"/>
          </a:xfrm>
          <a:prstGeom prst="rect">
            <a:avLst/>
          </a:prstGeom>
          <a:noFill/>
        </p:spPr>
        <p:txBody>
          <a:bodyPr wrap="square" rtlCol="0">
            <a:spAutoFit/>
          </a:bodyPr>
          <a:lstStyle/>
          <a:p>
            <a:r>
              <a:rPr lang="en-US" b="1" dirty="0" smtClean="0"/>
              <a:t>The VIIRS Cloud Mask (VCM) continues to exhibit problems in the polar regions</a:t>
            </a:r>
            <a:r>
              <a:rPr lang="en-US" dirty="0" smtClean="0"/>
              <a:t>, which can significantly impact the snow and ice products. The figure above illustrates significant differences between daytime and nighttime, as well as discontinuities along ice/no-ice boundaries. </a:t>
            </a:r>
            <a:endParaRPr lang="en-US" dirty="0"/>
          </a:p>
        </p:txBody>
      </p:sp>
      <p:pic>
        <p:nvPicPr>
          <p:cNvPr id="8" name="Picture 7"/>
          <p:cNvPicPr>
            <a:picLocks noChangeAspect="1"/>
          </p:cNvPicPr>
          <p:nvPr/>
        </p:nvPicPr>
        <p:blipFill>
          <a:blip r:embed="rId2"/>
          <a:stretch>
            <a:fillRect/>
          </a:stretch>
        </p:blipFill>
        <p:spPr>
          <a:xfrm>
            <a:off x="6166166" y="1170640"/>
            <a:ext cx="2714643" cy="2714643"/>
          </a:xfrm>
          <a:prstGeom prst="rect">
            <a:avLst/>
          </a:prstGeom>
        </p:spPr>
      </p:pic>
      <p:pic>
        <p:nvPicPr>
          <p:cNvPr id="9" name="Picture 8"/>
          <p:cNvPicPr>
            <a:picLocks noChangeAspect="1"/>
          </p:cNvPicPr>
          <p:nvPr/>
        </p:nvPicPr>
        <p:blipFill>
          <a:blip r:embed="rId3"/>
          <a:stretch>
            <a:fillRect/>
          </a:stretch>
        </p:blipFill>
        <p:spPr>
          <a:xfrm>
            <a:off x="6090801" y="4016450"/>
            <a:ext cx="2768880" cy="2768880"/>
          </a:xfrm>
          <a:prstGeom prst="rect">
            <a:avLst/>
          </a:prstGeom>
        </p:spPr>
      </p:pic>
      <p:sp>
        <p:nvSpPr>
          <p:cNvPr id="10" name="Rectangle 9"/>
          <p:cNvSpPr/>
          <p:nvPr/>
        </p:nvSpPr>
        <p:spPr>
          <a:xfrm>
            <a:off x="5924211" y="1559184"/>
            <a:ext cx="1257977" cy="338554"/>
          </a:xfrm>
          <a:prstGeom prst="rect">
            <a:avLst/>
          </a:prstGeom>
          <a:solidFill>
            <a:schemeClr val="bg1"/>
          </a:solidFill>
          <a:ln>
            <a:solidFill>
              <a:srgbClr val="618FFD"/>
            </a:solidFill>
          </a:ln>
        </p:spPr>
        <p:txBody>
          <a:bodyPr wrap="none">
            <a:spAutoFit/>
          </a:bodyPr>
          <a:lstStyle/>
          <a:p>
            <a:r>
              <a:rPr lang="en-US" sz="1600" dirty="0" smtClean="0"/>
              <a:t>Terra MODIS</a:t>
            </a:r>
            <a:endParaRPr lang="en-US" sz="1600" dirty="0"/>
          </a:p>
        </p:txBody>
      </p:sp>
      <p:sp>
        <p:nvSpPr>
          <p:cNvPr id="11" name="Rectangle 10"/>
          <p:cNvSpPr/>
          <p:nvPr/>
        </p:nvSpPr>
        <p:spPr>
          <a:xfrm>
            <a:off x="5671346" y="4374568"/>
            <a:ext cx="1249060" cy="338554"/>
          </a:xfrm>
          <a:prstGeom prst="rect">
            <a:avLst/>
          </a:prstGeom>
          <a:solidFill>
            <a:schemeClr val="bg1"/>
          </a:solidFill>
          <a:ln>
            <a:solidFill>
              <a:srgbClr val="618FFD"/>
            </a:solidFill>
          </a:ln>
        </p:spPr>
        <p:txBody>
          <a:bodyPr wrap="none">
            <a:spAutoFit/>
          </a:bodyPr>
          <a:lstStyle/>
          <a:p>
            <a:r>
              <a:rPr lang="en-US" sz="1600" dirty="0" smtClean="0"/>
              <a:t>Aqua MODIS</a:t>
            </a:r>
            <a:endParaRPr lang="en-US" sz="1600" dirty="0"/>
          </a:p>
        </p:txBody>
      </p:sp>
      <p:pic>
        <p:nvPicPr>
          <p:cNvPr id="13" name="Picture 12" descr="NPP_CM_2012_352_12_17_0023_004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3" y="859476"/>
            <a:ext cx="4189408" cy="4189408"/>
          </a:xfrm>
          <a:prstGeom prst="rect">
            <a:avLst/>
          </a:prstGeom>
        </p:spPr>
      </p:pic>
      <p:cxnSp>
        <p:nvCxnSpPr>
          <p:cNvPr id="17" name="Straight Connector 16"/>
          <p:cNvCxnSpPr/>
          <p:nvPr/>
        </p:nvCxnSpPr>
        <p:spPr>
          <a:xfrm>
            <a:off x="1767589" y="1819174"/>
            <a:ext cx="1414071" cy="131837"/>
          </a:xfrm>
          <a:prstGeom prst="line">
            <a:avLst/>
          </a:prstGeom>
          <a:ln>
            <a:solidFill>
              <a:srgbClr val="15FD82"/>
            </a:solidFill>
            <a:prstDash val="dash"/>
            <a:roun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317506" y="3194945"/>
            <a:ext cx="536823" cy="690338"/>
          </a:xfrm>
          <a:prstGeom prst="line">
            <a:avLst/>
          </a:prstGeom>
          <a:ln>
            <a:solidFill>
              <a:srgbClr val="15FD82"/>
            </a:solidFill>
            <a:prstDash val="sysDot"/>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33866" y="2190437"/>
            <a:ext cx="1345108" cy="553998"/>
            <a:chOff x="148413" y="1377637"/>
            <a:chExt cx="1345108" cy="553998"/>
          </a:xfrm>
        </p:grpSpPr>
        <p:sp>
          <p:nvSpPr>
            <p:cNvPr id="24" name="TextBox 23"/>
            <p:cNvSpPr txBox="1"/>
            <p:nvPr/>
          </p:nvSpPr>
          <p:spPr>
            <a:xfrm>
              <a:off x="148413" y="1377637"/>
              <a:ext cx="1345108" cy="553998"/>
            </a:xfrm>
            <a:prstGeom prst="rect">
              <a:avLst/>
            </a:prstGeom>
            <a:noFill/>
            <a:ln>
              <a:solidFill>
                <a:schemeClr val="tx1"/>
              </a:solidFill>
            </a:ln>
          </p:spPr>
          <p:txBody>
            <a:bodyPr wrap="square" rtlCol="0">
              <a:spAutoFit/>
            </a:bodyPr>
            <a:lstStyle/>
            <a:p>
              <a:r>
                <a:rPr lang="en-US" sz="1000" dirty="0" smtClean="0"/>
                <a:t>Day/night boundary</a:t>
              </a:r>
            </a:p>
            <a:p>
              <a:r>
                <a:rPr lang="en-US" sz="1000" dirty="0" smtClean="0"/>
                <a:t>(dashed green)</a:t>
              </a:r>
            </a:p>
            <a:p>
              <a:endParaRPr lang="en-US" sz="1000" dirty="0" smtClean="0"/>
            </a:p>
          </p:txBody>
        </p:sp>
        <p:cxnSp>
          <p:nvCxnSpPr>
            <p:cNvPr id="25" name="Straight Connector 24"/>
            <p:cNvCxnSpPr/>
            <p:nvPr/>
          </p:nvCxnSpPr>
          <p:spPr>
            <a:xfrm flipV="1">
              <a:off x="271780" y="1818640"/>
              <a:ext cx="957580" cy="8089"/>
            </a:xfrm>
            <a:prstGeom prst="line">
              <a:avLst/>
            </a:prstGeom>
            <a:ln w="28575">
              <a:solidFill>
                <a:srgbClr val="00FF00"/>
              </a:solidFill>
              <a:prstDash val="dash"/>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333092" y="2104316"/>
            <a:ext cx="585918" cy="338554"/>
          </a:xfrm>
          <a:prstGeom prst="rect">
            <a:avLst/>
          </a:prstGeom>
          <a:solidFill>
            <a:schemeClr val="bg1"/>
          </a:solidFill>
          <a:ln>
            <a:solidFill>
              <a:srgbClr val="618FFD"/>
            </a:solidFill>
          </a:ln>
        </p:spPr>
        <p:txBody>
          <a:bodyPr wrap="none">
            <a:spAutoFit/>
          </a:bodyPr>
          <a:lstStyle/>
          <a:p>
            <a:r>
              <a:rPr lang="en-US" sz="1600" dirty="0" smtClean="0"/>
              <a:t>VCM</a:t>
            </a:r>
            <a:endParaRPr lang="en-US" sz="1600" dirty="0"/>
          </a:p>
        </p:txBody>
      </p:sp>
      <p:sp>
        <p:nvSpPr>
          <p:cNvPr id="18" name="Rectangle 17"/>
          <p:cNvSpPr/>
          <p:nvPr/>
        </p:nvSpPr>
        <p:spPr>
          <a:xfrm>
            <a:off x="115570" y="4251457"/>
            <a:ext cx="1560830" cy="738664"/>
          </a:xfrm>
          <a:prstGeom prst="rect">
            <a:avLst/>
          </a:prstGeom>
          <a:ln>
            <a:solidFill>
              <a:schemeClr val="tx1"/>
            </a:solidFill>
          </a:ln>
        </p:spPr>
        <p:txBody>
          <a:bodyPr wrap="square">
            <a:spAutoFit/>
          </a:bodyPr>
          <a:lstStyle/>
          <a:p>
            <a:r>
              <a:rPr lang="en-US" sz="1000" dirty="0" smtClean="0"/>
              <a:t>Ice/No Ice boundary from snow/ice rolling tiles (IVSIC, dotted green)</a:t>
            </a:r>
          </a:p>
          <a:p>
            <a:endParaRPr lang="en-US" sz="1200" dirty="0" smtClean="0"/>
          </a:p>
        </p:txBody>
      </p:sp>
      <p:cxnSp>
        <p:nvCxnSpPr>
          <p:cNvPr id="19" name="Straight Connector 18"/>
          <p:cNvCxnSpPr/>
          <p:nvPr/>
        </p:nvCxnSpPr>
        <p:spPr>
          <a:xfrm>
            <a:off x="248920" y="4856480"/>
            <a:ext cx="939978" cy="0"/>
          </a:xfrm>
          <a:prstGeom prst="line">
            <a:avLst/>
          </a:prstGeom>
          <a:ln w="38100">
            <a:solidFill>
              <a:srgbClr val="00FF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727200" y="3952240"/>
            <a:ext cx="518160" cy="5858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4" idx="3"/>
          </p:cNvCxnSpPr>
          <p:nvPr/>
        </p:nvCxnSpPr>
        <p:spPr>
          <a:xfrm flipV="1">
            <a:off x="1378974" y="1879601"/>
            <a:ext cx="432892" cy="5878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rot="444752">
            <a:off x="1823183" y="1964238"/>
            <a:ext cx="1473667" cy="958715"/>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444752">
            <a:off x="7039599" y="2038436"/>
            <a:ext cx="825257" cy="50611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444752">
            <a:off x="7161519" y="4883236"/>
            <a:ext cx="825257" cy="50611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4622800" y="2514600"/>
            <a:ext cx="1548886" cy="276999"/>
          </a:xfrm>
          <a:prstGeom prst="rect">
            <a:avLst/>
          </a:prstGeom>
          <a:solidFill>
            <a:srgbClr val="FFC000"/>
          </a:solidFill>
          <a:ln>
            <a:solidFill>
              <a:schemeClr val="tx1"/>
            </a:solidFill>
          </a:ln>
        </p:spPr>
        <p:txBody>
          <a:bodyPr wrap="none" rtlCol="0">
            <a:spAutoFit/>
          </a:bodyPr>
          <a:lstStyle/>
          <a:p>
            <a:r>
              <a:rPr lang="en-US" sz="1200" dirty="0" smtClean="0"/>
              <a:t>Region of discrepancy</a:t>
            </a:r>
            <a:endParaRPr lang="en-US" sz="1200" dirty="0"/>
          </a:p>
        </p:txBody>
      </p:sp>
      <p:cxnSp>
        <p:nvCxnSpPr>
          <p:cNvPr id="46" name="Straight Arrow Connector 45"/>
          <p:cNvCxnSpPr>
            <a:stCxn id="8" idx="1"/>
          </p:cNvCxnSpPr>
          <p:nvPr/>
        </p:nvCxnSpPr>
        <p:spPr>
          <a:xfrm flipV="1">
            <a:off x="6166166" y="2252133"/>
            <a:ext cx="827301" cy="2758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43" idx="1"/>
          </p:cNvCxnSpPr>
          <p:nvPr/>
        </p:nvCxnSpPr>
        <p:spPr>
          <a:xfrm>
            <a:off x="6146800" y="2844800"/>
            <a:ext cx="1161099" cy="207640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4" idx="1"/>
            <a:endCxn id="41" idx="6"/>
          </p:cNvCxnSpPr>
          <p:nvPr/>
        </p:nvCxnSpPr>
        <p:spPr>
          <a:xfrm flipH="1" flipV="1">
            <a:off x="3290692" y="2538657"/>
            <a:ext cx="1332108" cy="114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07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Discrepancy Reports (DRs)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7993216"/>
              </p:ext>
            </p:extLst>
          </p:nvPr>
        </p:nvGraphicFramePr>
        <p:xfrm>
          <a:off x="457200" y="1217225"/>
          <a:ext cx="8229600" cy="3312160"/>
        </p:xfrm>
        <a:graphic>
          <a:graphicData uri="http://schemas.openxmlformats.org/drawingml/2006/table">
            <a:tbl>
              <a:tblPr firstRow="1" bandRow="1">
                <a:tableStyleId>{5C22544A-7EE6-4342-B048-85BDC9FD1C3A}</a:tableStyleId>
              </a:tblPr>
              <a:tblGrid>
                <a:gridCol w="1300348"/>
                <a:gridCol w="1520042"/>
                <a:gridCol w="2624446"/>
                <a:gridCol w="2784764"/>
              </a:tblGrid>
              <a:tr h="370840">
                <a:tc>
                  <a:txBody>
                    <a:bodyPr/>
                    <a:lstStyle/>
                    <a:p>
                      <a:r>
                        <a:rPr lang="en-US" dirty="0" smtClean="0"/>
                        <a:t>Date</a:t>
                      </a:r>
                      <a:endParaRPr lang="en-US" dirty="0"/>
                    </a:p>
                  </a:txBody>
                  <a:tcPr/>
                </a:tc>
                <a:tc>
                  <a:txBody>
                    <a:bodyPr/>
                    <a:lstStyle/>
                    <a:p>
                      <a:r>
                        <a:rPr lang="en-US" dirty="0" smtClean="0"/>
                        <a:t>Update/DR#</a:t>
                      </a:r>
                      <a:endParaRPr lang="en-US" dirty="0"/>
                    </a:p>
                  </a:txBody>
                  <a:tcPr/>
                </a:tc>
                <a:tc>
                  <a:txBody>
                    <a:bodyPr/>
                    <a:lstStyle/>
                    <a:p>
                      <a:r>
                        <a:rPr lang="en-US" dirty="0" smtClean="0"/>
                        <a:t>Reason</a:t>
                      </a:r>
                      <a:endParaRPr lang="en-US" dirty="0"/>
                    </a:p>
                  </a:txBody>
                  <a:tcPr/>
                </a:tc>
                <a:tc>
                  <a:txBody>
                    <a:bodyPr/>
                    <a:lstStyle/>
                    <a:p>
                      <a:r>
                        <a:rPr lang="en-US" dirty="0" smtClean="0"/>
                        <a:t>Status</a:t>
                      </a:r>
                      <a:endParaRPr lang="en-US" dirty="0"/>
                    </a:p>
                  </a:txBody>
                  <a:tcPr/>
                </a:tc>
              </a:tr>
              <a:tr h="370840">
                <a:tc>
                  <a:txBody>
                    <a:bodyPr/>
                    <a:lstStyle/>
                    <a:p>
                      <a:r>
                        <a:rPr lang="en-US" sz="1200" dirty="0" smtClean="0">
                          <a:solidFill>
                            <a:schemeClr val="tx1"/>
                          </a:solidFill>
                        </a:rPr>
                        <a:t>04-17-2013</a:t>
                      </a:r>
                      <a:endParaRPr lang="en-US" sz="1200" dirty="0">
                        <a:solidFill>
                          <a:schemeClr val="tx1"/>
                        </a:solidFill>
                      </a:endParaRPr>
                    </a:p>
                  </a:txBody>
                  <a:tcPr/>
                </a:tc>
                <a:tc>
                  <a:txBody>
                    <a:bodyPr/>
                    <a:lstStyle/>
                    <a:p>
                      <a:r>
                        <a:rPr lang="en-US" sz="1200" dirty="0" smtClean="0"/>
                        <a:t>7138</a:t>
                      </a:r>
                      <a:endParaRPr lang="en-US" sz="1200" dirty="0"/>
                    </a:p>
                  </a:txBody>
                  <a:tcPr/>
                </a:tc>
                <a:tc>
                  <a:txBody>
                    <a:bodyPr/>
                    <a:lstStyle/>
                    <a:p>
                      <a:r>
                        <a:rPr lang="en-US" sz="1200" kern="1200" dirty="0" smtClean="0">
                          <a:solidFill>
                            <a:schemeClr val="dk1"/>
                          </a:solidFill>
                          <a:latin typeface="+mn-lt"/>
                          <a:ea typeface="+mn-ea"/>
                          <a:cs typeface="+mn-cs"/>
                        </a:rPr>
                        <a:t>IST EDR OAD Corrections</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04-17-2013</a:t>
                      </a:r>
                      <a:endParaRPr lang="en-US" sz="1200" dirty="0">
                        <a:solidFill>
                          <a:schemeClr val="tx1"/>
                        </a:solidFill>
                      </a:endParaRPr>
                    </a:p>
                  </a:txBody>
                  <a:tcPr/>
                </a:tc>
                <a:tc>
                  <a:txBody>
                    <a:bodyPr/>
                    <a:lstStyle/>
                    <a:p>
                      <a:r>
                        <a:rPr lang="en-US" sz="1200" dirty="0" smtClean="0"/>
                        <a:t>7137</a:t>
                      </a:r>
                      <a:endParaRPr lang="en-US" sz="1200" dirty="0"/>
                    </a:p>
                  </a:txBody>
                  <a:tcPr/>
                </a:tc>
                <a:tc>
                  <a:txBody>
                    <a:bodyPr/>
                    <a:lstStyle/>
                    <a:p>
                      <a:r>
                        <a:rPr lang="en-US" sz="1200" dirty="0" smtClean="0">
                          <a:latin typeface="+mn-lt"/>
                        </a:rPr>
                        <a:t>IST</a:t>
                      </a:r>
                      <a:r>
                        <a:rPr lang="en-US" sz="1200" baseline="0" dirty="0" smtClean="0">
                          <a:latin typeface="+mn-lt"/>
                        </a:rPr>
                        <a:t> EDR ATBD Section 2.3 Wording Error Correction</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11-18-2011</a:t>
                      </a:r>
                      <a:endParaRPr lang="en-US" sz="1200" dirty="0">
                        <a:solidFill>
                          <a:schemeClr val="tx1"/>
                        </a:solidFill>
                      </a:endParaRPr>
                    </a:p>
                  </a:txBody>
                  <a:tcPr/>
                </a:tc>
                <a:tc>
                  <a:txBody>
                    <a:bodyPr/>
                    <a:lstStyle/>
                    <a:p>
                      <a:r>
                        <a:rPr lang="en-US" sz="1200" dirty="0" smtClean="0"/>
                        <a:t>4457</a:t>
                      </a:r>
                      <a:endParaRPr lang="en-US" sz="1200" dirty="0"/>
                    </a:p>
                  </a:txBody>
                  <a:tcPr/>
                </a:tc>
                <a:tc>
                  <a:txBody>
                    <a:bodyPr/>
                    <a:lstStyle/>
                    <a:p>
                      <a:r>
                        <a:rPr lang="en-US" sz="1200" kern="1200" dirty="0" smtClean="0">
                          <a:solidFill>
                            <a:schemeClr val="dk1"/>
                          </a:solidFill>
                          <a:latin typeface="+mn-lt"/>
                          <a:ea typeface="+mn-ea"/>
                          <a:cs typeface="+mn-cs"/>
                        </a:rPr>
                        <a:t>EDR PR to define mid quality criteria</a:t>
                      </a:r>
                      <a:r>
                        <a:rPr lang="en-US" sz="1200" baseline="0" dirty="0" smtClean="0">
                          <a:latin typeface="+mn-lt"/>
                        </a:rPr>
                        <a:t> </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11-18-2011</a:t>
                      </a:r>
                      <a:endParaRPr lang="en-US" sz="1200" dirty="0">
                        <a:solidFill>
                          <a:schemeClr val="tx1"/>
                        </a:solidFill>
                      </a:endParaRPr>
                    </a:p>
                  </a:txBody>
                  <a:tcPr/>
                </a:tc>
                <a:tc>
                  <a:txBody>
                    <a:bodyPr/>
                    <a:lstStyle/>
                    <a:p>
                      <a:r>
                        <a:rPr lang="en-US" sz="1200" dirty="0" smtClean="0"/>
                        <a:t>4456</a:t>
                      </a:r>
                      <a:endParaRPr lang="en-US" sz="1200" dirty="0"/>
                    </a:p>
                  </a:txBody>
                  <a:tcPr/>
                </a:tc>
                <a:tc>
                  <a:txBody>
                    <a:bodyPr/>
                    <a:lstStyle/>
                    <a:p>
                      <a:r>
                        <a:rPr lang="en-US" sz="1200" kern="1200" dirty="0" smtClean="0">
                          <a:solidFill>
                            <a:schemeClr val="dk1"/>
                          </a:solidFill>
                          <a:latin typeface="+mn-lt"/>
                          <a:ea typeface="+mn-ea"/>
                          <a:cs typeface="+mn-cs"/>
                        </a:rPr>
                        <a:t>EDR PR update to Define the exclusion criteria for quality summations</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open</a:t>
                      </a:r>
                    </a:p>
                    <a:p>
                      <a:endParaRPr lang="en-US" sz="1200" dirty="0"/>
                    </a:p>
                  </a:txBody>
                  <a:tcPr/>
                </a:tc>
              </a:tr>
              <a:tr h="370840">
                <a:tc>
                  <a:txBody>
                    <a:bodyPr/>
                    <a:lstStyle/>
                    <a:p>
                      <a:r>
                        <a:rPr lang="en-US" sz="1200" dirty="0" smtClean="0">
                          <a:solidFill>
                            <a:schemeClr val="tx1"/>
                          </a:solidFill>
                        </a:rPr>
                        <a:t>11-18-2011</a:t>
                      </a:r>
                      <a:endParaRPr lang="en-US" sz="1200" dirty="0">
                        <a:solidFill>
                          <a:schemeClr val="tx1"/>
                        </a:solidFill>
                      </a:endParaRPr>
                    </a:p>
                  </a:txBody>
                  <a:tcPr/>
                </a:tc>
                <a:tc>
                  <a:txBody>
                    <a:bodyPr/>
                    <a:lstStyle/>
                    <a:p>
                      <a:r>
                        <a:rPr lang="en-US" sz="1200" dirty="0" smtClean="0"/>
                        <a:t>4455</a:t>
                      </a:r>
                      <a:endParaRPr lang="en-US" sz="1200" dirty="0"/>
                    </a:p>
                  </a:txBody>
                  <a:tcPr/>
                </a:tc>
                <a:tc>
                  <a:txBody>
                    <a:bodyPr/>
                    <a:lstStyle/>
                    <a:p>
                      <a:r>
                        <a:rPr lang="en-US" sz="1200" kern="1200" dirty="0" smtClean="0">
                          <a:solidFill>
                            <a:schemeClr val="dk1"/>
                          </a:solidFill>
                          <a:latin typeface="+mn-lt"/>
                          <a:ea typeface="+mn-ea"/>
                          <a:cs typeface="+mn-cs"/>
                        </a:rPr>
                        <a:t>Update EDR PR to define high quality retrievals</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open</a:t>
                      </a:r>
                    </a:p>
                  </a:txBody>
                  <a:tcPr/>
                </a:tc>
              </a:tr>
              <a:tr h="370840">
                <a:tc>
                  <a:txBody>
                    <a:bodyPr/>
                    <a:lstStyle/>
                    <a:p>
                      <a:r>
                        <a:rPr lang="en-US" sz="1200" dirty="0" smtClean="0">
                          <a:solidFill>
                            <a:schemeClr val="tx1"/>
                          </a:solidFill>
                        </a:rPr>
                        <a:t>12-22-2010</a:t>
                      </a:r>
                      <a:endParaRPr lang="en-US" sz="1200" dirty="0">
                        <a:solidFill>
                          <a:schemeClr val="tx1"/>
                        </a:solidFill>
                      </a:endParaRPr>
                    </a:p>
                  </a:txBody>
                  <a:tcPr/>
                </a:tc>
                <a:tc>
                  <a:txBody>
                    <a:bodyPr/>
                    <a:lstStyle/>
                    <a:p>
                      <a:r>
                        <a:rPr lang="en-US" sz="1200" dirty="0" smtClean="0"/>
                        <a:t>4136</a:t>
                      </a:r>
                      <a:endParaRPr lang="en-US" sz="1200" dirty="0"/>
                    </a:p>
                  </a:txBody>
                  <a:tcPr/>
                </a:tc>
                <a:tc>
                  <a:txBody>
                    <a:bodyPr/>
                    <a:lstStyle/>
                    <a:p>
                      <a:r>
                        <a:rPr lang="en-US" sz="1200" kern="1200" dirty="0" smtClean="0">
                          <a:solidFill>
                            <a:schemeClr val="dk1"/>
                          </a:solidFill>
                          <a:latin typeface="+mn-lt"/>
                          <a:ea typeface="+mn-ea"/>
                          <a:cs typeface="+mn-cs"/>
                        </a:rPr>
                        <a:t>ECR A-337 Dec 10 Look Up Table drop</a:t>
                      </a:r>
                      <a:endParaRPr lang="en-US" sz="1200" dirty="0">
                        <a:latin typeface="+mn-lt"/>
                      </a:endParaRPr>
                    </a:p>
                  </a:txBody>
                  <a:tcPr/>
                </a:tc>
                <a:tc>
                  <a:txBody>
                    <a:bodyPr/>
                    <a:lstStyle/>
                    <a:p>
                      <a:r>
                        <a:rPr lang="en-US" sz="1200" kern="1200" dirty="0" smtClean="0">
                          <a:solidFill>
                            <a:schemeClr val="dk1"/>
                          </a:solidFill>
                          <a:latin typeface="+mn-lt"/>
                          <a:ea typeface="+mn-ea"/>
                          <a:cs typeface="+mn-cs"/>
                        </a:rPr>
                        <a:t>request closure</a:t>
                      </a:r>
                      <a:endParaRPr lang="en-US" sz="1200" dirty="0"/>
                    </a:p>
                  </a:txBody>
                  <a:tcPr/>
                </a:tc>
              </a:tr>
              <a:tr h="370840">
                <a:tc>
                  <a:txBody>
                    <a:bodyPr/>
                    <a:lstStyle/>
                    <a:p>
                      <a:r>
                        <a:rPr lang="en-US" sz="1200" kern="1200" dirty="0" smtClean="0">
                          <a:solidFill>
                            <a:schemeClr val="dk1"/>
                          </a:solidFill>
                          <a:latin typeface="+mn-lt"/>
                          <a:ea typeface="+mn-ea"/>
                          <a:cs typeface="+mn-cs"/>
                        </a:rPr>
                        <a:t>07-17-2009</a:t>
                      </a:r>
                      <a:endParaRPr lang="en-US" sz="1200" dirty="0">
                        <a:solidFill>
                          <a:schemeClr val="tx1"/>
                        </a:solidFill>
                      </a:endParaRPr>
                    </a:p>
                  </a:txBody>
                  <a:tcPr/>
                </a:tc>
                <a:tc>
                  <a:txBody>
                    <a:bodyPr/>
                    <a:lstStyle/>
                    <a:p>
                      <a:r>
                        <a:rPr lang="en-US" sz="1200" dirty="0" smtClean="0"/>
                        <a:t>2936</a:t>
                      </a:r>
                      <a:endParaRPr lang="en-US" sz="1200" dirty="0"/>
                    </a:p>
                  </a:txBody>
                  <a:tcPr/>
                </a:tc>
                <a:tc>
                  <a:txBody>
                    <a:bodyPr/>
                    <a:lstStyle/>
                    <a:p>
                      <a:r>
                        <a:rPr lang="en-US" sz="1200" kern="1200" dirty="0" smtClean="0">
                          <a:solidFill>
                            <a:schemeClr val="dk1"/>
                          </a:solidFill>
                          <a:latin typeface="+mn-lt"/>
                          <a:ea typeface="+mn-ea"/>
                          <a:cs typeface="+mn-cs"/>
                        </a:rPr>
                        <a:t>Ice Surface Temp and IST use different emissivities for ice</a:t>
                      </a:r>
                      <a:endParaRPr lang="en-US" sz="1200" dirty="0">
                        <a:latin typeface="+mn-lt"/>
                      </a:endParaRPr>
                    </a:p>
                  </a:txBody>
                  <a:tcPr/>
                </a:tc>
                <a:tc>
                  <a:txBody>
                    <a:bodyPr/>
                    <a:lstStyle/>
                    <a:p>
                      <a:r>
                        <a:rPr lang="en-US" sz="1200" kern="1200" dirty="0" smtClean="0">
                          <a:solidFill>
                            <a:schemeClr val="dk1"/>
                          </a:solidFill>
                          <a:latin typeface="+mn-lt"/>
                          <a:ea typeface="+mn-ea"/>
                          <a:cs typeface="+mn-cs"/>
                        </a:rPr>
                        <a:t>Plan in place (next slide)</a:t>
                      </a:r>
                      <a:endParaRPr lang="en-US" sz="1200"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a:t>Path Forward Recommendation for DR 2936</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dirty="0"/>
          </a:p>
        </p:txBody>
      </p:sp>
      <p:sp>
        <p:nvSpPr>
          <p:cNvPr id="6" name="Rectangle 1"/>
          <p:cNvSpPr>
            <a:spLocks noChangeArrowheads="1"/>
          </p:cNvSpPr>
          <p:nvPr/>
        </p:nvSpPr>
        <p:spPr bwMode="auto">
          <a:xfrm>
            <a:off x="304800" y="1566191"/>
            <a:ext cx="8839200" cy="4447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000" dirty="0" smtClean="0">
                <a:solidFill>
                  <a:srgbClr val="000000"/>
                </a:solidFill>
                <a:ea typeface="Calibri" pitchFamily="34" charset="0"/>
                <a:cs typeface="Times New Roman" pitchFamily="18" charset="0"/>
              </a:rPr>
              <a:t>Comparison of </a:t>
            </a:r>
            <a:r>
              <a:rPr kumimoji="0" lang="en-US" sz="2000" b="0" i="0" u="none" strike="noStrike" cap="none" normalizeH="0" baseline="0" dirty="0" smtClean="0">
                <a:ln>
                  <a:noFill/>
                </a:ln>
                <a:solidFill>
                  <a:srgbClr val="000000"/>
                </a:solidFill>
                <a:effectLst/>
                <a:ea typeface="Calibri" pitchFamily="34" charset="0"/>
                <a:cs typeface="Times New Roman" pitchFamily="18" charset="0"/>
              </a:rPr>
              <a:t> IST and Surface Temperature IP (ST IP) regression coefficients indicate</a:t>
            </a:r>
            <a:r>
              <a:rPr kumimoji="0" lang="en-US" sz="2000" b="0" i="0" u="none" strike="noStrike" cap="none" normalizeH="0" dirty="0" smtClean="0">
                <a:ln>
                  <a:noFill/>
                </a:ln>
                <a:solidFill>
                  <a:srgbClr val="000000"/>
                </a:solidFill>
                <a:effectLst/>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ea typeface="Calibri" pitchFamily="34" charset="0"/>
                <a:cs typeface="Times New Roman" pitchFamily="18" charset="0"/>
              </a:rPr>
              <a:t>that the IST </a:t>
            </a:r>
            <a:r>
              <a:rPr lang="en-US" sz="2000" dirty="0" smtClean="0">
                <a:solidFill>
                  <a:srgbClr val="000000"/>
                </a:solidFill>
                <a:ea typeface="Calibri" pitchFamily="34" charset="0"/>
                <a:cs typeface="Times New Roman" pitchFamily="18" charset="0"/>
              </a:rPr>
              <a:t>coefficients </a:t>
            </a:r>
            <a:r>
              <a:rPr kumimoji="0" lang="en-US" sz="2000" b="0" i="0" u="none" strike="noStrike" cap="none" normalizeH="0" baseline="0" dirty="0" smtClean="0">
                <a:ln>
                  <a:noFill/>
                </a:ln>
                <a:solidFill>
                  <a:srgbClr val="000000"/>
                </a:solidFill>
                <a:effectLst/>
                <a:ea typeface="Calibri" pitchFamily="34" charset="0"/>
                <a:cs typeface="Times New Roman" pitchFamily="18" charset="0"/>
              </a:rPr>
              <a:t>currently implemented on the IDPS system are valid.  However,  inspection has revealed</a:t>
            </a:r>
            <a:r>
              <a:rPr kumimoji="0" lang="en-US" sz="2000" b="0" i="0" u="none" strike="noStrike" cap="none" normalizeH="0" dirty="0" smtClean="0">
                <a:ln>
                  <a:noFill/>
                </a:ln>
                <a:solidFill>
                  <a:srgbClr val="000000"/>
                </a:solidFill>
                <a:effectLst/>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ea typeface="Calibri" pitchFamily="34" charset="0"/>
                <a:cs typeface="Times New Roman" pitchFamily="18" charset="0"/>
              </a:rPr>
              <a:t> the ST IP split window coefficient value associated with view zenith angle dependence</a:t>
            </a:r>
            <a:r>
              <a:rPr kumimoji="0" lang="en-US" sz="2000" b="0" i="0" u="none" strike="noStrike" cap="none" normalizeH="0" dirty="0" smtClean="0">
                <a:ln>
                  <a:noFill/>
                </a:ln>
                <a:solidFill>
                  <a:srgbClr val="000000"/>
                </a:solidFill>
                <a:effectLst/>
                <a:ea typeface="Calibri" pitchFamily="34" charset="0"/>
                <a:cs typeface="Times New Roman" pitchFamily="18" charset="0"/>
              </a:rPr>
              <a:t> </a:t>
            </a:r>
            <a:r>
              <a:rPr lang="en-US" sz="2000" dirty="0" smtClean="0">
                <a:solidFill>
                  <a:srgbClr val="000000"/>
                </a:solidFill>
                <a:ea typeface="Calibri" pitchFamily="34" charset="0"/>
                <a:cs typeface="Times New Roman" pitchFamily="18" charset="0"/>
              </a:rPr>
              <a:t>was erroneously  set to 0.</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ts val="600"/>
              </a:spcAft>
              <a:buClrTx/>
              <a:buSzTx/>
              <a:tabLst/>
            </a:pPr>
            <a:r>
              <a:rPr lang="en-US" sz="2000" dirty="0" smtClean="0">
                <a:solidFill>
                  <a:srgbClr val="000000"/>
                </a:solidFill>
                <a:ea typeface="Calibri" pitchFamily="34" charset="0"/>
                <a:cs typeface="Times New Roman" pitchFamily="18" charset="0"/>
              </a:rPr>
              <a:t>The review also uncovered a </a:t>
            </a:r>
            <a:r>
              <a:rPr lang="en-US" sz="2000" dirty="0">
                <a:solidFill>
                  <a:srgbClr val="000000"/>
                </a:solidFill>
                <a:ea typeface="Calibri" pitchFamily="34" charset="0"/>
                <a:cs typeface="Times New Roman" pitchFamily="18" charset="0"/>
              </a:rPr>
              <a:t>sign error in the </a:t>
            </a:r>
            <a:r>
              <a:rPr lang="en-US" sz="2000" dirty="0" smtClean="0">
                <a:solidFill>
                  <a:srgbClr val="000000"/>
                </a:solidFill>
                <a:ea typeface="Calibri" pitchFamily="34" charset="0"/>
                <a:cs typeface="Times New Roman" pitchFamily="18" charset="0"/>
              </a:rPr>
              <a:t>ATBD equation (second </a:t>
            </a:r>
            <a:r>
              <a:rPr lang="en-US" sz="2000" dirty="0">
                <a:solidFill>
                  <a:srgbClr val="000000"/>
                </a:solidFill>
                <a:ea typeface="Calibri" pitchFamily="34" charset="0"/>
                <a:cs typeface="Times New Roman" pitchFamily="18" charset="0"/>
              </a:rPr>
              <a:t>line from the </a:t>
            </a:r>
            <a:r>
              <a:rPr lang="en-US" sz="2000" dirty="0" smtClean="0">
                <a:solidFill>
                  <a:srgbClr val="000000"/>
                </a:solidFill>
                <a:ea typeface="Calibri" pitchFamily="34" charset="0"/>
                <a:cs typeface="Times New Roman" pitchFamily="18" charset="0"/>
              </a:rPr>
              <a:t>top, page 34). However, the code implementation is correct.</a:t>
            </a:r>
            <a:endParaRPr lang="en-US" sz="2000" dirty="0">
              <a:solidFill>
                <a:srgbClr val="000000"/>
              </a:solidFill>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ea typeface="Calibri" pitchFamily="34" charset="0"/>
                <a:cs typeface="Times New Roman" pitchFamily="18" charset="0"/>
              </a:rPr>
              <a:t>Proposed path forward actions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cs typeface="Arial" pitchFamily="34" charset="0"/>
            </a:endParaRPr>
          </a:p>
          <a:p>
            <a:pPr marL="342900" marR="0" lvl="0" indent="-342900" algn="l" defTabSz="914400" rtl="0" eaLnBrk="0" fontAlgn="base" latinLnBrk="0" hangingPunct="0">
              <a:lnSpc>
                <a:spcPct val="100000"/>
              </a:lnSpc>
              <a:spcBef>
                <a:spcPct val="0"/>
              </a:spcBef>
              <a:spcAft>
                <a:spcPts val="600"/>
              </a:spcAft>
              <a:buClrTx/>
              <a:buSzTx/>
              <a:buFont typeface="+mj-lt"/>
              <a:buAutoNum type="arabicPeriod"/>
              <a:tabLst/>
            </a:pPr>
            <a:r>
              <a:rPr lang="en-US" dirty="0" smtClean="0">
                <a:solidFill>
                  <a:srgbClr val="000000"/>
                </a:solidFill>
                <a:ea typeface="Calibri" pitchFamily="34" charset="0"/>
                <a:cs typeface="Times New Roman" pitchFamily="18" charset="0"/>
              </a:rPr>
              <a:t>Deliver updated STIP coefficients to close out DR 2936</a:t>
            </a:r>
            <a:r>
              <a:rPr kumimoji="0" lang="en-US" b="0" i="0" u="none" strike="noStrike" cap="none" normalizeH="0" baseline="0" dirty="0" smtClean="0">
                <a:ln>
                  <a:noFill/>
                </a:ln>
                <a:solidFill>
                  <a:srgbClr val="000000"/>
                </a:solidFill>
                <a:effectLst/>
                <a:ea typeface="Calibri" pitchFamily="34" charset="0"/>
                <a:cs typeface="Times New Roman" pitchFamily="18" charset="0"/>
              </a:rPr>
              <a:t> </a:t>
            </a:r>
          </a:p>
          <a:p>
            <a:pPr marL="342900" lvl="0" indent="-342900" eaLnBrk="0" fontAlgn="base" hangingPunct="0">
              <a:spcBef>
                <a:spcPct val="0"/>
              </a:spcBef>
              <a:spcAft>
                <a:spcPts val="600"/>
              </a:spcAft>
              <a:buFont typeface="+mj-lt"/>
              <a:buAutoNum type="arabicPeriod"/>
            </a:pPr>
            <a:r>
              <a:rPr kumimoji="0" lang="en-US" b="0" i="0" u="none" strike="noStrike" cap="none" normalizeH="0" baseline="0" dirty="0" smtClean="0">
                <a:ln>
                  <a:noFill/>
                </a:ln>
                <a:solidFill>
                  <a:srgbClr val="000000"/>
                </a:solidFill>
                <a:effectLst/>
                <a:ea typeface="Calibri" pitchFamily="34" charset="0"/>
                <a:cs typeface="Times New Roman" pitchFamily="18" charset="0"/>
              </a:rPr>
              <a:t>Open DR to correct the IST ATBD equation</a:t>
            </a:r>
            <a:r>
              <a:rPr kumimoji="0" lang="en-US" b="0" i="0" u="none" strike="noStrike" cap="none" normalizeH="0" dirty="0" smtClean="0">
                <a:ln>
                  <a:noFill/>
                </a:ln>
                <a:solidFill>
                  <a:srgbClr val="000000"/>
                </a:solidFill>
                <a:effectLst/>
                <a:ea typeface="Calibri" pitchFamily="34" charset="0"/>
                <a:cs typeface="Times New Roman" pitchFamily="18" charset="0"/>
              </a:rPr>
              <a:t> </a:t>
            </a:r>
            <a:r>
              <a:rPr kumimoji="0" lang="en-US" b="0" i="0" u="none" strike="noStrike" cap="none" normalizeH="0" baseline="0" dirty="0" smtClean="0">
                <a:ln>
                  <a:noFill/>
                </a:ln>
                <a:solidFill>
                  <a:srgbClr val="000000"/>
                </a:solidFill>
                <a:effectLst/>
                <a:ea typeface="Calibri" pitchFamily="34" charset="0"/>
                <a:cs typeface="Times New Roman" pitchFamily="18" charset="0"/>
              </a:rPr>
              <a:t>appearing in the ATBD.  </a:t>
            </a:r>
            <a:r>
              <a:rPr lang="en-US" dirty="0"/>
              <a:t> </a:t>
            </a:r>
            <a:r>
              <a:rPr lang="en-US" dirty="0" smtClean="0"/>
              <a:t>The Equation should </a:t>
            </a:r>
            <a:r>
              <a:rPr lang="en-US" dirty="0"/>
              <a:t>be t11 = </a:t>
            </a:r>
            <a:r>
              <a:rPr lang="en-US" dirty="0" err="1"/>
              <a:t>tI</a:t>
            </a:r>
            <a:r>
              <a:rPr lang="en-US" dirty="0"/>
              <a:t> + (1-f)D </a:t>
            </a:r>
            <a:r>
              <a:rPr lang="en-US" dirty="0" smtClean="0"/>
              <a:t> instead of  t11 </a:t>
            </a:r>
            <a:r>
              <a:rPr lang="en-US" dirty="0"/>
              <a:t>= </a:t>
            </a:r>
            <a:r>
              <a:rPr lang="en-US" dirty="0" err="1"/>
              <a:t>tI</a:t>
            </a:r>
            <a:r>
              <a:rPr lang="en-US" dirty="0"/>
              <a:t> - (1-f)D </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1F497D"/>
                </a:solidFill>
                <a:effectLst/>
                <a:ea typeface="Calibri" pitchFamily="34" charset="0"/>
                <a:cs typeface="Calibri" pitchFamily="34" charset="0"/>
              </a:rPr>
              <a:t> </a:t>
            </a:r>
            <a:endParaRPr kumimoji="0" lang="en-US" sz="1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7865332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Threshold Tables (DQTT)</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dirty="0"/>
          </a:p>
        </p:txBody>
      </p:sp>
      <p:sp>
        <p:nvSpPr>
          <p:cNvPr id="6" name="Rectangle 5"/>
          <p:cNvSpPr/>
          <p:nvPr/>
        </p:nvSpPr>
        <p:spPr>
          <a:xfrm>
            <a:off x="107758" y="1001037"/>
            <a:ext cx="8766848" cy="5509201"/>
          </a:xfrm>
          <a:prstGeom prst="rect">
            <a:avLst/>
          </a:prstGeom>
        </p:spPr>
        <p:txBody>
          <a:bodyPr wrap="square">
            <a:spAutoFit/>
          </a:bodyPr>
          <a:lstStyle/>
          <a:p>
            <a:r>
              <a:rPr lang="en-US" dirty="0"/>
              <a:t>Synthesizing from the EDR PR, the CDFCB-X Vol. VI, and the IST DQTT XML </a:t>
            </a:r>
            <a:r>
              <a:rPr lang="en-US" dirty="0" smtClean="0"/>
              <a:t>file:</a:t>
            </a:r>
            <a:endParaRPr lang="en-US" dirty="0"/>
          </a:p>
          <a:p>
            <a:endParaRPr lang="en-US" dirty="0" smtClean="0"/>
          </a:p>
          <a:p>
            <a:pPr marL="342900" indent="-342900">
              <a:buFont typeface="+mj-lt"/>
              <a:buAutoNum type="arabicPeriod"/>
            </a:pPr>
            <a:r>
              <a:rPr lang="en-US" dirty="0" smtClean="0"/>
              <a:t>There </a:t>
            </a:r>
            <a:r>
              <a:rPr lang="en-US" dirty="0"/>
              <a:t>are three Data Quality Flags that are linked to potential Data Quality Notifications (DQNs)</a:t>
            </a:r>
            <a:r>
              <a:rPr lang="en-US" dirty="0" smtClean="0"/>
              <a:t>:</a:t>
            </a:r>
          </a:p>
          <a:p>
            <a:pPr marL="800100" lvl="1" indent="-342900">
              <a:buFont typeface="+mj-lt"/>
              <a:buAutoNum type="alphaLcParenR"/>
            </a:pPr>
            <a:r>
              <a:rPr lang="en-US" sz="1600" dirty="0" smtClean="0"/>
              <a:t>EDR </a:t>
            </a:r>
            <a:r>
              <a:rPr lang="en-US" sz="1600" dirty="0"/>
              <a:t>Summary Quality - The percentage of pixels within a granule with a high retrieval </a:t>
            </a:r>
            <a:r>
              <a:rPr lang="en-US" sz="1600" dirty="0" smtClean="0"/>
              <a:t>quality</a:t>
            </a:r>
          </a:p>
          <a:p>
            <a:pPr marL="800100" lvl="1" indent="-342900">
              <a:buFont typeface="+mj-lt"/>
              <a:buAutoNum type="alphaLcParenR"/>
            </a:pPr>
            <a:r>
              <a:rPr lang="en-US" sz="1600" dirty="0" smtClean="0"/>
              <a:t>Exclusion </a:t>
            </a:r>
            <a:r>
              <a:rPr lang="en-US" sz="1600" dirty="0"/>
              <a:t>Summary - The percentage of pixels within a granule with excluded </a:t>
            </a:r>
            <a:r>
              <a:rPr lang="en-US" sz="1600" dirty="0" smtClean="0"/>
              <a:t>conditions</a:t>
            </a:r>
          </a:p>
          <a:p>
            <a:pPr marL="800100" lvl="1" indent="-342900">
              <a:buFont typeface="+mj-lt"/>
              <a:buAutoNum type="alphaLcParenR"/>
            </a:pPr>
            <a:r>
              <a:rPr lang="en-US" sz="1600" dirty="0" smtClean="0"/>
              <a:t>Summary </a:t>
            </a:r>
            <a:r>
              <a:rPr lang="en-US" sz="1600" dirty="0"/>
              <a:t>Range Check - The percentage of retrieved pixels outside of the expected range (213 K to 275 K)</a:t>
            </a:r>
          </a:p>
          <a:p>
            <a:pPr marL="342900" indent="-342900">
              <a:buFont typeface="+mj-lt"/>
              <a:buAutoNum type="arabicPeriod"/>
            </a:pPr>
            <a:r>
              <a:rPr lang="en-US" dirty="0" smtClean="0"/>
              <a:t>For </a:t>
            </a:r>
            <a:r>
              <a:rPr lang="en-US" dirty="0"/>
              <a:t>each of these, the current Data Quality Threshold Table (DQTT) specifies that a DQN will occur if (and only if) the percentage in question is less than 0% AND that this has occurred a minimum of 80 times. Furthermore, the DQN "severity" in each case (if one is issued) is "Normal" (i.e., not severe)</a:t>
            </a:r>
            <a:r>
              <a:rPr lang="en-US" dirty="0" smtClean="0"/>
              <a:t>.</a:t>
            </a:r>
          </a:p>
          <a:p>
            <a:pPr marL="342900" indent="-342900">
              <a:buFont typeface="+mj-lt"/>
              <a:buAutoNum type="arabicPeriod"/>
            </a:pPr>
            <a:r>
              <a:rPr lang="en-US" dirty="0"/>
              <a:t>T</a:t>
            </a:r>
            <a:r>
              <a:rPr lang="en-US" dirty="0" smtClean="0"/>
              <a:t>he </a:t>
            </a:r>
            <a:r>
              <a:rPr lang="en-US" dirty="0"/>
              <a:t>DQTT specifies that each of the three DQN is currently OFF (the &lt;active&gt; tag is "false")</a:t>
            </a:r>
            <a:r>
              <a:rPr lang="en-US" dirty="0" smtClean="0"/>
              <a:t>.</a:t>
            </a:r>
          </a:p>
          <a:p>
            <a:endParaRPr lang="en-US" dirty="0"/>
          </a:p>
          <a:p>
            <a:r>
              <a:rPr lang="en-US" dirty="0" smtClean="0"/>
              <a:t>This appears to be just a placeholder DQTT, as none of these can be triggered as currently specified. Therefore, the </a:t>
            </a:r>
            <a:r>
              <a:rPr lang="en-US" dirty="0"/>
              <a:t>Cryosphere Team </a:t>
            </a:r>
            <a:r>
              <a:rPr lang="en-US" dirty="0" smtClean="0"/>
              <a:t>needs </a:t>
            </a:r>
            <a:r>
              <a:rPr lang="en-US" dirty="0"/>
              <a:t>to develop either an internal (Cal/Val team only) or cooperative (Cal/Val team plus Raytheon OAA?) plan to define appropriate DQTTs</a:t>
            </a:r>
            <a:r>
              <a:rPr lang="en-US" dirty="0" smtClean="0"/>
              <a:t>. After doing so, we will perform </a:t>
            </a:r>
            <a:r>
              <a:rPr lang="en-US" dirty="0"/>
              <a:t>analysis using two days of orbits (Dec. 17-18, 2012) to determine appropriate DQN thresholds for the three </a:t>
            </a:r>
            <a:r>
              <a:rPr lang="en-US" dirty="0" smtClean="0"/>
              <a:t>flags.</a:t>
            </a:r>
            <a:endParaRPr lang="en-US" dirty="0"/>
          </a:p>
        </p:txBody>
      </p:sp>
    </p:spTree>
    <p:extLst>
      <p:ext uri="{BB962C8B-B14F-4D97-AF65-F5344CB8AC3E}">
        <p14:creationId xmlns:p14="http://schemas.microsoft.com/office/powerpoint/2010/main" val="25901862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Provisional Justification Summary</a:t>
            </a:r>
            <a:r>
              <a:rPr lang="en-US" sz="2800" dirty="0" smtClean="0"/>
              <a:t> </a:t>
            </a:r>
            <a:endParaRPr lang="en-US" sz="2800"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24</a:t>
            </a:fld>
            <a:endParaRPr lang="en-US" dirty="0"/>
          </a:p>
        </p:txBody>
      </p:sp>
      <p:sp>
        <p:nvSpPr>
          <p:cNvPr id="3" name="Rectangle 2"/>
          <p:cNvSpPr/>
          <p:nvPr/>
        </p:nvSpPr>
        <p:spPr>
          <a:xfrm>
            <a:off x="269619" y="1064218"/>
            <a:ext cx="8265963" cy="6093977"/>
          </a:xfrm>
          <a:prstGeom prst="rect">
            <a:avLst/>
          </a:prstGeom>
        </p:spPr>
        <p:txBody>
          <a:bodyPr wrap="square">
            <a:spAutoFit/>
          </a:bodyPr>
          <a:lstStyle/>
          <a:p>
            <a:r>
              <a:rPr lang="en-US" sz="2800" dirty="0"/>
              <a:t>Product quality may not be optimal </a:t>
            </a:r>
          </a:p>
          <a:p>
            <a:pPr marL="457200" indent="-457200">
              <a:buFont typeface="Arial"/>
              <a:buChar char="•"/>
            </a:pPr>
            <a:r>
              <a:rPr lang="en-US" dirty="0" smtClean="0"/>
              <a:t>The product meets accuracy requirements under some, but not all, conditions.</a:t>
            </a:r>
          </a:p>
          <a:p>
            <a:pPr lvl="1" indent="-457200">
              <a:buFont typeface="Arial"/>
              <a:buChar char="•"/>
            </a:pPr>
            <a:r>
              <a:rPr lang="en-US" dirty="0"/>
              <a:t>Evaluation is based on a limited number of focus days (global comparisons for retrieval products</a:t>
            </a:r>
            <a:r>
              <a:rPr lang="en-US" dirty="0" smtClean="0"/>
              <a:t>)</a:t>
            </a:r>
          </a:p>
          <a:p>
            <a:pPr marL="457200" indent="-457200">
              <a:buFont typeface="Arial"/>
              <a:buChar char="•"/>
            </a:pPr>
            <a:r>
              <a:rPr lang="en-US" dirty="0" smtClean="0"/>
              <a:t>The </a:t>
            </a:r>
            <a:r>
              <a:rPr lang="en-US" dirty="0"/>
              <a:t>product has known </a:t>
            </a:r>
            <a:r>
              <a:rPr lang="en-US" dirty="0" smtClean="0"/>
              <a:t>flaws, </a:t>
            </a:r>
            <a:r>
              <a:rPr lang="en-US" dirty="0"/>
              <a:t>but these products are of sufficient quality to justify use by a broader </a:t>
            </a:r>
            <a:r>
              <a:rPr lang="en-US" dirty="0" smtClean="0"/>
              <a:t>community.</a:t>
            </a:r>
          </a:p>
          <a:p>
            <a:pPr marL="457200" indent="-457200">
              <a:buFont typeface="Arial"/>
              <a:buChar char="•"/>
            </a:pPr>
            <a:r>
              <a:rPr lang="en-US" dirty="0" smtClean="0"/>
              <a:t>IST </a:t>
            </a:r>
            <a:r>
              <a:rPr lang="en-US" dirty="0"/>
              <a:t>EDR contains retrievals over false ice retrieved by the VIIRS Sea Ice Concentration IP. Some </a:t>
            </a:r>
            <a:r>
              <a:rPr lang="en-US" dirty="0" smtClean="0"/>
              <a:t>false </a:t>
            </a:r>
            <a:r>
              <a:rPr lang="en-US" dirty="0"/>
              <a:t>ice retrieved by the VIIRS Sea Ice Concentration IP has been linked to cloud leakage from a VIIRS Cloud Mask (VCM</a:t>
            </a:r>
            <a:r>
              <a:rPr lang="en-US" dirty="0" smtClean="0"/>
              <a:t>).</a:t>
            </a:r>
          </a:p>
          <a:p>
            <a:r>
              <a:rPr lang="en-US" sz="2800" dirty="0" smtClean="0"/>
              <a:t>Incremental </a:t>
            </a:r>
            <a:r>
              <a:rPr lang="en-US" sz="2800" dirty="0"/>
              <a:t>product improvements are still occurring</a:t>
            </a:r>
          </a:p>
          <a:p>
            <a:pPr lvl="1" indent="-457200">
              <a:buFont typeface="Arial"/>
              <a:buChar char="•"/>
            </a:pPr>
            <a:r>
              <a:rPr lang="en-US" dirty="0"/>
              <a:t>IST EDR surface temperature performance bias exists but is expected to improve with updated regression </a:t>
            </a:r>
            <a:r>
              <a:rPr lang="en-US" dirty="0" smtClean="0"/>
              <a:t>coefficients. The </a:t>
            </a:r>
            <a:r>
              <a:rPr lang="en-US" dirty="0"/>
              <a:t>bias has been observed to be reduced </a:t>
            </a:r>
            <a:r>
              <a:rPr lang="en-US" dirty="0" smtClean="0"/>
              <a:t>with </a:t>
            </a:r>
            <a:r>
              <a:rPr lang="en-US" dirty="0"/>
              <a:t>more recent IDPS code, primarily due to improvements in the </a:t>
            </a:r>
            <a:r>
              <a:rPr lang="en-US" dirty="0" smtClean="0"/>
              <a:t>VCM.</a:t>
            </a:r>
          </a:p>
          <a:p>
            <a:pPr lvl="1" indent="-457200">
              <a:buFont typeface="Arial"/>
              <a:buChar char="•"/>
            </a:pPr>
            <a:r>
              <a:rPr lang="en-US" dirty="0"/>
              <a:t>While the performance of the VCM Cloud Confidence for day continues to improve with VCM tuning,  improved performance for night will be dependent on the implementation of daily NOAA Multi-sensor Snow/Ice rolling tile updates and  further tuning efforts.  IST EDR performance is expected to benefit from improvements </a:t>
            </a:r>
            <a:r>
              <a:rPr lang="en-US" dirty="0" smtClean="0"/>
              <a:t>to resolve </a:t>
            </a:r>
            <a:r>
              <a:rPr lang="en-US" dirty="0"/>
              <a:t>the current VCM bias toward </a:t>
            </a:r>
            <a:r>
              <a:rPr lang="en-US" dirty="0" smtClean="0"/>
              <a:t>over-prediction </a:t>
            </a:r>
            <a:r>
              <a:rPr lang="en-US" dirty="0"/>
              <a:t>of confidently clear regions at night in polar </a:t>
            </a:r>
            <a:r>
              <a:rPr lang="en-US" dirty="0" smtClean="0"/>
              <a:t>regions.</a:t>
            </a:r>
            <a:endParaRPr lang="en-US" dirty="0"/>
          </a:p>
          <a:p>
            <a:pPr marL="457200" indent="-457200">
              <a:buFont typeface="Arial"/>
              <a:buChar char="•"/>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Provisional Justification Summary</a:t>
            </a:r>
            <a:r>
              <a:rPr lang="en-US" sz="2800" dirty="0" smtClean="0"/>
              <a:t> </a:t>
            </a:r>
            <a:endParaRPr lang="en-US" sz="2800"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25</a:t>
            </a:fld>
            <a:endParaRPr lang="en-US" dirty="0"/>
          </a:p>
        </p:txBody>
      </p:sp>
      <p:sp>
        <p:nvSpPr>
          <p:cNvPr id="3" name="Rectangle 2"/>
          <p:cNvSpPr/>
          <p:nvPr/>
        </p:nvSpPr>
        <p:spPr>
          <a:xfrm>
            <a:off x="269619" y="1064218"/>
            <a:ext cx="8265963" cy="4616649"/>
          </a:xfrm>
          <a:prstGeom prst="rect">
            <a:avLst/>
          </a:prstGeom>
        </p:spPr>
        <p:txBody>
          <a:bodyPr wrap="square">
            <a:spAutoFit/>
          </a:bodyPr>
          <a:lstStyle/>
          <a:p>
            <a:r>
              <a:rPr lang="en-US" sz="2800" dirty="0" smtClean="0"/>
              <a:t>Version </a:t>
            </a:r>
            <a:r>
              <a:rPr lang="en-US" sz="2800" dirty="0"/>
              <a:t>control is in </a:t>
            </a:r>
            <a:r>
              <a:rPr lang="en-US" sz="2800" dirty="0" smtClean="0"/>
              <a:t>affect</a:t>
            </a:r>
          </a:p>
          <a:p>
            <a:pPr marL="342900" indent="-342900">
              <a:buFont typeface="Arial"/>
              <a:buChar char="•"/>
            </a:pPr>
            <a:r>
              <a:rPr lang="en-US" sz="2000" dirty="0" smtClean="0"/>
              <a:t>(Description </a:t>
            </a:r>
            <a:r>
              <a:rPr lang="en-US" sz="2000" dirty="0"/>
              <a:t>of the development environment, algorithm version (IDPS build number), and LUTs/PCTs versions used to generate the product validation materials</a:t>
            </a:r>
            <a:r>
              <a:rPr lang="en-US" sz="2000" dirty="0" smtClean="0"/>
              <a:t>.)</a:t>
            </a:r>
          </a:p>
          <a:p>
            <a:pPr marL="342900" indent="-342900">
              <a:buFont typeface="Arial"/>
              <a:buChar char="•"/>
            </a:pPr>
            <a:r>
              <a:rPr lang="en-US" sz="2000" dirty="0" smtClean="0"/>
              <a:t>ATBDs </a:t>
            </a:r>
            <a:r>
              <a:rPr lang="en-US" sz="2000" dirty="0"/>
              <a:t>are accurate, up-to-date and consistent with the product running. </a:t>
            </a:r>
          </a:p>
          <a:p>
            <a:r>
              <a:rPr lang="en-US" sz="2800" dirty="0"/>
              <a:t>General research community is encouraged to participate in the QA and validation of the product, but need to be aware that product validation and QA are ongoing </a:t>
            </a:r>
            <a:endParaRPr lang="en-US" sz="2800" dirty="0" smtClean="0"/>
          </a:p>
          <a:p>
            <a:pPr lvl="1" indent="-457200">
              <a:buFont typeface="Arial"/>
              <a:buChar char="•"/>
            </a:pPr>
            <a:r>
              <a:rPr lang="en-US" dirty="0"/>
              <a:t>Cryosphere  IST EDR team has evaluated IDPS EDR products available from CLASS. Users can access and read the products and the product compares reasonably with the heritage satellite snow map products </a:t>
            </a:r>
          </a:p>
          <a:p>
            <a:pPr marL="457200" indent="-457200">
              <a:buFont typeface="Arial"/>
              <a:buChar char="•"/>
            </a:pPr>
            <a:endParaRPr lang="en-US" sz="2000" dirty="0"/>
          </a:p>
        </p:txBody>
      </p:sp>
    </p:spTree>
    <p:extLst>
      <p:ext uri="{BB962C8B-B14F-4D97-AF65-F5344CB8AC3E}">
        <p14:creationId xmlns:p14="http://schemas.microsoft.com/office/powerpoint/2010/main" val="40083831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Provisional Justification Summary</a:t>
            </a:r>
            <a:r>
              <a:rPr lang="en-US" sz="2800" dirty="0" smtClean="0"/>
              <a:t> </a:t>
            </a:r>
            <a:endParaRPr lang="en-US" sz="2800"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26</a:t>
            </a:fld>
            <a:endParaRPr lang="en-US" dirty="0"/>
          </a:p>
        </p:txBody>
      </p:sp>
      <p:sp>
        <p:nvSpPr>
          <p:cNvPr id="3" name="Rectangle 2"/>
          <p:cNvSpPr/>
          <p:nvPr/>
        </p:nvSpPr>
        <p:spPr>
          <a:xfrm>
            <a:off x="269619" y="1064218"/>
            <a:ext cx="8265963" cy="5324535"/>
          </a:xfrm>
          <a:prstGeom prst="rect">
            <a:avLst/>
          </a:prstGeom>
        </p:spPr>
        <p:txBody>
          <a:bodyPr wrap="square">
            <a:spAutoFit/>
          </a:bodyPr>
          <a:lstStyle/>
          <a:p>
            <a:r>
              <a:rPr lang="en-US" sz="2800" dirty="0" smtClean="0"/>
              <a:t>Users </a:t>
            </a:r>
            <a:r>
              <a:rPr lang="en-US" sz="2800" dirty="0"/>
              <a:t>are urged to consult the EDR product status document prior to use of the data in </a:t>
            </a:r>
            <a:r>
              <a:rPr lang="en-US" sz="2800" dirty="0" smtClean="0"/>
              <a:t>publications</a:t>
            </a:r>
          </a:p>
          <a:p>
            <a:pPr marL="457200" indent="-457200">
              <a:buFont typeface="Arial"/>
              <a:buChar char="•"/>
            </a:pPr>
            <a:r>
              <a:rPr lang="en-US" sz="2000" dirty="0" smtClean="0"/>
              <a:t>Examination </a:t>
            </a:r>
            <a:r>
              <a:rPr lang="en-US" sz="2000" dirty="0"/>
              <a:t>of the VIIRS IST EDR shows temperature over false ice retrieved by the Sea Ice Concentration IP.  Such errors will be reduced with MX 8.0 VIIRS Cloud Mask update and implementation additional quality checks in the Sea Ice Concentration IP for future builds beyond MX 8.0 </a:t>
            </a:r>
            <a:endParaRPr lang="en-US" sz="2000" dirty="0" smtClean="0"/>
          </a:p>
          <a:p>
            <a:pPr marL="457200" indent="-457200">
              <a:buFont typeface="Arial"/>
              <a:buChar char="•"/>
            </a:pPr>
            <a:r>
              <a:rPr lang="en-US" sz="2000" dirty="0" smtClean="0"/>
              <a:t>Current </a:t>
            </a:r>
            <a:r>
              <a:rPr lang="en-US" sz="2000" dirty="0"/>
              <a:t>IST bias should be reduced with updated IST regression coefficients based on matchup of VIIRS M15, M16 TOA brightness temperatures with surface temperature truth.  Evidence of lower bias has been shown with </a:t>
            </a:r>
            <a:r>
              <a:rPr lang="en-US" sz="2000" dirty="0" err="1"/>
              <a:t>IceBridge</a:t>
            </a:r>
            <a:r>
              <a:rPr lang="en-US" sz="2000" dirty="0"/>
              <a:t> IST comparisons</a:t>
            </a:r>
            <a:r>
              <a:rPr lang="en-US" sz="2000" dirty="0" smtClean="0"/>
              <a:t>.</a:t>
            </a:r>
            <a:endParaRPr lang="en-US" sz="2800" dirty="0" smtClean="0"/>
          </a:p>
          <a:p>
            <a:endParaRPr lang="en-US" sz="2800" dirty="0" smtClean="0"/>
          </a:p>
          <a:p>
            <a:r>
              <a:rPr lang="en-US" sz="2800" dirty="0" smtClean="0"/>
              <a:t>Ready </a:t>
            </a:r>
            <a:r>
              <a:rPr lang="en-US" sz="2800" dirty="0"/>
              <a:t>for operational </a:t>
            </a:r>
            <a:r>
              <a:rPr lang="en-US" sz="2800" dirty="0" smtClean="0"/>
              <a:t>evaluation</a:t>
            </a:r>
          </a:p>
          <a:p>
            <a:pPr marL="342900" indent="-342900">
              <a:buFont typeface="Arial"/>
              <a:buChar char="•"/>
            </a:pPr>
            <a:r>
              <a:rPr lang="en-US" sz="2000" dirty="0" smtClean="0"/>
              <a:t>(Key </a:t>
            </a:r>
            <a:r>
              <a:rPr lang="en-US" sz="2000" dirty="0"/>
              <a:t>NOAA and non-NOAA end users are identified and feedback requested</a:t>
            </a:r>
            <a:r>
              <a:rPr lang="en-US" sz="2000" dirty="0" smtClean="0"/>
              <a:t>.)</a:t>
            </a:r>
            <a:endParaRPr lang="en-US" sz="2000" dirty="0"/>
          </a:p>
        </p:txBody>
      </p:sp>
    </p:spTree>
    <p:extLst>
      <p:ext uri="{BB962C8B-B14F-4D97-AF65-F5344CB8AC3E}">
        <p14:creationId xmlns:p14="http://schemas.microsoft.com/office/powerpoint/2010/main" val="35198154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Supporting Documentation</a:t>
            </a:r>
            <a:endParaRPr lang="en-US" dirty="0"/>
          </a:p>
        </p:txBody>
      </p:sp>
      <p:sp>
        <p:nvSpPr>
          <p:cNvPr id="3" name="Content Placeholder 2"/>
          <p:cNvSpPr>
            <a:spLocks noGrp="1"/>
          </p:cNvSpPr>
          <p:nvPr>
            <p:ph idx="1"/>
          </p:nvPr>
        </p:nvSpPr>
        <p:spPr/>
        <p:txBody>
          <a:bodyPr>
            <a:normAutofit/>
          </a:bodyPr>
          <a:lstStyle/>
          <a:p>
            <a:r>
              <a:rPr lang="en-US" dirty="0" smtClean="0"/>
              <a:t>TIM Meetings and Presentations</a:t>
            </a:r>
          </a:p>
          <a:p>
            <a:pPr lvl="1"/>
            <a:r>
              <a:rPr lang="en-US" dirty="0" smtClean="0"/>
              <a:t>Cal/Val Team Meeting, April 2012</a:t>
            </a:r>
          </a:p>
          <a:p>
            <a:pPr lvl="1">
              <a:buNone/>
            </a:pPr>
            <a:endParaRPr lang="en-US" dirty="0" smtClean="0"/>
          </a:p>
          <a:p>
            <a:pPr>
              <a:spcBef>
                <a:spcPts val="1200"/>
              </a:spcBef>
            </a:pPr>
            <a:r>
              <a:rPr lang="en-US" dirty="0" smtClean="0"/>
              <a:t>Monthly/weekly reports </a:t>
            </a:r>
            <a:r>
              <a:rPr lang="en-US" sz="2000" dirty="0" smtClean="0">
                <a:solidFill>
                  <a:schemeClr val="tx2"/>
                </a:solidFill>
              </a:rPr>
              <a:t>https://groups.ssec.wisc.edu/groups/jpss/cryosphere/reports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and Issues</a:t>
            </a:r>
            <a:endParaRPr lang="en-US" dirty="0"/>
          </a:p>
        </p:txBody>
      </p:sp>
      <p:sp>
        <p:nvSpPr>
          <p:cNvPr id="3" name="Content Placeholder 2"/>
          <p:cNvSpPr>
            <a:spLocks noGrp="1"/>
          </p:cNvSpPr>
          <p:nvPr>
            <p:ph idx="1"/>
          </p:nvPr>
        </p:nvSpPr>
        <p:spPr>
          <a:xfrm>
            <a:off x="142522" y="929836"/>
            <a:ext cx="8858974" cy="5898514"/>
          </a:xfrm>
        </p:spPr>
        <p:txBody>
          <a:bodyPr>
            <a:normAutofit/>
          </a:bodyPr>
          <a:lstStyle/>
          <a:p>
            <a:r>
              <a:rPr lang="en-US" dirty="0" smtClean="0"/>
              <a:t>No code changes currently planned </a:t>
            </a:r>
          </a:p>
          <a:p>
            <a:r>
              <a:rPr lang="en-US" dirty="0" smtClean="0"/>
              <a:t>Detailed performance characterization requires:</a:t>
            </a:r>
          </a:p>
          <a:p>
            <a:pPr lvl="1"/>
            <a:r>
              <a:rPr lang="en-US" dirty="0" smtClean="0"/>
              <a:t>Update of IST regression coefficients based on matchup with VIIRS and truth IST sources</a:t>
            </a:r>
          </a:p>
          <a:p>
            <a:pPr lvl="1"/>
            <a:r>
              <a:rPr lang="en-US" dirty="0" smtClean="0"/>
              <a:t>Improvements, consistency, and stability in the VIIRS cloud mask</a:t>
            </a:r>
          </a:p>
          <a:p>
            <a:r>
              <a:rPr lang="en-US" dirty="0" smtClean="0"/>
              <a:t>Other actions:</a:t>
            </a:r>
          </a:p>
          <a:p>
            <a:pPr lvl="1"/>
            <a:r>
              <a:rPr lang="en-US" dirty="0" smtClean="0"/>
              <a:t>Ability to check for reduced quality VIIRS Ice Concentration IP input based on quality flags with additional quality checks to be added to the Ice Concentration IP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VIIRS IST EDR has met the </a:t>
            </a:r>
            <a:r>
              <a:rPr lang="en-US" dirty="0"/>
              <a:t>p</a:t>
            </a:r>
            <a:r>
              <a:rPr lang="en-US" dirty="0" smtClean="0"/>
              <a:t>rovisional maturity stage based on the definitions and the evidence shown</a:t>
            </a:r>
          </a:p>
          <a:p>
            <a:pPr lvl="1"/>
            <a:r>
              <a:rPr lang="en-US" dirty="0" smtClean="0"/>
              <a:t>It exceeds the definition of provisional in most cases</a:t>
            </a:r>
          </a:p>
          <a:p>
            <a:pPr lvl="1"/>
            <a:r>
              <a:rPr lang="en-US" dirty="0" smtClean="0"/>
              <a:t>Off-line EDR product performance overall is close to meeting requirements at this time and meets requirements in some cases. It continues to improve.</a:t>
            </a:r>
          </a:p>
          <a:p>
            <a:r>
              <a:rPr lang="en-US" dirty="0" smtClean="0"/>
              <a:t>Some issues have been uncovered during validation and solutions are being evaluated.   </a:t>
            </a:r>
            <a:endParaRPr lang="en-US" dirty="0"/>
          </a:p>
          <a:p>
            <a:pPr lvl="1"/>
            <a:r>
              <a:rPr lang="en-US" dirty="0" smtClean="0"/>
              <a:t>Improvements in IST EDR performance may be realized as the VIIRS Cloud Mask IP matures and additional quality flags become available in the VIIRS Ice Concentration IP to avoid IST  retrievals near clouds.</a:t>
            </a:r>
          </a:p>
          <a:p>
            <a:r>
              <a:rPr lang="en-US" dirty="0" smtClean="0"/>
              <a:t>The </a:t>
            </a:r>
            <a:r>
              <a:rPr lang="en-US" dirty="0">
                <a:solidFill>
                  <a:srgbClr val="0000FF"/>
                </a:solidFill>
              </a:rPr>
              <a:t>p</a:t>
            </a:r>
            <a:r>
              <a:rPr lang="en-US" dirty="0" smtClean="0">
                <a:solidFill>
                  <a:srgbClr val="0000FF"/>
                </a:solidFill>
              </a:rPr>
              <a:t>rovisional </a:t>
            </a:r>
            <a:r>
              <a:rPr lang="en-US" dirty="0" err="1" smtClean="0">
                <a:solidFill>
                  <a:srgbClr val="0000FF"/>
                </a:solidFill>
              </a:rPr>
              <a:t>effectivity</a:t>
            </a:r>
            <a:r>
              <a:rPr lang="en-US" dirty="0" smtClean="0">
                <a:solidFill>
                  <a:srgbClr val="0000FF"/>
                </a:solidFill>
              </a:rPr>
              <a:t> date is 15 October 2012 </a:t>
            </a:r>
            <a:r>
              <a:rPr lang="en-US" dirty="0">
                <a:solidFill>
                  <a:srgbClr val="0000FF"/>
                </a:solidFill>
              </a:rPr>
              <a:t>(MX </a:t>
            </a:r>
            <a:r>
              <a:rPr lang="en-US" dirty="0" smtClean="0">
                <a:solidFill>
                  <a:srgbClr val="0000FF"/>
                </a:solidFill>
              </a:rPr>
              <a:t>6.4)</a:t>
            </a:r>
            <a:r>
              <a:rPr lang="en-US" dirty="0" smtClean="0"/>
              <a:t>. VIIRS Cloud Mask IP improvements in this build notably improved product </a:t>
            </a:r>
            <a:r>
              <a:rPr lang="en-US" smtClean="0"/>
              <a:t>performance.</a:t>
            </a:r>
            <a:endParaRPr lang="en-US" dirty="0" smtClean="0"/>
          </a:p>
        </p:txBody>
      </p:sp>
      <p:sp>
        <p:nvSpPr>
          <p:cNvPr id="5" name="Slide Number Placeholder 4"/>
          <p:cNvSpPr>
            <a:spLocks noGrp="1"/>
          </p:cNvSpPr>
          <p:nvPr>
            <p:ph type="sldNum" sz="quarter" idx="12"/>
          </p:nvPr>
        </p:nvSpPr>
        <p:spPr/>
        <p:txBody>
          <a:bodyPr/>
          <a:lstStyle/>
          <a:p>
            <a:fld id="{96E36F11-A39A-294D-A59D-6180D50ED29D}"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a:t>
            </a:r>
            <a:endParaRPr lang="en-US" dirty="0"/>
          </a:p>
        </p:txBody>
      </p:sp>
      <p:sp>
        <p:nvSpPr>
          <p:cNvPr id="3" name="Content Placeholder 2"/>
          <p:cNvSpPr>
            <a:spLocks noGrp="1"/>
          </p:cNvSpPr>
          <p:nvPr>
            <p:ph idx="1"/>
          </p:nvPr>
        </p:nvSpPr>
        <p:spPr>
          <a:xfrm>
            <a:off x="220133" y="1371600"/>
            <a:ext cx="8686800" cy="4754563"/>
          </a:xfrm>
        </p:spPr>
        <p:txBody>
          <a:bodyPr>
            <a:normAutofit/>
          </a:bodyPr>
          <a:lstStyle/>
          <a:p>
            <a:r>
              <a:rPr lang="en-US" dirty="0" smtClean="0"/>
              <a:t>VIIRS IST EDR Users</a:t>
            </a:r>
          </a:p>
          <a:p>
            <a:r>
              <a:rPr lang="en-US" dirty="0" smtClean="0"/>
              <a:t>Provisional EDR Maturity Definition</a:t>
            </a:r>
          </a:p>
          <a:p>
            <a:r>
              <a:rPr lang="en-US" dirty="0" smtClean="0"/>
              <a:t>Summary of IST EDR </a:t>
            </a:r>
          </a:p>
          <a:p>
            <a:r>
              <a:rPr lang="en-US" dirty="0" smtClean="0"/>
              <a:t>VIIRS IST EDR requirements </a:t>
            </a:r>
          </a:p>
          <a:p>
            <a:r>
              <a:rPr lang="en-US" dirty="0" smtClean="0"/>
              <a:t>History of Algorithm Changes/Updates </a:t>
            </a:r>
          </a:p>
          <a:p>
            <a:r>
              <a:rPr lang="en-US" dirty="0" smtClean="0"/>
              <a:t>Provisional Maturity Evaluation </a:t>
            </a:r>
          </a:p>
          <a:p>
            <a:r>
              <a:rPr lang="en-US" dirty="0" smtClean="0"/>
              <a:t>Provisional Justification Summary </a:t>
            </a:r>
          </a:p>
          <a:p>
            <a:r>
              <a:rPr lang="en-US" dirty="0" smtClean="0"/>
              <a:t>Caveats of Operational VIIRS IST EDR</a:t>
            </a:r>
          </a:p>
          <a:p>
            <a:r>
              <a:rPr lang="en-US" dirty="0" smtClean="0"/>
              <a:t>Conclusions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56477B-AE6E-439E-A4DA-7F184F660519}" type="slidenum">
              <a:rPr lang="en-US"/>
              <a:pPr/>
              <a:t>4</a:t>
            </a:fld>
            <a:endParaRPr lang="en-US" dirty="0"/>
          </a:p>
        </p:txBody>
      </p:sp>
      <p:sp>
        <p:nvSpPr>
          <p:cNvPr id="3212290" name="Rectangle 2"/>
          <p:cNvSpPr>
            <a:spLocks noGrp="1" noChangeArrowheads="1"/>
          </p:cNvSpPr>
          <p:nvPr>
            <p:ph type="title"/>
          </p:nvPr>
        </p:nvSpPr>
        <p:spPr>
          <a:xfrm>
            <a:off x="1295400" y="152400"/>
            <a:ext cx="6781800" cy="729343"/>
          </a:xfrm>
        </p:spPr>
        <p:txBody>
          <a:bodyPr>
            <a:noAutofit/>
          </a:bodyPr>
          <a:lstStyle/>
          <a:p>
            <a:r>
              <a:rPr lang="en-US" sz="3200" dirty="0" smtClean="0"/>
              <a:t>VIIRS IST EDR Product Users</a:t>
            </a:r>
            <a:br>
              <a:rPr lang="en-US" sz="3200" dirty="0" smtClean="0"/>
            </a:br>
            <a:endParaRPr lang="en-US" sz="3200" dirty="0"/>
          </a:p>
        </p:txBody>
      </p:sp>
      <p:sp>
        <p:nvSpPr>
          <p:cNvPr id="3212291" name="Rectangle 3"/>
          <p:cNvSpPr>
            <a:spLocks noGrp="1" noChangeArrowheads="1"/>
          </p:cNvSpPr>
          <p:nvPr>
            <p:ph type="body" idx="1"/>
          </p:nvPr>
        </p:nvSpPr>
        <p:spPr>
          <a:xfrm>
            <a:off x="152400" y="1196491"/>
            <a:ext cx="8839200" cy="4464698"/>
          </a:xfrm>
          <a:noFill/>
          <a:ln/>
        </p:spPr>
        <p:txBody>
          <a:bodyPr>
            <a:noAutofit/>
          </a:bodyPr>
          <a:lstStyle/>
          <a:p>
            <a:pPr lvl="1">
              <a:lnSpc>
                <a:spcPct val="80000"/>
              </a:lnSpc>
              <a:buFont typeface="Arial" pitchFamily="34" charset="0"/>
              <a:buChar char="•"/>
              <a:tabLst>
                <a:tab pos="1600200" algn="l"/>
              </a:tabLst>
            </a:pPr>
            <a:r>
              <a:rPr lang="en-US" sz="2800" dirty="0" smtClean="0">
                <a:effectLst/>
              </a:rPr>
              <a:t>U.S. </a:t>
            </a:r>
            <a:r>
              <a:rPr lang="en-US" sz="2800" dirty="0" smtClean="0"/>
              <a:t> Users</a:t>
            </a:r>
            <a:endParaRPr lang="en-US" sz="2800" dirty="0" smtClean="0">
              <a:effectLst/>
            </a:endParaRPr>
          </a:p>
          <a:p>
            <a:pPr lvl="2">
              <a:lnSpc>
                <a:spcPct val="80000"/>
              </a:lnSpc>
              <a:spcBef>
                <a:spcPts val="300"/>
              </a:spcBef>
              <a:spcAft>
                <a:spcPts val="600"/>
              </a:spcAft>
              <a:buFont typeface="Calibri" pitchFamily="34" charset="0"/>
              <a:buChar char="−"/>
              <a:tabLst>
                <a:tab pos="1600200" algn="l"/>
                <a:tab pos="1995488" algn="l"/>
              </a:tabLst>
            </a:pPr>
            <a:r>
              <a:rPr lang="en-US" dirty="0" smtClean="0"/>
              <a:t>NIC, National/Naval Ice Center </a:t>
            </a:r>
          </a:p>
          <a:p>
            <a:pPr lvl="2">
              <a:lnSpc>
                <a:spcPct val="80000"/>
              </a:lnSpc>
              <a:spcBef>
                <a:spcPts val="300"/>
              </a:spcBef>
              <a:spcAft>
                <a:spcPts val="600"/>
              </a:spcAft>
              <a:buFont typeface="Calibri" pitchFamily="34" charset="0"/>
              <a:buChar char="−"/>
              <a:tabLst>
                <a:tab pos="1600200" algn="l"/>
                <a:tab pos="1995488" algn="l"/>
              </a:tabLst>
            </a:pPr>
            <a:r>
              <a:rPr lang="en-US" dirty="0" smtClean="0"/>
              <a:t>Naval Research Laboratory</a:t>
            </a:r>
          </a:p>
          <a:p>
            <a:pPr lvl="2">
              <a:lnSpc>
                <a:spcPct val="80000"/>
              </a:lnSpc>
              <a:spcBef>
                <a:spcPts val="300"/>
              </a:spcBef>
              <a:spcAft>
                <a:spcPts val="600"/>
              </a:spcAft>
              <a:buFont typeface="Calibri" pitchFamily="34" charset="0"/>
              <a:buChar char="−"/>
              <a:tabLst>
                <a:tab pos="1600200" algn="l"/>
                <a:tab pos="1719263" algn="l"/>
                <a:tab pos="1995488" algn="l"/>
              </a:tabLst>
            </a:pPr>
            <a:r>
              <a:rPr lang="en-US" dirty="0" smtClean="0"/>
              <a:t>OSPO, Office of Satellite and Product Operations  </a:t>
            </a: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STAR, Center </a:t>
            </a:r>
            <a:r>
              <a:rPr lang="en-US" dirty="0">
                <a:effectLst/>
              </a:rPr>
              <a:t>for Satellite Applications and Research </a:t>
            </a:r>
            <a:endParaRPr lang="en-US" dirty="0" smtClean="0">
              <a:effectLst/>
            </a:endParaRPr>
          </a:p>
          <a:p>
            <a:pPr lvl="2">
              <a:lnSpc>
                <a:spcPct val="80000"/>
              </a:lnSpc>
              <a:spcBef>
                <a:spcPts val="300"/>
              </a:spcBef>
              <a:spcAft>
                <a:spcPts val="600"/>
              </a:spcAft>
              <a:buFont typeface="Calibri" pitchFamily="34" charset="0"/>
              <a:buChar char="−"/>
              <a:tabLst>
                <a:tab pos="1600200" algn="l"/>
                <a:tab pos="1995488" algn="l"/>
              </a:tabLst>
            </a:pPr>
            <a:r>
              <a:rPr lang="en-US" dirty="0" smtClean="0"/>
              <a:t>University of Washington, Polar Science Center </a:t>
            </a: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GSFC, NASA/Goddard Space Flight Center Hydrological Sciences Branch</a:t>
            </a:r>
          </a:p>
          <a:p>
            <a:pPr lvl="2">
              <a:lnSpc>
                <a:spcPct val="80000"/>
              </a:lnSpc>
              <a:spcBef>
                <a:spcPts val="300"/>
              </a:spcBef>
              <a:spcAft>
                <a:spcPts val="600"/>
              </a:spcAft>
              <a:buFont typeface="Calibri" pitchFamily="34" charset="0"/>
              <a:buChar char="−"/>
              <a:tabLst>
                <a:tab pos="1600200" algn="l"/>
                <a:tab pos="1995488" algn="l"/>
              </a:tabLst>
            </a:pPr>
            <a:r>
              <a:rPr lang="en-US" dirty="0" smtClean="0"/>
              <a:t>NWS, National Weather Service, including the Alaska Ice Desk</a:t>
            </a:r>
            <a:endParaRPr lang="en-US" dirty="0">
              <a:effectLst/>
            </a:endParaRP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CLASS, Comprehensive </a:t>
            </a:r>
            <a:r>
              <a:rPr lang="en-US" dirty="0">
                <a:effectLst/>
              </a:rPr>
              <a:t>Large Array-data Stewardship System </a:t>
            </a:r>
            <a:r>
              <a:rPr lang="en-US" dirty="0" smtClean="0">
                <a:effectLst/>
              </a:rPr>
              <a:t> </a:t>
            </a:r>
          </a:p>
          <a:p>
            <a:pPr lvl="1">
              <a:lnSpc>
                <a:spcPct val="80000"/>
              </a:lnSpc>
              <a:buFont typeface="Arial" pitchFamily="34" charset="0"/>
              <a:buChar char="•"/>
              <a:tabLst>
                <a:tab pos="1600200" algn="l"/>
              </a:tabLst>
            </a:pPr>
            <a:endParaRPr lang="en-US" sz="2000" dirty="0" smtClean="0"/>
          </a:p>
          <a:p>
            <a:pPr lvl="1">
              <a:lnSpc>
                <a:spcPct val="80000"/>
              </a:lnSpc>
              <a:buFont typeface="Arial" pitchFamily="34" charset="0"/>
              <a:buChar char="•"/>
              <a:tabLst>
                <a:tab pos="1600200" algn="l"/>
              </a:tabLst>
            </a:pPr>
            <a:r>
              <a:rPr lang="en-US" sz="2800" dirty="0" smtClean="0"/>
              <a:t>User Community</a:t>
            </a:r>
            <a:endParaRPr lang="en-US" sz="2000" dirty="0" smtClean="0">
              <a:effectLst/>
            </a:endParaRPr>
          </a:p>
          <a:p>
            <a:pPr lvl="2">
              <a:lnSpc>
                <a:spcPct val="80000"/>
              </a:lnSpc>
              <a:buFont typeface="Calibri" pitchFamily="34" charset="0"/>
              <a:buChar char="−"/>
              <a:tabLst>
                <a:tab pos="1600200" algn="l"/>
              </a:tabLst>
            </a:pPr>
            <a:r>
              <a:rPr lang="en-US" dirty="0" smtClean="0"/>
              <a:t>Navigation</a:t>
            </a:r>
          </a:p>
          <a:p>
            <a:pPr lvl="2">
              <a:lnSpc>
                <a:spcPct val="80000"/>
              </a:lnSpc>
              <a:buFont typeface="Calibri" pitchFamily="34" charset="0"/>
              <a:buChar char="−"/>
              <a:tabLst>
                <a:tab pos="1600200" algn="l"/>
              </a:tabLst>
            </a:pPr>
            <a:r>
              <a:rPr lang="en-US" dirty="0" smtClean="0">
                <a:effectLst/>
              </a:rPr>
              <a:t>Emergency Management</a:t>
            </a:r>
          </a:p>
          <a:p>
            <a:pPr lvl="2">
              <a:lnSpc>
                <a:spcPct val="80000"/>
              </a:lnSpc>
              <a:buFont typeface="Calibri" pitchFamily="34" charset="0"/>
              <a:buChar char="−"/>
              <a:tabLst>
                <a:tab pos="1600200" algn="l"/>
              </a:tabLst>
            </a:pPr>
            <a:r>
              <a:rPr lang="en-US" dirty="0" smtClean="0"/>
              <a:t>Operational Weather Prediction</a:t>
            </a:r>
          </a:p>
          <a:p>
            <a:pPr lvl="2">
              <a:lnSpc>
                <a:spcPct val="80000"/>
              </a:lnSpc>
              <a:buFont typeface="Calibri" pitchFamily="34" charset="0"/>
              <a:buChar char="−"/>
              <a:tabLst>
                <a:tab pos="1600200" algn="l"/>
              </a:tabLst>
            </a:pPr>
            <a:r>
              <a:rPr lang="en-US" dirty="0" smtClean="0"/>
              <a:t>Climate Research</a:t>
            </a:r>
          </a:p>
          <a:p>
            <a:pPr lvl="2">
              <a:lnSpc>
                <a:spcPct val="80000"/>
              </a:lnSpc>
              <a:buFont typeface="Calibri" pitchFamily="34" charset="0"/>
              <a:buChar char="−"/>
              <a:tabLst>
                <a:tab pos="1600200" algn="l"/>
              </a:tabLst>
            </a:pPr>
            <a:r>
              <a:rPr lang="en-US" dirty="0" smtClean="0"/>
              <a:t>DOD</a:t>
            </a:r>
            <a:endParaRPr lang="en-US" dirty="0" smtClean="0">
              <a:effectLst/>
            </a:endParaRPr>
          </a:p>
          <a:p>
            <a:pPr lvl="1">
              <a:lnSpc>
                <a:spcPct val="80000"/>
              </a:lnSpc>
              <a:buFont typeface="Arial" pitchFamily="34" charset="0"/>
              <a:buChar char="•"/>
              <a:tabLst>
                <a:tab pos="1600200" algn="l"/>
              </a:tabLst>
            </a:pPr>
            <a:endParaRPr lang="en-US" sz="2000" dirty="0" smtClean="0">
              <a:effectLst/>
            </a:endParaRPr>
          </a:p>
          <a:p>
            <a:pPr lvl="1">
              <a:lnSpc>
                <a:spcPct val="80000"/>
              </a:lnSpc>
              <a:buNone/>
            </a:pPr>
            <a:endParaRPr lang="en-US" sz="2000"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Provisional EDR Maturity Definition</a:t>
            </a:r>
            <a:endParaRPr lang="en-US" dirty="0"/>
          </a:p>
        </p:txBody>
      </p:sp>
      <p:sp>
        <p:nvSpPr>
          <p:cNvPr id="8" name="Content Placeholder 7"/>
          <p:cNvSpPr>
            <a:spLocks noGrp="1"/>
          </p:cNvSpPr>
          <p:nvPr>
            <p:ph idx="1"/>
          </p:nvPr>
        </p:nvSpPr>
        <p:spPr>
          <a:xfrm>
            <a:off x="457200" y="1371601"/>
            <a:ext cx="8229600" cy="3448878"/>
          </a:xfrm>
        </p:spPr>
        <p:txBody>
          <a:bodyPr>
            <a:normAutofit lnSpcReduction="10000"/>
          </a:bodyPr>
          <a:lstStyle/>
          <a:p>
            <a:r>
              <a:rPr lang="en-US" sz="2400" dirty="0"/>
              <a:t>Product quality may not be optimal </a:t>
            </a:r>
          </a:p>
          <a:p>
            <a:r>
              <a:rPr lang="en-US" sz="2400" dirty="0"/>
              <a:t>Incremental product improvements are still occurring</a:t>
            </a:r>
          </a:p>
          <a:p>
            <a:r>
              <a:rPr lang="en-US" sz="2400" dirty="0"/>
              <a:t>Version control is in affect</a:t>
            </a:r>
          </a:p>
          <a:p>
            <a:r>
              <a:rPr lang="en-US" sz="2400" dirty="0"/>
              <a:t>General research community is encouraged to participate in the QA and validation of the product, but need to be aware that product validation and QA are ongoing </a:t>
            </a:r>
          </a:p>
          <a:p>
            <a:r>
              <a:rPr lang="en-US" sz="2400" dirty="0"/>
              <a:t>Users are urged to consult the EDR product status document prior to use of the data in publications </a:t>
            </a:r>
          </a:p>
          <a:p>
            <a:r>
              <a:rPr lang="en-US" sz="2400" dirty="0"/>
              <a:t>Ready for operational evaluation</a:t>
            </a:r>
          </a:p>
        </p:txBody>
      </p:sp>
      <p:sp>
        <p:nvSpPr>
          <p:cNvPr id="5" name="Slide Number Placeholder 4"/>
          <p:cNvSpPr>
            <a:spLocks noGrp="1"/>
          </p:cNvSpPr>
          <p:nvPr>
            <p:ph type="sldNum" sz="quarter" idx="12"/>
          </p:nvPr>
        </p:nvSpPr>
        <p:spPr/>
        <p:txBody>
          <a:bodyPr/>
          <a:lstStyle/>
          <a:p>
            <a:fld id="{96E36F11-A39A-294D-A59D-6180D50ED29D}" type="slidenum">
              <a:rPr lang="en-US" smtClean="0"/>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Summary of the VIIRS IST EDR </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6</a:t>
            </a:fld>
            <a:endParaRPr lang="en-US" dirty="0"/>
          </a:p>
        </p:txBody>
      </p:sp>
      <p:sp>
        <p:nvSpPr>
          <p:cNvPr id="10" name="Rectangle 9"/>
          <p:cNvSpPr/>
          <p:nvPr/>
        </p:nvSpPr>
        <p:spPr>
          <a:xfrm>
            <a:off x="177800" y="1092200"/>
            <a:ext cx="8509000" cy="4154984"/>
          </a:xfrm>
          <a:prstGeom prst="rect">
            <a:avLst/>
          </a:prstGeom>
        </p:spPr>
        <p:txBody>
          <a:bodyPr wrap="square">
            <a:spAutoFit/>
          </a:bodyPr>
          <a:lstStyle/>
          <a:p>
            <a:pPr marL="457200" indent="-457200">
              <a:spcBef>
                <a:spcPts val="0"/>
              </a:spcBef>
              <a:spcAft>
                <a:spcPts val="1200"/>
              </a:spcAft>
              <a:buFont typeface="Arial" pitchFamily="34" charset="0"/>
              <a:buChar char="•"/>
              <a:defRPr/>
            </a:pPr>
            <a:r>
              <a:rPr lang="en-US" dirty="0" smtClean="0"/>
              <a:t>The VIIRS Ice Surface Temperature (IST) EDR provides surface temperatures retrieved at VIIRS moderate resolution, for snow/ice covered oceans for both day and night. </a:t>
            </a:r>
          </a:p>
          <a:p>
            <a:pPr marL="457200" indent="-457200">
              <a:spcBef>
                <a:spcPts val="0"/>
              </a:spcBef>
              <a:spcAft>
                <a:spcPts val="1200"/>
              </a:spcAft>
              <a:buFont typeface="Arial" pitchFamily="34" charset="0"/>
              <a:buChar char="•"/>
              <a:defRPr/>
            </a:pPr>
            <a:r>
              <a:rPr lang="en-US" dirty="0" smtClean="0"/>
              <a:t>The baseline split window algorithm  statistical regression method uses two VIIRS Infrared  bands, 10.76 μm (M15) and 12.01 μm (M16) for both day and night and is  based on the Advanced Very High Resolution Radiometer (AVHRR)  heritage IST algorithm (Yu </a:t>
            </a:r>
            <a:r>
              <a:rPr lang="en-US" i="1" dirty="0" smtClean="0"/>
              <a:t>et al</a:t>
            </a:r>
            <a:r>
              <a:rPr lang="en-US" dirty="0" smtClean="0"/>
              <a:t>., 1995).</a:t>
            </a:r>
          </a:p>
          <a:p>
            <a:pPr marL="457200" indent="-457200">
              <a:spcBef>
                <a:spcPts val="0"/>
              </a:spcBef>
              <a:spcAft>
                <a:spcPts val="1200"/>
              </a:spcAft>
              <a:buFont typeface="Arial" pitchFamily="34" charset="0"/>
              <a:buChar char="•"/>
              <a:defRPr/>
            </a:pPr>
            <a:r>
              <a:rPr lang="en-US" dirty="0" smtClean="0"/>
              <a:t>IST EDR performance is dependent upon on the quality of the input SDR brightness temperatures, VIIRS Cloud Mask IP cloud confidence, Ice Concentration IP, Aerosol Optical Thickness IP and regression coefficients derived from matchups between the VIIRS M15 and M16  top of atmosphere (TOA) brightness temperatures and truth surface temperature sources for snow/ice covered ocean surfaces</a:t>
            </a:r>
          </a:p>
          <a:p>
            <a:pPr marL="457200" indent="-457200">
              <a:spcBef>
                <a:spcPts val="0"/>
              </a:spcBef>
              <a:spcAft>
                <a:spcPts val="1200"/>
              </a:spcAft>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dirty="0" smtClean="0"/>
              <a:t>Summary of the VIIRS IST EDR </a:t>
            </a:r>
            <a:br>
              <a:rPr lang="en-US" dirty="0" smtClean="0"/>
            </a:br>
            <a:r>
              <a:rPr lang="en-US" dirty="0" smtClean="0"/>
              <a:t>Algorithm Inputs</a:t>
            </a:r>
          </a:p>
        </p:txBody>
      </p:sp>
      <p:sp>
        <p:nvSpPr>
          <p:cNvPr id="38" name="Slide Number Placeholder 37"/>
          <p:cNvSpPr>
            <a:spLocks noGrp="1"/>
          </p:cNvSpPr>
          <p:nvPr>
            <p:ph type="sldNum" sz="quarter" idx="12"/>
          </p:nvPr>
        </p:nvSpPr>
        <p:spPr/>
        <p:txBody>
          <a:bodyPr/>
          <a:lstStyle/>
          <a:p>
            <a:fld id="{96E36F11-A39A-294D-A59D-6180D50ED29D}" type="slidenum">
              <a:rPr lang="en-US" smtClean="0"/>
              <a:pPr/>
              <a:t>7</a:t>
            </a:fld>
            <a:endParaRPr lang="en-US" dirty="0"/>
          </a:p>
        </p:txBody>
      </p:sp>
      <p:sp>
        <p:nvSpPr>
          <p:cNvPr id="23" name="Text Box 4"/>
          <p:cNvSpPr txBox="1">
            <a:spLocks noChangeArrowheads="1"/>
          </p:cNvSpPr>
          <p:nvPr/>
        </p:nvSpPr>
        <p:spPr bwMode="auto">
          <a:xfrm>
            <a:off x="1270000" y="2029327"/>
            <a:ext cx="2641600" cy="705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750m SDR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750m TC GEO</a:t>
            </a: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Narrow" pitchFamily="34" charset="0"/>
              </a:rPr>
              <a:t>V</a:t>
            </a:r>
            <a:r>
              <a:rPr kumimoji="0" lang="en-US" sz="1400" b="1" i="0" u="none" strike="noStrike" cap="none" normalizeH="0" baseline="0" dirty="0" smtClean="0">
                <a:ln>
                  <a:noFill/>
                </a:ln>
                <a:solidFill>
                  <a:schemeClr val="tx1"/>
                </a:solidFill>
                <a:effectLst/>
                <a:latin typeface="Arial Narrow" pitchFamily="34" charset="0"/>
              </a:rPr>
              <a:t>IIRS Cloud Mask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Ice Concentration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Aerosol</a:t>
            </a:r>
            <a:r>
              <a:rPr kumimoji="0" lang="en-US" sz="1400" b="1" i="0" u="none" strike="noStrike" cap="none" normalizeH="0" dirty="0" smtClean="0">
                <a:ln>
                  <a:noFill/>
                </a:ln>
                <a:solidFill>
                  <a:schemeClr val="tx1"/>
                </a:solidFill>
                <a:effectLst/>
                <a:latin typeface="Arial Narrow" pitchFamily="34" charset="0"/>
              </a:rPr>
              <a:t> Optical Thickness</a:t>
            </a:r>
            <a:r>
              <a:rPr kumimoji="0" lang="en-US" sz="1400" b="1" i="0" u="none" strike="noStrike" cap="none" normalizeH="0" baseline="0" dirty="0" smtClean="0">
                <a:ln>
                  <a:noFill/>
                </a:ln>
                <a:solidFill>
                  <a:schemeClr val="tx1"/>
                </a:solidFill>
                <a:effectLst/>
                <a:latin typeface="Arial Narrow" pitchFamily="34" charset="0"/>
              </a:rPr>
              <a:t> IP</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24" name="Text Box 5"/>
          <p:cNvSpPr txBox="1">
            <a:spLocks noChangeArrowheads="1"/>
          </p:cNvSpPr>
          <p:nvPr/>
        </p:nvSpPr>
        <p:spPr bwMode="auto">
          <a:xfrm>
            <a:off x="5139918" y="4058414"/>
            <a:ext cx="2086382" cy="25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Ice Surface Temp. EDR</a:t>
            </a:r>
            <a:endParaRPr kumimoji="0" lang="en-US" sz="1400" b="0" i="0" u="none" strike="noStrike" cap="none" normalizeH="0" baseline="0" dirty="0" smtClean="0">
              <a:ln>
                <a:noFill/>
              </a:ln>
              <a:solidFill>
                <a:schemeClr val="tx1"/>
              </a:solidFill>
              <a:effectLst/>
              <a:latin typeface="Arial Narrow" pitchFamily="34" charset="0"/>
            </a:endParaRPr>
          </a:p>
        </p:txBody>
      </p:sp>
      <p:grpSp>
        <p:nvGrpSpPr>
          <p:cNvPr id="25" name="Group 6"/>
          <p:cNvGrpSpPr>
            <a:grpSpLocks/>
          </p:cNvGrpSpPr>
          <p:nvPr/>
        </p:nvGrpSpPr>
        <p:grpSpPr bwMode="auto">
          <a:xfrm>
            <a:off x="1867668" y="1798226"/>
            <a:ext cx="5078540" cy="2293750"/>
            <a:chOff x="2164" y="1692"/>
            <a:chExt cx="6745" cy="2392"/>
          </a:xfrm>
        </p:grpSpPr>
        <p:grpSp>
          <p:nvGrpSpPr>
            <p:cNvPr id="26" name="Group 7"/>
            <p:cNvGrpSpPr>
              <a:grpSpLocks noChangeAspect="1"/>
            </p:cNvGrpSpPr>
            <p:nvPr/>
          </p:nvGrpSpPr>
          <p:grpSpPr bwMode="auto">
            <a:xfrm>
              <a:off x="2164" y="1692"/>
              <a:ext cx="6745" cy="2392"/>
              <a:chOff x="937" y="568"/>
              <a:chExt cx="3382" cy="1199"/>
            </a:xfrm>
          </p:grpSpPr>
          <p:sp>
            <p:nvSpPr>
              <p:cNvPr id="31" name="Rectangle 8"/>
              <p:cNvSpPr>
                <a:spLocks noChangeAspect="1" noChangeArrowheads="1"/>
              </p:cNvSpPr>
              <p:nvPr/>
            </p:nvSpPr>
            <p:spPr bwMode="auto">
              <a:xfrm>
                <a:off x="2400" y="578"/>
                <a:ext cx="1439" cy="793"/>
              </a:xfrm>
              <a:prstGeom prst="rect">
                <a:avLst/>
              </a:prstGeom>
              <a:noFill/>
              <a:ln w="9525">
                <a:solidFill>
                  <a:srgbClr val="3333C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p:txBody>
          </p:sp>
          <p:sp>
            <p:nvSpPr>
              <p:cNvPr id="32" name="Text Box 9"/>
              <p:cNvSpPr txBox="1">
                <a:spLocks noChangeAspect="1" noChangeArrowheads="1"/>
              </p:cNvSpPr>
              <p:nvPr/>
            </p:nvSpPr>
            <p:spPr bwMode="auto">
              <a:xfrm>
                <a:off x="937" y="568"/>
                <a:ext cx="1056"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1400" i="1" dirty="0" smtClean="0">
                    <a:solidFill>
                      <a:srgbClr val="000000"/>
                    </a:solidFill>
                    <a:latin typeface="Arial Narrow" pitchFamily="34" charset="0"/>
                  </a:rPr>
                  <a:t>NPPxDRs</a:t>
                </a:r>
                <a:r>
                  <a:rPr kumimoji="0" lang="en-US" sz="1200" b="0" i="1" u="none" strike="noStrike" cap="none" normalizeH="0" baseline="0" dirty="0" smtClean="0">
                    <a:ln>
                      <a:noFill/>
                    </a:ln>
                    <a:solidFill>
                      <a:srgbClr val="000000"/>
                    </a:solidFill>
                    <a:effectLst/>
                    <a:latin typeface="Arial Narrow" pitchFamily="34" charset="0"/>
                  </a:rPr>
                  <a:t> &amp; IPs</a:t>
                </a:r>
                <a:endParaRPr kumimoji="0" lang="en-US" sz="1200" b="0" i="0" u="none" strike="noStrike" cap="none" normalizeH="0" baseline="0" dirty="0" smtClean="0">
                  <a:ln>
                    <a:noFill/>
                  </a:ln>
                  <a:solidFill>
                    <a:schemeClr val="tx1"/>
                  </a:solidFill>
                  <a:effectLst/>
                  <a:latin typeface="Arial Narrow" pitchFamily="34" charset="0"/>
                </a:endParaRPr>
              </a:p>
            </p:txBody>
          </p:sp>
          <p:sp>
            <p:nvSpPr>
              <p:cNvPr id="33" name="Text Box 10"/>
              <p:cNvSpPr txBox="1">
                <a:spLocks noChangeAspect="1" noChangeArrowheads="1"/>
              </p:cNvSpPr>
              <p:nvPr/>
            </p:nvSpPr>
            <p:spPr bwMode="auto">
              <a:xfrm>
                <a:off x="1056" y="1345"/>
                <a:ext cx="1056"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Auxiliary Data</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34" name="Text Box 11"/>
              <p:cNvSpPr txBox="1">
                <a:spLocks noChangeAspect="1" noChangeArrowheads="1"/>
              </p:cNvSpPr>
              <p:nvPr/>
            </p:nvSpPr>
            <p:spPr bwMode="auto">
              <a:xfrm>
                <a:off x="3263" y="1613"/>
                <a:ext cx="1056"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Output EDRs &amp; IPs</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35" name="Line 12"/>
              <p:cNvSpPr>
                <a:spLocks noChangeAspect="1" noChangeShapeType="1"/>
              </p:cNvSpPr>
              <p:nvPr/>
            </p:nvSpPr>
            <p:spPr bwMode="auto">
              <a:xfrm>
                <a:off x="3647" y="1369"/>
                <a:ext cx="0" cy="264"/>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6" name="Line 13"/>
              <p:cNvSpPr>
                <a:spLocks noChangeAspect="1" noChangeShapeType="1"/>
              </p:cNvSpPr>
              <p:nvPr/>
            </p:nvSpPr>
            <p:spPr bwMode="auto">
              <a:xfrm>
                <a:off x="2016" y="674"/>
                <a:ext cx="384"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7" name="Line 14"/>
              <p:cNvSpPr>
                <a:spLocks noChangeAspect="1" noChangeShapeType="1"/>
              </p:cNvSpPr>
              <p:nvPr/>
            </p:nvSpPr>
            <p:spPr bwMode="auto">
              <a:xfrm>
                <a:off x="1728" y="1441"/>
                <a:ext cx="4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9" name="Line 15"/>
              <p:cNvSpPr>
                <a:spLocks noChangeAspect="1" noChangeShapeType="1"/>
              </p:cNvSpPr>
              <p:nvPr/>
            </p:nvSpPr>
            <p:spPr bwMode="auto">
              <a:xfrm flipV="1">
                <a:off x="2208" y="674"/>
                <a:ext cx="0" cy="76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grpSp>
        <p:sp>
          <p:nvSpPr>
            <p:cNvPr id="27" name="Text Box 16"/>
            <p:cNvSpPr txBox="1">
              <a:spLocks noChangeAspect="1" noChangeArrowheads="1"/>
            </p:cNvSpPr>
            <p:nvPr/>
          </p:nvSpPr>
          <p:spPr bwMode="auto">
            <a:xfrm>
              <a:off x="5698" y="2101"/>
              <a:ext cx="1754" cy="5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rPr>
                <a:t>Ice Surface Temperature</a:t>
              </a:r>
              <a:endParaRPr kumimoji="0" lang="en-US" sz="1600" b="0" i="0" u="none" strike="noStrike" cap="none" normalizeH="0" baseline="0" dirty="0" smtClean="0">
                <a:ln>
                  <a:noFill/>
                </a:ln>
                <a:solidFill>
                  <a:schemeClr val="tx1"/>
                </a:solidFill>
                <a:effectLst/>
                <a:latin typeface="Arial Narrow" pitchFamily="34" charset="0"/>
              </a:endParaRPr>
            </a:p>
          </p:txBody>
        </p:sp>
        <p:sp>
          <p:nvSpPr>
            <p:cNvPr id="28" name="Text Box 17"/>
            <p:cNvSpPr txBox="1">
              <a:spLocks noChangeAspect="1" noChangeArrowheads="1"/>
            </p:cNvSpPr>
            <p:nvPr/>
          </p:nvSpPr>
          <p:spPr bwMode="auto">
            <a:xfrm>
              <a:off x="5081" y="1692"/>
              <a:ext cx="1820" cy="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VIIRS_ST_04</a:t>
              </a:r>
              <a:endParaRPr kumimoji="0" lang="en-US" sz="1000" b="0" i="0" u="none" strike="noStrike" cap="none" normalizeH="0" baseline="0" dirty="0" smtClean="0">
                <a:ln>
                  <a:noFill/>
                </a:ln>
                <a:solidFill>
                  <a:schemeClr val="tx1"/>
                </a:solidFill>
                <a:effectLst/>
                <a:latin typeface="Arial Narrow" pitchFamily="34" charset="0"/>
              </a:endParaRPr>
            </a:p>
          </p:txBody>
        </p:sp>
        <p:pic>
          <p:nvPicPr>
            <p:cNvPr id="29" name="Picture 18"/>
            <p:cNvPicPr>
              <a:picLocks noChangeAspect="1" noChangeArrowheads="1"/>
            </p:cNvPicPr>
            <p:nvPr/>
          </p:nvPicPr>
          <p:blipFill>
            <a:blip r:embed="rId3" cstate="print"/>
            <a:srcRect/>
            <a:stretch>
              <a:fillRect/>
            </a:stretch>
          </p:blipFill>
          <p:spPr bwMode="auto">
            <a:xfrm>
              <a:off x="5081" y="2937"/>
              <a:ext cx="2873" cy="191"/>
            </a:xfrm>
            <a:prstGeom prst="rect">
              <a:avLst/>
            </a:prstGeom>
            <a:noFill/>
            <a:ln w="9525">
              <a:noFill/>
              <a:miter lim="800000"/>
              <a:headEnd/>
              <a:tailEnd/>
            </a:ln>
            <a:effectLst/>
          </p:spPr>
        </p:pic>
        <p:pic>
          <p:nvPicPr>
            <p:cNvPr id="30" name="Picture 19"/>
            <p:cNvPicPr>
              <a:picLocks noChangeAspect="1" noChangeArrowheads="1"/>
            </p:cNvPicPr>
            <p:nvPr/>
          </p:nvPicPr>
          <p:blipFill>
            <a:blip r:embed="rId4" cstate="print"/>
            <a:srcRect/>
            <a:stretch>
              <a:fillRect/>
            </a:stretch>
          </p:blipFill>
          <p:spPr bwMode="auto">
            <a:xfrm>
              <a:off x="5081" y="3128"/>
              <a:ext cx="2873" cy="254"/>
            </a:xfrm>
            <a:prstGeom prst="rect">
              <a:avLst/>
            </a:prstGeom>
            <a:noFill/>
            <a:ln w="9525">
              <a:noFill/>
              <a:miter lim="800000"/>
              <a:headEnd/>
              <a:tailEnd/>
            </a:ln>
            <a:effectLst/>
          </p:spPr>
        </p:pic>
      </p:grpSp>
      <p:sp>
        <p:nvSpPr>
          <p:cNvPr id="40" name="Text Box 20"/>
          <p:cNvSpPr txBox="1">
            <a:spLocks noChangeArrowheads="1"/>
          </p:cNvSpPr>
          <p:nvPr/>
        </p:nvSpPr>
        <p:spPr bwMode="auto">
          <a:xfrm>
            <a:off x="1817971" y="3539635"/>
            <a:ext cx="2511037" cy="7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p:txBody>
      </p:sp>
      <p:sp>
        <p:nvSpPr>
          <p:cNvPr id="41" name="Text Box 4"/>
          <p:cNvSpPr txBox="1">
            <a:spLocks noChangeArrowheads="1"/>
          </p:cNvSpPr>
          <p:nvPr/>
        </p:nvSpPr>
        <p:spPr bwMode="auto">
          <a:xfrm>
            <a:off x="1453373" y="3553197"/>
            <a:ext cx="3590378" cy="5493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1400" b="1" dirty="0" smtClean="0">
                <a:latin typeface="Arial Narrow" pitchFamily="34" charset="0"/>
              </a:rPr>
              <a:t>VIIRS IST Tunable parameters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IST</a:t>
            </a:r>
            <a:r>
              <a:rPr kumimoji="0" lang="en-US" sz="1400" b="1" i="0" u="none" strike="noStrike" cap="none" normalizeH="0" dirty="0" smtClean="0">
                <a:ln>
                  <a:noFill/>
                </a:ln>
                <a:solidFill>
                  <a:schemeClr val="tx1"/>
                </a:solidFill>
                <a:effectLst/>
                <a:latin typeface="Arial Narrow" pitchFamily="34" charset="0"/>
              </a:rPr>
              <a:t> Regression Coefficient LUT</a:t>
            </a:r>
          </a:p>
        </p:txBody>
      </p:sp>
    </p:spTree>
    <p:extLst>
      <p:ext uri="{BB962C8B-B14F-4D97-AF65-F5344CB8AC3E}">
        <p14:creationId xmlns:p14="http://schemas.microsoft.com/office/powerpoint/2010/main" val="2387820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126"/>
            <a:ext cx="8229600" cy="792271"/>
          </a:xfrm>
        </p:spPr>
        <p:txBody>
          <a:bodyPr>
            <a:normAutofit fontScale="90000"/>
          </a:bodyPr>
          <a:lstStyle/>
          <a:p>
            <a:r>
              <a:rPr lang="en-US" dirty="0" smtClean="0"/>
              <a:t>Summary of VIIRS IST EDR</a:t>
            </a:r>
            <a:br>
              <a:rPr lang="en-US" dirty="0" smtClean="0"/>
            </a:br>
            <a:r>
              <a:rPr lang="en-US" dirty="0" smtClean="0"/>
              <a:t>Processing Flow</a:t>
            </a:r>
          </a:p>
        </p:txBody>
      </p:sp>
      <p:sp>
        <p:nvSpPr>
          <p:cNvPr id="48" name="Slide Number Placeholder 47"/>
          <p:cNvSpPr>
            <a:spLocks noGrp="1"/>
          </p:cNvSpPr>
          <p:nvPr>
            <p:ph type="sldNum" sz="quarter" idx="12"/>
          </p:nvPr>
        </p:nvSpPr>
        <p:spPr/>
        <p:txBody>
          <a:bodyPr/>
          <a:lstStyle/>
          <a:p>
            <a:fld id="{96E36F11-A39A-294D-A59D-6180D50ED29D}" type="slidenum">
              <a:rPr lang="en-US" smtClean="0"/>
              <a:pPr/>
              <a:t>8</a:t>
            </a:fld>
            <a:endParaRPr lang="en-US" dirty="0"/>
          </a:p>
        </p:txBody>
      </p:sp>
      <p:sp>
        <p:nvSpPr>
          <p:cNvPr id="63" name="Text Box 34"/>
          <p:cNvSpPr txBox="1">
            <a:spLocks noChangeArrowheads="1"/>
          </p:cNvSpPr>
          <p:nvPr/>
        </p:nvSpPr>
        <p:spPr bwMode="auto">
          <a:xfrm>
            <a:off x="6504450" y="2911616"/>
            <a:ext cx="1890236" cy="30777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smtClean="0"/>
              <a:t>set IST EDR to FILL</a:t>
            </a:r>
          </a:p>
        </p:txBody>
      </p:sp>
      <p:sp>
        <p:nvSpPr>
          <p:cNvPr id="68616" name="Text Box 8"/>
          <p:cNvSpPr txBox="1">
            <a:spLocks noChangeArrowheads="1"/>
          </p:cNvSpPr>
          <p:nvPr/>
        </p:nvSpPr>
        <p:spPr bwMode="auto">
          <a:xfrm>
            <a:off x="3138950" y="2011284"/>
            <a:ext cx="2743200" cy="461665"/>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dirty="0" smtClean="0"/>
              <a:t>Determine Pixel Quality</a:t>
            </a:r>
          </a:p>
          <a:p>
            <a:pPr algn="ctr"/>
            <a:r>
              <a:rPr lang="en-US" sz="1200" dirty="0" smtClean="0"/>
              <a:t> and set flags</a:t>
            </a:r>
            <a:endParaRPr lang="en-US" sz="1200" dirty="0"/>
          </a:p>
        </p:txBody>
      </p:sp>
      <p:grpSp>
        <p:nvGrpSpPr>
          <p:cNvPr id="32" name="Group 31"/>
          <p:cNvGrpSpPr/>
          <p:nvPr/>
        </p:nvGrpSpPr>
        <p:grpSpPr>
          <a:xfrm>
            <a:off x="3298143" y="2761731"/>
            <a:ext cx="2425700" cy="592783"/>
            <a:chOff x="3346450" y="2190377"/>
            <a:chExt cx="2425700" cy="592783"/>
          </a:xfrm>
        </p:grpSpPr>
        <p:sp>
          <p:nvSpPr>
            <p:cNvPr id="24" name="Flowchart: Decision 23"/>
            <p:cNvSpPr/>
            <p:nvPr/>
          </p:nvSpPr>
          <p:spPr>
            <a:xfrm>
              <a:off x="3346450" y="2190377"/>
              <a:ext cx="2425700" cy="592783"/>
            </a:xfrm>
            <a:prstGeom prst="flowChartDecision">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672422" y="2336884"/>
              <a:ext cx="1773755" cy="276999"/>
            </a:xfrm>
            <a:prstGeom prst="rect">
              <a:avLst/>
            </a:prstGeom>
            <a:noFill/>
          </p:spPr>
          <p:txBody>
            <a:bodyPr wrap="none" rtlCol="0">
              <a:spAutoFit/>
            </a:bodyPr>
            <a:lstStyle/>
            <a:p>
              <a:r>
                <a:rPr lang="en-US" sz="1200" dirty="0" smtClean="0"/>
                <a:t>No retrieval quality check</a:t>
              </a:r>
              <a:endParaRPr lang="en-US" sz="1200" dirty="0"/>
            </a:p>
          </p:txBody>
        </p:sp>
      </p:grpSp>
      <p:sp>
        <p:nvSpPr>
          <p:cNvPr id="26" name="Flowchart: Decision 25"/>
          <p:cNvSpPr/>
          <p:nvPr/>
        </p:nvSpPr>
        <p:spPr>
          <a:xfrm>
            <a:off x="3298143" y="3667829"/>
            <a:ext cx="2425700" cy="592783"/>
          </a:xfrm>
          <a:prstGeom prst="flowChartDecision">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IST split window if BT15 valid range</a:t>
            </a:r>
            <a:endParaRPr lang="en-US" sz="1100" dirty="0">
              <a:solidFill>
                <a:schemeClr val="tx1"/>
              </a:solidFill>
            </a:endParaRPr>
          </a:p>
        </p:txBody>
      </p:sp>
      <p:sp>
        <p:nvSpPr>
          <p:cNvPr id="27" name="Text Box 34"/>
          <p:cNvSpPr txBox="1">
            <a:spLocks noChangeArrowheads="1"/>
          </p:cNvSpPr>
          <p:nvPr/>
        </p:nvSpPr>
        <p:spPr bwMode="auto">
          <a:xfrm>
            <a:off x="6326650" y="3553529"/>
            <a:ext cx="2311400" cy="83099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u="sng" dirty="0" smtClean="0"/>
              <a:t>IST single band retrieval</a:t>
            </a:r>
          </a:p>
          <a:p>
            <a:pPr>
              <a:spcBef>
                <a:spcPct val="50000"/>
              </a:spcBef>
              <a:buFont typeface="Arial" pitchFamily="34" charset="0"/>
              <a:buChar char="•"/>
            </a:pPr>
            <a:r>
              <a:rPr lang="en-US" sz="1200" dirty="0" smtClean="0"/>
              <a:t> determine day or night mode</a:t>
            </a:r>
          </a:p>
          <a:p>
            <a:pPr>
              <a:spcBef>
                <a:spcPct val="50000"/>
              </a:spcBef>
              <a:buFont typeface="Arial" pitchFamily="34" charset="0"/>
              <a:buChar char="•"/>
            </a:pPr>
            <a:r>
              <a:rPr lang="en-US" sz="1200" dirty="0" smtClean="0"/>
              <a:t> IST single band regression</a:t>
            </a:r>
          </a:p>
        </p:txBody>
      </p:sp>
      <p:sp>
        <p:nvSpPr>
          <p:cNvPr id="28" name="Text Box 34"/>
          <p:cNvSpPr txBox="1">
            <a:spLocks noChangeArrowheads="1"/>
          </p:cNvSpPr>
          <p:nvPr/>
        </p:nvSpPr>
        <p:spPr bwMode="auto">
          <a:xfrm>
            <a:off x="457200" y="3551273"/>
            <a:ext cx="2326150" cy="83099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u="sng" dirty="0" smtClean="0"/>
              <a:t>IST split window retrieval</a:t>
            </a:r>
          </a:p>
          <a:p>
            <a:pPr>
              <a:spcBef>
                <a:spcPct val="50000"/>
              </a:spcBef>
              <a:buFont typeface="Arial" pitchFamily="34" charset="0"/>
              <a:buChar char="•"/>
            </a:pPr>
            <a:r>
              <a:rPr lang="en-US" sz="1200" dirty="0" smtClean="0"/>
              <a:t> determine day or night mode</a:t>
            </a:r>
          </a:p>
          <a:p>
            <a:pPr>
              <a:spcBef>
                <a:spcPct val="50000"/>
              </a:spcBef>
              <a:buFont typeface="Arial" pitchFamily="34" charset="0"/>
              <a:buChar char="•"/>
            </a:pPr>
            <a:r>
              <a:rPr lang="en-US" sz="1200" dirty="0" smtClean="0"/>
              <a:t>  IST split window regression</a:t>
            </a:r>
          </a:p>
        </p:txBody>
      </p:sp>
      <p:sp>
        <p:nvSpPr>
          <p:cNvPr id="30" name="Text Box 34"/>
          <p:cNvSpPr txBox="1">
            <a:spLocks noChangeArrowheads="1"/>
          </p:cNvSpPr>
          <p:nvPr/>
        </p:nvSpPr>
        <p:spPr bwMode="auto">
          <a:xfrm>
            <a:off x="6504450" y="4929306"/>
            <a:ext cx="1890236" cy="30777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smtClean="0"/>
              <a:t>set IST EDR to FILL</a:t>
            </a:r>
          </a:p>
        </p:txBody>
      </p:sp>
      <p:sp>
        <p:nvSpPr>
          <p:cNvPr id="31" name="Flowchart: Decision 30"/>
          <p:cNvSpPr/>
          <p:nvPr/>
        </p:nvSpPr>
        <p:spPr>
          <a:xfrm>
            <a:off x="3298143" y="4786803"/>
            <a:ext cx="2425700" cy="592783"/>
          </a:xfrm>
          <a:prstGeom prst="flowChartDecision">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Check for invalid IST value range</a:t>
            </a:r>
            <a:endParaRPr lang="en-US" sz="1100" dirty="0">
              <a:solidFill>
                <a:schemeClr val="tx1"/>
              </a:solidFill>
            </a:endParaRPr>
          </a:p>
        </p:txBody>
      </p:sp>
      <p:sp>
        <p:nvSpPr>
          <p:cNvPr id="33" name="Line 17"/>
          <p:cNvSpPr>
            <a:spLocks noChangeShapeType="1"/>
          </p:cNvSpPr>
          <p:nvPr/>
        </p:nvSpPr>
        <p:spPr bwMode="auto">
          <a:xfrm>
            <a:off x="4510550" y="3354514"/>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cxnSp>
        <p:nvCxnSpPr>
          <p:cNvPr id="36" name="Straight Arrow Connector 35"/>
          <p:cNvCxnSpPr>
            <a:stCxn id="24" idx="3"/>
            <a:endCxn id="63" idx="1"/>
          </p:cNvCxnSpPr>
          <p:nvPr/>
        </p:nvCxnSpPr>
        <p:spPr>
          <a:xfrm>
            <a:off x="5723843" y="3058123"/>
            <a:ext cx="780607" cy="73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6" idx="3"/>
            <a:endCxn id="27" idx="1"/>
          </p:cNvCxnSpPr>
          <p:nvPr/>
        </p:nvCxnSpPr>
        <p:spPr>
          <a:xfrm>
            <a:off x="5723843" y="3964221"/>
            <a:ext cx="602807" cy="480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hape 42"/>
          <p:cNvCxnSpPr>
            <a:stCxn id="27" idx="2"/>
            <a:endCxn id="31" idx="0"/>
          </p:cNvCxnSpPr>
          <p:nvPr/>
        </p:nvCxnSpPr>
        <p:spPr>
          <a:xfrm rot="5400000">
            <a:off x="5795534" y="3099986"/>
            <a:ext cx="402277" cy="297135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8" idx="2"/>
            <a:endCxn id="31" idx="0"/>
          </p:cNvCxnSpPr>
          <p:nvPr/>
        </p:nvCxnSpPr>
        <p:spPr>
          <a:xfrm rot="16200000" flipH="1">
            <a:off x="2863368" y="3139177"/>
            <a:ext cx="404533" cy="289071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295538" y="5762466"/>
            <a:ext cx="444352" cy="473224"/>
            <a:chOff x="2914724" y="5030108"/>
            <a:chExt cx="444352" cy="473224"/>
          </a:xfrm>
        </p:grpSpPr>
        <p:sp>
          <p:nvSpPr>
            <p:cNvPr id="53" name="Flowchart: Connector 52"/>
            <p:cNvSpPr/>
            <p:nvPr/>
          </p:nvSpPr>
          <p:spPr>
            <a:xfrm>
              <a:off x="2933700" y="5030108"/>
              <a:ext cx="381000" cy="473224"/>
            </a:xfrm>
            <a:prstGeom prst="flowChartConnector">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2914724" y="5051276"/>
              <a:ext cx="444352" cy="430887"/>
            </a:xfrm>
            <a:prstGeom prst="rect">
              <a:avLst/>
            </a:prstGeom>
            <a:noFill/>
          </p:spPr>
          <p:txBody>
            <a:bodyPr wrap="none" rtlCol="0">
              <a:spAutoFit/>
            </a:bodyPr>
            <a:lstStyle/>
            <a:p>
              <a:r>
                <a:rPr lang="en-US" sz="1000" dirty="0" smtClean="0"/>
                <a:t>next </a:t>
              </a:r>
            </a:p>
            <a:p>
              <a:r>
                <a:rPr lang="en-US" sz="1000" dirty="0" smtClean="0"/>
                <a:t>pixe</a:t>
              </a:r>
              <a:r>
                <a:rPr lang="en-US" sz="1200" dirty="0" smtClean="0"/>
                <a:t>l</a:t>
              </a:r>
              <a:endParaRPr lang="en-US" sz="1200" dirty="0"/>
            </a:p>
          </p:txBody>
        </p:sp>
      </p:grpSp>
      <p:cxnSp>
        <p:nvCxnSpPr>
          <p:cNvPr id="70" name="Straight Arrow Connector 69"/>
          <p:cNvCxnSpPr>
            <a:stCxn id="31" idx="3"/>
            <a:endCxn id="30" idx="1"/>
          </p:cNvCxnSpPr>
          <p:nvPr/>
        </p:nvCxnSpPr>
        <p:spPr>
          <a:xfrm>
            <a:off x="5723843" y="5083195"/>
            <a:ext cx="780607"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hape 74"/>
          <p:cNvCxnSpPr>
            <a:stCxn id="30" idx="2"/>
            <a:endCxn id="55" idx="3"/>
          </p:cNvCxnSpPr>
          <p:nvPr/>
        </p:nvCxnSpPr>
        <p:spPr>
          <a:xfrm rot="5400000">
            <a:off x="5713732" y="4263241"/>
            <a:ext cx="761995" cy="2709678"/>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1" idx="2"/>
            <a:endCxn id="55" idx="0"/>
          </p:cNvCxnSpPr>
          <p:nvPr/>
        </p:nvCxnSpPr>
        <p:spPr>
          <a:xfrm>
            <a:off x="4510993" y="5379586"/>
            <a:ext cx="6721" cy="40404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6" idx="1"/>
            <a:endCxn id="28" idx="3"/>
          </p:cNvCxnSpPr>
          <p:nvPr/>
        </p:nvCxnSpPr>
        <p:spPr>
          <a:xfrm flipH="1">
            <a:off x="2783350" y="3964221"/>
            <a:ext cx="514793" cy="255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8616" idx="2"/>
            <a:endCxn id="24" idx="0"/>
          </p:cNvCxnSpPr>
          <p:nvPr/>
        </p:nvCxnSpPr>
        <p:spPr>
          <a:xfrm>
            <a:off x="4510550" y="2472949"/>
            <a:ext cx="443" cy="2887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4002550" y="1541384"/>
            <a:ext cx="965200" cy="280448"/>
            <a:chOff x="6883400" y="1484852"/>
            <a:chExt cx="965200" cy="280448"/>
          </a:xfrm>
        </p:grpSpPr>
        <p:sp>
          <p:nvSpPr>
            <p:cNvPr id="87" name="Flowchart: Terminator 86"/>
            <p:cNvSpPr/>
            <p:nvPr/>
          </p:nvSpPr>
          <p:spPr>
            <a:xfrm>
              <a:off x="6883400" y="1484852"/>
              <a:ext cx="965200" cy="280448"/>
            </a:xfrm>
            <a:prstGeom prst="flowChartTerminator">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6942583" y="1519079"/>
              <a:ext cx="906017" cy="246221"/>
            </a:xfrm>
            <a:prstGeom prst="rect">
              <a:avLst/>
            </a:prstGeom>
            <a:noFill/>
          </p:spPr>
          <p:txBody>
            <a:bodyPr wrap="none" rtlCol="0">
              <a:spAutoFit/>
            </a:bodyPr>
            <a:lstStyle/>
            <a:p>
              <a:r>
                <a:rPr lang="en-US" sz="1000" dirty="0" smtClean="0"/>
                <a:t>For each pixel</a:t>
              </a:r>
              <a:endParaRPr lang="en-US" sz="1000" dirty="0"/>
            </a:p>
          </p:txBody>
        </p:sp>
      </p:grpSp>
      <p:cxnSp>
        <p:nvCxnSpPr>
          <p:cNvPr id="91" name="Straight Arrow Connector 90"/>
          <p:cNvCxnSpPr>
            <a:stCxn id="88" idx="2"/>
            <a:endCxn id="68616" idx="0"/>
          </p:cNvCxnSpPr>
          <p:nvPr/>
        </p:nvCxnSpPr>
        <p:spPr>
          <a:xfrm flipH="1">
            <a:off x="4510550" y="1821832"/>
            <a:ext cx="4192" cy="18945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7227393" y="2011284"/>
            <a:ext cx="444352" cy="473224"/>
            <a:chOff x="2914724" y="5030108"/>
            <a:chExt cx="444352" cy="473224"/>
          </a:xfrm>
        </p:grpSpPr>
        <p:sp>
          <p:nvSpPr>
            <p:cNvPr id="93" name="Flowchart: Connector 92"/>
            <p:cNvSpPr/>
            <p:nvPr/>
          </p:nvSpPr>
          <p:spPr>
            <a:xfrm>
              <a:off x="2933700" y="5030108"/>
              <a:ext cx="381000" cy="473224"/>
            </a:xfrm>
            <a:prstGeom prst="flowChartConnector">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4724" y="5051276"/>
              <a:ext cx="444352" cy="430887"/>
            </a:xfrm>
            <a:prstGeom prst="rect">
              <a:avLst/>
            </a:prstGeom>
            <a:noFill/>
          </p:spPr>
          <p:txBody>
            <a:bodyPr wrap="none" rtlCol="0">
              <a:spAutoFit/>
            </a:bodyPr>
            <a:lstStyle/>
            <a:p>
              <a:r>
                <a:rPr lang="en-US" sz="1000" dirty="0" smtClean="0"/>
                <a:t>next </a:t>
              </a:r>
            </a:p>
            <a:p>
              <a:r>
                <a:rPr lang="en-US" sz="1000" dirty="0" smtClean="0"/>
                <a:t>pixe</a:t>
              </a:r>
              <a:r>
                <a:rPr lang="en-US" sz="1200" dirty="0" smtClean="0"/>
                <a:t>l</a:t>
              </a:r>
              <a:endParaRPr lang="en-US" sz="1200" dirty="0"/>
            </a:p>
          </p:txBody>
        </p:sp>
      </p:grpSp>
      <p:cxnSp>
        <p:nvCxnSpPr>
          <p:cNvPr id="96" name="Straight Arrow Connector 95"/>
          <p:cNvCxnSpPr>
            <a:stCxn id="63" idx="0"/>
          </p:cNvCxnSpPr>
          <p:nvPr/>
        </p:nvCxnSpPr>
        <p:spPr>
          <a:xfrm flipV="1">
            <a:off x="7449568" y="2484508"/>
            <a:ext cx="1" cy="42710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83384" y="2761731"/>
            <a:ext cx="272832" cy="307777"/>
          </a:xfrm>
          <a:prstGeom prst="rect">
            <a:avLst/>
          </a:prstGeom>
          <a:noFill/>
        </p:spPr>
        <p:txBody>
          <a:bodyPr wrap="none" rtlCol="0">
            <a:spAutoFit/>
          </a:bodyPr>
          <a:lstStyle/>
          <a:p>
            <a:r>
              <a:rPr lang="en-US" sz="1400" dirty="0" smtClean="0"/>
              <a:t>T</a:t>
            </a:r>
            <a:endParaRPr lang="en-US" sz="1400" dirty="0"/>
          </a:p>
        </p:txBody>
      </p:sp>
      <p:sp>
        <p:nvSpPr>
          <p:cNvPr id="38" name="TextBox 37"/>
          <p:cNvSpPr txBox="1"/>
          <p:nvPr/>
        </p:nvSpPr>
        <p:spPr>
          <a:xfrm>
            <a:off x="2987784" y="3656444"/>
            <a:ext cx="272832" cy="307777"/>
          </a:xfrm>
          <a:prstGeom prst="rect">
            <a:avLst/>
          </a:prstGeom>
          <a:noFill/>
        </p:spPr>
        <p:txBody>
          <a:bodyPr wrap="none" rtlCol="0">
            <a:spAutoFit/>
          </a:bodyPr>
          <a:lstStyle/>
          <a:p>
            <a:r>
              <a:rPr lang="en-US" sz="1400" dirty="0" smtClean="0"/>
              <a:t>T</a:t>
            </a:r>
            <a:endParaRPr lang="en-US" sz="1400" dirty="0"/>
          </a:p>
        </p:txBody>
      </p:sp>
      <p:sp>
        <p:nvSpPr>
          <p:cNvPr id="39" name="TextBox 38"/>
          <p:cNvSpPr txBox="1"/>
          <p:nvPr/>
        </p:nvSpPr>
        <p:spPr>
          <a:xfrm>
            <a:off x="5882150" y="3667829"/>
            <a:ext cx="266420" cy="307777"/>
          </a:xfrm>
          <a:prstGeom prst="rect">
            <a:avLst/>
          </a:prstGeom>
          <a:noFill/>
        </p:spPr>
        <p:txBody>
          <a:bodyPr wrap="none" rtlCol="0">
            <a:spAutoFit/>
          </a:bodyPr>
          <a:lstStyle/>
          <a:p>
            <a:r>
              <a:rPr lang="en-US" sz="1400" dirty="0" smtClean="0"/>
              <a:t>F</a:t>
            </a:r>
            <a:endParaRPr lang="en-US" sz="1400" dirty="0"/>
          </a:p>
        </p:txBody>
      </p:sp>
      <p:sp>
        <p:nvSpPr>
          <p:cNvPr id="40" name="TextBox 39"/>
          <p:cNvSpPr txBox="1"/>
          <p:nvPr/>
        </p:nvSpPr>
        <p:spPr>
          <a:xfrm>
            <a:off x="5917402" y="4775417"/>
            <a:ext cx="272832" cy="307777"/>
          </a:xfrm>
          <a:prstGeom prst="rect">
            <a:avLst/>
          </a:prstGeom>
          <a:noFill/>
        </p:spPr>
        <p:txBody>
          <a:bodyPr wrap="none" rtlCol="0">
            <a:spAutoFit/>
          </a:bodyPr>
          <a:lstStyle/>
          <a:p>
            <a:r>
              <a:rPr lang="en-US" sz="1400" dirty="0" smtClean="0"/>
              <a:t>T</a:t>
            </a:r>
            <a:endParaRPr lang="en-US" sz="1400" dirty="0"/>
          </a:p>
        </p:txBody>
      </p:sp>
      <p:sp>
        <p:nvSpPr>
          <p:cNvPr id="42" name="TextBox 41"/>
          <p:cNvSpPr txBox="1"/>
          <p:nvPr/>
        </p:nvSpPr>
        <p:spPr>
          <a:xfrm>
            <a:off x="4562304" y="5379586"/>
            <a:ext cx="266420" cy="307777"/>
          </a:xfrm>
          <a:prstGeom prst="rect">
            <a:avLst/>
          </a:prstGeom>
          <a:noFill/>
        </p:spPr>
        <p:txBody>
          <a:bodyPr wrap="none" rtlCol="0">
            <a:spAutoFit/>
          </a:bodyPr>
          <a:lstStyle/>
          <a:p>
            <a:r>
              <a:rPr lang="en-US" sz="1400" dirty="0" smtClean="0"/>
              <a:t>F</a:t>
            </a:r>
            <a:endParaRPr lang="en-US" sz="1400" dirty="0"/>
          </a:p>
        </p:txBody>
      </p:sp>
    </p:spTree>
    <p:extLst>
      <p:ext uri="{BB962C8B-B14F-4D97-AF65-F5344CB8AC3E}">
        <p14:creationId xmlns:p14="http://schemas.microsoft.com/office/powerpoint/2010/main" val="35228437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dirty="0" smtClean="0"/>
              <a:t>VIIRS IST EDR L1RD Requirements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
        <p:nvSpPr>
          <p:cNvPr id="5160" name="Text Box 97"/>
          <p:cNvSpPr txBox="1">
            <a:spLocks noChangeArrowheads="1"/>
          </p:cNvSpPr>
          <p:nvPr/>
        </p:nvSpPr>
        <p:spPr bwMode="auto">
          <a:xfrm>
            <a:off x="228600" y="1435100"/>
            <a:ext cx="85344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Ice Surface Temperature (IST)</a:t>
            </a:r>
          </a:p>
          <a:p>
            <a:pPr eaLnBrk="1" hangingPunct="1">
              <a:spcBef>
                <a:spcPts val="1200"/>
              </a:spcBef>
            </a:pPr>
            <a:r>
              <a:rPr lang="en-US" dirty="0" smtClean="0"/>
              <a:t>“IST is the radiating, or "skin", temperature at the ice surface. It includes the aggregate temperature of objects comprising the ice surface, including snow and melt water on the ice. Inland water bodies and coastal ice temperatures will be obtained from the LST EDR.</a:t>
            </a:r>
          </a:p>
          <a:p>
            <a:endParaRPr lang="en-US" dirty="0" smtClean="0"/>
          </a:p>
          <a:p>
            <a:r>
              <a:rPr lang="en-US" dirty="0" smtClean="0"/>
              <a:t> </a:t>
            </a:r>
          </a:p>
          <a:p>
            <a:r>
              <a:rPr lang="en-US" dirty="0" smtClean="0"/>
              <a:t>As an objective, the Ice Surface Temperature EDR shall  measure the atmospheric temperature 2 m above the surface of the ice.</a:t>
            </a:r>
          </a:p>
          <a:p>
            <a:pPr eaLnBrk="1" hangingPunct="1">
              <a:spcBef>
                <a:spcPct val="50000"/>
              </a:spcBef>
              <a:buFont typeface="Arial" pitchFamily="34" charset="0"/>
              <a:buChar char="•"/>
            </a:pP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9</a:t>
            </a:fld>
            <a:endParaRPr lang="en-US" dirty="0"/>
          </a:p>
        </p:txBody>
      </p:sp>
    </p:spTree>
    <p:extLst>
      <p:ext uri="{BB962C8B-B14F-4D97-AF65-F5344CB8AC3E}">
        <p14:creationId xmlns:p14="http://schemas.microsoft.com/office/powerpoint/2010/main" val="17868411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4963</TotalTime>
  <Words>3001</Words>
  <Application>Microsoft Macintosh PowerPoint</Application>
  <PresentationFormat>On-screen Show (4:3)</PresentationFormat>
  <Paragraphs>331</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NPP_FOR</vt:lpstr>
      <vt:lpstr>Request for VIIRS Ice Surface Temperature EDR  Provisional Maturity </vt:lpstr>
      <vt:lpstr>VIIRS Ice Surface Temperature</vt:lpstr>
      <vt:lpstr>Outline</vt:lpstr>
      <vt:lpstr>VIIRS IST EDR Product Users </vt:lpstr>
      <vt:lpstr>Provisional EDR Maturity Definition</vt:lpstr>
      <vt:lpstr>Summary of the VIIRS IST EDR </vt:lpstr>
      <vt:lpstr>Summary of the VIIRS IST EDR  Algorithm Inputs</vt:lpstr>
      <vt:lpstr>Summary of VIIRS IST EDR Processing Flow</vt:lpstr>
      <vt:lpstr>VIIRS IST EDR L1RD Requirements </vt:lpstr>
      <vt:lpstr>VIIRS IST EDR L1RD Requirements (Continued)</vt:lpstr>
      <vt:lpstr>Status of Upstream Products</vt:lpstr>
      <vt:lpstr>Provisional Maturity Evaluation</vt:lpstr>
      <vt:lpstr>Provisional Maturity Evaluation – Comparison  VIIRS IST EDR with IceBridge Flight IST </vt:lpstr>
      <vt:lpstr>Provisional Maturity Evaluation – Comparison  VIIRS IST EDR with IceBridge Flight IST</vt:lpstr>
      <vt:lpstr>Provisional Maturity Evaluation – Comparison  VIIRS IST with MODIS and NCEP</vt:lpstr>
      <vt:lpstr>Provisional Maturity Evaluation –  VIIRS IST vs MODIS IST</vt:lpstr>
      <vt:lpstr>Provisional Maturity Evaluation –  VIIRS IST vs MODIS IST</vt:lpstr>
      <vt:lpstr>Provisional Maturity Evaluation – NH comparison</vt:lpstr>
      <vt:lpstr>Provisional Maturity Evaluation – global comparison</vt:lpstr>
      <vt:lpstr>PowerPoint Presentation</vt:lpstr>
      <vt:lpstr>Discrepancy Reports (DRs)</vt:lpstr>
      <vt:lpstr>Path Forward Recommendation for DR 2936</vt:lpstr>
      <vt:lpstr>Data Quality Threshold Tables (DQTT)</vt:lpstr>
      <vt:lpstr>Provisional Justification Summary </vt:lpstr>
      <vt:lpstr>Provisional Justification Summary </vt:lpstr>
      <vt:lpstr>Provisional Justification Summary </vt:lpstr>
      <vt:lpstr>Additional Supporting Documentation</vt:lpstr>
      <vt:lpstr>Future Plans and Issues</vt:lpstr>
      <vt:lpstr>Conclusion </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CrIMSS EDR Beta Request</dc:title>
  <dc:creator>Christopher Barnet</dc:creator>
  <cp:lastModifiedBy>Jeff Key</cp:lastModifiedBy>
  <cp:revision>392</cp:revision>
  <dcterms:created xsi:type="dcterms:W3CDTF">2011-07-07T16:52:26Z</dcterms:created>
  <dcterms:modified xsi:type="dcterms:W3CDTF">2013-11-05T16:19:01Z</dcterms:modified>
</cp:coreProperties>
</file>