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33"/>
  </p:notesMasterIdLst>
  <p:handoutMasterIdLst>
    <p:handoutMasterId r:id="rId34"/>
  </p:handoutMasterIdLst>
  <p:sldIdLst>
    <p:sldId id="257" r:id="rId2"/>
    <p:sldId id="376" r:id="rId3"/>
    <p:sldId id="378" r:id="rId4"/>
    <p:sldId id="379" r:id="rId5"/>
    <p:sldId id="390" r:id="rId6"/>
    <p:sldId id="391" r:id="rId7"/>
    <p:sldId id="380" r:id="rId8"/>
    <p:sldId id="381" r:id="rId9"/>
    <p:sldId id="398" r:id="rId10"/>
    <p:sldId id="396" r:id="rId11"/>
    <p:sldId id="393" r:id="rId12"/>
    <p:sldId id="368" r:id="rId13"/>
    <p:sldId id="339" r:id="rId14"/>
    <p:sldId id="389" r:id="rId15"/>
    <p:sldId id="388" r:id="rId16"/>
    <p:sldId id="407" r:id="rId17"/>
    <p:sldId id="408" r:id="rId18"/>
    <p:sldId id="394" r:id="rId19"/>
    <p:sldId id="395" r:id="rId20"/>
    <p:sldId id="400" r:id="rId21"/>
    <p:sldId id="401" r:id="rId22"/>
    <p:sldId id="399" r:id="rId23"/>
    <p:sldId id="402" r:id="rId24"/>
    <p:sldId id="403" r:id="rId25"/>
    <p:sldId id="397" r:id="rId26"/>
    <p:sldId id="409" r:id="rId27"/>
    <p:sldId id="410" r:id="rId28"/>
    <p:sldId id="405" r:id="rId29"/>
    <p:sldId id="406" r:id="rId30"/>
    <p:sldId id="411" r:id="rId31"/>
    <p:sldId id="343" r:id="rId32"/>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42" autoAdjust="0"/>
    <p:restoredTop sz="94626" autoAdjust="0"/>
  </p:normalViewPr>
  <p:slideViewPr>
    <p:cSldViewPr snapToGrid="0" snapToObjects="1" showGuides="1">
      <p:cViewPr varScale="1">
        <p:scale>
          <a:sx n="68" d="100"/>
          <a:sy n="68" d="100"/>
        </p:scale>
        <p:origin x="-552" y="-96"/>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10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10/23/2012</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10/23/2012</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4</a:t>
            </a:fld>
            <a:endParaRPr lang="en-US"/>
          </a:p>
        </p:txBody>
      </p:sp>
    </p:spTree>
    <p:extLst>
      <p:ext uri="{BB962C8B-B14F-4D97-AF65-F5344CB8AC3E}">
        <p14:creationId xmlns:p14="http://schemas.microsoft.com/office/powerpoint/2010/main" val="255436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Ancillary</a:t>
            </a:r>
          </a:p>
          <a:p>
            <a:r>
              <a:rPr lang="en-US"/>
              <a:t>GFS forecast surface pressure, lapse rate, and air temperature (for topography corrected surface pressure)</a:t>
            </a:r>
          </a:p>
          <a:p>
            <a:endParaRPr lang="en-US"/>
          </a:p>
          <a:p>
            <a:r>
              <a:rPr lang="en-US"/>
              <a:t>Look-up tables</a:t>
            </a:r>
          </a:p>
          <a:p>
            <a:r>
              <a:rPr lang="en-US"/>
              <a:t>DEM for surface altitude</a:t>
            </a:r>
          </a:p>
          <a:p>
            <a:r>
              <a:rPr lang="en-US"/>
              <a:t>Infrared and Microwave OSS coefficients</a:t>
            </a:r>
          </a:p>
          <a:p>
            <a:r>
              <a:rPr lang="en-US"/>
              <a:t>Local Angle Correction</a:t>
            </a:r>
          </a:p>
          <a:p>
            <a:r>
              <a:rPr lang="en-US"/>
              <a:t>IR emissivity and reflectivity covariance</a:t>
            </a:r>
          </a:p>
          <a:p>
            <a:r>
              <a:rPr lang="en-US"/>
              <a:t>MW emissivity covariance</a:t>
            </a:r>
          </a:p>
          <a:p>
            <a:r>
              <a:rPr lang="en-US"/>
              <a:t>AVTP and AVMP and Ozone covariance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BCCSO – Beltsville</a:t>
            </a:r>
            <a:r>
              <a:rPr lang="en-US" baseline="0" dirty="0" smtClean="0"/>
              <a:t> Center for Climate System Operation</a:t>
            </a:r>
          </a:p>
          <a:p>
            <a:r>
              <a:rPr lang="en-US" baseline="0" dirty="0" smtClean="0"/>
              <a:t>PMRF – Pacific Missile Range Facility</a:t>
            </a:r>
          </a:p>
          <a:p>
            <a:endParaRPr lang="en-US" dirty="0" smtClean="0"/>
          </a:p>
          <a:p>
            <a:r>
              <a:rPr lang="en-US" b="0" dirty="0" smtClean="0"/>
              <a:t>ARM Sites (</a:t>
            </a:r>
            <a:r>
              <a:rPr lang="en-US" b="0" i="1" dirty="0" smtClean="0"/>
              <a:t>n</a:t>
            </a:r>
            <a:r>
              <a:rPr lang="en-US" b="0" dirty="0" smtClean="0"/>
              <a:t> = 450)</a:t>
            </a:r>
          </a:p>
          <a:p>
            <a:pPr lvl="1"/>
            <a:r>
              <a:rPr lang="en-US" b="0" dirty="0" smtClean="0"/>
              <a:t>Tropical Western Pacific (TWP, island)</a:t>
            </a:r>
            <a:r>
              <a:rPr lang="en-US" b="0" baseline="0" dirty="0" smtClean="0"/>
              <a:t> </a:t>
            </a:r>
            <a:r>
              <a:rPr lang="en-US" b="0" dirty="0" smtClean="0"/>
              <a:t>(90)</a:t>
            </a:r>
          </a:p>
          <a:p>
            <a:pPr lvl="1"/>
            <a:r>
              <a:rPr lang="en-US" b="0" dirty="0" smtClean="0"/>
              <a:t>Southern Great Plains (SGP)</a:t>
            </a:r>
            <a:r>
              <a:rPr lang="en-US" b="0" baseline="0" dirty="0" smtClean="0"/>
              <a:t> (</a:t>
            </a:r>
            <a:r>
              <a:rPr lang="en-US" b="0" dirty="0" smtClean="0"/>
              <a:t>180)</a:t>
            </a:r>
          </a:p>
          <a:p>
            <a:pPr lvl="1"/>
            <a:r>
              <a:rPr lang="en-US" b="0" dirty="0" smtClean="0"/>
              <a:t>North Slope Alaska (NSA)</a:t>
            </a:r>
            <a:r>
              <a:rPr lang="en-US" b="0" baseline="0" dirty="0" smtClean="0"/>
              <a:t> </a:t>
            </a:r>
            <a:r>
              <a:rPr lang="en-US" b="0" dirty="0" smtClean="0"/>
              <a:t>(180)</a:t>
            </a:r>
          </a:p>
          <a:p>
            <a:pPr lvl="1"/>
            <a:endParaRPr lang="en-US" b="0" dirty="0" smtClean="0"/>
          </a:p>
          <a:p>
            <a:r>
              <a:rPr lang="en-US" b="0" dirty="0" smtClean="0"/>
              <a:t>Kauai, Hawaii (PMRF) Site (</a:t>
            </a:r>
            <a:r>
              <a:rPr lang="en-US" b="0" i="1" dirty="0" smtClean="0"/>
              <a:t>n</a:t>
            </a:r>
            <a:r>
              <a:rPr lang="en-US" b="0" dirty="0" smtClean="0"/>
              <a:t> = 40)</a:t>
            </a:r>
          </a:p>
          <a:p>
            <a:pPr lvl="1"/>
            <a:r>
              <a:rPr lang="en-US" b="0" dirty="0" smtClean="0"/>
              <a:t>Tropical Central Pacific (island)</a:t>
            </a:r>
          </a:p>
          <a:p>
            <a:pPr lvl="2"/>
            <a:r>
              <a:rPr lang="en-US" b="0" dirty="0" smtClean="0"/>
              <a:t>May (20)</a:t>
            </a:r>
          </a:p>
          <a:p>
            <a:pPr lvl="2"/>
            <a:r>
              <a:rPr lang="en-US" b="0" dirty="0" smtClean="0"/>
              <a:t>Sep (20)</a:t>
            </a:r>
          </a:p>
          <a:p>
            <a:pPr lvl="1"/>
            <a:r>
              <a:rPr lang="en-US" b="0" dirty="0" smtClean="0"/>
              <a:t>Collocated nighttime lidar</a:t>
            </a:r>
          </a:p>
          <a:p>
            <a:pPr lvl="1"/>
            <a:r>
              <a:rPr lang="en-US" b="0" dirty="0" smtClean="0"/>
              <a:t>Collaborator: The Aerospace Corp.</a:t>
            </a:r>
          </a:p>
          <a:p>
            <a:pPr lvl="1"/>
            <a:endParaRPr lang="en-US" b="0" dirty="0" smtClean="0"/>
          </a:p>
          <a:p>
            <a:r>
              <a:rPr lang="en-US" b="0" dirty="0" smtClean="0"/>
              <a:t>Beltsville, MD (BCCSO) Site (</a:t>
            </a:r>
            <a:r>
              <a:rPr lang="en-US" b="0" i="1" dirty="0" smtClean="0"/>
              <a:t>n</a:t>
            </a:r>
            <a:r>
              <a:rPr lang="en-US" b="0" dirty="0" smtClean="0"/>
              <a:t> = 15+)</a:t>
            </a:r>
          </a:p>
          <a:p>
            <a:pPr lvl="1"/>
            <a:r>
              <a:rPr lang="en-US" b="0" dirty="0" smtClean="0"/>
              <a:t>Urban midlatitude; lidar, MW radiometer</a:t>
            </a:r>
          </a:p>
          <a:p>
            <a:pPr lvl="2"/>
            <a:r>
              <a:rPr lang="en-US" b="0" dirty="0" smtClean="0"/>
              <a:t>Jun–Jul, Sep 2012 ongoing</a:t>
            </a:r>
          </a:p>
          <a:p>
            <a:pPr lvl="1"/>
            <a:r>
              <a:rPr lang="en-US" b="0" dirty="0" smtClean="0"/>
              <a:t>Collaborator: HU/NCAS</a:t>
            </a:r>
          </a:p>
          <a:p>
            <a:pPr lvl="1"/>
            <a:endParaRPr lang="en-US" b="0" dirty="0" smtClean="0"/>
          </a:p>
          <a:p>
            <a:r>
              <a:rPr lang="en-US" b="0" dirty="0" smtClean="0"/>
              <a:t>NOAA AEROSE Cruise (</a:t>
            </a:r>
            <a:r>
              <a:rPr lang="en-US" b="0" i="1" dirty="0" smtClean="0"/>
              <a:t>n</a:t>
            </a:r>
            <a:r>
              <a:rPr lang="en-US" b="0" dirty="0" smtClean="0"/>
              <a:t> ≈ 65)</a:t>
            </a:r>
          </a:p>
          <a:p>
            <a:pPr lvl="1"/>
            <a:r>
              <a:rPr lang="en-US" b="0" dirty="0" smtClean="0"/>
              <a:t>Tropical Atlantic (ship)</a:t>
            </a:r>
          </a:p>
          <a:p>
            <a:pPr lvl="1"/>
            <a:r>
              <a:rPr lang="en-US" b="0" dirty="0" smtClean="0"/>
              <a:t>Jan 2013 (tentative reschedule)</a:t>
            </a:r>
          </a:p>
          <a:p>
            <a:pPr lvl="1"/>
            <a:r>
              <a:rPr lang="en-US" b="0" dirty="0" smtClean="0"/>
              <a:t>Collaborators: HU/NCAS, NOAA/ESRL</a:t>
            </a:r>
          </a:p>
          <a:p>
            <a:pPr lvl="1"/>
            <a:r>
              <a:rPr lang="en-US" b="0" dirty="0" smtClean="0"/>
              <a:t>Sep 2012 (2) test sondes during return transit leg from Bermuda to Charleston</a:t>
            </a:r>
          </a:p>
          <a:p>
            <a:endParaRPr lang="en-US" b="0" dirty="0"/>
          </a:p>
        </p:txBody>
      </p:sp>
      <p:sp>
        <p:nvSpPr>
          <p:cNvPr id="4" name="Slide Number Placeholder 3"/>
          <p:cNvSpPr>
            <a:spLocks noGrp="1"/>
          </p:cNvSpPr>
          <p:nvPr>
            <p:ph type="sldNum" sz="quarter" idx="10"/>
          </p:nvPr>
        </p:nvSpPr>
        <p:spPr/>
        <p:txBody>
          <a:bodyPr/>
          <a:lstStyle/>
          <a:p>
            <a:pPr>
              <a:defRPr/>
            </a:pPr>
            <a:fld id="{94F01481-8CD1-4803-8059-72939E033507}"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15214396-6A8C-43E1-A732-3B5A866A08BD}"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A10FA0-08B8-4485-860A-7C447DF88989}"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892C82-010E-4FAF-BD0D-5819506E0D48}"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87E92B7-F082-49FA-BE23-25841E129A1D}" type="datetime1">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60322A9-96B3-4CFF-A856-021A6B2E2743}"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EC2AF2-F7C0-4D38-9C69-33FD3FAE5C3B}"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1F825B3-72AC-4AA5-A4DD-A7964CB22C71}" type="datetime1">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0340879B-5370-4B3D-8DA7-4A90D14AF61D}" type="datetime1">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E228-661D-49B4-B51A-76DF58B5A183}" type="datetime1">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442191E-3E9B-45E4-ABAC-F03D37C9F720}"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5BD6A366-0FD2-46E7-91E6-75A79D70FE7D}"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92B7-F082-49FA-BE23-25841E129A1D}" type="datetime1">
              <a:rPr lang="en-US" smtClean="0"/>
              <a:pPr/>
              <a:t>10/23/2012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298" y="1844299"/>
            <a:ext cx="7772400" cy="1756152"/>
          </a:xfrm>
        </p:spPr>
        <p:txBody>
          <a:bodyPr>
            <a:normAutofit fontScale="90000"/>
          </a:bodyPr>
          <a:lstStyle/>
          <a:p>
            <a:r>
              <a:rPr lang="en-US" dirty="0" err="1" smtClean="0"/>
              <a:t>Suomi</a:t>
            </a:r>
            <a:r>
              <a:rPr lang="en-US" dirty="0" smtClean="0"/>
              <a:t> NPP SDR Product Review</a:t>
            </a:r>
            <a:br>
              <a:rPr lang="en-US" dirty="0" smtClean="0"/>
            </a:br>
            <a:r>
              <a:rPr lang="en-US" dirty="0" smtClean="0"/>
              <a:t/>
            </a:r>
            <a:br>
              <a:rPr lang="en-US" dirty="0" smtClean="0"/>
            </a:br>
            <a:r>
              <a:rPr lang="en-US" dirty="0" err="1" smtClean="0"/>
              <a:t>CrIMSS</a:t>
            </a:r>
            <a:r>
              <a:rPr lang="en-US" dirty="0" smtClean="0"/>
              <a:t> </a:t>
            </a:r>
            <a:r>
              <a:rPr lang="en-US" dirty="0" smtClean="0"/>
              <a:t>EDR Team</a:t>
            </a:r>
            <a:br>
              <a:rPr lang="en-US" dirty="0" smtClean="0"/>
            </a:br>
            <a:endParaRPr lang="en-US" dirty="0"/>
          </a:p>
        </p:txBody>
      </p:sp>
      <p:sp>
        <p:nvSpPr>
          <p:cNvPr id="3" name="Subtitle 2"/>
          <p:cNvSpPr>
            <a:spLocks noGrp="1"/>
          </p:cNvSpPr>
          <p:nvPr>
            <p:ph type="subTitle" idx="1"/>
          </p:nvPr>
        </p:nvSpPr>
        <p:spPr/>
        <p:txBody>
          <a:bodyPr/>
          <a:lstStyle/>
          <a:p>
            <a:r>
              <a:rPr lang="en-US" dirty="0" smtClean="0"/>
              <a:t>Christopher Barnet</a:t>
            </a:r>
          </a:p>
          <a:p>
            <a:r>
              <a:rPr lang="en-US" dirty="0" err="1" smtClean="0"/>
              <a:t>CrIMSS</a:t>
            </a:r>
            <a:r>
              <a:rPr lang="en-US" dirty="0" smtClean="0"/>
              <a:t> EDR Lead</a:t>
            </a:r>
          </a:p>
          <a:p>
            <a:r>
              <a:rPr lang="en-US" dirty="0" smtClean="0"/>
              <a:t>Oct. 23,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NUCAPS channel selection</a:t>
            </a:r>
            <a:endParaRPr lang="en-US" dirty="0"/>
          </a:p>
        </p:txBody>
      </p:sp>
      <p:sp>
        <p:nvSpPr>
          <p:cNvPr id="3" name="Content Placeholder 2"/>
          <p:cNvSpPr>
            <a:spLocks noGrp="1"/>
          </p:cNvSpPr>
          <p:nvPr>
            <p:ph idx="1"/>
          </p:nvPr>
        </p:nvSpPr>
        <p:spPr>
          <a:xfrm>
            <a:off x="457200" y="1371600"/>
            <a:ext cx="4113854" cy="4754563"/>
          </a:xfrm>
        </p:spPr>
        <p:txBody>
          <a:bodyPr>
            <a:normAutofit fontScale="85000" lnSpcReduction="20000"/>
          </a:bodyPr>
          <a:lstStyle/>
          <a:p>
            <a:r>
              <a:rPr lang="en-US" dirty="0" smtClean="0"/>
              <a:t>Channels selected are shown at right.</a:t>
            </a:r>
          </a:p>
          <a:p>
            <a:pPr lvl="1"/>
            <a:r>
              <a:rPr lang="en-US" dirty="0" smtClean="0"/>
              <a:t>101 channels are used for AVTP (black, </a:t>
            </a:r>
            <a:r>
              <a:rPr lang="en-US" dirty="0" err="1" smtClean="0"/>
              <a:t>lt.blue</a:t>
            </a:r>
            <a:r>
              <a:rPr lang="en-US" dirty="0" smtClean="0"/>
              <a:t>)</a:t>
            </a:r>
          </a:p>
          <a:p>
            <a:pPr lvl="1"/>
            <a:r>
              <a:rPr lang="en-US" dirty="0" smtClean="0"/>
              <a:t>24 channels are used for surface (green)</a:t>
            </a:r>
          </a:p>
          <a:p>
            <a:pPr lvl="1"/>
            <a:r>
              <a:rPr lang="en-US" dirty="0" smtClean="0"/>
              <a:t>62 channels are used for AVMP (red, pink)</a:t>
            </a:r>
          </a:p>
          <a:p>
            <a:pPr lvl="1"/>
            <a:r>
              <a:rPr lang="en-US" dirty="0" smtClean="0"/>
              <a:t>53 channels are used for ozone (</a:t>
            </a:r>
            <a:r>
              <a:rPr lang="en-US" dirty="0" err="1" smtClean="0"/>
              <a:t>dk.blue</a:t>
            </a:r>
            <a:r>
              <a:rPr lang="en-US" dirty="0" smtClean="0"/>
              <a:t>)</a:t>
            </a:r>
          </a:p>
          <a:p>
            <a:r>
              <a:rPr lang="en-US" dirty="0" smtClean="0"/>
              <a:t>Details, see NOAA TR-133</a:t>
            </a:r>
          </a:p>
          <a:p>
            <a:pPr lvl="1"/>
            <a:r>
              <a:rPr lang="en-US" dirty="0" err="1" smtClean="0"/>
              <a:t>Gambacorta</a:t>
            </a:r>
            <a:r>
              <a:rPr lang="en-US" dirty="0" smtClean="0"/>
              <a:t> and Barnet 2011 “Methodology and information content of the NOAA/NESDIS operational channel selection for </a:t>
            </a:r>
            <a:r>
              <a:rPr lang="en-US" dirty="0" err="1" smtClean="0"/>
              <a:t>CrIS</a:t>
            </a:r>
            <a:r>
              <a:rPr lang="en-US" dirty="0" smtClean="0"/>
              <a:t>”</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10</a:t>
            </a:fld>
            <a:endParaRPr lang="en-US"/>
          </a:p>
        </p:txBody>
      </p:sp>
      <p:pic>
        <p:nvPicPr>
          <p:cNvPr id="5" name="Picture 4" descr="120320itwg_gambacorta_p16.gif"/>
          <p:cNvPicPr>
            <a:picLocks noChangeAspect="1"/>
          </p:cNvPicPr>
          <p:nvPr/>
        </p:nvPicPr>
        <p:blipFill>
          <a:blip r:embed="rId2"/>
          <a:stretch>
            <a:fillRect/>
          </a:stretch>
        </p:blipFill>
        <p:spPr>
          <a:xfrm>
            <a:off x="4558528" y="1371600"/>
            <a:ext cx="4572946" cy="2482687"/>
          </a:xfrm>
          <a:prstGeom prst="rect">
            <a:avLst/>
          </a:prstGeom>
        </p:spPr>
      </p:pic>
      <p:pic>
        <p:nvPicPr>
          <p:cNvPr id="6" name="Picture 5" descr="120320itwg_gambacorta_p17.gif"/>
          <p:cNvPicPr>
            <a:picLocks noChangeAspect="1"/>
          </p:cNvPicPr>
          <p:nvPr/>
        </p:nvPicPr>
        <p:blipFill>
          <a:blip r:embed="rId3"/>
          <a:stretch>
            <a:fillRect/>
          </a:stretch>
        </p:blipFill>
        <p:spPr>
          <a:xfrm>
            <a:off x="4571053" y="4081895"/>
            <a:ext cx="4214813" cy="2639580"/>
          </a:xfrm>
          <a:prstGeom prst="rect">
            <a:avLst/>
          </a:prstGeom>
        </p:spPr>
      </p:pic>
      <p:cxnSp>
        <p:nvCxnSpPr>
          <p:cNvPr id="8" name="Straight Arrow Connector 7"/>
          <p:cNvCxnSpPr/>
          <p:nvPr/>
        </p:nvCxnSpPr>
        <p:spPr>
          <a:xfrm flipV="1">
            <a:off x="6951945" y="4459266"/>
            <a:ext cx="0" cy="751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36713" y="5210828"/>
            <a:ext cx="2642992" cy="923330"/>
          </a:xfrm>
          <a:prstGeom prst="rect">
            <a:avLst/>
          </a:prstGeom>
          <a:noFill/>
          <a:ln>
            <a:solidFill>
              <a:schemeClr val="tx2">
                <a:lumMod val="60000"/>
                <a:lumOff val="40000"/>
              </a:schemeClr>
            </a:solidFill>
          </a:ln>
        </p:spPr>
        <p:txBody>
          <a:bodyPr wrap="square" rtlCol="0">
            <a:spAutoFit/>
          </a:bodyPr>
          <a:lstStyle/>
          <a:p>
            <a:pPr algn="ctr"/>
            <a:r>
              <a:rPr lang="en-US" dirty="0" smtClean="0"/>
              <a:t>&gt;99% of information content is provided by subset selected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 of NUCAPS:</a:t>
            </a:r>
            <a:br>
              <a:rPr lang="en-US" dirty="0" smtClean="0"/>
            </a:br>
            <a:r>
              <a:rPr lang="en-US" sz="3100" dirty="0" smtClean="0"/>
              <a:t>Rapid Research to Operations and Diagnostics</a:t>
            </a:r>
            <a:endParaRPr lang="en-US" sz="3100" dirty="0"/>
          </a:p>
        </p:txBody>
      </p:sp>
      <p:sp>
        <p:nvSpPr>
          <p:cNvPr id="3" name="Content Placeholder 2"/>
          <p:cNvSpPr>
            <a:spLocks noGrp="1"/>
          </p:cNvSpPr>
          <p:nvPr>
            <p:ph idx="1"/>
          </p:nvPr>
        </p:nvSpPr>
        <p:spPr>
          <a:xfrm>
            <a:off x="457200" y="1091382"/>
            <a:ext cx="8229600" cy="5630094"/>
          </a:xfrm>
        </p:spPr>
        <p:txBody>
          <a:bodyPr>
            <a:normAutofit fontScale="92500" lnSpcReduction="20000"/>
          </a:bodyPr>
          <a:lstStyle/>
          <a:p>
            <a:r>
              <a:rPr lang="en-US" dirty="0" smtClean="0"/>
              <a:t>Single retrieval code for AIRS, IASI, and </a:t>
            </a:r>
            <a:r>
              <a:rPr lang="en-US" dirty="0" err="1" smtClean="0"/>
              <a:t>CrIS</a:t>
            </a:r>
            <a:endParaRPr lang="en-US" dirty="0" smtClean="0"/>
          </a:p>
          <a:p>
            <a:pPr lvl="1"/>
            <a:r>
              <a:rPr lang="en-US" dirty="0" smtClean="0"/>
              <a:t>Allows for direct comparison of NPP/</a:t>
            </a:r>
            <a:r>
              <a:rPr lang="en-US" dirty="0" err="1" smtClean="0"/>
              <a:t>Metop</a:t>
            </a:r>
            <a:r>
              <a:rPr lang="en-US" dirty="0" smtClean="0"/>
              <a:t>/Aqua instruments.</a:t>
            </a:r>
          </a:p>
          <a:p>
            <a:pPr lvl="1"/>
            <a:r>
              <a:rPr lang="en-US" dirty="0" smtClean="0"/>
              <a:t>Mature code with implementation of lessons-learned from AIRS and IASI systems.</a:t>
            </a:r>
          </a:p>
          <a:p>
            <a:r>
              <a:rPr lang="en-US" dirty="0" smtClean="0"/>
              <a:t>Science code run through automated “filter” to create operational code</a:t>
            </a:r>
          </a:p>
          <a:p>
            <a:pPr lvl="1"/>
            <a:r>
              <a:rPr lang="en-US" dirty="0" smtClean="0"/>
              <a:t>Extremely rapid and accurate transition to operations.</a:t>
            </a:r>
          </a:p>
          <a:p>
            <a:pPr lvl="2"/>
            <a:r>
              <a:rPr lang="en-US" dirty="0" smtClean="0"/>
              <a:t>Science code fully emulates operational code: Guarantees that operational code is implemented correctly.</a:t>
            </a:r>
          </a:p>
          <a:p>
            <a:pPr lvl="2"/>
            <a:r>
              <a:rPr lang="en-US" dirty="0" smtClean="0"/>
              <a:t>Science code has an extraordinary level of diagnostic information to allow understanding of anomalies and theoretical understanding of algorithm.</a:t>
            </a:r>
          </a:p>
          <a:p>
            <a:pPr lvl="1"/>
            <a:r>
              <a:rPr lang="en-US" dirty="0" smtClean="0"/>
              <a:t>Science code can be used for validation and special scientific campaigns</a:t>
            </a:r>
          </a:p>
          <a:p>
            <a:r>
              <a:rPr lang="en-US" dirty="0" smtClean="0"/>
              <a:t>IASI system is currently being upgraded to utilize AVHRR</a:t>
            </a:r>
          </a:p>
          <a:p>
            <a:pPr lvl="1"/>
            <a:r>
              <a:rPr lang="en-US" dirty="0" smtClean="0"/>
              <a:t>This was part of original IASI project plan</a:t>
            </a:r>
          </a:p>
          <a:p>
            <a:pPr lvl="1"/>
            <a:r>
              <a:rPr lang="en-US" dirty="0" smtClean="0"/>
              <a:t>This will be implicitly incorporated into NUCAPS (i.e., same code) and VIIRS scheduled to be implemented in May 2014.</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normAutofit/>
          </a:bodyPr>
          <a:lstStyle/>
          <a:p>
            <a:pPr eaLnBrk="1" hangingPunct="1"/>
            <a:r>
              <a:rPr lang="en-US" sz="2400" dirty="0" smtClean="0"/>
              <a:t>CrIMSS EDR Team Members’</a:t>
            </a:r>
            <a:br>
              <a:rPr lang="en-US" sz="2400" dirty="0" smtClean="0"/>
            </a:br>
            <a:r>
              <a:rPr lang="en-US" sz="2400" dirty="0" smtClean="0"/>
              <a:t> Roles and Responsibilities</a:t>
            </a:r>
          </a:p>
        </p:txBody>
      </p:sp>
      <p:graphicFrame>
        <p:nvGraphicFramePr>
          <p:cNvPr id="24667" name="Group 91"/>
          <p:cNvGraphicFramePr>
            <a:graphicFrameLocks noGrp="1"/>
          </p:cNvGraphicFramePr>
          <p:nvPr>
            <p:ph idx="4294967295"/>
            <p:extLst>
              <p:ext uri="{D42A27DB-BD31-4B8C-83A1-F6EECF244321}">
                <p14:modId xmlns:p14="http://schemas.microsoft.com/office/powerpoint/2010/main" val="3967613830"/>
              </p:ext>
            </p:extLst>
          </p:nvPr>
        </p:nvGraphicFramePr>
        <p:xfrm>
          <a:off x="304590" y="3584708"/>
          <a:ext cx="8411706" cy="2468916"/>
        </p:xfrm>
        <a:graphic>
          <a:graphicData uri="http://schemas.openxmlformats.org/drawingml/2006/table">
            <a:tbl>
              <a:tblPr/>
              <a:tblGrid>
                <a:gridCol w="2048744"/>
                <a:gridCol w="1766581"/>
                <a:gridCol w="4596381"/>
              </a:tblGrid>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Lead for Activity</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Task</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7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Allan </a:t>
                      </a:r>
                      <a:r>
                        <a:rPr kumimoji="0" lang="en-US" sz="1800" b="0" i="0" u="none" strike="noStrike" cap="none" normalizeH="0" baseline="0" dirty="0" err="1" smtClean="0">
                          <a:ln>
                            <a:noFill/>
                          </a:ln>
                          <a:solidFill>
                            <a:schemeClr val="tx1"/>
                          </a:solidFill>
                          <a:effectLst/>
                          <a:latin typeface="Calibri" pitchFamily="34" charset="0"/>
                        </a:rPr>
                        <a:t>Larar</a:t>
                      </a:r>
                      <a:endParaRPr kumimoji="0" lang="en-US" sz="1800" b="0" i="0" u="none" strike="noStrike" cap="none" normalizeH="0" baseline="0" dirty="0" smtClean="0">
                        <a:ln>
                          <a:noFill/>
                        </a:ln>
                        <a:solidFill>
                          <a:schemeClr val="tx1"/>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NASA/</a:t>
                      </a:r>
                      <a:r>
                        <a:rPr kumimoji="0" lang="en-US" sz="1800" b="0" i="0" u="none" strike="noStrike" cap="none" normalizeH="0" baseline="0" dirty="0" err="1" smtClean="0">
                          <a:ln>
                            <a:noFill/>
                          </a:ln>
                          <a:solidFill>
                            <a:schemeClr val="tx1"/>
                          </a:solidFill>
                          <a:effectLst/>
                          <a:latin typeface="Calibri" pitchFamily="34" charset="0"/>
                        </a:rPr>
                        <a:t>LaRC</a:t>
                      </a:r>
                      <a:endParaRPr kumimoji="0" lang="en-US" sz="1800" b="0" i="0" u="none" strike="noStrike" cap="none" normalizeH="0" baseline="0" dirty="0" smtClean="0">
                        <a:ln>
                          <a:noFill/>
                        </a:ln>
                        <a:solidFill>
                          <a:schemeClr val="tx1"/>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Comparisons to NAST-I  EDRs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895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bri" pitchFamily="34" charset="0"/>
                        </a:rPr>
                        <a:t>Xu</a:t>
                      </a:r>
                      <a:r>
                        <a:rPr kumimoji="0" lang="en-US" sz="1800" b="0" i="0" u="none" strike="noStrike" cap="none" normalizeH="0" baseline="0" dirty="0" smtClean="0">
                          <a:ln>
                            <a:noFill/>
                          </a:ln>
                          <a:solidFill>
                            <a:schemeClr val="tx1"/>
                          </a:solidFill>
                          <a:effectLst/>
                          <a:latin typeface="Calibri" pitchFamily="34" charset="0"/>
                        </a:rPr>
                        <a:t> Liu</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NASA/</a:t>
                      </a:r>
                      <a:r>
                        <a:rPr kumimoji="0" lang="en-US" sz="1800" b="0" i="0" u="none" strike="noStrike" cap="none" normalizeH="0" baseline="0" dirty="0" err="1" smtClean="0">
                          <a:ln>
                            <a:noFill/>
                          </a:ln>
                          <a:solidFill>
                            <a:schemeClr val="tx1"/>
                          </a:solidFill>
                          <a:effectLst/>
                          <a:latin typeface="Calibri" pitchFamily="34" charset="0"/>
                        </a:rPr>
                        <a:t>LaRC</a:t>
                      </a:r>
                      <a:endParaRPr kumimoji="0" lang="en-US" sz="1800" b="0" i="0" u="none" strike="noStrike" cap="none" normalizeH="0" baseline="0" dirty="0" smtClean="0">
                        <a:ln>
                          <a:noFill/>
                        </a:ln>
                        <a:solidFill>
                          <a:schemeClr val="tx1"/>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IASI proxy, Algorithm, Validation (</a:t>
                      </a:r>
                      <a:r>
                        <a:rPr kumimoji="0" lang="en-US" sz="1800" b="0" i="0" u="none" strike="noStrike" cap="none" normalizeH="0" baseline="0" dirty="0" err="1" smtClean="0">
                          <a:ln>
                            <a:noFill/>
                          </a:ln>
                          <a:solidFill>
                            <a:schemeClr val="tx1"/>
                          </a:solidFill>
                          <a:effectLst/>
                          <a:latin typeface="Calibri" pitchFamily="34" charset="0"/>
                        </a:rPr>
                        <a:t>Kizer</a:t>
                      </a:r>
                      <a:r>
                        <a:rPr kumimoji="0" lang="en-US" sz="1800" b="0" i="0" u="none" strike="noStrike" cap="none" normalizeH="0" baseline="0" dirty="0" smtClean="0">
                          <a:ln>
                            <a:noFill/>
                          </a:ln>
                          <a:solidFill>
                            <a:schemeClr val="tx1"/>
                          </a:solidFill>
                          <a:effectLst/>
                          <a:latin typeface="Calibri" pitchFamily="34" charset="0"/>
                        </a:rPr>
                        <a: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0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Hank </a:t>
                      </a:r>
                      <a:r>
                        <a:rPr kumimoji="0" lang="en-US" sz="1800" b="0" i="0" u="none" strike="noStrike" cap="none" normalizeH="0" baseline="0" dirty="0" err="1" smtClean="0">
                          <a:ln>
                            <a:noFill/>
                          </a:ln>
                          <a:solidFill>
                            <a:schemeClr val="tx1"/>
                          </a:solidFill>
                          <a:effectLst/>
                          <a:latin typeface="Calibri" pitchFamily="34" charset="0"/>
                        </a:rPr>
                        <a:t>Revercomb</a:t>
                      </a:r>
                      <a:endParaRPr kumimoji="0" lang="en-US" sz="1800" b="0" i="0" u="none" strike="noStrike" cap="none" normalizeH="0" baseline="0" dirty="0" smtClean="0">
                        <a:ln>
                          <a:noFill/>
                        </a:ln>
                        <a:solidFill>
                          <a:schemeClr val="tx1"/>
                        </a:solidFill>
                        <a:effectLst/>
                        <a:latin typeface="Calibri"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SSEC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AVMP/AVTP validation (</a:t>
                      </a:r>
                      <a:r>
                        <a:rPr kumimoji="0" lang="en-US" sz="1800" b="0" i="0" u="none" strike="noStrike" cap="none" normalizeH="0" baseline="0" dirty="0" err="1" smtClean="0">
                          <a:ln>
                            <a:noFill/>
                          </a:ln>
                          <a:solidFill>
                            <a:schemeClr val="tx1"/>
                          </a:solidFill>
                          <a:effectLst/>
                          <a:latin typeface="Calibri" pitchFamily="34" charset="0"/>
                        </a:rPr>
                        <a:t>Knuteson</a:t>
                      </a:r>
                      <a:r>
                        <a:rPr kumimoji="0" lang="en-US" sz="1800" b="0" i="0" u="none" strike="noStrike" cap="none" normalizeH="0" baseline="0" dirty="0" smtClean="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AVTP/AVMP validation (Li)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Dave Tobin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SSEC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ARM-RAOBS at NWP, SGP, NSA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2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Larrabee Strow</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UMBC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OSS validation and comparisons to SARTA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9C2927-9F5D-4A56-89F8-8733CCB6D0A1}" type="slidenum">
              <a:rPr lang="en-US" sz="1200">
                <a:solidFill>
                  <a:schemeClr val="tx1">
                    <a:tint val="75000"/>
                  </a:schemeClr>
                </a:solidFill>
                <a:latin typeface="+mn-lt"/>
              </a:rPr>
              <a:pPr algn="r" fontAlgn="auto">
                <a:spcBef>
                  <a:spcPts val="0"/>
                </a:spcBef>
                <a:spcAft>
                  <a:spcPts val="0"/>
                </a:spcAft>
                <a:defRPr/>
              </a:pPr>
              <a:t>12</a:t>
            </a:fld>
            <a:endParaRPr lang="en-US" sz="1200" dirty="0">
              <a:solidFill>
                <a:schemeClr val="tx1">
                  <a:tint val="75000"/>
                </a:schemeClr>
              </a:solidFill>
              <a:latin typeface="+mn-lt"/>
            </a:endParaRPr>
          </a:p>
        </p:txBody>
      </p:sp>
      <p:graphicFrame>
        <p:nvGraphicFramePr>
          <p:cNvPr id="5" name="Group 58"/>
          <p:cNvGraphicFramePr>
            <a:graphicFrameLocks/>
          </p:cNvGraphicFramePr>
          <p:nvPr>
            <p:extLst>
              <p:ext uri="{D42A27DB-BD31-4B8C-83A1-F6EECF244321}">
                <p14:modId xmlns:p14="http://schemas.microsoft.com/office/powerpoint/2010/main" val="4186224072"/>
              </p:ext>
            </p:extLst>
          </p:nvPr>
        </p:nvGraphicFramePr>
        <p:xfrm>
          <a:off x="275095" y="1030187"/>
          <a:ext cx="8411706" cy="2394585"/>
        </p:xfrm>
        <a:graphic>
          <a:graphicData uri="http://schemas.openxmlformats.org/drawingml/2006/table">
            <a:tbl>
              <a:tblPr/>
              <a:tblGrid>
                <a:gridCol w="1910166"/>
                <a:gridCol w="2262753"/>
                <a:gridCol w="423878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Lead for Activity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Task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Chris Barnet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alibri" pitchFamily="34" charset="0"/>
                        </a:rPr>
                        <a:t>CrIS</a:t>
                      </a:r>
                      <a:r>
                        <a:rPr kumimoji="0" lang="en-US" sz="1800" b="0" i="0" u="none" strike="noStrike" cap="none" normalizeH="0" baseline="0" dirty="0" smtClean="0">
                          <a:ln>
                            <a:noFill/>
                          </a:ln>
                          <a:solidFill>
                            <a:schemeClr val="tx1"/>
                          </a:solidFill>
                          <a:effectLst/>
                          <a:latin typeface="Calibri" pitchFamily="34" charset="0"/>
                        </a:rPr>
                        <a:t>/ATMS EDR algorithm lead (Wilson) and validation (</a:t>
                      </a:r>
                      <a:r>
                        <a:rPr kumimoji="0" lang="en-US" sz="1800" b="0" i="0" u="none" strike="noStrike" cap="none" normalizeH="0" baseline="0" dirty="0" err="1" smtClean="0">
                          <a:ln>
                            <a:noFill/>
                          </a:ln>
                          <a:solidFill>
                            <a:schemeClr val="tx1"/>
                          </a:solidFill>
                          <a:effectLst/>
                          <a:latin typeface="Calibri" pitchFamily="34" charset="0"/>
                        </a:rPr>
                        <a:t>Nallii</a:t>
                      </a:r>
                      <a:r>
                        <a:rPr kumimoji="0" lang="en-US" sz="1800" b="0" i="0" u="none" strike="noStrike" cap="none" normalizeH="0" baseline="0" dirty="0" smtClean="0">
                          <a:ln>
                            <a:noFill/>
                          </a:ln>
                          <a:solidFill>
                            <a:schemeClr val="tx1"/>
                          </a:solidFill>
                          <a:effectLst/>
                          <a:latin typeface="Calibri" pitchFamily="34" charset="0"/>
                        </a:rPr>
                        <a:t>, </a:t>
                      </a:r>
                      <a:r>
                        <a:rPr kumimoji="0" lang="en-US" sz="1800" b="0" i="0" u="none" strike="noStrike" cap="none" normalizeH="0" baseline="0" dirty="0" err="1" smtClean="0">
                          <a:ln>
                            <a:noFill/>
                          </a:ln>
                          <a:solidFill>
                            <a:schemeClr val="tx1"/>
                          </a:solidFill>
                          <a:effectLst/>
                          <a:latin typeface="Calibri" pitchFamily="34" charset="0"/>
                        </a:rPr>
                        <a:t>Xiong</a:t>
                      </a:r>
                      <a:r>
                        <a:rPr kumimoji="0" lang="en-US" sz="1800" b="0" i="0" u="none" strike="noStrike" cap="none" normalizeH="0" baseline="0" dirty="0" smtClean="0">
                          <a:ln>
                            <a:noFill/>
                          </a:ln>
                          <a:solidFill>
                            <a:schemeClr val="tx1"/>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Mitch Goldberg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(C. Barnet)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NGAS-code analysis (</a:t>
                      </a:r>
                      <a:r>
                        <a:rPr kumimoji="0" lang="en-US" sz="1800" b="0" i="0" u="none" strike="noStrike" cap="none" normalizeH="0" baseline="0" dirty="0" err="1" smtClean="0">
                          <a:ln>
                            <a:noFill/>
                          </a:ln>
                          <a:solidFill>
                            <a:schemeClr val="tx1"/>
                          </a:solidFill>
                          <a:effectLst/>
                          <a:latin typeface="Calibri" pitchFamily="34" charset="0"/>
                        </a:rPr>
                        <a:t>Divakarla</a:t>
                      </a:r>
                      <a:r>
                        <a:rPr kumimoji="0" lang="en-US" sz="1800" b="0" i="0" u="none" strike="noStrike" cap="none" normalizeH="0" baseline="0" dirty="0" smtClean="0">
                          <a:ln>
                            <a:noFill/>
                          </a:ln>
                          <a:solidFill>
                            <a:schemeClr val="tx1"/>
                          </a:solidFill>
                          <a:effectLst/>
                          <a:latin typeface="Calibri" pitchFamily="34" charset="0"/>
                        </a:rPr>
                        <a:t>, Tan)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Anthony </a:t>
                      </a:r>
                      <a:r>
                        <a:rPr kumimoji="0" lang="en-US" sz="1800" b="0" i="0" u="none" strike="noStrike" cap="none" normalizeH="0" baseline="0" dirty="0" err="1" smtClean="0">
                          <a:ln>
                            <a:noFill/>
                          </a:ln>
                          <a:solidFill>
                            <a:schemeClr val="tx1"/>
                          </a:solidFill>
                          <a:effectLst/>
                          <a:latin typeface="Calibri" pitchFamily="34" charset="0"/>
                        </a:rPr>
                        <a:t>Reale</a:t>
                      </a:r>
                      <a:endParaRPr kumimoji="0" lang="en-US"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NPROVS RAOB comparisons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Ralph Ferraro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NOAA/NESDIS/STAR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Precipitation Flag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03084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Activities</a:t>
            </a:r>
            <a:endParaRPr lang="en-US" dirty="0"/>
          </a:p>
        </p:txBody>
      </p:sp>
      <p:sp>
        <p:nvSpPr>
          <p:cNvPr id="3" name="Content Placeholder 2"/>
          <p:cNvSpPr>
            <a:spLocks noGrp="1"/>
          </p:cNvSpPr>
          <p:nvPr>
            <p:ph idx="1"/>
          </p:nvPr>
        </p:nvSpPr>
        <p:spPr>
          <a:xfrm>
            <a:off x="221226" y="1076632"/>
            <a:ext cx="8686780" cy="5467859"/>
          </a:xfrm>
        </p:spPr>
        <p:txBody>
          <a:bodyPr>
            <a:normAutofit fontScale="85000" lnSpcReduction="20000"/>
          </a:bodyPr>
          <a:lstStyle/>
          <a:p>
            <a:r>
              <a:rPr lang="en-US" dirty="0" smtClean="0"/>
              <a:t>Focus Days, Comparisons to AIRS and ECMWF products.</a:t>
            </a:r>
          </a:p>
          <a:p>
            <a:pPr lvl="1"/>
            <a:r>
              <a:rPr lang="en-US" dirty="0" smtClean="0"/>
              <a:t>1</a:t>
            </a:r>
            <a:r>
              <a:rPr lang="en-US" baseline="30000" dirty="0" smtClean="0"/>
              <a:t>st</a:t>
            </a:r>
            <a:r>
              <a:rPr lang="en-US" dirty="0" smtClean="0"/>
              <a:t> focus day, Nov. 11, 2012 (ATMS-only)</a:t>
            </a:r>
          </a:p>
          <a:p>
            <a:pPr lvl="2"/>
            <a:r>
              <a:rPr lang="en-US" dirty="0" smtClean="0"/>
              <a:t>Derived ATMS tuning, check out ATMS-only parts of code</a:t>
            </a:r>
          </a:p>
          <a:p>
            <a:pPr lvl="1"/>
            <a:r>
              <a:rPr lang="en-US" dirty="0" smtClean="0"/>
              <a:t>2</a:t>
            </a:r>
            <a:r>
              <a:rPr lang="en-US" baseline="30000" dirty="0" smtClean="0"/>
              <a:t>nd</a:t>
            </a:r>
            <a:r>
              <a:rPr lang="en-US" dirty="0" smtClean="0"/>
              <a:t> focus day, Feb. 24/25, 2012</a:t>
            </a:r>
          </a:p>
          <a:p>
            <a:pPr lvl="2"/>
            <a:r>
              <a:rPr lang="en-US" dirty="0" smtClean="0"/>
              <a:t>1</a:t>
            </a:r>
            <a:r>
              <a:rPr lang="en-US" baseline="30000" dirty="0" smtClean="0"/>
              <a:t>st</a:t>
            </a:r>
            <a:r>
              <a:rPr lang="en-US" dirty="0" smtClean="0"/>
              <a:t> look at full retrieval system</a:t>
            </a:r>
          </a:p>
          <a:p>
            <a:pPr lvl="1"/>
            <a:r>
              <a:rPr lang="en-US" dirty="0" smtClean="0"/>
              <a:t>3</a:t>
            </a:r>
            <a:r>
              <a:rPr lang="en-US" baseline="30000" dirty="0" smtClean="0"/>
              <a:t>nd</a:t>
            </a:r>
            <a:r>
              <a:rPr lang="en-US" dirty="0" smtClean="0"/>
              <a:t> focus day, May 15, 2012</a:t>
            </a:r>
          </a:p>
          <a:p>
            <a:pPr lvl="2"/>
            <a:r>
              <a:rPr lang="en-US" dirty="0" smtClean="0"/>
              <a:t>Characterization and optimization of algorithm</a:t>
            </a:r>
          </a:p>
          <a:p>
            <a:pPr lvl="1"/>
            <a:r>
              <a:rPr lang="en-US" dirty="0" smtClean="0"/>
              <a:t>4</a:t>
            </a:r>
            <a:r>
              <a:rPr lang="en-US" baseline="30000" dirty="0" smtClean="0"/>
              <a:t>th</a:t>
            </a:r>
            <a:r>
              <a:rPr lang="en-US" dirty="0" smtClean="0"/>
              <a:t> focus day, Sep. 20, 2012</a:t>
            </a:r>
          </a:p>
          <a:p>
            <a:pPr lvl="2"/>
            <a:r>
              <a:rPr lang="en-US" dirty="0" smtClean="0"/>
              <a:t>Use for NUCAPS regression training (together with May 15, 2012)</a:t>
            </a:r>
          </a:p>
          <a:p>
            <a:r>
              <a:rPr lang="en-US" dirty="0" smtClean="0"/>
              <a:t>Dedicated </a:t>
            </a:r>
            <a:r>
              <a:rPr lang="en-US" dirty="0" err="1" smtClean="0"/>
              <a:t>Radiosonde</a:t>
            </a:r>
            <a:r>
              <a:rPr lang="en-US" dirty="0" smtClean="0"/>
              <a:t> Launches</a:t>
            </a:r>
          </a:p>
          <a:p>
            <a:pPr lvl="1"/>
            <a:r>
              <a:rPr lang="en-US" dirty="0" smtClean="0"/>
              <a:t>Coordination with DOE/ARM to begin dedicated </a:t>
            </a:r>
            <a:r>
              <a:rPr lang="en-US" dirty="0" err="1" smtClean="0"/>
              <a:t>sonde</a:t>
            </a:r>
            <a:r>
              <a:rPr lang="en-US" dirty="0" smtClean="0"/>
              <a:t> launches at NSA, SGP, TWP (90x3 “best” estimate” overpasses will be acquired in Fall 2012)</a:t>
            </a:r>
          </a:p>
          <a:p>
            <a:pPr lvl="1"/>
            <a:r>
              <a:rPr lang="en-US" dirty="0" smtClean="0"/>
              <a:t>Coordinated with Aerospace Corp. to utilize </a:t>
            </a:r>
            <a:r>
              <a:rPr lang="en-US" dirty="0" err="1" smtClean="0"/>
              <a:t>sonde</a:t>
            </a:r>
            <a:r>
              <a:rPr lang="en-US" dirty="0" smtClean="0"/>
              <a:t> launches from Hawaii (20 in May 2012, 20 in Sep. 2012)</a:t>
            </a:r>
          </a:p>
          <a:p>
            <a:pPr lvl="1"/>
            <a:r>
              <a:rPr lang="en-US" dirty="0" smtClean="0"/>
              <a:t>Coordinated with Beltsville Center for Climate System Operation (BCCSO)  to utilize </a:t>
            </a:r>
            <a:r>
              <a:rPr lang="en-US" dirty="0" err="1" smtClean="0"/>
              <a:t>sonde</a:t>
            </a:r>
            <a:r>
              <a:rPr lang="en-US" dirty="0" smtClean="0"/>
              <a:t> launches from Beltsville, MD (15 so far)</a:t>
            </a:r>
          </a:p>
          <a:p>
            <a:r>
              <a:rPr lang="en-US" dirty="0" smtClean="0"/>
              <a:t>GPS-RO Comparisons (Bob </a:t>
            </a:r>
            <a:r>
              <a:rPr lang="en-US" dirty="0" err="1" smtClean="0"/>
              <a:t>Knuteson</a:t>
            </a:r>
            <a:r>
              <a:rPr lang="en-US" dirty="0" smtClean="0"/>
              <a:t>, U. </a:t>
            </a:r>
            <a:r>
              <a:rPr lang="en-US" dirty="0" err="1" smtClean="0"/>
              <a:t>Wisc</a:t>
            </a:r>
            <a:r>
              <a:rPr lang="en-US" dirty="0" smtClean="0"/>
              <a:t>)</a:t>
            </a:r>
          </a:p>
          <a:p>
            <a:pPr lvl="1"/>
            <a:r>
              <a:rPr lang="en-US" dirty="0" smtClean="0"/>
              <a:t>COSMIC GPS-RO has ~1000 soundings per day with good latitude coverage</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13</a:t>
            </a:fld>
            <a:endParaRPr lang="en-US" dirty="0"/>
          </a:p>
        </p:txBody>
      </p:sp>
      <p:sp>
        <p:nvSpPr>
          <p:cNvPr id="7" name="TextBox 6"/>
          <p:cNvSpPr txBox="1"/>
          <p:nvPr/>
        </p:nvSpPr>
        <p:spPr>
          <a:xfrm>
            <a:off x="6612192" y="1474828"/>
            <a:ext cx="2369413"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NOTE: 2/25, 5/15, and 9/20 were chosen to have same orbit – provides optimal coincidence of NPP and Aqua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smtClean="0"/>
              <a:t>ICV Coordinated Dedicated RAOB Campaign Update</a:t>
            </a:r>
            <a:endParaRPr lang="en-US" sz="2400" b="1" dirty="0"/>
          </a:p>
        </p:txBody>
      </p:sp>
      <p:sp>
        <p:nvSpPr>
          <p:cNvPr id="10" name="Date Placeholder 9"/>
          <p:cNvSpPr>
            <a:spLocks noGrp="1"/>
          </p:cNvSpPr>
          <p:nvPr>
            <p:ph type="dt" sz="half" idx="10"/>
          </p:nvPr>
        </p:nvSpPr>
        <p:spPr/>
        <p:txBody>
          <a:bodyPr/>
          <a:lstStyle/>
          <a:p>
            <a:pPr>
              <a:defRPr/>
            </a:pPr>
            <a:r>
              <a:rPr lang="en-US" smtClean="0"/>
              <a:t>9-Oct-12</a:t>
            </a:r>
            <a:endParaRPr lang="en-US"/>
          </a:p>
        </p:txBody>
      </p:sp>
      <p:sp>
        <p:nvSpPr>
          <p:cNvPr id="11" name="Slide Number Placeholder 10"/>
          <p:cNvSpPr>
            <a:spLocks noGrp="1"/>
          </p:cNvSpPr>
          <p:nvPr>
            <p:ph type="sldNum" sz="quarter" idx="12"/>
          </p:nvPr>
        </p:nvSpPr>
        <p:spPr/>
        <p:txBody>
          <a:bodyPr/>
          <a:lstStyle/>
          <a:p>
            <a:pPr>
              <a:defRPr/>
            </a:pPr>
            <a:fld id="{5FBC84A3-037E-487E-B64D-000018C81646}" type="slidenum">
              <a:rPr lang="en-US" smtClean="0"/>
              <a:pPr>
                <a:defRPr/>
              </a:pPr>
              <a:t>14</a:t>
            </a:fld>
            <a:endParaRPr lang="en-US" dirty="0"/>
          </a:p>
        </p:txBody>
      </p:sp>
      <p:pic>
        <p:nvPicPr>
          <p:cNvPr id="12" name="Picture 11" descr="npp_edr_icv_dedicated_raob_sites.png"/>
          <p:cNvPicPr>
            <a:picLocks noChangeAspect="1"/>
          </p:cNvPicPr>
          <p:nvPr/>
        </p:nvPicPr>
        <p:blipFill>
          <a:blip r:embed="rId3" cstate="print"/>
          <a:srcRect l="9992" t="16668" r="6245" b="21668"/>
          <a:stretch>
            <a:fillRect/>
          </a:stretch>
        </p:blipFill>
        <p:spPr>
          <a:xfrm>
            <a:off x="152400" y="3887031"/>
            <a:ext cx="5164308" cy="2849049"/>
          </a:xfrm>
          <a:prstGeom prst="rect">
            <a:avLst/>
          </a:prstGeom>
        </p:spPr>
      </p:pic>
      <p:graphicFrame>
        <p:nvGraphicFramePr>
          <p:cNvPr id="7" name="Table 6"/>
          <p:cNvGraphicFramePr>
            <a:graphicFrameLocks noGrp="1"/>
          </p:cNvGraphicFramePr>
          <p:nvPr/>
        </p:nvGraphicFramePr>
        <p:xfrm>
          <a:off x="76200" y="1143000"/>
          <a:ext cx="8915399" cy="2646680"/>
        </p:xfrm>
        <a:graphic>
          <a:graphicData uri="http://schemas.openxmlformats.org/drawingml/2006/table">
            <a:tbl>
              <a:tblPr firstRow="1" firstCol="1" bandRow="1">
                <a:tableStyleId>{6E25E649-3F16-4E02-A733-19D2CDBF48F0}</a:tableStyleId>
              </a:tblPr>
              <a:tblGrid>
                <a:gridCol w="1002983"/>
                <a:gridCol w="1359217"/>
                <a:gridCol w="1371600"/>
                <a:gridCol w="1360715"/>
                <a:gridCol w="1230085"/>
                <a:gridCol w="1317171"/>
                <a:gridCol w="1273628"/>
              </a:tblGrid>
              <a:tr h="370840">
                <a:tc>
                  <a:txBody>
                    <a:bodyPr/>
                    <a:lstStyle/>
                    <a:p>
                      <a:endParaRPr lang="en-US" sz="1000" dirty="0"/>
                    </a:p>
                  </a:txBody>
                  <a:tcPr/>
                </a:tc>
                <a:tc>
                  <a:txBody>
                    <a:bodyPr/>
                    <a:lstStyle/>
                    <a:p>
                      <a:r>
                        <a:rPr lang="en-US" sz="1000" dirty="0" smtClean="0"/>
                        <a:t>ARM-TWP</a:t>
                      </a:r>
                      <a:endParaRPr lang="en-US" sz="1000" dirty="0"/>
                    </a:p>
                  </a:txBody>
                  <a:tcPr/>
                </a:tc>
                <a:tc>
                  <a:txBody>
                    <a:bodyPr/>
                    <a:lstStyle/>
                    <a:p>
                      <a:r>
                        <a:rPr lang="en-US" sz="1000" dirty="0" smtClean="0"/>
                        <a:t>ARM-SGP</a:t>
                      </a:r>
                      <a:endParaRPr lang="en-US" sz="1000" dirty="0"/>
                    </a:p>
                  </a:txBody>
                  <a:tcPr/>
                </a:tc>
                <a:tc>
                  <a:txBody>
                    <a:bodyPr/>
                    <a:lstStyle/>
                    <a:p>
                      <a:r>
                        <a:rPr lang="en-US" sz="1000" dirty="0" smtClean="0"/>
                        <a:t>ARM-NSA</a:t>
                      </a:r>
                      <a:endParaRPr lang="en-US" sz="1000" dirty="0"/>
                    </a:p>
                  </a:txBody>
                  <a:tcPr/>
                </a:tc>
                <a:tc>
                  <a:txBody>
                    <a:bodyPr/>
                    <a:lstStyle/>
                    <a:p>
                      <a:r>
                        <a:rPr lang="en-US" sz="1000" dirty="0" smtClean="0"/>
                        <a:t>PMRF</a:t>
                      </a:r>
                      <a:endParaRPr lang="en-US" sz="1000" dirty="0"/>
                    </a:p>
                  </a:txBody>
                  <a:tcPr/>
                </a:tc>
                <a:tc>
                  <a:txBody>
                    <a:bodyPr/>
                    <a:lstStyle/>
                    <a:p>
                      <a:r>
                        <a:rPr lang="en-US" sz="1000" dirty="0" smtClean="0"/>
                        <a:t>BCCSO</a:t>
                      </a:r>
                      <a:endParaRPr lang="en-US" sz="1000" dirty="0"/>
                    </a:p>
                  </a:txBody>
                  <a:tcPr/>
                </a:tc>
                <a:tc>
                  <a:txBody>
                    <a:bodyPr/>
                    <a:lstStyle/>
                    <a:p>
                      <a:r>
                        <a:rPr lang="en-US" sz="1000" dirty="0" smtClean="0"/>
                        <a:t>NOAA AEROSE</a:t>
                      </a:r>
                      <a:endParaRPr lang="en-US" sz="1000" dirty="0"/>
                    </a:p>
                  </a:txBody>
                  <a:tcPr/>
                </a:tc>
              </a:tr>
              <a:tr h="370840">
                <a:tc>
                  <a:txBody>
                    <a:bodyPr/>
                    <a:lstStyle/>
                    <a:p>
                      <a:r>
                        <a:rPr lang="en-US" sz="1000" dirty="0" smtClean="0"/>
                        <a:t>Location</a:t>
                      </a:r>
                      <a:endParaRPr lang="en-US" sz="1000" dirty="0"/>
                    </a:p>
                  </a:txBody>
                  <a:tcPr/>
                </a:tc>
                <a:tc>
                  <a:txBody>
                    <a:bodyPr/>
                    <a:lstStyle/>
                    <a:p>
                      <a:r>
                        <a:rPr lang="en-US" sz="1000" dirty="0" smtClean="0"/>
                        <a:t>Manus Island, Papua New Guinea</a:t>
                      </a:r>
                      <a:endParaRPr lang="en-US" sz="1000" dirty="0"/>
                    </a:p>
                  </a:txBody>
                  <a:tcPr/>
                </a:tc>
                <a:tc>
                  <a:txBody>
                    <a:bodyPr/>
                    <a:lstStyle/>
                    <a:p>
                      <a:r>
                        <a:rPr lang="en-US" sz="1000" dirty="0" smtClean="0"/>
                        <a:t>Ponca City, Oklahoma,</a:t>
                      </a:r>
                      <a:r>
                        <a:rPr lang="en-US" sz="1000" baseline="0" dirty="0" smtClean="0"/>
                        <a:t> USA</a:t>
                      </a:r>
                      <a:endParaRPr lang="en-US" sz="1000" dirty="0"/>
                    </a:p>
                  </a:txBody>
                  <a:tcPr/>
                </a:tc>
                <a:tc>
                  <a:txBody>
                    <a:bodyPr/>
                    <a:lstStyle/>
                    <a:p>
                      <a:r>
                        <a:rPr lang="en-US" sz="1000" dirty="0" smtClean="0"/>
                        <a:t>Barrow,</a:t>
                      </a:r>
                      <a:r>
                        <a:rPr lang="en-US" sz="1000" baseline="0" dirty="0" smtClean="0"/>
                        <a:t> </a:t>
                      </a:r>
                      <a:r>
                        <a:rPr lang="en-US" sz="1000" dirty="0" smtClean="0"/>
                        <a:t>Alaska, USA</a:t>
                      </a:r>
                      <a:endParaRPr lang="en-US" sz="1000" dirty="0"/>
                    </a:p>
                  </a:txBody>
                  <a:tcPr/>
                </a:tc>
                <a:tc>
                  <a:txBody>
                    <a:bodyPr/>
                    <a:lstStyle/>
                    <a:p>
                      <a:r>
                        <a:rPr lang="en-US" sz="1000" dirty="0" smtClean="0"/>
                        <a:t>Kauai, Hawaii, USA</a:t>
                      </a:r>
                      <a:endParaRPr lang="en-US" sz="1000" dirty="0"/>
                    </a:p>
                  </a:txBody>
                  <a:tcPr/>
                </a:tc>
                <a:tc>
                  <a:txBody>
                    <a:bodyPr/>
                    <a:lstStyle/>
                    <a:p>
                      <a:r>
                        <a:rPr lang="en-US" sz="1000" dirty="0" smtClean="0"/>
                        <a:t>Beltsville, Maryland, USA</a:t>
                      </a:r>
                      <a:endParaRPr lang="en-US" sz="1000" dirty="0"/>
                    </a:p>
                  </a:txBody>
                  <a:tcPr/>
                </a:tc>
                <a:tc>
                  <a:txBody>
                    <a:bodyPr/>
                    <a:lstStyle/>
                    <a:p>
                      <a:r>
                        <a:rPr lang="en-US" sz="1000" dirty="0" smtClean="0"/>
                        <a:t>Tropical North Atlantic Ocean</a:t>
                      </a:r>
                      <a:endParaRPr lang="en-US" sz="1000" dirty="0"/>
                    </a:p>
                  </a:txBody>
                  <a:tcPr/>
                </a:tc>
              </a:tr>
              <a:tr h="370840">
                <a:tc>
                  <a:txBody>
                    <a:bodyPr/>
                    <a:lstStyle/>
                    <a:p>
                      <a:r>
                        <a:rPr lang="en-US" sz="1000" dirty="0" smtClean="0"/>
                        <a:t>Regime</a:t>
                      </a:r>
                      <a:endParaRPr lang="en-US" sz="1000" dirty="0"/>
                    </a:p>
                  </a:txBody>
                  <a:tcPr/>
                </a:tc>
                <a:tc>
                  <a:txBody>
                    <a:bodyPr/>
                    <a:lstStyle/>
                    <a:p>
                      <a:r>
                        <a:rPr lang="en-US" sz="1000" dirty="0" smtClean="0"/>
                        <a:t>Tropical  Pacific Warm Pool, Island</a:t>
                      </a:r>
                      <a:endParaRPr lang="en-US" sz="1000" dirty="0"/>
                    </a:p>
                  </a:txBody>
                  <a:tcPr/>
                </a:tc>
                <a:tc>
                  <a:txBody>
                    <a:bodyPr/>
                    <a:lstStyle/>
                    <a:p>
                      <a:r>
                        <a:rPr lang="en-US" sz="1000" dirty="0" smtClean="0"/>
                        <a:t>Midlatitude Continent, Rural</a:t>
                      </a:r>
                      <a:endParaRPr lang="en-US" sz="1000" dirty="0"/>
                    </a:p>
                  </a:txBody>
                  <a:tcPr/>
                </a:tc>
                <a:tc>
                  <a:txBody>
                    <a:bodyPr/>
                    <a:lstStyle/>
                    <a:p>
                      <a:r>
                        <a:rPr lang="en-US" sz="1000" dirty="0" smtClean="0"/>
                        <a:t>Polar Continent</a:t>
                      </a:r>
                      <a:endParaRPr lang="en-US" sz="1000" dirty="0"/>
                    </a:p>
                  </a:txBody>
                  <a:tcPr/>
                </a:tc>
                <a:tc>
                  <a:txBody>
                    <a:bodyPr/>
                    <a:lstStyle/>
                    <a:p>
                      <a:r>
                        <a:rPr lang="en-US" sz="1000" dirty="0" smtClean="0"/>
                        <a:t>Tropical Pacific,</a:t>
                      </a:r>
                      <a:r>
                        <a:rPr lang="en-US" sz="1000" baseline="0" dirty="0" smtClean="0"/>
                        <a:t> </a:t>
                      </a:r>
                      <a:r>
                        <a:rPr lang="en-US" sz="1000" dirty="0" smtClean="0"/>
                        <a:t>Island</a:t>
                      </a:r>
                      <a:endParaRPr lang="en-US" sz="1000" dirty="0"/>
                    </a:p>
                  </a:txBody>
                  <a:tcPr/>
                </a:tc>
                <a:tc>
                  <a:txBody>
                    <a:bodyPr/>
                    <a:lstStyle/>
                    <a:p>
                      <a:r>
                        <a:rPr lang="en-US" sz="1000" dirty="0" smtClean="0"/>
                        <a:t>Midlatitude Continent, Urban</a:t>
                      </a:r>
                      <a:endParaRPr lang="en-US" sz="1000" dirty="0"/>
                    </a:p>
                  </a:txBody>
                  <a:tcPr/>
                </a:tc>
                <a:tc>
                  <a:txBody>
                    <a:bodyPr/>
                    <a:lstStyle/>
                    <a:p>
                      <a:r>
                        <a:rPr lang="en-US" sz="1000" dirty="0" smtClean="0"/>
                        <a:t>Tropical Atlantic,</a:t>
                      </a:r>
                      <a:r>
                        <a:rPr lang="en-US" sz="1000" baseline="0" dirty="0" smtClean="0"/>
                        <a:t> </a:t>
                      </a:r>
                      <a:r>
                        <a:rPr lang="en-US" sz="1000" dirty="0" smtClean="0"/>
                        <a:t>Ship</a:t>
                      </a:r>
                      <a:endParaRPr lang="en-US" sz="1000" dirty="0"/>
                    </a:p>
                  </a:txBody>
                  <a:tcPr/>
                </a:tc>
              </a:tr>
              <a:tr h="370840">
                <a:tc>
                  <a:txBody>
                    <a:bodyPr/>
                    <a:lstStyle/>
                    <a:p>
                      <a:r>
                        <a:rPr lang="en-US" sz="1000" dirty="0" smtClean="0"/>
                        <a:t>Planned </a:t>
                      </a:r>
                      <a:r>
                        <a:rPr lang="en-US" sz="1000" i="1" dirty="0" smtClean="0"/>
                        <a:t>N</a:t>
                      </a:r>
                      <a:endParaRPr lang="en-US" sz="1000" i="1" dirty="0"/>
                    </a:p>
                  </a:txBody>
                  <a:tcPr/>
                </a:tc>
                <a:tc>
                  <a:txBody>
                    <a:bodyPr/>
                    <a:lstStyle/>
                    <a:p>
                      <a:r>
                        <a:rPr lang="en-US" sz="1000" dirty="0" smtClean="0"/>
                        <a:t>90</a:t>
                      </a:r>
                      <a:endParaRPr lang="en-US" sz="1000" dirty="0"/>
                    </a:p>
                  </a:txBody>
                  <a:tcPr/>
                </a:tc>
                <a:tc>
                  <a:txBody>
                    <a:bodyPr/>
                    <a:lstStyle/>
                    <a:p>
                      <a:r>
                        <a:rPr lang="en-US" sz="1000" dirty="0" smtClean="0"/>
                        <a:t>180</a:t>
                      </a:r>
                      <a:endParaRPr lang="en-US" sz="1000" dirty="0"/>
                    </a:p>
                  </a:txBody>
                  <a:tcPr/>
                </a:tc>
                <a:tc>
                  <a:txBody>
                    <a:bodyPr/>
                    <a:lstStyle/>
                    <a:p>
                      <a:r>
                        <a:rPr lang="en-US" sz="1000" dirty="0" smtClean="0"/>
                        <a:t>180</a:t>
                      </a:r>
                      <a:endParaRPr lang="en-US" sz="1000" dirty="0"/>
                    </a:p>
                  </a:txBody>
                  <a:tcPr/>
                </a:tc>
                <a:tc>
                  <a:txBody>
                    <a:bodyPr/>
                    <a:lstStyle/>
                    <a:p>
                      <a:r>
                        <a:rPr lang="en-US" sz="1000" dirty="0" smtClean="0"/>
                        <a:t>40</a:t>
                      </a:r>
                      <a:endParaRPr lang="en-US" sz="1000" dirty="0"/>
                    </a:p>
                  </a:txBody>
                  <a:tcPr/>
                </a:tc>
                <a:tc>
                  <a:txBody>
                    <a:bodyPr/>
                    <a:lstStyle/>
                    <a:p>
                      <a:r>
                        <a:rPr lang="en-US" sz="1000" dirty="0" smtClean="0"/>
                        <a:t>—</a:t>
                      </a:r>
                      <a:endParaRPr lang="en-US" sz="1000" dirty="0"/>
                    </a:p>
                  </a:txBody>
                  <a:tcPr/>
                </a:tc>
                <a:tc>
                  <a:txBody>
                    <a:bodyPr/>
                    <a:lstStyle/>
                    <a:p>
                      <a:r>
                        <a:rPr lang="en-US" sz="1000" dirty="0" smtClean="0"/>
                        <a:t>≈ 65</a:t>
                      </a:r>
                      <a:endParaRPr lang="en-US" sz="1000" dirty="0"/>
                    </a:p>
                  </a:txBody>
                  <a:tcPr/>
                </a:tc>
              </a:tr>
              <a:tr h="370840">
                <a:tc>
                  <a:txBody>
                    <a:bodyPr/>
                    <a:lstStyle/>
                    <a:p>
                      <a:r>
                        <a:rPr lang="en-US" sz="1000" i="0" dirty="0" smtClean="0"/>
                        <a:t>Launched</a:t>
                      </a:r>
                      <a:r>
                        <a:rPr lang="en-US" sz="1000" i="1" dirty="0" smtClean="0"/>
                        <a:t> n </a:t>
                      </a:r>
                      <a:r>
                        <a:rPr lang="en-US" sz="1000" baseline="-25000" dirty="0" smtClean="0"/>
                        <a:t>1</a:t>
                      </a:r>
                      <a:endParaRPr lang="en-US" sz="1000" baseline="-25000" dirty="0"/>
                    </a:p>
                  </a:txBody>
                  <a:tcPr/>
                </a:tc>
                <a:tc>
                  <a:txBody>
                    <a:bodyPr/>
                    <a:lstStyle/>
                    <a:p>
                      <a:r>
                        <a:rPr lang="en-US" sz="1000" b="1" dirty="0" smtClean="0"/>
                        <a:t>18</a:t>
                      </a:r>
                      <a:endParaRPr lang="en-US" sz="1000" b="1" dirty="0"/>
                    </a:p>
                  </a:txBody>
                  <a:tcPr/>
                </a:tc>
                <a:tc>
                  <a:txBody>
                    <a:bodyPr/>
                    <a:lstStyle/>
                    <a:p>
                      <a:r>
                        <a:rPr lang="en-US" sz="1000" b="1" dirty="0" smtClean="0"/>
                        <a:t>49</a:t>
                      </a:r>
                      <a:endParaRPr lang="en-US" sz="1000" b="1" dirty="0"/>
                    </a:p>
                  </a:txBody>
                  <a:tcPr/>
                </a:tc>
                <a:tc>
                  <a:txBody>
                    <a:bodyPr/>
                    <a:lstStyle/>
                    <a:p>
                      <a:r>
                        <a:rPr lang="en-US" sz="1000" b="1" dirty="0" smtClean="0"/>
                        <a:t>61</a:t>
                      </a:r>
                      <a:endParaRPr lang="en-US" sz="1000" b="1" dirty="0"/>
                    </a:p>
                  </a:txBody>
                  <a:tcPr/>
                </a:tc>
                <a:tc>
                  <a:txBody>
                    <a:bodyPr/>
                    <a:lstStyle/>
                    <a:p>
                      <a:r>
                        <a:rPr lang="en-US" sz="1000" b="1" dirty="0" smtClean="0"/>
                        <a:t>40</a:t>
                      </a:r>
                      <a:endParaRPr lang="en-US" sz="1000" b="1" dirty="0"/>
                    </a:p>
                  </a:txBody>
                  <a:tcPr/>
                </a:tc>
                <a:tc>
                  <a:txBody>
                    <a:bodyPr/>
                    <a:lstStyle/>
                    <a:p>
                      <a:r>
                        <a:rPr lang="en-US" sz="1000" b="1" dirty="0" smtClean="0"/>
                        <a:t>15</a:t>
                      </a:r>
                      <a:endParaRPr lang="en-US" sz="1000" b="1" dirty="0"/>
                    </a:p>
                  </a:txBody>
                  <a:tcPr/>
                </a:tc>
                <a:tc>
                  <a:txBody>
                    <a:bodyPr/>
                    <a:lstStyle/>
                    <a:p>
                      <a:r>
                        <a:rPr lang="en-US" sz="1000" b="1" dirty="0" smtClean="0"/>
                        <a:t>2</a:t>
                      </a:r>
                      <a:endParaRPr lang="en-US" sz="1000" b="1" dirty="0"/>
                    </a:p>
                  </a:txBody>
                  <a:tcPr/>
                </a:tc>
              </a:tr>
              <a:tr h="370840">
                <a:tc>
                  <a:txBody>
                    <a:bodyPr/>
                    <a:lstStyle/>
                    <a:p>
                      <a:r>
                        <a:rPr lang="en-US" sz="1000" i="0" dirty="0" smtClean="0"/>
                        <a:t>Launched</a:t>
                      </a:r>
                      <a:r>
                        <a:rPr lang="en-US" sz="1000" i="1" dirty="0" smtClean="0"/>
                        <a:t> n </a:t>
                      </a:r>
                      <a:r>
                        <a:rPr lang="en-US" sz="1000" i="0" baseline="-25000" dirty="0" smtClean="0"/>
                        <a:t>2</a:t>
                      </a:r>
                      <a:endParaRPr lang="en-US" sz="1000" dirty="0"/>
                    </a:p>
                  </a:txBody>
                  <a:tcPr/>
                </a:tc>
                <a:tc>
                  <a:txBody>
                    <a:bodyPr/>
                    <a:lstStyle/>
                    <a:p>
                      <a:r>
                        <a:rPr lang="en-US" sz="1000" dirty="0" smtClean="0"/>
                        <a:t>—</a:t>
                      </a:r>
                      <a:endParaRPr lang="en-US" sz="1000" dirty="0"/>
                    </a:p>
                  </a:txBody>
                  <a:tcPr/>
                </a:tc>
                <a:tc>
                  <a:txBody>
                    <a:bodyPr/>
                    <a:lstStyle/>
                    <a:p>
                      <a:r>
                        <a:rPr lang="en-US" sz="1000" b="1" dirty="0" smtClean="0"/>
                        <a:t>47</a:t>
                      </a:r>
                      <a:endParaRPr lang="en-US" sz="1000" b="1" dirty="0"/>
                    </a:p>
                  </a:txBody>
                  <a:tcPr/>
                </a:tc>
                <a:tc>
                  <a:txBody>
                    <a:bodyPr/>
                    <a:lstStyle/>
                    <a:p>
                      <a:r>
                        <a:rPr lang="en-US" sz="1000" b="1" dirty="0" smtClean="0"/>
                        <a:t>59</a:t>
                      </a:r>
                      <a:endParaRPr lang="en-US" sz="1000" b="1" dirty="0"/>
                    </a:p>
                  </a:txBody>
                  <a:tcPr/>
                </a:tc>
                <a:tc>
                  <a:txBody>
                    <a:bodyPr/>
                    <a:lstStyle/>
                    <a:p>
                      <a:r>
                        <a:rPr lang="en-US" sz="1000" dirty="0" smtClean="0"/>
                        <a:t>—</a:t>
                      </a:r>
                      <a:endParaRPr lang="en-US" sz="1000" dirty="0"/>
                    </a:p>
                  </a:txBody>
                  <a:tcPr/>
                </a:tc>
                <a:tc>
                  <a:txBody>
                    <a:bodyPr/>
                    <a:lstStyle/>
                    <a:p>
                      <a:r>
                        <a:rPr lang="en-US" sz="1000" dirty="0" smtClean="0"/>
                        <a:t>—</a:t>
                      </a:r>
                      <a:endParaRPr lang="en-US" sz="1000" dirty="0"/>
                    </a:p>
                  </a:txBody>
                  <a:tcPr/>
                </a:tc>
                <a:tc>
                  <a:txBody>
                    <a:bodyPr/>
                    <a:lstStyle/>
                    <a:p>
                      <a:r>
                        <a:rPr lang="en-US" sz="1000" dirty="0" smtClean="0"/>
                        <a:t>—</a:t>
                      </a:r>
                      <a:endParaRPr lang="en-US" sz="1000" dirty="0"/>
                    </a:p>
                  </a:txBody>
                  <a:tcPr/>
                </a:tc>
              </a:tr>
              <a:tr h="370840">
                <a:tc>
                  <a:txBody>
                    <a:bodyPr/>
                    <a:lstStyle/>
                    <a:p>
                      <a:r>
                        <a:rPr lang="en-US" sz="1000" baseline="0" dirty="0" smtClean="0"/>
                        <a:t>Time Frame</a:t>
                      </a:r>
                      <a:endParaRPr lang="en-US" sz="1000" dirty="0"/>
                    </a:p>
                  </a:txBody>
                  <a:tcPr/>
                </a:tc>
                <a:tc>
                  <a:txBody>
                    <a:bodyPr/>
                    <a:lstStyle/>
                    <a:p>
                      <a:r>
                        <a:rPr lang="en-US" sz="1000" dirty="0" smtClean="0"/>
                        <a:t>Aug–present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Jul–present</a:t>
                      </a:r>
                    </a:p>
                  </a:txBody>
                  <a:tcPr/>
                </a:tc>
                <a:tc>
                  <a:txBody>
                    <a:bodyPr/>
                    <a:lstStyle/>
                    <a:p>
                      <a:r>
                        <a:rPr lang="en-US" sz="1000" dirty="0" smtClean="0"/>
                        <a:t>Jul–present</a:t>
                      </a:r>
                      <a:endParaRPr lang="en-US" sz="1000" dirty="0"/>
                    </a:p>
                  </a:txBody>
                  <a:tcPr/>
                </a:tc>
                <a:tc>
                  <a:txBody>
                    <a:bodyPr/>
                    <a:lstStyle/>
                    <a:p>
                      <a:r>
                        <a:rPr lang="en-US" sz="1000" dirty="0" smtClean="0"/>
                        <a:t>May, Sep</a:t>
                      </a:r>
                      <a:endParaRPr lang="en-US" sz="1000" dirty="0"/>
                    </a:p>
                  </a:txBody>
                  <a:tcPr/>
                </a:tc>
                <a:tc>
                  <a:txBody>
                    <a:bodyPr/>
                    <a:lstStyle/>
                    <a:p>
                      <a:r>
                        <a:rPr lang="en-US" sz="1000" dirty="0" smtClean="0"/>
                        <a:t>Jun</a:t>
                      </a:r>
                      <a:r>
                        <a:rPr lang="en-US" sz="1000" baseline="0" dirty="0" smtClean="0"/>
                        <a:t>–Jul</a:t>
                      </a:r>
                      <a:r>
                        <a:rPr lang="en-US" sz="1000" dirty="0" smtClean="0"/>
                        <a:t>, Sep–present</a:t>
                      </a:r>
                      <a:endParaRPr lang="en-US" sz="1000" dirty="0"/>
                    </a:p>
                  </a:txBody>
                  <a:tcPr/>
                </a:tc>
                <a:tc>
                  <a:txBody>
                    <a:bodyPr/>
                    <a:lstStyle/>
                    <a:p>
                      <a:r>
                        <a:rPr lang="en-US" sz="1000" dirty="0" smtClean="0"/>
                        <a:t>Jan</a:t>
                      </a:r>
                      <a:r>
                        <a:rPr lang="en-US" sz="1000" baseline="0" dirty="0" smtClean="0"/>
                        <a:t> 2013 tentative</a:t>
                      </a:r>
                      <a:endParaRPr lang="en-US" sz="1000" dirty="0"/>
                    </a:p>
                  </a:txBody>
                  <a:tcPr/>
                </a:tc>
              </a:tr>
            </a:tbl>
          </a:graphicData>
        </a:graphic>
      </p:graphicFrame>
      <p:sp>
        <p:nvSpPr>
          <p:cNvPr id="9" name="Content Placeholder 6"/>
          <p:cNvSpPr>
            <a:spLocks noGrp="1"/>
          </p:cNvSpPr>
          <p:nvPr>
            <p:ph sz="half" idx="1"/>
          </p:nvPr>
        </p:nvSpPr>
        <p:spPr>
          <a:xfrm>
            <a:off x="5410200" y="4038600"/>
            <a:ext cx="3352800" cy="2057400"/>
          </a:xfrm>
        </p:spPr>
        <p:txBody>
          <a:bodyPr>
            <a:noAutofit/>
          </a:bodyPr>
          <a:lstStyle/>
          <a:p>
            <a:r>
              <a:rPr lang="en-US" sz="1600" dirty="0" smtClean="0"/>
              <a:t>CrIMSS EDR matchup granules are in the process of being acquired for these RAOBs</a:t>
            </a:r>
          </a:p>
          <a:p>
            <a:pPr lvl="1"/>
            <a:r>
              <a:rPr lang="en-US" sz="1200" dirty="0" smtClean="0"/>
              <a:t>IDPS OPS-EDRs ≤ 500 km</a:t>
            </a:r>
          </a:p>
          <a:p>
            <a:pPr lvl="1"/>
            <a:r>
              <a:rPr lang="en-US" sz="1200" dirty="0" smtClean="0"/>
              <a:t>NUCAPS-EDRs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AEROSE Campaign Postponed</a:t>
            </a:r>
            <a:endParaRPr lang="en-US" dirty="0"/>
          </a:p>
        </p:txBody>
      </p:sp>
      <p:sp>
        <p:nvSpPr>
          <p:cNvPr id="3" name="Content Placeholder 2"/>
          <p:cNvSpPr>
            <a:spLocks noGrp="1"/>
          </p:cNvSpPr>
          <p:nvPr>
            <p:ph idx="1"/>
          </p:nvPr>
        </p:nvSpPr>
        <p:spPr>
          <a:xfrm>
            <a:off x="457200" y="1371600"/>
            <a:ext cx="8229600" cy="4984750"/>
          </a:xfrm>
        </p:spPr>
        <p:txBody>
          <a:bodyPr>
            <a:normAutofit lnSpcReduction="10000"/>
          </a:bodyPr>
          <a:lstStyle/>
          <a:p>
            <a:r>
              <a:rPr lang="en-US" dirty="0" smtClean="0"/>
              <a:t>AEROSE Campaign was underway … but</a:t>
            </a:r>
          </a:p>
          <a:p>
            <a:pPr lvl="1"/>
            <a:r>
              <a:rPr lang="en-US" dirty="0" smtClean="0"/>
              <a:t>While in dry dock earlier this year the Ronald H. Brown had one of its two propulsion systems replaced</a:t>
            </a:r>
          </a:p>
          <a:p>
            <a:pPr lvl="1"/>
            <a:r>
              <a:rPr lang="en-US" dirty="0" smtClean="0"/>
              <a:t>Inspector showed up in Bermuda, and upon inspecting the propulsion systems, issued a formal assessment that the original one was at risk for failure within the next 30 days</a:t>
            </a:r>
          </a:p>
          <a:p>
            <a:pPr lvl="1"/>
            <a:r>
              <a:rPr lang="en-US" dirty="0" smtClean="0"/>
              <a:t>Unfortunately the entire scientific party and their equipment were already in Bermuda</a:t>
            </a:r>
          </a:p>
          <a:p>
            <a:pPr lvl="1"/>
            <a:r>
              <a:rPr lang="en-US" dirty="0" smtClean="0"/>
              <a:t>Mission was scrubbed, but 2 </a:t>
            </a:r>
            <a:r>
              <a:rPr lang="en-US" dirty="0" err="1" smtClean="0"/>
              <a:t>sondes</a:t>
            </a:r>
            <a:r>
              <a:rPr lang="en-US" dirty="0" smtClean="0"/>
              <a:t> were launched as they headed for port.</a:t>
            </a:r>
          </a:p>
          <a:p>
            <a:r>
              <a:rPr lang="en-US" dirty="0" smtClean="0"/>
              <a:t>PNE cruise (and AEROSE campaign) is tentatively rescheduled for the January 2013 time frame</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PMRF comparison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16</a:t>
            </a:fld>
            <a:endParaRPr lang="en-US"/>
          </a:p>
        </p:txBody>
      </p:sp>
      <p:pic>
        <p:nvPicPr>
          <p:cNvPr id="3074" name="Picture 2" descr="D:\temp\121019_pmrf_sondes\PMRF-2012_NPP-RAOB_matchups_100km_20120928_121330.png"/>
          <p:cNvPicPr>
            <a:picLocks noChangeAspect="1" noChangeArrowheads="1"/>
          </p:cNvPicPr>
          <p:nvPr/>
        </p:nvPicPr>
        <p:blipFill>
          <a:blip r:embed="rId2"/>
          <a:srcRect/>
          <a:stretch>
            <a:fillRect/>
          </a:stretch>
        </p:blipFill>
        <p:spPr bwMode="auto">
          <a:xfrm>
            <a:off x="1076655" y="1150379"/>
            <a:ext cx="7197213" cy="539439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Beltsville comparison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17</a:t>
            </a:fld>
            <a:endParaRPr lang="en-US"/>
          </a:p>
        </p:txBody>
      </p:sp>
      <p:pic>
        <p:nvPicPr>
          <p:cNvPr id="4098" name="Picture 2" descr="D:\temp\121019_bccso_sondes\BCCSO-2012_NPP-RAOB_matchups_100km_20120905_1721.png"/>
          <p:cNvPicPr>
            <a:picLocks noChangeAspect="1" noChangeArrowheads="1"/>
          </p:cNvPicPr>
          <p:nvPr/>
        </p:nvPicPr>
        <p:blipFill>
          <a:blip r:embed="rId2"/>
          <a:srcRect/>
          <a:stretch>
            <a:fillRect/>
          </a:stretch>
        </p:blipFill>
        <p:spPr bwMode="auto">
          <a:xfrm>
            <a:off x="796414" y="1076632"/>
            <a:ext cx="7309786" cy="54787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CrIMSS EDR AVMP and</a:t>
            </a:r>
            <a:br>
              <a:rPr lang="en-US" dirty="0" smtClean="0"/>
            </a:br>
            <a:r>
              <a:rPr lang="en-US" dirty="0" smtClean="0"/>
              <a:t>AIRS v5.9 Products</a:t>
            </a:r>
            <a:endParaRPr lang="en-US" dirty="0"/>
          </a:p>
        </p:txBody>
      </p:sp>
      <p:sp>
        <p:nvSpPr>
          <p:cNvPr id="3" name="Content Placeholder 2"/>
          <p:cNvSpPr>
            <a:spLocks noGrp="1"/>
          </p:cNvSpPr>
          <p:nvPr>
            <p:ph idx="1"/>
          </p:nvPr>
        </p:nvSpPr>
        <p:spPr>
          <a:xfrm>
            <a:off x="457200" y="1056906"/>
            <a:ext cx="8229600" cy="1232989"/>
          </a:xfrm>
        </p:spPr>
        <p:txBody>
          <a:bodyPr>
            <a:normAutofit fontScale="77500" lnSpcReduction="20000"/>
          </a:bodyPr>
          <a:lstStyle/>
          <a:p>
            <a:r>
              <a:rPr lang="en-US" dirty="0" smtClean="0"/>
              <a:t>AVMP total </a:t>
            </a:r>
            <a:r>
              <a:rPr lang="en-US" dirty="0" err="1" smtClean="0"/>
              <a:t>precipitable</a:t>
            </a:r>
            <a:r>
              <a:rPr lang="en-US" dirty="0" smtClean="0"/>
              <a:t> water product for May 15, 2012 </a:t>
            </a:r>
          </a:p>
          <a:p>
            <a:pPr lvl="1"/>
            <a:r>
              <a:rPr lang="en-US" dirty="0" smtClean="0"/>
              <a:t>CrIMSS IR+MW  (upper left) and MW-only (upper middle)</a:t>
            </a:r>
          </a:p>
          <a:p>
            <a:pPr lvl="1"/>
            <a:r>
              <a:rPr lang="en-US" dirty="0" smtClean="0"/>
              <a:t>AIRS IR+MW (lower left) and AMSU-only (lower middle)</a:t>
            </a:r>
            <a:endParaRPr lang="en-US" dirty="0"/>
          </a:p>
          <a:p>
            <a:pPr lvl="1"/>
            <a:r>
              <a:rPr lang="en-US" dirty="0" smtClean="0"/>
              <a:t>Co-located ECMWF for </a:t>
            </a:r>
            <a:r>
              <a:rPr lang="en-US" dirty="0" err="1" smtClean="0"/>
              <a:t>CrIS</a:t>
            </a:r>
            <a:r>
              <a:rPr lang="en-US" dirty="0" smtClean="0"/>
              <a:t> (upper right) and AIRS (lower right)</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18</a:t>
            </a:fld>
            <a:endParaRPr lang="en-US" dirty="0"/>
          </a:p>
        </p:txBody>
      </p:sp>
      <p:pic>
        <p:nvPicPr>
          <p:cNvPr id="5" name="Picture 4" descr="avmp_tpw_6fig.png"/>
          <p:cNvPicPr>
            <a:picLocks noChangeAspect="1"/>
          </p:cNvPicPr>
          <p:nvPr/>
        </p:nvPicPr>
        <p:blipFill>
          <a:blip r:embed="rId2"/>
          <a:srcRect t="6606"/>
          <a:stretch>
            <a:fillRect/>
          </a:stretch>
        </p:blipFill>
        <p:spPr>
          <a:xfrm>
            <a:off x="823247" y="2373021"/>
            <a:ext cx="7228222" cy="42802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CrIMSS EDR AVTP and</a:t>
            </a:r>
            <a:br>
              <a:rPr lang="en-US" dirty="0" smtClean="0"/>
            </a:br>
            <a:r>
              <a:rPr lang="en-US" dirty="0" smtClean="0"/>
              <a:t> AIRS v5.9 Products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19</a:t>
            </a:fld>
            <a:endParaRPr lang="en-US" dirty="0"/>
          </a:p>
        </p:txBody>
      </p:sp>
      <p:pic>
        <p:nvPicPr>
          <p:cNvPr id="5" name="Picture 4" descr="avtp_500mb_6fig.png"/>
          <p:cNvPicPr>
            <a:picLocks noChangeAspect="1"/>
          </p:cNvPicPr>
          <p:nvPr/>
        </p:nvPicPr>
        <p:blipFill>
          <a:blip r:embed="rId2"/>
          <a:srcRect t="6717"/>
          <a:stretch>
            <a:fillRect/>
          </a:stretch>
        </p:blipFill>
        <p:spPr>
          <a:xfrm>
            <a:off x="877166" y="2325903"/>
            <a:ext cx="7423690" cy="4336364"/>
          </a:xfrm>
          <a:prstGeom prst="rect">
            <a:avLst/>
          </a:prstGeom>
        </p:spPr>
      </p:pic>
      <p:sp>
        <p:nvSpPr>
          <p:cNvPr id="6" name="Content Placeholder 2"/>
          <p:cNvSpPr txBox="1">
            <a:spLocks/>
          </p:cNvSpPr>
          <p:nvPr/>
        </p:nvSpPr>
        <p:spPr>
          <a:xfrm>
            <a:off x="504700" y="1021281"/>
            <a:ext cx="8229600" cy="1232989"/>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AVTP (850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hPa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temperature product for May 15, 2012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CrIMSS IR+MW  (upper left) and MW-only (upper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AIRS IR+MW (lower left) and AMSU-only (lower middle)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Co-located ECMWF for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CrIS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(upper right) and AIRS (lower right)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normAutofit/>
          </a:bodyPr>
          <a:lstStyle/>
          <a:p>
            <a:pPr eaLnBrk="1" hangingPunct="1"/>
            <a:r>
              <a:rPr lang="en-US" dirty="0" smtClean="0"/>
              <a:t>Overview of CrIMSS EDR Products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2</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5695" name="Group 95"/>
          <p:cNvGraphicFramePr>
            <a:graphicFrameLocks noGrp="1"/>
          </p:cNvGraphicFramePr>
          <p:nvPr>
            <p:ph idx="4294967295"/>
            <p:extLst>
              <p:ext uri="{D42A27DB-BD31-4B8C-83A1-F6EECF244321}">
                <p14:modId xmlns:p14="http://schemas.microsoft.com/office/powerpoint/2010/main" val="1819916155"/>
              </p:ext>
            </p:extLst>
          </p:nvPr>
        </p:nvGraphicFramePr>
        <p:xfrm>
          <a:off x="152400" y="3206338"/>
          <a:ext cx="5003469" cy="2804679"/>
        </p:xfrm>
        <a:graphic>
          <a:graphicData uri="http://schemas.openxmlformats.org/drawingml/2006/table">
            <a:tbl>
              <a:tblPr/>
              <a:tblGrid>
                <a:gridCol w="2580903"/>
                <a:gridCol w="2422566"/>
              </a:tblGrid>
              <a:tr h="335370">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Partly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or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Partly Cloudy, 600 to 300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29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Partly Cloudy, 300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Greater of 35% or 0.1 g/kg</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AVMP Cloudy, surface to 600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Greater of 20% of 0.2 g/kg</a:t>
                      </a:r>
                      <a:endParaRPr kumimoji="0" lang="en-US" sz="14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600 mb to 300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81">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AVMP Cloudy, 300 mb to 100 mb</a:t>
                      </a:r>
                      <a:endParaRPr kumimoji="0" lang="en-US" sz="1400" b="0" i="0" u="none" strike="noStrike" cap="none" normalizeH="0" baseline="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Greater of 40% or 0.1 g/kg</a:t>
                      </a:r>
                      <a:endParaRPr kumimoji="0" lang="en-US" sz="14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0" name="Text Box 97"/>
          <p:cNvSpPr txBox="1">
            <a:spLocks noChangeArrowheads="1"/>
          </p:cNvSpPr>
          <p:nvPr/>
        </p:nvSpPr>
        <p:spPr bwMode="auto">
          <a:xfrm>
            <a:off x="152400" y="1143000"/>
            <a:ext cx="4876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Moisture Profile (AVMP).</a:t>
            </a:r>
          </a:p>
          <a:p>
            <a:pPr eaLnBrk="1" hangingPunct="1">
              <a:spcBef>
                <a:spcPct val="50000"/>
              </a:spcBef>
            </a:pPr>
            <a:r>
              <a:rPr lang="en-US" dirty="0"/>
              <a:t>Used for initialization of high-resolution NWP models, atmospheric stability, etc.</a:t>
            </a:r>
          </a:p>
          <a:p>
            <a:pPr eaLnBrk="1" hangingPunct="1">
              <a:spcBef>
                <a:spcPct val="50000"/>
              </a:spcBef>
            </a:pPr>
            <a:r>
              <a:rPr lang="en-US" dirty="0" smtClean="0"/>
              <a:t>Lower tropospheric moisture layers are Key Performance Parameters (KPPs) .</a:t>
            </a:r>
            <a:endParaRPr lang="en-US" dirty="0"/>
          </a:p>
        </p:txBody>
      </p:sp>
      <p:sp>
        <p:nvSpPr>
          <p:cNvPr id="9" name="TextBox 8"/>
          <p:cNvSpPr txBox="1"/>
          <p:nvPr/>
        </p:nvSpPr>
        <p:spPr>
          <a:xfrm>
            <a:off x="5545777" y="3914900"/>
            <a:ext cx="3269539" cy="1754326"/>
          </a:xfrm>
          <a:prstGeom prst="rect">
            <a:avLst/>
          </a:prstGeom>
          <a:noFill/>
        </p:spPr>
        <p:txBody>
          <a:bodyPr wrap="square" rtlCol="0">
            <a:spAutoFit/>
          </a:bodyPr>
          <a:lstStyle/>
          <a:p>
            <a:r>
              <a:rPr lang="en-US" dirty="0" smtClean="0"/>
              <a:t>Example of AVMP (shown as total </a:t>
            </a:r>
            <a:r>
              <a:rPr lang="en-US" dirty="0" err="1" smtClean="0"/>
              <a:t>precipitable</a:t>
            </a:r>
            <a:r>
              <a:rPr lang="en-US" dirty="0" smtClean="0"/>
              <a:t> water) on May 15, 2012 from the CrIMSS off-line EDR</a:t>
            </a:r>
          </a:p>
          <a:p>
            <a:r>
              <a:rPr lang="en-US" dirty="0" smtClean="0"/>
              <a:t>Results are from the coupled algorithm without QC</a:t>
            </a: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2</a:t>
            </a:fld>
            <a:endParaRPr lang="en-US" dirty="0"/>
          </a:p>
        </p:txBody>
      </p:sp>
      <p:pic>
        <p:nvPicPr>
          <p:cNvPr id="11" name="Picture 10" descr="avmp_tpw.png"/>
          <p:cNvPicPr>
            <a:picLocks noChangeAspect="1"/>
          </p:cNvPicPr>
          <p:nvPr/>
        </p:nvPicPr>
        <p:blipFill>
          <a:blip r:embed="rId2"/>
          <a:stretch>
            <a:fillRect/>
          </a:stretch>
        </p:blipFill>
        <p:spPr>
          <a:xfrm>
            <a:off x="5300966" y="1214250"/>
            <a:ext cx="3585600" cy="2407722"/>
          </a:xfrm>
          <a:prstGeom prst="rect">
            <a:avLst/>
          </a:prstGeom>
        </p:spPr>
      </p:pic>
      <p:sp>
        <p:nvSpPr>
          <p:cNvPr id="13" name="TextBox 12"/>
          <p:cNvSpPr txBox="1"/>
          <p:nvPr/>
        </p:nvSpPr>
        <p:spPr>
          <a:xfrm>
            <a:off x="142522" y="6444476"/>
            <a:ext cx="1580408" cy="276999"/>
          </a:xfrm>
          <a:prstGeom prst="rect">
            <a:avLst/>
          </a:prstGeom>
          <a:noFill/>
        </p:spPr>
        <p:txBody>
          <a:bodyPr wrap="square" rtlCol="0">
            <a:spAutoFit/>
          </a:bodyPr>
          <a:lstStyle/>
          <a:p>
            <a:pPr algn="ctr"/>
            <a:r>
              <a:rPr lang="en-US" sz="1200" dirty="0" err="1" smtClean="0"/>
              <a:t>Goto</a:t>
            </a:r>
            <a:r>
              <a:rPr lang="en-US" sz="1200" dirty="0" smtClean="0"/>
              <a:t>: </a:t>
            </a:r>
            <a:r>
              <a:rPr lang="en-US" sz="1200" dirty="0" smtClean="0">
                <a:hlinkClick r:id="rId3" action="ppaction://hlinksldjump"/>
              </a:rPr>
              <a:t>outline, p.2</a:t>
            </a:r>
            <a:endParaRPr lang="en-US" sz="1200" dirty="0"/>
          </a:p>
        </p:txBody>
      </p:sp>
    </p:spTree>
    <p:extLst>
      <p:ext uri="{BB962C8B-B14F-4D97-AF65-F5344CB8AC3E}">
        <p14:creationId xmlns:p14="http://schemas.microsoft.com/office/powerpoint/2010/main" val="1786841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(1/5)</a:t>
            </a:r>
            <a:br>
              <a:rPr lang="en-US" dirty="0" smtClean="0"/>
            </a:br>
            <a:r>
              <a:rPr lang="en-US" sz="2700" dirty="0" smtClean="0"/>
              <a:t>(these changes were installed in MX6.3)</a:t>
            </a:r>
            <a:endParaRPr lang="en-US" sz="2700" dirty="0"/>
          </a:p>
        </p:txBody>
      </p:sp>
      <p:sp>
        <p:nvSpPr>
          <p:cNvPr id="3" name="Content Placeholder 2"/>
          <p:cNvSpPr>
            <a:spLocks noGrp="1"/>
          </p:cNvSpPr>
          <p:nvPr>
            <p:ph idx="1"/>
          </p:nvPr>
        </p:nvSpPr>
        <p:spPr/>
        <p:txBody>
          <a:bodyPr>
            <a:normAutofit lnSpcReduction="10000"/>
          </a:bodyPr>
          <a:lstStyle/>
          <a:p>
            <a:r>
              <a:rPr lang="en-US" dirty="0" smtClean="0"/>
              <a:t>Does not have any bias correction for ATMS (DR4325)</a:t>
            </a:r>
          </a:p>
          <a:p>
            <a:pPr lvl="1"/>
            <a:r>
              <a:rPr lang="en-US" dirty="0" smtClean="0"/>
              <a:t>Causes scan angle dependent biases in AVMP and AVTP</a:t>
            </a:r>
          </a:p>
          <a:p>
            <a:pPr lvl="1"/>
            <a:r>
              <a:rPr lang="en-US" dirty="0" smtClean="0"/>
              <a:t>Causes low yield in coupled </a:t>
            </a:r>
            <a:r>
              <a:rPr lang="en-US" dirty="0" err="1" smtClean="0"/>
              <a:t>CrIS</a:t>
            </a:r>
            <a:r>
              <a:rPr lang="en-US" dirty="0" smtClean="0"/>
              <a:t>/ATMS retrieval</a:t>
            </a:r>
          </a:p>
          <a:p>
            <a:pPr lvl="1"/>
            <a:r>
              <a:rPr lang="en-US" dirty="0" smtClean="0"/>
              <a:t>Adding this bias correction to off-line code increased yield by ~6%.</a:t>
            </a:r>
          </a:p>
          <a:p>
            <a:r>
              <a:rPr lang="en-US" dirty="0" smtClean="0"/>
              <a:t>Has a sub-optimal emissivity co-variance matrix (DR 4335)</a:t>
            </a:r>
          </a:p>
          <a:p>
            <a:pPr lvl="1"/>
            <a:r>
              <a:rPr lang="en-US" dirty="0" smtClean="0"/>
              <a:t>Causes poor KPP performance, especially in polar scenes</a:t>
            </a:r>
          </a:p>
          <a:p>
            <a:pPr lvl="1"/>
            <a:r>
              <a:rPr lang="en-US" dirty="0" smtClean="0"/>
              <a:t>In off-line code replacing this LUT increased yield by ~30%</a:t>
            </a:r>
          </a:p>
          <a:p>
            <a:r>
              <a:rPr lang="en-US" dirty="0" smtClean="0"/>
              <a:t>Has pre-launch bias correction for </a:t>
            </a:r>
            <a:r>
              <a:rPr lang="en-US" dirty="0" err="1" smtClean="0"/>
              <a:t>CrIS</a:t>
            </a:r>
            <a:r>
              <a:rPr lang="en-US" dirty="0" smtClean="0"/>
              <a:t> (DR 4334)</a:t>
            </a:r>
          </a:p>
          <a:p>
            <a:pPr lvl="1"/>
            <a:r>
              <a:rPr lang="en-US" dirty="0" smtClean="0"/>
              <a:t>Based on IASI-proxy data, should be reasonable</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(2/5)</a:t>
            </a:r>
            <a:br>
              <a:rPr lang="en-US" dirty="0" smtClean="0"/>
            </a:br>
            <a:r>
              <a:rPr lang="en-US" sz="2700" dirty="0" smtClean="0"/>
              <a:t>(these </a:t>
            </a:r>
            <a:r>
              <a:rPr lang="en-US" sz="2700" dirty="0" smtClean="0"/>
              <a:t>changes are </a:t>
            </a:r>
            <a:r>
              <a:rPr lang="en-US" sz="2700" dirty="0" smtClean="0"/>
              <a:t>proposed for Mx7.0)</a:t>
            </a:r>
            <a:endParaRPr lang="en-US" sz="2700" dirty="0"/>
          </a:p>
        </p:txBody>
      </p:sp>
      <p:sp>
        <p:nvSpPr>
          <p:cNvPr id="3" name="Content Placeholder 2"/>
          <p:cNvSpPr>
            <a:spLocks noGrp="1"/>
          </p:cNvSpPr>
          <p:nvPr>
            <p:ph idx="1"/>
          </p:nvPr>
        </p:nvSpPr>
        <p:spPr>
          <a:xfrm>
            <a:off x="326574" y="1074723"/>
            <a:ext cx="8508668" cy="5281627"/>
          </a:xfrm>
        </p:spPr>
        <p:txBody>
          <a:bodyPr>
            <a:normAutofit fontScale="92500" lnSpcReduction="20000"/>
          </a:bodyPr>
          <a:lstStyle/>
          <a:p>
            <a:r>
              <a:rPr lang="en-US" dirty="0" smtClean="0"/>
              <a:t>Pre-launch values of </a:t>
            </a:r>
            <a:r>
              <a:rPr lang="en-US" dirty="0" err="1" smtClean="0"/>
              <a:t>CrIS</a:t>
            </a:r>
            <a:r>
              <a:rPr lang="en-US" dirty="0" smtClean="0"/>
              <a:t> and ATMS instrument and forward model noise LUTs is based on pre-launch, idealized performance (DR4926 &amp; DR4943)</a:t>
            </a:r>
          </a:p>
          <a:p>
            <a:pPr lvl="1"/>
            <a:r>
              <a:rPr lang="en-US" dirty="0" smtClean="0"/>
              <a:t>Affects convergence and is causing low yields for both the microwave and coupled retrieval</a:t>
            </a:r>
          </a:p>
          <a:p>
            <a:pPr lvl="1"/>
            <a:r>
              <a:rPr lang="en-US" dirty="0" smtClean="0"/>
              <a:t>Modifying this in off-line code increased yield by ~25%</a:t>
            </a:r>
          </a:p>
          <a:p>
            <a:r>
              <a:rPr lang="en-US" dirty="0" smtClean="0"/>
              <a:t>Scene stratification is not performing well (DR4946)</a:t>
            </a:r>
          </a:p>
          <a:p>
            <a:pPr lvl="1"/>
            <a:r>
              <a:rPr lang="en-US" dirty="0" smtClean="0"/>
              <a:t>Determination of “warm ocean” logic needs to be changed</a:t>
            </a:r>
          </a:p>
          <a:p>
            <a:r>
              <a:rPr lang="en-US" dirty="0" smtClean="0"/>
              <a:t>Scene selection module is not performing well (DR4942)</a:t>
            </a:r>
          </a:p>
          <a:p>
            <a:pPr lvl="1"/>
            <a:r>
              <a:rPr lang="en-US" dirty="0" smtClean="0"/>
              <a:t>As a consequence of sub-optimal bias corrections and instrument noise estimates scenes are determined to be clear when they are cloudy.</a:t>
            </a:r>
          </a:p>
          <a:p>
            <a:pPr lvl="1"/>
            <a:r>
              <a:rPr lang="en-US" dirty="0" smtClean="0"/>
              <a:t>Causes poor convergence and rejection of the coupled retrieval and microwave retrieval, especially over polar regions. </a:t>
            </a:r>
          </a:p>
          <a:p>
            <a:pPr lvl="1"/>
            <a:r>
              <a:rPr lang="en-US" dirty="0" smtClean="0"/>
              <a:t>Fixed in off-line code by forcing cloud clearing for all cases.</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83"/>
            <a:ext cx="8229600" cy="522508"/>
          </a:xfrm>
        </p:spPr>
        <p:txBody>
          <a:bodyPr>
            <a:normAutofit fontScale="90000"/>
          </a:bodyPr>
          <a:lstStyle/>
          <a:p>
            <a:r>
              <a:rPr lang="en-US" dirty="0" smtClean="0"/>
              <a:t>Caveats for Operational CrIMSS EDR (3/5)</a:t>
            </a:r>
            <a:br>
              <a:rPr lang="en-US" dirty="0" smtClean="0"/>
            </a:br>
            <a:endParaRPr lang="en-US" dirty="0"/>
          </a:p>
        </p:txBody>
      </p:sp>
      <p:sp>
        <p:nvSpPr>
          <p:cNvPr id="3" name="Content Placeholder 2"/>
          <p:cNvSpPr>
            <a:spLocks noGrp="1"/>
          </p:cNvSpPr>
          <p:nvPr>
            <p:ph idx="1"/>
          </p:nvPr>
        </p:nvSpPr>
        <p:spPr>
          <a:xfrm>
            <a:off x="457200" y="979726"/>
            <a:ext cx="8229600" cy="765947"/>
          </a:xfrm>
        </p:spPr>
        <p:txBody>
          <a:bodyPr>
            <a:normAutofit fontScale="92500" lnSpcReduction="20000"/>
          </a:bodyPr>
          <a:lstStyle/>
          <a:p>
            <a:r>
              <a:rPr lang="en-US" dirty="0" err="1" smtClean="0"/>
              <a:t>Comparson</a:t>
            </a:r>
            <a:r>
              <a:rPr lang="en-US" dirty="0" smtClean="0"/>
              <a:t> of the IR+MW EDR </a:t>
            </a:r>
            <a:r>
              <a:rPr lang="en-US" dirty="0" err="1" smtClean="0"/>
              <a:t>w.r.t</a:t>
            </a:r>
            <a:r>
              <a:rPr lang="en-US" dirty="0" smtClean="0"/>
              <a:t>. ECMWF for May 15, 2012 -- if all the changes are installed (Off-line runs)</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22</a:t>
            </a:fld>
            <a:endParaRPr lang="en-US" dirty="0"/>
          </a:p>
        </p:txBody>
      </p:sp>
      <p:pic>
        <p:nvPicPr>
          <p:cNvPr id="5" name="Picture 4" descr="120716murty_lo_rms.png"/>
          <p:cNvPicPr>
            <a:picLocks noChangeAspect="1"/>
          </p:cNvPicPr>
          <p:nvPr/>
        </p:nvPicPr>
        <p:blipFill>
          <a:blip r:embed="rId2"/>
          <a:stretch>
            <a:fillRect/>
          </a:stretch>
        </p:blipFill>
        <p:spPr>
          <a:xfrm>
            <a:off x="2553195" y="1745673"/>
            <a:ext cx="6158759" cy="4482189"/>
          </a:xfrm>
          <a:prstGeom prst="rect">
            <a:avLst/>
          </a:prstGeom>
        </p:spPr>
      </p:pic>
      <p:sp>
        <p:nvSpPr>
          <p:cNvPr id="6" name="TextBox 5"/>
          <p:cNvSpPr txBox="1"/>
          <p:nvPr/>
        </p:nvSpPr>
        <p:spPr>
          <a:xfrm>
            <a:off x="166255" y="1971316"/>
            <a:ext cx="2363189" cy="4031873"/>
          </a:xfrm>
          <a:prstGeom prst="rect">
            <a:avLst/>
          </a:prstGeom>
          <a:noFill/>
        </p:spPr>
        <p:txBody>
          <a:bodyPr wrap="square" rtlCol="0">
            <a:spAutoFit/>
          </a:bodyPr>
          <a:lstStyle/>
          <a:p>
            <a:pPr>
              <a:buFont typeface="Arial" pitchFamily="34" charset="0"/>
              <a:buChar char="•"/>
            </a:pPr>
            <a:r>
              <a:rPr lang="en-US" sz="1600" dirty="0" smtClean="0"/>
              <a:t>Global (red), land (green) and ocean (blue) statistics for the CrIMSS EDR (dashed) and  heritage AIRS product (solid).</a:t>
            </a:r>
          </a:p>
          <a:p>
            <a:pPr>
              <a:buFont typeface="Arial" pitchFamily="34" charset="0"/>
              <a:buChar char="•"/>
            </a:pPr>
            <a:endParaRPr lang="en-US" sz="1600" dirty="0" smtClean="0"/>
          </a:p>
          <a:p>
            <a:pPr>
              <a:buFont typeface="Arial" pitchFamily="34" charset="0"/>
              <a:buChar char="•"/>
            </a:pPr>
            <a:r>
              <a:rPr lang="en-US" sz="1600" dirty="0" smtClean="0"/>
              <a:t>CrIMSS EDR has lower yield (38-53%) than AIRS (~75%) at this time</a:t>
            </a:r>
          </a:p>
          <a:p>
            <a:pPr>
              <a:buFont typeface="Arial" pitchFamily="34" charset="0"/>
              <a:buChar char="•"/>
            </a:pPr>
            <a:endParaRPr lang="en-US" sz="1600" dirty="0" smtClean="0"/>
          </a:p>
          <a:p>
            <a:pPr>
              <a:buFont typeface="Arial" pitchFamily="34" charset="0"/>
              <a:buChar char="•"/>
            </a:pPr>
            <a:r>
              <a:rPr lang="en-US" sz="1600" dirty="0" smtClean="0"/>
              <a:t>KPP performance is close to requirements (1.6K) for AVTP,  but we still have work to do for AVMP (global is 28% vs. 20% requirement)</a:t>
            </a:r>
            <a:endParaRPr lang="en-US" sz="1600" dirty="0"/>
          </a:p>
        </p:txBody>
      </p:sp>
      <p:cxnSp>
        <p:nvCxnSpPr>
          <p:cNvPr id="8" name="Straight Connector 7"/>
          <p:cNvCxnSpPr/>
          <p:nvPr/>
        </p:nvCxnSpPr>
        <p:spPr>
          <a:xfrm flipH="1" flipV="1">
            <a:off x="3871354" y="4203865"/>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992504" y="4904509"/>
            <a:ext cx="0" cy="948052"/>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992504" y="4904509"/>
            <a:ext cx="453325" cy="9882"/>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445829" y="3265714"/>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3835729" y="2565070"/>
            <a:ext cx="0" cy="1638795"/>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3845630" y="4201891"/>
            <a:ext cx="25724" cy="197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871354" y="4201891"/>
            <a:ext cx="653145" cy="239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45829" y="4199916"/>
            <a:ext cx="653145" cy="23948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80114" y="3788234"/>
            <a:ext cx="1187533" cy="461665"/>
          </a:xfrm>
          <a:prstGeom prst="rect">
            <a:avLst/>
          </a:prstGeom>
          <a:noFill/>
        </p:spPr>
        <p:txBody>
          <a:bodyPr wrap="square" rtlCol="0">
            <a:spAutoFit/>
          </a:bodyPr>
          <a:lstStyle/>
          <a:p>
            <a:pPr algn="ctr"/>
            <a:r>
              <a:rPr lang="en-US" sz="1200" b="1" dirty="0" smtClean="0">
                <a:solidFill>
                  <a:srgbClr val="C00000"/>
                </a:solidFill>
              </a:rPr>
              <a:t>L1 Requirements</a:t>
            </a:r>
            <a:endParaRPr lang="en-US" sz="1200" b="1" dirty="0">
              <a:solidFill>
                <a:srgbClr val="C00000"/>
              </a:solidFill>
            </a:endParaRPr>
          </a:p>
        </p:txBody>
      </p:sp>
      <p:sp>
        <p:nvSpPr>
          <p:cNvPr id="24" name="TextBox 23"/>
          <p:cNvSpPr txBox="1"/>
          <p:nvPr/>
        </p:nvSpPr>
        <p:spPr>
          <a:xfrm>
            <a:off x="7479389" y="3786259"/>
            <a:ext cx="1187533" cy="461665"/>
          </a:xfrm>
          <a:prstGeom prst="rect">
            <a:avLst/>
          </a:prstGeom>
          <a:noFill/>
        </p:spPr>
        <p:txBody>
          <a:bodyPr wrap="square" rtlCol="0">
            <a:spAutoFit/>
          </a:bodyPr>
          <a:lstStyle/>
          <a:p>
            <a:pPr algn="ctr"/>
            <a:r>
              <a:rPr lang="en-US" sz="1200" b="1" dirty="0" smtClean="0">
                <a:solidFill>
                  <a:srgbClr val="C00000"/>
                </a:solidFill>
              </a:rPr>
              <a:t>L1 Requirements</a:t>
            </a:r>
            <a:endParaRPr lang="en-US" sz="1200" b="1" dirty="0">
              <a:solidFill>
                <a:srgbClr val="C00000"/>
              </a:solidFill>
            </a:endParaRPr>
          </a:p>
        </p:txBody>
      </p:sp>
      <p:cxnSp>
        <p:nvCxnSpPr>
          <p:cNvPr id="26" name="Straight Arrow Connector 25"/>
          <p:cNvCxnSpPr/>
          <p:nvPr/>
        </p:nvCxnSpPr>
        <p:spPr>
          <a:xfrm flipV="1">
            <a:off x="8098975" y="2980706"/>
            <a:ext cx="203714" cy="8040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702130" y="5228574"/>
            <a:ext cx="467186" cy="276999"/>
          </a:xfrm>
          <a:prstGeom prst="rect">
            <a:avLst/>
          </a:prstGeom>
          <a:noFill/>
        </p:spPr>
        <p:txBody>
          <a:bodyPr wrap="square" rtlCol="0">
            <a:spAutoFit/>
          </a:bodyPr>
          <a:lstStyle/>
          <a:p>
            <a:pPr algn="ctr"/>
            <a:r>
              <a:rPr lang="en-US" sz="1200" b="1" dirty="0" smtClean="0">
                <a:solidFill>
                  <a:srgbClr val="C00000"/>
                </a:solidFill>
              </a:rPr>
              <a:t>KPP</a:t>
            </a:r>
            <a:endParaRPr lang="en-US" sz="1200" b="1" dirty="0">
              <a:solidFill>
                <a:srgbClr val="C00000"/>
              </a:solidFill>
            </a:endParaRPr>
          </a:p>
        </p:txBody>
      </p:sp>
      <p:sp>
        <p:nvSpPr>
          <p:cNvPr id="30" name="TextBox 29"/>
          <p:cNvSpPr txBox="1"/>
          <p:nvPr/>
        </p:nvSpPr>
        <p:spPr>
          <a:xfrm>
            <a:off x="4496407" y="5201130"/>
            <a:ext cx="509357" cy="276999"/>
          </a:xfrm>
          <a:prstGeom prst="rect">
            <a:avLst/>
          </a:prstGeom>
          <a:noFill/>
        </p:spPr>
        <p:txBody>
          <a:bodyPr wrap="square" rtlCol="0">
            <a:spAutoFit/>
          </a:bodyPr>
          <a:lstStyle/>
          <a:p>
            <a:pPr algn="ctr"/>
            <a:r>
              <a:rPr lang="en-US" sz="1200" b="1" dirty="0" smtClean="0">
                <a:solidFill>
                  <a:srgbClr val="C00000"/>
                </a:solidFill>
              </a:rPr>
              <a:t>KPP</a:t>
            </a:r>
            <a:endParaRPr lang="en-US" sz="1200" b="1" dirty="0">
              <a:solidFill>
                <a:srgbClr val="C00000"/>
              </a:solidFill>
            </a:endParaRPr>
          </a:p>
        </p:txBody>
      </p:sp>
      <p:cxnSp>
        <p:nvCxnSpPr>
          <p:cNvPr id="31" name="Straight Arrow Connector 30"/>
          <p:cNvCxnSpPr/>
          <p:nvPr/>
        </p:nvCxnSpPr>
        <p:spPr>
          <a:xfrm flipV="1">
            <a:off x="4819410" y="2980706"/>
            <a:ext cx="0" cy="8040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639997" y="1787877"/>
            <a:ext cx="502920" cy="11100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59087" y="1787877"/>
            <a:ext cx="593767" cy="11100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(4/5)</a:t>
            </a:r>
            <a:br>
              <a:rPr lang="en-US" dirty="0" smtClean="0"/>
            </a:br>
            <a:r>
              <a:rPr lang="en-US" sz="3100" dirty="0" smtClean="0"/>
              <a:t>(additional issues)</a:t>
            </a:r>
            <a:endParaRPr lang="en-US" sz="3100" dirty="0"/>
          </a:p>
        </p:txBody>
      </p:sp>
      <p:sp>
        <p:nvSpPr>
          <p:cNvPr id="3" name="Content Placeholder 2"/>
          <p:cNvSpPr>
            <a:spLocks noGrp="1"/>
          </p:cNvSpPr>
          <p:nvPr>
            <p:ph idx="1"/>
          </p:nvPr>
        </p:nvSpPr>
        <p:spPr>
          <a:xfrm>
            <a:off x="206477" y="1371599"/>
            <a:ext cx="8480323" cy="5349875"/>
          </a:xfrm>
        </p:spPr>
        <p:txBody>
          <a:bodyPr>
            <a:normAutofit fontScale="92500" lnSpcReduction="20000"/>
          </a:bodyPr>
          <a:lstStyle/>
          <a:p>
            <a:r>
              <a:rPr lang="en-US" dirty="0" smtClean="0"/>
              <a:t>Daytime scenes have lower (~20%)  yield than nighttime due to a software error in the indexing of channels affected by non-LTE (DR4922)</a:t>
            </a:r>
          </a:p>
          <a:p>
            <a:pPr lvl="1"/>
            <a:r>
              <a:rPr lang="en-US" dirty="0" smtClean="0"/>
              <a:t>Recently discovered bug and changes required are understood.</a:t>
            </a:r>
          </a:p>
          <a:p>
            <a:pPr lvl="1"/>
            <a:r>
              <a:rPr lang="en-US" dirty="0" smtClean="0"/>
              <a:t>The fix has not been implemented in any figures shown herein.</a:t>
            </a:r>
          </a:p>
          <a:p>
            <a:r>
              <a:rPr lang="en-US" dirty="0" smtClean="0"/>
              <a:t>Daytime constrain for surface air/skin difference is too tight over land (DR 2945)</a:t>
            </a:r>
          </a:p>
          <a:p>
            <a:r>
              <a:rPr lang="en-US" dirty="0" smtClean="0"/>
              <a:t>Precipitation flag is sub-optimal (DR4068 &amp; 4069)</a:t>
            </a:r>
          </a:p>
          <a:p>
            <a:pPr lvl="1"/>
            <a:r>
              <a:rPr lang="en-US" dirty="0" smtClean="0"/>
              <a:t>Precipitation flag is needed for excluding cases from the performance statistics.</a:t>
            </a:r>
          </a:p>
          <a:p>
            <a:pPr lvl="1"/>
            <a:r>
              <a:rPr lang="en-US" dirty="0" smtClean="0"/>
              <a:t>Current flag is using out of date algorithm and incorrect coefficients (AMSU coefficients used)</a:t>
            </a:r>
          </a:p>
          <a:p>
            <a:pPr lvl="2"/>
            <a:r>
              <a:rPr lang="en-US" dirty="0" smtClean="0"/>
              <a:t>Appears to be producing reasonable values, most of the time but does have high failure rate (both false positives and negatives).</a:t>
            </a:r>
          </a:p>
          <a:p>
            <a:pPr lvl="1"/>
            <a:r>
              <a:rPr lang="en-US" dirty="0" smtClean="0"/>
              <a:t>We will have a report on its performance in Sep. 2012 and implementation of code/coefficient changes in Jan. 2013</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CrIMSS EDR (5/5)</a:t>
            </a:r>
            <a:br>
              <a:rPr lang="en-US" dirty="0" smtClean="0"/>
            </a:br>
            <a:r>
              <a:rPr lang="en-US" dirty="0" smtClean="0"/>
              <a:t>(example of </a:t>
            </a:r>
            <a:r>
              <a:rPr lang="en-US" dirty="0" err="1" smtClean="0"/>
              <a:t>precip</a:t>
            </a:r>
            <a:r>
              <a:rPr lang="en-US" dirty="0" smtClean="0"/>
              <a:t> flag on May 15)</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24</a:t>
            </a:fld>
            <a:endParaRPr lang="en-US" dirty="0"/>
          </a:p>
        </p:txBody>
      </p:sp>
      <p:pic>
        <p:nvPicPr>
          <p:cNvPr id="5" name="Picture 3"/>
          <p:cNvPicPr>
            <a:picLocks noChangeAspect="1" noChangeArrowheads="1"/>
          </p:cNvPicPr>
          <p:nvPr/>
        </p:nvPicPr>
        <p:blipFill>
          <a:blip r:embed="rId2"/>
          <a:srcRect/>
          <a:stretch>
            <a:fillRect/>
          </a:stretch>
        </p:blipFill>
        <p:spPr bwMode="auto">
          <a:xfrm>
            <a:off x="4605650" y="1113373"/>
            <a:ext cx="3657600" cy="2743200"/>
          </a:xfrm>
          <a:prstGeom prst="rect">
            <a:avLst/>
          </a:prstGeom>
          <a:noFill/>
          <a:ln w="9525">
            <a:noFill/>
            <a:round/>
            <a:headEnd/>
            <a:tailEnd/>
          </a:ln>
          <a:effectLst/>
        </p:spPr>
      </p:pic>
      <p:pic>
        <p:nvPicPr>
          <p:cNvPr id="6" name="Picture 2"/>
          <p:cNvPicPr>
            <a:picLocks noChangeAspect="1" noChangeArrowheads="1"/>
          </p:cNvPicPr>
          <p:nvPr/>
        </p:nvPicPr>
        <p:blipFill>
          <a:blip r:embed="rId3"/>
          <a:srcRect/>
          <a:stretch>
            <a:fillRect/>
          </a:stretch>
        </p:blipFill>
        <p:spPr bwMode="auto">
          <a:xfrm>
            <a:off x="4617775" y="3785323"/>
            <a:ext cx="3657600" cy="2743200"/>
          </a:xfrm>
          <a:prstGeom prst="rect">
            <a:avLst/>
          </a:prstGeom>
          <a:noFill/>
          <a:ln w="9525">
            <a:noFill/>
            <a:round/>
            <a:headEnd/>
            <a:tailEnd/>
          </a:ln>
          <a:effectLst/>
        </p:spPr>
      </p:pic>
      <p:pic>
        <p:nvPicPr>
          <p:cNvPr id="8" name="Picture 3"/>
          <p:cNvPicPr>
            <a:picLocks noChangeAspect="1" noChangeArrowheads="1"/>
          </p:cNvPicPr>
          <p:nvPr/>
        </p:nvPicPr>
        <p:blipFill>
          <a:blip r:embed="rId4"/>
          <a:srcRect/>
          <a:stretch>
            <a:fillRect/>
          </a:stretch>
        </p:blipFill>
        <p:spPr bwMode="auto">
          <a:xfrm>
            <a:off x="768588" y="1113363"/>
            <a:ext cx="3657600" cy="2743200"/>
          </a:xfrm>
          <a:prstGeom prst="rect">
            <a:avLst/>
          </a:prstGeom>
          <a:noFill/>
          <a:ln w="9525">
            <a:noFill/>
            <a:round/>
            <a:headEnd/>
            <a:tailEnd/>
          </a:ln>
          <a:effectLst/>
        </p:spPr>
      </p:pic>
      <p:pic>
        <p:nvPicPr>
          <p:cNvPr id="9" name="Picture 2"/>
          <p:cNvPicPr>
            <a:picLocks noChangeAspect="1" noChangeArrowheads="1"/>
          </p:cNvPicPr>
          <p:nvPr/>
        </p:nvPicPr>
        <p:blipFill>
          <a:blip r:embed="rId5"/>
          <a:srcRect/>
          <a:stretch>
            <a:fillRect/>
          </a:stretch>
        </p:blipFill>
        <p:spPr bwMode="auto">
          <a:xfrm>
            <a:off x="793915" y="3797198"/>
            <a:ext cx="3657600" cy="2743200"/>
          </a:xfrm>
          <a:prstGeom prst="rect">
            <a:avLst/>
          </a:prstGeom>
          <a:noFill/>
          <a:ln w="9525">
            <a:noFill/>
            <a:round/>
            <a:headEnd/>
            <a:tailEnd/>
          </a:ln>
          <a:effectLst/>
        </p:spPr>
      </p:pic>
      <p:sp>
        <p:nvSpPr>
          <p:cNvPr id="10" name="TextBox 9"/>
          <p:cNvSpPr txBox="1"/>
          <p:nvPr/>
        </p:nvSpPr>
        <p:spPr>
          <a:xfrm>
            <a:off x="8063345" y="2018805"/>
            <a:ext cx="866899" cy="369332"/>
          </a:xfrm>
          <a:prstGeom prst="rect">
            <a:avLst/>
          </a:prstGeom>
          <a:noFill/>
        </p:spPr>
        <p:txBody>
          <a:bodyPr wrap="square" rtlCol="0">
            <a:spAutoFit/>
          </a:bodyPr>
          <a:lstStyle/>
          <a:p>
            <a:r>
              <a:rPr lang="en-US" dirty="0" smtClean="0"/>
              <a:t>MSPPS</a:t>
            </a:r>
            <a:endParaRPr lang="en-US" dirty="0"/>
          </a:p>
        </p:txBody>
      </p:sp>
      <p:sp>
        <p:nvSpPr>
          <p:cNvPr id="11" name="TextBox 10"/>
          <p:cNvSpPr txBox="1"/>
          <p:nvPr/>
        </p:nvSpPr>
        <p:spPr>
          <a:xfrm>
            <a:off x="8063345" y="4572000"/>
            <a:ext cx="866899" cy="646331"/>
          </a:xfrm>
          <a:prstGeom prst="rect">
            <a:avLst/>
          </a:prstGeom>
          <a:noFill/>
        </p:spPr>
        <p:txBody>
          <a:bodyPr wrap="square" rtlCol="0">
            <a:spAutoFit/>
          </a:bodyPr>
          <a:lstStyle/>
          <a:p>
            <a:pPr algn="ctr"/>
            <a:r>
              <a:rPr lang="en-US" dirty="0" smtClean="0"/>
              <a:t>CrIMSS EDR</a:t>
            </a:r>
            <a:endParaRPr lang="en-US" dirty="0"/>
          </a:p>
        </p:txBody>
      </p:sp>
      <p:sp>
        <p:nvSpPr>
          <p:cNvPr id="12" name="TextBox 11"/>
          <p:cNvSpPr txBox="1"/>
          <p:nvPr/>
        </p:nvSpPr>
        <p:spPr>
          <a:xfrm>
            <a:off x="1496291" y="923363"/>
            <a:ext cx="2244436" cy="369332"/>
          </a:xfrm>
          <a:prstGeom prst="rect">
            <a:avLst/>
          </a:prstGeom>
          <a:noFill/>
        </p:spPr>
        <p:txBody>
          <a:bodyPr wrap="square" rtlCol="0">
            <a:spAutoFit/>
          </a:bodyPr>
          <a:lstStyle/>
          <a:p>
            <a:pPr algn="ctr"/>
            <a:r>
              <a:rPr lang="en-US" dirty="0" smtClean="0"/>
              <a:t>Ascending Orbit</a:t>
            </a:r>
            <a:endParaRPr lang="en-US" dirty="0"/>
          </a:p>
        </p:txBody>
      </p:sp>
      <p:sp>
        <p:nvSpPr>
          <p:cNvPr id="13" name="TextBox 12"/>
          <p:cNvSpPr txBox="1"/>
          <p:nvPr/>
        </p:nvSpPr>
        <p:spPr>
          <a:xfrm>
            <a:off x="5234941" y="933263"/>
            <a:ext cx="2244436" cy="369332"/>
          </a:xfrm>
          <a:prstGeom prst="rect">
            <a:avLst/>
          </a:prstGeom>
          <a:noFill/>
        </p:spPr>
        <p:txBody>
          <a:bodyPr wrap="square" rtlCol="0">
            <a:spAutoFit/>
          </a:bodyPr>
          <a:lstStyle/>
          <a:p>
            <a:pPr algn="ctr"/>
            <a:r>
              <a:rPr lang="en-US" dirty="0" smtClean="0"/>
              <a:t>Descending Orbit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ATMS empirical bias correction</a:t>
            </a:r>
            <a:endParaRPr lang="en-US" dirty="0"/>
          </a:p>
        </p:txBody>
      </p:sp>
      <p:sp>
        <p:nvSpPr>
          <p:cNvPr id="3" name="Content Placeholder 2"/>
          <p:cNvSpPr>
            <a:spLocks noGrp="1"/>
          </p:cNvSpPr>
          <p:nvPr>
            <p:ph idx="1"/>
          </p:nvPr>
        </p:nvSpPr>
        <p:spPr>
          <a:xfrm>
            <a:off x="231732" y="1221287"/>
            <a:ext cx="4565737" cy="5349875"/>
          </a:xfrm>
        </p:spPr>
        <p:txBody>
          <a:bodyPr>
            <a:normAutofit fontScale="92500" lnSpcReduction="20000"/>
          </a:bodyPr>
          <a:lstStyle/>
          <a:p>
            <a:r>
              <a:rPr lang="en-US" dirty="0" smtClean="0"/>
              <a:t>Derived ATMS bias from focus </a:t>
            </a:r>
            <a:r>
              <a:rPr lang="en-US" dirty="0" smtClean="0"/>
              <a:t>days (ocean, night, ±60 cases)</a:t>
            </a:r>
            <a:endParaRPr lang="en-US" dirty="0" smtClean="0"/>
          </a:p>
          <a:p>
            <a:pPr lvl="1"/>
            <a:r>
              <a:rPr lang="en-US" dirty="0" smtClean="0"/>
              <a:t>Used </a:t>
            </a:r>
            <a:r>
              <a:rPr lang="en-US" dirty="0" err="1" smtClean="0"/>
              <a:t>Obs-Calc</a:t>
            </a:r>
            <a:r>
              <a:rPr lang="en-US" dirty="0" smtClean="0"/>
              <a:t>(ECMWF) </a:t>
            </a:r>
            <a:endParaRPr lang="en-US" dirty="0" smtClean="0"/>
          </a:p>
          <a:p>
            <a:pPr lvl="1"/>
            <a:r>
              <a:rPr lang="en-US" dirty="0" smtClean="0"/>
              <a:t>Biases </a:t>
            </a:r>
            <a:r>
              <a:rPr lang="en-US" dirty="0" smtClean="0"/>
              <a:t>have not changed significantly since launch</a:t>
            </a:r>
          </a:p>
          <a:p>
            <a:r>
              <a:rPr lang="en-US" dirty="0" smtClean="0"/>
              <a:t>Forward models cannot make asymmetric biases – so these must be coming from the instrument measurements.</a:t>
            </a:r>
          </a:p>
          <a:p>
            <a:pPr lvl="1"/>
            <a:r>
              <a:rPr lang="en-US" dirty="0"/>
              <a:t>e</a:t>
            </a:r>
            <a:r>
              <a:rPr lang="en-US" dirty="0" smtClean="0"/>
              <a:t>.g. satellite </a:t>
            </a:r>
            <a:r>
              <a:rPr lang="en-US" dirty="0" smtClean="0"/>
              <a:t>asymmetry</a:t>
            </a:r>
          </a:p>
          <a:p>
            <a:r>
              <a:rPr lang="en-US" dirty="0" smtClean="0"/>
              <a:t>Black curve (at right) was used in NUCAPS retrievals</a:t>
            </a:r>
          </a:p>
          <a:p>
            <a:pPr lvl="1"/>
            <a:r>
              <a:rPr lang="en-US" dirty="0" smtClean="0"/>
              <a:t>More work needs to be done but shape is consistent with those derived from CRTM and OSS</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25</a:t>
            </a:fld>
            <a:endParaRPr lang="en-US" dirty="0"/>
          </a:p>
        </p:txBody>
      </p:sp>
      <p:sp>
        <p:nvSpPr>
          <p:cNvPr id="6" name="TextBox 5"/>
          <p:cNvSpPr txBox="1"/>
          <p:nvPr/>
        </p:nvSpPr>
        <p:spPr>
          <a:xfrm>
            <a:off x="5022937" y="4371583"/>
            <a:ext cx="3887244" cy="2031325"/>
          </a:xfrm>
          <a:prstGeom prst="rect">
            <a:avLst/>
          </a:prstGeom>
          <a:noFill/>
        </p:spPr>
        <p:txBody>
          <a:bodyPr wrap="square" rtlCol="0">
            <a:spAutoFit/>
          </a:bodyPr>
          <a:lstStyle/>
          <a:p>
            <a:pPr marL="342900" indent="-342900">
              <a:buFont typeface="Arial" pitchFamily="34" charset="0"/>
              <a:buChar char="•"/>
            </a:pPr>
            <a:r>
              <a:rPr lang="en-US" dirty="0" smtClean="0">
                <a:solidFill>
                  <a:schemeClr val="tx2"/>
                </a:solidFill>
              </a:rPr>
              <a:t>BLUE</a:t>
            </a:r>
            <a:r>
              <a:rPr lang="en-US" dirty="0" smtClean="0"/>
              <a:t>: bias derived from ATMS-CRTM July 9, 2012 (courtesy of Kevin Garrett)</a:t>
            </a:r>
          </a:p>
          <a:p>
            <a:pPr marL="342900" indent="-342900">
              <a:buFont typeface="Arial" pitchFamily="34" charset="0"/>
              <a:buChar char="•"/>
            </a:pPr>
            <a:r>
              <a:rPr lang="en-US" dirty="0" smtClean="0"/>
              <a:t>BLACK: bias derived from ATMS-MIT for Dec. 7, 2011</a:t>
            </a:r>
          </a:p>
          <a:p>
            <a:pPr marL="342900" indent="-342900">
              <a:buFont typeface="Arial" pitchFamily="34" charset="0"/>
              <a:buChar char="•"/>
            </a:pPr>
            <a:r>
              <a:rPr lang="en-US" dirty="0" smtClean="0">
                <a:solidFill>
                  <a:srgbClr val="00B050"/>
                </a:solidFill>
              </a:rPr>
              <a:t>Green</a:t>
            </a:r>
            <a:r>
              <a:rPr lang="en-US" dirty="0" smtClean="0"/>
              <a:t>: biases derived from ATMS-OSS for May 15, 2012</a:t>
            </a:r>
            <a:endParaRPr lang="en-US" dirty="0"/>
          </a:p>
        </p:txBody>
      </p:sp>
      <p:pic>
        <p:nvPicPr>
          <p:cNvPr id="1026" name="Picture 2" descr="D:\temp\121021atmsbias_111207_1.gif"/>
          <p:cNvPicPr>
            <a:picLocks noChangeAspect="1" noChangeArrowheads="1"/>
          </p:cNvPicPr>
          <p:nvPr/>
        </p:nvPicPr>
        <p:blipFill>
          <a:blip r:embed="rId2"/>
          <a:srcRect/>
          <a:stretch>
            <a:fillRect/>
          </a:stretch>
        </p:blipFill>
        <p:spPr bwMode="auto">
          <a:xfrm>
            <a:off x="4797469" y="1221287"/>
            <a:ext cx="4112712" cy="257044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42" y="0"/>
            <a:ext cx="7315200" cy="822960"/>
          </a:xfrm>
        </p:spPr>
        <p:txBody>
          <a:bodyPr>
            <a:normAutofit/>
          </a:bodyPr>
          <a:lstStyle/>
          <a:p>
            <a:r>
              <a:rPr lang="en-US" dirty="0" smtClean="0"/>
              <a:t>ATMS has higher residuals than </a:t>
            </a:r>
            <a:r>
              <a:rPr lang="en-US" dirty="0" err="1" smtClean="0"/>
              <a:t>CrIS</a:t>
            </a:r>
            <a:endParaRPr lang="en-US" dirty="0"/>
          </a:p>
        </p:txBody>
      </p:sp>
      <p:sp>
        <p:nvSpPr>
          <p:cNvPr id="4" name="Slide Number Placeholder 3"/>
          <p:cNvSpPr>
            <a:spLocks noGrp="1"/>
          </p:cNvSpPr>
          <p:nvPr>
            <p:ph type="sldNum" sz="quarter" idx="12"/>
          </p:nvPr>
        </p:nvSpPr>
        <p:spPr>
          <a:xfrm>
            <a:off x="3124200" y="6356350"/>
            <a:ext cx="2895600" cy="365125"/>
          </a:xfrm>
        </p:spPr>
        <p:txBody>
          <a:bodyPr/>
          <a:lstStyle/>
          <a:p>
            <a:fld id="{F6EFC63E-F8D9-44BB-A462-AC735E845F95}" type="slidenum">
              <a:rPr lang="en-US" smtClean="0"/>
              <a:pPr/>
              <a:t>26</a:t>
            </a:fld>
            <a:endParaRPr lang="en-US"/>
          </a:p>
        </p:txBody>
      </p:sp>
      <p:pic>
        <p:nvPicPr>
          <p:cNvPr id="5" name="Picture 4" descr="chisq_Distribution_MX7.jpg"/>
          <p:cNvPicPr>
            <a:picLocks noChangeAspect="1"/>
          </p:cNvPicPr>
          <p:nvPr/>
        </p:nvPicPr>
        <p:blipFill>
          <a:blip r:embed="rId2" cstate="print"/>
          <a:stretch>
            <a:fillRect/>
          </a:stretch>
        </p:blipFill>
        <p:spPr>
          <a:xfrm>
            <a:off x="3981744" y="1088570"/>
            <a:ext cx="4961586" cy="3721189"/>
          </a:xfrm>
          <a:prstGeom prst="rect">
            <a:avLst/>
          </a:prstGeom>
        </p:spPr>
      </p:pic>
      <p:sp>
        <p:nvSpPr>
          <p:cNvPr id="6" name="TextBox 5"/>
          <p:cNvSpPr txBox="1"/>
          <p:nvPr/>
        </p:nvSpPr>
        <p:spPr>
          <a:xfrm>
            <a:off x="5394400" y="1212175"/>
            <a:ext cx="2944730" cy="338554"/>
          </a:xfrm>
          <a:prstGeom prst="rect">
            <a:avLst/>
          </a:prstGeom>
          <a:solidFill>
            <a:schemeClr val="bg1"/>
          </a:solidFill>
        </p:spPr>
        <p:txBody>
          <a:bodyPr wrap="square" rtlCol="0">
            <a:spAutoFit/>
          </a:bodyPr>
          <a:lstStyle/>
          <a:p>
            <a:pPr algn="ctr"/>
            <a:r>
              <a:rPr lang="en-US" sz="1600" dirty="0" smtClean="0">
                <a:latin typeface="Arial" pitchFamily="34" charset="0"/>
                <a:cs typeface="Arial" pitchFamily="34" charset="0"/>
              </a:rPr>
              <a:t>Second stage IR chi-Square</a:t>
            </a:r>
            <a:endParaRPr lang="en-US" sz="1600" dirty="0">
              <a:latin typeface="Arial" pitchFamily="34" charset="0"/>
              <a:cs typeface="Arial" pitchFamily="34" charset="0"/>
            </a:endParaRPr>
          </a:p>
        </p:txBody>
      </p:sp>
      <p:sp>
        <p:nvSpPr>
          <p:cNvPr id="7" name="TextBox 6"/>
          <p:cNvSpPr txBox="1"/>
          <p:nvPr/>
        </p:nvSpPr>
        <p:spPr>
          <a:xfrm>
            <a:off x="5362641" y="2405753"/>
            <a:ext cx="2980566" cy="338554"/>
          </a:xfrm>
          <a:prstGeom prst="rect">
            <a:avLst/>
          </a:prstGeom>
          <a:solidFill>
            <a:schemeClr val="bg1"/>
          </a:solidFill>
        </p:spPr>
        <p:txBody>
          <a:bodyPr wrap="square" rtlCol="0">
            <a:spAutoFit/>
          </a:bodyPr>
          <a:lstStyle/>
          <a:p>
            <a:pPr algn="ctr"/>
            <a:r>
              <a:rPr lang="en-US" sz="1600" dirty="0" smtClean="0">
                <a:latin typeface="Arial" pitchFamily="34" charset="0"/>
                <a:cs typeface="Arial" pitchFamily="34" charset="0"/>
              </a:rPr>
              <a:t>Second stage MW chi-Square</a:t>
            </a:r>
            <a:endParaRPr lang="en-US" sz="1600" dirty="0">
              <a:latin typeface="Arial" pitchFamily="34" charset="0"/>
              <a:cs typeface="Arial" pitchFamily="34" charset="0"/>
            </a:endParaRPr>
          </a:p>
        </p:txBody>
      </p:sp>
      <p:sp>
        <p:nvSpPr>
          <p:cNvPr id="8" name="TextBox 7"/>
          <p:cNvSpPr txBox="1"/>
          <p:nvPr/>
        </p:nvSpPr>
        <p:spPr>
          <a:xfrm>
            <a:off x="5510432" y="3655162"/>
            <a:ext cx="2756559" cy="338554"/>
          </a:xfrm>
          <a:prstGeom prst="rect">
            <a:avLst/>
          </a:prstGeom>
          <a:solidFill>
            <a:schemeClr val="bg1"/>
          </a:solidFill>
        </p:spPr>
        <p:txBody>
          <a:bodyPr wrap="square" rtlCol="0">
            <a:spAutoFit/>
          </a:bodyPr>
          <a:lstStyle/>
          <a:p>
            <a:pPr algn="ctr"/>
            <a:r>
              <a:rPr lang="en-US" sz="1600" dirty="0" smtClean="0">
                <a:latin typeface="Arial" pitchFamily="34" charset="0"/>
                <a:cs typeface="Arial" pitchFamily="34" charset="0"/>
              </a:rPr>
              <a:t>First stage MW chi-Square</a:t>
            </a:r>
            <a:endParaRPr lang="en-US" sz="1600" dirty="0">
              <a:latin typeface="Arial" pitchFamily="34" charset="0"/>
              <a:cs typeface="Arial" pitchFamily="34" charset="0"/>
            </a:endParaRPr>
          </a:p>
        </p:txBody>
      </p:sp>
      <p:sp>
        <p:nvSpPr>
          <p:cNvPr id="9" name="TextBox 8"/>
          <p:cNvSpPr txBox="1"/>
          <p:nvPr/>
        </p:nvSpPr>
        <p:spPr>
          <a:xfrm rot="16200000">
            <a:off x="3163035" y="2903705"/>
            <a:ext cx="2253342" cy="338554"/>
          </a:xfrm>
          <a:prstGeom prst="rect">
            <a:avLst/>
          </a:prstGeom>
          <a:noFill/>
        </p:spPr>
        <p:txBody>
          <a:bodyPr wrap="square" rtlCol="0">
            <a:spAutoFit/>
          </a:bodyPr>
          <a:lstStyle/>
          <a:p>
            <a:pPr algn="ctr"/>
            <a:r>
              <a:rPr lang="en-US" sz="1400" dirty="0" smtClean="0">
                <a:latin typeface="Arial" pitchFamily="34" charset="0"/>
                <a:cs typeface="Arial" pitchFamily="34" charset="0"/>
              </a:rPr>
              <a:t>Distribution</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10" name="TextBox 9"/>
          <p:cNvSpPr txBox="1"/>
          <p:nvPr/>
        </p:nvSpPr>
        <p:spPr>
          <a:xfrm>
            <a:off x="4993446" y="4537045"/>
            <a:ext cx="3429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Chi-Square values</a:t>
            </a:r>
            <a:endParaRPr lang="en-US" sz="1400" dirty="0">
              <a:latin typeface="Arial" pitchFamily="34" charset="0"/>
              <a:cs typeface="Arial" pitchFamily="34" charset="0"/>
            </a:endParaRPr>
          </a:p>
        </p:txBody>
      </p:sp>
      <p:sp>
        <p:nvSpPr>
          <p:cNvPr id="11" name="TextBox 10"/>
          <p:cNvSpPr txBox="1"/>
          <p:nvPr/>
        </p:nvSpPr>
        <p:spPr>
          <a:xfrm>
            <a:off x="111945" y="1102599"/>
            <a:ext cx="3893572" cy="5078313"/>
          </a:xfrm>
          <a:prstGeom prst="rect">
            <a:avLst/>
          </a:prstGeom>
          <a:noFill/>
        </p:spPr>
        <p:txBody>
          <a:bodyPr wrap="square" rtlCol="0">
            <a:spAutoFit/>
          </a:bodyPr>
          <a:lstStyle/>
          <a:p>
            <a:pPr marL="342900" indent="-342900">
              <a:buFont typeface="Arial" pitchFamily="34" charset="0"/>
              <a:buChar char="•"/>
            </a:pPr>
            <a:r>
              <a:rPr lang="en-US" dirty="0" smtClean="0"/>
              <a:t>In the coupled retrieval the </a:t>
            </a:r>
            <a:r>
              <a:rPr lang="en-US" dirty="0" err="1" smtClean="0"/>
              <a:t>CrIS</a:t>
            </a:r>
            <a:r>
              <a:rPr lang="en-US" dirty="0" smtClean="0"/>
              <a:t> information dominates.  Majority of cases have chi^2 &lt; 2K (top panel).</a:t>
            </a:r>
          </a:p>
          <a:p>
            <a:pPr marL="800100" lvl="1" indent="-342900">
              <a:buFont typeface="Arial" pitchFamily="34" charset="0"/>
              <a:buChar char="•"/>
            </a:pPr>
            <a:r>
              <a:rPr lang="en-US" dirty="0" smtClean="0"/>
              <a:t>ATMS channels  (middle panel) have a broad distribution </a:t>
            </a:r>
            <a:r>
              <a:rPr lang="en-US" dirty="0" smtClean="0"/>
              <a:t>in</a:t>
            </a:r>
            <a:r>
              <a:rPr lang="en-US" dirty="0" smtClean="0"/>
              <a:t> </a:t>
            </a:r>
            <a:r>
              <a:rPr lang="en-US" dirty="0" smtClean="0"/>
              <a:t>chi^2</a:t>
            </a:r>
          </a:p>
          <a:p>
            <a:pPr marL="342900" indent="-342900">
              <a:buFont typeface="Arial" pitchFamily="34" charset="0"/>
              <a:buChar char="•"/>
            </a:pPr>
            <a:r>
              <a:rPr lang="en-US" dirty="0" smtClean="0"/>
              <a:t>In the ATMS-only retrieval (bottom) the chi^2 has narrow distribution</a:t>
            </a:r>
          </a:p>
          <a:p>
            <a:pPr marL="342900" indent="-342900">
              <a:buFont typeface="Arial" pitchFamily="34" charset="0"/>
              <a:buChar char="•"/>
            </a:pPr>
            <a:r>
              <a:rPr lang="en-US" dirty="0" smtClean="0"/>
              <a:t>Similar results (not shown) from the NUCAPS system</a:t>
            </a:r>
          </a:p>
          <a:p>
            <a:pPr marL="342900" indent="-342900">
              <a:buFont typeface="Arial" pitchFamily="34" charset="0"/>
              <a:buChar char="•"/>
            </a:pPr>
            <a:endParaRPr lang="en-US" dirty="0" smtClean="0"/>
          </a:p>
          <a:p>
            <a:pPr marL="342900" indent="-342900">
              <a:buFont typeface="Arial" pitchFamily="34" charset="0"/>
              <a:buChar char="•"/>
            </a:pPr>
            <a:r>
              <a:rPr lang="en-US" dirty="0" smtClean="0"/>
              <a:t>Hypothesis: ATMS-only retrieval can find acceptable retrieval (with higher errors) but has difficulty agreeing with </a:t>
            </a:r>
            <a:r>
              <a:rPr lang="en-US" dirty="0" err="1" smtClean="0"/>
              <a:t>CrIS</a:t>
            </a:r>
            <a:r>
              <a:rPr lang="en-US" dirty="0" smtClean="0"/>
              <a:t> radiances.</a:t>
            </a:r>
          </a:p>
          <a:p>
            <a:pPr marL="342900" indent="-342900">
              <a:buFont typeface="Arial" pitchFamily="34" charset="0"/>
              <a:buChar char="•"/>
            </a:pPr>
            <a:r>
              <a:rPr lang="en-US" dirty="0" smtClean="0"/>
              <a:t>Null hypothesis: </a:t>
            </a:r>
            <a:r>
              <a:rPr lang="en-US" dirty="0" err="1" smtClean="0"/>
              <a:t>CrIS</a:t>
            </a:r>
            <a:r>
              <a:rPr lang="en-US" dirty="0" smtClean="0"/>
              <a:t> cloud clearing is failing, causing disagreement with between </a:t>
            </a:r>
            <a:r>
              <a:rPr lang="en-US" dirty="0" err="1" smtClean="0"/>
              <a:t>CrIS</a:t>
            </a:r>
            <a:r>
              <a:rPr lang="en-US" dirty="0" smtClean="0"/>
              <a:t> and ATMS.</a:t>
            </a:r>
          </a:p>
        </p:txBody>
      </p:sp>
      <p:sp>
        <p:nvSpPr>
          <p:cNvPr id="12" name="TextBox 11"/>
          <p:cNvSpPr txBox="1"/>
          <p:nvPr/>
        </p:nvSpPr>
        <p:spPr>
          <a:xfrm>
            <a:off x="4544270" y="5045759"/>
            <a:ext cx="4186102" cy="646331"/>
          </a:xfrm>
          <a:prstGeom prst="rect">
            <a:avLst/>
          </a:prstGeom>
          <a:noFill/>
        </p:spPr>
        <p:txBody>
          <a:bodyPr wrap="square" rtlCol="0">
            <a:spAutoFit/>
          </a:bodyPr>
          <a:lstStyle/>
          <a:p>
            <a:r>
              <a:rPr lang="en-US" dirty="0" smtClean="0"/>
              <a:t>Distribution of number of cases (PDF) of radiance residuals (chi^2).</a:t>
            </a:r>
            <a:endParaRPr lang="en-US" dirty="0"/>
          </a:p>
        </p:txBody>
      </p:sp>
      <p:sp>
        <p:nvSpPr>
          <p:cNvPr id="13" name="TextBox 12"/>
          <p:cNvSpPr txBox="1"/>
          <p:nvPr/>
        </p:nvSpPr>
        <p:spPr>
          <a:xfrm>
            <a:off x="5132304" y="6194122"/>
            <a:ext cx="3775587" cy="369332"/>
          </a:xfrm>
          <a:prstGeom prst="rect">
            <a:avLst/>
          </a:prstGeom>
          <a:noFill/>
        </p:spPr>
        <p:txBody>
          <a:bodyPr wrap="square" rtlCol="0">
            <a:spAutoFit/>
          </a:bodyPr>
          <a:lstStyle/>
          <a:p>
            <a:r>
              <a:rPr lang="en-US" dirty="0" smtClean="0"/>
              <a:t>Slide courtesy of </a:t>
            </a:r>
            <a:r>
              <a:rPr lang="en-US" dirty="0" err="1" smtClean="0"/>
              <a:t>Degui</a:t>
            </a:r>
            <a:r>
              <a:rPr lang="en-US" dirty="0" smtClean="0"/>
              <a:t> </a:t>
            </a:r>
            <a:r>
              <a:rPr lang="en-US" dirty="0" err="1" smtClean="0"/>
              <a:t>Gu</a:t>
            </a:r>
            <a:r>
              <a:rPr lang="en-US" dirty="0" smtClean="0"/>
              <a:t> (NGAS)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ATMS has large uncertainty</a:t>
            </a:r>
            <a:br>
              <a:rPr lang="en-US" dirty="0" smtClean="0"/>
            </a:br>
            <a:r>
              <a:rPr lang="en-US" dirty="0" smtClean="0"/>
              <a:t>(could this be due to side-lobes?)</a:t>
            </a:r>
            <a:endParaRPr lang="en-US" dirty="0"/>
          </a:p>
        </p:txBody>
      </p:sp>
      <p:sp>
        <p:nvSpPr>
          <p:cNvPr id="4" name="Slide Number Placeholder 3"/>
          <p:cNvSpPr>
            <a:spLocks noGrp="1"/>
          </p:cNvSpPr>
          <p:nvPr>
            <p:ph type="sldNum" sz="quarter" idx="12"/>
          </p:nvPr>
        </p:nvSpPr>
        <p:spPr>
          <a:xfrm>
            <a:off x="3124200" y="6356350"/>
            <a:ext cx="2895600" cy="365125"/>
          </a:xfrm>
        </p:spPr>
        <p:txBody>
          <a:bodyPr/>
          <a:lstStyle/>
          <a:p>
            <a:fld id="{F6EFC63E-F8D9-44BB-A462-AC735E845F95}" type="slidenum">
              <a:rPr lang="en-US" smtClean="0"/>
              <a:pPr/>
              <a:t>27</a:t>
            </a:fld>
            <a:endParaRPr lang="en-US"/>
          </a:p>
        </p:txBody>
      </p:sp>
      <p:cxnSp>
        <p:nvCxnSpPr>
          <p:cNvPr id="15" name="Straight Arrow Connector 14"/>
          <p:cNvCxnSpPr/>
          <p:nvPr/>
        </p:nvCxnSpPr>
        <p:spPr>
          <a:xfrm flipV="1">
            <a:off x="4470399" y="5342477"/>
            <a:ext cx="0" cy="389467"/>
          </a:xfrm>
          <a:prstGeom prst="straightConnector1">
            <a:avLst/>
          </a:prstGeom>
          <a:ln w="25400">
            <a:solidFill>
              <a:schemeClr val="tx1"/>
            </a:solidFill>
            <a:prstDash val="solid"/>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33728" y="5325543"/>
            <a:ext cx="0" cy="389467"/>
          </a:xfrm>
          <a:prstGeom prst="straightConnector1">
            <a:avLst/>
          </a:prstGeom>
          <a:ln w="25400">
            <a:solidFill>
              <a:schemeClr val="tx1"/>
            </a:solidFill>
            <a:prstDash val="solid"/>
            <a:tailEnd type="stealth" w="lg" len="med"/>
          </a:ln>
        </p:spPr>
        <p:style>
          <a:lnRef idx="1">
            <a:schemeClr val="accent1"/>
          </a:lnRef>
          <a:fillRef idx="0">
            <a:schemeClr val="accent1"/>
          </a:fillRef>
          <a:effectRef idx="0">
            <a:schemeClr val="accent1"/>
          </a:effectRef>
          <a:fontRef idx="minor">
            <a:schemeClr val="tx1"/>
          </a:fontRef>
        </p:style>
      </p:cxnSp>
      <p:pic>
        <p:nvPicPr>
          <p:cNvPr id="24" name="Content Placeholder 23" descr="TS_QC_ALL_DAY_MX7.jpg"/>
          <p:cNvPicPr>
            <a:picLocks noGrp="1" noChangeAspect="1"/>
          </p:cNvPicPr>
          <p:nvPr>
            <p:ph idx="1"/>
          </p:nvPr>
        </p:nvPicPr>
        <p:blipFill rotWithShape="1">
          <a:blip r:embed="rId2" cstate="print"/>
          <a:srcRect l="7303" r="7012"/>
          <a:stretch/>
        </p:blipFill>
        <p:spPr>
          <a:xfrm>
            <a:off x="3358476" y="1089629"/>
            <a:ext cx="5577840" cy="4650762"/>
          </a:xfrm>
        </p:spPr>
      </p:pic>
      <p:cxnSp>
        <p:nvCxnSpPr>
          <p:cNvPr id="39" name="Straight Arrow Connector 38"/>
          <p:cNvCxnSpPr/>
          <p:nvPr/>
        </p:nvCxnSpPr>
        <p:spPr>
          <a:xfrm>
            <a:off x="5526769" y="4024910"/>
            <a:ext cx="0" cy="311120"/>
          </a:xfrm>
          <a:prstGeom prst="straightConnector1">
            <a:avLst/>
          </a:prstGeom>
          <a:ln w="50800">
            <a:solidFill>
              <a:srgbClr val="FFC000"/>
            </a:solidFill>
            <a:tailEnd type="stealth" w="lg"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40580" y="6135130"/>
            <a:ext cx="3775587" cy="369332"/>
          </a:xfrm>
          <a:prstGeom prst="rect">
            <a:avLst/>
          </a:prstGeom>
          <a:noFill/>
        </p:spPr>
        <p:txBody>
          <a:bodyPr wrap="square" rtlCol="0">
            <a:spAutoFit/>
          </a:bodyPr>
          <a:lstStyle/>
          <a:p>
            <a:r>
              <a:rPr lang="en-US" dirty="0" smtClean="0"/>
              <a:t>Slide courtesy of </a:t>
            </a:r>
            <a:r>
              <a:rPr lang="en-US" dirty="0" err="1" smtClean="0"/>
              <a:t>Degui</a:t>
            </a:r>
            <a:r>
              <a:rPr lang="en-US" dirty="0" smtClean="0"/>
              <a:t> </a:t>
            </a:r>
            <a:r>
              <a:rPr lang="en-US" dirty="0" err="1" smtClean="0"/>
              <a:t>Gu</a:t>
            </a:r>
            <a:r>
              <a:rPr lang="en-US" dirty="0" smtClean="0"/>
              <a:t> (NGAS)</a:t>
            </a:r>
            <a:endParaRPr lang="en-US" dirty="0"/>
          </a:p>
        </p:txBody>
      </p:sp>
      <p:sp>
        <p:nvSpPr>
          <p:cNvPr id="10" name="TextBox 9"/>
          <p:cNvSpPr txBox="1"/>
          <p:nvPr/>
        </p:nvSpPr>
        <p:spPr>
          <a:xfrm>
            <a:off x="173234" y="1089629"/>
            <a:ext cx="3185242" cy="5324535"/>
          </a:xfrm>
          <a:prstGeom prst="rect">
            <a:avLst/>
          </a:prstGeom>
          <a:noFill/>
        </p:spPr>
        <p:txBody>
          <a:bodyPr wrap="square" rtlCol="0">
            <a:spAutoFit/>
          </a:bodyPr>
          <a:lstStyle/>
          <a:p>
            <a:pPr marL="342900" indent="-342900">
              <a:buFont typeface="Arial" pitchFamily="34" charset="0"/>
              <a:buChar char="•"/>
            </a:pPr>
            <a:r>
              <a:rPr lang="en-US" sz="2000" dirty="0" smtClean="0"/>
              <a:t>If we increase threshold for  ATMS convergence we can get a significant increase in yield (~double</a:t>
            </a:r>
            <a:r>
              <a:rPr lang="en-US" sz="2000" dirty="0" smtClean="0"/>
              <a:t>).</a:t>
            </a:r>
            <a:endParaRPr lang="en-US" sz="2000" dirty="0"/>
          </a:p>
          <a:p>
            <a:pPr marL="342900" indent="-342900">
              <a:buFont typeface="Arial" pitchFamily="34" charset="0"/>
              <a:buChar char="•"/>
            </a:pPr>
            <a:r>
              <a:rPr lang="en-US" sz="2000" dirty="0" smtClean="0"/>
              <a:t>The fact that the bias in the IR derived skin temperature and profile errors (not shown) </a:t>
            </a:r>
            <a:r>
              <a:rPr lang="en-US" sz="2000" dirty="0" smtClean="0"/>
              <a:t>don’t </a:t>
            </a:r>
            <a:r>
              <a:rPr lang="en-US" sz="2000" dirty="0" smtClean="0"/>
              <a:t>change substantially indicates these are cases where cloud clearing is working but </a:t>
            </a:r>
            <a:r>
              <a:rPr lang="en-US" sz="2000" dirty="0" err="1" smtClean="0"/>
              <a:t>CrIS</a:t>
            </a:r>
            <a:r>
              <a:rPr lang="en-US" sz="2000" dirty="0" smtClean="0"/>
              <a:t> and ATMS radiances do not agree.</a:t>
            </a:r>
          </a:p>
          <a:p>
            <a:pPr marL="342900" indent="-342900">
              <a:buFont typeface="Arial" pitchFamily="34" charset="0"/>
              <a:buChar char="•"/>
            </a:pPr>
            <a:r>
              <a:rPr lang="en-US" sz="2000" dirty="0" smtClean="0"/>
              <a:t>Effect is much larger than striping issue.</a:t>
            </a:r>
          </a:p>
        </p:txBody>
      </p:sp>
      <p:sp>
        <p:nvSpPr>
          <p:cNvPr id="3" name="TextBox 2"/>
          <p:cNvSpPr txBox="1"/>
          <p:nvPr/>
        </p:nvSpPr>
        <p:spPr>
          <a:xfrm>
            <a:off x="5005954" y="1503339"/>
            <a:ext cx="3618854" cy="830997"/>
          </a:xfrm>
          <a:prstGeom prst="rect">
            <a:avLst/>
          </a:prstGeom>
          <a:noFill/>
        </p:spPr>
        <p:txBody>
          <a:bodyPr wrap="square" rtlCol="0">
            <a:spAutoFit/>
          </a:bodyPr>
          <a:lstStyle/>
          <a:p>
            <a:r>
              <a:rPr lang="en-US" sz="1600" dirty="0" smtClean="0"/>
              <a:t>BIAS and STD for retrieved skin temperature (w.r.t. ECMWF) for MW-only and coupled  (IR) ret steps</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NUCAPS and AIRS v6</a:t>
            </a:r>
            <a:endParaRPr lang="en-US" dirty="0"/>
          </a:p>
        </p:txBody>
      </p:sp>
      <p:sp>
        <p:nvSpPr>
          <p:cNvPr id="3" name="Content Placeholder 2"/>
          <p:cNvSpPr>
            <a:spLocks noGrp="1"/>
          </p:cNvSpPr>
          <p:nvPr>
            <p:ph idx="1"/>
          </p:nvPr>
        </p:nvSpPr>
        <p:spPr>
          <a:xfrm>
            <a:off x="139485" y="1356852"/>
            <a:ext cx="3177152" cy="5152436"/>
          </a:xfrm>
        </p:spPr>
        <p:txBody>
          <a:bodyPr>
            <a:normAutofit fontScale="85000" lnSpcReduction="20000"/>
          </a:bodyPr>
          <a:lstStyle/>
          <a:p>
            <a:r>
              <a:rPr lang="en-US" dirty="0" smtClean="0"/>
              <a:t>AIRS/AMSU v6 (BLUE) is a mature (10+ year) algorithm.</a:t>
            </a:r>
          </a:p>
          <a:p>
            <a:r>
              <a:rPr lang="en-US" dirty="0" smtClean="0"/>
              <a:t>NUCAPS </a:t>
            </a:r>
            <a:r>
              <a:rPr lang="en-US" dirty="0" err="1" smtClean="0"/>
              <a:t>CrIS</a:t>
            </a:r>
            <a:r>
              <a:rPr lang="en-US" dirty="0" smtClean="0"/>
              <a:t>/ATMS (RED) </a:t>
            </a:r>
            <a:r>
              <a:rPr lang="en-US" dirty="0" smtClean="0"/>
              <a:t>uses the same spectroscopy and retrieval methodology</a:t>
            </a:r>
            <a:r>
              <a:rPr lang="en-US" dirty="0" smtClean="0"/>
              <a:t>.</a:t>
            </a:r>
            <a:endParaRPr lang="en-US" dirty="0" smtClean="0"/>
          </a:p>
          <a:p>
            <a:r>
              <a:rPr lang="en-US" dirty="0" smtClean="0"/>
              <a:t>While </a:t>
            </a:r>
            <a:r>
              <a:rPr lang="en-US" dirty="0" err="1" smtClean="0"/>
              <a:t>CrIS</a:t>
            </a:r>
            <a:r>
              <a:rPr lang="en-US" dirty="0" smtClean="0"/>
              <a:t>/ATMS yield is low (~45% </a:t>
            </a:r>
            <a:r>
              <a:rPr lang="en-US" dirty="0" err="1" smtClean="0"/>
              <a:t>vs</a:t>
            </a:r>
            <a:r>
              <a:rPr lang="en-US" dirty="0" smtClean="0"/>
              <a:t> 60-90%) the performance is </a:t>
            </a:r>
            <a:r>
              <a:rPr lang="en-US" dirty="0" smtClean="0"/>
              <a:t>similar to the heritage algorithm</a:t>
            </a:r>
            <a:r>
              <a:rPr lang="en-US" dirty="0"/>
              <a:t> </a:t>
            </a:r>
            <a:r>
              <a:rPr lang="en-US" dirty="0" smtClean="0"/>
              <a:t>and is meeting global requirements.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28</a:t>
            </a:fld>
            <a:endParaRPr lang="en-US"/>
          </a:p>
        </p:txBody>
      </p:sp>
      <p:pic>
        <p:nvPicPr>
          <p:cNvPr id="1026" name="Picture 2" descr="D:\temp\121021nucaps_rms_land_ocean.jpg"/>
          <p:cNvPicPr>
            <a:picLocks noChangeAspect="1" noChangeArrowheads="1"/>
          </p:cNvPicPr>
          <p:nvPr/>
        </p:nvPicPr>
        <p:blipFill>
          <a:blip r:embed="rId2"/>
          <a:srcRect/>
          <a:stretch>
            <a:fillRect/>
          </a:stretch>
        </p:blipFill>
        <p:spPr bwMode="auto">
          <a:xfrm>
            <a:off x="3176804" y="1106146"/>
            <a:ext cx="5863960" cy="4188542"/>
          </a:xfrm>
          <a:prstGeom prst="rect">
            <a:avLst/>
          </a:prstGeom>
          <a:noFill/>
        </p:spPr>
      </p:pic>
      <p:sp>
        <p:nvSpPr>
          <p:cNvPr id="6" name="TextBox 5"/>
          <p:cNvSpPr txBox="1"/>
          <p:nvPr/>
        </p:nvSpPr>
        <p:spPr>
          <a:xfrm>
            <a:off x="3459358" y="5279930"/>
            <a:ext cx="5545154" cy="1477328"/>
          </a:xfrm>
          <a:prstGeom prst="rect">
            <a:avLst/>
          </a:prstGeom>
          <a:noFill/>
        </p:spPr>
        <p:txBody>
          <a:bodyPr wrap="square" rtlCol="0">
            <a:spAutoFit/>
          </a:bodyPr>
          <a:lstStyle/>
          <a:p>
            <a:pPr marL="342900" indent="-342900">
              <a:buFont typeface="Arial" pitchFamily="34" charset="0"/>
              <a:buChar char="•"/>
            </a:pPr>
            <a:r>
              <a:rPr lang="en-US" dirty="0" smtClean="0"/>
              <a:t>NUCAPS (RED) for Global (solid), Land (dashed) and Ocean (dash-dot) cases.   This is a preliminary version with cloudy regression first guess.</a:t>
            </a:r>
          </a:p>
          <a:p>
            <a:pPr marL="342900" indent="-342900">
              <a:buFont typeface="Arial" pitchFamily="34" charset="0"/>
              <a:buChar char="•"/>
            </a:pPr>
            <a:r>
              <a:rPr lang="en-US" dirty="0" smtClean="0"/>
              <a:t>AIRS (BLUE) is the official v6 product with Neural Network first guess.</a:t>
            </a:r>
            <a:endParaRPr lang="en-US" dirty="0"/>
          </a:p>
        </p:txBody>
      </p:sp>
      <p:cxnSp>
        <p:nvCxnSpPr>
          <p:cNvPr id="7" name="Straight Connector 6"/>
          <p:cNvCxnSpPr/>
          <p:nvPr/>
        </p:nvCxnSpPr>
        <p:spPr>
          <a:xfrm flipV="1">
            <a:off x="4965896" y="3038622"/>
            <a:ext cx="0" cy="178659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flipV="1">
            <a:off x="4895556" y="1356852"/>
            <a:ext cx="0" cy="168177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895556" y="3038622"/>
            <a:ext cx="703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73329" y="3931920"/>
            <a:ext cx="0" cy="893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004512" y="1356852"/>
            <a:ext cx="0" cy="25750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173329" y="3931920"/>
            <a:ext cx="83118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76911" y="1356852"/>
            <a:ext cx="464234" cy="840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11727" y="1340436"/>
            <a:ext cx="464234" cy="8408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NUCAPS and AIRS v6</a:t>
            </a:r>
            <a:endParaRPr lang="en-US" dirty="0"/>
          </a:p>
        </p:txBody>
      </p:sp>
      <p:sp>
        <p:nvSpPr>
          <p:cNvPr id="3" name="Content Placeholder 2"/>
          <p:cNvSpPr>
            <a:spLocks noGrp="1"/>
          </p:cNvSpPr>
          <p:nvPr>
            <p:ph idx="1"/>
          </p:nvPr>
        </p:nvSpPr>
        <p:spPr>
          <a:xfrm>
            <a:off x="278969" y="1371600"/>
            <a:ext cx="3009911" cy="4754563"/>
          </a:xfrm>
        </p:spPr>
        <p:txBody>
          <a:bodyPr>
            <a:normAutofit fontScale="77500" lnSpcReduction="20000"/>
          </a:bodyPr>
          <a:lstStyle/>
          <a:p>
            <a:r>
              <a:rPr lang="en-US" dirty="0" smtClean="0"/>
              <a:t>Biases are small for both systems.</a:t>
            </a:r>
            <a:endParaRPr lang="en-US" dirty="0"/>
          </a:p>
          <a:p>
            <a:r>
              <a:rPr lang="en-US" dirty="0" smtClean="0"/>
              <a:t>Unlike the </a:t>
            </a:r>
            <a:r>
              <a:rPr lang="en-US" dirty="0" err="1" smtClean="0"/>
              <a:t>CrIMSS</a:t>
            </a:r>
            <a:r>
              <a:rPr lang="en-US" dirty="0" smtClean="0"/>
              <a:t>-EDR, the NUCAPS system is a mature code.</a:t>
            </a:r>
          </a:p>
          <a:p>
            <a:r>
              <a:rPr lang="en-US" dirty="0" smtClean="0"/>
              <a:t>In general, we feel that the excellent performance of the </a:t>
            </a:r>
            <a:r>
              <a:rPr lang="en-US" dirty="0" err="1" smtClean="0"/>
              <a:t>CrIS</a:t>
            </a:r>
            <a:r>
              <a:rPr lang="en-US" dirty="0" smtClean="0"/>
              <a:t>/ATMS retrievals this early in the training and optimization of the algorithm are an extremely good sign.</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29</a:t>
            </a:fld>
            <a:endParaRPr lang="en-US"/>
          </a:p>
        </p:txBody>
      </p:sp>
      <p:pic>
        <p:nvPicPr>
          <p:cNvPr id="2050" name="Picture 2" descr="D:\temp\121021nucaps_bias_day_night.jpg"/>
          <p:cNvPicPr>
            <a:picLocks noChangeAspect="1" noChangeArrowheads="1"/>
          </p:cNvPicPr>
          <p:nvPr/>
        </p:nvPicPr>
        <p:blipFill>
          <a:blip r:embed="rId2"/>
          <a:srcRect/>
          <a:stretch>
            <a:fillRect/>
          </a:stretch>
        </p:blipFill>
        <p:spPr bwMode="auto">
          <a:xfrm>
            <a:off x="3132845" y="1061906"/>
            <a:ext cx="5937403" cy="4241002"/>
          </a:xfrm>
          <a:prstGeom prst="rect">
            <a:avLst/>
          </a:prstGeom>
          <a:noFill/>
        </p:spPr>
      </p:pic>
      <p:sp>
        <p:nvSpPr>
          <p:cNvPr id="6" name="TextBox 5"/>
          <p:cNvSpPr txBox="1"/>
          <p:nvPr/>
        </p:nvSpPr>
        <p:spPr>
          <a:xfrm>
            <a:off x="3288880" y="5279930"/>
            <a:ext cx="5781368" cy="1477328"/>
          </a:xfrm>
          <a:prstGeom prst="rect">
            <a:avLst/>
          </a:prstGeom>
          <a:noFill/>
        </p:spPr>
        <p:txBody>
          <a:bodyPr wrap="square" rtlCol="0">
            <a:spAutoFit/>
          </a:bodyPr>
          <a:lstStyle/>
          <a:p>
            <a:pPr marL="342900" indent="-342900">
              <a:buFont typeface="Arial" pitchFamily="34" charset="0"/>
              <a:buChar char="•"/>
            </a:pPr>
            <a:r>
              <a:rPr lang="en-US" dirty="0" smtClean="0"/>
              <a:t>NUCAPS (RED) for Global (solid), Land (dashed) and Ocean (dash-dot) cases.   This is a preliminary version with cloudy regression first guess.</a:t>
            </a:r>
          </a:p>
          <a:p>
            <a:pPr marL="342900" indent="-342900">
              <a:buFont typeface="Arial" pitchFamily="34" charset="0"/>
              <a:buChar char="•"/>
            </a:pPr>
            <a:r>
              <a:rPr lang="en-US" dirty="0" smtClean="0"/>
              <a:t>AIRS (BLUE) is the official v6 product with Neural Network first guess.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normAutofit/>
          </a:bodyPr>
          <a:lstStyle/>
          <a:p>
            <a:pPr eaLnBrk="1" hangingPunct="1"/>
            <a:r>
              <a:rPr lang="en-US" dirty="0" smtClean="0"/>
              <a:t>Overview of CrIMSS EDR Products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FF935D-87A4-4CC9-9925-AE40E4F94176}"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sp>
        <p:nvSpPr>
          <p:cNvPr id="6148"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27828" name="Group 180"/>
          <p:cNvGraphicFramePr>
            <a:graphicFrameLocks noGrp="1"/>
          </p:cNvGraphicFramePr>
          <p:nvPr>
            <p:ph idx="4294967295"/>
            <p:extLst>
              <p:ext uri="{D42A27DB-BD31-4B8C-83A1-F6EECF244321}">
                <p14:modId xmlns:p14="http://schemas.microsoft.com/office/powerpoint/2010/main" val="503507889"/>
              </p:ext>
            </p:extLst>
          </p:nvPr>
        </p:nvGraphicFramePr>
        <p:xfrm>
          <a:off x="228600" y="2880410"/>
          <a:ext cx="5029200" cy="3078380"/>
        </p:xfrm>
        <a:graphic>
          <a:graphicData uri="http://schemas.openxmlformats.org/drawingml/2006/table">
            <a:tbl>
              <a:tblPr/>
              <a:tblGrid>
                <a:gridCol w="3258519"/>
                <a:gridCol w="1770681"/>
              </a:tblGrid>
              <a:tr h="335245">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600" b="0" i="0" u="none" strike="noStrike" cap="none" normalizeH="0" baseline="0" dirty="0" smtClean="0">
                          <a:ln>
                            <a:noFill/>
                          </a:ln>
                          <a:solidFill>
                            <a:srgbClr val="002060"/>
                          </a:solidFill>
                          <a:effectLst/>
                          <a:latin typeface="Calibri" pitchFamily="34" charset="0"/>
                          <a:cs typeface="Times New Roman" pitchFamily="18" charset="0"/>
                        </a:rPr>
                        <a:t>KPP in Blue</a:t>
                      </a: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cs typeface="Times New Roman" pitchFamily="18" charset="0"/>
                        </a:rPr>
                        <a:t>IORD-II, JPSS-L1RD</a:t>
                      </a:r>
                      <a:endParaRPr kumimoji="0" lang="en-US" sz="28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Partly Cloudy, surface - 300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1.6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300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Partly Cloudy, 1 mb to 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AVTP Cloudy, surface to 700 </a:t>
                      </a:r>
                      <a:r>
                        <a:rPr kumimoji="0" lang="en-US" sz="1400" b="1" i="0" u="none" strike="noStrike" cap="none" normalizeH="0" baseline="0" dirty="0" err="1" smtClean="0">
                          <a:ln>
                            <a:noFill/>
                          </a:ln>
                          <a:solidFill>
                            <a:srgbClr val="002060"/>
                          </a:solidFill>
                          <a:effectLst/>
                          <a:latin typeface="Calibri" pitchFamily="34" charset="0"/>
                          <a:cs typeface="Times New Roman" pitchFamily="18" charset="0"/>
                        </a:rPr>
                        <a:t>mb</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002060"/>
                          </a:solidFill>
                          <a:effectLst/>
                          <a:latin typeface="Calibri" pitchFamily="34" charset="0"/>
                          <a:cs typeface="Times New Roman" pitchFamily="18" charset="0"/>
                        </a:rPr>
                        <a:t>2.5 K/1-km layer</a:t>
                      </a:r>
                      <a:endParaRPr kumimoji="0" lang="en-US" sz="1400" b="1" i="0" u="none" strike="noStrike" cap="none" normalizeH="0" baseline="0" dirty="0" smtClean="0">
                        <a:ln>
                          <a:noFill/>
                        </a:ln>
                        <a:solidFill>
                          <a:srgbClr val="002060"/>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700 mb to 300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1.5 K/1-km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300 mb to 30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K/3-km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30 mb to 1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1.5 K/5-km layer</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9">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Calibri" pitchFamily="34" charset="0"/>
                          <a:cs typeface="Times New Roman" pitchFamily="18" charset="0"/>
                        </a:rPr>
                        <a:t>AVTP Cloudy, 1 mb to 0.05 mb</a:t>
                      </a:r>
                      <a:endParaRPr kumimoji="0" lang="en-US" sz="1400" b="0" i="0" u="none" strike="noStrike" cap="none" normalizeH="0" baseline="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Calibri" pitchFamily="34" charset="0"/>
                          <a:cs typeface="Times New Roman" pitchFamily="18" charset="0"/>
                        </a:rPr>
                        <a:t>3.5 K/5-km layer</a:t>
                      </a:r>
                      <a:endParaRPr kumimoji="0" lang="en-US" sz="1400" b="0" i="0" u="none" strike="noStrike" cap="none" normalizeH="0" baseline="0" dirty="0" smtClean="0">
                        <a:ln>
                          <a:noFill/>
                        </a:ln>
                        <a:solidFill>
                          <a:schemeClr val="tx1"/>
                        </a:solidFill>
                        <a:effectLst/>
                        <a:latin typeface="Calibri"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96" name="Text Box 182"/>
          <p:cNvSpPr txBox="1">
            <a:spLocks noChangeArrowheads="1"/>
          </p:cNvSpPr>
          <p:nvPr/>
        </p:nvSpPr>
        <p:spPr bwMode="auto">
          <a:xfrm>
            <a:off x="152400" y="1083250"/>
            <a:ext cx="5257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Atmospheric Vertical Temperature Profile (AVTP).</a:t>
            </a:r>
          </a:p>
          <a:p>
            <a:pPr eaLnBrk="1" hangingPunct="1">
              <a:spcBef>
                <a:spcPct val="50000"/>
              </a:spcBef>
            </a:pPr>
            <a:r>
              <a:rPr lang="en-US" dirty="0"/>
              <a:t>Used for initialization of high-resolution NWP models, atmospheric stability, </a:t>
            </a:r>
            <a:r>
              <a:rPr lang="en-US" dirty="0" smtClean="0"/>
              <a:t>etc.</a:t>
            </a:r>
          </a:p>
          <a:p>
            <a:pPr eaLnBrk="1" hangingPunct="1">
              <a:spcBef>
                <a:spcPct val="50000"/>
              </a:spcBef>
            </a:pPr>
            <a:r>
              <a:rPr lang="en-US" dirty="0"/>
              <a:t>L</a:t>
            </a:r>
            <a:r>
              <a:rPr lang="en-US" dirty="0" smtClean="0"/>
              <a:t>ower </a:t>
            </a:r>
            <a:r>
              <a:rPr lang="en-US" dirty="0"/>
              <a:t>tropospheric </a:t>
            </a:r>
            <a:r>
              <a:rPr lang="en-US" dirty="0" smtClean="0"/>
              <a:t>temperature are KPPs.</a:t>
            </a:r>
            <a:endParaRPr lang="en-US" dirty="0"/>
          </a:p>
        </p:txBody>
      </p:sp>
      <p:sp>
        <p:nvSpPr>
          <p:cNvPr id="10" name="TextBox 9"/>
          <p:cNvSpPr txBox="1"/>
          <p:nvPr/>
        </p:nvSpPr>
        <p:spPr>
          <a:xfrm>
            <a:off x="5545777" y="3772400"/>
            <a:ext cx="3269539" cy="1477328"/>
          </a:xfrm>
          <a:prstGeom prst="rect">
            <a:avLst/>
          </a:prstGeom>
          <a:noFill/>
        </p:spPr>
        <p:txBody>
          <a:bodyPr wrap="square" rtlCol="0">
            <a:spAutoFit/>
          </a:bodyPr>
          <a:lstStyle/>
          <a:p>
            <a:r>
              <a:rPr lang="en-US" dirty="0" smtClean="0"/>
              <a:t>Example of AVTP at 500 </a:t>
            </a:r>
            <a:r>
              <a:rPr lang="en-US" dirty="0" err="1" smtClean="0"/>
              <a:t>hPa</a:t>
            </a:r>
            <a:r>
              <a:rPr lang="en-US" dirty="0" smtClean="0"/>
              <a:t> on May 15, 2012 from the CrIMSS off-line EDR</a:t>
            </a:r>
          </a:p>
          <a:p>
            <a:r>
              <a:rPr lang="en-US" dirty="0" smtClean="0"/>
              <a:t>Results are from the coupled algorithm without QC</a:t>
            </a:r>
            <a:endParaRPr lang="en-US" dirty="0"/>
          </a:p>
        </p:txBody>
      </p:sp>
      <p:sp>
        <p:nvSpPr>
          <p:cNvPr id="11" name="Slide Number Placeholder 10"/>
          <p:cNvSpPr>
            <a:spLocks noGrp="1"/>
          </p:cNvSpPr>
          <p:nvPr>
            <p:ph type="sldNum" sz="quarter" idx="12"/>
          </p:nvPr>
        </p:nvSpPr>
        <p:spPr/>
        <p:txBody>
          <a:bodyPr/>
          <a:lstStyle/>
          <a:p>
            <a:fld id="{96E36F11-A39A-294D-A59D-6180D50ED29D}" type="slidenum">
              <a:rPr lang="en-US" smtClean="0"/>
              <a:pPr/>
              <a:t>3</a:t>
            </a:fld>
            <a:endParaRPr lang="en-US" dirty="0"/>
          </a:p>
        </p:txBody>
      </p:sp>
      <p:pic>
        <p:nvPicPr>
          <p:cNvPr id="12" name="Picture 11" descr="avtp_500mb.png"/>
          <p:cNvPicPr>
            <a:picLocks noChangeAspect="1"/>
          </p:cNvPicPr>
          <p:nvPr/>
        </p:nvPicPr>
        <p:blipFill>
          <a:blip r:embed="rId2"/>
          <a:stretch>
            <a:fillRect/>
          </a:stretch>
        </p:blipFill>
        <p:spPr>
          <a:xfrm>
            <a:off x="5386450" y="1213875"/>
            <a:ext cx="3516040" cy="2372474"/>
          </a:xfrm>
          <a:prstGeom prst="rect">
            <a:avLst/>
          </a:prstGeom>
        </p:spPr>
      </p:pic>
    </p:spTree>
    <p:extLst>
      <p:ext uri="{BB962C8B-B14F-4D97-AF65-F5344CB8AC3E}">
        <p14:creationId xmlns:p14="http://schemas.microsoft.com/office/powerpoint/2010/main" val="337617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NUCAPS Ozone and Methane Retrievals</a:t>
            </a:r>
            <a:br>
              <a:rPr lang="en-US" dirty="0" smtClean="0"/>
            </a:br>
            <a:r>
              <a:rPr lang="en-US" dirty="0" smtClean="0"/>
              <a:t>Comparison of NUCAPS and AIRS Systems</a:t>
            </a:r>
            <a:endParaRPr lang="en-US" dirty="0"/>
          </a:p>
        </p:txBody>
      </p:sp>
      <p:sp>
        <p:nvSpPr>
          <p:cNvPr id="3" name="Content Placeholder 2"/>
          <p:cNvSpPr>
            <a:spLocks noGrp="1"/>
          </p:cNvSpPr>
          <p:nvPr>
            <p:ph idx="1"/>
          </p:nvPr>
        </p:nvSpPr>
        <p:spPr>
          <a:xfrm>
            <a:off x="92992" y="1146875"/>
            <a:ext cx="3796085" cy="5543603"/>
          </a:xfrm>
        </p:spPr>
        <p:txBody>
          <a:bodyPr>
            <a:normAutofit/>
          </a:bodyPr>
          <a:lstStyle/>
          <a:p>
            <a:r>
              <a:rPr lang="en-US" dirty="0" smtClean="0"/>
              <a:t>EXTREMELY PRELIMINARY</a:t>
            </a:r>
          </a:p>
          <a:p>
            <a:r>
              <a:rPr lang="en-US" dirty="0" smtClean="0"/>
              <a:t>Although the </a:t>
            </a:r>
            <a:r>
              <a:rPr lang="en-US" dirty="0" err="1" smtClean="0"/>
              <a:t>CrIS</a:t>
            </a:r>
            <a:r>
              <a:rPr lang="en-US" dirty="0" smtClean="0"/>
              <a:t>/ ATMS </a:t>
            </a:r>
            <a:r>
              <a:rPr lang="en-US" dirty="0" smtClean="0"/>
              <a:t>system </a:t>
            </a:r>
            <a:r>
              <a:rPr lang="en-US" dirty="0" smtClean="0"/>
              <a:t>(top) has </a:t>
            </a:r>
            <a:r>
              <a:rPr lang="en-US" dirty="0" smtClean="0"/>
              <a:t>more rejection, the fields of methane (left) and ozone (right) have similar features when run with an identical algorithm </a:t>
            </a:r>
            <a:r>
              <a:rPr lang="en-US" dirty="0" smtClean="0"/>
              <a:t>for AIRS (bottom, here </a:t>
            </a:r>
            <a:r>
              <a:rPr lang="en-US" dirty="0" smtClean="0"/>
              <a:t>we use AIRS v5.9).</a:t>
            </a:r>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30</a:t>
            </a:fld>
            <a:endParaRPr lang="en-US"/>
          </a:p>
        </p:txBody>
      </p:sp>
      <p:pic>
        <p:nvPicPr>
          <p:cNvPr id="1026" name="Picture 2" descr="D:\temp\121022ch4_npp_airs.jpg"/>
          <p:cNvPicPr>
            <a:picLocks noChangeAspect="1" noChangeArrowheads="1"/>
          </p:cNvPicPr>
          <p:nvPr/>
        </p:nvPicPr>
        <p:blipFill>
          <a:blip r:embed="rId2"/>
          <a:srcRect/>
          <a:stretch>
            <a:fillRect/>
          </a:stretch>
        </p:blipFill>
        <p:spPr bwMode="auto">
          <a:xfrm>
            <a:off x="3799677" y="1017639"/>
            <a:ext cx="5344323" cy="3340202"/>
          </a:xfrm>
          <a:prstGeom prst="rect">
            <a:avLst/>
          </a:prstGeom>
          <a:noFill/>
        </p:spPr>
      </p:pic>
      <p:sp>
        <p:nvSpPr>
          <p:cNvPr id="6" name="TextBox 5"/>
          <p:cNvSpPr txBox="1"/>
          <p:nvPr/>
        </p:nvSpPr>
        <p:spPr>
          <a:xfrm>
            <a:off x="4277032" y="4557252"/>
            <a:ext cx="4409768" cy="1200329"/>
          </a:xfrm>
          <a:prstGeom prst="rect">
            <a:avLst/>
          </a:prstGeom>
          <a:noFill/>
        </p:spPr>
        <p:txBody>
          <a:bodyPr wrap="square" rtlCol="0">
            <a:spAutoFit/>
          </a:bodyPr>
          <a:lstStyle/>
          <a:p>
            <a:r>
              <a:rPr lang="en-US" dirty="0" smtClean="0"/>
              <a:t>Top Panels: NPP/</a:t>
            </a:r>
            <a:r>
              <a:rPr lang="en-US" dirty="0" err="1" smtClean="0"/>
              <a:t>CrIS</a:t>
            </a:r>
            <a:r>
              <a:rPr lang="en-US" dirty="0" smtClean="0"/>
              <a:t> methane (left) and ozone products (right) from NUCAPS system</a:t>
            </a:r>
          </a:p>
          <a:p>
            <a:r>
              <a:rPr lang="en-US" dirty="0" smtClean="0"/>
              <a:t>Bottom Panels: Aqua/AIRS methane (left) and ozone (right) products from v5.9 system.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FY-12/13 Schedule and Milestones</a:t>
            </a:r>
            <a:endParaRPr lang="en-US" sz="2200" dirty="0"/>
          </a:p>
        </p:txBody>
      </p:sp>
      <p:sp>
        <p:nvSpPr>
          <p:cNvPr id="3" name="Content Placeholder 2"/>
          <p:cNvSpPr>
            <a:spLocks noGrp="1"/>
          </p:cNvSpPr>
          <p:nvPr>
            <p:ph idx="1"/>
          </p:nvPr>
        </p:nvSpPr>
        <p:spPr>
          <a:xfrm>
            <a:off x="457200" y="1123406"/>
            <a:ext cx="8229600" cy="5598069"/>
          </a:xfrm>
        </p:spPr>
        <p:txBody>
          <a:bodyPr>
            <a:normAutofit fontScale="85000" lnSpcReduction="20000"/>
          </a:bodyPr>
          <a:lstStyle/>
          <a:p>
            <a:r>
              <a:rPr lang="en-US" dirty="0" smtClean="0"/>
              <a:t>October to December, 2012</a:t>
            </a:r>
          </a:p>
          <a:p>
            <a:pPr lvl="1"/>
            <a:r>
              <a:rPr lang="en-US" dirty="0" smtClean="0"/>
              <a:t>Get exact match between off-line code and on-line IDPS code</a:t>
            </a:r>
          </a:p>
          <a:p>
            <a:pPr lvl="1"/>
            <a:r>
              <a:rPr lang="en-US" dirty="0" smtClean="0"/>
              <a:t>Submit CCRs for changes required for provisional maturity</a:t>
            </a:r>
          </a:p>
          <a:p>
            <a:pPr lvl="1"/>
            <a:r>
              <a:rPr lang="en-US" dirty="0" smtClean="0"/>
              <a:t>Preliminary comparison to </a:t>
            </a:r>
            <a:r>
              <a:rPr lang="en-US" dirty="0" smtClean="0"/>
              <a:t>dedicated</a:t>
            </a:r>
            <a:r>
              <a:rPr lang="en-US" dirty="0" smtClean="0"/>
              <a:t> </a:t>
            </a:r>
            <a:r>
              <a:rPr lang="en-US" dirty="0" err="1" smtClean="0"/>
              <a:t>radiosondes</a:t>
            </a:r>
            <a:endParaRPr lang="en-US" dirty="0" smtClean="0"/>
          </a:p>
          <a:p>
            <a:pPr lvl="1"/>
            <a:r>
              <a:rPr lang="en-US" u="sng" dirty="0" smtClean="0"/>
              <a:t>Dec. 2012 milestone</a:t>
            </a:r>
            <a:r>
              <a:rPr lang="en-US" dirty="0" smtClean="0"/>
              <a:t>: submit justification for </a:t>
            </a:r>
            <a:r>
              <a:rPr lang="en-US" i="1" dirty="0" smtClean="0"/>
              <a:t>provisional</a:t>
            </a:r>
            <a:r>
              <a:rPr lang="en-US" dirty="0" smtClean="0"/>
              <a:t> maturity.</a:t>
            </a:r>
            <a:endParaRPr lang="en-US" dirty="0"/>
          </a:p>
          <a:p>
            <a:r>
              <a:rPr lang="en-US" dirty="0" smtClean="0"/>
              <a:t>January to June 2013</a:t>
            </a:r>
          </a:p>
          <a:p>
            <a:pPr lvl="1"/>
            <a:r>
              <a:rPr lang="en-US" dirty="0" smtClean="0"/>
              <a:t>Support AEROSE field campaign (rescheduled from Aug. 2012)</a:t>
            </a:r>
          </a:p>
          <a:p>
            <a:pPr lvl="1"/>
            <a:r>
              <a:rPr lang="en-US" u="sng" dirty="0" smtClean="0"/>
              <a:t>Feb. 2013 Milestone </a:t>
            </a:r>
            <a:r>
              <a:rPr lang="en-US" dirty="0" smtClean="0"/>
              <a:t>– have stage.1 validated NUCAPS running operationally within NDE</a:t>
            </a:r>
          </a:p>
          <a:p>
            <a:pPr lvl="1"/>
            <a:r>
              <a:rPr lang="en-US" dirty="0" smtClean="0"/>
              <a:t>Detailed comparison to all dedicated </a:t>
            </a:r>
            <a:r>
              <a:rPr lang="en-US" dirty="0" err="1" smtClean="0"/>
              <a:t>radiosondes</a:t>
            </a:r>
            <a:r>
              <a:rPr lang="en-US" dirty="0" smtClean="0"/>
              <a:t> (ARM + Aerospace + </a:t>
            </a:r>
            <a:r>
              <a:rPr lang="en-US" dirty="0" smtClean="0"/>
              <a:t>Beltsville</a:t>
            </a:r>
            <a:r>
              <a:rPr lang="en-US" dirty="0" smtClean="0"/>
              <a:t>)</a:t>
            </a:r>
            <a:endParaRPr lang="en-US" dirty="0" smtClean="0"/>
          </a:p>
          <a:p>
            <a:pPr lvl="1"/>
            <a:r>
              <a:rPr lang="en-US" dirty="0" smtClean="0"/>
              <a:t>Code changes for stage.1 system running in off-line code</a:t>
            </a:r>
          </a:p>
          <a:p>
            <a:pPr lvl="1"/>
            <a:r>
              <a:rPr lang="en-US" u="sng" dirty="0" smtClean="0"/>
              <a:t>June  2013 Milestone </a:t>
            </a:r>
            <a:r>
              <a:rPr lang="en-US" dirty="0" smtClean="0"/>
              <a:t>– submit justification for </a:t>
            </a:r>
            <a:r>
              <a:rPr lang="en-US" i="1" dirty="0" smtClean="0"/>
              <a:t>validated stage 1</a:t>
            </a:r>
            <a:r>
              <a:rPr lang="en-US" dirty="0" smtClean="0"/>
              <a:t> CrIMSS EDR</a:t>
            </a:r>
          </a:p>
          <a:p>
            <a:r>
              <a:rPr lang="en-US" dirty="0" smtClean="0"/>
              <a:t>Summer 2013</a:t>
            </a:r>
          </a:p>
          <a:p>
            <a:pPr lvl="1"/>
            <a:r>
              <a:rPr lang="en-US" dirty="0" smtClean="0"/>
              <a:t>Support AEROSE </a:t>
            </a:r>
            <a:r>
              <a:rPr lang="en-US" dirty="0" smtClean="0"/>
              <a:t>(</a:t>
            </a:r>
            <a:r>
              <a:rPr lang="en-US" dirty="0" smtClean="0"/>
              <a:t>tentatively late-Aug) campaign to obtain RAOB’s </a:t>
            </a:r>
          </a:p>
          <a:p>
            <a:pPr lvl="1"/>
            <a:r>
              <a:rPr lang="en-US" u="sng" dirty="0" smtClean="0"/>
              <a:t>Dec 2013 Milestone:  </a:t>
            </a:r>
            <a:r>
              <a:rPr lang="en-US" dirty="0" smtClean="0"/>
              <a:t>submit justification for </a:t>
            </a:r>
            <a:r>
              <a:rPr lang="en-US" i="1" dirty="0" smtClean="0"/>
              <a:t>validated stage 2 </a:t>
            </a:r>
            <a:r>
              <a:rPr lang="en-US" dirty="0" smtClean="0"/>
              <a:t>CrIMSS EDR</a:t>
            </a:r>
          </a:p>
          <a:p>
            <a:pPr lvl="1"/>
            <a:endParaRPr lang="en-US" dirty="0" smtClean="0"/>
          </a:p>
        </p:txBody>
      </p:sp>
      <p:sp>
        <p:nvSpPr>
          <p:cNvPr id="4" name="Slide Number Placeholder 3"/>
          <p:cNvSpPr>
            <a:spLocks noGrp="1"/>
          </p:cNvSpPr>
          <p:nvPr>
            <p:ph type="sldNum" sz="quarter" idx="12"/>
          </p:nvPr>
        </p:nvSpPr>
        <p:spPr>
          <a:xfrm>
            <a:off x="6553200" y="6356350"/>
            <a:ext cx="2133600" cy="365125"/>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smtClean="0"/>
              <a:t>Overview of CrIMSS EDR Products</a:t>
            </a: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75284E5E-334C-4278-AE8E-6B6558202AA4}" type="slidenum">
              <a:rPr lang="en-US"/>
              <a:pPr>
                <a:defRPr/>
              </a:pPr>
              <a:t>4</a:t>
            </a:fld>
            <a:endParaRPr lang="en-US" dirty="0"/>
          </a:p>
        </p:txBody>
      </p:sp>
      <p:sp>
        <p:nvSpPr>
          <p:cNvPr id="7172"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graphicFrame>
        <p:nvGraphicFramePr>
          <p:cNvPr id="4193" name="Group 97"/>
          <p:cNvGraphicFramePr>
            <a:graphicFrameLocks noGrp="1"/>
          </p:cNvGraphicFramePr>
          <p:nvPr>
            <p:ph idx="4294967295"/>
            <p:extLst>
              <p:ext uri="{D42A27DB-BD31-4B8C-83A1-F6EECF244321}">
                <p14:modId xmlns:p14="http://schemas.microsoft.com/office/powerpoint/2010/main" val="3944451651"/>
              </p:ext>
            </p:extLst>
          </p:nvPr>
        </p:nvGraphicFramePr>
        <p:xfrm>
          <a:off x="1229075" y="4071078"/>
          <a:ext cx="6615514" cy="2682720"/>
        </p:xfrm>
        <a:graphic>
          <a:graphicData uri="http://schemas.openxmlformats.org/drawingml/2006/table">
            <a:tbl>
              <a:tblPr/>
              <a:tblGrid>
                <a:gridCol w="3294799"/>
                <a:gridCol w="3320715"/>
              </a:tblGrid>
              <a:tr h="365904">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Parameter (</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P</a:t>
                      </a:r>
                      <a:r>
                        <a:rPr kumimoji="0" lang="en-US" sz="1800" b="0" i="0" u="none" strike="noStrike" cap="none" normalizeH="0" baseline="30000" dirty="0" smtClean="0">
                          <a:ln>
                            <a:noFill/>
                          </a:ln>
                          <a:solidFill>
                            <a:srgbClr val="002060"/>
                          </a:solidFill>
                          <a:effectLst/>
                          <a:latin typeface="Calibri" pitchFamily="34" charset="0"/>
                          <a:cs typeface="Times New Roman" pitchFamily="18" charset="0"/>
                        </a:rPr>
                        <a:t>3</a:t>
                      </a:r>
                      <a:r>
                        <a:rPr kumimoji="0" lang="en-US" sz="1800" b="0" i="0" u="none" strike="noStrike" cap="none" normalizeH="0" baseline="0" dirty="0" smtClean="0">
                          <a:ln>
                            <a:noFill/>
                          </a:ln>
                          <a:solidFill>
                            <a:srgbClr val="002060"/>
                          </a:solidFill>
                          <a:effectLst/>
                          <a:latin typeface="Calibri" pitchFamily="34" charset="0"/>
                          <a:cs typeface="Times New Roman" pitchFamily="18" charset="0"/>
                        </a:rPr>
                        <a:t>I in Blue</a:t>
                      </a: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IORD-II / JPSS-L1RD</a:t>
                      </a:r>
                      <a:endParaRPr kumimoji="0" lang="en-US" sz="3200" b="0" i="0" u="none" strike="noStrike" cap="none" normalizeH="0" baseline="0" dirty="0" smtClean="0">
                        <a:ln>
                          <a:noFill/>
                        </a:ln>
                        <a:solidFill>
                          <a:schemeClr val="tx1"/>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34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Pressure Profile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4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threshold, 2 </a:t>
                      </a: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mb</a:t>
                      </a: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goal</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Ozone IP</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20% precision for ~5 km layers from 4 </a:t>
                      </a:r>
                      <a:r>
                        <a:rPr kumimoji="0" lang="en-US" sz="1600" b="0" i="0" u="none" strike="noStrike" cap="none" normalizeH="0" baseline="0" dirty="0" err="1" smtClean="0">
                          <a:ln>
                            <a:noFill/>
                          </a:ln>
                          <a:solidFill>
                            <a:srgbClr val="0000FF"/>
                          </a:solidFill>
                          <a:effectLst/>
                          <a:latin typeface="Times New Roman" pitchFamily="18" charset="0"/>
                          <a:cs typeface="Times New Roman" pitchFamily="18" charset="0"/>
                          <a:sym typeface="Symbol" pitchFamily="18" charset="2"/>
                        </a:rPr>
                        <a:t>hPa</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to 260 </a:t>
                      </a:r>
                      <a:r>
                        <a:rPr kumimoji="0" lang="en-US" sz="1600" b="0" i="0" u="none" strike="noStrike" cap="none" normalizeH="0" baseline="0" dirty="0" err="1" smtClean="0">
                          <a:ln>
                            <a:noFill/>
                          </a:ln>
                          <a:solidFill>
                            <a:srgbClr val="0000FF"/>
                          </a:solidFill>
                          <a:effectLst/>
                          <a:latin typeface="Times New Roman" pitchFamily="18" charset="0"/>
                          <a:cs typeface="Times New Roman" pitchFamily="18" charset="0"/>
                          <a:sym typeface="Symbol" pitchFamily="18" charset="2"/>
                        </a:rPr>
                        <a:t>hPa</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CH4 (methane) column</a:t>
                      </a:r>
                      <a:endParaRPr kumimoji="0" lang="en-US" sz="1600" b="0" i="0" u="none" strike="noStrike" cap="none" normalizeH="0" baseline="0" dirty="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1% ± 5% / 1%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sym typeface="Symbol" pitchFamily="18" charset="2"/>
                        </a:rPr>
                        <a:t>4</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a:t>
                      </a:r>
                      <a:r>
                        <a:rPr kumimoji="0" lang="en-US" sz="1600" b="0" i="0" u="none" strike="noStrike" cap="none" normalizeH="0" baseline="0" dirty="0" err="1" smtClean="0">
                          <a:ln>
                            <a:noFill/>
                          </a:ln>
                          <a:solidFill>
                            <a:srgbClr val="0000FF"/>
                          </a:solidFill>
                          <a:effectLst/>
                          <a:latin typeface="Calibri" pitchFamily="34" charset="0"/>
                          <a:cs typeface="Times New Roman" pitchFamily="18" charset="0"/>
                        </a:rPr>
                        <a:t>precison</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1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CO (carbon monoxide) column</a:t>
                      </a:r>
                      <a:endParaRPr kumimoji="0" lang="en-US" sz="1600" b="0" i="0" u="none" strike="noStrike" cap="none" normalizeH="0" baseline="0" dirty="0" smtClean="0">
                        <a:ln>
                          <a:noFill/>
                        </a:ln>
                        <a:solidFill>
                          <a:srgbClr val="0000FF"/>
                        </a:solidFill>
                        <a:effectLst/>
                        <a:latin typeface="Calibri"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3% ± 5% / 35% </a:t>
                      </a:r>
                      <a:r>
                        <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rPr>
                        <a:t> 2</a:t>
                      </a: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5% </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600" b="0" i="0" u="none" strike="noStrike" cap="none" normalizeH="0" baseline="0" dirty="0" smtClean="0">
                          <a:ln>
                            <a:noFill/>
                          </a:ln>
                          <a:solidFill>
                            <a:srgbClr val="0000FF"/>
                          </a:solidFill>
                          <a:effectLst/>
                          <a:latin typeface="Calibri" pitchFamily="34" charset="0"/>
                          <a:cs typeface="Times New Roman" pitchFamily="18" charset="0"/>
                        </a:rPr>
                        <a:t>(precision ± accuracy)</a:t>
                      </a:r>
                      <a:endParaRPr kumimoji="0" lang="en-US" sz="1600" b="0" i="0" u="none" strike="noStrike" cap="none" normalizeH="0" baseline="0" dirty="0" smtClean="0">
                        <a:ln>
                          <a:noFill/>
                        </a:ln>
                        <a:solidFill>
                          <a:srgbClr val="0000FF"/>
                        </a:solidFill>
                        <a:effectLst/>
                        <a:latin typeface="Times New Roman" pitchFamily="18" charset="0"/>
                        <a:cs typeface="Times New Roman" pitchFamily="18" charset="0"/>
                        <a:sym typeface="Symbol" pitchFamily="18" charset="2"/>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97" name="Text Box 100"/>
          <p:cNvSpPr txBox="1">
            <a:spLocks noChangeArrowheads="1"/>
          </p:cNvSpPr>
          <p:nvPr/>
        </p:nvSpPr>
        <p:spPr bwMode="auto">
          <a:xfrm>
            <a:off x="4507831" y="3283922"/>
            <a:ext cx="4539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t>Example of NUCAPS  total column ozone product (</a:t>
            </a:r>
            <a:r>
              <a:rPr lang="en-US" sz="1600" dirty="0" err="1" smtClean="0"/>
              <a:t>day+night</a:t>
            </a:r>
            <a:r>
              <a:rPr lang="en-US" sz="1600" dirty="0" smtClean="0"/>
              <a:t>) from </a:t>
            </a:r>
            <a:r>
              <a:rPr lang="en-US" sz="1600" dirty="0" err="1" smtClean="0"/>
              <a:t>CrIS</a:t>
            </a:r>
            <a:r>
              <a:rPr lang="en-US" sz="1600" dirty="0" smtClean="0"/>
              <a:t> for May 15, 2012.   </a:t>
            </a:r>
            <a:endParaRPr lang="en-US" sz="1200" dirty="0"/>
          </a:p>
        </p:txBody>
      </p:sp>
      <p:sp>
        <p:nvSpPr>
          <p:cNvPr id="9" name="Content Placeholder 2"/>
          <p:cNvSpPr>
            <a:spLocks noGrp="1"/>
          </p:cNvSpPr>
          <p:nvPr>
            <p:ph idx="1"/>
          </p:nvPr>
        </p:nvSpPr>
        <p:spPr>
          <a:xfrm>
            <a:off x="169814" y="1123404"/>
            <a:ext cx="4466354" cy="2947674"/>
          </a:xfrm>
        </p:spPr>
        <p:txBody>
          <a:bodyPr>
            <a:normAutofit/>
          </a:bodyPr>
          <a:lstStyle/>
          <a:p>
            <a:r>
              <a:rPr lang="en-US" sz="2000" dirty="0" smtClean="0"/>
              <a:t>Pressure product is a EDR derived product that requires validation.</a:t>
            </a:r>
          </a:p>
          <a:p>
            <a:r>
              <a:rPr lang="en-US" sz="2000" dirty="0" smtClean="0"/>
              <a:t>Ozone is an intermediate product (IP) used by the OMPS team.</a:t>
            </a:r>
          </a:p>
          <a:p>
            <a:r>
              <a:rPr lang="en-US" sz="2000" dirty="0" smtClean="0"/>
              <a:t>CO, CH4 and CO2 are pre-planned product improvements(P</a:t>
            </a:r>
            <a:r>
              <a:rPr lang="en-US" sz="2000" baseline="30000" dirty="0" smtClean="0"/>
              <a:t>3</a:t>
            </a:r>
            <a:r>
              <a:rPr lang="en-US" sz="2000" dirty="0" smtClean="0"/>
              <a:t>I)</a:t>
            </a:r>
          </a:p>
          <a:p>
            <a:pPr lvl="1"/>
            <a:r>
              <a:rPr lang="en-US" sz="1600" dirty="0" smtClean="0"/>
              <a:t>SOAT has recommended full-resolution RDR’s for </a:t>
            </a:r>
            <a:r>
              <a:rPr lang="en-US" sz="1600" dirty="0" err="1" smtClean="0"/>
              <a:t>CrIS</a:t>
            </a:r>
            <a:r>
              <a:rPr lang="en-US" sz="1600" dirty="0" smtClean="0"/>
              <a:t> SW and MW bands to support these products</a:t>
            </a:r>
            <a:r>
              <a:rPr lang="en-US" sz="1400" dirty="0" smtClean="0"/>
              <a:t>..</a:t>
            </a:r>
            <a:endParaRPr lang="en-US" sz="4000" dirty="0"/>
          </a:p>
        </p:txBody>
      </p:sp>
      <p:pic>
        <p:nvPicPr>
          <p:cNvPr id="1026" name="Picture 2" descr="C:\temp\npp_air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009409"/>
            <a:ext cx="3924300" cy="223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3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CrIS</a:t>
            </a:r>
            <a:r>
              <a:rPr lang="en-US" dirty="0" smtClean="0"/>
              <a:t>/ATMS EDR products</a:t>
            </a:r>
            <a:endParaRPr lang="en-US" dirty="0"/>
          </a:p>
        </p:txBody>
      </p:sp>
      <p:sp>
        <p:nvSpPr>
          <p:cNvPr id="3" name="Content Placeholder 2"/>
          <p:cNvSpPr>
            <a:spLocks noGrp="1"/>
          </p:cNvSpPr>
          <p:nvPr>
            <p:ph idx="1"/>
          </p:nvPr>
        </p:nvSpPr>
        <p:spPr>
          <a:xfrm>
            <a:off x="457200" y="1091382"/>
            <a:ext cx="8229600" cy="5630094"/>
          </a:xfrm>
        </p:spPr>
        <p:txBody>
          <a:bodyPr>
            <a:normAutofit fontScale="85000" lnSpcReduction="10000"/>
          </a:bodyPr>
          <a:lstStyle/>
          <a:p>
            <a:r>
              <a:rPr lang="en-US" b="1" i="1" u="sng" dirty="0" smtClean="0"/>
              <a:t>CrIMSS EDR</a:t>
            </a:r>
            <a:r>
              <a:rPr lang="en-US" dirty="0" smtClean="0"/>
              <a:t>: NOAA STAR is responsible for algorithm and validation support to the JPSS program for the operational CrIMSS EDR for Atmospheric Vertical Temperature Profile (AVTP), Moisture Profile (AVMP) and Pressure Profile (AVPP) products.</a:t>
            </a:r>
          </a:p>
          <a:p>
            <a:pPr lvl="1"/>
            <a:r>
              <a:rPr lang="en-US" dirty="0" smtClean="0"/>
              <a:t>This system has new forward model and new retrieval methodology.</a:t>
            </a:r>
          </a:p>
          <a:p>
            <a:r>
              <a:rPr lang="en-US" b="1" i="1" u="sng" dirty="0" smtClean="0"/>
              <a:t>NUCAPS EDR</a:t>
            </a:r>
            <a:r>
              <a:rPr lang="en-US" dirty="0" smtClean="0"/>
              <a:t>: The NOAA Data Exploitation (NDE) program supports the implementation of the NOAA-Unique </a:t>
            </a:r>
            <a:r>
              <a:rPr lang="en-US" dirty="0" err="1" smtClean="0"/>
              <a:t>CrIS</a:t>
            </a:r>
            <a:r>
              <a:rPr lang="en-US" dirty="0" smtClean="0"/>
              <a:t>/ATMS </a:t>
            </a:r>
            <a:r>
              <a:rPr lang="en-US" dirty="0" smtClean="0"/>
              <a:t>System (NUCAPS) .</a:t>
            </a:r>
          </a:p>
          <a:p>
            <a:pPr lvl="1"/>
            <a:r>
              <a:rPr lang="en-US" dirty="0" smtClean="0"/>
              <a:t>NUCAPS uses heritage forward models (SARTA/MIT) and retrieval code has been used operationally for 9+ years for AIRS/AMSU and 3+ years for the NOAA-IASI/AMSU/MHS instruments.</a:t>
            </a:r>
          </a:p>
          <a:p>
            <a:r>
              <a:rPr lang="en-US" dirty="0" smtClean="0"/>
              <a:t>Both system utilize cloud clearing on a CrIMSS field of regard</a:t>
            </a:r>
          </a:p>
          <a:p>
            <a:pPr lvl="1"/>
            <a:r>
              <a:rPr lang="en-US" dirty="0" smtClean="0"/>
              <a:t>CrIMSS field of regard is defined by the group of 9 </a:t>
            </a:r>
            <a:r>
              <a:rPr lang="en-US" dirty="0" err="1" smtClean="0"/>
              <a:t>CrIS</a:t>
            </a:r>
            <a:r>
              <a:rPr lang="en-US" dirty="0" smtClean="0"/>
              <a:t> field of views</a:t>
            </a:r>
          </a:p>
          <a:p>
            <a:pPr lvl="1"/>
            <a:r>
              <a:rPr lang="en-US" dirty="0" err="1" smtClean="0"/>
              <a:t>Resampled</a:t>
            </a:r>
            <a:r>
              <a:rPr lang="en-US" dirty="0" smtClean="0"/>
              <a:t> ~25 ATMS field of views to the CrIMSS field of regard</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a:t>
            </a:r>
            <a:br>
              <a:rPr lang="en-US" dirty="0" smtClean="0"/>
            </a:br>
            <a:r>
              <a:rPr lang="en-US" dirty="0" smtClean="0"/>
              <a:t>CrIMSS and NUCAPS EDRs</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96E36F11-A39A-294D-A59D-6180D50ED29D}" type="slidenum">
              <a:rPr lang="en-US" smtClean="0"/>
              <a:pPr/>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07909558"/>
              </p:ext>
            </p:extLst>
          </p:nvPr>
        </p:nvGraphicFramePr>
        <p:xfrm>
          <a:off x="315309" y="1096374"/>
          <a:ext cx="8596216" cy="5407850"/>
        </p:xfrm>
        <a:graphic>
          <a:graphicData uri="http://schemas.openxmlformats.org/drawingml/2006/table">
            <a:tbl>
              <a:tblPr firstRow="1" bandRow="1">
                <a:tableStyleId>{5C22544A-7EE6-4342-B048-85BDC9FD1C3A}</a:tableStyleId>
              </a:tblPr>
              <a:tblGrid>
                <a:gridCol w="1482494"/>
                <a:gridCol w="2882685"/>
                <a:gridCol w="4231037"/>
              </a:tblGrid>
              <a:tr h="256253">
                <a:tc>
                  <a:txBody>
                    <a:bodyPr/>
                    <a:lstStyle/>
                    <a:p>
                      <a:endParaRPr lang="en-US" sz="1600" dirty="0"/>
                    </a:p>
                  </a:txBody>
                  <a:tcPr/>
                </a:tc>
                <a:tc>
                  <a:txBody>
                    <a:bodyPr/>
                    <a:lstStyle/>
                    <a:p>
                      <a:r>
                        <a:rPr lang="en-US" sz="1600" dirty="0" smtClean="0"/>
                        <a:t>CrIMSS-EDR</a:t>
                      </a:r>
                      <a:endParaRPr lang="en-US" sz="1600" dirty="0"/>
                    </a:p>
                  </a:txBody>
                  <a:tcPr/>
                </a:tc>
                <a:tc>
                  <a:txBody>
                    <a:bodyPr/>
                    <a:lstStyle/>
                    <a:p>
                      <a:r>
                        <a:rPr lang="en-US" sz="1600" dirty="0" smtClean="0"/>
                        <a:t>NUCAPS-EDR</a:t>
                      </a:r>
                      <a:endParaRPr lang="en-US" sz="1600" dirty="0"/>
                    </a:p>
                  </a:txBody>
                  <a:tcPr/>
                </a:tc>
              </a:tr>
              <a:tr h="320003">
                <a:tc>
                  <a:txBody>
                    <a:bodyPr/>
                    <a:lstStyle/>
                    <a:p>
                      <a:r>
                        <a:rPr lang="en-US" sz="1400" dirty="0" smtClean="0"/>
                        <a:t>Methodology</a:t>
                      </a:r>
                      <a:endParaRPr lang="en-US" sz="1400" dirty="0"/>
                    </a:p>
                  </a:txBody>
                  <a:tcPr/>
                </a:tc>
                <a:tc>
                  <a:txBody>
                    <a:bodyPr/>
                    <a:lstStyle/>
                    <a:p>
                      <a:r>
                        <a:rPr lang="en-US" sz="1400" dirty="0" smtClean="0"/>
                        <a:t>Simultaneous Optimal</a:t>
                      </a:r>
                      <a:r>
                        <a:rPr lang="en-US" sz="1400" baseline="0" dirty="0" smtClean="0"/>
                        <a:t> Estimation</a:t>
                      </a:r>
                      <a:endParaRPr lang="en-US" sz="1400" dirty="0"/>
                    </a:p>
                  </a:txBody>
                  <a:tcPr/>
                </a:tc>
                <a:tc>
                  <a:txBody>
                    <a:bodyPr/>
                    <a:lstStyle/>
                    <a:p>
                      <a:r>
                        <a:rPr lang="en-US" sz="1400" dirty="0" smtClean="0"/>
                        <a:t>Sequential</a:t>
                      </a:r>
                      <a:r>
                        <a:rPr lang="en-US" sz="1400" baseline="0" dirty="0" smtClean="0"/>
                        <a:t> Singular Value Decomposition</a:t>
                      </a:r>
                      <a:endParaRPr lang="en-US" sz="1400" dirty="0"/>
                    </a:p>
                  </a:txBody>
                  <a:tcPr/>
                </a:tc>
              </a:tr>
              <a:tr h="448442">
                <a:tc>
                  <a:txBody>
                    <a:bodyPr/>
                    <a:lstStyle/>
                    <a:p>
                      <a:r>
                        <a:rPr lang="en-US" sz="1400" dirty="0" smtClean="0"/>
                        <a:t>Channels used</a:t>
                      </a:r>
                      <a:endParaRPr lang="en-US" sz="1400" dirty="0"/>
                    </a:p>
                  </a:txBody>
                  <a:tcPr/>
                </a:tc>
                <a:tc>
                  <a:txBody>
                    <a:bodyPr/>
                    <a:lstStyle/>
                    <a:p>
                      <a:r>
                        <a:rPr lang="en-US" sz="1400" dirty="0" smtClean="0"/>
                        <a:t>All, except non-LTE </a:t>
                      </a:r>
                      <a:r>
                        <a:rPr lang="en-US" sz="1400" dirty="0" err="1" smtClean="0"/>
                        <a:t>CrIS</a:t>
                      </a:r>
                      <a:r>
                        <a:rPr lang="en-US" sz="1400" dirty="0" smtClean="0"/>
                        <a:t> in daytime</a:t>
                      </a:r>
                      <a:endParaRPr lang="en-US" sz="1400" dirty="0"/>
                    </a:p>
                  </a:txBody>
                  <a:tcPr/>
                </a:tc>
                <a:tc>
                  <a:txBody>
                    <a:bodyPr/>
                    <a:lstStyle/>
                    <a:p>
                      <a:r>
                        <a:rPr lang="en-US" sz="1400" dirty="0" smtClean="0"/>
                        <a:t>Selected</a:t>
                      </a:r>
                      <a:r>
                        <a:rPr lang="en-US" sz="1400" baseline="0" dirty="0" smtClean="0"/>
                        <a:t> subsets of </a:t>
                      </a:r>
                      <a:r>
                        <a:rPr lang="en-US" sz="1400" baseline="0" dirty="0" err="1" smtClean="0"/>
                        <a:t>CrIS</a:t>
                      </a:r>
                      <a:r>
                        <a:rPr lang="en-US" sz="1400" baseline="0" dirty="0" smtClean="0"/>
                        <a:t>, all ATMS</a:t>
                      </a:r>
                      <a:endParaRPr lang="en-US" sz="1400" dirty="0"/>
                    </a:p>
                  </a:txBody>
                  <a:tcPr/>
                </a:tc>
              </a:tr>
              <a:tr h="448442">
                <a:tc>
                  <a:txBody>
                    <a:bodyPr/>
                    <a:lstStyle/>
                    <a:p>
                      <a:r>
                        <a:rPr lang="en-US" sz="1400" dirty="0" smtClean="0"/>
                        <a:t>ATMS Spatial</a:t>
                      </a:r>
                      <a:endParaRPr lang="en-US" sz="1400" dirty="0"/>
                    </a:p>
                  </a:txBody>
                  <a:tcPr/>
                </a:tc>
                <a:tc>
                  <a:txBody>
                    <a:bodyPr/>
                    <a:lstStyle/>
                    <a:p>
                      <a:r>
                        <a:rPr lang="en-US" sz="1400" dirty="0" smtClean="0"/>
                        <a:t>Use remap-SDR</a:t>
                      </a:r>
                      <a:endParaRPr lang="en-US" sz="1400" dirty="0"/>
                    </a:p>
                  </a:txBody>
                  <a:tcPr/>
                </a:tc>
                <a:tc>
                  <a:txBody>
                    <a:bodyPr/>
                    <a:lstStyle/>
                    <a:p>
                      <a:r>
                        <a:rPr lang="en-US" sz="1400" dirty="0" smtClean="0"/>
                        <a:t>Use TDR and perform</a:t>
                      </a:r>
                      <a:r>
                        <a:rPr lang="en-US" sz="1400" baseline="0" dirty="0" smtClean="0"/>
                        <a:t> spatial averaging (currently 3x3 average, later B-G)</a:t>
                      </a:r>
                      <a:endParaRPr lang="en-US" sz="1400" dirty="0"/>
                    </a:p>
                  </a:txBody>
                  <a:tcPr/>
                </a:tc>
              </a:tr>
              <a:tr h="448442">
                <a:tc>
                  <a:txBody>
                    <a:bodyPr/>
                    <a:lstStyle/>
                    <a:p>
                      <a:r>
                        <a:rPr lang="en-US" sz="1400" dirty="0" smtClean="0"/>
                        <a:t>Clouds</a:t>
                      </a:r>
                      <a:endParaRPr lang="en-US" sz="1400" dirty="0"/>
                    </a:p>
                  </a:txBody>
                  <a:tcPr/>
                </a:tc>
                <a:tc>
                  <a:txBody>
                    <a:bodyPr/>
                    <a:lstStyle/>
                    <a:p>
                      <a:r>
                        <a:rPr lang="en-US" sz="1400" dirty="0" smtClean="0"/>
                        <a:t>Cloud clearing,</a:t>
                      </a:r>
                      <a:r>
                        <a:rPr lang="en-US" sz="1400" baseline="0" dirty="0" smtClean="0"/>
                        <a:t> 3-cluster approach</a:t>
                      </a:r>
                      <a:endParaRPr lang="en-US" sz="1400" dirty="0"/>
                    </a:p>
                  </a:txBody>
                  <a:tcPr/>
                </a:tc>
                <a:tc>
                  <a:txBody>
                    <a:bodyPr/>
                    <a:lstStyle/>
                    <a:p>
                      <a:r>
                        <a:rPr lang="en-US" sz="1400" dirty="0" smtClean="0"/>
                        <a:t>Cloud clearing, 9-FOV approach</a:t>
                      </a:r>
                      <a:endParaRPr lang="en-US" sz="1400" dirty="0"/>
                    </a:p>
                  </a:txBody>
                  <a:tcPr/>
                </a:tc>
              </a:tr>
              <a:tr h="320003">
                <a:tc>
                  <a:txBody>
                    <a:bodyPr/>
                    <a:lstStyle/>
                    <a:p>
                      <a:r>
                        <a:rPr lang="en-US" sz="1400" dirty="0" smtClean="0"/>
                        <a:t>Forward model</a:t>
                      </a:r>
                      <a:endParaRPr lang="en-US" sz="1400" dirty="0"/>
                    </a:p>
                  </a:txBody>
                  <a:tcPr/>
                </a:tc>
                <a:tc>
                  <a:txBody>
                    <a:bodyPr/>
                    <a:lstStyle/>
                    <a:p>
                      <a:r>
                        <a:rPr lang="en-US" sz="1400" dirty="0" smtClean="0"/>
                        <a:t>OSS for both IR and MW</a:t>
                      </a:r>
                      <a:endParaRPr lang="en-US" sz="1400" dirty="0"/>
                    </a:p>
                  </a:txBody>
                  <a:tcPr/>
                </a:tc>
                <a:tc>
                  <a:txBody>
                    <a:bodyPr/>
                    <a:lstStyle/>
                    <a:p>
                      <a:r>
                        <a:rPr lang="en-US" sz="1400" dirty="0" err="1" smtClean="0"/>
                        <a:t>Sarta</a:t>
                      </a:r>
                      <a:r>
                        <a:rPr lang="en-US" sz="1400" baseline="0" dirty="0" smtClean="0"/>
                        <a:t> for IR, MIT for MW</a:t>
                      </a:r>
                      <a:endParaRPr lang="en-US" sz="1400" dirty="0"/>
                    </a:p>
                  </a:txBody>
                  <a:tcPr/>
                </a:tc>
              </a:tr>
              <a:tr h="256253">
                <a:tc>
                  <a:txBody>
                    <a:bodyPr/>
                    <a:lstStyle/>
                    <a:p>
                      <a:r>
                        <a:rPr lang="en-US" sz="1400" dirty="0" err="1" smtClean="0"/>
                        <a:t>Apodization</a:t>
                      </a:r>
                      <a:endParaRPr lang="en-US" sz="1400" dirty="0"/>
                    </a:p>
                  </a:txBody>
                  <a:tcPr/>
                </a:tc>
                <a:tc>
                  <a:txBody>
                    <a:bodyPr/>
                    <a:lstStyle/>
                    <a:p>
                      <a:r>
                        <a:rPr lang="en-US" sz="1400" dirty="0" smtClean="0"/>
                        <a:t>Blackman-Harris</a:t>
                      </a:r>
                      <a:endParaRPr lang="en-US" sz="1400" dirty="0"/>
                    </a:p>
                  </a:txBody>
                  <a:tcPr/>
                </a:tc>
                <a:tc>
                  <a:txBody>
                    <a:bodyPr/>
                    <a:lstStyle/>
                    <a:p>
                      <a:r>
                        <a:rPr lang="en-US" sz="1400" dirty="0" smtClean="0"/>
                        <a:t>Hamming</a:t>
                      </a:r>
                      <a:endParaRPr lang="en-US" sz="1400" dirty="0"/>
                    </a:p>
                  </a:txBody>
                  <a:tcPr/>
                </a:tc>
              </a:tr>
              <a:tr h="256253">
                <a:tc>
                  <a:txBody>
                    <a:bodyPr/>
                    <a:lstStyle/>
                    <a:p>
                      <a:r>
                        <a:rPr lang="en-US" sz="1400" dirty="0" smtClean="0"/>
                        <a:t>Regularization</a:t>
                      </a:r>
                      <a:endParaRPr lang="en-US" sz="1400" dirty="0"/>
                    </a:p>
                  </a:txBody>
                  <a:tcPr/>
                </a:tc>
                <a:tc>
                  <a:txBody>
                    <a:bodyPr/>
                    <a:lstStyle/>
                    <a:p>
                      <a:r>
                        <a:rPr lang="en-US" sz="1400" dirty="0" smtClean="0"/>
                        <a:t>T/q/O3/</a:t>
                      </a:r>
                      <a:r>
                        <a:rPr lang="en-US" sz="1400" dirty="0" smtClean="0">
                          <a:sym typeface="Symbol"/>
                        </a:rPr>
                        <a:t></a:t>
                      </a:r>
                      <a:r>
                        <a:rPr lang="en-US" sz="1400" dirty="0" smtClean="0"/>
                        <a:t> covariance</a:t>
                      </a:r>
                      <a:r>
                        <a:rPr lang="en-US" sz="1400" baseline="0" dirty="0" smtClean="0"/>
                        <a:t> matrices</a:t>
                      </a:r>
                      <a:endParaRPr lang="en-US" sz="1400" dirty="0"/>
                    </a:p>
                  </a:txBody>
                  <a:tcPr/>
                </a:tc>
                <a:tc>
                  <a:txBody>
                    <a:bodyPr/>
                    <a:lstStyle/>
                    <a:p>
                      <a:r>
                        <a:rPr lang="en-US" sz="1400" dirty="0" err="1" smtClean="0"/>
                        <a:t>dR</a:t>
                      </a:r>
                      <a:r>
                        <a:rPr lang="en-US" sz="1400" dirty="0" smtClean="0"/>
                        <a:t>/</a:t>
                      </a:r>
                      <a:r>
                        <a:rPr lang="en-US" sz="1400" dirty="0" err="1" smtClean="0"/>
                        <a:t>dX</a:t>
                      </a:r>
                      <a:r>
                        <a:rPr lang="en-US" sz="1400" dirty="0" smtClean="0"/>
                        <a:t> for state parameters</a:t>
                      </a:r>
                      <a:r>
                        <a:rPr lang="en-US" sz="1400" baseline="0" dirty="0" smtClean="0"/>
                        <a:t> held constant + smoothing</a:t>
                      </a:r>
                      <a:endParaRPr lang="en-US" sz="1400" dirty="0"/>
                    </a:p>
                  </a:txBody>
                  <a:tcPr/>
                </a:tc>
              </a:tr>
              <a:tr h="256253">
                <a:tc>
                  <a:txBody>
                    <a:bodyPr/>
                    <a:lstStyle/>
                    <a:p>
                      <a:r>
                        <a:rPr lang="en-US" sz="1400" dirty="0" smtClean="0"/>
                        <a:t>EDRs</a:t>
                      </a:r>
                    </a:p>
                    <a:p>
                      <a:r>
                        <a:rPr lang="en-US" sz="1400" dirty="0" smtClean="0"/>
                        <a:t>IPs</a:t>
                      </a:r>
                    </a:p>
                    <a:p>
                      <a:r>
                        <a:rPr lang="en-US" sz="1400" dirty="0" smtClean="0"/>
                        <a:t>RIPs</a:t>
                      </a:r>
                      <a:endParaRPr lang="en-US" sz="1400" dirty="0"/>
                    </a:p>
                  </a:txBody>
                  <a:tcPr/>
                </a:tc>
                <a:tc>
                  <a:txBody>
                    <a:bodyPr/>
                    <a:lstStyle/>
                    <a:p>
                      <a:r>
                        <a:rPr lang="en-US" sz="1400" dirty="0" smtClean="0"/>
                        <a:t>AVTP, AVMP, AVPP</a:t>
                      </a:r>
                    </a:p>
                    <a:p>
                      <a:r>
                        <a:rPr lang="en-US" sz="1400" dirty="0" smtClean="0"/>
                        <a:t>O3-IP</a:t>
                      </a:r>
                    </a:p>
                    <a:p>
                      <a:r>
                        <a:rPr lang="en-US" sz="1400" dirty="0" smtClean="0"/>
                        <a:t>RIPs:</a:t>
                      </a:r>
                      <a:r>
                        <a:rPr lang="en-US" sz="1400" baseline="0" dirty="0" smtClean="0"/>
                        <a:t> SST, LST, emissivity</a:t>
                      </a:r>
                      <a:endParaRPr lang="en-US" sz="1400" dirty="0"/>
                    </a:p>
                  </a:txBody>
                  <a:tcPr/>
                </a:tc>
                <a:tc>
                  <a:txBody>
                    <a:bodyPr/>
                    <a:lstStyle/>
                    <a:p>
                      <a:r>
                        <a:rPr lang="en-US" sz="1400" dirty="0" smtClean="0"/>
                        <a:t>AVTP,  AVMP, z(p),  CCR, O3,</a:t>
                      </a:r>
                      <a:r>
                        <a:rPr lang="en-US" sz="1400" baseline="0" dirty="0" smtClean="0"/>
                        <a:t> CO,</a:t>
                      </a:r>
                    </a:p>
                    <a:p>
                      <a:r>
                        <a:rPr lang="en-US" sz="1400" baseline="0" dirty="0" smtClean="0"/>
                        <a:t>CO2, CH4, HNO3, SO2, N2O,</a:t>
                      </a:r>
                    </a:p>
                    <a:p>
                      <a:r>
                        <a:rPr lang="en-US" sz="1400" baseline="0" dirty="0" smtClean="0"/>
                        <a:t>SST, LST, emissivity, cloud fraction and pressures, convective parameters</a:t>
                      </a:r>
                      <a:endParaRPr lang="en-US" sz="1400" dirty="0"/>
                    </a:p>
                  </a:txBody>
                  <a:tcPr/>
                </a:tc>
              </a:tr>
              <a:tr h="256253">
                <a:tc>
                  <a:txBody>
                    <a:bodyPr/>
                    <a:lstStyle/>
                    <a:p>
                      <a:r>
                        <a:rPr lang="en-US" sz="1400" dirty="0" smtClean="0"/>
                        <a:t>Format</a:t>
                      </a:r>
                      <a:endParaRPr lang="en-US" sz="1400" dirty="0"/>
                    </a:p>
                  </a:txBody>
                  <a:tcPr/>
                </a:tc>
                <a:tc>
                  <a:txBody>
                    <a:bodyPr/>
                    <a:lstStyle/>
                    <a:p>
                      <a:r>
                        <a:rPr lang="en-US" sz="1400" dirty="0" smtClean="0"/>
                        <a:t>42, 1-km AVTP layers</a:t>
                      </a:r>
                    </a:p>
                    <a:p>
                      <a:r>
                        <a:rPr lang="en-US" sz="1400" dirty="0" smtClean="0"/>
                        <a:t>22, 2-km AVMP layers</a:t>
                      </a:r>
                      <a:endParaRPr lang="en-US" sz="1400" dirty="0"/>
                    </a:p>
                  </a:txBody>
                  <a:tcPr/>
                </a:tc>
                <a:tc>
                  <a:txBody>
                    <a:bodyPr/>
                    <a:lstStyle/>
                    <a:p>
                      <a:r>
                        <a:rPr lang="en-US" sz="1400" dirty="0" smtClean="0"/>
                        <a:t>All profiles on 100 levels</a:t>
                      </a:r>
                      <a:r>
                        <a:rPr lang="en-US" sz="1400" baseline="0" dirty="0" smtClean="0"/>
                        <a:t> (~0.025 km)</a:t>
                      </a:r>
                      <a:endParaRPr lang="en-US" sz="1400" dirty="0" smtClean="0"/>
                    </a:p>
                    <a:p>
                      <a:r>
                        <a:rPr lang="en-US" sz="1400" dirty="0" smtClean="0"/>
                        <a:t>Full</a:t>
                      </a:r>
                      <a:r>
                        <a:rPr lang="en-US" sz="1400" baseline="0" dirty="0" smtClean="0"/>
                        <a:t> state (can compute radiances).</a:t>
                      </a:r>
                      <a:endParaRPr lang="en-US" sz="1400" dirty="0"/>
                    </a:p>
                  </a:txBody>
                  <a:tcPr/>
                </a:tc>
              </a:tr>
              <a:tr h="256253">
                <a:tc>
                  <a:txBody>
                    <a:bodyPr/>
                    <a:lstStyle/>
                    <a:p>
                      <a:r>
                        <a:rPr lang="en-US" sz="1400" dirty="0" smtClean="0"/>
                        <a:t>Maturity</a:t>
                      </a:r>
                      <a:r>
                        <a:rPr lang="en-US" sz="1400" baseline="0" dirty="0" smtClean="0"/>
                        <a:t> Schedule</a:t>
                      </a:r>
                      <a:endParaRPr lang="en-US" sz="1400" dirty="0"/>
                    </a:p>
                  </a:txBody>
                  <a:tcPr/>
                </a:tc>
                <a:tc>
                  <a:txBody>
                    <a:bodyPr/>
                    <a:lstStyle/>
                    <a:p>
                      <a:r>
                        <a:rPr lang="en-US" sz="1400" dirty="0" smtClean="0"/>
                        <a:t>Beta: July 2012</a:t>
                      </a:r>
                    </a:p>
                    <a:p>
                      <a:r>
                        <a:rPr lang="en-US" sz="1400" dirty="0" smtClean="0"/>
                        <a:t>Provisional:</a:t>
                      </a:r>
                      <a:r>
                        <a:rPr lang="en-US" sz="1400" baseline="0" dirty="0" smtClean="0"/>
                        <a:t> Dec. 2012</a:t>
                      </a:r>
                    </a:p>
                    <a:p>
                      <a:r>
                        <a:rPr lang="en-US" sz="1400" baseline="0" dirty="0" smtClean="0"/>
                        <a:t>Stage.1 Validated: June 2013</a:t>
                      </a:r>
                    </a:p>
                    <a:p>
                      <a:r>
                        <a:rPr lang="en-US" sz="1400" baseline="0" dirty="0" smtClean="0"/>
                        <a:t>Stage.2 Validated: Dec. 2013</a:t>
                      </a:r>
                      <a:endParaRPr lang="en-US" sz="1400" dirty="0"/>
                    </a:p>
                  </a:txBody>
                  <a:tcPr/>
                </a:tc>
                <a:tc>
                  <a:txBody>
                    <a:bodyPr/>
                    <a:lstStyle/>
                    <a:p>
                      <a:r>
                        <a:rPr lang="en-US" sz="1400" dirty="0" smtClean="0"/>
                        <a:t>Beta: Apr. 2012 (internal</a:t>
                      </a:r>
                      <a:r>
                        <a:rPr lang="en-US" sz="1400" baseline="0" dirty="0" smtClean="0"/>
                        <a:t> only)</a:t>
                      </a:r>
                    </a:p>
                    <a:p>
                      <a:r>
                        <a:rPr lang="en-US" sz="1400" baseline="0" dirty="0" smtClean="0"/>
                        <a:t>Provisional: July 2012 (internal only)</a:t>
                      </a:r>
                    </a:p>
                    <a:p>
                      <a:r>
                        <a:rPr lang="en-US" sz="1400" baseline="0" dirty="0" smtClean="0"/>
                        <a:t>Stage.1 Validated: Feb. 2013</a:t>
                      </a:r>
                    </a:p>
                    <a:p>
                      <a:r>
                        <a:rPr lang="en-US" sz="1400" baseline="0" dirty="0" smtClean="0"/>
                        <a:t>Stage.2 Validated: Apr. 2014</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dirty="0" smtClean="0"/>
              <a:t>Overview of CrIMSS EDR Products</a:t>
            </a:r>
          </a:p>
        </p:txBody>
      </p:sp>
      <p:sp>
        <p:nvSpPr>
          <p:cNvPr id="67587" name="Rectangle 3"/>
          <p:cNvSpPr>
            <a:spLocks noGrp="1" noChangeArrowheads="1"/>
          </p:cNvSpPr>
          <p:nvPr>
            <p:ph type="body" idx="1"/>
          </p:nvPr>
        </p:nvSpPr>
        <p:spPr>
          <a:xfrm>
            <a:off x="304800" y="4572000"/>
            <a:ext cx="3810000" cy="1858963"/>
          </a:xfrm>
        </p:spPr>
        <p:txBody>
          <a:bodyPr/>
          <a:lstStyle/>
          <a:p>
            <a:pPr>
              <a:lnSpc>
                <a:spcPct val="80000"/>
              </a:lnSpc>
            </a:pPr>
            <a:r>
              <a:rPr lang="en-US" sz="2000" dirty="0" err="1" smtClean="0"/>
              <a:t>CrIS</a:t>
            </a:r>
            <a:r>
              <a:rPr lang="en-US" sz="2000" dirty="0" smtClean="0"/>
              <a:t> Blackman-Harris </a:t>
            </a:r>
            <a:r>
              <a:rPr lang="en-US" sz="2000" dirty="0" err="1" smtClean="0"/>
              <a:t>apodized</a:t>
            </a:r>
            <a:r>
              <a:rPr lang="en-US" sz="2000" dirty="0" smtClean="0"/>
              <a:t> radiances and ATMS spatially convolved (i.e., Backus Gilbert) radiances are used to produce CrIMSS EDR products.</a:t>
            </a:r>
          </a:p>
        </p:txBody>
      </p:sp>
      <p:sp>
        <p:nvSpPr>
          <p:cNvPr id="67588" name="Text Box 4"/>
          <p:cNvSpPr txBox="1">
            <a:spLocks noChangeArrowheads="1"/>
          </p:cNvSpPr>
          <p:nvPr/>
        </p:nvSpPr>
        <p:spPr bwMode="auto">
          <a:xfrm>
            <a:off x="457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CrIS RDR</a:t>
            </a:r>
          </a:p>
        </p:txBody>
      </p:sp>
      <p:sp>
        <p:nvSpPr>
          <p:cNvPr id="67590" name="Text Box 6"/>
          <p:cNvSpPr txBox="1">
            <a:spLocks noChangeArrowheads="1"/>
          </p:cNvSpPr>
          <p:nvPr/>
        </p:nvSpPr>
        <p:spPr bwMode="auto">
          <a:xfrm>
            <a:off x="2362200" y="17526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CrIS SDR</a:t>
            </a:r>
          </a:p>
        </p:txBody>
      </p:sp>
      <p:sp>
        <p:nvSpPr>
          <p:cNvPr id="67591" name="Text Box 7"/>
          <p:cNvSpPr txBox="1">
            <a:spLocks noChangeArrowheads="1"/>
          </p:cNvSpPr>
          <p:nvPr/>
        </p:nvSpPr>
        <p:spPr bwMode="auto">
          <a:xfrm>
            <a:off x="4572000" y="17526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Apodization</a:t>
            </a:r>
          </a:p>
        </p:txBody>
      </p:sp>
      <p:sp>
        <p:nvSpPr>
          <p:cNvPr id="67592" name="Text Box 8"/>
          <p:cNvSpPr txBox="1">
            <a:spLocks noChangeArrowheads="1"/>
          </p:cNvSpPr>
          <p:nvPr/>
        </p:nvSpPr>
        <p:spPr bwMode="auto">
          <a:xfrm>
            <a:off x="457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ATMS RDR</a:t>
            </a:r>
          </a:p>
        </p:txBody>
      </p:sp>
      <p:sp>
        <p:nvSpPr>
          <p:cNvPr id="67593" name="Text Box 9"/>
          <p:cNvSpPr txBox="1">
            <a:spLocks noChangeArrowheads="1"/>
          </p:cNvSpPr>
          <p:nvPr/>
        </p:nvSpPr>
        <p:spPr bwMode="auto">
          <a:xfrm>
            <a:off x="2362200" y="2438400"/>
            <a:ext cx="1447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ATMS TDR</a:t>
            </a:r>
          </a:p>
        </p:txBody>
      </p:sp>
      <p:sp>
        <p:nvSpPr>
          <p:cNvPr id="67594" name="Text Box 10"/>
          <p:cNvSpPr txBox="1">
            <a:spLocks noChangeArrowheads="1"/>
          </p:cNvSpPr>
          <p:nvPr/>
        </p:nvSpPr>
        <p:spPr bwMode="auto">
          <a:xfrm>
            <a:off x="4267200" y="2438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Remap SDR</a:t>
            </a:r>
          </a:p>
        </p:txBody>
      </p:sp>
      <p:sp>
        <p:nvSpPr>
          <p:cNvPr id="67596" name="Text Box 12"/>
          <p:cNvSpPr txBox="1">
            <a:spLocks noChangeArrowheads="1"/>
          </p:cNvSpPr>
          <p:nvPr/>
        </p:nvSpPr>
        <p:spPr bwMode="auto">
          <a:xfrm>
            <a:off x="4267200" y="3581400"/>
            <a:ext cx="16002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Ancillary</a:t>
            </a:r>
          </a:p>
        </p:txBody>
      </p:sp>
      <p:sp>
        <p:nvSpPr>
          <p:cNvPr id="67597" name="Text Box 13"/>
          <p:cNvSpPr txBox="1">
            <a:spLocks noChangeArrowheads="1"/>
          </p:cNvSpPr>
          <p:nvPr/>
        </p:nvSpPr>
        <p:spPr bwMode="auto">
          <a:xfrm>
            <a:off x="4267200" y="4419600"/>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Look-up Tables</a:t>
            </a:r>
          </a:p>
        </p:txBody>
      </p:sp>
      <p:sp>
        <p:nvSpPr>
          <p:cNvPr id="67599" name="Line 15"/>
          <p:cNvSpPr>
            <a:spLocks noChangeShapeType="1"/>
          </p:cNvSpPr>
          <p:nvPr/>
        </p:nvSpPr>
        <p:spPr bwMode="auto">
          <a:xfrm>
            <a:off x="1905000" y="1905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6"/>
          <p:cNvSpPr>
            <a:spLocks noChangeShapeType="1"/>
          </p:cNvSpPr>
          <p:nvPr/>
        </p:nvSpPr>
        <p:spPr bwMode="auto">
          <a:xfrm>
            <a:off x="1905000" y="25908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Line 17"/>
          <p:cNvSpPr>
            <a:spLocks noChangeShapeType="1"/>
          </p:cNvSpPr>
          <p:nvPr/>
        </p:nvSpPr>
        <p:spPr bwMode="auto">
          <a:xfrm>
            <a:off x="3810000" y="190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3" name="Line 19"/>
          <p:cNvSpPr>
            <a:spLocks noChangeShapeType="1"/>
          </p:cNvSpPr>
          <p:nvPr/>
        </p:nvSpPr>
        <p:spPr bwMode="auto">
          <a:xfrm flipV="1">
            <a:off x="5105400" y="3962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6" name="Text Box 22"/>
          <p:cNvSpPr txBox="1">
            <a:spLocks noChangeArrowheads="1"/>
          </p:cNvSpPr>
          <p:nvPr/>
        </p:nvSpPr>
        <p:spPr bwMode="auto">
          <a:xfrm>
            <a:off x="6781800" y="5673725"/>
            <a:ext cx="16002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Configurable Parameters</a:t>
            </a:r>
          </a:p>
        </p:txBody>
      </p:sp>
      <p:sp>
        <p:nvSpPr>
          <p:cNvPr id="67607" name="Line 23"/>
          <p:cNvSpPr>
            <a:spLocks noChangeShapeType="1"/>
          </p:cNvSpPr>
          <p:nvPr/>
        </p:nvSpPr>
        <p:spPr bwMode="auto">
          <a:xfrm>
            <a:off x="5867400" y="2590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Line 24"/>
          <p:cNvSpPr>
            <a:spLocks noChangeShapeType="1"/>
          </p:cNvSpPr>
          <p:nvPr/>
        </p:nvSpPr>
        <p:spPr bwMode="auto">
          <a:xfrm flipV="1">
            <a:off x="7620000" y="5029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9" name="Line 25"/>
          <p:cNvSpPr>
            <a:spLocks noChangeShapeType="1"/>
          </p:cNvSpPr>
          <p:nvPr/>
        </p:nvSpPr>
        <p:spPr bwMode="auto">
          <a:xfrm>
            <a:off x="6172200" y="1905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6"/>
          <p:cNvSpPr>
            <a:spLocks noChangeShapeType="1"/>
          </p:cNvSpPr>
          <p:nvPr/>
        </p:nvSpPr>
        <p:spPr bwMode="auto">
          <a:xfrm>
            <a:off x="5867400" y="3733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7"/>
          <p:cNvSpPr>
            <a:spLocks noChangeShapeType="1"/>
          </p:cNvSpPr>
          <p:nvPr/>
        </p:nvSpPr>
        <p:spPr bwMode="auto">
          <a:xfrm>
            <a:off x="5867400" y="4648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Text Box 29"/>
          <p:cNvSpPr txBox="1">
            <a:spLocks noChangeArrowheads="1"/>
          </p:cNvSpPr>
          <p:nvPr/>
        </p:nvSpPr>
        <p:spPr bwMode="auto">
          <a:xfrm>
            <a:off x="3124200" y="2976563"/>
            <a:ext cx="14478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ATMS SDR</a:t>
            </a:r>
          </a:p>
        </p:txBody>
      </p:sp>
      <p:sp>
        <p:nvSpPr>
          <p:cNvPr id="67616" name="Line 32"/>
          <p:cNvSpPr>
            <a:spLocks noChangeShapeType="1"/>
          </p:cNvSpPr>
          <p:nvPr/>
        </p:nvSpPr>
        <p:spPr bwMode="auto">
          <a:xfrm>
            <a:off x="2895600" y="2819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7" name="Line 33"/>
          <p:cNvSpPr>
            <a:spLocks noChangeShapeType="1"/>
          </p:cNvSpPr>
          <p:nvPr/>
        </p:nvSpPr>
        <p:spPr bwMode="auto">
          <a:xfrm>
            <a:off x="28956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8" name="Line 34"/>
          <p:cNvSpPr>
            <a:spLocks noChangeShapeType="1"/>
          </p:cNvSpPr>
          <p:nvPr/>
        </p:nvSpPr>
        <p:spPr bwMode="auto">
          <a:xfrm>
            <a:off x="4572000" y="3200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9" name="Line 35"/>
          <p:cNvSpPr>
            <a:spLocks noChangeShapeType="1"/>
          </p:cNvSpPr>
          <p:nvPr/>
        </p:nvSpPr>
        <p:spPr bwMode="auto">
          <a:xfrm flipV="1">
            <a:off x="4800600" y="2819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0" name="Rectangle 36"/>
          <p:cNvSpPr>
            <a:spLocks noChangeArrowheads="1"/>
          </p:cNvSpPr>
          <p:nvPr/>
        </p:nvSpPr>
        <p:spPr bwMode="auto">
          <a:xfrm>
            <a:off x="457200" y="3505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GFS</a:t>
            </a:r>
          </a:p>
        </p:txBody>
      </p:sp>
      <p:sp>
        <p:nvSpPr>
          <p:cNvPr id="67621" name="Line 37"/>
          <p:cNvSpPr>
            <a:spLocks noChangeShapeType="1"/>
          </p:cNvSpPr>
          <p:nvPr/>
        </p:nvSpPr>
        <p:spPr bwMode="auto">
          <a:xfrm>
            <a:off x="1676400" y="37338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2" name="Line 38"/>
          <p:cNvSpPr>
            <a:spLocks noChangeShapeType="1"/>
          </p:cNvSpPr>
          <p:nvPr/>
        </p:nvSpPr>
        <p:spPr bwMode="auto">
          <a:xfrm>
            <a:off x="3810000" y="19050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4" name="Line 40"/>
          <p:cNvSpPr>
            <a:spLocks noChangeShapeType="1"/>
          </p:cNvSpPr>
          <p:nvPr/>
        </p:nvSpPr>
        <p:spPr bwMode="auto">
          <a:xfrm>
            <a:off x="4267200" y="1524000"/>
            <a:ext cx="426720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5" name="Line 41"/>
          <p:cNvSpPr>
            <a:spLocks noChangeShapeType="1"/>
          </p:cNvSpPr>
          <p:nvPr/>
        </p:nvSpPr>
        <p:spPr bwMode="auto">
          <a:xfrm>
            <a:off x="6477000" y="5029200"/>
            <a:ext cx="205740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6" name="Line 42"/>
          <p:cNvSpPr>
            <a:spLocks noChangeShapeType="1"/>
          </p:cNvSpPr>
          <p:nvPr/>
        </p:nvSpPr>
        <p:spPr bwMode="auto">
          <a:xfrm>
            <a:off x="8534400" y="1524000"/>
            <a:ext cx="0" cy="35052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7" name="Line 43"/>
          <p:cNvSpPr>
            <a:spLocks noChangeShapeType="1"/>
          </p:cNvSpPr>
          <p:nvPr/>
        </p:nvSpPr>
        <p:spPr bwMode="auto">
          <a:xfrm>
            <a:off x="6477000" y="2286000"/>
            <a:ext cx="0" cy="27432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8" name="Line 44"/>
          <p:cNvSpPr>
            <a:spLocks noChangeShapeType="1"/>
          </p:cNvSpPr>
          <p:nvPr/>
        </p:nvSpPr>
        <p:spPr bwMode="auto">
          <a:xfrm>
            <a:off x="4267200" y="2286000"/>
            <a:ext cx="2209800" cy="0"/>
          </a:xfrm>
          <a:prstGeom prst="line">
            <a:avLst/>
          </a:prstGeom>
          <a:noFill/>
          <a:ln w="254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29" name="Line 45"/>
          <p:cNvSpPr>
            <a:spLocks noChangeShapeType="1"/>
          </p:cNvSpPr>
          <p:nvPr/>
        </p:nvSpPr>
        <p:spPr bwMode="auto">
          <a:xfrm>
            <a:off x="4267200" y="1524000"/>
            <a:ext cx="0" cy="7620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30" name="Text Box 46"/>
          <p:cNvSpPr txBox="1">
            <a:spLocks noChangeArrowheads="1"/>
          </p:cNvSpPr>
          <p:nvPr/>
        </p:nvSpPr>
        <p:spPr bwMode="auto">
          <a:xfrm>
            <a:off x="6629400" y="19812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67631" name="Text Box 47"/>
          <p:cNvSpPr txBox="1">
            <a:spLocks noChangeArrowheads="1"/>
          </p:cNvSpPr>
          <p:nvPr/>
        </p:nvSpPr>
        <p:spPr bwMode="auto">
          <a:xfrm>
            <a:off x="6553200" y="2209800"/>
            <a:ext cx="1828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FF9900"/>
                </a:solidFill>
              </a:rPr>
              <a:t>CrIMSS EDR Processing Code</a:t>
            </a:r>
          </a:p>
        </p:txBody>
      </p:sp>
      <p:sp>
        <p:nvSpPr>
          <p:cNvPr id="38" name="Slide Number Placeholder 37"/>
          <p:cNvSpPr>
            <a:spLocks noGrp="1"/>
          </p:cNvSpPr>
          <p:nvPr>
            <p:ph type="sldNum" sz="quarter" idx="12"/>
          </p:nvPr>
        </p:nvSpPr>
        <p:spPr>
          <a:xfrm>
            <a:off x="6553200" y="6356350"/>
            <a:ext cx="2133600" cy="365125"/>
          </a:xfrm>
        </p:spPr>
        <p:txBody>
          <a:bodyPr/>
          <a:lstStyle/>
          <a:p>
            <a:fld id="{96E36F11-A39A-294D-A59D-6180D50ED29D}" type="slidenum">
              <a:rPr lang="en-US" smtClean="0"/>
              <a:pPr/>
              <a:t>7</a:t>
            </a:fld>
            <a:endParaRPr lang="en-US" dirty="0"/>
          </a:p>
        </p:txBody>
      </p:sp>
    </p:spTree>
    <p:extLst>
      <p:ext uri="{BB962C8B-B14F-4D97-AF65-F5344CB8AC3E}">
        <p14:creationId xmlns:p14="http://schemas.microsoft.com/office/powerpoint/2010/main" val="238782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AutoShape 52"/>
          <p:cNvSpPr>
            <a:spLocks noChangeArrowheads="1"/>
          </p:cNvSpPr>
          <p:nvPr/>
        </p:nvSpPr>
        <p:spPr bwMode="auto">
          <a:xfrm>
            <a:off x="1912025" y="5699124"/>
            <a:ext cx="533400" cy="58754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0" name="Rectangle 2"/>
          <p:cNvSpPr>
            <a:spLocks noGrp="1" noChangeArrowheads="1"/>
          </p:cNvSpPr>
          <p:nvPr>
            <p:ph type="title"/>
          </p:nvPr>
        </p:nvSpPr>
        <p:spPr>
          <a:xfrm>
            <a:off x="457200" y="27126"/>
            <a:ext cx="8229600" cy="792271"/>
          </a:xfrm>
        </p:spPr>
        <p:txBody>
          <a:bodyPr>
            <a:normAutofit/>
          </a:bodyPr>
          <a:lstStyle/>
          <a:p>
            <a:r>
              <a:rPr lang="en-US" dirty="0" smtClean="0"/>
              <a:t>Overview of CrIMSS EDR Products</a:t>
            </a:r>
          </a:p>
        </p:txBody>
      </p:sp>
      <p:sp>
        <p:nvSpPr>
          <p:cNvPr id="68614" name="AutoShape 6"/>
          <p:cNvSpPr>
            <a:spLocks noChangeArrowheads="1"/>
          </p:cNvSpPr>
          <p:nvPr/>
        </p:nvSpPr>
        <p:spPr bwMode="auto">
          <a:xfrm>
            <a:off x="6172200" y="17526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5" name="AutoShape 7"/>
          <p:cNvSpPr>
            <a:spLocks noChangeArrowheads="1"/>
          </p:cNvSpPr>
          <p:nvPr/>
        </p:nvSpPr>
        <p:spPr bwMode="auto">
          <a:xfrm>
            <a:off x="1219200" y="3429000"/>
            <a:ext cx="12192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6" name="Text Box 8"/>
          <p:cNvSpPr txBox="1">
            <a:spLocks noChangeArrowheads="1"/>
          </p:cNvSpPr>
          <p:nvPr/>
        </p:nvSpPr>
        <p:spPr bwMode="auto">
          <a:xfrm>
            <a:off x="3276600" y="13716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Initialization</a:t>
            </a:r>
          </a:p>
        </p:txBody>
      </p:sp>
      <p:sp>
        <p:nvSpPr>
          <p:cNvPr id="68617" name="Text Box 9"/>
          <p:cNvSpPr txBox="1">
            <a:spLocks noChangeArrowheads="1"/>
          </p:cNvSpPr>
          <p:nvPr/>
        </p:nvSpPr>
        <p:spPr bwMode="auto">
          <a:xfrm>
            <a:off x="3276600" y="2057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Preprocessing</a:t>
            </a:r>
          </a:p>
        </p:txBody>
      </p:sp>
      <p:sp>
        <p:nvSpPr>
          <p:cNvPr id="68618" name="AutoShape 10"/>
          <p:cNvSpPr>
            <a:spLocks noChangeArrowheads="1"/>
          </p:cNvSpPr>
          <p:nvPr/>
        </p:nvSpPr>
        <p:spPr bwMode="auto">
          <a:xfrm>
            <a:off x="3429000" y="2819400"/>
            <a:ext cx="1371600" cy="457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9" name="AutoShape 11"/>
          <p:cNvSpPr>
            <a:spLocks noChangeArrowheads="1"/>
          </p:cNvSpPr>
          <p:nvPr/>
        </p:nvSpPr>
        <p:spPr bwMode="auto">
          <a:xfrm>
            <a:off x="3473450" y="3505200"/>
            <a:ext cx="1295400" cy="8382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Text Box 13"/>
          <p:cNvSpPr txBox="1">
            <a:spLocks noChangeArrowheads="1"/>
          </p:cNvSpPr>
          <p:nvPr/>
        </p:nvSpPr>
        <p:spPr bwMode="auto">
          <a:xfrm>
            <a:off x="3200400" y="4724400"/>
            <a:ext cx="1752600" cy="3794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Quality Control</a:t>
            </a:r>
          </a:p>
        </p:txBody>
      </p:sp>
      <p:sp>
        <p:nvSpPr>
          <p:cNvPr id="68622" name="Text Box 14"/>
          <p:cNvSpPr txBox="1">
            <a:spLocks noChangeArrowheads="1"/>
          </p:cNvSpPr>
          <p:nvPr/>
        </p:nvSpPr>
        <p:spPr bwMode="auto">
          <a:xfrm>
            <a:off x="2819400" y="5565775"/>
            <a:ext cx="2514600" cy="8350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spcBef>
                <a:spcPct val="20000"/>
              </a:spcBef>
            </a:pPr>
            <a:r>
              <a:rPr lang="en-US" dirty="0" smtClean="0"/>
              <a:t>ATMS </a:t>
            </a:r>
            <a:r>
              <a:rPr lang="en-US" dirty="0"/>
              <a:t>+ </a:t>
            </a:r>
            <a:r>
              <a:rPr lang="en-US" dirty="0" err="1" smtClean="0"/>
              <a:t>CrIS</a:t>
            </a:r>
            <a:r>
              <a:rPr lang="en-US" dirty="0" smtClean="0"/>
              <a:t> </a:t>
            </a:r>
            <a:r>
              <a:rPr lang="en-US" dirty="0"/>
              <a:t>retrieval</a:t>
            </a:r>
          </a:p>
          <a:p>
            <a:pPr algn="ctr">
              <a:lnSpc>
                <a:spcPct val="75000"/>
              </a:lnSpc>
              <a:spcBef>
                <a:spcPct val="20000"/>
              </a:spcBef>
            </a:pPr>
            <a:r>
              <a:rPr lang="en-US" dirty="0"/>
              <a:t>.or.</a:t>
            </a:r>
          </a:p>
          <a:p>
            <a:pPr algn="ctr">
              <a:lnSpc>
                <a:spcPct val="75000"/>
              </a:lnSpc>
              <a:spcBef>
                <a:spcPct val="20000"/>
              </a:spcBef>
            </a:pPr>
            <a:r>
              <a:rPr lang="en-US" dirty="0"/>
              <a:t>NWP + </a:t>
            </a:r>
            <a:r>
              <a:rPr lang="en-US" dirty="0" err="1" smtClean="0"/>
              <a:t>CrIS</a:t>
            </a:r>
            <a:r>
              <a:rPr lang="en-US" dirty="0" smtClean="0"/>
              <a:t> </a:t>
            </a:r>
            <a:r>
              <a:rPr lang="en-US" dirty="0"/>
              <a:t>retrieval</a:t>
            </a:r>
          </a:p>
        </p:txBody>
      </p:sp>
      <p:sp>
        <p:nvSpPr>
          <p:cNvPr id="68624" name="Line 16"/>
          <p:cNvSpPr>
            <a:spLocks noChangeShapeType="1"/>
          </p:cNvSpPr>
          <p:nvPr/>
        </p:nvSpPr>
        <p:spPr bwMode="auto">
          <a:xfrm>
            <a:off x="5029200" y="22860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Line 17"/>
          <p:cNvSpPr>
            <a:spLocks noChangeShapeType="1"/>
          </p:cNvSpPr>
          <p:nvPr/>
        </p:nvSpPr>
        <p:spPr bwMode="auto">
          <a:xfrm>
            <a:off x="4114800" y="1752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6" name="Line 18"/>
          <p:cNvSpPr>
            <a:spLocks noChangeShapeType="1"/>
          </p:cNvSpPr>
          <p:nvPr/>
        </p:nvSpPr>
        <p:spPr bwMode="auto">
          <a:xfrm flipV="1">
            <a:off x="4114800" y="2438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8" name="Text Box 20"/>
          <p:cNvSpPr txBox="1">
            <a:spLocks noChangeArrowheads="1"/>
          </p:cNvSpPr>
          <p:nvPr/>
        </p:nvSpPr>
        <p:spPr bwMode="auto">
          <a:xfrm>
            <a:off x="3352800" y="2895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Next FOR</a:t>
            </a:r>
          </a:p>
        </p:txBody>
      </p:sp>
      <p:sp>
        <p:nvSpPr>
          <p:cNvPr id="68629" name="Line 21"/>
          <p:cNvSpPr>
            <a:spLocks noChangeShapeType="1"/>
          </p:cNvSpPr>
          <p:nvPr/>
        </p:nvSpPr>
        <p:spPr bwMode="auto">
          <a:xfrm flipV="1">
            <a:off x="4114800" y="32766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Text Box 22"/>
          <p:cNvSpPr txBox="1">
            <a:spLocks noChangeArrowheads="1"/>
          </p:cNvSpPr>
          <p:nvPr/>
        </p:nvSpPr>
        <p:spPr bwMode="auto">
          <a:xfrm>
            <a:off x="3657600" y="3657600"/>
            <a:ext cx="91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All FOV finished?</a:t>
            </a:r>
          </a:p>
        </p:txBody>
      </p:sp>
      <p:sp>
        <p:nvSpPr>
          <p:cNvPr id="68631" name="Text Box 23"/>
          <p:cNvSpPr txBox="1">
            <a:spLocks noChangeArrowheads="1"/>
          </p:cNvSpPr>
          <p:nvPr/>
        </p:nvSpPr>
        <p:spPr bwMode="auto">
          <a:xfrm>
            <a:off x="1143000" y="3816925"/>
            <a:ext cx="1371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dirty="0" smtClean="0"/>
              <a:t>EDR Post Processing</a:t>
            </a:r>
          </a:p>
          <a:p>
            <a:pPr algn="ctr">
              <a:spcBef>
                <a:spcPct val="50000"/>
              </a:spcBef>
            </a:pPr>
            <a:r>
              <a:rPr lang="en-US" sz="1200" dirty="0" smtClean="0"/>
              <a:t>42L AVTP,            22L AVMP</a:t>
            </a:r>
            <a:endParaRPr lang="en-US" sz="1200" dirty="0"/>
          </a:p>
        </p:txBody>
      </p:sp>
      <p:sp>
        <p:nvSpPr>
          <p:cNvPr id="68632" name="Line 24"/>
          <p:cNvSpPr>
            <a:spLocks noChangeShapeType="1"/>
          </p:cNvSpPr>
          <p:nvPr/>
        </p:nvSpPr>
        <p:spPr bwMode="auto">
          <a:xfrm flipH="1">
            <a:off x="2438400" y="39624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3" name="Text Box 25"/>
          <p:cNvSpPr txBox="1">
            <a:spLocks noChangeArrowheads="1"/>
          </p:cNvSpPr>
          <p:nvPr/>
        </p:nvSpPr>
        <p:spPr bwMode="auto">
          <a:xfrm>
            <a:off x="2667000" y="36576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34" name="Text Box 26"/>
          <p:cNvSpPr txBox="1">
            <a:spLocks noChangeArrowheads="1"/>
          </p:cNvSpPr>
          <p:nvPr/>
        </p:nvSpPr>
        <p:spPr bwMode="auto">
          <a:xfrm>
            <a:off x="609600" y="1219200"/>
            <a:ext cx="2133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Preprocessed CrIS, ATMS, GFS</a:t>
            </a:r>
          </a:p>
        </p:txBody>
      </p:sp>
      <p:sp>
        <p:nvSpPr>
          <p:cNvPr id="68635" name="Line 27"/>
          <p:cNvSpPr>
            <a:spLocks noChangeShapeType="1"/>
          </p:cNvSpPr>
          <p:nvPr/>
        </p:nvSpPr>
        <p:spPr bwMode="auto">
          <a:xfrm>
            <a:off x="2743200" y="1524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6" name="Text Box 28"/>
          <p:cNvSpPr txBox="1">
            <a:spLocks noChangeArrowheads="1"/>
          </p:cNvSpPr>
          <p:nvPr/>
        </p:nvSpPr>
        <p:spPr bwMode="auto">
          <a:xfrm>
            <a:off x="6172200" y="1997075"/>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ATMS R’s Available?</a:t>
            </a:r>
          </a:p>
        </p:txBody>
      </p:sp>
      <p:sp>
        <p:nvSpPr>
          <p:cNvPr id="68637" name="Oval 29"/>
          <p:cNvSpPr>
            <a:spLocks noChangeArrowheads="1"/>
          </p:cNvSpPr>
          <p:nvPr/>
        </p:nvSpPr>
        <p:spPr bwMode="auto">
          <a:xfrm>
            <a:off x="7848600" y="1905000"/>
            <a:ext cx="990600" cy="685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38" name="Line 30"/>
          <p:cNvSpPr>
            <a:spLocks noChangeShapeType="1"/>
          </p:cNvSpPr>
          <p:nvPr/>
        </p:nvSpPr>
        <p:spPr bwMode="auto">
          <a:xfrm>
            <a:off x="7467600" y="2286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9" name="Text Box 31"/>
          <p:cNvSpPr txBox="1">
            <a:spLocks noChangeArrowheads="1"/>
          </p:cNvSpPr>
          <p:nvPr/>
        </p:nvSpPr>
        <p:spPr bwMode="auto">
          <a:xfrm>
            <a:off x="7315200" y="1981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0" name="Line 32"/>
          <p:cNvSpPr>
            <a:spLocks noChangeShapeType="1"/>
          </p:cNvSpPr>
          <p:nvPr/>
        </p:nvSpPr>
        <p:spPr bwMode="auto">
          <a:xfrm flipV="1">
            <a:off x="41148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1" name="Line 33"/>
          <p:cNvSpPr>
            <a:spLocks noChangeShapeType="1"/>
          </p:cNvSpPr>
          <p:nvPr/>
        </p:nvSpPr>
        <p:spPr bwMode="auto">
          <a:xfrm flipV="1">
            <a:off x="4114800" y="5105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2" name="Text Box 34"/>
          <p:cNvSpPr txBox="1">
            <a:spLocks noChangeArrowheads="1"/>
          </p:cNvSpPr>
          <p:nvPr/>
        </p:nvSpPr>
        <p:spPr bwMode="auto">
          <a:xfrm>
            <a:off x="5943600" y="3232150"/>
            <a:ext cx="1752600" cy="6540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smtClean="0"/>
              <a:t>2-stage ATMS-only </a:t>
            </a:r>
            <a:r>
              <a:rPr lang="en-US" dirty="0"/>
              <a:t>Retrieval</a:t>
            </a:r>
          </a:p>
        </p:txBody>
      </p:sp>
      <p:sp>
        <p:nvSpPr>
          <p:cNvPr id="68643" name="AutoShape 35"/>
          <p:cNvSpPr>
            <a:spLocks noChangeArrowheads="1"/>
          </p:cNvSpPr>
          <p:nvPr/>
        </p:nvSpPr>
        <p:spPr bwMode="auto">
          <a:xfrm>
            <a:off x="6172200" y="4343400"/>
            <a:ext cx="1295400" cy="10668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44" name="Text Box 36"/>
          <p:cNvSpPr txBox="1">
            <a:spLocks noChangeArrowheads="1"/>
          </p:cNvSpPr>
          <p:nvPr/>
        </p:nvSpPr>
        <p:spPr bwMode="auto">
          <a:xfrm>
            <a:off x="7772400" y="20574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NWP First Guess</a:t>
            </a:r>
          </a:p>
        </p:txBody>
      </p:sp>
      <p:sp>
        <p:nvSpPr>
          <p:cNvPr id="68645" name="Text Box 37"/>
          <p:cNvSpPr txBox="1">
            <a:spLocks noChangeArrowheads="1"/>
          </p:cNvSpPr>
          <p:nvPr/>
        </p:nvSpPr>
        <p:spPr bwMode="auto">
          <a:xfrm>
            <a:off x="4038600" y="3276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46" name="Text Box 38"/>
          <p:cNvSpPr txBox="1">
            <a:spLocks noChangeArrowheads="1"/>
          </p:cNvSpPr>
          <p:nvPr/>
        </p:nvSpPr>
        <p:spPr bwMode="auto">
          <a:xfrm>
            <a:off x="6172200" y="45720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CrIS R’s Available?</a:t>
            </a:r>
          </a:p>
        </p:txBody>
      </p:sp>
      <p:sp>
        <p:nvSpPr>
          <p:cNvPr id="68647" name="Line 39"/>
          <p:cNvSpPr>
            <a:spLocks noChangeShapeType="1"/>
          </p:cNvSpPr>
          <p:nvPr/>
        </p:nvSpPr>
        <p:spPr bwMode="auto">
          <a:xfrm>
            <a:off x="6781800" y="2819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8" name="Line 40"/>
          <p:cNvSpPr>
            <a:spLocks noChangeShapeType="1"/>
          </p:cNvSpPr>
          <p:nvPr/>
        </p:nvSpPr>
        <p:spPr bwMode="auto">
          <a:xfrm>
            <a:off x="6781800" y="3886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9" name="Line 41"/>
          <p:cNvSpPr>
            <a:spLocks noChangeShapeType="1"/>
          </p:cNvSpPr>
          <p:nvPr/>
        </p:nvSpPr>
        <p:spPr bwMode="auto">
          <a:xfrm flipH="1">
            <a:off x="4953000" y="4876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Text Box 42"/>
          <p:cNvSpPr txBox="1">
            <a:spLocks noChangeArrowheads="1"/>
          </p:cNvSpPr>
          <p:nvPr/>
        </p:nvSpPr>
        <p:spPr bwMode="auto">
          <a:xfrm>
            <a:off x="5334000" y="4648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No</a:t>
            </a:r>
          </a:p>
        </p:txBody>
      </p:sp>
      <p:sp>
        <p:nvSpPr>
          <p:cNvPr id="68651" name="Text Box 43"/>
          <p:cNvSpPr txBox="1">
            <a:spLocks noChangeArrowheads="1"/>
          </p:cNvSpPr>
          <p:nvPr/>
        </p:nvSpPr>
        <p:spPr bwMode="auto">
          <a:xfrm>
            <a:off x="6629400" y="2819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2" name="Text Box 44"/>
          <p:cNvSpPr txBox="1">
            <a:spLocks noChangeArrowheads="1"/>
          </p:cNvSpPr>
          <p:nvPr/>
        </p:nvSpPr>
        <p:spPr bwMode="auto">
          <a:xfrm>
            <a:off x="6705600" y="53340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t>Yes</a:t>
            </a:r>
          </a:p>
        </p:txBody>
      </p:sp>
      <p:sp>
        <p:nvSpPr>
          <p:cNvPr id="68653" name="Text Box 45"/>
          <p:cNvSpPr txBox="1">
            <a:spLocks noChangeArrowheads="1"/>
          </p:cNvSpPr>
          <p:nvPr/>
        </p:nvSpPr>
        <p:spPr bwMode="auto">
          <a:xfrm>
            <a:off x="5867400" y="5638800"/>
            <a:ext cx="19050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Scene Classification</a:t>
            </a:r>
          </a:p>
        </p:txBody>
      </p:sp>
      <p:sp>
        <p:nvSpPr>
          <p:cNvPr id="68654" name="Line 46"/>
          <p:cNvSpPr>
            <a:spLocks noChangeShapeType="1"/>
          </p:cNvSpPr>
          <p:nvPr/>
        </p:nvSpPr>
        <p:spPr bwMode="auto">
          <a:xfrm>
            <a:off x="6781800" y="5410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6" name="Line 48"/>
          <p:cNvSpPr>
            <a:spLocks noChangeShapeType="1"/>
          </p:cNvSpPr>
          <p:nvPr/>
        </p:nvSpPr>
        <p:spPr bwMode="auto">
          <a:xfrm flipH="1">
            <a:off x="5334000" y="5943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7" name="Line 49"/>
          <p:cNvSpPr>
            <a:spLocks noChangeShapeType="1"/>
          </p:cNvSpPr>
          <p:nvPr/>
        </p:nvSpPr>
        <p:spPr bwMode="auto">
          <a:xfrm>
            <a:off x="8305800" y="25908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8" name="Line 50"/>
          <p:cNvSpPr>
            <a:spLocks noChangeShapeType="1"/>
          </p:cNvSpPr>
          <p:nvPr/>
        </p:nvSpPr>
        <p:spPr bwMode="auto">
          <a:xfrm flipH="1">
            <a:off x="7467600" y="4876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0" name="AutoShape 52"/>
          <p:cNvSpPr>
            <a:spLocks noChangeArrowheads="1"/>
          </p:cNvSpPr>
          <p:nvPr/>
        </p:nvSpPr>
        <p:spPr bwMode="auto">
          <a:xfrm>
            <a:off x="5334000" y="4038599"/>
            <a:ext cx="533400" cy="537865"/>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61" name="Text Box 53"/>
          <p:cNvSpPr txBox="1">
            <a:spLocks noChangeArrowheads="1"/>
          </p:cNvSpPr>
          <p:nvPr/>
        </p:nvSpPr>
        <p:spPr bwMode="auto">
          <a:xfrm>
            <a:off x="5322125" y="41623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dirty="0" smtClean="0"/>
              <a:t>100L IP</a:t>
            </a:r>
            <a:endParaRPr lang="en-US" sz="1200" dirty="0"/>
          </a:p>
        </p:txBody>
      </p:sp>
      <p:sp>
        <p:nvSpPr>
          <p:cNvPr id="68662" name="Line 54"/>
          <p:cNvSpPr>
            <a:spLocks noChangeShapeType="1"/>
          </p:cNvSpPr>
          <p:nvPr/>
        </p:nvSpPr>
        <p:spPr bwMode="auto">
          <a:xfrm>
            <a:off x="5562600" y="35814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63" name="Line 55"/>
          <p:cNvSpPr>
            <a:spLocks noChangeShapeType="1"/>
          </p:cNvSpPr>
          <p:nvPr/>
        </p:nvSpPr>
        <p:spPr bwMode="auto">
          <a:xfrm>
            <a:off x="5562600" y="3581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Slide Number Placeholder 47"/>
          <p:cNvSpPr>
            <a:spLocks noGrp="1"/>
          </p:cNvSpPr>
          <p:nvPr>
            <p:ph type="sldNum" sz="quarter" idx="12"/>
          </p:nvPr>
        </p:nvSpPr>
        <p:spPr>
          <a:xfrm>
            <a:off x="6553200" y="6356350"/>
            <a:ext cx="2133600" cy="365125"/>
          </a:xfrm>
        </p:spPr>
        <p:txBody>
          <a:bodyPr/>
          <a:lstStyle/>
          <a:p>
            <a:fld id="{96E36F11-A39A-294D-A59D-6180D50ED29D}" type="slidenum">
              <a:rPr lang="en-US" smtClean="0"/>
              <a:pPr/>
              <a:t>8</a:t>
            </a:fld>
            <a:endParaRPr lang="en-US" dirty="0"/>
          </a:p>
        </p:txBody>
      </p:sp>
      <p:sp>
        <p:nvSpPr>
          <p:cNvPr id="50" name="Text Box 53"/>
          <p:cNvSpPr txBox="1">
            <a:spLocks noChangeArrowheads="1"/>
          </p:cNvSpPr>
          <p:nvPr/>
        </p:nvSpPr>
        <p:spPr bwMode="auto">
          <a:xfrm>
            <a:off x="1888275" y="5834700"/>
            <a:ext cx="60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dirty="0" smtClean="0"/>
              <a:t>100L IP</a:t>
            </a:r>
            <a:endParaRPr lang="en-US" sz="1400" dirty="0"/>
          </a:p>
        </p:txBody>
      </p:sp>
      <p:sp>
        <p:nvSpPr>
          <p:cNvPr id="51" name="Line 54"/>
          <p:cNvSpPr>
            <a:spLocks noChangeShapeType="1"/>
          </p:cNvSpPr>
          <p:nvPr/>
        </p:nvSpPr>
        <p:spPr bwMode="auto">
          <a:xfrm flipH="1">
            <a:off x="2437500" y="5943600"/>
            <a:ext cx="381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2843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a:off x="7239000" y="1828800"/>
            <a:ext cx="0" cy="2286000"/>
          </a:xfrm>
          <a:prstGeom prst="line">
            <a:avLst/>
          </a:prstGeom>
          <a:noFill/>
          <a:ln w="38100">
            <a:solidFill>
              <a:srgbClr val="FF0000"/>
            </a:solidFill>
            <a:round/>
            <a:headEnd/>
            <a:tailEnd/>
          </a:ln>
          <a:effectLst/>
        </p:spPr>
        <p:txBody>
          <a:bodyPr/>
          <a:lstStyle/>
          <a:p>
            <a:endParaRPr lang="en-US"/>
          </a:p>
        </p:txBody>
      </p:sp>
      <p:sp>
        <p:nvSpPr>
          <p:cNvPr id="54275" name="Line 3"/>
          <p:cNvSpPr>
            <a:spLocks noChangeShapeType="1"/>
          </p:cNvSpPr>
          <p:nvPr/>
        </p:nvSpPr>
        <p:spPr bwMode="auto">
          <a:xfrm>
            <a:off x="4495800" y="2286000"/>
            <a:ext cx="0" cy="3810000"/>
          </a:xfrm>
          <a:prstGeom prst="line">
            <a:avLst/>
          </a:prstGeom>
          <a:noFill/>
          <a:ln w="38100">
            <a:solidFill>
              <a:srgbClr val="FF0000"/>
            </a:solidFill>
            <a:round/>
            <a:headEnd/>
            <a:tailEnd/>
          </a:ln>
          <a:effectLst/>
        </p:spPr>
        <p:txBody>
          <a:bodyPr/>
          <a:lstStyle/>
          <a:p>
            <a:endParaRPr lang="en-US"/>
          </a:p>
        </p:txBody>
      </p:sp>
      <p:sp>
        <p:nvSpPr>
          <p:cNvPr id="54276" name="Line 4"/>
          <p:cNvSpPr>
            <a:spLocks noChangeShapeType="1"/>
          </p:cNvSpPr>
          <p:nvPr/>
        </p:nvSpPr>
        <p:spPr bwMode="auto">
          <a:xfrm>
            <a:off x="1828800" y="1905000"/>
            <a:ext cx="0" cy="4038600"/>
          </a:xfrm>
          <a:prstGeom prst="line">
            <a:avLst/>
          </a:prstGeom>
          <a:noFill/>
          <a:ln w="38100">
            <a:solidFill>
              <a:srgbClr val="FF0000"/>
            </a:solidFill>
            <a:round/>
            <a:headEnd/>
            <a:tailEnd/>
          </a:ln>
          <a:effectLst/>
        </p:spPr>
        <p:txBody>
          <a:bodyPr/>
          <a:lstStyle/>
          <a:p>
            <a:endParaRPr lang="en-US"/>
          </a:p>
        </p:txBody>
      </p:sp>
      <p:sp>
        <p:nvSpPr>
          <p:cNvPr id="54277" name="Rectangle 5"/>
          <p:cNvSpPr>
            <a:spLocks noGrp="1" noChangeArrowheads="1"/>
          </p:cNvSpPr>
          <p:nvPr>
            <p:ph type="title"/>
          </p:nvPr>
        </p:nvSpPr>
        <p:spPr>
          <a:xfrm>
            <a:off x="304800" y="152400"/>
            <a:ext cx="8610600" cy="762000"/>
          </a:xfrm>
        </p:spPr>
        <p:txBody>
          <a:bodyPr>
            <a:noAutofit/>
          </a:bodyPr>
          <a:lstStyle/>
          <a:p>
            <a:r>
              <a:rPr lang="en-US" sz="2400" u="sng" dirty="0" smtClean="0">
                <a:solidFill>
                  <a:schemeClr val="tx1"/>
                </a:solidFill>
              </a:rPr>
              <a:t>Simplified</a:t>
            </a:r>
            <a:r>
              <a:rPr lang="en-US" sz="2400" dirty="0" smtClean="0">
                <a:solidFill>
                  <a:schemeClr val="tx1"/>
                </a:solidFill>
              </a:rPr>
              <a:t> Flow Diagram of the</a:t>
            </a:r>
            <a:br>
              <a:rPr lang="en-US" sz="2400" dirty="0" smtClean="0">
                <a:solidFill>
                  <a:schemeClr val="tx1"/>
                </a:solidFill>
              </a:rPr>
            </a:br>
            <a:r>
              <a:rPr lang="en-US" sz="2400" dirty="0" smtClean="0">
                <a:solidFill>
                  <a:schemeClr val="tx1"/>
                </a:solidFill>
              </a:rPr>
              <a:t>AIRS Science Team Algorithm</a:t>
            </a:r>
          </a:p>
        </p:txBody>
      </p:sp>
      <p:sp>
        <p:nvSpPr>
          <p:cNvPr id="54278" name="Text Box 6"/>
          <p:cNvSpPr txBox="1">
            <a:spLocks noChangeArrowheads="1"/>
          </p:cNvSpPr>
          <p:nvPr/>
        </p:nvSpPr>
        <p:spPr bwMode="auto">
          <a:xfrm>
            <a:off x="990600" y="2133600"/>
            <a:ext cx="1752600" cy="863600"/>
          </a:xfrm>
          <a:prstGeom prst="rect">
            <a:avLst/>
          </a:prstGeom>
          <a:solidFill>
            <a:srgbClr val="CCFFCC"/>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Microwave Physical for T(p), q(p), LIQ(p), </a:t>
            </a:r>
            <a:r>
              <a:rPr lang="en-US" sz="1600">
                <a:latin typeface="Times New Roman" pitchFamily="18" charset="0"/>
                <a:sym typeface="Symbol" pitchFamily="18" charset="2"/>
              </a:rPr>
              <a:t>(f)</a:t>
            </a:r>
          </a:p>
        </p:txBody>
      </p:sp>
      <p:sp>
        <p:nvSpPr>
          <p:cNvPr id="54279" name="Text Box 7"/>
          <p:cNvSpPr txBox="1">
            <a:spLocks noChangeArrowheads="1"/>
          </p:cNvSpPr>
          <p:nvPr/>
        </p:nvSpPr>
        <p:spPr bwMode="auto">
          <a:xfrm>
            <a:off x="990600" y="1143000"/>
            <a:ext cx="1752600" cy="863600"/>
          </a:xfrm>
          <a:prstGeom prst="rect">
            <a:avLst/>
          </a:prstGeom>
          <a:solidFill>
            <a:srgbClr val="CCFF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Climatological First Guess for all products</a:t>
            </a:r>
          </a:p>
        </p:txBody>
      </p:sp>
      <p:sp>
        <p:nvSpPr>
          <p:cNvPr id="54280" name="Text Box 8"/>
          <p:cNvSpPr txBox="1">
            <a:spLocks noChangeArrowheads="1"/>
          </p:cNvSpPr>
          <p:nvPr/>
        </p:nvSpPr>
        <p:spPr bwMode="auto">
          <a:xfrm>
            <a:off x="990600" y="3267075"/>
            <a:ext cx="1752600" cy="619125"/>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Initial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1" name="Text Box 9"/>
          <p:cNvSpPr txBox="1">
            <a:spLocks noChangeArrowheads="1"/>
          </p:cNvSpPr>
          <p:nvPr/>
        </p:nvSpPr>
        <p:spPr bwMode="auto">
          <a:xfrm>
            <a:off x="990600" y="5943600"/>
            <a:ext cx="1752600" cy="619125"/>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Improved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2" name="Text Box 10"/>
          <p:cNvSpPr txBox="1">
            <a:spLocks noChangeArrowheads="1"/>
          </p:cNvSpPr>
          <p:nvPr/>
        </p:nvSpPr>
        <p:spPr bwMode="auto">
          <a:xfrm>
            <a:off x="3657600" y="4267200"/>
            <a:ext cx="1752600" cy="619125"/>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Final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3" name="Text Box 11"/>
          <p:cNvSpPr txBox="1">
            <a:spLocks noChangeArrowheads="1"/>
          </p:cNvSpPr>
          <p:nvPr/>
        </p:nvSpPr>
        <p:spPr bwMode="auto">
          <a:xfrm>
            <a:off x="838200" y="4038600"/>
            <a:ext cx="2057400" cy="679450"/>
          </a:xfrm>
          <a:prstGeom prst="rect">
            <a:avLst/>
          </a:prstGeom>
          <a:solidFill>
            <a:srgbClr val="CCFFCC"/>
          </a:solidFill>
          <a:ln w="38100">
            <a:solidFill>
              <a:srgbClr val="FF0000"/>
            </a:solidFill>
            <a:prstDash val="dash"/>
            <a:miter lim="800000"/>
            <a:headEnd/>
            <a:tailEnd/>
          </a:ln>
          <a:effectLst/>
        </p:spPr>
        <p:txBody>
          <a:bodyPr>
            <a:spAutoFit/>
          </a:bodyPr>
          <a:lstStyle/>
          <a:p>
            <a:pPr>
              <a:spcBef>
                <a:spcPct val="50000"/>
              </a:spcBef>
            </a:pPr>
            <a:r>
              <a:rPr lang="en-US" dirty="0">
                <a:latin typeface="Times New Roman" pitchFamily="18" charset="0"/>
              </a:rPr>
              <a:t>IR Regression for Ts, </a:t>
            </a:r>
            <a:r>
              <a:rPr lang="en-US" dirty="0">
                <a:latin typeface="Times New Roman" pitchFamily="18" charset="0"/>
                <a:sym typeface="Symbol" pitchFamily="18" charset="2"/>
              </a:rPr>
              <a:t>(), </a:t>
            </a:r>
            <a:r>
              <a:rPr lang="en-US" dirty="0">
                <a:latin typeface="Times New Roman" pitchFamily="18" charset="0"/>
              </a:rPr>
              <a:t>T(p), q(p)</a:t>
            </a:r>
          </a:p>
        </p:txBody>
      </p:sp>
      <p:sp>
        <p:nvSpPr>
          <p:cNvPr id="54284" name="Text Box 12"/>
          <p:cNvSpPr txBox="1">
            <a:spLocks noChangeArrowheads="1"/>
          </p:cNvSpPr>
          <p:nvPr/>
        </p:nvSpPr>
        <p:spPr bwMode="auto">
          <a:xfrm>
            <a:off x="990600" y="5127625"/>
            <a:ext cx="1752600" cy="679450"/>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T</a:t>
            </a:r>
            <a:r>
              <a:rPr lang="en-US" baseline="-25000" dirty="0">
                <a:latin typeface="Times New Roman" pitchFamily="18" charset="0"/>
              </a:rPr>
              <a:t>s</a:t>
            </a:r>
            <a:r>
              <a:rPr lang="en-US" dirty="0">
                <a:latin typeface="Times New Roman" pitchFamily="18" charset="0"/>
              </a:rPr>
              <a:t>, </a:t>
            </a:r>
            <a:r>
              <a:rPr lang="en-US" dirty="0">
                <a:latin typeface="Times New Roman" pitchFamily="18" charset="0"/>
                <a:sym typeface="Symbol" pitchFamily="18" charset="2"/>
              </a:rPr>
              <a:t>(), ()</a:t>
            </a:r>
          </a:p>
        </p:txBody>
      </p:sp>
      <p:sp>
        <p:nvSpPr>
          <p:cNvPr id="54285" name="Line 13"/>
          <p:cNvSpPr>
            <a:spLocks noChangeShapeType="1"/>
          </p:cNvSpPr>
          <p:nvPr/>
        </p:nvSpPr>
        <p:spPr bwMode="auto">
          <a:xfrm>
            <a:off x="1828800" y="6553200"/>
            <a:ext cx="0" cy="152400"/>
          </a:xfrm>
          <a:prstGeom prst="line">
            <a:avLst/>
          </a:prstGeom>
          <a:noFill/>
          <a:ln w="38100">
            <a:solidFill>
              <a:srgbClr val="FF0000"/>
            </a:solidFill>
            <a:round/>
            <a:headEnd/>
            <a:tailEnd/>
          </a:ln>
          <a:effectLst/>
        </p:spPr>
        <p:txBody>
          <a:bodyPr/>
          <a:lstStyle/>
          <a:p>
            <a:endParaRPr lang="en-US"/>
          </a:p>
        </p:txBody>
      </p:sp>
      <p:sp>
        <p:nvSpPr>
          <p:cNvPr id="54286" name="Line 14"/>
          <p:cNvSpPr>
            <a:spLocks noChangeShapeType="1"/>
          </p:cNvSpPr>
          <p:nvPr/>
        </p:nvSpPr>
        <p:spPr bwMode="auto">
          <a:xfrm>
            <a:off x="1828800" y="6705600"/>
            <a:ext cx="1295400" cy="0"/>
          </a:xfrm>
          <a:prstGeom prst="line">
            <a:avLst/>
          </a:prstGeom>
          <a:noFill/>
          <a:ln w="38100">
            <a:solidFill>
              <a:srgbClr val="FF0000"/>
            </a:solidFill>
            <a:round/>
            <a:headEnd/>
            <a:tailEnd/>
          </a:ln>
          <a:effectLst/>
        </p:spPr>
        <p:txBody>
          <a:bodyPr/>
          <a:lstStyle/>
          <a:p>
            <a:endParaRPr lang="en-US"/>
          </a:p>
        </p:txBody>
      </p:sp>
      <p:sp>
        <p:nvSpPr>
          <p:cNvPr id="54287" name="Line 15"/>
          <p:cNvSpPr>
            <a:spLocks noChangeShapeType="1"/>
          </p:cNvSpPr>
          <p:nvPr/>
        </p:nvSpPr>
        <p:spPr bwMode="auto">
          <a:xfrm flipV="1">
            <a:off x="3124200" y="1295400"/>
            <a:ext cx="0" cy="5410200"/>
          </a:xfrm>
          <a:prstGeom prst="line">
            <a:avLst/>
          </a:prstGeom>
          <a:noFill/>
          <a:ln w="38100">
            <a:solidFill>
              <a:srgbClr val="FF0000"/>
            </a:solidFill>
            <a:round/>
            <a:headEnd/>
            <a:tailEnd/>
          </a:ln>
          <a:effectLst/>
        </p:spPr>
        <p:txBody>
          <a:bodyPr/>
          <a:lstStyle/>
          <a:p>
            <a:endParaRPr lang="en-US"/>
          </a:p>
        </p:txBody>
      </p:sp>
      <p:sp>
        <p:nvSpPr>
          <p:cNvPr id="54288" name="Line 16"/>
          <p:cNvSpPr>
            <a:spLocks noChangeShapeType="1"/>
          </p:cNvSpPr>
          <p:nvPr/>
        </p:nvSpPr>
        <p:spPr bwMode="auto">
          <a:xfrm>
            <a:off x="3124200" y="1295400"/>
            <a:ext cx="1371600" cy="0"/>
          </a:xfrm>
          <a:prstGeom prst="line">
            <a:avLst/>
          </a:prstGeom>
          <a:noFill/>
          <a:ln w="38100">
            <a:solidFill>
              <a:srgbClr val="FF0000"/>
            </a:solidFill>
            <a:round/>
            <a:headEnd/>
            <a:tailEnd/>
          </a:ln>
          <a:effectLst/>
        </p:spPr>
        <p:txBody>
          <a:bodyPr/>
          <a:lstStyle/>
          <a:p>
            <a:endParaRPr lang="en-US"/>
          </a:p>
        </p:txBody>
      </p:sp>
      <p:sp>
        <p:nvSpPr>
          <p:cNvPr id="54289" name="Line 17"/>
          <p:cNvSpPr>
            <a:spLocks noChangeShapeType="1"/>
          </p:cNvSpPr>
          <p:nvPr/>
        </p:nvSpPr>
        <p:spPr bwMode="auto">
          <a:xfrm>
            <a:off x="4495800" y="1295400"/>
            <a:ext cx="0" cy="304800"/>
          </a:xfrm>
          <a:prstGeom prst="line">
            <a:avLst/>
          </a:prstGeom>
          <a:noFill/>
          <a:ln w="38100">
            <a:solidFill>
              <a:srgbClr val="FF0000"/>
            </a:solidFill>
            <a:round/>
            <a:headEnd/>
            <a:tailEnd type="triangle" w="med" len="med"/>
          </a:ln>
          <a:effectLst/>
        </p:spPr>
        <p:txBody>
          <a:bodyPr/>
          <a:lstStyle/>
          <a:p>
            <a:endParaRPr lang="en-US"/>
          </a:p>
        </p:txBody>
      </p:sp>
      <p:sp>
        <p:nvSpPr>
          <p:cNvPr id="54290" name="Text Box 18"/>
          <p:cNvSpPr txBox="1">
            <a:spLocks noChangeArrowheads="1"/>
          </p:cNvSpPr>
          <p:nvPr/>
        </p:nvSpPr>
        <p:spPr bwMode="auto">
          <a:xfrm>
            <a:off x="3657600" y="1600200"/>
            <a:ext cx="1752600" cy="679450"/>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T</a:t>
            </a:r>
            <a:r>
              <a:rPr lang="en-US" baseline="-25000">
                <a:latin typeface="Times New Roman" pitchFamily="18" charset="0"/>
              </a:rPr>
              <a:t>s</a:t>
            </a:r>
            <a:r>
              <a:rPr lang="en-US">
                <a:latin typeface="Times New Roman" pitchFamily="18" charset="0"/>
              </a:rPr>
              <a:t>, </a:t>
            </a:r>
            <a:r>
              <a:rPr lang="en-US">
                <a:latin typeface="Times New Roman" pitchFamily="18" charset="0"/>
                <a:sym typeface="Symbol" pitchFamily="18" charset="2"/>
              </a:rPr>
              <a:t>(), ()</a:t>
            </a:r>
          </a:p>
        </p:txBody>
      </p:sp>
      <p:sp>
        <p:nvSpPr>
          <p:cNvPr id="54291" name="Line 19"/>
          <p:cNvSpPr>
            <a:spLocks noChangeShapeType="1"/>
          </p:cNvSpPr>
          <p:nvPr/>
        </p:nvSpPr>
        <p:spPr bwMode="auto">
          <a:xfrm flipH="1">
            <a:off x="381000" y="3124200"/>
            <a:ext cx="1447800" cy="0"/>
          </a:xfrm>
          <a:prstGeom prst="line">
            <a:avLst/>
          </a:prstGeom>
          <a:noFill/>
          <a:ln w="38100">
            <a:solidFill>
              <a:srgbClr val="FF0000"/>
            </a:solidFill>
            <a:round/>
            <a:headEnd/>
            <a:tailEnd/>
          </a:ln>
          <a:effectLst/>
        </p:spPr>
        <p:txBody>
          <a:bodyPr/>
          <a:lstStyle/>
          <a:p>
            <a:endParaRPr lang="en-US"/>
          </a:p>
        </p:txBody>
      </p:sp>
      <p:sp>
        <p:nvSpPr>
          <p:cNvPr id="54292" name="Line 20"/>
          <p:cNvSpPr>
            <a:spLocks noChangeShapeType="1"/>
          </p:cNvSpPr>
          <p:nvPr/>
        </p:nvSpPr>
        <p:spPr bwMode="auto">
          <a:xfrm>
            <a:off x="381000" y="3124200"/>
            <a:ext cx="0" cy="457200"/>
          </a:xfrm>
          <a:prstGeom prst="line">
            <a:avLst/>
          </a:prstGeom>
          <a:noFill/>
          <a:ln w="38100">
            <a:solidFill>
              <a:srgbClr val="FF0000"/>
            </a:solidFill>
            <a:round/>
            <a:headEnd/>
            <a:tailEnd type="triangle" w="med" len="med"/>
          </a:ln>
          <a:effectLst/>
        </p:spPr>
        <p:txBody>
          <a:bodyPr/>
          <a:lstStyle/>
          <a:p>
            <a:endParaRPr lang="en-US"/>
          </a:p>
        </p:txBody>
      </p:sp>
      <p:sp>
        <p:nvSpPr>
          <p:cNvPr id="54293" name="Line 21"/>
          <p:cNvSpPr>
            <a:spLocks noChangeShapeType="1"/>
          </p:cNvSpPr>
          <p:nvPr/>
        </p:nvSpPr>
        <p:spPr bwMode="auto">
          <a:xfrm flipH="1">
            <a:off x="381000" y="4953000"/>
            <a:ext cx="1447800" cy="0"/>
          </a:xfrm>
          <a:prstGeom prst="line">
            <a:avLst/>
          </a:prstGeom>
          <a:noFill/>
          <a:ln w="38100">
            <a:solidFill>
              <a:srgbClr val="FF0000"/>
            </a:solidFill>
            <a:round/>
            <a:headEnd/>
            <a:tailEnd/>
          </a:ln>
          <a:effectLst/>
        </p:spPr>
        <p:txBody>
          <a:bodyPr/>
          <a:lstStyle/>
          <a:p>
            <a:endParaRPr lang="en-US"/>
          </a:p>
        </p:txBody>
      </p:sp>
      <p:sp>
        <p:nvSpPr>
          <p:cNvPr id="54294" name="Line 22"/>
          <p:cNvSpPr>
            <a:spLocks noChangeShapeType="1"/>
          </p:cNvSpPr>
          <p:nvPr/>
        </p:nvSpPr>
        <p:spPr bwMode="auto">
          <a:xfrm>
            <a:off x="381000" y="4953000"/>
            <a:ext cx="0" cy="457200"/>
          </a:xfrm>
          <a:prstGeom prst="line">
            <a:avLst/>
          </a:prstGeom>
          <a:noFill/>
          <a:ln w="38100">
            <a:solidFill>
              <a:srgbClr val="FF0000"/>
            </a:solidFill>
            <a:round/>
            <a:headEnd/>
            <a:tailEnd type="triangle" w="med" len="med"/>
          </a:ln>
          <a:effectLst/>
        </p:spPr>
        <p:txBody>
          <a:bodyPr/>
          <a:lstStyle/>
          <a:p>
            <a:endParaRPr lang="en-US"/>
          </a:p>
        </p:txBody>
      </p:sp>
      <p:sp>
        <p:nvSpPr>
          <p:cNvPr id="54295" name="Text Box 23"/>
          <p:cNvSpPr txBox="1">
            <a:spLocks noChangeArrowheads="1"/>
          </p:cNvSpPr>
          <p:nvPr/>
        </p:nvSpPr>
        <p:spPr bwMode="auto">
          <a:xfrm>
            <a:off x="3657600" y="2514600"/>
            <a:ext cx="17526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T(p)</a:t>
            </a:r>
          </a:p>
        </p:txBody>
      </p:sp>
      <p:sp>
        <p:nvSpPr>
          <p:cNvPr id="54296" name="Text Box 24"/>
          <p:cNvSpPr txBox="1">
            <a:spLocks noChangeArrowheads="1"/>
          </p:cNvSpPr>
          <p:nvPr/>
        </p:nvSpPr>
        <p:spPr bwMode="auto">
          <a:xfrm>
            <a:off x="3657600" y="6118225"/>
            <a:ext cx="1752600" cy="404813"/>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T(p)</a:t>
            </a:r>
          </a:p>
        </p:txBody>
      </p:sp>
      <p:sp>
        <p:nvSpPr>
          <p:cNvPr id="54297" name="Text Box 25"/>
          <p:cNvSpPr txBox="1">
            <a:spLocks noChangeArrowheads="1"/>
          </p:cNvSpPr>
          <p:nvPr/>
        </p:nvSpPr>
        <p:spPr bwMode="auto">
          <a:xfrm>
            <a:off x="3657600" y="5181600"/>
            <a:ext cx="1752600" cy="679450"/>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T</a:t>
            </a:r>
            <a:r>
              <a:rPr lang="en-US" baseline="-25000">
                <a:latin typeface="Times New Roman" pitchFamily="18" charset="0"/>
              </a:rPr>
              <a:t>s</a:t>
            </a:r>
            <a:r>
              <a:rPr lang="en-US">
                <a:latin typeface="Times New Roman" pitchFamily="18" charset="0"/>
              </a:rPr>
              <a:t>, </a:t>
            </a:r>
            <a:r>
              <a:rPr lang="en-US">
                <a:latin typeface="Times New Roman" pitchFamily="18" charset="0"/>
                <a:sym typeface="Symbol" pitchFamily="18" charset="2"/>
              </a:rPr>
              <a:t>(), ()</a:t>
            </a:r>
          </a:p>
        </p:txBody>
      </p:sp>
      <p:sp>
        <p:nvSpPr>
          <p:cNvPr id="54298" name="Text Box 26"/>
          <p:cNvSpPr txBox="1">
            <a:spLocks noChangeArrowheads="1"/>
          </p:cNvSpPr>
          <p:nvPr/>
        </p:nvSpPr>
        <p:spPr bwMode="auto">
          <a:xfrm>
            <a:off x="3657600" y="3048000"/>
            <a:ext cx="17526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q(p)</a:t>
            </a:r>
          </a:p>
        </p:txBody>
      </p:sp>
      <p:sp>
        <p:nvSpPr>
          <p:cNvPr id="54299" name="Text Box 27"/>
          <p:cNvSpPr txBox="1">
            <a:spLocks noChangeArrowheads="1"/>
          </p:cNvSpPr>
          <p:nvPr/>
        </p:nvSpPr>
        <p:spPr bwMode="auto">
          <a:xfrm>
            <a:off x="3581400" y="3657600"/>
            <a:ext cx="19050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O</a:t>
            </a:r>
            <a:r>
              <a:rPr lang="en-US" baseline="-25000">
                <a:latin typeface="Times New Roman" pitchFamily="18" charset="0"/>
              </a:rPr>
              <a:t>3</a:t>
            </a:r>
            <a:r>
              <a:rPr lang="en-US">
                <a:latin typeface="Times New Roman" pitchFamily="18" charset="0"/>
              </a:rPr>
              <a:t>(p)</a:t>
            </a:r>
          </a:p>
        </p:txBody>
      </p:sp>
      <p:sp>
        <p:nvSpPr>
          <p:cNvPr id="54300" name="Text Box 28"/>
          <p:cNvSpPr txBox="1">
            <a:spLocks noChangeArrowheads="1"/>
          </p:cNvSpPr>
          <p:nvPr/>
        </p:nvSpPr>
        <p:spPr bwMode="auto">
          <a:xfrm>
            <a:off x="6248400" y="15240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CO(p)</a:t>
            </a:r>
          </a:p>
        </p:txBody>
      </p:sp>
      <p:sp>
        <p:nvSpPr>
          <p:cNvPr id="54301" name="Text Box 29"/>
          <p:cNvSpPr txBox="1">
            <a:spLocks noChangeArrowheads="1"/>
          </p:cNvSpPr>
          <p:nvPr/>
        </p:nvSpPr>
        <p:spPr bwMode="auto">
          <a:xfrm>
            <a:off x="6172200" y="2133600"/>
            <a:ext cx="22098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HNO</a:t>
            </a:r>
            <a:r>
              <a:rPr lang="en-US" baseline="-25000">
                <a:latin typeface="Times New Roman" pitchFamily="18" charset="0"/>
              </a:rPr>
              <a:t>3</a:t>
            </a:r>
            <a:r>
              <a:rPr lang="en-US">
                <a:latin typeface="Times New Roman" pitchFamily="18" charset="0"/>
              </a:rPr>
              <a:t>(p)</a:t>
            </a:r>
          </a:p>
        </p:txBody>
      </p:sp>
      <p:sp>
        <p:nvSpPr>
          <p:cNvPr id="54302" name="Text Box 30"/>
          <p:cNvSpPr txBox="1">
            <a:spLocks noChangeArrowheads="1"/>
          </p:cNvSpPr>
          <p:nvPr/>
        </p:nvSpPr>
        <p:spPr bwMode="auto">
          <a:xfrm>
            <a:off x="6248400" y="2765425"/>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CH</a:t>
            </a:r>
            <a:r>
              <a:rPr lang="en-US" baseline="-25000">
                <a:latin typeface="Times New Roman" pitchFamily="18" charset="0"/>
              </a:rPr>
              <a:t>4</a:t>
            </a:r>
            <a:r>
              <a:rPr lang="en-US">
                <a:latin typeface="Times New Roman" pitchFamily="18" charset="0"/>
              </a:rPr>
              <a:t>(p)</a:t>
            </a:r>
          </a:p>
        </p:txBody>
      </p:sp>
      <p:sp>
        <p:nvSpPr>
          <p:cNvPr id="54303" name="Text Box 31"/>
          <p:cNvSpPr txBox="1">
            <a:spLocks noChangeArrowheads="1"/>
          </p:cNvSpPr>
          <p:nvPr/>
        </p:nvSpPr>
        <p:spPr bwMode="auto">
          <a:xfrm>
            <a:off x="6248400" y="34290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CO</a:t>
            </a:r>
            <a:r>
              <a:rPr lang="en-US" baseline="-25000">
                <a:latin typeface="Times New Roman" pitchFamily="18" charset="0"/>
              </a:rPr>
              <a:t>2</a:t>
            </a:r>
            <a:r>
              <a:rPr lang="en-US">
                <a:latin typeface="Times New Roman" pitchFamily="18" charset="0"/>
              </a:rPr>
              <a:t>(p)</a:t>
            </a:r>
          </a:p>
        </p:txBody>
      </p:sp>
      <p:sp>
        <p:nvSpPr>
          <p:cNvPr id="54304" name="Text Box 32"/>
          <p:cNvSpPr txBox="1">
            <a:spLocks noChangeArrowheads="1"/>
          </p:cNvSpPr>
          <p:nvPr/>
        </p:nvSpPr>
        <p:spPr bwMode="auto">
          <a:xfrm>
            <a:off x="6248400" y="41148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N</a:t>
            </a:r>
            <a:r>
              <a:rPr lang="en-US" baseline="-25000">
                <a:latin typeface="Times New Roman" pitchFamily="18" charset="0"/>
              </a:rPr>
              <a:t>2</a:t>
            </a:r>
            <a:r>
              <a:rPr lang="en-US">
                <a:latin typeface="Times New Roman" pitchFamily="18" charset="0"/>
              </a:rPr>
              <a:t>O(p)</a:t>
            </a:r>
          </a:p>
        </p:txBody>
      </p:sp>
      <p:sp>
        <p:nvSpPr>
          <p:cNvPr id="54305" name="Line 33"/>
          <p:cNvSpPr>
            <a:spLocks noChangeShapeType="1"/>
          </p:cNvSpPr>
          <p:nvPr/>
        </p:nvSpPr>
        <p:spPr bwMode="auto">
          <a:xfrm>
            <a:off x="4495800" y="6553200"/>
            <a:ext cx="0" cy="152400"/>
          </a:xfrm>
          <a:prstGeom prst="line">
            <a:avLst/>
          </a:prstGeom>
          <a:noFill/>
          <a:ln w="38100">
            <a:solidFill>
              <a:srgbClr val="FF0000"/>
            </a:solidFill>
            <a:round/>
            <a:headEnd/>
            <a:tailEnd/>
          </a:ln>
          <a:effectLst/>
        </p:spPr>
        <p:txBody>
          <a:bodyPr/>
          <a:lstStyle/>
          <a:p>
            <a:endParaRPr lang="en-US"/>
          </a:p>
        </p:txBody>
      </p:sp>
      <p:sp>
        <p:nvSpPr>
          <p:cNvPr id="54306" name="Line 34"/>
          <p:cNvSpPr>
            <a:spLocks noChangeShapeType="1"/>
          </p:cNvSpPr>
          <p:nvPr/>
        </p:nvSpPr>
        <p:spPr bwMode="auto">
          <a:xfrm>
            <a:off x="4495800" y="6705600"/>
            <a:ext cx="1295400" cy="0"/>
          </a:xfrm>
          <a:prstGeom prst="line">
            <a:avLst/>
          </a:prstGeom>
          <a:noFill/>
          <a:ln w="38100">
            <a:solidFill>
              <a:srgbClr val="FF0000"/>
            </a:solidFill>
            <a:round/>
            <a:headEnd/>
            <a:tailEnd/>
          </a:ln>
          <a:effectLst/>
        </p:spPr>
        <p:txBody>
          <a:bodyPr/>
          <a:lstStyle/>
          <a:p>
            <a:endParaRPr lang="en-US"/>
          </a:p>
        </p:txBody>
      </p:sp>
      <p:sp>
        <p:nvSpPr>
          <p:cNvPr id="54307" name="Line 35"/>
          <p:cNvSpPr>
            <a:spLocks noChangeShapeType="1"/>
          </p:cNvSpPr>
          <p:nvPr/>
        </p:nvSpPr>
        <p:spPr bwMode="auto">
          <a:xfrm flipV="1">
            <a:off x="5791200" y="1295400"/>
            <a:ext cx="0" cy="5410200"/>
          </a:xfrm>
          <a:prstGeom prst="line">
            <a:avLst/>
          </a:prstGeom>
          <a:noFill/>
          <a:ln w="38100">
            <a:solidFill>
              <a:srgbClr val="FF0000"/>
            </a:solidFill>
            <a:round/>
            <a:headEnd/>
            <a:tailEnd/>
          </a:ln>
          <a:effectLst/>
        </p:spPr>
        <p:txBody>
          <a:bodyPr/>
          <a:lstStyle/>
          <a:p>
            <a:endParaRPr lang="en-US"/>
          </a:p>
        </p:txBody>
      </p:sp>
      <p:sp>
        <p:nvSpPr>
          <p:cNvPr id="54308" name="Line 36"/>
          <p:cNvSpPr>
            <a:spLocks noChangeShapeType="1"/>
          </p:cNvSpPr>
          <p:nvPr/>
        </p:nvSpPr>
        <p:spPr bwMode="auto">
          <a:xfrm>
            <a:off x="5791200" y="1295400"/>
            <a:ext cx="1447800" cy="0"/>
          </a:xfrm>
          <a:prstGeom prst="line">
            <a:avLst/>
          </a:prstGeom>
          <a:noFill/>
          <a:ln w="38100">
            <a:solidFill>
              <a:srgbClr val="FF0000"/>
            </a:solidFill>
            <a:round/>
            <a:headEnd/>
            <a:tailEnd/>
          </a:ln>
          <a:effectLst/>
        </p:spPr>
        <p:txBody>
          <a:bodyPr/>
          <a:lstStyle/>
          <a:p>
            <a:endParaRPr lang="en-US"/>
          </a:p>
        </p:txBody>
      </p:sp>
      <p:sp>
        <p:nvSpPr>
          <p:cNvPr id="54309" name="Line 37"/>
          <p:cNvSpPr>
            <a:spLocks noChangeShapeType="1"/>
          </p:cNvSpPr>
          <p:nvPr/>
        </p:nvSpPr>
        <p:spPr bwMode="auto">
          <a:xfrm>
            <a:off x="7239000" y="1295400"/>
            <a:ext cx="0" cy="228600"/>
          </a:xfrm>
          <a:prstGeom prst="line">
            <a:avLst/>
          </a:prstGeom>
          <a:noFill/>
          <a:ln w="38100">
            <a:solidFill>
              <a:srgbClr val="FF0000"/>
            </a:solidFill>
            <a:round/>
            <a:headEnd/>
            <a:tailEnd type="triangle" w="med" len="med"/>
          </a:ln>
          <a:effectLst/>
        </p:spPr>
        <p:txBody>
          <a:bodyPr/>
          <a:lstStyle/>
          <a:p>
            <a:endParaRPr lang="en-US"/>
          </a:p>
        </p:txBody>
      </p:sp>
      <p:sp>
        <p:nvSpPr>
          <p:cNvPr id="54310" name="Line 38"/>
          <p:cNvSpPr>
            <a:spLocks noChangeShapeType="1"/>
          </p:cNvSpPr>
          <p:nvPr/>
        </p:nvSpPr>
        <p:spPr bwMode="auto">
          <a:xfrm flipH="1">
            <a:off x="3429000" y="5029200"/>
            <a:ext cx="1066800" cy="0"/>
          </a:xfrm>
          <a:prstGeom prst="line">
            <a:avLst/>
          </a:prstGeom>
          <a:noFill/>
          <a:ln w="38100">
            <a:solidFill>
              <a:srgbClr val="FF0000"/>
            </a:solidFill>
            <a:round/>
            <a:headEnd/>
            <a:tailEnd/>
          </a:ln>
          <a:effectLst/>
        </p:spPr>
        <p:txBody>
          <a:bodyPr/>
          <a:lstStyle/>
          <a:p>
            <a:endParaRPr lang="en-US"/>
          </a:p>
        </p:txBody>
      </p:sp>
      <p:sp>
        <p:nvSpPr>
          <p:cNvPr id="54311" name="Line 39"/>
          <p:cNvSpPr>
            <a:spLocks noChangeShapeType="1"/>
          </p:cNvSpPr>
          <p:nvPr/>
        </p:nvSpPr>
        <p:spPr bwMode="auto">
          <a:xfrm>
            <a:off x="3429000" y="5029200"/>
            <a:ext cx="0" cy="381000"/>
          </a:xfrm>
          <a:prstGeom prst="line">
            <a:avLst/>
          </a:prstGeom>
          <a:noFill/>
          <a:ln w="38100">
            <a:solidFill>
              <a:srgbClr val="FF0000"/>
            </a:solidFill>
            <a:round/>
            <a:headEnd/>
            <a:tailEnd type="triangle" w="med" len="med"/>
          </a:ln>
          <a:effectLst/>
        </p:spPr>
        <p:txBody>
          <a:bodyPr/>
          <a:lstStyle/>
          <a:p>
            <a:endParaRPr lang="en-US"/>
          </a:p>
        </p:txBody>
      </p:sp>
      <p:sp>
        <p:nvSpPr>
          <p:cNvPr id="54312" name="Line 40"/>
          <p:cNvSpPr>
            <a:spLocks noChangeShapeType="1"/>
          </p:cNvSpPr>
          <p:nvPr/>
        </p:nvSpPr>
        <p:spPr bwMode="auto">
          <a:xfrm>
            <a:off x="7239000" y="4495800"/>
            <a:ext cx="0" cy="381000"/>
          </a:xfrm>
          <a:prstGeom prst="line">
            <a:avLst/>
          </a:prstGeom>
          <a:noFill/>
          <a:ln w="38100">
            <a:solidFill>
              <a:srgbClr val="FF0000"/>
            </a:solidFill>
            <a:round/>
            <a:headEnd/>
            <a:tailEnd type="triangle" w="med" len="med"/>
          </a:ln>
          <a:effectLst/>
        </p:spPr>
        <p:txBody>
          <a:bodyPr/>
          <a:lstStyle/>
          <a:p>
            <a:endParaRPr lang="en-US"/>
          </a:p>
        </p:txBody>
      </p:sp>
      <p:sp>
        <p:nvSpPr>
          <p:cNvPr id="54313" name="AutoShape 41"/>
          <p:cNvSpPr>
            <a:spLocks noChangeArrowheads="1"/>
          </p:cNvSpPr>
          <p:nvPr/>
        </p:nvSpPr>
        <p:spPr bwMode="auto">
          <a:xfrm>
            <a:off x="228600" y="35814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4" name="AutoShape 42"/>
          <p:cNvSpPr>
            <a:spLocks noChangeArrowheads="1"/>
          </p:cNvSpPr>
          <p:nvPr/>
        </p:nvSpPr>
        <p:spPr bwMode="auto">
          <a:xfrm>
            <a:off x="228600" y="5410200"/>
            <a:ext cx="304800" cy="381000"/>
          </a:xfrm>
          <a:prstGeom prst="can">
            <a:avLst>
              <a:gd name="adj" fmla="val 37500"/>
            </a:avLst>
          </a:prstGeom>
          <a:noFill/>
          <a:ln w="38100">
            <a:solidFill>
              <a:srgbClr val="0000FF"/>
            </a:solidFill>
            <a:round/>
            <a:headEnd/>
            <a:tailEnd/>
          </a:ln>
          <a:effectLst/>
        </p:spPr>
        <p:txBody>
          <a:bodyPr wrap="none" anchor="ctr"/>
          <a:lstStyle/>
          <a:p>
            <a:endParaRPr lang="en-US"/>
          </a:p>
        </p:txBody>
      </p:sp>
      <p:sp>
        <p:nvSpPr>
          <p:cNvPr id="54315" name="AutoShape 43"/>
          <p:cNvSpPr>
            <a:spLocks noChangeArrowheads="1"/>
          </p:cNvSpPr>
          <p:nvPr/>
        </p:nvSpPr>
        <p:spPr bwMode="auto">
          <a:xfrm>
            <a:off x="3276600" y="54102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6" name="AutoShape 44"/>
          <p:cNvSpPr>
            <a:spLocks noChangeArrowheads="1"/>
          </p:cNvSpPr>
          <p:nvPr/>
        </p:nvSpPr>
        <p:spPr bwMode="auto">
          <a:xfrm>
            <a:off x="7086600" y="48768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7" name="Text Box 45"/>
          <p:cNvSpPr txBox="1">
            <a:spLocks noChangeArrowheads="1"/>
          </p:cNvSpPr>
          <p:nvPr/>
        </p:nvSpPr>
        <p:spPr bwMode="auto">
          <a:xfrm>
            <a:off x="5943600" y="5410200"/>
            <a:ext cx="3048000" cy="1352550"/>
          </a:xfrm>
          <a:prstGeom prst="rect">
            <a:avLst/>
          </a:prstGeom>
          <a:solidFill>
            <a:srgbClr val="CCFFFF"/>
          </a:solidFill>
          <a:ln w="38100">
            <a:solidFill>
              <a:srgbClr val="000000"/>
            </a:solidFill>
            <a:miter lim="800000"/>
            <a:headEnd/>
            <a:tailEnd/>
          </a:ln>
          <a:effectLst/>
        </p:spPr>
        <p:txBody>
          <a:bodyPr>
            <a:spAutoFit/>
          </a:bodyPr>
          <a:lstStyle/>
          <a:p>
            <a:pPr>
              <a:spcBef>
                <a:spcPct val="50000"/>
              </a:spcBef>
            </a:pPr>
            <a:r>
              <a:rPr lang="en-US" sz="1600">
                <a:latin typeface="Times New Roman" pitchFamily="18" charset="0"/>
              </a:rPr>
              <a:t>Note: Physical retrieval steps that are </a:t>
            </a:r>
            <a:r>
              <a:rPr lang="en-US" sz="1600" u="sng">
                <a:solidFill>
                  <a:srgbClr val="993366"/>
                </a:solidFill>
                <a:latin typeface="Times New Roman" pitchFamily="18" charset="0"/>
              </a:rPr>
              <a:t>repeated</a:t>
            </a:r>
            <a:r>
              <a:rPr lang="en-US" sz="1600">
                <a:latin typeface="Times New Roman" pitchFamily="18" charset="0"/>
              </a:rPr>
              <a:t> always use same startup for that product, but it uses retrieval products and error estimates from all other retrievals.</a:t>
            </a:r>
          </a:p>
        </p:txBody>
      </p:sp>
      <p:sp>
        <p:nvSpPr>
          <p:cNvPr id="54318" name="Text Box 46"/>
          <p:cNvSpPr txBox="1">
            <a:spLocks noChangeArrowheads="1"/>
          </p:cNvSpPr>
          <p:nvPr/>
        </p:nvSpPr>
        <p:spPr bwMode="auto">
          <a:xfrm>
            <a:off x="152400" y="37179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MIT</a:t>
            </a:r>
          </a:p>
        </p:txBody>
      </p:sp>
      <p:sp>
        <p:nvSpPr>
          <p:cNvPr id="54319" name="Text Box 47"/>
          <p:cNvSpPr txBox="1">
            <a:spLocks noChangeArrowheads="1"/>
          </p:cNvSpPr>
          <p:nvPr/>
        </p:nvSpPr>
        <p:spPr bwMode="auto">
          <a:xfrm>
            <a:off x="152400" y="55467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FG</a:t>
            </a:r>
          </a:p>
        </p:txBody>
      </p:sp>
      <p:sp>
        <p:nvSpPr>
          <p:cNvPr id="54320" name="Text Box 48"/>
          <p:cNvSpPr txBox="1">
            <a:spLocks noChangeArrowheads="1"/>
          </p:cNvSpPr>
          <p:nvPr/>
        </p:nvSpPr>
        <p:spPr bwMode="auto">
          <a:xfrm>
            <a:off x="3200400" y="55467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CCR</a:t>
            </a:r>
          </a:p>
        </p:txBody>
      </p:sp>
      <p:sp>
        <p:nvSpPr>
          <p:cNvPr id="54321" name="Text Box 49"/>
          <p:cNvSpPr txBox="1">
            <a:spLocks noChangeArrowheads="1"/>
          </p:cNvSpPr>
          <p:nvPr/>
        </p:nvSpPr>
        <p:spPr bwMode="auto">
          <a:xfrm>
            <a:off x="7010400" y="5029200"/>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RET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1848</TotalTime>
  <Words>3622</Words>
  <Application>Microsoft Office PowerPoint</Application>
  <PresentationFormat>On-screen Show (4:3)</PresentationFormat>
  <Paragraphs>513</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NPP_FOR</vt:lpstr>
      <vt:lpstr>Suomi NPP SDR Product Review  CrIMSS EDR Team </vt:lpstr>
      <vt:lpstr>Overview of CrIMSS EDR Products</vt:lpstr>
      <vt:lpstr>Overview of CrIMSS EDR Products</vt:lpstr>
      <vt:lpstr>Overview of CrIMSS EDR Products</vt:lpstr>
      <vt:lpstr>CrIS/ATMS EDR products</vt:lpstr>
      <vt:lpstr>Comparison of CrIMSS and NUCAPS EDRs</vt:lpstr>
      <vt:lpstr>Overview of CrIMSS EDR Products</vt:lpstr>
      <vt:lpstr>Overview of CrIMSS EDR Products</vt:lpstr>
      <vt:lpstr>Simplified Flow Diagram of the AIRS Science Team Algorithm</vt:lpstr>
      <vt:lpstr>NUCAPS channel selection</vt:lpstr>
      <vt:lpstr>Advantage of NUCAPS: Rapid Research to Operations and Diagnostics</vt:lpstr>
      <vt:lpstr>CrIMSS EDR Team Members’  Roles and Responsibilities</vt:lpstr>
      <vt:lpstr>Validation Activities</vt:lpstr>
      <vt:lpstr>ICV Coordinated Dedicated RAOB Campaign Update</vt:lpstr>
      <vt:lpstr>AEROSE Campaign Postponed</vt:lpstr>
      <vt:lpstr>Example of PMRF comparison</vt:lpstr>
      <vt:lpstr>Example of Beltsville comparison</vt:lpstr>
      <vt:lpstr>Comparison of CrIMSS EDR AVMP and AIRS v5.9 Products</vt:lpstr>
      <vt:lpstr>Comparison of CrIMSS EDR AVTP and  AIRS v5.9 Products</vt:lpstr>
      <vt:lpstr>Caveats for Operational CrIMSS EDR (1/5) (these changes were installed in MX6.3)</vt:lpstr>
      <vt:lpstr>Caveats for Operational CrIMSS EDR (2/5) (these changes are proposed for Mx7.0)</vt:lpstr>
      <vt:lpstr>Caveats for Operational CrIMSS EDR (3/5) </vt:lpstr>
      <vt:lpstr>Caveats for Operational CrIMSS EDR (4/5) (additional issues)</vt:lpstr>
      <vt:lpstr>Caveats for Operational CrIMSS EDR (5/5) (example of precip flag on May 15)</vt:lpstr>
      <vt:lpstr>ATMS empirical bias correction</vt:lpstr>
      <vt:lpstr>ATMS has higher residuals than CrIS</vt:lpstr>
      <vt:lpstr>ATMS has large uncertainty (could this be due to side-lobes?)</vt:lpstr>
      <vt:lpstr>Comparison of NUCAPS and AIRS v6</vt:lpstr>
      <vt:lpstr>Comparison of NUCAPS and AIRS v6</vt:lpstr>
      <vt:lpstr>NUCAPS Ozone and Methane Retrievals Comparison of NUCAPS and AIRS Systems</vt:lpstr>
      <vt:lpstr>FY-12/13 Schedule and Milestones</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Chris Barnet</dc:creator>
  <cp:lastModifiedBy>chris</cp:lastModifiedBy>
  <cp:revision>241</cp:revision>
  <dcterms:created xsi:type="dcterms:W3CDTF">2011-10-05T18:31:57Z</dcterms:created>
  <dcterms:modified xsi:type="dcterms:W3CDTF">2012-10-23T16:04:57Z</dcterms:modified>
</cp:coreProperties>
</file>