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5" r:id="rId4"/>
  </p:sldMasterIdLst>
  <p:notesMasterIdLst>
    <p:notesMasterId r:id="rId26"/>
  </p:notesMasterIdLst>
  <p:handoutMasterIdLst>
    <p:handoutMasterId r:id="rId27"/>
  </p:handoutMasterIdLst>
  <p:sldIdLst>
    <p:sldId id="418" r:id="rId5"/>
    <p:sldId id="433" r:id="rId6"/>
    <p:sldId id="434" r:id="rId7"/>
    <p:sldId id="451" r:id="rId8"/>
    <p:sldId id="435" r:id="rId9"/>
    <p:sldId id="436" r:id="rId10"/>
    <p:sldId id="437" r:id="rId11"/>
    <p:sldId id="443" r:id="rId12"/>
    <p:sldId id="455" r:id="rId13"/>
    <p:sldId id="456" r:id="rId14"/>
    <p:sldId id="444" r:id="rId15"/>
    <p:sldId id="445" r:id="rId16"/>
    <p:sldId id="452" r:id="rId17"/>
    <p:sldId id="447" r:id="rId18"/>
    <p:sldId id="438" r:id="rId19"/>
    <p:sldId id="448" r:id="rId20"/>
    <p:sldId id="440" r:id="rId21"/>
    <p:sldId id="441" r:id="rId22"/>
    <p:sldId id="453" r:id="rId23"/>
    <p:sldId id="454" r:id="rId24"/>
    <p:sldId id="457" r:id="rId2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8EA"/>
    <a:srgbClr val="336699"/>
    <a:srgbClr val="5269BE"/>
    <a:srgbClr val="FFFFFF"/>
    <a:srgbClr val="94D6EE"/>
    <a:srgbClr val="3990E7"/>
    <a:srgbClr val="4D9BE9"/>
    <a:srgbClr val="799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7" autoAdjust="0"/>
  </p:normalViewPr>
  <p:slideViewPr>
    <p:cSldViewPr>
      <p:cViewPr>
        <p:scale>
          <a:sx n="138" d="100"/>
          <a:sy n="138" d="100"/>
        </p:scale>
        <p:origin x="-1188" y="-34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942" y="-2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FAD6B531-EC6A-4DE6-BC86-99520BBC87A6}" type="slidenum">
              <a:rPr lang="en-US"/>
              <a:pPr>
                <a:defRPr/>
              </a:pPr>
              <a:t>‹#›</a:t>
            </a:fld>
            <a:endParaRPr lang="en-US"/>
          </a:p>
        </p:txBody>
      </p:sp>
    </p:spTree>
    <p:extLst>
      <p:ext uri="{BB962C8B-B14F-4D97-AF65-F5344CB8AC3E}">
        <p14:creationId xmlns:p14="http://schemas.microsoft.com/office/powerpoint/2010/main" val="95289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62EE481-7108-453A-883F-1A9B638B6125}" type="slidenum">
              <a:rPr lang="en-US"/>
              <a:pPr>
                <a:defRPr/>
              </a:pPr>
              <a:t>‹#›</a:t>
            </a:fld>
            <a:endParaRPr lang="en-US"/>
          </a:p>
        </p:txBody>
      </p:sp>
    </p:spTree>
    <p:extLst>
      <p:ext uri="{BB962C8B-B14F-4D97-AF65-F5344CB8AC3E}">
        <p14:creationId xmlns:p14="http://schemas.microsoft.com/office/powerpoint/2010/main" val="4280639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MPGe</a:t>
            </a:r>
            <a:r>
              <a:rPr lang="en-US" dirty="0" smtClean="0"/>
              <a:t> represents </a:t>
            </a:r>
            <a:r>
              <a:rPr lang="en-US" dirty="0"/>
              <a:t>the number of miles the vehicle can go using a quantity of fuel with the same energy content as a gallon of gasoline</a:t>
            </a:r>
            <a:r>
              <a:rPr lang="en-US" dirty="0" smtClean="0"/>
              <a:t>. </a:t>
            </a:r>
            <a:r>
              <a:rPr lang="en-US" dirty="0" smtClean="0"/>
              <a:t>Using </a:t>
            </a:r>
            <a:r>
              <a:rPr lang="en-US" dirty="0" err="1" smtClean="0"/>
              <a:t>MPGe</a:t>
            </a:r>
            <a:r>
              <a:rPr lang="en-US" dirty="0" smtClean="0"/>
              <a:t> you can compare the fuel economy of an all- electric vehicle to a similar vehicle running on gasoline.</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5</a:t>
            </a:fld>
            <a:endParaRPr lang="en-US"/>
          </a:p>
        </p:txBody>
      </p:sp>
    </p:spTree>
    <p:extLst>
      <p:ext uri="{BB962C8B-B14F-4D97-AF65-F5344CB8AC3E}">
        <p14:creationId xmlns:p14="http://schemas.microsoft.com/office/powerpoint/2010/main" val="111020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A series plug-in hybrid vehicle may also be called an extended range electric vehicle.  A parallel plug-in hybrid may also be called a blended plug-in hybrid.</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8</a:t>
            </a:fld>
            <a:endParaRPr lang="en-US"/>
          </a:p>
        </p:txBody>
      </p:sp>
    </p:spTree>
    <p:extLst>
      <p:ext uri="{BB962C8B-B14F-4D97-AF65-F5344CB8AC3E}">
        <p14:creationId xmlns:p14="http://schemas.microsoft.com/office/powerpoint/2010/main" val="138741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General Motors (GM) uses a slightly modified version of this design in the Chevy Volt. GM refers to this design as an extended range electric vehicle (EREV). The electric motor drives the wheels almost all of the time, but the vehicle can switch to work like a parallel hybrid at highway speeds when the battery is depleted.  </a:t>
            </a:r>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9</a:t>
            </a:fld>
            <a:endParaRPr lang="en-US"/>
          </a:p>
        </p:txBody>
      </p:sp>
    </p:spTree>
    <p:extLst>
      <p:ext uri="{BB962C8B-B14F-4D97-AF65-F5344CB8AC3E}">
        <p14:creationId xmlns:p14="http://schemas.microsoft.com/office/powerpoint/2010/main" val="15935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A parallel plug-in hybrid may also be called a blended plug-in hybrid.</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10</a:t>
            </a:fld>
            <a:endParaRPr lang="en-US"/>
          </a:p>
        </p:txBody>
      </p:sp>
    </p:spTree>
    <p:extLst>
      <p:ext uri="{BB962C8B-B14F-4D97-AF65-F5344CB8AC3E}">
        <p14:creationId xmlns:p14="http://schemas.microsoft.com/office/powerpoint/2010/main" val="401362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Fuel Economy when operating on electricity alone </a:t>
            </a:r>
            <a:r>
              <a:rPr lang="en-US" dirty="0" smtClean="0"/>
              <a:t>is described in miles per gallon of gasoline-equivalent (</a:t>
            </a:r>
            <a:r>
              <a:rPr lang="en-US" dirty="0" err="1" smtClean="0"/>
              <a:t>MPGe</a:t>
            </a:r>
            <a:r>
              <a:rPr lang="en-US" dirty="0" smtClean="0"/>
              <a:t>) and in kW-</a:t>
            </a:r>
            <a:r>
              <a:rPr lang="en-US" dirty="0" err="1" smtClean="0"/>
              <a:t>hrs</a:t>
            </a:r>
            <a:r>
              <a:rPr lang="en-US" dirty="0" smtClean="0"/>
              <a:t> per 100 miles. Fuel Economy when operating on gasoline alone is described in miles per gallon (MPG) and in gallons per 100 miles. </a:t>
            </a:r>
          </a:p>
          <a:p>
            <a:pPr lvl="0"/>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11</a:t>
            </a:fld>
            <a:endParaRPr lang="en-US"/>
          </a:p>
        </p:txBody>
      </p:sp>
    </p:spTree>
    <p:extLst>
      <p:ext uri="{BB962C8B-B14F-4D97-AF65-F5344CB8AC3E}">
        <p14:creationId xmlns:p14="http://schemas.microsoft.com/office/powerpoint/2010/main" val="183618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electricity + gasoline</a:t>
            </a:r>
            <a:r>
              <a:rPr lang="en-US" baseline="0" dirty="0" smtClean="0"/>
              <a:t> fuel economy</a:t>
            </a:r>
            <a:r>
              <a:rPr lang="en-US" dirty="0" smtClean="0"/>
              <a:t> is described in miles per gallon of gasoline-equivalent (</a:t>
            </a:r>
            <a:r>
              <a:rPr lang="en-US" dirty="0" err="1" smtClean="0"/>
              <a:t>MPGe</a:t>
            </a:r>
            <a:r>
              <a:rPr lang="en-US" dirty="0" smtClean="0"/>
              <a:t>) and</a:t>
            </a:r>
            <a:r>
              <a:rPr lang="en-US" baseline="0" dirty="0" smtClean="0"/>
              <a:t> t</a:t>
            </a:r>
            <a:r>
              <a:rPr lang="en-US" dirty="0" smtClean="0"/>
              <a:t>he fuel efficiency of the vehicle is also displayed in kW-</a:t>
            </a:r>
            <a:r>
              <a:rPr lang="en-US" dirty="0" err="1" smtClean="0"/>
              <a:t>hrs</a:t>
            </a:r>
            <a:r>
              <a:rPr lang="en-US" dirty="0" smtClean="0"/>
              <a:t> per 100 miles for electricity and gallons per 100 miles for gasoline.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fuel economy when running on gasoline alone is described in miles per gallon (MPG) and in gallons per 100 miles. </a:t>
            </a:r>
          </a:p>
          <a:p>
            <a:pPr lvl="0"/>
            <a:endParaRPr lang="en-US" dirty="0" smtClean="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13</a:t>
            </a:fld>
            <a:endParaRPr lang="en-US"/>
          </a:p>
        </p:txBody>
      </p:sp>
    </p:spTree>
    <p:extLst>
      <p:ext uri="{BB962C8B-B14F-4D97-AF65-F5344CB8AC3E}">
        <p14:creationId xmlns:p14="http://schemas.microsoft.com/office/powerpoint/2010/main" val="24587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 driving range on electricity + gasoline represents the </a:t>
            </a:r>
            <a:r>
              <a:rPr lang="en-US" b="1" i="1" dirty="0" smtClean="0"/>
              <a:t>approximate  </a:t>
            </a:r>
            <a:r>
              <a:rPr lang="en-US" dirty="0" smtClean="0"/>
              <a:t>number of miles that can be traveled in combined city and highway driving before the battery is emptied</a:t>
            </a:r>
          </a:p>
          <a:p>
            <a:pPr lvl="1"/>
            <a:r>
              <a:rPr lang="en-US" dirty="0" smtClean="0"/>
              <a:t>The total driving range represents the electricity range  plus the distance the vehicle can travel on gasoline alone.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 the sample label, this distance is shown as 0 miles; however, most parallel PHEV vehicles are capable of traveling a few miles on electricity alone.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14</a:t>
            </a:fld>
            <a:endParaRPr lang="en-US"/>
          </a:p>
        </p:txBody>
      </p:sp>
    </p:spTree>
    <p:extLst>
      <p:ext uri="{BB962C8B-B14F-4D97-AF65-F5344CB8AC3E}">
        <p14:creationId xmlns:p14="http://schemas.microsoft.com/office/powerpoint/2010/main" val="232441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vehicle manufacturer should be able to provide complete information on charging times and the capabilities of their vehicles.</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15</a:t>
            </a:fld>
            <a:endParaRPr lang="en-US"/>
          </a:p>
        </p:txBody>
      </p:sp>
    </p:spTree>
    <p:extLst>
      <p:ext uri="{BB962C8B-B14F-4D97-AF65-F5344CB8AC3E}">
        <p14:creationId xmlns:p14="http://schemas.microsoft.com/office/powerpoint/2010/main" val="256672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fuel prices used to calculate the annual fuel cost are shown in fine print on the label.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16</a:t>
            </a:fld>
            <a:endParaRPr lang="en-US"/>
          </a:p>
        </p:txBody>
      </p:sp>
    </p:spTree>
    <p:extLst>
      <p:ext uri="{BB962C8B-B14F-4D97-AF65-F5344CB8AC3E}">
        <p14:creationId xmlns:p14="http://schemas.microsoft.com/office/powerpoint/2010/main" val="292149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Seattle-2.jpg"/>
          <p:cNvPicPr>
            <a:picLocks noChangeAspect="1"/>
          </p:cNvPicPr>
          <p:nvPr userDrawn="1"/>
        </p:nvPicPr>
        <p:blipFill>
          <a:blip r:embed="rId2"/>
          <a:stretch>
            <a:fillRect/>
          </a:stretch>
        </p:blipFill>
        <p:spPr>
          <a:xfrm>
            <a:off x="0" y="822960"/>
            <a:ext cx="9144000" cy="429768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 </a:t>
            </a:r>
            <a:endParaRPr lang="en-US" sz="1800" dirty="0">
              <a:solidFill>
                <a:prstClr val="white"/>
              </a:solidFill>
            </a:endParaRPr>
          </a:p>
        </p:txBody>
      </p:sp>
      <p:sp>
        <p:nvSpPr>
          <p:cNvPr id="10" name="Rectangle 9"/>
          <p:cNvSpPr/>
          <p:nvPr userDrawn="1"/>
        </p:nvSpPr>
        <p:spPr>
          <a:xfrm flipH="1">
            <a:off x="4562478" y="5093208"/>
            <a:ext cx="4581525"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1"/>
          <p:cNvSpPr>
            <a:spLocks noGrp="1"/>
          </p:cNvSpPr>
          <p:nvPr userDrawn="1">
            <p:ph type="ctrTitle"/>
          </p:nvPr>
        </p:nvSpPr>
        <p:spPr>
          <a:xfrm>
            <a:off x="202680" y="147801"/>
            <a:ext cx="5626620" cy="603505"/>
          </a:xfrm>
          <a:prstGeom prst="rect">
            <a:avLst/>
          </a:prstGeom>
        </p:spPr>
        <p:txBody>
          <a:bodyPr lIns="0" rIns="0" anchor="ctr" anchorCtr="0">
            <a:normAutofit/>
          </a:bodyPr>
          <a:lstStyle>
            <a:lvl1pPr algn="l">
              <a:defRPr sz="2600">
                <a:solidFill>
                  <a:srgbClr val="FFFFFF"/>
                </a:solidFill>
                <a:latin typeface="Arial Narrow"/>
                <a:cs typeface="Arial Narrow"/>
              </a:defRPr>
            </a:lvl1pPr>
          </a:lstStyle>
          <a:p>
            <a:endParaRPr lang="en-US" dirty="0"/>
          </a:p>
        </p:txBody>
      </p:sp>
      <p:sp>
        <p:nvSpPr>
          <p:cNvPr id="3" name="Subtitle 2"/>
          <p:cNvSpPr>
            <a:spLocks noGrp="1"/>
          </p:cNvSpPr>
          <p:nvPr userDrawn="1">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userDrawn="1">
            <p:ph type="body" sz="quarter" idx="13" hasCustomPrompt="1"/>
          </p:nvPr>
        </p:nvSpPr>
        <p:spPr>
          <a:xfrm>
            <a:off x="168100" y="5672921"/>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userDrawn="1"/>
        </p:nvSpPr>
        <p:spPr>
          <a:xfrm flipH="1" flipV="1">
            <a:off x="0" y="9210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6" name="Rectangle 25"/>
          <p:cNvSpPr/>
          <p:nvPr userDrawn="1"/>
        </p:nvSpPr>
        <p:spPr>
          <a:xfrm flipH="1" flipV="1">
            <a:off x="4562478" y="921006"/>
            <a:ext cx="458152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30" name="Picture 29" descr="CCities logo.png"/>
          <p:cNvPicPr>
            <a:picLocks noChangeAspect="1"/>
          </p:cNvPicPr>
          <p:nvPr userDrawn="1"/>
        </p:nvPicPr>
        <p:blipFill>
          <a:blip r:embed="rId3"/>
          <a:stretch>
            <a:fillRect/>
          </a:stretch>
        </p:blipFill>
        <p:spPr>
          <a:xfrm>
            <a:off x="7036819" y="95591"/>
            <a:ext cx="1395984" cy="754805"/>
          </a:xfrm>
          <a:prstGeom prst="rect">
            <a:avLst/>
          </a:prstGeom>
        </p:spPr>
      </p:pic>
      <p:sp>
        <p:nvSpPr>
          <p:cNvPr id="17" name="Text Placeholder 17"/>
          <p:cNvSpPr>
            <a:spLocks noGrp="1"/>
          </p:cNvSpPr>
          <p:nvPr>
            <p:ph type="body" sz="quarter" idx="14"/>
          </p:nvPr>
        </p:nvSpPr>
        <p:spPr>
          <a:xfrm>
            <a:off x="4849136" y="5206076"/>
            <a:ext cx="3179068"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endParaRPr lang="en-US" noProof="0" dirty="0" smtClean="0"/>
          </a:p>
        </p:txBody>
      </p:sp>
      <p:sp>
        <p:nvSpPr>
          <p:cNvPr id="20" name="Text Placeholder 22"/>
          <p:cNvSpPr>
            <a:spLocks noGrp="1"/>
          </p:cNvSpPr>
          <p:nvPr>
            <p:ph type="body" sz="quarter" idx="15"/>
          </p:nvPr>
        </p:nvSpPr>
        <p:spPr>
          <a:xfrm>
            <a:off x="4849091" y="5543500"/>
            <a:ext cx="3186545"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endParaRPr lang="en-US" noProof="0" dirty="0" smtClean="0"/>
          </a:p>
        </p:txBody>
      </p:sp>
    </p:spTree>
    <p:extLst>
      <p:ext uri="{BB962C8B-B14F-4D97-AF65-F5344CB8AC3E}">
        <p14:creationId xmlns:p14="http://schemas.microsoft.com/office/powerpoint/2010/main" val="6446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787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4821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4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2"/>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908006"/>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961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069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457200" y="1590680"/>
            <a:ext cx="8229600" cy="4802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9"/>
          <p:cNvSpPr txBox="1">
            <a:spLocks/>
          </p:cNvSpPr>
          <p:nvPr/>
        </p:nvSpPr>
        <p:spPr>
          <a:xfrm>
            <a:off x="304800" y="6616800"/>
            <a:ext cx="7111338"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r>
              <a:rPr lang="en-US" dirty="0" smtClean="0">
                <a:solidFill>
                  <a:prstClr val="white"/>
                </a:solidFill>
                <a:ea typeface="+mn-ea"/>
              </a:rPr>
              <a:t>Clean Cities  /  </a:t>
            </a:r>
            <a:fld id="{244C9EC1-0D88-A740-99E0-6234086C7C32}" type="slidenum">
              <a:rPr lang="en-US" smtClean="0">
                <a:solidFill>
                  <a:prstClr val="white"/>
                </a:solidFill>
                <a:ea typeface="+mn-ea"/>
              </a:rPr>
              <a:pPr marL="342900" indent="-342900" defTabSz="457200" fontAlgn="auto">
                <a:spcBef>
                  <a:spcPct val="20000"/>
                </a:spcBef>
                <a:spcAft>
                  <a:spcPts val="0"/>
                </a:spcAft>
                <a:buFont typeface="Arial"/>
                <a:buNone/>
                <a:defRPr/>
              </a:pPr>
              <a:t>‹#›</a:t>
            </a:fld>
            <a:endParaRPr lang="en-US" dirty="0">
              <a:solidFill>
                <a:prstClr val="white"/>
              </a:solidFill>
              <a:ea typeface="+mn-ea"/>
            </a:endParaRPr>
          </a:p>
        </p:txBody>
      </p:sp>
      <p:sp>
        <p:nvSpPr>
          <p:cNvPr id="23" name="Rectangle 22"/>
          <p:cNvSpPr/>
          <p:nvPr/>
        </p:nvSpPr>
        <p:spPr>
          <a:xfrm flipH="1" flipV="1">
            <a:off x="3" y="921006"/>
            <a:ext cx="4575175" cy="53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5" name="Rectangle 24"/>
          <p:cNvSpPr/>
          <p:nvPr/>
        </p:nvSpPr>
        <p:spPr>
          <a:xfrm flipH="1" flipV="1">
            <a:off x="4568828" y="921006"/>
            <a:ext cx="457517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26" name="Picture 25" descr="CCities logo.png"/>
          <p:cNvPicPr>
            <a:picLocks noChangeAspect="1"/>
          </p:cNvPicPr>
          <p:nvPr/>
        </p:nvPicPr>
        <p:blipFill>
          <a:blip r:embed="rId8"/>
          <a:stretch>
            <a:fillRect/>
          </a:stretch>
        </p:blipFill>
        <p:spPr>
          <a:xfrm>
            <a:off x="7036819" y="95591"/>
            <a:ext cx="1395984" cy="754805"/>
          </a:xfrm>
          <a:prstGeom prst="rect">
            <a:avLst/>
          </a:prstGeom>
        </p:spPr>
      </p:pic>
    </p:spTree>
    <p:extLst>
      <p:ext uri="{BB962C8B-B14F-4D97-AF65-F5344CB8AC3E}">
        <p14:creationId xmlns:p14="http://schemas.microsoft.com/office/powerpoint/2010/main" val="2037009686"/>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Lst>
  <p:timing>
    <p:tnLst>
      <p:par>
        <p:cTn id="1" dur="indefinite" restart="never" nodeType="tmRoot"/>
      </p:par>
    </p:tnLst>
  </p:timing>
  <p:txStyles>
    <p:titleStyle>
      <a:lvl1pPr algn="l" defTabSz="457200" rtl="0" eaLnBrk="1" latinLnBrk="0" hangingPunct="1">
        <a:lnSpc>
          <a:spcPts val="2800"/>
        </a:lnSpc>
        <a:spcBef>
          <a:spcPct val="0"/>
        </a:spcBef>
        <a:buNone/>
        <a:defRPr sz="26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ueleconomy.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629400" cy="766599"/>
          </a:xfrm>
        </p:spPr>
        <p:txBody>
          <a:bodyPr>
            <a:normAutofit fontScale="90000"/>
          </a:bodyPr>
          <a:lstStyle/>
          <a:p>
            <a:pPr>
              <a:lnSpc>
                <a:spcPts val="2000"/>
              </a:lnSpc>
            </a:pPr>
            <a:r>
              <a:rPr lang="en-US" sz="3600" b="1" dirty="0" smtClean="0"/>
              <a:t>www.fueleconomy.gov</a:t>
            </a:r>
            <a:r>
              <a:rPr lang="en-US" dirty="0" smtClean="0"/>
              <a:t/>
            </a:r>
            <a:br>
              <a:rPr lang="en-US" dirty="0" smtClean="0"/>
            </a:br>
            <a:r>
              <a:rPr lang="en-US" sz="1800" dirty="0" smtClean="0"/>
              <a:t>the official U.S. government source for fuel economy information</a:t>
            </a:r>
            <a:r>
              <a:rPr lang="en-US" dirty="0" smtClean="0"/>
              <a:t/>
            </a:r>
            <a:br>
              <a:rPr lang="en-US" dirty="0" smtClean="0"/>
            </a:br>
            <a:endParaRPr lang="en-US" dirty="0"/>
          </a:p>
        </p:txBody>
      </p:sp>
      <p:sp>
        <p:nvSpPr>
          <p:cNvPr id="3" name="Subtitle 2"/>
          <p:cNvSpPr>
            <a:spLocks noGrp="1"/>
          </p:cNvSpPr>
          <p:nvPr>
            <p:ph type="subTitle" idx="1"/>
          </p:nvPr>
        </p:nvSpPr>
        <p:spPr>
          <a:xfrm>
            <a:off x="76200" y="5253120"/>
            <a:ext cx="4469146" cy="1175040"/>
          </a:xfrm>
        </p:spPr>
        <p:txBody>
          <a:bodyPr>
            <a:normAutofit/>
          </a:bodyPr>
          <a:lstStyle/>
          <a:p>
            <a:r>
              <a:rPr lang="en-US" dirty="0" smtClean="0"/>
              <a:t>Understanding the EPA  Fuel Economy Label for Plug-in Vehicles</a:t>
            </a:r>
            <a:endParaRPr lang="en-US" dirty="0"/>
          </a:p>
        </p:txBody>
      </p:sp>
      <p:sp>
        <p:nvSpPr>
          <p:cNvPr id="4" name="Text Placeholder 3"/>
          <p:cNvSpPr>
            <a:spLocks noGrp="1"/>
          </p:cNvSpPr>
          <p:nvPr>
            <p:ph type="body" sz="quarter" idx="13"/>
          </p:nvPr>
        </p:nvSpPr>
        <p:spPr>
          <a:xfrm>
            <a:off x="152400" y="6096000"/>
            <a:ext cx="1390650" cy="288687"/>
          </a:xfrm>
        </p:spPr>
        <p:txBody>
          <a:bodyPr/>
          <a:lstStyle/>
          <a:p>
            <a:r>
              <a:rPr lang="en-US" dirty="0" smtClean="0"/>
              <a:t>Month Day, Year</a:t>
            </a:r>
            <a:endParaRPr lang="en-US" dirty="0"/>
          </a:p>
        </p:txBody>
      </p:sp>
      <p:sp>
        <p:nvSpPr>
          <p:cNvPr id="5" name="Text Placeholder 4"/>
          <p:cNvSpPr>
            <a:spLocks noGrp="1"/>
          </p:cNvSpPr>
          <p:nvPr>
            <p:ph type="body" sz="quarter" idx="14"/>
          </p:nvPr>
        </p:nvSpPr>
        <p:spPr/>
        <p:txBody>
          <a:bodyPr>
            <a:normAutofit lnSpcReduction="10000"/>
          </a:bodyPr>
          <a:lstStyle/>
          <a:p>
            <a:r>
              <a:rPr lang="en-US" dirty="0" smtClean="0"/>
              <a:t>Your Name</a:t>
            </a:r>
            <a:endParaRPr lang="en-US" dirty="0"/>
          </a:p>
        </p:txBody>
      </p:sp>
      <p:sp>
        <p:nvSpPr>
          <p:cNvPr id="6" name="Text Placeholder 5"/>
          <p:cNvSpPr>
            <a:spLocks noGrp="1"/>
          </p:cNvSpPr>
          <p:nvPr>
            <p:ph type="body" sz="quarter" idx="15"/>
          </p:nvPr>
        </p:nvSpPr>
        <p:spPr/>
        <p:txBody>
          <a:bodyPr/>
          <a:lstStyle/>
          <a:p>
            <a:r>
              <a:rPr lang="en-US" dirty="0" smtClean="0"/>
              <a:t>Organization</a:t>
            </a:r>
          </a:p>
          <a:p>
            <a:r>
              <a:rPr lang="en-US" dirty="0" smtClean="0"/>
              <a:t>Email</a:t>
            </a:r>
            <a:endParaRPr lang="en-US" dirty="0"/>
          </a:p>
        </p:txBody>
      </p:sp>
    </p:spTree>
    <p:extLst>
      <p:ext uri="{BB962C8B-B14F-4D97-AF65-F5344CB8AC3E}">
        <p14:creationId xmlns:p14="http://schemas.microsoft.com/office/powerpoint/2010/main" val="167982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Plug-in Hybrid Electric Vehicles</a:t>
            </a:r>
            <a:endParaRPr lang="en-US" dirty="0"/>
          </a:p>
        </p:txBody>
      </p:sp>
      <p:sp>
        <p:nvSpPr>
          <p:cNvPr id="3" name="Content Placeholder 2"/>
          <p:cNvSpPr>
            <a:spLocks noGrp="1"/>
          </p:cNvSpPr>
          <p:nvPr>
            <p:ph sz="half" idx="2"/>
          </p:nvPr>
        </p:nvSpPr>
        <p:spPr>
          <a:xfrm>
            <a:off x="4572000" y="1676400"/>
            <a:ext cx="4495800" cy="4648200"/>
          </a:xfrm>
        </p:spPr>
        <p:txBody>
          <a:bodyPr>
            <a:normAutofit/>
          </a:bodyPr>
          <a:lstStyle/>
          <a:p>
            <a:pPr marL="457200" lvl="1" indent="0">
              <a:buNone/>
            </a:pPr>
            <a:r>
              <a:rPr lang="en-US" dirty="0" smtClean="0"/>
              <a:t>In </a:t>
            </a:r>
            <a:r>
              <a:rPr lang="en-US" dirty="0" smtClean="0"/>
              <a:t>a parallel plug-in hybrid, both </a:t>
            </a:r>
            <a:r>
              <a:rPr lang="en-US" dirty="0"/>
              <a:t>the engine and electric motor </a:t>
            </a:r>
            <a:r>
              <a:rPr lang="en-US" dirty="0" smtClean="0"/>
              <a:t>are mechanically </a:t>
            </a:r>
            <a:r>
              <a:rPr lang="en-US" dirty="0"/>
              <a:t>connected to the wheels, and both propel the vehicle under most driving conditions. </a:t>
            </a:r>
            <a:endParaRPr lang="en-US" dirty="0" smtClean="0"/>
          </a:p>
          <a:p>
            <a:pPr lvl="2"/>
            <a:endParaRPr lang="en-US" dirty="0"/>
          </a:p>
          <a:p>
            <a:pPr lvl="2"/>
            <a:endParaRPr lang="en-US" dirty="0"/>
          </a:p>
        </p:txBody>
      </p:sp>
      <p:sp>
        <p:nvSpPr>
          <p:cNvPr id="10" name="TextBox 9"/>
          <p:cNvSpPr txBox="1"/>
          <p:nvPr/>
        </p:nvSpPr>
        <p:spPr>
          <a:xfrm>
            <a:off x="304800" y="1600200"/>
            <a:ext cx="4191000" cy="2743200"/>
          </a:xfrm>
          <a:prstGeom prst="rect">
            <a:avLst/>
          </a:prstGeom>
          <a:ln w="12700">
            <a:solidFill>
              <a:schemeClr val="accent3">
                <a:lumMod val="75000"/>
              </a:schemeClr>
            </a:solidFill>
          </a:ln>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i="0" u="none" strike="noStrike" kern="1200" cap="none" spc="0" normalizeH="0" baseline="0" noProof="0" dirty="0" smtClean="0">
                <a:ln>
                  <a:noFill/>
                </a:ln>
                <a:solidFill>
                  <a:schemeClr val="accent3">
                    <a:lumMod val="75000"/>
                  </a:schemeClr>
                </a:solidFill>
                <a:effectLst/>
                <a:uLnTx/>
                <a:uFillTx/>
                <a:latin typeface="Arial Narrow"/>
                <a:ea typeface="+mn-ea"/>
                <a:cs typeface="Arial Narrow"/>
              </a:rPr>
              <a:t>   </a:t>
            </a:r>
          </a:p>
        </p:txBody>
      </p:sp>
      <p:sp>
        <p:nvSpPr>
          <p:cNvPr id="5" name="Content Placeholder 4"/>
          <p:cNvSpPr>
            <a:spLocks noGrp="1"/>
          </p:cNvSpPr>
          <p:nvPr>
            <p:ph sz="half" idx="1"/>
          </p:nvPr>
        </p:nvSpPr>
        <p:spPr/>
        <p:txBody>
          <a:bodyPr/>
          <a:lstStyle/>
          <a:p>
            <a:pPr marL="0" indent="0">
              <a:buNone/>
            </a:pPr>
            <a:r>
              <a:rPr lang="en-US" sz="1800" dirty="0">
                <a:solidFill>
                  <a:schemeClr val="accent3">
                    <a:lumMod val="75000"/>
                  </a:schemeClr>
                </a:solidFill>
                <a:latin typeface="Arial Narrow"/>
                <a:cs typeface="Arial Narrow"/>
              </a:rPr>
              <a:t>Parallel Plug-in Hybrid Fuel Economy Label</a:t>
            </a:r>
          </a:p>
          <a:p>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905000"/>
            <a:ext cx="3581400" cy="23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7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 y="1752600"/>
            <a:ext cx="4391770" cy="284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604000" cy="901700"/>
          </a:xfrm>
        </p:spPr>
        <p:txBody>
          <a:bodyPr/>
          <a:lstStyle/>
          <a:p>
            <a:r>
              <a:rPr lang="en-US" dirty="0" smtClean="0"/>
              <a:t>Series PHEV Fuel Economy Estimates</a:t>
            </a:r>
            <a:endParaRPr lang="en-US" dirty="0"/>
          </a:p>
        </p:txBody>
      </p:sp>
      <p:sp>
        <p:nvSpPr>
          <p:cNvPr id="3" name="Content Placeholder 2"/>
          <p:cNvSpPr>
            <a:spLocks noGrp="1"/>
          </p:cNvSpPr>
          <p:nvPr>
            <p:ph sz="half" idx="2"/>
          </p:nvPr>
        </p:nvSpPr>
        <p:spPr>
          <a:xfrm>
            <a:off x="4495800" y="1143000"/>
            <a:ext cx="4495800" cy="5324475"/>
          </a:xfrm>
        </p:spPr>
        <p:txBody>
          <a:bodyPr>
            <a:normAutofit lnSpcReduction="10000"/>
          </a:bodyPr>
          <a:lstStyle/>
          <a:p>
            <a:r>
              <a:rPr lang="en-US" dirty="0" smtClean="0"/>
              <a:t>The </a:t>
            </a:r>
            <a:r>
              <a:rPr lang="en-US" dirty="0"/>
              <a:t>label for </a:t>
            </a:r>
            <a:r>
              <a:rPr lang="en-US" dirty="0" smtClean="0"/>
              <a:t>a series plug-in </a:t>
            </a:r>
            <a:r>
              <a:rPr lang="en-US" dirty="0"/>
              <a:t>hybrid electric </a:t>
            </a:r>
            <a:r>
              <a:rPr lang="en-US" dirty="0" smtClean="0"/>
              <a:t>vehicle </a:t>
            </a:r>
            <a:r>
              <a:rPr lang="en-US" dirty="0"/>
              <a:t>displays </a:t>
            </a:r>
            <a:r>
              <a:rPr lang="en-US" dirty="0" smtClean="0"/>
              <a:t>two sets of fuel </a:t>
            </a:r>
            <a:r>
              <a:rPr lang="en-US" dirty="0"/>
              <a:t>economy </a:t>
            </a:r>
            <a:r>
              <a:rPr lang="en-US" dirty="0" smtClean="0"/>
              <a:t>numbers.</a:t>
            </a:r>
            <a:endParaRPr lang="en-US" dirty="0"/>
          </a:p>
          <a:p>
            <a:pPr lvl="1"/>
            <a:r>
              <a:rPr lang="en-US" dirty="0"/>
              <a:t>The left-hand </a:t>
            </a:r>
            <a:r>
              <a:rPr lang="en-US" dirty="0" smtClean="0"/>
              <a:t>set of fuel </a:t>
            </a:r>
            <a:r>
              <a:rPr lang="en-US" dirty="0"/>
              <a:t>economy </a:t>
            </a:r>
            <a:r>
              <a:rPr lang="en-US" dirty="0" smtClean="0"/>
              <a:t>numbers displays </a:t>
            </a:r>
            <a:r>
              <a:rPr lang="en-US" dirty="0"/>
              <a:t>the fuel economy when operating on </a:t>
            </a:r>
            <a:r>
              <a:rPr lang="en-US" dirty="0" smtClean="0"/>
              <a:t>electricity </a:t>
            </a:r>
            <a:r>
              <a:rPr lang="en-US" dirty="0" smtClean="0"/>
              <a:t>alone.</a:t>
            </a:r>
          </a:p>
          <a:p>
            <a:pPr lvl="1"/>
            <a:r>
              <a:rPr lang="en-US" dirty="0" smtClean="0"/>
              <a:t>The </a:t>
            </a:r>
            <a:r>
              <a:rPr lang="en-US" dirty="0"/>
              <a:t>right-hand </a:t>
            </a:r>
            <a:r>
              <a:rPr lang="en-US" dirty="0" smtClean="0"/>
              <a:t>set of fuel </a:t>
            </a:r>
            <a:r>
              <a:rPr lang="en-US" dirty="0"/>
              <a:t>economy </a:t>
            </a:r>
            <a:r>
              <a:rPr lang="en-US" dirty="0" smtClean="0"/>
              <a:t>numbers </a:t>
            </a:r>
            <a:r>
              <a:rPr lang="en-US" dirty="0"/>
              <a:t>displays the </a:t>
            </a:r>
            <a:r>
              <a:rPr lang="en-US" dirty="0" smtClean="0"/>
              <a:t>fuel economy when </a:t>
            </a:r>
            <a:r>
              <a:rPr lang="en-US" dirty="0"/>
              <a:t>the battery is emptied and the vehicle is using gasoline.  </a:t>
            </a:r>
            <a:endParaRPr lang="en-US" dirty="0" smtClean="0"/>
          </a:p>
          <a:p>
            <a:pPr lvl="1"/>
            <a:r>
              <a:rPr lang="en-US" dirty="0" smtClean="0"/>
              <a:t>All </a:t>
            </a:r>
            <a:r>
              <a:rPr lang="en-US" dirty="0"/>
              <a:t>of these values represent the combined city and highway </a:t>
            </a:r>
            <a:r>
              <a:rPr lang="en-US" dirty="0" smtClean="0"/>
              <a:t>value.</a:t>
            </a:r>
          </a:p>
        </p:txBody>
      </p:sp>
    </p:spTree>
    <p:extLst>
      <p:ext uri="{BB962C8B-B14F-4D97-AF65-F5344CB8AC3E}">
        <p14:creationId xmlns:p14="http://schemas.microsoft.com/office/powerpoint/2010/main" val="2295500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8600" y="1752600"/>
            <a:ext cx="4391770" cy="284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604000" cy="901700"/>
          </a:xfrm>
        </p:spPr>
        <p:txBody>
          <a:bodyPr/>
          <a:lstStyle/>
          <a:p>
            <a:r>
              <a:rPr lang="en-US" dirty="0" smtClean="0"/>
              <a:t>Series PHEV Fuel Economy Range Estimates</a:t>
            </a:r>
            <a:endParaRPr lang="en-US" dirty="0"/>
          </a:p>
        </p:txBody>
      </p:sp>
      <p:sp>
        <p:nvSpPr>
          <p:cNvPr id="3" name="Content Placeholder 2"/>
          <p:cNvSpPr>
            <a:spLocks noGrp="1"/>
          </p:cNvSpPr>
          <p:nvPr>
            <p:ph sz="half" idx="2"/>
          </p:nvPr>
        </p:nvSpPr>
        <p:spPr>
          <a:xfrm>
            <a:off x="4495800" y="1143000"/>
            <a:ext cx="4495800" cy="5324475"/>
          </a:xfrm>
        </p:spPr>
        <p:txBody>
          <a:bodyPr>
            <a:normAutofit/>
          </a:bodyPr>
          <a:lstStyle/>
          <a:p>
            <a:r>
              <a:rPr lang="en-US" dirty="0" smtClean="0"/>
              <a:t>The driving range is provided below the fuel economy estimates.</a:t>
            </a:r>
            <a:endParaRPr lang="en-US" dirty="0"/>
          </a:p>
          <a:p>
            <a:pPr lvl="1"/>
            <a:r>
              <a:rPr lang="en-US" dirty="0" smtClean="0"/>
              <a:t>For a series PHEV, the driving range on electricity represents </a:t>
            </a:r>
            <a:r>
              <a:rPr lang="en-US" dirty="0"/>
              <a:t>the </a:t>
            </a:r>
            <a:r>
              <a:rPr lang="en-US" b="1" i="1" dirty="0"/>
              <a:t>approximate </a:t>
            </a:r>
            <a:r>
              <a:rPr lang="en-US" dirty="0"/>
              <a:t>number of miles that can be traveled in combined city and highway driving </a:t>
            </a:r>
            <a:r>
              <a:rPr lang="en-US" dirty="0" smtClean="0"/>
              <a:t>on a single charge.</a:t>
            </a:r>
          </a:p>
          <a:p>
            <a:pPr lvl="1"/>
            <a:r>
              <a:rPr lang="en-US" dirty="0" smtClean="0"/>
              <a:t>The total driving range represents the electricity range  plus the distance the vehicle can travel on gasoline.</a:t>
            </a:r>
            <a:endParaRPr lang="en-US" dirty="0"/>
          </a:p>
        </p:txBody>
      </p:sp>
    </p:spTree>
    <p:extLst>
      <p:ext uri="{BB962C8B-B14F-4D97-AF65-F5344CB8AC3E}">
        <p14:creationId xmlns:p14="http://schemas.microsoft.com/office/powerpoint/2010/main" val="2482492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a:xfrm>
            <a:off x="177800" y="0"/>
            <a:ext cx="6604000" cy="901700"/>
          </a:xfrm>
        </p:spPr>
        <p:txBody>
          <a:bodyPr/>
          <a:lstStyle/>
          <a:p>
            <a:r>
              <a:rPr lang="en-US" dirty="0" smtClean="0"/>
              <a:t>Parallel PHEV Fuel Economy Estimates</a:t>
            </a:r>
            <a:endParaRPr lang="en-US" dirty="0"/>
          </a:p>
        </p:txBody>
      </p:sp>
      <p:sp>
        <p:nvSpPr>
          <p:cNvPr id="3" name="Content Placeholder 2"/>
          <p:cNvSpPr>
            <a:spLocks noGrp="1"/>
          </p:cNvSpPr>
          <p:nvPr>
            <p:ph sz="half" idx="2"/>
          </p:nvPr>
        </p:nvSpPr>
        <p:spPr>
          <a:xfrm>
            <a:off x="4495800" y="1143000"/>
            <a:ext cx="4495800" cy="5324475"/>
          </a:xfrm>
        </p:spPr>
        <p:txBody>
          <a:bodyPr>
            <a:normAutofit lnSpcReduction="10000"/>
          </a:bodyPr>
          <a:lstStyle/>
          <a:p>
            <a:r>
              <a:rPr lang="en-US" dirty="0" smtClean="0"/>
              <a:t>The </a:t>
            </a:r>
            <a:r>
              <a:rPr lang="en-US" dirty="0"/>
              <a:t>label for </a:t>
            </a:r>
            <a:r>
              <a:rPr lang="en-US" dirty="0" smtClean="0"/>
              <a:t>a parallel plug-in </a:t>
            </a:r>
            <a:r>
              <a:rPr lang="en-US" dirty="0"/>
              <a:t>hybrid electric </a:t>
            </a:r>
            <a:r>
              <a:rPr lang="en-US" dirty="0" smtClean="0"/>
              <a:t>vehicle </a:t>
            </a:r>
            <a:r>
              <a:rPr lang="en-US" dirty="0"/>
              <a:t>displays </a:t>
            </a:r>
            <a:r>
              <a:rPr lang="en-US" dirty="0" smtClean="0"/>
              <a:t>two sets of fuel </a:t>
            </a:r>
            <a:r>
              <a:rPr lang="en-US" dirty="0"/>
              <a:t>economy </a:t>
            </a:r>
            <a:r>
              <a:rPr lang="en-US" dirty="0" smtClean="0"/>
              <a:t>numbers.</a:t>
            </a:r>
            <a:endParaRPr lang="en-US" dirty="0"/>
          </a:p>
          <a:p>
            <a:pPr lvl="1"/>
            <a:r>
              <a:rPr lang="en-US" dirty="0"/>
              <a:t>The left-hand </a:t>
            </a:r>
            <a:r>
              <a:rPr lang="en-US" dirty="0" smtClean="0"/>
              <a:t>set of fuel </a:t>
            </a:r>
            <a:r>
              <a:rPr lang="en-US" dirty="0"/>
              <a:t>economy </a:t>
            </a:r>
            <a:r>
              <a:rPr lang="en-US" dirty="0" smtClean="0"/>
              <a:t>numbers displays </a:t>
            </a:r>
            <a:r>
              <a:rPr lang="en-US" dirty="0"/>
              <a:t>the fuel economy when operating on </a:t>
            </a:r>
            <a:r>
              <a:rPr lang="en-US" dirty="0" smtClean="0"/>
              <a:t>a mix of gasoline and electricity.</a:t>
            </a:r>
          </a:p>
          <a:p>
            <a:pPr lvl="1"/>
            <a:r>
              <a:rPr lang="en-US" dirty="0" smtClean="0"/>
              <a:t>The </a:t>
            </a:r>
            <a:r>
              <a:rPr lang="en-US" dirty="0"/>
              <a:t>right-hand </a:t>
            </a:r>
            <a:r>
              <a:rPr lang="en-US" dirty="0" smtClean="0"/>
              <a:t>set of fuel </a:t>
            </a:r>
            <a:r>
              <a:rPr lang="en-US" dirty="0"/>
              <a:t>economy </a:t>
            </a:r>
            <a:r>
              <a:rPr lang="en-US" dirty="0" smtClean="0"/>
              <a:t>numbers </a:t>
            </a:r>
            <a:r>
              <a:rPr lang="en-US" dirty="0"/>
              <a:t>displays the </a:t>
            </a:r>
            <a:r>
              <a:rPr lang="en-US" dirty="0" smtClean="0"/>
              <a:t>fuel economy when </a:t>
            </a:r>
            <a:r>
              <a:rPr lang="en-US" dirty="0"/>
              <a:t>the battery is emptied and the vehicle is </a:t>
            </a:r>
            <a:r>
              <a:rPr lang="en-US" dirty="0" smtClean="0"/>
              <a:t>running on  </a:t>
            </a:r>
            <a:r>
              <a:rPr lang="en-US" dirty="0"/>
              <a:t>gasoline.  </a:t>
            </a:r>
            <a:endParaRPr lang="en-US" dirty="0" smtClean="0"/>
          </a:p>
          <a:p>
            <a:pPr lvl="1"/>
            <a:r>
              <a:rPr lang="en-US" dirty="0" smtClean="0"/>
              <a:t>All </a:t>
            </a:r>
            <a:r>
              <a:rPr lang="en-US" dirty="0"/>
              <a:t>of these values represent the combined city and highway value.</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1000" y="2209800"/>
            <a:ext cx="4038600" cy="263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005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a:xfrm>
            <a:off x="177800" y="0"/>
            <a:ext cx="6604000" cy="901700"/>
          </a:xfrm>
        </p:spPr>
        <p:txBody>
          <a:bodyPr/>
          <a:lstStyle/>
          <a:p>
            <a:r>
              <a:rPr lang="en-US" dirty="0" smtClean="0"/>
              <a:t>Parallel PHEV Fuel Economy Range Estimates</a:t>
            </a:r>
            <a:endParaRPr lang="en-US" dirty="0"/>
          </a:p>
        </p:txBody>
      </p:sp>
      <p:sp>
        <p:nvSpPr>
          <p:cNvPr id="3" name="Content Placeholder 2"/>
          <p:cNvSpPr>
            <a:spLocks noGrp="1"/>
          </p:cNvSpPr>
          <p:nvPr>
            <p:ph sz="half" idx="2"/>
          </p:nvPr>
        </p:nvSpPr>
        <p:spPr>
          <a:xfrm>
            <a:off x="4495800" y="1600200"/>
            <a:ext cx="4495800" cy="4486275"/>
          </a:xfrm>
        </p:spPr>
        <p:txBody>
          <a:bodyPr>
            <a:normAutofit/>
          </a:bodyPr>
          <a:lstStyle/>
          <a:p>
            <a:r>
              <a:rPr lang="en-US" dirty="0"/>
              <a:t>The label for a parallel plug-in hybrid electric vehicle also </a:t>
            </a:r>
            <a:r>
              <a:rPr lang="en-US" dirty="0" smtClean="0"/>
              <a:t>displays the driving range on a mix of gasoline and electricity and the total driving range </a:t>
            </a:r>
            <a:endParaRPr lang="en-US" dirty="0"/>
          </a:p>
          <a:p>
            <a:r>
              <a:rPr lang="en-US" dirty="0" smtClean="0"/>
              <a:t>The </a:t>
            </a:r>
            <a:r>
              <a:rPr lang="en-US" dirty="0" smtClean="0"/>
              <a:t>label also displays the distance the vehicle can travel on electricity alone.  </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1000" y="2362200"/>
            <a:ext cx="4038600" cy="263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62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3962400" cy="5248275"/>
          </a:xfrm>
        </p:spPr>
        <p:txBody>
          <a:bodyPr>
            <a:normAutofit lnSpcReduction="10000"/>
          </a:bodyPr>
          <a:lstStyle/>
          <a:p>
            <a:r>
              <a:rPr lang="en-US" dirty="0" smtClean="0"/>
              <a:t>The charge time listed on the label </a:t>
            </a:r>
            <a:r>
              <a:rPr lang="en-US" dirty="0"/>
              <a:t>indicates how long it takes to charge a fully empty </a:t>
            </a:r>
            <a:r>
              <a:rPr lang="en-US" dirty="0" smtClean="0"/>
              <a:t>battery. </a:t>
            </a:r>
          </a:p>
          <a:p>
            <a:r>
              <a:rPr lang="en-US" dirty="0"/>
              <a:t>For the purposes of equivalent comparisons, all </a:t>
            </a:r>
            <a:r>
              <a:rPr lang="en-US" dirty="0" smtClean="0"/>
              <a:t>electric vehicles display </a:t>
            </a:r>
            <a:r>
              <a:rPr lang="en-US" dirty="0"/>
              <a:t>a charge time based on use of 240 volt </a:t>
            </a:r>
            <a:r>
              <a:rPr lang="en-US" dirty="0" smtClean="0"/>
              <a:t>service</a:t>
            </a:r>
          </a:p>
          <a:p>
            <a:r>
              <a:rPr lang="en-US" dirty="0" smtClean="0"/>
              <a:t>The actual time it takes to charge your vehicle will depend on the type of charger you use</a:t>
            </a:r>
            <a:r>
              <a:rPr lang="en-US" dirty="0" smtClean="0"/>
              <a:t>.</a:t>
            </a:r>
            <a:endParaRPr lang="en-US" dirty="0" smtClean="0"/>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343400" y="1143000"/>
            <a:ext cx="469380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lstStyle/>
          <a:p>
            <a:r>
              <a:rPr lang="en-US" dirty="0" smtClean="0"/>
              <a:t>Charge Time for EVs and PHEVs</a:t>
            </a:r>
            <a:endParaRPr lang="en-US" dirty="0"/>
          </a:p>
        </p:txBody>
      </p:sp>
      <p:sp>
        <p:nvSpPr>
          <p:cNvPr id="6" name="Rectangle 5"/>
          <p:cNvSpPr/>
          <p:nvPr/>
        </p:nvSpPr>
        <p:spPr>
          <a:xfrm>
            <a:off x="4724400" y="2514600"/>
            <a:ext cx="10668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571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495800" cy="5248275"/>
          </a:xfrm>
        </p:spPr>
        <p:txBody>
          <a:bodyPr>
            <a:normAutofit lnSpcReduction="10000"/>
          </a:bodyPr>
          <a:lstStyle/>
          <a:p>
            <a:r>
              <a:rPr lang="en-US" sz="2200" dirty="0"/>
              <a:t>The annual fuel cost </a:t>
            </a:r>
            <a:r>
              <a:rPr lang="en-US" sz="2200" dirty="0" smtClean="0"/>
              <a:t>shown on the fuel economy label is </a:t>
            </a:r>
            <a:r>
              <a:rPr lang="en-US" sz="2200" dirty="0"/>
              <a:t>based </a:t>
            </a:r>
            <a:r>
              <a:rPr lang="en-US" sz="2200" dirty="0" smtClean="0"/>
              <a:t>on: </a:t>
            </a:r>
          </a:p>
          <a:p>
            <a:pPr lvl="1"/>
            <a:r>
              <a:rPr lang="en-US" sz="1900" dirty="0" smtClean="0"/>
              <a:t>an </a:t>
            </a:r>
            <a:r>
              <a:rPr lang="en-US" sz="1900" dirty="0"/>
              <a:t>annual mileage of 15,000 miles and </a:t>
            </a:r>
            <a:r>
              <a:rPr lang="en-US" sz="1900" dirty="0"/>
              <a:t>p</a:t>
            </a:r>
            <a:r>
              <a:rPr lang="en-US" sz="1900" dirty="0" smtClean="0"/>
              <a:t>rojected fuel </a:t>
            </a:r>
            <a:r>
              <a:rPr lang="en-US" sz="1900" dirty="0" smtClean="0"/>
              <a:t>prices for the year</a:t>
            </a:r>
          </a:p>
          <a:p>
            <a:pPr lvl="1"/>
            <a:r>
              <a:rPr lang="en-US" sz="1900" dirty="0" smtClean="0"/>
              <a:t>Visit </a:t>
            </a:r>
            <a:r>
              <a:rPr lang="en-US" sz="1900" dirty="0" smtClean="0"/>
              <a:t>fueleconomy.gov to personalize these fuel prices</a:t>
            </a:r>
          </a:p>
          <a:p>
            <a:pPr marL="342900" lvl="1" indent="-342900">
              <a:buFont typeface="Arial"/>
              <a:buChar char="•"/>
            </a:pPr>
            <a:r>
              <a:rPr lang="en-US" sz="2200" dirty="0"/>
              <a:t>For PHEVs, a utility factor is used to estimate the share of miles the average driver will drive on electricity vs. </a:t>
            </a:r>
            <a:r>
              <a:rPr lang="en-US" sz="2200" dirty="0" smtClean="0"/>
              <a:t>gasoline</a:t>
            </a:r>
          </a:p>
          <a:p>
            <a:pPr lvl="1"/>
            <a:r>
              <a:rPr lang="en-US" sz="1900" dirty="0" err="1" smtClean="0"/>
              <a:t>Fueleconomy.gov’s</a:t>
            </a:r>
            <a:r>
              <a:rPr lang="en-US" sz="1900" dirty="0" smtClean="0"/>
              <a:t> “My Plug-in </a:t>
            </a:r>
            <a:r>
              <a:rPr lang="en-US" sz="1900" dirty="0" smtClean="0"/>
              <a:t>Hybrid </a:t>
            </a:r>
            <a:r>
              <a:rPr lang="en-US" sz="1900" dirty="0"/>
              <a:t>C</a:t>
            </a:r>
            <a:r>
              <a:rPr lang="en-US" sz="1900" dirty="0" smtClean="0"/>
              <a:t>alculator</a:t>
            </a:r>
            <a:r>
              <a:rPr lang="en-US" sz="1900" dirty="0" smtClean="0"/>
              <a:t>” can help you estimate your annual fuel cost based on your driving habits</a:t>
            </a:r>
          </a:p>
          <a:p>
            <a:pPr lvl="1"/>
            <a:endParaRPr lang="en-US" dirty="0" smtClean="0"/>
          </a:p>
        </p:txBody>
      </p:sp>
      <p:sp>
        <p:nvSpPr>
          <p:cNvPr id="4099" name="Title 2"/>
          <p:cNvSpPr>
            <a:spLocks noGrp="1"/>
          </p:cNvSpPr>
          <p:nvPr>
            <p:ph type="title"/>
          </p:nvPr>
        </p:nvSpPr>
        <p:spPr>
          <a:xfrm>
            <a:off x="177800" y="0"/>
            <a:ext cx="6299200" cy="901700"/>
          </a:xfrm>
        </p:spPr>
        <p:txBody>
          <a:bodyPr/>
          <a:lstStyle/>
          <a:p>
            <a:r>
              <a:rPr lang="en-US" dirty="0" smtClean="0"/>
              <a:t>Annual Fuel Cost for EVs and PHEVs</a:t>
            </a:r>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76800" y="1371600"/>
            <a:ext cx="4038600" cy="261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53000" y="2743200"/>
            <a:ext cx="1143000"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77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5248275"/>
          </a:xfrm>
        </p:spPr>
        <p:txBody>
          <a:bodyPr>
            <a:normAutofit lnSpcReduction="10000"/>
          </a:bodyPr>
          <a:lstStyle/>
          <a:p>
            <a:r>
              <a:rPr lang="en-US" dirty="0"/>
              <a:t>The label shows the estimated fuel cost over a five-year period for the vehicle compared to the average new </a:t>
            </a:r>
            <a:r>
              <a:rPr lang="en-US" dirty="0" smtClean="0"/>
              <a:t>vehicle of the same model year.</a:t>
            </a:r>
          </a:p>
          <a:p>
            <a:r>
              <a:rPr lang="en-US" dirty="0"/>
              <a:t>These </a:t>
            </a:r>
            <a:r>
              <a:rPr lang="en-US" dirty="0" smtClean="0"/>
              <a:t>five-year estimates </a:t>
            </a:r>
            <a:r>
              <a:rPr lang="en-US" dirty="0"/>
              <a:t>are </a:t>
            </a:r>
            <a:r>
              <a:rPr lang="en-US" dirty="0" smtClean="0"/>
              <a:t>also based </a:t>
            </a:r>
            <a:r>
              <a:rPr lang="en-US" dirty="0"/>
              <a:t>on 15,000 miles per </a:t>
            </a:r>
            <a:r>
              <a:rPr lang="en-US" dirty="0" smtClean="0"/>
              <a:t>year and projected fuel prices for </a:t>
            </a:r>
            <a:r>
              <a:rPr lang="en-US" dirty="0"/>
              <a:t>the </a:t>
            </a:r>
            <a:r>
              <a:rPr lang="en-US" dirty="0" smtClean="0"/>
              <a:t>current year </a:t>
            </a:r>
            <a:endParaRPr lang="en-US" dirty="0"/>
          </a:p>
          <a:p>
            <a:r>
              <a:rPr lang="en-US" dirty="0" smtClean="0"/>
              <a:t>The </a:t>
            </a:r>
            <a:r>
              <a:rPr lang="en-US" dirty="0"/>
              <a:t>average MPG and cost to fuel an average vehicle for 5 years is shown in the fine print.</a:t>
            </a:r>
          </a:p>
          <a:p>
            <a:endParaRPr lang="en-US" dirty="0" smtClean="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19600" y="1828800"/>
            <a:ext cx="457645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lstStyle/>
          <a:p>
            <a:r>
              <a:rPr lang="en-US" dirty="0" smtClean="0"/>
              <a:t>5 Year Fuel Costs or Savings</a:t>
            </a:r>
            <a:endParaRPr lang="en-US" dirty="0"/>
          </a:p>
        </p:txBody>
      </p:sp>
      <p:sp>
        <p:nvSpPr>
          <p:cNvPr id="5" name="Rectangle 4"/>
          <p:cNvSpPr/>
          <p:nvPr/>
        </p:nvSpPr>
        <p:spPr>
          <a:xfrm>
            <a:off x="7391400" y="2209800"/>
            <a:ext cx="1447800" cy="1066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9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4419600" cy="5400675"/>
          </a:xfrm>
        </p:spPr>
        <p:txBody>
          <a:bodyPr>
            <a:normAutofit/>
          </a:bodyPr>
          <a:lstStyle/>
          <a:p>
            <a:r>
              <a:rPr lang="en-US" dirty="0" smtClean="0"/>
              <a:t>The EPA assigns </a:t>
            </a:r>
            <a:r>
              <a:rPr lang="en-US" dirty="0"/>
              <a:t>each vehicle a rating from 1 (worst) to 10 (best) for fuel economy and greenhouse gas emissions </a:t>
            </a:r>
            <a:r>
              <a:rPr lang="en-US" dirty="0" smtClean="0"/>
              <a:t>(GHG).  The </a:t>
            </a:r>
            <a:r>
              <a:rPr lang="en-US" dirty="0"/>
              <a:t>rate of CO</a:t>
            </a:r>
            <a:r>
              <a:rPr lang="en-US" baseline="-25000" dirty="0"/>
              <a:t>2</a:t>
            </a:r>
            <a:r>
              <a:rPr lang="en-US" dirty="0"/>
              <a:t> emissions is </a:t>
            </a:r>
            <a:r>
              <a:rPr lang="en-US" dirty="0" smtClean="0"/>
              <a:t>also  displayed on the label in </a:t>
            </a:r>
            <a:r>
              <a:rPr lang="en-US" dirty="0"/>
              <a:t>grams per </a:t>
            </a:r>
            <a:r>
              <a:rPr lang="en-US" dirty="0" smtClean="0"/>
              <a:t>mile. </a:t>
            </a:r>
          </a:p>
          <a:p>
            <a:r>
              <a:rPr lang="en-US" dirty="0" smtClean="0"/>
              <a:t>Since </a:t>
            </a:r>
            <a:r>
              <a:rPr lang="en-US" dirty="0"/>
              <a:t>all-electric vehicles do not emit any tailpipe CO</a:t>
            </a:r>
            <a:r>
              <a:rPr lang="en-US" baseline="-25000" dirty="0"/>
              <a:t>2</a:t>
            </a:r>
            <a:r>
              <a:rPr lang="en-US" dirty="0"/>
              <a:t> their greenhouse gas rating will be a </a:t>
            </a:r>
            <a:r>
              <a:rPr lang="en-US" dirty="0" smtClean="0"/>
              <a:t>10 and the rate of CO</a:t>
            </a:r>
            <a:r>
              <a:rPr lang="en-US" baseline="-25000" dirty="0" smtClean="0"/>
              <a:t>2</a:t>
            </a:r>
            <a:r>
              <a:rPr lang="en-US" dirty="0" smtClean="0"/>
              <a:t> emissions will be shown as 0 grams per mile.  </a:t>
            </a:r>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21988" y="1447800"/>
            <a:ext cx="422442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normAutofit/>
          </a:bodyPr>
          <a:lstStyle/>
          <a:p>
            <a:r>
              <a:rPr lang="en-US" dirty="0" smtClean="0"/>
              <a:t>Fuel Economy and Greenhouse Gas Ratings for EVs and PHEVs</a:t>
            </a:r>
            <a:endParaRPr lang="en-US" dirty="0"/>
          </a:p>
        </p:txBody>
      </p:sp>
      <p:sp>
        <p:nvSpPr>
          <p:cNvPr id="2" name="TextBox 1"/>
          <p:cNvSpPr txBox="1"/>
          <p:nvPr/>
        </p:nvSpPr>
        <p:spPr>
          <a:xfrm>
            <a:off x="4876800" y="50292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4" name="Rectangle 3"/>
          <p:cNvSpPr/>
          <p:nvPr/>
        </p:nvSpPr>
        <p:spPr>
          <a:xfrm>
            <a:off x="5029200" y="4724400"/>
            <a:ext cx="3810000" cy="1569660"/>
          </a:xfrm>
          <a:prstGeom prst="rect">
            <a:avLst/>
          </a:prstGeom>
          <a:ln w="28575">
            <a:solidFill>
              <a:schemeClr val="accent1"/>
            </a:solidFill>
          </a:ln>
        </p:spPr>
        <p:txBody>
          <a:bodyPr wrap="square">
            <a:spAutoFit/>
          </a:bodyPr>
          <a:lstStyle/>
          <a:p>
            <a:r>
              <a:rPr lang="en-US" sz="1600" dirty="0" err="1"/>
              <a:t>Fueleconomy.gov’s</a:t>
            </a:r>
            <a:r>
              <a:rPr lang="en-US" sz="1600" dirty="0"/>
              <a:t> Beyond Tailpipe Calculator can help you estimate greenhouse gas  emissions associated with the production and distribution of the electricity used to charge an electric vehicle in your region of the country. </a:t>
            </a:r>
          </a:p>
        </p:txBody>
      </p:sp>
      <p:sp>
        <p:nvSpPr>
          <p:cNvPr id="7" name="Rectangle 6"/>
          <p:cNvSpPr/>
          <p:nvPr/>
        </p:nvSpPr>
        <p:spPr>
          <a:xfrm>
            <a:off x="6096000" y="2819400"/>
            <a:ext cx="1981200" cy="533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527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4419600" cy="5400675"/>
          </a:xfrm>
        </p:spPr>
        <p:txBody>
          <a:bodyPr>
            <a:normAutofit fontScale="92500"/>
          </a:bodyPr>
          <a:lstStyle/>
          <a:p>
            <a:r>
              <a:rPr lang="en-US" dirty="0" smtClean="0"/>
              <a:t>The EPA assigns </a:t>
            </a:r>
            <a:r>
              <a:rPr lang="en-US" dirty="0"/>
              <a:t>each vehicle a rating from 1 (worst) to 10 (best) for </a:t>
            </a:r>
            <a:r>
              <a:rPr lang="en-US" dirty="0" smtClean="0"/>
              <a:t>smog emissions. </a:t>
            </a:r>
            <a:r>
              <a:rPr lang="en-US" dirty="0"/>
              <a:t>This is a rating for vehicle tailpipe emissions of those pollutants that cause smog and other local air pollution. </a:t>
            </a:r>
            <a:endParaRPr lang="en-US" dirty="0" smtClean="0"/>
          </a:p>
          <a:p>
            <a:r>
              <a:rPr lang="en-US" dirty="0"/>
              <a:t>For those vehicles that run </a:t>
            </a:r>
            <a:r>
              <a:rPr lang="en-US" dirty="0" smtClean="0"/>
              <a:t>entirely on </a:t>
            </a:r>
            <a:r>
              <a:rPr lang="en-US" dirty="0"/>
              <a:t>electricity, the tailpipe emissions are </a:t>
            </a:r>
            <a:r>
              <a:rPr lang="en-US" dirty="0" smtClean="0"/>
              <a:t>zero and the smog rating will be a 10.</a:t>
            </a:r>
          </a:p>
          <a:p>
            <a:r>
              <a:rPr lang="en-US" dirty="0" smtClean="0"/>
              <a:t>Smog ratings for </a:t>
            </a:r>
            <a:r>
              <a:rPr lang="en-US" dirty="0"/>
              <a:t>PHEVs depend on </a:t>
            </a:r>
            <a:r>
              <a:rPr lang="en-US" dirty="0" smtClean="0"/>
              <a:t>the U.S. emission standards to which the vehicle is certified.  </a:t>
            </a:r>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00600" y="1752600"/>
            <a:ext cx="422442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normAutofit/>
          </a:bodyPr>
          <a:lstStyle/>
          <a:p>
            <a:r>
              <a:rPr lang="en-US" dirty="0" smtClean="0"/>
              <a:t>Smog Ratings for EVs and PHEVs</a:t>
            </a:r>
            <a:endParaRPr lang="en-US" dirty="0"/>
          </a:p>
        </p:txBody>
      </p:sp>
      <p:sp>
        <p:nvSpPr>
          <p:cNvPr id="2" name="TextBox 1"/>
          <p:cNvSpPr txBox="1"/>
          <p:nvPr/>
        </p:nvSpPr>
        <p:spPr>
          <a:xfrm>
            <a:off x="4876800" y="50292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7" name="Rectangle 6"/>
          <p:cNvSpPr/>
          <p:nvPr/>
        </p:nvSpPr>
        <p:spPr>
          <a:xfrm>
            <a:off x="8077200" y="3124200"/>
            <a:ext cx="914400" cy="533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51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953000" cy="5400675"/>
          </a:xfrm>
        </p:spPr>
        <p:txBody>
          <a:bodyPr>
            <a:normAutofit/>
          </a:bodyPr>
          <a:lstStyle/>
          <a:p>
            <a:endParaRPr lang="en-US" dirty="0"/>
          </a:p>
          <a:p>
            <a:r>
              <a:rPr lang="en-US" dirty="0" smtClean="0"/>
              <a:t>This presentation describes the EPA fuel economy labels for: 	</a:t>
            </a:r>
          </a:p>
          <a:p>
            <a:pPr lvl="1"/>
            <a:r>
              <a:rPr lang="en-US" dirty="0" smtClean="0">
                <a:latin typeface="Arial" charset="0"/>
              </a:rPr>
              <a:t>All-Electric Vehicles (EVs)</a:t>
            </a:r>
          </a:p>
          <a:p>
            <a:pPr lvl="1"/>
            <a:r>
              <a:rPr lang="en-US" dirty="0" smtClean="0">
                <a:latin typeface="Arial" charset="0"/>
              </a:rPr>
              <a:t>Plug-in Hybrids (PHEVs):</a:t>
            </a:r>
          </a:p>
          <a:p>
            <a:pPr lvl="2"/>
            <a:r>
              <a:rPr lang="en-US" dirty="0" smtClean="0">
                <a:latin typeface="Arial" charset="0"/>
              </a:rPr>
              <a:t>Series Plug-in Hybrid Vehicles (Extended Range Electric Vehicles)</a:t>
            </a:r>
          </a:p>
          <a:p>
            <a:pPr lvl="2"/>
            <a:r>
              <a:rPr lang="en-US" dirty="0" smtClean="0">
                <a:latin typeface="Arial" charset="0"/>
              </a:rPr>
              <a:t>Parallel (Blended) Plug-in </a:t>
            </a:r>
            <a:r>
              <a:rPr lang="en-US" dirty="0">
                <a:latin typeface="Arial" charset="0"/>
              </a:rPr>
              <a:t>Hybrid </a:t>
            </a:r>
            <a:r>
              <a:rPr lang="en-US" dirty="0" smtClean="0">
                <a:latin typeface="Arial" charset="0"/>
              </a:rPr>
              <a:t>Vehicles</a:t>
            </a:r>
          </a:p>
          <a:p>
            <a:pPr lvl="1"/>
            <a:endParaRPr lang="en-US" dirty="0" smtClean="0">
              <a:latin typeface="Arial" charset="0"/>
            </a:endParaRPr>
          </a:p>
        </p:txBody>
      </p:sp>
      <p:sp>
        <p:nvSpPr>
          <p:cNvPr id="4099" name="Title 2"/>
          <p:cNvSpPr>
            <a:spLocks noGrp="1"/>
          </p:cNvSpPr>
          <p:nvPr>
            <p:ph type="title"/>
          </p:nvPr>
        </p:nvSpPr>
        <p:spPr>
          <a:xfrm>
            <a:off x="177800" y="0"/>
            <a:ext cx="6604000" cy="901700"/>
          </a:xfrm>
        </p:spPr>
        <p:txBody>
          <a:bodyPr/>
          <a:lstStyle/>
          <a:p>
            <a:r>
              <a:rPr lang="en-US" dirty="0"/>
              <a:t>Understanding the Fuel Economy Label for Plug-in Vehicles</a:t>
            </a: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676400"/>
            <a:ext cx="4035829" cy="2215342"/>
          </a:xfrm>
        </p:spPr>
      </p:pic>
      <p:sp>
        <p:nvSpPr>
          <p:cNvPr id="5" name="TextBox 4"/>
          <p:cNvSpPr txBox="1"/>
          <p:nvPr/>
        </p:nvSpPr>
        <p:spPr>
          <a:xfrm>
            <a:off x="5867400" y="38862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Oak Ridge National </a:t>
            </a:r>
            <a:r>
              <a:rPr lang="en-US" sz="600" i="1" dirty="0">
                <a:solidFill>
                  <a:schemeClr val="tx1">
                    <a:lumMod val="50000"/>
                  </a:schemeClr>
                </a:solidFill>
                <a:latin typeface="Arial Narrow"/>
                <a:ea typeface="+mn-ea"/>
                <a:cs typeface="Arial Narrow"/>
              </a:rPr>
              <a:t>Laboratory (2011-P03692)</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136222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4419600" cy="5400675"/>
          </a:xfrm>
        </p:spPr>
        <p:txBody>
          <a:bodyPr>
            <a:normAutofit/>
          </a:bodyPr>
          <a:lstStyle/>
          <a:p>
            <a:r>
              <a:rPr lang="en-US" dirty="0"/>
              <a:t>When you are looking for a new vehicle at a dealership, you will be able to scan the QR Code® on the new label using your smartphone, provided you have downloaded a scanner app.  </a:t>
            </a:r>
            <a:endParaRPr lang="en-US" dirty="0" smtClean="0"/>
          </a:p>
          <a:p>
            <a:r>
              <a:rPr lang="en-US" dirty="0" smtClean="0"/>
              <a:t>The </a:t>
            </a:r>
            <a:r>
              <a:rPr lang="en-US" dirty="0"/>
              <a:t>QR Code® will link you to </a:t>
            </a:r>
            <a:r>
              <a:rPr lang="en-US" dirty="0" smtClean="0"/>
              <a:t>additional </a:t>
            </a:r>
            <a:r>
              <a:rPr lang="en-US" dirty="0"/>
              <a:t>information about the </a:t>
            </a:r>
            <a:r>
              <a:rPr lang="en-US" dirty="0" smtClean="0"/>
              <a:t>vehicle on the </a:t>
            </a:r>
            <a:r>
              <a:rPr lang="en-US" dirty="0" smtClean="0">
                <a:hlinkClick r:id="rId2"/>
              </a:rPr>
              <a:t>www.fueleconomy.gov</a:t>
            </a:r>
            <a:r>
              <a:rPr lang="en-US" dirty="0" smtClean="0"/>
              <a:t> web site.</a:t>
            </a:r>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00600" y="1752600"/>
            <a:ext cx="422442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normAutofit/>
          </a:bodyPr>
          <a:lstStyle/>
          <a:p>
            <a:r>
              <a:rPr lang="en-US" dirty="0" smtClean="0"/>
              <a:t>QR codes</a:t>
            </a:r>
            <a:endParaRPr lang="en-US" dirty="0"/>
          </a:p>
        </p:txBody>
      </p:sp>
      <p:sp>
        <p:nvSpPr>
          <p:cNvPr id="2" name="TextBox 1"/>
          <p:cNvSpPr txBox="1"/>
          <p:nvPr/>
        </p:nvSpPr>
        <p:spPr>
          <a:xfrm>
            <a:off x="4876800" y="50292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7" name="Rectangle 6"/>
          <p:cNvSpPr/>
          <p:nvPr/>
        </p:nvSpPr>
        <p:spPr>
          <a:xfrm>
            <a:off x="8153400" y="3810000"/>
            <a:ext cx="838200"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02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95400"/>
            <a:ext cx="8610600" cy="5029200"/>
          </a:xfrm>
        </p:spPr>
        <p:txBody>
          <a:bodyPr>
            <a:normAutofit/>
          </a:bodyPr>
          <a:lstStyle/>
          <a:p>
            <a:pPr marL="0" indent="0">
              <a:buNone/>
            </a:pPr>
            <a:r>
              <a:rPr lang="en-US" dirty="0" smtClean="0"/>
              <a:t>To look up the fuel economy of specific plug-in hybrid and all-electric vehicles</a:t>
            </a:r>
            <a:r>
              <a:rPr lang="en-US" dirty="0" smtClean="0"/>
              <a:t>, </a:t>
            </a:r>
            <a:r>
              <a:rPr lang="en-US" dirty="0" smtClean="0"/>
              <a:t>visit </a:t>
            </a:r>
            <a:r>
              <a:rPr lang="en-US" dirty="0" smtClean="0"/>
              <a:t>fueleconomy.gov.</a:t>
            </a:r>
            <a:endParaRPr lang="en-US" dirty="0"/>
          </a:p>
        </p:txBody>
      </p:sp>
      <p:sp>
        <p:nvSpPr>
          <p:cNvPr id="3" name="Title 2"/>
          <p:cNvSpPr>
            <a:spLocks noGrp="1"/>
          </p:cNvSpPr>
          <p:nvPr>
            <p:ph type="title"/>
          </p:nvPr>
        </p:nvSpPr>
        <p:spPr>
          <a:xfrm>
            <a:off x="177800" y="0"/>
            <a:ext cx="6451600" cy="901700"/>
          </a:xfrm>
        </p:spPr>
        <p:txBody>
          <a:bodyPr>
            <a:normAutofit/>
          </a:bodyPr>
          <a:lstStyle/>
          <a:p>
            <a:r>
              <a:rPr lang="en-US" dirty="0" smtClean="0"/>
              <a:t>Thank you!</a:t>
            </a:r>
            <a:endParaRPr lang="en-US" dirty="0"/>
          </a:p>
        </p:txBody>
      </p:sp>
      <p:pic>
        <p:nvPicPr>
          <p:cNvPr id="2051"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362200"/>
            <a:ext cx="4038600" cy="3805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9106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 y="1828801"/>
            <a:ext cx="539787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ular Callout 10"/>
          <p:cNvSpPr/>
          <p:nvPr/>
        </p:nvSpPr>
        <p:spPr>
          <a:xfrm>
            <a:off x="5562600" y="4343400"/>
            <a:ext cx="3276600" cy="1447800"/>
          </a:xfrm>
          <a:prstGeom prst="wedgeRectCallout">
            <a:avLst>
              <a:gd name="adj1" fmla="val -102626"/>
              <a:gd name="adj2" fmla="val -201385"/>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50000"/>
                  </a:schemeClr>
                </a:solidFill>
              </a:rPr>
              <a:t>The label will also include a plug icon to identify it as a vehicle that is powered by electricity. </a:t>
            </a:r>
            <a:endParaRPr lang="en-US" sz="2000" dirty="0">
              <a:solidFill>
                <a:schemeClr val="tx1">
                  <a:lumMod val="50000"/>
                </a:schemeClr>
              </a:solidFill>
              <a:latin typeface="Arial" charset="0"/>
            </a:endParaRPr>
          </a:p>
        </p:txBody>
      </p:sp>
      <p:sp>
        <p:nvSpPr>
          <p:cNvPr id="4099" name="Title 2"/>
          <p:cNvSpPr>
            <a:spLocks noGrp="1"/>
          </p:cNvSpPr>
          <p:nvPr>
            <p:ph type="title"/>
          </p:nvPr>
        </p:nvSpPr>
        <p:spPr/>
        <p:txBody>
          <a:bodyPr/>
          <a:lstStyle/>
          <a:p>
            <a:r>
              <a:rPr lang="en-US" dirty="0" smtClean="0"/>
              <a:t>All-Electric Vehicles</a:t>
            </a:r>
            <a:endParaRPr lang="en-US" dirty="0"/>
          </a:p>
        </p:txBody>
      </p:sp>
      <p:sp>
        <p:nvSpPr>
          <p:cNvPr id="6" name="Rectangular Callout 5"/>
          <p:cNvSpPr/>
          <p:nvPr/>
        </p:nvSpPr>
        <p:spPr>
          <a:xfrm>
            <a:off x="5638800" y="2133600"/>
            <a:ext cx="3276600" cy="1600200"/>
          </a:xfrm>
          <a:prstGeom prst="wedgeRectCallout">
            <a:avLst>
              <a:gd name="adj1" fmla="val -58252"/>
              <a:gd name="adj2" fmla="val -47814"/>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50000"/>
                  </a:schemeClr>
                </a:solidFill>
              </a:rPr>
              <a:t>The </a:t>
            </a:r>
            <a:r>
              <a:rPr lang="en-US" sz="2000" dirty="0" smtClean="0">
                <a:solidFill>
                  <a:schemeClr val="tx1">
                    <a:lumMod val="50000"/>
                  </a:schemeClr>
                </a:solidFill>
              </a:rPr>
              <a:t>fuel</a:t>
            </a:r>
            <a:r>
              <a:rPr lang="en-US" sz="2000" b="1" dirty="0" smtClean="0">
                <a:solidFill>
                  <a:schemeClr val="tx1">
                    <a:lumMod val="50000"/>
                  </a:schemeClr>
                </a:solidFill>
              </a:rPr>
              <a:t> </a:t>
            </a:r>
            <a:r>
              <a:rPr lang="en-US" sz="2000" dirty="0">
                <a:solidFill>
                  <a:schemeClr val="tx1">
                    <a:lumMod val="50000"/>
                  </a:schemeClr>
                </a:solidFill>
              </a:rPr>
              <a:t>economy label of an  all-electric vehicle will include the text “Electric Vehicle” in the upper right hand corner </a:t>
            </a:r>
          </a:p>
        </p:txBody>
      </p:sp>
    </p:spTree>
    <p:extLst>
      <p:ext uri="{BB962C8B-B14F-4D97-AF65-F5344CB8AC3E}">
        <p14:creationId xmlns:p14="http://schemas.microsoft.com/office/powerpoint/2010/main" val="411843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08" y="1828801"/>
            <a:ext cx="517981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ular Callout 10"/>
          <p:cNvSpPr/>
          <p:nvPr/>
        </p:nvSpPr>
        <p:spPr>
          <a:xfrm>
            <a:off x="5562600" y="3810000"/>
            <a:ext cx="3352800" cy="2133600"/>
          </a:xfrm>
          <a:prstGeom prst="wedgeRectCallout">
            <a:avLst>
              <a:gd name="adj1" fmla="val -106220"/>
              <a:gd name="adj2" fmla="val -126385"/>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50000"/>
                  </a:schemeClr>
                </a:solidFill>
              </a:rPr>
              <a:t>The </a:t>
            </a:r>
            <a:r>
              <a:rPr lang="en-US" sz="2000" dirty="0" smtClean="0">
                <a:solidFill>
                  <a:schemeClr val="tx1">
                    <a:lumMod val="50000"/>
                  </a:schemeClr>
                </a:solidFill>
              </a:rPr>
              <a:t>label for </a:t>
            </a:r>
            <a:r>
              <a:rPr lang="en-US" sz="2000" dirty="0">
                <a:solidFill>
                  <a:schemeClr val="tx1">
                    <a:lumMod val="50000"/>
                  </a:schemeClr>
                </a:solidFill>
              </a:rPr>
              <a:t>a plug-in hybrid vehicle </a:t>
            </a:r>
            <a:r>
              <a:rPr lang="en-US" sz="2000" dirty="0" smtClean="0">
                <a:solidFill>
                  <a:schemeClr val="tx1">
                    <a:lumMod val="50000"/>
                  </a:schemeClr>
                </a:solidFill>
              </a:rPr>
              <a:t>also includes </a:t>
            </a:r>
            <a:r>
              <a:rPr lang="en-US" sz="2000" dirty="0">
                <a:solidFill>
                  <a:schemeClr val="tx1">
                    <a:lumMod val="50000"/>
                  </a:schemeClr>
                </a:solidFill>
              </a:rPr>
              <a:t>a plug and a fuel pump icon to identify it as a vehicle that is powered by both electricity and gasoline.</a:t>
            </a:r>
          </a:p>
        </p:txBody>
      </p:sp>
      <p:sp>
        <p:nvSpPr>
          <p:cNvPr id="4099" name="Title 2"/>
          <p:cNvSpPr>
            <a:spLocks noGrp="1"/>
          </p:cNvSpPr>
          <p:nvPr>
            <p:ph type="title"/>
          </p:nvPr>
        </p:nvSpPr>
        <p:spPr/>
        <p:txBody>
          <a:bodyPr/>
          <a:lstStyle/>
          <a:p>
            <a:r>
              <a:rPr lang="en-US" dirty="0" smtClean="0"/>
              <a:t>Plug-in Hybrid Electric Vehicles</a:t>
            </a:r>
            <a:endParaRPr lang="en-US" dirty="0"/>
          </a:p>
        </p:txBody>
      </p:sp>
      <p:sp>
        <p:nvSpPr>
          <p:cNvPr id="6" name="Rectangular Callout 5"/>
          <p:cNvSpPr/>
          <p:nvPr/>
        </p:nvSpPr>
        <p:spPr>
          <a:xfrm>
            <a:off x="5638800" y="1219200"/>
            <a:ext cx="3276600" cy="2209800"/>
          </a:xfrm>
          <a:prstGeom prst="wedgeRectCallout">
            <a:avLst>
              <a:gd name="adj1" fmla="val -62269"/>
              <a:gd name="adj2" fmla="val -14899"/>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50000"/>
                  </a:schemeClr>
                </a:solidFill>
              </a:rPr>
              <a:t>The fuel economy label</a:t>
            </a:r>
            <a:r>
              <a:rPr lang="en-US" sz="2000" dirty="0" smtClean="0">
                <a:solidFill>
                  <a:schemeClr val="tx1">
                    <a:lumMod val="50000"/>
                  </a:schemeClr>
                </a:solidFill>
              </a:rPr>
              <a:t> for a Plug-in Hybrid Vehicle will </a:t>
            </a:r>
            <a:r>
              <a:rPr lang="en-US" sz="2000" dirty="0" smtClean="0">
                <a:solidFill>
                  <a:schemeClr val="tx1">
                    <a:lumMod val="50000"/>
                  </a:schemeClr>
                </a:solidFill>
              </a:rPr>
              <a:t>include </a:t>
            </a:r>
            <a:r>
              <a:rPr lang="en-US" sz="2000" dirty="0">
                <a:solidFill>
                  <a:schemeClr val="tx1">
                    <a:lumMod val="50000"/>
                  </a:schemeClr>
                </a:solidFill>
              </a:rPr>
              <a:t>the text “Plug-in Hybrid Vehicle” and “Electricity-Gasoline” in the upper right hand corner</a:t>
            </a:r>
            <a:r>
              <a:rPr lang="en-US" sz="2000" dirty="0" smtClean="0">
                <a:solidFill>
                  <a:schemeClr val="tx1">
                    <a:lumMod val="50000"/>
                  </a:schemeClr>
                </a:solidFill>
              </a:rPr>
              <a:t>.</a:t>
            </a:r>
            <a:endParaRPr lang="en-US" sz="2000" dirty="0">
              <a:solidFill>
                <a:schemeClr val="tx1">
                  <a:lumMod val="50000"/>
                </a:schemeClr>
              </a:solidFill>
            </a:endParaRPr>
          </a:p>
        </p:txBody>
      </p:sp>
    </p:spTree>
    <p:extLst>
      <p:ext uri="{BB962C8B-B14F-4D97-AF65-F5344CB8AC3E}">
        <p14:creationId xmlns:p14="http://schemas.microsoft.com/office/powerpoint/2010/main" val="263568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419600" cy="5248275"/>
          </a:xfrm>
        </p:spPr>
        <p:txBody>
          <a:bodyPr>
            <a:normAutofit/>
          </a:bodyPr>
          <a:lstStyle/>
          <a:p>
            <a:r>
              <a:rPr lang="en-US" dirty="0" smtClean="0"/>
              <a:t>Fuel economy estimates for an all-electric vehicle are displayed as miles </a:t>
            </a:r>
            <a:r>
              <a:rPr lang="en-US" dirty="0"/>
              <a:t>per gallon of gasoline-equivalent (</a:t>
            </a:r>
            <a:r>
              <a:rPr lang="en-US" dirty="0" err="1"/>
              <a:t>MPGe</a:t>
            </a:r>
            <a:r>
              <a:rPr lang="en-US" dirty="0"/>
              <a:t>).  </a:t>
            </a:r>
            <a:endParaRPr lang="en-US" dirty="0" smtClean="0"/>
          </a:p>
          <a:p>
            <a:r>
              <a:rPr lang="en-US" dirty="0" smtClean="0"/>
              <a:t>To </a:t>
            </a:r>
            <a:r>
              <a:rPr lang="en-US" dirty="0" smtClean="0"/>
              <a:t>the right of the fuel economy numbers is text describing the best and worst fuel economy estimates for vehicles in the same class  </a:t>
            </a:r>
            <a:r>
              <a:rPr lang="en-US" dirty="0"/>
              <a:t>(e.g., </a:t>
            </a:r>
            <a:r>
              <a:rPr lang="en-US" dirty="0" smtClean="0"/>
              <a:t>Midsize Cars, </a:t>
            </a:r>
            <a:r>
              <a:rPr lang="en-US" dirty="0"/>
              <a:t>Station </a:t>
            </a:r>
            <a:r>
              <a:rPr lang="en-US" dirty="0" smtClean="0"/>
              <a:t>Wagons, </a:t>
            </a:r>
            <a:r>
              <a:rPr lang="en-US" dirty="0"/>
              <a:t>Pickup </a:t>
            </a:r>
            <a:r>
              <a:rPr lang="en-US" dirty="0" smtClean="0"/>
              <a:t>Trucks, </a:t>
            </a:r>
            <a:r>
              <a:rPr lang="en-US" dirty="0"/>
              <a:t>etc</a:t>
            </a:r>
            <a:r>
              <a:rPr lang="en-US" dirty="0" smtClean="0"/>
              <a:t>.)</a:t>
            </a:r>
            <a:endParaRPr lang="en-US" dirty="0"/>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3000" y="3810000"/>
            <a:ext cx="4038600" cy="262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lstStyle/>
          <a:p>
            <a:r>
              <a:rPr lang="en-US" dirty="0" smtClean="0"/>
              <a:t>Fuel Economy Estimates for All-Electric Vehicles</a:t>
            </a:r>
            <a:endParaRPr lang="en-US" dirty="0"/>
          </a:p>
        </p:txBody>
      </p:sp>
      <p:sp>
        <p:nvSpPr>
          <p:cNvPr id="9" name="Rectangular Callout 8"/>
          <p:cNvSpPr/>
          <p:nvPr/>
        </p:nvSpPr>
        <p:spPr>
          <a:xfrm>
            <a:off x="5105400" y="1295400"/>
            <a:ext cx="3886200" cy="2133600"/>
          </a:xfrm>
          <a:prstGeom prst="wedgeRectCallout">
            <a:avLst>
              <a:gd name="adj1" fmla="val -34069"/>
              <a:gd name="adj2" fmla="val 90956"/>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lumMod val="50000"/>
                  </a:schemeClr>
                </a:solidFill>
              </a:rPr>
              <a:t>City, highway</a:t>
            </a:r>
            <a:r>
              <a:rPr lang="en-US" sz="1400" dirty="0">
                <a:solidFill>
                  <a:schemeClr val="tx1">
                    <a:lumMod val="50000"/>
                  </a:schemeClr>
                </a:solidFill>
              </a:rPr>
              <a:t>, and </a:t>
            </a:r>
            <a:r>
              <a:rPr lang="en-US" sz="1400" dirty="0" smtClean="0">
                <a:solidFill>
                  <a:schemeClr val="tx1">
                    <a:lumMod val="50000"/>
                  </a:schemeClr>
                </a:solidFill>
              </a:rPr>
              <a:t>combined </a:t>
            </a:r>
            <a:r>
              <a:rPr lang="en-US" sz="1400" dirty="0" err="1" smtClean="0">
                <a:solidFill>
                  <a:schemeClr val="tx1">
                    <a:lumMod val="50000"/>
                  </a:schemeClr>
                </a:solidFill>
              </a:rPr>
              <a:t>MPGe</a:t>
            </a:r>
            <a:r>
              <a:rPr lang="en-US" sz="1400" dirty="0" smtClean="0">
                <a:solidFill>
                  <a:schemeClr val="tx1">
                    <a:lumMod val="50000"/>
                  </a:schemeClr>
                </a:solidFill>
              </a:rPr>
              <a:t> values </a:t>
            </a:r>
            <a:r>
              <a:rPr lang="en-US" sz="1400" dirty="0" smtClean="0">
                <a:solidFill>
                  <a:schemeClr val="tx1">
                    <a:lumMod val="50000"/>
                  </a:schemeClr>
                </a:solidFill>
              </a:rPr>
              <a:t>are displayed on the label.</a:t>
            </a:r>
            <a:r>
              <a:rPr lang="en-US" sz="1400" dirty="0">
                <a:solidFill>
                  <a:schemeClr val="tx1">
                    <a:lumMod val="50000"/>
                  </a:schemeClr>
                </a:solidFill>
              </a:rPr>
              <a:t> </a:t>
            </a:r>
            <a:r>
              <a:rPr lang="en-US" sz="1400" dirty="0" smtClean="0">
                <a:solidFill>
                  <a:schemeClr val="tx1">
                    <a:lumMod val="50000"/>
                  </a:schemeClr>
                </a:solidFill>
              </a:rPr>
              <a:t> </a:t>
            </a:r>
          </a:p>
          <a:p>
            <a:r>
              <a:rPr lang="en-US" sz="1400" dirty="0">
                <a:solidFill>
                  <a:schemeClr val="tx1">
                    <a:lumMod val="50000"/>
                  </a:schemeClr>
                </a:solidFill>
              </a:rPr>
              <a:t/>
            </a:r>
            <a:br>
              <a:rPr lang="en-US" sz="1400" dirty="0">
                <a:solidFill>
                  <a:schemeClr val="tx1">
                    <a:lumMod val="50000"/>
                  </a:schemeClr>
                </a:solidFill>
              </a:rPr>
            </a:br>
            <a:r>
              <a:rPr lang="en-US" sz="1400" dirty="0" smtClean="0">
                <a:solidFill>
                  <a:schemeClr val="tx1">
                    <a:lumMod val="50000"/>
                  </a:schemeClr>
                </a:solidFill>
              </a:rPr>
              <a:t>The combined </a:t>
            </a:r>
            <a:r>
              <a:rPr lang="en-US" sz="1400" dirty="0">
                <a:solidFill>
                  <a:schemeClr val="tx1">
                    <a:lumMod val="50000"/>
                  </a:schemeClr>
                </a:solidFill>
              </a:rPr>
              <a:t>fuel economy </a:t>
            </a:r>
            <a:r>
              <a:rPr lang="en-US" sz="1400" dirty="0" smtClean="0">
                <a:solidFill>
                  <a:schemeClr val="tx1">
                    <a:lumMod val="50000"/>
                  </a:schemeClr>
                </a:solidFill>
              </a:rPr>
              <a:t>estimate assumes you drive 55% of the miles in stop and go (city) traffic and 45% of the miles in free flowing (highway) traffic. </a:t>
            </a:r>
            <a:br>
              <a:rPr lang="en-US" sz="1400" dirty="0" smtClean="0">
                <a:solidFill>
                  <a:schemeClr val="tx1">
                    <a:lumMod val="50000"/>
                  </a:schemeClr>
                </a:solidFill>
              </a:rPr>
            </a:br>
            <a:r>
              <a:rPr lang="en-US" sz="1400" dirty="0" smtClean="0">
                <a:solidFill>
                  <a:schemeClr val="tx1">
                    <a:lumMod val="50000"/>
                  </a:schemeClr>
                </a:solidFill>
              </a:rPr>
              <a:t/>
            </a:r>
            <a:br>
              <a:rPr lang="en-US" sz="1400" dirty="0" smtClean="0">
                <a:solidFill>
                  <a:schemeClr val="tx1">
                    <a:lumMod val="50000"/>
                  </a:schemeClr>
                </a:solidFill>
              </a:rPr>
            </a:br>
            <a:r>
              <a:rPr lang="en-US" sz="1400" i="1" dirty="0" smtClean="0">
                <a:solidFill>
                  <a:schemeClr val="tx1">
                    <a:lumMod val="50000"/>
                  </a:schemeClr>
                </a:solidFill>
              </a:rPr>
              <a:t>Note: The share of city/highway driving may customized on the fueleconomy.gov web site.</a:t>
            </a:r>
            <a:endParaRPr lang="en-US" sz="1400" i="1" dirty="0">
              <a:solidFill>
                <a:schemeClr val="tx1">
                  <a:lumMod val="50000"/>
                </a:schemeClr>
              </a:solidFill>
            </a:endParaRPr>
          </a:p>
        </p:txBody>
      </p:sp>
    </p:spTree>
    <p:extLst>
      <p:ext uri="{BB962C8B-B14F-4D97-AF65-F5344CB8AC3E}">
        <p14:creationId xmlns:p14="http://schemas.microsoft.com/office/powerpoint/2010/main" val="2267532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5248275"/>
          </a:xfrm>
        </p:spPr>
        <p:txBody>
          <a:bodyPr>
            <a:normAutofit/>
          </a:bodyPr>
          <a:lstStyle/>
          <a:p>
            <a:r>
              <a:rPr lang="en-US" dirty="0" smtClean="0"/>
              <a:t>The label also includes an estimate of the fuel efficiency of the vehicle in Kilowatt-hours (kW-</a:t>
            </a:r>
            <a:r>
              <a:rPr lang="en-US" dirty="0" err="1" smtClean="0"/>
              <a:t>hrs</a:t>
            </a:r>
            <a:r>
              <a:rPr lang="en-US" dirty="0" smtClean="0"/>
              <a:t>) per 100 miles. </a:t>
            </a:r>
          </a:p>
          <a:p>
            <a:pPr lvl="1"/>
            <a:r>
              <a:rPr lang="en-US" dirty="0" smtClean="0"/>
              <a:t>This </a:t>
            </a:r>
            <a:r>
              <a:rPr lang="en-US" dirty="0"/>
              <a:t>value tells you how many kilowatt-hours the vehicle would use to travel 100 </a:t>
            </a:r>
            <a:r>
              <a:rPr lang="en-US" dirty="0" smtClean="0"/>
              <a:t>miles.</a:t>
            </a:r>
          </a:p>
          <a:p>
            <a:pPr lvl="1"/>
            <a:r>
              <a:rPr lang="en-US" dirty="0" smtClean="0"/>
              <a:t>The  </a:t>
            </a:r>
            <a:r>
              <a:rPr lang="en-US" dirty="0"/>
              <a:t>fuel consumption metric allows </a:t>
            </a:r>
            <a:r>
              <a:rPr lang="en-US" dirty="0" smtClean="0"/>
              <a:t>you to compare electricity consumption between electric vehicles.</a:t>
            </a:r>
            <a:endParaRPr lang="en-US"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3000" y="3810000"/>
            <a:ext cx="4038600" cy="262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lstStyle/>
          <a:p>
            <a:r>
              <a:rPr lang="en-US" dirty="0" smtClean="0"/>
              <a:t>Fuel Consumption Estimates for All-Electric Vehicles</a:t>
            </a:r>
            <a:endParaRPr lang="en-US" dirty="0"/>
          </a:p>
        </p:txBody>
      </p:sp>
      <p:sp>
        <p:nvSpPr>
          <p:cNvPr id="9" name="Rectangular Callout 8"/>
          <p:cNvSpPr/>
          <p:nvPr/>
        </p:nvSpPr>
        <p:spPr>
          <a:xfrm>
            <a:off x="5105400" y="1524000"/>
            <a:ext cx="3886200" cy="1905000"/>
          </a:xfrm>
          <a:prstGeom prst="wedgeRectCallout">
            <a:avLst>
              <a:gd name="adj1" fmla="val -7152"/>
              <a:gd name="adj2" fmla="val 109000"/>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50000"/>
                  </a:schemeClr>
                </a:solidFill>
              </a:rPr>
              <a:t>The combined </a:t>
            </a:r>
            <a:r>
              <a:rPr lang="en-US" sz="1600" dirty="0" smtClean="0">
                <a:solidFill>
                  <a:schemeClr val="tx1">
                    <a:lumMod val="50000"/>
                  </a:schemeClr>
                </a:solidFill>
              </a:rPr>
              <a:t>electricity consumption </a:t>
            </a:r>
            <a:r>
              <a:rPr lang="en-US" sz="1600" dirty="0">
                <a:solidFill>
                  <a:schemeClr val="tx1">
                    <a:lumMod val="50000"/>
                  </a:schemeClr>
                </a:solidFill>
              </a:rPr>
              <a:t>estimate assumes you drive 55% of the miles in stop and go (city) traffic and 45% of the miles in free flowing (highway) traffic. </a:t>
            </a:r>
            <a:br>
              <a:rPr lang="en-US" sz="1600" dirty="0">
                <a:solidFill>
                  <a:schemeClr val="tx1">
                    <a:lumMod val="50000"/>
                  </a:schemeClr>
                </a:solidFill>
              </a:rPr>
            </a:br>
            <a:r>
              <a:rPr lang="en-US" sz="1400" dirty="0" smtClean="0">
                <a:solidFill>
                  <a:schemeClr val="tx1">
                    <a:lumMod val="50000"/>
                  </a:schemeClr>
                </a:solidFill>
              </a:rPr>
              <a:t/>
            </a:r>
            <a:br>
              <a:rPr lang="en-US" sz="1400" dirty="0" smtClean="0">
                <a:solidFill>
                  <a:schemeClr val="tx1">
                    <a:lumMod val="50000"/>
                  </a:schemeClr>
                </a:solidFill>
              </a:rPr>
            </a:br>
            <a:r>
              <a:rPr lang="en-US" sz="1400" i="1" dirty="0" smtClean="0">
                <a:solidFill>
                  <a:schemeClr val="tx1">
                    <a:lumMod val="50000"/>
                  </a:schemeClr>
                </a:solidFill>
              </a:rPr>
              <a:t>Note: The share of city/highway driving may customized on the fueleconomy.gov web site.</a:t>
            </a:r>
            <a:endParaRPr lang="en-US" sz="1400" i="1" dirty="0">
              <a:solidFill>
                <a:schemeClr val="tx1">
                  <a:lumMod val="50000"/>
                </a:schemeClr>
              </a:solidFill>
            </a:endParaRPr>
          </a:p>
        </p:txBody>
      </p:sp>
    </p:spTree>
    <p:extLst>
      <p:ext uri="{BB962C8B-B14F-4D97-AF65-F5344CB8AC3E}">
        <p14:creationId xmlns:p14="http://schemas.microsoft.com/office/powerpoint/2010/main" val="3726342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5248275"/>
          </a:xfrm>
        </p:spPr>
        <p:txBody>
          <a:bodyPr>
            <a:normAutofit fontScale="92500"/>
          </a:bodyPr>
          <a:lstStyle/>
          <a:p>
            <a:r>
              <a:rPr lang="en-US" dirty="0" smtClean="0"/>
              <a:t>The label for electric vehicles also includes an estimate of the driving range of the vehicle when fully charged. </a:t>
            </a:r>
          </a:p>
          <a:p>
            <a:r>
              <a:rPr lang="en-US" dirty="0" smtClean="0"/>
              <a:t>This value </a:t>
            </a:r>
            <a:r>
              <a:rPr lang="en-US" dirty="0"/>
              <a:t>represents the </a:t>
            </a:r>
            <a:r>
              <a:rPr lang="en-US" b="1" i="1" dirty="0"/>
              <a:t>approximate </a:t>
            </a:r>
            <a:r>
              <a:rPr lang="en-US" dirty="0"/>
              <a:t>number of miles that can be </a:t>
            </a:r>
            <a:r>
              <a:rPr lang="en-US" dirty="0" smtClean="0"/>
              <a:t>traveled </a:t>
            </a:r>
            <a:r>
              <a:rPr lang="en-US" dirty="0"/>
              <a:t>in combined city and highway driving before the vehicle must be </a:t>
            </a:r>
            <a:r>
              <a:rPr lang="en-US" dirty="0" smtClean="0"/>
              <a:t>recharged.</a:t>
            </a:r>
          </a:p>
          <a:p>
            <a:r>
              <a:rPr lang="en-US" dirty="0" smtClean="0"/>
              <a:t>Note: For </a:t>
            </a:r>
            <a:r>
              <a:rPr lang="en-US" dirty="0"/>
              <a:t>tips to maximize </a:t>
            </a:r>
            <a:r>
              <a:rPr lang="en-US" dirty="0" smtClean="0"/>
              <a:t>the fuel efficiency and </a:t>
            </a:r>
            <a:r>
              <a:rPr lang="en-US" dirty="0"/>
              <a:t>driving range of your EV, please visit fuelecononomy.gov.</a:t>
            </a:r>
          </a:p>
          <a:p>
            <a:pPr marL="0" indent="0">
              <a:buNone/>
            </a:pPr>
            <a:endParaRPr lang="en-US" dirty="0" smtClean="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3000" y="3810000"/>
            <a:ext cx="4038600" cy="262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a:xfrm>
            <a:off x="177800" y="0"/>
            <a:ext cx="6299200" cy="901700"/>
          </a:xfrm>
        </p:spPr>
        <p:txBody>
          <a:bodyPr/>
          <a:lstStyle/>
          <a:p>
            <a:r>
              <a:rPr lang="en-US" dirty="0" smtClean="0"/>
              <a:t>Driving Range for All-Electric Vehicles</a:t>
            </a:r>
            <a:endParaRPr lang="en-US" dirty="0"/>
          </a:p>
        </p:txBody>
      </p:sp>
      <p:sp>
        <p:nvSpPr>
          <p:cNvPr id="9" name="Rectangular Callout 8"/>
          <p:cNvSpPr/>
          <p:nvPr/>
        </p:nvSpPr>
        <p:spPr>
          <a:xfrm>
            <a:off x="5105400" y="1524000"/>
            <a:ext cx="3886200" cy="1905000"/>
          </a:xfrm>
          <a:prstGeom prst="wedgeRectCallout">
            <a:avLst>
              <a:gd name="adj1" fmla="val -1804"/>
              <a:gd name="adj2" fmla="val 127545"/>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lumMod val="50000"/>
                  </a:schemeClr>
                </a:solidFill>
              </a:rPr>
              <a:t>The driving range shown on the label assumes you drive 55% of the miles in stop and go (city) traffic and 45% of the miles on the highway. </a:t>
            </a:r>
            <a:br>
              <a:rPr lang="en-US" sz="1600" dirty="0" smtClean="0">
                <a:solidFill>
                  <a:schemeClr val="tx1">
                    <a:lumMod val="50000"/>
                  </a:schemeClr>
                </a:solidFill>
              </a:rPr>
            </a:br>
            <a:r>
              <a:rPr lang="en-US" sz="1400" dirty="0" smtClean="0">
                <a:solidFill>
                  <a:schemeClr val="tx1">
                    <a:lumMod val="50000"/>
                  </a:schemeClr>
                </a:solidFill>
              </a:rPr>
              <a:t/>
            </a:r>
            <a:br>
              <a:rPr lang="en-US" sz="1400" dirty="0" smtClean="0">
                <a:solidFill>
                  <a:schemeClr val="tx1">
                    <a:lumMod val="50000"/>
                  </a:schemeClr>
                </a:solidFill>
              </a:rPr>
            </a:br>
            <a:r>
              <a:rPr lang="en-US" sz="1400" i="1" dirty="0" smtClean="0">
                <a:solidFill>
                  <a:schemeClr val="tx1">
                    <a:lumMod val="50000"/>
                  </a:schemeClr>
                </a:solidFill>
              </a:rPr>
              <a:t>Note: The share of city/highway driving may customized on the fueleconomy.gov web site.</a:t>
            </a:r>
            <a:endParaRPr lang="en-US" sz="1400" i="1" dirty="0">
              <a:solidFill>
                <a:schemeClr val="tx1">
                  <a:lumMod val="50000"/>
                </a:schemeClr>
              </a:solidFill>
            </a:endParaRPr>
          </a:p>
        </p:txBody>
      </p:sp>
    </p:spTree>
    <p:extLst>
      <p:ext uri="{BB962C8B-B14F-4D97-AF65-F5344CB8AC3E}">
        <p14:creationId xmlns:p14="http://schemas.microsoft.com/office/powerpoint/2010/main" val="21774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4692" y="1348288"/>
            <a:ext cx="3567708" cy="230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p:txBody>
          <a:bodyPr/>
          <a:lstStyle/>
          <a:p>
            <a:r>
              <a:rPr lang="en-US" dirty="0" smtClean="0"/>
              <a:t>Plug-in Hybrid Electric Vehicles</a:t>
            </a:r>
            <a:endParaRPr lang="en-US" dirty="0"/>
          </a:p>
        </p:txBody>
      </p:sp>
      <p:sp>
        <p:nvSpPr>
          <p:cNvPr id="3" name="Content Placeholder 2"/>
          <p:cNvSpPr>
            <a:spLocks noGrp="1"/>
          </p:cNvSpPr>
          <p:nvPr>
            <p:ph sz="half" idx="2"/>
          </p:nvPr>
        </p:nvSpPr>
        <p:spPr>
          <a:xfrm>
            <a:off x="4495800" y="1143001"/>
            <a:ext cx="4495800" cy="4648200"/>
          </a:xfrm>
        </p:spPr>
        <p:txBody>
          <a:bodyPr>
            <a:normAutofit/>
          </a:bodyPr>
          <a:lstStyle/>
          <a:p>
            <a:pPr marL="0" indent="0">
              <a:buNone/>
            </a:pPr>
            <a:r>
              <a:rPr lang="en-US" dirty="0"/>
              <a:t>The </a:t>
            </a:r>
            <a:r>
              <a:rPr lang="en-US" dirty="0" smtClean="0"/>
              <a:t>fuel </a:t>
            </a:r>
            <a:r>
              <a:rPr lang="en-US" dirty="0"/>
              <a:t>economy </a:t>
            </a:r>
            <a:r>
              <a:rPr lang="en-US" dirty="0" smtClean="0"/>
              <a:t>numbers shown on the label for </a:t>
            </a:r>
            <a:r>
              <a:rPr lang="en-US" dirty="0" smtClean="0"/>
              <a:t>plug-in hybrid vehicles </a:t>
            </a:r>
            <a:r>
              <a:rPr lang="en-US" dirty="0" smtClean="0"/>
              <a:t>vary depending </a:t>
            </a:r>
            <a:r>
              <a:rPr lang="en-US" dirty="0"/>
              <a:t>on whether the PHEV is a series plug-in hybrid </a:t>
            </a:r>
            <a:r>
              <a:rPr lang="en-US" dirty="0" smtClean="0"/>
              <a:t>or </a:t>
            </a:r>
            <a:r>
              <a:rPr lang="en-US" dirty="0"/>
              <a:t>a parallel plug-in </a:t>
            </a:r>
            <a:r>
              <a:rPr lang="en-US" dirty="0" smtClean="0"/>
              <a:t>hybrid</a:t>
            </a:r>
            <a:r>
              <a:rPr lang="en-US" dirty="0" smtClean="0"/>
              <a:t>.</a:t>
            </a:r>
            <a:endParaRPr lang="en-US"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191000"/>
            <a:ext cx="3581400" cy="23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066800"/>
            <a:ext cx="4191000" cy="2667000"/>
          </a:xfrm>
          <a:prstGeom prst="rect">
            <a:avLst/>
          </a:prstGeom>
          <a:ln w="12700">
            <a:solidFill>
              <a:schemeClr val="accent3">
                <a:lumMod val="75000"/>
              </a:schemeClr>
            </a:solidFill>
          </a:ln>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i="0" u="none" strike="noStrike" kern="1200" cap="none" spc="0" normalizeH="0" baseline="0" noProof="0" dirty="0" smtClean="0">
                <a:ln>
                  <a:noFill/>
                </a:ln>
                <a:solidFill>
                  <a:schemeClr val="accent3">
                    <a:lumMod val="75000"/>
                  </a:schemeClr>
                </a:solidFill>
                <a:effectLst/>
                <a:uLnTx/>
                <a:uFillTx/>
                <a:latin typeface="Arial Narrow"/>
                <a:ea typeface="+mn-ea"/>
                <a:cs typeface="Arial Narrow"/>
              </a:rPr>
              <a:t>    Series Plug-in Hybrid Fuel Economy Label</a:t>
            </a:r>
          </a:p>
        </p:txBody>
      </p:sp>
      <p:sp>
        <p:nvSpPr>
          <p:cNvPr id="10" name="TextBox 9"/>
          <p:cNvSpPr txBox="1"/>
          <p:nvPr/>
        </p:nvSpPr>
        <p:spPr>
          <a:xfrm>
            <a:off x="76200" y="3810000"/>
            <a:ext cx="4191000" cy="2743200"/>
          </a:xfrm>
          <a:prstGeom prst="rect">
            <a:avLst/>
          </a:prstGeom>
          <a:ln w="12700">
            <a:solidFill>
              <a:schemeClr val="accent3">
                <a:lumMod val="75000"/>
              </a:schemeClr>
            </a:solidFill>
          </a:ln>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i="0" u="none" strike="noStrike" kern="1200" cap="none" spc="0" normalizeH="0" baseline="0" noProof="0" dirty="0" smtClean="0">
                <a:ln>
                  <a:noFill/>
                </a:ln>
                <a:solidFill>
                  <a:schemeClr val="accent3">
                    <a:lumMod val="75000"/>
                  </a:schemeClr>
                </a:solidFill>
                <a:effectLst/>
                <a:uLnTx/>
                <a:uFillTx/>
                <a:latin typeface="Arial Narrow"/>
                <a:ea typeface="+mn-ea"/>
                <a:cs typeface="Arial Narrow"/>
              </a:rPr>
              <a:t>   Parallel Plug-in Hybrid Fuel Economy Label</a:t>
            </a:r>
          </a:p>
        </p:txBody>
      </p:sp>
    </p:spTree>
    <p:extLst>
      <p:ext uri="{BB962C8B-B14F-4D97-AF65-F5344CB8AC3E}">
        <p14:creationId xmlns:p14="http://schemas.microsoft.com/office/powerpoint/2010/main" val="88539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4692" y="2286000"/>
            <a:ext cx="3567708" cy="230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2"/>
          <p:cNvSpPr>
            <a:spLocks noGrp="1"/>
          </p:cNvSpPr>
          <p:nvPr>
            <p:ph type="title"/>
          </p:nvPr>
        </p:nvSpPr>
        <p:spPr/>
        <p:txBody>
          <a:bodyPr/>
          <a:lstStyle/>
          <a:p>
            <a:r>
              <a:rPr lang="en-US" dirty="0" smtClean="0"/>
              <a:t>Plug-in Hybrid Electric Vehicles</a:t>
            </a:r>
            <a:endParaRPr lang="en-US" dirty="0"/>
          </a:p>
        </p:txBody>
      </p:sp>
      <p:sp>
        <p:nvSpPr>
          <p:cNvPr id="3" name="Content Placeholder 2"/>
          <p:cNvSpPr>
            <a:spLocks noGrp="1"/>
          </p:cNvSpPr>
          <p:nvPr>
            <p:ph sz="half" idx="2"/>
          </p:nvPr>
        </p:nvSpPr>
        <p:spPr>
          <a:xfrm>
            <a:off x="4419600" y="1524000"/>
            <a:ext cx="4495800" cy="4648200"/>
          </a:xfrm>
        </p:spPr>
        <p:txBody>
          <a:bodyPr>
            <a:normAutofit fontScale="85000" lnSpcReduction="20000"/>
          </a:bodyPr>
          <a:lstStyle/>
          <a:p>
            <a:r>
              <a:rPr lang="en-US" dirty="0" smtClean="0"/>
              <a:t>In </a:t>
            </a:r>
            <a:r>
              <a:rPr lang="en-US" dirty="0" smtClean="0"/>
              <a:t>a series plug-in hybrid the </a:t>
            </a:r>
            <a:r>
              <a:rPr lang="en-US" dirty="0"/>
              <a:t>electric motor turns the </a:t>
            </a:r>
            <a:r>
              <a:rPr lang="en-US" dirty="0" smtClean="0"/>
              <a:t>wheels</a:t>
            </a:r>
          </a:p>
          <a:p>
            <a:r>
              <a:rPr lang="en-US" dirty="0" smtClean="0"/>
              <a:t>The </a:t>
            </a:r>
            <a:r>
              <a:rPr lang="en-US" dirty="0"/>
              <a:t>gasoline engine is only used to generate </a:t>
            </a:r>
            <a:r>
              <a:rPr lang="en-US" dirty="0" smtClean="0"/>
              <a:t>electricity.</a:t>
            </a:r>
          </a:p>
          <a:p>
            <a:r>
              <a:rPr lang="en-US" dirty="0" smtClean="0"/>
              <a:t>Series </a:t>
            </a:r>
            <a:r>
              <a:rPr lang="en-US" dirty="0"/>
              <a:t>plug-ins can run solely on electricity until the battery needs to be recharged. </a:t>
            </a:r>
            <a:endParaRPr lang="en-US" dirty="0" smtClean="0"/>
          </a:p>
          <a:p>
            <a:r>
              <a:rPr lang="en-US" dirty="0" smtClean="0"/>
              <a:t>Some vehicles use the electric motor to drive the wheels almost all of the time, but the vehicle may operate as a parallel hybrid at highway speeds when the battery is depleted.  </a:t>
            </a:r>
          </a:p>
          <a:p>
            <a:pPr lvl="1"/>
            <a:r>
              <a:rPr lang="en-US" dirty="0" smtClean="0"/>
              <a:t>Vehicles that operate as a series parallel vehicle most of the time will also use the series plug-in hybrid fuel economy label</a:t>
            </a:r>
            <a:endParaRPr lang="en-US" dirty="0"/>
          </a:p>
          <a:p>
            <a:pPr lvl="2"/>
            <a:endParaRPr lang="en-US" dirty="0"/>
          </a:p>
        </p:txBody>
      </p:sp>
      <p:sp>
        <p:nvSpPr>
          <p:cNvPr id="4" name="TextBox 3"/>
          <p:cNvSpPr txBox="1"/>
          <p:nvPr/>
        </p:nvSpPr>
        <p:spPr>
          <a:xfrm>
            <a:off x="76200" y="2004512"/>
            <a:ext cx="4191000" cy="2667000"/>
          </a:xfrm>
          <a:prstGeom prst="rect">
            <a:avLst/>
          </a:prstGeom>
          <a:ln w="12700">
            <a:solidFill>
              <a:schemeClr val="accent3">
                <a:lumMod val="75000"/>
              </a:schemeClr>
            </a:solidFill>
          </a:ln>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i="0" u="none" strike="noStrike" kern="1200" cap="none" spc="0" normalizeH="0" baseline="0" noProof="0" dirty="0" smtClean="0">
                <a:ln>
                  <a:noFill/>
                </a:ln>
                <a:solidFill>
                  <a:schemeClr val="accent3">
                    <a:lumMod val="75000"/>
                  </a:schemeClr>
                </a:solidFill>
                <a:effectLst/>
                <a:uLnTx/>
                <a:uFillTx/>
                <a:latin typeface="Arial Narrow"/>
                <a:ea typeface="+mn-ea"/>
                <a:cs typeface="Arial Narrow"/>
              </a:rPr>
              <a:t>    Series Plug-in Hybrid Fuel Economy Label</a:t>
            </a:r>
          </a:p>
        </p:txBody>
      </p:sp>
    </p:spTree>
    <p:extLst>
      <p:ext uri="{BB962C8B-B14F-4D97-AF65-F5344CB8AC3E}">
        <p14:creationId xmlns:p14="http://schemas.microsoft.com/office/powerpoint/2010/main" val="25027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Cities Coalition-2">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F6602F5F174458B1599AFA9352079" ma:contentTypeVersion="0" ma:contentTypeDescription="Create a new document." ma:contentTypeScope="" ma:versionID="9957e447b50efa81bf900f48d5054e67">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BDEC2-3039-4ED9-96EE-1D7D7F46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008EEC3-088B-4E53-9722-51E69DDA3FF8}">
  <ds:schemaRefs>
    <ds:schemaRef ds:uri="http://schemas.openxmlformats.org/package/2006/metadata/core-propertie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AE570CAF-2CE8-4D9D-B3D2-8D9D6879C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CCities Coalition-1.potx</Template>
  <TotalTime>59239</TotalTime>
  <Words>1698</Words>
  <Application>Microsoft Office PowerPoint</Application>
  <PresentationFormat>On-screen Show (4:3)</PresentationFormat>
  <Paragraphs>115</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CCities Coalition-2</vt:lpstr>
      <vt:lpstr>www.fueleconomy.gov the official U.S. government source for fuel economy information </vt:lpstr>
      <vt:lpstr>Understanding the Fuel Economy Label for Plug-in Vehicles</vt:lpstr>
      <vt:lpstr>All-Electric Vehicles</vt:lpstr>
      <vt:lpstr>Plug-in Hybrid Electric Vehicles</vt:lpstr>
      <vt:lpstr>Fuel Economy Estimates for All-Electric Vehicles</vt:lpstr>
      <vt:lpstr>Fuel Consumption Estimates for All-Electric Vehicles</vt:lpstr>
      <vt:lpstr>Driving Range for All-Electric Vehicles</vt:lpstr>
      <vt:lpstr>Plug-in Hybrid Electric Vehicles</vt:lpstr>
      <vt:lpstr>Plug-in Hybrid Electric Vehicles</vt:lpstr>
      <vt:lpstr>Plug-in Hybrid Electric Vehicles</vt:lpstr>
      <vt:lpstr>Series PHEV Fuel Economy Estimates</vt:lpstr>
      <vt:lpstr>Series PHEV Fuel Economy Range Estimates</vt:lpstr>
      <vt:lpstr>Parallel PHEV Fuel Economy Estimates</vt:lpstr>
      <vt:lpstr>Parallel PHEV Fuel Economy Range Estimates</vt:lpstr>
      <vt:lpstr>Charge Time for EVs and PHEVs</vt:lpstr>
      <vt:lpstr>Annual Fuel Cost for EVs and PHEVs</vt:lpstr>
      <vt:lpstr>5 Year Fuel Costs or Savings</vt:lpstr>
      <vt:lpstr>Fuel Economy and Greenhouse Gas Ratings for EVs and PHEVs</vt:lpstr>
      <vt:lpstr>Smog Ratings for EVs and PHEVs</vt:lpstr>
      <vt:lpstr>QR codes</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Cities Presentation Template</dc:title>
  <dc:subject>Use this template to create your own Clean Cities presentation.</dc:subject>
  <dc:creator>Dan Welch</dc:creator>
  <cp:lastModifiedBy>Hopson, Janet L.</cp:lastModifiedBy>
  <cp:revision>864</cp:revision>
  <dcterms:created xsi:type="dcterms:W3CDTF">2011-09-28T14:11:43Z</dcterms:created>
  <dcterms:modified xsi:type="dcterms:W3CDTF">2016-07-26T14:32:11Z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0x010100449F6602F5F174458B1599AFA9352079</vt:lpwstr>
  </property>
</Properties>
</file>