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drawings/drawing1.xml" ContentType="application/vnd.openxmlformats-officedocument.drawingml.chartshapes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3.xml" ContentType="application/vnd.openxmlformats-officedocument.themeOverride+xml"/>
  <Override PartName="/ppt/notesSlides/notesSlide9.xml" ContentType="application/vnd.openxmlformats-officedocument.presentationml.notesSlide+xml"/>
  <Override PartName="/ppt/charts/chart5.xml" ContentType="application/vnd.openxmlformats-officedocument.drawingml.chart+xml"/>
  <Override PartName="/ppt/theme/themeOverride4.xml" ContentType="application/vnd.openxmlformats-officedocument.themeOverr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6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7.xml" ContentType="application/vnd.openxmlformats-officedocument.drawingml.chart+xml"/>
  <Override PartName="/ppt/theme/themeOverride5.xml" ContentType="application/vnd.openxmlformats-officedocument.themeOverride+xml"/>
  <Override PartName="/ppt/notesSlides/notesSlide14.xml" ContentType="application/vnd.openxmlformats-officedocument.presentationml.notesSlide+xml"/>
  <Override PartName="/ppt/charts/chart8.xml" ContentType="application/vnd.openxmlformats-officedocument.drawingml.chart+xml"/>
  <Override PartName="/ppt/theme/themeOverride6.xml" ContentType="application/vnd.openxmlformats-officedocument.themeOverr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9.xml" ContentType="application/vnd.openxmlformats-officedocument.drawingml.chart+xml"/>
  <Override PartName="/ppt/theme/themeOverride7.xml" ContentType="application/vnd.openxmlformats-officedocument.themeOverride+xml"/>
  <Override PartName="/ppt/charts/chart10.xml" ContentType="application/vnd.openxmlformats-officedocument.drawingml.chart+xml"/>
  <Override PartName="/ppt/notesSlides/notesSlide17.xml" ContentType="application/vnd.openxmlformats-officedocument.presentationml.notesSlide+xml"/>
  <Override PartName="/ppt/charts/chart11.xml" ContentType="application/vnd.openxmlformats-officedocument.drawingml.chart+xml"/>
  <Override PartName="/ppt/theme/themeOverride8.xml" ContentType="application/vnd.openxmlformats-officedocument.themeOverride+xml"/>
  <Override PartName="/ppt/notesSlides/notesSlide18.xml" ContentType="application/vnd.openxmlformats-officedocument.presentationml.notesSlide+xml"/>
  <Override PartName="/ppt/charts/chart12.xml" ContentType="application/vnd.openxmlformats-officedocument.drawingml.chart+xml"/>
  <Override PartName="/ppt/theme/themeOverride9.xml" ContentType="application/vnd.openxmlformats-officedocument.themeOverride+xml"/>
  <Override PartName="/ppt/drawings/drawing2.xml" ContentType="application/vnd.openxmlformats-officedocument.drawingml.chartshapes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21"/>
  </p:notesMasterIdLst>
  <p:handoutMasterIdLst>
    <p:handoutMasterId r:id="rId22"/>
  </p:handoutMasterIdLst>
  <p:sldIdLst>
    <p:sldId id="665" r:id="rId2"/>
    <p:sldId id="668" r:id="rId3"/>
    <p:sldId id="667" r:id="rId4"/>
    <p:sldId id="671" r:id="rId5"/>
    <p:sldId id="672" r:id="rId6"/>
    <p:sldId id="674" r:id="rId7"/>
    <p:sldId id="740" r:id="rId8"/>
    <p:sldId id="741" r:id="rId9"/>
    <p:sldId id="742" r:id="rId10"/>
    <p:sldId id="771" r:id="rId11"/>
    <p:sldId id="772" r:id="rId12"/>
    <p:sldId id="774" r:id="rId13"/>
    <p:sldId id="775" r:id="rId14"/>
    <p:sldId id="776" r:id="rId15"/>
    <p:sldId id="779" r:id="rId16"/>
    <p:sldId id="780" r:id="rId17"/>
    <p:sldId id="781" r:id="rId18"/>
    <p:sldId id="783" r:id="rId19"/>
    <p:sldId id="703" r:id="rId20"/>
  </p:sldIdLst>
  <p:sldSz cx="9144000" cy="5143500" type="screen16x9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0">
          <p15:clr>
            <a:srgbClr val="A4A3A4"/>
          </p15:clr>
        </p15:guide>
        <p15:guide id="3" orient="horz" pos="2928">
          <p15:clr>
            <a:srgbClr val="A4A3A4"/>
          </p15:clr>
        </p15:guide>
        <p15:guide id="4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ndstrom, Perry" initials="LP" lastIdx="20" clrIdx="0">
    <p:extLst>
      <p:ext uri="{19B8F6BF-5375-455C-9EA6-DF929625EA0E}">
        <p15:presenceInfo xmlns:p15="http://schemas.microsoft.com/office/powerpoint/2012/main" userId="S-1-5-21-2005352356-2018378189-366286951-1908" providerId="AD"/>
      </p:ext>
    </p:extLst>
  </p:cmAuthor>
  <p:cmAuthor id="2" name="Boedecker, Erin" initials="BE" lastIdx="3" clrIdx="1">
    <p:extLst>
      <p:ext uri="{19B8F6BF-5375-455C-9EA6-DF929625EA0E}">
        <p15:presenceInfo xmlns:p15="http://schemas.microsoft.com/office/powerpoint/2012/main" userId="S-1-5-21-2005352356-2018378189-366286951-1449" providerId="AD"/>
      </p:ext>
    </p:extLst>
  </p:cmAuthor>
  <p:cmAuthor id="3" name="Staub, John" initials="SJ" lastIdx="2" clrIdx="2">
    <p:extLst>
      <p:ext uri="{19B8F6BF-5375-455C-9EA6-DF929625EA0E}">
        <p15:presenceInfo xmlns:p15="http://schemas.microsoft.com/office/powerpoint/2012/main" userId="S-1-5-21-2005352356-2018378189-366286951-84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732A"/>
    <a:srgbClr val="169DD8"/>
    <a:srgbClr val="FFFFFF"/>
    <a:srgbClr val="C5600D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15" autoAdjust="0"/>
    <p:restoredTop sz="90241" autoAdjust="0"/>
  </p:normalViewPr>
  <p:slideViewPr>
    <p:cSldViewPr snapToGrid="0">
      <p:cViewPr varScale="1">
        <p:scale>
          <a:sx n="110" d="100"/>
          <a:sy n="110" d="100"/>
        </p:scale>
        <p:origin x="67" y="269"/>
      </p:cViewPr>
      <p:guideLst>
        <p:guide orient="horz" pos="2160"/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0" y="-2643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1802"/>
    </p:cViewPr>
  </p:sorterViewPr>
  <p:notesViewPr>
    <p:cSldViewPr snapToGrid="0">
      <p:cViewPr varScale="1">
        <p:scale>
          <a:sx n="84" d="100"/>
          <a:sy n="84" d="100"/>
        </p:scale>
        <p:origin x="3792" y="108"/>
      </p:cViewPr>
      <p:guideLst>
        <p:guide orient="horz" pos="2924"/>
        <p:guide pos="2200"/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1.xlsx"/><Relationship Id="rId1" Type="http://schemas.openxmlformats.org/officeDocument/2006/relationships/themeOverride" Target="../theme/themeOverride8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_Worksheet12.xlsx"/><Relationship Id="rId1" Type="http://schemas.openxmlformats.org/officeDocument/2006/relationships/themeOverride" Target="../theme/themeOverride9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7.xlsx"/><Relationship Id="rId1" Type="http://schemas.openxmlformats.org/officeDocument/2006/relationships/themeOverride" Target="../theme/themeOverride5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8.xlsx"/><Relationship Id="rId1" Type="http://schemas.openxmlformats.org/officeDocument/2006/relationships/themeOverride" Target="../theme/themeOverride6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9.xlsx"/><Relationship Id="rId1" Type="http://schemas.openxmlformats.org/officeDocument/2006/relationships/themeOverride" Target="../theme/themeOverrid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6537102473498226E-2"/>
          <c:y val="6.5822784810127405E-2"/>
          <c:w val="0.89634864546525328"/>
          <c:h val="0.80506329113924047"/>
        </c:manualLayout>
      </c:layout>
      <c:areaChart>
        <c:grouping val="stacked"/>
        <c:varyColors val="0"/>
        <c:ser>
          <c:idx val="3"/>
          <c:order val="0"/>
          <c:tx>
            <c:strRef>
              <c:f>Sheet1!$A$2</c:f>
              <c:strCache>
                <c:ptCount val="1"/>
                <c:pt idx="0">
                  <c:v>Coal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</c:spPr>
          <c:cat>
            <c:numRef>
              <c:f>Sheet1!$B$1:$CN$1</c:f>
              <c:numCache>
                <c:formatCode>General</c:formatCode>
                <c:ptCount val="91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  <c:pt idx="44">
                  <c:v>2024</c:v>
                </c:pt>
                <c:pt idx="45">
                  <c:v>2025</c:v>
                </c:pt>
                <c:pt idx="46">
                  <c:v>2026</c:v>
                </c:pt>
                <c:pt idx="47">
                  <c:v>2027</c:v>
                </c:pt>
                <c:pt idx="48">
                  <c:v>2028</c:v>
                </c:pt>
                <c:pt idx="49">
                  <c:v>2029</c:v>
                </c:pt>
                <c:pt idx="50">
                  <c:v>2030</c:v>
                </c:pt>
                <c:pt idx="51">
                  <c:v>2031</c:v>
                </c:pt>
                <c:pt idx="52">
                  <c:v>2032</c:v>
                </c:pt>
                <c:pt idx="53">
                  <c:v>2033</c:v>
                </c:pt>
                <c:pt idx="54">
                  <c:v>2034</c:v>
                </c:pt>
                <c:pt idx="55">
                  <c:v>2035</c:v>
                </c:pt>
                <c:pt idx="56">
                  <c:v>2036</c:v>
                </c:pt>
                <c:pt idx="57">
                  <c:v>2037</c:v>
                </c:pt>
                <c:pt idx="58">
                  <c:v>2038</c:v>
                </c:pt>
                <c:pt idx="59">
                  <c:v>2039</c:v>
                </c:pt>
                <c:pt idx="60">
                  <c:v>2040</c:v>
                </c:pt>
                <c:pt idx="61">
                  <c:v>2011</c:v>
                </c:pt>
                <c:pt idx="62">
                  <c:v>2012</c:v>
                </c:pt>
                <c:pt idx="63">
                  <c:v>2013</c:v>
                </c:pt>
                <c:pt idx="64">
                  <c:v>2014</c:v>
                </c:pt>
                <c:pt idx="65">
                  <c:v>2015</c:v>
                </c:pt>
                <c:pt idx="66">
                  <c:v>2016</c:v>
                </c:pt>
                <c:pt idx="67">
                  <c:v>2017</c:v>
                </c:pt>
                <c:pt idx="68">
                  <c:v>2018</c:v>
                </c:pt>
                <c:pt idx="69">
                  <c:v>2019</c:v>
                </c:pt>
                <c:pt idx="70">
                  <c:v>2020</c:v>
                </c:pt>
                <c:pt idx="71">
                  <c:v>2021</c:v>
                </c:pt>
                <c:pt idx="72">
                  <c:v>2022</c:v>
                </c:pt>
                <c:pt idx="73">
                  <c:v>2023</c:v>
                </c:pt>
                <c:pt idx="74">
                  <c:v>2024</c:v>
                </c:pt>
                <c:pt idx="75">
                  <c:v>2025</c:v>
                </c:pt>
                <c:pt idx="76">
                  <c:v>2026</c:v>
                </c:pt>
                <c:pt idx="77">
                  <c:v>2027</c:v>
                </c:pt>
                <c:pt idx="78">
                  <c:v>2028</c:v>
                </c:pt>
                <c:pt idx="79">
                  <c:v>2029</c:v>
                </c:pt>
                <c:pt idx="80">
                  <c:v>2030</c:v>
                </c:pt>
                <c:pt idx="81">
                  <c:v>2031</c:v>
                </c:pt>
                <c:pt idx="82">
                  <c:v>2032</c:v>
                </c:pt>
                <c:pt idx="83">
                  <c:v>2033</c:v>
                </c:pt>
                <c:pt idx="84">
                  <c:v>2034</c:v>
                </c:pt>
                <c:pt idx="85">
                  <c:v>2035</c:v>
                </c:pt>
                <c:pt idx="86">
                  <c:v>2036</c:v>
                </c:pt>
                <c:pt idx="87">
                  <c:v>2037</c:v>
                </c:pt>
                <c:pt idx="88">
                  <c:v>2038</c:v>
                </c:pt>
                <c:pt idx="89">
                  <c:v>2039</c:v>
                </c:pt>
                <c:pt idx="90">
                  <c:v>2040</c:v>
                </c:pt>
              </c:numCache>
            </c:numRef>
          </c:cat>
          <c:val>
            <c:numRef>
              <c:f>Sheet1!$B$2:$CN$2</c:f>
              <c:numCache>
                <c:formatCode>General</c:formatCode>
                <c:ptCount val="91"/>
                <c:pt idx="0">
                  <c:v>15.422809000000001</c:v>
                </c:pt>
                <c:pt idx="1">
                  <c:v>15.907526000000001</c:v>
                </c:pt>
                <c:pt idx="2">
                  <c:v>15.321581</c:v>
                </c:pt>
                <c:pt idx="3">
                  <c:v>15.894442</c:v>
                </c:pt>
                <c:pt idx="4">
                  <c:v>17.070622</c:v>
                </c:pt>
                <c:pt idx="5">
                  <c:v>17.478428000000001</c:v>
                </c:pt>
                <c:pt idx="6">
                  <c:v>17.260404999999999</c:v>
                </c:pt>
                <c:pt idx="7">
                  <c:v>18.008451000000001</c:v>
                </c:pt>
                <c:pt idx="8">
                  <c:v>18.846312000000001</c:v>
                </c:pt>
                <c:pt idx="9">
                  <c:v>19.069762000000001</c:v>
                </c:pt>
                <c:pt idx="10">
                  <c:v>19.172635</c:v>
                </c:pt>
                <c:pt idx="11">
                  <c:v>18.991669999999999</c:v>
                </c:pt>
                <c:pt idx="12">
                  <c:v>19.122471000000001</c:v>
                </c:pt>
                <c:pt idx="13">
                  <c:v>19.835148</c:v>
                </c:pt>
                <c:pt idx="14">
                  <c:v>19.909462999999999</c:v>
                </c:pt>
                <c:pt idx="15">
                  <c:v>20.088726999999999</c:v>
                </c:pt>
                <c:pt idx="16">
                  <c:v>21.001913999999999</c:v>
                </c:pt>
                <c:pt idx="17">
                  <c:v>21.445411</c:v>
                </c:pt>
                <c:pt idx="18">
                  <c:v>21.655743999999999</c:v>
                </c:pt>
                <c:pt idx="19">
                  <c:v>21.622544000000001</c:v>
                </c:pt>
                <c:pt idx="20">
                  <c:v>22.579528</c:v>
                </c:pt>
                <c:pt idx="21">
                  <c:v>21.914268</c:v>
                </c:pt>
                <c:pt idx="22">
                  <c:v>21.903988999999999</c:v>
                </c:pt>
                <c:pt idx="23">
                  <c:v>22.320927999999999</c:v>
                </c:pt>
                <c:pt idx="24">
                  <c:v>22.466194999999999</c:v>
                </c:pt>
                <c:pt idx="25">
                  <c:v>22.796543</c:v>
                </c:pt>
                <c:pt idx="26">
                  <c:v>22.44716</c:v>
                </c:pt>
                <c:pt idx="27">
                  <c:v>22.749466000000002</c:v>
                </c:pt>
                <c:pt idx="28">
                  <c:v>22.387436999999998</c:v>
                </c:pt>
                <c:pt idx="29">
                  <c:v>19.691205</c:v>
                </c:pt>
                <c:pt idx="30">
                  <c:v>20.833967999999999</c:v>
                </c:pt>
                <c:pt idx="31">
                  <c:v>19.657783999999999</c:v>
                </c:pt>
                <c:pt idx="32">
                  <c:v>17.378233999999999</c:v>
                </c:pt>
                <c:pt idx="33">
                  <c:v>18.038633000000001</c:v>
                </c:pt>
                <c:pt idx="34">
                  <c:v>17.993925999999998</c:v>
                </c:pt>
                <c:pt idx="35">
                  <c:v>15.480128000000001</c:v>
                </c:pt>
                <c:pt idx="36">
                  <c:v>15.500090999999999</c:v>
                </c:pt>
                <c:pt idx="37">
                  <c:v>15.533125999999999</c:v>
                </c:pt>
                <c:pt idx="38">
                  <c:v>15.661073999999999</c:v>
                </c:pt>
                <c:pt idx="39">
                  <c:v>15.660437</c:v>
                </c:pt>
                <c:pt idx="40">
                  <c:v>15.624076000000001</c:v>
                </c:pt>
                <c:pt idx="41">
                  <c:v>15.207176</c:v>
                </c:pt>
                <c:pt idx="42">
                  <c:v>14.686553999999999</c:v>
                </c:pt>
                <c:pt idx="43">
                  <c:v>14.440332</c:v>
                </c:pt>
                <c:pt idx="44">
                  <c:v>13.903007000000001</c:v>
                </c:pt>
                <c:pt idx="45">
                  <c:v>13.486446000000001</c:v>
                </c:pt>
                <c:pt idx="46">
                  <c:v>13.11581</c:v>
                </c:pt>
                <c:pt idx="47">
                  <c:v>12.575144999999999</c:v>
                </c:pt>
                <c:pt idx="48">
                  <c:v>12.110507999999999</c:v>
                </c:pt>
                <c:pt idx="49">
                  <c:v>11.657241000000001</c:v>
                </c:pt>
                <c:pt idx="50">
                  <c:v>11.321877000000001</c:v>
                </c:pt>
                <c:pt idx="51">
                  <c:v>11.336802</c:v>
                </c:pt>
                <c:pt idx="52">
                  <c:v>11.373513000000001</c:v>
                </c:pt>
                <c:pt idx="53">
                  <c:v>11.30256</c:v>
                </c:pt>
                <c:pt idx="54">
                  <c:v>11.238213999999999</c:v>
                </c:pt>
                <c:pt idx="55">
                  <c:v>11.209626</c:v>
                </c:pt>
                <c:pt idx="56">
                  <c:v>11.090170000000001</c:v>
                </c:pt>
                <c:pt idx="57">
                  <c:v>11.06841</c:v>
                </c:pt>
                <c:pt idx="58">
                  <c:v>10.954787</c:v>
                </c:pt>
                <c:pt idx="59">
                  <c:v>10.841176000000001</c:v>
                </c:pt>
                <c:pt idx="60">
                  <c:v>10.74976</c:v>
                </c:pt>
                <c:pt idx="61">
                  <c:v>15.452951000000001</c:v>
                </c:pt>
                <c:pt idx="62">
                  <c:v>16.7234385</c:v>
                </c:pt>
                <c:pt idx="63">
                  <c:v>17.993925999999998</c:v>
                </c:pt>
                <c:pt idx="64">
                  <c:v>17.993925999999998</c:v>
                </c:pt>
                <c:pt idx="65">
                  <c:v>15.480127</c:v>
                </c:pt>
                <c:pt idx="66">
                  <c:v>15.500095</c:v>
                </c:pt>
                <c:pt idx="67">
                  <c:v>15.533129000000001</c:v>
                </c:pt>
                <c:pt idx="68">
                  <c:v>15.848705000000001</c:v>
                </c:pt>
                <c:pt idx="69">
                  <c:v>15.956360999999999</c:v>
                </c:pt>
                <c:pt idx="70">
                  <c:v>15.947751</c:v>
                </c:pt>
                <c:pt idx="71">
                  <c:v>15.941583</c:v>
                </c:pt>
                <c:pt idx="72">
                  <c:v>16.008789</c:v>
                </c:pt>
                <c:pt idx="73">
                  <c:v>16.186136000000001</c:v>
                </c:pt>
                <c:pt idx="74">
                  <c:v>16.270121</c:v>
                </c:pt>
                <c:pt idx="75">
                  <c:v>16.212264999999999</c:v>
                </c:pt>
                <c:pt idx="76">
                  <c:v>16.231503</c:v>
                </c:pt>
                <c:pt idx="77">
                  <c:v>16.204236999999999</c:v>
                </c:pt>
                <c:pt idx="78">
                  <c:v>16.174399999999999</c:v>
                </c:pt>
                <c:pt idx="79">
                  <c:v>16.164207000000001</c:v>
                </c:pt>
                <c:pt idx="80">
                  <c:v>16.102812</c:v>
                </c:pt>
                <c:pt idx="81">
                  <c:v>15.993297</c:v>
                </c:pt>
                <c:pt idx="82">
                  <c:v>15.999413000000001</c:v>
                </c:pt>
                <c:pt idx="83">
                  <c:v>15.959403</c:v>
                </c:pt>
                <c:pt idx="84">
                  <c:v>15.900691999999999</c:v>
                </c:pt>
                <c:pt idx="85">
                  <c:v>15.826485</c:v>
                </c:pt>
                <c:pt idx="86">
                  <c:v>15.630782</c:v>
                </c:pt>
                <c:pt idx="87">
                  <c:v>15.698715999999999</c:v>
                </c:pt>
                <c:pt idx="88">
                  <c:v>15.596202</c:v>
                </c:pt>
                <c:pt idx="89">
                  <c:v>15.571902</c:v>
                </c:pt>
                <c:pt idx="90">
                  <c:v>15.461358000000001</c:v>
                </c:pt>
              </c:numCache>
            </c:numRef>
          </c:val>
        </c:ser>
        <c:ser>
          <c:idx val="7"/>
          <c:order val="1"/>
          <c:tx>
            <c:strRef>
              <c:f>Sheet1!$A$3</c:f>
              <c:strCache>
                <c:ptCount val="1"/>
                <c:pt idx="0">
                  <c:v>Nuclear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</c:spPr>
          <c:cat>
            <c:numRef>
              <c:f>Sheet1!$B$1:$CN$1</c:f>
              <c:numCache>
                <c:formatCode>General</c:formatCode>
                <c:ptCount val="91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  <c:pt idx="44">
                  <c:v>2024</c:v>
                </c:pt>
                <c:pt idx="45">
                  <c:v>2025</c:v>
                </c:pt>
                <c:pt idx="46">
                  <c:v>2026</c:v>
                </c:pt>
                <c:pt idx="47">
                  <c:v>2027</c:v>
                </c:pt>
                <c:pt idx="48">
                  <c:v>2028</c:v>
                </c:pt>
                <c:pt idx="49">
                  <c:v>2029</c:v>
                </c:pt>
                <c:pt idx="50">
                  <c:v>2030</c:v>
                </c:pt>
                <c:pt idx="51">
                  <c:v>2031</c:v>
                </c:pt>
                <c:pt idx="52">
                  <c:v>2032</c:v>
                </c:pt>
                <c:pt idx="53">
                  <c:v>2033</c:v>
                </c:pt>
                <c:pt idx="54">
                  <c:v>2034</c:v>
                </c:pt>
                <c:pt idx="55">
                  <c:v>2035</c:v>
                </c:pt>
                <c:pt idx="56">
                  <c:v>2036</c:v>
                </c:pt>
                <c:pt idx="57">
                  <c:v>2037</c:v>
                </c:pt>
                <c:pt idx="58">
                  <c:v>2038</c:v>
                </c:pt>
                <c:pt idx="59">
                  <c:v>2039</c:v>
                </c:pt>
                <c:pt idx="60">
                  <c:v>2040</c:v>
                </c:pt>
                <c:pt idx="61">
                  <c:v>2011</c:v>
                </c:pt>
                <c:pt idx="62">
                  <c:v>2012</c:v>
                </c:pt>
                <c:pt idx="63">
                  <c:v>2013</c:v>
                </c:pt>
                <c:pt idx="64">
                  <c:v>2014</c:v>
                </c:pt>
                <c:pt idx="65">
                  <c:v>2015</c:v>
                </c:pt>
                <c:pt idx="66">
                  <c:v>2016</c:v>
                </c:pt>
                <c:pt idx="67">
                  <c:v>2017</c:v>
                </c:pt>
                <c:pt idx="68">
                  <c:v>2018</c:v>
                </c:pt>
                <c:pt idx="69">
                  <c:v>2019</c:v>
                </c:pt>
                <c:pt idx="70">
                  <c:v>2020</c:v>
                </c:pt>
                <c:pt idx="71">
                  <c:v>2021</c:v>
                </c:pt>
                <c:pt idx="72">
                  <c:v>2022</c:v>
                </c:pt>
                <c:pt idx="73">
                  <c:v>2023</c:v>
                </c:pt>
                <c:pt idx="74">
                  <c:v>2024</c:v>
                </c:pt>
                <c:pt idx="75">
                  <c:v>2025</c:v>
                </c:pt>
                <c:pt idx="76">
                  <c:v>2026</c:v>
                </c:pt>
                <c:pt idx="77">
                  <c:v>2027</c:v>
                </c:pt>
                <c:pt idx="78">
                  <c:v>2028</c:v>
                </c:pt>
                <c:pt idx="79">
                  <c:v>2029</c:v>
                </c:pt>
                <c:pt idx="80">
                  <c:v>2030</c:v>
                </c:pt>
                <c:pt idx="81">
                  <c:v>2031</c:v>
                </c:pt>
                <c:pt idx="82">
                  <c:v>2032</c:v>
                </c:pt>
                <c:pt idx="83">
                  <c:v>2033</c:v>
                </c:pt>
                <c:pt idx="84">
                  <c:v>2034</c:v>
                </c:pt>
                <c:pt idx="85">
                  <c:v>2035</c:v>
                </c:pt>
                <c:pt idx="86">
                  <c:v>2036</c:v>
                </c:pt>
                <c:pt idx="87">
                  <c:v>2037</c:v>
                </c:pt>
                <c:pt idx="88">
                  <c:v>2038</c:v>
                </c:pt>
                <c:pt idx="89">
                  <c:v>2039</c:v>
                </c:pt>
                <c:pt idx="90">
                  <c:v>2040</c:v>
                </c:pt>
              </c:numCache>
            </c:numRef>
          </c:cat>
          <c:val>
            <c:numRef>
              <c:f>Sheet1!$B$3:$CN$3</c:f>
              <c:numCache>
                <c:formatCode>General</c:formatCode>
                <c:ptCount val="91"/>
                <c:pt idx="0">
                  <c:v>2.739169</c:v>
                </c:pt>
                <c:pt idx="1">
                  <c:v>3.0075889999999998</c:v>
                </c:pt>
                <c:pt idx="2">
                  <c:v>3.131148</c:v>
                </c:pt>
                <c:pt idx="3">
                  <c:v>3.2025489999999999</c:v>
                </c:pt>
                <c:pt idx="4">
                  <c:v>3.5525310000000001</c:v>
                </c:pt>
                <c:pt idx="5">
                  <c:v>4.0755629999999998</c:v>
                </c:pt>
                <c:pt idx="6">
                  <c:v>4.380109</c:v>
                </c:pt>
                <c:pt idx="7">
                  <c:v>4.753933</c:v>
                </c:pt>
                <c:pt idx="8">
                  <c:v>5.5869679999999997</c:v>
                </c:pt>
                <c:pt idx="9">
                  <c:v>5.6021609999999997</c:v>
                </c:pt>
                <c:pt idx="10">
                  <c:v>6.1043500000000002</c:v>
                </c:pt>
                <c:pt idx="11">
                  <c:v>6.4221320000000004</c:v>
                </c:pt>
                <c:pt idx="12">
                  <c:v>6.4792059999999996</c:v>
                </c:pt>
                <c:pt idx="13">
                  <c:v>6.4104989999999997</c:v>
                </c:pt>
                <c:pt idx="14">
                  <c:v>6.6938769999999996</c:v>
                </c:pt>
                <c:pt idx="15">
                  <c:v>7.0754359999999998</c:v>
                </c:pt>
                <c:pt idx="16">
                  <c:v>7.0866740000000004</c:v>
                </c:pt>
                <c:pt idx="17">
                  <c:v>6.5969920000000002</c:v>
                </c:pt>
                <c:pt idx="18">
                  <c:v>7.0678089999999996</c:v>
                </c:pt>
                <c:pt idx="19">
                  <c:v>7.6102559999999997</c:v>
                </c:pt>
                <c:pt idx="20">
                  <c:v>7.862349</c:v>
                </c:pt>
                <c:pt idx="21">
                  <c:v>8.0288529999999998</c:v>
                </c:pt>
                <c:pt idx="22">
                  <c:v>8.145429</c:v>
                </c:pt>
                <c:pt idx="23">
                  <c:v>7.9596220000000004</c:v>
                </c:pt>
                <c:pt idx="24">
                  <c:v>8.2227739999999994</c:v>
                </c:pt>
                <c:pt idx="25">
                  <c:v>8.1608099999999997</c:v>
                </c:pt>
                <c:pt idx="26">
                  <c:v>8.2146260000000009</c:v>
                </c:pt>
                <c:pt idx="27">
                  <c:v>8.4585889999999999</c:v>
                </c:pt>
                <c:pt idx="28">
                  <c:v>8.4264910000000004</c:v>
                </c:pt>
                <c:pt idx="29">
                  <c:v>8.3552199999999992</c:v>
                </c:pt>
                <c:pt idx="30">
                  <c:v>8.4344330000000003</c:v>
                </c:pt>
                <c:pt idx="31">
                  <c:v>8.2686980000000005</c:v>
                </c:pt>
                <c:pt idx="32">
                  <c:v>8.0618219999999994</c:v>
                </c:pt>
                <c:pt idx="33">
                  <c:v>8.2444330000000008</c:v>
                </c:pt>
                <c:pt idx="34">
                  <c:v>8.3375590000000006</c:v>
                </c:pt>
                <c:pt idx="35">
                  <c:v>8.3350279999999994</c:v>
                </c:pt>
                <c:pt idx="36">
                  <c:v>8.1641659999999998</c:v>
                </c:pt>
                <c:pt idx="37">
                  <c:v>8.2152170000000009</c:v>
                </c:pt>
                <c:pt idx="38">
                  <c:v>8.0606299999999997</c:v>
                </c:pt>
                <c:pt idx="39">
                  <c:v>8.0493400000000008</c:v>
                </c:pt>
                <c:pt idx="40">
                  <c:v>8.1240089999999991</c:v>
                </c:pt>
                <c:pt idx="41">
                  <c:v>8.224475</c:v>
                </c:pt>
                <c:pt idx="42">
                  <c:v>8.2452079999999999</c:v>
                </c:pt>
                <c:pt idx="43">
                  <c:v>8.2452079999999999</c:v>
                </c:pt>
                <c:pt idx="44">
                  <c:v>8.2452079999999999</c:v>
                </c:pt>
                <c:pt idx="45">
                  <c:v>8.2452079999999999</c:v>
                </c:pt>
                <c:pt idx="46">
                  <c:v>8.2452079999999999</c:v>
                </c:pt>
                <c:pt idx="47">
                  <c:v>8.2452079999999999</c:v>
                </c:pt>
                <c:pt idx="48">
                  <c:v>8.2452170000000002</c:v>
                </c:pt>
                <c:pt idx="49">
                  <c:v>8.2452079999999999</c:v>
                </c:pt>
                <c:pt idx="50">
                  <c:v>8.2452079999999999</c:v>
                </c:pt>
                <c:pt idx="51">
                  <c:v>8.2452079999999999</c:v>
                </c:pt>
                <c:pt idx="52">
                  <c:v>8.2452079999999999</c:v>
                </c:pt>
                <c:pt idx="53">
                  <c:v>8.2452079999999999</c:v>
                </c:pt>
                <c:pt idx="54">
                  <c:v>8.2452079999999999</c:v>
                </c:pt>
                <c:pt idx="55">
                  <c:v>8.2452079999999999</c:v>
                </c:pt>
                <c:pt idx="56">
                  <c:v>8.2452079999999999</c:v>
                </c:pt>
                <c:pt idx="57">
                  <c:v>8.2452079999999999</c:v>
                </c:pt>
                <c:pt idx="58">
                  <c:v>8.2452079999999999</c:v>
                </c:pt>
                <c:pt idx="59">
                  <c:v>8.2452079999999999</c:v>
                </c:pt>
                <c:pt idx="60">
                  <c:v>8.2452079999999999</c:v>
                </c:pt>
                <c:pt idx="61">
                  <c:v>8.2452079999999999</c:v>
                </c:pt>
                <c:pt idx="62">
                  <c:v>8.2913835000000002</c:v>
                </c:pt>
                <c:pt idx="63">
                  <c:v>8.3375590000000006</c:v>
                </c:pt>
                <c:pt idx="64">
                  <c:v>8.3375590000000006</c:v>
                </c:pt>
                <c:pt idx="65">
                  <c:v>8.3350279999999994</c:v>
                </c:pt>
                <c:pt idx="66">
                  <c:v>8.1641659999999998</c:v>
                </c:pt>
                <c:pt idx="67">
                  <c:v>8.2152180000000001</c:v>
                </c:pt>
                <c:pt idx="68">
                  <c:v>8.0606299999999997</c:v>
                </c:pt>
                <c:pt idx="69">
                  <c:v>8.0493400000000008</c:v>
                </c:pt>
                <c:pt idx="70">
                  <c:v>8.1240089999999991</c:v>
                </c:pt>
                <c:pt idx="71">
                  <c:v>8.224475</c:v>
                </c:pt>
                <c:pt idx="72">
                  <c:v>8.2452079999999999</c:v>
                </c:pt>
                <c:pt idx="73">
                  <c:v>8.2452079999999999</c:v>
                </c:pt>
                <c:pt idx="74">
                  <c:v>8.2452079999999999</c:v>
                </c:pt>
                <c:pt idx="75">
                  <c:v>8.2452079999999999</c:v>
                </c:pt>
                <c:pt idx="76">
                  <c:v>8.2452079999999999</c:v>
                </c:pt>
                <c:pt idx="77">
                  <c:v>8.2452079999999999</c:v>
                </c:pt>
                <c:pt idx="78">
                  <c:v>8.2452170000000002</c:v>
                </c:pt>
                <c:pt idx="79">
                  <c:v>8.2452079999999999</c:v>
                </c:pt>
                <c:pt idx="80">
                  <c:v>8.2452079999999999</c:v>
                </c:pt>
                <c:pt idx="81">
                  <c:v>8.2452079999999999</c:v>
                </c:pt>
                <c:pt idx="82">
                  <c:v>8.2452079999999999</c:v>
                </c:pt>
                <c:pt idx="83">
                  <c:v>8.2452079999999999</c:v>
                </c:pt>
                <c:pt idx="84">
                  <c:v>8.2452079999999999</c:v>
                </c:pt>
                <c:pt idx="85">
                  <c:v>8.2452079999999999</c:v>
                </c:pt>
                <c:pt idx="86">
                  <c:v>8.2452079999999999</c:v>
                </c:pt>
                <c:pt idx="87">
                  <c:v>8.2452079999999999</c:v>
                </c:pt>
                <c:pt idx="88">
                  <c:v>8.2452079999999999</c:v>
                </c:pt>
                <c:pt idx="89">
                  <c:v>8.2452079999999999</c:v>
                </c:pt>
                <c:pt idx="90">
                  <c:v>8.2452079999999999</c:v>
                </c:pt>
              </c:numCache>
            </c:numRef>
          </c:val>
        </c:ser>
        <c:ser>
          <c:idx val="0"/>
          <c:order val="2"/>
          <c:tx>
            <c:strRef>
              <c:f>Sheet1!$A$4</c:f>
              <c:strCache>
                <c:ptCount val="1"/>
                <c:pt idx="0">
                  <c:v>Liquid biofuels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</c:spPr>
          <c:cat>
            <c:numRef>
              <c:f>Sheet1!$B$1:$CN$1</c:f>
              <c:numCache>
                <c:formatCode>General</c:formatCode>
                <c:ptCount val="91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  <c:pt idx="44">
                  <c:v>2024</c:v>
                </c:pt>
                <c:pt idx="45">
                  <c:v>2025</c:v>
                </c:pt>
                <c:pt idx="46">
                  <c:v>2026</c:v>
                </c:pt>
                <c:pt idx="47">
                  <c:v>2027</c:v>
                </c:pt>
                <c:pt idx="48">
                  <c:v>2028</c:v>
                </c:pt>
                <c:pt idx="49">
                  <c:v>2029</c:v>
                </c:pt>
                <c:pt idx="50">
                  <c:v>2030</c:v>
                </c:pt>
                <c:pt idx="51">
                  <c:v>2031</c:v>
                </c:pt>
                <c:pt idx="52">
                  <c:v>2032</c:v>
                </c:pt>
                <c:pt idx="53">
                  <c:v>2033</c:v>
                </c:pt>
                <c:pt idx="54">
                  <c:v>2034</c:v>
                </c:pt>
                <c:pt idx="55">
                  <c:v>2035</c:v>
                </c:pt>
                <c:pt idx="56">
                  <c:v>2036</c:v>
                </c:pt>
                <c:pt idx="57">
                  <c:v>2037</c:v>
                </c:pt>
                <c:pt idx="58">
                  <c:v>2038</c:v>
                </c:pt>
                <c:pt idx="59">
                  <c:v>2039</c:v>
                </c:pt>
                <c:pt idx="60">
                  <c:v>2040</c:v>
                </c:pt>
                <c:pt idx="61">
                  <c:v>2011</c:v>
                </c:pt>
                <c:pt idx="62">
                  <c:v>2012</c:v>
                </c:pt>
                <c:pt idx="63">
                  <c:v>2013</c:v>
                </c:pt>
                <c:pt idx="64">
                  <c:v>2014</c:v>
                </c:pt>
                <c:pt idx="65">
                  <c:v>2015</c:v>
                </c:pt>
                <c:pt idx="66">
                  <c:v>2016</c:v>
                </c:pt>
                <c:pt idx="67">
                  <c:v>2017</c:v>
                </c:pt>
                <c:pt idx="68">
                  <c:v>2018</c:v>
                </c:pt>
                <c:pt idx="69">
                  <c:v>2019</c:v>
                </c:pt>
                <c:pt idx="70">
                  <c:v>2020</c:v>
                </c:pt>
                <c:pt idx="71">
                  <c:v>2021</c:v>
                </c:pt>
                <c:pt idx="72">
                  <c:v>2022</c:v>
                </c:pt>
                <c:pt idx="73">
                  <c:v>2023</c:v>
                </c:pt>
                <c:pt idx="74">
                  <c:v>2024</c:v>
                </c:pt>
                <c:pt idx="75">
                  <c:v>2025</c:v>
                </c:pt>
                <c:pt idx="76">
                  <c:v>2026</c:v>
                </c:pt>
                <c:pt idx="77">
                  <c:v>2027</c:v>
                </c:pt>
                <c:pt idx="78">
                  <c:v>2028</c:v>
                </c:pt>
                <c:pt idx="79">
                  <c:v>2029</c:v>
                </c:pt>
                <c:pt idx="80">
                  <c:v>2030</c:v>
                </c:pt>
                <c:pt idx="81">
                  <c:v>2031</c:v>
                </c:pt>
                <c:pt idx="82">
                  <c:v>2032</c:v>
                </c:pt>
                <c:pt idx="83">
                  <c:v>2033</c:v>
                </c:pt>
                <c:pt idx="84">
                  <c:v>2034</c:v>
                </c:pt>
                <c:pt idx="85">
                  <c:v>2035</c:v>
                </c:pt>
                <c:pt idx="86">
                  <c:v>2036</c:v>
                </c:pt>
                <c:pt idx="87">
                  <c:v>2037</c:v>
                </c:pt>
                <c:pt idx="88">
                  <c:v>2038</c:v>
                </c:pt>
                <c:pt idx="89">
                  <c:v>2039</c:v>
                </c:pt>
                <c:pt idx="90">
                  <c:v>2040</c:v>
                </c:pt>
              </c:numCache>
            </c:numRef>
          </c:cat>
          <c:val>
            <c:numRef>
              <c:f>Sheet1!$B$4:$CN$4</c:f>
              <c:numCache>
                <c:formatCode>General</c:formatCode>
                <c:ptCount val="91"/>
                <c:pt idx="0">
                  <c:v>0</c:v>
                </c:pt>
                <c:pt idx="1">
                  <c:v>6.7229999999999998E-3</c:v>
                </c:pt>
                <c:pt idx="2">
                  <c:v>1.8284999999999999E-2</c:v>
                </c:pt>
                <c:pt idx="3">
                  <c:v>3.372E-2</c:v>
                </c:pt>
                <c:pt idx="4">
                  <c:v>4.1265000000000003E-2</c:v>
                </c:pt>
                <c:pt idx="5">
                  <c:v>4.9737999999999997E-2</c:v>
                </c:pt>
                <c:pt idx="6">
                  <c:v>5.7436999999999995E-2</c:v>
                </c:pt>
                <c:pt idx="7">
                  <c:v>6.6071000000000005E-2</c:v>
                </c:pt>
                <c:pt idx="8">
                  <c:v>6.7125000000000004E-2</c:v>
                </c:pt>
                <c:pt idx="9">
                  <c:v>6.8090999999999999E-2</c:v>
                </c:pt>
                <c:pt idx="10">
                  <c:v>6.0421000000000002E-2</c:v>
                </c:pt>
                <c:pt idx="11">
                  <c:v>7.0095000000000005E-2</c:v>
                </c:pt>
                <c:pt idx="12">
                  <c:v>7.9745999999999997E-2</c:v>
                </c:pt>
                <c:pt idx="13">
                  <c:v>9.3659999999999993E-2</c:v>
                </c:pt>
                <c:pt idx="14">
                  <c:v>0.10484</c:v>
                </c:pt>
                <c:pt idx="15">
                  <c:v>0.11248999999999999</c:v>
                </c:pt>
                <c:pt idx="16">
                  <c:v>8.0660999999999997E-2</c:v>
                </c:pt>
                <c:pt idx="17">
                  <c:v>0.10196599999999999</c:v>
                </c:pt>
                <c:pt idx="18">
                  <c:v>0.112843</c:v>
                </c:pt>
                <c:pt idx="19">
                  <c:v>0.117795</c:v>
                </c:pt>
                <c:pt idx="20">
                  <c:v>0.13488700000000001</c:v>
                </c:pt>
                <c:pt idx="21">
                  <c:v>0.14213200000000001</c:v>
                </c:pt>
                <c:pt idx="22">
                  <c:v>0.16967500000000002</c:v>
                </c:pt>
                <c:pt idx="23">
                  <c:v>0.22981000000000001</c:v>
                </c:pt>
                <c:pt idx="24">
                  <c:v>0.289715</c:v>
                </c:pt>
                <c:pt idx="25">
                  <c:v>0.33901600000000004</c:v>
                </c:pt>
                <c:pt idx="26">
                  <c:v>0.474995</c:v>
                </c:pt>
                <c:pt idx="27">
                  <c:v>0.60192200000000007</c:v>
                </c:pt>
                <c:pt idx="28">
                  <c:v>0.82457599999999998</c:v>
                </c:pt>
                <c:pt idx="29">
                  <c:v>0.93498599999999998</c:v>
                </c:pt>
                <c:pt idx="30">
                  <c:v>1.0746800000000001</c:v>
                </c:pt>
                <c:pt idx="31">
                  <c:v>1.15808</c:v>
                </c:pt>
                <c:pt idx="32">
                  <c:v>1.1621379999999999</c:v>
                </c:pt>
                <c:pt idx="33">
                  <c:v>1.277676</c:v>
                </c:pt>
                <c:pt idx="34">
                  <c:v>1.291242</c:v>
                </c:pt>
                <c:pt idx="35">
                  <c:v>1.3754189999999999</c:v>
                </c:pt>
                <c:pt idx="36">
                  <c:v>1.4765889999999999</c:v>
                </c:pt>
                <c:pt idx="37">
                  <c:v>1.499735</c:v>
                </c:pt>
                <c:pt idx="38">
                  <c:v>1.5250410000000001</c:v>
                </c:pt>
                <c:pt idx="39">
                  <c:v>1.536216</c:v>
                </c:pt>
                <c:pt idx="40">
                  <c:v>1.533496</c:v>
                </c:pt>
                <c:pt idx="41">
                  <c:v>1.5155810000000001</c:v>
                </c:pt>
                <c:pt idx="42">
                  <c:v>1.5023029999999999</c:v>
                </c:pt>
                <c:pt idx="43">
                  <c:v>1.4877260000000001</c:v>
                </c:pt>
                <c:pt idx="44">
                  <c:v>1.477109</c:v>
                </c:pt>
                <c:pt idx="45">
                  <c:v>1.4754860000000001</c:v>
                </c:pt>
                <c:pt idx="46">
                  <c:v>1.4719260000000001</c:v>
                </c:pt>
                <c:pt idx="47">
                  <c:v>1.4695590000000001</c:v>
                </c:pt>
                <c:pt idx="48">
                  <c:v>1.472348</c:v>
                </c:pt>
                <c:pt idx="49">
                  <c:v>1.473535</c:v>
                </c:pt>
                <c:pt idx="50">
                  <c:v>1.4733560000000001</c:v>
                </c:pt>
                <c:pt idx="51">
                  <c:v>1.4767049999999999</c:v>
                </c:pt>
                <c:pt idx="52">
                  <c:v>1.47851</c:v>
                </c:pt>
                <c:pt idx="53">
                  <c:v>1.484219</c:v>
                </c:pt>
                <c:pt idx="54">
                  <c:v>1.4921759999999999</c:v>
                </c:pt>
                <c:pt idx="55">
                  <c:v>1.5004150000000001</c:v>
                </c:pt>
                <c:pt idx="56">
                  <c:v>1.5156909999999999</c:v>
                </c:pt>
                <c:pt idx="57">
                  <c:v>1.5301309999999999</c:v>
                </c:pt>
                <c:pt idx="58">
                  <c:v>1.5463309999999999</c:v>
                </c:pt>
                <c:pt idx="59">
                  <c:v>1.5709070000000001</c:v>
                </c:pt>
                <c:pt idx="60">
                  <c:v>1.593936</c:v>
                </c:pt>
                <c:pt idx="61">
                  <c:v>1.5961160000000001</c:v>
                </c:pt>
                <c:pt idx="62">
                  <c:v>1.4436789999999999</c:v>
                </c:pt>
                <c:pt idx="63">
                  <c:v>1.291242</c:v>
                </c:pt>
                <c:pt idx="64">
                  <c:v>1.291242</c:v>
                </c:pt>
                <c:pt idx="65">
                  <c:v>1.3754189999999999</c:v>
                </c:pt>
                <c:pt idx="66">
                  <c:v>1.4766030000000001</c:v>
                </c:pt>
                <c:pt idx="67">
                  <c:v>1.499735</c:v>
                </c:pt>
                <c:pt idx="68">
                  <c:v>1.5250779999999999</c:v>
                </c:pt>
                <c:pt idx="69">
                  <c:v>1.53624</c:v>
                </c:pt>
                <c:pt idx="70">
                  <c:v>1.533544</c:v>
                </c:pt>
                <c:pt idx="71">
                  <c:v>1.5156240000000001</c:v>
                </c:pt>
                <c:pt idx="72">
                  <c:v>1.5027649999999999</c:v>
                </c:pt>
                <c:pt idx="73">
                  <c:v>1.4882200000000001</c:v>
                </c:pt>
                <c:pt idx="74">
                  <c:v>1.4779519999999999</c:v>
                </c:pt>
                <c:pt idx="75">
                  <c:v>1.4762500000000001</c:v>
                </c:pt>
                <c:pt idx="76">
                  <c:v>1.4729410000000001</c:v>
                </c:pt>
                <c:pt idx="77">
                  <c:v>1.4720340000000001</c:v>
                </c:pt>
                <c:pt idx="78">
                  <c:v>1.472415</c:v>
                </c:pt>
                <c:pt idx="79">
                  <c:v>1.4740839999999999</c:v>
                </c:pt>
                <c:pt idx="80">
                  <c:v>1.475339</c:v>
                </c:pt>
                <c:pt idx="81">
                  <c:v>1.4768520000000001</c:v>
                </c:pt>
                <c:pt idx="82">
                  <c:v>1.478485</c:v>
                </c:pt>
                <c:pt idx="83">
                  <c:v>1.485447</c:v>
                </c:pt>
                <c:pt idx="84">
                  <c:v>1.493717</c:v>
                </c:pt>
                <c:pt idx="85">
                  <c:v>1.5015750000000001</c:v>
                </c:pt>
                <c:pt idx="86">
                  <c:v>1.5176670000000001</c:v>
                </c:pt>
                <c:pt idx="87">
                  <c:v>1.5310760000000001</c:v>
                </c:pt>
                <c:pt idx="88">
                  <c:v>1.549679</c:v>
                </c:pt>
                <c:pt idx="89">
                  <c:v>1.573315</c:v>
                </c:pt>
                <c:pt idx="90">
                  <c:v>1.5956079999999999</c:v>
                </c:pt>
              </c:numCache>
            </c:numRef>
          </c:val>
        </c:ser>
        <c:ser>
          <c:idx val="1"/>
          <c:order val="3"/>
          <c:tx>
            <c:strRef>
              <c:f>Sheet1!$A$5</c:f>
              <c:strCache>
                <c:ptCount val="1"/>
                <c:pt idx="0">
                  <c:v>Petroleum and other liquids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</c:spPr>
          <c:cat>
            <c:numRef>
              <c:f>Sheet1!$B$1:$CN$1</c:f>
              <c:numCache>
                <c:formatCode>General</c:formatCode>
                <c:ptCount val="91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  <c:pt idx="44">
                  <c:v>2024</c:v>
                </c:pt>
                <c:pt idx="45">
                  <c:v>2025</c:v>
                </c:pt>
                <c:pt idx="46">
                  <c:v>2026</c:v>
                </c:pt>
                <c:pt idx="47">
                  <c:v>2027</c:v>
                </c:pt>
                <c:pt idx="48">
                  <c:v>2028</c:v>
                </c:pt>
                <c:pt idx="49">
                  <c:v>2029</c:v>
                </c:pt>
                <c:pt idx="50">
                  <c:v>2030</c:v>
                </c:pt>
                <c:pt idx="51">
                  <c:v>2031</c:v>
                </c:pt>
                <c:pt idx="52">
                  <c:v>2032</c:v>
                </c:pt>
                <c:pt idx="53">
                  <c:v>2033</c:v>
                </c:pt>
                <c:pt idx="54">
                  <c:v>2034</c:v>
                </c:pt>
                <c:pt idx="55">
                  <c:v>2035</c:v>
                </c:pt>
                <c:pt idx="56">
                  <c:v>2036</c:v>
                </c:pt>
                <c:pt idx="57">
                  <c:v>2037</c:v>
                </c:pt>
                <c:pt idx="58">
                  <c:v>2038</c:v>
                </c:pt>
                <c:pt idx="59">
                  <c:v>2039</c:v>
                </c:pt>
                <c:pt idx="60">
                  <c:v>2040</c:v>
                </c:pt>
                <c:pt idx="61">
                  <c:v>2011</c:v>
                </c:pt>
                <c:pt idx="62">
                  <c:v>2012</c:v>
                </c:pt>
                <c:pt idx="63">
                  <c:v>2013</c:v>
                </c:pt>
                <c:pt idx="64">
                  <c:v>2014</c:v>
                </c:pt>
                <c:pt idx="65">
                  <c:v>2015</c:v>
                </c:pt>
                <c:pt idx="66">
                  <c:v>2016</c:v>
                </c:pt>
                <c:pt idx="67">
                  <c:v>2017</c:v>
                </c:pt>
                <c:pt idx="68">
                  <c:v>2018</c:v>
                </c:pt>
                <c:pt idx="69">
                  <c:v>2019</c:v>
                </c:pt>
                <c:pt idx="70">
                  <c:v>2020</c:v>
                </c:pt>
                <c:pt idx="71">
                  <c:v>2021</c:v>
                </c:pt>
                <c:pt idx="72">
                  <c:v>2022</c:v>
                </c:pt>
                <c:pt idx="73">
                  <c:v>2023</c:v>
                </c:pt>
                <c:pt idx="74">
                  <c:v>2024</c:v>
                </c:pt>
                <c:pt idx="75">
                  <c:v>2025</c:v>
                </c:pt>
                <c:pt idx="76">
                  <c:v>2026</c:v>
                </c:pt>
                <c:pt idx="77">
                  <c:v>2027</c:v>
                </c:pt>
                <c:pt idx="78">
                  <c:v>2028</c:v>
                </c:pt>
                <c:pt idx="79">
                  <c:v>2029</c:v>
                </c:pt>
                <c:pt idx="80">
                  <c:v>2030</c:v>
                </c:pt>
                <c:pt idx="81">
                  <c:v>2031</c:v>
                </c:pt>
                <c:pt idx="82">
                  <c:v>2032</c:v>
                </c:pt>
                <c:pt idx="83">
                  <c:v>2033</c:v>
                </c:pt>
                <c:pt idx="84">
                  <c:v>2034</c:v>
                </c:pt>
                <c:pt idx="85">
                  <c:v>2035</c:v>
                </c:pt>
                <c:pt idx="86">
                  <c:v>2036</c:v>
                </c:pt>
                <c:pt idx="87">
                  <c:v>2037</c:v>
                </c:pt>
                <c:pt idx="88">
                  <c:v>2038</c:v>
                </c:pt>
                <c:pt idx="89">
                  <c:v>2039</c:v>
                </c:pt>
                <c:pt idx="90">
                  <c:v>2040</c:v>
                </c:pt>
              </c:numCache>
            </c:numRef>
          </c:cat>
          <c:val>
            <c:numRef>
              <c:f>Sheet1!$B$5:$CN$5</c:f>
              <c:numCache>
                <c:formatCode>General</c:formatCode>
                <c:ptCount val="91"/>
                <c:pt idx="0">
                  <c:v>34.204520000000002</c:v>
                </c:pt>
                <c:pt idx="1">
                  <c:v>31.932206000000001</c:v>
                </c:pt>
                <c:pt idx="2">
                  <c:v>30.232226000000001</c:v>
                </c:pt>
                <c:pt idx="3">
                  <c:v>30.052216000000001</c:v>
                </c:pt>
                <c:pt idx="4">
                  <c:v>31.053236999999999</c:v>
                </c:pt>
                <c:pt idx="5">
                  <c:v>30.924731999999999</c:v>
                </c:pt>
                <c:pt idx="6">
                  <c:v>32.198259999999998</c:v>
                </c:pt>
                <c:pt idx="7">
                  <c:v>32.863733000000003</c:v>
                </c:pt>
                <c:pt idx="8">
                  <c:v>34.222794999999998</c:v>
                </c:pt>
                <c:pt idx="9">
                  <c:v>34.209296000000002</c:v>
                </c:pt>
                <c:pt idx="10">
                  <c:v>33.551622999999999</c:v>
                </c:pt>
                <c:pt idx="11">
                  <c:v>32.846032000000001</c:v>
                </c:pt>
                <c:pt idx="12">
                  <c:v>33.524957000000001</c:v>
                </c:pt>
                <c:pt idx="13">
                  <c:v>33.687240000000003</c:v>
                </c:pt>
                <c:pt idx="14">
                  <c:v>34.557544999999998</c:v>
                </c:pt>
                <c:pt idx="15">
                  <c:v>34.441046</c:v>
                </c:pt>
                <c:pt idx="16">
                  <c:v>35.674967000000002</c:v>
                </c:pt>
                <c:pt idx="17">
                  <c:v>36.158479999999997</c:v>
                </c:pt>
                <c:pt idx="18">
                  <c:v>36.817371999999999</c:v>
                </c:pt>
                <c:pt idx="19">
                  <c:v>37.836036</c:v>
                </c:pt>
                <c:pt idx="20">
                  <c:v>38.265934000000001</c:v>
                </c:pt>
                <c:pt idx="21">
                  <c:v>38.189655999999999</c:v>
                </c:pt>
                <c:pt idx="22">
                  <c:v>38.225566000000001</c:v>
                </c:pt>
                <c:pt idx="23">
                  <c:v>38.789797999999998</c:v>
                </c:pt>
                <c:pt idx="24">
                  <c:v>40.226666999999999</c:v>
                </c:pt>
                <c:pt idx="25">
                  <c:v>40.302833999999997</c:v>
                </c:pt>
                <c:pt idx="26">
                  <c:v>39.823636</c:v>
                </c:pt>
                <c:pt idx="27">
                  <c:v>39.490782000000003</c:v>
                </c:pt>
                <c:pt idx="28">
                  <c:v>36.906820000000003</c:v>
                </c:pt>
                <c:pt idx="29">
                  <c:v>34.959049999999998</c:v>
                </c:pt>
                <c:pt idx="30">
                  <c:v>35.488765999999998</c:v>
                </c:pt>
                <c:pt idx="31">
                  <c:v>34.823507999999997</c:v>
                </c:pt>
                <c:pt idx="32">
                  <c:v>34.015931999999999</c:v>
                </c:pt>
                <c:pt idx="33">
                  <c:v>34.613245999999997</c:v>
                </c:pt>
                <c:pt idx="34">
                  <c:v>34.881100000000004</c:v>
                </c:pt>
                <c:pt idx="35">
                  <c:v>35.111474000000001</c:v>
                </c:pt>
                <c:pt idx="36">
                  <c:v>35.308602</c:v>
                </c:pt>
                <c:pt idx="37">
                  <c:v>35.643105999999996</c:v>
                </c:pt>
                <c:pt idx="38">
                  <c:v>36.038564999999998</c:v>
                </c:pt>
                <c:pt idx="39">
                  <c:v>36.27702</c:v>
                </c:pt>
                <c:pt idx="40">
                  <c:v>36.316181999999998</c:v>
                </c:pt>
                <c:pt idx="41">
                  <c:v>36.247881</c:v>
                </c:pt>
                <c:pt idx="42">
                  <c:v>36.103379000000004</c:v>
                </c:pt>
                <c:pt idx="43">
                  <c:v>36.060125999999997</c:v>
                </c:pt>
                <c:pt idx="44">
                  <c:v>35.974059000000004</c:v>
                </c:pt>
                <c:pt idx="45">
                  <c:v>35.837586000000002</c:v>
                </c:pt>
                <c:pt idx="46">
                  <c:v>35.678448999999993</c:v>
                </c:pt>
                <c:pt idx="47">
                  <c:v>35.504814000000003</c:v>
                </c:pt>
                <c:pt idx="48">
                  <c:v>35.314933000000003</c:v>
                </c:pt>
                <c:pt idx="49">
                  <c:v>35.194769000000001</c:v>
                </c:pt>
                <c:pt idx="50">
                  <c:v>35.142522999999997</c:v>
                </c:pt>
                <c:pt idx="51">
                  <c:v>35.129148999999998</c:v>
                </c:pt>
                <c:pt idx="52">
                  <c:v>35.137312000000001</c:v>
                </c:pt>
                <c:pt idx="53">
                  <c:v>35.172576999999997</c:v>
                </c:pt>
                <c:pt idx="54">
                  <c:v>35.236354999999996</c:v>
                </c:pt>
                <c:pt idx="55">
                  <c:v>35.308041000000003</c:v>
                </c:pt>
                <c:pt idx="56">
                  <c:v>35.382464000000006</c:v>
                </c:pt>
                <c:pt idx="57">
                  <c:v>35.509462000000006</c:v>
                </c:pt>
                <c:pt idx="58">
                  <c:v>35.657122000000001</c:v>
                </c:pt>
                <c:pt idx="59">
                  <c:v>35.781041000000002</c:v>
                </c:pt>
                <c:pt idx="60">
                  <c:v>35.929420999999998</c:v>
                </c:pt>
                <c:pt idx="61">
                  <c:v>36.118811999999998</c:v>
                </c:pt>
                <c:pt idx="62">
                  <c:v>35.499955999999997</c:v>
                </c:pt>
                <c:pt idx="63">
                  <c:v>34.881100000000004</c:v>
                </c:pt>
                <c:pt idx="64">
                  <c:v>34.881100000000004</c:v>
                </c:pt>
                <c:pt idx="65">
                  <c:v>35.111427999999997</c:v>
                </c:pt>
                <c:pt idx="66">
                  <c:v>35.308485000000005</c:v>
                </c:pt>
                <c:pt idx="67">
                  <c:v>35.643113999999997</c:v>
                </c:pt>
                <c:pt idx="68">
                  <c:v>36.045814</c:v>
                </c:pt>
                <c:pt idx="69">
                  <c:v>36.289844000000002</c:v>
                </c:pt>
                <c:pt idx="70">
                  <c:v>36.333102000000004</c:v>
                </c:pt>
                <c:pt idx="71">
                  <c:v>36.271160999999999</c:v>
                </c:pt>
                <c:pt idx="72">
                  <c:v>36.157109000000005</c:v>
                </c:pt>
                <c:pt idx="73">
                  <c:v>36.137233999999999</c:v>
                </c:pt>
                <c:pt idx="74">
                  <c:v>36.097097999999995</c:v>
                </c:pt>
                <c:pt idx="75">
                  <c:v>35.996035999999997</c:v>
                </c:pt>
                <c:pt idx="76">
                  <c:v>35.883108</c:v>
                </c:pt>
                <c:pt idx="77">
                  <c:v>35.749290999999999</c:v>
                </c:pt>
                <c:pt idx="78">
                  <c:v>35.602845000000002</c:v>
                </c:pt>
                <c:pt idx="79">
                  <c:v>35.524611</c:v>
                </c:pt>
                <c:pt idx="80">
                  <c:v>35.497644999999999</c:v>
                </c:pt>
                <c:pt idx="81">
                  <c:v>35.478141999999998</c:v>
                </c:pt>
                <c:pt idx="82">
                  <c:v>35.461258000000001</c:v>
                </c:pt>
                <c:pt idx="83">
                  <c:v>35.475592999999996</c:v>
                </c:pt>
                <c:pt idx="84">
                  <c:v>35.517609</c:v>
                </c:pt>
                <c:pt idx="85">
                  <c:v>35.568897999999997</c:v>
                </c:pt>
                <c:pt idx="86">
                  <c:v>35.632551999999997</c:v>
                </c:pt>
                <c:pt idx="87">
                  <c:v>35.748643999999999</c:v>
                </c:pt>
                <c:pt idx="88">
                  <c:v>35.895035</c:v>
                </c:pt>
                <c:pt idx="89">
                  <c:v>36.031832999999999</c:v>
                </c:pt>
                <c:pt idx="90">
                  <c:v>36.176749999999998</c:v>
                </c:pt>
              </c:numCache>
            </c:numRef>
          </c:val>
        </c:ser>
        <c:ser>
          <c:idx val="5"/>
          <c:order val="4"/>
          <c:tx>
            <c:strRef>
              <c:f>Sheet1!$A$6</c:f>
              <c:strCache>
                <c:ptCount val="1"/>
                <c:pt idx="0">
                  <c:v>Renewables (excluding liquid biofuels)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</c:spPr>
          <c:cat>
            <c:numRef>
              <c:f>Sheet1!$B$1:$CN$1</c:f>
              <c:numCache>
                <c:formatCode>General</c:formatCode>
                <c:ptCount val="91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  <c:pt idx="44">
                  <c:v>2024</c:v>
                </c:pt>
                <c:pt idx="45">
                  <c:v>2025</c:v>
                </c:pt>
                <c:pt idx="46">
                  <c:v>2026</c:v>
                </c:pt>
                <c:pt idx="47">
                  <c:v>2027</c:v>
                </c:pt>
                <c:pt idx="48">
                  <c:v>2028</c:v>
                </c:pt>
                <c:pt idx="49">
                  <c:v>2029</c:v>
                </c:pt>
                <c:pt idx="50">
                  <c:v>2030</c:v>
                </c:pt>
                <c:pt idx="51">
                  <c:v>2031</c:v>
                </c:pt>
                <c:pt idx="52">
                  <c:v>2032</c:v>
                </c:pt>
                <c:pt idx="53">
                  <c:v>2033</c:v>
                </c:pt>
                <c:pt idx="54">
                  <c:v>2034</c:v>
                </c:pt>
                <c:pt idx="55">
                  <c:v>2035</c:v>
                </c:pt>
                <c:pt idx="56">
                  <c:v>2036</c:v>
                </c:pt>
                <c:pt idx="57">
                  <c:v>2037</c:v>
                </c:pt>
                <c:pt idx="58">
                  <c:v>2038</c:v>
                </c:pt>
                <c:pt idx="59">
                  <c:v>2039</c:v>
                </c:pt>
                <c:pt idx="60">
                  <c:v>2040</c:v>
                </c:pt>
                <c:pt idx="61">
                  <c:v>2011</c:v>
                </c:pt>
                <c:pt idx="62">
                  <c:v>2012</c:v>
                </c:pt>
                <c:pt idx="63">
                  <c:v>2013</c:v>
                </c:pt>
                <c:pt idx="64">
                  <c:v>2014</c:v>
                </c:pt>
                <c:pt idx="65">
                  <c:v>2015</c:v>
                </c:pt>
                <c:pt idx="66">
                  <c:v>2016</c:v>
                </c:pt>
                <c:pt idx="67">
                  <c:v>2017</c:v>
                </c:pt>
                <c:pt idx="68">
                  <c:v>2018</c:v>
                </c:pt>
                <c:pt idx="69">
                  <c:v>2019</c:v>
                </c:pt>
                <c:pt idx="70">
                  <c:v>2020</c:v>
                </c:pt>
                <c:pt idx="71">
                  <c:v>2021</c:v>
                </c:pt>
                <c:pt idx="72">
                  <c:v>2022</c:v>
                </c:pt>
                <c:pt idx="73">
                  <c:v>2023</c:v>
                </c:pt>
                <c:pt idx="74">
                  <c:v>2024</c:v>
                </c:pt>
                <c:pt idx="75">
                  <c:v>2025</c:v>
                </c:pt>
                <c:pt idx="76">
                  <c:v>2026</c:v>
                </c:pt>
                <c:pt idx="77">
                  <c:v>2027</c:v>
                </c:pt>
                <c:pt idx="78">
                  <c:v>2028</c:v>
                </c:pt>
                <c:pt idx="79">
                  <c:v>2029</c:v>
                </c:pt>
                <c:pt idx="80">
                  <c:v>2030</c:v>
                </c:pt>
                <c:pt idx="81">
                  <c:v>2031</c:v>
                </c:pt>
                <c:pt idx="82">
                  <c:v>2032</c:v>
                </c:pt>
                <c:pt idx="83">
                  <c:v>2033</c:v>
                </c:pt>
                <c:pt idx="84">
                  <c:v>2034</c:v>
                </c:pt>
                <c:pt idx="85">
                  <c:v>2035</c:v>
                </c:pt>
                <c:pt idx="86">
                  <c:v>2036</c:v>
                </c:pt>
                <c:pt idx="87">
                  <c:v>2037</c:v>
                </c:pt>
                <c:pt idx="88">
                  <c:v>2038</c:v>
                </c:pt>
                <c:pt idx="89">
                  <c:v>2039</c:v>
                </c:pt>
                <c:pt idx="90">
                  <c:v>2040</c:v>
                </c:pt>
              </c:numCache>
            </c:numRef>
          </c:cat>
          <c:val>
            <c:numRef>
              <c:f>Sheet1!$B$6:$CN$6</c:f>
              <c:numCache>
                <c:formatCode>General</c:formatCode>
                <c:ptCount val="91"/>
                <c:pt idx="0">
                  <c:v>5.4283419999999998</c:v>
                </c:pt>
                <c:pt idx="1">
                  <c:v>5.4069649999999996</c:v>
                </c:pt>
                <c:pt idx="2">
                  <c:v>5.9613520000000007</c:v>
                </c:pt>
                <c:pt idx="3">
                  <c:v>6.4618920000000006</c:v>
                </c:pt>
                <c:pt idx="4">
                  <c:v>6.3965990000000001</c:v>
                </c:pt>
                <c:pt idx="5">
                  <c:v>6.0342790000000006</c:v>
                </c:pt>
                <c:pt idx="6">
                  <c:v>6.0537029999999996</c:v>
                </c:pt>
                <c:pt idx="7">
                  <c:v>5.5557360000000005</c:v>
                </c:pt>
                <c:pt idx="8">
                  <c:v>5.3896290000000002</c:v>
                </c:pt>
                <c:pt idx="9">
                  <c:v>6.167141</c:v>
                </c:pt>
                <c:pt idx="10">
                  <c:v>5.9802550000000005</c:v>
                </c:pt>
                <c:pt idx="11">
                  <c:v>5.9984209999999996</c:v>
                </c:pt>
                <c:pt idx="12">
                  <c:v>5.741606</c:v>
                </c:pt>
                <c:pt idx="13">
                  <c:v>5.9888450000000004</c:v>
                </c:pt>
                <c:pt idx="14">
                  <c:v>5.8832769999999996</c:v>
                </c:pt>
                <c:pt idx="15">
                  <c:v>6.4479929999999994</c:v>
                </c:pt>
                <c:pt idx="16">
                  <c:v>6.9330169999999995</c:v>
                </c:pt>
                <c:pt idx="17">
                  <c:v>6.9135759999999999</c:v>
                </c:pt>
                <c:pt idx="18">
                  <c:v>6.3800560000000006</c:v>
                </c:pt>
                <c:pt idx="19">
                  <c:v>6.3978229999999998</c:v>
                </c:pt>
                <c:pt idx="20">
                  <c:v>5.9714640000000001</c:v>
                </c:pt>
                <c:pt idx="21">
                  <c:v>5.0204269999999998</c:v>
                </c:pt>
                <c:pt idx="22">
                  <c:v>5.5594670000000006</c:v>
                </c:pt>
                <c:pt idx="23">
                  <c:v>5.7178660000000008</c:v>
                </c:pt>
                <c:pt idx="24">
                  <c:v>5.78932</c:v>
                </c:pt>
                <c:pt idx="25">
                  <c:v>5.900093</c:v>
                </c:pt>
                <c:pt idx="26">
                  <c:v>6.1695590000000005</c:v>
                </c:pt>
                <c:pt idx="27">
                  <c:v>5.9312249999999995</c:v>
                </c:pt>
                <c:pt idx="28">
                  <c:v>6.3646729999999998</c:v>
                </c:pt>
                <c:pt idx="29">
                  <c:v>6.6889469999999998</c:v>
                </c:pt>
                <c:pt idx="30">
                  <c:v>6.9908880000000009</c:v>
                </c:pt>
                <c:pt idx="31">
                  <c:v>7.9012569999999993</c:v>
                </c:pt>
                <c:pt idx="32">
                  <c:v>7.6146870000000009</c:v>
                </c:pt>
                <c:pt idx="33">
                  <c:v>8.0784210000000005</c:v>
                </c:pt>
                <c:pt idx="34">
                  <c:v>8.3497570000000003</c:v>
                </c:pt>
                <c:pt idx="35">
                  <c:v>7.7061799999999998</c:v>
                </c:pt>
                <c:pt idx="36">
                  <c:v>8.0747980000000013</c:v>
                </c:pt>
                <c:pt idx="37">
                  <c:v>8.5475019999999997</c:v>
                </c:pt>
                <c:pt idx="38">
                  <c:v>8.967867</c:v>
                </c:pt>
                <c:pt idx="39">
                  <c:v>9.643495999999999</c:v>
                </c:pt>
                <c:pt idx="40">
                  <c:v>10.221653</c:v>
                </c:pt>
                <c:pt idx="41">
                  <c:v>11.021398</c:v>
                </c:pt>
                <c:pt idx="42">
                  <c:v>11.463802000000001</c:v>
                </c:pt>
                <c:pt idx="43">
                  <c:v>11.663320000000001</c:v>
                </c:pt>
                <c:pt idx="44">
                  <c:v>11.761962</c:v>
                </c:pt>
                <c:pt idx="45">
                  <c:v>11.843260000000001</c:v>
                </c:pt>
                <c:pt idx="46">
                  <c:v>11.914118999999999</c:v>
                </c:pt>
                <c:pt idx="47">
                  <c:v>12.018405000000001</c:v>
                </c:pt>
                <c:pt idx="48">
                  <c:v>12.158795999999999</c:v>
                </c:pt>
                <c:pt idx="49">
                  <c:v>12.260351999999999</c:v>
                </c:pt>
                <c:pt idx="50">
                  <c:v>12.405664000000002</c:v>
                </c:pt>
                <c:pt idx="51">
                  <c:v>12.605969999999999</c:v>
                </c:pt>
                <c:pt idx="52">
                  <c:v>12.889604</c:v>
                </c:pt>
                <c:pt idx="53">
                  <c:v>13.106587000000001</c:v>
                </c:pt>
                <c:pt idx="54">
                  <c:v>13.305291</c:v>
                </c:pt>
                <c:pt idx="55">
                  <c:v>13.630571</c:v>
                </c:pt>
                <c:pt idx="56">
                  <c:v>13.750995</c:v>
                </c:pt>
                <c:pt idx="57">
                  <c:v>14.132304999999999</c:v>
                </c:pt>
                <c:pt idx="58">
                  <c:v>14.322558999999998</c:v>
                </c:pt>
                <c:pt idx="59">
                  <c:v>14.495987</c:v>
                </c:pt>
                <c:pt idx="60">
                  <c:v>14.801134999999999</c:v>
                </c:pt>
                <c:pt idx="61">
                  <c:v>13.164102</c:v>
                </c:pt>
                <c:pt idx="62">
                  <c:v>10.7569295</c:v>
                </c:pt>
                <c:pt idx="63">
                  <c:v>8.3497570000000003</c:v>
                </c:pt>
                <c:pt idx="64">
                  <c:v>8.3497570000000003</c:v>
                </c:pt>
                <c:pt idx="65">
                  <c:v>7.7064749999999993</c:v>
                </c:pt>
                <c:pt idx="66">
                  <c:v>8.0676170000000003</c:v>
                </c:pt>
                <c:pt idx="67">
                  <c:v>8.5449559999999991</c:v>
                </c:pt>
                <c:pt idx="68">
                  <c:v>8.9341609999999996</c:v>
                </c:pt>
                <c:pt idx="69">
                  <c:v>9.5789080000000002</c:v>
                </c:pt>
                <c:pt idx="70">
                  <c:v>10.141247</c:v>
                </c:pt>
                <c:pt idx="71">
                  <c:v>10.394717</c:v>
                </c:pt>
                <c:pt idx="72">
                  <c:v>10.470549999999999</c:v>
                </c:pt>
                <c:pt idx="73">
                  <c:v>10.526268</c:v>
                </c:pt>
                <c:pt idx="74">
                  <c:v>10.585342000000001</c:v>
                </c:pt>
                <c:pt idx="75">
                  <c:v>10.646431</c:v>
                </c:pt>
                <c:pt idx="76">
                  <c:v>10.693933000000001</c:v>
                </c:pt>
                <c:pt idx="77">
                  <c:v>10.835467999999999</c:v>
                </c:pt>
                <c:pt idx="78">
                  <c:v>10.996780000000001</c:v>
                </c:pt>
                <c:pt idx="79">
                  <c:v>11.160322000000001</c:v>
                </c:pt>
                <c:pt idx="80">
                  <c:v>11.302250000000001</c:v>
                </c:pt>
                <c:pt idx="81">
                  <c:v>11.483616000000001</c:v>
                </c:pt>
                <c:pt idx="82">
                  <c:v>11.579328</c:v>
                </c:pt>
                <c:pt idx="83">
                  <c:v>11.772227000000001</c:v>
                </c:pt>
                <c:pt idx="84">
                  <c:v>11.953887999999999</c:v>
                </c:pt>
                <c:pt idx="85">
                  <c:v>12.194189999999999</c:v>
                </c:pt>
                <c:pt idx="86">
                  <c:v>12.437863</c:v>
                </c:pt>
                <c:pt idx="87">
                  <c:v>12.620730999999999</c:v>
                </c:pt>
                <c:pt idx="88">
                  <c:v>12.884751</c:v>
                </c:pt>
                <c:pt idx="89">
                  <c:v>12.997923</c:v>
                </c:pt>
                <c:pt idx="90">
                  <c:v>13.211967999999999</c:v>
                </c:pt>
              </c:numCache>
            </c:numRef>
          </c:val>
        </c:ser>
        <c:ser>
          <c:idx val="2"/>
          <c:order val="5"/>
          <c:tx>
            <c:strRef>
              <c:f>Sheet1!$A$7</c:f>
              <c:strCache>
                <c:ptCount val="1"/>
                <c:pt idx="0">
                  <c:v>Natural gas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</c:spPr>
          <c:cat>
            <c:numRef>
              <c:f>Sheet1!$B$1:$CN$1</c:f>
              <c:numCache>
                <c:formatCode>General</c:formatCode>
                <c:ptCount val="91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  <c:pt idx="44">
                  <c:v>2024</c:v>
                </c:pt>
                <c:pt idx="45">
                  <c:v>2025</c:v>
                </c:pt>
                <c:pt idx="46">
                  <c:v>2026</c:v>
                </c:pt>
                <c:pt idx="47">
                  <c:v>2027</c:v>
                </c:pt>
                <c:pt idx="48">
                  <c:v>2028</c:v>
                </c:pt>
                <c:pt idx="49">
                  <c:v>2029</c:v>
                </c:pt>
                <c:pt idx="50">
                  <c:v>2030</c:v>
                </c:pt>
                <c:pt idx="51">
                  <c:v>2031</c:v>
                </c:pt>
                <c:pt idx="52">
                  <c:v>2032</c:v>
                </c:pt>
                <c:pt idx="53">
                  <c:v>2033</c:v>
                </c:pt>
                <c:pt idx="54">
                  <c:v>2034</c:v>
                </c:pt>
                <c:pt idx="55">
                  <c:v>2035</c:v>
                </c:pt>
                <c:pt idx="56">
                  <c:v>2036</c:v>
                </c:pt>
                <c:pt idx="57">
                  <c:v>2037</c:v>
                </c:pt>
                <c:pt idx="58">
                  <c:v>2038</c:v>
                </c:pt>
                <c:pt idx="59">
                  <c:v>2039</c:v>
                </c:pt>
                <c:pt idx="60">
                  <c:v>2040</c:v>
                </c:pt>
                <c:pt idx="61">
                  <c:v>2011</c:v>
                </c:pt>
                <c:pt idx="62">
                  <c:v>2012</c:v>
                </c:pt>
                <c:pt idx="63">
                  <c:v>2013</c:v>
                </c:pt>
                <c:pt idx="64">
                  <c:v>2014</c:v>
                </c:pt>
                <c:pt idx="65">
                  <c:v>2015</c:v>
                </c:pt>
                <c:pt idx="66">
                  <c:v>2016</c:v>
                </c:pt>
                <c:pt idx="67">
                  <c:v>2017</c:v>
                </c:pt>
                <c:pt idx="68">
                  <c:v>2018</c:v>
                </c:pt>
                <c:pt idx="69">
                  <c:v>2019</c:v>
                </c:pt>
                <c:pt idx="70">
                  <c:v>2020</c:v>
                </c:pt>
                <c:pt idx="71">
                  <c:v>2021</c:v>
                </c:pt>
                <c:pt idx="72">
                  <c:v>2022</c:v>
                </c:pt>
                <c:pt idx="73">
                  <c:v>2023</c:v>
                </c:pt>
                <c:pt idx="74">
                  <c:v>2024</c:v>
                </c:pt>
                <c:pt idx="75">
                  <c:v>2025</c:v>
                </c:pt>
                <c:pt idx="76">
                  <c:v>2026</c:v>
                </c:pt>
                <c:pt idx="77">
                  <c:v>2027</c:v>
                </c:pt>
                <c:pt idx="78">
                  <c:v>2028</c:v>
                </c:pt>
                <c:pt idx="79">
                  <c:v>2029</c:v>
                </c:pt>
                <c:pt idx="80">
                  <c:v>2030</c:v>
                </c:pt>
                <c:pt idx="81">
                  <c:v>2031</c:v>
                </c:pt>
                <c:pt idx="82">
                  <c:v>2032</c:v>
                </c:pt>
                <c:pt idx="83">
                  <c:v>2033</c:v>
                </c:pt>
                <c:pt idx="84">
                  <c:v>2034</c:v>
                </c:pt>
                <c:pt idx="85">
                  <c:v>2035</c:v>
                </c:pt>
                <c:pt idx="86">
                  <c:v>2036</c:v>
                </c:pt>
                <c:pt idx="87">
                  <c:v>2037</c:v>
                </c:pt>
                <c:pt idx="88">
                  <c:v>2038</c:v>
                </c:pt>
                <c:pt idx="89">
                  <c:v>2039</c:v>
                </c:pt>
                <c:pt idx="90">
                  <c:v>2040</c:v>
                </c:pt>
              </c:numCache>
            </c:numRef>
          </c:cat>
          <c:val>
            <c:numRef>
              <c:f>Sheet1!$B$7:$CN$7</c:f>
              <c:numCache>
                <c:formatCode>General</c:formatCode>
                <c:ptCount val="91"/>
                <c:pt idx="0">
                  <c:v>20.235458999999999</c:v>
                </c:pt>
                <c:pt idx="1">
                  <c:v>19.747309999999999</c:v>
                </c:pt>
                <c:pt idx="2">
                  <c:v>18.356221999999999</c:v>
                </c:pt>
                <c:pt idx="3">
                  <c:v>17.220835999999998</c:v>
                </c:pt>
                <c:pt idx="4">
                  <c:v>18.393612999999998</c:v>
                </c:pt>
                <c:pt idx="5">
                  <c:v>17.703482000000001</c:v>
                </c:pt>
                <c:pt idx="6">
                  <c:v>16.591363999999999</c:v>
                </c:pt>
                <c:pt idx="7">
                  <c:v>17.639800999999999</c:v>
                </c:pt>
                <c:pt idx="8">
                  <c:v>18.448392999999999</c:v>
                </c:pt>
                <c:pt idx="9">
                  <c:v>19.601693000000001</c:v>
                </c:pt>
                <c:pt idx="10">
                  <c:v>19.603166999999999</c:v>
                </c:pt>
                <c:pt idx="11">
                  <c:v>20.032958000000001</c:v>
                </c:pt>
                <c:pt idx="12">
                  <c:v>20.713632</c:v>
                </c:pt>
                <c:pt idx="13">
                  <c:v>21.228902000000001</c:v>
                </c:pt>
                <c:pt idx="14">
                  <c:v>21.728066999999999</c:v>
                </c:pt>
                <c:pt idx="15">
                  <c:v>22.671139</c:v>
                </c:pt>
                <c:pt idx="16">
                  <c:v>23.084647</c:v>
                </c:pt>
                <c:pt idx="17">
                  <c:v>23.222715999999998</c:v>
                </c:pt>
                <c:pt idx="18">
                  <c:v>22.830226</c:v>
                </c:pt>
                <c:pt idx="19">
                  <c:v>22.909227000000001</c:v>
                </c:pt>
                <c:pt idx="20">
                  <c:v>23.823976999999999</c:v>
                </c:pt>
                <c:pt idx="21">
                  <c:v>22.772558</c:v>
                </c:pt>
                <c:pt idx="22">
                  <c:v>23.510081</c:v>
                </c:pt>
                <c:pt idx="23">
                  <c:v>22.830642000000001</c:v>
                </c:pt>
                <c:pt idx="24">
                  <c:v>22.923061000000001</c:v>
                </c:pt>
                <c:pt idx="25">
                  <c:v>22.565363999999999</c:v>
                </c:pt>
                <c:pt idx="26">
                  <c:v>22.238738000000001</c:v>
                </c:pt>
                <c:pt idx="27">
                  <c:v>23.662759000000001</c:v>
                </c:pt>
                <c:pt idx="28">
                  <c:v>23.842953000000001</c:v>
                </c:pt>
                <c:pt idx="29">
                  <c:v>23.415939999999999</c:v>
                </c:pt>
                <c:pt idx="30">
                  <c:v>24.574753999999999</c:v>
                </c:pt>
                <c:pt idx="31">
                  <c:v>24.954539</c:v>
                </c:pt>
                <c:pt idx="32">
                  <c:v>26.088581999999999</c:v>
                </c:pt>
                <c:pt idx="33">
                  <c:v>26.805133999999999</c:v>
                </c:pt>
                <c:pt idx="34">
                  <c:v>27.487804000000001</c:v>
                </c:pt>
                <c:pt idx="35">
                  <c:v>28.313376999999999</c:v>
                </c:pt>
                <c:pt idx="36">
                  <c:v>28.640481999999999</c:v>
                </c:pt>
                <c:pt idx="37">
                  <c:v>28.964275000000001</c:v>
                </c:pt>
                <c:pt idx="38">
                  <c:v>28.697949999999999</c:v>
                </c:pt>
                <c:pt idx="39">
                  <c:v>28.611214</c:v>
                </c:pt>
                <c:pt idx="40">
                  <c:v>28.304069999999999</c:v>
                </c:pt>
                <c:pt idx="41">
                  <c:v>28.173120000000001</c:v>
                </c:pt>
                <c:pt idx="42">
                  <c:v>28.553809999999999</c:v>
                </c:pt>
                <c:pt idx="43">
                  <c:v>29.056312999999999</c:v>
                </c:pt>
                <c:pt idx="44">
                  <c:v>29.697409</c:v>
                </c:pt>
                <c:pt idx="45">
                  <c:v>30.217535000000002</c:v>
                </c:pt>
                <c:pt idx="46">
                  <c:v>30.695882999999998</c:v>
                </c:pt>
                <c:pt idx="47">
                  <c:v>31.231190000000002</c:v>
                </c:pt>
                <c:pt idx="48">
                  <c:v>31.657961</c:v>
                </c:pt>
                <c:pt idx="49">
                  <c:v>32.163006000000003</c:v>
                </c:pt>
                <c:pt idx="50">
                  <c:v>32.506900999999999</c:v>
                </c:pt>
                <c:pt idx="51">
                  <c:v>32.586105000000003</c:v>
                </c:pt>
                <c:pt idx="52">
                  <c:v>32.703006999999999</c:v>
                </c:pt>
                <c:pt idx="53">
                  <c:v>32.966495999999999</c:v>
                </c:pt>
                <c:pt idx="54">
                  <c:v>33.268416999999999</c:v>
                </c:pt>
                <c:pt idx="55">
                  <c:v>33.521991999999997</c:v>
                </c:pt>
                <c:pt idx="56">
                  <c:v>33.953834999999998</c:v>
                </c:pt>
                <c:pt idx="57">
                  <c:v>34.165947000000003</c:v>
                </c:pt>
                <c:pt idx="58">
                  <c:v>34.591141</c:v>
                </c:pt>
                <c:pt idx="59">
                  <c:v>35.004142999999999</c:v>
                </c:pt>
                <c:pt idx="60">
                  <c:v>35.393935999999997</c:v>
                </c:pt>
                <c:pt idx="61">
                  <c:v>34.783088999999997</c:v>
                </c:pt>
                <c:pt idx="62">
                  <c:v>31.1354465</c:v>
                </c:pt>
                <c:pt idx="63">
                  <c:v>27.487804000000001</c:v>
                </c:pt>
                <c:pt idx="64">
                  <c:v>27.487804000000001</c:v>
                </c:pt>
                <c:pt idx="65">
                  <c:v>28.311074999999999</c:v>
                </c:pt>
                <c:pt idx="66">
                  <c:v>28.640245</c:v>
                </c:pt>
                <c:pt idx="67">
                  <c:v>28.962506999999999</c:v>
                </c:pt>
                <c:pt idx="68">
                  <c:v>28.658276000000001</c:v>
                </c:pt>
                <c:pt idx="69">
                  <c:v>28.513065000000001</c:v>
                </c:pt>
                <c:pt idx="70">
                  <c:v>28.2258</c:v>
                </c:pt>
                <c:pt idx="71">
                  <c:v>28.256526999999998</c:v>
                </c:pt>
                <c:pt idx="72">
                  <c:v>28.551838</c:v>
                </c:pt>
                <c:pt idx="73">
                  <c:v>28.949152000000002</c:v>
                </c:pt>
                <c:pt idx="74">
                  <c:v>29.368131999999999</c:v>
                </c:pt>
                <c:pt idx="75">
                  <c:v>29.848458999999998</c:v>
                </c:pt>
                <c:pt idx="76">
                  <c:v>30.232500000000002</c:v>
                </c:pt>
                <c:pt idx="77">
                  <c:v>30.540962</c:v>
                </c:pt>
                <c:pt idx="78">
                  <c:v>30.805727000000001</c:v>
                </c:pt>
                <c:pt idx="79">
                  <c:v>31.070464999999999</c:v>
                </c:pt>
                <c:pt idx="80">
                  <c:v>31.319241000000002</c:v>
                </c:pt>
                <c:pt idx="81">
                  <c:v>31.580088</c:v>
                </c:pt>
                <c:pt idx="82">
                  <c:v>31.864924999999999</c:v>
                </c:pt>
                <c:pt idx="83">
                  <c:v>32.122169</c:v>
                </c:pt>
                <c:pt idx="84">
                  <c:v>32.375584000000003</c:v>
                </c:pt>
                <c:pt idx="85">
                  <c:v>32.699706999999997</c:v>
                </c:pt>
                <c:pt idx="86">
                  <c:v>33.137462999999997</c:v>
                </c:pt>
                <c:pt idx="87">
                  <c:v>33.445469000000003</c:v>
                </c:pt>
                <c:pt idx="88">
                  <c:v>33.863083000000003</c:v>
                </c:pt>
                <c:pt idx="89">
                  <c:v>34.289993000000003</c:v>
                </c:pt>
                <c:pt idx="90">
                  <c:v>34.758510999999999</c:v>
                </c:pt>
              </c:numCache>
            </c:numRef>
          </c:val>
        </c:ser>
        <c:ser>
          <c:idx val="4"/>
          <c:order val="6"/>
          <c:tx>
            <c:strRef>
              <c:f>Sheet1!$A$8</c:f>
              <c:strCache>
                <c:ptCount val="1"/>
                <c:pt idx="0">
                  <c:v>Other fuels</c:v>
                </c:pt>
              </c:strCache>
            </c:strRef>
          </c:tx>
          <c:spPr>
            <a:solidFill>
              <a:schemeClr val="tx1"/>
            </a:solidFill>
            <a:ln w="25400">
              <a:noFill/>
            </a:ln>
          </c:spPr>
          <c:cat>
            <c:numRef>
              <c:f>Sheet1!$B$1:$CN$1</c:f>
              <c:numCache>
                <c:formatCode>General</c:formatCode>
                <c:ptCount val="91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  <c:pt idx="44">
                  <c:v>2024</c:v>
                </c:pt>
                <c:pt idx="45">
                  <c:v>2025</c:v>
                </c:pt>
                <c:pt idx="46">
                  <c:v>2026</c:v>
                </c:pt>
                <c:pt idx="47">
                  <c:v>2027</c:v>
                </c:pt>
                <c:pt idx="48">
                  <c:v>2028</c:v>
                </c:pt>
                <c:pt idx="49">
                  <c:v>2029</c:v>
                </c:pt>
                <c:pt idx="50">
                  <c:v>2030</c:v>
                </c:pt>
                <c:pt idx="51">
                  <c:v>2031</c:v>
                </c:pt>
                <c:pt idx="52">
                  <c:v>2032</c:v>
                </c:pt>
                <c:pt idx="53">
                  <c:v>2033</c:v>
                </c:pt>
                <c:pt idx="54">
                  <c:v>2034</c:v>
                </c:pt>
                <c:pt idx="55">
                  <c:v>2035</c:v>
                </c:pt>
                <c:pt idx="56">
                  <c:v>2036</c:v>
                </c:pt>
                <c:pt idx="57">
                  <c:v>2037</c:v>
                </c:pt>
                <c:pt idx="58">
                  <c:v>2038</c:v>
                </c:pt>
                <c:pt idx="59">
                  <c:v>2039</c:v>
                </c:pt>
                <c:pt idx="60">
                  <c:v>2040</c:v>
                </c:pt>
                <c:pt idx="61">
                  <c:v>2011</c:v>
                </c:pt>
                <c:pt idx="62">
                  <c:v>2012</c:v>
                </c:pt>
                <c:pt idx="63">
                  <c:v>2013</c:v>
                </c:pt>
                <c:pt idx="64">
                  <c:v>2014</c:v>
                </c:pt>
                <c:pt idx="65">
                  <c:v>2015</c:v>
                </c:pt>
                <c:pt idx="66">
                  <c:v>2016</c:v>
                </c:pt>
                <c:pt idx="67">
                  <c:v>2017</c:v>
                </c:pt>
                <c:pt idx="68">
                  <c:v>2018</c:v>
                </c:pt>
                <c:pt idx="69">
                  <c:v>2019</c:v>
                </c:pt>
                <c:pt idx="70">
                  <c:v>2020</c:v>
                </c:pt>
                <c:pt idx="71">
                  <c:v>2021</c:v>
                </c:pt>
                <c:pt idx="72">
                  <c:v>2022</c:v>
                </c:pt>
                <c:pt idx="73">
                  <c:v>2023</c:v>
                </c:pt>
                <c:pt idx="74">
                  <c:v>2024</c:v>
                </c:pt>
                <c:pt idx="75">
                  <c:v>2025</c:v>
                </c:pt>
                <c:pt idx="76">
                  <c:v>2026</c:v>
                </c:pt>
                <c:pt idx="77">
                  <c:v>2027</c:v>
                </c:pt>
                <c:pt idx="78">
                  <c:v>2028</c:v>
                </c:pt>
                <c:pt idx="79">
                  <c:v>2029</c:v>
                </c:pt>
                <c:pt idx="80">
                  <c:v>2030</c:v>
                </c:pt>
                <c:pt idx="81">
                  <c:v>2031</c:v>
                </c:pt>
                <c:pt idx="82">
                  <c:v>2032</c:v>
                </c:pt>
                <c:pt idx="83">
                  <c:v>2033</c:v>
                </c:pt>
                <c:pt idx="84">
                  <c:v>2034</c:v>
                </c:pt>
                <c:pt idx="85">
                  <c:v>2035</c:v>
                </c:pt>
                <c:pt idx="86">
                  <c:v>2036</c:v>
                </c:pt>
                <c:pt idx="87">
                  <c:v>2037</c:v>
                </c:pt>
                <c:pt idx="88">
                  <c:v>2038</c:v>
                </c:pt>
                <c:pt idx="89">
                  <c:v>2039</c:v>
                </c:pt>
                <c:pt idx="90">
                  <c:v>2040</c:v>
                </c:pt>
              </c:numCache>
            </c:numRef>
          </c:cat>
          <c:val>
            <c:numRef>
              <c:f>Sheet1!$B$8:$CN$8</c:f>
              <c:numCache>
                <c:formatCode>General</c:formatCode>
                <c:ptCount val="91"/>
                <c:pt idx="0">
                  <c:v>3.636900000000054E-2</c:v>
                </c:pt>
                <c:pt idx="1">
                  <c:v>9.7457000000016336E-2</c:v>
                </c:pt>
                <c:pt idx="2">
                  <c:v>7.8371000000002411E-2</c:v>
                </c:pt>
                <c:pt idx="3">
                  <c:v>0.10491100000001374</c:v>
                </c:pt>
                <c:pt idx="4">
                  <c:v>0.12383400000000577</c:v>
                </c:pt>
                <c:pt idx="5">
                  <c:v>0.12616299999999825</c:v>
                </c:pt>
                <c:pt idx="6">
                  <c:v>0.10572699999998747</c:v>
                </c:pt>
                <c:pt idx="7">
                  <c:v>0.16673099999999152</c:v>
                </c:pt>
                <c:pt idx="8">
                  <c:v>0.14794999999999447</c:v>
                </c:pt>
                <c:pt idx="9">
                  <c:v>6.7854000000011183E-2</c:v>
                </c:pt>
                <c:pt idx="10">
                  <c:v>1.2667000000000428E-2</c:v>
                </c:pt>
                <c:pt idx="11">
                  <c:v>7.6653999999990674E-2</c:v>
                </c:pt>
                <c:pt idx="12">
                  <c:v>0.12135899999999111</c:v>
                </c:pt>
                <c:pt idx="13">
                  <c:v>0.12201999999999913</c:v>
                </c:pt>
                <c:pt idx="14">
                  <c:v>0.21126500000000448</c:v>
                </c:pt>
                <c:pt idx="15">
                  <c:v>0.19491699999999312</c:v>
                </c:pt>
                <c:pt idx="16">
                  <c:v>0.15995499999999296</c:v>
                </c:pt>
                <c:pt idx="17">
                  <c:v>0.16264300000000276</c:v>
                </c:pt>
                <c:pt idx="18">
                  <c:v>0.15531900000000931</c:v>
                </c:pt>
                <c:pt idx="19">
                  <c:v>0.15661599999998188</c:v>
                </c:pt>
                <c:pt idx="20">
                  <c:v>0.18056300000000292</c:v>
                </c:pt>
                <c:pt idx="21">
                  <c:v>0.10441599999999696</c:v>
                </c:pt>
                <c:pt idx="22">
                  <c:v>0.13235299999999128</c:v>
                </c:pt>
                <c:pt idx="23">
                  <c:v>7.2420000000008145E-2</c:v>
                </c:pt>
                <c:pt idx="24">
                  <c:v>0.17635999999999896</c:v>
                </c:pt>
                <c:pt idx="25">
                  <c:v>0.12873400000000501</c:v>
                </c:pt>
                <c:pt idx="26">
                  <c:v>0.12363600000000474</c:v>
                </c:pt>
                <c:pt idx="27">
                  <c:v>0.13182299999999358</c:v>
                </c:pt>
                <c:pt idx="28">
                  <c:v>0.15275899999999609</c:v>
                </c:pt>
                <c:pt idx="29">
                  <c:v>9.2378000000007177E-2</c:v>
                </c:pt>
                <c:pt idx="30">
                  <c:v>8.2462000000006697E-2</c:v>
                </c:pt>
                <c:pt idx="31">
                  <c:v>0.1382050000000099</c:v>
                </c:pt>
                <c:pt idx="32">
                  <c:v>0.16523900000000324</c:v>
                </c:pt>
                <c:pt idx="33">
                  <c:v>0.18389400000000222</c:v>
                </c:pt>
                <c:pt idx="34">
                  <c:v>0.1426270000000045</c:v>
                </c:pt>
                <c:pt idx="35">
                  <c:v>0.41845100000000002</c:v>
                </c:pt>
                <c:pt idx="36">
                  <c:v>0.40372599999999997</c:v>
                </c:pt>
                <c:pt idx="37">
                  <c:v>0.30482100000000001</c:v>
                </c:pt>
                <c:pt idx="38">
                  <c:v>0.42037000000000002</c:v>
                </c:pt>
                <c:pt idx="39">
                  <c:v>0.42478900000000003</c:v>
                </c:pt>
                <c:pt idx="40">
                  <c:v>0.42584899999999998</c:v>
                </c:pt>
                <c:pt idx="41">
                  <c:v>0.44758399999999998</c:v>
                </c:pt>
                <c:pt idx="42">
                  <c:v>0.45111200000000001</c:v>
                </c:pt>
                <c:pt idx="43">
                  <c:v>0.45041199999999998</c:v>
                </c:pt>
                <c:pt idx="44">
                  <c:v>0.44979599999999997</c:v>
                </c:pt>
                <c:pt idx="45">
                  <c:v>0.44983200000000001</c:v>
                </c:pt>
                <c:pt idx="46">
                  <c:v>0.446799</c:v>
                </c:pt>
                <c:pt idx="47">
                  <c:v>0.44691999999999998</c:v>
                </c:pt>
                <c:pt idx="48">
                  <c:v>0.43981399999999998</c:v>
                </c:pt>
                <c:pt idx="49">
                  <c:v>0.43845000000000001</c:v>
                </c:pt>
                <c:pt idx="50">
                  <c:v>0.43984000000000001</c:v>
                </c:pt>
                <c:pt idx="51">
                  <c:v>0.44470999999999999</c:v>
                </c:pt>
                <c:pt idx="52">
                  <c:v>0.437135</c:v>
                </c:pt>
                <c:pt idx="53">
                  <c:v>0.43687399999999998</c:v>
                </c:pt>
                <c:pt idx="54">
                  <c:v>0.43647000000000002</c:v>
                </c:pt>
                <c:pt idx="55">
                  <c:v>0.43667400000000001</c:v>
                </c:pt>
                <c:pt idx="56">
                  <c:v>0.43607600000000002</c:v>
                </c:pt>
                <c:pt idx="57">
                  <c:v>0.43559799999999999</c:v>
                </c:pt>
                <c:pt idx="58">
                  <c:v>0.43494699999999997</c:v>
                </c:pt>
                <c:pt idx="59">
                  <c:v>0.43418699999999999</c:v>
                </c:pt>
                <c:pt idx="60">
                  <c:v>0.43334400000000001</c:v>
                </c:pt>
                <c:pt idx="61">
                  <c:v>0.43337599999999998</c:v>
                </c:pt>
                <c:pt idx="62">
                  <c:v>0.28800150000000224</c:v>
                </c:pt>
                <c:pt idx="63">
                  <c:v>0.1426270000000045</c:v>
                </c:pt>
                <c:pt idx="64">
                  <c:v>0.1426270000000045</c:v>
                </c:pt>
                <c:pt idx="65">
                  <c:v>0.41885299999999998</c:v>
                </c:pt>
                <c:pt idx="66">
                  <c:v>0.40540599999999999</c:v>
                </c:pt>
                <c:pt idx="67">
                  <c:v>0.32170900000000002</c:v>
                </c:pt>
                <c:pt idx="68">
                  <c:v>0.42037000000000002</c:v>
                </c:pt>
                <c:pt idx="69">
                  <c:v>0.424813</c:v>
                </c:pt>
                <c:pt idx="70">
                  <c:v>0.420344</c:v>
                </c:pt>
                <c:pt idx="71">
                  <c:v>0.44758399999999998</c:v>
                </c:pt>
                <c:pt idx="72">
                  <c:v>0.45111200000000001</c:v>
                </c:pt>
                <c:pt idx="73">
                  <c:v>0.45041300000000001</c:v>
                </c:pt>
                <c:pt idx="74">
                  <c:v>0.44977899999999998</c:v>
                </c:pt>
                <c:pt idx="75">
                  <c:v>0.44972800000000002</c:v>
                </c:pt>
                <c:pt idx="76">
                  <c:v>0.44676900000000003</c:v>
                </c:pt>
                <c:pt idx="77">
                  <c:v>0.44688699999999998</c:v>
                </c:pt>
                <c:pt idx="78">
                  <c:v>0.43983800000000001</c:v>
                </c:pt>
                <c:pt idx="79">
                  <c:v>0.43846200000000002</c:v>
                </c:pt>
                <c:pt idx="80">
                  <c:v>0.43984499999999999</c:v>
                </c:pt>
                <c:pt idx="81">
                  <c:v>0.444747</c:v>
                </c:pt>
                <c:pt idx="82">
                  <c:v>0.43725199999999997</c:v>
                </c:pt>
                <c:pt idx="83">
                  <c:v>0.43700800000000001</c:v>
                </c:pt>
                <c:pt idx="84">
                  <c:v>0.43662600000000001</c:v>
                </c:pt>
                <c:pt idx="85">
                  <c:v>0.43684699999999999</c:v>
                </c:pt>
                <c:pt idx="86">
                  <c:v>0.43625900000000001</c:v>
                </c:pt>
                <c:pt idx="87">
                  <c:v>0.43576500000000001</c:v>
                </c:pt>
                <c:pt idx="88">
                  <c:v>0.43507800000000002</c:v>
                </c:pt>
                <c:pt idx="89">
                  <c:v>0.43427100000000002</c:v>
                </c:pt>
                <c:pt idx="90">
                  <c:v>0.43332399999999999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3196496"/>
        <c:axId val="183195936"/>
      </c:areaChart>
      <c:catAx>
        <c:axId val="1831964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>
            <a:solidFill>
              <a:schemeClr val="tx1"/>
            </a:solidFill>
          </a:ln>
        </c:spPr>
        <c:txPr>
          <a:bodyPr rot="0" vert="horz"/>
          <a:lstStyle/>
          <a:p>
            <a:pPr>
              <a:defRPr sz="1200"/>
            </a:pPr>
            <a:endParaRPr lang="en-US"/>
          </a:p>
        </c:txPr>
        <c:crossAx val="183195936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183195936"/>
        <c:scaling>
          <c:orientation val="minMax"/>
          <c:max val="120"/>
          <c:min val="0"/>
        </c:scaling>
        <c:delete val="0"/>
        <c:axPos val="l"/>
        <c:majorGridlines>
          <c:spPr>
            <a:ln w="9525">
              <a:solidFill>
                <a:schemeClr val="bg1">
                  <a:lumMod val="65000"/>
                </a:schemeClr>
              </a:solidFill>
            </a:ln>
          </c:spPr>
        </c:majorGridlines>
        <c:numFmt formatCode="#,##0" sourceLinked="0"/>
        <c:majorTickMark val="out"/>
        <c:minorTickMark val="none"/>
        <c:tickLblPos val="nextTo"/>
        <c:spPr>
          <a:ln>
            <a:noFill/>
          </a:ln>
        </c:spPr>
        <c:txPr>
          <a:bodyPr rot="0" vert="horz"/>
          <a:lstStyle/>
          <a:p>
            <a:pPr>
              <a:defRPr sz="1200"/>
            </a:pPr>
            <a:endParaRPr lang="en-US"/>
          </a:p>
        </c:txPr>
        <c:crossAx val="183196496"/>
        <c:crosses val="autoZero"/>
        <c:crossBetween val="midCat"/>
        <c:majorUnit val="20"/>
        <c:minorUnit val="1.2E-2"/>
      </c:valAx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99631296087989E-2"/>
          <c:y val="4.4641560567130457E-2"/>
          <c:w val="0.89698650168728922"/>
          <c:h val="0.8208973988706901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ref2016</c:v>
                </c:pt>
              </c:strCache>
            </c:strRef>
          </c:tx>
          <c:spPr>
            <a:ln w="22225">
              <a:solidFill>
                <a:schemeClr val="tx1"/>
              </a:solidFill>
            </a:ln>
          </c:spPr>
          <c:marker>
            <c:symbol val="none"/>
          </c:marker>
          <c:cat>
            <c:numRef>
              <c:f>Sheet1!$A$2:$A$27</c:f>
              <c:numCache>
                <c:formatCode>General</c:formatCode>
                <c:ptCount val="2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  <c:pt idx="16">
                  <c:v>2031</c:v>
                </c:pt>
                <c:pt idx="17">
                  <c:v>2032</c:v>
                </c:pt>
                <c:pt idx="18">
                  <c:v>2033</c:v>
                </c:pt>
                <c:pt idx="19">
                  <c:v>2034</c:v>
                </c:pt>
                <c:pt idx="20">
                  <c:v>2035</c:v>
                </c:pt>
                <c:pt idx="21">
                  <c:v>2036</c:v>
                </c:pt>
                <c:pt idx="22">
                  <c:v>2037</c:v>
                </c:pt>
                <c:pt idx="23">
                  <c:v>2038</c:v>
                </c:pt>
                <c:pt idx="24">
                  <c:v>2039</c:v>
                </c:pt>
                <c:pt idx="25">
                  <c:v>2040</c:v>
                </c:pt>
              </c:numCache>
            </c:numRef>
          </c:cat>
          <c:val>
            <c:numRef>
              <c:f>Sheet1!$B$2:$B$27</c:f>
              <c:numCache>
                <c:formatCode>0.00</c:formatCode>
                <c:ptCount val="26"/>
                <c:pt idx="0">
                  <c:v>27.185410999999998</c:v>
                </c:pt>
                <c:pt idx="1">
                  <c:v>27.380745000000001</c:v>
                </c:pt>
                <c:pt idx="2">
                  <c:v>28.126964999999998</c:v>
                </c:pt>
                <c:pt idx="3">
                  <c:v>28.862521999999998</c:v>
                </c:pt>
                <c:pt idx="4">
                  <c:v>29.493254</c:v>
                </c:pt>
                <c:pt idx="5">
                  <c:v>30.500730999999998</c:v>
                </c:pt>
                <c:pt idx="6">
                  <c:v>31.042591000000002</c:v>
                </c:pt>
                <c:pt idx="7">
                  <c:v>31.896094999999999</c:v>
                </c:pt>
                <c:pt idx="8">
                  <c:v>33.074322000000002</c:v>
                </c:pt>
                <c:pt idx="9">
                  <c:v>34.093322999999998</c:v>
                </c:pt>
                <c:pt idx="10">
                  <c:v>34.813152000000002</c:v>
                </c:pt>
                <c:pt idx="11">
                  <c:v>35.314292999999999</c:v>
                </c:pt>
                <c:pt idx="12">
                  <c:v>35.979042</c:v>
                </c:pt>
                <c:pt idx="13">
                  <c:v>36.497737999999998</c:v>
                </c:pt>
                <c:pt idx="14">
                  <c:v>37.218753999999997</c:v>
                </c:pt>
                <c:pt idx="15">
                  <c:v>37.760497999999998</c:v>
                </c:pt>
                <c:pt idx="16">
                  <c:v>38.125729</c:v>
                </c:pt>
                <c:pt idx="17">
                  <c:v>38.502647000000003</c:v>
                </c:pt>
                <c:pt idx="18">
                  <c:v>38.965004</c:v>
                </c:pt>
                <c:pt idx="19">
                  <c:v>39.454867999999998</c:v>
                </c:pt>
                <c:pt idx="20">
                  <c:v>39.917828</c:v>
                </c:pt>
                <c:pt idx="21">
                  <c:v>40.493763000000001</c:v>
                </c:pt>
                <c:pt idx="22">
                  <c:v>40.762965999999999</c:v>
                </c:pt>
                <c:pt idx="23">
                  <c:v>41.142529000000003</c:v>
                </c:pt>
                <c:pt idx="24">
                  <c:v>41.642623999999998</c:v>
                </c:pt>
                <c:pt idx="25">
                  <c:v>42.117789999999999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ref2015</c:v>
                </c:pt>
              </c:strCache>
            </c:strRef>
          </c:tx>
          <c:spPr>
            <a:ln>
              <a:solidFill>
                <a:schemeClr val="tx1"/>
              </a:solidFill>
              <a:prstDash val="sysDot"/>
            </a:ln>
          </c:spPr>
          <c:marker>
            <c:symbol val="none"/>
          </c:marker>
          <c:cat>
            <c:numRef>
              <c:f>Sheet1!$A$2:$A$27</c:f>
              <c:numCache>
                <c:formatCode>General</c:formatCode>
                <c:ptCount val="2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  <c:pt idx="16">
                  <c:v>2031</c:v>
                </c:pt>
                <c:pt idx="17">
                  <c:v>2032</c:v>
                </c:pt>
                <c:pt idx="18">
                  <c:v>2033</c:v>
                </c:pt>
                <c:pt idx="19">
                  <c:v>2034</c:v>
                </c:pt>
                <c:pt idx="20">
                  <c:v>2035</c:v>
                </c:pt>
                <c:pt idx="21">
                  <c:v>2036</c:v>
                </c:pt>
                <c:pt idx="22">
                  <c:v>2037</c:v>
                </c:pt>
                <c:pt idx="23">
                  <c:v>2038</c:v>
                </c:pt>
                <c:pt idx="24">
                  <c:v>2039</c:v>
                </c:pt>
                <c:pt idx="25">
                  <c:v>2040</c:v>
                </c:pt>
              </c:numCache>
            </c:numRef>
          </c:cat>
          <c:val>
            <c:numRef>
              <c:f>Sheet1!$C$2:$C$27</c:f>
              <c:numCache>
                <c:formatCode>0.00</c:formatCode>
                <c:ptCount val="26"/>
                <c:pt idx="0">
                  <c:v>26.431799999999999</c:v>
                </c:pt>
                <c:pt idx="1">
                  <c:v>27.298100000000002</c:v>
                </c:pt>
                <c:pt idx="2">
                  <c:v>27.178899999999999</c:v>
                </c:pt>
                <c:pt idx="3">
                  <c:v>27.675799999999999</c:v>
                </c:pt>
                <c:pt idx="4">
                  <c:v>28.273399999999999</c:v>
                </c:pt>
                <c:pt idx="5">
                  <c:v>28.821000000000002</c:v>
                </c:pt>
                <c:pt idx="6">
                  <c:v>29.168199999999999</c:v>
                </c:pt>
                <c:pt idx="7">
                  <c:v>29.530999999999999</c:v>
                </c:pt>
                <c:pt idx="8">
                  <c:v>29.851900000000001</c:v>
                </c:pt>
                <c:pt idx="9">
                  <c:v>30.171600000000002</c:v>
                </c:pt>
                <c:pt idx="10">
                  <c:v>30.507999999999999</c:v>
                </c:pt>
                <c:pt idx="11">
                  <c:v>30.784700000000001</c:v>
                </c:pt>
                <c:pt idx="12">
                  <c:v>31.372900000000001</c:v>
                </c:pt>
                <c:pt idx="13">
                  <c:v>31.9359</c:v>
                </c:pt>
                <c:pt idx="14">
                  <c:v>32.495199999999997</c:v>
                </c:pt>
                <c:pt idx="15">
                  <c:v>33.014099999999999</c:v>
                </c:pt>
                <c:pt idx="16">
                  <c:v>33.194000000000003</c:v>
                </c:pt>
                <c:pt idx="17">
                  <c:v>33.404200000000003</c:v>
                </c:pt>
                <c:pt idx="18">
                  <c:v>33.628999999999998</c:v>
                </c:pt>
                <c:pt idx="19">
                  <c:v>33.841799999999999</c:v>
                </c:pt>
                <c:pt idx="20">
                  <c:v>34.1387</c:v>
                </c:pt>
                <c:pt idx="21">
                  <c:v>34.461100000000002</c:v>
                </c:pt>
                <c:pt idx="22">
                  <c:v>34.753700000000002</c:v>
                </c:pt>
                <c:pt idx="23">
                  <c:v>35.035899999999998</c:v>
                </c:pt>
                <c:pt idx="24">
                  <c:v>35.275100000000002</c:v>
                </c:pt>
                <c:pt idx="25">
                  <c:v>35.450899999999997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highprice</c:v>
                </c:pt>
              </c:strCache>
            </c:strRef>
          </c:tx>
          <c:spPr>
            <a:ln w="22225">
              <a:solidFill>
                <a:schemeClr val="accent1"/>
              </a:solidFill>
            </a:ln>
          </c:spPr>
          <c:marker>
            <c:symbol val="none"/>
          </c:marker>
          <c:cat>
            <c:numRef>
              <c:f>Sheet1!$A$2:$A$27</c:f>
              <c:numCache>
                <c:formatCode>General</c:formatCode>
                <c:ptCount val="2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  <c:pt idx="16">
                  <c:v>2031</c:v>
                </c:pt>
                <c:pt idx="17">
                  <c:v>2032</c:v>
                </c:pt>
                <c:pt idx="18">
                  <c:v>2033</c:v>
                </c:pt>
                <c:pt idx="19">
                  <c:v>2034</c:v>
                </c:pt>
                <c:pt idx="20">
                  <c:v>2035</c:v>
                </c:pt>
                <c:pt idx="21">
                  <c:v>2036</c:v>
                </c:pt>
                <c:pt idx="22">
                  <c:v>2037</c:v>
                </c:pt>
                <c:pt idx="23">
                  <c:v>2038</c:v>
                </c:pt>
                <c:pt idx="24">
                  <c:v>2039</c:v>
                </c:pt>
                <c:pt idx="25">
                  <c:v>2040</c:v>
                </c:pt>
              </c:numCache>
            </c:numRef>
          </c:cat>
          <c:val>
            <c:numRef>
              <c:f>Sheet1!$D$2:$D$27</c:f>
              <c:numCache>
                <c:formatCode>0.00</c:formatCode>
                <c:ptCount val="26"/>
                <c:pt idx="0">
                  <c:v>27.156808999999999</c:v>
                </c:pt>
                <c:pt idx="1">
                  <c:v>27.687939</c:v>
                </c:pt>
                <c:pt idx="2">
                  <c:v>28.165728000000001</c:v>
                </c:pt>
                <c:pt idx="3">
                  <c:v>29.720589</c:v>
                </c:pt>
                <c:pt idx="4">
                  <c:v>30.056595000000002</c:v>
                </c:pt>
                <c:pt idx="5">
                  <c:v>30.884027</c:v>
                </c:pt>
                <c:pt idx="6">
                  <c:v>31.538397</c:v>
                </c:pt>
                <c:pt idx="7">
                  <c:v>32.491337000000001</c:v>
                </c:pt>
                <c:pt idx="8">
                  <c:v>33.753357000000001</c:v>
                </c:pt>
                <c:pt idx="9">
                  <c:v>35.130462999999999</c:v>
                </c:pt>
                <c:pt idx="10">
                  <c:v>36.511246</c:v>
                </c:pt>
                <c:pt idx="11">
                  <c:v>37.550293000000003</c:v>
                </c:pt>
                <c:pt idx="12">
                  <c:v>38.447178000000001</c:v>
                </c:pt>
                <c:pt idx="13">
                  <c:v>39.036320000000003</c:v>
                </c:pt>
                <c:pt idx="14">
                  <c:v>39.879199999999997</c:v>
                </c:pt>
                <c:pt idx="15">
                  <c:v>40.535290000000003</c:v>
                </c:pt>
                <c:pt idx="16">
                  <c:v>41.141517999999998</c:v>
                </c:pt>
                <c:pt idx="17">
                  <c:v>42.015239999999999</c:v>
                </c:pt>
                <c:pt idx="18">
                  <c:v>42.752056000000003</c:v>
                </c:pt>
                <c:pt idx="19">
                  <c:v>43.272723999999997</c:v>
                </c:pt>
                <c:pt idx="20">
                  <c:v>43.852469999999997</c:v>
                </c:pt>
                <c:pt idx="21">
                  <c:v>44.305092000000002</c:v>
                </c:pt>
                <c:pt idx="22">
                  <c:v>44.862685999999997</c:v>
                </c:pt>
                <c:pt idx="23">
                  <c:v>45.474589999999999</c:v>
                </c:pt>
                <c:pt idx="24">
                  <c:v>46.062427999999997</c:v>
                </c:pt>
                <c:pt idx="25">
                  <c:v>46.576672000000002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lowprice</c:v>
                </c:pt>
              </c:strCache>
            </c:strRef>
          </c:tx>
          <c:spPr>
            <a:ln w="22225">
              <a:solidFill>
                <a:schemeClr val="accent2"/>
              </a:solidFill>
            </a:ln>
          </c:spPr>
          <c:marker>
            <c:symbol val="none"/>
          </c:marker>
          <c:cat>
            <c:numRef>
              <c:f>Sheet1!$A$2:$A$27</c:f>
              <c:numCache>
                <c:formatCode>General</c:formatCode>
                <c:ptCount val="2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  <c:pt idx="16">
                  <c:v>2031</c:v>
                </c:pt>
                <c:pt idx="17">
                  <c:v>2032</c:v>
                </c:pt>
                <c:pt idx="18">
                  <c:v>2033</c:v>
                </c:pt>
                <c:pt idx="19">
                  <c:v>2034</c:v>
                </c:pt>
                <c:pt idx="20">
                  <c:v>2035</c:v>
                </c:pt>
                <c:pt idx="21">
                  <c:v>2036</c:v>
                </c:pt>
                <c:pt idx="22">
                  <c:v>2037</c:v>
                </c:pt>
                <c:pt idx="23">
                  <c:v>2038</c:v>
                </c:pt>
                <c:pt idx="24">
                  <c:v>2039</c:v>
                </c:pt>
                <c:pt idx="25">
                  <c:v>2040</c:v>
                </c:pt>
              </c:numCache>
            </c:numRef>
          </c:cat>
          <c:val>
            <c:numRef>
              <c:f>Sheet1!$E$2:$E$27</c:f>
              <c:numCache>
                <c:formatCode>0.00</c:formatCode>
                <c:ptCount val="26"/>
                <c:pt idx="0">
                  <c:v>27.203764</c:v>
                </c:pt>
                <c:pt idx="1">
                  <c:v>27.344721</c:v>
                </c:pt>
                <c:pt idx="2">
                  <c:v>27.721525</c:v>
                </c:pt>
                <c:pt idx="3">
                  <c:v>28.398175999999999</c:v>
                </c:pt>
                <c:pt idx="4">
                  <c:v>28.696691999999999</c:v>
                </c:pt>
                <c:pt idx="5">
                  <c:v>29.190104000000002</c:v>
                </c:pt>
                <c:pt idx="6">
                  <c:v>29.729127999999999</c:v>
                </c:pt>
                <c:pt idx="7">
                  <c:v>30.318047</c:v>
                </c:pt>
                <c:pt idx="8">
                  <c:v>30.863306000000001</c:v>
                </c:pt>
                <c:pt idx="9">
                  <c:v>31.535886999999999</c:v>
                </c:pt>
                <c:pt idx="10">
                  <c:v>32.014842999999999</c:v>
                </c:pt>
                <c:pt idx="11">
                  <c:v>32.510047999999998</c:v>
                </c:pt>
                <c:pt idx="12">
                  <c:v>33.109974000000001</c:v>
                </c:pt>
                <c:pt idx="13">
                  <c:v>33.53463</c:v>
                </c:pt>
                <c:pt idx="14">
                  <c:v>34.109406</c:v>
                </c:pt>
                <c:pt idx="15">
                  <c:v>34.555759000000002</c:v>
                </c:pt>
                <c:pt idx="16">
                  <c:v>34.686703000000001</c:v>
                </c:pt>
                <c:pt idx="17">
                  <c:v>34.983733999999998</c:v>
                </c:pt>
                <c:pt idx="18">
                  <c:v>35.344067000000003</c:v>
                </c:pt>
                <c:pt idx="19">
                  <c:v>35.623249000000001</c:v>
                </c:pt>
                <c:pt idx="20">
                  <c:v>35.954749999999997</c:v>
                </c:pt>
                <c:pt idx="21">
                  <c:v>36.525748999999998</c:v>
                </c:pt>
                <c:pt idx="22">
                  <c:v>37.074806000000002</c:v>
                </c:pt>
                <c:pt idx="23">
                  <c:v>37.730164000000002</c:v>
                </c:pt>
                <c:pt idx="24">
                  <c:v>38.263725000000001</c:v>
                </c:pt>
                <c:pt idx="25">
                  <c:v>38.776608000000003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highresource</c:v>
                </c:pt>
              </c:strCache>
            </c:strRef>
          </c:tx>
          <c:spPr>
            <a:ln w="22225">
              <a:solidFill>
                <a:schemeClr val="accent3"/>
              </a:solidFill>
            </a:ln>
          </c:spPr>
          <c:marker>
            <c:symbol val="none"/>
          </c:marker>
          <c:cat>
            <c:numRef>
              <c:f>Sheet1!$A$2:$A$27</c:f>
              <c:numCache>
                <c:formatCode>General</c:formatCode>
                <c:ptCount val="2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  <c:pt idx="16">
                  <c:v>2031</c:v>
                </c:pt>
                <c:pt idx="17">
                  <c:v>2032</c:v>
                </c:pt>
                <c:pt idx="18">
                  <c:v>2033</c:v>
                </c:pt>
                <c:pt idx="19">
                  <c:v>2034</c:v>
                </c:pt>
                <c:pt idx="20">
                  <c:v>2035</c:v>
                </c:pt>
                <c:pt idx="21">
                  <c:v>2036</c:v>
                </c:pt>
                <c:pt idx="22">
                  <c:v>2037</c:v>
                </c:pt>
                <c:pt idx="23">
                  <c:v>2038</c:v>
                </c:pt>
                <c:pt idx="24">
                  <c:v>2039</c:v>
                </c:pt>
                <c:pt idx="25">
                  <c:v>2040</c:v>
                </c:pt>
              </c:numCache>
            </c:numRef>
          </c:cat>
          <c:val>
            <c:numRef>
              <c:f>Sheet1!$F$2:$F$27</c:f>
              <c:numCache>
                <c:formatCode>0.00</c:formatCode>
                <c:ptCount val="26"/>
                <c:pt idx="0">
                  <c:v>27.185798999999999</c:v>
                </c:pt>
                <c:pt idx="1">
                  <c:v>27.633167</c:v>
                </c:pt>
                <c:pt idx="2">
                  <c:v>28.520845000000001</c:v>
                </c:pt>
                <c:pt idx="3">
                  <c:v>30.614208000000001</c:v>
                </c:pt>
                <c:pt idx="4">
                  <c:v>32.271824000000002</c:v>
                </c:pt>
                <c:pt idx="5">
                  <c:v>34.188721000000001</c:v>
                </c:pt>
                <c:pt idx="6">
                  <c:v>35.649475000000002</c:v>
                </c:pt>
                <c:pt idx="7">
                  <c:v>36.849758000000001</c:v>
                </c:pt>
                <c:pt idx="8">
                  <c:v>38.240288</c:v>
                </c:pt>
                <c:pt idx="9">
                  <c:v>39.621707999999998</c:v>
                </c:pt>
                <c:pt idx="10">
                  <c:v>40.933826000000003</c:v>
                </c:pt>
                <c:pt idx="11">
                  <c:v>42.163390999999997</c:v>
                </c:pt>
                <c:pt idx="12">
                  <c:v>43.415790999999999</c:v>
                </c:pt>
                <c:pt idx="13">
                  <c:v>44.635784000000001</c:v>
                </c:pt>
                <c:pt idx="14">
                  <c:v>45.956550999999997</c:v>
                </c:pt>
                <c:pt idx="15">
                  <c:v>47.135531999999998</c:v>
                </c:pt>
                <c:pt idx="16">
                  <c:v>48.178024000000001</c:v>
                </c:pt>
                <c:pt idx="17">
                  <c:v>49.240631</c:v>
                </c:pt>
                <c:pt idx="18">
                  <c:v>50.186202999999999</c:v>
                </c:pt>
                <c:pt idx="19">
                  <c:v>51.074432000000002</c:v>
                </c:pt>
                <c:pt idx="20">
                  <c:v>51.759017999999998</c:v>
                </c:pt>
                <c:pt idx="21">
                  <c:v>52.465988000000003</c:v>
                </c:pt>
                <c:pt idx="22">
                  <c:v>53.203819000000003</c:v>
                </c:pt>
                <c:pt idx="23">
                  <c:v>53.955036</c:v>
                </c:pt>
                <c:pt idx="24">
                  <c:v>54.705086000000001</c:v>
                </c:pt>
                <c:pt idx="25">
                  <c:v>55.525005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lowresource</c:v>
                </c:pt>
              </c:strCache>
            </c:strRef>
          </c:tx>
          <c:spPr>
            <a:ln w="22225">
              <a:solidFill>
                <a:schemeClr val="accent5"/>
              </a:solidFill>
            </a:ln>
          </c:spPr>
          <c:marker>
            <c:symbol val="none"/>
          </c:marker>
          <c:cat>
            <c:numRef>
              <c:f>Sheet1!$A$2:$A$27</c:f>
              <c:numCache>
                <c:formatCode>General</c:formatCode>
                <c:ptCount val="2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  <c:pt idx="16">
                  <c:v>2031</c:v>
                </c:pt>
                <c:pt idx="17">
                  <c:v>2032</c:v>
                </c:pt>
                <c:pt idx="18">
                  <c:v>2033</c:v>
                </c:pt>
                <c:pt idx="19">
                  <c:v>2034</c:v>
                </c:pt>
                <c:pt idx="20">
                  <c:v>2035</c:v>
                </c:pt>
                <c:pt idx="21">
                  <c:v>2036</c:v>
                </c:pt>
                <c:pt idx="22">
                  <c:v>2037</c:v>
                </c:pt>
                <c:pt idx="23">
                  <c:v>2038</c:v>
                </c:pt>
                <c:pt idx="24">
                  <c:v>2039</c:v>
                </c:pt>
                <c:pt idx="25">
                  <c:v>2040</c:v>
                </c:pt>
              </c:numCache>
            </c:numRef>
          </c:cat>
          <c:val>
            <c:numRef>
              <c:f>Sheet1!$G$2:$G$27</c:f>
              <c:numCache>
                <c:formatCode>0.00</c:formatCode>
                <c:ptCount val="26"/>
                <c:pt idx="0">
                  <c:v>27.075717999999998</c:v>
                </c:pt>
                <c:pt idx="1">
                  <c:v>27.026909</c:v>
                </c:pt>
                <c:pt idx="2">
                  <c:v>27.358979999999999</c:v>
                </c:pt>
                <c:pt idx="3">
                  <c:v>27.022435999999999</c:v>
                </c:pt>
                <c:pt idx="4">
                  <c:v>27.215311</c:v>
                </c:pt>
                <c:pt idx="5">
                  <c:v>27.348866999999998</c:v>
                </c:pt>
                <c:pt idx="6">
                  <c:v>26.540073</c:v>
                </c:pt>
                <c:pt idx="7">
                  <c:v>26.306508999999998</c:v>
                </c:pt>
                <c:pt idx="8">
                  <c:v>26.193747999999999</c:v>
                </c:pt>
                <c:pt idx="9">
                  <c:v>26.091159999999999</c:v>
                </c:pt>
                <c:pt idx="10">
                  <c:v>25.940975000000002</c:v>
                </c:pt>
                <c:pt idx="11">
                  <c:v>25.897255000000001</c:v>
                </c:pt>
                <c:pt idx="12">
                  <c:v>25.809462</c:v>
                </c:pt>
                <c:pt idx="13">
                  <c:v>25.582934999999999</c:v>
                </c:pt>
                <c:pt idx="14">
                  <c:v>25.541551999999999</c:v>
                </c:pt>
                <c:pt idx="15">
                  <c:v>25.503851000000001</c:v>
                </c:pt>
                <c:pt idx="16">
                  <c:v>25.481480000000001</c:v>
                </c:pt>
                <c:pt idx="17">
                  <c:v>25.713688000000001</c:v>
                </c:pt>
                <c:pt idx="18">
                  <c:v>26.053851999999999</c:v>
                </c:pt>
                <c:pt idx="19">
                  <c:v>26.128409999999999</c:v>
                </c:pt>
                <c:pt idx="20">
                  <c:v>26.343540000000001</c:v>
                </c:pt>
                <c:pt idx="21">
                  <c:v>26.616913</c:v>
                </c:pt>
                <c:pt idx="22">
                  <c:v>26.532135</c:v>
                </c:pt>
                <c:pt idx="23">
                  <c:v>26.562636999999999</c:v>
                </c:pt>
                <c:pt idx="24">
                  <c:v>26.572409</c:v>
                </c:pt>
                <c:pt idx="25">
                  <c:v>26.681206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3854608"/>
        <c:axId val="214672816"/>
      </c:lineChart>
      <c:catAx>
        <c:axId val="2138546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>
            <a:solidFill>
              <a:schemeClr val="tx1"/>
            </a:solidFill>
          </a:ln>
        </c:spPr>
        <c:crossAx val="214672816"/>
        <c:crosses val="autoZero"/>
        <c:auto val="1"/>
        <c:lblAlgn val="ctr"/>
        <c:lblOffset val="100"/>
        <c:tickLblSkip val="5"/>
        <c:tickMarkSkip val="5"/>
        <c:noMultiLvlLbl val="0"/>
      </c:catAx>
      <c:valAx>
        <c:axId val="214672816"/>
        <c:scaling>
          <c:orientation val="minMax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spPr>
          <a:ln>
            <a:noFill/>
          </a:ln>
        </c:spPr>
        <c:crossAx val="213854608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4.6951756030496186E-2"/>
          <c:y val="0.11018064995258536"/>
          <c:w val="0.87868028996375469"/>
          <c:h val="0.6820629706743924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Residential</c:v>
                </c:pt>
              </c:strCache>
            </c:strRef>
          </c:tx>
          <c:spPr>
            <a:solidFill>
              <a:srgbClr val="5D9732"/>
            </a:solidFill>
          </c:spPr>
          <c:invertIfNegative val="0"/>
          <c:cat>
            <c:strRef>
              <c:f>Sheet1!$B$1:$BA$1</c:f>
              <c:strCache>
                <c:ptCount val="8"/>
                <c:pt idx="0">
                  <c:v>2005</c:v>
                </c:pt>
                <c:pt idx="1">
                  <c:v>2015</c:v>
                </c:pt>
                <c:pt idx="2">
                  <c:v>Reference</c:v>
                </c:pt>
                <c:pt idx="3">
                  <c:v>  No CPP  </c:v>
                </c:pt>
                <c:pt idx="4">
                  <c:v> Reference </c:v>
                </c:pt>
                <c:pt idx="5">
                  <c:v>No CPP</c:v>
                </c:pt>
                <c:pt idx="6">
                  <c:v> Reference</c:v>
                </c:pt>
                <c:pt idx="7">
                  <c:v> No CPP </c:v>
                </c:pt>
              </c:strCache>
            </c:strRef>
          </c:cat>
          <c:val>
            <c:numRef>
              <c:f>Sheet1!$B$2:$BA$2</c:f>
              <c:numCache>
                <c:formatCode>General</c:formatCode>
                <c:ptCount val="8"/>
                <c:pt idx="0">
                  <c:v>4.8267749999999996</c:v>
                </c:pt>
                <c:pt idx="1">
                  <c:v>4.6193390000000001</c:v>
                </c:pt>
                <c:pt idx="2">
                  <c:v>4.7142609999999996</c:v>
                </c:pt>
                <c:pt idx="3">
                  <c:v>4.7186430000000001</c:v>
                </c:pt>
                <c:pt idx="4">
                  <c:v>4.6499759999999997</c:v>
                </c:pt>
                <c:pt idx="5">
                  <c:v>4.6793779999999998</c:v>
                </c:pt>
                <c:pt idx="6">
                  <c:v>4.584066</c:v>
                </c:pt>
                <c:pt idx="7">
                  <c:v>4.5977059999999996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Commercial</c:v>
                </c:pt>
              </c:strCache>
            </c:strRef>
          </c:tx>
          <c:spPr>
            <a:solidFill>
              <a:srgbClr val="A33340"/>
            </a:solidFill>
          </c:spPr>
          <c:invertIfNegative val="0"/>
          <c:cat>
            <c:strRef>
              <c:f>Sheet1!$B$1:$BA$1</c:f>
              <c:strCache>
                <c:ptCount val="8"/>
                <c:pt idx="0">
                  <c:v>2005</c:v>
                </c:pt>
                <c:pt idx="1">
                  <c:v>2015</c:v>
                </c:pt>
                <c:pt idx="2">
                  <c:v>Reference</c:v>
                </c:pt>
                <c:pt idx="3">
                  <c:v>  No CPP  </c:v>
                </c:pt>
                <c:pt idx="4">
                  <c:v> Reference </c:v>
                </c:pt>
                <c:pt idx="5">
                  <c:v>No CPP</c:v>
                </c:pt>
                <c:pt idx="6">
                  <c:v> Reference</c:v>
                </c:pt>
                <c:pt idx="7">
                  <c:v> No CPP </c:v>
                </c:pt>
              </c:strCache>
            </c:strRef>
          </c:cat>
          <c:val>
            <c:numRef>
              <c:f>Sheet1!$B$3:$BA$3</c:f>
              <c:numCache>
                <c:formatCode>General</c:formatCode>
                <c:ptCount val="8"/>
                <c:pt idx="0">
                  <c:v>2.99892</c:v>
                </c:pt>
                <c:pt idx="1">
                  <c:v>3.2167379999999999</c:v>
                </c:pt>
                <c:pt idx="2">
                  <c:v>3.3441749999999999</c:v>
                </c:pt>
                <c:pt idx="3">
                  <c:v>3.3494429999999999</c:v>
                </c:pt>
                <c:pt idx="4">
                  <c:v>3.4247700000000001</c:v>
                </c:pt>
                <c:pt idx="5">
                  <c:v>3.4594019999999999</c:v>
                </c:pt>
                <c:pt idx="6">
                  <c:v>3.689184</c:v>
                </c:pt>
                <c:pt idx="7">
                  <c:v>3.6855009999999999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Transportation</c:v>
                </c:pt>
              </c:strCache>
            </c:strRef>
          </c:tx>
          <c:spPr>
            <a:solidFill>
              <a:srgbClr val="0096D7"/>
            </a:solidFill>
          </c:spPr>
          <c:invertIfNegative val="0"/>
          <c:cat>
            <c:strRef>
              <c:f>Sheet1!$B$1:$BA$1</c:f>
              <c:strCache>
                <c:ptCount val="8"/>
                <c:pt idx="0">
                  <c:v>2005</c:v>
                </c:pt>
                <c:pt idx="1">
                  <c:v>2015</c:v>
                </c:pt>
                <c:pt idx="2">
                  <c:v>Reference</c:v>
                </c:pt>
                <c:pt idx="3">
                  <c:v>  No CPP  </c:v>
                </c:pt>
                <c:pt idx="4">
                  <c:v> Reference </c:v>
                </c:pt>
                <c:pt idx="5">
                  <c:v>No CPP</c:v>
                </c:pt>
                <c:pt idx="6">
                  <c:v> Reference</c:v>
                </c:pt>
                <c:pt idx="7">
                  <c:v> No CPP </c:v>
                </c:pt>
              </c:strCache>
            </c:strRef>
          </c:cat>
          <c:val>
            <c:numRef>
              <c:f>Sheet1!$B$4:$BA$4</c:f>
              <c:numCache>
                <c:formatCode>General</c:formatCode>
                <c:ptCount val="8"/>
                <c:pt idx="0">
                  <c:v>0.60690999999999995</c:v>
                </c:pt>
                <c:pt idx="1">
                  <c:v>0.92875299999999994</c:v>
                </c:pt>
                <c:pt idx="2">
                  <c:v>0.89920299999999997</c:v>
                </c:pt>
                <c:pt idx="3">
                  <c:v>0.89848799999999995</c:v>
                </c:pt>
                <c:pt idx="4">
                  <c:v>1.1352869999999999</c:v>
                </c:pt>
                <c:pt idx="5">
                  <c:v>1.112547</c:v>
                </c:pt>
                <c:pt idx="6">
                  <c:v>1.6952050000000001</c:v>
                </c:pt>
                <c:pt idx="7">
                  <c:v>1.7147990000000002</c:v>
                </c:pt>
              </c:numCache>
            </c:numRef>
          </c:val>
        </c:ser>
        <c:ser>
          <c:idx val="4"/>
          <c:order val="3"/>
          <c:tx>
            <c:strRef>
              <c:f>Sheet1!$A$5</c:f>
              <c:strCache>
                <c:ptCount val="1"/>
                <c:pt idx="0">
                  <c:v>Industrial</c:v>
                </c:pt>
              </c:strCache>
            </c:strRef>
          </c:tx>
          <c:spPr>
            <a:solidFill>
              <a:srgbClr val="000000"/>
            </a:solidFill>
            <a:ln w="25400">
              <a:noFill/>
            </a:ln>
          </c:spPr>
          <c:invertIfNegative val="0"/>
          <c:cat>
            <c:strRef>
              <c:f>Sheet1!$B$1:$BA$1</c:f>
              <c:strCache>
                <c:ptCount val="8"/>
                <c:pt idx="0">
                  <c:v>2005</c:v>
                </c:pt>
                <c:pt idx="1">
                  <c:v>2015</c:v>
                </c:pt>
                <c:pt idx="2">
                  <c:v>Reference</c:v>
                </c:pt>
                <c:pt idx="3">
                  <c:v>  No CPP  </c:v>
                </c:pt>
                <c:pt idx="4">
                  <c:v> Reference </c:v>
                </c:pt>
                <c:pt idx="5">
                  <c:v>No CPP</c:v>
                </c:pt>
                <c:pt idx="6">
                  <c:v> Reference</c:v>
                </c:pt>
                <c:pt idx="7">
                  <c:v> No CPP </c:v>
                </c:pt>
              </c:strCache>
            </c:strRef>
          </c:cat>
          <c:val>
            <c:numRef>
              <c:f>Sheet1!$B$5:$BA$5</c:f>
              <c:numCache>
                <c:formatCode>General</c:formatCode>
                <c:ptCount val="8"/>
                <c:pt idx="0">
                  <c:v>7.7126849999999996</c:v>
                </c:pt>
                <c:pt idx="1">
                  <c:v>9.0947519999999997</c:v>
                </c:pt>
                <c:pt idx="2">
                  <c:v>10.242564</c:v>
                </c:pt>
                <c:pt idx="3">
                  <c:v>10.255767000000001</c:v>
                </c:pt>
                <c:pt idx="4">
                  <c:v>11.360924000000001</c:v>
                </c:pt>
                <c:pt idx="5">
                  <c:v>11.497995999999999</c:v>
                </c:pt>
                <c:pt idx="6">
                  <c:v>12.490684999999999</c:v>
                </c:pt>
                <c:pt idx="7">
                  <c:v>12.620206000000001</c:v>
                </c:pt>
              </c:numCache>
            </c:numRef>
          </c:val>
        </c:ser>
        <c:ser>
          <c:idx val="5"/>
          <c:order val="4"/>
          <c:tx>
            <c:strRef>
              <c:f>Sheet1!$A$6</c:f>
              <c:strCache>
                <c:ptCount val="1"/>
                <c:pt idx="0">
                  <c:v>Electric power</c:v>
                </c:pt>
              </c:strCache>
            </c:strRef>
          </c:tx>
          <c:spPr>
            <a:solidFill>
              <a:srgbClr val="BD732A"/>
            </a:solidFill>
            <a:ln w="25400">
              <a:noFill/>
            </a:ln>
          </c:spPr>
          <c:invertIfNegative val="0"/>
          <c:cat>
            <c:strRef>
              <c:f>Sheet1!$B$1:$BA$1</c:f>
              <c:strCache>
                <c:ptCount val="8"/>
                <c:pt idx="0">
                  <c:v>2005</c:v>
                </c:pt>
                <c:pt idx="1">
                  <c:v>2015</c:v>
                </c:pt>
                <c:pt idx="2">
                  <c:v>Reference</c:v>
                </c:pt>
                <c:pt idx="3">
                  <c:v>  No CPP  </c:v>
                </c:pt>
                <c:pt idx="4">
                  <c:v> Reference </c:v>
                </c:pt>
                <c:pt idx="5">
                  <c:v>No CPP</c:v>
                </c:pt>
                <c:pt idx="6">
                  <c:v> Reference</c:v>
                </c:pt>
                <c:pt idx="7">
                  <c:v> No CPP </c:v>
                </c:pt>
              </c:strCache>
            </c:strRef>
          </c:cat>
          <c:val>
            <c:numRef>
              <c:f>Sheet1!$B$6:$BA$6</c:f>
              <c:numCache>
                <c:formatCode>General</c:formatCode>
                <c:ptCount val="8"/>
                <c:pt idx="0">
                  <c:v>5.8691450000000005</c:v>
                </c:pt>
                <c:pt idx="1">
                  <c:v>9.6066509999999994</c:v>
                </c:pt>
                <c:pt idx="2">
                  <c:v>8.2622800000000005</c:v>
                </c:pt>
                <c:pt idx="3">
                  <c:v>8.1640119999999996</c:v>
                </c:pt>
                <c:pt idx="4">
                  <c:v>11.022814</c:v>
                </c:pt>
                <c:pt idx="5">
                  <c:v>9.6897289999999998</c:v>
                </c:pt>
                <c:pt idx="6">
                  <c:v>11.961382</c:v>
                </c:pt>
                <c:pt idx="7">
                  <c:v>11.184361000000001</c:v>
                </c:pt>
              </c:numCache>
            </c:numRef>
          </c:val>
        </c:ser>
        <c:ser>
          <c:idx val="3"/>
          <c:order val="5"/>
          <c:tx>
            <c:strRef>
              <c:f>Sheet1!$A$7</c:f>
              <c:strCache>
                <c:ptCount val="1"/>
                <c:pt idx="0">
                  <c:v>Gas to Liquids</c:v>
                </c:pt>
              </c:strCache>
            </c:strRef>
          </c:tx>
          <c:spPr>
            <a:solidFill>
              <a:srgbClr val="0096D7"/>
            </a:solidFill>
          </c:spPr>
          <c:invertIfNegative val="0"/>
          <c:cat>
            <c:strRef>
              <c:f>Sheet1!$B$1:$BA$1</c:f>
              <c:strCache>
                <c:ptCount val="8"/>
                <c:pt idx="0">
                  <c:v>2005</c:v>
                </c:pt>
                <c:pt idx="1">
                  <c:v>2015</c:v>
                </c:pt>
                <c:pt idx="2">
                  <c:v>Reference</c:v>
                </c:pt>
                <c:pt idx="3">
                  <c:v>  No CPP  </c:v>
                </c:pt>
                <c:pt idx="4">
                  <c:v> Reference </c:v>
                </c:pt>
                <c:pt idx="5">
                  <c:v>No CPP</c:v>
                </c:pt>
                <c:pt idx="6">
                  <c:v> Reference</c:v>
                </c:pt>
                <c:pt idx="7">
                  <c:v> No CPP </c:v>
                </c:pt>
              </c:strCache>
            </c:strRef>
          </c:cat>
          <c:val>
            <c:numRef>
              <c:f>Sheet1!$B$7:$BA$7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6"/>
          <c:order val="6"/>
          <c:tx>
            <c:strRef>
              <c:f>Sheet1!$A$8</c:f>
              <c:strCache>
                <c:ptCount val="1"/>
              </c:strCache>
            </c:strRef>
          </c:tx>
          <c:invertIfNegative val="0"/>
          <c:cat>
            <c:strRef>
              <c:f>Sheet1!$B$1:$BA$1</c:f>
              <c:strCache>
                <c:ptCount val="8"/>
                <c:pt idx="0">
                  <c:v>2005</c:v>
                </c:pt>
                <c:pt idx="1">
                  <c:v>2015</c:v>
                </c:pt>
                <c:pt idx="2">
                  <c:v>Reference</c:v>
                </c:pt>
                <c:pt idx="3">
                  <c:v>  No CPP  </c:v>
                </c:pt>
                <c:pt idx="4">
                  <c:v> Reference </c:v>
                </c:pt>
                <c:pt idx="5">
                  <c:v>No CPP</c:v>
                </c:pt>
                <c:pt idx="6">
                  <c:v> Reference</c:v>
                </c:pt>
                <c:pt idx="7">
                  <c:v> No CPP </c:v>
                </c:pt>
              </c:strCache>
            </c:strRef>
          </c:cat>
          <c:val>
            <c:numRef>
              <c:f>Sheet1!$B$8:$BA$8</c:f>
              <c:numCache>
                <c:formatCode>General</c:formatCode>
                <c:ptCount val="8"/>
              </c:numCache>
            </c:numRef>
          </c:val>
        </c:ser>
        <c:ser>
          <c:idx val="12"/>
          <c:order val="12"/>
          <c:tx>
            <c:strRef>
              <c:f>Sheet1!$A$14</c:f>
              <c:strCache>
                <c:ptCount val="1"/>
                <c:pt idx="0">
                  <c:v>Gas to Liquids</c:v>
                </c:pt>
              </c:strCache>
            </c:strRef>
          </c:tx>
          <c:invertIfNegative val="0"/>
          <c:cat>
            <c:strRef>
              <c:f>Sheet1!$B$1:$BA$1</c:f>
              <c:strCache>
                <c:ptCount val="8"/>
                <c:pt idx="0">
                  <c:v>2005</c:v>
                </c:pt>
                <c:pt idx="1">
                  <c:v>2015</c:v>
                </c:pt>
                <c:pt idx="2">
                  <c:v>Reference</c:v>
                </c:pt>
                <c:pt idx="3">
                  <c:v>  No CPP  </c:v>
                </c:pt>
                <c:pt idx="4">
                  <c:v> Reference </c:v>
                </c:pt>
                <c:pt idx="5">
                  <c:v>No CPP</c:v>
                </c:pt>
                <c:pt idx="6">
                  <c:v> Reference</c:v>
                </c:pt>
                <c:pt idx="7">
                  <c:v> No CPP </c:v>
                </c:pt>
              </c:strCache>
            </c:strRef>
          </c:cat>
          <c:val>
            <c:numRef>
              <c:f>Sheet1!$B$14:$BA$14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14681776"/>
        <c:axId val="214682336"/>
      </c:barChart>
      <c:barChart>
        <c:barDir val="col"/>
        <c:grouping val="stacked"/>
        <c:varyColors val="0"/>
        <c:ser>
          <c:idx val="7"/>
          <c:order val="7"/>
          <c:tx>
            <c:strRef>
              <c:f>Sheet1!$A$9</c:f>
              <c:strCache>
                <c:ptCount val="1"/>
                <c:pt idx="0">
                  <c:v>Residential</c:v>
                </c:pt>
              </c:strCache>
            </c:strRef>
          </c:tx>
          <c:spPr>
            <a:solidFill>
              <a:srgbClr val="5D9732"/>
            </a:solidFill>
            <a:ln>
              <a:noFill/>
            </a:ln>
          </c:spPr>
          <c:invertIfNegative val="0"/>
          <c:cat>
            <c:strRef>
              <c:f>Sheet1!$B$1:$BA$1</c:f>
              <c:strCache>
                <c:ptCount val="8"/>
                <c:pt idx="0">
                  <c:v>2005</c:v>
                </c:pt>
                <c:pt idx="1">
                  <c:v>2015</c:v>
                </c:pt>
                <c:pt idx="2">
                  <c:v>Reference</c:v>
                </c:pt>
                <c:pt idx="3">
                  <c:v>  No CPP  </c:v>
                </c:pt>
                <c:pt idx="4">
                  <c:v> Reference </c:v>
                </c:pt>
                <c:pt idx="5">
                  <c:v>No CPP</c:v>
                </c:pt>
                <c:pt idx="6">
                  <c:v> Reference</c:v>
                </c:pt>
                <c:pt idx="7">
                  <c:v> No CPP </c:v>
                </c:pt>
              </c:strCache>
            </c:strRef>
          </c:cat>
          <c:val>
            <c:numRef>
              <c:f>Sheet1!$B$9:$BA$9</c:f>
              <c:numCache>
                <c:formatCode>General</c:formatCode>
                <c:ptCount val="8"/>
                <c:pt idx="0">
                  <c:v>13.224041095890408</c:v>
                </c:pt>
                <c:pt idx="1">
                  <c:v>12.655723287671233</c:v>
                </c:pt>
                <c:pt idx="2">
                  <c:v>12.880494535519125</c:v>
                </c:pt>
                <c:pt idx="3">
                  <c:v>12.92778904109589</c:v>
                </c:pt>
                <c:pt idx="4">
                  <c:v>12.739660273972602</c:v>
                </c:pt>
                <c:pt idx="5">
                  <c:v>12.820213698630138</c:v>
                </c:pt>
                <c:pt idx="6">
                  <c:v>12.524770491803277</c:v>
                </c:pt>
                <c:pt idx="7">
                  <c:v>12.56203825136612</c:v>
                </c:pt>
              </c:numCache>
            </c:numRef>
          </c:val>
        </c:ser>
        <c:ser>
          <c:idx val="8"/>
          <c:order val="8"/>
          <c:tx>
            <c:strRef>
              <c:f>Sheet1!$A$10</c:f>
              <c:strCache>
                <c:ptCount val="1"/>
                <c:pt idx="0">
                  <c:v>Commercial</c:v>
                </c:pt>
              </c:strCache>
            </c:strRef>
          </c:tx>
          <c:spPr>
            <a:solidFill>
              <a:srgbClr val="A33340"/>
            </a:solidFill>
            <a:ln>
              <a:noFill/>
            </a:ln>
          </c:spPr>
          <c:invertIfNegative val="0"/>
          <c:cat>
            <c:strRef>
              <c:f>Sheet1!$B$1:$BA$1</c:f>
              <c:strCache>
                <c:ptCount val="8"/>
                <c:pt idx="0">
                  <c:v>2005</c:v>
                </c:pt>
                <c:pt idx="1">
                  <c:v>2015</c:v>
                </c:pt>
                <c:pt idx="2">
                  <c:v>Reference</c:v>
                </c:pt>
                <c:pt idx="3">
                  <c:v>  No CPP  </c:v>
                </c:pt>
                <c:pt idx="4">
                  <c:v> Reference </c:v>
                </c:pt>
                <c:pt idx="5">
                  <c:v>No CPP</c:v>
                </c:pt>
                <c:pt idx="6">
                  <c:v> Reference</c:v>
                </c:pt>
                <c:pt idx="7">
                  <c:v> No CPP </c:v>
                </c:pt>
              </c:strCache>
            </c:strRef>
          </c:cat>
          <c:val>
            <c:numRef>
              <c:f>Sheet1!$B$10:$BA$10</c:f>
              <c:numCache>
                <c:formatCode>General</c:formatCode>
                <c:ptCount val="8"/>
                <c:pt idx="0">
                  <c:v>8.2162191780821914</c:v>
                </c:pt>
                <c:pt idx="1">
                  <c:v>8.8129808219178081</c:v>
                </c:pt>
                <c:pt idx="2">
                  <c:v>9.1370901639344257</c:v>
                </c:pt>
                <c:pt idx="3">
                  <c:v>9.1765561643835607</c:v>
                </c:pt>
                <c:pt idx="4">
                  <c:v>9.3829315068493155</c:v>
                </c:pt>
                <c:pt idx="5">
                  <c:v>9.4778136986301362</c:v>
                </c:pt>
                <c:pt idx="6">
                  <c:v>10.079737704918031</c:v>
                </c:pt>
                <c:pt idx="7">
                  <c:v>10.069674863387979</c:v>
                </c:pt>
              </c:numCache>
            </c:numRef>
          </c:val>
        </c:ser>
        <c:ser>
          <c:idx val="9"/>
          <c:order val="9"/>
          <c:tx>
            <c:strRef>
              <c:f>Sheet1!$A$11</c:f>
              <c:strCache>
                <c:ptCount val="1"/>
                <c:pt idx="0">
                  <c:v>Transportation</c:v>
                </c:pt>
              </c:strCache>
            </c:strRef>
          </c:tx>
          <c:spPr>
            <a:solidFill>
              <a:srgbClr val="0096D7"/>
            </a:solidFill>
            <a:ln>
              <a:noFill/>
            </a:ln>
          </c:spPr>
          <c:invertIfNegative val="0"/>
          <c:cat>
            <c:strRef>
              <c:f>Sheet1!$B$1:$BA$1</c:f>
              <c:strCache>
                <c:ptCount val="8"/>
                <c:pt idx="0">
                  <c:v>2005</c:v>
                </c:pt>
                <c:pt idx="1">
                  <c:v>2015</c:v>
                </c:pt>
                <c:pt idx="2">
                  <c:v>Reference</c:v>
                </c:pt>
                <c:pt idx="3">
                  <c:v>  No CPP  </c:v>
                </c:pt>
                <c:pt idx="4">
                  <c:v> Reference </c:v>
                </c:pt>
                <c:pt idx="5">
                  <c:v>No CPP</c:v>
                </c:pt>
                <c:pt idx="6">
                  <c:v> Reference</c:v>
                </c:pt>
                <c:pt idx="7">
                  <c:v> No CPP </c:v>
                </c:pt>
              </c:strCache>
            </c:strRef>
          </c:cat>
          <c:val>
            <c:numRef>
              <c:f>Sheet1!$B$11:$BA$11</c:f>
              <c:numCache>
                <c:formatCode>General</c:formatCode>
                <c:ptCount val="8"/>
                <c:pt idx="0">
                  <c:v>1.6627671232876713</c:v>
                </c:pt>
                <c:pt idx="1">
                  <c:v>2.5445287671232877</c:v>
                </c:pt>
                <c:pt idx="2">
                  <c:v>2.4568387978142079</c:v>
                </c:pt>
                <c:pt idx="3">
                  <c:v>2.4616109589041093</c:v>
                </c:pt>
                <c:pt idx="4">
                  <c:v>3.110375342465753</c:v>
                </c:pt>
                <c:pt idx="5">
                  <c:v>3.0480739726027397</c:v>
                </c:pt>
                <c:pt idx="6">
                  <c:v>4.6317076502732242</c:v>
                </c:pt>
                <c:pt idx="7">
                  <c:v>4.6852431693989081</c:v>
                </c:pt>
              </c:numCache>
            </c:numRef>
          </c:val>
        </c:ser>
        <c:ser>
          <c:idx val="10"/>
          <c:order val="10"/>
          <c:tx>
            <c:strRef>
              <c:f>Sheet1!$A$12</c:f>
              <c:strCache>
                <c:ptCount val="1"/>
                <c:pt idx="0">
                  <c:v>Industrial</c:v>
                </c:pt>
              </c:strCache>
            </c:strRef>
          </c:tx>
          <c:spPr>
            <a:solidFill>
              <a:srgbClr val="BD732A"/>
            </a:solidFill>
            <a:ln>
              <a:noFill/>
            </a:ln>
          </c:spPr>
          <c:invertIfNegative val="0"/>
          <c:cat>
            <c:strRef>
              <c:f>Sheet1!$B$1:$BA$1</c:f>
              <c:strCache>
                <c:ptCount val="8"/>
                <c:pt idx="0">
                  <c:v>2005</c:v>
                </c:pt>
                <c:pt idx="1">
                  <c:v>2015</c:v>
                </c:pt>
                <c:pt idx="2">
                  <c:v>Reference</c:v>
                </c:pt>
                <c:pt idx="3">
                  <c:v>  No CPP  </c:v>
                </c:pt>
                <c:pt idx="4">
                  <c:v> Reference </c:v>
                </c:pt>
                <c:pt idx="5">
                  <c:v>No CPP</c:v>
                </c:pt>
                <c:pt idx="6">
                  <c:v> Reference</c:v>
                </c:pt>
                <c:pt idx="7">
                  <c:v> No CPP </c:v>
                </c:pt>
              </c:strCache>
            </c:strRef>
          </c:cat>
          <c:val>
            <c:numRef>
              <c:f>Sheet1!$B$12:$BA$12</c:f>
              <c:numCache>
                <c:formatCode>General</c:formatCode>
                <c:ptCount val="8"/>
                <c:pt idx="0">
                  <c:v>21.130643835616439</c:v>
                </c:pt>
                <c:pt idx="1">
                  <c:v>24.917128767123284</c:v>
                </c:pt>
                <c:pt idx="2">
                  <c:v>27.985147540983608</c:v>
                </c:pt>
                <c:pt idx="3">
                  <c:v>28.097991780821921</c:v>
                </c:pt>
                <c:pt idx="4">
                  <c:v>31.125819178082192</c:v>
                </c:pt>
                <c:pt idx="5">
                  <c:v>31.501358904109587</c:v>
                </c:pt>
                <c:pt idx="6">
                  <c:v>34.12755464480874</c:v>
                </c:pt>
                <c:pt idx="7">
                  <c:v>34.481437158469951</c:v>
                </c:pt>
              </c:numCache>
            </c:numRef>
          </c:val>
        </c:ser>
        <c:ser>
          <c:idx val="11"/>
          <c:order val="11"/>
          <c:tx>
            <c:strRef>
              <c:f>Sheet1!$A$13</c:f>
              <c:strCache>
                <c:ptCount val="1"/>
                <c:pt idx="0">
                  <c:v>Electric power</c:v>
                </c:pt>
              </c:strCache>
            </c:strRef>
          </c:tx>
          <c:spPr>
            <a:solidFill>
              <a:srgbClr val="000000"/>
            </a:solidFill>
            <a:ln>
              <a:noFill/>
            </a:ln>
          </c:spPr>
          <c:invertIfNegative val="0"/>
          <c:cat>
            <c:strRef>
              <c:f>Sheet1!$B$1:$BA$1</c:f>
              <c:strCache>
                <c:ptCount val="8"/>
                <c:pt idx="0">
                  <c:v>2005</c:v>
                </c:pt>
                <c:pt idx="1">
                  <c:v>2015</c:v>
                </c:pt>
                <c:pt idx="2">
                  <c:v>Reference</c:v>
                </c:pt>
                <c:pt idx="3">
                  <c:v>  No CPP  </c:v>
                </c:pt>
                <c:pt idx="4">
                  <c:v> Reference </c:v>
                </c:pt>
                <c:pt idx="5">
                  <c:v>No CPP</c:v>
                </c:pt>
                <c:pt idx="6">
                  <c:v> Reference</c:v>
                </c:pt>
                <c:pt idx="7">
                  <c:v> No CPP </c:v>
                </c:pt>
              </c:strCache>
            </c:strRef>
          </c:cat>
          <c:val>
            <c:numRef>
              <c:f>Sheet1!$B$13:$BA$13</c:f>
              <c:numCache>
                <c:formatCode>General</c:formatCode>
                <c:ptCount val="8"/>
                <c:pt idx="0">
                  <c:v>16.079849315068497</c:v>
                </c:pt>
                <c:pt idx="1">
                  <c:v>26.319591780821916</c:v>
                </c:pt>
                <c:pt idx="2">
                  <c:v>22.574535519125682</c:v>
                </c:pt>
                <c:pt idx="3">
                  <c:v>22.367156164383562</c:v>
                </c:pt>
                <c:pt idx="4">
                  <c:v>30.199490410958905</c:v>
                </c:pt>
                <c:pt idx="5">
                  <c:v>26.547202739726025</c:v>
                </c:pt>
                <c:pt idx="6">
                  <c:v>32.681371584699455</c:v>
                </c:pt>
                <c:pt idx="7">
                  <c:v>30.558363387978144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14683456"/>
        <c:axId val="214682896"/>
      </c:barChart>
      <c:catAx>
        <c:axId val="2146817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>
            <a:solidFill>
              <a:schemeClr val="tx1"/>
            </a:solidFill>
          </a:ln>
        </c:spPr>
        <c:crossAx val="2146823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14682336"/>
        <c:scaling>
          <c:orientation val="minMax"/>
          <c:max val="40"/>
        </c:scaling>
        <c:delete val="0"/>
        <c:axPos val="l"/>
        <c:majorGridlines>
          <c:spPr>
            <a:ln>
              <a:solidFill>
                <a:srgbClr val="FFFFFF">
                  <a:lumMod val="65000"/>
                </a:srgb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noFill/>
          </a:ln>
        </c:spPr>
        <c:crossAx val="214681776"/>
        <c:crosses val="autoZero"/>
        <c:crossBetween val="between"/>
      </c:valAx>
      <c:valAx>
        <c:axId val="214682896"/>
        <c:scaling>
          <c:orientation val="minMax"/>
          <c:max val="109.58904"/>
          <c:min val="0"/>
        </c:scaling>
        <c:delete val="0"/>
        <c:axPos val="r"/>
        <c:numFmt formatCode="#,##0" sourceLinked="0"/>
        <c:majorTickMark val="none"/>
        <c:minorTickMark val="out"/>
        <c:tickLblPos val="nextTo"/>
        <c:spPr>
          <a:noFill/>
          <a:ln>
            <a:solidFill>
              <a:srgbClr val="FFFFFF"/>
            </a:solidFill>
          </a:ln>
        </c:spPr>
        <c:crossAx val="214683456"/>
        <c:crosses val="max"/>
        <c:crossBetween val="between"/>
        <c:majorUnit val="10"/>
        <c:minorUnit val="10"/>
      </c:valAx>
      <c:catAx>
        <c:axId val="21468345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14682896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2264716910386205E-2"/>
          <c:y val="4.1549999732721797E-2"/>
          <c:w val="0.90961317335333092"/>
          <c:h val="0.86854288699298787"/>
        </c:manualLayout>
      </c:layout>
      <c:areaChart>
        <c:grouping val="stack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Exports to Canada</c:v>
                </c:pt>
              </c:strCache>
            </c:strRef>
          </c:tx>
          <c:spPr>
            <a:solidFill>
              <a:srgbClr val="675005"/>
            </a:solidFill>
            <a:ln>
              <a:noFill/>
            </a:ln>
          </c:spPr>
          <c:cat>
            <c:strRef>
              <c:f>Sheet1!$B$1:$CX$1</c:f>
              <c:strCache>
                <c:ptCount val="10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  <c:pt idx="49">
                  <c:v>2019</c:v>
                </c:pt>
                <c:pt idx="50">
                  <c:v>2020</c:v>
                </c:pt>
                <c:pt idx="51">
                  <c:v>2021</c:v>
                </c:pt>
                <c:pt idx="52">
                  <c:v>2022</c:v>
                </c:pt>
                <c:pt idx="53">
                  <c:v>2023</c:v>
                </c:pt>
                <c:pt idx="54">
                  <c:v>2024</c:v>
                </c:pt>
                <c:pt idx="55">
                  <c:v>2025</c:v>
                </c:pt>
                <c:pt idx="56">
                  <c:v>2026</c:v>
                </c:pt>
                <c:pt idx="57">
                  <c:v>2027</c:v>
                </c:pt>
                <c:pt idx="58">
                  <c:v>2028</c:v>
                </c:pt>
                <c:pt idx="59">
                  <c:v>2029</c:v>
                </c:pt>
                <c:pt idx="60">
                  <c:v>2030</c:v>
                </c:pt>
                <c:pt idx="61">
                  <c:v>2031</c:v>
                </c:pt>
                <c:pt idx="62">
                  <c:v>2032</c:v>
                </c:pt>
                <c:pt idx="63">
                  <c:v>2033</c:v>
                </c:pt>
                <c:pt idx="64">
                  <c:v>2034</c:v>
                </c:pt>
                <c:pt idx="65">
                  <c:v>2035</c:v>
                </c:pt>
                <c:pt idx="66">
                  <c:v>2036</c:v>
                </c:pt>
                <c:pt idx="67">
                  <c:v>2037</c:v>
                </c:pt>
                <c:pt idx="68">
                  <c:v>2038</c:v>
                </c:pt>
                <c:pt idx="69">
                  <c:v>2039</c:v>
                </c:pt>
                <c:pt idx="70">
                  <c:v>2040</c:v>
                </c:pt>
                <c:pt idx="73">
                  <c:v>2013</c:v>
                </c:pt>
                <c:pt idx="74">
                  <c:v>2014</c:v>
                </c:pt>
                <c:pt idx="75">
                  <c:v>2015</c:v>
                </c:pt>
                <c:pt idx="76">
                  <c:v>2016</c:v>
                </c:pt>
                <c:pt idx="77">
                  <c:v>2017</c:v>
                </c:pt>
                <c:pt idx="78">
                  <c:v>2018</c:v>
                </c:pt>
                <c:pt idx="79">
                  <c:v>2019</c:v>
                </c:pt>
                <c:pt idx="80">
                  <c:v>2020</c:v>
                </c:pt>
                <c:pt idx="81">
                  <c:v>2021</c:v>
                </c:pt>
                <c:pt idx="82">
                  <c:v>2022</c:v>
                </c:pt>
                <c:pt idx="83">
                  <c:v>2023</c:v>
                </c:pt>
                <c:pt idx="84">
                  <c:v>2024</c:v>
                </c:pt>
                <c:pt idx="85">
                  <c:v>2025</c:v>
                </c:pt>
                <c:pt idx="86">
                  <c:v>2026</c:v>
                </c:pt>
                <c:pt idx="87">
                  <c:v>2027</c:v>
                </c:pt>
                <c:pt idx="88">
                  <c:v>2028</c:v>
                </c:pt>
                <c:pt idx="89">
                  <c:v>2029</c:v>
                </c:pt>
                <c:pt idx="90">
                  <c:v>2030</c:v>
                </c:pt>
                <c:pt idx="91">
                  <c:v>2031</c:v>
                </c:pt>
                <c:pt idx="92">
                  <c:v>2032</c:v>
                </c:pt>
                <c:pt idx="93">
                  <c:v>2033</c:v>
                </c:pt>
                <c:pt idx="94">
                  <c:v>2034</c:v>
                </c:pt>
                <c:pt idx="95">
                  <c:v>2035</c:v>
                </c:pt>
                <c:pt idx="96">
                  <c:v>2036</c:v>
                </c:pt>
                <c:pt idx="97">
                  <c:v>2037</c:v>
                </c:pt>
                <c:pt idx="98">
                  <c:v>2038</c:v>
                </c:pt>
                <c:pt idx="99">
                  <c:v>2039</c:v>
                </c:pt>
                <c:pt idx="100">
                  <c:v>2040</c:v>
                </c:pt>
              </c:strCache>
            </c:strRef>
          </c:cat>
          <c:val>
            <c:numRef>
              <c:f>Sheet1!$B$2:$CX$2</c:f>
              <c:numCache>
                <c:formatCode>0.00000</c:formatCode>
                <c:ptCount val="101"/>
                <c:pt idx="0">
                  <c:v>7.2585999999999998E-2</c:v>
                </c:pt>
                <c:pt idx="1">
                  <c:v>0.166689</c:v>
                </c:pt>
                <c:pt idx="2">
                  <c:v>0.18931500000000001</c:v>
                </c:pt>
                <c:pt idx="3">
                  <c:v>0.27098699999999998</c:v>
                </c:pt>
                <c:pt idx="4">
                  <c:v>0.39458500000000002</c:v>
                </c:pt>
                <c:pt idx="5">
                  <c:v>0.35828100000000002</c:v>
                </c:pt>
                <c:pt idx="6">
                  <c:v>0.34106500000000001</c:v>
                </c:pt>
                <c:pt idx="7">
                  <c:v>0.48219800000000002</c:v>
                </c:pt>
                <c:pt idx="8">
                  <c:v>0.59048100000000003</c:v>
                </c:pt>
                <c:pt idx="9">
                  <c:v>0.700596</c:v>
                </c:pt>
                <c:pt idx="10">
                  <c:v>0.73874499999999999</c:v>
                </c:pt>
                <c:pt idx="11">
                  <c:v>0.93699299999999996</c:v>
                </c:pt>
                <c:pt idx="12">
                  <c:v>0.97072999999999998</c:v>
                </c:pt>
                <c:pt idx="13">
                  <c:v>0.911192</c:v>
                </c:pt>
                <c:pt idx="14">
                  <c:v>0.76957100000000001</c:v>
                </c:pt>
                <c:pt idx="15">
                  <c:v>0.69800300000000004</c:v>
                </c:pt>
                <c:pt idx="16">
                  <c:v>0.66043799999999997</c:v>
                </c:pt>
                <c:pt idx="17">
                  <c:v>0.64066800000000002</c:v>
                </c:pt>
                <c:pt idx="18">
                  <c:v>0.63031300000000001</c:v>
                </c:pt>
                <c:pt idx="19">
                  <c:v>0.65017499999999995</c:v>
                </c:pt>
                <c:pt idx="20">
                  <c:v>0.647115</c:v>
                </c:pt>
                <c:pt idx="21">
                  <c:v>0.65955200000000003</c:v>
                </c:pt>
                <c:pt idx="22">
                  <c:v>0.66818</c:v>
                </c:pt>
                <c:pt idx="23">
                  <c:v>0.68213199999999996</c:v>
                </c:pt>
                <c:pt idx="24">
                  <c:v>0.66608800000000001</c:v>
                </c:pt>
                <c:pt idx="25">
                  <c:v>0.68467800000000001</c:v>
                </c:pt>
                <c:pt idx="26">
                  <c:v>0.68843399999999999</c:v>
                </c:pt>
                <c:pt idx="27">
                  <c:v>0.697044</c:v>
                </c:pt>
                <c:pt idx="28">
                  <c:v>0.70708099999999996</c:v>
                </c:pt>
                <c:pt idx="29">
                  <c:v>0.72835899999999998</c:v>
                </c:pt>
                <c:pt idx="30">
                  <c:v>0.72509800000000002</c:v>
                </c:pt>
                <c:pt idx="31">
                  <c:v>0.72920700000000005</c:v>
                </c:pt>
                <c:pt idx="32">
                  <c:v>0.71657999999999999</c:v>
                </c:pt>
                <c:pt idx="33">
                  <c:v>0.71780299999999997</c:v>
                </c:pt>
                <c:pt idx="34">
                  <c:v>0.724638</c:v>
                </c:pt>
                <c:pt idx="35">
                  <c:v>0.73261100000000001</c:v>
                </c:pt>
                <c:pt idx="36">
                  <c:v>0.74872499999999997</c:v>
                </c:pt>
                <c:pt idx="37">
                  <c:v>0.74721400000000004</c:v>
                </c:pt>
                <c:pt idx="38">
                  <c:v>0.74894000000000005</c:v>
                </c:pt>
                <c:pt idx="39">
                  <c:v>0.74784200000000001</c:v>
                </c:pt>
                <c:pt idx="40">
                  <c:v>0.74621999999999999</c:v>
                </c:pt>
                <c:pt idx="41">
                  <c:v>0.74621999999999999</c:v>
                </c:pt>
                <c:pt idx="42">
                  <c:v>0.911192</c:v>
                </c:pt>
                <c:pt idx="43">
                  <c:v>0.911192</c:v>
                </c:pt>
                <c:pt idx="44">
                  <c:v>0.76957100000000001</c:v>
                </c:pt>
                <c:pt idx="45">
                  <c:v>0.69800300000000004</c:v>
                </c:pt>
                <c:pt idx="46">
                  <c:v>0.66043799999999997</c:v>
                </c:pt>
                <c:pt idx="47">
                  <c:v>0.64066800000000002</c:v>
                </c:pt>
                <c:pt idx="48">
                  <c:v>0.64896200000000004</c:v>
                </c:pt>
                <c:pt idx="49">
                  <c:v>0.71240499999999995</c:v>
                </c:pt>
                <c:pt idx="50">
                  <c:v>0.775752</c:v>
                </c:pt>
                <c:pt idx="51">
                  <c:v>0.85038000000000002</c:v>
                </c:pt>
                <c:pt idx="52">
                  <c:v>0.92637499999999995</c:v>
                </c:pt>
                <c:pt idx="53">
                  <c:v>1.01705</c:v>
                </c:pt>
                <c:pt idx="54">
                  <c:v>1.06785</c:v>
                </c:pt>
                <c:pt idx="55">
                  <c:v>1.1420600000000001</c:v>
                </c:pt>
                <c:pt idx="56">
                  <c:v>1.2099299999999999</c:v>
                </c:pt>
                <c:pt idx="57">
                  <c:v>1.28365</c:v>
                </c:pt>
                <c:pt idx="58">
                  <c:v>1.35179</c:v>
                </c:pt>
                <c:pt idx="59">
                  <c:v>1.4501200000000001</c:v>
                </c:pt>
                <c:pt idx="60">
                  <c:v>1.50258</c:v>
                </c:pt>
                <c:pt idx="61">
                  <c:v>1.5500400000000001</c:v>
                </c:pt>
                <c:pt idx="62">
                  <c:v>1.58849</c:v>
                </c:pt>
                <c:pt idx="63">
                  <c:v>1.6355200000000001</c:v>
                </c:pt>
                <c:pt idx="64">
                  <c:v>1.6897</c:v>
                </c:pt>
                <c:pt idx="65">
                  <c:v>1.75983</c:v>
                </c:pt>
                <c:pt idx="66">
                  <c:v>1.8364400000000001</c:v>
                </c:pt>
                <c:pt idx="67">
                  <c:v>1.9031400000000001</c:v>
                </c:pt>
                <c:pt idx="68">
                  <c:v>1.9468399999999999</c:v>
                </c:pt>
                <c:pt idx="69">
                  <c:v>1.9829600000000001</c:v>
                </c:pt>
                <c:pt idx="70">
                  <c:v>2.00779</c:v>
                </c:pt>
                <c:pt idx="71">
                  <c:v>2.00779</c:v>
                </c:pt>
                <c:pt idx="72">
                  <c:v>0.911192</c:v>
                </c:pt>
                <c:pt idx="73">
                  <c:v>0.911192</c:v>
                </c:pt>
                <c:pt idx="74">
                  <c:v>0.76957100000000001</c:v>
                </c:pt>
                <c:pt idx="75">
                  <c:v>0.69800300000000004</c:v>
                </c:pt>
                <c:pt idx="76">
                  <c:v>0.66043799999999997</c:v>
                </c:pt>
                <c:pt idx="77">
                  <c:v>0.64066800000000002</c:v>
                </c:pt>
                <c:pt idx="78">
                  <c:v>0.64596500000000001</c:v>
                </c:pt>
                <c:pt idx="79">
                  <c:v>0.675149</c:v>
                </c:pt>
                <c:pt idx="80">
                  <c:v>0.68794299999999997</c:v>
                </c:pt>
                <c:pt idx="81">
                  <c:v>0.71603000000000006</c:v>
                </c:pt>
                <c:pt idx="82">
                  <c:v>0.73768</c:v>
                </c:pt>
                <c:pt idx="83">
                  <c:v>0.77663700000000002</c:v>
                </c:pt>
                <c:pt idx="84">
                  <c:v>0.78961000000000003</c:v>
                </c:pt>
                <c:pt idx="85">
                  <c:v>0.81913999999999998</c:v>
                </c:pt>
                <c:pt idx="86">
                  <c:v>0.83051699999999995</c:v>
                </c:pt>
                <c:pt idx="87">
                  <c:v>0.84551500000000002</c:v>
                </c:pt>
                <c:pt idx="88">
                  <c:v>0.855267</c:v>
                </c:pt>
                <c:pt idx="89">
                  <c:v>0.88570300000000002</c:v>
                </c:pt>
                <c:pt idx="90">
                  <c:v>0.89261000000000001</c:v>
                </c:pt>
                <c:pt idx="91">
                  <c:v>0.90000199999999997</c:v>
                </c:pt>
                <c:pt idx="92">
                  <c:v>0.89830299999999996</c:v>
                </c:pt>
                <c:pt idx="93">
                  <c:v>0.90540699999999996</c:v>
                </c:pt>
                <c:pt idx="94">
                  <c:v>0.90764500000000004</c:v>
                </c:pt>
                <c:pt idx="95">
                  <c:v>0.92866000000000004</c:v>
                </c:pt>
                <c:pt idx="96">
                  <c:v>0.93398499999999995</c:v>
                </c:pt>
                <c:pt idx="97">
                  <c:v>0.92473799999999995</c:v>
                </c:pt>
                <c:pt idx="98">
                  <c:v>0.90753300000000003</c:v>
                </c:pt>
                <c:pt idx="99">
                  <c:v>0.89485800000000004</c:v>
                </c:pt>
                <c:pt idx="100">
                  <c:v>0.891262</c:v>
                </c:pt>
              </c:numCache>
            </c:numRef>
          </c:val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Alaska LNG exports</c:v>
                </c:pt>
              </c:strCache>
            </c:strRef>
          </c:tx>
          <c:spPr>
            <a:solidFill>
              <a:srgbClr val="FFC702"/>
            </a:solidFill>
            <a:ln>
              <a:noFill/>
            </a:ln>
          </c:spPr>
          <c:cat>
            <c:strRef>
              <c:f>Sheet1!$B$1:$CX$1</c:f>
              <c:strCache>
                <c:ptCount val="10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  <c:pt idx="49">
                  <c:v>2019</c:v>
                </c:pt>
                <c:pt idx="50">
                  <c:v>2020</c:v>
                </c:pt>
                <c:pt idx="51">
                  <c:v>2021</c:v>
                </c:pt>
                <c:pt idx="52">
                  <c:v>2022</c:v>
                </c:pt>
                <c:pt idx="53">
                  <c:v>2023</c:v>
                </c:pt>
                <c:pt idx="54">
                  <c:v>2024</c:v>
                </c:pt>
                <c:pt idx="55">
                  <c:v>2025</c:v>
                </c:pt>
                <c:pt idx="56">
                  <c:v>2026</c:v>
                </c:pt>
                <c:pt idx="57">
                  <c:v>2027</c:v>
                </c:pt>
                <c:pt idx="58">
                  <c:v>2028</c:v>
                </c:pt>
                <c:pt idx="59">
                  <c:v>2029</c:v>
                </c:pt>
                <c:pt idx="60">
                  <c:v>2030</c:v>
                </c:pt>
                <c:pt idx="61">
                  <c:v>2031</c:v>
                </c:pt>
                <c:pt idx="62">
                  <c:v>2032</c:v>
                </c:pt>
                <c:pt idx="63">
                  <c:v>2033</c:v>
                </c:pt>
                <c:pt idx="64">
                  <c:v>2034</c:v>
                </c:pt>
                <c:pt idx="65">
                  <c:v>2035</c:v>
                </c:pt>
                <c:pt idx="66">
                  <c:v>2036</c:v>
                </c:pt>
                <c:pt idx="67">
                  <c:v>2037</c:v>
                </c:pt>
                <c:pt idx="68">
                  <c:v>2038</c:v>
                </c:pt>
                <c:pt idx="69">
                  <c:v>2039</c:v>
                </c:pt>
                <c:pt idx="70">
                  <c:v>2040</c:v>
                </c:pt>
                <c:pt idx="73">
                  <c:v>2013</c:v>
                </c:pt>
                <c:pt idx="74">
                  <c:v>2014</c:v>
                </c:pt>
                <c:pt idx="75">
                  <c:v>2015</c:v>
                </c:pt>
                <c:pt idx="76">
                  <c:v>2016</c:v>
                </c:pt>
                <c:pt idx="77">
                  <c:v>2017</c:v>
                </c:pt>
                <c:pt idx="78">
                  <c:v>2018</c:v>
                </c:pt>
                <c:pt idx="79">
                  <c:v>2019</c:v>
                </c:pt>
                <c:pt idx="80">
                  <c:v>2020</c:v>
                </c:pt>
                <c:pt idx="81">
                  <c:v>2021</c:v>
                </c:pt>
                <c:pt idx="82">
                  <c:v>2022</c:v>
                </c:pt>
                <c:pt idx="83">
                  <c:v>2023</c:v>
                </c:pt>
                <c:pt idx="84">
                  <c:v>2024</c:v>
                </c:pt>
                <c:pt idx="85">
                  <c:v>2025</c:v>
                </c:pt>
                <c:pt idx="86">
                  <c:v>2026</c:v>
                </c:pt>
                <c:pt idx="87">
                  <c:v>2027</c:v>
                </c:pt>
                <c:pt idx="88">
                  <c:v>2028</c:v>
                </c:pt>
                <c:pt idx="89">
                  <c:v>2029</c:v>
                </c:pt>
                <c:pt idx="90">
                  <c:v>2030</c:v>
                </c:pt>
                <c:pt idx="91">
                  <c:v>2031</c:v>
                </c:pt>
                <c:pt idx="92">
                  <c:v>2032</c:v>
                </c:pt>
                <c:pt idx="93">
                  <c:v>2033</c:v>
                </c:pt>
                <c:pt idx="94">
                  <c:v>2034</c:v>
                </c:pt>
                <c:pt idx="95">
                  <c:v>2035</c:v>
                </c:pt>
                <c:pt idx="96">
                  <c:v>2036</c:v>
                </c:pt>
                <c:pt idx="97">
                  <c:v>2037</c:v>
                </c:pt>
                <c:pt idx="98">
                  <c:v>2038</c:v>
                </c:pt>
                <c:pt idx="99">
                  <c:v>2039</c:v>
                </c:pt>
                <c:pt idx="100">
                  <c:v>2040</c:v>
                </c:pt>
              </c:strCache>
            </c:strRef>
          </c:cat>
          <c:val>
            <c:numRef>
              <c:f>Sheet1!$B$3:$CX$3</c:f>
              <c:numCache>
                <c:formatCode>0.00000</c:formatCode>
                <c:ptCount val="101"/>
                <c:pt idx="0">
                  <c:v>6.5610000000000002E-2</c:v>
                </c:pt>
                <c:pt idx="1">
                  <c:v>6.5753000000000006E-2</c:v>
                </c:pt>
                <c:pt idx="2">
                  <c:v>6.3438999999999995E-2</c:v>
                </c:pt>
                <c:pt idx="3">
                  <c:v>6.5697999999999993E-2</c:v>
                </c:pt>
                <c:pt idx="4">
                  <c:v>6.2098999999999994E-2</c:v>
                </c:pt>
                <c:pt idx="5">
                  <c:v>6.5124000000000001E-2</c:v>
                </c:pt>
                <c:pt idx="6">
                  <c:v>6.0765E-2</c:v>
                </c:pt>
                <c:pt idx="7">
                  <c:v>4.8396000000000002E-2</c:v>
                </c:pt>
                <c:pt idx="8">
                  <c:v>3.9164000000000004E-2</c:v>
                </c:pt>
                <c:pt idx="9">
                  <c:v>3.0536000000000001E-2</c:v>
                </c:pt>
                <c:pt idx="10">
                  <c:v>3.0100000000000002E-2</c:v>
                </c:pt>
                <c:pt idx="11">
                  <c:v>1.6397999999999999E-2</c:v>
                </c:pt>
                <c:pt idx="12">
                  <c:v>9.3420000000000013E-3</c:v>
                </c:pt>
                <c:pt idx="13">
                  <c:v>0</c:v>
                </c:pt>
                <c:pt idx="14">
                  <c:v>1.3310000000000001E-2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1.3310000000000001E-2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1.3310000000000001E-2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</c:numCache>
            </c:numRef>
          </c:val>
        </c:ser>
        <c:ser>
          <c:idx val="0"/>
          <c:order val="2"/>
          <c:tx>
            <c:strRef>
              <c:f>Sheet1!$A$4</c:f>
              <c:strCache>
                <c:ptCount val="1"/>
                <c:pt idx="0">
                  <c:v>Exports to Mexico</c:v>
                </c:pt>
              </c:strCache>
            </c:strRef>
          </c:tx>
          <c:spPr>
            <a:solidFill>
              <a:srgbClr val="A33340"/>
            </a:solidFill>
            <a:ln>
              <a:noFill/>
            </a:ln>
          </c:spPr>
          <c:cat>
            <c:strRef>
              <c:f>Sheet1!$B$1:$CX$1</c:f>
              <c:strCache>
                <c:ptCount val="10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  <c:pt idx="49">
                  <c:v>2019</c:v>
                </c:pt>
                <c:pt idx="50">
                  <c:v>2020</c:v>
                </c:pt>
                <c:pt idx="51">
                  <c:v>2021</c:v>
                </c:pt>
                <c:pt idx="52">
                  <c:v>2022</c:v>
                </c:pt>
                <c:pt idx="53">
                  <c:v>2023</c:v>
                </c:pt>
                <c:pt idx="54">
                  <c:v>2024</c:v>
                </c:pt>
                <c:pt idx="55">
                  <c:v>2025</c:v>
                </c:pt>
                <c:pt idx="56">
                  <c:v>2026</c:v>
                </c:pt>
                <c:pt idx="57">
                  <c:v>2027</c:v>
                </c:pt>
                <c:pt idx="58">
                  <c:v>2028</c:v>
                </c:pt>
                <c:pt idx="59">
                  <c:v>2029</c:v>
                </c:pt>
                <c:pt idx="60">
                  <c:v>2030</c:v>
                </c:pt>
                <c:pt idx="61">
                  <c:v>2031</c:v>
                </c:pt>
                <c:pt idx="62">
                  <c:v>2032</c:v>
                </c:pt>
                <c:pt idx="63">
                  <c:v>2033</c:v>
                </c:pt>
                <c:pt idx="64">
                  <c:v>2034</c:v>
                </c:pt>
                <c:pt idx="65">
                  <c:v>2035</c:v>
                </c:pt>
                <c:pt idx="66">
                  <c:v>2036</c:v>
                </c:pt>
                <c:pt idx="67">
                  <c:v>2037</c:v>
                </c:pt>
                <c:pt idx="68">
                  <c:v>2038</c:v>
                </c:pt>
                <c:pt idx="69">
                  <c:v>2039</c:v>
                </c:pt>
                <c:pt idx="70">
                  <c:v>2040</c:v>
                </c:pt>
                <c:pt idx="73">
                  <c:v>2013</c:v>
                </c:pt>
                <c:pt idx="74">
                  <c:v>2014</c:v>
                </c:pt>
                <c:pt idx="75">
                  <c:v>2015</c:v>
                </c:pt>
                <c:pt idx="76">
                  <c:v>2016</c:v>
                </c:pt>
                <c:pt idx="77">
                  <c:v>2017</c:v>
                </c:pt>
                <c:pt idx="78">
                  <c:v>2018</c:v>
                </c:pt>
                <c:pt idx="79">
                  <c:v>2019</c:v>
                </c:pt>
                <c:pt idx="80">
                  <c:v>2020</c:v>
                </c:pt>
                <c:pt idx="81">
                  <c:v>2021</c:v>
                </c:pt>
                <c:pt idx="82">
                  <c:v>2022</c:v>
                </c:pt>
                <c:pt idx="83">
                  <c:v>2023</c:v>
                </c:pt>
                <c:pt idx="84">
                  <c:v>2024</c:v>
                </c:pt>
                <c:pt idx="85">
                  <c:v>2025</c:v>
                </c:pt>
                <c:pt idx="86">
                  <c:v>2026</c:v>
                </c:pt>
                <c:pt idx="87">
                  <c:v>2027</c:v>
                </c:pt>
                <c:pt idx="88">
                  <c:v>2028</c:v>
                </c:pt>
                <c:pt idx="89">
                  <c:v>2029</c:v>
                </c:pt>
                <c:pt idx="90">
                  <c:v>2030</c:v>
                </c:pt>
                <c:pt idx="91">
                  <c:v>2031</c:v>
                </c:pt>
                <c:pt idx="92">
                  <c:v>2032</c:v>
                </c:pt>
                <c:pt idx="93">
                  <c:v>2033</c:v>
                </c:pt>
                <c:pt idx="94">
                  <c:v>2034</c:v>
                </c:pt>
                <c:pt idx="95">
                  <c:v>2035</c:v>
                </c:pt>
                <c:pt idx="96">
                  <c:v>2036</c:v>
                </c:pt>
                <c:pt idx="97">
                  <c:v>2037</c:v>
                </c:pt>
                <c:pt idx="98">
                  <c:v>2038</c:v>
                </c:pt>
                <c:pt idx="99">
                  <c:v>2039</c:v>
                </c:pt>
                <c:pt idx="100">
                  <c:v>2040</c:v>
                </c:pt>
              </c:strCache>
            </c:strRef>
          </c:cat>
          <c:val>
            <c:numRef>
              <c:f>Sheet1!$B$4:$CX$4</c:f>
              <c:numCache>
                <c:formatCode>0.00000</c:formatCode>
                <c:ptCount val="101"/>
                <c:pt idx="0">
                  <c:v>0.10552</c:v>
                </c:pt>
                <c:pt idx="1">
                  <c:v>0.14083499999999999</c:v>
                </c:pt>
                <c:pt idx="2">
                  <c:v>0.26348100000000002</c:v>
                </c:pt>
                <c:pt idx="3">
                  <c:v>0.34323500000000001</c:v>
                </c:pt>
                <c:pt idx="4">
                  <c:v>0.39749400000000001</c:v>
                </c:pt>
                <c:pt idx="5">
                  <c:v>0.30522700000000003</c:v>
                </c:pt>
                <c:pt idx="6">
                  <c:v>0.32216</c:v>
                </c:pt>
                <c:pt idx="7">
                  <c:v>0.29186000000000001</c:v>
                </c:pt>
                <c:pt idx="8">
                  <c:v>0.36544900000000002</c:v>
                </c:pt>
                <c:pt idx="9">
                  <c:v>0.33845599999999998</c:v>
                </c:pt>
                <c:pt idx="10">
                  <c:v>0.33345900000000001</c:v>
                </c:pt>
                <c:pt idx="11">
                  <c:v>0.500301</c:v>
                </c:pt>
                <c:pt idx="12">
                  <c:v>0.61995500000000003</c:v>
                </c:pt>
                <c:pt idx="13">
                  <c:v>0.65849599999999997</c:v>
                </c:pt>
                <c:pt idx="14">
                  <c:v>0.72340099999999996</c:v>
                </c:pt>
                <c:pt idx="15">
                  <c:v>1.04182</c:v>
                </c:pt>
                <c:pt idx="16">
                  <c:v>1.25718</c:v>
                </c:pt>
                <c:pt idx="17">
                  <c:v>1.3041</c:v>
                </c:pt>
                <c:pt idx="18">
                  <c:v>1.48227</c:v>
                </c:pt>
                <c:pt idx="19">
                  <c:v>1.6963999999999999</c:v>
                </c:pt>
                <c:pt idx="20">
                  <c:v>1.8126899999999999</c:v>
                </c:pt>
                <c:pt idx="21">
                  <c:v>1.8073399999999999</c:v>
                </c:pt>
                <c:pt idx="22">
                  <c:v>1.8014300000000001</c:v>
                </c:pt>
                <c:pt idx="23">
                  <c:v>1.79332</c:v>
                </c:pt>
                <c:pt idx="24">
                  <c:v>1.7827</c:v>
                </c:pt>
                <c:pt idx="25">
                  <c:v>1.7696400000000001</c:v>
                </c:pt>
                <c:pt idx="26">
                  <c:v>1.7611600000000001</c:v>
                </c:pt>
                <c:pt idx="27">
                  <c:v>1.7500599999999999</c:v>
                </c:pt>
                <c:pt idx="28">
                  <c:v>1.7357899999999999</c:v>
                </c:pt>
                <c:pt idx="29">
                  <c:v>1.7177199999999999</c:v>
                </c:pt>
                <c:pt idx="30">
                  <c:v>1.696</c:v>
                </c:pt>
                <c:pt idx="31">
                  <c:v>1.6774800000000001</c:v>
                </c:pt>
                <c:pt idx="32">
                  <c:v>1.6548499999999999</c:v>
                </c:pt>
                <c:pt idx="33">
                  <c:v>1.6279600000000001</c:v>
                </c:pt>
                <c:pt idx="34">
                  <c:v>1.59765</c:v>
                </c:pt>
                <c:pt idx="35">
                  <c:v>1.56403</c:v>
                </c:pt>
                <c:pt idx="36">
                  <c:v>1.54569</c:v>
                </c:pt>
                <c:pt idx="37">
                  <c:v>1.5269299999999999</c:v>
                </c:pt>
                <c:pt idx="38">
                  <c:v>1.5088299999999999</c:v>
                </c:pt>
                <c:pt idx="39">
                  <c:v>1.4918499999999999</c:v>
                </c:pt>
                <c:pt idx="40">
                  <c:v>1.4775799999999999</c:v>
                </c:pt>
                <c:pt idx="41">
                  <c:v>1.4775799999999999</c:v>
                </c:pt>
                <c:pt idx="42">
                  <c:v>0.65849599999999997</c:v>
                </c:pt>
                <c:pt idx="43">
                  <c:v>0.65849599999999997</c:v>
                </c:pt>
                <c:pt idx="44">
                  <c:v>0.72340099999999996</c:v>
                </c:pt>
                <c:pt idx="45">
                  <c:v>1.04182</c:v>
                </c:pt>
                <c:pt idx="46">
                  <c:v>1.25718</c:v>
                </c:pt>
                <c:pt idx="47">
                  <c:v>1.3041</c:v>
                </c:pt>
                <c:pt idx="48">
                  <c:v>1.49718</c:v>
                </c:pt>
                <c:pt idx="49">
                  <c:v>1.71879</c:v>
                </c:pt>
                <c:pt idx="50">
                  <c:v>1.84511</c:v>
                </c:pt>
                <c:pt idx="51">
                  <c:v>1.8525100000000001</c:v>
                </c:pt>
                <c:pt idx="52">
                  <c:v>1.8613500000000001</c:v>
                </c:pt>
                <c:pt idx="53">
                  <c:v>1.86998</c:v>
                </c:pt>
                <c:pt idx="54">
                  <c:v>1.87791</c:v>
                </c:pt>
                <c:pt idx="55">
                  <c:v>1.8846099999999999</c:v>
                </c:pt>
                <c:pt idx="56">
                  <c:v>1.89683</c:v>
                </c:pt>
                <c:pt idx="57">
                  <c:v>1.90743</c:v>
                </c:pt>
                <c:pt idx="58">
                  <c:v>1.9160999999999999</c:v>
                </c:pt>
                <c:pt idx="59">
                  <c:v>1.9226399999999999</c:v>
                </c:pt>
                <c:pt idx="60">
                  <c:v>1.9275</c:v>
                </c:pt>
                <c:pt idx="61">
                  <c:v>1.9384300000000001</c:v>
                </c:pt>
                <c:pt idx="62">
                  <c:v>1.9483299999999999</c:v>
                </c:pt>
                <c:pt idx="63">
                  <c:v>1.9578800000000001</c:v>
                </c:pt>
                <c:pt idx="64">
                  <c:v>1.9679500000000001</c:v>
                </c:pt>
                <c:pt idx="65">
                  <c:v>1.97973</c:v>
                </c:pt>
                <c:pt idx="66">
                  <c:v>2.0075500000000002</c:v>
                </c:pt>
                <c:pt idx="67">
                  <c:v>2.0398499999999999</c:v>
                </c:pt>
                <c:pt idx="68">
                  <c:v>2.0771600000000001</c:v>
                </c:pt>
                <c:pt idx="69">
                  <c:v>2.1200999999999999</c:v>
                </c:pt>
                <c:pt idx="70">
                  <c:v>2.16845</c:v>
                </c:pt>
                <c:pt idx="71">
                  <c:v>2.16845</c:v>
                </c:pt>
                <c:pt idx="72">
                  <c:v>0.65849599999999997</c:v>
                </c:pt>
                <c:pt idx="73">
                  <c:v>0.65849599999999997</c:v>
                </c:pt>
                <c:pt idx="74">
                  <c:v>0.72340099999999996</c:v>
                </c:pt>
                <c:pt idx="75">
                  <c:v>1.04182</c:v>
                </c:pt>
                <c:pt idx="76">
                  <c:v>1.25718</c:v>
                </c:pt>
                <c:pt idx="77">
                  <c:v>1.3041</c:v>
                </c:pt>
                <c:pt idx="78">
                  <c:v>1.4875799999999999</c:v>
                </c:pt>
                <c:pt idx="79">
                  <c:v>1.7034199999999999</c:v>
                </c:pt>
                <c:pt idx="80">
                  <c:v>1.82237</c:v>
                </c:pt>
                <c:pt idx="81">
                  <c:v>1.82002</c:v>
                </c:pt>
                <c:pt idx="82">
                  <c:v>1.81759</c:v>
                </c:pt>
                <c:pt idx="83">
                  <c:v>1.81433</c:v>
                </c:pt>
                <c:pt idx="84">
                  <c:v>1.8097799999999999</c:v>
                </c:pt>
                <c:pt idx="85">
                  <c:v>1.8031200000000001</c:v>
                </c:pt>
                <c:pt idx="86">
                  <c:v>1.8007599999999999</c:v>
                </c:pt>
                <c:pt idx="87">
                  <c:v>1.7956700000000001</c:v>
                </c:pt>
                <c:pt idx="88">
                  <c:v>1.78749</c:v>
                </c:pt>
                <c:pt idx="89">
                  <c:v>1.77573</c:v>
                </c:pt>
                <c:pt idx="90">
                  <c:v>1.76078</c:v>
                </c:pt>
                <c:pt idx="91">
                  <c:v>1.7499199999999999</c:v>
                </c:pt>
                <c:pt idx="92">
                  <c:v>1.73658</c:v>
                </c:pt>
                <c:pt idx="93">
                  <c:v>1.7206399999999999</c:v>
                </c:pt>
                <c:pt idx="94">
                  <c:v>1.70269</c:v>
                </c:pt>
                <c:pt idx="95">
                  <c:v>1.68286</c:v>
                </c:pt>
                <c:pt idx="96">
                  <c:v>1.67662</c:v>
                </c:pt>
                <c:pt idx="97">
                  <c:v>1.6698</c:v>
                </c:pt>
                <c:pt idx="98">
                  <c:v>1.66231</c:v>
                </c:pt>
                <c:pt idx="99">
                  <c:v>1.6552199999999999</c:v>
                </c:pt>
                <c:pt idx="100">
                  <c:v>1.6501699999999999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Lower 48 LNG exports</c:v>
                </c:pt>
              </c:strCache>
            </c:strRef>
          </c:tx>
          <c:spPr>
            <a:solidFill>
              <a:srgbClr val="BD732A"/>
            </a:solidFill>
            <a:ln>
              <a:noFill/>
            </a:ln>
          </c:spPr>
          <c:cat>
            <c:strRef>
              <c:f>Sheet1!$B$1:$CX$1</c:f>
              <c:strCache>
                <c:ptCount val="10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  <c:pt idx="49">
                  <c:v>2019</c:v>
                </c:pt>
                <c:pt idx="50">
                  <c:v>2020</c:v>
                </c:pt>
                <c:pt idx="51">
                  <c:v>2021</c:v>
                </c:pt>
                <c:pt idx="52">
                  <c:v>2022</c:v>
                </c:pt>
                <c:pt idx="53">
                  <c:v>2023</c:v>
                </c:pt>
                <c:pt idx="54">
                  <c:v>2024</c:v>
                </c:pt>
                <c:pt idx="55">
                  <c:v>2025</c:v>
                </c:pt>
                <c:pt idx="56">
                  <c:v>2026</c:v>
                </c:pt>
                <c:pt idx="57">
                  <c:v>2027</c:v>
                </c:pt>
                <c:pt idx="58">
                  <c:v>2028</c:v>
                </c:pt>
                <c:pt idx="59">
                  <c:v>2029</c:v>
                </c:pt>
                <c:pt idx="60">
                  <c:v>2030</c:v>
                </c:pt>
                <c:pt idx="61">
                  <c:v>2031</c:v>
                </c:pt>
                <c:pt idx="62">
                  <c:v>2032</c:v>
                </c:pt>
                <c:pt idx="63">
                  <c:v>2033</c:v>
                </c:pt>
                <c:pt idx="64">
                  <c:v>2034</c:v>
                </c:pt>
                <c:pt idx="65">
                  <c:v>2035</c:v>
                </c:pt>
                <c:pt idx="66">
                  <c:v>2036</c:v>
                </c:pt>
                <c:pt idx="67">
                  <c:v>2037</c:v>
                </c:pt>
                <c:pt idx="68">
                  <c:v>2038</c:v>
                </c:pt>
                <c:pt idx="69">
                  <c:v>2039</c:v>
                </c:pt>
                <c:pt idx="70">
                  <c:v>2040</c:v>
                </c:pt>
                <c:pt idx="73">
                  <c:v>2013</c:v>
                </c:pt>
                <c:pt idx="74">
                  <c:v>2014</c:v>
                </c:pt>
                <c:pt idx="75">
                  <c:v>2015</c:v>
                </c:pt>
                <c:pt idx="76">
                  <c:v>2016</c:v>
                </c:pt>
                <c:pt idx="77">
                  <c:v>2017</c:v>
                </c:pt>
                <c:pt idx="78">
                  <c:v>2018</c:v>
                </c:pt>
                <c:pt idx="79">
                  <c:v>2019</c:v>
                </c:pt>
                <c:pt idx="80">
                  <c:v>2020</c:v>
                </c:pt>
                <c:pt idx="81">
                  <c:v>2021</c:v>
                </c:pt>
                <c:pt idx="82">
                  <c:v>2022</c:v>
                </c:pt>
                <c:pt idx="83">
                  <c:v>2023</c:v>
                </c:pt>
                <c:pt idx="84">
                  <c:v>2024</c:v>
                </c:pt>
                <c:pt idx="85">
                  <c:v>2025</c:v>
                </c:pt>
                <c:pt idx="86">
                  <c:v>2026</c:v>
                </c:pt>
                <c:pt idx="87">
                  <c:v>2027</c:v>
                </c:pt>
                <c:pt idx="88">
                  <c:v>2028</c:v>
                </c:pt>
                <c:pt idx="89">
                  <c:v>2029</c:v>
                </c:pt>
                <c:pt idx="90">
                  <c:v>2030</c:v>
                </c:pt>
                <c:pt idx="91">
                  <c:v>2031</c:v>
                </c:pt>
                <c:pt idx="92">
                  <c:v>2032</c:v>
                </c:pt>
                <c:pt idx="93">
                  <c:v>2033</c:v>
                </c:pt>
                <c:pt idx="94">
                  <c:v>2034</c:v>
                </c:pt>
                <c:pt idx="95">
                  <c:v>2035</c:v>
                </c:pt>
                <c:pt idx="96">
                  <c:v>2036</c:v>
                </c:pt>
                <c:pt idx="97">
                  <c:v>2037</c:v>
                </c:pt>
                <c:pt idx="98">
                  <c:v>2038</c:v>
                </c:pt>
                <c:pt idx="99">
                  <c:v>2039</c:v>
                </c:pt>
                <c:pt idx="100">
                  <c:v>2040</c:v>
                </c:pt>
              </c:strCache>
            </c:strRef>
          </c:cat>
          <c:val>
            <c:numRef>
              <c:f>Sheet1!$B$5:$CX$5</c:f>
              <c:numCache>
                <c:formatCode>0.00000</c:formatCode>
                <c:ptCount val="10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2.7350000000000013E-3</c:v>
                </c:pt>
                <c:pt idx="10">
                  <c:v>3.4484000000000001E-2</c:v>
                </c:pt>
                <c:pt idx="11">
                  <c:v>5.3366000000000011E-2</c:v>
                </c:pt>
                <c:pt idx="12">
                  <c:v>1.8800999999999998E-2</c:v>
                </c:pt>
                <c:pt idx="13">
                  <c:v>2.725E-3</c:v>
                </c:pt>
                <c:pt idx="14">
                  <c:v>2.663999999999998E-3</c:v>
                </c:pt>
                <c:pt idx="15">
                  <c:v>2.555E-2</c:v>
                </c:pt>
                <c:pt idx="16">
                  <c:v>0.183</c:v>
                </c:pt>
                <c:pt idx="17">
                  <c:v>0.48544999999999999</c:v>
                </c:pt>
                <c:pt idx="18">
                  <c:v>1.0571999999999999</c:v>
                </c:pt>
                <c:pt idx="19">
                  <c:v>1.4245000000000001</c:v>
                </c:pt>
                <c:pt idx="20">
                  <c:v>2.4794999999999998</c:v>
                </c:pt>
                <c:pt idx="21">
                  <c:v>3.0505</c:v>
                </c:pt>
                <c:pt idx="22">
                  <c:v>3.4504999999999999</c:v>
                </c:pt>
                <c:pt idx="23">
                  <c:v>4.0505000000000004</c:v>
                </c:pt>
                <c:pt idx="24">
                  <c:v>4.4504999999999999</c:v>
                </c:pt>
                <c:pt idx="25">
                  <c:v>4.6245099999999999</c:v>
                </c:pt>
                <c:pt idx="26">
                  <c:v>4.6273</c:v>
                </c:pt>
                <c:pt idx="27">
                  <c:v>4.7135100000000003</c:v>
                </c:pt>
                <c:pt idx="28">
                  <c:v>4.7763</c:v>
                </c:pt>
                <c:pt idx="29">
                  <c:v>4.9171699999999996</c:v>
                </c:pt>
                <c:pt idx="30">
                  <c:v>5.1171699999999998</c:v>
                </c:pt>
                <c:pt idx="31">
                  <c:v>5.3838299999999997</c:v>
                </c:pt>
                <c:pt idx="32">
                  <c:v>5.6505000000000001</c:v>
                </c:pt>
                <c:pt idx="33">
                  <c:v>5.8505000000000003</c:v>
                </c:pt>
                <c:pt idx="34">
                  <c:v>6.0505000000000004</c:v>
                </c:pt>
                <c:pt idx="35">
                  <c:v>6.2504999999999997</c:v>
                </c:pt>
                <c:pt idx="36">
                  <c:v>6.3838299999999997</c:v>
                </c:pt>
                <c:pt idx="37">
                  <c:v>6.4504999999999999</c:v>
                </c:pt>
                <c:pt idx="38">
                  <c:v>6.4504999999999999</c:v>
                </c:pt>
                <c:pt idx="39">
                  <c:v>6.5838299999999998</c:v>
                </c:pt>
                <c:pt idx="40">
                  <c:v>6.7171700000000003</c:v>
                </c:pt>
                <c:pt idx="41">
                  <c:v>6.7171700000000003</c:v>
                </c:pt>
                <c:pt idx="42">
                  <c:v>2.725E-3</c:v>
                </c:pt>
                <c:pt idx="43">
                  <c:v>2.725E-3</c:v>
                </c:pt>
                <c:pt idx="44">
                  <c:v>2.663999999999998E-3</c:v>
                </c:pt>
                <c:pt idx="45">
                  <c:v>2.555E-2</c:v>
                </c:pt>
                <c:pt idx="46">
                  <c:v>0.183</c:v>
                </c:pt>
                <c:pt idx="47">
                  <c:v>0.48544999999999999</c:v>
                </c:pt>
                <c:pt idx="48">
                  <c:v>1.0571999999999999</c:v>
                </c:pt>
                <c:pt idx="49">
                  <c:v>1.4245000000000001</c:v>
                </c:pt>
                <c:pt idx="50">
                  <c:v>2.4794999999999998</c:v>
                </c:pt>
                <c:pt idx="51">
                  <c:v>3.0505</c:v>
                </c:pt>
                <c:pt idx="52">
                  <c:v>3.4504999999999999</c:v>
                </c:pt>
                <c:pt idx="53">
                  <c:v>4.0505000000000004</c:v>
                </c:pt>
                <c:pt idx="54">
                  <c:v>4.6505000000000001</c:v>
                </c:pt>
                <c:pt idx="55">
                  <c:v>5.2504999999999997</c:v>
                </c:pt>
                <c:pt idx="56">
                  <c:v>5.8505000000000003</c:v>
                </c:pt>
                <c:pt idx="57">
                  <c:v>6.4504999999999999</c:v>
                </c:pt>
                <c:pt idx="58">
                  <c:v>7.0505000000000004</c:v>
                </c:pt>
                <c:pt idx="59">
                  <c:v>7.6505000000000001</c:v>
                </c:pt>
                <c:pt idx="60">
                  <c:v>8.2505000000000006</c:v>
                </c:pt>
                <c:pt idx="61">
                  <c:v>8.8505000000000003</c:v>
                </c:pt>
                <c:pt idx="62">
                  <c:v>9.4504999999999999</c:v>
                </c:pt>
                <c:pt idx="63">
                  <c:v>9.9171700000000005</c:v>
                </c:pt>
                <c:pt idx="64">
                  <c:v>10.1838</c:v>
                </c:pt>
                <c:pt idx="65">
                  <c:v>10.250500000000001</c:v>
                </c:pt>
                <c:pt idx="66">
                  <c:v>10.250500000000001</c:v>
                </c:pt>
                <c:pt idx="67">
                  <c:v>10.250500000000001</c:v>
                </c:pt>
                <c:pt idx="68">
                  <c:v>10.250500000000001</c:v>
                </c:pt>
                <c:pt idx="69">
                  <c:v>10.250500000000001</c:v>
                </c:pt>
                <c:pt idx="70">
                  <c:v>10.250500000000001</c:v>
                </c:pt>
                <c:pt idx="71">
                  <c:v>10.250500000000001</c:v>
                </c:pt>
                <c:pt idx="72">
                  <c:v>2.725E-3</c:v>
                </c:pt>
                <c:pt idx="73">
                  <c:v>2.725E-3</c:v>
                </c:pt>
                <c:pt idx="74">
                  <c:v>2.663999999999998E-3</c:v>
                </c:pt>
                <c:pt idx="75">
                  <c:v>2.555E-2</c:v>
                </c:pt>
                <c:pt idx="76">
                  <c:v>0.183</c:v>
                </c:pt>
                <c:pt idx="77">
                  <c:v>0.48544999999999999</c:v>
                </c:pt>
                <c:pt idx="78">
                  <c:v>0.92086100000000004</c:v>
                </c:pt>
                <c:pt idx="79">
                  <c:v>1.01894</c:v>
                </c:pt>
                <c:pt idx="80">
                  <c:v>1.6212800000000001</c:v>
                </c:pt>
                <c:pt idx="81">
                  <c:v>2.1539899999999998</c:v>
                </c:pt>
                <c:pt idx="82">
                  <c:v>2.3735400000000002</c:v>
                </c:pt>
                <c:pt idx="83">
                  <c:v>2.34389</c:v>
                </c:pt>
                <c:pt idx="84">
                  <c:v>2.33622</c:v>
                </c:pt>
                <c:pt idx="85">
                  <c:v>2.30646</c:v>
                </c:pt>
                <c:pt idx="86">
                  <c:v>2.4030200000000002</c:v>
                </c:pt>
                <c:pt idx="87">
                  <c:v>2.5119400000000001</c:v>
                </c:pt>
                <c:pt idx="88">
                  <c:v>2.52596</c:v>
                </c:pt>
                <c:pt idx="89">
                  <c:v>2.60704</c:v>
                </c:pt>
                <c:pt idx="90">
                  <c:v>2.7657699999999998</c:v>
                </c:pt>
                <c:pt idx="91">
                  <c:v>2.7879200000000002</c:v>
                </c:pt>
                <c:pt idx="92">
                  <c:v>2.8166000000000002</c:v>
                </c:pt>
                <c:pt idx="93">
                  <c:v>2.8504999999999998</c:v>
                </c:pt>
                <c:pt idx="94">
                  <c:v>2.8504999999999998</c:v>
                </c:pt>
                <c:pt idx="95">
                  <c:v>2.91717</c:v>
                </c:pt>
                <c:pt idx="96">
                  <c:v>3.1171700000000002</c:v>
                </c:pt>
                <c:pt idx="97">
                  <c:v>3.3838300000000001</c:v>
                </c:pt>
                <c:pt idx="98">
                  <c:v>3.7171699999999999</c:v>
                </c:pt>
                <c:pt idx="99">
                  <c:v>4.0505000000000004</c:v>
                </c:pt>
                <c:pt idx="100">
                  <c:v>4.31717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5887888"/>
        <c:axId val="215888448"/>
      </c:areaChart>
      <c:areaChart>
        <c:grouping val="stacked"/>
        <c:varyColors val="0"/>
        <c:ser>
          <c:idx val="4"/>
          <c:order val="4"/>
          <c:tx>
            <c:strRef>
              <c:f>Sheet1!$A$6</c:f>
              <c:strCache>
                <c:ptCount val="1"/>
                <c:pt idx="0">
                  <c:v>   Pipeline Imports from Mexico</c:v>
                </c:pt>
              </c:strCache>
            </c:strRef>
          </c:tx>
          <c:spPr>
            <a:solidFill>
              <a:srgbClr val="5D9732">
                <a:lumMod val="60000"/>
                <a:lumOff val="40000"/>
              </a:srgbClr>
            </a:solidFill>
            <a:ln w="25400">
              <a:noFill/>
            </a:ln>
          </c:spPr>
          <c:cat>
            <c:strRef>
              <c:f>Sheet1!$B$1:$CX$1</c:f>
              <c:strCache>
                <c:ptCount val="10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  <c:pt idx="49">
                  <c:v>2019</c:v>
                </c:pt>
                <c:pt idx="50">
                  <c:v>2020</c:v>
                </c:pt>
                <c:pt idx="51">
                  <c:v>2021</c:v>
                </c:pt>
                <c:pt idx="52">
                  <c:v>2022</c:v>
                </c:pt>
                <c:pt idx="53">
                  <c:v>2023</c:v>
                </c:pt>
                <c:pt idx="54">
                  <c:v>2024</c:v>
                </c:pt>
                <c:pt idx="55">
                  <c:v>2025</c:v>
                </c:pt>
                <c:pt idx="56">
                  <c:v>2026</c:v>
                </c:pt>
                <c:pt idx="57">
                  <c:v>2027</c:v>
                </c:pt>
                <c:pt idx="58">
                  <c:v>2028</c:v>
                </c:pt>
                <c:pt idx="59">
                  <c:v>2029</c:v>
                </c:pt>
                <c:pt idx="60">
                  <c:v>2030</c:v>
                </c:pt>
                <c:pt idx="61">
                  <c:v>2031</c:v>
                </c:pt>
                <c:pt idx="62">
                  <c:v>2032</c:v>
                </c:pt>
                <c:pt idx="63">
                  <c:v>2033</c:v>
                </c:pt>
                <c:pt idx="64">
                  <c:v>2034</c:v>
                </c:pt>
                <c:pt idx="65">
                  <c:v>2035</c:v>
                </c:pt>
                <c:pt idx="66">
                  <c:v>2036</c:v>
                </c:pt>
                <c:pt idx="67">
                  <c:v>2037</c:v>
                </c:pt>
                <c:pt idx="68">
                  <c:v>2038</c:v>
                </c:pt>
                <c:pt idx="69">
                  <c:v>2039</c:v>
                </c:pt>
                <c:pt idx="70">
                  <c:v>2040</c:v>
                </c:pt>
                <c:pt idx="73">
                  <c:v>2013</c:v>
                </c:pt>
                <c:pt idx="74">
                  <c:v>2014</c:v>
                </c:pt>
                <c:pt idx="75">
                  <c:v>2015</c:v>
                </c:pt>
                <c:pt idx="76">
                  <c:v>2016</c:v>
                </c:pt>
                <c:pt idx="77">
                  <c:v>2017</c:v>
                </c:pt>
                <c:pt idx="78">
                  <c:v>2018</c:v>
                </c:pt>
                <c:pt idx="79">
                  <c:v>2019</c:v>
                </c:pt>
                <c:pt idx="80">
                  <c:v>2020</c:v>
                </c:pt>
                <c:pt idx="81">
                  <c:v>2021</c:v>
                </c:pt>
                <c:pt idx="82">
                  <c:v>2022</c:v>
                </c:pt>
                <c:pt idx="83">
                  <c:v>2023</c:v>
                </c:pt>
                <c:pt idx="84">
                  <c:v>2024</c:v>
                </c:pt>
                <c:pt idx="85">
                  <c:v>2025</c:v>
                </c:pt>
                <c:pt idx="86">
                  <c:v>2026</c:v>
                </c:pt>
                <c:pt idx="87">
                  <c:v>2027</c:v>
                </c:pt>
                <c:pt idx="88">
                  <c:v>2028</c:v>
                </c:pt>
                <c:pt idx="89">
                  <c:v>2029</c:v>
                </c:pt>
                <c:pt idx="90">
                  <c:v>2030</c:v>
                </c:pt>
                <c:pt idx="91">
                  <c:v>2031</c:v>
                </c:pt>
                <c:pt idx="92">
                  <c:v>2032</c:v>
                </c:pt>
                <c:pt idx="93">
                  <c:v>2033</c:v>
                </c:pt>
                <c:pt idx="94">
                  <c:v>2034</c:v>
                </c:pt>
                <c:pt idx="95">
                  <c:v>2035</c:v>
                </c:pt>
                <c:pt idx="96">
                  <c:v>2036</c:v>
                </c:pt>
                <c:pt idx="97">
                  <c:v>2037</c:v>
                </c:pt>
                <c:pt idx="98">
                  <c:v>2038</c:v>
                </c:pt>
                <c:pt idx="99">
                  <c:v>2039</c:v>
                </c:pt>
                <c:pt idx="100">
                  <c:v>2040</c:v>
                </c:pt>
              </c:strCache>
            </c:strRef>
          </c:cat>
          <c:val>
            <c:numRef>
              <c:f>Sheet1!$B$6:$CX$6</c:f>
              <c:numCache>
                <c:formatCode>0.00000</c:formatCode>
                <c:ptCount val="101"/>
                <c:pt idx="0">
                  <c:v>-1.1601E-2</c:v>
                </c:pt>
                <c:pt idx="1">
                  <c:v>-1.0276E-2</c:v>
                </c:pt>
                <c:pt idx="2">
                  <c:v>-1.755E-3</c:v>
                </c:pt>
                <c:pt idx="3">
                  <c:v>0</c:v>
                </c:pt>
                <c:pt idx="4">
                  <c:v>0</c:v>
                </c:pt>
                <c:pt idx="5">
                  <c:v>-9.3200000000000002E-3</c:v>
                </c:pt>
                <c:pt idx="6">
                  <c:v>-1.2749E-2</c:v>
                </c:pt>
                <c:pt idx="7">
                  <c:v>-5.4061999999999999E-2</c:v>
                </c:pt>
                <c:pt idx="8">
                  <c:v>-4.3313999999999998E-2</c:v>
                </c:pt>
                <c:pt idx="9">
                  <c:v>-2.8296000000000002E-2</c:v>
                </c:pt>
                <c:pt idx="10">
                  <c:v>-2.9995000000000001E-2</c:v>
                </c:pt>
                <c:pt idx="11">
                  <c:v>-2.6719999999999999E-3</c:v>
                </c:pt>
                <c:pt idx="12">
                  <c:v>-3.1399999999999999E-4</c:v>
                </c:pt>
                <c:pt idx="13">
                  <c:v>-1.0690000000000001E-3</c:v>
                </c:pt>
                <c:pt idx="14">
                  <c:v>-1.426E-3</c:v>
                </c:pt>
                <c:pt idx="15">
                  <c:v>-8.9599999999999999E-4</c:v>
                </c:pt>
                <c:pt idx="16">
                  <c:v>-1.1299999999999999E-3</c:v>
                </c:pt>
                <c:pt idx="17">
                  <c:v>-1.1299999999999999E-3</c:v>
                </c:pt>
                <c:pt idx="18">
                  <c:v>-2.9999999999999997E-4</c:v>
                </c:pt>
                <c:pt idx="19">
                  <c:v>-2.9999999999999997E-4</c:v>
                </c:pt>
                <c:pt idx="20">
                  <c:v>-2.9999999999999997E-4</c:v>
                </c:pt>
                <c:pt idx="21">
                  <c:v>-2.9999999999999997E-4</c:v>
                </c:pt>
                <c:pt idx="22">
                  <c:v>-2.9999999999999997E-4</c:v>
                </c:pt>
                <c:pt idx="23">
                  <c:v>-2.9999999999999997E-4</c:v>
                </c:pt>
                <c:pt idx="24">
                  <c:v>-2.9999999999999997E-4</c:v>
                </c:pt>
                <c:pt idx="25">
                  <c:v>-2.9999999999999997E-4</c:v>
                </c:pt>
                <c:pt idx="26">
                  <c:v>-2.9999999999999997E-4</c:v>
                </c:pt>
                <c:pt idx="27">
                  <c:v>-2.9999999999999997E-4</c:v>
                </c:pt>
                <c:pt idx="28">
                  <c:v>-2.9999999999999997E-4</c:v>
                </c:pt>
                <c:pt idx="29">
                  <c:v>-2.9999999999999997E-4</c:v>
                </c:pt>
                <c:pt idx="30">
                  <c:v>-2.9999999999999997E-4</c:v>
                </c:pt>
                <c:pt idx="31">
                  <c:v>-2.9999999999999997E-4</c:v>
                </c:pt>
                <c:pt idx="32">
                  <c:v>-2.9999999999999997E-4</c:v>
                </c:pt>
                <c:pt idx="33">
                  <c:v>-2.9999999999999997E-4</c:v>
                </c:pt>
                <c:pt idx="34">
                  <c:v>-2.9999999999999997E-4</c:v>
                </c:pt>
                <c:pt idx="35">
                  <c:v>-2.9999999999999997E-4</c:v>
                </c:pt>
                <c:pt idx="36">
                  <c:v>-2.9999999999999997E-4</c:v>
                </c:pt>
                <c:pt idx="37">
                  <c:v>-2.9999999999999997E-4</c:v>
                </c:pt>
                <c:pt idx="38">
                  <c:v>-2.9999999999999997E-4</c:v>
                </c:pt>
                <c:pt idx="39">
                  <c:v>-2.9999999999999997E-4</c:v>
                </c:pt>
                <c:pt idx="40">
                  <c:v>-2.9999999999999997E-4</c:v>
                </c:pt>
                <c:pt idx="41">
                  <c:v>-2.9999999999999997E-4</c:v>
                </c:pt>
                <c:pt idx="42">
                  <c:v>-1.0690000000000001E-3</c:v>
                </c:pt>
                <c:pt idx="43">
                  <c:v>-1.0690000000000001E-3</c:v>
                </c:pt>
                <c:pt idx="44">
                  <c:v>-1.426E-3</c:v>
                </c:pt>
                <c:pt idx="45">
                  <c:v>-8.9599999999999999E-4</c:v>
                </c:pt>
                <c:pt idx="46">
                  <c:v>-1.1299999999999999E-3</c:v>
                </c:pt>
                <c:pt idx="47">
                  <c:v>-1.1299999999999999E-3</c:v>
                </c:pt>
                <c:pt idx="48">
                  <c:v>-2.9999999999999997E-4</c:v>
                </c:pt>
                <c:pt idx="49">
                  <c:v>-2.9999999999999997E-4</c:v>
                </c:pt>
                <c:pt idx="50">
                  <c:v>-2.9999999999999997E-4</c:v>
                </c:pt>
                <c:pt idx="51">
                  <c:v>-2.9999999999999997E-4</c:v>
                </c:pt>
                <c:pt idx="52">
                  <c:v>-2.9999999999999997E-4</c:v>
                </c:pt>
                <c:pt idx="53">
                  <c:v>-2.9999999999999997E-4</c:v>
                </c:pt>
                <c:pt idx="54">
                  <c:v>-2.9999999999999997E-4</c:v>
                </c:pt>
                <c:pt idx="55">
                  <c:v>-2.9999999999999997E-4</c:v>
                </c:pt>
                <c:pt idx="56">
                  <c:v>-2.9999999999999997E-4</c:v>
                </c:pt>
                <c:pt idx="57">
                  <c:v>-2.9999999999999997E-4</c:v>
                </c:pt>
                <c:pt idx="58">
                  <c:v>-2.9999999999999997E-4</c:v>
                </c:pt>
                <c:pt idx="59">
                  <c:v>-2.9999999999999997E-4</c:v>
                </c:pt>
                <c:pt idx="60">
                  <c:v>-2.9999999999999997E-4</c:v>
                </c:pt>
                <c:pt idx="61">
                  <c:v>-2.9999999999999997E-4</c:v>
                </c:pt>
                <c:pt idx="62">
                  <c:v>-2.9999999999999997E-4</c:v>
                </c:pt>
                <c:pt idx="63">
                  <c:v>-2.9999999999999997E-4</c:v>
                </c:pt>
                <c:pt idx="64">
                  <c:v>-2.9999999999999997E-4</c:v>
                </c:pt>
                <c:pt idx="65">
                  <c:v>-2.9999999999999997E-4</c:v>
                </c:pt>
                <c:pt idx="66">
                  <c:v>-2.9999999999999997E-4</c:v>
                </c:pt>
                <c:pt idx="67">
                  <c:v>-2.9999999999999997E-4</c:v>
                </c:pt>
                <c:pt idx="68">
                  <c:v>-2.9999999999999997E-4</c:v>
                </c:pt>
                <c:pt idx="69">
                  <c:v>-2.9999999999999997E-4</c:v>
                </c:pt>
                <c:pt idx="70">
                  <c:v>-2.9999999999999997E-4</c:v>
                </c:pt>
                <c:pt idx="71">
                  <c:v>-2.9999999999999997E-4</c:v>
                </c:pt>
                <c:pt idx="72">
                  <c:v>-1.0690000000000001E-3</c:v>
                </c:pt>
                <c:pt idx="73">
                  <c:v>-1.0690000000000001E-3</c:v>
                </c:pt>
                <c:pt idx="74">
                  <c:v>-1.426E-3</c:v>
                </c:pt>
                <c:pt idx="75">
                  <c:v>-8.9599999999999999E-4</c:v>
                </c:pt>
                <c:pt idx="76">
                  <c:v>-1.1299999999999999E-3</c:v>
                </c:pt>
                <c:pt idx="77">
                  <c:v>-1.1299999999999999E-3</c:v>
                </c:pt>
                <c:pt idx="78">
                  <c:v>-2.9999999999999997E-4</c:v>
                </c:pt>
                <c:pt idx="79">
                  <c:v>-2.9999999999999997E-4</c:v>
                </c:pt>
                <c:pt idx="80">
                  <c:v>-2.9999999999999997E-4</c:v>
                </c:pt>
                <c:pt idx="81">
                  <c:v>-2.9999999999999997E-4</c:v>
                </c:pt>
                <c:pt idx="82">
                  <c:v>-2.9999999999999997E-4</c:v>
                </c:pt>
                <c:pt idx="83">
                  <c:v>-2.9999999999999997E-4</c:v>
                </c:pt>
                <c:pt idx="84">
                  <c:v>-2.9999999999999997E-4</c:v>
                </c:pt>
                <c:pt idx="85">
                  <c:v>-2.9999999999999997E-4</c:v>
                </c:pt>
                <c:pt idx="86">
                  <c:v>-2.9999999999999997E-4</c:v>
                </c:pt>
                <c:pt idx="87">
                  <c:v>-2.9999999999999997E-4</c:v>
                </c:pt>
                <c:pt idx="88">
                  <c:v>-2.9999999999999997E-4</c:v>
                </c:pt>
                <c:pt idx="89">
                  <c:v>-2.9999999999999997E-4</c:v>
                </c:pt>
                <c:pt idx="90">
                  <c:v>-2.9999999999999997E-4</c:v>
                </c:pt>
                <c:pt idx="91">
                  <c:v>-2.9999999999999997E-4</c:v>
                </c:pt>
                <c:pt idx="92">
                  <c:v>-2.9999999999999997E-4</c:v>
                </c:pt>
                <c:pt idx="93">
                  <c:v>-2.9999999999999997E-4</c:v>
                </c:pt>
                <c:pt idx="94">
                  <c:v>-2.9999999999999997E-4</c:v>
                </c:pt>
                <c:pt idx="95">
                  <c:v>-2.9999999999999997E-4</c:v>
                </c:pt>
                <c:pt idx="96">
                  <c:v>-2.9999999999999997E-4</c:v>
                </c:pt>
                <c:pt idx="97">
                  <c:v>-2.9999999999999997E-4</c:v>
                </c:pt>
                <c:pt idx="98">
                  <c:v>-2.9999999999999997E-4</c:v>
                </c:pt>
                <c:pt idx="99">
                  <c:v>-2.9999999999999997E-4</c:v>
                </c:pt>
                <c:pt idx="100">
                  <c:v>-2.9999999999999997E-4</c:v>
                </c:pt>
              </c:numCache>
            </c:numRef>
          </c:val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   Liquefied Natural Gas Imports</c:v>
                </c:pt>
              </c:strCache>
            </c:strRef>
          </c:tx>
          <c:spPr>
            <a:solidFill>
              <a:srgbClr val="003953"/>
            </a:solidFill>
            <a:ln w="25400">
              <a:noFill/>
            </a:ln>
          </c:spPr>
          <c:cat>
            <c:strRef>
              <c:f>Sheet1!$B$1:$CX$1</c:f>
              <c:strCache>
                <c:ptCount val="10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  <c:pt idx="49">
                  <c:v>2019</c:v>
                </c:pt>
                <c:pt idx="50">
                  <c:v>2020</c:v>
                </c:pt>
                <c:pt idx="51">
                  <c:v>2021</c:v>
                </c:pt>
                <c:pt idx="52">
                  <c:v>2022</c:v>
                </c:pt>
                <c:pt idx="53">
                  <c:v>2023</c:v>
                </c:pt>
                <c:pt idx="54">
                  <c:v>2024</c:v>
                </c:pt>
                <c:pt idx="55">
                  <c:v>2025</c:v>
                </c:pt>
                <c:pt idx="56">
                  <c:v>2026</c:v>
                </c:pt>
                <c:pt idx="57">
                  <c:v>2027</c:v>
                </c:pt>
                <c:pt idx="58">
                  <c:v>2028</c:v>
                </c:pt>
                <c:pt idx="59">
                  <c:v>2029</c:v>
                </c:pt>
                <c:pt idx="60">
                  <c:v>2030</c:v>
                </c:pt>
                <c:pt idx="61">
                  <c:v>2031</c:v>
                </c:pt>
                <c:pt idx="62">
                  <c:v>2032</c:v>
                </c:pt>
                <c:pt idx="63">
                  <c:v>2033</c:v>
                </c:pt>
                <c:pt idx="64">
                  <c:v>2034</c:v>
                </c:pt>
                <c:pt idx="65">
                  <c:v>2035</c:v>
                </c:pt>
                <c:pt idx="66">
                  <c:v>2036</c:v>
                </c:pt>
                <c:pt idx="67">
                  <c:v>2037</c:v>
                </c:pt>
                <c:pt idx="68">
                  <c:v>2038</c:v>
                </c:pt>
                <c:pt idx="69">
                  <c:v>2039</c:v>
                </c:pt>
                <c:pt idx="70">
                  <c:v>2040</c:v>
                </c:pt>
                <c:pt idx="73">
                  <c:v>2013</c:v>
                </c:pt>
                <c:pt idx="74">
                  <c:v>2014</c:v>
                </c:pt>
                <c:pt idx="75">
                  <c:v>2015</c:v>
                </c:pt>
                <c:pt idx="76">
                  <c:v>2016</c:v>
                </c:pt>
                <c:pt idx="77">
                  <c:v>2017</c:v>
                </c:pt>
                <c:pt idx="78">
                  <c:v>2018</c:v>
                </c:pt>
                <c:pt idx="79">
                  <c:v>2019</c:v>
                </c:pt>
                <c:pt idx="80">
                  <c:v>2020</c:v>
                </c:pt>
                <c:pt idx="81">
                  <c:v>2021</c:v>
                </c:pt>
                <c:pt idx="82">
                  <c:v>2022</c:v>
                </c:pt>
                <c:pt idx="83">
                  <c:v>2023</c:v>
                </c:pt>
                <c:pt idx="84">
                  <c:v>2024</c:v>
                </c:pt>
                <c:pt idx="85">
                  <c:v>2025</c:v>
                </c:pt>
                <c:pt idx="86">
                  <c:v>2026</c:v>
                </c:pt>
                <c:pt idx="87">
                  <c:v>2027</c:v>
                </c:pt>
                <c:pt idx="88">
                  <c:v>2028</c:v>
                </c:pt>
                <c:pt idx="89">
                  <c:v>2029</c:v>
                </c:pt>
                <c:pt idx="90">
                  <c:v>2030</c:v>
                </c:pt>
                <c:pt idx="91">
                  <c:v>2031</c:v>
                </c:pt>
                <c:pt idx="92">
                  <c:v>2032</c:v>
                </c:pt>
                <c:pt idx="93">
                  <c:v>2033</c:v>
                </c:pt>
                <c:pt idx="94">
                  <c:v>2034</c:v>
                </c:pt>
                <c:pt idx="95">
                  <c:v>2035</c:v>
                </c:pt>
                <c:pt idx="96">
                  <c:v>2036</c:v>
                </c:pt>
                <c:pt idx="97">
                  <c:v>2037</c:v>
                </c:pt>
                <c:pt idx="98">
                  <c:v>2038</c:v>
                </c:pt>
                <c:pt idx="99">
                  <c:v>2039</c:v>
                </c:pt>
                <c:pt idx="100">
                  <c:v>2040</c:v>
                </c:pt>
              </c:strCache>
            </c:strRef>
          </c:cat>
          <c:val>
            <c:numRef>
              <c:f>Sheet1!$B$7:$CX$7</c:f>
              <c:numCache>
                <c:formatCode>0.00000</c:formatCode>
                <c:ptCount val="101"/>
                <c:pt idx="0">
                  <c:v>-0.22603400000000001</c:v>
                </c:pt>
                <c:pt idx="1">
                  <c:v>-0.23812700000000001</c:v>
                </c:pt>
                <c:pt idx="2">
                  <c:v>-0.22872899999999999</c:v>
                </c:pt>
                <c:pt idx="3">
                  <c:v>-0.50651900000000005</c:v>
                </c:pt>
                <c:pt idx="4">
                  <c:v>-0.65201500000000001</c:v>
                </c:pt>
                <c:pt idx="5">
                  <c:v>-0.63126099999999996</c:v>
                </c:pt>
                <c:pt idx="6">
                  <c:v>-0.58353699999999997</c:v>
                </c:pt>
                <c:pt idx="7">
                  <c:v>-0.77081200000000005</c:v>
                </c:pt>
                <c:pt idx="8">
                  <c:v>-0.35169699999999998</c:v>
                </c:pt>
                <c:pt idx="9">
                  <c:v>-0.451957</c:v>
                </c:pt>
                <c:pt idx="10">
                  <c:v>-0.43100899999999998</c:v>
                </c:pt>
                <c:pt idx="11">
                  <c:v>-0.348939</c:v>
                </c:pt>
                <c:pt idx="12">
                  <c:v>-0.174648</c:v>
                </c:pt>
                <c:pt idx="13">
                  <c:v>-9.6310000000000007E-2</c:v>
                </c:pt>
                <c:pt idx="14">
                  <c:v>-5.9150000000000001E-2</c:v>
                </c:pt>
                <c:pt idx="15">
                  <c:v>-8.9800000000000005E-2</c:v>
                </c:pt>
                <c:pt idx="16">
                  <c:v>-5.491E-2</c:v>
                </c:pt>
                <c:pt idx="17">
                  <c:v>-4.3799999999999999E-2</c:v>
                </c:pt>
                <c:pt idx="18">
                  <c:v>-5.2900000000000003E-2</c:v>
                </c:pt>
                <c:pt idx="19">
                  <c:v>-6.2E-2</c:v>
                </c:pt>
                <c:pt idx="20">
                  <c:v>-6.2E-2</c:v>
                </c:pt>
                <c:pt idx="21">
                  <c:v>-6.2E-2</c:v>
                </c:pt>
                <c:pt idx="22">
                  <c:v>-6.2E-2</c:v>
                </c:pt>
                <c:pt idx="23">
                  <c:v>-6.2E-2</c:v>
                </c:pt>
                <c:pt idx="24">
                  <c:v>-6.2E-2</c:v>
                </c:pt>
                <c:pt idx="25">
                  <c:v>-6.2E-2</c:v>
                </c:pt>
                <c:pt idx="26">
                  <c:v>-6.2E-2</c:v>
                </c:pt>
                <c:pt idx="27">
                  <c:v>-6.2E-2</c:v>
                </c:pt>
                <c:pt idx="28">
                  <c:v>-6.2E-2</c:v>
                </c:pt>
                <c:pt idx="29">
                  <c:v>-6.2E-2</c:v>
                </c:pt>
                <c:pt idx="30">
                  <c:v>-6.2E-2</c:v>
                </c:pt>
                <c:pt idx="31">
                  <c:v>-6.2E-2</c:v>
                </c:pt>
                <c:pt idx="32">
                  <c:v>-6.2E-2</c:v>
                </c:pt>
                <c:pt idx="33">
                  <c:v>-6.2E-2</c:v>
                </c:pt>
                <c:pt idx="34">
                  <c:v>-6.2E-2</c:v>
                </c:pt>
                <c:pt idx="35">
                  <c:v>-6.2E-2</c:v>
                </c:pt>
                <c:pt idx="36">
                  <c:v>-6.2E-2</c:v>
                </c:pt>
                <c:pt idx="37">
                  <c:v>-6.2E-2</c:v>
                </c:pt>
                <c:pt idx="38">
                  <c:v>-6.2E-2</c:v>
                </c:pt>
                <c:pt idx="39">
                  <c:v>-6.2E-2</c:v>
                </c:pt>
                <c:pt idx="40">
                  <c:v>-6.2E-2</c:v>
                </c:pt>
                <c:pt idx="41">
                  <c:v>-6.2E-2</c:v>
                </c:pt>
                <c:pt idx="42">
                  <c:v>-9.6310000000000007E-2</c:v>
                </c:pt>
                <c:pt idx="43">
                  <c:v>-9.6310000000000007E-2</c:v>
                </c:pt>
                <c:pt idx="44">
                  <c:v>-5.9150000000000001E-2</c:v>
                </c:pt>
                <c:pt idx="45">
                  <c:v>-8.9800000000000005E-2</c:v>
                </c:pt>
                <c:pt idx="46">
                  <c:v>-5.491E-2</c:v>
                </c:pt>
                <c:pt idx="47">
                  <c:v>-4.3799999999999999E-2</c:v>
                </c:pt>
                <c:pt idx="48">
                  <c:v>-5.2900000000000003E-2</c:v>
                </c:pt>
                <c:pt idx="49">
                  <c:v>-6.2E-2</c:v>
                </c:pt>
                <c:pt idx="50">
                  <c:v>-6.2E-2</c:v>
                </c:pt>
                <c:pt idx="51">
                  <c:v>-6.2E-2</c:v>
                </c:pt>
                <c:pt idx="52">
                  <c:v>-6.2E-2</c:v>
                </c:pt>
                <c:pt idx="53">
                  <c:v>-6.2E-2</c:v>
                </c:pt>
                <c:pt idx="54">
                  <c:v>-6.2E-2</c:v>
                </c:pt>
                <c:pt idx="55">
                  <c:v>-6.2E-2</c:v>
                </c:pt>
                <c:pt idx="56">
                  <c:v>-6.2E-2</c:v>
                </c:pt>
                <c:pt idx="57">
                  <c:v>-6.2E-2</c:v>
                </c:pt>
                <c:pt idx="58">
                  <c:v>-6.2E-2</c:v>
                </c:pt>
                <c:pt idx="59">
                  <c:v>-6.2E-2</c:v>
                </c:pt>
                <c:pt idx="60">
                  <c:v>-6.2E-2</c:v>
                </c:pt>
                <c:pt idx="61">
                  <c:v>-6.2E-2</c:v>
                </c:pt>
                <c:pt idx="62">
                  <c:v>-6.2E-2</c:v>
                </c:pt>
                <c:pt idx="63">
                  <c:v>-6.2E-2</c:v>
                </c:pt>
                <c:pt idx="64">
                  <c:v>-6.2E-2</c:v>
                </c:pt>
                <c:pt idx="65">
                  <c:v>-6.2E-2</c:v>
                </c:pt>
                <c:pt idx="66">
                  <c:v>-6.2E-2</c:v>
                </c:pt>
                <c:pt idx="67">
                  <c:v>-6.2E-2</c:v>
                </c:pt>
                <c:pt idx="68">
                  <c:v>-6.2E-2</c:v>
                </c:pt>
                <c:pt idx="69">
                  <c:v>-6.2E-2</c:v>
                </c:pt>
                <c:pt idx="70">
                  <c:v>-6.2E-2</c:v>
                </c:pt>
                <c:pt idx="71">
                  <c:v>-6.2E-2</c:v>
                </c:pt>
                <c:pt idx="72">
                  <c:v>-9.6310000000000007E-2</c:v>
                </c:pt>
                <c:pt idx="73">
                  <c:v>-9.6310000000000007E-2</c:v>
                </c:pt>
                <c:pt idx="74">
                  <c:v>-5.9150000000000001E-2</c:v>
                </c:pt>
                <c:pt idx="75">
                  <c:v>-8.9800000000000005E-2</c:v>
                </c:pt>
                <c:pt idx="76">
                  <c:v>-5.491E-2</c:v>
                </c:pt>
                <c:pt idx="77">
                  <c:v>-4.3799999999999999E-2</c:v>
                </c:pt>
                <c:pt idx="78">
                  <c:v>-5.2900000000000003E-2</c:v>
                </c:pt>
                <c:pt idx="79">
                  <c:v>-6.2E-2</c:v>
                </c:pt>
                <c:pt idx="80">
                  <c:v>-6.2E-2</c:v>
                </c:pt>
                <c:pt idx="81">
                  <c:v>-6.2E-2</c:v>
                </c:pt>
                <c:pt idx="82">
                  <c:v>-6.2E-2</c:v>
                </c:pt>
                <c:pt idx="83">
                  <c:v>-6.2E-2</c:v>
                </c:pt>
                <c:pt idx="84">
                  <c:v>-6.2E-2</c:v>
                </c:pt>
                <c:pt idx="85">
                  <c:v>-6.2E-2</c:v>
                </c:pt>
                <c:pt idx="86">
                  <c:v>-6.2E-2</c:v>
                </c:pt>
                <c:pt idx="87">
                  <c:v>-6.2E-2</c:v>
                </c:pt>
                <c:pt idx="88">
                  <c:v>-6.2E-2</c:v>
                </c:pt>
                <c:pt idx="89">
                  <c:v>-6.2E-2</c:v>
                </c:pt>
                <c:pt idx="90">
                  <c:v>-6.2E-2</c:v>
                </c:pt>
                <c:pt idx="91">
                  <c:v>-6.2E-2</c:v>
                </c:pt>
                <c:pt idx="92">
                  <c:v>-6.2E-2</c:v>
                </c:pt>
                <c:pt idx="93">
                  <c:v>-6.2E-2</c:v>
                </c:pt>
                <c:pt idx="94">
                  <c:v>-6.2E-2</c:v>
                </c:pt>
                <c:pt idx="95">
                  <c:v>-6.2E-2</c:v>
                </c:pt>
                <c:pt idx="96">
                  <c:v>-6.2E-2</c:v>
                </c:pt>
                <c:pt idx="97">
                  <c:v>-6.2E-2</c:v>
                </c:pt>
                <c:pt idx="98">
                  <c:v>-6.2E-2</c:v>
                </c:pt>
                <c:pt idx="99">
                  <c:v>-6.2E-2</c:v>
                </c:pt>
                <c:pt idx="100">
                  <c:v>-6.2E-2</c:v>
                </c:pt>
              </c:numCache>
            </c:numRef>
          </c:val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   Pipeline Imports from Canada</c:v>
                </c:pt>
              </c:strCache>
            </c:strRef>
          </c:tx>
          <c:spPr>
            <a:solidFill>
              <a:srgbClr val="5D9732"/>
            </a:solidFill>
            <a:ln w="25400">
              <a:noFill/>
            </a:ln>
          </c:spPr>
          <c:cat>
            <c:strRef>
              <c:f>Sheet1!$B$1:$CX$1</c:f>
              <c:strCache>
                <c:ptCount val="10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  <c:pt idx="49">
                  <c:v>2019</c:v>
                </c:pt>
                <c:pt idx="50">
                  <c:v>2020</c:v>
                </c:pt>
                <c:pt idx="51">
                  <c:v>2021</c:v>
                </c:pt>
                <c:pt idx="52">
                  <c:v>2022</c:v>
                </c:pt>
                <c:pt idx="53">
                  <c:v>2023</c:v>
                </c:pt>
                <c:pt idx="54">
                  <c:v>2024</c:v>
                </c:pt>
                <c:pt idx="55">
                  <c:v>2025</c:v>
                </c:pt>
                <c:pt idx="56">
                  <c:v>2026</c:v>
                </c:pt>
                <c:pt idx="57">
                  <c:v>2027</c:v>
                </c:pt>
                <c:pt idx="58">
                  <c:v>2028</c:v>
                </c:pt>
                <c:pt idx="59">
                  <c:v>2029</c:v>
                </c:pt>
                <c:pt idx="60">
                  <c:v>2030</c:v>
                </c:pt>
                <c:pt idx="61">
                  <c:v>2031</c:v>
                </c:pt>
                <c:pt idx="62">
                  <c:v>2032</c:v>
                </c:pt>
                <c:pt idx="63">
                  <c:v>2033</c:v>
                </c:pt>
                <c:pt idx="64">
                  <c:v>2034</c:v>
                </c:pt>
                <c:pt idx="65">
                  <c:v>2035</c:v>
                </c:pt>
                <c:pt idx="66">
                  <c:v>2036</c:v>
                </c:pt>
                <c:pt idx="67">
                  <c:v>2037</c:v>
                </c:pt>
                <c:pt idx="68">
                  <c:v>2038</c:v>
                </c:pt>
                <c:pt idx="69">
                  <c:v>2039</c:v>
                </c:pt>
                <c:pt idx="70">
                  <c:v>2040</c:v>
                </c:pt>
                <c:pt idx="73">
                  <c:v>2013</c:v>
                </c:pt>
                <c:pt idx="74">
                  <c:v>2014</c:v>
                </c:pt>
                <c:pt idx="75">
                  <c:v>2015</c:v>
                </c:pt>
                <c:pt idx="76">
                  <c:v>2016</c:v>
                </c:pt>
                <c:pt idx="77">
                  <c:v>2017</c:v>
                </c:pt>
                <c:pt idx="78">
                  <c:v>2018</c:v>
                </c:pt>
                <c:pt idx="79">
                  <c:v>2019</c:v>
                </c:pt>
                <c:pt idx="80">
                  <c:v>2020</c:v>
                </c:pt>
                <c:pt idx="81">
                  <c:v>2021</c:v>
                </c:pt>
                <c:pt idx="82">
                  <c:v>2022</c:v>
                </c:pt>
                <c:pt idx="83">
                  <c:v>2023</c:v>
                </c:pt>
                <c:pt idx="84">
                  <c:v>2024</c:v>
                </c:pt>
                <c:pt idx="85">
                  <c:v>2025</c:v>
                </c:pt>
                <c:pt idx="86">
                  <c:v>2026</c:v>
                </c:pt>
                <c:pt idx="87">
                  <c:v>2027</c:v>
                </c:pt>
                <c:pt idx="88">
                  <c:v>2028</c:v>
                </c:pt>
                <c:pt idx="89">
                  <c:v>2029</c:v>
                </c:pt>
                <c:pt idx="90">
                  <c:v>2030</c:v>
                </c:pt>
                <c:pt idx="91">
                  <c:v>2031</c:v>
                </c:pt>
                <c:pt idx="92">
                  <c:v>2032</c:v>
                </c:pt>
                <c:pt idx="93">
                  <c:v>2033</c:v>
                </c:pt>
                <c:pt idx="94">
                  <c:v>2034</c:v>
                </c:pt>
                <c:pt idx="95">
                  <c:v>2035</c:v>
                </c:pt>
                <c:pt idx="96">
                  <c:v>2036</c:v>
                </c:pt>
                <c:pt idx="97">
                  <c:v>2037</c:v>
                </c:pt>
                <c:pt idx="98">
                  <c:v>2038</c:v>
                </c:pt>
                <c:pt idx="99">
                  <c:v>2039</c:v>
                </c:pt>
                <c:pt idx="100">
                  <c:v>2040</c:v>
                </c:pt>
              </c:strCache>
            </c:strRef>
          </c:cat>
          <c:val>
            <c:numRef>
              <c:f>Sheet1!$B$8:$CX$8</c:f>
              <c:numCache>
                <c:formatCode>0.00000</c:formatCode>
                <c:ptCount val="101"/>
                <c:pt idx="0">
                  <c:v>-3.5439699999999998</c:v>
                </c:pt>
                <c:pt idx="1">
                  <c:v>-3.7285400000000002</c:v>
                </c:pt>
                <c:pt idx="2">
                  <c:v>-3.78498</c:v>
                </c:pt>
                <c:pt idx="3">
                  <c:v>-3.43723</c:v>
                </c:pt>
                <c:pt idx="4">
                  <c:v>-3.6065399999999999</c:v>
                </c:pt>
                <c:pt idx="5">
                  <c:v>-3.70045</c:v>
                </c:pt>
                <c:pt idx="6">
                  <c:v>-3.5899899999999998</c:v>
                </c:pt>
                <c:pt idx="7">
                  <c:v>-3.7827099999999998</c:v>
                </c:pt>
                <c:pt idx="8">
                  <c:v>-3.5892200000000001</c:v>
                </c:pt>
                <c:pt idx="9">
                  <c:v>-3.2711100000000002</c:v>
                </c:pt>
                <c:pt idx="10">
                  <c:v>-3.2797499999999999</c:v>
                </c:pt>
                <c:pt idx="11">
                  <c:v>-3.1170800000000001</c:v>
                </c:pt>
                <c:pt idx="12">
                  <c:v>-2.9628299999999999</c:v>
                </c:pt>
                <c:pt idx="13">
                  <c:v>-2.7859799999999999</c:v>
                </c:pt>
                <c:pt idx="14">
                  <c:v>-2.6277599999999999</c:v>
                </c:pt>
                <c:pt idx="15">
                  <c:v>-2.6286900000000002</c:v>
                </c:pt>
                <c:pt idx="16">
                  <c:v>-2.44007</c:v>
                </c:pt>
                <c:pt idx="17">
                  <c:v>-2.4238599999999999</c:v>
                </c:pt>
                <c:pt idx="18">
                  <c:v>-2.2801900000000002</c:v>
                </c:pt>
                <c:pt idx="19">
                  <c:v>-2.11748</c:v>
                </c:pt>
                <c:pt idx="20">
                  <c:v>-1.98332</c:v>
                </c:pt>
                <c:pt idx="21">
                  <c:v>-1.8969100000000001</c:v>
                </c:pt>
                <c:pt idx="22">
                  <c:v>-1.82128</c:v>
                </c:pt>
                <c:pt idx="23">
                  <c:v>-1.7427299999999999</c:v>
                </c:pt>
                <c:pt idx="24">
                  <c:v>-1.7258</c:v>
                </c:pt>
                <c:pt idx="25">
                  <c:v>-1.69608</c:v>
                </c:pt>
                <c:pt idx="26">
                  <c:v>-1.66364</c:v>
                </c:pt>
                <c:pt idx="27">
                  <c:v>-1.6071</c:v>
                </c:pt>
                <c:pt idx="28">
                  <c:v>-1.5657000000000001</c:v>
                </c:pt>
                <c:pt idx="29">
                  <c:v>-1.4834400000000001</c:v>
                </c:pt>
                <c:pt idx="30">
                  <c:v>-1.45451</c:v>
                </c:pt>
                <c:pt idx="31">
                  <c:v>-1.4220600000000001</c:v>
                </c:pt>
                <c:pt idx="32">
                  <c:v>-1.3926799999999999</c:v>
                </c:pt>
                <c:pt idx="33">
                  <c:v>-1.3644400000000001</c:v>
                </c:pt>
                <c:pt idx="34">
                  <c:v>-1.34632</c:v>
                </c:pt>
                <c:pt idx="35">
                  <c:v>-1.30704</c:v>
                </c:pt>
                <c:pt idx="36">
                  <c:v>-1.2827200000000001</c:v>
                </c:pt>
                <c:pt idx="37">
                  <c:v>-1.2687600000000001</c:v>
                </c:pt>
                <c:pt idx="38">
                  <c:v>-1.28799</c:v>
                </c:pt>
                <c:pt idx="39">
                  <c:v>-1.3067800000000001</c:v>
                </c:pt>
                <c:pt idx="40">
                  <c:v>-1.3300799999999999</c:v>
                </c:pt>
                <c:pt idx="41">
                  <c:v>-1.3300799999999999</c:v>
                </c:pt>
                <c:pt idx="42">
                  <c:v>-2.7859799999999999</c:v>
                </c:pt>
                <c:pt idx="43">
                  <c:v>-2.7859799999999999</c:v>
                </c:pt>
                <c:pt idx="44">
                  <c:v>-2.6277599999999999</c:v>
                </c:pt>
                <c:pt idx="45">
                  <c:v>-2.6035900000000001</c:v>
                </c:pt>
                <c:pt idx="46">
                  <c:v>-2.3519000000000001</c:v>
                </c:pt>
                <c:pt idx="47">
                  <c:v>-2.2742</c:v>
                </c:pt>
                <c:pt idx="48">
                  <c:v>-2.1865000000000001</c:v>
                </c:pt>
                <c:pt idx="49">
                  <c:v>-1.9623900000000001</c:v>
                </c:pt>
                <c:pt idx="50">
                  <c:v>-1.81948</c:v>
                </c:pt>
                <c:pt idx="51">
                  <c:v>-1.72837</c:v>
                </c:pt>
                <c:pt idx="52">
                  <c:v>-1.6345099999999999</c:v>
                </c:pt>
                <c:pt idx="53">
                  <c:v>-1.55206</c:v>
                </c:pt>
                <c:pt idx="54">
                  <c:v>-1.52362</c:v>
                </c:pt>
                <c:pt idx="55">
                  <c:v>-1.4848399999999999</c:v>
                </c:pt>
                <c:pt idx="56">
                  <c:v>-1.47048</c:v>
                </c:pt>
                <c:pt idx="57">
                  <c:v>-1.4542600000000001</c:v>
                </c:pt>
                <c:pt idx="58">
                  <c:v>-1.44214</c:v>
                </c:pt>
                <c:pt idx="59">
                  <c:v>-1.4126399999999999</c:v>
                </c:pt>
                <c:pt idx="60">
                  <c:v>-1.4114100000000001</c:v>
                </c:pt>
                <c:pt idx="61">
                  <c:v>-1.39873</c:v>
                </c:pt>
                <c:pt idx="62">
                  <c:v>-1.4007499999999999</c:v>
                </c:pt>
                <c:pt idx="63">
                  <c:v>-1.3964399999999999</c:v>
                </c:pt>
                <c:pt idx="64">
                  <c:v>-1.3886700000000001</c:v>
                </c:pt>
                <c:pt idx="65">
                  <c:v>-1.3701399999999999</c:v>
                </c:pt>
                <c:pt idx="66">
                  <c:v>-1.35134</c:v>
                </c:pt>
                <c:pt idx="67">
                  <c:v>-1.35223</c:v>
                </c:pt>
                <c:pt idx="68">
                  <c:v>-1.3636699999999999</c:v>
                </c:pt>
                <c:pt idx="69">
                  <c:v>-1.3660099999999999</c:v>
                </c:pt>
                <c:pt idx="70">
                  <c:v>-1.3623400000000001</c:v>
                </c:pt>
                <c:pt idx="71">
                  <c:v>-1.3623400000000001</c:v>
                </c:pt>
                <c:pt idx="72">
                  <c:v>-2.7859799999999999</c:v>
                </c:pt>
                <c:pt idx="73">
                  <c:v>-2.7859799999999999</c:v>
                </c:pt>
                <c:pt idx="74">
                  <c:v>-2.6277599999999999</c:v>
                </c:pt>
                <c:pt idx="75">
                  <c:v>-2.6214300000000001</c:v>
                </c:pt>
                <c:pt idx="76">
                  <c:v>-2.4073000000000002</c:v>
                </c:pt>
                <c:pt idx="77">
                  <c:v>-2.3420999999999998</c:v>
                </c:pt>
                <c:pt idx="78">
                  <c:v>-2.2193800000000001</c:v>
                </c:pt>
                <c:pt idx="79">
                  <c:v>-2.04061</c:v>
                </c:pt>
                <c:pt idx="80">
                  <c:v>-1.90602</c:v>
                </c:pt>
                <c:pt idx="81">
                  <c:v>-1.83036</c:v>
                </c:pt>
                <c:pt idx="82">
                  <c:v>-1.7476400000000001</c:v>
                </c:pt>
                <c:pt idx="83">
                  <c:v>-1.6620999999999999</c:v>
                </c:pt>
                <c:pt idx="84">
                  <c:v>-1.6418299999999999</c:v>
                </c:pt>
                <c:pt idx="85">
                  <c:v>-1.60707</c:v>
                </c:pt>
                <c:pt idx="86">
                  <c:v>-1.57979</c:v>
                </c:pt>
                <c:pt idx="87">
                  <c:v>-1.53617</c:v>
                </c:pt>
                <c:pt idx="88">
                  <c:v>-1.49708</c:v>
                </c:pt>
                <c:pt idx="89">
                  <c:v>-1.4238900000000001</c:v>
                </c:pt>
                <c:pt idx="90">
                  <c:v>-1.40713</c:v>
                </c:pt>
                <c:pt idx="91">
                  <c:v>-1.37643</c:v>
                </c:pt>
                <c:pt idx="92">
                  <c:v>-1.35151</c:v>
                </c:pt>
                <c:pt idx="93">
                  <c:v>-1.321</c:v>
                </c:pt>
                <c:pt idx="94">
                  <c:v>-1.2732300000000001</c:v>
                </c:pt>
                <c:pt idx="95">
                  <c:v>-1.2328600000000001</c:v>
                </c:pt>
                <c:pt idx="96">
                  <c:v>-1.18757</c:v>
                </c:pt>
                <c:pt idx="97">
                  <c:v>-1.16923</c:v>
                </c:pt>
                <c:pt idx="98">
                  <c:v>-1.1753100000000001</c:v>
                </c:pt>
                <c:pt idx="99">
                  <c:v>-1.19411</c:v>
                </c:pt>
                <c:pt idx="100">
                  <c:v>-1.2227600000000001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5889568"/>
        <c:axId val="215889008"/>
        <c:extLst>
          <c:ext xmlns:c15="http://schemas.microsoft.com/office/drawing/2012/chart" uri="{02D57815-91ED-43cb-92C2-25804820EDAC}">
            <c15:filteredAreaSeries>
              <c15:ser>
                <c:idx val="7"/>
                <c:order val="7"/>
                <c:tx>
                  <c:strRef>
                    <c:extLst>
                      <c:ext uri="{02D57815-91ED-43cb-92C2-25804820EDAC}">
                        <c15:formulaRef>
                          <c15:sqref>Sheet1!$A$9</c15:sqref>
                        </c15:formulaRef>
                      </c:ext>
                    </c:extLst>
                    <c:strCache>
                      <c:ptCount val="1"/>
                      <c:pt idx="0">
                        <c:v>perday:   Pipeline Imports from Canada</c:v>
                      </c:pt>
                    </c:strCache>
                  </c:strRef>
                </c:tx>
                <c:spPr>
                  <a:ln w="25400">
                    <a:noFill/>
                  </a:ln>
                </c:spPr>
                <c:cat>
                  <c:strRef>
                    <c:extLst>
                      <c:ext uri="{02D57815-91ED-43cb-92C2-25804820EDAC}">
                        <c15:formulaRef>
                          <c15:sqref>Sheet1!$B$1:$CX$1</c15:sqref>
                        </c15:formulaRef>
                      </c:ext>
                    </c:extLst>
                    <c:strCache>
                      <c:ptCount val="101"/>
                      <c:pt idx="0">
                        <c:v>2000</c:v>
                      </c:pt>
                      <c:pt idx="1">
                        <c:v>2001</c:v>
                      </c:pt>
                      <c:pt idx="2">
                        <c:v>2002</c:v>
                      </c:pt>
                      <c:pt idx="3">
                        <c:v>2003</c:v>
                      </c:pt>
                      <c:pt idx="4">
                        <c:v>2004</c:v>
                      </c:pt>
                      <c:pt idx="5">
                        <c:v>2005</c:v>
                      </c:pt>
                      <c:pt idx="6">
                        <c:v>2006</c:v>
                      </c:pt>
                      <c:pt idx="7">
                        <c:v>2007</c:v>
                      </c:pt>
                      <c:pt idx="8">
                        <c:v>2008</c:v>
                      </c:pt>
                      <c:pt idx="9">
                        <c:v>2009</c:v>
                      </c:pt>
                      <c:pt idx="10">
                        <c:v>2010</c:v>
                      </c:pt>
                      <c:pt idx="11">
                        <c:v>2011</c:v>
                      </c:pt>
                      <c:pt idx="12">
                        <c:v>2012</c:v>
                      </c:pt>
                      <c:pt idx="13">
                        <c:v>2013</c:v>
                      </c:pt>
                      <c:pt idx="14">
                        <c:v>2014</c:v>
                      </c:pt>
                      <c:pt idx="15">
                        <c:v>2015</c:v>
                      </c:pt>
                      <c:pt idx="16">
                        <c:v>2016</c:v>
                      </c:pt>
                      <c:pt idx="17">
                        <c:v>2017</c:v>
                      </c:pt>
                      <c:pt idx="18">
                        <c:v>2018</c:v>
                      </c:pt>
                      <c:pt idx="19">
                        <c:v>2019</c:v>
                      </c:pt>
                      <c:pt idx="20">
                        <c:v>2020</c:v>
                      </c:pt>
                      <c:pt idx="21">
                        <c:v>2021</c:v>
                      </c:pt>
                      <c:pt idx="22">
                        <c:v>2022</c:v>
                      </c:pt>
                      <c:pt idx="23">
                        <c:v>2023</c:v>
                      </c:pt>
                      <c:pt idx="24">
                        <c:v>2024</c:v>
                      </c:pt>
                      <c:pt idx="25">
                        <c:v>2025</c:v>
                      </c:pt>
                      <c:pt idx="26">
                        <c:v>2026</c:v>
                      </c:pt>
                      <c:pt idx="27">
                        <c:v>2027</c:v>
                      </c:pt>
                      <c:pt idx="28">
                        <c:v>2028</c:v>
                      </c:pt>
                      <c:pt idx="29">
                        <c:v>2029</c:v>
                      </c:pt>
                      <c:pt idx="30">
                        <c:v>2030</c:v>
                      </c:pt>
                      <c:pt idx="31">
                        <c:v>2031</c:v>
                      </c:pt>
                      <c:pt idx="32">
                        <c:v>2032</c:v>
                      </c:pt>
                      <c:pt idx="33">
                        <c:v>2033</c:v>
                      </c:pt>
                      <c:pt idx="34">
                        <c:v>2034</c:v>
                      </c:pt>
                      <c:pt idx="35">
                        <c:v>2035</c:v>
                      </c:pt>
                      <c:pt idx="36">
                        <c:v>2036</c:v>
                      </c:pt>
                      <c:pt idx="37">
                        <c:v>2037</c:v>
                      </c:pt>
                      <c:pt idx="38">
                        <c:v>2038</c:v>
                      </c:pt>
                      <c:pt idx="39">
                        <c:v>2039</c:v>
                      </c:pt>
                      <c:pt idx="40">
                        <c:v>2040</c:v>
                      </c:pt>
                      <c:pt idx="43">
                        <c:v>2013</c:v>
                      </c:pt>
                      <c:pt idx="44">
                        <c:v>2014</c:v>
                      </c:pt>
                      <c:pt idx="45">
                        <c:v>2015</c:v>
                      </c:pt>
                      <c:pt idx="46">
                        <c:v>2016</c:v>
                      </c:pt>
                      <c:pt idx="47">
                        <c:v>2017</c:v>
                      </c:pt>
                      <c:pt idx="48">
                        <c:v>2018</c:v>
                      </c:pt>
                      <c:pt idx="49">
                        <c:v>2019</c:v>
                      </c:pt>
                      <c:pt idx="50">
                        <c:v>2020</c:v>
                      </c:pt>
                      <c:pt idx="51">
                        <c:v>2021</c:v>
                      </c:pt>
                      <c:pt idx="52">
                        <c:v>2022</c:v>
                      </c:pt>
                      <c:pt idx="53">
                        <c:v>2023</c:v>
                      </c:pt>
                      <c:pt idx="54">
                        <c:v>2024</c:v>
                      </c:pt>
                      <c:pt idx="55">
                        <c:v>2025</c:v>
                      </c:pt>
                      <c:pt idx="56">
                        <c:v>2026</c:v>
                      </c:pt>
                      <c:pt idx="57">
                        <c:v>2027</c:v>
                      </c:pt>
                      <c:pt idx="58">
                        <c:v>2028</c:v>
                      </c:pt>
                      <c:pt idx="59">
                        <c:v>2029</c:v>
                      </c:pt>
                      <c:pt idx="60">
                        <c:v>2030</c:v>
                      </c:pt>
                      <c:pt idx="61">
                        <c:v>2031</c:v>
                      </c:pt>
                      <c:pt idx="62">
                        <c:v>2032</c:v>
                      </c:pt>
                      <c:pt idx="63">
                        <c:v>2033</c:v>
                      </c:pt>
                      <c:pt idx="64">
                        <c:v>2034</c:v>
                      </c:pt>
                      <c:pt idx="65">
                        <c:v>2035</c:v>
                      </c:pt>
                      <c:pt idx="66">
                        <c:v>2036</c:v>
                      </c:pt>
                      <c:pt idx="67">
                        <c:v>2037</c:v>
                      </c:pt>
                      <c:pt idx="68">
                        <c:v>2038</c:v>
                      </c:pt>
                      <c:pt idx="69">
                        <c:v>2039</c:v>
                      </c:pt>
                      <c:pt idx="70">
                        <c:v>2040</c:v>
                      </c:pt>
                      <c:pt idx="73">
                        <c:v>2013</c:v>
                      </c:pt>
                      <c:pt idx="74">
                        <c:v>2014</c:v>
                      </c:pt>
                      <c:pt idx="75">
                        <c:v>2015</c:v>
                      </c:pt>
                      <c:pt idx="76">
                        <c:v>2016</c:v>
                      </c:pt>
                      <c:pt idx="77">
                        <c:v>2017</c:v>
                      </c:pt>
                      <c:pt idx="78">
                        <c:v>2018</c:v>
                      </c:pt>
                      <c:pt idx="79">
                        <c:v>2019</c:v>
                      </c:pt>
                      <c:pt idx="80">
                        <c:v>2020</c:v>
                      </c:pt>
                      <c:pt idx="81">
                        <c:v>2021</c:v>
                      </c:pt>
                      <c:pt idx="82">
                        <c:v>2022</c:v>
                      </c:pt>
                      <c:pt idx="83">
                        <c:v>2023</c:v>
                      </c:pt>
                      <c:pt idx="84">
                        <c:v>2024</c:v>
                      </c:pt>
                      <c:pt idx="85">
                        <c:v>2025</c:v>
                      </c:pt>
                      <c:pt idx="86">
                        <c:v>2026</c:v>
                      </c:pt>
                      <c:pt idx="87">
                        <c:v>2027</c:v>
                      </c:pt>
                      <c:pt idx="88">
                        <c:v>2028</c:v>
                      </c:pt>
                      <c:pt idx="89">
                        <c:v>2029</c:v>
                      </c:pt>
                      <c:pt idx="90">
                        <c:v>2030</c:v>
                      </c:pt>
                      <c:pt idx="91">
                        <c:v>2031</c:v>
                      </c:pt>
                      <c:pt idx="92">
                        <c:v>2032</c:v>
                      </c:pt>
                      <c:pt idx="93">
                        <c:v>2033</c:v>
                      </c:pt>
                      <c:pt idx="94">
                        <c:v>2034</c:v>
                      </c:pt>
                      <c:pt idx="95">
                        <c:v>2035</c:v>
                      </c:pt>
                      <c:pt idx="96">
                        <c:v>2036</c:v>
                      </c:pt>
                      <c:pt idx="97">
                        <c:v>2037</c:v>
                      </c:pt>
                      <c:pt idx="98">
                        <c:v>2038</c:v>
                      </c:pt>
                      <c:pt idx="99">
                        <c:v>2039</c:v>
                      </c:pt>
                      <c:pt idx="100">
                        <c:v>2040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Sheet1!$B$9:$CX$9</c15:sqref>
                        </c15:formulaRef>
                      </c:ext>
                    </c:extLst>
                    <c:numCache>
                      <c:formatCode>0.00</c:formatCode>
                      <c:ptCount val="101"/>
                      <c:pt idx="0">
                        <c:v>-3.1696721311475412E-2</c:v>
                      </c:pt>
                      <c:pt idx="1">
                        <c:v>-2.8076502732240438E-2</c:v>
                      </c:pt>
                      <c:pt idx="2">
                        <c:v>-4.7950819672131148E-3</c:v>
                      </c:pt>
                      <c:pt idx="3">
                        <c:v>0</c:v>
                      </c:pt>
                      <c:pt idx="4">
                        <c:v>0</c:v>
                      </c:pt>
                      <c:pt idx="5">
                        <c:v>-2.5464480874316939E-2</c:v>
                      </c:pt>
                      <c:pt idx="6">
                        <c:v>-3.4833333333333327E-2</c:v>
                      </c:pt>
                      <c:pt idx="7">
                        <c:v>-0.1477103825136612</c:v>
                      </c:pt>
                      <c:pt idx="8">
                        <c:v>-0.11834426229508196</c:v>
                      </c:pt>
                      <c:pt idx="9">
                        <c:v>-7.7311475409836072E-2</c:v>
                      </c:pt>
                      <c:pt idx="10">
                        <c:v>-8.1953551912568312E-2</c:v>
                      </c:pt>
                      <c:pt idx="11">
                        <c:v>-7.3005464480874315E-3</c:v>
                      </c:pt>
                      <c:pt idx="12">
                        <c:v>-8.5792349726775954E-4</c:v>
                      </c:pt>
                      <c:pt idx="13">
                        <c:v>-2.9207650273224044E-3</c:v>
                      </c:pt>
                      <c:pt idx="14">
                        <c:v>-3.8961748633879784E-3</c:v>
                      </c:pt>
                      <c:pt idx="15">
                        <c:v>-2.448087431693989E-3</c:v>
                      </c:pt>
                      <c:pt idx="16">
                        <c:v>-3.0874316939890709E-3</c:v>
                      </c:pt>
                      <c:pt idx="17">
                        <c:v>-3.0874316939890709E-3</c:v>
                      </c:pt>
                      <c:pt idx="18">
                        <c:v>-8.1967213114754098E-4</c:v>
                      </c:pt>
                      <c:pt idx="19">
                        <c:v>-8.1967213114754098E-4</c:v>
                      </c:pt>
                      <c:pt idx="20">
                        <c:v>-8.1967213114754098E-4</c:v>
                      </c:pt>
                      <c:pt idx="21">
                        <c:v>-8.1967213114754098E-4</c:v>
                      </c:pt>
                      <c:pt idx="22">
                        <c:v>-8.1967213114754098E-4</c:v>
                      </c:pt>
                      <c:pt idx="23">
                        <c:v>-8.1967213114754098E-4</c:v>
                      </c:pt>
                      <c:pt idx="24">
                        <c:v>-8.1967213114754098E-4</c:v>
                      </c:pt>
                      <c:pt idx="25">
                        <c:v>-8.1967213114754098E-4</c:v>
                      </c:pt>
                      <c:pt idx="26">
                        <c:v>-8.1967213114754098E-4</c:v>
                      </c:pt>
                      <c:pt idx="27">
                        <c:v>-8.1967213114754098E-4</c:v>
                      </c:pt>
                      <c:pt idx="28">
                        <c:v>-8.1967213114754098E-4</c:v>
                      </c:pt>
                      <c:pt idx="29">
                        <c:v>-8.1967213114754098E-4</c:v>
                      </c:pt>
                      <c:pt idx="30">
                        <c:v>-8.1967213114754098E-4</c:v>
                      </c:pt>
                      <c:pt idx="31">
                        <c:v>-8.1967213114754098E-4</c:v>
                      </c:pt>
                      <c:pt idx="32">
                        <c:v>-8.1967213114754098E-4</c:v>
                      </c:pt>
                      <c:pt idx="33">
                        <c:v>-8.1967213114754098E-4</c:v>
                      </c:pt>
                      <c:pt idx="34">
                        <c:v>-8.1967213114754098E-4</c:v>
                      </c:pt>
                      <c:pt idx="35">
                        <c:v>-8.1967213114754098E-4</c:v>
                      </c:pt>
                      <c:pt idx="36">
                        <c:v>-8.1967213114754098E-4</c:v>
                      </c:pt>
                      <c:pt idx="37">
                        <c:v>-8.1967213114754098E-4</c:v>
                      </c:pt>
                      <c:pt idx="38">
                        <c:v>-8.1967213114754098E-4</c:v>
                      </c:pt>
                      <c:pt idx="39">
                        <c:v>-8.1967213114754098E-4</c:v>
                      </c:pt>
                      <c:pt idx="40">
                        <c:v>-8.1967213114754098E-4</c:v>
                      </c:pt>
                      <c:pt idx="41">
                        <c:v>-8.1967213114754098E-4</c:v>
                      </c:pt>
                      <c:pt idx="42">
                        <c:v>-2.9207650273224044E-3</c:v>
                      </c:pt>
                      <c:pt idx="43">
                        <c:v>-2.9207650273224044E-3</c:v>
                      </c:pt>
                      <c:pt idx="44">
                        <c:v>-3.8961748633879784E-3</c:v>
                      </c:pt>
                      <c:pt idx="45">
                        <c:v>-2.448087431693989E-3</c:v>
                      </c:pt>
                      <c:pt idx="46">
                        <c:v>-3.0874316939890709E-3</c:v>
                      </c:pt>
                      <c:pt idx="47">
                        <c:v>-3.0874316939890709E-3</c:v>
                      </c:pt>
                      <c:pt idx="48">
                        <c:v>-8.1967213114754098E-4</c:v>
                      </c:pt>
                      <c:pt idx="49">
                        <c:v>-8.1967213114754098E-4</c:v>
                      </c:pt>
                      <c:pt idx="50">
                        <c:v>-8.1967213114754098E-4</c:v>
                      </c:pt>
                      <c:pt idx="51">
                        <c:v>-8.1967213114754098E-4</c:v>
                      </c:pt>
                      <c:pt idx="52">
                        <c:v>-8.1967213114754098E-4</c:v>
                      </c:pt>
                      <c:pt idx="53">
                        <c:v>-8.1967213114754098E-4</c:v>
                      </c:pt>
                      <c:pt idx="54">
                        <c:v>-8.1967213114754098E-4</c:v>
                      </c:pt>
                      <c:pt idx="55">
                        <c:v>-8.1967213114754098E-4</c:v>
                      </c:pt>
                      <c:pt idx="56">
                        <c:v>-8.1967213114754098E-4</c:v>
                      </c:pt>
                      <c:pt idx="57">
                        <c:v>-8.1967213114754098E-4</c:v>
                      </c:pt>
                      <c:pt idx="58">
                        <c:v>-8.1967213114754098E-4</c:v>
                      </c:pt>
                      <c:pt idx="59">
                        <c:v>-8.1967213114754098E-4</c:v>
                      </c:pt>
                      <c:pt idx="60">
                        <c:v>-8.1967213114754098E-4</c:v>
                      </c:pt>
                      <c:pt idx="61">
                        <c:v>-8.1967213114754098E-4</c:v>
                      </c:pt>
                      <c:pt idx="62">
                        <c:v>-8.1967213114754098E-4</c:v>
                      </c:pt>
                      <c:pt idx="63">
                        <c:v>-8.1967213114754098E-4</c:v>
                      </c:pt>
                      <c:pt idx="64">
                        <c:v>-8.1967213114754098E-4</c:v>
                      </c:pt>
                      <c:pt idx="65">
                        <c:v>-8.1967213114754098E-4</c:v>
                      </c:pt>
                      <c:pt idx="66">
                        <c:v>-8.1967213114754098E-4</c:v>
                      </c:pt>
                      <c:pt idx="67">
                        <c:v>-8.1967213114754098E-4</c:v>
                      </c:pt>
                      <c:pt idx="68">
                        <c:v>-8.1967213114754098E-4</c:v>
                      </c:pt>
                      <c:pt idx="69">
                        <c:v>-8.1967213114754098E-4</c:v>
                      </c:pt>
                      <c:pt idx="70">
                        <c:v>-8.1967213114754098E-4</c:v>
                      </c:pt>
                      <c:pt idx="71">
                        <c:v>-8.1967213114754098E-4</c:v>
                      </c:pt>
                      <c:pt idx="72">
                        <c:v>-2.9207650273224044E-3</c:v>
                      </c:pt>
                      <c:pt idx="73">
                        <c:v>-2.9207650273224044E-3</c:v>
                      </c:pt>
                      <c:pt idx="74">
                        <c:v>-3.8961748633879784E-3</c:v>
                      </c:pt>
                      <c:pt idx="75">
                        <c:v>-2.448087431693989E-3</c:v>
                      </c:pt>
                      <c:pt idx="76">
                        <c:v>-3.0874316939890709E-3</c:v>
                      </c:pt>
                      <c:pt idx="77">
                        <c:v>-3.0874316939890709E-3</c:v>
                      </c:pt>
                      <c:pt idx="78">
                        <c:v>-8.1967213114754098E-4</c:v>
                      </c:pt>
                      <c:pt idx="79">
                        <c:v>-8.1967213114754098E-4</c:v>
                      </c:pt>
                      <c:pt idx="80">
                        <c:v>-8.1967213114754098E-4</c:v>
                      </c:pt>
                      <c:pt idx="81">
                        <c:v>-8.1967213114754098E-4</c:v>
                      </c:pt>
                      <c:pt idx="82">
                        <c:v>-8.1967213114754098E-4</c:v>
                      </c:pt>
                      <c:pt idx="83">
                        <c:v>-8.1967213114754098E-4</c:v>
                      </c:pt>
                      <c:pt idx="84">
                        <c:v>-8.1967213114754098E-4</c:v>
                      </c:pt>
                      <c:pt idx="85">
                        <c:v>-8.1967213114754098E-4</c:v>
                      </c:pt>
                      <c:pt idx="86">
                        <c:v>-8.1967213114754098E-4</c:v>
                      </c:pt>
                      <c:pt idx="87">
                        <c:v>-8.1967213114754098E-4</c:v>
                      </c:pt>
                      <c:pt idx="88">
                        <c:v>-8.1967213114754098E-4</c:v>
                      </c:pt>
                      <c:pt idx="89">
                        <c:v>-8.1967213114754098E-4</c:v>
                      </c:pt>
                      <c:pt idx="90">
                        <c:v>-8.1967213114754098E-4</c:v>
                      </c:pt>
                      <c:pt idx="91">
                        <c:v>-8.1967213114754098E-4</c:v>
                      </c:pt>
                      <c:pt idx="92">
                        <c:v>-8.1967213114754098E-4</c:v>
                      </c:pt>
                      <c:pt idx="93">
                        <c:v>-8.1967213114754098E-4</c:v>
                      </c:pt>
                      <c:pt idx="94">
                        <c:v>-8.1967213114754098E-4</c:v>
                      </c:pt>
                      <c:pt idx="95">
                        <c:v>-8.1967213114754098E-4</c:v>
                      </c:pt>
                      <c:pt idx="96">
                        <c:v>-8.1967213114754098E-4</c:v>
                      </c:pt>
                      <c:pt idx="97">
                        <c:v>-8.1967213114754098E-4</c:v>
                      </c:pt>
                      <c:pt idx="98">
                        <c:v>-8.1967213114754098E-4</c:v>
                      </c:pt>
                      <c:pt idx="99">
                        <c:v>-8.1967213114754098E-4</c:v>
                      </c:pt>
                      <c:pt idx="100">
                        <c:v>-8.1967213114754098E-4</c:v>
                      </c:pt>
                    </c:numCache>
                  </c:numRef>
                </c:val>
              </c15:ser>
            </c15:filteredAreaSeries>
            <c15:filteredAreaSeries>
              <c15:ser>
                <c:idx val="8"/>
                <c:order val="8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Sheet1!$A$10</c15:sqref>
                        </c15:formulaRef>
                      </c:ext>
                    </c:extLst>
                    <c:strCache>
                      <c:ptCount val="1"/>
                      <c:pt idx="0">
                        <c:v>perday:   Pipeline Imports from Mexico</c:v>
                      </c:pt>
                    </c:strCache>
                  </c:strRef>
                </c:tx>
                <c:spPr>
                  <a:ln w="25400">
                    <a:noFill/>
                  </a:ln>
                </c:spP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Sheet1!$B$1:$CX$1</c15:sqref>
                        </c15:formulaRef>
                      </c:ext>
                    </c:extLst>
                    <c:strCache>
                      <c:ptCount val="101"/>
                      <c:pt idx="0">
                        <c:v>2000</c:v>
                      </c:pt>
                      <c:pt idx="1">
                        <c:v>2001</c:v>
                      </c:pt>
                      <c:pt idx="2">
                        <c:v>2002</c:v>
                      </c:pt>
                      <c:pt idx="3">
                        <c:v>2003</c:v>
                      </c:pt>
                      <c:pt idx="4">
                        <c:v>2004</c:v>
                      </c:pt>
                      <c:pt idx="5">
                        <c:v>2005</c:v>
                      </c:pt>
                      <c:pt idx="6">
                        <c:v>2006</c:v>
                      </c:pt>
                      <c:pt idx="7">
                        <c:v>2007</c:v>
                      </c:pt>
                      <c:pt idx="8">
                        <c:v>2008</c:v>
                      </c:pt>
                      <c:pt idx="9">
                        <c:v>2009</c:v>
                      </c:pt>
                      <c:pt idx="10">
                        <c:v>2010</c:v>
                      </c:pt>
                      <c:pt idx="11">
                        <c:v>2011</c:v>
                      </c:pt>
                      <c:pt idx="12">
                        <c:v>2012</c:v>
                      </c:pt>
                      <c:pt idx="13">
                        <c:v>2013</c:v>
                      </c:pt>
                      <c:pt idx="14">
                        <c:v>2014</c:v>
                      </c:pt>
                      <c:pt idx="15">
                        <c:v>2015</c:v>
                      </c:pt>
                      <c:pt idx="16">
                        <c:v>2016</c:v>
                      </c:pt>
                      <c:pt idx="17">
                        <c:v>2017</c:v>
                      </c:pt>
                      <c:pt idx="18">
                        <c:v>2018</c:v>
                      </c:pt>
                      <c:pt idx="19">
                        <c:v>2019</c:v>
                      </c:pt>
                      <c:pt idx="20">
                        <c:v>2020</c:v>
                      </c:pt>
                      <c:pt idx="21">
                        <c:v>2021</c:v>
                      </c:pt>
                      <c:pt idx="22">
                        <c:v>2022</c:v>
                      </c:pt>
                      <c:pt idx="23">
                        <c:v>2023</c:v>
                      </c:pt>
                      <c:pt idx="24">
                        <c:v>2024</c:v>
                      </c:pt>
                      <c:pt idx="25">
                        <c:v>2025</c:v>
                      </c:pt>
                      <c:pt idx="26">
                        <c:v>2026</c:v>
                      </c:pt>
                      <c:pt idx="27">
                        <c:v>2027</c:v>
                      </c:pt>
                      <c:pt idx="28">
                        <c:v>2028</c:v>
                      </c:pt>
                      <c:pt idx="29">
                        <c:v>2029</c:v>
                      </c:pt>
                      <c:pt idx="30">
                        <c:v>2030</c:v>
                      </c:pt>
                      <c:pt idx="31">
                        <c:v>2031</c:v>
                      </c:pt>
                      <c:pt idx="32">
                        <c:v>2032</c:v>
                      </c:pt>
                      <c:pt idx="33">
                        <c:v>2033</c:v>
                      </c:pt>
                      <c:pt idx="34">
                        <c:v>2034</c:v>
                      </c:pt>
                      <c:pt idx="35">
                        <c:v>2035</c:v>
                      </c:pt>
                      <c:pt idx="36">
                        <c:v>2036</c:v>
                      </c:pt>
                      <c:pt idx="37">
                        <c:v>2037</c:v>
                      </c:pt>
                      <c:pt idx="38">
                        <c:v>2038</c:v>
                      </c:pt>
                      <c:pt idx="39">
                        <c:v>2039</c:v>
                      </c:pt>
                      <c:pt idx="40">
                        <c:v>2040</c:v>
                      </c:pt>
                      <c:pt idx="43">
                        <c:v>2013</c:v>
                      </c:pt>
                      <c:pt idx="44">
                        <c:v>2014</c:v>
                      </c:pt>
                      <c:pt idx="45">
                        <c:v>2015</c:v>
                      </c:pt>
                      <c:pt idx="46">
                        <c:v>2016</c:v>
                      </c:pt>
                      <c:pt idx="47">
                        <c:v>2017</c:v>
                      </c:pt>
                      <c:pt idx="48">
                        <c:v>2018</c:v>
                      </c:pt>
                      <c:pt idx="49">
                        <c:v>2019</c:v>
                      </c:pt>
                      <c:pt idx="50">
                        <c:v>2020</c:v>
                      </c:pt>
                      <c:pt idx="51">
                        <c:v>2021</c:v>
                      </c:pt>
                      <c:pt idx="52">
                        <c:v>2022</c:v>
                      </c:pt>
                      <c:pt idx="53">
                        <c:v>2023</c:v>
                      </c:pt>
                      <c:pt idx="54">
                        <c:v>2024</c:v>
                      </c:pt>
                      <c:pt idx="55">
                        <c:v>2025</c:v>
                      </c:pt>
                      <c:pt idx="56">
                        <c:v>2026</c:v>
                      </c:pt>
                      <c:pt idx="57">
                        <c:v>2027</c:v>
                      </c:pt>
                      <c:pt idx="58">
                        <c:v>2028</c:v>
                      </c:pt>
                      <c:pt idx="59">
                        <c:v>2029</c:v>
                      </c:pt>
                      <c:pt idx="60">
                        <c:v>2030</c:v>
                      </c:pt>
                      <c:pt idx="61">
                        <c:v>2031</c:v>
                      </c:pt>
                      <c:pt idx="62">
                        <c:v>2032</c:v>
                      </c:pt>
                      <c:pt idx="63">
                        <c:v>2033</c:v>
                      </c:pt>
                      <c:pt idx="64">
                        <c:v>2034</c:v>
                      </c:pt>
                      <c:pt idx="65">
                        <c:v>2035</c:v>
                      </c:pt>
                      <c:pt idx="66">
                        <c:v>2036</c:v>
                      </c:pt>
                      <c:pt idx="67">
                        <c:v>2037</c:v>
                      </c:pt>
                      <c:pt idx="68">
                        <c:v>2038</c:v>
                      </c:pt>
                      <c:pt idx="69">
                        <c:v>2039</c:v>
                      </c:pt>
                      <c:pt idx="70">
                        <c:v>2040</c:v>
                      </c:pt>
                      <c:pt idx="73">
                        <c:v>2013</c:v>
                      </c:pt>
                      <c:pt idx="74">
                        <c:v>2014</c:v>
                      </c:pt>
                      <c:pt idx="75">
                        <c:v>2015</c:v>
                      </c:pt>
                      <c:pt idx="76">
                        <c:v>2016</c:v>
                      </c:pt>
                      <c:pt idx="77">
                        <c:v>2017</c:v>
                      </c:pt>
                      <c:pt idx="78">
                        <c:v>2018</c:v>
                      </c:pt>
                      <c:pt idx="79">
                        <c:v>2019</c:v>
                      </c:pt>
                      <c:pt idx="80">
                        <c:v>2020</c:v>
                      </c:pt>
                      <c:pt idx="81">
                        <c:v>2021</c:v>
                      </c:pt>
                      <c:pt idx="82">
                        <c:v>2022</c:v>
                      </c:pt>
                      <c:pt idx="83">
                        <c:v>2023</c:v>
                      </c:pt>
                      <c:pt idx="84">
                        <c:v>2024</c:v>
                      </c:pt>
                      <c:pt idx="85">
                        <c:v>2025</c:v>
                      </c:pt>
                      <c:pt idx="86">
                        <c:v>2026</c:v>
                      </c:pt>
                      <c:pt idx="87">
                        <c:v>2027</c:v>
                      </c:pt>
                      <c:pt idx="88">
                        <c:v>2028</c:v>
                      </c:pt>
                      <c:pt idx="89">
                        <c:v>2029</c:v>
                      </c:pt>
                      <c:pt idx="90">
                        <c:v>2030</c:v>
                      </c:pt>
                      <c:pt idx="91">
                        <c:v>2031</c:v>
                      </c:pt>
                      <c:pt idx="92">
                        <c:v>2032</c:v>
                      </c:pt>
                      <c:pt idx="93">
                        <c:v>2033</c:v>
                      </c:pt>
                      <c:pt idx="94">
                        <c:v>2034</c:v>
                      </c:pt>
                      <c:pt idx="95">
                        <c:v>2035</c:v>
                      </c:pt>
                      <c:pt idx="96">
                        <c:v>2036</c:v>
                      </c:pt>
                      <c:pt idx="97">
                        <c:v>2037</c:v>
                      </c:pt>
                      <c:pt idx="98">
                        <c:v>2038</c:v>
                      </c:pt>
                      <c:pt idx="99">
                        <c:v>2039</c:v>
                      </c:pt>
                      <c:pt idx="100">
                        <c:v>2040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Sheet1!$B$10:$CX$10</c15:sqref>
                        </c15:formulaRef>
                      </c:ext>
                    </c:extLst>
                    <c:numCache>
                      <c:formatCode>0.00</c:formatCode>
                      <c:ptCount val="101"/>
                      <c:pt idx="0">
                        <c:v>-0.61757923497267764</c:v>
                      </c:pt>
                      <c:pt idx="1">
                        <c:v>-0.65062021857923502</c:v>
                      </c:pt>
                      <c:pt idx="2">
                        <c:v>-0.62494262295081959</c:v>
                      </c:pt>
                      <c:pt idx="3">
                        <c:v>-1.3839316939890711</c:v>
                      </c:pt>
                      <c:pt idx="4">
                        <c:v>-1.7814617486338797</c:v>
                      </c:pt>
                      <c:pt idx="5">
                        <c:v>-1.7247568306010927</c:v>
                      </c:pt>
                      <c:pt idx="6">
                        <c:v>-1.5943633879781418</c:v>
                      </c:pt>
                      <c:pt idx="7">
                        <c:v>-2.1060437158469947</c:v>
                      </c:pt>
                      <c:pt idx="8">
                        <c:v>-0.96092076502732238</c:v>
                      </c:pt>
                      <c:pt idx="9">
                        <c:v>-1.2348551912568306</c:v>
                      </c:pt>
                      <c:pt idx="10">
                        <c:v>-1.1776202185792348</c:v>
                      </c:pt>
                      <c:pt idx="11">
                        <c:v>-0.95338524590163942</c:v>
                      </c:pt>
                      <c:pt idx="12">
                        <c:v>-0.47718032786885245</c:v>
                      </c:pt>
                      <c:pt idx="13">
                        <c:v>-0.26314207650273225</c:v>
                      </c:pt>
                      <c:pt idx="14">
                        <c:v>-0.1616120218579235</c:v>
                      </c:pt>
                      <c:pt idx="15">
                        <c:v>-0.24535519125683064</c:v>
                      </c:pt>
                      <c:pt idx="16">
                        <c:v>-0.15002732240437161</c:v>
                      </c:pt>
                      <c:pt idx="17">
                        <c:v>-0.11967213114754098</c:v>
                      </c:pt>
                      <c:pt idx="18">
                        <c:v>-0.14453551912568305</c:v>
                      </c:pt>
                      <c:pt idx="19">
                        <c:v>-0.16939890710382513</c:v>
                      </c:pt>
                      <c:pt idx="20">
                        <c:v>-0.16939890710382513</c:v>
                      </c:pt>
                      <c:pt idx="21">
                        <c:v>-0.16939890710382513</c:v>
                      </c:pt>
                      <c:pt idx="22">
                        <c:v>-0.16939890710382513</c:v>
                      </c:pt>
                      <c:pt idx="23">
                        <c:v>-0.16939890710382513</c:v>
                      </c:pt>
                      <c:pt idx="24">
                        <c:v>-0.16939890710382513</c:v>
                      </c:pt>
                      <c:pt idx="25">
                        <c:v>-0.16939890710382513</c:v>
                      </c:pt>
                      <c:pt idx="26">
                        <c:v>-0.16939890710382513</c:v>
                      </c:pt>
                      <c:pt idx="27">
                        <c:v>-0.16939890710382513</c:v>
                      </c:pt>
                      <c:pt idx="28">
                        <c:v>-0.16939890710382513</c:v>
                      </c:pt>
                      <c:pt idx="29">
                        <c:v>-0.16939890710382513</c:v>
                      </c:pt>
                      <c:pt idx="30">
                        <c:v>-0.16939890710382513</c:v>
                      </c:pt>
                      <c:pt idx="31">
                        <c:v>-0.16939890710382513</c:v>
                      </c:pt>
                      <c:pt idx="32">
                        <c:v>-0.16939890710382513</c:v>
                      </c:pt>
                      <c:pt idx="33">
                        <c:v>-0.16939890710382513</c:v>
                      </c:pt>
                      <c:pt idx="34">
                        <c:v>-0.16939890710382513</c:v>
                      </c:pt>
                      <c:pt idx="35">
                        <c:v>-0.16939890710382513</c:v>
                      </c:pt>
                      <c:pt idx="36">
                        <c:v>-0.16939890710382513</c:v>
                      </c:pt>
                      <c:pt idx="37">
                        <c:v>-0.16939890710382513</c:v>
                      </c:pt>
                      <c:pt idx="38">
                        <c:v>-0.16939890710382513</c:v>
                      </c:pt>
                      <c:pt idx="39">
                        <c:v>-0.16939890710382513</c:v>
                      </c:pt>
                      <c:pt idx="40">
                        <c:v>-0.16939890710382513</c:v>
                      </c:pt>
                      <c:pt idx="41">
                        <c:v>-0.16939890710382513</c:v>
                      </c:pt>
                      <c:pt idx="42">
                        <c:v>-0.26314207650273225</c:v>
                      </c:pt>
                      <c:pt idx="43">
                        <c:v>-0.26314207650273225</c:v>
                      </c:pt>
                      <c:pt idx="44">
                        <c:v>-0.1616120218579235</c:v>
                      </c:pt>
                      <c:pt idx="45">
                        <c:v>-0.24535519125683064</c:v>
                      </c:pt>
                      <c:pt idx="46">
                        <c:v>-0.15002732240437161</c:v>
                      </c:pt>
                      <c:pt idx="47">
                        <c:v>-0.11967213114754098</c:v>
                      </c:pt>
                      <c:pt idx="48">
                        <c:v>-0.14453551912568305</c:v>
                      </c:pt>
                      <c:pt idx="49">
                        <c:v>-0.16939890710382513</c:v>
                      </c:pt>
                      <c:pt idx="50">
                        <c:v>-0.16939890710382513</c:v>
                      </c:pt>
                      <c:pt idx="51">
                        <c:v>-0.16939890710382513</c:v>
                      </c:pt>
                      <c:pt idx="52">
                        <c:v>-0.16939890710382513</c:v>
                      </c:pt>
                      <c:pt idx="53">
                        <c:v>-0.16939890710382513</c:v>
                      </c:pt>
                      <c:pt idx="54">
                        <c:v>-0.16939890710382513</c:v>
                      </c:pt>
                      <c:pt idx="55">
                        <c:v>-0.16939890710382513</c:v>
                      </c:pt>
                      <c:pt idx="56">
                        <c:v>-0.16939890710382513</c:v>
                      </c:pt>
                      <c:pt idx="57">
                        <c:v>-0.16939890710382513</c:v>
                      </c:pt>
                      <c:pt idx="58">
                        <c:v>-0.16939890710382513</c:v>
                      </c:pt>
                      <c:pt idx="59">
                        <c:v>-0.16939890710382513</c:v>
                      </c:pt>
                      <c:pt idx="60">
                        <c:v>-0.16939890710382513</c:v>
                      </c:pt>
                      <c:pt idx="61">
                        <c:v>-0.16939890710382513</c:v>
                      </c:pt>
                      <c:pt idx="62">
                        <c:v>-0.16939890710382513</c:v>
                      </c:pt>
                      <c:pt idx="63">
                        <c:v>-0.16939890710382513</c:v>
                      </c:pt>
                      <c:pt idx="64">
                        <c:v>-0.16939890710382513</c:v>
                      </c:pt>
                      <c:pt idx="65">
                        <c:v>-0.16939890710382513</c:v>
                      </c:pt>
                      <c:pt idx="66">
                        <c:v>-0.16939890710382513</c:v>
                      </c:pt>
                      <c:pt idx="67">
                        <c:v>-0.16939890710382513</c:v>
                      </c:pt>
                      <c:pt idx="68">
                        <c:v>-0.16939890710382513</c:v>
                      </c:pt>
                      <c:pt idx="69">
                        <c:v>-0.16939890710382513</c:v>
                      </c:pt>
                      <c:pt idx="70">
                        <c:v>-0.16939890710382513</c:v>
                      </c:pt>
                      <c:pt idx="71">
                        <c:v>-0.16939890710382513</c:v>
                      </c:pt>
                      <c:pt idx="72">
                        <c:v>-0.26314207650273225</c:v>
                      </c:pt>
                      <c:pt idx="73">
                        <c:v>-0.26314207650273225</c:v>
                      </c:pt>
                      <c:pt idx="74">
                        <c:v>-0.1616120218579235</c:v>
                      </c:pt>
                      <c:pt idx="75">
                        <c:v>-0.24535519125683064</c:v>
                      </c:pt>
                      <c:pt idx="76">
                        <c:v>-0.15002732240437161</c:v>
                      </c:pt>
                      <c:pt idx="77">
                        <c:v>-0.11967213114754098</c:v>
                      </c:pt>
                      <c:pt idx="78">
                        <c:v>-0.14453551912568305</c:v>
                      </c:pt>
                      <c:pt idx="79">
                        <c:v>-0.16939890710382513</c:v>
                      </c:pt>
                      <c:pt idx="80">
                        <c:v>-0.16939890710382513</c:v>
                      </c:pt>
                      <c:pt idx="81">
                        <c:v>-0.16939890710382513</c:v>
                      </c:pt>
                      <c:pt idx="82">
                        <c:v>-0.16939890710382513</c:v>
                      </c:pt>
                      <c:pt idx="83">
                        <c:v>-0.16939890710382513</c:v>
                      </c:pt>
                      <c:pt idx="84">
                        <c:v>-0.16939890710382513</c:v>
                      </c:pt>
                      <c:pt idx="85">
                        <c:v>-0.16939890710382513</c:v>
                      </c:pt>
                      <c:pt idx="86">
                        <c:v>-0.16939890710382513</c:v>
                      </c:pt>
                      <c:pt idx="87">
                        <c:v>-0.16939890710382513</c:v>
                      </c:pt>
                      <c:pt idx="88">
                        <c:v>-0.16939890710382513</c:v>
                      </c:pt>
                      <c:pt idx="89">
                        <c:v>-0.16939890710382513</c:v>
                      </c:pt>
                      <c:pt idx="90">
                        <c:v>-0.16939890710382513</c:v>
                      </c:pt>
                      <c:pt idx="91">
                        <c:v>-0.16939890710382513</c:v>
                      </c:pt>
                      <c:pt idx="92">
                        <c:v>-0.16939890710382513</c:v>
                      </c:pt>
                      <c:pt idx="93">
                        <c:v>-0.16939890710382513</c:v>
                      </c:pt>
                      <c:pt idx="94">
                        <c:v>-0.16939890710382513</c:v>
                      </c:pt>
                      <c:pt idx="95">
                        <c:v>-0.16939890710382513</c:v>
                      </c:pt>
                      <c:pt idx="96">
                        <c:v>-0.16939890710382513</c:v>
                      </c:pt>
                      <c:pt idx="97">
                        <c:v>-0.16939890710382513</c:v>
                      </c:pt>
                      <c:pt idx="98">
                        <c:v>-0.16939890710382513</c:v>
                      </c:pt>
                      <c:pt idx="99">
                        <c:v>-0.16939890710382513</c:v>
                      </c:pt>
                      <c:pt idx="100">
                        <c:v>-0.16939890710382513</c:v>
                      </c:pt>
                    </c:numCache>
                  </c:numRef>
                </c:val>
              </c15:ser>
            </c15:filteredAreaSeries>
            <c15:filteredAreaSeries>
              <c15:ser>
                <c:idx val="9"/>
                <c:order val="9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Sheet1!$A$11</c15:sqref>
                        </c15:formulaRef>
                      </c:ext>
                    </c:extLst>
                    <c:strCache>
                      <c:ptCount val="1"/>
                      <c:pt idx="0">
                        <c:v>perday:   Liquefied Natural Gas Imports</c:v>
                      </c:pt>
                    </c:strCache>
                  </c:strRef>
                </c:tx>
                <c:spPr>
                  <a:ln w="25400">
                    <a:noFill/>
                  </a:ln>
                </c:spP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Sheet1!$B$1:$CX$1</c15:sqref>
                        </c15:formulaRef>
                      </c:ext>
                    </c:extLst>
                    <c:strCache>
                      <c:ptCount val="101"/>
                      <c:pt idx="0">
                        <c:v>2000</c:v>
                      </c:pt>
                      <c:pt idx="1">
                        <c:v>2001</c:v>
                      </c:pt>
                      <c:pt idx="2">
                        <c:v>2002</c:v>
                      </c:pt>
                      <c:pt idx="3">
                        <c:v>2003</c:v>
                      </c:pt>
                      <c:pt idx="4">
                        <c:v>2004</c:v>
                      </c:pt>
                      <c:pt idx="5">
                        <c:v>2005</c:v>
                      </c:pt>
                      <c:pt idx="6">
                        <c:v>2006</c:v>
                      </c:pt>
                      <c:pt idx="7">
                        <c:v>2007</c:v>
                      </c:pt>
                      <c:pt idx="8">
                        <c:v>2008</c:v>
                      </c:pt>
                      <c:pt idx="9">
                        <c:v>2009</c:v>
                      </c:pt>
                      <c:pt idx="10">
                        <c:v>2010</c:v>
                      </c:pt>
                      <c:pt idx="11">
                        <c:v>2011</c:v>
                      </c:pt>
                      <c:pt idx="12">
                        <c:v>2012</c:v>
                      </c:pt>
                      <c:pt idx="13">
                        <c:v>2013</c:v>
                      </c:pt>
                      <c:pt idx="14">
                        <c:v>2014</c:v>
                      </c:pt>
                      <c:pt idx="15">
                        <c:v>2015</c:v>
                      </c:pt>
                      <c:pt idx="16">
                        <c:v>2016</c:v>
                      </c:pt>
                      <c:pt idx="17">
                        <c:v>2017</c:v>
                      </c:pt>
                      <c:pt idx="18">
                        <c:v>2018</c:v>
                      </c:pt>
                      <c:pt idx="19">
                        <c:v>2019</c:v>
                      </c:pt>
                      <c:pt idx="20">
                        <c:v>2020</c:v>
                      </c:pt>
                      <c:pt idx="21">
                        <c:v>2021</c:v>
                      </c:pt>
                      <c:pt idx="22">
                        <c:v>2022</c:v>
                      </c:pt>
                      <c:pt idx="23">
                        <c:v>2023</c:v>
                      </c:pt>
                      <c:pt idx="24">
                        <c:v>2024</c:v>
                      </c:pt>
                      <c:pt idx="25">
                        <c:v>2025</c:v>
                      </c:pt>
                      <c:pt idx="26">
                        <c:v>2026</c:v>
                      </c:pt>
                      <c:pt idx="27">
                        <c:v>2027</c:v>
                      </c:pt>
                      <c:pt idx="28">
                        <c:v>2028</c:v>
                      </c:pt>
                      <c:pt idx="29">
                        <c:v>2029</c:v>
                      </c:pt>
                      <c:pt idx="30">
                        <c:v>2030</c:v>
                      </c:pt>
                      <c:pt idx="31">
                        <c:v>2031</c:v>
                      </c:pt>
                      <c:pt idx="32">
                        <c:v>2032</c:v>
                      </c:pt>
                      <c:pt idx="33">
                        <c:v>2033</c:v>
                      </c:pt>
                      <c:pt idx="34">
                        <c:v>2034</c:v>
                      </c:pt>
                      <c:pt idx="35">
                        <c:v>2035</c:v>
                      </c:pt>
                      <c:pt idx="36">
                        <c:v>2036</c:v>
                      </c:pt>
                      <c:pt idx="37">
                        <c:v>2037</c:v>
                      </c:pt>
                      <c:pt idx="38">
                        <c:v>2038</c:v>
                      </c:pt>
                      <c:pt idx="39">
                        <c:v>2039</c:v>
                      </c:pt>
                      <c:pt idx="40">
                        <c:v>2040</c:v>
                      </c:pt>
                      <c:pt idx="43">
                        <c:v>2013</c:v>
                      </c:pt>
                      <c:pt idx="44">
                        <c:v>2014</c:v>
                      </c:pt>
                      <c:pt idx="45">
                        <c:v>2015</c:v>
                      </c:pt>
                      <c:pt idx="46">
                        <c:v>2016</c:v>
                      </c:pt>
                      <c:pt idx="47">
                        <c:v>2017</c:v>
                      </c:pt>
                      <c:pt idx="48">
                        <c:v>2018</c:v>
                      </c:pt>
                      <c:pt idx="49">
                        <c:v>2019</c:v>
                      </c:pt>
                      <c:pt idx="50">
                        <c:v>2020</c:v>
                      </c:pt>
                      <c:pt idx="51">
                        <c:v>2021</c:v>
                      </c:pt>
                      <c:pt idx="52">
                        <c:v>2022</c:v>
                      </c:pt>
                      <c:pt idx="53">
                        <c:v>2023</c:v>
                      </c:pt>
                      <c:pt idx="54">
                        <c:v>2024</c:v>
                      </c:pt>
                      <c:pt idx="55">
                        <c:v>2025</c:v>
                      </c:pt>
                      <c:pt idx="56">
                        <c:v>2026</c:v>
                      </c:pt>
                      <c:pt idx="57">
                        <c:v>2027</c:v>
                      </c:pt>
                      <c:pt idx="58">
                        <c:v>2028</c:v>
                      </c:pt>
                      <c:pt idx="59">
                        <c:v>2029</c:v>
                      </c:pt>
                      <c:pt idx="60">
                        <c:v>2030</c:v>
                      </c:pt>
                      <c:pt idx="61">
                        <c:v>2031</c:v>
                      </c:pt>
                      <c:pt idx="62">
                        <c:v>2032</c:v>
                      </c:pt>
                      <c:pt idx="63">
                        <c:v>2033</c:v>
                      </c:pt>
                      <c:pt idx="64">
                        <c:v>2034</c:v>
                      </c:pt>
                      <c:pt idx="65">
                        <c:v>2035</c:v>
                      </c:pt>
                      <c:pt idx="66">
                        <c:v>2036</c:v>
                      </c:pt>
                      <c:pt idx="67">
                        <c:v>2037</c:v>
                      </c:pt>
                      <c:pt idx="68">
                        <c:v>2038</c:v>
                      </c:pt>
                      <c:pt idx="69">
                        <c:v>2039</c:v>
                      </c:pt>
                      <c:pt idx="70">
                        <c:v>2040</c:v>
                      </c:pt>
                      <c:pt idx="73">
                        <c:v>2013</c:v>
                      </c:pt>
                      <c:pt idx="74">
                        <c:v>2014</c:v>
                      </c:pt>
                      <c:pt idx="75">
                        <c:v>2015</c:v>
                      </c:pt>
                      <c:pt idx="76">
                        <c:v>2016</c:v>
                      </c:pt>
                      <c:pt idx="77">
                        <c:v>2017</c:v>
                      </c:pt>
                      <c:pt idx="78">
                        <c:v>2018</c:v>
                      </c:pt>
                      <c:pt idx="79">
                        <c:v>2019</c:v>
                      </c:pt>
                      <c:pt idx="80">
                        <c:v>2020</c:v>
                      </c:pt>
                      <c:pt idx="81">
                        <c:v>2021</c:v>
                      </c:pt>
                      <c:pt idx="82">
                        <c:v>2022</c:v>
                      </c:pt>
                      <c:pt idx="83">
                        <c:v>2023</c:v>
                      </c:pt>
                      <c:pt idx="84">
                        <c:v>2024</c:v>
                      </c:pt>
                      <c:pt idx="85">
                        <c:v>2025</c:v>
                      </c:pt>
                      <c:pt idx="86">
                        <c:v>2026</c:v>
                      </c:pt>
                      <c:pt idx="87">
                        <c:v>2027</c:v>
                      </c:pt>
                      <c:pt idx="88">
                        <c:v>2028</c:v>
                      </c:pt>
                      <c:pt idx="89">
                        <c:v>2029</c:v>
                      </c:pt>
                      <c:pt idx="90">
                        <c:v>2030</c:v>
                      </c:pt>
                      <c:pt idx="91">
                        <c:v>2031</c:v>
                      </c:pt>
                      <c:pt idx="92">
                        <c:v>2032</c:v>
                      </c:pt>
                      <c:pt idx="93">
                        <c:v>2033</c:v>
                      </c:pt>
                      <c:pt idx="94">
                        <c:v>2034</c:v>
                      </c:pt>
                      <c:pt idx="95">
                        <c:v>2035</c:v>
                      </c:pt>
                      <c:pt idx="96">
                        <c:v>2036</c:v>
                      </c:pt>
                      <c:pt idx="97">
                        <c:v>2037</c:v>
                      </c:pt>
                      <c:pt idx="98">
                        <c:v>2038</c:v>
                      </c:pt>
                      <c:pt idx="99">
                        <c:v>2039</c:v>
                      </c:pt>
                      <c:pt idx="100">
                        <c:v>2040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Sheet1!$B$11:$CX$11</c15:sqref>
                        </c15:formulaRef>
                      </c:ext>
                    </c:extLst>
                    <c:numCache>
                      <c:formatCode>0.00</c:formatCode>
                      <c:ptCount val="101"/>
                      <c:pt idx="0">
                        <c:v>-9.682978142076502</c:v>
                      </c:pt>
                      <c:pt idx="1">
                        <c:v>-10.187267759562841</c:v>
                      </c:pt>
                      <c:pt idx="2">
                        <c:v>-10.341475409836065</c:v>
                      </c:pt>
                      <c:pt idx="3">
                        <c:v>-9.3913387978142087</c:v>
                      </c:pt>
                      <c:pt idx="4">
                        <c:v>-9.8539344262295074</c:v>
                      </c:pt>
                      <c:pt idx="5">
                        <c:v>-10.110519125683059</c:v>
                      </c:pt>
                      <c:pt idx="6">
                        <c:v>-9.8087158469945344</c:v>
                      </c:pt>
                      <c:pt idx="7">
                        <c:v>-10.335273224043714</c:v>
                      </c:pt>
                      <c:pt idx="8">
                        <c:v>-9.8066120218579247</c:v>
                      </c:pt>
                      <c:pt idx="9">
                        <c:v>-8.9374590163934435</c:v>
                      </c:pt>
                      <c:pt idx="10">
                        <c:v>-8.9610655737704921</c:v>
                      </c:pt>
                      <c:pt idx="11">
                        <c:v>-8.5166120218579238</c:v>
                      </c:pt>
                      <c:pt idx="12">
                        <c:v>-8.0951639344262301</c:v>
                      </c:pt>
                      <c:pt idx="13">
                        <c:v>-7.6119672131147542</c:v>
                      </c:pt>
                      <c:pt idx="14">
                        <c:v>-7.1796721311475409</c:v>
                      </c:pt>
                      <c:pt idx="15">
                        <c:v>-7.1822131147540995</c:v>
                      </c:pt>
                      <c:pt idx="16">
                        <c:v>-6.6668579234972674</c:v>
                      </c:pt>
                      <c:pt idx="17">
                        <c:v>-6.6225683060109288</c:v>
                      </c:pt>
                      <c:pt idx="18">
                        <c:v>-6.2300273224043723</c:v>
                      </c:pt>
                      <c:pt idx="19">
                        <c:v>-5.7854644808743165</c:v>
                      </c:pt>
                      <c:pt idx="20">
                        <c:v>-5.4189071038251369</c:v>
                      </c:pt>
                      <c:pt idx="21">
                        <c:v>-5.1828142076502735</c:v>
                      </c:pt>
                      <c:pt idx="22">
                        <c:v>-4.9761748633879783</c:v>
                      </c:pt>
                      <c:pt idx="23">
                        <c:v>-4.7615573770491793</c:v>
                      </c:pt>
                      <c:pt idx="24">
                        <c:v>-4.7153005464480877</c:v>
                      </c:pt>
                      <c:pt idx="25">
                        <c:v>-4.634098360655738</c:v>
                      </c:pt>
                      <c:pt idx="26">
                        <c:v>-4.5454644808743172</c:v>
                      </c:pt>
                      <c:pt idx="27">
                        <c:v>-4.3909836065573762</c:v>
                      </c:pt>
                      <c:pt idx="28">
                        <c:v>-4.277868852459016</c:v>
                      </c:pt>
                      <c:pt idx="29">
                        <c:v>-4.0531147540983614</c:v>
                      </c:pt>
                      <c:pt idx="30">
                        <c:v>-3.9740710382513655</c:v>
                      </c:pt>
                      <c:pt idx="31">
                        <c:v>-3.8854098360655742</c:v>
                      </c:pt>
                      <c:pt idx="32">
                        <c:v>-3.8051366120218577</c:v>
                      </c:pt>
                      <c:pt idx="33">
                        <c:v>-3.7279781420765032</c:v>
                      </c:pt>
                      <c:pt idx="34">
                        <c:v>-3.6784699453551912</c:v>
                      </c:pt>
                      <c:pt idx="35">
                        <c:v>-3.5711475409836066</c:v>
                      </c:pt>
                      <c:pt idx="36">
                        <c:v>-3.5046994535519125</c:v>
                      </c:pt>
                      <c:pt idx="37">
                        <c:v>-3.4665573770491807</c:v>
                      </c:pt>
                      <c:pt idx="38">
                        <c:v>-3.5190983606557373</c:v>
                      </c:pt>
                      <c:pt idx="39">
                        <c:v>-3.5704371584699457</c:v>
                      </c:pt>
                      <c:pt idx="40">
                        <c:v>-3.6340983606557375</c:v>
                      </c:pt>
                      <c:pt idx="41">
                        <c:v>-3.6340983606557375</c:v>
                      </c:pt>
                      <c:pt idx="42">
                        <c:v>-7.6119672131147542</c:v>
                      </c:pt>
                      <c:pt idx="43">
                        <c:v>-7.6119672131147542</c:v>
                      </c:pt>
                      <c:pt idx="44">
                        <c:v>-7.1796721311475409</c:v>
                      </c:pt>
                      <c:pt idx="45">
                        <c:v>-7.1136338797814211</c:v>
                      </c:pt>
                      <c:pt idx="46">
                        <c:v>-6.4259562841530062</c:v>
                      </c:pt>
                      <c:pt idx="47">
                        <c:v>-6.2136612021857918</c:v>
                      </c:pt>
                      <c:pt idx="48">
                        <c:v>-5.974043715846995</c:v>
                      </c:pt>
                      <c:pt idx="49">
                        <c:v>-5.3617213114754101</c:v>
                      </c:pt>
                      <c:pt idx="50">
                        <c:v>-4.9712568306010922</c:v>
                      </c:pt>
                      <c:pt idx="51">
                        <c:v>-4.7223224043715852</c:v>
                      </c:pt>
                      <c:pt idx="52">
                        <c:v>-4.4658743169398907</c:v>
                      </c:pt>
                      <c:pt idx="53">
                        <c:v>-4.240601092896175</c:v>
                      </c:pt>
                      <c:pt idx="54">
                        <c:v>-4.1628961748633877</c:v>
                      </c:pt>
                      <c:pt idx="55">
                        <c:v>-4.0569398907103817</c:v>
                      </c:pt>
                      <c:pt idx="56">
                        <c:v>-4.0177049180327868</c:v>
                      </c:pt>
                      <c:pt idx="57">
                        <c:v>-3.9733879781420769</c:v>
                      </c:pt>
                      <c:pt idx="58">
                        <c:v>-3.9402732240437159</c:v>
                      </c:pt>
                      <c:pt idx="59">
                        <c:v>-3.8596721311475406</c:v>
                      </c:pt>
                      <c:pt idx="60">
                        <c:v>-3.8563114754098362</c:v>
                      </c:pt>
                      <c:pt idx="61">
                        <c:v>-3.8216666666666668</c:v>
                      </c:pt>
                      <c:pt idx="62">
                        <c:v>-3.8271857923497263</c:v>
                      </c:pt>
                      <c:pt idx="63">
                        <c:v>-3.8154098360655735</c:v>
                      </c:pt>
                      <c:pt idx="64">
                        <c:v>-3.7941803278688524</c:v>
                      </c:pt>
                      <c:pt idx="65">
                        <c:v>-3.7435519125683059</c:v>
                      </c:pt>
                      <c:pt idx="66">
                        <c:v>-3.692185792349727</c:v>
                      </c:pt>
                      <c:pt idx="67">
                        <c:v>-3.6946174863387982</c:v>
                      </c:pt>
                      <c:pt idx="68">
                        <c:v>-3.7258743169398905</c:v>
                      </c:pt>
                      <c:pt idx="69">
                        <c:v>-3.7322677595628413</c:v>
                      </c:pt>
                      <c:pt idx="70">
                        <c:v>-3.7222404371584705</c:v>
                      </c:pt>
                      <c:pt idx="71">
                        <c:v>-3.7222404371584705</c:v>
                      </c:pt>
                      <c:pt idx="72">
                        <c:v>-7.6119672131147542</c:v>
                      </c:pt>
                      <c:pt idx="73">
                        <c:v>-7.6119672131147542</c:v>
                      </c:pt>
                      <c:pt idx="74">
                        <c:v>-7.1796721311475409</c:v>
                      </c:pt>
                      <c:pt idx="75">
                        <c:v>-7.1623770491803285</c:v>
                      </c:pt>
                      <c:pt idx="76">
                        <c:v>-6.5773224043715857</c:v>
                      </c:pt>
                      <c:pt idx="77">
                        <c:v>-6.3991803278688515</c:v>
                      </c:pt>
                      <c:pt idx="78">
                        <c:v>-6.0638797814207654</c:v>
                      </c:pt>
                      <c:pt idx="79">
                        <c:v>-5.5754371584699456</c:v>
                      </c:pt>
                      <c:pt idx="80">
                        <c:v>-5.2077049180327872</c:v>
                      </c:pt>
                      <c:pt idx="81">
                        <c:v>-5.0009836065573765</c:v>
                      </c:pt>
                      <c:pt idx="82">
                        <c:v>-4.7749726775956285</c:v>
                      </c:pt>
                      <c:pt idx="83">
                        <c:v>-4.5412568306010925</c:v>
                      </c:pt>
                      <c:pt idx="84">
                        <c:v>-4.4858743169398902</c:v>
                      </c:pt>
                      <c:pt idx="85">
                        <c:v>-4.3909016393442624</c:v>
                      </c:pt>
                      <c:pt idx="86">
                        <c:v>-4.3163661202185795</c:v>
                      </c:pt>
                      <c:pt idx="87">
                        <c:v>-4.1971857923497264</c:v>
                      </c:pt>
                      <c:pt idx="88">
                        <c:v>-4.0903825136612024</c:v>
                      </c:pt>
                      <c:pt idx="89">
                        <c:v>-3.8904098360655741</c:v>
                      </c:pt>
                      <c:pt idx="90">
                        <c:v>-3.8446174863387976</c:v>
                      </c:pt>
                      <c:pt idx="91">
                        <c:v>-3.7607377049180331</c:v>
                      </c:pt>
                      <c:pt idx="92">
                        <c:v>-3.6926502732240438</c:v>
                      </c:pt>
                      <c:pt idx="93">
                        <c:v>-3.6092896174863389</c:v>
                      </c:pt>
                      <c:pt idx="94">
                        <c:v>-3.4787704918032789</c:v>
                      </c:pt>
                      <c:pt idx="95">
                        <c:v>-3.3684699453551916</c:v>
                      </c:pt>
                      <c:pt idx="96">
                        <c:v>-3.2447267759562841</c:v>
                      </c:pt>
                      <c:pt idx="97">
                        <c:v>-3.1946174863387977</c:v>
                      </c:pt>
                      <c:pt idx="98">
                        <c:v>-3.2112295081967215</c:v>
                      </c:pt>
                      <c:pt idx="99">
                        <c:v>-3.2625956284153004</c:v>
                      </c:pt>
                      <c:pt idx="100">
                        <c:v>-3.3408743169398907</c:v>
                      </c:pt>
                    </c:numCache>
                  </c:numRef>
                </c:val>
              </c15:ser>
            </c15:filteredAreaSeries>
          </c:ext>
        </c:extLst>
      </c:areaChart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5889568"/>
        <c:axId val="215889008"/>
        <c:extLst>
          <c:ext xmlns:c15="http://schemas.microsoft.com/office/drawing/2012/chart" uri="{02D57815-91ED-43cb-92C2-25804820EDAC}">
            <c15:filteredLineSeries>
              <c15:ser>
                <c:idx val="10"/>
                <c:order val="10"/>
                <c:tx>
                  <c:strRef>
                    <c:extLst>
                      <c:ext uri="{02D57815-91ED-43cb-92C2-25804820EDAC}">
                        <c15:formulaRef>
                          <c15:sqref>Sheet1!$A$12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ln w="12700"/>
                </c:spPr>
                <c:marker>
                  <c:symbol val="none"/>
                </c:marker>
                <c:cat>
                  <c:strRef>
                    <c:extLst>
                      <c:ext uri="{02D57815-91ED-43cb-92C2-25804820EDAC}">
                        <c15:formulaRef>
                          <c15:sqref>Sheet1!$B$1:$CX$1</c15:sqref>
                        </c15:formulaRef>
                      </c:ext>
                    </c:extLst>
                    <c:strCache>
                      <c:ptCount val="101"/>
                      <c:pt idx="0">
                        <c:v>2000</c:v>
                      </c:pt>
                      <c:pt idx="1">
                        <c:v>2001</c:v>
                      </c:pt>
                      <c:pt idx="2">
                        <c:v>2002</c:v>
                      </c:pt>
                      <c:pt idx="3">
                        <c:v>2003</c:v>
                      </c:pt>
                      <c:pt idx="4">
                        <c:v>2004</c:v>
                      </c:pt>
                      <c:pt idx="5">
                        <c:v>2005</c:v>
                      </c:pt>
                      <c:pt idx="6">
                        <c:v>2006</c:v>
                      </c:pt>
                      <c:pt idx="7">
                        <c:v>2007</c:v>
                      </c:pt>
                      <c:pt idx="8">
                        <c:v>2008</c:v>
                      </c:pt>
                      <c:pt idx="9">
                        <c:v>2009</c:v>
                      </c:pt>
                      <c:pt idx="10">
                        <c:v>2010</c:v>
                      </c:pt>
                      <c:pt idx="11">
                        <c:v>2011</c:v>
                      </c:pt>
                      <c:pt idx="12">
                        <c:v>2012</c:v>
                      </c:pt>
                      <c:pt idx="13">
                        <c:v>2013</c:v>
                      </c:pt>
                      <c:pt idx="14">
                        <c:v>2014</c:v>
                      </c:pt>
                      <c:pt idx="15">
                        <c:v>2015</c:v>
                      </c:pt>
                      <c:pt idx="16">
                        <c:v>2016</c:v>
                      </c:pt>
                      <c:pt idx="17">
                        <c:v>2017</c:v>
                      </c:pt>
                      <c:pt idx="18">
                        <c:v>2018</c:v>
                      </c:pt>
                      <c:pt idx="19">
                        <c:v>2019</c:v>
                      </c:pt>
                      <c:pt idx="20">
                        <c:v>2020</c:v>
                      </c:pt>
                      <c:pt idx="21">
                        <c:v>2021</c:v>
                      </c:pt>
                      <c:pt idx="22">
                        <c:v>2022</c:v>
                      </c:pt>
                      <c:pt idx="23">
                        <c:v>2023</c:v>
                      </c:pt>
                      <c:pt idx="24">
                        <c:v>2024</c:v>
                      </c:pt>
                      <c:pt idx="25">
                        <c:v>2025</c:v>
                      </c:pt>
                      <c:pt idx="26">
                        <c:v>2026</c:v>
                      </c:pt>
                      <c:pt idx="27">
                        <c:v>2027</c:v>
                      </c:pt>
                      <c:pt idx="28">
                        <c:v>2028</c:v>
                      </c:pt>
                      <c:pt idx="29">
                        <c:v>2029</c:v>
                      </c:pt>
                      <c:pt idx="30">
                        <c:v>2030</c:v>
                      </c:pt>
                      <c:pt idx="31">
                        <c:v>2031</c:v>
                      </c:pt>
                      <c:pt idx="32">
                        <c:v>2032</c:v>
                      </c:pt>
                      <c:pt idx="33">
                        <c:v>2033</c:v>
                      </c:pt>
                      <c:pt idx="34">
                        <c:v>2034</c:v>
                      </c:pt>
                      <c:pt idx="35">
                        <c:v>2035</c:v>
                      </c:pt>
                      <c:pt idx="36">
                        <c:v>2036</c:v>
                      </c:pt>
                      <c:pt idx="37">
                        <c:v>2037</c:v>
                      </c:pt>
                      <c:pt idx="38">
                        <c:v>2038</c:v>
                      </c:pt>
                      <c:pt idx="39">
                        <c:v>2039</c:v>
                      </c:pt>
                      <c:pt idx="40">
                        <c:v>2040</c:v>
                      </c:pt>
                      <c:pt idx="43">
                        <c:v>2013</c:v>
                      </c:pt>
                      <c:pt idx="44">
                        <c:v>2014</c:v>
                      </c:pt>
                      <c:pt idx="45">
                        <c:v>2015</c:v>
                      </c:pt>
                      <c:pt idx="46">
                        <c:v>2016</c:v>
                      </c:pt>
                      <c:pt idx="47">
                        <c:v>2017</c:v>
                      </c:pt>
                      <c:pt idx="48">
                        <c:v>2018</c:v>
                      </c:pt>
                      <c:pt idx="49">
                        <c:v>2019</c:v>
                      </c:pt>
                      <c:pt idx="50">
                        <c:v>2020</c:v>
                      </c:pt>
                      <c:pt idx="51">
                        <c:v>2021</c:v>
                      </c:pt>
                      <c:pt idx="52">
                        <c:v>2022</c:v>
                      </c:pt>
                      <c:pt idx="53">
                        <c:v>2023</c:v>
                      </c:pt>
                      <c:pt idx="54">
                        <c:v>2024</c:v>
                      </c:pt>
                      <c:pt idx="55">
                        <c:v>2025</c:v>
                      </c:pt>
                      <c:pt idx="56">
                        <c:v>2026</c:v>
                      </c:pt>
                      <c:pt idx="57">
                        <c:v>2027</c:v>
                      </c:pt>
                      <c:pt idx="58">
                        <c:v>2028</c:v>
                      </c:pt>
                      <c:pt idx="59">
                        <c:v>2029</c:v>
                      </c:pt>
                      <c:pt idx="60">
                        <c:v>2030</c:v>
                      </c:pt>
                      <c:pt idx="61">
                        <c:v>2031</c:v>
                      </c:pt>
                      <c:pt idx="62">
                        <c:v>2032</c:v>
                      </c:pt>
                      <c:pt idx="63">
                        <c:v>2033</c:v>
                      </c:pt>
                      <c:pt idx="64">
                        <c:v>2034</c:v>
                      </c:pt>
                      <c:pt idx="65">
                        <c:v>2035</c:v>
                      </c:pt>
                      <c:pt idx="66">
                        <c:v>2036</c:v>
                      </c:pt>
                      <c:pt idx="67">
                        <c:v>2037</c:v>
                      </c:pt>
                      <c:pt idx="68">
                        <c:v>2038</c:v>
                      </c:pt>
                      <c:pt idx="69">
                        <c:v>2039</c:v>
                      </c:pt>
                      <c:pt idx="70">
                        <c:v>2040</c:v>
                      </c:pt>
                      <c:pt idx="73">
                        <c:v>2013</c:v>
                      </c:pt>
                      <c:pt idx="74">
                        <c:v>2014</c:v>
                      </c:pt>
                      <c:pt idx="75">
                        <c:v>2015</c:v>
                      </c:pt>
                      <c:pt idx="76">
                        <c:v>2016</c:v>
                      </c:pt>
                      <c:pt idx="77">
                        <c:v>2017</c:v>
                      </c:pt>
                      <c:pt idx="78">
                        <c:v>2018</c:v>
                      </c:pt>
                      <c:pt idx="79">
                        <c:v>2019</c:v>
                      </c:pt>
                      <c:pt idx="80">
                        <c:v>2020</c:v>
                      </c:pt>
                      <c:pt idx="81">
                        <c:v>2021</c:v>
                      </c:pt>
                      <c:pt idx="82">
                        <c:v>2022</c:v>
                      </c:pt>
                      <c:pt idx="83">
                        <c:v>2023</c:v>
                      </c:pt>
                      <c:pt idx="84">
                        <c:v>2024</c:v>
                      </c:pt>
                      <c:pt idx="85">
                        <c:v>2025</c:v>
                      </c:pt>
                      <c:pt idx="86">
                        <c:v>2026</c:v>
                      </c:pt>
                      <c:pt idx="87">
                        <c:v>2027</c:v>
                      </c:pt>
                      <c:pt idx="88">
                        <c:v>2028</c:v>
                      </c:pt>
                      <c:pt idx="89">
                        <c:v>2029</c:v>
                      </c:pt>
                      <c:pt idx="90">
                        <c:v>2030</c:v>
                      </c:pt>
                      <c:pt idx="91">
                        <c:v>2031</c:v>
                      </c:pt>
                      <c:pt idx="92">
                        <c:v>2032</c:v>
                      </c:pt>
                      <c:pt idx="93">
                        <c:v>2033</c:v>
                      </c:pt>
                      <c:pt idx="94">
                        <c:v>2034</c:v>
                      </c:pt>
                      <c:pt idx="95">
                        <c:v>2035</c:v>
                      </c:pt>
                      <c:pt idx="96">
                        <c:v>2036</c:v>
                      </c:pt>
                      <c:pt idx="97">
                        <c:v>2037</c:v>
                      </c:pt>
                      <c:pt idx="98">
                        <c:v>2038</c:v>
                      </c:pt>
                      <c:pt idx="99">
                        <c:v>2039</c:v>
                      </c:pt>
                      <c:pt idx="100">
                        <c:v>2040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Sheet1!$B$12:$CX$12</c15:sqref>
                        </c15:formulaRef>
                      </c:ext>
                    </c:extLst>
                    <c:numCache>
                      <c:formatCode>0.00</c:formatCode>
                      <c:ptCount val="101"/>
                      <c:pt idx="0">
                        <c:v>-7.3</c:v>
                      </c:pt>
                      <c:pt idx="1">
                        <c:v>-7.3</c:v>
                      </c:pt>
                      <c:pt idx="2">
                        <c:v>-7.3</c:v>
                      </c:pt>
                      <c:pt idx="3">
                        <c:v>-7.3</c:v>
                      </c:pt>
                      <c:pt idx="4">
                        <c:v>-7.3</c:v>
                      </c:pt>
                      <c:pt idx="5">
                        <c:v>-7.3</c:v>
                      </c:pt>
                      <c:pt idx="6">
                        <c:v>-7.3</c:v>
                      </c:pt>
                      <c:pt idx="7">
                        <c:v>-7.3</c:v>
                      </c:pt>
                      <c:pt idx="8">
                        <c:v>-7.3</c:v>
                      </c:pt>
                      <c:pt idx="9">
                        <c:v>-7.3</c:v>
                      </c:pt>
                      <c:pt idx="10">
                        <c:v>-7.3</c:v>
                      </c:pt>
                      <c:pt idx="11">
                        <c:v>-7.3</c:v>
                      </c:pt>
                      <c:pt idx="12">
                        <c:v>-7.3</c:v>
                      </c:pt>
                      <c:pt idx="13">
                        <c:v>-7.3</c:v>
                      </c:pt>
                      <c:pt idx="14">
                        <c:v>-7.3</c:v>
                      </c:pt>
                      <c:pt idx="15">
                        <c:v>-7.3</c:v>
                      </c:pt>
                      <c:pt idx="16">
                        <c:v>-7.3</c:v>
                      </c:pt>
                      <c:pt idx="17">
                        <c:v>-7.3</c:v>
                      </c:pt>
                      <c:pt idx="18">
                        <c:v>-7.3</c:v>
                      </c:pt>
                      <c:pt idx="19">
                        <c:v>-7.3</c:v>
                      </c:pt>
                      <c:pt idx="20">
                        <c:v>-7.3</c:v>
                      </c:pt>
                      <c:pt idx="21">
                        <c:v>-7.3</c:v>
                      </c:pt>
                      <c:pt idx="22">
                        <c:v>-7.3</c:v>
                      </c:pt>
                      <c:pt idx="23">
                        <c:v>-7.3</c:v>
                      </c:pt>
                      <c:pt idx="24">
                        <c:v>-7.3</c:v>
                      </c:pt>
                      <c:pt idx="25">
                        <c:v>-7.3</c:v>
                      </c:pt>
                      <c:pt idx="26">
                        <c:v>-7.3</c:v>
                      </c:pt>
                      <c:pt idx="27">
                        <c:v>-7.3</c:v>
                      </c:pt>
                      <c:pt idx="28">
                        <c:v>-7.3</c:v>
                      </c:pt>
                      <c:pt idx="29">
                        <c:v>-7.3</c:v>
                      </c:pt>
                      <c:pt idx="30">
                        <c:v>-7.3</c:v>
                      </c:pt>
                      <c:pt idx="31">
                        <c:v>-7.3</c:v>
                      </c:pt>
                      <c:pt idx="32">
                        <c:v>-7.3</c:v>
                      </c:pt>
                      <c:pt idx="33">
                        <c:v>-7.3</c:v>
                      </c:pt>
                      <c:pt idx="34">
                        <c:v>-7.3</c:v>
                      </c:pt>
                      <c:pt idx="35">
                        <c:v>-7.3</c:v>
                      </c:pt>
                      <c:pt idx="36">
                        <c:v>-7.3</c:v>
                      </c:pt>
                      <c:pt idx="37">
                        <c:v>-7.3</c:v>
                      </c:pt>
                      <c:pt idx="38">
                        <c:v>-7.3</c:v>
                      </c:pt>
                      <c:pt idx="39">
                        <c:v>-7.3</c:v>
                      </c:pt>
                      <c:pt idx="40">
                        <c:v>-7.3</c:v>
                      </c:pt>
                      <c:pt idx="41">
                        <c:v>-7.3</c:v>
                      </c:pt>
                      <c:pt idx="42">
                        <c:v>-7.3</c:v>
                      </c:pt>
                      <c:pt idx="43">
                        <c:v>-7.3</c:v>
                      </c:pt>
                      <c:pt idx="44">
                        <c:v>-7.3</c:v>
                      </c:pt>
                      <c:pt idx="45">
                        <c:v>-7.3</c:v>
                      </c:pt>
                      <c:pt idx="46">
                        <c:v>-7.3</c:v>
                      </c:pt>
                      <c:pt idx="47">
                        <c:v>-7.3</c:v>
                      </c:pt>
                      <c:pt idx="48">
                        <c:v>-7.3</c:v>
                      </c:pt>
                      <c:pt idx="49">
                        <c:v>-7.3</c:v>
                      </c:pt>
                      <c:pt idx="50">
                        <c:v>-7.3</c:v>
                      </c:pt>
                      <c:pt idx="51">
                        <c:v>-7.3</c:v>
                      </c:pt>
                      <c:pt idx="52">
                        <c:v>-7.3</c:v>
                      </c:pt>
                      <c:pt idx="53">
                        <c:v>-7.3</c:v>
                      </c:pt>
                      <c:pt idx="54">
                        <c:v>-7.3</c:v>
                      </c:pt>
                      <c:pt idx="55">
                        <c:v>-7.3</c:v>
                      </c:pt>
                      <c:pt idx="56">
                        <c:v>-7.3</c:v>
                      </c:pt>
                      <c:pt idx="57">
                        <c:v>-7.3</c:v>
                      </c:pt>
                      <c:pt idx="58">
                        <c:v>-7.3</c:v>
                      </c:pt>
                      <c:pt idx="59">
                        <c:v>-7.3</c:v>
                      </c:pt>
                      <c:pt idx="60">
                        <c:v>-7.3</c:v>
                      </c:pt>
                      <c:pt idx="61">
                        <c:v>-7.3</c:v>
                      </c:pt>
                      <c:pt idx="62">
                        <c:v>-7.3</c:v>
                      </c:pt>
                      <c:pt idx="63">
                        <c:v>-7.3</c:v>
                      </c:pt>
                      <c:pt idx="64">
                        <c:v>-7.3</c:v>
                      </c:pt>
                      <c:pt idx="65">
                        <c:v>-7.3</c:v>
                      </c:pt>
                      <c:pt idx="66">
                        <c:v>-7.3</c:v>
                      </c:pt>
                      <c:pt idx="67">
                        <c:v>-7.3</c:v>
                      </c:pt>
                      <c:pt idx="68">
                        <c:v>-7.3</c:v>
                      </c:pt>
                      <c:pt idx="69">
                        <c:v>-7.3</c:v>
                      </c:pt>
                      <c:pt idx="70">
                        <c:v>-7.3</c:v>
                      </c:pt>
                      <c:pt idx="71">
                        <c:v>-7.3</c:v>
                      </c:pt>
                      <c:pt idx="72">
                        <c:v>-7.3</c:v>
                      </c:pt>
                      <c:pt idx="73">
                        <c:v>-7.3</c:v>
                      </c:pt>
                      <c:pt idx="74">
                        <c:v>-7.3</c:v>
                      </c:pt>
                      <c:pt idx="75">
                        <c:v>-7.3</c:v>
                      </c:pt>
                      <c:pt idx="76">
                        <c:v>-7.3</c:v>
                      </c:pt>
                      <c:pt idx="77">
                        <c:v>-7.3</c:v>
                      </c:pt>
                      <c:pt idx="78">
                        <c:v>-7.3</c:v>
                      </c:pt>
                      <c:pt idx="79">
                        <c:v>-7.3</c:v>
                      </c:pt>
                      <c:pt idx="80">
                        <c:v>-7.3</c:v>
                      </c:pt>
                      <c:pt idx="81">
                        <c:v>-7.3</c:v>
                      </c:pt>
                      <c:pt idx="82">
                        <c:v>-7.3</c:v>
                      </c:pt>
                      <c:pt idx="83">
                        <c:v>-7.3</c:v>
                      </c:pt>
                      <c:pt idx="84">
                        <c:v>-7.3</c:v>
                      </c:pt>
                      <c:pt idx="85">
                        <c:v>-7.3</c:v>
                      </c:pt>
                      <c:pt idx="86">
                        <c:v>-7.3</c:v>
                      </c:pt>
                      <c:pt idx="87">
                        <c:v>-7.3</c:v>
                      </c:pt>
                      <c:pt idx="88">
                        <c:v>-7.3</c:v>
                      </c:pt>
                      <c:pt idx="89">
                        <c:v>-7.3</c:v>
                      </c:pt>
                      <c:pt idx="90">
                        <c:v>-7.3</c:v>
                      </c:pt>
                      <c:pt idx="91">
                        <c:v>-7.3</c:v>
                      </c:pt>
                      <c:pt idx="92">
                        <c:v>-7.3</c:v>
                      </c:pt>
                      <c:pt idx="93">
                        <c:v>-7.3</c:v>
                      </c:pt>
                      <c:pt idx="94">
                        <c:v>-7.3</c:v>
                      </c:pt>
                      <c:pt idx="95">
                        <c:v>-7.3</c:v>
                      </c:pt>
                      <c:pt idx="96">
                        <c:v>-7.3</c:v>
                      </c:pt>
                      <c:pt idx="97">
                        <c:v>-7.3</c:v>
                      </c:pt>
                      <c:pt idx="98">
                        <c:v>-7.3</c:v>
                      </c:pt>
                      <c:pt idx="99">
                        <c:v>-7.3</c:v>
                      </c:pt>
                      <c:pt idx="100">
                        <c:v>-7.3</c:v>
                      </c:pt>
                    </c:numCache>
                  </c:numRef>
                </c:val>
                <c:smooth val="0"/>
              </c15:ser>
            </c15:filteredLineSeries>
            <c15:filteredLineSeries>
              <c15:ser>
                <c:idx val="11"/>
                <c:order val="1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Sheet1!$A$13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ln w="12700">
                    <a:solidFill>
                      <a:srgbClr val="A33340"/>
                    </a:solidFill>
                  </a:ln>
                </c:spPr>
                <c:marker>
                  <c:symbol val="none"/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Sheet1!$B$1:$CX$1</c15:sqref>
                        </c15:formulaRef>
                      </c:ext>
                    </c:extLst>
                    <c:strCache>
                      <c:ptCount val="101"/>
                      <c:pt idx="0">
                        <c:v>2000</c:v>
                      </c:pt>
                      <c:pt idx="1">
                        <c:v>2001</c:v>
                      </c:pt>
                      <c:pt idx="2">
                        <c:v>2002</c:v>
                      </c:pt>
                      <c:pt idx="3">
                        <c:v>2003</c:v>
                      </c:pt>
                      <c:pt idx="4">
                        <c:v>2004</c:v>
                      </c:pt>
                      <c:pt idx="5">
                        <c:v>2005</c:v>
                      </c:pt>
                      <c:pt idx="6">
                        <c:v>2006</c:v>
                      </c:pt>
                      <c:pt idx="7">
                        <c:v>2007</c:v>
                      </c:pt>
                      <c:pt idx="8">
                        <c:v>2008</c:v>
                      </c:pt>
                      <c:pt idx="9">
                        <c:v>2009</c:v>
                      </c:pt>
                      <c:pt idx="10">
                        <c:v>2010</c:v>
                      </c:pt>
                      <c:pt idx="11">
                        <c:v>2011</c:v>
                      </c:pt>
                      <c:pt idx="12">
                        <c:v>2012</c:v>
                      </c:pt>
                      <c:pt idx="13">
                        <c:v>2013</c:v>
                      </c:pt>
                      <c:pt idx="14">
                        <c:v>2014</c:v>
                      </c:pt>
                      <c:pt idx="15">
                        <c:v>2015</c:v>
                      </c:pt>
                      <c:pt idx="16">
                        <c:v>2016</c:v>
                      </c:pt>
                      <c:pt idx="17">
                        <c:v>2017</c:v>
                      </c:pt>
                      <c:pt idx="18">
                        <c:v>2018</c:v>
                      </c:pt>
                      <c:pt idx="19">
                        <c:v>2019</c:v>
                      </c:pt>
                      <c:pt idx="20">
                        <c:v>2020</c:v>
                      </c:pt>
                      <c:pt idx="21">
                        <c:v>2021</c:v>
                      </c:pt>
                      <c:pt idx="22">
                        <c:v>2022</c:v>
                      </c:pt>
                      <c:pt idx="23">
                        <c:v>2023</c:v>
                      </c:pt>
                      <c:pt idx="24">
                        <c:v>2024</c:v>
                      </c:pt>
                      <c:pt idx="25">
                        <c:v>2025</c:v>
                      </c:pt>
                      <c:pt idx="26">
                        <c:v>2026</c:v>
                      </c:pt>
                      <c:pt idx="27">
                        <c:v>2027</c:v>
                      </c:pt>
                      <c:pt idx="28">
                        <c:v>2028</c:v>
                      </c:pt>
                      <c:pt idx="29">
                        <c:v>2029</c:v>
                      </c:pt>
                      <c:pt idx="30">
                        <c:v>2030</c:v>
                      </c:pt>
                      <c:pt idx="31">
                        <c:v>2031</c:v>
                      </c:pt>
                      <c:pt idx="32">
                        <c:v>2032</c:v>
                      </c:pt>
                      <c:pt idx="33">
                        <c:v>2033</c:v>
                      </c:pt>
                      <c:pt idx="34">
                        <c:v>2034</c:v>
                      </c:pt>
                      <c:pt idx="35">
                        <c:v>2035</c:v>
                      </c:pt>
                      <c:pt idx="36">
                        <c:v>2036</c:v>
                      </c:pt>
                      <c:pt idx="37">
                        <c:v>2037</c:v>
                      </c:pt>
                      <c:pt idx="38">
                        <c:v>2038</c:v>
                      </c:pt>
                      <c:pt idx="39">
                        <c:v>2039</c:v>
                      </c:pt>
                      <c:pt idx="40">
                        <c:v>2040</c:v>
                      </c:pt>
                      <c:pt idx="43">
                        <c:v>2013</c:v>
                      </c:pt>
                      <c:pt idx="44">
                        <c:v>2014</c:v>
                      </c:pt>
                      <c:pt idx="45">
                        <c:v>2015</c:v>
                      </c:pt>
                      <c:pt idx="46">
                        <c:v>2016</c:v>
                      </c:pt>
                      <c:pt idx="47">
                        <c:v>2017</c:v>
                      </c:pt>
                      <c:pt idx="48">
                        <c:v>2018</c:v>
                      </c:pt>
                      <c:pt idx="49">
                        <c:v>2019</c:v>
                      </c:pt>
                      <c:pt idx="50">
                        <c:v>2020</c:v>
                      </c:pt>
                      <c:pt idx="51">
                        <c:v>2021</c:v>
                      </c:pt>
                      <c:pt idx="52">
                        <c:v>2022</c:v>
                      </c:pt>
                      <c:pt idx="53">
                        <c:v>2023</c:v>
                      </c:pt>
                      <c:pt idx="54">
                        <c:v>2024</c:v>
                      </c:pt>
                      <c:pt idx="55">
                        <c:v>2025</c:v>
                      </c:pt>
                      <c:pt idx="56">
                        <c:v>2026</c:v>
                      </c:pt>
                      <c:pt idx="57">
                        <c:v>2027</c:v>
                      </c:pt>
                      <c:pt idx="58">
                        <c:v>2028</c:v>
                      </c:pt>
                      <c:pt idx="59">
                        <c:v>2029</c:v>
                      </c:pt>
                      <c:pt idx="60">
                        <c:v>2030</c:v>
                      </c:pt>
                      <c:pt idx="61">
                        <c:v>2031</c:v>
                      </c:pt>
                      <c:pt idx="62">
                        <c:v>2032</c:v>
                      </c:pt>
                      <c:pt idx="63">
                        <c:v>2033</c:v>
                      </c:pt>
                      <c:pt idx="64">
                        <c:v>2034</c:v>
                      </c:pt>
                      <c:pt idx="65">
                        <c:v>2035</c:v>
                      </c:pt>
                      <c:pt idx="66">
                        <c:v>2036</c:v>
                      </c:pt>
                      <c:pt idx="67">
                        <c:v>2037</c:v>
                      </c:pt>
                      <c:pt idx="68">
                        <c:v>2038</c:v>
                      </c:pt>
                      <c:pt idx="69">
                        <c:v>2039</c:v>
                      </c:pt>
                      <c:pt idx="70">
                        <c:v>2040</c:v>
                      </c:pt>
                      <c:pt idx="73">
                        <c:v>2013</c:v>
                      </c:pt>
                      <c:pt idx="74">
                        <c:v>2014</c:v>
                      </c:pt>
                      <c:pt idx="75">
                        <c:v>2015</c:v>
                      </c:pt>
                      <c:pt idx="76">
                        <c:v>2016</c:v>
                      </c:pt>
                      <c:pt idx="77">
                        <c:v>2017</c:v>
                      </c:pt>
                      <c:pt idx="78">
                        <c:v>2018</c:v>
                      </c:pt>
                      <c:pt idx="79">
                        <c:v>2019</c:v>
                      </c:pt>
                      <c:pt idx="80">
                        <c:v>2020</c:v>
                      </c:pt>
                      <c:pt idx="81">
                        <c:v>2021</c:v>
                      </c:pt>
                      <c:pt idx="82">
                        <c:v>2022</c:v>
                      </c:pt>
                      <c:pt idx="83">
                        <c:v>2023</c:v>
                      </c:pt>
                      <c:pt idx="84">
                        <c:v>2024</c:v>
                      </c:pt>
                      <c:pt idx="85">
                        <c:v>2025</c:v>
                      </c:pt>
                      <c:pt idx="86">
                        <c:v>2026</c:v>
                      </c:pt>
                      <c:pt idx="87">
                        <c:v>2027</c:v>
                      </c:pt>
                      <c:pt idx="88">
                        <c:v>2028</c:v>
                      </c:pt>
                      <c:pt idx="89">
                        <c:v>2029</c:v>
                      </c:pt>
                      <c:pt idx="90">
                        <c:v>2030</c:v>
                      </c:pt>
                      <c:pt idx="91">
                        <c:v>2031</c:v>
                      </c:pt>
                      <c:pt idx="92">
                        <c:v>2032</c:v>
                      </c:pt>
                      <c:pt idx="93">
                        <c:v>2033</c:v>
                      </c:pt>
                      <c:pt idx="94">
                        <c:v>2034</c:v>
                      </c:pt>
                      <c:pt idx="95">
                        <c:v>2035</c:v>
                      </c:pt>
                      <c:pt idx="96">
                        <c:v>2036</c:v>
                      </c:pt>
                      <c:pt idx="97">
                        <c:v>2037</c:v>
                      </c:pt>
                      <c:pt idx="98">
                        <c:v>2038</c:v>
                      </c:pt>
                      <c:pt idx="99">
                        <c:v>2039</c:v>
                      </c:pt>
                      <c:pt idx="100">
                        <c:v>2040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Sheet1!$B$13:$CX$13</c15:sqref>
                        </c15:formulaRef>
                      </c:ext>
                    </c:extLst>
                    <c:numCache>
                      <c:formatCode>0.00</c:formatCode>
                      <c:ptCount val="101"/>
                      <c:pt idx="0">
                        <c:v>-3.65</c:v>
                      </c:pt>
                      <c:pt idx="1">
                        <c:v>-3.65</c:v>
                      </c:pt>
                      <c:pt idx="2">
                        <c:v>-3.65</c:v>
                      </c:pt>
                      <c:pt idx="3">
                        <c:v>-3.65</c:v>
                      </c:pt>
                      <c:pt idx="4">
                        <c:v>-3.65</c:v>
                      </c:pt>
                      <c:pt idx="5">
                        <c:v>-3.65</c:v>
                      </c:pt>
                      <c:pt idx="6">
                        <c:v>-3.65</c:v>
                      </c:pt>
                      <c:pt idx="7">
                        <c:v>-3.65</c:v>
                      </c:pt>
                      <c:pt idx="8">
                        <c:v>-3.65</c:v>
                      </c:pt>
                      <c:pt idx="9">
                        <c:v>-3.65</c:v>
                      </c:pt>
                      <c:pt idx="10">
                        <c:v>-3.65</c:v>
                      </c:pt>
                      <c:pt idx="11">
                        <c:v>-3.65</c:v>
                      </c:pt>
                      <c:pt idx="12">
                        <c:v>-3.65</c:v>
                      </c:pt>
                      <c:pt idx="13">
                        <c:v>-3.65</c:v>
                      </c:pt>
                      <c:pt idx="14">
                        <c:v>-3.65</c:v>
                      </c:pt>
                      <c:pt idx="15">
                        <c:v>-3.65</c:v>
                      </c:pt>
                      <c:pt idx="16">
                        <c:v>-3.65</c:v>
                      </c:pt>
                      <c:pt idx="17">
                        <c:v>-3.65</c:v>
                      </c:pt>
                      <c:pt idx="18">
                        <c:v>-3.65</c:v>
                      </c:pt>
                      <c:pt idx="19">
                        <c:v>-3.65</c:v>
                      </c:pt>
                      <c:pt idx="20">
                        <c:v>-3.65</c:v>
                      </c:pt>
                      <c:pt idx="21">
                        <c:v>-3.65</c:v>
                      </c:pt>
                      <c:pt idx="22">
                        <c:v>-3.65</c:v>
                      </c:pt>
                      <c:pt idx="23">
                        <c:v>-3.65</c:v>
                      </c:pt>
                      <c:pt idx="24">
                        <c:v>-3.65</c:v>
                      </c:pt>
                      <c:pt idx="25">
                        <c:v>-3.65</c:v>
                      </c:pt>
                      <c:pt idx="26">
                        <c:v>-3.65</c:v>
                      </c:pt>
                      <c:pt idx="27">
                        <c:v>-3.65</c:v>
                      </c:pt>
                      <c:pt idx="28">
                        <c:v>-3.65</c:v>
                      </c:pt>
                      <c:pt idx="29">
                        <c:v>-3.65</c:v>
                      </c:pt>
                      <c:pt idx="30">
                        <c:v>-3.65</c:v>
                      </c:pt>
                      <c:pt idx="31">
                        <c:v>-3.65</c:v>
                      </c:pt>
                      <c:pt idx="32">
                        <c:v>-3.65</c:v>
                      </c:pt>
                      <c:pt idx="33">
                        <c:v>-3.65</c:v>
                      </c:pt>
                      <c:pt idx="34">
                        <c:v>-3.65</c:v>
                      </c:pt>
                      <c:pt idx="35">
                        <c:v>-3.65</c:v>
                      </c:pt>
                      <c:pt idx="36">
                        <c:v>-3.65</c:v>
                      </c:pt>
                      <c:pt idx="37">
                        <c:v>-3.65</c:v>
                      </c:pt>
                      <c:pt idx="38">
                        <c:v>-3.65</c:v>
                      </c:pt>
                      <c:pt idx="39">
                        <c:v>-3.65</c:v>
                      </c:pt>
                      <c:pt idx="40">
                        <c:v>-3.65</c:v>
                      </c:pt>
                      <c:pt idx="41">
                        <c:v>-3.65</c:v>
                      </c:pt>
                      <c:pt idx="42">
                        <c:v>-3.65</c:v>
                      </c:pt>
                      <c:pt idx="43">
                        <c:v>-3.65</c:v>
                      </c:pt>
                      <c:pt idx="44">
                        <c:v>-3.65</c:v>
                      </c:pt>
                      <c:pt idx="45">
                        <c:v>-3.65</c:v>
                      </c:pt>
                      <c:pt idx="46">
                        <c:v>-3.65</c:v>
                      </c:pt>
                      <c:pt idx="47">
                        <c:v>-3.65</c:v>
                      </c:pt>
                      <c:pt idx="48">
                        <c:v>-3.65</c:v>
                      </c:pt>
                      <c:pt idx="49">
                        <c:v>-3.65</c:v>
                      </c:pt>
                      <c:pt idx="50">
                        <c:v>-3.65</c:v>
                      </c:pt>
                      <c:pt idx="51">
                        <c:v>-3.65</c:v>
                      </c:pt>
                      <c:pt idx="52">
                        <c:v>-3.65</c:v>
                      </c:pt>
                      <c:pt idx="53">
                        <c:v>-3.65</c:v>
                      </c:pt>
                      <c:pt idx="54">
                        <c:v>-3.65</c:v>
                      </c:pt>
                      <c:pt idx="55">
                        <c:v>-3.65</c:v>
                      </c:pt>
                      <c:pt idx="56">
                        <c:v>-3.65</c:v>
                      </c:pt>
                      <c:pt idx="57">
                        <c:v>-3.65</c:v>
                      </c:pt>
                      <c:pt idx="58">
                        <c:v>-3.65</c:v>
                      </c:pt>
                      <c:pt idx="59">
                        <c:v>-3.65</c:v>
                      </c:pt>
                      <c:pt idx="60">
                        <c:v>-3.65</c:v>
                      </c:pt>
                      <c:pt idx="61">
                        <c:v>-3.65</c:v>
                      </c:pt>
                      <c:pt idx="62">
                        <c:v>-3.65</c:v>
                      </c:pt>
                      <c:pt idx="63">
                        <c:v>-3.65</c:v>
                      </c:pt>
                      <c:pt idx="64">
                        <c:v>-3.65</c:v>
                      </c:pt>
                      <c:pt idx="65">
                        <c:v>-3.65</c:v>
                      </c:pt>
                      <c:pt idx="66">
                        <c:v>-3.65</c:v>
                      </c:pt>
                      <c:pt idx="67">
                        <c:v>-3.65</c:v>
                      </c:pt>
                      <c:pt idx="68">
                        <c:v>-3.65</c:v>
                      </c:pt>
                      <c:pt idx="69">
                        <c:v>-3.65</c:v>
                      </c:pt>
                      <c:pt idx="70">
                        <c:v>-3.65</c:v>
                      </c:pt>
                      <c:pt idx="71">
                        <c:v>-3.65</c:v>
                      </c:pt>
                      <c:pt idx="72">
                        <c:v>-3.65</c:v>
                      </c:pt>
                      <c:pt idx="73">
                        <c:v>-3.65</c:v>
                      </c:pt>
                      <c:pt idx="74">
                        <c:v>-3.65</c:v>
                      </c:pt>
                      <c:pt idx="75">
                        <c:v>-3.65</c:v>
                      </c:pt>
                      <c:pt idx="76">
                        <c:v>-3.65</c:v>
                      </c:pt>
                      <c:pt idx="77">
                        <c:v>-3.65</c:v>
                      </c:pt>
                      <c:pt idx="78">
                        <c:v>-3.65</c:v>
                      </c:pt>
                      <c:pt idx="79">
                        <c:v>-3.65</c:v>
                      </c:pt>
                      <c:pt idx="80">
                        <c:v>-3.65</c:v>
                      </c:pt>
                      <c:pt idx="81">
                        <c:v>-3.65</c:v>
                      </c:pt>
                      <c:pt idx="82">
                        <c:v>-3.65</c:v>
                      </c:pt>
                      <c:pt idx="83">
                        <c:v>-3.65</c:v>
                      </c:pt>
                      <c:pt idx="84">
                        <c:v>-3.65</c:v>
                      </c:pt>
                      <c:pt idx="85">
                        <c:v>-3.65</c:v>
                      </c:pt>
                      <c:pt idx="86">
                        <c:v>-3.65</c:v>
                      </c:pt>
                      <c:pt idx="87">
                        <c:v>-3.65</c:v>
                      </c:pt>
                      <c:pt idx="88">
                        <c:v>-3.65</c:v>
                      </c:pt>
                      <c:pt idx="89">
                        <c:v>-3.65</c:v>
                      </c:pt>
                      <c:pt idx="90">
                        <c:v>-3.65</c:v>
                      </c:pt>
                      <c:pt idx="91">
                        <c:v>-3.65</c:v>
                      </c:pt>
                      <c:pt idx="92">
                        <c:v>-3.65</c:v>
                      </c:pt>
                      <c:pt idx="93">
                        <c:v>-3.65</c:v>
                      </c:pt>
                      <c:pt idx="94">
                        <c:v>-3.65</c:v>
                      </c:pt>
                      <c:pt idx="95">
                        <c:v>-3.65</c:v>
                      </c:pt>
                      <c:pt idx="96">
                        <c:v>-3.65</c:v>
                      </c:pt>
                      <c:pt idx="97">
                        <c:v>-3.65</c:v>
                      </c:pt>
                      <c:pt idx="98">
                        <c:v>-3.65</c:v>
                      </c:pt>
                      <c:pt idx="99">
                        <c:v>-3.65</c:v>
                      </c:pt>
                      <c:pt idx="100">
                        <c:v>-3.65</c:v>
                      </c:pt>
                    </c:numCache>
                  </c:numRef>
                </c:val>
                <c:smooth val="0"/>
              </c15:ser>
            </c15:filteredLineSeries>
            <c15:filteredLineSeries>
              <c15:ser>
                <c:idx val="12"/>
                <c:order val="1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Sheet1!$A$14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ln w="12700">
                    <a:solidFill>
                      <a:srgbClr val="A33340"/>
                    </a:solidFill>
                  </a:ln>
                </c:spPr>
                <c:marker>
                  <c:symbol val="none"/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Sheet1!$B$1:$CX$1</c15:sqref>
                        </c15:formulaRef>
                      </c:ext>
                    </c:extLst>
                    <c:strCache>
                      <c:ptCount val="101"/>
                      <c:pt idx="0">
                        <c:v>2000</c:v>
                      </c:pt>
                      <c:pt idx="1">
                        <c:v>2001</c:v>
                      </c:pt>
                      <c:pt idx="2">
                        <c:v>2002</c:v>
                      </c:pt>
                      <c:pt idx="3">
                        <c:v>2003</c:v>
                      </c:pt>
                      <c:pt idx="4">
                        <c:v>2004</c:v>
                      </c:pt>
                      <c:pt idx="5">
                        <c:v>2005</c:v>
                      </c:pt>
                      <c:pt idx="6">
                        <c:v>2006</c:v>
                      </c:pt>
                      <c:pt idx="7">
                        <c:v>2007</c:v>
                      </c:pt>
                      <c:pt idx="8">
                        <c:v>2008</c:v>
                      </c:pt>
                      <c:pt idx="9">
                        <c:v>2009</c:v>
                      </c:pt>
                      <c:pt idx="10">
                        <c:v>2010</c:v>
                      </c:pt>
                      <c:pt idx="11">
                        <c:v>2011</c:v>
                      </c:pt>
                      <c:pt idx="12">
                        <c:v>2012</c:v>
                      </c:pt>
                      <c:pt idx="13">
                        <c:v>2013</c:v>
                      </c:pt>
                      <c:pt idx="14">
                        <c:v>2014</c:v>
                      </c:pt>
                      <c:pt idx="15">
                        <c:v>2015</c:v>
                      </c:pt>
                      <c:pt idx="16">
                        <c:v>2016</c:v>
                      </c:pt>
                      <c:pt idx="17">
                        <c:v>2017</c:v>
                      </c:pt>
                      <c:pt idx="18">
                        <c:v>2018</c:v>
                      </c:pt>
                      <c:pt idx="19">
                        <c:v>2019</c:v>
                      </c:pt>
                      <c:pt idx="20">
                        <c:v>2020</c:v>
                      </c:pt>
                      <c:pt idx="21">
                        <c:v>2021</c:v>
                      </c:pt>
                      <c:pt idx="22">
                        <c:v>2022</c:v>
                      </c:pt>
                      <c:pt idx="23">
                        <c:v>2023</c:v>
                      </c:pt>
                      <c:pt idx="24">
                        <c:v>2024</c:v>
                      </c:pt>
                      <c:pt idx="25">
                        <c:v>2025</c:v>
                      </c:pt>
                      <c:pt idx="26">
                        <c:v>2026</c:v>
                      </c:pt>
                      <c:pt idx="27">
                        <c:v>2027</c:v>
                      </c:pt>
                      <c:pt idx="28">
                        <c:v>2028</c:v>
                      </c:pt>
                      <c:pt idx="29">
                        <c:v>2029</c:v>
                      </c:pt>
                      <c:pt idx="30">
                        <c:v>2030</c:v>
                      </c:pt>
                      <c:pt idx="31">
                        <c:v>2031</c:v>
                      </c:pt>
                      <c:pt idx="32">
                        <c:v>2032</c:v>
                      </c:pt>
                      <c:pt idx="33">
                        <c:v>2033</c:v>
                      </c:pt>
                      <c:pt idx="34">
                        <c:v>2034</c:v>
                      </c:pt>
                      <c:pt idx="35">
                        <c:v>2035</c:v>
                      </c:pt>
                      <c:pt idx="36">
                        <c:v>2036</c:v>
                      </c:pt>
                      <c:pt idx="37">
                        <c:v>2037</c:v>
                      </c:pt>
                      <c:pt idx="38">
                        <c:v>2038</c:v>
                      </c:pt>
                      <c:pt idx="39">
                        <c:v>2039</c:v>
                      </c:pt>
                      <c:pt idx="40">
                        <c:v>2040</c:v>
                      </c:pt>
                      <c:pt idx="43">
                        <c:v>2013</c:v>
                      </c:pt>
                      <c:pt idx="44">
                        <c:v>2014</c:v>
                      </c:pt>
                      <c:pt idx="45">
                        <c:v>2015</c:v>
                      </c:pt>
                      <c:pt idx="46">
                        <c:v>2016</c:v>
                      </c:pt>
                      <c:pt idx="47">
                        <c:v>2017</c:v>
                      </c:pt>
                      <c:pt idx="48">
                        <c:v>2018</c:v>
                      </c:pt>
                      <c:pt idx="49">
                        <c:v>2019</c:v>
                      </c:pt>
                      <c:pt idx="50">
                        <c:v>2020</c:v>
                      </c:pt>
                      <c:pt idx="51">
                        <c:v>2021</c:v>
                      </c:pt>
                      <c:pt idx="52">
                        <c:v>2022</c:v>
                      </c:pt>
                      <c:pt idx="53">
                        <c:v>2023</c:v>
                      </c:pt>
                      <c:pt idx="54">
                        <c:v>2024</c:v>
                      </c:pt>
                      <c:pt idx="55">
                        <c:v>2025</c:v>
                      </c:pt>
                      <c:pt idx="56">
                        <c:v>2026</c:v>
                      </c:pt>
                      <c:pt idx="57">
                        <c:v>2027</c:v>
                      </c:pt>
                      <c:pt idx="58">
                        <c:v>2028</c:v>
                      </c:pt>
                      <c:pt idx="59">
                        <c:v>2029</c:v>
                      </c:pt>
                      <c:pt idx="60">
                        <c:v>2030</c:v>
                      </c:pt>
                      <c:pt idx="61">
                        <c:v>2031</c:v>
                      </c:pt>
                      <c:pt idx="62">
                        <c:v>2032</c:v>
                      </c:pt>
                      <c:pt idx="63">
                        <c:v>2033</c:v>
                      </c:pt>
                      <c:pt idx="64">
                        <c:v>2034</c:v>
                      </c:pt>
                      <c:pt idx="65">
                        <c:v>2035</c:v>
                      </c:pt>
                      <c:pt idx="66">
                        <c:v>2036</c:v>
                      </c:pt>
                      <c:pt idx="67">
                        <c:v>2037</c:v>
                      </c:pt>
                      <c:pt idx="68">
                        <c:v>2038</c:v>
                      </c:pt>
                      <c:pt idx="69">
                        <c:v>2039</c:v>
                      </c:pt>
                      <c:pt idx="70">
                        <c:v>2040</c:v>
                      </c:pt>
                      <c:pt idx="73">
                        <c:v>2013</c:v>
                      </c:pt>
                      <c:pt idx="74">
                        <c:v>2014</c:v>
                      </c:pt>
                      <c:pt idx="75">
                        <c:v>2015</c:v>
                      </c:pt>
                      <c:pt idx="76">
                        <c:v>2016</c:v>
                      </c:pt>
                      <c:pt idx="77">
                        <c:v>2017</c:v>
                      </c:pt>
                      <c:pt idx="78">
                        <c:v>2018</c:v>
                      </c:pt>
                      <c:pt idx="79">
                        <c:v>2019</c:v>
                      </c:pt>
                      <c:pt idx="80">
                        <c:v>2020</c:v>
                      </c:pt>
                      <c:pt idx="81">
                        <c:v>2021</c:v>
                      </c:pt>
                      <c:pt idx="82">
                        <c:v>2022</c:v>
                      </c:pt>
                      <c:pt idx="83">
                        <c:v>2023</c:v>
                      </c:pt>
                      <c:pt idx="84">
                        <c:v>2024</c:v>
                      </c:pt>
                      <c:pt idx="85">
                        <c:v>2025</c:v>
                      </c:pt>
                      <c:pt idx="86">
                        <c:v>2026</c:v>
                      </c:pt>
                      <c:pt idx="87">
                        <c:v>2027</c:v>
                      </c:pt>
                      <c:pt idx="88">
                        <c:v>2028</c:v>
                      </c:pt>
                      <c:pt idx="89">
                        <c:v>2029</c:v>
                      </c:pt>
                      <c:pt idx="90">
                        <c:v>2030</c:v>
                      </c:pt>
                      <c:pt idx="91">
                        <c:v>2031</c:v>
                      </c:pt>
                      <c:pt idx="92">
                        <c:v>2032</c:v>
                      </c:pt>
                      <c:pt idx="93">
                        <c:v>2033</c:v>
                      </c:pt>
                      <c:pt idx="94">
                        <c:v>2034</c:v>
                      </c:pt>
                      <c:pt idx="95">
                        <c:v>2035</c:v>
                      </c:pt>
                      <c:pt idx="96">
                        <c:v>2036</c:v>
                      </c:pt>
                      <c:pt idx="97">
                        <c:v>2037</c:v>
                      </c:pt>
                      <c:pt idx="98">
                        <c:v>2038</c:v>
                      </c:pt>
                      <c:pt idx="99">
                        <c:v>2039</c:v>
                      </c:pt>
                      <c:pt idx="100">
                        <c:v>2040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Sheet1!$B$14:$CX$14</c15:sqref>
                        </c15:formulaRef>
                      </c:ext>
                    </c:extLst>
                    <c:numCache>
                      <c:formatCode>0.00</c:formatCode>
                      <c:ptCount val="101"/>
                      <c:pt idx="0">
                        <c:v>3.65</c:v>
                      </c:pt>
                      <c:pt idx="1">
                        <c:v>3.65</c:v>
                      </c:pt>
                      <c:pt idx="2">
                        <c:v>3.65</c:v>
                      </c:pt>
                      <c:pt idx="3">
                        <c:v>3.65</c:v>
                      </c:pt>
                      <c:pt idx="4">
                        <c:v>3.65</c:v>
                      </c:pt>
                      <c:pt idx="5">
                        <c:v>3.65</c:v>
                      </c:pt>
                      <c:pt idx="6">
                        <c:v>3.65</c:v>
                      </c:pt>
                      <c:pt idx="7">
                        <c:v>3.65</c:v>
                      </c:pt>
                      <c:pt idx="8">
                        <c:v>3.65</c:v>
                      </c:pt>
                      <c:pt idx="9">
                        <c:v>3.65</c:v>
                      </c:pt>
                      <c:pt idx="10">
                        <c:v>3.65</c:v>
                      </c:pt>
                      <c:pt idx="11">
                        <c:v>3.65</c:v>
                      </c:pt>
                      <c:pt idx="12">
                        <c:v>3.65</c:v>
                      </c:pt>
                      <c:pt idx="13">
                        <c:v>3.65</c:v>
                      </c:pt>
                      <c:pt idx="14">
                        <c:v>3.65</c:v>
                      </c:pt>
                      <c:pt idx="15">
                        <c:v>3.65</c:v>
                      </c:pt>
                      <c:pt idx="16">
                        <c:v>3.65</c:v>
                      </c:pt>
                      <c:pt idx="17">
                        <c:v>3.65</c:v>
                      </c:pt>
                      <c:pt idx="18">
                        <c:v>3.65</c:v>
                      </c:pt>
                      <c:pt idx="19">
                        <c:v>3.65</c:v>
                      </c:pt>
                      <c:pt idx="20">
                        <c:v>3.65</c:v>
                      </c:pt>
                      <c:pt idx="21">
                        <c:v>3.65</c:v>
                      </c:pt>
                      <c:pt idx="22">
                        <c:v>3.65</c:v>
                      </c:pt>
                      <c:pt idx="23">
                        <c:v>3.65</c:v>
                      </c:pt>
                      <c:pt idx="24">
                        <c:v>3.65</c:v>
                      </c:pt>
                      <c:pt idx="25">
                        <c:v>3.65</c:v>
                      </c:pt>
                      <c:pt idx="26">
                        <c:v>3.65</c:v>
                      </c:pt>
                      <c:pt idx="27">
                        <c:v>3.65</c:v>
                      </c:pt>
                      <c:pt idx="28">
                        <c:v>3.65</c:v>
                      </c:pt>
                      <c:pt idx="29">
                        <c:v>3.65</c:v>
                      </c:pt>
                      <c:pt idx="30">
                        <c:v>3.65</c:v>
                      </c:pt>
                      <c:pt idx="31">
                        <c:v>3.65</c:v>
                      </c:pt>
                      <c:pt idx="32">
                        <c:v>3.65</c:v>
                      </c:pt>
                      <c:pt idx="33">
                        <c:v>3.65</c:v>
                      </c:pt>
                      <c:pt idx="34">
                        <c:v>3.65</c:v>
                      </c:pt>
                      <c:pt idx="35">
                        <c:v>3.65</c:v>
                      </c:pt>
                      <c:pt idx="36">
                        <c:v>3.65</c:v>
                      </c:pt>
                      <c:pt idx="37">
                        <c:v>3.65</c:v>
                      </c:pt>
                      <c:pt idx="38">
                        <c:v>3.65</c:v>
                      </c:pt>
                      <c:pt idx="39">
                        <c:v>3.65</c:v>
                      </c:pt>
                      <c:pt idx="40">
                        <c:v>3.65</c:v>
                      </c:pt>
                      <c:pt idx="41">
                        <c:v>3.65</c:v>
                      </c:pt>
                      <c:pt idx="42">
                        <c:v>3.65</c:v>
                      </c:pt>
                      <c:pt idx="43">
                        <c:v>3.65</c:v>
                      </c:pt>
                      <c:pt idx="44">
                        <c:v>3.65</c:v>
                      </c:pt>
                      <c:pt idx="45">
                        <c:v>3.65</c:v>
                      </c:pt>
                      <c:pt idx="46">
                        <c:v>3.65</c:v>
                      </c:pt>
                      <c:pt idx="47">
                        <c:v>3.65</c:v>
                      </c:pt>
                      <c:pt idx="48">
                        <c:v>3.65</c:v>
                      </c:pt>
                      <c:pt idx="49">
                        <c:v>3.65</c:v>
                      </c:pt>
                      <c:pt idx="50">
                        <c:v>3.65</c:v>
                      </c:pt>
                      <c:pt idx="51">
                        <c:v>3.65</c:v>
                      </c:pt>
                      <c:pt idx="52">
                        <c:v>3.65</c:v>
                      </c:pt>
                      <c:pt idx="53">
                        <c:v>3.65</c:v>
                      </c:pt>
                      <c:pt idx="54">
                        <c:v>3.65</c:v>
                      </c:pt>
                      <c:pt idx="55">
                        <c:v>3.65</c:v>
                      </c:pt>
                      <c:pt idx="56">
                        <c:v>3.65</c:v>
                      </c:pt>
                      <c:pt idx="57">
                        <c:v>3.65</c:v>
                      </c:pt>
                      <c:pt idx="58">
                        <c:v>3.65</c:v>
                      </c:pt>
                      <c:pt idx="59">
                        <c:v>3.65</c:v>
                      </c:pt>
                      <c:pt idx="60">
                        <c:v>3.65</c:v>
                      </c:pt>
                      <c:pt idx="61">
                        <c:v>3.65</c:v>
                      </c:pt>
                      <c:pt idx="62">
                        <c:v>3.65</c:v>
                      </c:pt>
                      <c:pt idx="63">
                        <c:v>3.65</c:v>
                      </c:pt>
                      <c:pt idx="64">
                        <c:v>3.65</c:v>
                      </c:pt>
                      <c:pt idx="65">
                        <c:v>3.65</c:v>
                      </c:pt>
                      <c:pt idx="66">
                        <c:v>3.65</c:v>
                      </c:pt>
                      <c:pt idx="67">
                        <c:v>3.65</c:v>
                      </c:pt>
                      <c:pt idx="68">
                        <c:v>3.65</c:v>
                      </c:pt>
                      <c:pt idx="69">
                        <c:v>3.65</c:v>
                      </c:pt>
                      <c:pt idx="70">
                        <c:v>3.65</c:v>
                      </c:pt>
                      <c:pt idx="71">
                        <c:v>3.65</c:v>
                      </c:pt>
                      <c:pt idx="72">
                        <c:v>3.65</c:v>
                      </c:pt>
                      <c:pt idx="73">
                        <c:v>3.65</c:v>
                      </c:pt>
                      <c:pt idx="74">
                        <c:v>3.65</c:v>
                      </c:pt>
                      <c:pt idx="75">
                        <c:v>3.65</c:v>
                      </c:pt>
                      <c:pt idx="76">
                        <c:v>3.65</c:v>
                      </c:pt>
                      <c:pt idx="77">
                        <c:v>3.65</c:v>
                      </c:pt>
                      <c:pt idx="78">
                        <c:v>3.65</c:v>
                      </c:pt>
                      <c:pt idx="79">
                        <c:v>3.65</c:v>
                      </c:pt>
                      <c:pt idx="80">
                        <c:v>3.65</c:v>
                      </c:pt>
                      <c:pt idx="81">
                        <c:v>3.65</c:v>
                      </c:pt>
                      <c:pt idx="82">
                        <c:v>3.65</c:v>
                      </c:pt>
                      <c:pt idx="83">
                        <c:v>3.65</c:v>
                      </c:pt>
                      <c:pt idx="84">
                        <c:v>3.65</c:v>
                      </c:pt>
                      <c:pt idx="85">
                        <c:v>3.65</c:v>
                      </c:pt>
                      <c:pt idx="86">
                        <c:v>3.65</c:v>
                      </c:pt>
                      <c:pt idx="87">
                        <c:v>3.65</c:v>
                      </c:pt>
                      <c:pt idx="88">
                        <c:v>3.65</c:v>
                      </c:pt>
                      <c:pt idx="89">
                        <c:v>3.65</c:v>
                      </c:pt>
                      <c:pt idx="90">
                        <c:v>3.65</c:v>
                      </c:pt>
                      <c:pt idx="91">
                        <c:v>3.65</c:v>
                      </c:pt>
                      <c:pt idx="92">
                        <c:v>3.65</c:v>
                      </c:pt>
                      <c:pt idx="93">
                        <c:v>3.65</c:v>
                      </c:pt>
                      <c:pt idx="94">
                        <c:v>3.65</c:v>
                      </c:pt>
                      <c:pt idx="95">
                        <c:v>3.65</c:v>
                      </c:pt>
                      <c:pt idx="96">
                        <c:v>3.65</c:v>
                      </c:pt>
                      <c:pt idx="97">
                        <c:v>3.65</c:v>
                      </c:pt>
                      <c:pt idx="98">
                        <c:v>3.65</c:v>
                      </c:pt>
                      <c:pt idx="99">
                        <c:v>3.65</c:v>
                      </c:pt>
                      <c:pt idx="100">
                        <c:v>3.65</c:v>
                      </c:pt>
                    </c:numCache>
                  </c:numRef>
                </c:val>
                <c:smooth val="0"/>
              </c15:ser>
            </c15:filteredLineSeries>
            <c15:filteredLineSeries>
              <c15:ser>
                <c:idx val="13"/>
                <c:order val="1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Sheet1!$A$15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ln w="12700">
                    <a:solidFill>
                      <a:srgbClr val="A33340"/>
                    </a:solidFill>
                  </a:ln>
                </c:spPr>
                <c:marker>
                  <c:symbol val="none"/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Sheet1!$B$1:$CX$1</c15:sqref>
                        </c15:formulaRef>
                      </c:ext>
                    </c:extLst>
                    <c:strCache>
                      <c:ptCount val="101"/>
                      <c:pt idx="0">
                        <c:v>2000</c:v>
                      </c:pt>
                      <c:pt idx="1">
                        <c:v>2001</c:v>
                      </c:pt>
                      <c:pt idx="2">
                        <c:v>2002</c:v>
                      </c:pt>
                      <c:pt idx="3">
                        <c:v>2003</c:v>
                      </c:pt>
                      <c:pt idx="4">
                        <c:v>2004</c:v>
                      </c:pt>
                      <c:pt idx="5">
                        <c:v>2005</c:v>
                      </c:pt>
                      <c:pt idx="6">
                        <c:v>2006</c:v>
                      </c:pt>
                      <c:pt idx="7">
                        <c:v>2007</c:v>
                      </c:pt>
                      <c:pt idx="8">
                        <c:v>2008</c:v>
                      </c:pt>
                      <c:pt idx="9">
                        <c:v>2009</c:v>
                      </c:pt>
                      <c:pt idx="10">
                        <c:v>2010</c:v>
                      </c:pt>
                      <c:pt idx="11">
                        <c:v>2011</c:v>
                      </c:pt>
                      <c:pt idx="12">
                        <c:v>2012</c:v>
                      </c:pt>
                      <c:pt idx="13">
                        <c:v>2013</c:v>
                      </c:pt>
                      <c:pt idx="14">
                        <c:v>2014</c:v>
                      </c:pt>
                      <c:pt idx="15">
                        <c:v>2015</c:v>
                      </c:pt>
                      <c:pt idx="16">
                        <c:v>2016</c:v>
                      </c:pt>
                      <c:pt idx="17">
                        <c:v>2017</c:v>
                      </c:pt>
                      <c:pt idx="18">
                        <c:v>2018</c:v>
                      </c:pt>
                      <c:pt idx="19">
                        <c:v>2019</c:v>
                      </c:pt>
                      <c:pt idx="20">
                        <c:v>2020</c:v>
                      </c:pt>
                      <c:pt idx="21">
                        <c:v>2021</c:v>
                      </c:pt>
                      <c:pt idx="22">
                        <c:v>2022</c:v>
                      </c:pt>
                      <c:pt idx="23">
                        <c:v>2023</c:v>
                      </c:pt>
                      <c:pt idx="24">
                        <c:v>2024</c:v>
                      </c:pt>
                      <c:pt idx="25">
                        <c:v>2025</c:v>
                      </c:pt>
                      <c:pt idx="26">
                        <c:v>2026</c:v>
                      </c:pt>
                      <c:pt idx="27">
                        <c:v>2027</c:v>
                      </c:pt>
                      <c:pt idx="28">
                        <c:v>2028</c:v>
                      </c:pt>
                      <c:pt idx="29">
                        <c:v>2029</c:v>
                      </c:pt>
                      <c:pt idx="30">
                        <c:v>2030</c:v>
                      </c:pt>
                      <c:pt idx="31">
                        <c:v>2031</c:v>
                      </c:pt>
                      <c:pt idx="32">
                        <c:v>2032</c:v>
                      </c:pt>
                      <c:pt idx="33">
                        <c:v>2033</c:v>
                      </c:pt>
                      <c:pt idx="34">
                        <c:v>2034</c:v>
                      </c:pt>
                      <c:pt idx="35">
                        <c:v>2035</c:v>
                      </c:pt>
                      <c:pt idx="36">
                        <c:v>2036</c:v>
                      </c:pt>
                      <c:pt idx="37">
                        <c:v>2037</c:v>
                      </c:pt>
                      <c:pt idx="38">
                        <c:v>2038</c:v>
                      </c:pt>
                      <c:pt idx="39">
                        <c:v>2039</c:v>
                      </c:pt>
                      <c:pt idx="40">
                        <c:v>2040</c:v>
                      </c:pt>
                      <c:pt idx="43">
                        <c:v>2013</c:v>
                      </c:pt>
                      <c:pt idx="44">
                        <c:v>2014</c:v>
                      </c:pt>
                      <c:pt idx="45">
                        <c:v>2015</c:v>
                      </c:pt>
                      <c:pt idx="46">
                        <c:v>2016</c:v>
                      </c:pt>
                      <c:pt idx="47">
                        <c:v>2017</c:v>
                      </c:pt>
                      <c:pt idx="48">
                        <c:v>2018</c:v>
                      </c:pt>
                      <c:pt idx="49">
                        <c:v>2019</c:v>
                      </c:pt>
                      <c:pt idx="50">
                        <c:v>2020</c:v>
                      </c:pt>
                      <c:pt idx="51">
                        <c:v>2021</c:v>
                      </c:pt>
                      <c:pt idx="52">
                        <c:v>2022</c:v>
                      </c:pt>
                      <c:pt idx="53">
                        <c:v>2023</c:v>
                      </c:pt>
                      <c:pt idx="54">
                        <c:v>2024</c:v>
                      </c:pt>
                      <c:pt idx="55">
                        <c:v>2025</c:v>
                      </c:pt>
                      <c:pt idx="56">
                        <c:v>2026</c:v>
                      </c:pt>
                      <c:pt idx="57">
                        <c:v>2027</c:v>
                      </c:pt>
                      <c:pt idx="58">
                        <c:v>2028</c:v>
                      </c:pt>
                      <c:pt idx="59">
                        <c:v>2029</c:v>
                      </c:pt>
                      <c:pt idx="60">
                        <c:v>2030</c:v>
                      </c:pt>
                      <c:pt idx="61">
                        <c:v>2031</c:v>
                      </c:pt>
                      <c:pt idx="62">
                        <c:v>2032</c:v>
                      </c:pt>
                      <c:pt idx="63">
                        <c:v>2033</c:v>
                      </c:pt>
                      <c:pt idx="64">
                        <c:v>2034</c:v>
                      </c:pt>
                      <c:pt idx="65">
                        <c:v>2035</c:v>
                      </c:pt>
                      <c:pt idx="66">
                        <c:v>2036</c:v>
                      </c:pt>
                      <c:pt idx="67">
                        <c:v>2037</c:v>
                      </c:pt>
                      <c:pt idx="68">
                        <c:v>2038</c:v>
                      </c:pt>
                      <c:pt idx="69">
                        <c:v>2039</c:v>
                      </c:pt>
                      <c:pt idx="70">
                        <c:v>2040</c:v>
                      </c:pt>
                      <c:pt idx="73">
                        <c:v>2013</c:v>
                      </c:pt>
                      <c:pt idx="74">
                        <c:v>2014</c:v>
                      </c:pt>
                      <c:pt idx="75">
                        <c:v>2015</c:v>
                      </c:pt>
                      <c:pt idx="76">
                        <c:v>2016</c:v>
                      </c:pt>
                      <c:pt idx="77">
                        <c:v>2017</c:v>
                      </c:pt>
                      <c:pt idx="78">
                        <c:v>2018</c:v>
                      </c:pt>
                      <c:pt idx="79">
                        <c:v>2019</c:v>
                      </c:pt>
                      <c:pt idx="80">
                        <c:v>2020</c:v>
                      </c:pt>
                      <c:pt idx="81">
                        <c:v>2021</c:v>
                      </c:pt>
                      <c:pt idx="82">
                        <c:v>2022</c:v>
                      </c:pt>
                      <c:pt idx="83">
                        <c:v>2023</c:v>
                      </c:pt>
                      <c:pt idx="84">
                        <c:v>2024</c:v>
                      </c:pt>
                      <c:pt idx="85">
                        <c:v>2025</c:v>
                      </c:pt>
                      <c:pt idx="86">
                        <c:v>2026</c:v>
                      </c:pt>
                      <c:pt idx="87">
                        <c:v>2027</c:v>
                      </c:pt>
                      <c:pt idx="88">
                        <c:v>2028</c:v>
                      </c:pt>
                      <c:pt idx="89">
                        <c:v>2029</c:v>
                      </c:pt>
                      <c:pt idx="90">
                        <c:v>2030</c:v>
                      </c:pt>
                      <c:pt idx="91">
                        <c:v>2031</c:v>
                      </c:pt>
                      <c:pt idx="92">
                        <c:v>2032</c:v>
                      </c:pt>
                      <c:pt idx="93">
                        <c:v>2033</c:v>
                      </c:pt>
                      <c:pt idx="94">
                        <c:v>2034</c:v>
                      </c:pt>
                      <c:pt idx="95">
                        <c:v>2035</c:v>
                      </c:pt>
                      <c:pt idx="96">
                        <c:v>2036</c:v>
                      </c:pt>
                      <c:pt idx="97">
                        <c:v>2037</c:v>
                      </c:pt>
                      <c:pt idx="98">
                        <c:v>2038</c:v>
                      </c:pt>
                      <c:pt idx="99">
                        <c:v>2039</c:v>
                      </c:pt>
                      <c:pt idx="100">
                        <c:v>2040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Sheet1!$B$15:$CX$15</c15:sqref>
                        </c15:formulaRef>
                      </c:ext>
                    </c:extLst>
                    <c:numCache>
                      <c:formatCode>0.00</c:formatCode>
                      <c:ptCount val="101"/>
                      <c:pt idx="0">
                        <c:v>7.3</c:v>
                      </c:pt>
                      <c:pt idx="1">
                        <c:v>7.3</c:v>
                      </c:pt>
                      <c:pt idx="2">
                        <c:v>7.3</c:v>
                      </c:pt>
                      <c:pt idx="3">
                        <c:v>7.3</c:v>
                      </c:pt>
                      <c:pt idx="4">
                        <c:v>7.3</c:v>
                      </c:pt>
                      <c:pt idx="5">
                        <c:v>7.3</c:v>
                      </c:pt>
                      <c:pt idx="6">
                        <c:v>7.3</c:v>
                      </c:pt>
                      <c:pt idx="7">
                        <c:v>7.3</c:v>
                      </c:pt>
                      <c:pt idx="8">
                        <c:v>7.3</c:v>
                      </c:pt>
                      <c:pt idx="9">
                        <c:v>7.3</c:v>
                      </c:pt>
                      <c:pt idx="10">
                        <c:v>7.3</c:v>
                      </c:pt>
                      <c:pt idx="11">
                        <c:v>7.3</c:v>
                      </c:pt>
                      <c:pt idx="12">
                        <c:v>7.3</c:v>
                      </c:pt>
                      <c:pt idx="13">
                        <c:v>7.3</c:v>
                      </c:pt>
                      <c:pt idx="14">
                        <c:v>7.3</c:v>
                      </c:pt>
                      <c:pt idx="15">
                        <c:v>7.3</c:v>
                      </c:pt>
                      <c:pt idx="16">
                        <c:v>7.3</c:v>
                      </c:pt>
                      <c:pt idx="17">
                        <c:v>7.3</c:v>
                      </c:pt>
                      <c:pt idx="18">
                        <c:v>7.3</c:v>
                      </c:pt>
                      <c:pt idx="19">
                        <c:v>7.3</c:v>
                      </c:pt>
                      <c:pt idx="20">
                        <c:v>7.3</c:v>
                      </c:pt>
                      <c:pt idx="21">
                        <c:v>7.3</c:v>
                      </c:pt>
                      <c:pt idx="22">
                        <c:v>7.3</c:v>
                      </c:pt>
                      <c:pt idx="23">
                        <c:v>7.3</c:v>
                      </c:pt>
                      <c:pt idx="24">
                        <c:v>7.3</c:v>
                      </c:pt>
                      <c:pt idx="25">
                        <c:v>7.3</c:v>
                      </c:pt>
                      <c:pt idx="26">
                        <c:v>7.3</c:v>
                      </c:pt>
                      <c:pt idx="27">
                        <c:v>7.3</c:v>
                      </c:pt>
                      <c:pt idx="28">
                        <c:v>7.3</c:v>
                      </c:pt>
                      <c:pt idx="29">
                        <c:v>7.3</c:v>
                      </c:pt>
                      <c:pt idx="30">
                        <c:v>7.3</c:v>
                      </c:pt>
                      <c:pt idx="31">
                        <c:v>7.3</c:v>
                      </c:pt>
                      <c:pt idx="32">
                        <c:v>7.3</c:v>
                      </c:pt>
                      <c:pt idx="33">
                        <c:v>7.3</c:v>
                      </c:pt>
                      <c:pt idx="34">
                        <c:v>7.3</c:v>
                      </c:pt>
                      <c:pt idx="35">
                        <c:v>7.3</c:v>
                      </c:pt>
                      <c:pt idx="36">
                        <c:v>7.3</c:v>
                      </c:pt>
                      <c:pt idx="37">
                        <c:v>7.3</c:v>
                      </c:pt>
                      <c:pt idx="38">
                        <c:v>7.3</c:v>
                      </c:pt>
                      <c:pt idx="39">
                        <c:v>7.3</c:v>
                      </c:pt>
                      <c:pt idx="40">
                        <c:v>7.3</c:v>
                      </c:pt>
                      <c:pt idx="41">
                        <c:v>7.3</c:v>
                      </c:pt>
                      <c:pt idx="42">
                        <c:v>7.3</c:v>
                      </c:pt>
                      <c:pt idx="43">
                        <c:v>7.3</c:v>
                      </c:pt>
                      <c:pt idx="44">
                        <c:v>7.3</c:v>
                      </c:pt>
                      <c:pt idx="45">
                        <c:v>7.3</c:v>
                      </c:pt>
                      <c:pt idx="46">
                        <c:v>7.3</c:v>
                      </c:pt>
                      <c:pt idx="47">
                        <c:v>7.3</c:v>
                      </c:pt>
                      <c:pt idx="48">
                        <c:v>7.3</c:v>
                      </c:pt>
                      <c:pt idx="49">
                        <c:v>7.3</c:v>
                      </c:pt>
                      <c:pt idx="50">
                        <c:v>7.3</c:v>
                      </c:pt>
                      <c:pt idx="51">
                        <c:v>7.3</c:v>
                      </c:pt>
                      <c:pt idx="52">
                        <c:v>7.3</c:v>
                      </c:pt>
                      <c:pt idx="53">
                        <c:v>7.3</c:v>
                      </c:pt>
                      <c:pt idx="54">
                        <c:v>7.3</c:v>
                      </c:pt>
                      <c:pt idx="55">
                        <c:v>7.3</c:v>
                      </c:pt>
                      <c:pt idx="56">
                        <c:v>7.3</c:v>
                      </c:pt>
                      <c:pt idx="57">
                        <c:v>7.3</c:v>
                      </c:pt>
                      <c:pt idx="58">
                        <c:v>7.3</c:v>
                      </c:pt>
                      <c:pt idx="59">
                        <c:v>7.3</c:v>
                      </c:pt>
                      <c:pt idx="60">
                        <c:v>7.3</c:v>
                      </c:pt>
                      <c:pt idx="61">
                        <c:v>7.3</c:v>
                      </c:pt>
                      <c:pt idx="62">
                        <c:v>7.3</c:v>
                      </c:pt>
                      <c:pt idx="63">
                        <c:v>7.3</c:v>
                      </c:pt>
                      <c:pt idx="64">
                        <c:v>7.3</c:v>
                      </c:pt>
                      <c:pt idx="65">
                        <c:v>7.3</c:v>
                      </c:pt>
                      <c:pt idx="66">
                        <c:v>7.3</c:v>
                      </c:pt>
                      <c:pt idx="67">
                        <c:v>7.3</c:v>
                      </c:pt>
                      <c:pt idx="68">
                        <c:v>7.3</c:v>
                      </c:pt>
                      <c:pt idx="69">
                        <c:v>7.3</c:v>
                      </c:pt>
                      <c:pt idx="70">
                        <c:v>7.3</c:v>
                      </c:pt>
                      <c:pt idx="71">
                        <c:v>7.3</c:v>
                      </c:pt>
                      <c:pt idx="72">
                        <c:v>7.3</c:v>
                      </c:pt>
                      <c:pt idx="73">
                        <c:v>7.3</c:v>
                      </c:pt>
                      <c:pt idx="74">
                        <c:v>7.3</c:v>
                      </c:pt>
                      <c:pt idx="75">
                        <c:v>7.3</c:v>
                      </c:pt>
                      <c:pt idx="76">
                        <c:v>7.3</c:v>
                      </c:pt>
                      <c:pt idx="77">
                        <c:v>7.3</c:v>
                      </c:pt>
                      <c:pt idx="78">
                        <c:v>7.3</c:v>
                      </c:pt>
                      <c:pt idx="79">
                        <c:v>7.3</c:v>
                      </c:pt>
                      <c:pt idx="80">
                        <c:v>7.3</c:v>
                      </c:pt>
                      <c:pt idx="81">
                        <c:v>7.3</c:v>
                      </c:pt>
                      <c:pt idx="82">
                        <c:v>7.3</c:v>
                      </c:pt>
                      <c:pt idx="83">
                        <c:v>7.3</c:v>
                      </c:pt>
                      <c:pt idx="84">
                        <c:v>7.3</c:v>
                      </c:pt>
                      <c:pt idx="85">
                        <c:v>7.3</c:v>
                      </c:pt>
                      <c:pt idx="86">
                        <c:v>7.3</c:v>
                      </c:pt>
                      <c:pt idx="87">
                        <c:v>7.3</c:v>
                      </c:pt>
                      <c:pt idx="88">
                        <c:v>7.3</c:v>
                      </c:pt>
                      <c:pt idx="89">
                        <c:v>7.3</c:v>
                      </c:pt>
                      <c:pt idx="90">
                        <c:v>7.3</c:v>
                      </c:pt>
                      <c:pt idx="91">
                        <c:v>7.3</c:v>
                      </c:pt>
                      <c:pt idx="92">
                        <c:v>7.3</c:v>
                      </c:pt>
                      <c:pt idx="93">
                        <c:v>7.3</c:v>
                      </c:pt>
                      <c:pt idx="94">
                        <c:v>7.3</c:v>
                      </c:pt>
                      <c:pt idx="95">
                        <c:v>7.3</c:v>
                      </c:pt>
                      <c:pt idx="96">
                        <c:v>7.3</c:v>
                      </c:pt>
                      <c:pt idx="97">
                        <c:v>7.3</c:v>
                      </c:pt>
                      <c:pt idx="98">
                        <c:v>7.3</c:v>
                      </c:pt>
                      <c:pt idx="99">
                        <c:v>7.3</c:v>
                      </c:pt>
                      <c:pt idx="100">
                        <c:v>7.3</c:v>
                      </c:pt>
                    </c:numCache>
                  </c:numRef>
                </c:val>
                <c:smooth val="0"/>
              </c15:ser>
            </c15:filteredLineSeries>
            <c15:filteredLineSeries>
              <c15:ser>
                <c:idx val="14"/>
                <c:order val="1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Sheet1!$A$16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ln w="12700">
                    <a:solidFill>
                      <a:srgbClr val="A33340"/>
                    </a:solidFill>
                  </a:ln>
                </c:spPr>
                <c:marker>
                  <c:symbol val="none"/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Sheet1!$B$1:$CX$1</c15:sqref>
                        </c15:formulaRef>
                      </c:ext>
                    </c:extLst>
                    <c:strCache>
                      <c:ptCount val="101"/>
                      <c:pt idx="0">
                        <c:v>2000</c:v>
                      </c:pt>
                      <c:pt idx="1">
                        <c:v>2001</c:v>
                      </c:pt>
                      <c:pt idx="2">
                        <c:v>2002</c:v>
                      </c:pt>
                      <c:pt idx="3">
                        <c:v>2003</c:v>
                      </c:pt>
                      <c:pt idx="4">
                        <c:v>2004</c:v>
                      </c:pt>
                      <c:pt idx="5">
                        <c:v>2005</c:v>
                      </c:pt>
                      <c:pt idx="6">
                        <c:v>2006</c:v>
                      </c:pt>
                      <c:pt idx="7">
                        <c:v>2007</c:v>
                      </c:pt>
                      <c:pt idx="8">
                        <c:v>2008</c:v>
                      </c:pt>
                      <c:pt idx="9">
                        <c:v>2009</c:v>
                      </c:pt>
                      <c:pt idx="10">
                        <c:v>2010</c:v>
                      </c:pt>
                      <c:pt idx="11">
                        <c:v>2011</c:v>
                      </c:pt>
                      <c:pt idx="12">
                        <c:v>2012</c:v>
                      </c:pt>
                      <c:pt idx="13">
                        <c:v>2013</c:v>
                      </c:pt>
                      <c:pt idx="14">
                        <c:v>2014</c:v>
                      </c:pt>
                      <c:pt idx="15">
                        <c:v>2015</c:v>
                      </c:pt>
                      <c:pt idx="16">
                        <c:v>2016</c:v>
                      </c:pt>
                      <c:pt idx="17">
                        <c:v>2017</c:v>
                      </c:pt>
                      <c:pt idx="18">
                        <c:v>2018</c:v>
                      </c:pt>
                      <c:pt idx="19">
                        <c:v>2019</c:v>
                      </c:pt>
                      <c:pt idx="20">
                        <c:v>2020</c:v>
                      </c:pt>
                      <c:pt idx="21">
                        <c:v>2021</c:v>
                      </c:pt>
                      <c:pt idx="22">
                        <c:v>2022</c:v>
                      </c:pt>
                      <c:pt idx="23">
                        <c:v>2023</c:v>
                      </c:pt>
                      <c:pt idx="24">
                        <c:v>2024</c:v>
                      </c:pt>
                      <c:pt idx="25">
                        <c:v>2025</c:v>
                      </c:pt>
                      <c:pt idx="26">
                        <c:v>2026</c:v>
                      </c:pt>
                      <c:pt idx="27">
                        <c:v>2027</c:v>
                      </c:pt>
                      <c:pt idx="28">
                        <c:v>2028</c:v>
                      </c:pt>
                      <c:pt idx="29">
                        <c:v>2029</c:v>
                      </c:pt>
                      <c:pt idx="30">
                        <c:v>2030</c:v>
                      </c:pt>
                      <c:pt idx="31">
                        <c:v>2031</c:v>
                      </c:pt>
                      <c:pt idx="32">
                        <c:v>2032</c:v>
                      </c:pt>
                      <c:pt idx="33">
                        <c:v>2033</c:v>
                      </c:pt>
                      <c:pt idx="34">
                        <c:v>2034</c:v>
                      </c:pt>
                      <c:pt idx="35">
                        <c:v>2035</c:v>
                      </c:pt>
                      <c:pt idx="36">
                        <c:v>2036</c:v>
                      </c:pt>
                      <c:pt idx="37">
                        <c:v>2037</c:v>
                      </c:pt>
                      <c:pt idx="38">
                        <c:v>2038</c:v>
                      </c:pt>
                      <c:pt idx="39">
                        <c:v>2039</c:v>
                      </c:pt>
                      <c:pt idx="40">
                        <c:v>2040</c:v>
                      </c:pt>
                      <c:pt idx="43">
                        <c:v>2013</c:v>
                      </c:pt>
                      <c:pt idx="44">
                        <c:v>2014</c:v>
                      </c:pt>
                      <c:pt idx="45">
                        <c:v>2015</c:v>
                      </c:pt>
                      <c:pt idx="46">
                        <c:v>2016</c:v>
                      </c:pt>
                      <c:pt idx="47">
                        <c:v>2017</c:v>
                      </c:pt>
                      <c:pt idx="48">
                        <c:v>2018</c:v>
                      </c:pt>
                      <c:pt idx="49">
                        <c:v>2019</c:v>
                      </c:pt>
                      <c:pt idx="50">
                        <c:v>2020</c:v>
                      </c:pt>
                      <c:pt idx="51">
                        <c:v>2021</c:v>
                      </c:pt>
                      <c:pt idx="52">
                        <c:v>2022</c:v>
                      </c:pt>
                      <c:pt idx="53">
                        <c:v>2023</c:v>
                      </c:pt>
                      <c:pt idx="54">
                        <c:v>2024</c:v>
                      </c:pt>
                      <c:pt idx="55">
                        <c:v>2025</c:v>
                      </c:pt>
                      <c:pt idx="56">
                        <c:v>2026</c:v>
                      </c:pt>
                      <c:pt idx="57">
                        <c:v>2027</c:v>
                      </c:pt>
                      <c:pt idx="58">
                        <c:v>2028</c:v>
                      </c:pt>
                      <c:pt idx="59">
                        <c:v>2029</c:v>
                      </c:pt>
                      <c:pt idx="60">
                        <c:v>2030</c:v>
                      </c:pt>
                      <c:pt idx="61">
                        <c:v>2031</c:v>
                      </c:pt>
                      <c:pt idx="62">
                        <c:v>2032</c:v>
                      </c:pt>
                      <c:pt idx="63">
                        <c:v>2033</c:v>
                      </c:pt>
                      <c:pt idx="64">
                        <c:v>2034</c:v>
                      </c:pt>
                      <c:pt idx="65">
                        <c:v>2035</c:v>
                      </c:pt>
                      <c:pt idx="66">
                        <c:v>2036</c:v>
                      </c:pt>
                      <c:pt idx="67">
                        <c:v>2037</c:v>
                      </c:pt>
                      <c:pt idx="68">
                        <c:v>2038</c:v>
                      </c:pt>
                      <c:pt idx="69">
                        <c:v>2039</c:v>
                      </c:pt>
                      <c:pt idx="70">
                        <c:v>2040</c:v>
                      </c:pt>
                      <c:pt idx="73">
                        <c:v>2013</c:v>
                      </c:pt>
                      <c:pt idx="74">
                        <c:v>2014</c:v>
                      </c:pt>
                      <c:pt idx="75">
                        <c:v>2015</c:v>
                      </c:pt>
                      <c:pt idx="76">
                        <c:v>2016</c:v>
                      </c:pt>
                      <c:pt idx="77">
                        <c:v>2017</c:v>
                      </c:pt>
                      <c:pt idx="78">
                        <c:v>2018</c:v>
                      </c:pt>
                      <c:pt idx="79">
                        <c:v>2019</c:v>
                      </c:pt>
                      <c:pt idx="80">
                        <c:v>2020</c:v>
                      </c:pt>
                      <c:pt idx="81">
                        <c:v>2021</c:v>
                      </c:pt>
                      <c:pt idx="82">
                        <c:v>2022</c:v>
                      </c:pt>
                      <c:pt idx="83">
                        <c:v>2023</c:v>
                      </c:pt>
                      <c:pt idx="84">
                        <c:v>2024</c:v>
                      </c:pt>
                      <c:pt idx="85">
                        <c:v>2025</c:v>
                      </c:pt>
                      <c:pt idx="86">
                        <c:v>2026</c:v>
                      </c:pt>
                      <c:pt idx="87">
                        <c:v>2027</c:v>
                      </c:pt>
                      <c:pt idx="88">
                        <c:v>2028</c:v>
                      </c:pt>
                      <c:pt idx="89">
                        <c:v>2029</c:v>
                      </c:pt>
                      <c:pt idx="90">
                        <c:v>2030</c:v>
                      </c:pt>
                      <c:pt idx="91">
                        <c:v>2031</c:v>
                      </c:pt>
                      <c:pt idx="92">
                        <c:v>2032</c:v>
                      </c:pt>
                      <c:pt idx="93">
                        <c:v>2033</c:v>
                      </c:pt>
                      <c:pt idx="94">
                        <c:v>2034</c:v>
                      </c:pt>
                      <c:pt idx="95">
                        <c:v>2035</c:v>
                      </c:pt>
                      <c:pt idx="96">
                        <c:v>2036</c:v>
                      </c:pt>
                      <c:pt idx="97">
                        <c:v>2037</c:v>
                      </c:pt>
                      <c:pt idx="98">
                        <c:v>2038</c:v>
                      </c:pt>
                      <c:pt idx="99">
                        <c:v>2039</c:v>
                      </c:pt>
                      <c:pt idx="100">
                        <c:v>2040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Sheet1!$B$16:$CX$16</c15:sqref>
                        </c15:formulaRef>
                      </c:ext>
                    </c:extLst>
                    <c:numCache>
                      <c:formatCode>0.00</c:formatCode>
                      <c:ptCount val="101"/>
                      <c:pt idx="0">
                        <c:v>10.95</c:v>
                      </c:pt>
                      <c:pt idx="1">
                        <c:v>10.95</c:v>
                      </c:pt>
                      <c:pt idx="2">
                        <c:v>10.95</c:v>
                      </c:pt>
                      <c:pt idx="3">
                        <c:v>10.95</c:v>
                      </c:pt>
                      <c:pt idx="4">
                        <c:v>10.95</c:v>
                      </c:pt>
                      <c:pt idx="5">
                        <c:v>10.95</c:v>
                      </c:pt>
                      <c:pt idx="6">
                        <c:v>10.95</c:v>
                      </c:pt>
                      <c:pt idx="7">
                        <c:v>10.95</c:v>
                      </c:pt>
                      <c:pt idx="8">
                        <c:v>10.95</c:v>
                      </c:pt>
                      <c:pt idx="9">
                        <c:v>10.95</c:v>
                      </c:pt>
                      <c:pt idx="10">
                        <c:v>10.95</c:v>
                      </c:pt>
                      <c:pt idx="11">
                        <c:v>10.95</c:v>
                      </c:pt>
                      <c:pt idx="12">
                        <c:v>10.95</c:v>
                      </c:pt>
                      <c:pt idx="13">
                        <c:v>10.95</c:v>
                      </c:pt>
                      <c:pt idx="14">
                        <c:v>10.95</c:v>
                      </c:pt>
                      <c:pt idx="15">
                        <c:v>10.95</c:v>
                      </c:pt>
                      <c:pt idx="16">
                        <c:v>10.95</c:v>
                      </c:pt>
                      <c:pt idx="17">
                        <c:v>10.95</c:v>
                      </c:pt>
                      <c:pt idx="18">
                        <c:v>10.95</c:v>
                      </c:pt>
                      <c:pt idx="19">
                        <c:v>10.95</c:v>
                      </c:pt>
                      <c:pt idx="20">
                        <c:v>10.95</c:v>
                      </c:pt>
                      <c:pt idx="21">
                        <c:v>10.95</c:v>
                      </c:pt>
                      <c:pt idx="22">
                        <c:v>10.95</c:v>
                      </c:pt>
                      <c:pt idx="23">
                        <c:v>10.95</c:v>
                      </c:pt>
                      <c:pt idx="24">
                        <c:v>10.95</c:v>
                      </c:pt>
                      <c:pt idx="25">
                        <c:v>10.95</c:v>
                      </c:pt>
                      <c:pt idx="26">
                        <c:v>10.95</c:v>
                      </c:pt>
                      <c:pt idx="27">
                        <c:v>10.95</c:v>
                      </c:pt>
                      <c:pt idx="28">
                        <c:v>10.95</c:v>
                      </c:pt>
                      <c:pt idx="29">
                        <c:v>10.95</c:v>
                      </c:pt>
                      <c:pt idx="30">
                        <c:v>10.95</c:v>
                      </c:pt>
                      <c:pt idx="31">
                        <c:v>10.95</c:v>
                      </c:pt>
                      <c:pt idx="32">
                        <c:v>10.95</c:v>
                      </c:pt>
                      <c:pt idx="33">
                        <c:v>10.95</c:v>
                      </c:pt>
                      <c:pt idx="34">
                        <c:v>10.95</c:v>
                      </c:pt>
                      <c:pt idx="35">
                        <c:v>10.95</c:v>
                      </c:pt>
                      <c:pt idx="36">
                        <c:v>10.95</c:v>
                      </c:pt>
                      <c:pt idx="37">
                        <c:v>10.95</c:v>
                      </c:pt>
                      <c:pt idx="38">
                        <c:v>10.95</c:v>
                      </c:pt>
                      <c:pt idx="39">
                        <c:v>10.95</c:v>
                      </c:pt>
                      <c:pt idx="40">
                        <c:v>10.95</c:v>
                      </c:pt>
                      <c:pt idx="41">
                        <c:v>10.95</c:v>
                      </c:pt>
                      <c:pt idx="42">
                        <c:v>10.95</c:v>
                      </c:pt>
                      <c:pt idx="43">
                        <c:v>10.95</c:v>
                      </c:pt>
                      <c:pt idx="44">
                        <c:v>10.95</c:v>
                      </c:pt>
                      <c:pt idx="45">
                        <c:v>10.95</c:v>
                      </c:pt>
                      <c:pt idx="46">
                        <c:v>10.95</c:v>
                      </c:pt>
                      <c:pt idx="47">
                        <c:v>10.95</c:v>
                      </c:pt>
                      <c:pt idx="48">
                        <c:v>10.95</c:v>
                      </c:pt>
                      <c:pt idx="49">
                        <c:v>10.95</c:v>
                      </c:pt>
                      <c:pt idx="50">
                        <c:v>10.95</c:v>
                      </c:pt>
                      <c:pt idx="51">
                        <c:v>10.95</c:v>
                      </c:pt>
                      <c:pt idx="52">
                        <c:v>10.95</c:v>
                      </c:pt>
                      <c:pt idx="53">
                        <c:v>10.95</c:v>
                      </c:pt>
                      <c:pt idx="54">
                        <c:v>10.95</c:v>
                      </c:pt>
                      <c:pt idx="55">
                        <c:v>10.95</c:v>
                      </c:pt>
                      <c:pt idx="56">
                        <c:v>10.95</c:v>
                      </c:pt>
                      <c:pt idx="57">
                        <c:v>10.95</c:v>
                      </c:pt>
                      <c:pt idx="58">
                        <c:v>10.95</c:v>
                      </c:pt>
                      <c:pt idx="59">
                        <c:v>10.95</c:v>
                      </c:pt>
                      <c:pt idx="60">
                        <c:v>10.95</c:v>
                      </c:pt>
                      <c:pt idx="61">
                        <c:v>10.95</c:v>
                      </c:pt>
                      <c:pt idx="62">
                        <c:v>10.95</c:v>
                      </c:pt>
                      <c:pt idx="63">
                        <c:v>10.95</c:v>
                      </c:pt>
                      <c:pt idx="64">
                        <c:v>10.95</c:v>
                      </c:pt>
                      <c:pt idx="65">
                        <c:v>10.95</c:v>
                      </c:pt>
                      <c:pt idx="66">
                        <c:v>10.95</c:v>
                      </c:pt>
                      <c:pt idx="67">
                        <c:v>10.95</c:v>
                      </c:pt>
                      <c:pt idx="68">
                        <c:v>10.95</c:v>
                      </c:pt>
                      <c:pt idx="69">
                        <c:v>10.95</c:v>
                      </c:pt>
                      <c:pt idx="70">
                        <c:v>10.95</c:v>
                      </c:pt>
                      <c:pt idx="71">
                        <c:v>10.95</c:v>
                      </c:pt>
                      <c:pt idx="72">
                        <c:v>10.95</c:v>
                      </c:pt>
                      <c:pt idx="73">
                        <c:v>10.95</c:v>
                      </c:pt>
                      <c:pt idx="74">
                        <c:v>10.95</c:v>
                      </c:pt>
                      <c:pt idx="75">
                        <c:v>10.95</c:v>
                      </c:pt>
                      <c:pt idx="76">
                        <c:v>10.95</c:v>
                      </c:pt>
                      <c:pt idx="77">
                        <c:v>10.95</c:v>
                      </c:pt>
                      <c:pt idx="78">
                        <c:v>10.95</c:v>
                      </c:pt>
                      <c:pt idx="79">
                        <c:v>10.95</c:v>
                      </c:pt>
                      <c:pt idx="80">
                        <c:v>10.95</c:v>
                      </c:pt>
                      <c:pt idx="81">
                        <c:v>10.95</c:v>
                      </c:pt>
                      <c:pt idx="82">
                        <c:v>10.95</c:v>
                      </c:pt>
                      <c:pt idx="83">
                        <c:v>10.95</c:v>
                      </c:pt>
                      <c:pt idx="84">
                        <c:v>10.95</c:v>
                      </c:pt>
                      <c:pt idx="85">
                        <c:v>10.95</c:v>
                      </c:pt>
                      <c:pt idx="86">
                        <c:v>10.95</c:v>
                      </c:pt>
                      <c:pt idx="87">
                        <c:v>10.95</c:v>
                      </c:pt>
                      <c:pt idx="88">
                        <c:v>10.95</c:v>
                      </c:pt>
                      <c:pt idx="89">
                        <c:v>10.95</c:v>
                      </c:pt>
                      <c:pt idx="90">
                        <c:v>10.95</c:v>
                      </c:pt>
                      <c:pt idx="91">
                        <c:v>10.95</c:v>
                      </c:pt>
                      <c:pt idx="92">
                        <c:v>10.95</c:v>
                      </c:pt>
                      <c:pt idx="93">
                        <c:v>10.95</c:v>
                      </c:pt>
                      <c:pt idx="94">
                        <c:v>10.95</c:v>
                      </c:pt>
                      <c:pt idx="95">
                        <c:v>10.95</c:v>
                      </c:pt>
                      <c:pt idx="96">
                        <c:v>10.95</c:v>
                      </c:pt>
                      <c:pt idx="97">
                        <c:v>10.95</c:v>
                      </c:pt>
                      <c:pt idx="98">
                        <c:v>10.95</c:v>
                      </c:pt>
                      <c:pt idx="99">
                        <c:v>10.95</c:v>
                      </c:pt>
                      <c:pt idx="100">
                        <c:v>10.95</c:v>
                      </c:pt>
                    </c:numCache>
                  </c:numRef>
                </c:val>
                <c:smooth val="0"/>
              </c15:ser>
            </c15:filteredLineSeries>
            <c15:filteredLineSeries>
              <c15:ser>
                <c:idx val="15"/>
                <c:order val="1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Sheet1!$A$17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ln w="12700">
                    <a:solidFill>
                      <a:srgbClr val="A33340"/>
                    </a:solidFill>
                  </a:ln>
                </c:spPr>
                <c:marker>
                  <c:symbol val="none"/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Sheet1!$B$1:$CX$1</c15:sqref>
                        </c15:formulaRef>
                      </c:ext>
                    </c:extLst>
                    <c:strCache>
                      <c:ptCount val="101"/>
                      <c:pt idx="0">
                        <c:v>2000</c:v>
                      </c:pt>
                      <c:pt idx="1">
                        <c:v>2001</c:v>
                      </c:pt>
                      <c:pt idx="2">
                        <c:v>2002</c:v>
                      </c:pt>
                      <c:pt idx="3">
                        <c:v>2003</c:v>
                      </c:pt>
                      <c:pt idx="4">
                        <c:v>2004</c:v>
                      </c:pt>
                      <c:pt idx="5">
                        <c:v>2005</c:v>
                      </c:pt>
                      <c:pt idx="6">
                        <c:v>2006</c:v>
                      </c:pt>
                      <c:pt idx="7">
                        <c:v>2007</c:v>
                      </c:pt>
                      <c:pt idx="8">
                        <c:v>2008</c:v>
                      </c:pt>
                      <c:pt idx="9">
                        <c:v>2009</c:v>
                      </c:pt>
                      <c:pt idx="10">
                        <c:v>2010</c:v>
                      </c:pt>
                      <c:pt idx="11">
                        <c:v>2011</c:v>
                      </c:pt>
                      <c:pt idx="12">
                        <c:v>2012</c:v>
                      </c:pt>
                      <c:pt idx="13">
                        <c:v>2013</c:v>
                      </c:pt>
                      <c:pt idx="14">
                        <c:v>2014</c:v>
                      </c:pt>
                      <c:pt idx="15">
                        <c:v>2015</c:v>
                      </c:pt>
                      <c:pt idx="16">
                        <c:v>2016</c:v>
                      </c:pt>
                      <c:pt idx="17">
                        <c:v>2017</c:v>
                      </c:pt>
                      <c:pt idx="18">
                        <c:v>2018</c:v>
                      </c:pt>
                      <c:pt idx="19">
                        <c:v>2019</c:v>
                      </c:pt>
                      <c:pt idx="20">
                        <c:v>2020</c:v>
                      </c:pt>
                      <c:pt idx="21">
                        <c:v>2021</c:v>
                      </c:pt>
                      <c:pt idx="22">
                        <c:v>2022</c:v>
                      </c:pt>
                      <c:pt idx="23">
                        <c:v>2023</c:v>
                      </c:pt>
                      <c:pt idx="24">
                        <c:v>2024</c:v>
                      </c:pt>
                      <c:pt idx="25">
                        <c:v>2025</c:v>
                      </c:pt>
                      <c:pt idx="26">
                        <c:v>2026</c:v>
                      </c:pt>
                      <c:pt idx="27">
                        <c:v>2027</c:v>
                      </c:pt>
                      <c:pt idx="28">
                        <c:v>2028</c:v>
                      </c:pt>
                      <c:pt idx="29">
                        <c:v>2029</c:v>
                      </c:pt>
                      <c:pt idx="30">
                        <c:v>2030</c:v>
                      </c:pt>
                      <c:pt idx="31">
                        <c:v>2031</c:v>
                      </c:pt>
                      <c:pt idx="32">
                        <c:v>2032</c:v>
                      </c:pt>
                      <c:pt idx="33">
                        <c:v>2033</c:v>
                      </c:pt>
                      <c:pt idx="34">
                        <c:v>2034</c:v>
                      </c:pt>
                      <c:pt idx="35">
                        <c:v>2035</c:v>
                      </c:pt>
                      <c:pt idx="36">
                        <c:v>2036</c:v>
                      </c:pt>
                      <c:pt idx="37">
                        <c:v>2037</c:v>
                      </c:pt>
                      <c:pt idx="38">
                        <c:v>2038</c:v>
                      </c:pt>
                      <c:pt idx="39">
                        <c:v>2039</c:v>
                      </c:pt>
                      <c:pt idx="40">
                        <c:v>2040</c:v>
                      </c:pt>
                      <c:pt idx="43">
                        <c:v>2013</c:v>
                      </c:pt>
                      <c:pt idx="44">
                        <c:v>2014</c:v>
                      </c:pt>
                      <c:pt idx="45">
                        <c:v>2015</c:v>
                      </c:pt>
                      <c:pt idx="46">
                        <c:v>2016</c:v>
                      </c:pt>
                      <c:pt idx="47">
                        <c:v>2017</c:v>
                      </c:pt>
                      <c:pt idx="48">
                        <c:v>2018</c:v>
                      </c:pt>
                      <c:pt idx="49">
                        <c:v>2019</c:v>
                      </c:pt>
                      <c:pt idx="50">
                        <c:v>2020</c:v>
                      </c:pt>
                      <c:pt idx="51">
                        <c:v>2021</c:v>
                      </c:pt>
                      <c:pt idx="52">
                        <c:v>2022</c:v>
                      </c:pt>
                      <c:pt idx="53">
                        <c:v>2023</c:v>
                      </c:pt>
                      <c:pt idx="54">
                        <c:v>2024</c:v>
                      </c:pt>
                      <c:pt idx="55">
                        <c:v>2025</c:v>
                      </c:pt>
                      <c:pt idx="56">
                        <c:v>2026</c:v>
                      </c:pt>
                      <c:pt idx="57">
                        <c:v>2027</c:v>
                      </c:pt>
                      <c:pt idx="58">
                        <c:v>2028</c:v>
                      </c:pt>
                      <c:pt idx="59">
                        <c:v>2029</c:v>
                      </c:pt>
                      <c:pt idx="60">
                        <c:v>2030</c:v>
                      </c:pt>
                      <c:pt idx="61">
                        <c:v>2031</c:v>
                      </c:pt>
                      <c:pt idx="62">
                        <c:v>2032</c:v>
                      </c:pt>
                      <c:pt idx="63">
                        <c:v>2033</c:v>
                      </c:pt>
                      <c:pt idx="64">
                        <c:v>2034</c:v>
                      </c:pt>
                      <c:pt idx="65">
                        <c:v>2035</c:v>
                      </c:pt>
                      <c:pt idx="66">
                        <c:v>2036</c:v>
                      </c:pt>
                      <c:pt idx="67">
                        <c:v>2037</c:v>
                      </c:pt>
                      <c:pt idx="68">
                        <c:v>2038</c:v>
                      </c:pt>
                      <c:pt idx="69">
                        <c:v>2039</c:v>
                      </c:pt>
                      <c:pt idx="70">
                        <c:v>2040</c:v>
                      </c:pt>
                      <c:pt idx="73">
                        <c:v>2013</c:v>
                      </c:pt>
                      <c:pt idx="74">
                        <c:v>2014</c:v>
                      </c:pt>
                      <c:pt idx="75">
                        <c:v>2015</c:v>
                      </c:pt>
                      <c:pt idx="76">
                        <c:v>2016</c:v>
                      </c:pt>
                      <c:pt idx="77">
                        <c:v>2017</c:v>
                      </c:pt>
                      <c:pt idx="78">
                        <c:v>2018</c:v>
                      </c:pt>
                      <c:pt idx="79">
                        <c:v>2019</c:v>
                      </c:pt>
                      <c:pt idx="80">
                        <c:v>2020</c:v>
                      </c:pt>
                      <c:pt idx="81">
                        <c:v>2021</c:v>
                      </c:pt>
                      <c:pt idx="82">
                        <c:v>2022</c:v>
                      </c:pt>
                      <c:pt idx="83">
                        <c:v>2023</c:v>
                      </c:pt>
                      <c:pt idx="84">
                        <c:v>2024</c:v>
                      </c:pt>
                      <c:pt idx="85">
                        <c:v>2025</c:v>
                      </c:pt>
                      <c:pt idx="86">
                        <c:v>2026</c:v>
                      </c:pt>
                      <c:pt idx="87">
                        <c:v>2027</c:v>
                      </c:pt>
                      <c:pt idx="88">
                        <c:v>2028</c:v>
                      </c:pt>
                      <c:pt idx="89">
                        <c:v>2029</c:v>
                      </c:pt>
                      <c:pt idx="90">
                        <c:v>2030</c:v>
                      </c:pt>
                      <c:pt idx="91">
                        <c:v>2031</c:v>
                      </c:pt>
                      <c:pt idx="92">
                        <c:v>2032</c:v>
                      </c:pt>
                      <c:pt idx="93">
                        <c:v>2033</c:v>
                      </c:pt>
                      <c:pt idx="94">
                        <c:v>2034</c:v>
                      </c:pt>
                      <c:pt idx="95">
                        <c:v>2035</c:v>
                      </c:pt>
                      <c:pt idx="96">
                        <c:v>2036</c:v>
                      </c:pt>
                      <c:pt idx="97">
                        <c:v>2037</c:v>
                      </c:pt>
                      <c:pt idx="98">
                        <c:v>2038</c:v>
                      </c:pt>
                      <c:pt idx="99">
                        <c:v>2039</c:v>
                      </c:pt>
                      <c:pt idx="100">
                        <c:v>2040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Sheet1!$B$17:$CX$17</c15:sqref>
                        </c15:formulaRef>
                      </c:ext>
                    </c:extLst>
                    <c:numCache>
                      <c:formatCode>0.00</c:formatCode>
                      <c:ptCount val="101"/>
                      <c:pt idx="0">
                        <c:v>14.6</c:v>
                      </c:pt>
                      <c:pt idx="1">
                        <c:v>14.6</c:v>
                      </c:pt>
                      <c:pt idx="2">
                        <c:v>14.6</c:v>
                      </c:pt>
                      <c:pt idx="3">
                        <c:v>14.6</c:v>
                      </c:pt>
                      <c:pt idx="4">
                        <c:v>14.6</c:v>
                      </c:pt>
                      <c:pt idx="5">
                        <c:v>14.6</c:v>
                      </c:pt>
                      <c:pt idx="6">
                        <c:v>14.6</c:v>
                      </c:pt>
                      <c:pt idx="7">
                        <c:v>14.6</c:v>
                      </c:pt>
                      <c:pt idx="8">
                        <c:v>14.6</c:v>
                      </c:pt>
                      <c:pt idx="9">
                        <c:v>14.6</c:v>
                      </c:pt>
                      <c:pt idx="10">
                        <c:v>14.6</c:v>
                      </c:pt>
                      <c:pt idx="11">
                        <c:v>14.6</c:v>
                      </c:pt>
                      <c:pt idx="12">
                        <c:v>14.6</c:v>
                      </c:pt>
                      <c:pt idx="13">
                        <c:v>14.6</c:v>
                      </c:pt>
                      <c:pt idx="14">
                        <c:v>14.6</c:v>
                      </c:pt>
                      <c:pt idx="15">
                        <c:v>14.6</c:v>
                      </c:pt>
                      <c:pt idx="16">
                        <c:v>14.6</c:v>
                      </c:pt>
                      <c:pt idx="17">
                        <c:v>14.6</c:v>
                      </c:pt>
                      <c:pt idx="18">
                        <c:v>14.6</c:v>
                      </c:pt>
                      <c:pt idx="19">
                        <c:v>14.6</c:v>
                      </c:pt>
                      <c:pt idx="20">
                        <c:v>14.6</c:v>
                      </c:pt>
                      <c:pt idx="21">
                        <c:v>14.6</c:v>
                      </c:pt>
                      <c:pt idx="22">
                        <c:v>14.6</c:v>
                      </c:pt>
                      <c:pt idx="23">
                        <c:v>14.6</c:v>
                      </c:pt>
                      <c:pt idx="24">
                        <c:v>14.6</c:v>
                      </c:pt>
                      <c:pt idx="25">
                        <c:v>14.6</c:v>
                      </c:pt>
                      <c:pt idx="26">
                        <c:v>14.6</c:v>
                      </c:pt>
                      <c:pt idx="27">
                        <c:v>14.6</c:v>
                      </c:pt>
                      <c:pt idx="28">
                        <c:v>14.6</c:v>
                      </c:pt>
                      <c:pt idx="29">
                        <c:v>14.6</c:v>
                      </c:pt>
                      <c:pt idx="30">
                        <c:v>14.6</c:v>
                      </c:pt>
                      <c:pt idx="31">
                        <c:v>14.6</c:v>
                      </c:pt>
                      <c:pt idx="32">
                        <c:v>14.6</c:v>
                      </c:pt>
                      <c:pt idx="33">
                        <c:v>14.6</c:v>
                      </c:pt>
                      <c:pt idx="34">
                        <c:v>14.6</c:v>
                      </c:pt>
                      <c:pt idx="35">
                        <c:v>14.6</c:v>
                      </c:pt>
                      <c:pt idx="36">
                        <c:v>14.6</c:v>
                      </c:pt>
                      <c:pt idx="37">
                        <c:v>14.6</c:v>
                      </c:pt>
                      <c:pt idx="38">
                        <c:v>14.6</c:v>
                      </c:pt>
                      <c:pt idx="39">
                        <c:v>14.6</c:v>
                      </c:pt>
                      <c:pt idx="40">
                        <c:v>14.6</c:v>
                      </c:pt>
                      <c:pt idx="41">
                        <c:v>14.6</c:v>
                      </c:pt>
                      <c:pt idx="42">
                        <c:v>14.6</c:v>
                      </c:pt>
                      <c:pt idx="43">
                        <c:v>14.6</c:v>
                      </c:pt>
                      <c:pt idx="44">
                        <c:v>14.6</c:v>
                      </c:pt>
                      <c:pt idx="45">
                        <c:v>14.6</c:v>
                      </c:pt>
                      <c:pt idx="46">
                        <c:v>14.6</c:v>
                      </c:pt>
                      <c:pt idx="47">
                        <c:v>14.6</c:v>
                      </c:pt>
                      <c:pt idx="48">
                        <c:v>14.6</c:v>
                      </c:pt>
                      <c:pt idx="49">
                        <c:v>14.6</c:v>
                      </c:pt>
                      <c:pt idx="50">
                        <c:v>14.6</c:v>
                      </c:pt>
                      <c:pt idx="51">
                        <c:v>14.6</c:v>
                      </c:pt>
                      <c:pt idx="52">
                        <c:v>14.6</c:v>
                      </c:pt>
                      <c:pt idx="53">
                        <c:v>14.6</c:v>
                      </c:pt>
                      <c:pt idx="54">
                        <c:v>14.6</c:v>
                      </c:pt>
                      <c:pt idx="55">
                        <c:v>14.6</c:v>
                      </c:pt>
                      <c:pt idx="56">
                        <c:v>14.6</c:v>
                      </c:pt>
                      <c:pt idx="57">
                        <c:v>14.6</c:v>
                      </c:pt>
                      <c:pt idx="58">
                        <c:v>14.6</c:v>
                      </c:pt>
                      <c:pt idx="59">
                        <c:v>14.6</c:v>
                      </c:pt>
                      <c:pt idx="60">
                        <c:v>14.6</c:v>
                      </c:pt>
                      <c:pt idx="61">
                        <c:v>14.6</c:v>
                      </c:pt>
                      <c:pt idx="62">
                        <c:v>14.6</c:v>
                      </c:pt>
                      <c:pt idx="63">
                        <c:v>14.6</c:v>
                      </c:pt>
                      <c:pt idx="64">
                        <c:v>14.6</c:v>
                      </c:pt>
                      <c:pt idx="65">
                        <c:v>14.6</c:v>
                      </c:pt>
                      <c:pt idx="66">
                        <c:v>14.6</c:v>
                      </c:pt>
                      <c:pt idx="67">
                        <c:v>14.6</c:v>
                      </c:pt>
                      <c:pt idx="68">
                        <c:v>14.6</c:v>
                      </c:pt>
                      <c:pt idx="69">
                        <c:v>14.6</c:v>
                      </c:pt>
                      <c:pt idx="70">
                        <c:v>14.6</c:v>
                      </c:pt>
                      <c:pt idx="71">
                        <c:v>14.6</c:v>
                      </c:pt>
                      <c:pt idx="72">
                        <c:v>14.6</c:v>
                      </c:pt>
                      <c:pt idx="73">
                        <c:v>14.6</c:v>
                      </c:pt>
                      <c:pt idx="74">
                        <c:v>14.6</c:v>
                      </c:pt>
                      <c:pt idx="75">
                        <c:v>14.6</c:v>
                      </c:pt>
                      <c:pt idx="76">
                        <c:v>14.6</c:v>
                      </c:pt>
                      <c:pt idx="77">
                        <c:v>14.6</c:v>
                      </c:pt>
                      <c:pt idx="78">
                        <c:v>14.6</c:v>
                      </c:pt>
                      <c:pt idx="79">
                        <c:v>14.6</c:v>
                      </c:pt>
                      <c:pt idx="80">
                        <c:v>14.6</c:v>
                      </c:pt>
                      <c:pt idx="81">
                        <c:v>14.6</c:v>
                      </c:pt>
                      <c:pt idx="82">
                        <c:v>14.6</c:v>
                      </c:pt>
                      <c:pt idx="83">
                        <c:v>14.6</c:v>
                      </c:pt>
                      <c:pt idx="84">
                        <c:v>14.6</c:v>
                      </c:pt>
                      <c:pt idx="85">
                        <c:v>14.6</c:v>
                      </c:pt>
                      <c:pt idx="86">
                        <c:v>14.6</c:v>
                      </c:pt>
                      <c:pt idx="87">
                        <c:v>14.6</c:v>
                      </c:pt>
                      <c:pt idx="88">
                        <c:v>14.6</c:v>
                      </c:pt>
                      <c:pt idx="89">
                        <c:v>14.6</c:v>
                      </c:pt>
                      <c:pt idx="90">
                        <c:v>14.6</c:v>
                      </c:pt>
                      <c:pt idx="91">
                        <c:v>14.6</c:v>
                      </c:pt>
                      <c:pt idx="92">
                        <c:v>14.6</c:v>
                      </c:pt>
                      <c:pt idx="93">
                        <c:v>14.6</c:v>
                      </c:pt>
                      <c:pt idx="94">
                        <c:v>14.6</c:v>
                      </c:pt>
                      <c:pt idx="95">
                        <c:v>14.6</c:v>
                      </c:pt>
                      <c:pt idx="96">
                        <c:v>14.6</c:v>
                      </c:pt>
                      <c:pt idx="97">
                        <c:v>14.6</c:v>
                      </c:pt>
                      <c:pt idx="98">
                        <c:v>14.6</c:v>
                      </c:pt>
                      <c:pt idx="99">
                        <c:v>14.6</c:v>
                      </c:pt>
                      <c:pt idx="100">
                        <c:v>14.6</c:v>
                      </c:pt>
                    </c:numCache>
                  </c:numRef>
                </c:val>
                <c:smooth val="0"/>
              </c15:ser>
            </c15:filteredLineSeries>
          </c:ext>
        </c:extLst>
      </c:lineChart>
      <c:catAx>
        <c:axId val="2158878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>
            <a:solidFill>
              <a:srgbClr val="000000"/>
            </a:solidFill>
          </a:ln>
        </c:spPr>
        <c:txPr>
          <a:bodyPr rot="0" vert="horz"/>
          <a:lstStyle/>
          <a:p>
            <a:pPr>
              <a:defRPr sz="1200"/>
            </a:pPr>
            <a:endParaRPr lang="en-US"/>
          </a:p>
        </c:txPr>
        <c:crossAx val="215888448"/>
        <c:crossesAt val="0"/>
        <c:auto val="1"/>
        <c:lblAlgn val="ctr"/>
        <c:lblOffset val="100"/>
        <c:tickLblSkip val="10"/>
        <c:tickMarkSkip val="10"/>
        <c:noMultiLvlLbl val="0"/>
      </c:catAx>
      <c:valAx>
        <c:axId val="215888448"/>
        <c:scaling>
          <c:orientation val="minMax"/>
          <c:max val="16"/>
          <c:min val="-8"/>
        </c:scaling>
        <c:delete val="0"/>
        <c:axPos val="l"/>
        <c:majorGridlines>
          <c:spPr>
            <a:ln>
              <a:solidFill>
                <a:srgbClr val="FFFFFF">
                  <a:lumMod val="65000"/>
                </a:srgbClr>
              </a:solidFill>
            </a:ln>
          </c:spPr>
        </c:majorGridlines>
        <c:numFmt formatCode="#,##0" sourceLinked="0"/>
        <c:majorTickMark val="out"/>
        <c:minorTickMark val="none"/>
        <c:tickLblPos val="nextTo"/>
        <c:spPr>
          <a:ln>
            <a:noFill/>
          </a:ln>
        </c:spPr>
        <c:txPr>
          <a:bodyPr rot="0" vert="horz"/>
          <a:lstStyle/>
          <a:p>
            <a:pPr>
              <a:defRPr sz="1200"/>
            </a:pPr>
            <a:endParaRPr lang="en-US"/>
          </a:p>
        </c:txPr>
        <c:crossAx val="215887888"/>
        <c:crosses val="autoZero"/>
        <c:crossBetween val="between"/>
        <c:majorUnit val="4"/>
      </c:valAx>
      <c:valAx>
        <c:axId val="215889008"/>
        <c:scaling>
          <c:orientation val="minMax"/>
          <c:max val="6"/>
          <c:min val="-6"/>
        </c:scaling>
        <c:delete val="1"/>
        <c:axPos val="r"/>
        <c:numFmt formatCode="0" sourceLinked="0"/>
        <c:majorTickMark val="out"/>
        <c:minorTickMark val="none"/>
        <c:tickLblPos val="none"/>
        <c:crossAx val="215889568"/>
        <c:crosses val="max"/>
        <c:crossBetween val="between"/>
        <c:majorUnit val="2"/>
      </c:valAx>
      <c:catAx>
        <c:axId val="2158895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215889008"/>
        <c:crosses val="autoZero"/>
        <c:auto val="1"/>
        <c:lblAlgn val="ctr"/>
        <c:lblOffset val="100"/>
        <c:noMultiLvlLbl val="0"/>
      </c:catAx>
      <c:spPr>
        <a:noFill/>
        <a:ln w="25400">
          <a:noFill/>
        </a:ln>
      </c:spPr>
    </c:plotArea>
    <c:plotVisOnly val="1"/>
    <c:dispBlanksAs val="zero"/>
    <c:showDLblsOverMax val="0"/>
  </c:chart>
  <c:txPr>
    <a:bodyPr/>
    <a:lstStyle/>
    <a:p>
      <a:pPr>
        <a:defRPr sz="1400"/>
      </a:pPr>
      <a:endParaRPr lang="en-US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5.3975292640956837E-2"/>
          <c:y val="5.8980714613697048E-2"/>
          <c:w val="0.89557312327569116"/>
          <c:h val="0.82366088093530632"/>
        </c:manualLayout>
      </c:layout>
      <c:lineChart>
        <c:grouping val="standard"/>
        <c:varyColors val="0"/>
        <c:ser>
          <c:idx val="0"/>
          <c:order val="0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ln w="38100">
              <a:solidFill>
                <a:srgbClr val="000000"/>
              </a:solidFill>
              <a:prstDash val="sysDot"/>
            </a:ln>
          </c:spPr>
          <c:marker>
            <c:symbol val="none"/>
          </c:marker>
          <c:cat>
            <c:strRef>
              <c:f>Sheet1!$B$1:$BT$1</c:f>
              <c:strCache>
                <c:ptCount val="71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  <c:pt idx="49">
                  <c:v>2019</c:v>
                </c:pt>
                <c:pt idx="50">
                  <c:v>2020</c:v>
                </c:pt>
                <c:pt idx="51">
                  <c:v>2021</c:v>
                </c:pt>
                <c:pt idx="52">
                  <c:v>2022</c:v>
                </c:pt>
                <c:pt idx="53">
                  <c:v>2023</c:v>
                </c:pt>
                <c:pt idx="54">
                  <c:v>2024</c:v>
                </c:pt>
                <c:pt idx="55">
                  <c:v>2025</c:v>
                </c:pt>
                <c:pt idx="56">
                  <c:v>2026</c:v>
                </c:pt>
                <c:pt idx="57">
                  <c:v>2027</c:v>
                </c:pt>
                <c:pt idx="58">
                  <c:v>2028</c:v>
                </c:pt>
                <c:pt idx="59">
                  <c:v>2029</c:v>
                </c:pt>
                <c:pt idx="60">
                  <c:v>2030</c:v>
                </c:pt>
                <c:pt idx="61">
                  <c:v>2031</c:v>
                </c:pt>
                <c:pt idx="62">
                  <c:v>2032</c:v>
                </c:pt>
                <c:pt idx="63">
                  <c:v>2033</c:v>
                </c:pt>
                <c:pt idx="64">
                  <c:v>2034</c:v>
                </c:pt>
                <c:pt idx="65">
                  <c:v>2035</c:v>
                </c:pt>
                <c:pt idx="66">
                  <c:v>2036</c:v>
                </c:pt>
                <c:pt idx="67">
                  <c:v>2037</c:v>
                </c:pt>
                <c:pt idx="68">
                  <c:v>2038</c:v>
                </c:pt>
                <c:pt idx="69">
                  <c:v>2039</c:v>
                </c:pt>
                <c:pt idx="70">
                  <c:v>2040</c:v>
                </c:pt>
              </c:strCache>
            </c:str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ln w="38100">
              <a:solidFill>
                <a:srgbClr val="BD732A"/>
              </a:solidFill>
              <a:prstDash val="sysDot"/>
            </a:ln>
          </c:spPr>
          <c:marker>
            <c:symbol val="none"/>
          </c:marker>
          <c:cat>
            <c:strRef>
              <c:f>Sheet1!$B$1:$BT$1</c:f>
              <c:strCache>
                <c:ptCount val="71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  <c:pt idx="49">
                  <c:v>2019</c:v>
                </c:pt>
                <c:pt idx="50">
                  <c:v>2020</c:v>
                </c:pt>
                <c:pt idx="51">
                  <c:v>2021</c:v>
                </c:pt>
                <c:pt idx="52">
                  <c:v>2022</c:v>
                </c:pt>
                <c:pt idx="53">
                  <c:v>2023</c:v>
                </c:pt>
                <c:pt idx="54">
                  <c:v>2024</c:v>
                </c:pt>
                <c:pt idx="55">
                  <c:v>2025</c:v>
                </c:pt>
                <c:pt idx="56">
                  <c:v>2026</c:v>
                </c:pt>
                <c:pt idx="57">
                  <c:v>2027</c:v>
                </c:pt>
                <c:pt idx="58">
                  <c:v>2028</c:v>
                </c:pt>
                <c:pt idx="59">
                  <c:v>2029</c:v>
                </c:pt>
                <c:pt idx="60">
                  <c:v>2030</c:v>
                </c:pt>
                <c:pt idx="61">
                  <c:v>2031</c:v>
                </c:pt>
                <c:pt idx="62">
                  <c:v>2032</c:v>
                </c:pt>
                <c:pt idx="63">
                  <c:v>2033</c:v>
                </c:pt>
                <c:pt idx="64">
                  <c:v>2034</c:v>
                </c:pt>
                <c:pt idx="65">
                  <c:v>2035</c:v>
                </c:pt>
                <c:pt idx="66">
                  <c:v>2036</c:v>
                </c:pt>
                <c:pt idx="67">
                  <c:v>2037</c:v>
                </c:pt>
                <c:pt idx="68">
                  <c:v>2038</c:v>
                </c:pt>
                <c:pt idx="69">
                  <c:v>2039</c:v>
                </c:pt>
                <c:pt idx="70">
                  <c:v>2040</c:v>
                </c:pt>
              </c:strCache>
            </c:str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ln w="38100">
              <a:solidFill>
                <a:srgbClr val="0096D7"/>
              </a:solidFill>
              <a:prstDash val="sysDot"/>
            </a:ln>
          </c:spPr>
          <c:marker>
            <c:symbol val="none"/>
          </c:marker>
          <c:cat>
            <c:strRef>
              <c:f>Sheet1!$B$1:$BT$1</c:f>
              <c:strCache>
                <c:ptCount val="71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  <c:pt idx="49">
                  <c:v>2019</c:v>
                </c:pt>
                <c:pt idx="50">
                  <c:v>2020</c:v>
                </c:pt>
                <c:pt idx="51">
                  <c:v>2021</c:v>
                </c:pt>
                <c:pt idx="52">
                  <c:v>2022</c:v>
                </c:pt>
                <c:pt idx="53">
                  <c:v>2023</c:v>
                </c:pt>
                <c:pt idx="54">
                  <c:v>2024</c:v>
                </c:pt>
                <c:pt idx="55">
                  <c:v>2025</c:v>
                </c:pt>
                <c:pt idx="56">
                  <c:v>2026</c:v>
                </c:pt>
                <c:pt idx="57">
                  <c:v>2027</c:v>
                </c:pt>
                <c:pt idx="58">
                  <c:v>2028</c:v>
                </c:pt>
                <c:pt idx="59">
                  <c:v>2029</c:v>
                </c:pt>
                <c:pt idx="60">
                  <c:v>2030</c:v>
                </c:pt>
                <c:pt idx="61">
                  <c:v>2031</c:v>
                </c:pt>
                <c:pt idx="62">
                  <c:v>2032</c:v>
                </c:pt>
                <c:pt idx="63">
                  <c:v>2033</c:v>
                </c:pt>
                <c:pt idx="64">
                  <c:v>2034</c:v>
                </c:pt>
                <c:pt idx="65">
                  <c:v>2035</c:v>
                </c:pt>
                <c:pt idx="66">
                  <c:v>2036</c:v>
                </c:pt>
                <c:pt idx="67">
                  <c:v>2037</c:v>
                </c:pt>
                <c:pt idx="68">
                  <c:v>2038</c:v>
                </c:pt>
                <c:pt idx="69">
                  <c:v>2039</c:v>
                </c:pt>
                <c:pt idx="70">
                  <c:v>2040</c:v>
                </c:pt>
              </c:strCache>
            </c:str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</c:ser>
        <c:ser>
          <c:idx val="4"/>
          <c:order val="3"/>
          <c:spPr>
            <a:ln w="38100">
              <a:solidFill>
                <a:srgbClr val="003953"/>
              </a:solidFill>
            </a:ln>
          </c:spPr>
          <c:marker>
            <c:symbol val="none"/>
          </c:marker>
          <c:cat>
            <c:strRef>
              <c:f>Sheet1!$B$1:$BT$1</c:f>
              <c:strCache>
                <c:ptCount val="71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  <c:pt idx="49">
                  <c:v>2019</c:v>
                </c:pt>
                <c:pt idx="50">
                  <c:v>2020</c:v>
                </c:pt>
                <c:pt idx="51">
                  <c:v>2021</c:v>
                </c:pt>
                <c:pt idx="52">
                  <c:v>2022</c:v>
                </c:pt>
                <c:pt idx="53">
                  <c:v>2023</c:v>
                </c:pt>
                <c:pt idx="54">
                  <c:v>2024</c:v>
                </c:pt>
                <c:pt idx="55">
                  <c:v>2025</c:v>
                </c:pt>
                <c:pt idx="56">
                  <c:v>2026</c:v>
                </c:pt>
                <c:pt idx="57">
                  <c:v>2027</c:v>
                </c:pt>
                <c:pt idx="58">
                  <c:v>2028</c:v>
                </c:pt>
                <c:pt idx="59">
                  <c:v>2029</c:v>
                </c:pt>
                <c:pt idx="60">
                  <c:v>2030</c:v>
                </c:pt>
                <c:pt idx="61">
                  <c:v>2031</c:v>
                </c:pt>
                <c:pt idx="62">
                  <c:v>2032</c:v>
                </c:pt>
                <c:pt idx="63">
                  <c:v>2033</c:v>
                </c:pt>
                <c:pt idx="64">
                  <c:v>2034</c:v>
                </c:pt>
                <c:pt idx="65">
                  <c:v>2035</c:v>
                </c:pt>
                <c:pt idx="66">
                  <c:v>2036</c:v>
                </c:pt>
                <c:pt idx="67">
                  <c:v>2037</c:v>
                </c:pt>
                <c:pt idx="68">
                  <c:v>2038</c:v>
                </c:pt>
                <c:pt idx="69">
                  <c:v>2039</c:v>
                </c:pt>
                <c:pt idx="70">
                  <c:v>2040</c:v>
                </c:pt>
              </c:strCache>
            </c:strRef>
          </c:cat>
          <c:val>
            <c:numRef>
              <c:f>Sheet1!$A$2:$BT$2</c:f>
            </c:numRef>
          </c:val>
          <c:smooth val="0"/>
        </c:ser>
        <c:ser>
          <c:idx val="1"/>
          <c:order val="4"/>
          <c:spPr>
            <a:ln w="38100">
              <a:solidFill>
                <a:srgbClr val="BD732A"/>
              </a:solidFill>
            </a:ln>
          </c:spPr>
          <c:marker>
            <c:symbol val="none"/>
          </c:marker>
          <c:cat>
            <c:strRef>
              <c:f>Sheet1!$B$1:$BT$1</c:f>
              <c:strCache>
                <c:ptCount val="71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  <c:pt idx="49">
                  <c:v>2019</c:v>
                </c:pt>
                <c:pt idx="50">
                  <c:v>2020</c:v>
                </c:pt>
                <c:pt idx="51">
                  <c:v>2021</c:v>
                </c:pt>
                <c:pt idx="52">
                  <c:v>2022</c:v>
                </c:pt>
                <c:pt idx="53">
                  <c:v>2023</c:v>
                </c:pt>
                <c:pt idx="54">
                  <c:v>2024</c:v>
                </c:pt>
                <c:pt idx="55">
                  <c:v>2025</c:v>
                </c:pt>
                <c:pt idx="56">
                  <c:v>2026</c:v>
                </c:pt>
                <c:pt idx="57">
                  <c:v>2027</c:v>
                </c:pt>
                <c:pt idx="58">
                  <c:v>2028</c:v>
                </c:pt>
                <c:pt idx="59">
                  <c:v>2029</c:v>
                </c:pt>
                <c:pt idx="60">
                  <c:v>2030</c:v>
                </c:pt>
                <c:pt idx="61">
                  <c:v>2031</c:v>
                </c:pt>
                <c:pt idx="62">
                  <c:v>2032</c:v>
                </c:pt>
                <c:pt idx="63">
                  <c:v>2033</c:v>
                </c:pt>
                <c:pt idx="64">
                  <c:v>2034</c:v>
                </c:pt>
                <c:pt idx="65">
                  <c:v>2035</c:v>
                </c:pt>
                <c:pt idx="66">
                  <c:v>2036</c:v>
                </c:pt>
                <c:pt idx="67">
                  <c:v>2037</c:v>
                </c:pt>
                <c:pt idx="68">
                  <c:v>2038</c:v>
                </c:pt>
                <c:pt idx="69">
                  <c:v>2039</c:v>
                </c:pt>
                <c:pt idx="70">
                  <c:v>2040</c:v>
                </c:pt>
              </c:strCache>
            </c:strRef>
          </c:cat>
          <c:val>
            <c:numRef>
              <c:f>Sheet1!$A$3:$BT$3</c:f>
            </c:numRef>
          </c:val>
          <c:smooth val="0"/>
        </c:ser>
        <c:ser>
          <c:idx val="5"/>
          <c:order val="5"/>
          <c:tx>
            <c:strRef>
              <c:f>Sheet1!$A$4</c:f>
              <c:strCache>
                <c:ptCount val="1"/>
                <c:pt idx="0">
                  <c:v>Reference  -  Coal</c:v>
                </c:pt>
              </c:strCache>
            </c:strRef>
          </c:tx>
          <c:spPr>
            <a:ln w="22225">
              <a:solidFill>
                <a:srgbClr val="000000"/>
              </a:solidFill>
            </a:ln>
          </c:spPr>
          <c:marker>
            <c:symbol val="none"/>
          </c:marker>
          <c:cat>
            <c:strRef>
              <c:f>Sheet1!$B$1:$BT$1</c:f>
              <c:strCache>
                <c:ptCount val="71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  <c:pt idx="49">
                  <c:v>2019</c:v>
                </c:pt>
                <c:pt idx="50">
                  <c:v>2020</c:v>
                </c:pt>
                <c:pt idx="51">
                  <c:v>2021</c:v>
                </c:pt>
                <c:pt idx="52">
                  <c:v>2022</c:v>
                </c:pt>
                <c:pt idx="53">
                  <c:v>2023</c:v>
                </c:pt>
                <c:pt idx="54">
                  <c:v>2024</c:v>
                </c:pt>
                <c:pt idx="55">
                  <c:v>2025</c:v>
                </c:pt>
                <c:pt idx="56">
                  <c:v>2026</c:v>
                </c:pt>
                <c:pt idx="57">
                  <c:v>2027</c:v>
                </c:pt>
                <c:pt idx="58">
                  <c:v>2028</c:v>
                </c:pt>
                <c:pt idx="59">
                  <c:v>2029</c:v>
                </c:pt>
                <c:pt idx="60">
                  <c:v>2030</c:v>
                </c:pt>
                <c:pt idx="61">
                  <c:v>2031</c:v>
                </c:pt>
                <c:pt idx="62">
                  <c:v>2032</c:v>
                </c:pt>
                <c:pt idx="63">
                  <c:v>2033</c:v>
                </c:pt>
                <c:pt idx="64">
                  <c:v>2034</c:v>
                </c:pt>
                <c:pt idx="65">
                  <c:v>2035</c:v>
                </c:pt>
                <c:pt idx="66">
                  <c:v>2036</c:v>
                </c:pt>
                <c:pt idx="67">
                  <c:v>2037</c:v>
                </c:pt>
                <c:pt idx="68">
                  <c:v>2038</c:v>
                </c:pt>
                <c:pt idx="69">
                  <c:v>2039</c:v>
                </c:pt>
                <c:pt idx="70">
                  <c:v>2040</c:v>
                </c:pt>
              </c:strCache>
            </c:strRef>
          </c:cat>
          <c:val>
            <c:numRef>
              <c:f>Sheet1!$B$4:$BT$4</c:f>
              <c:numCache>
                <c:formatCode>General</c:formatCode>
                <c:ptCount val="71"/>
                <c:pt idx="0">
                  <c:v>-1.9922599999999999</c:v>
                </c:pt>
                <c:pt idx="1">
                  <c:v>-1.576452</c:v>
                </c:pt>
                <c:pt idx="2">
                  <c:v>-1.555579</c:v>
                </c:pt>
                <c:pt idx="3">
                  <c:v>-1.4294900000000001</c:v>
                </c:pt>
                <c:pt idx="4">
                  <c:v>-1.5115509999999999</c:v>
                </c:pt>
                <c:pt idx="5">
                  <c:v>-1.7242590000000002</c:v>
                </c:pt>
                <c:pt idx="6">
                  <c:v>-1.566643</c:v>
                </c:pt>
                <c:pt idx="7">
                  <c:v>-1.3861180000000002</c:v>
                </c:pt>
                <c:pt idx="8">
                  <c:v>-0.87947699999999995</c:v>
                </c:pt>
                <c:pt idx="9">
                  <c:v>-1.6389579999999999</c:v>
                </c:pt>
                <c:pt idx="10">
                  <c:v>-2.4257080000000002</c:v>
                </c:pt>
                <c:pt idx="11">
                  <c:v>-2.9339339999999998</c:v>
                </c:pt>
                <c:pt idx="12">
                  <c:v>-2.7899959999999999</c:v>
                </c:pt>
                <c:pt idx="13">
                  <c:v>-2.0285719999999996</c:v>
                </c:pt>
                <c:pt idx="14">
                  <c:v>-2.1306549999999995</c:v>
                </c:pt>
                <c:pt idx="15">
                  <c:v>-2.4028110000000003</c:v>
                </c:pt>
                <c:pt idx="16">
                  <c:v>-2.2098969999999998</c:v>
                </c:pt>
                <c:pt idx="17">
                  <c:v>-2.0406460000000002</c:v>
                </c:pt>
                <c:pt idx="18">
                  <c:v>-2.4061080000000001</c:v>
                </c:pt>
                <c:pt idx="19">
                  <c:v>-2.5356300000000003</c:v>
                </c:pt>
                <c:pt idx="20">
                  <c:v>-2.7000110000000004</c:v>
                </c:pt>
                <c:pt idx="21">
                  <c:v>-2.7592360000000005</c:v>
                </c:pt>
                <c:pt idx="22">
                  <c:v>-2.5522320000000001</c:v>
                </c:pt>
                <c:pt idx="23">
                  <c:v>-1.730834</c:v>
                </c:pt>
                <c:pt idx="24">
                  <c:v>-1.5987259999999999</c:v>
                </c:pt>
                <c:pt idx="25">
                  <c:v>-2.0202789999999999</c:v>
                </c:pt>
                <c:pt idx="26">
                  <c:v>-2.1423380000000005</c:v>
                </c:pt>
                <c:pt idx="27">
                  <c:v>-1.9595269999999998</c:v>
                </c:pt>
                <c:pt idx="28">
                  <c:v>-1.8064899999999999</c:v>
                </c:pt>
                <c:pt idx="29">
                  <c:v>-1.240183</c:v>
                </c:pt>
                <c:pt idx="30">
                  <c:v>-1.1493719999999998</c:v>
                </c:pt>
                <c:pt idx="31">
                  <c:v>-0.74127799999999999</c:v>
                </c:pt>
                <c:pt idx="32">
                  <c:v>-0.54944399999999993</c:v>
                </c:pt>
                <c:pt idx="33">
                  <c:v>-0.44053299999999995</c:v>
                </c:pt>
                <c:pt idx="34">
                  <c:v>-0.43336699999999984</c:v>
                </c:pt>
                <c:pt idx="35">
                  <c:v>-0.46752700000000014</c:v>
                </c:pt>
                <c:pt idx="36">
                  <c:v>-0.29673599999999983</c:v>
                </c:pt>
                <c:pt idx="37">
                  <c:v>-0.57278600000000002</c:v>
                </c:pt>
                <c:pt idx="38">
                  <c:v>-1.1745400000000001</c:v>
                </c:pt>
                <c:pt idx="39">
                  <c:v>-0.97267999999999999</c:v>
                </c:pt>
                <c:pt idx="40">
                  <c:v>-1.6235089999999999</c:v>
                </c:pt>
                <c:pt idx="41">
                  <c:v>-2.4123520000000003</c:v>
                </c:pt>
                <c:pt idx="42">
                  <c:v>-2.8713630000000001</c:v>
                </c:pt>
                <c:pt idx="43">
                  <c:v>-2.7131110000000001</c:v>
                </c:pt>
                <c:pt idx="44">
                  <c:v>-2.2450880000000004</c:v>
                </c:pt>
                <c:pt idx="45">
                  <c:v>-1.720426</c:v>
                </c:pt>
                <c:pt idx="46">
                  <c:v>-1.4785239999999999</c:v>
                </c:pt>
                <c:pt idx="47">
                  <c:v>-1.4057080000000002</c:v>
                </c:pt>
                <c:pt idx="48">
                  <c:v>-1.712542</c:v>
                </c:pt>
                <c:pt idx="49">
                  <c:v>-1.7810699999999999</c:v>
                </c:pt>
                <c:pt idx="50">
                  <c:v>-1.863877</c:v>
                </c:pt>
                <c:pt idx="51">
                  <c:v>-1.9327560000000001</c:v>
                </c:pt>
                <c:pt idx="52">
                  <c:v>-1.9080980000000001</c:v>
                </c:pt>
                <c:pt idx="53">
                  <c:v>-1.8112789999999999</c:v>
                </c:pt>
                <c:pt idx="54">
                  <c:v>-1.811674</c:v>
                </c:pt>
                <c:pt idx="55">
                  <c:v>-1.8002819999999999</c:v>
                </c:pt>
                <c:pt idx="56">
                  <c:v>-1.8034599999999998</c:v>
                </c:pt>
                <c:pt idx="57">
                  <c:v>-1.8219069999999999</c:v>
                </c:pt>
                <c:pt idx="58">
                  <c:v>-1.8387099999999998</c:v>
                </c:pt>
                <c:pt idx="59">
                  <c:v>-1.855135</c:v>
                </c:pt>
                <c:pt idx="60">
                  <c:v>-1.8900129999999999</c:v>
                </c:pt>
                <c:pt idx="61">
                  <c:v>-1.939111</c:v>
                </c:pt>
                <c:pt idx="62">
                  <c:v>-1.9929269999999999</c:v>
                </c:pt>
                <c:pt idx="63">
                  <c:v>-2.1162390000000002</c:v>
                </c:pt>
                <c:pt idx="64">
                  <c:v>-2.1785770000000002</c:v>
                </c:pt>
                <c:pt idx="65">
                  <c:v>-2.1843470000000003</c:v>
                </c:pt>
                <c:pt idx="66">
                  <c:v>-2.2041169999999997</c:v>
                </c:pt>
                <c:pt idx="67">
                  <c:v>-2.2259799999999998</c:v>
                </c:pt>
                <c:pt idx="68">
                  <c:v>-2.2504</c:v>
                </c:pt>
                <c:pt idx="69">
                  <c:v>-2.2772380000000001</c:v>
                </c:pt>
                <c:pt idx="70">
                  <c:v>-2.306511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Sheet1!$A$5</c:f>
              <c:strCache>
                <c:ptCount val="1"/>
                <c:pt idx="0">
                  <c:v>      Liquids</c:v>
                </c:pt>
              </c:strCache>
            </c:strRef>
          </c:tx>
          <c:spPr>
            <a:ln w="22225">
              <a:solidFill>
                <a:srgbClr val="BD732A"/>
              </a:solidFill>
            </a:ln>
          </c:spPr>
          <c:marker>
            <c:symbol val="none"/>
          </c:marker>
          <c:cat>
            <c:strRef>
              <c:f>Sheet1!$B$1:$BT$1</c:f>
              <c:strCache>
                <c:ptCount val="71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  <c:pt idx="49">
                  <c:v>2019</c:v>
                </c:pt>
                <c:pt idx="50">
                  <c:v>2020</c:v>
                </c:pt>
                <c:pt idx="51">
                  <c:v>2021</c:v>
                </c:pt>
                <c:pt idx="52">
                  <c:v>2022</c:v>
                </c:pt>
                <c:pt idx="53">
                  <c:v>2023</c:v>
                </c:pt>
                <c:pt idx="54">
                  <c:v>2024</c:v>
                </c:pt>
                <c:pt idx="55">
                  <c:v>2025</c:v>
                </c:pt>
                <c:pt idx="56">
                  <c:v>2026</c:v>
                </c:pt>
                <c:pt idx="57">
                  <c:v>2027</c:v>
                </c:pt>
                <c:pt idx="58">
                  <c:v>2028</c:v>
                </c:pt>
                <c:pt idx="59">
                  <c:v>2029</c:v>
                </c:pt>
                <c:pt idx="60">
                  <c:v>2030</c:v>
                </c:pt>
                <c:pt idx="61">
                  <c:v>2031</c:v>
                </c:pt>
                <c:pt idx="62">
                  <c:v>2032</c:v>
                </c:pt>
                <c:pt idx="63">
                  <c:v>2033</c:v>
                </c:pt>
                <c:pt idx="64">
                  <c:v>2034</c:v>
                </c:pt>
                <c:pt idx="65">
                  <c:v>2035</c:v>
                </c:pt>
                <c:pt idx="66">
                  <c:v>2036</c:v>
                </c:pt>
                <c:pt idx="67">
                  <c:v>2037</c:v>
                </c:pt>
                <c:pt idx="68">
                  <c:v>2038</c:v>
                </c:pt>
                <c:pt idx="69">
                  <c:v>2039</c:v>
                </c:pt>
                <c:pt idx="70">
                  <c:v>2040</c:v>
                </c:pt>
              </c:strCache>
            </c:strRef>
          </c:cat>
          <c:val>
            <c:numRef>
              <c:f>Sheet1!$B$5:$BT$5</c:f>
              <c:numCache>
                <c:formatCode>General</c:formatCode>
                <c:ptCount val="71"/>
                <c:pt idx="0">
                  <c:v>6.9208050000000005</c:v>
                </c:pt>
                <c:pt idx="1">
                  <c:v>8.0674590000000013</c:v>
                </c:pt>
                <c:pt idx="2">
                  <c:v>9.8312790000000003</c:v>
                </c:pt>
                <c:pt idx="3">
                  <c:v>12.980019</c:v>
                </c:pt>
                <c:pt idx="4">
                  <c:v>12.661982</c:v>
                </c:pt>
                <c:pt idx="5">
                  <c:v>12.508199999999999</c:v>
                </c:pt>
                <c:pt idx="6">
                  <c:v>15.203324999999998</c:v>
                </c:pt>
                <c:pt idx="7">
                  <c:v>18.241995999999997</c:v>
                </c:pt>
                <c:pt idx="8">
                  <c:v>17.056596000000003</c:v>
                </c:pt>
                <c:pt idx="9">
                  <c:v>16.930916999999997</c:v>
                </c:pt>
                <c:pt idx="10">
                  <c:v>13.498707999999999</c:v>
                </c:pt>
                <c:pt idx="11">
                  <c:v>11.375735000000001</c:v>
                </c:pt>
                <c:pt idx="12">
                  <c:v>9.0456119999999984</c:v>
                </c:pt>
                <c:pt idx="13">
                  <c:v>9.0816339999999993</c:v>
                </c:pt>
                <c:pt idx="14">
                  <c:v>9.8879370000000009</c:v>
                </c:pt>
                <c:pt idx="15">
                  <c:v>8.9518140000000006</c:v>
                </c:pt>
                <c:pt idx="16">
                  <c:v>11.530904</c:v>
                </c:pt>
                <c:pt idx="17">
                  <c:v>12.531894000000001</c:v>
                </c:pt>
                <c:pt idx="18">
                  <c:v>14.005751999999999</c:v>
                </c:pt>
                <c:pt idx="19">
                  <c:v>15.325434</c:v>
                </c:pt>
                <c:pt idx="20">
                  <c:v>15.293357000000002</c:v>
                </c:pt>
                <c:pt idx="21">
                  <c:v>14.220075000000001</c:v>
                </c:pt>
                <c:pt idx="22">
                  <c:v>14.959920000000002</c:v>
                </c:pt>
                <c:pt idx="23">
                  <c:v>16.372893000000001</c:v>
                </c:pt>
                <c:pt idx="24">
                  <c:v>17.19913</c:v>
                </c:pt>
                <c:pt idx="25">
                  <c:v>16.825246999999997</c:v>
                </c:pt>
                <c:pt idx="26">
                  <c:v>18.178944000000001</c:v>
                </c:pt>
                <c:pt idx="27">
                  <c:v>19.564862999999999</c:v>
                </c:pt>
                <c:pt idx="28">
                  <c:v>20.890242000000001</c:v>
                </c:pt>
                <c:pt idx="29">
                  <c:v>21.124063</c:v>
                </c:pt>
                <c:pt idx="30">
                  <c:v>22.314369000000003</c:v>
                </c:pt>
                <c:pt idx="31">
                  <c:v>23.295788999999996</c:v>
                </c:pt>
                <c:pt idx="32">
                  <c:v>22.616711999999996</c:v>
                </c:pt>
                <c:pt idx="33">
                  <c:v>24.056143000000002</c:v>
                </c:pt>
                <c:pt idx="34">
                  <c:v>26.032464000000001</c:v>
                </c:pt>
                <c:pt idx="35">
                  <c:v>26.865962</c:v>
                </c:pt>
                <c:pt idx="36">
                  <c:v>26.594876000000003</c:v>
                </c:pt>
                <c:pt idx="37">
                  <c:v>25.913962999999999</c:v>
                </c:pt>
                <c:pt idx="38">
                  <c:v>23.971966000000005</c:v>
                </c:pt>
                <c:pt idx="39">
                  <c:v>20.863512</c:v>
                </c:pt>
                <c:pt idx="40">
                  <c:v>20.537501000000002</c:v>
                </c:pt>
                <c:pt idx="41">
                  <c:v>18.624352999999999</c:v>
                </c:pt>
                <c:pt idx="42">
                  <c:v>16.928065999999998</c:v>
                </c:pt>
                <c:pt idx="43">
                  <c:v>13.981785</c:v>
                </c:pt>
                <c:pt idx="44">
                  <c:v>11.759028000000001</c:v>
                </c:pt>
                <c:pt idx="45">
                  <c:v>10.945929999999999</c:v>
                </c:pt>
                <c:pt idx="46">
                  <c:v>11.164199000000002</c:v>
                </c:pt>
                <c:pt idx="47">
                  <c:v>11.837685999999998</c:v>
                </c:pt>
                <c:pt idx="48">
                  <c:v>10.625084999999999</c:v>
                </c:pt>
                <c:pt idx="49">
                  <c:v>10.254265999999998</c:v>
                </c:pt>
                <c:pt idx="50">
                  <c:v>9.7171669999999999</c:v>
                </c:pt>
                <c:pt idx="51">
                  <c:v>9.4799499999999988</c:v>
                </c:pt>
                <c:pt idx="52">
                  <c:v>9.3247170000000015</c:v>
                </c:pt>
                <c:pt idx="53">
                  <c:v>9.1957529999999998</c:v>
                </c:pt>
                <c:pt idx="54">
                  <c:v>8.9499879999999994</c:v>
                </c:pt>
                <c:pt idx="55">
                  <c:v>8.7455649999999991</c:v>
                </c:pt>
                <c:pt idx="56">
                  <c:v>8.4362340000000007</c:v>
                </c:pt>
                <c:pt idx="57">
                  <c:v>8.0154199999999989</c:v>
                </c:pt>
                <c:pt idx="58">
                  <c:v>7.5970709999999979</c:v>
                </c:pt>
                <c:pt idx="59">
                  <c:v>7.058484</c:v>
                </c:pt>
                <c:pt idx="60">
                  <c:v>6.753680000000001</c:v>
                </c:pt>
                <c:pt idx="61">
                  <c:v>6.494587000000001</c:v>
                </c:pt>
                <c:pt idx="62">
                  <c:v>6.2507959999999994</c:v>
                </c:pt>
                <c:pt idx="63">
                  <c:v>5.9918819999999986</c:v>
                </c:pt>
                <c:pt idx="64">
                  <c:v>5.8113990000000015</c:v>
                </c:pt>
                <c:pt idx="65">
                  <c:v>5.5737569999999987</c:v>
                </c:pt>
                <c:pt idx="66">
                  <c:v>5.3139399999999988</c:v>
                </c:pt>
                <c:pt idx="67">
                  <c:v>5.200108000000002</c:v>
                </c:pt>
                <c:pt idx="68">
                  <c:v>5.1963819999999981</c:v>
                </c:pt>
                <c:pt idx="69">
                  <c:v>5.1730850000000022</c:v>
                </c:pt>
                <c:pt idx="70">
                  <c:v>4.9396360000000001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Sheet1!$A$6</c:f>
              <c:strCache>
                <c:ptCount val="1"/>
                <c:pt idx="0">
                  <c:v>      Natural gas</c:v>
                </c:pt>
              </c:strCache>
            </c:strRef>
          </c:tx>
          <c:spPr>
            <a:ln w="22225">
              <a:solidFill>
                <a:srgbClr val="0096D7"/>
              </a:solidFill>
            </a:ln>
          </c:spPr>
          <c:marker>
            <c:symbol val="none"/>
          </c:marker>
          <c:cat>
            <c:strRef>
              <c:f>Sheet1!$B$1:$BT$1</c:f>
              <c:strCache>
                <c:ptCount val="71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  <c:pt idx="49">
                  <c:v>2019</c:v>
                </c:pt>
                <c:pt idx="50">
                  <c:v>2020</c:v>
                </c:pt>
                <c:pt idx="51">
                  <c:v>2021</c:v>
                </c:pt>
                <c:pt idx="52">
                  <c:v>2022</c:v>
                </c:pt>
                <c:pt idx="53">
                  <c:v>2023</c:v>
                </c:pt>
                <c:pt idx="54">
                  <c:v>2024</c:v>
                </c:pt>
                <c:pt idx="55">
                  <c:v>2025</c:v>
                </c:pt>
                <c:pt idx="56">
                  <c:v>2026</c:v>
                </c:pt>
                <c:pt idx="57">
                  <c:v>2027</c:v>
                </c:pt>
                <c:pt idx="58">
                  <c:v>2028</c:v>
                </c:pt>
                <c:pt idx="59">
                  <c:v>2029</c:v>
                </c:pt>
                <c:pt idx="60">
                  <c:v>2030</c:v>
                </c:pt>
                <c:pt idx="61">
                  <c:v>2031</c:v>
                </c:pt>
                <c:pt idx="62">
                  <c:v>2032</c:v>
                </c:pt>
                <c:pt idx="63">
                  <c:v>2033</c:v>
                </c:pt>
                <c:pt idx="64">
                  <c:v>2034</c:v>
                </c:pt>
                <c:pt idx="65">
                  <c:v>2035</c:v>
                </c:pt>
                <c:pt idx="66">
                  <c:v>2036</c:v>
                </c:pt>
                <c:pt idx="67">
                  <c:v>2037</c:v>
                </c:pt>
                <c:pt idx="68">
                  <c:v>2038</c:v>
                </c:pt>
                <c:pt idx="69">
                  <c:v>2039</c:v>
                </c:pt>
                <c:pt idx="70">
                  <c:v>2040</c:v>
                </c:pt>
              </c:strCache>
            </c:strRef>
          </c:cat>
          <c:val>
            <c:numRef>
              <c:f>Sheet1!$B$6:$BT$6</c:f>
              <c:numCache>
                <c:formatCode>General</c:formatCode>
                <c:ptCount val="71"/>
                <c:pt idx="0">
                  <c:v>0.77424700000000002</c:v>
                </c:pt>
                <c:pt idx="1">
                  <c:v>0.88082000000000005</c:v>
                </c:pt>
                <c:pt idx="2">
                  <c:v>0.96690299999999985</c:v>
                </c:pt>
                <c:pt idx="3">
                  <c:v>0.98081499999999988</c:v>
                </c:pt>
                <c:pt idx="4">
                  <c:v>0.907169</c:v>
                </c:pt>
                <c:pt idx="5">
                  <c:v>0.90409400000000006</c:v>
                </c:pt>
                <c:pt idx="6">
                  <c:v>0.92231099999999999</c:v>
                </c:pt>
                <c:pt idx="7">
                  <c:v>0.98093999999999992</c:v>
                </c:pt>
                <c:pt idx="8">
                  <c:v>0.94129600000000002</c:v>
                </c:pt>
                <c:pt idx="9">
                  <c:v>1.2433609999999999</c:v>
                </c:pt>
                <c:pt idx="10">
                  <c:v>0.957067</c:v>
                </c:pt>
                <c:pt idx="11">
                  <c:v>0.85657899999999998</c:v>
                </c:pt>
                <c:pt idx="12">
                  <c:v>0.89783899999999994</c:v>
                </c:pt>
                <c:pt idx="13">
                  <c:v>0.88526399999999994</c:v>
                </c:pt>
                <c:pt idx="14">
                  <c:v>0.79197399999999996</c:v>
                </c:pt>
                <c:pt idx="15">
                  <c:v>0.89573799999999992</c:v>
                </c:pt>
                <c:pt idx="16">
                  <c:v>0.68643600000000005</c:v>
                </c:pt>
                <c:pt idx="17">
                  <c:v>0.9369249999999999</c:v>
                </c:pt>
                <c:pt idx="18">
                  <c:v>1.2214369999999999</c:v>
                </c:pt>
                <c:pt idx="19">
                  <c:v>1.2781439999999999</c:v>
                </c:pt>
                <c:pt idx="20">
                  <c:v>1.463541</c:v>
                </c:pt>
                <c:pt idx="21">
                  <c:v>1.6660509999999999</c:v>
                </c:pt>
                <c:pt idx="22">
                  <c:v>1.940841</c:v>
                </c:pt>
                <c:pt idx="23">
                  <c:v>2.2546910000000002</c:v>
                </c:pt>
                <c:pt idx="24">
                  <c:v>2.5180469999999997</c:v>
                </c:pt>
                <c:pt idx="25">
                  <c:v>2.7448960000000002</c:v>
                </c:pt>
                <c:pt idx="26">
                  <c:v>2.846956</c:v>
                </c:pt>
                <c:pt idx="27">
                  <c:v>2.9043060000000001</c:v>
                </c:pt>
                <c:pt idx="28">
                  <c:v>3.0637989999999999</c:v>
                </c:pt>
                <c:pt idx="29">
                  <c:v>3.4999910000000001</c:v>
                </c:pt>
                <c:pt idx="30">
                  <c:v>3.623402</c:v>
                </c:pt>
                <c:pt idx="31">
                  <c:v>3.691398</c:v>
                </c:pt>
                <c:pt idx="32">
                  <c:v>3.58344</c:v>
                </c:pt>
                <c:pt idx="33">
                  <c:v>3.3563009999999998</c:v>
                </c:pt>
                <c:pt idx="34">
                  <c:v>3.5031969999999997</c:v>
                </c:pt>
                <c:pt idx="35">
                  <c:v>3.7144019999999998</c:v>
                </c:pt>
                <c:pt idx="36">
                  <c:v>3.5604639999999996</c:v>
                </c:pt>
                <c:pt idx="37">
                  <c:v>3.8929149999999999</c:v>
                </c:pt>
                <c:pt idx="38">
                  <c:v>3.1117720000000002</c:v>
                </c:pt>
                <c:pt idx="39">
                  <c:v>2.7631359999999998</c:v>
                </c:pt>
                <c:pt idx="40">
                  <c:v>2.6872560000000001</c:v>
                </c:pt>
                <c:pt idx="41">
                  <c:v>2.0362090000000004</c:v>
                </c:pt>
                <c:pt idx="42">
                  <c:v>1.5828360000000001</c:v>
                </c:pt>
                <c:pt idx="43">
                  <c:v>1.3688740000000001</c:v>
                </c:pt>
                <c:pt idx="44">
                  <c:v>1.234893</c:v>
                </c:pt>
                <c:pt idx="45">
                  <c:v>1.0061119999999999</c:v>
                </c:pt>
                <c:pt idx="46">
                  <c:v>0.4389949999999998</c:v>
                </c:pt>
                <c:pt idx="47">
                  <c:v>7.8424999999999745E-2</c:v>
                </c:pt>
                <c:pt idx="48">
                  <c:v>-0.80657900000000016</c:v>
                </c:pt>
                <c:pt idx="49">
                  <c:v>-1.5707400000000002</c:v>
                </c:pt>
                <c:pt idx="50">
                  <c:v>-2.8869959999999999</c:v>
                </c:pt>
                <c:pt idx="51">
                  <c:v>-3.5588630000000006</c:v>
                </c:pt>
                <c:pt idx="52">
                  <c:v>-4.0427209999999993</c:v>
                </c:pt>
                <c:pt idx="53">
                  <c:v>-4.7345249999999997</c:v>
                </c:pt>
                <c:pt idx="54">
                  <c:v>-5.1285799999999995</c:v>
                </c:pt>
                <c:pt idx="55">
                  <c:v>-5.3401889999999996</c:v>
                </c:pt>
                <c:pt idx="56">
                  <c:v>-5.3714919999999999</c:v>
                </c:pt>
                <c:pt idx="57">
                  <c:v>-5.5139140000000006</c:v>
                </c:pt>
                <c:pt idx="58">
                  <c:v>-5.6154489999999999</c:v>
                </c:pt>
                <c:pt idx="59">
                  <c:v>-5.8451360000000001</c:v>
                </c:pt>
                <c:pt idx="60">
                  <c:v>-6.0513759999999994</c:v>
                </c:pt>
                <c:pt idx="61">
                  <c:v>-6.3391649999999995</c:v>
                </c:pt>
                <c:pt idx="62">
                  <c:v>-6.6027810000000002</c:v>
                </c:pt>
                <c:pt idx="63">
                  <c:v>-6.807626</c:v>
                </c:pt>
                <c:pt idx="64">
                  <c:v>-7.0043030000000002</c:v>
                </c:pt>
                <c:pt idx="65">
                  <c:v>-7.2204939999999995</c:v>
                </c:pt>
                <c:pt idx="66">
                  <c:v>-7.3777080000000002</c:v>
                </c:pt>
                <c:pt idx="67">
                  <c:v>-7.4388369999999995</c:v>
                </c:pt>
                <c:pt idx="68">
                  <c:v>-7.4025970000000001</c:v>
                </c:pt>
                <c:pt idx="69">
                  <c:v>-7.4996360000000006</c:v>
                </c:pt>
                <c:pt idx="70">
                  <c:v>-7.5942460000000001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4094736"/>
        <c:axId val="184095296"/>
      </c:lineChart>
      <c:catAx>
        <c:axId val="1840947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>
            <a:solidFill>
              <a:schemeClr val="tx1"/>
            </a:solidFill>
          </a:ln>
        </c:spPr>
        <c:txPr>
          <a:bodyPr/>
          <a:lstStyle/>
          <a:p>
            <a:pPr>
              <a:defRPr sz="1200" baseline="0"/>
            </a:pPr>
            <a:endParaRPr lang="en-US"/>
          </a:p>
        </c:txPr>
        <c:crossAx val="184095296"/>
        <c:crosses val="autoZero"/>
        <c:auto val="1"/>
        <c:lblAlgn val="ctr"/>
        <c:lblOffset val="100"/>
        <c:tickLblSkip val="5"/>
        <c:tickMarkSkip val="5"/>
        <c:noMultiLvlLbl val="0"/>
      </c:catAx>
      <c:valAx>
        <c:axId val="184095296"/>
        <c:scaling>
          <c:orientation val="minMax"/>
          <c:max val="30"/>
          <c:min val="-10"/>
        </c:scaling>
        <c:delete val="0"/>
        <c:axPos val="l"/>
        <c:majorGridlines>
          <c:spPr>
            <a:ln>
              <a:solidFill>
                <a:srgbClr val="FFFFFF">
                  <a:lumMod val="65000"/>
                </a:srgbClr>
              </a:solidFill>
            </a:ln>
          </c:spPr>
        </c:majorGridlines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84094736"/>
        <c:crosses val="autoZero"/>
        <c:crossBetween val="midCat"/>
        <c:majorUnit val="10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0588235294117702E-2"/>
          <c:y val="0.1539798118905327"/>
          <c:w val="0.88235294117647056"/>
          <c:h val="0.77923978561481577"/>
        </c:manualLayout>
      </c:layout>
      <c:lineChart>
        <c:grouping val="standard"/>
        <c:varyColors val="0"/>
        <c:ser>
          <c:idx val="3"/>
          <c:order val="1"/>
          <c:tx>
            <c:strRef>
              <c:f>Sheet1!$A$4</c:f>
              <c:strCache>
                <c:ptCount val="1"/>
                <c:pt idx="0">
                  <c:v>with negative numbers:</c:v>
                </c:pt>
              </c:strCache>
            </c:strRef>
          </c:tx>
          <c:spPr>
            <a:ln w="14386">
              <a:solidFill>
                <a:srgbClr val="000000"/>
              </a:solidFill>
              <a:prstDash val="solid"/>
            </a:ln>
          </c:spPr>
          <c:marker>
            <c:symbol val="none"/>
          </c:marker>
          <c:cat>
            <c:numRef>
              <c:f>Sheet1!$B$1:$CN$1</c:f>
              <c:numCache>
                <c:formatCode>General</c:formatCode>
                <c:ptCount val="91"/>
                <c:pt idx="0">
                  <c:v>1950</c:v>
                </c:pt>
                <c:pt idx="10">
                  <c:v>1960</c:v>
                </c:pt>
                <c:pt idx="20">
                  <c:v>1970</c:v>
                </c:pt>
                <c:pt idx="30">
                  <c:v>1980</c:v>
                </c:pt>
                <c:pt idx="40">
                  <c:v>1990</c:v>
                </c:pt>
                <c:pt idx="50">
                  <c:v>2000</c:v>
                </c:pt>
                <c:pt idx="60">
                  <c:v>2010</c:v>
                </c:pt>
                <c:pt idx="70">
                  <c:v>2020</c:v>
                </c:pt>
                <c:pt idx="80">
                  <c:v>2030</c:v>
                </c:pt>
                <c:pt idx="90">
                  <c:v>2040</c:v>
                </c:pt>
              </c:numCache>
            </c:numRef>
          </c:cat>
          <c:val>
            <c:numRef>
              <c:f>Sheet1!$B$4:$CN$4</c:f>
              <c:numCache>
                <c:formatCode>General</c:formatCode>
                <c:ptCount val="91"/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Sheet1!$A$5</c:f>
              <c:strCache>
                <c:ptCount val="1"/>
                <c:pt idx="0">
                  <c:v>3-Year Rolling Growth</c:v>
                </c:pt>
              </c:strCache>
            </c:strRef>
          </c:tx>
          <c:spPr>
            <a:ln w="28575">
              <a:solidFill>
                <a:srgbClr val="003953">
                  <a:lumMod val="50000"/>
                  <a:lumOff val="50000"/>
                </a:srgbClr>
              </a:solidFill>
              <a:prstDash val="solid"/>
            </a:ln>
          </c:spPr>
          <c:marker>
            <c:symbol val="none"/>
          </c:marker>
          <c:trendline>
            <c:spPr>
              <a:ln w="28575">
                <a:solidFill>
                  <a:srgbClr val="003953"/>
                </a:solidFill>
              </a:ln>
            </c:spPr>
            <c:trendlineType val="poly"/>
            <c:order val="3"/>
            <c:intercept val="12.907500000000001"/>
            <c:dispRSqr val="0"/>
            <c:dispEq val="0"/>
          </c:trendline>
          <c:cat>
            <c:numRef>
              <c:f>Sheet1!$B$1:$CN$1</c:f>
              <c:numCache>
                <c:formatCode>General</c:formatCode>
                <c:ptCount val="91"/>
                <c:pt idx="0">
                  <c:v>1950</c:v>
                </c:pt>
                <c:pt idx="10">
                  <c:v>1960</c:v>
                </c:pt>
                <c:pt idx="20">
                  <c:v>1970</c:v>
                </c:pt>
                <c:pt idx="30">
                  <c:v>1980</c:v>
                </c:pt>
                <c:pt idx="40">
                  <c:v>1990</c:v>
                </c:pt>
                <c:pt idx="50">
                  <c:v>2000</c:v>
                </c:pt>
                <c:pt idx="60">
                  <c:v>2010</c:v>
                </c:pt>
                <c:pt idx="70">
                  <c:v>2020</c:v>
                </c:pt>
                <c:pt idx="80">
                  <c:v>2030</c:v>
                </c:pt>
                <c:pt idx="90">
                  <c:v>2040</c:v>
                </c:pt>
              </c:numCache>
            </c:numRef>
          </c:cat>
          <c:val>
            <c:numRef>
              <c:f>Sheet1!$B$5:$CN$5</c:f>
              <c:numCache>
                <c:formatCode>General</c:formatCode>
                <c:ptCount val="91"/>
                <c:pt idx="2">
                  <c:v>11.853047433052733</c:v>
                </c:pt>
                <c:pt idx="3">
                  <c:v>10.779608384325146</c:v>
                </c:pt>
                <c:pt idx="4">
                  <c:v>8.6963560884335767</c:v>
                </c:pt>
                <c:pt idx="5">
                  <c:v>11.728002829525796</c:v>
                </c:pt>
                <c:pt idx="6">
                  <c:v>11.299718298707639</c:v>
                </c:pt>
                <c:pt idx="7">
                  <c:v>10.72634891531532</c:v>
                </c:pt>
                <c:pt idx="8">
                  <c:v>5.7742610036535025</c:v>
                </c:pt>
                <c:pt idx="9">
                  <c:v>5.7964912982218841</c:v>
                </c:pt>
                <c:pt idx="10">
                  <c:v>6.1165229261439746</c:v>
                </c:pt>
                <c:pt idx="11">
                  <c:v>7.0887044897359086</c:v>
                </c:pt>
                <c:pt idx="12">
                  <c:v>6.3267123715787577</c:v>
                </c:pt>
                <c:pt idx="13">
                  <c:v>6.5620261634351751</c:v>
                </c:pt>
                <c:pt idx="14">
                  <c:v>7.4673389327813755</c:v>
                </c:pt>
                <c:pt idx="15">
                  <c:v>7.0447451405560857</c:v>
                </c:pt>
                <c:pt idx="16">
                  <c:v>7.527446797959092</c:v>
                </c:pt>
                <c:pt idx="17">
                  <c:v>7.0489166943680903</c:v>
                </c:pt>
                <c:pt idx="18">
                  <c:v>8.0410795595930331</c:v>
                </c:pt>
                <c:pt idx="19">
                  <c:v>8.2712105235422726</c:v>
                </c:pt>
                <c:pt idx="20">
                  <c:v>8.1973096945674442</c:v>
                </c:pt>
                <c:pt idx="21">
                  <c:v>6.9023992619449359</c:v>
                </c:pt>
                <c:pt idx="22">
                  <c:v>6.6812557186529897</c:v>
                </c:pt>
                <c:pt idx="23">
                  <c:v>7.1520512645032452</c:v>
                </c:pt>
                <c:pt idx="24">
                  <c:v>5.0975896324168657</c:v>
                </c:pt>
                <c:pt idx="25">
                  <c:v>3.0790327059932787</c:v>
                </c:pt>
                <c:pt idx="26">
                  <c:v>2.696522439272897</c:v>
                </c:pt>
                <c:pt idx="27">
                  <c:v>4.5289487899771608</c:v>
                </c:pt>
                <c:pt idx="28">
                  <c:v>4.9211276488186684</c:v>
                </c:pt>
                <c:pt idx="29">
                  <c:v>3.7368648045449815</c:v>
                </c:pt>
                <c:pt idx="30">
                  <c:v>2.4393436781007916</c:v>
                </c:pt>
                <c:pt idx="31">
                  <c:v>2.0899131905599999</c:v>
                </c:pt>
                <c:pt idx="32">
                  <c:v>0.24631483664305787</c:v>
                </c:pt>
                <c:pt idx="33">
                  <c:v>0.89132949165566799</c:v>
                </c:pt>
                <c:pt idx="34">
                  <c:v>2.1084138404932284</c:v>
                </c:pt>
                <c:pt idx="35">
                  <c:v>3.6593271578519548</c:v>
                </c:pt>
                <c:pt idx="36">
                  <c:v>3.2672988944733472</c:v>
                </c:pt>
                <c:pt idx="37">
                  <c:v>2.440554644010251</c:v>
                </c:pt>
                <c:pt idx="38">
                  <c:v>3.5191500444441415</c:v>
                </c:pt>
                <c:pt idx="39">
                  <c:v>5.1721224254310361</c:v>
                </c:pt>
                <c:pt idx="40">
                  <c:v>4.9074476176652393</c:v>
                </c:pt>
                <c:pt idx="41">
                  <c:v>3.8334615870908584</c:v>
                </c:pt>
                <c:pt idx="42">
                  <c:v>1.6839974826602822</c:v>
                </c:pt>
                <c:pt idx="43">
                  <c:v>1.8865354137312496</c:v>
                </c:pt>
                <c:pt idx="44">
                  <c:v>2.2014015674333809</c:v>
                </c:pt>
                <c:pt idx="45">
                  <c:v>2.9794631469948429</c:v>
                </c:pt>
                <c:pt idx="46">
                  <c:v>2.7356567735373316</c:v>
                </c:pt>
                <c:pt idx="47">
                  <c:v>2.3356845941609139</c:v>
                </c:pt>
                <c:pt idx="48">
                  <c:v>2.678731110908239</c:v>
                </c:pt>
                <c:pt idx="49">
                  <c:v>2.302328779561913</c:v>
                </c:pt>
                <c:pt idx="50">
                  <c:v>2.8507414862042335</c:v>
                </c:pt>
                <c:pt idx="51">
                  <c:v>1.2685716809089032</c:v>
                </c:pt>
                <c:pt idx="52">
                  <c:v>1.3959046983192502</c:v>
                </c:pt>
                <c:pt idx="53">
                  <c:v>0.642348678836413</c:v>
                </c:pt>
                <c:pt idx="54">
                  <c:v>1.4668719131500252</c:v>
                </c:pt>
                <c:pt idx="55">
                  <c:v>1.6196542392320268</c:v>
                </c:pt>
                <c:pt idx="56">
                  <c:v>1.3897957605746081</c:v>
                </c:pt>
                <c:pt idx="57">
                  <c:v>1.5395455040734918</c:v>
                </c:pt>
                <c:pt idx="58">
                  <c:v>0.48030315950469138</c:v>
                </c:pt>
                <c:pt idx="59">
                  <c:v>-0.8198707553341511</c:v>
                </c:pt>
                <c:pt idx="60">
                  <c:v>-2.9818602849440712E-2</c:v>
                </c:pt>
                <c:pt idx="61">
                  <c:v>0.14153364041495919</c:v>
                </c:pt>
                <c:pt idx="62">
                  <c:v>0.96260522644147084</c:v>
                </c:pt>
                <c:pt idx="63">
                  <c:v>-0.15823993690902149</c:v>
                </c:pt>
                <c:pt idx="64">
                  <c:v>0.17628891250838219</c:v>
                </c:pt>
                <c:pt idx="65">
                  <c:v>0.35653934502399842</c:v>
                </c:pt>
                <c:pt idx="66">
                  <c:v>0.20009424644158447</c:v>
                </c:pt>
                <c:pt idx="67">
                  <c:v>0.16820326796156415</c:v>
                </c:pt>
                <c:pt idx="68">
                  <c:v>0.924257174986165</c:v>
                </c:pt>
                <c:pt idx="69">
                  <c:v>1.1318861023798199</c:v>
                </c:pt>
                <c:pt idx="70">
                  <c:v>0.98103226146180056</c:v>
                </c:pt>
                <c:pt idx="71">
                  <c:v>0.71954599484593817</c:v>
                </c:pt>
                <c:pt idx="72">
                  <c:v>0.62540155010586407</c:v>
                </c:pt>
                <c:pt idx="73">
                  <c:v>0.84178673537578241</c:v>
                </c:pt>
                <c:pt idx="74">
                  <c:v>0.90927554381821096</c:v>
                </c:pt>
                <c:pt idx="75">
                  <c:v>0.90119947413522805</c:v>
                </c:pt>
                <c:pt idx="76">
                  <c:v>0.84362616130360113</c:v>
                </c:pt>
                <c:pt idx="77">
                  <c:v>0.80470725510075614</c:v>
                </c:pt>
                <c:pt idx="78">
                  <c:v>0.77648427846430668</c:v>
                </c:pt>
                <c:pt idx="79">
                  <c:v>0.748344073366769</c:v>
                </c:pt>
                <c:pt idx="80">
                  <c:v>0.66568258257315716</c:v>
                </c:pt>
                <c:pt idx="81">
                  <c:v>0.65328634259431695</c:v>
                </c:pt>
                <c:pt idx="82">
                  <c:v>0.66502781308084291</c:v>
                </c:pt>
                <c:pt idx="83">
                  <c:v>0.77528014015870728</c:v>
                </c:pt>
                <c:pt idx="84">
                  <c:v>0.87465404142959002</c:v>
                </c:pt>
                <c:pt idx="85">
                  <c:v>0.95051819491041023</c:v>
                </c:pt>
                <c:pt idx="86">
                  <c:v>0.99400215029055161</c:v>
                </c:pt>
                <c:pt idx="87">
                  <c:v>1.0244823917318513</c:v>
                </c:pt>
                <c:pt idx="88">
                  <c:v>1.0485853778456011</c:v>
                </c:pt>
                <c:pt idx="89">
                  <c:v>1.0535965951054216</c:v>
                </c:pt>
                <c:pt idx="90">
                  <c:v>1.0741071180109252</c:v>
                </c:pt>
              </c:numCache>
            </c:numRef>
          </c:val>
          <c:smooth val="0"/>
        </c:ser>
        <c:ser>
          <c:idx val="1"/>
          <c:order val="3"/>
          <c:tx>
            <c:strRef>
              <c:f>Sheet1!$A$6</c:f>
              <c:strCache>
                <c:ptCount val="1"/>
                <c:pt idx="0">
                  <c:v>GDP rolling</c:v>
                </c:pt>
              </c:strCache>
            </c:strRef>
          </c:tx>
          <c:spPr>
            <a:ln w="28575">
              <a:solidFill>
                <a:srgbClr val="A33340">
                  <a:lumMod val="60000"/>
                  <a:lumOff val="40000"/>
                </a:srgbClr>
              </a:solidFill>
            </a:ln>
          </c:spPr>
          <c:marker>
            <c:symbol val="none"/>
          </c:marker>
          <c:trendline>
            <c:spPr>
              <a:ln w="28575">
                <a:solidFill>
                  <a:srgbClr val="A33340"/>
                </a:solidFill>
              </a:ln>
            </c:spPr>
            <c:trendlineType val="poly"/>
            <c:order val="2"/>
            <c:intercept val="4.5"/>
            <c:dispRSqr val="0"/>
            <c:dispEq val="0"/>
          </c:trendline>
          <c:cat>
            <c:numRef>
              <c:f>Sheet1!$B$1:$CN$1</c:f>
              <c:numCache>
                <c:formatCode>General</c:formatCode>
                <c:ptCount val="91"/>
                <c:pt idx="0">
                  <c:v>1950</c:v>
                </c:pt>
                <c:pt idx="10">
                  <c:v>1960</c:v>
                </c:pt>
                <c:pt idx="20">
                  <c:v>1970</c:v>
                </c:pt>
                <c:pt idx="30">
                  <c:v>1980</c:v>
                </c:pt>
                <c:pt idx="40">
                  <c:v>1990</c:v>
                </c:pt>
                <c:pt idx="50">
                  <c:v>2000</c:v>
                </c:pt>
                <c:pt idx="60">
                  <c:v>2010</c:v>
                </c:pt>
                <c:pt idx="70">
                  <c:v>2020</c:v>
                </c:pt>
                <c:pt idx="80">
                  <c:v>2030</c:v>
                </c:pt>
                <c:pt idx="90">
                  <c:v>2040</c:v>
                </c:pt>
              </c:numCache>
            </c:numRef>
          </c:cat>
          <c:val>
            <c:numRef>
              <c:f>Sheet1!$B$6:$CN$6</c:f>
              <c:numCache>
                <c:formatCode>General</c:formatCode>
                <c:ptCount val="91"/>
                <c:pt idx="2">
                  <c:v>6.9290993374283572</c:v>
                </c:pt>
                <c:pt idx="3">
                  <c:v>5.5939416882371251</c:v>
                </c:pt>
                <c:pt idx="4">
                  <c:v>2.7071267829856582</c:v>
                </c:pt>
                <c:pt idx="5">
                  <c:v>3.7007734828779615</c:v>
                </c:pt>
                <c:pt idx="6">
                  <c:v>2.8477930808033181</c:v>
                </c:pt>
                <c:pt idx="7">
                  <c:v>3.760014931172373</c:v>
                </c:pt>
                <c:pt idx="8">
                  <c:v>1.1584878030032719</c:v>
                </c:pt>
                <c:pt idx="9">
                  <c:v>2.7094622167689097</c:v>
                </c:pt>
                <c:pt idx="10">
                  <c:v>2.8627974294881176</c:v>
                </c:pt>
                <c:pt idx="11">
                  <c:v>3.9866624018044083</c:v>
                </c:pt>
                <c:pt idx="12">
                  <c:v>3.7312551572463493</c:v>
                </c:pt>
                <c:pt idx="13">
                  <c:v>4.3313996702950996</c:v>
                </c:pt>
                <c:pt idx="14">
                  <c:v>5.4097522944469567</c:v>
                </c:pt>
                <c:pt idx="15">
                  <c:v>5.5364945381026098</c:v>
                </c:pt>
                <c:pt idx="16">
                  <c:v>6.2860871111640293</c:v>
                </c:pt>
                <c:pt idx="17">
                  <c:v>5.2635300074235891</c:v>
                </c:pt>
                <c:pt idx="18">
                  <c:v>4.7368342588281598</c:v>
                </c:pt>
                <c:pt idx="19">
                  <c:v>3.5935535054572698</c:v>
                </c:pt>
                <c:pt idx="20">
                  <c:v>2.7320512464169333</c:v>
                </c:pt>
                <c:pt idx="21">
                  <c:v>2.2025365566403776</c:v>
                </c:pt>
                <c:pt idx="22">
                  <c:v>2.8987168923853002</c:v>
                </c:pt>
                <c:pt idx="23">
                  <c:v>4.7290671039493137</c:v>
                </c:pt>
                <c:pt idx="24">
                  <c:v>3.4241403231096257</c:v>
                </c:pt>
                <c:pt idx="25">
                  <c:v>1.6043359090260223</c:v>
                </c:pt>
                <c:pt idx="26">
                  <c:v>1.5210878320385479</c:v>
                </c:pt>
                <c:pt idx="27">
                  <c:v>3.2361268642404628</c:v>
                </c:pt>
                <c:pt idx="28">
                  <c:v>5.1845280667297988</c:v>
                </c:pt>
                <c:pt idx="29">
                  <c:v>4.4441738837051714</c:v>
                </c:pt>
                <c:pt idx="30">
                  <c:v>2.8031761579067282</c:v>
                </c:pt>
                <c:pt idx="31">
                  <c:v>1.8304916038539787</c:v>
                </c:pt>
                <c:pt idx="32">
                  <c:v>0.12922372114767544</c:v>
                </c:pt>
                <c:pt idx="33">
                  <c:v>1.7349892385077448</c:v>
                </c:pt>
                <c:pt idx="34">
                  <c:v>3.2541446941545482</c:v>
                </c:pt>
                <c:pt idx="35">
                  <c:v>5.3681022046182969</c:v>
                </c:pt>
                <c:pt idx="36">
                  <c:v>4.9907000764978227</c:v>
                </c:pt>
                <c:pt idx="37">
                  <c:v>3.7369046928266592</c:v>
                </c:pt>
                <c:pt idx="38">
                  <c:v>3.7253661119385217</c:v>
                </c:pt>
                <c:pt idx="39">
                  <c:v>3.7815771216371141</c:v>
                </c:pt>
                <c:pt idx="40">
                  <c:v>3.2631556562923381</c:v>
                </c:pt>
                <c:pt idx="41">
                  <c:v>1.8303183989163641</c:v>
                </c:pt>
                <c:pt idx="42">
                  <c:v>1.7895392939899279</c:v>
                </c:pt>
                <c:pt idx="43">
                  <c:v>2.0639389404464525</c:v>
                </c:pt>
                <c:pt idx="44">
                  <c:v>3.4448504910937761</c:v>
                </c:pt>
                <c:pt idx="45">
                  <c:v>3.1656585596799403</c:v>
                </c:pt>
                <c:pt idx="46">
                  <c:v>3.5160025201302014</c:v>
                </c:pt>
                <c:pt idx="47">
                  <c:v>3.6649942618851572</c:v>
                </c:pt>
                <c:pt idx="48">
                  <c:v>4.243661019604561</c:v>
                </c:pt>
                <c:pt idx="49">
                  <c:v>4.540577047726746</c:v>
                </c:pt>
                <c:pt idx="50">
                  <c:v>4.4087640320237709</c:v>
                </c:pt>
                <c:pt idx="51">
                  <c:v>3.2380794788903433</c:v>
                </c:pt>
                <c:pt idx="52">
                  <c:v>2.2763883455720002</c:v>
                </c:pt>
                <c:pt idx="53">
                  <c:v>1.8534830985359241</c:v>
                </c:pt>
                <c:pt idx="54">
                  <c:v>2.7897725787754402</c:v>
                </c:pt>
                <c:pt idx="55">
                  <c:v>3.3115943502484146</c:v>
                </c:pt>
                <c:pt idx="56">
                  <c:v>3.2647455505294687</c:v>
                </c:pt>
                <c:pt idx="57">
                  <c:v>2.5946942199546186</c:v>
                </c:pt>
                <c:pt idx="58">
                  <c:v>1.3771163656027374</c:v>
                </c:pt>
                <c:pt idx="59">
                  <c:v>-0.44700834839045411</c:v>
                </c:pt>
                <c:pt idx="60">
                  <c:v>-0.20188147750747065</c:v>
                </c:pt>
                <c:pt idx="61">
                  <c:v>0.42568561602129851</c:v>
                </c:pt>
                <c:pt idx="62">
                  <c:v>2.1184310752439206</c:v>
                </c:pt>
                <c:pt idx="63">
                  <c:v>1.771095855433269</c:v>
                </c:pt>
                <c:pt idx="64">
                  <c:v>2.0463058759410346</c:v>
                </c:pt>
                <c:pt idx="65">
                  <c:v>2.1133299506923997</c:v>
                </c:pt>
                <c:pt idx="66">
                  <c:v>2.6208547477516442</c:v>
                </c:pt>
                <c:pt idx="67">
                  <c:v>2.7891338327082682</c:v>
                </c:pt>
                <c:pt idx="68">
                  <c:v>2.7591778264632438</c:v>
                </c:pt>
                <c:pt idx="69">
                  <c:v>2.5368370711759791</c:v>
                </c:pt>
                <c:pt idx="70">
                  <c:v>2.2926179816278092</c:v>
                </c:pt>
                <c:pt idx="71">
                  <c:v>2.1852799782275723</c:v>
                </c:pt>
                <c:pt idx="72">
                  <c:v>2.1248439808057684</c:v>
                </c:pt>
                <c:pt idx="73">
                  <c:v>2.2085281160876047</c:v>
                </c:pt>
                <c:pt idx="74">
                  <c:v>2.3369453008072139</c:v>
                </c:pt>
                <c:pt idx="75">
                  <c:v>2.4018654927634442</c:v>
                </c:pt>
                <c:pt idx="76">
                  <c:v>2.3273680352120296</c:v>
                </c:pt>
                <c:pt idx="77">
                  <c:v>2.2683697935399039</c:v>
                </c:pt>
                <c:pt idx="78">
                  <c:v>2.220156190010969</c:v>
                </c:pt>
                <c:pt idx="79">
                  <c:v>2.1688050125422631</c:v>
                </c:pt>
                <c:pt idx="80">
                  <c:v>2.1271519438436526</c:v>
                </c:pt>
                <c:pt idx="81">
                  <c:v>2.074455000594666</c:v>
                </c:pt>
                <c:pt idx="82">
                  <c:v>2.0423573291090458</c:v>
                </c:pt>
                <c:pt idx="83">
                  <c:v>2.0316856066979305</c:v>
                </c:pt>
                <c:pt idx="84">
                  <c:v>2.0576642375081722</c:v>
                </c:pt>
                <c:pt idx="85">
                  <c:v>2.0949974268882565</c:v>
                </c:pt>
                <c:pt idx="86">
                  <c:v>2.1124633823140559</c:v>
                </c:pt>
                <c:pt idx="87">
                  <c:v>2.100972637693399</c:v>
                </c:pt>
                <c:pt idx="88">
                  <c:v>2.113522896364306</c:v>
                </c:pt>
                <c:pt idx="89">
                  <c:v>2.1002469099115517</c:v>
                </c:pt>
                <c:pt idx="90">
                  <c:v>2.0903768845065063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Sheet1!$A$7</c:f>
              <c:strCache>
                <c:ptCount val="1"/>
              </c:strCache>
            </c:strRef>
          </c:tx>
          <c:spPr>
            <a:ln>
              <a:solidFill>
                <a:srgbClr val="A33340">
                  <a:lumMod val="40000"/>
                  <a:lumOff val="60000"/>
                </a:srgbClr>
              </a:solidFill>
              <a:prstDash val="sysDot"/>
            </a:ln>
          </c:spPr>
          <c:marker>
            <c:symbol val="none"/>
          </c:marker>
          <c:cat>
            <c:numRef>
              <c:f>Sheet1!$B$1:$CN$1</c:f>
              <c:numCache>
                <c:formatCode>General</c:formatCode>
                <c:ptCount val="91"/>
                <c:pt idx="0">
                  <c:v>1950</c:v>
                </c:pt>
                <c:pt idx="10">
                  <c:v>1960</c:v>
                </c:pt>
                <c:pt idx="20">
                  <c:v>1970</c:v>
                </c:pt>
                <c:pt idx="30">
                  <c:v>1980</c:v>
                </c:pt>
                <c:pt idx="40">
                  <c:v>1990</c:v>
                </c:pt>
                <c:pt idx="50">
                  <c:v>2000</c:v>
                </c:pt>
                <c:pt idx="60">
                  <c:v>2010</c:v>
                </c:pt>
                <c:pt idx="70">
                  <c:v>2020</c:v>
                </c:pt>
                <c:pt idx="80">
                  <c:v>2030</c:v>
                </c:pt>
                <c:pt idx="90">
                  <c:v>2040</c:v>
                </c:pt>
              </c:numCache>
            </c:numRef>
          </c:cat>
          <c:val>
            <c:numRef>
              <c:f>Sheet1!$B$7:$CN$7</c:f>
              <c:numCache>
                <c:formatCode>General</c:formatCode>
                <c:ptCount val="91"/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0131648"/>
        <c:axId val="210132208"/>
        <c:extLst>
          <c:ext xmlns:c15="http://schemas.microsoft.com/office/drawing/2012/chart" uri="{02D57815-91ED-43cb-92C2-25804820EDAC}">
            <c15:filteredLineSeries>
              <c15:ser>
                <c:idx val="2"/>
                <c:order val="0"/>
                <c:tx>
                  <c:strRef>
                    <c:extLst>
                      <c:ext uri="{02D57815-91ED-43cb-92C2-25804820EDAC}">
                        <c15:formulaRef>
                          <c15:sqref>Sheet1!$A$3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ln w="14386">
                    <a:solidFill>
                      <a:srgbClr val="FFFFFF"/>
                    </a:solidFill>
                    <a:prstDash val="solid"/>
                  </a:ln>
                </c:spPr>
                <c:marker>
                  <c:symbol val="none"/>
                </c:marker>
                <c:trendline>
                  <c:spPr>
                    <a:ln w="38100">
                      <a:solidFill>
                        <a:srgbClr val="003953"/>
                      </a:solidFill>
                      <a:prstDash val="solid"/>
                    </a:ln>
                  </c:spPr>
                  <c:trendlineType val="poly"/>
                  <c:order val="3"/>
                  <c:intercept val="12.75"/>
                  <c:dispRSqr val="0"/>
                  <c:dispEq val="0"/>
                </c:trendline>
                <c:cat>
                  <c:numRef>
                    <c:extLst>
                      <c:ext uri="{02D57815-91ED-43cb-92C2-25804820EDAC}">
                        <c15:formulaRef>
                          <c15:sqref>Sheet1!$B$1:$CN$1</c15:sqref>
                        </c15:formulaRef>
                      </c:ext>
                    </c:extLst>
                    <c:numCache>
                      <c:formatCode>General</c:formatCode>
                      <c:ptCount val="91"/>
                      <c:pt idx="0">
                        <c:v>1950</c:v>
                      </c:pt>
                      <c:pt idx="10">
                        <c:v>1960</c:v>
                      </c:pt>
                      <c:pt idx="20">
                        <c:v>1970</c:v>
                      </c:pt>
                      <c:pt idx="30">
                        <c:v>1980</c:v>
                      </c:pt>
                      <c:pt idx="40">
                        <c:v>1990</c:v>
                      </c:pt>
                      <c:pt idx="50">
                        <c:v>2000</c:v>
                      </c:pt>
                      <c:pt idx="60">
                        <c:v>2010</c:v>
                      </c:pt>
                      <c:pt idx="70">
                        <c:v>2020</c:v>
                      </c:pt>
                      <c:pt idx="80">
                        <c:v>2030</c:v>
                      </c:pt>
                      <c:pt idx="90">
                        <c:v>2040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Sheet1!$B$3:$CN$3</c15:sqref>
                        </c15:formulaRef>
                      </c:ext>
                    </c:extLst>
                    <c:numCache>
                      <c:formatCode>General</c:formatCode>
                      <c:ptCount val="91"/>
                      <c:pt idx="2">
                        <c:v>11.853047433052733</c:v>
                      </c:pt>
                      <c:pt idx="3">
                        <c:v>10.779608384325146</c:v>
                      </c:pt>
                      <c:pt idx="4">
                        <c:v>8.6963560884335767</c:v>
                      </c:pt>
                      <c:pt idx="5">
                        <c:v>11.728002829525796</c:v>
                      </c:pt>
                      <c:pt idx="6">
                        <c:v>11.299718298707639</c:v>
                      </c:pt>
                      <c:pt idx="7">
                        <c:v>10.72634891531532</c:v>
                      </c:pt>
                      <c:pt idx="8">
                        <c:v>5.7742610036535025</c:v>
                      </c:pt>
                      <c:pt idx="9">
                        <c:v>5.7964912982218841</c:v>
                      </c:pt>
                      <c:pt idx="10">
                        <c:v>6.1165229261439746</c:v>
                      </c:pt>
                      <c:pt idx="11">
                        <c:v>7.0887044897359086</c:v>
                      </c:pt>
                      <c:pt idx="12">
                        <c:v>6.3267123715787577</c:v>
                      </c:pt>
                      <c:pt idx="13">
                        <c:v>6.5620261634351751</c:v>
                      </c:pt>
                      <c:pt idx="14">
                        <c:v>7.4673389327813755</c:v>
                      </c:pt>
                      <c:pt idx="15">
                        <c:v>7.0447451405560857</c:v>
                      </c:pt>
                      <c:pt idx="16">
                        <c:v>7.527446797959092</c:v>
                      </c:pt>
                      <c:pt idx="17">
                        <c:v>7.0489166943680903</c:v>
                      </c:pt>
                      <c:pt idx="18">
                        <c:v>8.0410795595930331</c:v>
                      </c:pt>
                      <c:pt idx="19">
                        <c:v>8.2712105235422726</c:v>
                      </c:pt>
                      <c:pt idx="20">
                        <c:v>8.1973096945674442</c:v>
                      </c:pt>
                      <c:pt idx="21">
                        <c:v>6.9023992619449359</c:v>
                      </c:pt>
                      <c:pt idx="22">
                        <c:v>6.6812557186529897</c:v>
                      </c:pt>
                      <c:pt idx="23">
                        <c:v>7.1520512645032452</c:v>
                      </c:pt>
                      <c:pt idx="24">
                        <c:v>5.0975896324168657</c:v>
                      </c:pt>
                      <c:pt idx="25">
                        <c:v>3.0790327059932787</c:v>
                      </c:pt>
                      <c:pt idx="26">
                        <c:v>2.696522439272897</c:v>
                      </c:pt>
                      <c:pt idx="27">
                        <c:v>4.5289487899771608</c:v>
                      </c:pt>
                      <c:pt idx="28">
                        <c:v>4.9211276488186684</c:v>
                      </c:pt>
                      <c:pt idx="29">
                        <c:v>3.7368648045449815</c:v>
                      </c:pt>
                      <c:pt idx="30">
                        <c:v>2.4393436781007916</c:v>
                      </c:pt>
                      <c:pt idx="31">
                        <c:v>2.0899131905599999</c:v>
                      </c:pt>
                      <c:pt idx="32">
                        <c:v>0.24631483664305787</c:v>
                      </c:pt>
                      <c:pt idx="33">
                        <c:v>0.89132949165566799</c:v>
                      </c:pt>
                      <c:pt idx="34">
                        <c:v>2.1084138404932284</c:v>
                      </c:pt>
                      <c:pt idx="35">
                        <c:v>3.6593271578519548</c:v>
                      </c:pt>
                      <c:pt idx="36">
                        <c:v>3.2672988944733472</c:v>
                      </c:pt>
                      <c:pt idx="37">
                        <c:v>2.440554644010251</c:v>
                      </c:pt>
                      <c:pt idx="38">
                        <c:v>3.5191500444441415</c:v>
                      </c:pt>
                      <c:pt idx="39">
                        <c:v>5.1721224254310361</c:v>
                      </c:pt>
                      <c:pt idx="40">
                        <c:v>4.9074476176652393</c:v>
                      </c:pt>
                      <c:pt idx="41">
                        <c:v>3.8334615870908584</c:v>
                      </c:pt>
                      <c:pt idx="42">
                        <c:v>1.6839974826602822</c:v>
                      </c:pt>
                      <c:pt idx="43">
                        <c:v>1.8865354137312496</c:v>
                      </c:pt>
                      <c:pt idx="44">
                        <c:v>2.2014015674333809</c:v>
                      </c:pt>
                      <c:pt idx="45">
                        <c:v>2.9794631469948429</c:v>
                      </c:pt>
                      <c:pt idx="46">
                        <c:v>2.7356567735373316</c:v>
                      </c:pt>
                      <c:pt idx="47">
                        <c:v>2.3356845941609139</c:v>
                      </c:pt>
                      <c:pt idx="48">
                        <c:v>2.678731110908239</c:v>
                      </c:pt>
                      <c:pt idx="49">
                        <c:v>2.302328779561913</c:v>
                      </c:pt>
                      <c:pt idx="50">
                        <c:v>2.8507414862042335</c:v>
                      </c:pt>
                      <c:pt idx="51">
                        <c:v>1.2685716809089032</c:v>
                      </c:pt>
                      <c:pt idx="52">
                        <c:v>1.3959046983192502</c:v>
                      </c:pt>
                      <c:pt idx="53">
                        <c:v>0.642348678836413</c:v>
                      </c:pt>
                      <c:pt idx="54">
                        <c:v>1.4668719131500252</c:v>
                      </c:pt>
                      <c:pt idx="55">
                        <c:v>1.6196542392320268</c:v>
                      </c:pt>
                      <c:pt idx="56">
                        <c:v>1.3897957605746081</c:v>
                      </c:pt>
                      <c:pt idx="57">
                        <c:v>1.5395455040734918</c:v>
                      </c:pt>
                      <c:pt idx="58">
                        <c:v>0.48030315950469138</c:v>
                      </c:pt>
                      <c:pt idx="59">
                        <c:v>1.0000000000000001E-5</c:v>
                      </c:pt>
                      <c:pt idx="60">
                        <c:v>1.0000000000000001E-5</c:v>
                      </c:pt>
                      <c:pt idx="61">
                        <c:v>0.14153364041495919</c:v>
                      </c:pt>
                      <c:pt idx="62">
                        <c:v>0.96260522644147084</c:v>
                      </c:pt>
                      <c:pt idx="63">
                        <c:v>1.0000000000000001E-5</c:v>
                      </c:pt>
                      <c:pt idx="64">
                        <c:v>0.17628891250838219</c:v>
                      </c:pt>
                      <c:pt idx="65">
                        <c:v>0.35653934502399842</c:v>
                      </c:pt>
                      <c:pt idx="66">
                        <c:v>0.20009424644158447</c:v>
                      </c:pt>
                      <c:pt idx="67">
                        <c:v>0.16820326796156415</c:v>
                      </c:pt>
                      <c:pt idx="68">
                        <c:v>0.924257174986165</c:v>
                      </c:pt>
                      <c:pt idx="69">
                        <c:v>1.1318861023798199</c:v>
                      </c:pt>
                      <c:pt idx="70">
                        <c:v>0.98103226146180056</c:v>
                      </c:pt>
                      <c:pt idx="71">
                        <c:v>0.71954599484593817</c:v>
                      </c:pt>
                      <c:pt idx="72">
                        <c:v>0.62540155010586407</c:v>
                      </c:pt>
                      <c:pt idx="73">
                        <c:v>0.84178673537578241</c:v>
                      </c:pt>
                      <c:pt idx="74">
                        <c:v>0.90927554381821096</c:v>
                      </c:pt>
                      <c:pt idx="75">
                        <c:v>0.90119947413522805</c:v>
                      </c:pt>
                      <c:pt idx="76">
                        <c:v>0.84362616130360113</c:v>
                      </c:pt>
                      <c:pt idx="77">
                        <c:v>0.80470725510075614</c:v>
                      </c:pt>
                      <c:pt idx="78">
                        <c:v>0.77648427846430668</c:v>
                      </c:pt>
                      <c:pt idx="79">
                        <c:v>0.748344073366769</c:v>
                      </c:pt>
                      <c:pt idx="80">
                        <c:v>0.66568258257315716</c:v>
                      </c:pt>
                      <c:pt idx="81">
                        <c:v>0.65328634259431695</c:v>
                      </c:pt>
                      <c:pt idx="82">
                        <c:v>0.66502781308084291</c:v>
                      </c:pt>
                      <c:pt idx="83">
                        <c:v>0.77528014015870728</c:v>
                      </c:pt>
                      <c:pt idx="84">
                        <c:v>0.87465404142959002</c:v>
                      </c:pt>
                      <c:pt idx="85">
                        <c:v>0.95051819491041023</c:v>
                      </c:pt>
                      <c:pt idx="86">
                        <c:v>0.99400215029055161</c:v>
                      </c:pt>
                      <c:pt idx="87">
                        <c:v>1.0244823917318513</c:v>
                      </c:pt>
                      <c:pt idx="88">
                        <c:v>1.0485853778456011</c:v>
                      </c:pt>
                      <c:pt idx="89">
                        <c:v>1.0535965951054216</c:v>
                      </c:pt>
                      <c:pt idx="90">
                        <c:v>1.0741071180109252</c:v>
                      </c:pt>
                    </c:numCache>
                  </c:numRef>
                </c:val>
                <c:smooth val="0"/>
              </c15:ser>
            </c15:filteredLineSeries>
            <c15:filteredLine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Sheet1!$A$8</c15:sqref>
                        </c15:formulaRef>
                      </c:ext>
                    </c:extLst>
                    <c:strCache>
                      <c:ptCount val="1"/>
                      <c:pt idx="0">
                        <c:v>No CPP</c:v>
                      </c:pt>
                    </c:strCache>
                  </c:strRef>
                </c:tx>
                <c:spPr>
                  <a:ln>
                    <a:solidFill>
                      <a:srgbClr val="0096D7"/>
                    </a:solidFill>
                    <a:prstDash val="sysDot"/>
                  </a:ln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Sheet1!$B$1:$CN$1</c15:sqref>
                        </c15:formulaRef>
                      </c:ext>
                    </c:extLst>
                    <c:numCache>
                      <c:formatCode>General</c:formatCode>
                      <c:ptCount val="91"/>
                      <c:pt idx="0">
                        <c:v>1950</c:v>
                      </c:pt>
                      <c:pt idx="10">
                        <c:v>1960</c:v>
                      </c:pt>
                      <c:pt idx="20">
                        <c:v>1970</c:v>
                      </c:pt>
                      <c:pt idx="30">
                        <c:v>1980</c:v>
                      </c:pt>
                      <c:pt idx="40">
                        <c:v>1990</c:v>
                      </c:pt>
                      <c:pt idx="50">
                        <c:v>2000</c:v>
                      </c:pt>
                      <c:pt idx="60">
                        <c:v>2010</c:v>
                      </c:pt>
                      <c:pt idx="70">
                        <c:v>2020</c:v>
                      </c:pt>
                      <c:pt idx="80">
                        <c:v>2030</c:v>
                      </c:pt>
                      <c:pt idx="90">
                        <c:v>2040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Sheet1!$B$8:$CN$8</c15:sqref>
                        </c15:formulaRef>
                      </c:ext>
                    </c:extLst>
                    <c:numCache>
                      <c:formatCode>General</c:formatCode>
                      <c:ptCount val="91"/>
                      <c:pt idx="2">
                        <c:v>11.853047433052733</c:v>
                      </c:pt>
                      <c:pt idx="3">
                        <c:v>10.779608384325146</c:v>
                      </c:pt>
                      <c:pt idx="4">
                        <c:v>8.6963560884335767</c:v>
                      </c:pt>
                      <c:pt idx="5">
                        <c:v>11.728002829525796</c:v>
                      </c:pt>
                      <c:pt idx="6">
                        <c:v>11.299718298707639</c:v>
                      </c:pt>
                      <c:pt idx="7">
                        <c:v>10.72634891531532</c:v>
                      </c:pt>
                      <c:pt idx="8">
                        <c:v>5.7742610036535025</c:v>
                      </c:pt>
                      <c:pt idx="9">
                        <c:v>5.7964912982218841</c:v>
                      </c:pt>
                      <c:pt idx="10">
                        <c:v>6.1165229261439746</c:v>
                      </c:pt>
                      <c:pt idx="11">
                        <c:v>7.0887044897359086</c:v>
                      </c:pt>
                      <c:pt idx="12">
                        <c:v>6.3267123715787577</c:v>
                      </c:pt>
                      <c:pt idx="13">
                        <c:v>6.5620261634351751</c:v>
                      </c:pt>
                      <c:pt idx="14">
                        <c:v>7.4673389327813755</c:v>
                      </c:pt>
                      <c:pt idx="15">
                        <c:v>7.0447451405560857</c:v>
                      </c:pt>
                      <c:pt idx="16">
                        <c:v>7.527446797959092</c:v>
                      </c:pt>
                      <c:pt idx="17">
                        <c:v>7.0489166943680903</c:v>
                      </c:pt>
                      <c:pt idx="18">
                        <c:v>8.0410795595930331</c:v>
                      </c:pt>
                      <c:pt idx="19">
                        <c:v>8.2712105235422726</c:v>
                      </c:pt>
                      <c:pt idx="20">
                        <c:v>8.1973096945674442</c:v>
                      </c:pt>
                      <c:pt idx="21">
                        <c:v>6.9023992619449359</c:v>
                      </c:pt>
                      <c:pt idx="22">
                        <c:v>6.6812557186529897</c:v>
                      </c:pt>
                      <c:pt idx="23">
                        <c:v>7.1520512645032452</c:v>
                      </c:pt>
                      <c:pt idx="24">
                        <c:v>5.0975896324168657</c:v>
                      </c:pt>
                      <c:pt idx="25">
                        <c:v>3.0790327059932787</c:v>
                      </c:pt>
                      <c:pt idx="26">
                        <c:v>2.696522439272897</c:v>
                      </c:pt>
                      <c:pt idx="27">
                        <c:v>4.5289487899771608</c:v>
                      </c:pt>
                      <c:pt idx="28">
                        <c:v>4.9211276488186684</c:v>
                      </c:pt>
                      <c:pt idx="29">
                        <c:v>3.7368648045449815</c:v>
                      </c:pt>
                      <c:pt idx="30">
                        <c:v>2.4393436781007916</c:v>
                      </c:pt>
                      <c:pt idx="31">
                        <c:v>2.0899131905599999</c:v>
                      </c:pt>
                      <c:pt idx="32">
                        <c:v>0.24631483664305787</c:v>
                      </c:pt>
                      <c:pt idx="33">
                        <c:v>0.89132949165566799</c:v>
                      </c:pt>
                      <c:pt idx="34">
                        <c:v>2.1084138404932284</c:v>
                      </c:pt>
                      <c:pt idx="35">
                        <c:v>3.6593271578519548</c:v>
                      </c:pt>
                      <c:pt idx="36">
                        <c:v>3.2672988944733472</c:v>
                      </c:pt>
                      <c:pt idx="37">
                        <c:v>2.440554644010251</c:v>
                      </c:pt>
                      <c:pt idx="38">
                        <c:v>3.5191500444441415</c:v>
                      </c:pt>
                      <c:pt idx="39">
                        <c:v>5.1721224254310361</c:v>
                      </c:pt>
                      <c:pt idx="40">
                        <c:v>4.9074476176652393</c:v>
                      </c:pt>
                      <c:pt idx="41">
                        <c:v>3.8334615870908584</c:v>
                      </c:pt>
                      <c:pt idx="42">
                        <c:v>1.6839974826602822</c:v>
                      </c:pt>
                      <c:pt idx="43">
                        <c:v>1.8865354137312496</c:v>
                      </c:pt>
                      <c:pt idx="44">
                        <c:v>2.2014015674333809</c:v>
                      </c:pt>
                      <c:pt idx="45">
                        <c:v>2.9794631469948429</c:v>
                      </c:pt>
                      <c:pt idx="46">
                        <c:v>2.7356567735373316</c:v>
                      </c:pt>
                      <c:pt idx="47">
                        <c:v>2.3356845941609139</c:v>
                      </c:pt>
                      <c:pt idx="48">
                        <c:v>2.678731110908239</c:v>
                      </c:pt>
                      <c:pt idx="49">
                        <c:v>2.302328779561913</c:v>
                      </c:pt>
                      <c:pt idx="50">
                        <c:v>2.8507414862042335</c:v>
                      </c:pt>
                      <c:pt idx="51">
                        <c:v>1.2685716809089032</c:v>
                      </c:pt>
                      <c:pt idx="52">
                        <c:v>1.3959046983192502</c:v>
                      </c:pt>
                      <c:pt idx="53">
                        <c:v>0.642348678836413</c:v>
                      </c:pt>
                      <c:pt idx="54">
                        <c:v>1.4668719131500252</c:v>
                      </c:pt>
                      <c:pt idx="55">
                        <c:v>1.6196542392320268</c:v>
                      </c:pt>
                      <c:pt idx="56">
                        <c:v>1.3897957605746081</c:v>
                      </c:pt>
                      <c:pt idx="57">
                        <c:v>1.5395455040734918</c:v>
                      </c:pt>
                      <c:pt idx="58">
                        <c:v>0.48030315950469138</c:v>
                      </c:pt>
                      <c:pt idx="59">
                        <c:v>-0.8198707553341511</c:v>
                      </c:pt>
                      <c:pt idx="60">
                        <c:v>-2.9818602849440712E-2</c:v>
                      </c:pt>
                      <c:pt idx="61">
                        <c:v>0.14153364041495919</c:v>
                      </c:pt>
                      <c:pt idx="62">
                        <c:v>0.96260522644147084</c:v>
                      </c:pt>
                      <c:pt idx="63">
                        <c:v>-0.15823993690902149</c:v>
                      </c:pt>
                      <c:pt idx="64">
                        <c:v>0.17628891250838219</c:v>
                      </c:pt>
                      <c:pt idx="65">
                        <c:v>0.35601222630092799</c:v>
                      </c:pt>
                      <c:pt idx="66">
                        <c:v>0.19991404580761429</c:v>
                      </c:pt>
                      <c:pt idx="67">
                        <c:v>0.18112872099584898</c:v>
                      </c:pt>
                      <c:pt idx="68">
                        <c:v>0.94236241759479977</c:v>
                      </c:pt>
                      <c:pt idx="69">
                        <c:v>1.1516681229575276</c:v>
                      </c:pt>
                      <c:pt idx="70">
                        <c:v>1.0108849291516897</c:v>
                      </c:pt>
                      <c:pt idx="71">
                        <c:v>0.76557617786767729</c:v>
                      </c:pt>
                      <c:pt idx="72">
                        <c:v>0.72677020079563448</c:v>
                      </c:pt>
                      <c:pt idx="73">
                        <c:v>0.97627259539501132</c:v>
                      </c:pt>
                      <c:pt idx="74">
                        <c:v>1.0791182887496698</c:v>
                      </c:pt>
                      <c:pt idx="75">
                        <c:v>1.0820748642659472</c:v>
                      </c:pt>
                      <c:pt idx="76">
                        <c:v>1.0330774308245694</c:v>
                      </c:pt>
                      <c:pt idx="77">
                        <c:v>1.0319750861948807</c:v>
                      </c:pt>
                      <c:pt idx="78">
                        <c:v>1.0268565170835187</c:v>
                      </c:pt>
                      <c:pt idx="79">
                        <c:v>1.0311710699105525</c:v>
                      </c:pt>
                      <c:pt idx="80">
                        <c:v>0.95727273789414369</c:v>
                      </c:pt>
                      <c:pt idx="81">
                        <c:v>0.90300800359717215</c:v>
                      </c:pt>
                      <c:pt idx="82">
                        <c:v>0.82964658062667507</c:v>
                      </c:pt>
                      <c:pt idx="83">
                        <c:v>0.83701244076237469</c:v>
                      </c:pt>
                      <c:pt idx="84">
                        <c:v>0.86850859569838068</c:v>
                      </c:pt>
                      <c:pt idx="85">
                        <c:v>0.92669842884023357</c:v>
                      </c:pt>
                      <c:pt idx="86">
                        <c:v>0.97251181387589813</c:v>
                      </c:pt>
                      <c:pt idx="87">
                        <c:v>1.035248108799558</c:v>
                      </c:pt>
                      <c:pt idx="88">
                        <c:v>1.0578719030041928</c:v>
                      </c:pt>
                      <c:pt idx="89">
                        <c:v>1.0574256037888086</c:v>
                      </c:pt>
                      <c:pt idx="90">
                        <c:v>1.0710891882476536</c:v>
                      </c:pt>
                    </c:numCache>
                  </c:numRef>
                </c:val>
                <c:smooth val="0"/>
              </c15:ser>
            </c15:filteredLineSeries>
          </c:ext>
        </c:extLst>
      </c:lineChart>
      <c:catAx>
        <c:axId val="2101316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10132208"/>
        <c:crossesAt val="0"/>
        <c:auto val="1"/>
        <c:lblAlgn val="ctr"/>
        <c:lblOffset val="500"/>
        <c:tickLblSkip val="5"/>
        <c:tickMarkSkip val="10"/>
        <c:noMultiLvlLbl val="0"/>
      </c:catAx>
      <c:valAx>
        <c:axId val="210132208"/>
        <c:scaling>
          <c:orientation val="minMax"/>
          <c:max val="14"/>
          <c:min val="-2"/>
        </c:scaling>
        <c:delete val="0"/>
        <c:axPos val="l"/>
        <c:numFmt formatCode="#,##0;" sourceLinked="0"/>
        <c:majorTickMark val="out"/>
        <c:minorTickMark val="none"/>
        <c:tickLblPos val="nextTo"/>
        <c:spPr>
          <a:ln w="10789">
            <a:noFill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10131648"/>
        <c:crosses val="autoZero"/>
        <c:crossBetween val="midCat"/>
        <c:majorUnit val="2"/>
        <c:minorUnit val="4.0929E-2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56" b="1" i="0" u="none" strike="noStrike" baseline="0">
          <a:solidFill>
            <a:srgbClr val="FFFF00"/>
          </a:solidFill>
          <a:latin typeface="Tahoma"/>
          <a:ea typeface="Tahoma"/>
          <a:cs typeface="Tahoma"/>
        </a:defRPr>
      </a:pPr>
      <a:endParaRPr lang="en-US"/>
    </a:p>
  </c:txPr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4428249884508191E-2"/>
          <c:y val="0.10184382985411476"/>
          <c:w val="0.88689781369689091"/>
          <c:h val="0.77635920864185992"/>
        </c:manualLayout>
      </c:layout>
      <c:lineChart>
        <c:grouping val="standard"/>
        <c:varyColors val="0"/>
        <c:ser>
          <c:idx val="0"/>
          <c:order val="0"/>
          <c:tx>
            <c:strRef>
              <c:f>ftab!$A$6</c:f>
              <c:strCache>
                <c:ptCount val="1"/>
                <c:pt idx="0">
                  <c:v>    Coal</c:v>
                </c:pt>
              </c:strCache>
            </c:strRef>
          </c:tx>
          <c:spPr>
            <a:ln w="22225" cap="rnd">
              <a:solidFill>
                <a:sysClr val="windowText" lastClr="000000"/>
              </a:solidFill>
              <a:round/>
            </a:ln>
            <a:effectLst/>
          </c:spPr>
          <c:marker>
            <c:symbol val="none"/>
          </c:marker>
          <c:cat>
            <c:numRef>
              <c:f>ftab!$B$5:$CD$5</c:f>
              <c:numCache>
                <c:formatCode>General</c:formatCode>
                <c:ptCount val="8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5">
                  <c:v>2015</c:v>
                </c:pt>
                <c:pt idx="30">
                  <c:v>2020</c:v>
                </c:pt>
                <c:pt idx="35">
                  <c:v>2025</c:v>
                </c:pt>
                <c:pt idx="40">
                  <c:v>2030</c:v>
                </c:pt>
                <c:pt idx="45">
                  <c:v>2035</c:v>
                </c:pt>
                <c:pt idx="50">
                  <c:v>2040</c:v>
                </c:pt>
                <c:pt idx="55">
                  <c:v>2015</c:v>
                </c:pt>
                <c:pt idx="60">
                  <c:v>2020</c:v>
                </c:pt>
                <c:pt idx="65">
                  <c:v>2025</c:v>
                </c:pt>
                <c:pt idx="70">
                  <c:v>2030</c:v>
                </c:pt>
                <c:pt idx="75">
                  <c:v>2035</c:v>
                </c:pt>
                <c:pt idx="80">
                  <c:v>2040</c:v>
                </c:pt>
              </c:numCache>
            </c:numRef>
          </c:cat>
          <c:val>
            <c:numRef>
              <c:f>ftab!$B$6:$CD$6</c:f>
              <c:numCache>
                <c:formatCode>General</c:formatCode>
                <c:ptCount val="81"/>
                <c:pt idx="0">
                  <c:v>1594.011479</c:v>
                </c:pt>
                <c:pt idx="1">
                  <c:v>1590.622748</c:v>
                </c:pt>
                <c:pt idx="2">
                  <c:v>1621.2060390000001</c:v>
                </c:pt>
                <c:pt idx="3">
                  <c:v>1690.070232</c:v>
                </c:pt>
                <c:pt idx="4">
                  <c:v>1690.6938640000001</c:v>
                </c:pt>
                <c:pt idx="5">
                  <c:v>1709.4264680000001</c:v>
                </c:pt>
                <c:pt idx="6">
                  <c:v>1795.1955930000001</c:v>
                </c:pt>
                <c:pt idx="7">
                  <c:v>1845.0157360000001</c:v>
                </c:pt>
                <c:pt idx="8">
                  <c:v>1873.5156899999999</c:v>
                </c:pt>
                <c:pt idx="9">
                  <c:v>1881.0872239999999</c:v>
                </c:pt>
                <c:pt idx="10">
                  <c:v>1966.264596</c:v>
                </c:pt>
                <c:pt idx="11">
                  <c:v>1903.9559420000001</c:v>
                </c:pt>
                <c:pt idx="12">
                  <c:v>1933.1303540000001</c:v>
                </c:pt>
                <c:pt idx="13">
                  <c:v>1973.736752</c:v>
                </c:pt>
                <c:pt idx="14">
                  <c:v>1978.300549</c:v>
                </c:pt>
                <c:pt idx="15">
                  <c:v>2012.8730460000002</c:v>
                </c:pt>
                <c:pt idx="16">
                  <c:v>1990.511135</c:v>
                </c:pt>
                <c:pt idx="17">
                  <c:v>2016.455584</c:v>
                </c:pt>
                <c:pt idx="18">
                  <c:v>1985.8012469999999</c:v>
                </c:pt>
                <c:pt idx="19">
                  <c:v>1755.9042529999999</c:v>
                </c:pt>
                <c:pt idx="20">
                  <c:v>1847.2902790000001</c:v>
                </c:pt>
                <c:pt idx="21">
                  <c:v>1733.4300049999999</c:v>
                </c:pt>
                <c:pt idx="22">
                  <c:v>1514.0429450000001</c:v>
                </c:pt>
                <c:pt idx="23">
                  <c:v>1581.114716</c:v>
                </c:pt>
                <c:pt idx="24">
                  <c:v>1581.7103500000001</c:v>
                </c:pt>
                <c:pt idx="25">
                  <c:v>1354.9011230000001</c:v>
                </c:pt>
                <c:pt idx="26">
                  <c:v>1356.8364260000001</c:v>
                </c:pt>
                <c:pt idx="27">
                  <c:v>1365.220581</c:v>
                </c:pt>
                <c:pt idx="28">
                  <c:v>1386.101318</c:v>
                </c:pt>
                <c:pt idx="29">
                  <c:v>1387.0151370000001</c:v>
                </c:pt>
                <c:pt idx="30">
                  <c:v>1388.029053</c:v>
                </c:pt>
                <c:pt idx="31">
                  <c:v>1346.7982179999999</c:v>
                </c:pt>
                <c:pt idx="32">
                  <c:v>1296.1304929999999</c:v>
                </c:pt>
                <c:pt idx="33">
                  <c:v>1272.7467039999999</c:v>
                </c:pt>
                <c:pt idx="34">
                  <c:v>1222.2921140000001</c:v>
                </c:pt>
                <c:pt idx="35">
                  <c:v>1179.269043</c:v>
                </c:pt>
                <c:pt idx="36">
                  <c:v>1143.134033</c:v>
                </c:pt>
                <c:pt idx="37">
                  <c:v>1093.1019289999999</c:v>
                </c:pt>
                <c:pt idx="38">
                  <c:v>1049.6400149999999</c:v>
                </c:pt>
                <c:pt idx="39">
                  <c:v>1004.679504</c:v>
                </c:pt>
                <c:pt idx="40">
                  <c:v>972.48999000000003</c:v>
                </c:pt>
                <c:pt idx="41">
                  <c:v>973.92340100000001</c:v>
                </c:pt>
                <c:pt idx="42">
                  <c:v>978.40228300000001</c:v>
                </c:pt>
                <c:pt idx="43">
                  <c:v>971.55627400000003</c:v>
                </c:pt>
                <c:pt idx="44">
                  <c:v>965.12481700000001</c:v>
                </c:pt>
                <c:pt idx="45">
                  <c:v>962.43237299999998</c:v>
                </c:pt>
                <c:pt idx="46">
                  <c:v>951.58679199999995</c:v>
                </c:pt>
                <c:pt idx="47">
                  <c:v>949.22454800000003</c:v>
                </c:pt>
                <c:pt idx="48">
                  <c:v>937.91980000000001</c:v>
                </c:pt>
                <c:pt idx="49">
                  <c:v>927.56756600000006</c:v>
                </c:pt>
                <c:pt idx="50">
                  <c:v>918.78625499999998</c:v>
                </c:pt>
                <c:pt idx="51">
                  <c:v>918.78625499999998</c:v>
                </c:pt>
                <c:pt idx="52">
                  <c:v>1250.1663819999999</c:v>
                </c:pt>
                <c:pt idx="53">
                  <c:v>1581.546509</c:v>
                </c:pt>
                <c:pt idx="54">
                  <c:v>1581.546509</c:v>
                </c:pt>
                <c:pt idx="55">
                  <c:v>1355.1102289999999</c:v>
                </c:pt>
                <c:pt idx="56">
                  <c:v>1356.685547</c:v>
                </c:pt>
                <c:pt idx="57">
                  <c:v>1363.589966</c:v>
                </c:pt>
                <c:pt idx="58">
                  <c:v>1401.6326899999999</c:v>
                </c:pt>
                <c:pt idx="59">
                  <c:v>1412.9724120000001</c:v>
                </c:pt>
                <c:pt idx="60">
                  <c:v>1416.2073969999999</c:v>
                </c:pt>
                <c:pt idx="61">
                  <c:v>1414.216553</c:v>
                </c:pt>
                <c:pt idx="62">
                  <c:v>1419.1782229999999</c:v>
                </c:pt>
                <c:pt idx="63">
                  <c:v>1434.729736</c:v>
                </c:pt>
                <c:pt idx="64">
                  <c:v>1441.5405270000001</c:v>
                </c:pt>
                <c:pt idx="65">
                  <c:v>1432.3707280000001</c:v>
                </c:pt>
                <c:pt idx="66">
                  <c:v>1432.490112</c:v>
                </c:pt>
                <c:pt idx="67">
                  <c:v>1430.2441409999999</c:v>
                </c:pt>
                <c:pt idx="68">
                  <c:v>1427.9626459999999</c:v>
                </c:pt>
                <c:pt idx="69">
                  <c:v>1426.625</c:v>
                </c:pt>
                <c:pt idx="70">
                  <c:v>1421.5133060000001</c:v>
                </c:pt>
                <c:pt idx="71">
                  <c:v>1412.118774</c:v>
                </c:pt>
                <c:pt idx="72">
                  <c:v>1413.661255</c:v>
                </c:pt>
                <c:pt idx="73">
                  <c:v>1410.4228519999999</c:v>
                </c:pt>
                <c:pt idx="74">
                  <c:v>1405.1579589999999</c:v>
                </c:pt>
                <c:pt idx="75">
                  <c:v>1398.209595</c:v>
                </c:pt>
                <c:pt idx="76">
                  <c:v>1380.2932129999999</c:v>
                </c:pt>
                <c:pt idx="77">
                  <c:v>1387.3084719999999</c:v>
                </c:pt>
                <c:pt idx="78">
                  <c:v>1377.442505</c:v>
                </c:pt>
                <c:pt idx="79">
                  <c:v>1375.579346</c:v>
                </c:pt>
                <c:pt idx="80">
                  <c:v>1364.1625979999999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ftab!$A$7</c:f>
              <c:strCache>
                <c:ptCount val="1"/>
                <c:pt idx="0">
                  <c:v>    Petroleum</c:v>
                </c:pt>
              </c:strCache>
            </c:strRef>
          </c:tx>
          <c:spPr>
            <a:ln w="22225" cap="rnd">
              <a:solidFill>
                <a:srgbClr val="BD732A"/>
              </a:solidFill>
              <a:round/>
            </a:ln>
            <a:effectLst/>
          </c:spPr>
          <c:marker>
            <c:symbol val="none"/>
          </c:marker>
          <c:cat>
            <c:numRef>
              <c:f>ftab!$B$5:$CD$5</c:f>
              <c:numCache>
                <c:formatCode>General</c:formatCode>
                <c:ptCount val="8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5">
                  <c:v>2015</c:v>
                </c:pt>
                <c:pt idx="30">
                  <c:v>2020</c:v>
                </c:pt>
                <c:pt idx="35">
                  <c:v>2025</c:v>
                </c:pt>
                <c:pt idx="40">
                  <c:v>2030</c:v>
                </c:pt>
                <c:pt idx="45">
                  <c:v>2035</c:v>
                </c:pt>
                <c:pt idx="50">
                  <c:v>2040</c:v>
                </c:pt>
                <c:pt idx="55">
                  <c:v>2015</c:v>
                </c:pt>
                <c:pt idx="60">
                  <c:v>2020</c:v>
                </c:pt>
                <c:pt idx="65">
                  <c:v>2025</c:v>
                </c:pt>
                <c:pt idx="70">
                  <c:v>2030</c:v>
                </c:pt>
                <c:pt idx="75">
                  <c:v>2035</c:v>
                </c:pt>
                <c:pt idx="80">
                  <c:v>2040</c:v>
                </c:pt>
              </c:numCache>
            </c:numRef>
          </c:cat>
          <c:val>
            <c:numRef>
              <c:f>ftab!$B$7:$CD$7</c:f>
              <c:numCache>
                <c:formatCode>General</c:formatCode>
                <c:ptCount val="81"/>
                <c:pt idx="0">
                  <c:v>126.46020200000001</c:v>
                </c:pt>
                <c:pt idx="1">
                  <c:v>119.75157300000001</c:v>
                </c:pt>
                <c:pt idx="2">
                  <c:v>100.154163</c:v>
                </c:pt>
                <c:pt idx="3">
                  <c:v>112.78818</c:v>
                </c:pt>
                <c:pt idx="4">
                  <c:v>105.900983</c:v>
                </c:pt>
                <c:pt idx="5">
                  <c:v>74.554065000000008</c:v>
                </c:pt>
                <c:pt idx="6">
                  <c:v>81.411225000000002</c:v>
                </c:pt>
                <c:pt idx="7">
                  <c:v>92.554873000000001</c:v>
                </c:pt>
                <c:pt idx="8">
                  <c:v>128.800173</c:v>
                </c:pt>
                <c:pt idx="9">
                  <c:v>118.060838</c:v>
                </c:pt>
                <c:pt idx="10">
                  <c:v>111.22096499999999</c:v>
                </c:pt>
                <c:pt idx="11">
                  <c:v>124.88022100000001</c:v>
                </c:pt>
                <c:pt idx="12">
                  <c:v>94.567395000000005</c:v>
                </c:pt>
                <c:pt idx="13">
                  <c:v>119.405643</c:v>
                </c:pt>
                <c:pt idx="14">
                  <c:v>121.14505699999999</c:v>
                </c:pt>
                <c:pt idx="15">
                  <c:v>122.22501700000001</c:v>
                </c:pt>
                <c:pt idx="16">
                  <c:v>64.166414000000003</c:v>
                </c:pt>
                <c:pt idx="17">
                  <c:v>65.738978000000003</c:v>
                </c:pt>
                <c:pt idx="18">
                  <c:v>46.242612000000001</c:v>
                </c:pt>
                <c:pt idx="19">
                  <c:v>38.936515</c:v>
                </c:pt>
                <c:pt idx="20">
                  <c:v>37.061012999999996</c:v>
                </c:pt>
                <c:pt idx="21">
                  <c:v>30.182244999999998</c:v>
                </c:pt>
                <c:pt idx="22">
                  <c:v>23.189542000000003</c:v>
                </c:pt>
                <c:pt idx="23">
                  <c:v>27.164444</c:v>
                </c:pt>
                <c:pt idx="24">
                  <c:v>30.231862</c:v>
                </c:pt>
                <c:pt idx="25">
                  <c:v>25.836991999999999</c:v>
                </c:pt>
                <c:pt idx="26">
                  <c:v>24.284949999999998</c:v>
                </c:pt>
                <c:pt idx="27">
                  <c:v>21.897411000000002</c:v>
                </c:pt>
                <c:pt idx="28">
                  <c:v>21.240394999999999</c:v>
                </c:pt>
                <c:pt idx="29">
                  <c:v>15.100471000000001</c:v>
                </c:pt>
                <c:pt idx="30">
                  <c:v>14.876619</c:v>
                </c:pt>
                <c:pt idx="31">
                  <c:v>14.560392</c:v>
                </c:pt>
                <c:pt idx="32">
                  <c:v>14.221413</c:v>
                </c:pt>
                <c:pt idx="33">
                  <c:v>13.968439</c:v>
                </c:pt>
                <c:pt idx="34">
                  <c:v>13.628057999999999</c:v>
                </c:pt>
                <c:pt idx="35">
                  <c:v>13.192622999999999</c:v>
                </c:pt>
                <c:pt idx="36">
                  <c:v>12.66371</c:v>
                </c:pt>
                <c:pt idx="37">
                  <c:v>12.266976</c:v>
                </c:pt>
                <c:pt idx="38">
                  <c:v>11.933494</c:v>
                </c:pt>
                <c:pt idx="39">
                  <c:v>11.643884999999999</c:v>
                </c:pt>
                <c:pt idx="40">
                  <c:v>11.356859999999999</c:v>
                </c:pt>
                <c:pt idx="41">
                  <c:v>11.016071999999999</c:v>
                </c:pt>
                <c:pt idx="42">
                  <c:v>10.898203000000001</c:v>
                </c:pt>
                <c:pt idx="43">
                  <c:v>10.728304</c:v>
                </c:pt>
                <c:pt idx="44">
                  <c:v>10.573342</c:v>
                </c:pt>
                <c:pt idx="45">
                  <c:v>10.436223999999999</c:v>
                </c:pt>
                <c:pt idx="46">
                  <c:v>10.243569000000001</c:v>
                </c:pt>
                <c:pt idx="47">
                  <c:v>10.067904</c:v>
                </c:pt>
                <c:pt idx="48">
                  <c:v>9.6967140000000001</c:v>
                </c:pt>
                <c:pt idx="49">
                  <c:v>9.5088229999999996</c:v>
                </c:pt>
                <c:pt idx="50">
                  <c:v>9.3471220000000006</c:v>
                </c:pt>
                <c:pt idx="51">
                  <c:v>9.3471220000000006</c:v>
                </c:pt>
                <c:pt idx="52">
                  <c:v>19.708381500000002</c:v>
                </c:pt>
                <c:pt idx="53">
                  <c:v>30.069641000000001</c:v>
                </c:pt>
                <c:pt idx="54">
                  <c:v>30.069641000000001</c:v>
                </c:pt>
                <c:pt idx="55">
                  <c:v>25.833217999999999</c:v>
                </c:pt>
                <c:pt idx="56">
                  <c:v>24.307082999999999</c:v>
                </c:pt>
                <c:pt idx="57">
                  <c:v>21.892782</c:v>
                </c:pt>
                <c:pt idx="58">
                  <c:v>21.304998000000001</c:v>
                </c:pt>
                <c:pt idx="59">
                  <c:v>15.242743000000001</c:v>
                </c:pt>
                <c:pt idx="60">
                  <c:v>15.038738</c:v>
                </c:pt>
                <c:pt idx="61">
                  <c:v>14.894823000000001</c:v>
                </c:pt>
                <c:pt idx="62">
                  <c:v>14.772657000000001</c:v>
                </c:pt>
                <c:pt idx="63">
                  <c:v>14.664543</c:v>
                </c:pt>
                <c:pt idx="64">
                  <c:v>14.571605999999999</c:v>
                </c:pt>
                <c:pt idx="65">
                  <c:v>14.295147</c:v>
                </c:pt>
                <c:pt idx="66">
                  <c:v>13.943541</c:v>
                </c:pt>
                <c:pt idx="67">
                  <c:v>13.715894</c:v>
                </c:pt>
                <c:pt idx="68">
                  <c:v>13.558723000000001</c:v>
                </c:pt>
                <c:pt idx="69">
                  <c:v>13.404761000000001</c:v>
                </c:pt>
                <c:pt idx="70">
                  <c:v>13.240500000000001</c:v>
                </c:pt>
                <c:pt idx="71">
                  <c:v>12.89986</c:v>
                </c:pt>
                <c:pt idx="72">
                  <c:v>12.789237999999999</c:v>
                </c:pt>
                <c:pt idx="73">
                  <c:v>12.629811</c:v>
                </c:pt>
                <c:pt idx="74">
                  <c:v>12.474818000000001</c:v>
                </c:pt>
                <c:pt idx="75">
                  <c:v>12.325684000000001</c:v>
                </c:pt>
                <c:pt idx="76">
                  <c:v>12.120011</c:v>
                </c:pt>
                <c:pt idx="77">
                  <c:v>11.970024</c:v>
                </c:pt>
                <c:pt idx="78">
                  <c:v>11.612475999999999</c:v>
                </c:pt>
                <c:pt idx="79">
                  <c:v>11.480001</c:v>
                </c:pt>
                <c:pt idx="80">
                  <c:v>11.303065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ftab!$A$8</c:f>
              <c:strCache>
                <c:ptCount val="1"/>
                <c:pt idx="0">
                  <c:v>    Natural Gas</c:v>
                </c:pt>
              </c:strCache>
            </c:strRef>
          </c:tx>
          <c:spPr>
            <a:ln w="22225" cap="rnd">
              <a:solidFill>
                <a:srgbClr val="0096D7"/>
              </a:solidFill>
              <a:round/>
            </a:ln>
            <a:effectLst/>
          </c:spPr>
          <c:marker>
            <c:symbol val="none"/>
          </c:marker>
          <c:cat>
            <c:numRef>
              <c:f>ftab!$B$5:$CD$5</c:f>
              <c:numCache>
                <c:formatCode>General</c:formatCode>
                <c:ptCount val="8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5">
                  <c:v>2015</c:v>
                </c:pt>
                <c:pt idx="30">
                  <c:v>2020</c:v>
                </c:pt>
                <c:pt idx="35">
                  <c:v>2025</c:v>
                </c:pt>
                <c:pt idx="40">
                  <c:v>2030</c:v>
                </c:pt>
                <c:pt idx="45">
                  <c:v>2035</c:v>
                </c:pt>
                <c:pt idx="50">
                  <c:v>2040</c:v>
                </c:pt>
                <c:pt idx="55">
                  <c:v>2015</c:v>
                </c:pt>
                <c:pt idx="60">
                  <c:v>2020</c:v>
                </c:pt>
                <c:pt idx="65">
                  <c:v>2025</c:v>
                </c:pt>
                <c:pt idx="70">
                  <c:v>2030</c:v>
                </c:pt>
                <c:pt idx="75">
                  <c:v>2035</c:v>
                </c:pt>
                <c:pt idx="80">
                  <c:v>2040</c:v>
                </c:pt>
              </c:numCache>
            </c:numRef>
          </c:cat>
          <c:val>
            <c:numRef>
              <c:f>ftab!$B$8:$CD$8</c:f>
              <c:numCache>
                <c:formatCode>General</c:formatCode>
                <c:ptCount val="81"/>
                <c:pt idx="0">
                  <c:v>372.765154</c:v>
                </c:pt>
                <c:pt idx="1">
                  <c:v>381.55301700000001</c:v>
                </c:pt>
                <c:pt idx="2">
                  <c:v>404.07437199999998</c:v>
                </c:pt>
                <c:pt idx="3">
                  <c:v>414.92679800000002</c:v>
                </c:pt>
                <c:pt idx="4">
                  <c:v>460.21868199999994</c:v>
                </c:pt>
                <c:pt idx="5">
                  <c:v>496.05794500000002</c:v>
                </c:pt>
                <c:pt idx="6">
                  <c:v>455.05557599999997</c:v>
                </c:pt>
                <c:pt idx="7">
                  <c:v>479.39866999999998</c:v>
                </c:pt>
                <c:pt idx="8">
                  <c:v>531.25710400000003</c:v>
                </c:pt>
                <c:pt idx="9">
                  <c:v>556.39612699999998</c:v>
                </c:pt>
                <c:pt idx="10">
                  <c:v>601.03815899999995</c:v>
                </c:pt>
                <c:pt idx="11">
                  <c:v>639.12911899999995</c:v>
                </c:pt>
                <c:pt idx="12">
                  <c:v>691.00574399999994</c:v>
                </c:pt>
                <c:pt idx="13">
                  <c:v>649.90753900000004</c:v>
                </c:pt>
                <c:pt idx="14">
                  <c:v>710.10001699999998</c:v>
                </c:pt>
                <c:pt idx="15">
                  <c:v>760.96025399999996</c:v>
                </c:pt>
                <c:pt idx="16">
                  <c:v>816.44077000000004</c:v>
                </c:pt>
                <c:pt idx="17">
                  <c:v>896.58979099999999</c:v>
                </c:pt>
                <c:pt idx="18">
                  <c:v>882.9805990000001</c:v>
                </c:pt>
                <c:pt idx="19">
                  <c:v>920.97868099999994</c:v>
                </c:pt>
                <c:pt idx="20">
                  <c:v>987.69723400000009</c:v>
                </c:pt>
                <c:pt idx="21">
                  <c:v>1013.688929</c:v>
                </c:pt>
                <c:pt idx="22">
                  <c:v>1225.8941750000001</c:v>
                </c:pt>
                <c:pt idx="23">
                  <c:v>1124.83556</c:v>
                </c:pt>
                <c:pt idx="24">
                  <c:v>1126.608958</c:v>
                </c:pt>
                <c:pt idx="25">
                  <c:v>1348.2673339999999</c:v>
                </c:pt>
                <c:pt idx="26">
                  <c:v>1330.2725829999999</c:v>
                </c:pt>
                <c:pt idx="27">
                  <c:v>1322.6225589999999</c:v>
                </c:pt>
                <c:pt idx="28">
                  <c:v>1288.8046879999999</c:v>
                </c:pt>
                <c:pt idx="29">
                  <c:v>1265.559937</c:v>
                </c:pt>
                <c:pt idx="30">
                  <c:v>1201.190063</c:v>
                </c:pt>
                <c:pt idx="31">
                  <c:v>1163.623413</c:v>
                </c:pt>
                <c:pt idx="32">
                  <c:v>1196.445068</c:v>
                </c:pt>
                <c:pt idx="33">
                  <c:v>1244.237793</c:v>
                </c:pt>
                <c:pt idx="34">
                  <c:v>1326.68103</c:v>
                </c:pt>
                <c:pt idx="35">
                  <c:v>1396.410889</c:v>
                </c:pt>
                <c:pt idx="36">
                  <c:v>1463.6739500000001</c:v>
                </c:pt>
                <c:pt idx="37">
                  <c:v>1536.8670649999999</c:v>
                </c:pt>
                <c:pt idx="38">
                  <c:v>1597.8735349999999</c:v>
                </c:pt>
                <c:pt idx="39">
                  <c:v>1661.8637699999999</c:v>
                </c:pt>
                <c:pt idx="40">
                  <c:v>1702.086548</c:v>
                </c:pt>
                <c:pt idx="41">
                  <c:v>1703.9964600000001</c:v>
                </c:pt>
                <c:pt idx="42">
                  <c:v>1704.794067</c:v>
                </c:pt>
                <c:pt idx="43">
                  <c:v>1726.8249510000001</c:v>
                </c:pt>
                <c:pt idx="44">
                  <c:v>1753.181885</c:v>
                </c:pt>
                <c:pt idx="45">
                  <c:v>1768.43335</c:v>
                </c:pt>
                <c:pt idx="46">
                  <c:v>1812.692749</c:v>
                </c:pt>
                <c:pt idx="47">
                  <c:v>1823.9580080000001</c:v>
                </c:pt>
                <c:pt idx="48">
                  <c:v>1868.3393550000001</c:v>
                </c:pt>
                <c:pt idx="49">
                  <c:v>1909.7344969999999</c:v>
                </c:pt>
                <c:pt idx="50">
                  <c:v>1942.2574460000001</c:v>
                </c:pt>
                <c:pt idx="51">
                  <c:v>1942.2574460000001</c:v>
                </c:pt>
                <c:pt idx="52">
                  <c:v>1535.314392</c:v>
                </c:pt>
                <c:pt idx="53">
                  <c:v>1128.3713379999999</c:v>
                </c:pt>
                <c:pt idx="54">
                  <c:v>1128.3713379999999</c:v>
                </c:pt>
                <c:pt idx="55">
                  <c:v>1347.720703</c:v>
                </c:pt>
                <c:pt idx="56">
                  <c:v>1329.8770750000001</c:v>
                </c:pt>
                <c:pt idx="57">
                  <c:v>1321.9101559999999</c:v>
                </c:pt>
                <c:pt idx="58">
                  <c:v>1279.699707</c:v>
                </c:pt>
                <c:pt idx="59">
                  <c:v>1246.8066409999999</c:v>
                </c:pt>
                <c:pt idx="60">
                  <c:v>1184.974121</c:v>
                </c:pt>
                <c:pt idx="61">
                  <c:v>1168.065918</c:v>
                </c:pt>
                <c:pt idx="62">
                  <c:v>1190.1168210000001</c:v>
                </c:pt>
                <c:pt idx="63">
                  <c:v>1221.499268</c:v>
                </c:pt>
                <c:pt idx="64">
                  <c:v>1257.942871</c:v>
                </c:pt>
                <c:pt idx="65">
                  <c:v>1306.6209719999999</c:v>
                </c:pt>
                <c:pt idx="66">
                  <c:v>1348.3706050000001</c:v>
                </c:pt>
                <c:pt idx="67">
                  <c:v>1384.250366</c:v>
                </c:pt>
                <c:pt idx="68">
                  <c:v>1414.173828</c:v>
                </c:pt>
                <c:pt idx="69">
                  <c:v>1442.919189</c:v>
                </c:pt>
                <c:pt idx="70">
                  <c:v>1470.81897</c:v>
                </c:pt>
                <c:pt idx="71">
                  <c:v>1494.847534</c:v>
                </c:pt>
                <c:pt idx="72">
                  <c:v>1520.671509</c:v>
                </c:pt>
                <c:pt idx="73">
                  <c:v>1544.2576899999999</c:v>
                </c:pt>
                <c:pt idx="74">
                  <c:v>1570.6649170000001</c:v>
                </c:pt>
                <c:pt idx="75">
                  <c:v>1598.62915</c:v>
                </c:pt>
                <c:pt idx="76">
                  <c:v>1638.202393</c:v>
                </c:pt>
                <c:pt idx="77">
                  <c:v>1663.271362</c:v>
                </c:pt>
                <c:pt idx="78">
                  <c:v>1698.116943</c:v>
                </c:pt>
                <c:pt idx="79">
                  <c:v>1739.7086179999999</c:v>
                </c:pt>
                <c:pt idx="80">
                  <c:v>1784.352783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ftab!$A$9</c:f>
              <c:strCache>
                <c:ptCount val="1"/>
                <c:pt idx="0">
                  <c:v>    Nuclear Power</c:v>
                </c:pt>
              </c:strCache>
            </c:strRef>
          </c:tx>
          <c:spPr>
            <a:ln w="22225" cap="rnd">
              <a:solidFill>
                <a:srgbClr val="A33340"/>
              </a:solidFill>
              <a:round/>
            </a:ln>
            <a:effectLst/>
          </c:spPr>
          <c:marker>
            <c:symbol val="none"/>
          </c:marker>
          <c:cat>
            <c:numRef>
              <c:f>ftab!$B$5:$CD$5</c:f>
              <c:numCache>
                <c:formatCode>General</c:formatCode>
                <c:ptCount val="8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5">
                  <c:v>2015</c:v>
                </c:pt>
                <c:pt idx="30">
                  <c:v>2020</c:v>
                </c:pt>
                <c:pt idx="35">
                  <c:v>2025</c:v>
                </c:pt>
                <c:pt idx="40">
                  <c:v>2030</c:v>
                </c:pt>
                <c:pt idx="45">
                  <c:v>2035</c:v>
                </c:pt>
                <c:pt idx="50">
                  <c:v>2040</c:v>
                </c:pt>
                <c:pt idx="55">
                  <c:v>2015</c:v>
                </c:pt>
                <c:pt idx="60">
                  <c:v>2020</c:v>
                </c:pt>
                <c:pt idx="65">
                  <c:v>2025</c:v>
                </c:pt>
                <c:pt idx="70">
                  <c:v>2030</c:v>
                </c:pt>
                <c:pt idx="75">
                  <c:v>2035</c:v>
                </c:pt>
                <c:pt idx="80">
                  <c:v>2040</c:v>
                </c:pt>
              </c:numCache>
            </c:numRef>
          </c:cat>
          <c:val>
            <c:numRef>
              <c:f>ftab!$B$9:$CD$9</c:f>
              <c:numCache>
                <c:formatCode>General</c:formatCode>
                <c:ptCount val="81"/>
                <c:pt idx="0">
                  <c:v>576.86167799999998</c:v>
                </c:pt>
                <c:pt idx="1">
                  <c:v>612.56508700000006</c:v>
                </c:pt>
                <c:pt idx="2">
                  <c:v>618.77626300000009</c:v>
                </c:pt>
                <c:pt idx="3">
                  <c:v>610.29121400000008</c:v>
                </c:pt>
                <c:pt idx="4">
                  <c:v>640.43983200000002</c:v>
                </c:pt>
                <c:pt idx="5">
                  <c:v>673.40212300000007</c:v>
                </c:pt>
                <c:pt idx="6">
                  <c:v>674.72854599999994</c:v>
                </c:pt>
                <c:pt idx="7">
                  <c:v>628.64417100000003</c:v>
                </c:pt>
                <c:pt idx="8">
                  <c:v>673.70210400000008</c:v>
                </c:pt>
                <c:pt idx="9">
                  <c:v>728.25412399999993</c:v>
                </c:pt>
                <c:pt idx="10">
                  <c:v>753.89293999999995</c:v>
                </c:pt>
                <c:pt idx="11">
                  <c:v>768.82630799999993</c:v>
                </c:pt>
                <c:pt idx="12">
                  <c:v>780.06408700000009</c:v>
                </c:pt>
                <c:pt idx="13">
                  <c:v>763.73269499999992</c:v>
                </c:pt>
                <c:pt idx="14">
                  <c:v>788.52838699999995</c:v>
                </c:pt>
                <c:pt idx="15">
                  <c:v>781.98636499999998</c:v>
                </c:pt>
                <c:pt idx="16">
                  <c:v>787.21863600000006</c:v>
                </c:pt>
                <c:pt idx="17">
                  <c:v>806.42475300000001</c:v>
                </c:pt>
                <c:pt idx="18">
                  <c:v>806.20843500000001</c:v>
                </c:pt>
                <c:pt idx="19">
                  <c:v>798.85458499999993</c:v>
                </c:pt>
                <c:pt idx="20">
                  <c:v>806.968301</c:v>
                </c:pt>
                <c:pt idx="21">
                  <c:v>790.20436699999993</c:v>
                </c:pt>
                <c:pt idx="22">
                  <c:v>769.33124899999996</c:v>
                </c:pt>
                <c:pt idx="23">
                  <c:v>789.01647300000002</c:v>
                </c:pt>
                <c:pt idx="24">
                  <c:v>797.16598199999999</c:v>
                </c:pt>
                <c:pt idx="25">
                  <c:v>797.68652299999997</c:v>
                </c:pt>
                <c:pt idx="26">
                  <c:v>781.33459500000004</c:v>
                </c:pt>
                <c:pt idx="27">
                  <c:v>786.22033699999997</c:v>
                </c:pt>
                <c:pt idx="28">
                  <c:v>771.42590299999995</c:v>
                </c:pt>
                <c:pt idx="29">
                  <c:v>770.34551999999996</c:v>
                </c:pt>
                <c:pt idx="30">
                  <c:v>777.49151600000005</c:v>
                </c:pt>
                <c:pt idx="31">
                  <c:v>787.10632299999997</c:v>
                </c:pt>
                <c:pt idx="32">
                  <c:v>789.09045400000002</c:v>
                </c:pt>
                <c:pt idx="33">
                  <c:v>789.09045400000002</c:v>
                </c:pt>
                <c:pt idx="34">
                  <c:v>789.09045400000002</c:v>
                </c:pt>
                <c:pt idx="35">
                  <c:v>789.09045400000002</c:v>
                </c:pt>
                <c:pt idx="36">
                  <c:v>789.09045400000002</c:v>
                </c:pt>
                <c:pt idx="37">
                  <c:v>789.09045400000002</c:v>
                </c:pt>
                <c:pt idx="38">
                  <c:v>789.09143100000006</c:v>
                </c:pt>
                <c:pt idx="39">
                  <c:v>789.09045400000002</c:v>
                </c:pt>
                <c:pt idx="40">
                  <c:v>789.09045400000002</c:v>
                </c:pt>
                <c:pt idx="41">
                  <c:v>789.09045400000002</c:v>
                </c:pt>
                <c:pt idx="42">
                  <c:v>789.09045400000002</c:v>
                </c:pt>
                <c:pt idx="43">
                  <c:v>789.09045400000002</c:v>
                </c:pt>
                <c:pt idx="44">
                  <c:v>789.09045400000002</c:v>
                </c:pt>
                <c:pt idx="45">
                  <c:v>789.09045400000002</c:v>
                </c:pt>
                <c:pt idx="46">
                  <c:v>789.09045400000002</c:v>
                </c:pt>
                <c:pt idx="47">
                  <c:v>789.09045400000002</c:v>
                </c:pt>
                <c:pt idx="48">
                  <c:v>789.09045400000002</c:v>
                </c:pt>
                <c:pt idx="49">
                  <c:v>789.09045400000002</c:v>
                </c:pt>
                <c:pt idx="50">
                  <c:v>789.09045400000002</c:v>
                </c:pt>
                <c:pt idx="51">
                  <c:v>789.09045400000002</c:v>
                </c:pt>
                <c:pt idx="52">
                  <c:v>793.07922350000001</c:v>
                </c:pt>
                <c:pt idx="53">
                  <c:v>797.067993</c:v>
                </c:pt>
                <c:pt idx="54">
                  <c:v>797.067993</c:v>
                </c:pt>
                <c:pt idx="55">
                  <c:v>797.686646</c:v>
                </c:pt>
                <c:pt idx="56">
                  <c:v>781.33459500000004</c:v>
                </c:pt>
                <c:pt idx="57">
                  <c:v>786.22033699999997</c:v>
                </c:pt>
                <c:pt idx="58">
                  <c:v>771.42590299999995</c:v>
                </c:pt>
                <c:pt idx="59">
                  <c:v>770.34551999999996</c:v>
                </c:pt>
                <c:pt idx="60">
                  <c:v>777.49151600000005</c:v>
                </c:pt>
                <c:pt idx="61">
                  <c:v>787.10632299999997</c:v>
                </c:pt>
                <c:pt idx="62">
                  <c:v>789.09045400000002</c:v>
                </c:pt>
                <c:pt idx="63">
                  <c:v>789.09045400000002</c:v>
                </c:pt>
                <c:pt idx="64">
                  <c:v>789.09045400000002</c:v>
                </c:pt>
                <c:pt idx="65">
                  <c:v>789.09045400000002</c:v>
                </c:pt>
                <c:pt idx="66">
                  <c:v>789.09045400000002</c:v>
                </c:pt>
                <c:pt idx="67">
                  <c:v>789.09045400000002</c:v>
                </c:pt>
                <c:pt idx="68">
                  <c:v>789.09143100000006</c:v>
                </c:pt>
                <c:pt idx="69">
                  <c:v>789.09045400000002</c:v>
                </c:pt>
                <c:pt idx="70">
                  <c:v>789.09045400000002</c:v>
                </c:pt>
                <c:pt idx="71">
                  <c:v>789.09045400000002</c:v>
                </c:pt>
                <c:pt idx="72">
                  <c:v>789.09045400000002</c:v>
                </c:pt>
                <c:pt idx="73">
                  <c:v>789.09045400000002</c:v>
                </c:pt>
                <c:pt idx="74">
                  <c:v>789.09045400000002</c:v>
                </c:pt>
                <c:pt idx="75">
                  <c:v>789.09045400000002</c:v>
                </c:pt>
                <c:pt idx="76">
                  <c:v>789.09045400000002</c:v>
                </c:pt>
                <c:pt idx="77">
                  <c:v>789.09045400000002</c:v>
                </c:pt>
                <c:pt idx="78">
                  <c:v>789.09045400000002</c:v>
                </c:pt>
                <c:pt idx="79">
                  <c:v>789.09045400000002</c:v>
                </c:pt>
                <c:pt idx="80">
                  <c:v>789.09045400000002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ftab!$A$10</c:f>
              <c:strCache>
                <c:ptCount val="1"/>
                <c:pt idx="0">
                  <c:v>Renewable Sources</c:v>
                </c:pt>
              </c:strCache>
            </c:strRef>
          </c:tx>
          <c:spPr>
            <a:ln w="22225" cap="rnd">
              <a:solidFill>
                <a:srgbClr val="5D9732"/>
              </a:solidFill>
              <a:round/>
            </a:ln>
            <a:effectLst/>
          </c:spPr>
          <c:marker>
            <c:symbol val="none"/>
          </c:marker>
          <c:cat>
            <c:numRef>
              <c:f>ftab!$B$5:$CD$5</c:f>
              <c:numCache>
                <c:formatCode>General</c:formatCode>
                <c:ptCount val="8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5">
                  <c:v>2015</c:v>
                </c:pt>
                <c:pt idx="30">
                  <c:v>2020</c:v>
                </c:pt>
                <c:pt idx="35">
                  <c:v>2025</c:v>
                </c:pt>
                <c:pt idx="40">
                  <c:v>2030</c:v>
                </c:pt>
                <c:pt idx="45">
                  <c:v>2035</c:v>
                </c:pt>
                <c:pt idx="50">
                  <c:v>2040</c:v>
                </c:pt>
                <c:pt idx="55">
                  <c:v>2015</c:v>
                </c:pt>
                <c:pt idx="60">
                  <c:v>2020</c:v>
                </c:pt>
                <c:pt idx="65">
                  <c:v>2025</c:v>
                </c:pt>
                <c:pt idx="70">
                  <c:v>2030</c:v>
                </c:pt>
                <c:pt idx="75">
                  <c:v>2035</c:v>
                </c:pt>
                <c:pt idx="80">
                  <c:v>2040</c:v>
                </c:pt>
              </c:numCache>
            </c:numRef>
          </c:cat>
          <c:val>
            <c:numRef>
              <c:f>ftab!$B$10:$CD$10</c:f>
              <c:numCache>
                <c:formatCode>General</c:formatCode>
                <c:ptCount val="81"/>
                <c:pt idx="0">
                  <c:v>357.23807200000005</c:v>
                </c:pt>
                <c:pt idx="1">
                  <c:v>357.77345300000002</c:v>
                </c:pt>
                <c:pt idx="2">
                  <c:v>326.85782499999993</c:v>
                </c:pt>
                <c:pt idx="3">
                  <c:v>356.70729</c:v>
                </c:pt>
                <c:pt idx="4">
                  <c:v>336.66087599999997</c:v>
                </c:pt>
                <c:pt idx="5">
                  <c:v>384.79813300000001</c:v>
                </c:pt>
                <c:pt idx="6">
                  <c:v>422.95766700000007</c:v>
                </c:pt>
                <c:pt idx="7">
                  <c:v>433.63611399999996</c:v>
                </c:pt>
                <c:pt idx="8">
                  <c:v>400.42406700000004</c:v>
                </c:pt>
                <c:pt idx="9">
                  <c:v>398.95903099999998</c:v>
                </c:pt>
                <c:pt idx="10">
                  <c:v>356.47857099999999</c:v>
                </c:pt>
                <c:pt idx="11">
                  <c:v>287.72968900000001</c:v>
                </c:pt>
                <c:pt idx="12">
                  <c:v>343.43800100000004</c:v>
                </c:pt>
                <c:pt idx="13">
                  <c:v>355.29310900000002</c:v>
                </c:pt>
                <c:pt idx="14">
                  <c:v>351.48463199999998</c:v>
                </c:pt>
                <c:pt idx="15">
                  <c:v>357.65065299999998</c:v>
                </c:pt>
                <c:pt idx="16">
                  <c:v>385.77190900000005</c:v>
                </c:pt>
                <c:pt idx="17">
                  <c:v>352.74748499999998</c:v>
                </c:pt>
                <c:pt idx="18">
                  <c:v>380.932389</c:v>
                </c:pt>
                <c:pt idx="19">
                  <c:v>417.72379699999999</c:v>
                </c:pt>
                <c:pt idx="20">
                  <c:v>427.37607699999995</c:v>
                </c:pt>
                <c:pt idx="21">
                  <c:v>513.33609699999988</c:v>
                </c:pt>
                <c:pt idx="22">
                  <c:v>494.57319299999995</c:v>
                </c:pt>
                <c:pt idx="23">
                  <c:v>522.07344899999998</c:v>
                </c:pt>
                <c:pt idx="24">
                  <c:v>538.57932000000005</c:v>
                </c:pt>
                <c:pt idx="25">
                  <c:v>546.35632299999997</c:v>
                </c:pt>
                <c:pt idx="26">
                  <c:v>597.59155299999998</c:v>
                </c:pt>
                <c:pt idx="27">
                  <c:v>652.06658900000002</c:v>
                </c:pt>
                <c:pt idx="28">
                  <c:v>694.03656000000001</c:v>
                </c:pt>
                <c:pt idx="29">
                  <c:v>766.95550500000002</c:v>
                </c:pt>
                <c:pt idx="30">
                  <c:v>835.98925799999995</c:v>
                </c:pt>
                <c:pt idx="31">
                  <c:v>926.78662099999997</c:v>
                </c:pt>
                <c:pt idx="32">
                  <c:v>975.52966300000003</c:v>
                </c:pt>
                <c:pt idx="33">
                  <c:v>996.55114700000001</c:v>
                </c:pt>
                <c:pt idx="34">
                  <c:v>1006.574341</c:v>
                </c:pt>
                <c:pt idx="35">
                  <c:v>1015.458252</c:v>
                </c:pt>
                <c:pt idx="36">
                  <c:v>1023.650635</c:v>
                </c:pt>
                <c:pt idx="37">
                  <c:v>1036.9921879999999</c:v>
                </c:pt>
                <c:pt idx="38">
                  <c:v>1054.8339840000001</c:v>
                </c:pt>
                <c:pt idx="39">
                  <c:v>1069.90625</c:v>
                </c:pt>
                <c:pt idx="40">
                  <c:v>1088.3707280000001</c:v>
                </c:pt>
                <c:pt idx="41">
                  <c:v>1114.279053</c:v>
                </c:pt>
                <c:pt idx="42">
                  <c:v>1148.7651370000001</c:v>
                </c:pt>
                <c:pt idx="43">
                  <c:v>1175.830322</c:v>
                </c:pt>
                <c:pt idx="44">
                  <c:v>1201.30603</c:v>
                </c:pt>
                <c:pt idx="45">
                  <c:v>1238.0561520000001</c:v>
                </c:pt>
                <c:pt idx="46">
                  <c:v>1254.1339109999999</c:v>
                </c:pt>
                <c:pt idx="47">
                  <c:v>1297.079346</c:v>
                </c:pt>
                <c:pt idx="48">
                  <c:v>1318.654053</c:v>
                </c:pt>
                <c:pt idx="49">
                  <c:v>1340.005371</c:v>
                </c:pt>
                <c:pt idx="50">
                  <c:v>1374.108154</c:v>
                </c:pt>
                <c:pt idx="51">
                  <c:v>1374.108154</c:v>
                </c:pt>
                <c:pt idx="52">
                  <c:v>963.90106200000002</c:v>
                </c:pt>
                <c:pt idx="53">
                  <c:v>553.69397000000004</c:v>
                </c:pt>
                <c:pt idx="54">
                  <c:v>553.69397000000004</c:v>
                </c:pt>
                <c:pt idx="55">
                  <c:v>546.38763400000005</c:v>
                </c:pt>
                <c:pt idx="56">
                  <c:v>597.20745799999997</c:v>
                </c:pt>
                <c:pt idx="57">
                  <c:v>651.32775900000001</c:v>
                </c:pt>
                <c:pt idx="58">
                  <c:v>690.044983</c:v>
                </c:pt>
                <c:pt idx="59">
                  <c:v>761.68524200000002</c:v>
                </c:pt>
                <c:pt idx="60">
                  <c:v>830.23193400000002</c:v>
                </c:pt>
                <c:pt idx="61">
                  <c:v>863.17242399999998</c:v>
                </c:pt>
                <c:pt idx="62">
                  <c:v>873.65979000000004</c:v>
                </c:pt>
                <c:pt idx="63">
                  <c:v>879.31311000000005</c:v>
                </c:pt>
                <c:pt idx="64">
                  <c:v>885.09704599999998</c:v>
                </c:pt>
                <c:pt idx="65">
                  <c:v>891.52325399999995</c:v>
                </c:pt>
                <c:pt idx="66">
                  <c:v>897.36132799999996</c:v>
                </c:pt>
                <c:pt idx="67">
                  <c:v>913.75976600000001</c:v>
                </c:pt>
                <c:pt idx="68">
                  <c:v>933.97515899999996</c:v>
                </c:pt>
                <c:pt idx="69">
                  <c:v>955.20172100000002</c:v>
                </c:pt>
                <c:pt idx="70">
                  <c:v>972.96667500000001</c:v>
                </c:pt>
                <c:pt idx="71">
                  <c:v>996.05658000000005</c:v>
                </c:pt>
                <c:pt idx="72">
                  <c:v>1010.6135860000001</c:v>
                </c:pt>
                <c:pt idx="73">
                  <c:v>1034.6213379999999</c:v>
                </c:pt>
                <c:pt idx="74">
                  <c:v>1057.6567379999999</c:v>
                </c:pt>
                <c:pt idx="75">
                  <c:v>1084.8975829999999</c:v>
                </c:pt>
                <c:pt idx="76">
                  <c:v>1113.5656739999999</c:v>
                </c:pt>
                <c:pt idx="77">
                  <c:v>1135.607422</c:v>
                </c:pt>
                <c:pt idx="78">
                  <c:v>1165.270264</c:v>
                </c:pt>
                <c:pt idx="79">
                  <c:v>1180.488159</c:v>
                </c:pt>
                <c:pt idx="80">
                  <c:v>1204.434448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1019136"/>
        <c:axId val="211019696"/>
        <c:extLst>
          <c:ext xmlns:c15="http://schemas.microsoft.com/office/drawing/2012/chart" uri="{02D57815-91ED-43cb-92C2-25804820EDAC}">
            <c15:filteredLineSeries>
              <c15:ser>
                <c:idx val="5"/>
                <c:order val="5"/>
                <c:tx>
                  <c:strRef>
                    <c:extLst>
                      <c:ext uri="{02D57815-91ED-43cb-92C2-25804820EDAC}">
                        <c15:formulaRef>
                          <c15:sqref>ftab!$A$11</c15:sqref>
                        </c15:formulaRef>
                      </c:ext>
                    </c:extLst>
                    <c:strCache>
                      <c:ptCount val="1"/>
                      <c:pt idx="0">
                        <c:v>    Other 11/</c:v>
                      </c:pt>
                    </c:strCache>
                  </c:strRef>
                </c:tx>
                <c:spPr>
                  <a:ln w="28575" cap="rnd">
                    <a:solidFill>
                      <a:schemeClr val="accent6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ftab!$B$5:$CD$5</c15:sqref>
                        </c15:formulaRef>
                      </c:ext>
                    </c:extLst>
                    <c:numCache>
                      <c:formatCode>General</c:formatCode>
                      <c:ptCount val="81"/>
                      <c:pt idx="0">
                        <c:v>1990</c:v>
                      </c:pt>
                      <c:pt idx="1">
                        <c:v>1991</c:v>
                      </c:pt>
                      <c:pt idx="2">
                        <c:v>1992</c:v>
                      </c:pt>
                      <c:pt idx="3">
                        <c:v>1993</c:v>
                      </c:pt>
                      <c:pt idx="4">
                        <c:v>1994</c:v>
                      </c:pt>
                      <c:pt idx="5">
                        <c:v>1995</c:v>
                      </c:pt>
                      <c:pt idx="6">
                        <c:v>1996</c:v>
                      </c:pt>
                      <c:pt idx="7">
                        <c:v>1997</c:v>
                      </c:pt>
                      <c:pt idx="8">
                        <c:v>1998</c:v>
                      </c:pt>
                      <c:pt idx="9">
                        <c:v>1999</c:v>
                      </c:pt>
                      <c:pt idx="10">
                        <c:v>2000</c:v>
                      </c:pt>
                      <c:pt idx="11">
                        <c:v>2001</c:v>
                      </c:pt>
                      <c:pt idx="12">
                        <c:v>2002</c:v>
                      </c:pt>
                      <c:pt idx="13">
                        <c:v>2003</c:v>
                      </c:pt>
                      <c:pt idx="14">
                        <c:v>2004</c:v>
                      </c:pt>
                      <c:pt idx="15">
                        <c:v>2005</c:v>
                      </c:pt>
                      <c:pt idx="16">
                        <c:v>2006</c:v>
                      </c:pt>
                      <c:pt idx="17">
                        <c:v>2007</c:v>
                      </c:pt>
                      <c:pt idx="18">
                        <c:v>2008</c:v>
                      </c:pt>
                      <c:pt idx="19">
                        <c:v>2009</c:v>
                      </c:pt>
                      <c:pt idx="20">
                        <c:v>2010</c:v>
                      </c:pt>
                      <c:pt idx="25">
                        <c:v>2015</c:v>
                      </c:pt>
                      <c:pt idx="30">
                        <c:v>2020</c:v>
                      </c:pt>
                      <c:pt idx="35">
                        <c:v>2025</c:v>
                      </c:pt>
                      <c:pt idx="40">
                        <c:v>2030</c:v>
                      </c:pt>
                      <c:pt idx="45">
                        <c:v>2035</c:v>
                      </c:pt>
                      <c:pt idx="50">
                        <c:v>2040</c:v>
                      </c:pt>
                      <c:pt idx="55">
                        <c:v>2015</c:v>
                      </c:pt>
                      <c:pt idx="60">
                        <c:v>2020</c:v>
                      </c:pt>
                      <c:pt idx="65">
                        <c:v>2025</c:v>
                      </c:pt>
                      <c:pt idx="70">
                        <c:v>2030</c:v>
                      </c:pt>
                      <c:pt idx="75">
                        <c:v>2035</c:v>
                      </c:pt>
                      <c:pt idx="80">
                        <c:v>2040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ftab!$B$11:$CD$11</c15:sqref>
                        </c15:formulaRef>
                      </c:ext>
                    </c:extLst>
                    <c:numCache>
                      <c:formatCode>General</c:formatCode>
                      <c:ptCount val="81"/>
                      <c:pt idx="0">
                        <c:v>10.490751999999702</c:v>
                      </c:pt>
                      <c:pt idx="1">
                        <c:v>11.533006999999543</c:v>
                      </c:pt>
                      <c:pt idx="2">
                        <c:v>12.81354199999987</c:v>
                      </c:pt>
                      <c:pt idx="3">
                        <c:v>12.407382000000325</c:v>
                      </c:pt>
                      <c:pt idx="4">
                        <c:v>13.608150999999907</c:v>
                      </c:pt>
                      <c:pt idx="5">
                        <c:v>15.248627999999826</c:v>
                      </c:pt>
                      <c:pt idx="6">
                        <c:v>14.839014000000134</c:v>
                      </c:pt>
                      <c:pt idx="7">
                        <c:v>12.922719000000143</c:v>
                      </c:pt>
                      <c:pt idx="8">
                        <c:v>12.596360000000004</c:v>
                      </c:pt>
                      <c:pt idx="9">
                        <c:v>12.052466000000095</c:v>
                      </c:pt>
                      <c:pt idx="10">
                        <c:v>13.209812000000056</c:v>
                      </c:pt>
                      <c:pt idx="11">
                        <c:v>12.122370000000501</c:v>
                      </c:pt>
                      <c:pt idx="12">
                        <c:v>16.246664999999666</c:v>
                      </c:pt>
                      <c:pt idx="13">
                        <c:v>21.109466000000339</c:v>
                      </c:pt>
                      <c:pt idx="14">
                        <c:v>20.996622000000116</c:v>
                      </c:pt>
                      <c:pt idx="15">
                        <c:v>19.727414999999382</c:v>
                      </c:pt>
                      <c:pt idx="16">
                        <c:v>20.593363999999838</c:v>
                      </c:pt>
                      <c:pt idx="17">
                        <c:v>18.788133000000016</c:v>
                      </c:pt>
                      <c:pt idx="18">
                        <c:v>17.222477999999683</c:v>
                      </c:pt>
                      <c:pt idx="19">
                        <c:v>17.93309599999975</c:v>
                      </c:pt>
                      <c:pt idx="20">
                        <c:v>18.666995999999926</c:v>
                      </c:pt>
                      <c:pt idx="21">
                        <c:v>19.299284000000625</c:v>
                      </c:pt>
                      <c:pt idx="22">
                        <c:v>20.734155999999075</c:v>
                      </c:pt>
                      <c:pt idx="23">
                        <c:v>21.759425999999621</c:v>
                      </c:pt>
                      <c:pt idx="24">
                        <c:v>19.309533999999985</c:v>
                      </c:pt>
                      <c:pt idx="25">
                        <c:v>17.246013999999999</c:v>
                      </c:pt>
                      <c:pt idx="26">
                        <c:v>17.252344000000001</c:v>
                      </c:pt>
                      <c:pt idx="27">
                        <c:v>17.259878</c:v>
                      </c:pt>
                      <c:pt idx="28">
                        <c:v>26.743293999999999</c:v>
                      </c:pt>
                      <c:pt idx="29">
                        <c:v>26.744661000000001</c:v>
                      </c:pt>
                      <c:pt idx="30">
                        <c:v>26.744956999999999</c:v>
                      </c:pt>
                      <c:pt idx="31">
                        <c:v>26.749417999999999</c:v>
                      </c:pt>
                      <c:pt idx="32">
                        <c:v>26.758537</c:v>
                      </c:pt>
                      <c:pt idx="33">
                        <c:v>26.762308000000001</c:v>
                      </c:pt>
                      <c:pt idx="34">
                        <c:v>26.763914</c:v>
                      </c:pt>
                      <c:pt idx="35">
                        <c:v>26.765388000000002</c:v>
                      </c:pt>
                      <c:pt idx="36">
                        <c:v>26.768345</c:v>
                      </c:pt>
                      <c:pt idx="37">
                        <c:v>26.770690999999999</c:v>
                      </c:pt>
                      <c:pt idx="38">
                        <c:v>26.777274999999999</c:v>
                      </c:pt>
                      <c:pt idx="39">
                        <c:v>26.781281</c:v>
                      </c:pt>
                      <c:pt idx="40">
                        <c:v>26.783387999999999</c:v>
                      </c:pt>
                      <c:pt idx="41">
                        <c:v>26.785789000000001</c:v>
                      </c:pt>
                      <c:pt idx="42">
                        <c:v>26.788772999999999</c:v>
                      </c:pt>
                      <c:pt idx="43">
                        <c:v>26.791976999999999</c:v>
                      </c:pt>
                      <c:pt idx="44">
                        <c:v>26.794682999999999</c:v>
                      </c:pt>
                      <c:pt idx="45">
                        <c:v>26.795652</c:v>
                      </c:pt>
                      <c:pt idx="46">
                        <c:v>26.796634999999998</c:v>
                      </c:pt>
                      <c:pt idx="47">
                        <c:v>26.798632000000001</c:v>
                      </c:pt>
                      <c:pt idx="48">
                        <c:v>26.799458000000001</c:v>
                      </c:pt>
                      <c:pt idx="49">
                        <c:v>26.800829</c:v>
                      </c:pt>
                      <c:pt idx="50">
                        <c:v>26.802437000000001</c:v>
                      </c:pt>
                      <c:pt idx="51">
                        <c:v>26.802437000000001</c:v>
                      </c:pt>
                      <c:pt idx="52">
                        <c:v>22.459060999999998</c:v>
                      </c:pt>
                      <c:pt idx="53">
                        <c:v>18.115684999999999</c:v>
                      </c:pt>
                      <c:pt idx="54">
                        <c:v>18.115684999999999</c:v>
                      </c:pt>
                      <c:pt idx="55">
                        <c:v>17.246013999999999</c:v>
                      </c:pt>
                      <c:pt idx="56">
                        <c:v>17.252344000000001</c:v>
                      </c:pt>
                      <c:pt idx="57">
                        <c:v>17.259879999999999</c:v>
                      </c:pt>
                      <c:pt idx="58">
                        <c:v>26.739979000000002</c:v>
                      </c:pt>
                      <c:pt idx="59">
                        <c:v>26.740462999999998</c:v>
                      </c:pt>
                      <c:pt idx="60">
                        <c:v>26.740879</c:v>
                      </c:pt>
                      <c:pt idx="61">
                        <c:v>26.741340999999998</c:v>
                      </c:pt>
                      <c:pt idx="62">
                        <c:v>26.743824</c:v>
                      </c:pt>
                      <c:pt idx="63">
                        <c:v>26.748180000000001</c:v>
                      </c:pt>
                      <c:pt idx="64">
                        <c:v>26.753654000000001</c:v>
                      </c:pt>
                      <c:pt idx="65">
                        <c:v>26.762722</c:v>
                      </c:pt>
                      <c:pt idx="66">
                        <c:v>26.768984</c:v>
                      </c:pt>
                      <c:pt idx="67">
                        <c:v>26.774742</c:v>
                      </c:pt>
                      <c:pt idx="68">
                        <c:v>26.777284999999999</c:v>
                      </c:pt>
                      <c:pt idx="69">
                        <c:v>26.779181000000001</c:v>
                      </c:pt>
                      <c:pt idx="70">
                        <c:v>26.780411000000001</c:v>
                      </c:pt>
                      <c:pt idx="71">
                        <c:v>26.784786</c:v>
                      </c:pt>
                      <c:pt idx="72">
                        <c:v>26.791954</c:v>
                      </c:pt>
                      <c:pt idx="73">
                        <c:v>26.796215</c:v>
                      </c:pt>
                      <c:pt idx="74">
                        <c:v>26.797438</c:v>
                      </c:pt>
                      <c:pt idx="75">
                        <c:v>26.801743999999999</c:v>
                      </c:pt>
                      <c:pt idx="76">
                        <c:v>26.804908999999999</c:v>
                      </c:pt>
                      <c:pt idx="77">
                        <c:v>26.810687999999999</c:v>
                      </c:pt>
                      <c:pt idx="78">
                        <c:v>26.812854999999999</c:v>
                      </c:pt>
                      <c:pt idx="79">
                        <c:v>26.814785000000001</c:v>
                      </c:pt>
                      <c:pt idx="80">
                        <c:v>26.818439000000001</c:v>
                      </c:pt>
                    </c:numCache>
                  </c:numRef>
                </c:val>
                <c:smooth val="0"/>
              </c15:ser>
            </c15:filteredLineSeries>
          </c:ext>
        </c:extLst>
      </c:lineChart>
      <c:catAx>
        <c:axId val="211019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rgbClr val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019696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211019696"/>
        <c:scaling>
          <c:orientation val="minMax"/>
          <c:max val="2500"/>
          <c:min val="0"/>
        </c:scaling>
        <c:delete val="0"/>
        <c:axPos val="l"/>
        <c:majorGridlines>
          <c:spPr>
            <a:ln w="9525" cap="flat" cmpd="sng" algn="ctr">
              <a:solidFill>
                <a:srgbClr val="FFFFFF">
                  <a:lumMod val="65000"/>
                </a:srgb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01913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5983510011778119E-2"/>
          <c:y val="6.5822784810130736E-2"/>
          <c:w val="0.86572438162544174"/>
          <c:h val="0.80506329113924047"/>
        </c:manualLayout>
      </c:layout>
      <c:areaChart>
        <c:grouping val="stacked"/>
        <c:varyColors val="0"/>
        <c:ser>
          <c:idx val="5"/>
          <c:order val="0"/>
          <c:tx>
            <c:strRef>
              <c:f>Sheet1!$A$7</c:f>
              <c:strCache>
                <c:ptCount val="1"/>
                <c:pt idx="0">
                  <c:v>Hydro</c:v>
                </c:pt>
              </c:strCache>
            </c:strRef>
          </c:tx>
          <c:spPr>
            <a:solidFill>
              <a:srgbClr val="003953"/>
            </a:solidFill>
            <a:ln w="38100">
              <a:noFill/>
            </a:ln>
          </c:spPr>
          <c:cat>
            <c:numRef>
              <c:f>Sheet1!$B$1:$BT$1</c:f>
              <c:numCache>
                <c:formatCode>General</c:formatCode>
                <c:ptCount val="71"/>
                <c:pt idx="0">
                  <c:v>2000</c:v>
                </c:pt>
                <c:pt idx="5">
                  <c:v>2005</c:v>
                </c:pt>
                <c:pt idx="10">
                  <c:v>2010</c:v>
                </c:pt>
                <c:pt idx="15">
                  <c:v>2015</c:v>
                </c:pt>
                <c:pt idx="20">
                  <c:v>2020</c:v>
                </c:pt>
                <c:pt idx="25">
                  <c:v>2025</c:v>
                </c:pt>
                <c:pt idx="30">
                  <c:v>2030</c:v>
                </c:pt>
                <c:pt idx="35">
                  <c:v>2035</c:v>
                </c:pt>
                <c:pt idx="40">
                  <c:v>2040</c:v>
                </c:pt>
                <c:pt idx="45">
                  <c:v>2015</c:v>
                </c:pt>
                <c:pt idx="50">
                  <c:v>2020</c:v>
                </c:pt>
                <c:pt idx="55">
                  <c:v>2025</c:v>
                </c:pt>
                <c:pt idx="60">
                  <c:v>2030</c:v>
                </c:pt>
                <c:pt idx="65">
                  <c:v>2035</c:v>
                </c:pt>
                <c:pt idx="70">
                  <c:v>2040</c:v>
                </c:pt>
              </c:numCache>
            </c:numRef>
          </c:cat>
          <c:val>
            <c:numRef>
              <c:f>Sheet1!$B$7:$BT$7</c:f>
              <c:numCache>
                <c:formatCode>General</c:formatCode>
                <c:ptCount val="71"/>
                <c:pt idx="0">
                  <c:v>275.57259700000003</c:v>
                </c:pt>
                <c:pt idx="1">
                  <c:v>216.96104500000001</c:v>
                </c:pt>
                <c:pt idx="2">
                  <c:v>264.32883099999998</c:v>
                </c:pt>
                <c:pt idx="3">
                  <c:v>275.80632299999996</c:v>
                </c:pt>
                <c:pt idx="4">
                  <c:v>268.41730799999999</c:v>
                </c:pt>
                <c:pt idx="5">
                  <c:v>270.32125500000001</c:v>
                </c:pt>
                <c:pt idx="6">
                  <c:v>289.24641600000001</c:v>
                </c:pt>
                <c:pt idx="7">
                  <c:v>247.509974</c:v>
                </c:pt>
                <c:pt idx="8">
                  <c:v>254.83138500000001</c:v>
                </c:pt>
                <c:pt idx="9">
                  <c:v>273.44509399999998</c:v>
                </c:pt>
                <c:pt idx="10">
                  <c:v>260.20306900000003</c:v>
                </c:pt>
                <c:pt idx="11">
                  <c:v>319.35490399999998</c:v>
                </c:pt>
                <c:pt idx="12">
                  <c:v>276.24022300000001</c:v>
                </c:pt>
                <c:pt idx="13">
                  <c:v>268.565383</c:v>
                </c:pt>
                <c:pt idx="14">
                  <c:v>259.36662200000001</c:v>
                </c:pt>
                <c:pt idx="15">
                  <c:v>246.80154400000001</c:v>
                </c:pt>
                <c:pt idx="16">
                  <c:v>256.28653000000003</c:v>
                </c:pt>
                <c:pt idx="17">
                  <c:v>272.76504499999999</c:v>
                </c:pt>
                <c:pt idx="18">
                  <c:v>282.015198</c:v>
                </c:pt>
                <c:pt idx="19">
                  <c:v>294.29397599999999</c:v>
                </c:pt>
                <c:pt idx="20">
                  <c:v>294.05212399999999</c:v>
                </c:pt>
                <c:pt idx="21">
                  <c:v>294.06793199999998</c:v>
                </c:pt>
                <c:pt idx="22">
                  <c:v>294.08532700000001</c:v>
                </c:pt>
                <c:pt idx="23">
                  <c:v>294.10549900000001</c:v>
                </c:pt>
                <c:pt idx="24">
                  <c:v>294.779449</c:v>
                </c:pt>
                <c:pt idx="25">
                  <c:v>295.03970299999997</c:v>
                </c:pt>
                <c:pt idx="26">
                  <c:v>295.17971799999998</c:v>
                </c:pt>
                <c:pt idx="27">
                  <c:v>295.20083599999998</c:v>
                </c:pt>
                <c:pt idx="28">
                  <c:v>295.22137500000002</c:v>
                </c:pt>
                <c:pt idx="29">
                  <c:v>295.53836100000001</c:v>
                </c:pt>
                <c:pt idx="30">
                  <c:v>295.55697600000002</c:v>
                </c:pt>
                <c:pt idx="31">
                  <c:v>295.71142600000002</c:v>
                </c:pt>
                <c:pt idx="32">
                  <c:v>295.73117100000002</c:v>
                </c:pt>
                <c:pt idx="33">
                  <c:v>295.83520499999997</c:v>
                </c:pt>
                <c:pt idx="34">
                  <c:v>295.85983299999998</c:v>
                </c:pt>
                <c:pt idx="35">
                  <c:v>296.11520400000001</c:v>
                </c:pt>
                <c:pt idx="36">
                  <c:v>296.44335899999999</c:v>
                </c:pt>
                <c:pt idx="37">
                  <c:v>297.05581699999999</c:v>
                </c:pt>
                <c:pt idx="38">
                  <c:v>297.25256300000001</c:v>
                </c:pt>
                <c:pt idx="39">
                  <c:v>297.28131100000002</c:v>
                </c:pt>
                <c:pt idx="40">
                  <c:v>297.57275399999997</c:v>
                </c:pt>
                <c:pt idx="41">
                  <c:v>297.57275399999997</c:v>
                </c:pt>
                <c:pt idx="42">
                  <c:v>297.57275399999997</c:v>
                </c:pt>
                <c:pt idx="43">
                  <c:v>259.36662200000001</c:v>
                </c:pt>
                <c:pt idx="44">
                  <c:v>259.36662200000001</c:v>
                </c:pt>
                <c:pt idx="45">
                  <c:v>246.80154400000001</c:v>
                </c:pt>
                <c:pt idx="46">
                  <c:v>256.28656000000001</c:v>
                </c:pt>
                <c:pt idx="47">
                  <c:v>272.76504499999999</c:v>
                </c:pt>
                <c:pt idx="48">
                  <c:v>282.015717</c:v>
                </c:pt>
                <c:pt idx="49">
                  <c:v>294.29458599999998</c:v>
                </c:pt>
                <c:pt idx="50">
                  <c:v>294.05365</c:v>
                </c:pt>
                <c:pt idx="51">
                  <c:v>294.07174700000002</c:v>
                </c:pt>
                <c:pt idx="52">
                  <c:v>294.09344499999997</c:v>
                </c:pt>
                <c:pt idx="53">
                  <c:v>294.11639400000001</c:v>
                </c:pt>
                <c:pt idx="54">
                  <c:v>294.13861100000003</c:v>
                </c:pt>
                <c:pt idx="55">
                  <c:v>294.160706</c:v>
                </c:pt>
                <c:pt idx="56">
                  <c:v>294.18441799999999</c:v>
                </c:pt>
                <c:pt idx="57">
                  <c:v>294.20895400000001</c:v>
                </c:pt>
                <c:pt idx="58">
                  <c:v>294.23358200000001</c:v>
                </c:pt>
                <c:pt idx="59">
                  <c:v>294.25976600000001</c:v>
                </c:pt>
                <c:pt idx="60">
                  <c:v>294.28277600000001</c:v>
                </c:pt>
                <c:pt idx="61">
                  <c:v>294.30423000000002</c:v>
                </c:pt>
                <c:pt idx="62">
                  <c:v>294.32629400000002</c:v>
                </c:pt>
                <c:pt idx="63">
                  <c:v>294.35012799999998</c:v>
                </c:pt>
                <c:pt idx="64">
                  <c:v>294.37481700000001</c:v>
                </c:pt>
                <c:pt idx="65">
                  <c:v>294.40197799999999</c:v>
                </c:pt>
                <c:pt idx="66">
                  <c:v>294.429596</c:v>
                </c:pt>
                <c:pt idx="67">
                  <c:v>294.458527</c:v>
                </c:pt>
                <c:pt idx="68">
                  <c:v>294.48968500000001</c:v>
                </c:pt>
                <c:pt idx="69">
                  <c:v>294.934845</c:v>
                </c:pt>
                <c:pt idx="70">
                  <c:v>294.96786500000002</c:v>
                </c:pt>
              </c:numCache>
            </c:numRef>
          </c:val>
        </c:ser>
        <c:ser>
          <c:idx val="7"/>
          <c:order val="1"/>
          <c:tx>
            <c:strRef>
              <c:f>Sheet1!$A$2</c:f>
              <c:strCache>
                <c:ptCount val="1"/>
                <c:pt idx="0">
                  <c:v>MSW/LFG</c:v>
                </c:pt>
              </c:strCache>
            </c:strRef>
          </c:tx>
          <c:spPr>
            <a:solidFill>
              <a:srgbClr val="675005"/>
            </a:solidFill>
            <a:ln w="28806">
              <a:noFill/>
            </a:ln>
          </c:spPr>
          <c:cat>
            <c:numRef>
              <c:f>Sheet1!$B$1:$BT$1</c:f>
              <c:numCache>
                <c:formatCode>General</c:formatCode>
                <c:ptCount val="71"/>
                <c:pt idx="0">
                  <c:v>2000</c:v>
                </c:pt>
                <c:pt idx="5">
                  <c:v>2005</c:v>
                </c:pt>
                <c:pt idx="10">
                  <c:v>2010</c:v>
                </c:pt>
                <c:pt idx="15">
                  <c:v>2015</c:v>
                </c:pt>
                <c:pt idx="20">
                  <c:v>2020</c:v>
                </c:pt>
                <c:pt idx="25">
                  <c:v>2025</c:v>
                </c:pt>
                <c:pt idx="30">
                  <c:v>2030</c:v>
                </c:pt>
                <c:pt idx="35">
                  <c:v>2035</c:v>
                </c:pt>
                <c:pt idx="40">
                  <c:v>2040</c:v>
                </c:pt>
                <c:pt idx="45">
                  <c:v>2015</c:v>
                </c:pt>
                <c:pt idx="50">
                  <c:v>2020</c:v>
                </c:pt>
                <c:pt idx="55">
                  <c:v>2025</c:v>
                </c:pt>
                <c:pt idx="60">
                  <c:v>2030</c:v>
                </c:pt>
                <c:pt idx="65">
                  <c:v>2035</c:v>
                </c:pt>
                <c:pt idx="70">
                  <c:v>2040</c:v>
                </c:pt>
              </c:numCache>
            </c:numRef>
          </c:cat>
          <c:val>
            <c:numRef>
              <c:f>Sheet1!$B$2:$BT$2</c:f>
              <c:numCache>
                <c:formatCode>General</c:formatCode>
                <c:ptCount val="71"/>
                <c:pt idx="0">
                  <c:v>23.131314</c:v>
                </c:pt>
                <c:pt idx="1">
                  <c:v>14.548152</c:v>
                </c:pt>
                <c:pt idx="2">
                  <c:v>15.043711999999999</c:v>
                </c:pt>
                <c:pt idx="3">
                  <c:v>15.811992</c:v>
                </c:pt>
                <c:pt idx="4">
                  <c:v>15.42057</c:v>
                </c:pt>
                <c:pt idx="5">
                  <c:v>15.420393000000001</c:v>
                </c:pt>
                <c:pt idx="6">
                  <c:v>16.098524999999999</c:v>
                </c:pt>
                <c:pt idx="7">
                  <c:v>16.524553999999998</c:v>
                </c:pt>
                <c:pt idx="8">
                  <c:v>17.733758999999999</c:v>
                </c:pt>
                <c:pt idx="9">
                  <c:v>18.442596000000002</c:v>
                </c:pt>
                <c:pt idx="10">
                  <c:v>18.917206999999998</c:v>
                </c:pt>
                <c:pt idx="11">
                  <c:v>19.221762999999999</c:v>
                </c:pt>
                <c:pt idx="12">
                  <c:v>19.823036999999999</c:v>
                </c:pt>
                <c:pt idx="13">
                  <c:v>20.830490000000001</c:v>
                </c:pt>
                <c:pt idx="14">
                  <c:v>21.649719000000001</c:v>
                </c:pt>
                <c:pt idx="15">
                  <c:v>23.514174000000001</c:v>
                </c:pt>
                <c:pt idx="16">
                  <c:v>24.787424000000001</c:v>
                </c:pt>
                <c:pt idx="17">
                  <c:v>24.31945</c:v>
                </c:pt>
                <c:pt idx="18">
                  <c:v>24.480694</c:v>
                </c:pt>
                <c:pt idx="19">
                  <c:v>24.957560000000001</c:v>
                </c:pt>
                <c:pt idx="20">
                  <c:v>25.031642999999999</c:v>
                </c:pt>
                <c:pt idx="21">
                  <c:v>24.576205999999999</c:v>
                </c:pt>
                <c:pt idx="22">
                  <c:v>25.116479999999999</c:v>
                </c:pt>
                <c:pt idx="23">
                  <c:v>24.782347000000001</c:v>
                </c:pt>
                <c:pt idx="24">
                  <c:v>24.721188999999999</c:v>
                </c:pt>
                <c:pt idx="25">
                  <c:v>24.868269000000002</c:v>
                </c:pt>
                <c:pt idx="26">
                  <c:v>24.91217</c:v>
                </c:pt>
                <c:pt idx="27">
                  <c:v>24.298721</c:v>
                </c:pt>
                <c:pt idx="28">
                  <c:v>25.415338999999999</c:v>
                </c:pt>
                <c:pt idx="29">
                  <c:v>24.3034</c:v>
                </c:pt>
                <c:pt idx="30">
                  <c:v>24.861629000000001</c:v>
                </c:pt>
                <c:pt idx="31">
                  <c:v>25.059211999999999</c:v>
                </c:pt>
                <c:pt idx="32">
                  <c:v>25.494731999999999</c:v>
                </c:pt>
                <c:pt idx="33">
                  <c:v>25.666129999999999</c:v>
                </c:pt>
                <c:pt idx="34">
                  <c:v>25.204205999999999</c:v>
                </c:pt>
                <c:pt idx="35">
                  <c:v>25.775020999999999</c:v>
                </c:pt>
                <c:pt idx="36">
                  <c:v>25.313158000000001</c:v>
                </c:pt>
                <c:pt idx="37">
                  <c:v>25.768839</c:v>
                </c:pt>
                <c:pt idx="38">
                  <c:v>26.234729999999999</c:v>
                </c:pt>
                <c:pt idx="39">
                  <c:v>26.289082000000001</c:v>
                </c:pt>
                <c:pt idx="40">
                  <c:v>25.955639000000001</c:v>
                </c:pt>
                <c:pt idx="41">
                  <c:v>25.955639000000001</c:v>
                </c:pt>
                <c:pt idx="42">
                  <c:v>25.955639000000001</c:v>
                </c:pt>
                <c:pt idx="43">
                  <c:v>21.649719000000001</c:v>
                </c:pt>
                <c:pt idx="44">
                  <c:v>21.649719000000001</c:v>
                </c:pt>
                <c:pt idx="45">
                  <c:v>23.495381999999999</c:v>
                </c:pt>
                <c:pt idx="46">
                  <c:v>24.392481</c:v>
                </c:pt>
                <c:pt idx="47">
                  <c:v>24.742419999999999</c:v>
                </c:pt>
                <c:pt idx="48">
                  <c:v>24.883655999999998</c:v>
                </c:pt>
                <c:pt idx="49">
                  <c:v>24.939427999999999</c:v>
                </c:pt>
                <c:pt idx="50">
                  <c:v>24.525918999999998</c:v>
                </c:pt>
                <c:pt idx="51">
                  <c:v>24.669495000000001</c:v>
                </c:pt>
                <c:pt idx="52">
                  <c:v>24.716801</c:v>
                </c:pt>
                <c:pt idx="53">
                  <c:v>24.637965999999999</c:v>
                </c:pt>
                <c:pt idx="54">
                  <c:v>24.507916999999999</c:v>
                </c:pt>
                <c:pt idx="55">
                  <c:v>24.597615999999999</c:v>
                </c:pt>
                <c:pt idx="56">
                  <c:v>24.245781000000001</c:v>
                </c:pt>
                <c:pt idx="57">
                  <c:v>24.305754</c:v>
                </c:pt>
                <c:pt idx="58">
                  <c:v>24.736549</c:v>
                </c:pt>
                <c:pt idx="59">
                  <c:v>24.388318999999999</c:v>
                </c:pt>
                <c:pt idx="60">
                  <c:v>24.444196999999999</c:v>
                </c:pt>
                <c:pt idx="61">
                  <c:v>24.491721999999999</c:v>
                </c:pt>
                <c:pt idx="62">
                  <c:v>24.534718000000002</c:v>
                </c:pt>
                <c:pt idx="63">
                  <c:v>25.436388000000001</c:v>
                </c:pt>
                <c:pt idx="64">
                  <c:v>25.197293999999999</c:v>
                </c:pt>
                <c:pt idx="65">
                  <c:v>25.805111</c:v>
                </c:pt>
                <c:pt idx="66">
                  <c:v>25.849730000000001</c:v>
                </c:pt>
                <c:pt idx="67">
                  <c:v>26.309767000000001</c:v>
                </c:pt>
                <c:pt idx="68">
                  <c:v>26.152073000000001</c:v>
                </c:pt>
                <c:pt idx="69">
                  <c:v>25.635120000000001</c:v>
                </c:pt>
                <c:pt idx="70">
                  <c:v>26.388770999999998</c:v>
                </c:pt>
              </c:numCache>
            </c:numRef>
          </c:val>
        </c:ser>
        <c:ser>
          <c:idx val="8"/>
          <c:order val="2"/>
          <c:tx>
            <c:strRef>
              <c:f>Sheet1!$A$3</c:f>
              <c:strCache>
                <c:ptCount val="1"/>
                <c:pt idx="0">
                  <c:v>Biomass</c:v>
                </c:pt>
              </c:strCache>
            </c:strRef>
          </c:tx>
          <c:spPr>
            <a:solidFill>
              <a:srgbClr val="333333">
                <a:lumMod val="40000"/>
                <a:lumOff val="60000"/>
              </a:srgbClr>
            </a:solidFill>
            <a:ln w="28806">
              <a:noFill/>
            </a:ln>
          </c:spPr>
          <c:cat>
            <c:numRef>
              <c:f>Sheet1!$B$1:$BT$1</c:f>
              <c:numCache>
                <c:formatCode>General</c:formatCode>
                <c:ptCount val="71"/>
                <c:pt idx="0">
                  <c:v>2000</c:v>
                </c:pt>
                <c:pt idx="5">
                  <c:v>2005</c:v>
                </c:pt>
                <c:pt idx="10">
                  <c:v>2010</c:v>
                </c:pt>
                <c:pt idx="15">
                  <c:v>2015</c:v>
                </c:pt>
                <c:pt idx="20">
                  <c:v>2020</c:v>
                </c:pt>
                <c:pt idx="25">
                  <c:v>2025</c:v>
                </c:pt>
                <c:pt idx="30">
                  <c:v>2030</c:v>
                </c:pt>
                <c:pt idx="35">
                  <c:v>2035</c:v>
                </c:pt>
                <c:pt idx="40">
                  <c:v>2040</c:v>
                </c:pt>
                <c:pt idx="45">
                  <c:v>2015</c:v>
                </c:pt>
                <c:pt idx="50">
                  <c:v>2020</c:v>
                </c:pt>
                <c:pt idx="55">
                  <c:v>2025</c:v>
                </c:pt>
                <c:pt idx="60">
                  <c:v>2030</c:v>
                </c:pt>
                <c:pt idx="65">
                  <c:v>2035</c:v>
                </c:pt>
                <c:pt idx="70">
                  <c:v>2040</c:v>
                </c:pt>
              </c:numCache>
            </c:numRef>
          </c:cat>
          <c:val>
            <c:numRef>
              <c:f>Sheet1!$B$3:$BT$3</c:f>
              <c:numCache>
                <c:formatCode>General</c:formatCode>
                <c:ptCount val="71"/>
                <c:pt idx="0">
                  <c:v>37.594866000000003</c:v>
                </c:pt>
                <c:pt idx="1">
                  <c:v>35.199905000000001</c:v>
                </c:pt>
                <c:pt idx="2">
                  <c:v>38.665036999999998</c:v>
                </c:pt>
                <c:pt idx="3">
                  <c:v>37.529095999999996</c:v>
                </c:pt>
                <c:pt idx="4">
                  <c:v>38.116883000000001</c:v>
                </c:pt>
                <c:pt idx="5">
                  <c:v>38.856417</c:v>
                </c:pt>
                <c:pt idx="6">
                  <c:v>38.762096</c:v>
                </c:pt>
                <c:pt idx="7">
                  <c:v>39.014023999999999</c:v>
                </c:pt>
                <c:pt idx="8">
                  <c:v>37.299853000000006</c:v>
                </c:pt>
                <c:pt idx="9">
                  <c:v>36.050137999999997</c:v>
                </c:pt>
                <c:pt idx="10">
                  <c:v>37.172160000000005</c:v>
                </c:pt>
                <c:pt idx="11">
                  <c:v>37.449066999999999</c:v>
                </c:pt>
                <c:pt idx="12">
                  <c:v>37.799129000000001</c:v>
                </c:pt>
                <c:pt idx="13">
                  <c:v>40.027536999999995</c:v>
                </c:pt>
                <c:pt idx="14">
                  <c:v>42.339725000000001</c:v>
                </c:pt>
                <c:pt idx="15">
                  <c:v>32.117561000000002</c:v>
                </c:pt>
                <c:pt idx="16">
                  <c:v>31.746302</c:v>
                </c:pt>
                <c:pt idx="17">
                  <c:v>30.980754999999998</c:v>
                </c:pt>
                <c:pt idx="18">
                  <c:v>35.079608999999998</c:v>
                </c:pt>
                <c:pt idx="19">
                  <c:v>35.055304999999997</c:v>
                </c:pt>
                <c:pt idx="20">
                  <c:v>35.288978999999998</c:v>
                </c:pt>
                <c:pt idx="21">
                  <c:v>35.358184999999999</c:v>
                </c:pt>
                <c:pt idx="22">
                  <c:v>35.641663000000001</c:v>
                </c:pt>
                <c:pt idx="23">
                  <c:v>37.038685000000001</c:v>
                </c:pt>
                <c:pt idx="24">
                  <c:v>38.631400999999997</c:v>
                </c:pt>
                <c:pt idx="25">
                  <c:v>39.685299000000001</c:v>
                </c:pt>
                <c:pt idx="26">
                  <c:v>40.232444999999998</c:v>
                </c:pt>
                <c:pt idx="27">
                  <c:v>40.792758999999997</c:v>
                </c:pt>
                <c:pt idx="28">
                  <c:v>41.004981999999998</c:v>
                </c:pt>
                <c:pt idx="29">
                  <c:v>41.97242</c:v>
                </c:pt>
                <c:pt idx="30">
                  <c:v>42.196731999999997</c:v>
                </c:pt>
                <c:pt idx="31">
                  <c:v>41.232658000000001</c:v>
                </c:pt>
                <c:pt idx="32">
                  <c:v>41.009887999999997</c:v>
                </c:pt>
                <c:pt idx="33">
                  <c:v>41.932147999999998</c:v>
                </c:pt>
                <c:pt idx="34">
                  <c:v>41.223297000000002</c:v>
                </c:pt>
                <c:pt idx="35">
                  <c:v>41.197204999999997</c:v>
                </c:pt>
                <c:pt idx="36">
                  <c:v>41.328662999999999</c:v>
                </c:pt>
                <c:pt idx="37">
                  <c:v>42.305168000000002</c:v>
                </c:pt>
                <c:pt idx="38">
                  <c:v>42.890076000000001</c:v>
                </c:pt>
                <c:pt idx="39">
                  <c:v>43.137633999999998</c:v>
                </c:pt>
                <c:pt idx="40">
                  <c:v>45.243110999999999</c:v>
                </c:pt>
                <c:pt idx="41">
                  <c:v>45.243110999999999</c:v>
                </c:pt>
                <c:pt idx="42">
                  <c:v>45.243110999999999</c:v>
                </c:pt>
                <c:pt idx="43">
                  <c:v>42.339725000000001</c:v>
                </c:pt>
                <c:pt idx="44">
                  <c:v>42.339725000000001</c:v>
                </c:pt>
                <c:pt idx="45">
                  <c:v>32.167473000000001</c:v>
                </c:pt>
                <c:pt idx="46">
                  <c:v>31.756519000000001</c:v>
                </c:pt>
                <c:pt idx="47">
                  <c:v>31.238077000000001</c:v>
                </c:pt>
                <c:pt idx="48">
                  <c:v>35.18927</c:v>
                </c:pt>
                <c:pt idx="49">
                  <c:v>34.960999000000001</c:v>
                </c:pt>
                <c:pt idx="50">
                  <c:v>35.20776</c:v>
                </c:pt>
                <c:pt idx="51">
                  <c:v>35.646687</c:v>
                </c:pt>
                <c:pt idx="52">
                  <c:v>35.840705999999997</c:v>
                </c:pt>
                <c:pt idx="53">
                  <c:v>36.94556</c:v>
                </c:pt>
                <c:pt idx="54">
                  <c:v>38.292724999999997</c:v>
                </c:pt>
                <c:pt idx="55">
                  <c:v>39.277107000000001</c:v>
                </c:pt>
                <c:pt idx="56">
                  <c:v>39.644424000000001</c:v>
                </c:pt>
                <c:pt idx="57">
                  <c:v>39.839432000000002</c:v>
                </c:pt>
                <c:pt idx="58">
                  <c:v>39.901198999999998</c:v>
                </c:pt>
                <c:pt idx="59">
                  <c:v>39.507522999999999</c:v>
                </c:pt>
                <c:pt idx="60">
                  <c:v>39.932693</c:v>
                </c:pt>
                <c:pt idx="61">
                  <c:v>39.731704999999998</c:v>
                </c:pt>
                <c:pt idx="62">
                  <c:v>40.074463000000002</c:v>
                </c:pt>
                <c:pt idx="63">
                  <c:v>40.077174999999997</c:v>
                </c:pt>
                <c:pt idx="64">
                  <c:v>39.732467999999997</c:v>
                </c:pt>
                <c:pt idx="65">
                  <c:v>39.931880999999997</c:v>
                </c:pt>
                <c:pt idx="66">
                  <c:v>39.698394999999998</c:v>
                </c:pt>
                <c:pt idx="67">
                  <c:v>40.064929999999997</c:v>
                </c:pt>
                <c:pt idx="68">
                  <c:v>40.113059999999997</c:v>
                </c:pt>
                <c:pt idx="69">
                  <c:v>40.373252999999998</c:v>
                </c:pt>
                <c:pt idx="70">
                  <c:v>40.964950999999999</c:v>
                </c:pt>
              </c:numCache>
            </c:numRef>
          </c:val>
        </c:ser>
        <c:ser>
          <c:idx val="0"/>
          <c:order val="3"/>
          <c:tx>
            <c:strRef>
              <c:f>Sheet1!$A$4</c:f>
              <c:strCache>
                <c:ptCount val="1"/>
                <c:pt idx="0">
                  <c:v>Geothermal</c:v>
                </c:pt>
              </c:strCache>
            </c:strRef>
          </c:tx>
          <c:spPr>
            <a:solidFill>
              <a:srgbClr val="A33340">
                <a:lumMod val="50000"/>
              </a:srgbClr>
            </a:solidFill>
            <a:ln w="28806">
              <a:noFill/>
            </a:ln>
          </c:spPr>
          <c:cat>
            <c:numRef>
              <c:f>Sheet1!$B$1:$BT$1</c:f>
              <c:numCache>
                <c:formatCode>General</c:formatCode>
                <c:ptCount val="71"/>
                <c:pt idx="0">
                  <c:v>2000</c:v>
                </c:pt>
                <c:pt idx="5">
                  <c:v>2005</c:v>
                </c:pt>
                <c:pt idx="10">
                  <c:v>2010</c:v>
                </c:pt>
                <c:pt idx="15">
                  <c:v>2015</c:v>
                </c:pt>
                <c:pt idx="20">
                  <c:v>2020</c:v>
                </c:pt>
                <c:pt idx="25">
                  <c:v>2025</c:v>
                </c:pt>
                <c:pt idx="30">
                  <c:v>2030</c:v>
                </c:pt>
                <c:pt idx="35">
                  <c:v>2035</c:v>
                </c:pt>
                <c:pt idx="40">
                  <c:v>2040</c:v>
                </c:pt>
                <c:pt idx="45">
                  <c:v>2015</c:v>
                </c:pt>
                <c:pt idx="50">
                  <c:v>2020</c:v>
                </c:pt>
                <c:pt idx="55">
                  <c:v>2025</c:v>
                </c:pt>
                <c:pt idx="60">
                  <c:v>2030</c:v>
                </c:pt>
                <c:pt idx="65">
                  <c:v>2035</c:v>
                </c:pt>
                <c:pt idx="70">
                  <c:v>2040</c:v>
                </c:pt>
              </c:numCache>
            </c:numRef>
          </c:cat>
          <c:val>
            <c:numRef>
              <c:f>Sheet1!$B$4:$BT$4</c:f>
              <c:numCache>
                <c:formatCode>General</c:formatCode>
                <c:ptCount val="71"/>
                <c:pt idx="0">
                  <c:v>14.093157999999999</c:v>
                </c:pt>
                <c:pt idx="1">
                  <c:v>13.740501</c:v>
                </c:pt>
                <c:pt idx="2">
                  <c:v>14.49131</c:v>
                </c:pt>
                <c:pt idx="3">
                  <c:v>14.424230999999999</c:v>
                </c:pt>
                <c:pt idx="4">
                  <c:v>14.810975000000001</c:v>
                </c:pt>
                <c:pt idx="5">
                  <c:v>14.691745000000001</c:v>
                </c:pt>
                <c:pt idx="6">
                  <c:v>14.568029000000001</c:v>
                </c:pt>
                <c:pt idx="7">
                  <c:v>14.637212999999999</c:v>
                </c:pt>
                <c:pt idx="8">
                  <c:v>14.839977000000001</c:v>
                </c:pt>
                <c:pt idx="9">
                  <c:v>15.008657999999999</c:v>
                </c:pt>
                <c:pt idx="10">
                  <c:v>15.219213</c:v>
                </c:pt>
                <c:pt idx="11">
                  <c:v>15.316068</c:v>
                </c:pt>
                <c:pt idx="12">
                  <c:v>15.562426</c:v>
                </c:pt>
                <c:pt idx="13">
                  <c:v>15.774674000000003</c:v>
                </c:pt>
                <c:pt idx="14">
                  <c:v>15.876941000000002</c:v>
                </c:pt>
                <c:pt idx="15">
                  <c:v>16.675781000000001</c:v>
                </c:pt>
                <c:pt idx="16">
                  <c:v>17.164847999999999</c:v>
                </c:pt>
                <c:pt idx="17">
                  <c:v>17.248055999999998</c:v>
                </c:pt>
                <c:pt idx="18">
                  <c:v>16.967447</c:v>
                </c:pt>
                <c:pt idx="19">
                  <c:v>18.884288999999999</c:v>
                </c:pt>
                <c:pt idx="20">
                  <c:v>21.482309000000001</c:v>
                </c:pt>
                <c:pt idx="21">
                  <c:v>23.868670999999999</c:v>
                </c:pt>
                <c:pt idx="22">
                  <c:v>26.277197000000001</c:v>
                </c:pt>
                <c:pt idx="23">
                  <c:v>28.620718</c:v>
                </c:pt>
                <c:pt idx="24">
                  <c:v>30.774543999999999</c:v>
                </c:pt>
                <c:pt idx="25">
                  <c:v>32.616810000000001</c:v>
                </c:pt>
                <c:pt idx="26">
                  <c:v>34.385539999999999</c:v>
                </c:pt>
                <c:pt idx="27">
                  <c:v>36.709201999999998</c:v>
                </c:pt>
                <c:pt idx="28">
                  <c:v>38.899796000000002</c:v>
                </c:pt>
                <c:pt idx="29">
                  <c:v>40.742054000000003</c:v>
                </c:pt>
                <c:pt idx="30">
                  <c:v>42.269356000000002</c:v>
                </c:pt>
                <c:pt idx="31">
                  <c:v>44.209431000000002</c:v>
                </c:pt>
                <c:pt idx="32">
                  <c:v>47.037841999999998</c:v>
                </c:pt>
                <c:pt idx="33">
                  <c:v>48.296776000000001</c:v>
                </c:pt>
                <c:pt idx="34">
                  <c:v>50.512138</c:v>
                </c:pt>
                <c:pt idx="35">
                  <c:v>51.375534000000002</c:v>
                </c:pt>
                <c:pt idx="36">
                  <c:v>52.351337000000001</c:v>
                </c:pt>
                <c:pt idx="37">
                  <c:v>53.133994999999999</c:v>
                </c:pt>
                <c:pt idx="38">
                  <c:v>54.188412</c:v>
                </c:pt>
                <c:pt idx="39">
                  <c:v>54.971622000000004</c:v>
                </c:pt>
                <c:pt idx="40">
                  <c:v>55.526024</c:v>
                </c:pt>
                <c:pt idx="41">
                  <c:v>55.526024</c:v>
                </c:pt>
                <c:pt idx="42">
                  <c:v>55.526024</c:v>
                </c:pt>
                <c:pt idx="43">
                  <c:v>15.876941000000002</c:v>
                </c:pt>
                <c:pt idx="44">
                  <c:v>15.876941000000002</c:v>
                </c:pt>
                <c:pt idx="45">
                  <c:v>16.675782999999999</c:v>
                </c:pt>
                <c:pt idx="46">
                  <c:v>17.164850000000001</c:v>
                </c:pt>
                <c:pt idx="47">
                  <c:v>17.252092000000001</c:v>
                </c:pt>
                <c:pt idx="48">
                  <c:v>16.972729000000001</c:v>
                </c:pt>
                <c:pt idx="49">
                  <c:v>18.884253000000001</c:v>
                </c:pt>
                <c:pt idx="50">
                  <c:v>21.475891000000001</c:v>
                </c:pt>
                <c:pt idx="51">
                  <c:v>23.679428000000001</c:v>
                </c:pt>
                <c:pt idx="52">
                  <c:v>26.105854000000001</c:v>
                </c:pt>
                <c:pt idx="53">
                  <c:v>28.378817000000002</c:v>
                </c:pt>
                <c:pt idx="54">
                  <c:v>30.117419999999999</c:v>
                </c:pt>
                <c:pt idx="55">
                  <c:v>31.800735</c:v>
                </c:pt>
                <c:pt idx="56">
                  <c:v>33.400424999999998</c:v>
                </c:pt>
                <c:pt idx="57">
                  <c:v>35.920966999999997</c:v>
                </c:pt>
                <c:pt idx="58">
                  <c:v>38.458153000000003</c:v>
                </c:pt>
                <c:pt idx="59">
                  <c:v>41.009265999999997</c:v>
                </c:pt>
                <c:pt idx="60">
                  <c:v>42.853920000000002</c:v>
                </c:pt>
                <c:pt idx="61">
                  <c:v>44.440254000000003</c:v>
                </c:pt>
                <c:pt idx="62">
                  <c:v>45.785319999999999</c:v>
                </c:pt>
                <c:pt idx="63">
                  <c:v>46.839409000000003</c:v>
                </c:pt>
                <c:pt idx="64">
                  <c:v>47.647700999999998</c:v>
                </c:pt>
                <c:pt idx="65">
                  <c:v>49.432448999999998</c:v>
                </c:pt>
                <c:pt idx="66">
                  <c:v>50.445186999999997</c:v>
                </c:pt>
                <c:pt idx="67">
                  <c:v>51.237018999999997</c:v>
                </c:pt>
                <c:pt idx="68">
                  <c:v>52.524898999999998</c:v>
                </c:pt>
                <c:pt idx="69">
                  <c:v>53.529632999999997</c:v>
                </c:pt>
                <c:pt idx="70">
                  <c:v>54.647826999999999</c:v>
                </c:pt>
              </c:numCache>
            </c:numRef>
          </c:val>
        </c:ser>
        <c:ser>
          <c:idx val="1"/>
          <c:order val="4"/>
          <c:tx>
            <c:strRef>
              <c:f>Sheet1!$A$5</c:f>
              <c:strCache>
                <c:ptCount val="1"/>
                <c:pt idx="0">
                  <c:v>Solar </c:v>
                </c:pt>
              </c:strCache>
            </c:strRef>
          </c:tx>
          <c:spPr>
            <a:solidFill>
              <a:srgbClr val="FFC702"/>
            </a:solidFill>
            <a:ln w="28806">
              <a:noFill/>
            </a:ln>
          </c:spPr>
          <c:cat>
            <c:numRef>
              <c:f>Sheet1!$B$1:$BT$1</c:f>
              <c:numCache>
                <c:formatCode>General</c:formatCode>
                <c:ptCount val="71"/>
                <c:pt idx="0">
                  <c:v>2000</c:v>
                </c:pt>
                <c:pt idx="5">
                  <c:v>2005</c:v>
                </c:pt>
                <c:pt idx="10">
                  <c:v>2010</c:v>
                </c:pt>
                <c:pt idx="15">
                  <c:v>2015</c:v>
                </c:pt>
                <c:pt idx="20">
                  <c:v>2020</c:v>
                </c:pt>
                <c:pt idx="25">
                  <c:v>2025</c:v>
                </c:pt>
                <c:pt idx="30">
                  <c:v>2030</c:v>
                </c:pt>
                <c:pt idx="35">
                  <c:v>2035</c:v>
                </c:pt>
                <c:pt idx="40">
                  <c:v>2040</c:v>
                </c:pt>
                <c:pt idx="45">
                  <c:v>2015</c:v>
                </c:pt>
                <c:pt idx="50">
                  <c:v>2020</c:v>
                </c:pt>
                <c:pt idx="55">
                  <c:v>2025</c:v>
                </c:pt>
                <c:pt idx="60">
                  <c:v>2030</c:v>
                </c:pt>
                <c:pt idx="65">
                  <c:v>2035</c:v>
                </c:pt>
                <c:pt idx="70">
                  <c:v>2040</c:v>
                </c:pt>
              </c:numCache>
            </c:numRef>
          </c:cat>
          <c:val>
            <c:numRef>
              <c:f>Sheet1!$B$5:$BT$5</c:f>
              <c:numCache>
                <c:formatCode>General</c:formatCode>
                <c:ptCount val="71"/>
                <c:pt idx="0">
                  <c:v>0.49399999999999999</c:v>
                </c:pt>
                <c:pt idx="1">
                  <c:v>0.54200000000000004</c:v>
                </c:pt>
                <c:pt idx="2">
                  <c:v>0.55500000000000005</c:v>
                </c:pt>
                <c:pt idx="3">
                  <c:v>0.53400000000000003</c:v>
                </c:pt>
                <c:pt idx="4">
                  <c:v>0.72979300000000003</c:v>
                </c:pt>
                <c:pt idx="5">
                  <c:v>0.81311100000000003</c:v>
                </c:pt>
                <c:pt idx="6">
                  <c:v>1.0635190000000001</c:v>
                </c:pt>
                <c:pt idx="7">
                  <c:v>1.4028940000000001</c:v>
                </c:pt>
                <c:pt idx="8">
                  <c:v>2.0734689999999998</c:v>
                </c:pt>
                <c:pt idx="9">
                  <c:v>2.4408500000000002</c:v>
                </c:pt>
                <c:pt idx="10">
                  <c:v>3.6641629999999998</c:v>
                </c:pt>
                <c:pt idx="11">
                  <c:v>5.6472540000000002</c:v>
                </c:pt>
                <c:pt idx="12">
                  <c:v>10.402443</c:v>
                </c:pt>
                <c:pt idx="13">
                  <c:v>17.322590000000002</c:v>
                </c:pt>
                <c:pt idx="14">
                  <c:v>29.349377</c:v>
                </c:pt>
                <c:pt idx="15">
                  <c:v>37.620185999999997</c:v>
                </c:pt>
                <c:pt idx="16">
                  <c:v>51.223736000000002</c:v>
                </c:pt>
                <c:pt idx="17">
                  <c:v>72.461380000000005</c:v>
                </c:pt>
                <c:pt idx="18">
                  <c:v>81.010436999999996</c:v>
                </c:pt>
                <c:pt idx="19">
                  <c:v>86.681563999999995</c:v>
                </c:pt>
                <c:pt idx="20">
                  <c:v>92.523346000000004</c:v>
                </c:pt>
                <c:pt idx="21">
                  <c:v>115.082489</c:v>
                </c:pt>
                <c:pt idx="22">
                  <c:v>142.71585099999999</c:v>
                </c:pt>
                <c:pt idx="23">
                  <c:v>159.07515000000001</c:v>
                </c:pt>
                <c:pt idx="24">
                  <c:v>164.61837800000001</c:v>
                </c:pt>
                <c:pt idx="25">
                  <c:v>170.09509299999999</c:v>
                </c:pt>
                <c:pt idx="26">
                  <c:v>175.50058000000001</c:v>
                </c:pt>
                <c:pt idx="27">
                  <c:v>185.91746499999999</c:v>
                </c:pt>
                <c:pt idx="28">
                  <c:v>199.27233899999999</c:v>
                </c:pt>
                <c:pt idx="29">
                  <c:v>211.30755600000001</c:v>
                </c:pt>
                <c:pt idx="30">
                  <c:v>226.822678</c:v>
                </c:pt>
                <c:pt idx="31">
                  <c:v>250.86416600000001</c:v>
                </c:pt>
                <c:pt idx="32">
                  <c:v>281.587738</c:v>
                </c:pt>
                <c:pt idx="33">
                  <c:v>305.63909899999999</c:v>
                </c:pt>
                <c:pt idx="34">
                  <c:v>329.463257</c:v>
                </c:pt>
                <c:pt idx="35">
                  <c:v>363.64575200000002</c:v>
                </c:pt>
                <c:pt idx="36">
                  <c:v>378.21017499999999</c:v>
                </c:pt>
                <c:pt idx="37">
                  <c:v>413.41113300000001</c:v>
                </c:pt>
                <c:pt idx="38">
                  <c:v>430.76995799999997</c:v>
                </c:pt>
                <c:pt idx="39">
                  <c:v>449.740814</c:v>
                </c:pt>
                <c:pt idx="40">
                  <c:v>477.05593900000002</c:v>
                </c:pt>
                <c:pt idx="41">
                  <c:v>477.05593900000002</c:v>
                </c:pt>
                <c:pt idx="42">
                  <c:v>477.05593900000002</c:v>
                </c:pt>
                <c:pt idx="43">
                  <c:v>29.349377</c:v>
                </c:pt>
                <c:pt idx="44">
                  <c:v>29.349377</c:v>
                </c:pt>
                <c:pt idx="45">
                  <c:v>37.620426000000002</c:v>
                </c:pt>
                <c:pt idx="46">
                  <c:v>51.224342</c:v>
                </c:pt>
                <c:pt idx="47">
                  <c:v>71.038391000000004</c:v>
                </c:pt>
                <c:pt idx="48">
                  <c:v>81.288573999999997</c:v>
                </c:pt>
                <c:pt idx="49">
                  <c:v>87.487503000000004</c:v>
                </c:pt>
                <c:pt idx="50">
                  <c:v>93.327208999999996</c:v>
                </c:pt>
                <c:pt idx="51">
                  <c:v>100.89207500000001</c:v>
                </c:pt>
                <c:pt idx="52">
                  <c:v>105.35290500000001</c:v>
                </c:pt>
                <c:pt idx="53">
                  <c:v>107.361862</c:v>
                </c:pt>
                <c:pt idx="54">
                  <c:v>110.04349499999999</c:v>
                </c:pt>
                <c:pt idx="55">
                  <c:v>113.34998299999999</c:v>
                </c:pt>
                <c:pt idx="56">
                  <c:v>117.02480300000001</c:v>
                </c:pt>
                <c:pt idx="57">
                  <c:v>129.834686</c:v>
                </c:pt>
                <c:pt idx="58">
                  <c:v>146.42169200000001</c:v>
                </c:pt>
                <c:pt idx="59">
                  <c:v>165.315552</c:v>
                </c:pt>
                <c:pt idx="60">
                  <c:v>180.167633</c:v>
                </c:pt>
                <c:pt idx="61">
                  <c:v>201.262451</c:v>
                </c:pt>
                <c:pt idx="62">
                  <c:v>213.61608899999999</c:v>
                </c:pt>
                <c:pt idx="63">
                  <c:v>234.93261699999999</c:v>
                </c:pt>
                <c:pt idx="64">
                  <c:v>256.99255399999998</c:v>
                </c:pt>
                <c:pt idx="65">
                  <c:v>280.83502199999998</c:v>
                </c:pt>
                <c:pt idx="66">
                  <c:v>307.64389</c:v>
                </c:pt>
                <c:pt idx="67">
                  <c:v>327.51709</c:v>
                </c:pt>
                <c:pt idx="68">
                  <c:v>355.172211</c:v>
                </c:pt>
                <c:pt idx="69">
                  <c:v>368.44534299999998</c:v>
                </c:pt>
                <c:pt idx="70">
                  <c:v>388.560181</c:v>
                </c:pt>
              </c:numCache>
            </c:numRef>
          </c:val>
        </c:ser>
        <c:ser>
          <c:idx val="4"/>
          <c:order val="5"/>
          <c:tx>
            <c:strRef>
              <c:f>Sheet1!$A$6</c:f>
              <c:strCache>
                <c:ptCount val="1"/>
                <c:pt idx="0">
                  <c:v>Wind</c:v>
                </c:pt>
              </c:strCache>
            </c:strRef>
          </c:tx>
          <c:spPr>
            <a:solidFill>
              <a:srgbClr val="5D9732"/>
            </a:solidFill>
            <a:ln w="28806">
              <a:noFill/>
            </a:ln>
          </c:spPr>
          <c:cat>
            <c:numRef>
              <c:f>Sheet1!$B$1:$BT$1</c:f>
              <c:numCache>
                <c:formatCode>General</c:formatCode>
                <c:ptCount val="71"/>
                <c:pt idx="0">
                  <c:v>2000</c:v>
                </c:pt>
                <c:pt idx="5">
                  <c:v>2005</c:v>
                </c:pt>
                <c:pt idx="10">
                  <c:v>2010</c:v>
                </c:pt>
                <c:pt idx="15">
                  <c:v>2015</c:v>
                </c:pt>
                <c:pt idx="20">
                  <c:v>2020</c:v>
                </c:pt>
                <c:pt idx="25">
                  <c:v>2025</c:v>
                </c:pt>
                <c:pt idx="30">
                  <c:v>2030</c:v>
                </c:pt>
                <c:pt idx="35">
                  <c:v>2035</c:v>
                </c:pt>
                <c:pt idx="40">
                  <c:v>2040</c:v>
                </c:pt>
                <c:pt idx="45">
                  <c:v>2015</c:v>
                </c:pt>
                <c:pt idx="50">
                  <c:v>2020</c:v>
                </c:pt>
                <c:pt idx="55">
                  <c:v>2025</c:v>
                </c:pt>
                <c:pt idx="60">
                  <c:v>2030</c:v>
                </c:pt>
                <c:pt idx="65">
                  <c:v>2035</c:v>
                </c:pt>
                <c:pt idx="70">
                  <c:v>2040</c:v>
                </c:pt>
              </c:numCache>
            </c:numRef>
          </c:cat>
          <c:val>
            <c:numRef>
              <c:f>Sheet1!$B$6:$BT$6</c:f>
              <c:numCache>
                <c:formatCode>General</c:formatCode>
                <c:ptCount val="71"/>
                <c:pt idx="0">
                  <c:v>5.593261</c:v>
                </c:pt>
                <c:pt idx="1">
                  <c:v>6.7373310000000002</c:v>
                </c:pt>
                <c:pt idx="2">
                  <c:v>10.354280000000001</c:v>
                </c:pt>
                <c:pt idx="3">
                  <c:v>11.187466000000001</c:v>
                </c:pt>
                <c:pt idx="4">
                  <c:v>14.143741</c:v>
                </c:pt>
                <c:pt idx="5">
                  <c:v>17.810548999999998</c:v>
                </c:pt>
                <c:pt idx="6">
                  <c:v>26.589136999999997</c:v>
                </c:pt>
                <c:pt idx="7">
                  <c:v>34.449927000000002</c:v>
                </c:pt>
                <c:pt idx="8">
                  <c:v>55.363099999999996</c:v>
                </c:pt>
                <c:pt idx="9">
                  <c:v>73.886132000000003</c:v>
                </c:pt>
                <c:pt idx="10">
                  <c:v>94.652246000000005</c:v>
                </c:pt>
                <c:pt idx="11">
                  <c:v>120.176599</c:v>
                </c:pt>
                <c:pt idx="12">
                  <c:v>140.82170300000001</c:v>
                </c:pt>
                <c:pt idx="13">
                  <c:v>167.83974499999999</c:v>
                </c:pt>
                <c:pt idx="14">
                  <c:v>181.655282</c:v>
                </c:pt>
                <c:pt idx="15">
                  <c:v>189.627014</c:v>
                </c:pt>
                <c:pt idx="16">
                  <c:v>216.38269</c:v>
                </c:pt>
                <c:pt idx="17">
                  <c:v>234.29182399999999</c:v>
                </c:pt>
                <c:pt idx="18">
                  <c:v>254.48318499999999</c:v>
                </c:pt>
                <c:pt idx="19">
                  <c:v>307.08282500000001</c:v>
                </c:pt>
                <c:pt idx="20">
                  <c:v>367.61090100000001</c:v>
                </c:pt>
                <c:pt idx="21">
                  <c:v>433.83312999999998</c:v>
                </c:pt>
                <c:pt idx="22">
                  <c:v>451.69317599999999</c:v>
                </c:pt>
                <c:pt idx="23">
                  <c:v>452.92880200000002</c:v>
                </c:pt>
                <c:pt idx="24">
                  <c:v>453.04934700000001</c:v>
                </c:pt>
                <c:pt idx="25">
                  <c:v>453.153076</c:v>
                </c:pt>
                <c:pt idx="26">
                  <c:v>453.44012500000002</c:v>
                </c:pt>
                <c:pt idx="27">
                  <c:v>454.07321200000001</c:v>
                </c:pt>
                <c:pt idx="28">
                  <c:v>455.020081</c:v>
                </c:pt>
                <c:pt idx="29">
                  <c:v>456.04248000000001</c:v>
                </c:pt>
                <c:pt idx="30">
                  <c:v>456.66339099999999</c:v>
                </c:pt>
                <c:pt idx="31">
                  <c:v>457.20208700000001</c:v>
                </c:pt>
                <c:pt idx="32">
                  <c:v>457.90371699999997</c:v>
                </c:pt>
                <c:pt idx="33">
                  <c:v>458.46099900000002</c:v>
                </c:pt>
                <c:pt idx="34">
                  <c:v>459.043091</c:v>
                </c:pt>
                <c:pt idx="35">
                  <c:v>459.94738799999999</c:v>
                </c:pt>
                <c:pt idx="36">
                  <c:v>460.48703</c:v>
                </c:pt>
                <c:pt idx="37">
                  <c:v>465.40429699999999</c:v>
                </c:pt>
                <c:pt idx="38">
                  <c:v>467.31839000000002</c:v>
                </c:pt>
                <c:pt idx="39">
                  <c:v>468.58483899999999</c:v>
                </c:pt>
                <c:pt idx="40">
                  <c:v>472.75466899999998</c:v>
                </c:pt>
                <c:pt idx="41">
                  <c:v>472.75466899999998</c:v>
                </c:pt>
                <c:pt idx="42">
                  <c:v>472.75466899999998</c:v>
                </c:pt>
                <c:pt idx="43">
                  <c:v>181.655282</c:v>
                </c:pt>
                <c:pt idx="44">
                  <c:v>181.655282</c:v>
                </c:pt>
                <c:pt idx="45">
                  <c:v>189.62704500000001</c:v>
                </c:pt>
                <c:pt idx="46">
                  <c:v>216.38275100000001</c:v>
                </c:pt>
                <c:pt idx="47">
                  <c:v>234.29173299999999</c:v>
                </c:pt>
                <c:pt idx="48">
                  <c:v>249.69490099999999</c:v>
                </c:pt>
                <c:pt idx="49">
                  <c:v>301.11837800000001</c:v>
                </c:pt>
                <c:pt idx="50">
                  <c:v>361.64160199999998</c:v>
                </c:pt>
                <c:pt idx="51">
                  <c:v>384.21298200000001</c:v>
                </c:pt>
                <c:pt idx="52">
                  <c:v>387.55017099999998</c:v>
                </c:pt>
                <c:pt idx="53">
                  <c:v>387.872589</c:v>
                </c:pt>
                <c:pt idx="54">
                  <c:v>387.99688700000002</c:v>
                </c:pt>
                <c:pt idx="55">
                  <c:v>388.33712800000001</c:v>
                </c:pt>
                <c:pt idx="56">
                  <c:v>388.86148100000003</c:v>
                </c:pt>
                <c:pt idx="57">
                  <c:v>389.65002399999997</c:v>
                </c:pt>
                <c:pt idx="58">
                  <c:v>390.22418199999998</c:v>
                </c:pt>
                <c:pt idx="59">
                  <c:v>390.721161</c:v>
                </c:pt>
                <c:pt idx="60">
                  <c:v>391.28539999999998</c:v>
                </c:pt>
                <c:pt idx="61">
                  <c:v>391.826233</c:v>
                </c:pt>
                <c:pt idx="62">
                  <c:v>392.27664199999998</c:v>
                </c:pt>
                <c:pt idx="63">
                  <c:v>392.98568699999998</c:v>
                </c:pt>
                <c:pt idx="64">
                  <c:v>393.71170000000001</c:v>
                </c:pt>
                <c:pt idx="65">
                  <c:v>394.49121100000002</c:v>
                </c:pt>
                <c:pt idx="66">
                  <c:v>395.49896200000001</c:v>
                </c:pt>
                <c:pt idx="67">
                  <c:v>396.02011099999999</c:v>
                </c:pt>
                <c:pt idx="68">
                  <c:v>396.81829800000003</c:v>
                </c:pt>
                <c:pt idx="69">
                  <c:v>397.57000699999998</c:v>
                </c:pt>
                <c:pt idx="70">
                  <c:v>398.904877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0861808"/>
        <c:axId val="210862368"/>
      </c:areaChart>
      <c:catAx>
        <c:axId val="2108618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210862368"/>
        <c:crosses val="autoZero"/>
        <c:auto val="1"/>
        <c:lblAlgn val="ctr"/>
        <c:lblOffset val="100"/>
        <c:tickLblSkip val="1"/>
        <c:tickMarkSkip val="5"/>
        <c:noMultiLvlLbl val="0"/>
      </c:catAx>
      <c:valAx>
        <c:axId val="210862368"/>
        <c:scaling>
          <c:orientation val="minMax"/>
          <c:max val="1400"/>
        </c:scaling>
        <c:delete val="0"/>
        <c:axPos val="l"/>
        <c:majorGridlines>
          <c:spPr>
            <a:ln w="9525">
              <a:solidFill>
                <a:srgbClr val="FFFFFF">
                  <a:lumMod val="65000"/>
                </a:srgbClr>
              </a:solidFill>
              <a:prstDash val="solid"/>
            </a:ln>
          </c:spPr>
        </c:majorGridlines>
        <c:numFmt formatCode="#,##0" sourceLinked="0"/>
        <c:majorTickMark val="out"/>
        <c:minorTickMark val="none"/>
        <c:tickLblPos val="nextTo"/>
        <c:spPr>
          <a:ln w="10802">
            <a:noFill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210861808"/>
        <c:crosses val="autoZero"/>
        <c:crossBetween val="midCat"/>
      </c:valAx>
      <c:spPr>
        <a:noFill/>
        <a:ln w="28806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200" b="0" i="0" u="none" strike="noStrike" baseline="0">
          <a:solidFill>
            <a:schemeClr val="tx1"/>
          </a:solidFill>
          <a:latin typeface="+mn-lt"/>
          <a:ea typeface="Tahoma"/>
          <a:cs typeface="Tahoma"/>
        </a:defRPr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36313071363316"/>
          <c:y val="8.4818189772547126E-2"/>
          <c:w val="0.84583559651728613"/>
          <c:h val="0.82458875124184228"/>
        </c:manualLayout>
      </c:layout>
      <c:lineChart>
        <c:grouping val="standard"/>
        <c:varyColors val="0"/>
        <c:ser>
          <c:idx val="1"/>
          <c:order val="0"/>
          <c:tx>
            <c:strRef>
              <c:f>Sheet1!$A$3</c:f>
              <c:strCache>
                <c:ptCount val="1"/>
                <c:pt idx="0">
                  <c:v>highprice.0318a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Sheet1!$B$1:$AZ$1</c:f>
              <c:strCache>
                <c:ptCount val="5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  <c:pt idx="41">
                  <c:v>2031</c:v>
                </c:pt>
                <c:pt idx="42">
                  <c:v>2032</c:v>
                </c:pt>
                <c:pt idx="43">
                  <c:v>2033</c:v>
                </c:pt>
                <c:pt idx="44">
                  <c:v>2034</c:v>
                </c:pt>
                <c:pt idx="45">
                  <c:v>2035</c:v>
                </c:pt>
                <c:pt idx="46">
                  <c:v>2036</c:v>
                </c:pt>
                <c:pt idx="47">
                  <c:v>2037</c:v>
                </c:pt>
                <c:pt idx="48">
                  <c:v>2038</c:v>
                </c:pt>
                <c:pt idx="49">
                  <c:v>2039</c:v>
                </c:pt>
                <c:pt idx="50">
                  <c:v>2040</c:v>
                </c:pt>
              </c:strCache>
            </c:strRef>
          </c:cat>
          <c:val>
            <c:numRef>
              <c:f>Sheet1!$B$3:$AZ$3</c:f>
              <c:numCache>
                <c:formatCode>General</c:formatCode>
                <c:ptCount val="51"/>
                <c:pt idx="0">
                  <c:v>2.5630846153266149</c:v>
                </c:pt>
                <c:pt idx="1">
                  <c:v>2.1926078067750963</c:v>
                </c:pt>
                <c:pt idx="2">
                  <c:v>1.9786373089835432</c:v>
                </c:pt>
                <c:pt idx="3">
                  <c:v>1.4443915290995286</c:v>
                </c:pt>
                <c:pt idx="4">
                  <c:v>1.4604610439825203</c:v>
                </c:pt>
                <c:pt idx="5">
                  <c:v>1.7235378198491123</c:v>
                </c:pt>
                <c:pt idx="6">
                  <c:v>1.2843216484987727</c:v>
                </c:pt>
                <c:pt idx="7">
                  <c:v>1.334935804982426</c:v>
                </c:pt>
                <c:pt idx="8">
                  <c:v>1.0613947029587063</c:v>
                </c:pt>
                <c:pt idx="9">
                  <c:v>1.380179768077032</c:v>
                </c:pt>
                <c:pt idx="10">
                  <c:v>1.1548821359468422</c:v>
                </c:pt>
                <c:pt idx="11">
                  <c:v>1.0739358055465416</c:v>
                </c:pt>
                <c:pt idx="12">
                  <c:v>1.2892796152503316</c:v>
                </c:pt>
                <c:pt idx="13">
                  <c:v>0.91853260687241756</c:v>
                </c:pt>
                <c:pt idx="14">
                  <c:v>1.1319999255346702</c:v>
                </c:pt>
                <c:pt idx="15">
                  <c:v>1.0937515243618507</c:v>
                </c:pt>
                <c:pt idx="16">
                  <c:v>1.6860284290983429</c:v>
                </c:pt>
                <c:pt idx="17">
                  <c:v>1.8107347826124534</c:v>
                </c:pt>
                <c:pt idx="18">
                  <c:v>1.9049025668057764</c:v>
                </c:pt>
                <c:pt idx="19">
                  <c:v>2.7284708095078423</c:v>
                </c:pt>
                <c:pt idx="20">
                  <c:v>3.1727467838610535</c:v>
                </c:pt>
                <c:pt idx="21">
                  <c:v>4.8454046956381829</c:v>
                </c:pt>
                <c:pt idx="22">
                  <c:v>7.0682460836197158</c:v>
                </c:pt>
                <c:pt idx="23">
                  <c:v>5.0667163119563705</c:v>
                </c:pt>
                <c:pt idx="24">
                  <c:v>3.9217313792486648</c:v>
                </c:pt>
                <c:pt idx="25">
                  <c:v>3.4647499365396741</c:v>
                </c:pt>
                <c:pt idx="26">
                  <c:v>8.0841214812353392</c:v>
                </c:pt>
                <c:pt idx="27">
                  <c:v>8.3845416658458589</c:v>
                </c:pt>
                <c:pt idx="28">
                  <c:v>7.2269910734739069</c:v>
                </c:pt>
                <c:pt idx="29">
                  <c:v>6.7654841135372408</c:v>
                </c:pt>
                <c:pt idx="30">
                  <c:v>6.0038644102253462</c:v>
                </c:pt>
                <c:pt idx="31">
                  <c:v>6.1731336251792213</c:v>
                </c:pt>
                <c:pt idx="32">
                  <c:v>6.8574651339373185</c:v>
                </c:pt>
                <c:pt idx="33">
                  <c:v>6.8195866975290436</c:v>
                </c:pt>
                <c:pt idx="34">
                  <c:v>6.5274798790616586</c:v>
                </c:pt>
                <c:pt idx="35">
                  <c:v>6.0036556350768642</c:v>
                </c:pt>
                <c:pt idx="36">
                  <c:v>5.5645944743407174</c:v>
                </c:pt>
                <c:pt idx="37">
                  <c:v>5.2420926157589012</c:v>
                </c:pt>
                <c:pt idx="38">
                  <c:v>4.7961504261687207</c:v>
                </c:pt>
                <c:pt idx="39">
                  <c:v>4.5364543607467231</c:v>
                </c:pt>
                <c:pt idx="40">
                  <c:v>4.5448573063768967</c:v>
                </c:pt>
                <c:pt idx="41">
                  <c:v>4.6231190664686812</c:v>
                </c:pt>
                <c:pt idx="42">
                  <c:v>4.6282962303791191</c:v>
                </c:pt>
                <c:pt idx="43">
                  <c:v>4.6444055784843625</c:v>
                </c:pt>
                <c:pt idx="44">
                  <c:v>4.7241942145251512</c:v>
                </c:pt>
                <c:pt idx="45">
                  <c:v>4.7672289499317202</c:v>
                </c:pt>
                <c:pt idx="46">
                  <c:v>4.9756060420129442</c:v>
                </c:pt>
                <c:pt idx="47">
                  <c:v>5.1711753575677442</c:v>
                </c:pt>
                <c:pt idx="48">
                  <c:v>5.1478979101949829</c:v>
                </c:pt>
                <c:pt idx="49">
                  <c:v>5.1295235480541121</c:v>
                </c:pt>
                <c:pt idx="50">
                  <c:v>5.1726226489639249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Sheet1!$A$4</c:f>
              <c:strCache>
                <c:ptCount val="1"/>
                <c:pt idx="0">
                  <c:v>lowprice.0318a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Sheet1!$B$1:$AZ$1</c:f>
              <c:strCache>
                <c:ptCount val="5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  <c:pt idx="41">
                  <c:v>2031</c:v>
                </c:pt>
                <c:pt idx="42">
                  <c:v>2032</c:v>
                </c:pt>
                <c:pt idx="43">
                  <c:v>2033</c:v>
                </c:pt>
                <c:pt idx="44">
                  <c:v>2034</c:v>
                </c:pt>
                <c:pt idx="45">
                  <c:v>2035</c:v>
                </c:pt>
                <c:pt idx="46">
                  <c:v>2036</c:v>
                </c:pt>
                <c:pt idx="47">
                  <c:v>2037</c:v>
                </c:pt>
                <c:pt idx="48">
                  <c:v>2038</c:v>
                </c:pt>
                <c:pt idx="49">
                  <c:v>2039</c:v>
                </c:pt>
                <c:pt idx="50">
                  <c:v>2040</c:v>
                </c:pt>
              </c:strCache>
            </c:strRef>
          </c:cat>
          <c:val>
            <c:numRef>
              <c:f>Sheet1!$B$4:$AZ$4</c:f>
              <c:numCache>
                <c:formatCode>General</c:formatCode>
                <c:ptCount val="51"/>
                <c:pt idx="0">
                  <c:v>2.5630846153266149</c:v>
                </c:pt>
                <c:pt idx="1">
                  <c:v>2.1926078067750963</c:v>
                </c:pt>
                <c:pt idx="2">
                  <c:v>1.9786373089835432</c:v>
                </c:pt>
                <c:pt idx="3">
                  <c:v>1.4443915290995286</c:v>
                </c:pt>
                <c:pt idx="4">
                  <c:v>1.4604610439825203</c:v>
                </c:pt>
                <c:pt idx="5">
                  <c:v>1.7235378198491123</c:v>
                </c:pt>
                <c:pt idx="6">
                  <c:v>1.2843216484987727</c:v>
                </c:pt>
                <c:pt idx="7">
                  <c:v>1.334935804982426</c:v>
                </c:pt>
                <c:pt idx="8">
                  <c:v>1.0613947029587063</c:v>
                </c:pt>
                <c:pt idx="9">
                  <c:v>1.380179768077032</c:v>
                </c:pt>
                <c:pt idx="10">
                  <c:v>1.1548821359468422</c:v>
                </c:pt>
                <c:pt idx="11">
                  <c:v>1.0739358055465416</c:v>
                </c:pt>
                <c:pt idx="12">
                  <c:v>1.2892796152503316</c:v>
                </c:pt>
                <c:pt idx="13">
                  <c:v>0.91853260687241756</c:v>
                </c:pt>
                <c:pt idx="14">
                  <c:v>1.1319999255346702</c:v>
                </c:pt>
                <c:pt idx="15">
                  <c:v>1.0937515243618507</c:v>
                </c:pt>
                <c:pt idx="16">
                  <c:v>1.6860284290983429</c:v>
                </c:pt>
                <c:pt idx="17">
                  <c:v>1.8107347826124534</c:v>
                </c:pt>
                <c:pt idx="18">
                  <c:v>1.9049025668057764</c:v>
                </c:pt>
                <c:pt idx="19">
                  <c:v>2.7284708095078423</c:v>
                </c:pt>
                <c:pt idx="20">
                  <c:v>3.1727467838610535</c:v>
                </c:pt>
                <c:pt idx="21">
                  <c:v>4.8454046956381829</c:v>
                </c:pt>
                <c:pt idx="22">
                  <c:v>7.0682460836197158</c:v>
                </c:pt>
                <c:pt idx="23">
                  <c:v>5.0667163119563705</c:v>
                </c:pt>
                <c:pt idx="24">
                  <c:v>3.9217313792486648</c:v>
                </c:pt>
                <c:pt idx="25">
                  <c:v>3.4958970493734616</c:v>
                </c:pt>
                <c:pt idx="26">
                  <c:v>2.4084235302319787</c:v>
                </c:pt>
                <c:pt idx="27">
                  <c:v>2.1988580287907342</c:v>
                </c:pt>
                <c:pt idx="28">
                  <c:v>1.9489368542097156</c:v>
                </c:pt>
                <c:pt idx="29">
                  <c:v>1.7716209203343101</c:v>
                </c:pt>
                <c:pt idx="30">
                  <c:v>1.7145297407831219</c:v>
                </c:pt>
                <c:pt idx="31">
                  <c:v>1.77919727763447</c:v>
                </c:pt>
                <c:pt idx="32">
                  <c:v>1.8249886288032968</c:v>
                </c:pt>
                <c:pt idx="33">
                  <c:v>1.8264818879749314</c:v>
                </c:pt>
                <c:pt idx="34">
                  <c:v>1.8076887028953741</c:v>
                </c:pt>
                <c:pt idx="35">
                  <c:v>1.7941919935499306</c:v>
                </c:pt>
                <c:pt idx="36">
                  <c:v>1.7966229676261858</c:v>
                </c:pt>
                <c:pt idx="37">
                  <c:v>1.8076200381090997</c:v>
                </c:pt>
                <c:pt idx="38">
                  <c:v>1.8032319918882997</c:v>
                </c:pt>
                <c:pt idx="39">
                  <c:v>1.8145055790637552</c:v>
                </c:pt>
                <c:pt idx="40">
                  <c:v>1.8319303636747235</c:v>
                </c:pt>
                <c:pt idx="41">
                  <c:v>1.9419773172852721</c:v>
                </c:pt>
                <c:pt idx="42">
                  <c:v>2.0558123355779392</c:v>
                </c:pt>
                <c:pt idx="43">
                  <c:v>2.1766491102344627</c:v>
                </c:pt>
                <c:pt idx="44">
                  <c:v>2.3193128337983389</c:v>
                </c:pt>
                <c:pt idx="45">
                  <c:v>2.4598450217424697</c:v>
                </c:pt>
                <c:pt idx="46">
                  <c:v>2.5352795151689991</c:v>
                </c:pt>
                <c:pt idx="47">
                  <c:v>2.5741141867381065</c:v>
                </c:pt>
                <c:pt idx="48">
                  <c:v>2.608414157104431</c:v>
                </c:pt>
                <c:pt idx="49">
                  <c:v>2.6804387084911037</c:v>
                </c:pt>
                <c:pt idx="50">
                  <c:v>2.8011635764625713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Sheet1!$A$5</c:f>
              <c:strCache>
                <c:ptCount val="1"/>
                <c:pt idx="0">
                  <c:v>highRT</c:v>
                </c:pt>
              </c:strCache>
            </c:strRef>
          </c:tx>
          <c:spPr>
            <a:ln w="2222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Sheet1!$B$1:$AZ$1</c:f>
              <c:strCache>
                <c:ptCount val="5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  <c:pt idx="41">
                  <c:v>2031</c:v>
                </c:pt>
                <c:pt idx="42">
                  <c:v>2032</c:v>
                </c:pt>
                <c:pt idx="43">
                  <c:v>2033</c:v>
                </c:pt>
                <c:pt idx="44">
                  <c:v>2034</c:v>
                </c:pt>
                <c:pt idx="45">
                  <c:v>2035</c:v>
                </c:pt>
                <c:pt idx="46">
                  <c:v>2036</c:v>
                </c:pt>
                <c:pt idx="47">
                  <c:v>2037</c:v>
                </c:pt>
                <c:pt idx="48">
                  <c:v>2038</c:v>
                </c:pt>
                <c:pt idx="49">
                  <c:v>2039</c:v>
                </c:pt>
                <c:pt idx="50">
                  <c:v>2040</c:v>
                </c:pt>
              </c:strCache>
            </c:strRef>
          </c:cat>
          <c:val>
            <c:numRef>
              <c:f>Sheet1!$B$5:$AZ$5</c:f>
              <c:numCache>
                <c:formatCode>General</c:formatCode>
                <c:ptCount val="51"/>
                <c:pt idx="0">
                  <c:v>2.5630846153266149</c:v>
                </c:pt>
                <c:pt idx="1">
                  <c:v>2.1926078067750963</c:v>
                </c:pt>
                <c:pt idx="2">
                  <c:v>1.9786373089835432</c:v>
                </c:pt>
                <c:pt idx="3">
                  <c:v>1.4443915290995286</c:v>
                </c:pt>
                <c:pt idx="4">
                  <c:v>1.4604610439825203</c:v>
                </c:pt>
                <c:pt idx="5">
                  <c:v>1.7235378198491123</c:v>
                </c:pt>
                <c:pt idx="6">
                  <c:v>1.2843216484987727</c:v>
                </c:pt>
                <c:pt idx="7">
                  <c:v>1.334935804982426</c:v>
                </c:pt>
                <c:pt idx="8">
                  <c:v>1.0613947029587063</c:v>
                </c:pt>
                <c:pt idx="9">
                  <c:v>1.380179768077032</c:v>
                </c:pt>
                <c:pt idx="10">
                  <c:v>1.1548821359468422</c:v>
                </c:pt>
                <c:pt idx="11">
                  <c:v>1.0739358055465416</c:v>
                </c:pt>
                <c:pt idx="12">
                  <c:v>1.2892796152503316</c:v>
                </c:pt>
                <c:pt idx="13">
                  <c:v>0.91853260687241756</c:v>
                </c:pt>
                <c:pt idx="14">
                  <c:v>1.1319999255346702</c:v>
                </c:pt>
                <c:pt idx="15">
                  <c:v>1.0937515243618507</c:v>
                </c:pt>
                <c:pt idx="16">
                  <c:v>1.6860284290983429</c:v>
                </c:pt>
                <c:pt idx="17">
                  <c:v>1.8107347826124534</c:v>
                </c:pt>
                <c:pt idx="18">
                  <c:v>1.9049025668057764</c:v>
                </c:pt>
                <c:pt idx="19">
                  <c:v>2.7284708095078423</c:v>
                </c:pt>
                <c:pt idx="20">
                  <c:v>3.1727467838610535</c:v>
                </c:pt>
                <c:pt idx="21">
                  <c:v>4.8454046956381829</c:v>
                </c:pt>
                <c:pt idx="22">
                  <c:v>7.0682460836197158</c:v>
                </c:pt>
                <c:pt idx="23">
                  <c:v>5.0667163119563705</c:v>
                </c:pt>
                <c:pt idx="24">
                  <c:v>3.9217313792486648</c:v>
                </c:pt>
                <c:pt idx="25">
                  <c:v>3.6301895196418639</c:v>
                </c:pt>
                <c:pt idx="26">
                  <c:v>2.8066163697594848</c:v>
                </c:pt>
                <c:pt idx="27">
                  <c:v>3.2532833494853794</c:v>
                </c:pt>
                <c:pt idx="28">
                  <c:v>3.1781044802320686</c:v>
                </c:pt>
                <c:pt idx="29">
                  <c:v>3.9067695699010159</c:v>
                </c:pt>
                <c:pt idx="30">
                  <c:v>4.2829289883233184</c:v>
                </c:pt>
                <c:pt idx="31">
                  <c:v>4.6200720969477658</c:v>
                </c:pt>
                <c:pt idx="32">
                  <c:v>4.8203928263537099</c:v>
                </c:pt>
                <c:pt idx="33">
                  <c:v>4.7286876370190773</c:v>
                </c:pt>
                <c:pt idx="34">
                  <c:v>4.6386117523700268</c:v>
                </c:pt>
                <c:pt idx="35">
                  <c:v>4.498592594592882</c:v>
                </c:pt>
                <c:pt idx="36">
                  <c:v>4.4194000040289527</c:v>
                </c:pt>
                <c:pt idx="37">
                  <c:v>4.4489512010422185</c:v>
                </c:pt>
                <c:pt idx="38">
                  <c:v>4.3877622205877538</c:v>
                </c:pt>
                <c:pt idx="39">
                  <c:v>4.2760999098240733</c:v>
                </c:pt>
                <c:pt idx="40">
                  <c:v>4.2452259322519295</c:v>
                </c:pt>
                <c:pt idx="41">
                  <c:v>4.3352940270460492</c:v>
                </c:pt>
                <c:pt idx="42">
                  <c:v>4.4186290335699976</c:v>
                </c:pt>
                <c:pt idx="43">
                  <c:v>4.667052258161088</c:v>
                </c:pt>
                <c:pt idx="44">
                  <c:v>4.9673325384392051</c:v>
                </c:pt>
                <c:pt idx="45">
                  <c:v>5.4657884602526732</c:v>
                </c:pt>
                <c:pt idx="46">
                  <c:v>6.0263447985539047</c:v>
                </c:pt>
                <c:pt idx="47">
                  <c:v>6.4596109654020175</c:v>
                </c:pt>
                <c:pt idx="48">
                  <c:v>6.9729525794814293</c:v>
                </c:pt>
                <c:pt idx="49">
                  <c:v>7.4368432138597029</c:v>
                </c:pt>
                <c:pt idx="50">
                  <c:v>7.8577383977381414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Sheet1!$A$6</c:f>
              <c:strCache>
                <c:ptCount val="1"/>
                <c:pt idx="0">
                  <c:v>lowRT</c:v>
                </c:pt>
              </c:strCache>
            </c:strRef>
          </c:tx>
          <c:spPr>
            <a:ln w="2222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Sheet1!$B$1:$AZ$1</c:f>
              <c:strCache>
                <c:ptCount val="5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  <c:pt idx="41">
                  <c:v>2031</c:v>
                </c:pt>
                <c:pt idx="42">
                  <c:v>2032</c:v>
                </c:pt>
                <c:pt idx="43">
                  <c:v>2033</c:v>
                </c:pt>
                <c:pt idx="44">
                  <c:v>2034</c:v>
                </c:pt>
                <c:pt idx="45">
                  <c:v>2035</c:v>
                </c:pt>
                <c:pt idx="46">
                  <c:v>2036</c:v>
                </c:pt>
                <c:pt idx="47">
                  <c:v>2037</c:v>
                </c:pt>
                <c:pt idx="48">
                  <c:v>2038</c:v>
                </c:pt>
                <c:pt idx="49">
                  <c:v>2039</c:v>
                </c:pt>
                <c:pt idx="50">
                  <c:v>2040</c:v>
                </c:pt>
              </c:strCache>
            </c:strRef>
          </c:cat>
          <c:val>
            <c:numRef>
              <c:f>Sheet1!$B$6:$AZ$6</c:f>
              <c:numCache>
                <c:formatCode>General</c:formatCode>
                <c:ptCount val="51"/>
                <c:pt idx="0">
                  <c:v>2.5630846153266149</c:v>
                </c:pt>
                <c:pt idx="1">
                  <c:v>2.1926078067750963</c:v>
                </c:pt>
                <c:pt idx="2">
                  <c:v>1.9786373089835432</c:v>
                </c:pt>
                <c:pt idx="3">
                  <c:v>1.4443915290995286</c:v>
                </c:pt>
                <c:pt idx="4">
                  <c:v>1.4604610439825203</c:v>
                </c:pt>
                <c:pt idx="5">
                  <c:v>1.7235378198491123</c:v>
                </c:pt>
                <c:pt idx="6">
                  <c:v>1.2843216484987727</c:v>
                </c:pt>
                <c:pt idx="7">
                  <c:v>1.334935804982426</c:v>
                </c:pt>
                <c:pt idx="8">
                  <c:v>1.0613947029587063</c:v>
                </c:pt>
                <c:pt idx="9">
                  <c:v>1.380179768077032</c:v>
                </c:pt>
                <c:pt idx="10">
                  <c:v>1.1548821359468422</c:v>
                </c:pt>
                <c:pt idx="11">
                  <c:v>1.0739358055465416</c:v>
                </c:pt>
                <c:pt idx="12">
                  <c:v>1.2892796152503316</c:v>
                </c:pt>
                <c:pt idx="13">
                  <c:v>0.91853260687241756</c:v>
                </c:pt>
                <c:pt idx="14">
                  <c:v>1.1319999255346702</c:v>
                </c:pt>
                <c:pt idx="15">
                  <c:v>1.0937515243618507</c:v>
                </c:pt>
                <c:pt idx="16">
                  <c:v>1.6860284290983429</c:v>
                </c:pt>
                <c:pt idx="17">
                  <c:v>1.8107347826124534</c:v>
                </c:pt>
                <c:pt idx="18">
                  <c:v>1.9049025668057764</c:v>
                </c:pt>
                <c:pt idx="19">
                  <c:v>2.7284708095078423</c:v>
                </c:pt>
                <c:pt idx="20">
                  <c:v>3.1727467838610535</c:v>
                </c:pt>
                <c:pt idx="21">
                  <c:v>4.8454046956381829</c:v>
                </c:pt>
                <c:pt idx="22">
                  <c:v>7.0682460836197158</c:v>
                </c:pt>
                <c:pt idx="23">
                  <c:v>5.0667163119563705</c:v>
                </c:pt>
                <c:pt idx="24">
                  <c:v>3.9217313792486648</c:v>
                </c:pt>
                <c:pt idx="25">
                  <c:v>3.2748579455310285</c:v>
                </c:pt>
                <c:pt idx="26">
                  <c:v>2.2917438047987391</c:v>
                </c:pt>
                <c:pt idx="27">
                  <c:v>2.3652211356008821</c:v>
                </c:pt>
                <c:pt idx="28">
                  <c:v>2.365798117358175</c:v>
                </c:pt>
                <c:pt idx="29">
                  <c:v>2.4606105558597102</c:v>
                </c:pt>
                <c:pt idx="30">
                  <c:v>2.2020565380784394</c:v>
                </c:pt>
                <c:pt idx="31">
                  <c:v>2.27155664422683</c:v>
                </c:pt>
                <c:pt idx="32">
                  <c:v>2.3419586164542321</c:v>
                </c:pt>
                <c:pt idx="33">
                  <c:v>2.3852322698270911</c:v>
                </c:pt>
                <c:pt idx="34">
                  <c:v>2.3950620392315343</c:v>
                </c:pt>
                <c:pt idx="35">
                  <c:v>2.4415935929710946</c:v>
                </c:pt>
                <c:pt idx="36">
                  <c:v>2.4808331842241467</c:v>
                </c:pt>
                <c:pt idx="37">
                  <c:v>2.5121548653739971</c:v>
                </c:pt>
                <c:pt idx="38">
                  <c:v>2.5185346904604016</c:v>
                </c:pt>
                <c:pt idx="39">
                  <c:v>2.5483737128874955</c:v>
                </c:pt>
                <c:pt idx="40">
                  <c:v>2.5700057135864505</c:v>
                </c:pt>
                <c:pt idx="41">
                  <c:v>2.6240226101433621</c:v>
                </c:pt>
                <c:pt idx="42">
                  <c:v>2.6759144147113427</c:v>
                </c:pt>
                <c:pt idx="43">
                  <c:v>2.6391084051210929</c:v>
                </c:pt>
                <c:pt idx="44">
                  <c:v>2.698902872485109</c:v>
                </c:pt>
                <c:pt idx="45">
                  <c:v>2.7136732102334018</c:v>
                </c:pt>
                <c:pt idx="46">
                  <c:v>2.5972991709267816</c:v>
                </c:pt>
                <c:pt idx="47">
                  <c:v>2.6518377881830681</c:v>
                </c:pt>
                <c:pt idx="48">
                  <c:v>2.7024717157836857</c:v>
                </c:pt>
                <c:pt idx="49">
                  <c:v>2.8089056030379989</c:v>
                </c:pt>
                <c:pt idx="50">
                  <c:v>2.8864624171816748</c:v>
                </c:pt>
              </c:numCache>
            </c:numRef>
          </c:val>
          <c:smooth val="0"/>
        </c:ser>
        <c:ser>
          <c:idx val="0"/>
          <c:order val="4"/>
          <c:tx>
            <c:strRef>
              <c:f>Sheet1!$A$2</c:f>
              <c:strCache>
                <c:ptCount val="1"/>
                <c:pt idx="0">
                  <c:v>ref2016.0317a</c:v>
                </c:pt>
              </c:strCache>
            </c:strRef>
          </c:tx>
          <c:spPr>
            <a:ln w="2222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Sheet1!$B$1:$AZ$1</c:f>
              <c:strCache>
                <c:ptCount val="5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  <c:pt idx="41">
                  <c:v>2031</c:v>
                </c:pt>
                <c:pt idx="42">
                  <c:v>2032</c:v>
                </c:pt>
                <c:pt idx="43">
                  <c:v>2033</c:v>
                </c:pt>
                <c:pt idx="44">
                  <c:v>2034</c:v>
                </c:pt>
                <c:pt idx="45">
                  <c:v>2035</c:v>
                </c:pt>
                <c:pt idx="46">
                  <c:v>2036</c:v>
                </c:pt>
                <c:pt idx="47">
                  <c:v>2037</c:v>
                </c:pt>
                <c:pt idx="48">
                  <c:v>2038</c:v>
                </c:pt>
                <c:pt idx="49">
                  <c:v>2039</c:v>
                </c:pt>
                <c:pt idx="50">
                  <c:v>2040</c:v>
                </c:pt>
              </c:strCache>
            </c:strRef>
          </c:cat>
          <c:val>
            <c:numRef>
              <c:f>Sheet1!$B$2:$AZ$2</c:f>
              <c:numCache>
                <c:formatCode>General</c:formatCode>
                <c:ptCount val="51"/>
                <c:pt idx="0">
                  <c:v>2.5630846153266149</c:v>
                </c:pt>
                <c:pt idx="1">
                  <c:v>2.1926078067750963</c:v>
                </c:pt>
                <c:pt idx="2">
                  <c:v>1.9786373089835432</c:v>
                </c:pt>
                <c:pt idx="3">
                  <c:v>1.4443915290995286</c:v>
                </c:pt>
                <c:pt idx="4">
                  <c:v>1.4604610439825203</c:v>
                </c:pt>
                <c:pt idx="5">
                  <c:v>1.7235378198491123</c:v>
                </c:pt>
                <c:pt idx="6">
                  <c:v>1.2843216484987727</c:v>
                </c:pt>
                <c:pt idx="7">
                  <c:v>1.334935804982426</c:v>
                </c:pt>
                <c:pt idx="8">
                  <c:v>1.0613947029587063</c:v>
                </c:pt>
                <c:pt idx="9">
                  <c:v>1.380179768077032</c:v>
                </c:pt>
                <c:pt idx="10">
                  <c:v>1.1548821359468422</c:v>
                </c:pt>
                <c:pt idx="11">
                  <c:v>1.0739358055465416</c:v>
                </c:pt>
                <c:pt idx="12">
                  <c:v>1.2892796152503316</c:v>
                </c:pt>
                <c:pt idx="13">
                  <c:v>0.91853260687241756</c:v>
                </c:pt>
                <c:pt idx="14">
                  <c:v>1.1319999255346702</c:v>
                </c:pt>
                <c:pt idx="15">
                  <c:v>1.0937515243618507</c:v>
                </c:pt>
                <c:pt idx="16">
                  <c:v>1.6860284290983429</c:v>
                </c:pt>
                <c:pt idx="17">
                  <c:v>1.8107347826124534</c:v>
                </c:pt>
                <c:pt idx="18">
                  <c:v>1.9049025668057764</c:v>
                </c:pt>
                <c:pt idx="19">
                  <c:v>2.7284708095078423</c:v>
                </c:pt>
                <c:pt idx="20">
                  <c:v>3.1727467838610535</c:v>
                </c:pt>
                <c:pt idx="21">
                  <c:v>4.8454046956381829</c:v>
                </c:pt>
                <c:pt idx="22">
                  <c:v>7.0682460836197158</c:v>
                </c:pt>
                <c:pt idx="23">
                  <c:v>5.0667163119563705</c:v>
                </c:pt>
                <c:pt idx="24">
                  <c:v>3.9217313792486648</c:v>
                </c:pt>
                <c:pt idx="25">
                  <c:v>3.4741434996402014</c:v>
                </c:pt>
                <c:pt idx="26">
                  <c:v>2.4820857236234168</c:v>
                </c:pt>
                <c:pt idx="27">
                  <c:v>2.7106127192755869</c:v>
                </c:pt>
                <c:pt idx="28">
                  <c:v>2.7453145986397964</c:v>
                </c:pt>
                <c:pt idx="29">
                  <c:v>3.0422053980564763</c:v>
                </c:pt>
                <c:pt idx="30">
                  <c:v>3.0061739783198274</c:v>
                </c:pt>
                <c:pt idx="31">
                  <c:v>3.2647671274458054</c:v>
                </c:pt>
                <c:pt idx="32">
                  <c:v>3.3877722927201011</c:v>
                </c:pt>
                <c:pt idx="33">
                  <c:v>3.1975104068634455</c:v>
                </c:pt>
                <c:pt idx="34">
                  <c:v>3.1062886029515613</c:v>
                </c:pt>
                <c:pt idx="35">
                  <c:v>3.1125263925712678</c:v>
                </c:pt>
                <c:pt idx="36">
                  <c:v>3.3038197199471204</c:v>
                </c:pt>
                <c:pt idx="37">
                  <c:v>3.4154411805886595</c:v>
                </c:pt>
                <c:pt idx="38">
                  <c:v>3.4564019075799357</c:v>
                </c:pt>
                <c:pt idx="39">
                  <c:v>3.5222565336673397</c:v>
                </c:pt>
                <c:pt idx="40">
                  <c:v>3.5809331942993454</c:v>
                </c:pt>
                <c:pt idx="41">
                  <c:v>3.7254206755245232</c:v>
                </c:pt>
                <c:pt idx="42">
                  <c:v>3.8207855358186427</c:v>
                </c:pt>
                <c:pt idx="43">
                  <c:v>3.9825700805037219</c:v>
                </c:pt>
                <c:pt idx="44">
                  <c:v>4.1240958327581962</c:v>
                </c:pt>
                <c:pt idx="45">
                  <c:v>4.2393847137013125</c:v>
                </c:pt>
                <c:pt idx="46">
                  <c:v>4.380469626279158</c:v>
                </c:pt>
                <c:pt idx="47">
                  <c:v>4.5185381206701871</c:v>
                </c:pt>
                <c:pt idx="48">
                  <c:v>4.7092417600569263</c:v>
                </c:pt>
                <c:pt idx="49">
                  <c:v>4.7455592423256032</c:v>
                </c:pt>
                <c:pt idx="50">
                  <c:v>4.8837687420222959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0867968"/>
        <c:axId val="210868528"/>
      </c:lineChart>
      <c:catAx>
        <c:axId val="210867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868528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210868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86796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1313745505739984E-2"/>
          <c:y val="9.3101120265219092E-2"/>
          <c:w val="0.85619105455976974"/>
          <c:h val="0.81605979311077415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Henry Hub</c:v>
                </c:pt>
              </c:strCache>
            </c:strRef>
          </c:tx>
          <c:spPr>
            <a:ln w="22225">
              <a:solidFill>
                <a:srgbClr val="0096D7"/>
              </a:solidFill>
            </a:ln>
          </c:spPr>
          <c:marker>
            <c:symbol val="none"/>
          </c:marker>
          <c:cat>
            <c:strRef>
              <c:f>Sheet1!$B$1:$AZ$1</c:f>
              <c:strCache>
                <c:ptCount val="5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  <c:pt idx="41">
                  <c:v>2031</c:v>
                </c:pt>
                <c:pt idx="42">
                  <c:v>2032</c:v>
                </c:pt>
                <c:pt idx="43">
                  <c:v>2033</c:v>
                </c:pt>
                <c:pt idx="44">
                  <c:v>2034</c:v>
                </c:pt>
                <c:pt idx="45">
                  <c:v>2035</c:v>
                </c:pt>
                <c:pt idx="46">
                  <c:v>2036</c:v>
                </c:pt>
                <c:pt idx="47">
                  <c:v>2037</c:v>
                </c:pt>
                <c:pt idx="48">
                  <c:v>2038</c:v>
                </c:pt>
                <c:pt idx="49">
                  <c:v>2039</c:v>
                </c:pt>
                <c:pt idx="50">
                  <c:v>2040</c:v>
                </c:pt>
              </c:strCache>
            </c:strRef>
          </c:cat>
          <c:val>
            <c:numRef>
              <c:f>Sheet1!$B$2:$AZ$2</c:f>
              <c:numCache>
                <c:formatCode>General</c:formatCode>
                <c:ptCount val="51"/>
                <c:pt idx="0">
                  <c:v>2.6454789999999999</c:v>
                </c:pt>
                <c:pt idx="1">
                  <c:v>2.528778</c:v>
                </c:pt>
                <c:pt idx="2">
                  <c:v>2.6433979999999999</c:v>
                </c:pt>
                <c:pt idx="3">
                  <c:v>3.1135060000000001</c:v>
                </c:pt>
                <c:pt idx="4">
                  <c:v>2.8107690000000001</c:v>
                </c:pt>
                <c:pt idx="5">
                  <c:v>2.5056310000000002</c:v>
                </c:pt>
                <c:pt idx="6">
                  <c:v>4.0059149999999999</c:v>
                </c:pt>
                <c:pt idx="7">
                  <c:v>3.5021390000000001</c:v>
                </c:pt>
                <c:pt idx="8">
                  <c:v>2.908004</c:v>
                </c:pt>
                <c:pt idx="9">
                  <c:v>3.1138970000000001</c:v>
                </c:pt>
                <c:pt idx="10">
                  <c:v>5.7805090000000003</c:v>
                </c:pt>
                <c:pt idx="11">
                  <c:v>5.1928460000000003</c:v>
                </c:pt>
                <c:pt idx="12">
                  <c:v>4.365265</c:v>
                </c:pt>
                <c:pt idx="13">
                  <c:v>6.9264409999999996</c:v>
                </c:pt>
                <c:pt idx="14">
                  <c:v>7.2588790000000003</c:v>
                </c:pt>
                <c:pt idx="15">
                  <c:v>10.375819999999999</c:v>
                </c:pt>
                <c:pt idx="16">
                  <c:v>7.7960339999999997</c:v>
                </c:pt>
                <c:pt idx="17">
                  <c:v>7.8643599999999996</c:v>
                </c:pt>
                <c:pt idx="18">
                  <c:v>9.8076299999999996</c:v>
                </c:pt>
                <c:pt idx="19">
                  <c:v>4.3273000000000001</c:v>
                </c:pt>
                <c:pt idx="20">
                  <c:v>4.7414149999999999</c:v>
                </c:pt>
                <c:pt idx="21">
                  <c:v>4.252205</c:v>
                </c:pt>
                <c:pt idx="22">
                  <c:v>2.8704770000000002</c:v>
                </c:pt>
                <c:pt idx="23">
                  <c:v>3.8309510000000002</c:v>
                </c:pt>
                <c:pt idx="24">
                  <c:v>4.4358680000000001</c:v>
                </c:pt>
                <c:pt idx="25">
                  <c:v>2.6217359999999998</c:v>
                </c:pt>
                <c:pt idx="26">
                  <c:v>2.5839050000000001</c:v>
                </c:pt>
                <c:pt idx="27">
                  <c:v>3.088212</c:v>
                </c:pt>
                <c:pt idx="28">
                  <c:v>3.615605</c:v>
                </c:pt>
                <c:pt idx="29">
                  <c:v>4.0123660000000001</c:v>
                </c:pt>
                <c:pt idx="30">
                  <c:v>4.4343199999999996</c:v>
                </c:pt>
                <c:pt idx="31">
                  <c:v>4.3278189999999999</c:v>
                </c:pt>
                <c:pt idx="32">
                  <c:v>4.350212</c:v>
                </c:pt>
                <c:pt idx="33">
                  <c:v>4.7426550000000001</c:v>
                </c:pt>
                <c:pt idx="34">
                  <c:v>4.996353</c:v>
                </c:pt>
                <c:pt idx="35">
                  <c:v>5.1229279999999999</c:v>
                </c:pt>
                <c:pt idx="36">
                  <c:v>4.9867169999999996</c:v>
                </c:pt>
                <c:pt idx="37">
                  <c:v>4.9537279999999999</c:v>
                </c:pt>
                <c:pt idx="38">
                  <c:v>5.0031809999999997</c:v>
                </c:pt>
                <c:pt idx="39">
                  <c:v>5.0526970000000002</c:v>
                </c:pt>
                <c:pt idx="40">
                  <c:v>5.0559690000000002</c:v>
                </c:pt>
                <c:pt idx="41">
                  <c:v>5.010815</c:v>
                </c:pt>
                <c:pt idx="42">
                  <c:v>5.0347249999999999</c:v>
                </c:pt>
                <c:pt idx="43">
                  <c:v>4.9766729999999999</c:v>
                </c:pt>
                <c:pt idx="44">
                  <c:v>4.9553149999999997</c:v>
                </c:pt>
                <c:pt idx="45">
                  <c:v>4.9132600000000002</c:v>
                </c:pt>
                <c:pt idx="46">
                  <c:v>4.8999199999999998</c:v>
                </c:pt>
                <c:pt idx="47">
                  <c:v>4.8357279999999996</c:v>
                </c:pt>
                <c:pt idx="48">
                  <c:v>4.7767179999999998</c:v>
                </c:pt>
                <c:pt idx="49">
                  <c:v>4.8455139999999997</c:v>
                </c:pt>
                <c:pt idx="50">
                  <c:v>4.8556499999999998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Brent</c:v>
                </c:pt>
              </c:strCache>
            </c:strRef>
          </c:tx>
          <c:spPr>
            <a:ln w="22225" cmpd="sng">
              <a:solidFill>
                <a:srgbClr val="BD732A"/>
              </a:solidFill>
              <a:prstDash val="solid"/>
            </a:ln>
          </c:spPr>
          <c:marker>
            <c:symbol val="none"/>
          </c:marker>
          <c:cat>
            <c:strRef>
              <c:f>Sheet1!$B$1:$AZ$1</c:f>
              <c:strCache>
                <c:ptCount val="5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  <c:pt idx="41">
                  <c:v>2031</c:v>
                </c:pt>
                <c:pt idx="42">
                  <c:v>2032</c:v>
                </c:pt>
                <c:pt idx="43">
                  <c:v>2033</c:v>
                </c:pt>
                <c:pt idx="44">
                  <c:v>2034</c:v>
                </c:pt>
                <c:pt idx="45">
                  <c:v>2035</c:v>
                </c:pt>
                <c:pt idx="46">
                  <c:v>2036</c:v>
                </c:pt>
                <c:pt idx="47">
                  <c:v>2037</c:v>
                </c:pt>
                <c:pt idx="48">
                  <c:v>2038</c:v>
                </c:pt>
                <c:pt idx="49">
                  <c:v>2039</c:v>
                </c:pt>
                <c:pt idx="50">
                  <c:v>2040</c:v>
                </c:pt>
              </c:strCache>
            </c:strRef>
          </c:cat>
          <c:val>
            <c:numRef>
              <c:f>Sheet1!$B$3:$AZ$3</c:f>
              <c:numCache>
                <c:formatCode>General</c:formatCode>
                <c:ptCount val="51"/>
                <c:pt idx="0">
                  <c:v>6.8167852688493102</c:v>
                </c:pt>
                <c:pt idx="1">
                  <c:v>5.5742188060624152</c:v>
                </c:pt>
                <c:pt idx="2">
                  <c:v>5.2582484495487698</c:v>
                </c:pt>
                <c:pt idx="3">
                  <c:v>4.5211299627653672</c:v>
                </c:pt>
                <c:pt idx="4">
                  <c:v>4.1269336227999025</c:v>
                </c:pt>
                <c:pt idx="5">
                  <c:v>4.3416047402134383</c:v>
                </c:pt>
                <c:pt idx="6">
                  <c:v>5.1723497584141969</c:v>
                </c:pt>
                <c:pt idx="7">
                  <c:v>4.7000893323144588</c:v>
                </c:pt>
                <c:pt idx="8">
                  <c:v>3.103017801003868</c:v>
                </c:pt>
                <c:pt idx="9">
                  <c:v>4.3206814809421479</c:v>
                </c:pt>
                <c:pt idx="10">
                  <c:v>6.7114459478239068</c:v>
                </c:pt>
                <c:pt idx="11">
                  <c:v>5.6065553886603263</c:v>
                </c:pt>
                <c:pt idx="12">
                  <c:v>5.6580929931191015</c:v>
                </c:pt>
                <c:pt idx="13">
                  <c:v>6.3961268560871112</c:v>
                </c:pt>
                <c:pt idx="14">
                  <c:v>8.2609179175349308</c:v>
                </c:pt>
                <c:pt idx="15">
                  <c:v>11.409154251913625</c:v>
                </c:pt>
                <c:pt idx="16">
                  <c:v>13.214507119806463</c:v>
                </c:pt>
                <c:pt idx="17">
                  <c:v>14.316293101003971</c:v>
                </c:pt>
                <c:pt idx="18">
                  <c:v>18.782318117552503</c:v>
                </c:pt>
                <c:pt idx="19">
                  <c:v>11.869943946773061</c:v>
                </c:pt>
                <c:pt idx="20">
                  <c:v>15.123619190905464</c:v>
                </c:pt>
                <c:pt idx="21">
                  <c:v>20.713648451439031</c:v>
                </c:pt>
                <c:pt idx="22">
                  <c:v>20.397553652771034</c:v>
                </c:pt>
                <c:pt idx="23">
                  <c:v>19.513965700171767</c:v>
                </c:pt>
                <c:pt idx="24">
                  <c:v>17.489154279917486</c:v>
                </c:pt>
                <c:pt idx="25">
                  <c:v>9.1569124553819741</c:v>
                </c:pt>
                <c:pt idx="26">
                  <c:v>6.4477125921808316</c:v>
                </c:pt>
                <c:pt idx="27">
                  <c:v>8.415635745387501</c:v>
                </c:pt>
                <c:pt idx="28">
                  <c:v>9.9789638501667444</c:v>
                </c:pt>
                <c:pt idx="29">
                  <c:v>12.271606640975458</c:v>
                </c:pt>
                <c:pt idx="30">
                  <c:v>13.401502547126119</c:v>
                </c:pt>
                <c:pt idx="31">
                  <c:v>14.204751800035634</c:v>
                </c:pt>
                <c:pt idx="32">
                  <c:v>14.816205238892181</c:v>
                </c:pt>
                <c:pt idx="33">
                  <c:v>15.245646712399303</c:v>
                </c:pt>
                <c:pt idx="34">
                  <c:v>15.602969844393048</c:v>
                </c:pt>
                <c:pt idx="35">
                  <c:v>16.030373687012752</c:v>
                </c:pt>
                <c:pt idx="36">
                  <c:v>16.563168307751223</c:v>
                </c:pt>
                <c:pt idx="37">
                  <c:v>17.009491033338946</c:v>
                </c:pt>
                <c:pt idx="38">
                  <c:v>17.385324541988112</c:v>
                </c:pt>
                <c:pt idx="39">
                  <c:v>17.89190527414204</c:v>
                </c:pt>
                <c:pt idx="40">
                  <c:v>18.201742785242946</c:v>
                </c:pt>
                <c:pt idx="41">
                  <c:v>18.767051288020053</c:v>
                </c:pt>
                <c:pt idx="42">
                  <c:v>19.339300722604612</c:v>
                </c:pt>
                <c:pt idx="43">
                  <c:v>19.925759490945826</c:v>
                </c:pt>
                <c:pt idx="44">
                  <c:v>20.545294318821849</c:v>
                </c:pt>
                <c:pt idx="45">
                  <c:v>20.940397808837947</c:v>
                </c:pt>
                <c:pt idx="46">
                  <c:v>21.578537876446266</c:v>
                </c:pt>
                <c:pt idx="47">
                  <c:v>21.967071660828445</c:v>
                </c:pt>
                <c:pt idx="48">
                  <c:v>22.614809876541479</c:v>
                </c:pt>
                <c:pt idx="49">
                  <c:v>23.117432788109838</c:v>
                </c:pt>
                <c:pt idx="50">
                  <c:v>23.84047023382173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0871888"/>
        <c:axId val="210872448"/>
        <c:extLst>
          <c:ext xmlns:c15="http://schemas.microsoft.com/office/drawing/2012/chart" uri="{02D57815-91ED-43cb-92C2-25804820EDAC}">
            <c15:filteredLineSeries>
              <c15:ser>
                <c:idx val="3"/>
                <c:order val="2"/>
                <c:tx>
                  <c:strRef>
                    <c:extLst>
                      <c:ext uri="{02D57815-91ED-43cb-92C2-25804820EDAC}">
                        <c15:formulaRef>
                          <c15:sqref>Sheet1!$A$5</c15:sqref>
                        </c15:formulaRef>
                      </c:ext>
                    </c:extLst>
                    <c:strCache>
                      <c:ptCount val="1"/>
                      <c:pt idx="0">
                        <c:v>No CPP Brent</c:v>
                      </c:pt>
                    </c:strCache>
                  </c:strRef>
                </c:tx>
                <c:spPr>
                  <a:ln w="28575">
                    <a:solidFill>
                      <a:srgbClr val="BD732A"/>
                    </a:solidFill>
                    <a:prstDash val="sysDash"/>
                  </a:ln>
                </c:spPr>
                <c:marker>
                  <c:symbol val="none"/>
                </c:marker>
                <c:cat>
                  <c:strRef>
                    <c:extLst>
                      <c:ext uri="{02D57815-91ED-43cb-92C2-25804820EDAC}">
                        <c15:formulaRef>
                          <c15:sqref>Sheet1!$B$1:$AZ$1</c15:sqref>
                        </c15:formulaRef>
                      </c:ext>
                    </c:extLst>
                    <c:strCache>
                      <c:ptCount val="51"/>
                      <c:pt idx="0">
                        <c:v>1990</c:v>
                      </c:pt>
                      <c:pt idx="1">
                        <c:v>1991</c:v>
                      </c:pt>
                      <c:pt idx="2">
                        <c:v>1992</c:v>
                      </c:pt>
                      <c:pt idx="3">
                        <c:v>1993</c:v>
                      </c:pt>
                      <c:pt idx="4">
                        <c:v>1994</c:v>
                      </c:pt>
                      <c:pt idx="5">
                        <c:v>1995</c:v>
                      </c:pt>
                      <c:pt idx="6">
                        <c:v>1996</c:v>
                      </c:pt>
                      <c:pt idx="7">
                        <c:v>1997</c:v>
                      </c:pt>
                      <c:pt idx="8">
                        <c:v>1998</c:v>
                      </c:pt>
                      <c:pt idx="9">
                        <c:v>1999</c:v>
                      </c:pt>
                      <c:pt idx="10">
                        <c:v>2000</c:v>
                      </c:pt>
                      <c:pt idx="11">
                        <c:v>2001</c:v>
                      </c:pt>
                      <c:pt idx="12">
                        <c:v>2002</c:v>
                      </c:pt>
                      <c:pt idx="13">
                        <c:v>2003</c:v>
                      </c:pt>
                      <c:pt idx="14">
                        <c:v>2004</c:v>
                      </c:pt>
                      <c:pt idx="15">
                        <c:v>2005</c:v>
                      </c:pt>
                      <c:pt idx="16">
                        <c:v>2006</c:v>
                      </c:pt>
                      <c:pt idx="17">
                        <c:v>2007</c:v>
                      </c:pt>
                      <c:pt idx="18">
                        <c:v>2008</c:v>
                      </c:pt>
                      <c:pt idx="19">
                        <c:v>2009</c:v>
                      </c:pt>
                      <c:pt idx="20">
                        <c:v>2010</c:v>
                      </c:pt>
                      <c:pt idx="21">
                        <c:v>2011</c:v>
                      </c:pt>
                      <c:pt idx="22">
                        <c:v>2012</c:v>
                      </c:pt>
                      <c:pt idx="23">
                        <c:v>2013</c:v>
                      </c:pt>
                      <c:pt idx="24">
                        <c:v>2014</c:v>
                      </c:pt>
                      <c:pt idx="25">
                        <c:v>2015</c:v>
                      </c:pt>
                      <c:pt idx="26">
                        <c:v>2016</c:v>
                      </c:pt>
                      <c:pt idx="27">
                        <c:v>2017</c:v>
                      </c:pt>
                      <c:pt idx="28">
                        <c:v>2018</c:v>
                      </c:pt>
                      <c:pt idx="29">
                        <c:v>2019</c:v>
                      </c:pt>
                      <c:pt idx="30">
                        <c:v>2020</c:v>
                      </c:pt>
                      <c:pt idx="31">
                        <c:v>2021</c:v>
                      </c:pt>
                      <c:pt idx="32">
                        <c:v>2022</c:v>
                      </c:pt>
                      <c:pt idx="33">
                        <c:v>2023</c:v>
                      </c:pt>
                      <c:pt idx="34">
                        <c:v>2024</c:v>
                      </c:pt>
                      <c:pt idx="35">
                        <c:v>2025</c:v>
                      </c:pt>
                      <c:pt idx="36">
                        <c:v>2026</c:v>
                      </c:pt>
                      <c:pt idx="37">
                        <c:v>2027</c:v>
                      </c:pt>
                      <c:pt idx="38">
                        <c:v>2028</c:v>
                      </c:pt>
                      <c:pt idx="39">
                        <c:v>2029</c:v>
                      </c:pt>
                      <c:pt idx="40">
                        <c:v>2030</c:v>
                      </c:pt>
                      <c:pt idx="41">
                        <c:v>2031</c:v>
                      </c:pt>
                      <c:pt idx="42">
                        <c:v>2032</c:v>
                      </c:pt>
                      <c:pt idx="43">
                        <c:v>2033</c:v>
                      </c:pt>
                      <c:pt idx="44">
                        <c:v>2034</c:v>
                      </c:pt>
                      <c:pt idx="45">
                        <c:v>2035</c:v>
                      </c:pt>
                      <c:pt idx="46">
                        <c:v>2036</c:v>
                      </c:pt>
                      <c:pt idx="47">
                        <c:v>2037</c:v>
                      </c:pt>
                      <c:pt idx="48">
                        <c:v>2038</c:v>
                      </c:pt>
                      <c:pt idx="49">
                        <c:v>2039</c:v>
                      </c:pt>
                      <c:pt idx="50">
                        <c:v>2040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Sheet1!$B$5:$AZ$5</c15:sqref>
                        </c15:formulaRef>
                      </c:ext>
                    </c:extLst>
                    <c:numCache>
                      <c:formatCode>General</c:formatCode>
                      <c:ptCount val="51"/>
                      <c:pt idx="0">
                        <c:v>6.8167852688493102</c:v>
                      </c:pt>
                      <c:pt idx="1">
                        <c:v>5.5742188060624152</c:v>
                      </c:pt>
                      <c:pt idx="2">
                        <c:v>5.2582484495487698</c:v>
                      </c:pt>
                      <c:pt idx="3">
                        <c:v>4.5211299627653672</c:v>
                      </c:pt>
                      <c:pt idx="4">
                        <c:v>4.1269336227999025</c:v>
                      </c:pt>
                      <c:pt idx="5">
                        <c:v>4.3416047402134383</c:v>
                      </c:pt>
                      <c:pt idx="6">
                        <c:v>5.1723497584141969</c:v>
                      </c:pt>
                      <c:pt idx="7">
                        <c:v>4.7000893323144588</c:v>
                      </c:pt>
                      <c:pt idx="8">
                        <c:v>3.103017801003868</c:v>
                      </c:pt>
                      <c:pt idx="9">
                        <c:v>4.3206814809421479</c:v>
                      </c:pt>
                      <c:pt idx="10">
                        <c:v>6.7114459478239068</c:v>
                      </c:pt>
                      <c:pt idx="11">
                        <c:v>5.6065553886603263</c:v>
                      </c:pt>
                      <c:pt idx="12">
                        <c:v>5.6580929931191015</c:v>
                      </c:pt>
                      <c:pt idx="13">
                        <c:v>6.3961268560871112</c:v>
                      </c:pt>
                      <c:pt idx="14">
                        <c:v>8.2609179175349308</c:v>
                      </c:pt>
                      <c:pt idx="15">
                        <c:v>11.409154251913625</c:v>
                      </c:pt>
                      <c:pt idx="16">
                        <c:v>13.214507119806463</c:v>
                      </c:pt>
                      <c:pt idx="17">
                        <c:v>14.316293101003971</c:v>
                      </c:pt>
                      <c:pt idx="18">
                        <c:v>18.782318117552503</c:v>
                      </c:pt>
                      <c:pt idx="19">
                        <c:v>11.869943946773061</c:v>
                      </c:pt>
                      <c:pt idx="20">
                        <c:v>15.123619190905464</c:v>
                      </c:pt>
                      <c:pt idx="21">
                        <c:v>20.713648451439031</c:v>
                      </c:pt>
                      <c:pt idx="22">
                        <c:v>20.397553652771034</c:v>
                      </c:pt>
                      <c:pt idx="23">
                        <c:v>19.513965700171767</c:v>
                      </c:pt>
                      <c:pt idx="24">
                        <c:v>17.489154279917486</c:v>
                      </c:pt>
                      <c:pt idx="25">
                        <c:v>9.1569124553819741</c:v>
                      </c:pt>
                      <c:pt idx="26">
                        <c:v>6.447491536708335</c:v>
                      </c:pt>
                      <c:pt idx="27">
                        <c:v>8.4161993230766861</c:v>
                      </c:pt>
                      <c:pt idx="28">
                        <c:v>9.9777292299743507</c:v>
                      </c:pt>
                      <c:pt idx="29">
                        <c:v>12.273598940613963</c:v>
                      </c:pt>
                      <c:pt idx="30">
                        <c:v>13.401502547126119</c:v>
                      </c:pt>
                      <c:pt idx="31">
                        <c:v>14.206276785254847</c:v>
                      </c:pt>
                      <c:pt idx="32">
                        <c:v>14.813033801709564</c:v>
                      </c:pt>
                      <c:pt idx="33">
                        <c:v>15.242042790598683</c:v>
                      </c:pt>
                      <c:pt idx="34">
                        <c:v>15.606257497596042</c:v>
                      </c:pt>
                      <c:pt idx="35">
                        <c:v>16.024012260090053</c:v>
                      </c:pt>
                      <c:pt idx="36">
                        <c:v>16.559086220035429</c:v>
                      </c:pt>
                      <c:pt idx="37">
                        <c:v>16.992916948601366</c:v>
                      </c:pt>
                      <c:pt idx="38">
                        <c:v>17.385324541988112</c:v>
                      </c:pt>
                      <c:pt idx="39">
                        <c:v>17.860972385043276</c:v>
                      </c:pt>
                      <c:pt idx="40">
                        <c:v>18.189308196134835</c:v>
                      </c:pt>
                      <c:pt idx="41">
                        <c:v>18.744826024267446</c:v>
                      </c:pt>
                      <c:pt idx="42">
                        <c:v>19.34373670910535</c:v>
                      </c:pt>
                      <c:pt idx="43">
                        <c:v>19.905658845071791</c:v>
                      </c:pt>
                      <c:pt idx="44">
                        <c:v>20.593523792254761</c:v>
                      </c:pt>
                      <c:pt idx="45">
                        <c:v>20.910198095807505</c:v>
                      </c:pt>
                      <c:pt idx="46">
                        <c:v>21.578537876446266</c:v>
                      </c:pt>
                      <c:pt idx="47">
                        <c:v>21.95665877541219</c:v>
                      </c:pt>
                      <c:pt idx="48">
                        <c:v>22.607516271117973</c:v>
                      </c:pt>
                      <c:pt idx="49">
                        <c:v>23.209717234520777</c:v>
                      </c:pt>
                      <c:pt idx="50">
                        <c:v>23.77452639346334</c:v>
                      </c:pt>
                    </c:numCache>
                  </c:numRef>
                </c:val>
                <c:smooth val="0"/>
              </c15:ser>
            </c15:filteredLineSeries>
          </c:ext>
        </c:extLst>
      </c:lineChart>
      <c:catAx>
        <c:axId val="210871888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</a:ln>
        </c:spPr>
        <c:crossAx val="210872448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210872448"/>
        <c:scaling>
          <c:orientation val="minMax"/>
          <c:max val="30"/>
          <c:min val="0"/>
        </c:scaling>
        <c:delete val="0"/>
        <c:axPos val="l"/>
        <c:majorGridlines>
          <c:spPr>
            <a:ln>
              <a:solidFill>
                <a:schemeClr val="bg1">
                  <a:lumMod val="65000"/>
                </a:schemeClr>
              </a:solidFill>
            </a:ln>
          </c:spPr>
        </c:majorGridlines>
        <c:numFmt formatCode="General" sourceLinked="0"/>
        <c:majorTickMark val="out"/>
        <c:minorTickMark val="none"/>
        <c:tickLblPos val="nextTo"/>
        <c:spPr>
          <a:ln>
            <a:noFill/>
          </a:ln>
        </c:spPr>
        <c:crossAx val="210871888"/>
        <c:crosses val="autoZero"/>
        <c:crossBetween val="midCat"/>
        <c:majorUnit val="5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3.0714410698662667E-2"/>
          <c:y val="8.5425625608520406E-2"/>
          <c:w val="0.93857117860267469"/>
          <c:h val="0.82317310681728018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Low price</c:v>
                </c:pt>
              </c:strCache>
            </c:strRef>
          </c:tx>
          <c:spPr>
            <a:ln w="22225">
              <a:solidFill>
                <a:srgbClr val="BD732A"/>
              </a:solidFill>
            </a:ln>
          </c:spPr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</c:strCache>
            </c:strRef>
          </c:cat>
          <c:val>
            <c:numRef>
              <c:f>Sheet1!$B$2:$AP$2</c:f>
              <c:numCache>
                <c:formatCode>General</c:formatCode>
                <c:ptCount val="41"/>
                <c:pt idx="8">
                  <c:v>1.7829999999999999</c:v>
                </c:pt>
                <c:pt idx="9">
                  <c:v>1.911</c:v>
                </c:pt>
                <c:pt idx="10">
                  <c:v>2.0739999999999998</c:v>
                </c:pt>
                <c:pt idx="11">
                  <c:v>2.2130000000000001</c:v>
                </c:pt>
                <c:pt idx="12">
                  <c:v>2.411</c:v>
                </c:pt>
                <c:pt idx="13">
                  <c:v>2.6059999999999999</c:v>
                </c:pt>
                <c:pt idx="14">
                  <c:v>3.0150000000000001</c:v>
                </c:pt>
                <c:pt idx="15">
                  <c:v>3.2539940000000001</c:v>
                </c:pt>
                <c:pt idx="16">
                  <c:v>3.465938</c:v>
                </c:pt>
                <c:pt idx="17">
                  <c:v>3.7027929999999998</c:v>
                </c:pt>
                <c:pt idx="18">
                  <c:v>4.1498229999999996</c:v>
                </c:pt>
                <c:pt idx="19">
                  <c:v>4.2546650000000001</c:v>
                </c:pt>
                <c:pt idx="20">
                  <c:v>4.3259309999999997</c:v>
                </c:pt>
                <c:pt idx="21">
                  <c:v>4.3613819999999999</c:v>
                </c:pt>
                <c:pt idx="22">
                  <c:v>4.37235</c:v>
                </c:pt>
                <c:pt idx="23">
                  <c:v>4.3169810000000002</c:v>
                </c:pt>
                <c:pt idx="24">
                  <c:v>4.3048690000000001</c:v>
                </c:pt>
                <c:pt idx="25">
                  <c:v>4.2968729999999997</c:v>
                </c:pt>
                <c:pt idx="26">
                  <c:v>4.3174359999999998</c:v>
                </c:pt>
                <c:pt idx="27">
                  <c:v>4.3383770000000004</c:v>
                </c:pt>
                <c:pt idx="28">
                  <c:v>4.3117179999999999</c:v>
                </c:pt>
                <c:pt idx="29">
                  <c:v>4.3018200000000002</c:v>
                </c:pt>
                <c:pt idx="30">
                  <c:v>4.319985</c:v>
                </c:pt>
                <c:pt idx="31">
                  <c:v>4.324363</c:v>
                </c:pt>
                <c:pt idx="32">
                  <c:v>4.3231950000000001</c:v>
                </c:pt>
                <c:pt idx="33">
                  <c:v>4.3527230000000001</c:v>
                </c:pt>
                <c:pt idx="34">
                  <c:v>4.3727640000000001</c:v>
                </c:pt>
                <c:pt idx="35">
                  <c:v>4.3816189999999997</c:v>
                </c:pt>
                <c:pt idx="36">
                  <c:v>4.3906330000000002</c:v>
                </c:pt>
                <c:pt idx="37">
                  <c:v>4.4268109999999998</c:v>
                </c:pt>
                <c:pt idx="38">
                  <c:v>4.4461019999999998</c:v>
                </c:pt>
                <c:pt idx="39">
                  <c:v>4.4845560000000004</c:v>
                </c:pt>
                <c:pt idx="40">
                  <c:v>4.531409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High price</c:v>
                </c:pt>
              </c:strCache>
            </c:strRef>
          </c:tx>
          <c:spPr>
            <a:ln w="22225">
              <a:solidFill>
                <a:srgbClr val="0096D7"/>
              </a:solidFill>
            </a:ln>
          </c:spPr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</c:strCache>
            </c:strRef>
          </c:cat>
          <c:val>
            <c:numRef>
              <c:f>Sheet1!$B$3:$AP$3</c:f>
              <c:numCache>
                <c:formatCode>General</c:formatCode>
                <c:ptCount val="41"/>
                <c:pt idx="8">
                  <c:v>1.7829999999999999</c:v>
                </c:pt>
                <c:pt idx="9">
                  <c:v>1.911</c:v>
                </c:pt>
                <c:pt idx="10">
                  <c:v>2.0739999999999998</c:v>
                </c:pt>
                <c:pt idx="11">
                  <c:v>2.2130000000000001</c:v>
                </c:pt>
                <c:pt idx="12">
                  <c:v>2.411</c:v>
                </c:pt>
                <c:pt idx="13">
                  <c:v>2.6059999999999999</c:v>
                </c:pt>
                <c:pt idx="14">
                  <c:v>3.0150000000000001</c:v>
                </c:pt>
                <c:pt idx="15">
                  <c:v>3.2539940000000001</c:v>
                </c:pt>
                <c:pt idx="16">
                  <c:v>3.6721689999999998</c:v>
                </c:pt>
                <c:pt idx="17">
                  <c:v>3.9890729999999999</c:v>
                </c:pt>
                <c:pt idx="18">
                  <c:v>4.5438970000000003</c:v>
                </c:pt>
                <c:pt idx="19">
                  <c:v>4.7338779999999998</c:v>
                </c:pt>
                <c:pt idx="20">
                  <c:v>4.8169550000000001</c:v>
                </c:pt>
                <c:pt idx="21">
                  <c:v>4.9221409999999999</c:v>
                </c:pt>
                <c:pt idx="22">
                  <c:v>4.9845290000000002</c:v>
                </c:pt>
                <c:pt idx="23">
                  <c:v>4.963946</c:v>
                </c:pt>
                <c:pt idx="24">
                  <c:v>4.9769579999999998</c:v>
                </c:pt>
                <c:pt idx="25">
                  <c:v>5.032883</c:v>
                </c:pt>
                <c:pt idx="26">
                  <c:v>5.1142409999999998</c:v>
                </c:pt>
                <c:pt idx="27">
                  <c:v>5.1688289999999997</c:v>
                </c:pt>
                <c:pt idx="28">
                  <c:v>5.1603450000000004</c:v>
                </c:pt>
                <c:pt idx="29">
                  <c:v>5.1563220000000003</c:v>
                </c:pt>
                <c:pt idx="30">
                  <c:v>5.1703679999999999</c:v>
                </c:pt>
                <c:pt idx="31">
                  <c:v>5.1273080000000002</c:v>
                </c:pt>
                <c:pt idx="32">
                  <c:v>5.1210440000000004</c:v>
                </c:pt>
                <c:pt idx="33">
                  <c:v>5.1470940000000001</c:v>
                </c:pt>
                <c:pt idx="34">
                  <c:v>5.1490660000000004</c:v>
                </c:pt>
                <c:pt idx="35">
                  <c:v>5.1631840000000002</c:v>
                </c:pt>
                <c:pt idx="36">
                  <c:v>5.1868559999999997</c:v>
                </c:pt>
                <c:pt idx="37">
                  <c:v>5.1975699999999998</c:v>
                </c:pt>
                <c:pt idx="38">
                  <c:v>5.2224159999999999</c:v>
                </c:pt>
                <c:pt idx="39">
                  <c:v>5.2347849999999996</c:v>
                </c:pt>
                <c:pt idx="40">
                  <c:v>5.2451359999999996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Sheet1!$A$4</c:f>
              <c:strCache>
                <c:ptCount val="1"/>
                <c:pt idx="0">
                  <c:v>Low resource</c:v>
                </c:pt>
              </c:strCache>
            </c:strRef>
          </c:tx>
          <c:spPr>
            <a:ln w="22225">
              <a:solidFill>
                <a:srgbClr val="A33340"/>
              </a:solidFill>
            </a:ln>
          </c:spPr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</c:strCache>
            </c:strRef>
          </c:cat>
          <c:val>
            <c:numRef>
              <c:f>Sheet1!$B$4:$AP$4</c:f>
              <c:numCache>
                <c:formatCode>General</c:formatCode>
                <c:ptCount val="41"/>
                <c:pt idx="8">
                  <c:v>1.7829999999999999</c:v>
                </c:pt>
                <c:pt idx="9">
                  <c:v>1.911</c:v>
                </c:pt>
                <c:pt idx="10">
                  <c:v>2.0739999999999998</c:v>
                </c:pt>
                <c:pt idx="11">
                  <c:v>2.2130000000000001</c:v>
                </c:pt>
                <c:pt idx="12">
                  <c:v>2.411</c:v>
                </c:pt>
                <c:pt idx="13">
                  <c:v>2.6059999999999999</c:v>
                </c:pt>
                <c:pt idx="14">
                  <c:v>3.0150000000000001</c:v>
                </c:pt>
                <c:pt idx="15">
                  <c:v>3.2539940000000001</c:v>
                </c:pt>
                <c:pt idx="16">
                  <c:v>3.2651240000000001</c:v>
                </c:pt>
                <c:pt idx="17">
                  <c:v>3.4985889999999999</c:v>
                </c:pt>
                <c:pt idx="18">
                  <c:v>3.9156070000000001</c:v>
                </c:pt>
                <c:pt idx="19">
                  <c:v>3.9774759999999998</c:v>
                </c:pt>
                <c:pt idx="20">
                  <c:v>4.00969</c:v>
                </c:pt>
                <c:pt idx="21">
                  <c:v>4.0134610000000004</c:v>
                </c:pt>
                <c:pt idx="22">
                  <c:v>3.9752719999999999</c:v>
                </c:pt>
                <c:pt idx="23">
                  <c:v>3.8901699999999999</c:v>
                </c:pt>
                <c:pt idx="24">
                  <c:v>3.8034520000000001</c:v>
                </c:pt>
                <c:pt idx="25">
                  <c:v>3.7409029999999999</c:v>
                </c:pt>
                <c:pt idx="26">
                  <c:v>3.7019289999999998</c:v>
                </c:pt>
                <c:pt idx="27">
                  <c:v>3.6400220000000001</c:v>
                </c:pt>
                <c:pt idx="28">
                  <c:v>3.5556930000000002</c:v>
                </c:pt>
                <c:pt idx="29">
                  <c:v>3.4919180000000001</c:v>
                </c:pt>
                <c:pt idx="30">
                  <c:v>3.4476810000000002</c:v>
                </c:pt>
                <c:pt idx="31">
                  <c:v>3.4146179999999999</c:v>
                </c:pt>
                <c:pt idx="32">
                  <c:v>3.3844400000000001</c:v>
                </c:pt>
                <c:pt idx="33">
                  <c:v>3.3605160000000001</c:v>
                </c:pt>
                <c:pt idx="34">
                  <c:v>3.3238319999999999</c:v>
                </c:pt>
                <c:pt idx="35">
                  <c:v>3.3068520000000001</c:v>
                </c:pt>
                <c:pt idx="36">
                  <c:v>3.2929629999999999</c:v>
                </c:pt>
                <c:pt idx="37">
                  <c:v>3.2850359999999998</c:v>
                </c:pt>
                <c:pt idx="38">
                  <c:v>3.238807</c:v>
                </c:pt>
                <c:pt idx="39">
                  <c:v>3.2183830000000002</c:v>
                </c:pt>
                <c:pt idx="40">
                  <c:v>3.2098010000000001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Sheet1!$A$5</c:f>
              <c:strCache>
                <c:ptCount val="1"/>
                <c:pt idx="0">
                  <c:v>High resource</c:v>
                </c:pt>
              </c:strCache>
            </c:strRef>
          </c:tx>
          <c:spPr>
            <a:ln w="22225">
              <a:solidFill>
                <a:srgbClr val="5D9732"/>
              </a:solidFill>
            </a:ln>
          </c:spPr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</c:strCache>
            </c:strRef>
          </c:cat>
          <c:val>
            <c:numRef>
              <c:f>Sheet1!$B$5:$AP$5</c:f>
              <c:numCache>
                <c:formatCode>General</c:formatCode>
                <c:ptCount val="41"/>
                <c:pt idx="8">
                  <c:v>1.7829999999999999</c:v>
                </c:pt>
                <c:pt idx="9">
                  <c:v>1.911</c:v>
                </c:pt>
                <c:pt idx="10">
                  <c:v>2.0739999999999998</c:v>
                </c:pt>
                <c:pt idx="11">
                  <c:v>2.2130000000000001</c:v>
                </c:pt>
                <c:pt idx="12">
                  <c:v>2.411</c:v>
                </c:pt>
                <c:pt idx="13">
                  <c:v>2.6059999999999999</c:v>
                </c:pt>
                <c:pt idx="14">
                  <c:v>3.0150000000000001</c:v>
                </c:pt>
                <c:pt idx="15">
                  <c:v>3.2539940000000001</c:v>
                </c:pt>
                <c:pt idx="16">
                  <c:v>3.6080610000000002</c:v>
                </c:pt>
                <c:pt idx="17">
                  <c:v>3.9321290000000002</c:v>
                </c:pt>
                <c:pt idx="18">
                  <c:v>4.5787500000000003</c:v>
                </c:pt>
                <c:pt idx="19">
                  <c:v>4.9531400000000003</c:v>
                </c:pt>
                <c:pt idx="20">
                  <c:v>5.0870579999999999</c:v>
                </c:pt>
                <c:pt idx="21">
                  <c:v>5.2074809999999996</c:v>
                </c:pt>
                <c:pt idx="22">
                  <c:v>5.2763450000000001</c:v>
                </c:pt>
                <c:pt idx="23">
                  <c:v>5.2949469999999996</c:v>
                </c:pt>
                <c:pt idx="24">
                  <c:v>5.3771310000000003</c:v>
                </c:pt>
                <c:pt idx="25">
                  <c:v>5.4503459999999997</c:v>
                </c:pt>
                <c:pt idx="26">
                  <c:v>5.5060200000000004</c:v>
                </c:pt>
                <c:pt idx="27">
                  <c:v>5.5709569999999999</c:v>
                </c:pt>
                <c:pt idx="28">
                  <c:v>5.5899460000000003</c:v>
                </c:pt>
                <c:pt idx="29">
                  <c:v>5.6432979999999997</c:v>
                </c:pt>
                <c:pt idx="30">
                  <c:v>5.7219139999999999</c:v>
                </c:pt>
                <c:pt idx="31">
                  <c:v>5.8011530000000002</c:v>
                </c:pt>
                <c:pt idx="32">
                  <c:v>5.8612349999999998</c:v>
                </c:pt>
                <c:pt idx="33">
                  <c:v>5.8988550000000002</c:v>
                </c:pt>
                <c:pt idx="34">
                  <c:v>5.9542859999999997</c:v>
                </c:pt>
                <c:pt idx="35">
                  <c:v>6.0010849999999998</c:v>
                </c:pt>
                <c:pt idx="36">
                  <c:v>6.0468909999999996</c:v>
                </c:pt>
                <c:pt idx="37">
                  <c:v>6.0785499999999999</c:v>
                </c:pt>
                <c:pt idx="38">
                  <c:v>6.1278259999999998</c:v>
                </c:pt>
                <c:pt idx="39">
                  <c:v>6.1941129999999998</c:v>
                </c:pt>
                <c:pt idx="40">
                  <c:v>6.2370650000000003</c:v>
                </c:pt>
              </c:numCache>
            </c:numRef>
          </c:val>
          <c:smooth val="0"/>
        </c:ser>
        <c:ser>
          <c:idx val="1"/>
          <c:order val="4"/>
          <c:tx>
            <c:strRef>
              <c:f>Sheet1!$A$6</c:f>
              <c:strCache>
                <c:ptCount val="1"/>
                <c:pt idx="0">
                  <c:v>Reference</c:v>
                </c:pt>
              </c:strCache>
            </c:strRef>
          </c:tx>
          <c:spPr>
            <a:ln w="22225">
              <a:solidFill>
                <a:srgbClr val="000000"/>
              </a:solidFill>
            </a:ln>
          </c:spPr>
          <c:marker>
            <c:symbol val="none"/>
          </c:marker>
          <c:cat>
            <c:strRef>
              <c:f>Sheet1!$B$1:$AP$1</c:f>
              <c:strCache>
                <c:ptCount val="4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</c:strCache>
            </c:strRef>
          </c:cat>
          <c:val>
            <c:numRef>
              <c:f>Sheet1!$B$6:$AP$6</c:f>
              <c:numCache>
                <c:formatCode>General</c:formatCode>
                <c:ptCount val="41"/>
                <c:pt idx="0">
                  <c:v>1.9109700000000001</c:v>
                </c:pt>
                <c:pt idx="1">
                  <c:v>1.868395</c:v>
                </c:pt>
                <c:pt idx="2">
                  <c:v>1.8802410000000001</c:v>
                </c:pt>
                <c:pt idx="3">
                  <c:v>1.7192049999999999</c:v>
                </c:pt>
                <c:pt idx="4">
                  <c:v>1.809156</c:v>
                </c:pt>
                <c:pt idx="5">
                  <c:v>1.7169949999999998</c:v>
                </c:pt>
                <c:pt idx="6">
                  <c:v>1.7387779999999999</c:v>
                </c:pt>
                <c:pt idx="7">
                  <c:v>1.7829970000000002</c:v>
                </c:pt>
                <c:pt idx="8">
                  <c:v>1.7836669999999999</c:v>
                </c:pt>
                <c:pt idx="9">
                  <c:v>1.909929</c:v>
                </c:pt>
                <c:pt idx="10">
                  <c:v>2.0740250000000002</c:v>
                </c:pt>
                <c:pt idx="11">
                  <c:v>2.2160680000000004</c:v>
                </c:pt>
                <c:pt idx="12">
                  <c:v>2.40794</c:v>
                </c:pt>
                <c:pt idx="13">
                  <c:v>2.6056360000000001</c:v>
                </c:pt>
                <c:pt idx="14">
                  <c:v>3.0145149999999998</c:v>
                </c:pt>
                <c:pt idx="15">
                  <c:v>3.2539940000000001</c:v>
                </c:pt>
                <c:pt idx="16">
                  <c:v>3.454602</c:v>
                </c:pt>
                <c:pt idx="17">
                  <c:v>3.724043</c:v>
                </c:pt>
                <c:pt idx="18">
                  <c:v>4.2837180000000004</c:v>
                </c:pt>
                <c:pt idx="19">
                  <c:v>4.450723</c:v>
                </c:pt>
                <c:pt idx="20">
                  <c:v>4.5698249999999998</c:v>
                </c:pt>
                <c:pt idx="21">
                  <c:v>4.6506780000000001</c:v>
                </c:pt>
                <c:pt idx="22">
                  <c:v>4.6712210000000001</c:v>
                </c:pt>
                <c:pt idx="23">
                  <c:v>4.673</c:v>
                </c:pt>
                <c:pt idx="24">
                  <c:v>4.7168960000000002</c:v>
                </c:pt>
                <c:pt idx="25">
                  <c:v>4.7666899999999996</c:v>
                </c:pt>
                <c:pt idx="26">
                  <c:v>4.8228359999999997</c:v>
                </c:pt>
                <c:pt idx="27">
                  <c:v>4.85473</c:v>
                </c:pt>
                <c:pt idx="28">
                  <c:v>4.8402960000000004</c:v>
                </c:pt>
                <c:pt idx="29">
                  <c:v>4.8602499999999997</c:v>
                </c:pt>
                <c:pt idx="30">
                  <c:v>4.8966620000000001</c:v>
                </c:pt>
                <c:pt idx="31">
                  <c:v>4.9028499999999999</c:v>
                </c:pt>
                <c:pt idx="32">
                  <c:v>4.9006489999999996</c:v>
                </c:pt>
                <c:pt idx="33">
                  <c:v>4.9144439999999996</c:v>
                </c:pt>
                <c:pt idx="34">
                  <c:v>4.9346329999999998</c:v>
                </c:pt>
                <c:pt idx="35">
                  <c:v>4.9548269999999999</c:v>
                </c:pt>
                <c:pt idx="36">
                  <c:v>4.9717289999999998</c:v>
                </c:pt>
                <c:pt idx="37">
                  <c:v>4.975657</c:v>
                </c:pt>
                <c:pt idx="38">
                  <c:v>4.9547509999999999</c:v>
                </c:pt>
                <c:pt idx="39">
                  <c:v>4.9558119999999999</c:v>
                </c:pt>
                <c:pt idx="40">
                  <c:v>4.9901999999999997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0876368"/>
        <c:axId val="210876928"/>
      </c:lineChart>
      <c:catAx>
        <c:axId val="2108763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>
            <a:solidFill>
              <a:schemeClr val="tx1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10876928"/>
        <c:crosses val="autoZero"/>
        <c:auto val="1"/>
        <c:lblAlgn val="ctr"/>
        <c:lblOffset val="100"/>
        <c:tickLblSkip val="5"/>
        <c:tickMarkSkip val="5"/>
        <c:noMultiLvlLbl val="0"/>
      </c:catAx>
      <c:valAx>
        <c:axId val="210876928"/>
        <c:scaling>
          <c:orientation val="minMax"/>
          <c:max val="7"/>
          <c:min val="0"/>
        </c:scaling>
        <c:delete val="0"/>
        <c:axPos val="l"/>
        <c:majorGridlines>
          <c:spPr>
            <a:ln>
              <a:solidFill>
                <a:srgbClr val="FFFFFF">
                  <a:lumMod val="65000"/>
                </a:srgbClr>
              </a:solidFill>
            </a:ln>
          </c:spPr>
        </c:majorGridlines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10876368"/>
        <c:crosses val="autoZero"/>
        <c:crossBetween val="midCat"/>
        <c:majorUnit val="1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9248826291079785E-2"/>
          <c:y val="6.5989847715736072E-2"/>
          <c:w val="0.75546647990279325"/>
          <c:h val="0.80456852791878153"/>
        </c:manualLayout>
      </c:layout>
      <c:areaChart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Alaska</c:v>
                </c:pt>
              </c:strCache>
            </c:strRef>
          </c:tx>
          <c:spPr>
            <a:solidFill>
              <a:srgbClr val="003953"/>
            </a:solidFill>
            <a:ln>
              <a:noFill/>
            </a:ln>
          </c:spPr>
          <c:cat>
            <c:numRef>
              <c:f>Sheet1!$B$1:$AZ$1</c:f>
              <c:numCache>
                <c:formatCode>General</c:formatCode>
                <c:ptCount val="51"/>
                <c:pt idx="0">
                  <c:v>1990</c:v>
                </c:pt>
                <c:pt idx="5">
                  <c:v>1995</c:v>
                </c:pt>
                <c:pt idx="10">
                  <c:v>2000</c:v>
                </c:pt>
                <c:pt idx="15">
                  <c:v>2005</c:v>
                </c:pt>
                <c:pt idx="20">
                  <c:v>2010</c:v>
                </c:pt>
                <c:pt idx="25">
                  <c:v>2015</c:v>
                </c:pt>
                <c:pt idx="30">
                  <c:v>2020</c:v>
                </c:pt>
                <c:pt idx="35">
                  <c:v>2025</c:v>
                </c:pt>
                <c:pt idx="40">
                  <c:v>2030</c:v>
                </c:pt>
                <c:pt idx="45">
                  <c:v>2035</c:v>
                </c:pt>
                <c:pt idx="50">
                  <c:v>2040</c:v>
                </c:pt>
              </c:numCache>
            </c:numRef>
          </c:cat>
          <c:val>
            <c:numRef>
              <c:f>Sheet1!$B$2:$AZ$2</c:f>
              <c:numCache>
                <c:formatCode>General</c:formatCode>
                <c:ptCount val="51"/>
                <c:pt idx="0">
                  <c:v>0.38143100000000002</c:v>
                </c:pt>
                <c:pt idx="1">
                  <c:v>0.40938200000000002</c:v>
                </c:pt>
                <c:pt idx="2">
                  <c:v>0.41159299999999999</c:v>
                </c:pt>
                <c:pt idx="3">
                  <c:v>0.39809299999999997</c:v>
                </c:pt>
                <c:pt idx="4">
                  <c:v>0.52445699999999995</c:v>
                </c:pt>
                <c:pt idx="5">
                  <c:v>0.434498</c:v>
                </c:pt>
                <c:pt idx="6">
                  <c:v>0.44237500000000002</c:v>
                </c:pt>
                <c:pt idx="7">
                  <c:v>0.42677599999999999</c:v>
                </c:pt>
                <c:pt idx="8">
                  <c:v>0.42652800000000002</c:v>
                </c:pt>
                <c:pt idx="9">
                  <c:v>0.42455500000000002</c:v>
                </c:pt>
                <c:pt idx="10">
                  <c:v>0.41967100000000002</c:v>
                </c:pt>
                <c:pt idx="11">
                  <c:v>0.43529099999999998</c:v>
                </c:pt>
                <c:pt idx="12">
                  <c:v>0.428595</c:v>
                </c:pt>
                <c:pt idx="13">
                  <c:v>0.45644099999999999</c:v>
                </c:pt>
                <c:pt idx="14">
                  <c:v>0.438855</c:v>
                </c:pt>
                <c:pt idx="15">
                  <c:v>0.45932600000000001</c:v>
                </c:pt>
                <c:pt idx="16">
                  <c:v>0.42008600000000001</c:v>
                </c:pt>
                <c:pt idx="17">
                  <c:v>0.40715299999999999</c:v>
                </c:pt>
                <c:pt idx="18">
                  <c:v>0.37410500000000002</c:v>
                </c:pt>
                <c:pt idx="19">
                  <c:v>0.37415199999999998</c:v>
                </c:pt>
                <c:pt idx="20">
                  <c:v>0.35339100000000001</c:v>
                </c:pt>
                <c:pt idx="21">
                  <c:v>0.334671</c:v>
                </c:pt>
                <c:pt idx="22">
                  <c:v>0.329789</c:v>
                </c:pt>
                <c:pt idx="23">
                  <c:v>0.31750299999999998</c:v>
                </c:pt>
                <c:pt idx="24">
                  <c:v>0.32342900000000002</c:v>
                </c:pt>
                <c:pt idx="25">
                  <c:v>0.290572</c:v>
                </c:pt>
                <c:pt idx="26">
                  <c:v>0.30038799999999999</c:v>
                </c:pt>
                <c:pt idx="27">
                  <c:v>0.295485</c:v>
                </c:pt>
                <c:pt idx="28">
                  <c:v>0.29503299999999999</c:v>
                </c:pt>
                <c:pt idx="29">
                  <c:v>0.29492499999999999</c:v>
                </c:pt>
                <c:pt idx="30">
                  <c:v>0.29309200000000002</c:v>
                </c:pt>
                <c:pt idx="31">
                  <c:v>0.29189900000000002</c:v>
                </c:pt>
                <c:pt idx="32">
                  <c:v>0.28972700000000001</c:v>
                </c:pt>
                <c:pt idx="33">
                  <c:v>0.28833700000000001</c:v>
                </c:pt>
                <c:pt idx="34">
                  <c:v>0.28698000000000001</c:v>
                </c:pt>
                <c:pt idx="35">
                  <c:v>0.28579700000000002</c:v>
                </c:pt>
                <c:pt idx="36">
                  <c:v>0.28475499999999998</c:v>
                </c:pt>
                <c:pt idx="37">
                  <c:v>0.28348200000000001</c:v>
                </c:pt>
                <c:pt idx="38">
                  <c:v>0.28232800000000002</c:v>
                </c:pt>
                <c:pt idx="39">
                  <c:v>0.28133799999999998</c:v>
                </c:pt>
                <c:pt idx="40">
                  <c:v>0.28037699999999999</c:v>
                </c:pt>
                <c:pt idx="41">
                  <c:v>0.27953600000000001</c:v>
                </c:pt>
                <c:pt idx="42">
                  <c:v>0.27880899999999997</c:v>
                </c:pt>
                <c:pt idx="43">
                  <c:v>0.278221</c:v>
                </c:pt>
                <c:pt idx="44">
                  <c:v>0.27779100000000001</c:v>
                </c:pt>
                <c:pt idx="45">
                  <c:v>0.27741300000000002</c:v>
                </c:pt>
                <c:pt idx="46">
                  <c:v>0.27716000000000002</c:v>
                </c:pt>
                <c:pt idx="47">
                  <c:v>0.27693699999999999</c:v>
                </c:pt>
                <c:pt idx="48">
                  <c:v>0.27681099999999997</c:v>
                </c:pt>
                <c:pt idx="49">
                  <c:v>0.27670400000000001</c:v>
                </c:pt>
                <c:pt idx="50">
                  <c:v>0.27672000000000002</c:v>
                </c:pt>
              </c:numCache>
            </c:numRef>
          </c:val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Lower 48 Offshore</c:v>
                </c:pt>
              </c:strCache>
            </c:strRef>
          </c:tx>
          <c:spPr>
            <a:solidFill>
              <a:srgbClr val="FFC702"/>
            </a:solidFill>
            <a:ln>
              <a:noFill/>
            </a:ln>
          </c:spPr>
          <c:cat>
            <c:numRef>
              <c:f>Sheet1!$B$1:$AZ$1</c:f>
              <c:numCache>
                <c:formatCode>General</c:formatCode>
                <c:ptCount val="51"/>
                <c:pt idx="0">
                  <c:v>1990</c:v>
                </c:pt>
                <c:pt idx="5">
                  <c:v>1995</c:v>
                </c:pt>
                <c:pt idx="10">
                  <c:v>2000</c:v>
                </c:pt>
                <c:pt idx="15">
                  <c:v>2005</c:v>
                </c:pt>
                <c:pt idx="20">
                  <c:v>2010</c:v>
                </c:pt>
                <c:pt idx="25">
                  <c:v>2015</c:v>
                </c:pt>
                <c:pt idx="30">
                  <c:v>2020</c:v>
                </c:pt>
                <c:pt idx="35">
                  <c:v>2025</c:v>
                </c:pt>
                <c:pt idx="40">
                  <c:v>2030</c:v>
                </c:pt>
                <c:pt idx="45">
                  <c:v>2035</c:v>
                </c:pt>
                <c:pt idx="50">
                  <c:v>2040</c:v>
                </c:pt>
              </c:numCache>
            </c:numRef>
          </c:cat>
          <c:val>
            <c:numRef>
              <c:f>Sheet1!$B$3:$AZ$3</c:f>
              <c:numCache>
                <c:formatCode>General</c:formatCode>
                <c:ptCount val="51"/>
                <c:pt idx="0">
                  <c:v>5.3334799999999998</c:v>
                </c:pt>
                <c:pt idx="1">
                  <c:v>5.0845180000000001</c:v>
                </c:pt>
                <c:pt idx="2">
                  <c:v>4.9496409999999997</c:v>
                </c:pt>
                <c:pt idx="3">
                  <c:v>5.0921890000000003</c:v>
                </c:pt>
                <c:pt idx="4">
                  <c:v>5.3883349999999997</c:v>
                </c:pt>
                <c:pt idx="5">
                  <c:v>5.3286280000000001</c:v>
                </c:pt>
                <c:pt idx="6">
                  <c:v>5.5270979999999996</c:v>
                </c:pt>
                <c:pt idx="7">
                  <c:v>5.5097079999999998</c:v>
                </c:pt>
                <c:pt idx="8">
                  <c:v>5.4457610000000001</c:v>
                </c:pt>
                <c:pt idx="9">
                  <c:v>5.3688700000000003</c:v>
                </c:pt>
                <c:pt idx="10">
                  <c:v>5.1748260000000004</c:v>
                </c:pt>
                <c:pt idx="11">
                  <c:v>5.3283800000000001</c:v>
                </c:pt>
                <c:pt idx="12">
                  <c:v>4.7506529999999998</c:v>
                </c:pt>
                <c:pt idx="13">
                  <c:v>4.7584569999999999</c:v>
                </c:pt>
                <c:pt idx="14">
                  <c:v>4.2175149999999997</c:v>
                </c:pt>
                <c:pt idx="15">
                  <c:v>3.3657859999999999</c:v>
                </c:pt>
                <c:pt idx="16">
                  <c:v>3.096139</c:v>
                </c:pt>
                <c:pt idx="17">
                  <c:v>2.9841579999999999</c:v>
                </c:pt>
                <c:pt idx="18">
                  <c:v>2.6834769999999999</c:v>
                </c:pt>
                <c:pt idx="19">
                  <c:v>2.7041270000000002</c:v>
                </c:pt>
                <c:pt idx="20">
                  <c:v>2.438761</c:v>
                </c:pt>
                <c:pt idx="21">
                  <c:v>1.875014</c:v>
                </c:pt>
                <c:pt idx="22">
                  <c:v>1.569529</c:v>
                </c:pt>
                <c:pt idx="23">
                  <c:v>1.4117420000000001</c:v>
                </c:pt>
                <c:pt idx="24">
                  <c:v>1.3571</c:v>
                </c:pt>
                <c:pt idx="25">
                  <c:v>1.696377</c:v>
                </c:pt>
                <c:pt idx="26">
                  <c:v>1.43286</c:v>
                </c:pt>
                <c:pt idx="27">
                  <c:v>1.3918060000000001</c:v>
                </c:pt>
                <c:pt idx="28">
                  <c:v>1.4345429999999999</c:v>
                </c:pt>
                <c:pt idx="29">
                  <c:v>1.4015899999999999</c:v>
                </c:pt>
                <c:pt idx="30">
                  <c:v>1.3868959999999999</c:v>
                </c:pt>
                <c:pt idx="31">
                  <c:v>1.306244</c:v>
                </c:pt>
                <c:pt idx="32">
                  <c:v>1.2428300000000001</c:v>
                </c:pt>
                <c:pt idx="33">
                  <c:v>1.2123949999999999</c:v>
                </c:pt>
                <c:pt idx="34">
                  <c:v>1.209192</c:v>
                </c:pt>
                <c:pt idx="35">
                  <c:v>1.212437</c:v>
                </c:pt>
                <c:pt idx="36">
                  <c:v>1.205713</c:v>
                </c:pt>
                <c:pt idx="37">
                  <c:v>1.1995009999999999</c:v>
                </c:pt>
                <c:pt idx="38">
                  <c:v>1.2272130000000001</c:v>
                </c:pt>
                <c:pt idx="39">
                  <c:v>1.2897320000000001</c:v>
                </c:pt>
                <c:pt idx="40">
                  <c:v>1.3265070000000001</c:v>
                </c:pt>
                <c:pt idx="41">
                  <c:v>1.4264730000000001</c:v>
                </c:pt>
                <c:pt idx="42">
                  <c:v>1.4549810000000001</c:v>
                </c:pt>
                <c:pt idx="43">
                  <c:v>1.473868</c:v>
                </c:pt>
                <c:pt idx="44">
                  <c:v>1.594006</c:v>
                </c:pt>
                <c:pt idx="45">
                  <c:v>1.6545019999999999</c:v>
                </c:pt>
                <c:pt idx="46">
                  <c:v>1.7122189999999999</c:v>
                </c:pt>
                <c:pt idx="47">
                  <c:v>1.7008859999999999</c:v>
                </c:pt>
                <c:pt idx="48">
                  <c:v>1.6829510000000001</c:v>
                </c:pt>
                <c:pt idx="49">
                  <c:v>1.6347640000000001</c:v>
                </c:pt>
                <c:pt idx="50">
                  <c:v>1.665143</c:v>
                </c:pt>
              </c:numCache>
            </c:numRef>
          </c:val>
        </c:ser>
        <c:ser>
          <c:idx val="3"/>
          <c:order val="2"/>
          <c:tx>
            <c:strRef>
              <c:f>Sheet1!$A$4</c:f>
              <c:strCache>
                <c:ptCount val="1"/>
                <c:pt idx="0">
                  <c:v>Coalbed methane</c:v>
                </c:pt>
              </c:strCache>
            </c:strRef>
          </c:tx>
          <c:spPr>
            <a:solidFill>
              <a:srgbClr val="000000"/>
            </a:solidFill>
            <a:ln>
              <a:noFill/>
            </a:ln>
          </c:spPr>
          <c:cat>
            <c:numRef>
              <c:f>Sheet1!$B$1:$AZ$1</c:f>
              <c:numCache>
                <c:formatCode>General</c:formatCode>
                <c:ptCount val="51"/>
                <c:pt idx="0">
                  <c:v>1990</c:v>
                </c:pt>
                <c:pt idx="5">
                  <c:v>1995</c:v>
                </c:pt>
                <c:pt idx="10">
                  <c:v>2000</c:v>
                </c:pt>
                <c:pt idx="15">
                  <c:v>2005</c:v>
                </c:pt>
                <c:pt idx="20">
                  <c:v>2010</c:v>
                </c:pt>
                <c:pt idx="25">
                  <c:v>2015</c:v>
                </c:pt>
                <c:pt idx="30">
                  <c:v>2020</c:v>
                </c:pt>
                <c:pt idx="35">
                  <c:v>2025</c:v>
                </c:pt>
                <c:pt idx="40">
                  <c:v>2030</c:v>
                </c:pt>
                <c:pt idx="45">
                  <c:v>2035</c:v>
                </c:pt>
                <c:pt idx="50">
                  <c:v>2040</c:v>
                </c:pt>
              </c:numCache>
            </c:numRef>
          </c:cat>
          <c:val>
            <c:numRef>
              <c:f>Sheet1!$B$4:$AZ$4</c:f>
              <c:numCache>
                <c:formatCode>General</c:formatCode>
                <c:ptCount val="51"/>
                <c:pt idx="0">
                  <c:v>0.22001599999999999</c:v>
                </c:pt>
                <c:pt idx="1">
                  <c:v>0.33441599999999999</c:v>
                </c:pt>
                <c:pt idx="2">
                  <c:v>0.496033</c:v>
                </c:pt>
                <c:pt idx="3">
                  <c:v>0.62653999999999999</c:v>
                </c:pt>
                <c:pt idx="4">
                  <c:v>0.74358500000000005</c:v>
                </c:pt>
                <c:pt idx="5">
                  <c:v>0.80955500000000002</c:v>
                </c:pt>
                <c:pt idx="6">
                  <c:v>0.84484199999999998</c:v>
                </c:pt>
                <c:pt idx="7">
                  <c:v>0.96078600000000003</c:v>
                </c:pt>
                <c:pt idx="8">
                  <c:v>1.051957</c:v>
                </c:pt>
                <c:pt idx="9">
                  <c:v>1.095434</c:v>
                </c:pt>
                <c:pt idx="10">
                  <c:v>1.216008</c:v>
                </c:pt>
                <c:pt idx="11">
                  <c:v>1.348813</c:v>
                </c:pt>
                <c:pt idx="12">
                  <c:v>1.4186970000000001</c:v>
                </c:pt>
                <c:pt idx="13">
                  <c:v>1.481266</c:v>
                </c:pt>
                <c:pt idx="14">
                  <c:v>1.5164550000000001</c:v>
                </c:pt>
                <c:pt idx="15">
                  <c:v>1.5538289999999999</c:v>
                </c:pt>
                <c:pt idx="16">
                  <c:v>1.6291450000000001</c:v>
                </c:pt>
                <c:pt idx="17">
                  <c:v>1.666436</c:v>
                </c:pt>
                <c:pt idx="18">
                  <c:v>1.7749200000000001</c:v>
                </c:pt>
                <c:pt idx="19">
                  <c:v>1.7678990000000001</c:v>
                </c:pt>
                <c:pt idx="20">
                  <c:v>1.692882</c:v>
                </c:pt>
                <c:pt idx="21">
                  <c:v>1.5796829999999999</c:v>
                </c:pt>
                <c:pt idx="22">
                  <c:v>1.446661</c:v>
                </c:pt>
                <c:pt idx="23">
                  <c:v>1.259422</c:v>
                </c:pt>
                <c:pt idx="24">
                  <c:v>1.1560010000000001</c:v>
                </c:pt>
                <c:pt idx="25">
                  <c:v>1.2414099999999999</c:v>
                </c:pt>
                <c:pt idx="26">
                  <c:v>1.087755</c:v>
                </c:pt>
                <c:pt idx="27">
                  <c:v>1.081572</c:v>
                </c:pt>
                <c:pt idx="28">
                  <c:v>1.0782849999999999</c:v>
                </c:pt>
                <c:pt idx="29">
                  <c:v>1.0521940000000001</c:v>
                </c:pt>
                <c:pt idx="30">
                  <c:v>1.0443439999999999</c:v>
                </c:pt>
                <c:pt idx="31">
                  <c:v>1.025938</c:v>
                </c:pt>
                <c:pt idx="32">
                  <c:v>1.023641</c:v>
                </c:pt>
                <c:pt idx="33">
                  <c:v>1.0326709999999999</c:v>
                </c:pt>
                <c:pt idx="34">
                  <c:v>1.0249710000000001</c:v>
                </c:pt>
                <c:pt idx="35">
                  <c:v>1.024356</c:v>
                </c:pt>
                <c:pt idx="36">
                  <c:v>1.010432</c:v>
                </c:pt>
                <c:pt idx="37">
                  <c:v>0.99161600000000005</c:v>
                </c:pt>
                <c:pt idx="38">
                  <c:v>0.97381499999999999</c:v>
                </c:pt>
                <c:pt idx="39">
                  <c:v>0.95983399999999996</c:v>
                </c:pt>
                <c:pt idx="40">
                  <c:v>0.94410899999999998</c:v>
                </c:pt>
                <c:pt idx="41">
                  <c:v>0.92564000000000002</c:v>
                </c:pt>
                <c:pt idx="42">
                  <c:v>0.913242</c:v>
                </c:pt>
                <c:pt idx="43">
                  <c:v>0.88896299999999995</c:v>
                </c:pt>
                <c:pt idx="44">
                  <c:v>0.87554799999999999</c:v>
                </c:pt>
                <c:pt idx="45">
                  <c:v>0.85323499999999997</c:v>
                </c:pt>
                <c:pt idx="46">
                  <c:v>0.83624799999999999</c:v>
                </c:pt>
                <c:pt idx="47">
                  <c:v>0.814994</c:v>
                </c:pt>
                <c:pt idx="48">
                  <c:v>0.80191800000000002</c:v>
                </c:pt>
                <c:pt idx="49">
                  <c:v>0.79176500000000005</c:v>
                </c:pt>
                <c:pt idx="50">
                  <c:v>0.77784399999999998</c:v>
                </c:pt>
              </c:numCache>
            </c:numRef>
          </c:val>
        </c:ser>
        <c:ser>
          <c:idx val="7"/>
          <c:order val="3"/>
          <c:tx>
            <c:strRef>
              <c:f>Sheet1!$A$5</c:f>
              <c:strCache>
                <c:ptCount val="1"/>
                <c:pt idx="0">
                  <c:v>Other Onshore</c:v>
                </c:pt>
              </c:strCache>
            </c:strRef>
          </c:tx>
          <c:spPr>
            <a:solidFill>
              <a:srgbClr val="A33340"/>
            </a:solidFill>
            <a:ln>
              <a:noFill/>
            </a:ln>
          </c:spPr>
          <c:cat>
            <c:numRef>
              <c:f>Sheet1!$B$1:$AZ$1</c:f>
              <c:numCache>
                <c:formatCode>General</c:formatCode>
                <c:ptCount val="51"/>
                <c:pt idx="0">
                  <c:v>1990</c:v>
                </c:pt>
                <c:pt idx="5">
                  <c:v>1995</c:v>
                </c:pt>
                <c:pt idx="10">
                  <c:v>2000</c:v>
                </c:pt>
                <c:pt idx="15">
                  <c:v>2005</c:v>
                </c:pt>
                <c:pt idx="20">
                  <c:v>2010</c:v>
                </c:pt>
                <c:pt idx="25">
                  <c:v>2015</c:v>
                </c:pt>
                <c:pt idx="30">
                  <c:v>2020</c:v>
                </c:pt>
                <c:pt idx="35">
                  <c:v>2025</c:v>
                </c:pt>
                <c:pt idx="40">
                  <c:v>2030</c:v>
                </c:pt>
                <c:pt idx="45">
                  <c:v>2035</c:v>
                </c:pt>
                <c:pt idx="50">
                  <c:v>2040</c:v>
                </c:pt>
              </c:numCache>
            </c:numRef>
          </c:cat>
          <c:val>
            <c:numRef>
              <c:f>Sheet1!$B$5:$AZ$5</c:f>
              <c:numCache>
                <c:formatCode>General</c:formatCode>
                <c:ptCount val="51"/>
                <c:pt idx="0">
                  <c:v>8.0965810000000005</c:v>
                </c:pt>
                <c:pt idx="1">
                  <c:v>7.9980599999999997</c:v>
                </c:pt>
                <c:pt idx="2">
                  <c:v>8.0002150000000007</c:v>
                </c:pt>
                <c:pt idx="3">
                  <c:v>7.7482769999999999</c:v>
                </c:pt>
                <c:pt idx="4">
                  <c:v>7.7918320000000003</c:v>
                </c:pt>
                <c:pt idx="5">
                  <c:v>7.6624689999999998</c:v>
                </c:pt>
                <c:pt idx="6">
                  <c:v>7.5382870000000004</c:v>
                </c:pt>
                <c:pt idx="7">
                  <c:v>7.2555969999999999</c:v>
                </c:pt>
                <c:pt idx="8">
                  <c:v>7.1282899999999998</c:v>
                </c:pt>
                <c:pt idx="9">
                  <c:v>6.9127390000000002</c:v>
                </c:pt>
                <c:pt idx="10">
                  <c:v>7.0893329999999999</c:v>
                </c:pt>
                <c:pt idx="11">
                  <c:v>6.8843719999999999</c:v>
                </c:pt>
                <c:pt idx="12">
                  <c:v>6.5706629999999997</c:v>
                </c:pt>
                <c:pt idx="13">
                  <c:v>6.4333450000000001</c:v>
                </c:pt>
                <c:pt idx="14">
                  <c:v>6.3126259999999998</c:v>
                </c:pt>
                <c:pt idx="15">
                  <c:v>6.1337700000000002</c:v>
                </c:pt>
                <c:pt idx="16">
                  <c:v>6.1447859999999999</c:v>
                </c:pt>
                <c:pt idx="17">
                  <c:v>6.1310310000000001</c:v>
                </c:pt>
                <c:pt idx="18">
                  <c:v>6.1704629999999998</c:v>
                </c:pt>
                <c:pt idx="19">
                  <c:v>5.5074860000000001</c:v>
                </c:pt>
                <c:pt idx="20">
                  <c:v>5.0694460000000001</c:v>
                </c:pt>
                <c:pt idx="21">
                  <c:v>5.1401450000000004</c:v>
                </c:pt>
                <c:pt idx="22">
                  <c:v>5.2607169999999996</c:v>
                </c:pt>
                <c:pt idx="23">
                  <c:v>5.4475769999999999</c:v>
                </c:pt>
                <c:pt idx="24">
                  <c:v>5.7893140000000001</c:v>
                </c:pt>
                <c:pt idx="25">
                  <c:v>5.3196279999999998</c:v>
                </c:pt>
                <c:pt idx="26">
                  <c:v>5.3542019999999999</c:v>
                </c:pt>
                <c:pt idx="27">
                  <c:v>5.2346539999999999</c:v>
                </c:pt>
                <c:pt idx="28">
                  <c:v>5.0994419999999998</c:v>
                </c:pt>
                <c:pt idx="29">
                  <c:v>4.9568060000000003</c:v>
                </c:pt>
                <c:pt idx="30">
                  <c:v>4.8968829999999999</c:v>
                </c:pt>
                <c:pt idx="31">
                  <c:v>4.7016450000000001</c:v>
                </c:pt>
                <c:pt idx="32">
                  <c:v>4.619624</c:v>
                </c:pt>
                <c:pt idx="33">
                  <c:v>4.5924769999999997</c:v>
                </c:pt>
                <c:pt idx="34">
                  <c:v>4.4758509999999996</c:v>
                </c:pt>
                <c:pt idx="35">
                  <c:v>4.3594949999999999</c:v>
                </c:pt>
                <c:pt idx="36">
                  <c:v>4.238632</c:v>
                </c:pt>
                <c:pt idx="37">
                  <c:v>4.1815959999999999</c:v>
                </c:pt>
                <c:pt idx="38">
                  <c:v>4.065976</c:v>
                </c:pt>
                <c:pt idx="39">
                  <c:v>4.0207829999999998</c:v>
                </c:pt>
                <c:pt idx="40">
                  <c:v>3.9665759999999999</c:v>
                </c:pt>
                <c:pt idx="41">
                  <c:v>3.900315</c:v>
                </c:pt>
                <c:pt idx="42">
                  <c:v>3.8701340000000002</c:v>
                </c:pt>
                <c:pt idx="43">
                  <c:v>3.8383509999999998</c:v>
                </c:pt>
                <c:pt idx="44">
                  <c:v>3.8039999999999998</c:v>
                </c:pt>
                <c:pt idx="45">
                  <c:v>3.786626</c:v>
                </c:pt>
                <c:pt idx="46">
                  <c:v>3.804465</c:v>
                </c:pt>
                <c:pt idx="47">
                  <c:v>3.8117700000000001</c:v>
                </c:pt>
                <c:pt idx="48">
                  <c:v>3.8232439999999999</c:v>
                </c:pt>
                <c:pt idx="49">
                  <c:v>3.8337729999999999</c:v>
                </c:pt>
                <c:pt idx="50">
                  <c:v>3.8488639999999998</c:v>
                </c:pt>
              </c:numCache>
            </c:numRef>
          </c:val>
        </c:ser>
        <c:ser>
          <c:idx val="9"/>
          <c:order val="4"/>
          <c:tx>
            <c:strRef>
              <c:f>Sheet1!$A$6</c:f>
              <c:strCache>
                <c:ptCount val="1"/>
                <c:pt idx="0">
                  <c:v>Tight gas</c:v>
                </c:pt>
              </c:strCache>
            </c:strRef>
          </c:tx>
          <c:spPr>
            <a:solidFill>
              <a:srgbClr val="BD732A"/>
            </a:solidFill>
            <a:ln>
              <a:noFill/>
            </a:ln>
          </c:spPr>
          <c:cat>
            <c:numRef>
              <c:f>Sheet1!$B$1:$AZ$1</c:f>
              <c:numCache>
                <c:formatCode>General</c:formatCode>
                <c:ptCount val="51"/>
                <c:pt idx="0">
                  <c:v>1990</c:v>
                </c:pt>
                <c:pt idx="5">
                  <c:v>1995</c:v>
                </c:pt>
                <c:pt idx="10">
                  <c:v>2000</c:v>
                </c:pt>
                <c:pt idx="15">
                  <c:v>2005</c:v>
                </c:pt>
                <c:pt idx="20">
                  <c:v>2010</c:v>
                </c:pt>
                <c:pt idx="25">
                  <c:v>2015</c:v>
                </c:pt>
                <c:pt idx="30">
                  <c:v>2020</c:v>
                </c:pt>
                <c:pt idx="35">
                  <c:v>2025</c:v>
                </c:pt>
                <c:pt idx="40">
                  <c:v>2030</c:v>
                </c:pt>
                <c:pt idx="45">
                  <c:v>2035</c:v>
                </c:pt>
                <c:pt idx="50">
                  <c:v>2040</c:v>
                </c:pt>
              </c:numCache>
            </c:numRef>
          </c:cat>
          <c:val>
            <c:numRef>
              <c:f>Sheet1!$B$6:$AZ$6</c:f>
              <c:numCache>
                <c:formatCode>General</c:formatCode>
                <c:ptCount val="51"/>
                <c:pt idx="0">
                  <c:v>2.2091669999999999</c:v>
                </c:pt>
                <c:pt idx="1">
                  <c:v>2.2904279999999999</c:v>
                </c:pt>
                <c:pt idx="2">
                  <c:v>2.4264239999999999</c:v>
                </c:pt>
                <c:pt idx="3">
                  <c:v>2.736364</c:v>
                </c:pt>
                <c:pt idx="4">
                  <c:v>2.931816</c:v>
                </c:pt>
                <c:pt idx="5">
                  <c:v>2.9165299999999998</c:v>
                </c:pt>
                <c:pt idx="6">
                  <c:v>2.9934620000000001</c:v>
                </c:pt>
                <c:pt idx="7">
                  <c:v>3.126468</c:v>
                </c:pt>
                <c:pt idx="8">
                  <c:v>3.248014</c:v>
                </c:pt>
                <c:pt idx="9">
                  <c:v>3.2976390000000002</c:v>
                </c:pt>
                <c:pt idx="10">
                  <c:v>3.5081310000000001</c:v>
                </c:pt>
                <c:pt idx="11">
                  <c:v>3.7724540000000002</c:v>
                </c:pt>
                <c:pt idx="12">
                  <c:v>3.8861789999999998</c:v>
                </c:pt>
                <c:pt idx="13">
                  <c:v>4.054036</c:v>
                </c:pt>
                <c:pt idx="14">
                  <c:v>4.1814410000000004</c:v>
                </c:pt>
                <c:pt idx="15">
                  <c:v>4.5698879999999997</c:v>
                </c:pt>
                <c:pt idx="16">
                  <c:v>5.0174469999999998</c:v>
                </c:pt>
                <c:pt idx="17">
                  <c:v>5.425249</c:v>
                </c:pt>
                <c:pt idx="18">
                  <c:v>5.9597689999999997</c:v>
                </c:pt>
                <c:pt idx="19">
                  <c:v>5.860188</c:v>
                </c:pt>
                <c:pt idx="20">
                  <c:v>5.6020250000000003</c:v>
                </c:pt>
                <c:pt idx="21">
                  <c:v>5.5463690000000003</c:v>
                </c:pt>
                <c:pt idx="22">
                  <c:v>5.3815720000000002</c:v>
                </c:pt>
                <c:pt idx="23">
                  <c:v>5.0404679999999997</c:v>
                </c:pt>
                <c:pt idx="24">
                  <c:v>4.814692</c:v>
                </c:pt>
                <c:pt idx="25">
                  <c:v>5.0009550000000003</c:v>
                </c:pt>
                <c:pt idx="26">
                  <c:v>4.9107130000000003</c:v>
                </c:pt>
                <c:pt idx="27">
                  <c:v>4.9471040000000004</c:v>
                </c:pt>
                <c:pt idx="28">
                  <c:v>4.9940910000000001</c:v>
                </c:pt>
                <c:pt idx="29">
                  <c:v>4.9251519999999998</c:v>
                </c:pt>
                <c:pt idx="30">
                  <c:v>4.9183560000000002</c:v>
                </c:pt>
                <c:pt idx="31">
                  <c:v>4.8470560000000003</c:v>
                </c:pt>
                <c:pt idx="32">
                  <c:v>4.9170920000000002</c:v>
                </c:pt>
                <c:pt idx="33">
                  <c:v>5.1360849999999996</c:v>
                </c:pt>
                <c:pt idx="34">
                  <c:v>5.3038460000000001</c:v>
                </c:pt>
                <c:pt idx="35">
                  <c:v>5.4323230000000002</c:v>
                </c:pt>
                <c:pt idx="36">
                  <c:v>5.504143</c:v>
                </c:pt>
                <c:pt idx="37">
                  <c:v>5.6360840000000003</c:v>
                </c:pt>
                <c:pt idx="38">
                  <c:v>5.7795629999999996</c:v>
                </c:pt>
                <c:pt idx="39">
                  <c:v>5.9528850000000002</c:v>
                </c:pt>
                <c:pt idx="40">
                  <c:v>6.0839309999999998</c:v>
                </c:pt>
                <c:pt idx="41">
                  <c:v>6.1457980000000001</c:v>
                </c:pt>
                <c:pt idx="42">
                  <c:v>6.1836339999999996</c:v>
                </c:pt>
                <c:pt idx="43">
                  <c:v>6.23278</c:v>
                </c:pt>
                <c:pt idx="44">
                  <c:v>6.2446380000000001</c:v>
                </c:pt>
                <c:pt idx="45">
                  <c:v>6.3016759999999996</c:v>
                </c:pt>
                <c:pt idx="46">
                  <c:v>6.3616630000000001</c:v>
                </c:pt>
                <c:pt idx="47">
                  <c:v>6.393472</c:v>
                </c:pt>
                <c:pt idx="48">
                  <c:v>6.4359890000000002</c:v>
                </c:pt>
                <c:pt idx="49">
                  <c:v>6.5050129999999999</c:v>
                </c:pt>
                <c:pt idx="50">
                  <c:v>6.5468250000000001</c:v>
                </c:pt>
              </c:numCache>
            </c:numRef>
          </c:val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Shale gas</c:v>
                </c:pt>
              </c:strCache>
            </c:strRef>
          </c:tx>
          <c:spPr>
            <a:solidFill>
              <a:srgbClr val="5D9732"/>
            </a:solidFill>
            <a:ln>
              <a:noFill/>
            </a:ln>
          </c:spPr>
          <c:cat>
            <c:numRef>
              <c:f>Sheet1!$B$1:$AZ$1</c:f>
              <c:numCache>
                <c:formatCode>General</c:formatCode>
                <c:ptCount val="51"/>
                <c:pt idx="0">
                  <c:v>1990</c:v>
                </c:pt>
                <c:pt idx="5">
                  <c:v>1995</c:v>
                </c:pt>
                <c:pt idx="10">
                  <c:v>2000</c:v>
                </c:pt>
                <c:pt idx="15">
                  <c:v>2005</c:v>
                </c:pt>
                <c:pt idx="20">
                  <c:v>2010</c:v>
                </c:pt>
                <c:pt idx="25">
                  <c:v>2015</c:v>
                </c:pt>
                <c:pt idx="30">
                  <c:v>2020</c:v>
                </c:pt>
                <c:pt idx="35">
                  <c:v>2025</c:v>
                </c:pt>
                <c:pt idx="40">
                  <c:v>2030</c:v>
                </c:pt>
                <c:pt idx="45">
                  <c:v>2035</c:v>
                </c:pt>
                <c:pt idx="50">
                  <c:v>2040</c:v>
                </c:pt>
              </c:numCache>
            </c:numRef>
          </c:cat>
          <c:val>
            <c:numRef>
              <c:f>Sheet1!$B$7:$AZ$7</c:f>
              <c:numCache>
                <c:formatCode>General</c:formatCode>
                <c:ptCount val="51"/>
                <c:pt idx="0">
                  <c:v>1.569</c:v>
                </c:pt>
                <c:pt idx="1">
                  <c:v>1.581</c:v>
                </c:pt>
                <c:pt idx="2">
                  <c:v>1.556</c:v>
                </c:pt>
                <c:pt idx="3">
                  <c:v>1.494</c:v>
                </c:pt>
                <c:pt idx="4">
                  <c:v>1.4410000000000001</c:v>
                </c:pt>
                <c:pt idx="5">
                  <c:v>1.4470000000000001</c:v>
                </c:pt>
                <c:pt idx="6">
                  <c:v>1.508</c:v>
                </c:pt>
                <c:pt idx="7">
                  <c:v>1.623</c:v>
                </c:pt>
                <c:pt idx="8">
                  <c:v>1.7230000000000001</c:v>
                </c:pt>
                <c:pt idx="9">
                  <c:v>1.7330000000000001</c:v>
                </c:pt>
                <c:pt idx="10">
                  <c:v>1.774</c:v>
                </c:pt>
                <c:pt idx="11">
                  <c:v>1.847</c:v>
                </c:pt>
                <c:pt idx="12">
                  <c:v>1.873</c:v>
                </c:pt>
                <c:pt idx="13">
                  <c:v>1.915</c:v>
                </c:pt>
                <c:pt idx="14">
                  <c:v>1.9239999999999999</c:v>
                </c:pt>
                <c:pt idx="15">
                  <c:v>1.968</c:v>
                </c:pt>
                <c:pt idx="16">
                  <c:v>2.1960000000000002</c:v>
                </c:pt>
                <c:pt idx="17">
                  <c:v>2.6520000000000001</c:v>
                </c:pt>
                <c:pt idx="18">
                  <c:v>3.351</c:v>
                </c:pt>
                <c:pt idx="19">
                  <c:v>4.41</c:v>
                </c:pt>
                <c:pt idx="20">
                  <c:v>6.1589989999999997</c:v>
                </c:pt>
                <c:pt idx="21">
                  <c:v>8.4259989999999991</c:v>
                </c:pt>
                <c:pt idx="22">
                  <c:v>10.045000999999999</c:v>
                </c:pt>
                <c:pt idx="23">
                  <c:v>10.856999</c:v>
                </c:pt>
                <c:pt idx="24">
                  <c:v>12.291001</c:v>
                </c:pt>
                <c:pt idx="25">
                  <c:v>13.636469</c:v>
                </c:pt>
                <c:pt idx="26">
                  <c:v>14.294827</c:v>
                </c:pt>
                <c:pt idx="27">
                  <c:v>15.176341000000001</c:v>
                </c:pt>
                <c:pt idx="28">
                  <c:v>15.961130000000001</c:v>
                </c:pt>
                <c:pt idx="29">
                  <c:v>16.862583000000001</c:v>
                </c:pt>
                <c:pt idx="30">
                  <c:v>17.961158999999999</c:v>
                </c:pt>
                <c:pt idx="31">
                  <c:v>18.869807999999999</c:v>
                </c:pt>
                <c:pt idx="32">
                  <c:v>19.803179</c:v>
                </c:pt>
                <c:pt idx="33">
                  <c:v>20.812355</c:v>
                </c:pt>
                <c:pt idx="34">
                  <c:v>21.792477000000002</c:v>
                </c:pt>
                <c:pt idx="35">
                  <c:v>22.498745</c:v>
                </c:pt>
                <c:pt idx="36">
                  <c:v>23.070620000000002</c:v>
                </c:pt>
                <c:pt idx="37">
                  <c:v>23.686764</c:v>
                </c:pt>
                <c:pt idx="38">
                  <c:v>24.168838999999998</c:v>
                </c:pt>
                <c:pt idx="39">
                  <c:v>24.714179999999999</c:v>
                </c:pt>
                <c:pt idx="40">
                  <c:v>25.158992999999999</c:v>
                </c:pt>
                <c:pt idx="41">
                  <c:v>25.447966000000001</c:v>
                </c:pt>
                <c:pt idx="42">
                  <c:v>25.801846999999999</c:v>
                </c:pt>
                <c:pt idx="43">
                  <c:v>26.252825000000001</c:v>
                </c:pt>
                <c:pt idx="44">
                  <c:v>26.658881999999998</c:v>
                </c:pt>
                <c:pt idx="45">
                  <c:v>27.044373</c:v>
                </c:pt>
                <c:pt idx="46">
                  <c:v>27.502006999999999</c:v>
                </c:pt>
                <c:pt idx="47">
                  <c:v>27.764906</c:v>
                </c:pt>
                <c:pt idx="48">
                  <c:v>28.121613</c:v>
                </c:pt>
                <c:pt idx="49">
                  <c:v>28.600601000000001</c:v>
                </c:pt>
                <c:pt idx="50">
                  <c:v>29.002392</c:v>
                </c:pt>
              </c:numCache>
            </c:numRef>
          </c:val>
        </c:ser>
        <c:ser>
          <c:idx val="4"/>
          <c:order val="6"/>
          <c:tx>
            <c:strRef>
              <c:f>Sheet1!$A$10</c:f>
              <c:strCache>
                <c:ptCount val="1"/>
              </c:strCache>
            </c:strRef>
          </c:tx>
          <c:spPr>
            <a:ln w="25400">
              <a:noFill/>
            </a:ln>
          </c:spPr>
          <c:cat>
            <c:numRef>
              <c:f>Sheet1!$B$1:$AZ$1</c:f>
              <c:numCache>
                <c:formatCode>General</c:formatCode>
                <c:ptCount val="51"/>
                <c:pt idx="0">
                  <c:v>1990</c:v>
                </c:pt>
                <c:pt idx="5">
                  <c:v>1995</c:v>
                </c:pt>
                <c:pt idx="10">
                  <c:v>2000</c:v>
                </c:pt>
                <c:pt idx="15">
                  <c:v>2005</c:v>
                </c:pt>
                <c:pt idx="20">
                  <c:v>2010</c:v>
                </c:pt>
                <c:pt idx="25">
                  <c:v>2015</c:v>
                </c:pt>
                <c:pt idx="30">
                  <c:v>2020</c:v>
                </c:pt>
                <c:pt idx="35">
                  <c:v>2025</c:v>
                </c:pt>
                <c:pt idx="40">
                  <c:v>2030</c:v>
                </c:pt>
                <c:pt idx="45">
                  <c:v>2035</c:v>
                </c:pt>
                <c:pt idx="50">
                  <c:v>2040</c:v>
                </c:pt>
              </c:numCache>
            </c:numRef>
          </c:cat>
          <c:val>
            <c:numRef>
              <c:f>Sheet1!$B$10:$AZ$10</c:f>
              <c:numCache>
                <c:formatCode>General</c:formatCode>
                <c:ptCount val="51"/>
              </c:numCache>
            </c:numRef>
          </c:val>
        </c:ser>
        <c:ser>
          <c:idx val="6"/>
          <c:order val="7"/>
          <c:tx>
            <c:strRef>
              <c:f>Sheet1!$A$11</c:f>
              <c:strCache>
                <c:ptCount val="1"/>
                <c:pt idx="0">
                  <c:v>These are plotted vs a secondary y-axis whose max is calculated below, corresponding to the primary maximum</c:v>
                </c:pt>
              </c:strCache>
            </c:strRef>
          </c:tx>
          <c:spPr>
            <a:ln w="25400">
              <a:noFill/>
            </a:ln>
          </c:spPr>
          <c:cat>
            <c:numRef>
              <c:f>Sheet1!$B$1:$AZ$1</c:f>
              <c:numCache>
                <c:formatCode>General</c:formatCode>
                <c:ptCount val="51"/>
                <c:pt idx="0">
                  <c:v>1990</c:v>
                </c:pt>
                <c:pt idx="5">
                  <c:v>1995</c:v>
                </c:pt>
                <c:pt idx="10">
                  <c:v>2000</c:v>
                </c:pt>
                <c:pt idx="15">
                  <c:v>2005</c:v>
                </c:pt>
                <c:pt idx="20">
                  <c:v>2010</c:v>
                </c:pt>
                <c:pt idx="25">
                  <c:v>2015</c:v>
                </c:pt>
                <c:pt idx="30">
                  <c:v>2020</c:v>
                </c:pt>
                <c:pt idx="35">
                  <c:v>2025</c:v>
                </c:pt>
                <c:pt idx="40">
                  <c:v>2030</c:v>
                </c:pt>
                <c:pt idx="45">
                  <c:v>2035</c:v>
                </c:pt>
                <c:pt idx="50">
                  <c:v>2040</c:v>
                </c:pt>
              </c:numCache>
            </c:numRef>
          </c:cat>
          <c:val>
            <c:numRef>
              <c:f>Sheet1!$B$11:$AZ$11</c:f>
              <c:numCache>
                <c:formatCode>General</c:formatCode>
                <c:ptCount val="51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3847888"/>
        <c:axId val="213848448"/>
      </c:areaChart>
      <c:areaChart>
        <c:grouping val="stacked"/>
        <c:varyColors val="0"/>
        <c:ser>
          <c:idx val="8"/>
          <c:order val="8"/>
          <c:tx>
            <c:strRef>
              <c:f>Sheet1!$A$12</c:f>
              <c:strCache>
                <c:ptCount val="1"/>
                <c:pt idx="0">
                  <c:v>Alaska</c:v>
                </c:pt>
              </c:strCache>
            </c:strRef>
          </c:tx>
          <c:spPr>
            <a:solidFill>
              <a:srgbClr val="FFC702"/>
            </a:solidFill>
            <a:ln w="25400">
              <a:noFill/>
            </a:ln>
          </c:spPr>
          <c:cat>
            <c:numRef>
              <c:f>Sheet1!$B$1:$AZ$1</c:f>
              <c:numCache>
                <c:formatCode>General</c:formatCode>
                <c:ptCount val="51"/>
                <c:pt idx="0">
                  <c:v>1990</c:v>
                </c:pt>
                <c:pt idx="5">
                  <c:v>1995</c:v>
                </c:pt>
                <c:pt idx="10">
                  <c:v>2000</c:v>
                </c:pt>
                <c:pt idx="15">
                  <c:v>2005</c:v>
                </c:pt>
                <c:pt idx="20">
                  <c:v>2010</c:v>
                </c:pt>
                <c:pt idx="25">
                  <c:v>2015</c:v>
                </c:pt>
                <c:pt idx="30">
                  <c:v>2020</c:v>
                </c:pt>
                <c:pt idx="35">
                  <c:v>2025</c:v>
                </c:pt>
                <c:pt idx="40">
                  <c:v>2030</c:v>
                </c:pt>
                <c:pt idx="45">
                  <c:v>2035</c:v>
                </c:pt>
                <c:pt idx="50">
                  <c:v>2040</c:v>
                </c:pt>
              </c:numCache>
            </c:numRef>
          </c:cat>
          <c:val>
            <c:numRef>
              <c:f>Sheet1!$B$12:$AZ$12</c:f>
              <c:numCache>
                <c:formatCode>General</c:formatCode>
                <c:ptCount val="51"/>
                <c:pt idx="0">
                  <c:v>1.0450164383561644</c:v>
                </c:pt>
                <c:pt idx="1">
                  <c:v>1.1215945205479454</c:v>
                </c:pt>
                <c:pt idx="2">
                  <c:v>1.1276520547945206</c:v>
                </c:pt>
                <c:pt idx="3">
                  <c:v>1.0906657534246575</c:v>
                </c:pt>
                <c:pt idx="4">
                  <c:v>1.4368684931506848</c:v>
                </c:pt>
                <c:pt idx="5">
                  <c:v>1.1904054794520547</c:v>
                </c:pt>
                <c:pt idx="6">
                  <c:v>1.2119863013698631</c:v>
                </c:pt>
                <c:pt idx="7">
                  <c:v>1.1692493150684931</c:v>
                </c:pt>
                <c:pt idx="8">
                  <c:v>1.1685698630136987</c:v>
                </c:pt>
                <c:pt idx="9">
                  <c:v>1.1631643835616441</c:v>
                </c:pt>
                <c:pt idx="10">
                  <c:v>1.1497835616438357</c:v>
                </c:pt>
                <c:pt idx="11">
                  <c:v>1.1925780821917809</c:v>
                </c:pt>
                <c:pt idx="12">
                  <c:v>1.1742328767123287</c:v>
                </c:pt>
                <c:pt idx="13">
                  <c:v>1.2505232876712329</c:v>
                </c:pt>
                <c:pt idx="14">
                  <c:v>1.2023424657534247</c:v>
                </c:pt>
                <c:pt idx="15">
                  <c:v>1.258427397260274</c:v>
                </c:pt>
                <c:pt idx="16">
                  <c:v>1.1509205479452054</c:v>
                </c:pt>
                <c:pt idx="17">
                  <c:v>1.1154876712328767</c:v>
                </c:pt>
                <c:pt idx="18">
                  <c:v>1.0249452054794521</c:v>
                </c:pt>
                <c:pt idx="19">
                  <c:v>1.0250739726027398</c:v>
                </c:pt>
                <c:pt idx="20">
                  <c:v>0.9681945205479453</c:v>
                </c:pt>
                <c:pt idx="21">
                  <c:v>0.9169068493150685</c:v>
                </c:pt>
                <c:pt idx="22">
                  <c:v>0.90353150684931505</c:v>
                </c:pt>
                <c:pt idx="23">
                  <c:v>0.86987123287671231</c:v>
                </c:pt>
                <c:pt idx="24">
                  <c:v>0.88610684931506856</c:v>
                </c:pt>
                <c:pt idx="25">
                  <c:v>0.79608767123287671</c:v>
                </c:pt>
                <c:pt idx="26">
                  <c:v>0.82298082191780819</c:v>
                </c:pt>
                <c:pt idx="27">
                  <c:v>0.80954794520547946</c:v>
                </c:pt>
                <c:pt idx="28">
                  <c:v>0.80830958904109584</c:v>
                </c:pt>
                <c:pt idx="29">
                  <c:v>0.80801369863013695</c:v>
                </c:pt>
                <c:pt idx="30">
                  <c:v>0.8029917808219178</c:v>
                </c:pt>
                <c:pt idx="31">
                  <c:v>0.79972328767123291</c:v>
                </c:pt>
                <c:pt idx="32">
                  <c:v>0.79377260273972605</c:v>
                </c:pt>
                <c:pt idx="33">
                  <c:v>0.78996438356164389</c:v>
                </c:pt>
                <c:pt idx="34">
                  <c:v>0.78624657534246578</c:v>
                </c:pt>
                <c:pt idx="35">
                  <c:v>0.7830054794520549</c:v>
                </c:pt>
                <c:pt idx="36">
                  <c:v>0.78015068493150674</c:v>
                </c:pt>
                <c:pt idx="37">
                  <c:v>0.77666301369863011</c:v>
                </c:pt>
                <c:pt idx="38">
                  <c:v>0.77350136986301377</c:v>
                </c:pt>
                <c:pt idx="39">
                  <c:v>0.77078904109589041</c:v>
                </c:pt>
                <c:pt idx="40">
                  <c:v>0.7681561643835616</c:v>
                </c:pt>
                <c:pt idx="41">
                  <c:v>0.76585205479452056</c:v>
                </c:pt>
                <c:pt idx="42">
                  <c:v>0.76386027397260259</c:v>
                </c:pt>
                <c:pt idx="43">
                  <c:v>0.76224931506849314</c:v>
                </c:pt>
                <c:pt idx="44">
                  <c:v>0.76107123287671241</c:v>
                </c:pt>
                <c:pt idx="45">
                  <c:v>0.76003561643835627</c:v>
                </c:pt>
                <c:pt idx="46">
                  <c:v>0.75934246575342479</c:v>
                </c:pt>
                <c:pt idx="47">
                  <c:v>0.75873150684931501</c:v>
                </c:pt>
                <c:pt idx="48">
                  <c:v>0.75838630136986296</c:v>
                </c:pt>
                <c:pt idx="49">
                  <c:v>0.75809315068493144</c:v>
                </c:pt>
                <c:pt idx="50">
                  <c:v>0.75813698630136994</c:v>
                </c:pt>
              </c:numCache>
            </c:numRef>
          </c:val>
        </c:ser>
        <c:ser>
          <c:idx val="10"/>
          <c:order val="9"/>
          <c:tx>
            <c:strRef>
              <c:f>Sheet1!$A$13</c:f>
              <c:strCache>
                <c:ptCount val="1"/>
                <c:pt idx="0">
                  <c:v>Lower 48 Offshore</c:v>
                </c:pt>
              </c:strCache>
            </c:strRef>
          </c:tx>
          <c:spPr>
            <a:solidFill>
              <a:srgbClr val="0096D7"/>
            </a:solidFill>
            <a:ln w="25400">
              <a:noFill/>
            </a:ln>
          </c:spPr>
          <c:cat>
            <c:numRef>
              <c:f>Sheet1!$B$1:$AZ$1</c:f>
              <c:numCache>
                <c:formatCode>General</c:formatCode>
                <c:ptCount val="51"/>
                <c:pt idx="0">
                  <c:v>1990</c:v>
                </c:pt>
                <c:pt idx="5">
                  <c:v>1995</c:v>
                </c:pt>
                <c:pt idx="10">
                  <c:v>2000</c:v>
                </c:pt>
                <c:pt idx="15">
                  <c:v>2005</c:v>
                </c:pt>
                <c:pt idx="20">
                  <c:v>2010</c:v>
                </c:pt>
                <c:pt idx="25">
                  <c:v>2015</c:v>
                </c:pt>
                <c:pt idx="30">
                  <c:v>2020</c:v>
                </c:pt>
                <c:pt idx="35">
                  <c:v>2025</c:v>
                </c:pt>
                <c:pt idx="40">
                  <c:v>2030</c:v>
                </c:pt>
                <c:pt idx="45">
                  <c:v>2035</c:v>
                </c:pt>
                <c:pt idx="50">
                  <c:v>2040</c:v>
                </c:pt>
              </c:numCache>
            </c:numRef>
          </c:cat>
          <c:val>
            <c:numRef>
              <c:f>Sheet1!$B$13:$AZ$13</c:f>
              <c:numCache>
                <c:formatCode>General</c:formatCode>
                <c:ptCount val="51"/>
                <c:pt idx="0">
                  <c:v>14.61227397260274</c:v>
                </c:pt>
                <c:pt idx="1">
                  <c:v>13.930186301369863</c:v>
                </c:pt>
                <c:pt idx="2">
                  <c:v>13.560660273972601</c:v>
                </c:pt>
                <c:pt idx="3">
                  <c:v>13.951202739726028</c:v>
                </c:pt>
                <c:pt idx="4">
                  <c:v>14.762561643835616</c:v>
                </c:pt>
                <c:pt idx="5">
                  <c:v>14.598980821917809</c:v>
                </c:pt>
                <c:pt idx="6">
                  <c:v>15.142734246575342</c:v>
                </c:pt>
                <c:pt idx="7">
                  <c:v>15.095090410958905</c:v>
                </c:pt>
                <c:pt idx="8">
                  <c:v>14.919893150684931</c:v>
                </c:pt>
                <c:pt idx="9">
                  <c:v>14.709232876712329</c:v>
                </c:pt>
                <c:pt idx="10">
                  <c:v>14.177605479452055</c:v>
                </c:pt>
                <c:pt idx="11">
                  <c:v>14.598301369863014</c:v>
                </c:pt>
                <c:pt idx="12">
                  <c:v>13.015487671232876</c:v>
                </c:pt>
                <c:pt idx="13">
                  <c:v>13.036868493150685</c:v>
                </c:pt>
                <c:pt idx="14">
                  <c:v>11.554835616438355</c:v>
                </c:pt>
                <c:pt idx="15">
                  <c:v>9.2213315068493156</c:v>
                </c:pt>
                <c:pt idx="16">
                  <c:v>8.4825726027397259</c:v>
                </c:pt>
                <c:pt idx="17">
                  <c:v>8.1757753424657533</c:v>
                </c:pt>
                <c:pt idx="18">
                  <c:v>7.3519917808219173</c:v>
                </c:pt>
                <c:pt idx="19">
                  <c:v>7.4085671232876713</c:v>
                </c:pt>
                <c:pt idx="20">
                  <c:v>6.6815369863013698</c:v>
                </c:pt>
                <c:pt idx="21">
                  <c:v>5.137024657534246</c:v>
                </c:pt>
                <c:pt idx="22">
                  <c:v>4.3000794520547947</c:v>
                </c:pt>
                <c:pt idx="23">
                  <c:v>3.8677863013698635</c:v>
                </c:pt>
                <c:pt idx="24">
                  <c:v>3.7180821917808218</c:v>
                </c:pt>
                <c:pt idx="25">
                  <c:v>4.6476082191780819</c:v>
                </c:pt>
                <c:pt idx="26">
                  <c:v>3.9256438356164383</c:v>
                </c:pt>
                <c:pt idx="27">
                  <c:v>3.8131671232876716</c:v>
                </c:pt>
                <c:pt idx="28">
                  <c:v>3.9302547945205477</c:v>
                </c:pt>
                <c:pt idx="29">
                  <c:v>3.8399726027397256</c:v>
                </c:pt>
                <c:pt idx="30">
                  <c:v>3.7997150684931502</c:v>
                </c:pt>
                <c:pt idx="31">
                  <c:v>3.5787506849315069</c:v>
                </c:pt>
                <c:pt idx="32">
                  <c:v>3.4050136986301376</c:v>
                </c:pt>
                <c:pt idx="33">
                  <c:v>3.3216301369863013</c:v>
                </c:pt>
                <c:pt idx="34">
                  <c:v>3.3128547945205478</c:v>
                </c:pt>
                <c:pt idx="35">
                  <c:v>3.3217452054794521</c:v>
                </c:pt>
                <c:pt idx="36">
                  <c:v>3.3033232876712333</c:v>
                </c:pt>
                <c:pt idx="37">
                  <c:v>3.2863041095890408</c:v>
                </c:pt>
                <c:pt idx="38">
                  <c:v>3.3622273972602743</c:v>
                </c:pt>
                <c:pt idx="39">
                  <c:v>3.5335123287671237</c:v>
                </c:pt>
                <c:pt idx="40">
                  <c:v>3.6342657534246579</c:v>
                </c:pt>
                <c:pt idx="41">
                  <c:v>3.9081452054794519</c:v>
                </c:pt>
                <c:pt idx="42">
                  <c:v>3.9862493150684939</c:v>
                </c:pt>
                <c:pt idx="43">
                  <c:v>4.0379945205479455</c:v>
                </c:pt>
                <c:pt idx="44">
                  <c:v>4.3671397260273972</c:v>
                </c:pt>
                <c:pt idx="45">
                  <c:v>4.5328821917808213</c:v>
                </c:pt>
                <c:pt idx="46">
                  <c:v>4.6910109589041094</c:v>
                </c:pt>
                <c:pt idx="47">
                  <c:v>4.6599616438356168</c:v>
                </c:pt>
                <c:pt idx="48">
                  <c:v>4.6108246575342466</c:v>
                </c:pt>
                <c:pt idx="49">
                  <c:v>4.4788054794520553</c:v>
                </c:pt>
                <c:pt idx="50">
                  <c:v>4.5620356164383562</c:v>
                </c:pt>
              </c:numCache>
            </c:numRef>
          </c:val>
        </c:ser>
        <c:ser>
          <c:idx val="11"/>
          <c:order val="10"/>
          <c:tx>
            <c:strRef>
              <c:f>Sheet1!$A$14</c:f>
              <c:strCache>
                <c:ptCount val="1"/>
                <c:pt idx="0">
                  <c:v>Coalbed methane</c:v>
                </c:pt>
              </c:strCache>
            </c:strRef>
          </c:tx>
          <c:spPr>
            <a:solidFill>
              <a:srgbClr val="000000"/>
            </a:solidFill>
            <a:ln w="25400">
              <a:noFill/>
            </a:ln>
          </c:spPr>
          <c:cat>
            <c:numRef>
              <c:f>Sheet1!$B$1:$AZ$1</c:f>
              <c:numCache>
                <c:formatCode>General</c:formatCode>
                <c:ptCount val="51"/>
                <c:pt idx="0">
                  <c:v>1990</c:v>
                </c:pt>
                <c:pt idx="5">
                  <c:v>1995</c:v>
                </c:pt>
                <c:pt idx="10">
                  <c:v>2000</c:v>
                </c:pt>
                <c:pt idx="15">
                  <c:v>2005</c:v>
                </c:pt>
                <c:pt idx="20">
                  <c:v>2010</c:v>
                </c:pt>
                <c:pt idx="25">
                  <c:v>2015</c:v>
                </c:pt>
                <c:pt idx="30">
                  <c:v>2020</c:v>
                </c:pt>
                <c:pt idx="35">
                  <c:v>2025</c:v>
                </c:pt>
                <c:pt idx="40">
                  <c:v>2030</c:v>
                </c:pt>
                <c:pt idx="45">
                  <c:v>2035</c:v>
                </c:pt>
                <c:pt idx="50">
                  <c:v>2040</c:v>
                </c:pt>
              </c:numCache>
            </c:numRef>
          </c:cat>
          <c:val>
            <c:numRef>
              <c:f>Sheet1!$B$14:$AZ$14</c:f>
              <c:numCache>
                <c:formatCode>General</c:formatCode>
                <c:ptCount val="51"/>
                <c:pt idx="0">
                  <c:v>0.60278356164383562</c:v>
                </c:pt>
                <c:pt idx="1">
                  <c:v>0.91620821917808226</c:v>
                </c:pt>
                <c:pt idx="2">
                  <c:v>1.358994520547945</c:v>
                </c:pt>
                <c:pt idx="3">
                  <c:v>1.7165479452054793</c:v>
                </c:pt>
                <c:pt idx="4">
                  <c:v>2.037219178082192</c:v>
                </c:pt>
                <c:pt idx="5">
                  <c:v>2.2179589041095893</c:v>
                </c:pt>
                <c:pt idx="6">
                  <c:v>2.3146356164383564</c:v>
                </c:pt>
                <c:pt idx="7">
                  <c:v>2.6322904109589045</c:v>
                </c:pt>
                <c:pt idx="8">
                  <c:v>2.8820739726027398</c:v>
                </c:pt>
                <c:pt idx="9">
                  <c:v>3.0011890410958908</c:v>
                </c:pt>
                <c:pt idx="10">
                  <c:v>3.3315287671232876</c:v>
                </c:pt>
                <c:pt idx="11">
                  <c:v>3.6953780821917808</c:v>
                </c:pt>
                <c:pt idx="12">
                  <c:v>3.8868410958904112</c:v>
                </c:pt>
                <c:pt idx="13">
                  <c:v>4.05826301369863</c:v>
                </c:pt>
                <c:pt idx="14">
                  <c:v>4.1546712328767121</c:v>
                </c:pt>
                <c:pt idx="15">
                  <c:v>4.2570657534246568</c:v>
                </c:pt>
                <c:pt idx="16">
                  <c:v>4.4634109589041095</c:v>
                </c:pt>
                <c:pt idx="17">
                  <c:v>4.5655780821917809</c:v>
                </c:pt>
                <c:pt idx="18">
                  <c:v>4.8627945205479453</c:v>
                </c:pt>
                <c:pt idx="19">
                  <c:v>4.8435589041095897</c:v>
                </c:pt>
                <c:pt idx="20">
                  <c:v>4.6380328767123284</c:v>
                </c:pt>
                <c:pt idx="21">
                  <c:v>4.3278986301369864</c:v>
                </c:pt>
                <c:pt idx="22">
                  <c:v>3.9634547945205481</c:v>
                </c:pt>
                <c:pt idx="23">
                  <c:v>3.4504712328767124</c:v>
                </c:pt>
                <c:pt idx="24">
                  <c:v>3.1671260273972606</c:v>
                </c:pt>
                <c:pt idx="25">
                  <c:v>3.4011232876712327</c:v>
                </c:pt>
                <c:pt idx="26">
                  <c:v>2.9801506849315067</c:v>
                </c:pt>
                <c:pt idx="27">
                  <c:v>2.9632109589041096</c:v>
                </c:pt>
                <c:pt idx="28">
                  <c:v>2.9542054794520545</c:v>
                </c:pt>
                <c:pt idx="29">
                  <c:v>2.882723287671233</c:v>
                </c:pt>
                <c:pt idx="30">
                  <c:v>2.861216438356164</c:v>
                </c:pt>
                <c:pt idx="31">
                  <c:v>2.8107890410958905</c:v>
                </c:pt>
                <c:pt idx="32">
                  <c:v>2.8044958904109589</c:v>
                </c:pt>
                <c:pt idx="33">
                  <c:v>2.8292356164383561</c:v>
                </c:pt>
                <c:pt idx="34">
                  <c:v>2.8081397260273975</c:v>
                </c:pt>
                <c:pt idx="35">
                  <c:v>2.806454794520548</c:v>
                </c:pt>
                <c:pt idx="36">
                  <c:v>2.7683068493150689</c:v>
                </c:pt>
                <c:pt idx="37">
                  <c:v>2.7167561643835616</c:v>
                </c:pt>
                <c:pt idx="38">
                  <c:v>2.6679863013698628</c:v>
                </c:pt>
                <c:pt idx="39">
                  <c:v>2.6296821917808217</c:v>
                </c:pt>
                <c:pt idx="40">
                  <c:v>2.5866000000000002</c:v>
                </c:pt>
                <c:pt idx="41">
                  <c:v>2.536</c:v>
                </c:pt>
                <c:pt idx="42">
                  <c:v>2.5020328767123288</c:v>
                </c:pt>
                <c:pt idx="43">
                  <c:v>2.4355150684931504</c:v>
                </c:pt>
                <c:pt idx="44">
                  <c:v>2.3987616438356163</c:v>
                </c:pt>
                <c:pt idx="45">
                  <c:v>2.3376301369863013</c:v>
                </c:pt>
                <c:pt idx="46">
                  <c:v>2.2910904109589039</c:v>
                </c:pt>
                <c:pt idx="47">
                  <c:v>2.2328602739726024</c:v>
                </c:pt>
                <c:pt idx="48">
                  <c:v>2.197035616438356</c:v>
                </c:pt>
                <c:pt idx="49">
                  <c:v>2.1692191780821917</c:v>
                </c:pt>
                <c:pt idx="50">
                  <c:v>2.1310794520547942</c:v>
                </c:pt>
              </c:numCache>
            </c:numRef>
          </c:val>
        </c:ser>
        <c:ser>
          <c:idx val="12"/>
          <c:order val="11"/>
          <c:tx>
            <c:strRef>
              <c:f>Sheet1!$A$15</c:f>
              <c:strCache>
                <c:ptCount val="1"/>
                <c:pt idx="0">
                  <c:v>Other Onshore</c:v>
                </c:pt>
              </c:strCache>
            </c:strRef>
          </c:tx>
          <c:spPr>
            <a:solidFill>
              <a:srgbClr val="A33340"/>
            </a:solidFill>
            <a:ln w="25400">
              <a:noFill/>
            </a:ln>
          </c:spPr>
          <c:cat>
            <c:numRef>
              <c:f>Sheet1!$B$1:$AZ$1</c:f>
              <c:numCache>
                <c:formatCode>General</c:formatCode>
                <c:ptCount val="51"/>
                <c:pt idx="0">
                  <c:v>1990</c:v>
                </c:pt>
                <c:pt idx="5">
                  <c:v>1995</c:v>
                </c:pt>
                <c:pt idx="10">
                  <c:v>2000</c:v>
                </c:pt>
                <c:pt idx="15">
                  <c:v>2005</c:v>
                </c:pt>
                <c:pt idx="20">
                  <c:v>2010</c:v>
                </c:pt>
                <c:pt idx="25">
                  <c:v>2015</c:v>
                </c:pt>
                <c:pt idx="30">
                  <c:v>2020</c:v>
                </c:pt>
                <c:pt idx="35">
                  <c:v>2025</c:v>
                </c:pt>
                <c:pt idx="40">
                  <c:v>2030</c:v>
                </c:pt>
                <c:pt idx="45">
                  <c:v>2035</c:v>
                </c:pt>
                <c:pt idx="50">
                  <c:v>2040</c:v>
                </c:pt>
              </c:numCache>
            </c:numRef>
          </c:cat>
          <c:val>
            <c:numRef>
              <c:f>Sheet1!$B$15:$AZ$15</c:f>
              <c:numCache>
                <c:formatCode>General</c:formatCode>
                <c:ptCount val="51"/>
                <c:pt idx="0">
                  <c:v>22.182413698630139</c:v>
                </c:pt>
                <c:pt idx="1">
                  <c:v>21.912493150684931</c:v>
                </c:pt>
                <c:pt idx="2">
                  <c:v>21.918397260273974</c:v>
                </c:pt>
                <c:pt idx="3">
                  <c:v>21.228156164383559</c:v>
                </c:pt>
                <c:pt idx="4">
                  <c:v>21.347484931506852</c:v>
                </c:pt>
                <c:pt idx="5">
                  <c:v>20.993065753424659</c:v>
                </c:pt>
                <c:pt idx="6">
                  <c:v>20.652841095890413</c:v>
                </c:pt>
                <c:pt idx="7">
                  <c:v>19.878347945205476</c:v>
                </c:pt>
                <c:pt idx="8">
                  <c:v>19.529561643835617</c:v>
                </c:pt>
                <c:pt idx="9">
                  <c:v>18.939010958904113</c:v>
                </c:pt>
                <c:pt idx="10">
                  <c:v>19.422830136986299</c:v>
                </c:pt>
                <c:pt idx="11">
                  <c:v>18.861293150684929</c:v>
                </c:pt>
                <c:pt idx="12">
                  <c:v>18.001816438356165</c:v>
                </c:pt>
                <c:pt idx="13">
                  <c:v>17.625602739726027</c:v>
                </c:pt>
                <c:pt idx="14">
                  <c:v>17.294865753424656</c:v>
                </c:pt>
                <c:pt idx="15">
                  <c:v>16.804849315068491</c:v>
                </c:pt>
                <c:pt idx="16">
                  <c:v>16.835030136986301</c:v>
                </c:pt>
                <c:pt idx="17">
                  <c:v>16.797345205479452</c:v>
                </c:pt>
                <c:pt idx="18">
                  <c:v>16.905378082191781</c:v>
                </c:pt>
                <c:pt idx="19">
                  <c:v>15.089002739726027</c:v>
                </c:pt>
                <c:pt idx="20">
                  <c:v>13.888893150684932</c:v>
                </c:pt>
                <c:pt idx="21">
                  <c:v>14.082589041095892</c:v>
                </c:pt>
                <c:pt idx="22">
                  <c:v>14.412923287671232</c:v>
                </c:pt>
                <c:pt idx="23">
                  <c:v>14.924868493150685</c:v>
                </c:pt>
                <c:pt idx="24">
                  <c:v>15.861134246575343</c:v>
                </c:pt>
                <c:pt idx="25">
                  <c:v>14.574323287671232</c:v>
                </c:pt>
                <c:pt idx="26">
                  <c:v>14.669046575342467</c:v>
                </c:pt>
                <c:pt idx="27">
                  <c:v>14.341517808219177</c:v>
                </c:pt>
                <c:pt idx="28">
                  <c:v>13.971073972602738</c:v>
                </c:pt>
                <c:pt idx="29">
                  <c:v>13.580290410958904</c:v>
                </c:pt>
                <c:pt idx="30">
                  <c:v>13.416117808219177</c:v>
                </c:pt>
                <c:pt idx="31">
                  <c:v>12.881219178082192</c:v>
                </c:pt>
                <c:pt idx="32">
                  <c:v>12.656504109589042</c:v>
                </c:pt>
                <c:pt idx="33">
                  <c:v>12.582128767123287</c:v>
                </c:pt>
                <c:pt idx="34">
                  <c:v>12.262605479452054</c:v>
                </c:pt>
                <c:pt idx="35">
                  <c:v>11.943821917808219</c:v>
                </c:pt>
                <c:pt idx="36">
                  <c:v>11.612690410958905</c:v>
                </c:pt>
                <c:pt idx="37">
                  <c:v>11.456427397260272</c:v>
                </c:pt>
                <c:pt idx="38">
                  <c:v>11.139660273972602</c:v>
                </c:pt>
                <c:pt idx="39">
                  <c:v>11.015843835616439</c:v>
                </c:pt>
                <c:pt idx="40">
                  <c:v>10.867331506849315</c:v>
                </c:pt>
                <c:pt idx="41">
                  <c:v>10.685794520547946</c:v>
                </c:pt>
                <c:pt idx="42">
                  <c:v>10.603106849315068</c:v>
                </c:pt>
                <c:pt idx="43">
                  <c:v>10.516030136986302</c:v>
                </c:pt>
                <c:pt idx="44">
                  <c:v>10.421917808219179</c:v>
                </c:pt>
                <c:pt idx="45">
                  <c:v>10.374317808219178</c:v>
                </c:pt>
                <c:pt idx="46">
                  <c:v>10.423191780821918</c:v>
                </c:pt>
                <c:pt idx="47">
                  <c:v>10.443205479452056</c:v>
                </c:pt>
                <c:pt idx="48">
                  <c:v>10.47464109589041</c:v>
                </c:pt>
                <c:pt idx="49">
                  <c:v>10.503487671232877</c:v>
                </c:pt>
                <c:pt idx="50">
                  <c:v>10.544832876712329</c:v>
                </c:pt>
              </c:numCache>
            </c:numRef>
          </c:val>
        </c:ser>
        <c:ser>
          <c:idx val="13"/>
          <c:order val="12"/>
          <c:tx>
            <c:strRef>
              <c:f>Sheet1!$A$16</c:f>
              <c:strCache>
                <c:ptCount val="1"/>
                <c:pt idx="0">
                  <c:v>Tight gas</c:v>
                </c:pt>
              </c:strCache>
            </c:strRef>
          </c:tx>
          <c:spPr>
            <a:solidFill>
              <a:srgbClr val="BD732A"/>
            </a:solidFill>
            <a:ln w="25400">
              <a:noFill/>
            </a:ln>
          </c:spPr>
          <c:cat>
            <c:numRef>
              <c:f>Sheet1!$B$1:$AZ$1</c:f>
              <c:numCache>
                <c:formatCode>General</c:formatCode>
                <c:ptCount val="51"/>
                <c:pt idx="0">
                  <c:v>1990</c:v>
                </c:pt>
                <c:pt idx="5">
                  <c:v>1995</c:v>
                </c:pt>
                <c:pt idx="10">
                  <c:v>2000</c:v>
                </c:pt>
                <c:pt idx="15">
                  <c:v>2005</c:v>
                </c:pt>
                <c:pt idx="20">
                  <c:v>2010</c:v>
                </c:pt>
                <c:pt idx="25">
                  <c:v>2015</c:v>
                </c:pt>
                <c:pt idx="30">
                  <c:v>2020</c:v>
                </c:pt>
                <c:pt idx="35">
                  <c:v>2025</c:v>
                </c:pt>
                <c:pt idx="40">
                  <c:v>2030</c:v>
                </c:pt>
                <c:pt idx="45">
                  <c:v>2035</c:v>
                </c:pt>
                <c:pt idx="50">
                  <c:v>2040</c:v>
                </c:pt>
              </c:numCache>
            </c:numRef>
          </c:cat>
          <c:val>
            <c:numRef>
              <c:f>Sheet1!$B$16:$AZ$16</c:f>
              <c:numCache>
                <c:formatCode>General</c:formatCode>
                <c:ptCount val="51"/>
                <c:pt idx="0">
                  <c:v>6.052512328767123</c:v>
                </c:pt>
                <c:pt idx="1">
                  <c:v>6.2751452054794523</c:v>
                </c:pt>
                <c:pt idx="2">
                  <c:v>6.6477369863013704</c:v>
                </c:pt>
                <c:pt idx="3">
                  <c:v>7.4968876712328765</c:v>
                </c:pt>
                <c:pt idx="4">
                  <c:v>8.0323726027397253</c:v>
                </c:pt>
                <c:pt idx="5">
                  <c:v>7.990493150684931</c:v>
                </c:pt>
                <c:pt idx="6">
                  <c:v>8.2012657534246571</c:v>
                </c:pt>
                <c:pt idx="7">
                  <c:v>8.565665753424657</c:v>
                </c:pt>
                <c:pt idx="8">
                  <c:v>8.8986684931506854</c:v>
                </c:pt>
                <c:pt idx="9">
                  <c:v>9.0346273972602749</c:v>
                </c:pt>
                <c:pt idx="10">
                  <c:v>9.6113178082191784</c:v>
                </c:pt>
                <c:pt idx="11">
                  <c:v>10.335490410958904</c:v>
                </c:pt>
                <c:pt idx="12">
                  <c:v>10.647065753424657</c:v>
                </c:pt>
                <c:pt idx="13">
                  <c:v>11.106947945205478</c:v>
                </c:pt>
                <c:pt idx="14">
                  <c:v>11.456002739726028</c:v>
                </c:pt>
                <c:pt idx="15">
                  <c:v>12.520241095890411</c:v>
                </c:pt>
                <c:pt idx="16">
                  <c:v>13.746430136986302</c:v>
                </c:pt>
                <c:pt idx="17">
                  <c:v>14.863695890410959</c:v>
                </c:pt>
                <c:pt idx="18">
                  <c:v>16.328134246575342</c:v>
                </c:pt>
                <c:pt idx="19">
                  <c:v>16.055309589041098</c:v>
                </c:pt>
                <c:pt idx="20">
                  <c:v>15.348013698630137</c:v>
                </c:pt>
                <c:pt idx="21">
                  <c:v>15.195531506849315</c:v>
                </c:pt>
                <c:pt idx="22">
                  <c:v>14.74403287671233</c:v>
                </c:pt>
                <c:pt idx="23">
                  <c:v>13.809501369863014</c:v>
                </c:pt>
                <c:pt idx="24">
                  <c:v>13.190936986301368</c:v>
                </c:pt>
                <c:pt idx="25">
                  <c:v>13.701246575342466</c:v>
                </c:pt>
                <c:pt idx="26">
                  <c:v>13.454008219178084</c:v>
                </c:pt>
                <c:pt idx="27">
                  <c:v>13.553709589041098</c:v>
                </c:pt>
                <c:pt idx="28">
                  <c:v>13.682441095890413</c:v>
                </c:pt>
                <c:pt idx="29">
                  <c:v>13.49356712328767</c:v>
                </c:pt>
                <c:pt idx="30">
                  <c:v>13.474947945205479</c:v>
                </c:pt>
                <c:pt idx="31">
                  <c:v>13.279605479452057</c:v>
                </c:pt>
                <c:pt idx="32">
                  <c:v>13.471484931506851</c:v>
                </c:pt>
                <c:pt idx="33">
                  <c:v>14.071465753424656</c:v>
                </c:pt>
                <c:pt idx="34">
                  <c:v>14.531084931506848</c:v>
                </c:pt>
                <c:pt idx="35">
                  <c:v>14.883076712328767</c:v>
                </c:pt>
                <c:pt idx="36">
                  <c:v>15.079843835616439</c:v>
                </c:pt>
                <c:pt idx="37">
                  <c:v>15.441326027397261</c:v>
                </c:pt>
                <c:pt idx="38">
                  <c:v>15.834419178082189</c:v>
                </c:pt>
                <c:pt idx="39">
                  <c:v>16.309273972602739</c:v>
                </c:pt>
                <c:pt idx="40">
                  <c:v>16.668304109589041</c:v>
                </c:pt>
                <c:pt idx="41">
                  <c:v>16.83780273972603</c:v>
                </c:pt>
                <c:pt idx="42">
                  <c:v>16.94146301369863</c:v>
                </c:pt>
                <c:pt idx="43">
                  <c:v>17.076109589041096</c:v>
                </c:pt>
                <c:pt idx="44">
                  <c:v>17.108597260273971</c:v>
                </c:pt>
                <c:pt idx="45">
                  <c:v>17.264865753424658</c:v>
                </c:pt>
                <c:pt idx="46">
                  <c:v>17.429213698630139</c:v>
                </c:pt>
                <c:pt idx="47">
                  <c:v>17.516361643835619</c:v>
                </c:pt>
                <c:pt idx="48">
                  <c:v>17.632846575342466</c:v>
                </c:pt>
                <c:pt idx="49">
                  <c:v>17.821953424657533</c:v>
                </c:pt>
                <c:pt idx="50">
                  <c:v>17.936506849315066</c:v>
                </c:pt>
              </c:numCache>
            </c:numRef>
          </c:val>
        </c:ser>
        <c:ser>
          <c:idx val="14"/>
          <c:order val="13"/>
          <c:tx>
            <c:strRef>
              <c:f>Sheet1!$A$17</c:f>
              <c:strCache>
                <c:ptCount val="1"/>
                <c:pt idx="0">
                  <c:v>Shale gas</c:v>
                </c:pt>
              </c:strCache>
            </c:strRef>
          </c:tx>
          <c:spPr>
            <a:solidFill>
              <a:srgbClr val="5D9732"/>
            </a:solidFill>
            <a:ln w="25400">
              <a:noFill/>
            </a:ln>
          </c:spPr>
          <c:cat>
            <c:numRef>
              <c:f>Sheet1!$B$1:$AZ$1</c:f>
              <c:numCache>
                <c:formatCode>General</c:formatCode>
                <c:ptCount val="51"/>
                <c:pt idx="0">
                  <c:v>1990</c:v>
                </c:pt>
                <c:pt idx="5">
                  <c:v>1995</c:v>
                </c:pt>
                <c:pt idx="10">
                  <c:v>2000</c:v>
                </c:pt>
                <c:pt idx="15">
                  <c:v>2005</c:v>
                </c:pt>
                <c:pt idx="20">
                  <c:v>2010</c:v>
                </c:pt>
                <c:pt idx="25">
                  <c:v>2015</c:v>
                </c:pt>
                <c:pt idx="30">
                  <c:v>2020</c:v>
                </c:pt>
                <c:pt idx="35">
                  <c:v>2025</c:v>
                </c:pt>
                <c:pt idx="40">
                  <c:v>2030</c:v>
                </c:pt>
                <c:pt idx="45">
                  <c:v>2035</c:v>
                </c:pt>
                <c:pt idx="50">
                  <c:v>2040</c:v>
                </c:pt>
              </c:numCache>
            </c:numRef>
          </c:cat>
          <c:val>
            <c:numRef>
              <c:f>Sheet1!$B$17:$AZ$17</c:f>
              <c:numCache>
                <c:formatCode>General</c:formatCode>
                <c:ptCount val="51"/>
                <c:pt idx="0">
                  <c:v>4.2986301369863007</c:v>
                </c:pt>
                <c:pt idx="1">
                  <c:v>4.3315068493150681</c:v>
                </c:pt>
                <c:pt idx="2">
                  <c:v>4.2630136986301368</c:v>
                </c:pt>
                <c:pt idx="3">
                  <c:v>4.0931506849315067</c:v>
                </c:pt>
                <c:pt idx="4">
                  <c:v>3.9479452054794524</c:v>
                </c:pt>
                <c:pt idx="5">
                  <c:v>3.9643835616438357</c:v>
                </c:pt>
                <c:pt idx="6">
                  <c:v>4.1315068493150688</c:v>
                </c:pt>
                <c:pt idx="7">
                  <c:v>4.4465753424657528</c:v>
                </c:pt>
                <c:pt idx="8">
                  <c:v>4.720547945205479</c:v>
                </c:pt>
                <c:pt idx="9">
                  <c:v>4.7479452054794518</c:v>
                </c:pt>
                <c:pt idx="10">
                  <c:v>4.86027397260274</c:v>
                </c:pt>
                <c:pt idx="11">
                  <c:v>5.0602739726027393</c:v>
                </c:pt>
                <c:pt idx="12">
                  <c:v>5.1315068493150688</c:v>
                </c:pt>
                <c:pt idx="13">
                  <c:v>5.2465753424657535</c:v>
                </c:pt>
                <c:pt idx="14">
                  <c:v>5.2712328767123289</c:v>
                </c:pt>
                <c:pt idx="15">
                  <c:v>5.3917808219178074</c:v>
                </c:pt>
                <c:pt idx="16">
                  <c:v>6.0164383561643842</c:v>
                </c:pt>
                <c:pt idx="17">
                  <c:v>7.265753424657535</c:v>
                </c:pt>
                <c:pt idx="18">
                  <c:v>9.1808219178082187</c:v>
                </c:pt>
                <c:pt idx="19">
                  <c:v>12.082191780821919</c:v>
                </c:pt>
                <c:pt idx="20">
                  <c:v>16.873969863013699</c:v>
                </c:pt>
                <c:pt idx="21">
                  <c:v>23.084928767123287</c:v>
                </c:pt>
                <c:pt idx="22">
                  <c:v>27.520550684931504</c:v>
                </c:pt>
                <c:pt idx="23">
                  <c:v>29.745202739726029</c:v>
                </c:pt>
                <c:pt idx="24">
                  <c:v>33.673975342465752</c:v>
                </c:pt>
                <c:pt idx="25">
                  <c:v>37.360189041095893</c:v>
                </c:pt>
                <c:pt idx="26">
                  <c:v>39.163909589041097</c:v>
                </c:pt>
                <c:pt idx="27">
                  <c:v>41.57901643835617</c:v>
                </c:pt>
                <c:pt idx="28">
                  <c:v>43.729123287671236</c:v>
                </c:pt>
                <c:pt idx="29">
                  <c:v>46.198857534246578</c:v>
                </c:pt>
                <c:pt idx="30">
                  <c:v>49.208654794520541</c:v>
                </c:pt>
                <c:pt idx="31">
                  <c:v>51.698104109589039</c:v>
                </c:pt>
                <c:pt idx="32">
                  <c:v>54.25528493150685</c:v>
                </c:pt>
                <c:pt idx="33">
                  <c:v>57.020150684931508</c:v>
                </c:pt>
                <c:pt idx="34">
                  <c:v>59.705416438356167</c:v>
                </c:pt>
                <c:pt idx="35">
                  <c:v>61.640397260273971</c:v>
                </c:pt>
                <c:pt idx="36">
                  <c:v>63.207178082191781</c:v>
                </c:pt>
                <c:pt idx="37">
                  <c:v>64.895243835616441</c:v>
                </c:pt>
                <c:pt idx="38">
                  <c:v>66.215997260273966</c:v>
                </c:pt>
                <c:pt idx="39">
                  <c:v>67.710082191780813</c:v>
                </c:pt>
                <c:pt idx="40">
                  <c:v>68.928747945205487</c:v>
                </c:pt>
                <c:pt idx="41">
                  <c:v>69.720454794520549</c:v>
                </c:pt>
                <c:pt idx="42">
                  <c:v>70.689991780821913</c:v>
                </c:pt>
                <c:pt idx="43">
                  <c:v>71.925547945205494</c:v>
                </c:pt>
                <c:pt idx="44">
                  <c:v>73.038032876712336</c:v>
                </c:pt>
                <c:pt idx="45">
                  <c:v>74.094172602739732</c:v>
                </c:pt>
                <c:pt idx="46">
                  <c:v>75.347964383561646</c:v>
                </c:pt>
                <c:pt idx="47">
                  <c:v>76.068235616438358</c:v>
                </c:pt>
                <c:pt idx="48">
                  <c:v>77.045515068493145</c:v>
                </c:pt>
                <c:pt idx="49">
                  <c:v>78.357810958904111</c:v>
                </c:pt>
                <c:pt idx="50">
                  <c:v>79.458608219178075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3849568"/>
        <c:axId val="213849008"/>
      </c:areaChart>
      <c:catAx>
        <c:axId val="2138478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213848448"/>
        <c:crosses val="autoZero"/>
        <c:auto val="1"/>
        <c:lblAlgn val="ctr"/>
        <c:lblOffset val="100"/>
        <c:tickLblSkip val="10"/>
        <c:tickMarkSkip val="5"/>
        <c:noMultiLvlLbl val="0"/>
      </c:catAx>
      <c:valAx>
        <c:axId val="213848448"/>
        <c:scaling>
          <c:orientation val="minMax"/>
          <c:max val="60"/>
          <c:min val="0"/>
        </c:scaling>
        <c:delete val="0"/>
        <c:axPos val="l"/>
        <c:majorGridlines>
          <c:spPr>
            <a:ln>
              <a:solidFill>
                <a:schemeClr val="bg1">
                  <a:lumMod val="65000"/>
                </a:schemeClr>
              </a:solidFill>
            </a:ln>
          </c:spPr>
        </c:majorGridlines>
        <c:numFmt formatCode="#,##0" sourceLinked="0"/>
        <c:majorTickMark val="out"/>
        <c:minorTickMark val="none"/>
        <c:tickLblPos val="nextTo"/>
        <c:spPr>
          <a:ln>
            <a:noFill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213847888"/>
        <c:crosses val="autoZero"/>
        <c:crossBetween val="midCat"/>
        <c:majorUnit val="10"/>
      </c:valAx>
      <c:valAx>
        <c:axId val="213849008"/>
        <c:scaling>
          <c:orientation val="minMax"/>
          <c:max val="164.38000000000002"/>
          <c:min val="0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ln>
            <a:solidFill>
              <a:srgbClr val="FFFFFF"/>
            </a:solidFill>
          </a:ln>
        </c:spPr>
        <c:crossAx val="213849568"/>
        <c:crosses val="max"/>
        <c:crossBetween val="midCat"/>
        <c:majorUnit val="20"/>
      </c:valAx>
      <c:catAx>
        <c:axId val="2138495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213849008"/>
        <c:crosses val="autoZero"/>
        <c:auto val="1"/>
        <c:lblAlgn val="ctr"/>
        <c:lblOffset val="100"/>
        <c:noMultiLvlLbl val="0"/>
      </c:catAx>
      <c:spPr>
        <a:noFill/>
        <a:ln w="25400">
          <a:noFill/>
        </a:ln>
      </c:spPr>
    </c:plotArea>
    <c:plotVisOnly val="1"/>
    <c:dispBlanksAs val="zero"/>
    <c:showDLblsOverMax val="0"/>
  </c:chart>
  <c:txPr>
    <a:bodyPr/>
    <a:lstStyle/>
    <a:p>
      <a:pPr>
        <a:defRPr sz="1200"/>
      </a:pPr>
      <a:endParaRPr lang="en-US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0.72044</cdr:x>
      <cdr:y>0.01586</cdr:y>
    </cdr:from>
    <cdr:to>
      <cdr:x>0.99227</cdr:x>
      <cdr:y>0.65929</cdr:y>
    </cdr:to>
    <cdr:sp macro="" textlink="">
      <cdr:nvSpPr>
        <cdr:cNvPr id="12" name="Text Box 15"/>
        <cdr:cNvSpPr txBox="1">
          <a:spLocks xmlns:a="http://schemas.openxmlformats.org/drawingml/2006/main" noChangeArrowheads="1"/>
        </cdr:cNvSpPr>
      </cdr:nvSpPr>
      <cdr:spPr bwMode="white">
        <a:xfrm xmlns:a="http://schemas.openxmlformats.org/drawingml/2006/main">
          <a:off x="5891205" y="46296"/>
          <a:ext cx="2222817" cy="187820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solidFill>
            <a:schemeClr val="bg2"/>
          </a:solidFill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>
            <a:spcBef>
              <a:spcPct val="50000"/>
            </a:spcBef>
          </a:pPr>
          <a:r>
            <a:rPr lang="en-US" sz="1100" dirty="0">
              <a:solidFill>
                <a:srgbClr val="000000"/>
              </a:solidFill>
            </a:rPr>
            <a:t>Period        </a:t>
          </a:r>
          <a:r>
            <a:rPr lang="en-US" sz="1100" u="sng" dirty="0">
              <a:solidFill>
                <a:srgbClr val="000000"/>
              </a:solidFill>
            </a:rPr>
            <a:t>    </a:t>
          </a:r>
          <a:r>
            <a:rPr lang="en-US" sz="1100" u="sng" dirty="0" smtClean="0">
              <a:solidFill>
                <a:srgbClr val="000000"/>
              </a:solidFill>
            </a:rPr>
            <a:t>Average Growth</a:t>
          </a:r>
        </a:p>
        <a:p xmlns:a="http://schemas.openxmlformats.org/drawingml/2006/main">
          <a:pPr>
            <a:spcBef>
              <a:spcPct val="50000"/>
            </a:spcBef>
          </a:pPr>
          <a:r>
            <a:rPr lang="en-US" sz="1100" dirty="0">
              <a:solidFill>
                <a:srgbClr val="000000"/>
              </a:solidFill>
            </a:rPr>
            <a:t> </a:t>
          </a:r>
          <a:r>
            <a:rPr lang="en-US" sz="1100" dirty="0" smtClean="0">
              <a:solidFill>
                <a:srgbClr val="000000"/>
              </a:solidFill>
            </a:rPr>
            <a:t>             Electricity </a:t>
          </a:r>
          <a:r>
            <a:rPr lang="en-US" sz="1100" dirty="0">
              <a:solidFill>
                <a:srgbClr val="000000"/>
              </a:solidFill>
            </a:rPr>
            <a:t>use    GDP</a:t>
          </a:r>
        </a:p>
        <a:p xmlns:a="http://schemas.openxmlformats.org/drawingml/2006/main">
          <a:pPr>
            <a:spcBef>
              <a:spcPct val="15000"/>
            </a:spcBef>
          </a:pPr>
          <a:r>
            <a:rPr lang="en-US" sz="1100" dirty="0">
              <a:solidFill>
                <a:srgbClr val="000000"/>
              </a:solidFill>
            </a:rPr>
            <a:t>1950s	 </a:t>
          </a:r>
          <a:r>
            <a:rPr lang="en-US" sz="1100" dirty="0" smtClean="0">
              <a:solidFill>
                <a:srgbClr val="000000"/>
              </a:solidFill>
            </a:rPr>
            <a:t>9.8             </a:t>
          </a:r>
          <a:r>
            <a:rPr lang="en-US" sz="1100" dirty="0">
              <a:solidFill>
                <a:srgbClr val="000000"/>
              </a:solidFill>
            </a:rPr>
            <a:t>4.2</a:t>
          </a:r>
        </a:p>
        <a:p xmlns:a="http://schemas.openxmlformats.org/drawingml/2006/main">
          <a:pPr>
            <a:spcBef>
              <a:spcPct val="15000"/>
            </a:spcBef>
          </a:pPr>
          <a:r>
            <a:rPr lang="en-US" sz="1100" dirty="0">
              <a:solidFill>
                <a:srgbClr val="000000"/>
              </a:solidFill>
            </a:rPr>
            <a:t>1960s	</a:t>
          </a:r>
          <a:r>
            <a:rPr lang="en-US" sz="1100" dirty="0" smtClean="0">
              <a:solidFill>
                <a:srgbClr val="000000"/>
              </a:solidFill>
            </a:rPr>
            <a:t> </a:t>
          </a:r>
          <a:r>
            <a:rPr lang="en-US" sz="1100" dirty="0">
              <a:solidFill>
                <a:srgbClr val="000000"/>
              </a:solidFill>
            </a:rPr>
            <a:t>7.3             4.5</a:t>
          </a:r>
        </a:p>
        <a:p xmlns:a="http://schemas.openxmlformats.org/drawingml/2006/main">
          <a:pPr>
            <a:spcBef>
              <a:spcPct val="15000"/>
            </a:spcBef>
          </a:pPr>
          <a:r>
            <a:rPr lang="en-US" sz="1100" dirty="0">
              <a:solidFill>
                <a:srgbClr val="000000"/>
              </a:solidFill>
            </a:rPr>
            <a:t>1970s	</a:t>
          </a:r>
          <a:r>
            <a:rPr lang="en-US" sz="1100" dirty="0" smtClean="0">
              <a:solidFill>
                <a:srgbClr val="000000"/>
              </a:solidFill>
            </a:rPr>
            <a:t> 4.7             </a:t>
          </a:r>
          <a:r>
            <a:rPr lang="en-US" sz="1100" dirty="0">
              <a:solidFill>
                <a:srgbClr val="000000"/>
              </a:solidFill>
            </a:rPr>
            <a:t>3.2</a:t>
          </a:r>
        </a:p>
        <a:p xmlns:a="http://schemas.openxmlformats.org/drawingml/2006/main">
          <a:pPr>
            <a:spcBef>
              <a:spcPct val="15000"/>
            </a:spcBef>
          </a:pPr>
          <a:r>
            <a:rPr lang="en-US" sz="1100" dirty="0">
              <a:solidFill>
                <a:srgbClr val="000000"/>
              </a:solidFill>
            </a:rPr>
            <a:t>1980s	 </a:t>
          </a:r>
          <a:r>
            <a:rPr lang="en-US" sz="1100" dirty="0" smtClean="0">
              <a:solidFill>
                <a:srgbClr val="000000"/>
              </a:solidFill>
            </a:rPr>
            <a:t>2.9             </a:t>
          </a:r>
          <a:r>
            <a:rPr lang="en-US" sz="1100" dirty="0">
              <a:solidFill>
                <a:srgbClr val="000000"/>
              </a:solidFill>
            </a:rPr>
            <a:t>3.1</a:t>
          </a:r>
        </a:p>
        <a:p xmlns:a="http://schemas.openxmlformats.org/drawingml/2006/main">
          <a:pPr>
            <a:spcBef>
              <a:spcPct val="15000"/>
            </a:spcBef>
          </a:pPr>
          <a:r>
            <a:rPr lang="en-US" sz="1100" dirty="0">
              <a:solidFill>
                <a:srgbClr val="000000"/>
              </a:solidFill>
            </a:rPr>
            <a:t>1990s	 </a:t>
          </a:r>
          <a:r>
            <a:rPr lang="en-US" sz="1100" dirty="0" smtClean="0">
              <a:solidFill>
                <a:srgbClr val="000000"/>
              </a:solidFill>
            </a:rPr>
            <a:t>2.4             </a:t>
          </a:r>
          <a:r>
            <a:rPr lang="en-US" sz="1100" dirty="0">
              <a:solidFill>
                <a:srgbClr val="000000"/>
              </a:solidFill>
            </a:rPr>
            <a:t>3.2</a:t>
          </a:r>
        </a:p>
        <a:p xmlns:a="http://schemas.openxmlformats.org/drawingml/2006/main">
          <a:pPr>
            <a:spcBef>
              <a:spcPct val="15000"/>
            </a:spcBef>
          </a:pPr>
          <a:r>
            <a:rPr lang="en-US" sz="1100" dirty="0">
              <a:solidFill>
                <a:srgbClr val="000000"/>
              </a:solidFill>
            </a:rPr>
            <a:t>2000-2015	 </a:t>
          </a:r>
          <a:r>
            <a:rPr lang="en-US" sz="1100" dirty="0" smtClean="0">
              <a:solidFill>
                <a:srgbClr val="000000"/>
              </a:solidFill>
            </a:rPr>
            <a:t>0.5             </a:t>
          </a:r>
          <a:r>
            <a:rPr lang="en-US" sz="1100" dirty="0">
              <a:solidFill>
                <a:srgbClr val="000000"/>
              </a:solidFill>
            </a:rPr>
            <a:t>1.8</a:t>
          </a:r>
        </a:p>
        <a:p xmlns:a="http://schemas.openxmlformats.org/drawingml/2006/main">
          <a:pPr>
            <a:spcBef>
              <a:spcPct val="15000"/>
            </a:spcBef>
          </a:pPr>
          <a:r>
            <a:rPr lang="en-US" sz="1100" dirty="0">
              <a:solidFill>
                <a:srgbClr val="000000"/>
              </a:solidFill>
            </a:rPr>
            <a:t>2015-2040	 </a:t>
          </a:r>
          <a:r>
            <a:rPr lang="en-US" sz="1100" dirty="0" smtClean="0">
              <a:solidFill>
                <a:srgbClr val="000000"/>
              </a:solidFill>
            </a:rPr>
            <a:t>0.9             </a:t>
          </a:r>
          <a:r>
            <a:rPr lang="en-US" sz="1100" dirty="0">
              <a:solidFill>
                <a:srgbClr val="000000"/>
              </a:solidFill>
            </a:rPr>
            <a:t>2.2</a:t>
          </a:r>
        </a:p>
      </cdr:txBody>
    </cdr:sp>
  </cdr:relSizeAnchor>
  <cdr:relSizeAnchor xmlns:cdr="http://schemas.openxmlformats.org/drawingml/2006/chartDrawing">
    <cdr:from>
      <cdr:x>0.12833</cdr:x>
      <cdr:y>0.24851</cdr:y>
    </cdr:from>
    <cdr:to>
      <cdr:x>0.70708</cdr:x>
      <cdr:y>0.41275</cdr:y>
    </cdr:to>
    <cdr:sp macro="" textlink="">
      <cdr:nvSpPr>
        <cdr:cNvPr id="14" name="AutoShape 20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 rot="1260000">
          <a:off x="1049424" y="725423"/>
          <a:ext cx="4732525" cy="479424"/>
        </a:xfrm>
        <a:prstGeom xmlns:a="http://schemas.openxmlformats.org/drawingml/2006/main" prst="rightArrow">
          <a:avLst>
            <a:gd name="adj1" fmla="val 50000"/>
            <a:gd name="adj2" fmla="val 206597"/>
          </a:avLst>
        </a:prstGeom>
        <a:solidFill xmlns:a="http://schemas.openxmlformats.org/drawingml/2006/main">
          <a:schemeClr val="accent1">
            <a:lumMod val="20000"/>
            <a:lumOff val="80000"/>
          </a:schemeClr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wrap="none" anchor="ctr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sz="1500" dirty="0">
            <a:solidFill>
              <a:srgbClr val="000000"/>
            </a:solidFill>
          </a:endParaRPr>
        </a:p>
      </cdr:txBody>
    </cdr:sp>
  </cdr:relSizeAnchor>
  <cdr:relSizeAnchor xmlns:cdr="http://schemas.openxmlformats.org/drawingml/2006/chartDrawing">
    <cdr:from>
      <cdr:x>0.12337</cdr:x>
      <cdr:y>0.29744</cdr:y>
    </cdr:from>
    <cdr:to>
      <cdr:x>0.72401</cdr:x>
      <cdr:y>0.38179</cdr:y>
    </cdr:to>
    <cdr:sp macro="" textlink="">
      <cdr:nvSpPr>
        <cdr:cNvPr id="13" name="Text Box 19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 rot="1260000">
          <a:off x="1008825" y="868255"/>
          <a:ext cx="4911573" cy="24622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>
            <a:spcBef>
              <a:spcPct val="50000"/>
            </a:spcBef>
          </a:pPr>
          <a:r>
            <a:rPr lang="en-US" sz="1000" dirty="0">
              <a:solidFill>
                <a:srgbClr val="000000"/>
              </a:solidFill>
            </a:rPr>
            <a:t>Structural Change in Economy - Higher prices - Standards - Improved efficiency</a:t>
          </a:r>
        </a:p>
      </cdr:txBody>
    </cdr:sp>
  </cdr:relSizeAnchor>
  <cdr:relSizeAnchor xmlns:cdr="http://schemas.openxmlformats.org/drawingml/2006/chartDrawing">
    <cdr:from>
      <cdr:x>0.7062</cdr:x>
      <cdr:y>0</cdr:y>
    </cdr:from>
    <cdr:to>
      <cdr:x>0.70733</cdr:x>
      <cdr:y>0.85749</cdr:y>
    </cdr:to>
    <cdr:sp macro="" textlink="">
      <cdr:nvSpPr>
        <cdr:cNvPr id="20" name="Straight Connector 19"/>
        <cdr:cNvSpPr/>
      </cdr:nvSpPr>
      <cdr:spPr bwMode="auto">
        <a:xfrm xmlns:a="http://schemas.openxmlformats.org/drawingml/2006/main" rot="16200000" flipH="1">
          <a:off x="4527831" y="1246910"/>
          <a:ext cx="2503055" cy="9235"/>
        </a:xfrm>
        <a:prstGeom xmlns:a="http://schemas.openxmlformats.org/drawingml/2006/main" prst="line">
          <a:avLst/>
        </a:prstGeom>
        <a:solidFill xmlns:a="http://schemas.openxmlformats.org/drawingml/2006/main">
          <a:schemeClr val="accent1"/>
        </a:solidFill>
        <a:ln xmlns:a="http://schemas.openxmlformats.org/drawingml/2006/main" w="12700" cap="flat" cmpd="sng" algn="ctr">
          <a:solidFill>
            <a:schemeClr val="bg1">
              <a:lumMod val="65000"/>
            </a:schemeClr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dirty="0">
            <a:solidFill>
              <a:srgbClr val="000000"/>
            </a:solidFill>
          </a:endParaRPr>
        </a:p>
      </cdr:txBody>
    </cdr:sp>
  </cdr:relSizeAnchor>
  <cdr:relSizeAnchor xmlns:cdr="http://schemas.openxmlformats.org/drawingml/2006/chartDrawing">
    <cdr:from>
      <cdr:x>0.06107</cdr:x>
      <cdr:y>0</cdr:y>
    </cdr:from>
    <cdr:to>
      <cdr:x>0.65706</cdr:x>
      <cdr:y>0.13395</cdr:y>
    </cdr:to>
    <cdr:sp macro="" textlink="">
      <cdr:nvSpPr>
        <cdr:cNvPr id="22" name="Text Box 9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99371" y="-1514764"/>
          <a:ext cx="4873557" cy="39101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algn="ctr">
          <a:noFill/>
          <a:miter lim="800000"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dirty="0">
              <a:solidFill>
                <a:srgbClr val="000000"/>
              </a:solidFill>
            </a:rPr>
            <a:t>History</a:t>
          </a:r>
        </a:p>
      </cdr:txBody>
    </cdr:sp>
  </cdr:relSizeAnchor>
  <cdr:relSizeAnchor xmlns:cdr="http://schemas.openxmlformats.org/drawingml/2006/chartDrawing">
    <cdr:from>
      <cdr:x>0.19066</cdr:x>
      <cdr:y>0.32885</cdr:y>
    </cdr:from>
    <cdr:to>
      <cdr:x>0.29818</cdr:x>
      <cdr:y>0.40403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75560" y="959940"/>
          <a:ext cx="888515" cy="2194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000" dirty="0" smtClean="0"/>
            <a:t>Electricity</a:t>
          </a:r>
          <a:endParaRPr lang="en-US" sz="1000" dirty="0"/>
        </a:p>
      </cdr:txBody>
    </cdr:sp>
  </cdr:relSizeAnchor>
  <cdr:relSizeAnchor xmlns:cdr="http://schemas.openxmlformats.org/drawingml/2006/chartDrawing">
    <cdr:from>
      <cdr:x>0.20141</cdr:x>
      <cdr:y>0.68671</cdr:y>
    </cdr:from>
    <cdr:to>
      <cdr:x>0.25732</cdr:x>
      <cdr:y>0.76689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664395" y="2004551"/>
          <a:ext cx="462025" cy="234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000" dirty="0" smtClean="0"/>
            <a:t>GDP</a:t>
          </a:r>
          <a:endParaRPr lang="en-US" sz="10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0.18314</cdr:x>
      <cdr:y>0.05284</cdr:y>
    </cdr:from>
    <cdr:to>
      <cdr:x>0.38405</cdr:x>
      <cdr:y>0.12783</cdr:y>
    </cdr:to>
    <cdr:sp macro="" textlink="">
      <cdr:nvSpPr>
        <cdr:cNvPr id="2" name="TextBox 25"/>
        <cdr:cNvSpPr txBox="1"/>
      </cdr:nvSpPr>
      <cdr:spPr bwMode="auto">
        <a:xfrm xmlns:a="http://schemas.openxmlformats.org/drawingml/2006/main">
          <a:off x="1465334" y="162643"/>
          <a:ext cx="1607428" cy="2308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0" tIns="0" rIns="0" rtlCol="0">
          <a:prstTxWarp prst="textNoShape">
            <a:avLst/>
          </a:prstTxWarp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/>
          <a:r>
            <a:rPr lang="en-US" sz="1200" dirty="0">
              <a:ea typeface="Times New Roman" charset="0"/>
              <a:cs typeface="Times New Roman" charset="0"/>
            </a:rPr>
            <a:t>Projections</a:t>
          </a:r>
        </a:p>
      </cdr:txBody>
    </cdr:sp>
  </cdr:relSizeAnchor>
  <cdr:relSizeAnchor xmlns:cdr="http://schemas.openxmlformats.org/drawingml/2006/chartDrawing">
    <cdr:from>
      <cdr:x>0.46644</cdr:x>
      <cdr:y>0.04998</cdr:y>
    </cdr:from>
    <cdr:to>
      <cdr:x>0.66734</cdr:x>
      <cdr:y>0.12497</cdr:y>
    </cdr:to>
    <cdr:sp macro="" textlink="">
      <cdr:nvSpPr>
        <cdr:cNvPr id="3" name="TextBox 25"/>
        <cdr:cNvSpPr txBox="1"/>
      </cdr:nvSpPr>
      <cdr:spPr bwMode="auto">
        <a:xfrm xmlns:a="http://schemas.openxmlformats.org/drawingml/2006/main">
          <a:off x="3731989" y="153832"/>
          <a:ext cx="1607428" cy="2308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0" tIns="0" rIns="0" rtlCol="0">
          <a:prstTxWarp prst="textNoShape">
            <a:avLst/>
          </a:prstTxWarp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/>
          <a:r>
            <a:rPr lang="en-US" sz="1200" dirty="0">
              <a:ea typeface="Times New Roman" charset="0"/>
              <a:cs typeface="Times New Roman" charset="0"/>
            </a:rPr>
            <a:t>Projections</a:t>
          </a:r>
        </a:p>
      </cdr:txBody>
    </cdr:sp>
  </cdr:relSizeAnchor>
  <cdr:relSizeAnchor xmlns:cdr="http://schemas.openxmlformats.org/drawingml/2006/chartDrawing">
    <cdr:from>
      <cdr:x>0.73942</cdr:x>
      <cdr:y>0.04304</cdr:y>
    </cdr:from>
    <cdr:to>
      <cdr:x>0.94032</cdr:x>
      <cdr:y>0.11803</cdr:y>
    </cdr:to>
    <cdr:sp macro="" textlink="">
      <cdr:nvSpPr>
        <cdr:cNvPr id="4" name="TextBox 25"/>
        <cdr:cNvSpPr txBox="1"/>
      </cdr:nvSpPr>
      <cdr:spPr bwMode="auto">
        <a:xfrm xmlns:a="http://schemas.openxmlformats.org/drawingml/2006/main">
          <a:off x="5916089" y="132487"/>
          <a:ext cx="1607428" cy="2308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0" tIns="0" rIns="0" rtlCol="0">
          <a:prstTxWarp prst="textNoShape">
            <a:avLst/>
          </a:prstTxWarp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/>
          <a:r>
            <a:rPr lang="en-US" sz="1200" dirty="0">
              <a:ea typeface="Times New Roman" charset="0"/>
              <a:cs typeface="Times New Roman" charset="0"/>
            </a:rPr>
            <a:t>Projections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5138"/>
          </a:xfrm>
          <a:prstGeom prst="rect">
            <a:avLst/>
          </a:prstGeom>
        </p:spPr>
        <p:txBody>
          <a:bodyPr vert="horz" lIns="91419" tIns="45709" rIns="91419" bIns="4570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1"/>
            <a:ext cx="3038475" cy="465138"/>
          </a:xfrm>
          <a:prstGeom prst="rect">
            <a:avLst/>
          </a:prstGeom>
        </p:spPr>
        <p:txBody>
          <a:bodyPr vert="horz" lIns="91419" tIns="45709" rIns="91419" bIns="4570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ED25893-A83F-48CE-B658-2412045A40A5}" type="datetimeFigureOut">
              <a:rPr lang="en-US"/>
              <a:pPr>
                <a:defRPr/>
              </a:pPr>
              <a:t>11/7/2016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19" tIns="45709" rIns="91419" bIns="4570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19" tIns="45709" rIns="91419" bIns="4570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91D3A1A-398C-4278-B50A-5F8985FF03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3746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1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F5DD0C8-C8A1-48F2-871C-E859113BC4F1}" type="datetimeFigureOut">
              <a:rPr lang="en-US"/>
              <a:pPr>
                <a:defRPr/>
              </a:pPr>
              <a:t>11/7/2016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0" tIns="46576" rIns="93150" bIns="46576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6" y="4416425"/>
            <a:ext cx="5607050" cy="4183063"/>
          </a:xfrm>
          <a:prstGeom prst="rect">
            <a:avLst/>
          </a:prstGeom>
        </p:spPr>
        <p:txBody>
          <a:bodyPr vert="horz" lIns="93150" tIns="46576" rIns="93150" bIns="4657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C049336-6624-4A1E-9498-510DC43D0C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1556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A4C88-B6CE-4DF6-AC5C-0E11A83F5D76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0483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3700" y="690563"/>
            <a:ext cx="6146800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27357" y="4343700"/>
            <a:ext cx="6238416" cy="4428763"/>
          </a:xfrm>
        </p:spPr>
        <p:txBody>
          <a:bodyPr>
            <a:noAutofit/>
          </a:bodyPr>
          <a:lstStyle/>
          <a:p>
            <a:pPr marL="224814" indent="-224814">
              <a:spcAft>
                <a:spcPts val="1180"/>
              </a:spcAft>
              <a:buFont typeface="Arial" pitchFamily="34" charset="0"/>
              <a:buChar char="•"/>
            </a:pP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A4C88-B6CE-4DF6-AC5C-0E11A83F5D76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4993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3700" y="690563"/>
            <a:ext cx="6146800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59000" y="4343699"/>
            <a:ext cx="6528358" cy="4306791"/>
          </a:xfrm>
        </p:spPr>
        <p:txBody>
          <a:bodyPr>
            <a:no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1200" dirty="0" smtClean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A4C88-B6CE-4DF6-AC5C-0E11A83F5D76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7515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3700" y="690563"/>
            <a:ext cx="6146800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43900" y="4344075"/>
            <a:ext cx="6473501" cy="4425696"/>
          </a:xfrm>
        </p:spPr>
        <p:txBody>
          <a:bodyPr>
            <a:no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1200" dirty="0" smtClean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A4C88-B6CE-4DF6-AC5C-0E11A83F5D76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1029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3700" y="688975"/>
            <a:ext cx="6140450" cy="3454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82925" y="4344075"/>
            <a:ext cx="6524313" cy="4425696"/>
          </a:xfrm>
        </p:spPr>
        <p:txBody>
          <a:bodyPr>
            <a:normAutofit/>
          </a:bodyPr>
          <a:lstStyle/>
          <a:p>
            <a:pPr marL="169838" indent="-169838"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078B0E-6CD4-4C43-801F-DFDA665E02EF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7009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3700" y="690563"/>
            <a:ext cx="6146800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32112" y="4228826"/>
            <a:ext cx="6646263" cy="4677184"/>
          </a:xfrm>
        </p:spPr>
        <p:txBody>
          <a:bodyPr>
            <a:noAutofit/>
          </a:bodyPr>
          <a:lstStyle/>
          <a:p>
            <a:pPr marL="171450" marR="0" lvl="0" indent="-17145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1000" kern="1200" dirty="0" smtClean="0">
              <a:solidFill>
                <a:schemeClr val="tx1"/>
              </a:solidFill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A4C88-B6CE-4DF6-AC5C-0E11A83F5D76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7039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3700" y="690563"/>
            <a:ext cx="6146800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70205" y="4275854"/>
            <a:ext cx="6609553" cy="3415006"/>
          </a:xfrm>
        </p:spPr>
        <p:txBody>
          <a:bodyPr>
            <a:noAutofit/>
          </a:bodyPr>
          <a:lstStyle/>
          <a:p>
            <a:pPr marL="226934" indent="-226934">
              <a:spcBef>
                <a:spcPts val="596"/>
              </a:spcBef>
              <a:buFont typeface="Arial" pitchFamily="34" charset="0"/>
              <a:buChar char="•"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A4C88-B6CE-4DF6-AC5C-0E11A83F5D76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4323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 txBox="1">
            <a:spLocks noGrp="1" noChangeArrowheads="1"/>
          </p:cNvSpPr>
          <p:nvPr/>
        </p:nvSpPr>
        <p:spPr bwMode="auto">
          <a:xfrm>
            <a:off x="3884496" y="8685521"/>
            <a:ext cx="2972780" cy="457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98" tIns="45698" rIns="91398" bIns="45698" anchor="b"/>
          <a:lstStyle/>
          <a:p>
            <a:pPr algn="r" defTabSz="912764"/>
            <a:fld id="{10E5EEC7-062D-4A4F-B235-43C101952428}" type="slidenum">
              <a:rPr lang="en-US" sz="1200">
                <a:solidFill>
                  <a:prstClr val="black"/>
                </a:solidFill>
              </a:rPr>
              <a:pPr algn="r" defTabSz="912764"/>
              <a:t>16</a:t>
            </a:fld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27650" name="Rectangle 7"/>
          <p:cNvSpPr txBox="1">
            <a:spLocks noGrp="1" noChangeArrowheads="1"/>
          </p:cNvSpPr>
          <p:nvPr/>
        </p:nvSpPr>
        <p:spPr bwMode="auto">
          <a:xfrm>
            <a:off x="3884496" y="8687084"/>
            <a:ext cx="2972780" cy="455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81" tIns="45743" rIns="91481" bIns="45743" anchor="b"/>
          <a:lstStyle/>
          <a:p>
            <a:pPr algn="r" defTabSz="914324"/>
            <a:fld id="{82F1F28D-463C-4AD6-BC28-DCFFF59488E5}" type="slidenum">
              <a:rPr lang="en-US" sz="1200">
                <a:solidFill>
                  <a:prstClr val="black"/>
                </a:solidFill>
              </a:rPr>
              <a:pPr algn="r" defTabSz="914324"/>
              <a:t>16</a:t>
            </a:fld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5288" y="688975"/>
            <a:ext cx="6121400" cy="3443288"/>
          </a:xfrm>
          <a:ln/>
        </p:spPr>
      </p:sp>
      <p:sp>
        <p:nvSpPr>
          <p:cNvPr id="27652" name="Rectangle 94"/>
          <p:cNvSpPr>
            <a:spLocks noGrp="1" noChangeArrowheads="1"/>
          </p:cNvSpPr>
          <p:nvPr>
            <p:ph type="body" idx="1"/>
          </p:nvPr>
        </p:nvSpPr>
        <p:spPr>
          <a:xfrm>
            <a:off x="142274" y="4133030"/>
            <a:ext cx="6625938" cy="4762789"/>
          </a:xfrm>
          <a:noFill/>
          <a:ln/>
        </p:spPr>
        <p:txBody>
          <a:bodyPr lIns="91398" tIns="45698" rIns="91398" bIns="45698">
            <a:no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1200" dirty="0" smtClean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8291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3700" y="690563"/>
            <a:ext cx="6146800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56154" y="4237212"/>
            <a:ext cx="6589680" cy="4620998"/>
          </a:xfrm>
        </p:spPr>
        <p:txBody>
          <a:bodyPr>
            <a:norm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1200" dirty="0" smtClean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A4C88-B6CE-4DF6-AC5C-0E11A83F5D76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2006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 txBox="1">
            <a:spLocks noGrp="1" noChangeArrowheads="1"/>
          </p:cNvSpPr>
          <p:nvPr/>
        </p:nvSpPr>
        <p:spPr bwMode="auto">
          <a:xfrm>
            <a:off x="3970338" y="8829677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04" tIns="46553" rIns="93104" bIns="46553" anchor="b"/>
          <a:lstStyle/>
          <a:p>
            <a:pPr algn="r" defTabSz="929813"/>
            <a:fld id="{10E5EEC7-062D-4A4F-B235-43C101952428}" type="slidenum">
              <a:rPr lang="en-US" sz="1200"/>
              <a:pPr algn="r" defTabSz="929813"/>
              <a:t>18</a:t>
            </a:fld>
            <a:endParaRPr lang="en-US" sz="1200" dirty="0"/>
          </a:p>
        </p:txBody>
      </p:sp>
      <p:sp>
        <p:nvSpPr>
          <p:cNvPr id="27650" name="Rectangle 7"/>
          <p:cNvSpPr txBox="1">
            <a:spLocks noGrp="1" noChangeArrowheads="1"/>
          </p:cNvSpPr>
          <p:nvPr/>
        </p:nvSpPr>
        <p:spPr bwMode="auto">
          <a:xfrm>
            <a:off x="3970338" y="8831266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90" tIns="46597" rIns="93190" bIns="46597" anchor="b"/>
          <a:lstStyle/>
          <a:p>
            <a:pPr algn="r" defTabSz="931401"/>
            <a:fld id="{82F1F28D-463C-4AD6-BC28-DCFFF59488E5}" type="slidenum">
              <a:rPr lang="en-US" sz="1200"/>
              <a:pPr algn="r" defTabSz="931401"/>
              <a:t>18</a:t>
            </a:fld>
            <a:endParaRPr lang="en-US" sz="12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514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3700" y="690563"/>
            <a:ext cx="6146800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12355" y="4379600"/>
            <a:ext cx="6527848" cy="4149091"/>
          </a:xfrm>
        </p:spPr>
        <p:txBody>
          <a:bodyPr>
            <a:normAutofit/>
          </a:bodyPr>
          <a:lstStyle/>
          <a:p>
            <a:pPr>
              <a:spcAft>
                <a:spcPts val="800"/>
              </a:spcAft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A4C88-B6CE-4DF6-AC5C-0E11A83F5D76}" type="slidenum">
              <a:rPr lang="en-US" smtClean="0">
                <a:solidFill>
                  <a:prstClr val="black"/>
                </a:solidFill>
              </a:rPr>
              <a:pPr/>
              <a:t>19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2583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3700" y="690563"/>
            <a:ext cx="6146800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A4C88-B6CE-4DF6-AC5C-0E11A83F5D7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077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3700" y="690563"/>
            <a:ext cx="6146800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A4C88-B6CE-4DF6-AC5C-0E11A83F5D7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2721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3700" y="690563"/>
            <a:ext cx="6146800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5472" y="4146982"/>
            <a:ext cx="6867126" cy="4949393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Aft>
                <a:spcPts val="800"/>
              </a:spcAf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A4C88-B6CE-4DF6-AC5C-0E11A83F5D76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2464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3700" y="690563"/>
            <a:ext cx="6146800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4825" y="4203277"/>
            <a:ext cx="6706063" cy="4525685"/>
          </a:xfrm>
        </p:spPr>
        <p:txBody>
          <a:bodyPr>
            <a:noAutofit/>
          </a:bodyPr>
          <a:lstStyle/>
          <a:p>
            <a:pPr>
              <a:spcAft>
                <a:spcPts val="590"/>
              </a:spcAft>
            </a:pPr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A4C88-B6CE-4DF6-AC5C-0E11A83F5D76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732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3700" y="690563"/>
            <a:ext cx="6146800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A4C88-B6CE-4DF6-AC5C-0E11A83F5D76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2408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049336-6624-4A1E-9498-510DC43D0CD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8069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3700" y="690563"/>
            <a:ext cx="6146800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03250" y="4379598"/>
            <a:ext cx="6483664" cy="4516222"/>
          </a:xfrm>
        </p:spPr>
        <p:txBody>
          <a:bodyPr>
            <a:normAutofit/>
          </a:bodyPr>
          <a:lstStyle/>
          <a:p>
            <a:pPr marL="169838" indent="-169838"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A4C88-B6CE-4DF6-AC5C-0E11A83F5D7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2883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0970"/>
            <a:fld id="{38FABFD5-4B9A-4C7C-B778-B3DA3431C652}" type="slidenum">
              <a:rPr lang="en-US" smtClean="0">
                <a:solidFill>
                  <a:prstClr val="black"/>
                </a:solidFill>
              </a:rPr>
              <a:pPr defTabSz="920970"/>
              <a:t>9</a:t>
            </a:fld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276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88975"/>
            <a:ext cx="6140450" cy="3454400"/>
          </a:xfrm>
          <a:ln/>
        </p:spPr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2926" y="4270014"/>
            <a:ext cx="6685199" cy="4718743"/>
          </a:xfrm>
          <a:noFill/>
          <a:ln/>
        </p:spPr>
        <p:txBody>
          <a:bodyPr lIns="92302" tIns="46155" rIns="92302" bIns="46155">
            <a:noAutofit/>
          </a:bodyPr>
          <a:lstStyle/>
          <a:p>
            <a:pPr marL="283666" indent="-283666"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6032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presentatio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924801" y="4828781"/>
            <a:ext cx="811213" cy="230832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www.eia.gov</a:t>
            </a:r>
          </a:p>
        </p:txBody>
      </p:sp>
      <p:cxnSp>
        <p:nvCxnSpPr>
          <p:cNvPr id="5" name="Straight Connector 12"/>
          <p:cNvCxnSpPr>
            <a:cxnSpLocks noChangeShapeType="1"/>
          </p:cNvCxnSpPr>
          <p:nvPr/>
        </p:nvCxnSpPr>
        <p:spPr bwMode="auto">
          <a:xfrm rot="5400000">
            <a:off x="7757914" y="4904385"/>
            <a:ext cx="136922" cy="0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cxnSp>
        <p:nvCxnSpPr>
          <p:cNvPr id="6" name="Straight Connector 10"/>
          <p:cNvCxnSpPr>
            <a:cxnSpLocks noChangeShapeType="1"/>
          </p:cNvCxnSpPr>
          <p:nvPr/>
        </p:nvCxnSpPr>
        <p:spPr bwMode="auto">
          <a:xfrm rot="10800000" flipH="1">
            <a:off x="608013" y="2384546"/>
            <a:ext cx="8050212" cy="0"/>
          </a:xfrm>
          <a:prstGeom prst="line">
            <a:avLst/>
          </a:prstGeom>
          <a:noFill/>
          <a:ln w="28575" algn="ctr">
            <a:solidFill>
              <a:schemeClr val="accent1"/>
            </a:solidFill>
            <a:round/>
            <a:headEnd/>
            <a:tailEnd/>
          </a:ln>
        </p:spPr>
      </p:cxnSp>
      <p:pic>
        <p:nvPicPr>
          <p:cNvPr id="7" name="Picture 11" descr="icon_row-0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1399" y="1873863"/>
            <a:ext cx="7164449" cy="363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C:\Documents and Settings\MVO\Desktop\eia_logo_white-0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12"/>
          <p:cNvSpPr txBox="1">
            <a:spLocks noChangeArrowheads="1"/>
          </p:cNvSpPr>
          <p:nvPr/>
        </p:nvSpPr>
        <p:spPr bwMode="auto">
          <a:xfrm>
            <a:off x="776288" y="4789379"/>
            <a:ext cx="4030662" cy="323165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U.S. Energy Information Administration</a:t>
            </a:r>
          </a:p>
        </p:txBody>
      </p:sp>
      <p:cxnSp>
        <p:nvCxnSpPr>
          <p:cNvPr id="10" name="Straight Connector 12"/>
          <p:cNvCxnSpPr>
            <a:cxnSpLocks noChangeShapeType="1"/>
          </p:cNvCxnSpPr>
          <p:nvPr/>
        </p:nvCxnSpPr>
        <p:spPr bwMode="auto">
          <a:xfrm rot="5400000">
            <a:off x="573882" y="4962525"/>
            <a:ext cx="214313" cy="0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11" name="TextBox 14"/>
          <p:cNvSpPr txBox="1">
            <a:spLocks noChangeArrowheads="1"/>
          </p:cNvSpPr>
          <p:nvPr/>
        </p:nvSpPr>
        <p:spPr bwMode="auto">
          <a:xfrm>
            <a:off x="5672138" y="4828781"/>
            <a:ext cx="2082800" cy="230832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1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Independent Statistics &amp; Analysis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387963"/>
            <a:ext cx="7772400" cy="1028700"/>
          </a:xfrm>
          <a:prstGeom prst="rect">
            <a:avLst/>
          </a:prstGeom>
        </p:spPr>
        <p:txBody>
          <a:bodyPr anchor="b" anchorCtr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Title – Click to edit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2507085"/>
            <a:ext cx="7388352" cy="1062990"/>
          </a:xfrm>
          <a:prstGeom prst="rect">
            <a:avLst/>
          </a:prstGeom>
        </p:spPr>
        <p:txBody>
          <a:bodyPr/>
          <a:lstStyle>
            <a:lvl1pPr marL="347472" marR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600" i="1">
                <a:latin typeface="+mj-lt"/>
              </a:defRPr>
            </a:lvl1pPr>
          </a:lstStyle>
          <a:p>
            <a:pPr lvl="0"/>
            <a:r>
              <a:rPr lang="en-US" dirty="0" smtClean="0"/>
              <a:t>Audience</a:t>
            </a:r>
          </a:p>
          <a:p>
            <a:pPr lvl="0"/>
            <a:r>
              <a:rPr lang="en-US" dirty="0" smtClean="0"/>
              <a:t>Presenter, Title</a:t>
            </a:r>
          </a:p>
          <a:p>
            <a:pPr lvl="0"/>
            <a:r>
              <a:rPr lang="en-US" dirty="0" smtClean="0"/>
              <a:t>Month DD, YYYY  |  City, State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pic>
        <p:nvPicPr>
          <p:cNvPr id="8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2808288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smtClean="0"/>
              <a:t>Adam Sieminski, CFA Society Washington, DC (CFAW) October 13, 2016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76247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</a:t>
            </a:r>
            <a:br>
              <a:rPr lang="en-US" dirty="0" smtClean="0"/>
            </a:br>
            <a:r>
              <a:rPr lang="en-US" dirty="0" smtClean="0"/>
              <a:t>text.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503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ine or bar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9" name="Chart Placeholder 8"/>
          <p:cNvSpPr>
            <a:spLocks noGrp="1"/>
          </p:cNvSpPr>
          <p:nvPr>
            <p:ph type="chart" sz="quarter" idx="12"/>
          </p:nvPr>
        </p:nvSpPr>
        <p:spPr>
          <a:xfrm>
            <a:off x="685800" y="1311965"/>
            <a:ext cx="8001000" cy="3077154"/>
          </a:xfrm>
          <a:prstGeom prst="rect">
            <a:avLst/>
          </a:prstGeom>
        </p:spPr>
        <p:txBody>
          <a:bodyPr lIns="0" tIns="0" rIns="0" bIns="0"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/>
            </a:lvl1pPr>
          </a:lstStyle>
          <a:p>
            <a:pPr lvl="0"/>
            <a:r>
              <a:rPr lang="en-US" noProof="0" dirty="0" smtClean="0"/>
              <a:t>Click icon to add chart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685800" y="840140"/>
            <a:ext cx="4005072" cy="411480"/>
          </a:xfrm>
          <a:prstGeom prst="rect">
            <a:avLst/>
          </a:prstGeom>
        </p:spPr>
        <p:txBody>
          <a:bodyPr lIns="0" tIns="0" bIns="0"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4800600" y="840140"/>
            <a:ext cx="3895344" cy="411480"/>
          </a:xfrm>
          <a:prstGeom prst="rect">
            <a:avLst/>
          </a:prstGeom>
        </p:spPr>
        <p:txBody>
          <a:bodyPr tIns="0" rIns="0" bIns="0" anchor="b" anchorCtr="0"/>
          <a:lstStyle>
            <a:lvl1pPr marL="342900" marR="0" indent="-342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pic>
        <p:nvPicPr>
          <p:cNvPr id="15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20" name="Footer Placeholder 2"/>
          <p:cNvSpPr>
            <a:spLocks noGrp="1"/>
          </p:cNvSpPr>
          <p:nvPr>
            <p:ph type="ftr" sz="quarter" idx="17"/>
          </p:nvPr>
        </p:nvSpPr>
        <p:spPr>
          <a:xfrm>
            <a:off x="666750" y="4793456"/>
            <a:ext cx="2808288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smtClean="0"/>
              <a:t>Adam Sieminski, CFA Society Washington, DC (CFAW) October 13, 2016</a:t>
            </a:r>
            <a:endParaRPr lang="en-US" dirty="0"/>
          </a:p>
        </p:txBody>
      </p:sp>
      <p:sp>
        <p:nvSpPr>
          <p:cNvPr id="21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6308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smtClean="0"/>
              <a:t>This can span two lines</a:t>
            </a:r>
            <a:endParaRPr lang="en-US" dirty="0"/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4001" y="48085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pie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9" name="Chart Placeholder 8"/>
          <p:cNvSpPr>
            <a:spLocks noGrp="1"/>
          </p:cNvSpPr>
          <p:nvPr>
            <p:ph type="chart" sz="quarter" idx="12"/>
          </p:nvPr>
        </p:nvSpPr>
        <p:spPr>
          <a:xfrm>
            <a:off x="685800" y="1262271"/>
            <a:ext cx="8001000" cy="3126850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/>
            </a:lvl1pPr>
          </a:lstStyle>
          <a:p>
            <a:pPr lvl="0"/>
            <a:r>
              <a:rPr lang="en-US" noProof="0" dirty="0" smtClean="0"/>
              <a:t>Click icon to add chart</a:t>
            </a:r>
          </a:p>
        </p:txBody>
      </p:sp>
      <p:pic>
        <p:nvPicPr>
          <p:cNvPr id="12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18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2808288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smtClean="0"/>
              <a:t>Adam Sieminski, CFA Society Washington, DC (CFAW) October 13, 2016</a:t>
            </a:r>
            <a:endParaRPr lang="en-US" dirty="0"/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685800" y="68579"/>
            <a:ext cx="8001000" cy="776247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685800" y="840140"/>
            <a:ext cx="4005072" cy="411480"/>
          </a:xfrm>
          <a:prstGeom prst="rect">
            <a:avLst/>
          </a:prstGeom>
        </p:spPr>
        <p:txBody>
          <a:bodyPr lIns="0" tIns="0" bIns="0"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503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13" name="Picture Placeholder 12"/>
          <p:cNvSpPr>
            <a:spLocks noGrp="1"/>
          </p:cNvSpPr>
          <p:nvPr>
            <p:ph type="pic" sz="quarter" idx="16"/>
          </p:nvPr>
        </p:nvSpPr>
        <p:spPr>
          <a:xfrm>
            <a:off x="685800" y="834888"/>
            <a:ext cx="8001000" cy="3554232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/>
            </a:lvl1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pic>
        <p:nvPicPr>
          <p:cNvPr id="14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2808288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smtClean="0"/>
              <a:t>Adam Sieminski, CFA Society Washington, DC (CFAW) October 13, 2016</a:t>
            </a:r>
            <a:endParaRPr lang="en-US" dirty="0"/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6308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smtClean="0"/>
              <a:t>This can span two lines</a:t>
            </a:r>
            <a:endParaRPr lang="en-US" dirty="0"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7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503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pic>
        <p:nvPicPr>
          <p:cNvPr id="7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2808288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smtClean="0"/>
              <a:t>Adam Sieminski, CFA Society Washington, DC (CFAW) October 13, 2016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503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*full-screen image/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credi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79"/>
            <a:ext cx="8001000" cy="766307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85800" y="834887"/>
            <a:ext cx="8001000" cy="341707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None/>
              <a:defRPr sz="1400" i="1">
                <a:latin typeface="+mj-lt"/>
              </a:defRPr>
            </a:lvl1pPr>
            <a:lvl2pPr marL="457200" indent="0">
              <a:spcAft>
                <a:spcPts val="400"/>
              </a:spcAft>
              <a:buNone/>
              <a:defRPr sz="1600"/>
            </a:lvl2pPr>
            <a:lvl3pPr marL="914400" indent="0">
              <a:spcAft>
                <a:spcPts val="400"/>
              </a:spcAft>
              <a:buNone/>
              <a:defRPr sz="1600"/>
            </a:lvl3pPr>
            <a:lvl4pPr marL="1371600" indent="0">
              <a:spcAft>
                <a:spcPts val="400"/>
              </a:spcAft>
              <a:buNone/>
              <a:defRPr sz="1600"/>
            </a:lvl4pPr>
            <a:lvl5pPr marL="1828800" indent="0">
              <a:spcAft>
                <a:spcPts val="400"/>
              </a:spcAft>
              <a:buFont typeface="Arial" pitchFamily="34" charset="0"/>
              <a:buNone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0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2808288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smtClean="0"/>
              <a:t>Adam Sieminski, CFA Society Washington, DC (CFAW) October 13, 2016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503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588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alternate presentation title slide (with sub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>
            <a:cxnSpLocks noChangeShapeType="1"/>
          </p:cNvCxnSpPr>
          <p:nvPr/>
        </p:nvCxnSpPr>
        <p:spPr bwMode="auto">
          <a:xfrm rot="10800000" flipH="1">
            <a:off x="608013" y="2384546"/>
            <a:ext cx="8050212" cy="0"/>
          </a:xfrm>
          <a:prstGeom prst="line">
            <a:avLst/>
          </a:prstGeom>
          <a:noFill/>
          <a:ln w="28575" algn="ctr">
            <a:solidFill>
              <a:schemeClr val="accent1"/>
            </a:solidFill>
            <a:round/>
            <a:headEnd/>
            <a:tailEnd/>
          </a:ln>
        </p:spPr>
      </p:cxnSp>
      <p:sp>
        <p:nvSpPr>
          <p:cNvPr id="10" name="TextBox 12"/>
          <p:cNvSpPr txBox="1">
            <a:spLocks noChangeArrowheads="1"/>
          </p:cNvSpPr>
          <p:nvPr/>
        </p:nvSpPr>
        <p:spPr bwMode="auto">
          <a:xfrm>
            <a:off x="776288" y="4789379"/>
            <a:ext cx="4030662" cy="323165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U.S. Energy Information Administration</a:t>
            </a:r>
          </a:p>
        </p:txBody>
      </p:sp>
      <p:cxnSp>
        <p:nvCxnSpPr>
          <p:cNvPr id="11" name="Straight Connector 12"/>
          <p:cNvCxnSpPr>
            <a:cxnSpLocks noChangeShapeType="1"/>
          </p:cNvCxnSpPr>
          <p:nvPr/>
        </p:nvCxnSpPr>
        <p:spPr bwMode="auto">
          <a:xfrm rot="5400000">
            <a:off x="573882" y="4962525"/>
            <a:ext cx="214313" cy="0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7963"/>
            <a:ext cx="7772400" cy="548640"/>
          </a:xfrm>
          <a:prstGeom prst="rect">
            <a:avLst/>
          </a:prstGeom>
        </p:spPr>
        <p:txBody>
          <a:bodyPr anchor="b" anchorCtr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2507085"/>
            <a:ext cx="7388352" cy="1062990"/>
          </a:xfrm>
          <a:prstGeom prst="rect">
            <a:avLst/>
          </a:prstGeom>
        </p:spPr>
        <p:txBody>
          <a:bodyPr/>
          <a:lstStyle>
            <a:lvl1pPr marL="347472" marR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600" i="1">
                <a:latin typeface="+mj-lt"/>
              </a:defRPr>
            </a:lvl1pPr>
          </a:lstStyle>
          <a:p>
            <a:pPr lvl="0"/>
            <a:r>
              <a:rPr lang="en-US" dirty="0" smtClean="0"/>
              <a:t>Audience</a:t>
            </a:r>
          </a:p>
          <a:p>
            <a:pPr lvl="0"/>
            <a:r>
              <a:rPr lang="en-US" dirty="0" smtClean="0"/>
              <a:t>Presenter, Title</a:t>
            </a:r>
          </a:p>
          <a:p>
            <a:pPr lvl="0"/>
            <a:r>
              <a:rPr lang="en-US" dirty="0" smtClean="0"/>
              <a:t>Month DD, YYYY  |  City, State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991467"/>
            <a:ext cx="7388352" cy="630936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000" i="1"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Subhead – Click to edit</a:t>
            </a:r>
          </a:p>
        </p:txBody>
      </p:sp>
      <p:pic>
        <p:nvPicPr>
          <p:cNvPr id="13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1" descr="icon_row-01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1399" y="1873863"/>
            <a:ext cx="7164449" cy="363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Box 19"/>
          <p:cNvSpPr txBox="1">
            <a:spLocks noChangeArrowheads="1"/>
          </p:cNvSpPr>
          <p:nvPr userDrawn="1"/>
        </p:nvSpPr>
        <p:spPr bwMode="auto">
          <a:xfrm>
            <a:off x="7924801" y="4828781"/>
            <a:ext cx="811213" cy="230832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www.eia.gov</a:t>
            </a:r>
          </a:p>
        </p:txBody>
      </p:sp>
      <p:cxnSp>
        <p:nvCxnSpPr>
          <p:cNvPr id="21" name="Straight Connector 12"/>
          <p:cNvCxnSpPr>
            <a:cxnSpLocks noChangeShapeType="1"/>
          </p:cNvCxnSpPr>
          <p:nvPr userDrawn="1"/>
        </p:nvCxnSpPr>
        <p:spPr bwMode="auto">
          <a:xfrm rot="5400000">
            <a:off x="7757914" y="4904385"/>
            <a:ext cx="136922" cy="0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22" name="TextBox 14"/>
          <p:cNvSpPr txBox="1">
            <a:spLocks noChangeArrowheads="1"/>
          </p:cNvSpPr>
          <p:nvPr userDrawn="1"/>
        </p:nvSpPr>
        <p:spPr bwMode="auto">
          <a:xfrm>
            <a:off x="5672138" y="4828781"/>
            <a:ext cx="2082800" cy="230832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1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Independent Statistics &amp; Analysis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600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85800" y="891540"/>
            <a:ext cx="8001000" cy="3634740"/>
          </a:xfrm>
          <a:prstGeom prst="rect">
            <a:avLst/>
          </a:prstGeom>
        </p:spPr>
        <p:txBody>
          <a:bodyPr lIns="0" tIns="0" rIns="0" b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 marL="694944" indent="-237744">
              <a:spcAft>
                <a:spcPts val="400"/>
              </a:spcAft>
              <a:defRPr sz="1400"/>
            </a:lvl2pPr>
            <a:lvl3pPr marL="1088136" indent="-173736">
              <a:spcAft>
                <a:spcPts val="400"/>
              </a:spcAft>
              <a:defRPr sz="1400"/>
            </a:lvl3pPr>
            <a:lvl4pPr marL="1609344" indent="-237744">
              <a:spcAft>
                <a:spcPts val="400"/>
              </a:spcAft>
              <a:defRPr sz="1400"/>
            </a:lvl4pPr>
            <a:lvl5pPr marL="2002536" indent="-173736"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2808288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smtClean="0"/>
              <a:t>Adam Sieminski, CFA Society Washington, DC (CFAW) October 13, 2016</a:t>
            </a:r>
            <a:endParaRPr lang="en-US" dirty="0"/>
          </a:p>
        </p:txBody>
      </p:sp>
      <p:sp>
        <p:nvSpPr>
          <p:cNvPr id="12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14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503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cxnSp>
        <p:nvCxnSpPr>
          <p:cNvPr id="5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9574"/>
            <a:ext cx="8001000" cy="765314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85800" y="891540"/>
            <a:ext cx="8001000" cy="3634740"/>
          </a:xfrm>
          <a:prstGeom prst="rect">
            <a:avLst/>
          </a:prstGeom>
        </p:spPr>
        <p:txBody>
          <a:bodyPr lIns="0" tIns="0" rIns="0" b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 marL="694944" indent="-237744">
              <a:spcAft>
                <a:spcPts val="400"/>
              </a:spcAft>
              <a:defRPr sz="1400"/>
            </a:lvl2pPr>
            <a:lvl3pPr marL="1088136" indent="-173736">
              <a:spcAft>
                <a:spcPts val="400"/>
              </a:spcAft>
              <a:defRPr sz="1400"/>
            </a:lvl3pPr>
            <a:lvl4pPr marL="1609344" indent="-237744">
              <a:spcAft>
                <a:spcPts val="400"/>
              </a:spcAft>
              <a:defRPr sz="1400"/>
            </a:lvl4pPr>
            <a:lvl5pPr marL="2002536" indent="-173736"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smtClean="0"/>
              <a:t>Adam Sieminski, CFA Society Washington, DC (CFAW) October 13, 2016</a:t>
            </a:r>
            <a:endParaRPr lang="en-US" dirty="0"/>
          </a:p>
        </p:txBody>
      </p:sp>
      <p:pic>
        <p:nvPicPr>
          <p:cNvPr id="10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503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945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891540"/>
            <a:ext cx="3931920" cy="3497580"/>
          </a:xfrm>
          <a:prstGeom prst="rect">
            <a:avLst/>
          </a:prstGeom>
        </p:spPr>
        <p:txBody>
          <a:bodyPr lIns="0" t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663440" y="891540"/>
            <a:ext cx="4023360" cy="3497580"/>
          </a:xfrm>
          <a:prstGeom prst="rect">
            <a:avLst/>
          </a:prstGeom>
        </p:spPr>
        <p:txBody>
          <a:bodyPr t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79513"/>
            <a:ext cx="8001000" cy="755374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pic>
        <p:nvPicPr>
          <p:cNvPr id="12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7"/>
          </p:nvPr>
        </p:nvSpPr>
        <p:spPr>
          <a:xfrm>
            <a:off x="666750" y="4793456"/>
            <a:ext cx="2808288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smtClean="0"/>
              <a:t>Adam Sieminski, CFA Society Washington, DC (CFAW) October 13, 2016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503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12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891540"/>
            <a:ext cx="3931920" cy="3497580"/>
          </a:xfrm>
          <a:prstGeom prst="rect">
            <a:avLst/>
          </a:prstGeom>
        </p:spPr>
        <p:txBody>
          <a:bodyPr lIns="0" t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2"/>
          <p:cNvSpPr>
            <a:spLocks noGrp="1"/>
          </p:cNvSpPr>
          <p:nvPr>
            <p:ph sz="quarter" idx="13"/>
          </p:nvPr>
        </p:nvSpPr>
        <p:spPr>
          <a:xfrm>
            <a:off x="4663440" y="891540"/>
            <a:ext cx="4023360" cy="3497580"/>
          </a:xfrm>
          <a:prstGeom prst="rect">
            <a:avLst/>
          </a:prstGeom>
        </p:spPr>
        <p:txBody>
          <a:bodyPr t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1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7"/>
          </p:nvPr>
        </p:nvSpPr>
        <p:spPr>
          <a:xfrm>
            <a:off x="666750" y="4793456"/>
            <a:ext cx="2808288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smtClean="0"/>
              <a:t>Adam Sieminski, CFA Society Washington, DC (CFAW) October 13, 2016</a:t>
            </a:r>
            <a:endParaRPr lang="en-US" dirty="0"/>
          </a:p>
        </p:txBody>
      </p:sp>
      <p:sp>
        <p:nvSpPr>
          <p:cNvPr id="14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9574"/>
            <a:ext cx="8001000" cy="765314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503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and 2 labeled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1292087"/>
            <a:ext cx="3931920" cy="3097033"/>
          </a:xfrm>
          <a:prstGeom prst="rect">
            <a:avLst/>
          </a:prstGeom>
        </p:spPr>
        <p:txBody>
          <a:bodyPr l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663440" y="1292087"/>
            <a:ext cx="4023360" cy="3097033"/>
          </a:xfrm>
          <a:prstGeom prst="rect">
            <a:avLst/>
          </a:prstGeom>
        </p:spPr>
        <p:txBody>
          <a:bodyPr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685800" y="894520"/>
            <a:ext cx="3931920" cy="350851"/>
          </a:xfrm>
          <a:prstGeom prst="rect">
            <a:avLst/>
          </a:prstGeom>
        </p:spPr>
        <p:txBody>
          <a:bodyPr lIns="0" tIns="0" bIns="0"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8"/>
          </p:nvPr>
        </p:nvSpPr>
        <p:spPr>
          <a:xfrm>
            <a:off x="4663440" y="894520"/>
            <a:ext cx="4023360" cy="350851"/>
          </a:xfrm>
          <a:prstGeom prst="rect">
            <a:avLst/>
          </a:prstGeom>
        </p:spPr>
        <p:txBody>
          <a:bodyPr tIns="0" rIns="0" bIns="0" anchor="b" anchorCtr="0"/>
          <a:lstStyle>
            <a:lvl1pPr marL="342900" marR="0" indent="-342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 algn="r"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pic>
        <p:nvPicPr>
          <p:cNvPr id="17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20" name="Footer Placeholder 2"/>
          <p:cNvSpPr>
            <a:spLocks noGrp="1"/>
          </p:cNvSpPr>
          <p:nvPr>
            <p:ph type="ftr" sz="quarter" idx="19"/>
          </p:nvPr>
        </p:nvSpPr>
        <p:spPr>
          <a:xfrm>
            <a:off x="666750" y="4793456"/>
            <a:ext cx="2808288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smtClean="0"/>
              <a:t>Adam Sieminski, CFA Society Washington, DC (CFAW) October 13, 2016</a:t>
            </a:r>
            <a:endParaRPr lang="en-US" dirty="0"/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685800" y="91440"/>
            <a:ext cx="8001000" cy="743448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503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179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659636"/>
            <a:ext cx="8229600" cy="1117854"/>
          </a:xfrm>
          <a:prstGeom prst="rect">
            <a:avLst/>
          </a:prstGeom>
        </p:spPr>
        <p:txBody>
          <a:bodyPr anchor="b" anchorCtr="0"/>
          <a:lstStyle>
            <a:lvl1pPr algn="ct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Section Title — click to edit</a:t>
            </a:r>
            <a:endParaRPr lang="en-US" dirty="0"/>
          </a:p>
        </p:txBody>
      </p:sp>
      <p:pic>
        <p:nvPicPr>
          <p:cNvPr id="8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2808288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smtClean="0"/>
              <a:t>Adam Sieminski, CFA Society Washington, DC (CFAW) October 13, 2016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400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80"/>
            <a:ext cx="8001000" cy="766307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pic>
        <p:nvPicPr>
          <p:cNvPr id="10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2808288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smtClean="0"/>
              <a:t>Adam Sieminski, CFA Society Washington, DC (CFAW) October 13, 2016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503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eia_ppt_bottombar.jpg"/>
          <p:cNvPicPr>
            <a:picLocks noChangeAspect="1"/>
          </p:cNvPicPr>
          <p:nvPr/>
        </p:nvPicPr>
        <p:blipFill>
          <a:blip r:embed="rId18" cstate="print"/>
          <a:srcRect t="10667" b="10667"/>
          <a:stretch>
            <a:fillRect/>
          </a:stretch>
        </p:blipFill>
        <p:spPr bwMode="auto">
          <a:xfrm>
            <a:off x="0" y="4669632"/>
            <a:ext cx="9144000" cy="473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7"/>
          <p:cNvSpPr>
            <a:spLocks noChangeArrowheads="1"/>
          </p:cNvSpPr>
          <p:nvPr/>
        </p:nvSpPr>
        <p:spPr bwMode="auto">
          <a:xfrm>
            <a:off x="0" y="1"/>
            <a:ext cx="9144000" cy="69056"/>
          </a:xfrm>
          <a:prstGeom prst="rect">
            <a:avLst/>
          </a:prstGeom>
          <a:solidFill>
            <a:srgbClr val="169DD8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6750" y="4793456"/>
            <a:ext cx="2808288" cy="295275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i="1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Adam Sieminski, CFA Society Washington, DC (CFAW) October 13,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56" r:id="rId1"/>
    <p:sldLayoutId id="2147485257" r:id="rId2"/>
    <p:sldLayoutId id="2147485258" r:id="rId3"/>
    <p:sldLayoutId id="2147485272" r:id="rId4"/>
    <p:sldLayoutId id="2147485260" r:id="rId5"/>
    <p:sldLayoutId id="2147485261" r:id="rId6"/>
    <p:sldLayoutId id="2147485273" r:id="rId7"/>
    <p:sldLayoutId id="2147485262" r:id="rId8"/>
    <p:sldLayoutId id="2147485263" r:id="rId9"/>
    <p:sldLayoutId id="2147485264" r:id="rId10"/>
    <p:sldLayoutId id="2147485265" r:id="rId11"/>
    <p:sldLayoutId id="2147485266" r:id="rId12"/>
    <p:sldLayoutId id="2147485267" r:id="rId13"/>
    <p:sldLayoutId id="2147485268" r:id="rId14"/>
    <p:sldLayoutId id="2147485269" r:id="rId15"/>
    <p:sldLayoutId id="2147485274" r:id="rId16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ia.gov/totalenergy/data/monthly" TargetMode="External"/><Relationship Id="rId3" Type="http://schemas.openxmlformats.org/officeDocument/2006/relationships/hyperlink" Target="http://www.eia.gov/" TargetMode="External"/><Relationship Id="rId7" Type="http://schemas.openxmlformats.org/officeDocument/2006/relationships/hyperlink" Target="http://www.eia.gov/todayinenergy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eia.gov/forecasts/ieo" TargetMode="External"/><Relationship Id="rId5" Type="http://schemas.openxmlformats.org/officeDocument/2006/relationships/hyperlink" Target="http://www.eia.gov/forecasts/steo" TargetMode="External"/><Relationship Id="rId4" Type="http://schemas.openxmlformats.org/officeDocument/2006/relationships/hyperlink" Target="http://www.eia.gov/forecasts/aeo" TargetMode="External"/><Relationship Id="rId9" Type="http://schemas.openxmlformats.org/officeDocument/2006/relationships/hyperlink" Target="http://www.eia.gov/stat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94360" y="740664"/>
            <a:ext cx="7063740" cy="821436"/>
          </a:xfrm>
        </p:spPr>
        <p:txBody>
          <a:bodyPr/>
          <a:lstStyle/>
          <a:p>
            <a:r>
              <a:rPr lang="en-US" i="1" dirty="0" smtClean="0"/>
              <a:t>EIA’s Energy Outlook 2016</a:t>
            </a:r>
            <a:endParaRPr lang="en-US" sz="21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94360" y="2507085"/>
            <a:ext cx="7708392" cy="1062990"/>
          </a:xfrm>
        </p:spPr>
        <p:txBody>
          <a:bodyPr/>
          <a:lstStyle/>
          <a:p>
            <a:pPr lvl="0"/>
            <a:endParaRPr lang="en-US" dirty="0" smtClean="0"/>
          </a:p>
          <a:p>
            <a:pPr lvl="0"/>
            <a:r>
              <a:rPr lang="en-US" dirty="0"/>
              <a:t>CFA Society of Washington </a:t>
            </a:r>
            <a:endParaRPr lang="en-US" dirty="0" smtClean="0"/>
          </a:p>
          <a:p>
            <a:pPr lvl="0"/>
            <a:r>
              <a:rPr lang="en-US" dirty="0" smtClean="0"/>
              <a:t>October 13, 2016 | Washington, D.C.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by </a:t>
            </a:r>
          </a:p>
          <a:p>
            <a:pPr lvl="0"/>
            <a:r>
              <a:rPr lang="en-US" dirty="0"/>
              <a:t>Adam Sieminski, Administrator </a:t>
            </a:r>
          </a:p>
        </p:txBody>
      </p:sp>
    </p:spTree>
    <p:extLst>
      <p:ext uri="{BB962C8B-B14F-4D97-AF65-F5344CB8AC3E}">
        <p14:creationId xmlns:p14="http://schemas.microsoft.com/office/powerpoint/2010/main" val="359226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Petroleum and other liquids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648875" y="4807454"/>
            <a:ext cx="384175" cy="273844"/>
          </a:xfrm>
          <a:prstGeom prst="rect">
            <a:avLst/>
          </a:prstGeom>
        </p:spPr>
        <p:txBody>
          <a:bodyPr/>
          <a:lstStyle/>
          <a:p>
            <a:fld id="{2D80C5C9-96E0-47EC-B500-37C5FE284639}" type="slidenum">
              <a:rPr lang="en-US" smtClean="0">
                <a:solidFill>
                  <a:srgbClr val="000000"/>
                </a:solidFill>
              </a:rPr>
              <a:pPr/>
              <a:t>10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49" y="4793456"/>
            <a:ext cx="4507763" cy="295275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000" i="1" dirty="0" smtClean="0">
                <a:solidFill>
                  <a:schemeClr val="bg1"/>
                </a:solidFill>
              </a:rPr>
              <a:t>Adam Sieminski, CFA Society Washington, DC (CFAW)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000" i="1" dirty="0" smtClean="0">
                <a:solidFill>
                  <a:schemeClr val="bg1"/>
                </a:solidFill>
              </a:rPr>
              <a:t>October 13, 2016</a:t>
            </a:r>
            <a:endParaRPr lang="en-US" sz="1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24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Brent crude oil spot price</a:t>
            </a:r>
          </a:p>
          <a:p>
            <a:r>
              <a:rPr lang="en-US" dirty="0" smtClean="0"/>
              <a:t>2015 dollars per barrel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7"/>
          </p:nvPr>
        </p:nvSpPr>
        <p:spPr>
          <a:xfrm>
            <a:off x="666749" y="4793456"/>
            <a:ext cx="4224227" cy="295275"/>
          </a:xfrm>
        </p:spPr>
        <p:txBody>
          <a:bodyPr/>
          <a:lstStyle/>
          <a:p>
            <a:r>
              <a:rPr lang="en-US" dirty="0" smtClean="0"/>
              <a:t>Adam Sieminski, CFA Society Washington, DC (CFAW) </a:t>
            </a:r>
          </a:p>
          <a:p>
            <a:r>
              <a:rPr lang="en-US" dirty="0" smtClean="0"/>
              <a:t>October 13, 2016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Near-term crude oil price scenario is lower in AEO2016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Source:  EIA, Annual Energy Outlook 2016 Reference case and Annual Energy Outlook 2015 Reference </a:t>
            </a:r>
            <a:r>
              <a:rPr lang="en-US" dirty="0" smtClean="0"/>
              <a:t>case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651435" y="4808538"/>
            <a:ext cx="384175" cy="273844"/>
          </a:xfrm>
        </p:spPr>
        <p:txBody>
          <a:bodyPr/>
          <a:lstStyle/>
          <a:p>
            <a:fld id="{2D80C5C9-96E0-47EC-B500-37C5FE284639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9" name="TextBox 20"/>
          <p:cNvSpPr txBox="1"/>
          <p:nvPr/>
        </p:nvSpPr>
        <p:spPr bwMode="auto">
          <a:xfrm>
            <a:off x="1110594" y="1308767"/>
            <a:ext cx="3616452" cy="245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rtlCol="0">
            <a:prstTxWarp prst="textNoShape">
              <a:avLst/>
            </a:prstTxWarp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n-US" sz="1200" dirty="0" smtClean="0">
                <a:solidFill>
                  <a:srgbClr val="000000"/>
                </a:solidFill>
                <a:ea typeface="Times New Roman" charset="0"/>
                <a:cs typeface="Times New Roman" charset="0"/>
              </a:rPr>
              <a:t>History</a:t>
            </a:r>
          </a:p>
        </p:txBody>
      </p:sp>
      <p:sp>
        <p:nvSpPr>
          <p:cNvPr id="11" name="TextBox 21"/>
          <p:cNvSpPr txBox="1"/>
          <p:nvPr/>
        </p:nvSpPr>
        <p:spPr bwMode="auto">
          <a:xfrm>
            <a:off x="5160750" y="1308767"/>
            <a:ext cx="3329856" cy="245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rtlCol="0">
            <a:prstTxWarp prst="textNoShape">
              <a:avLst/>
            </a:prstTxWarp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n-US" sz="1200" dirty="0" smtClean="0">
                <a:solidFill>
                  <a:srgbClr val="000000"/>
                </a:solidFill>
                <a:ea typeface="Times New Roman" charset="0"/>
                <a:cs typeface="Times New Roman" charset="0"/>
              </a:rPr>
              <a:t>Projections</a:t>
            </a:r>
          </a:p>
        </p:txBody>
      </p:sp>
      <p:sp>
        <p:nvSpPr>
          <p:cNvPr id="13" name="TextBox 23"/>
          <p:cNvSpPr txBox="1"/>
          <p:nvPr/>
        </p:nvSpPr>
        <p:spPr bwMode="auto">
          <a:xfrm>
            <a:off x="4578757" y="1308767"/>
            <a:ext cx="464938" cy="241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rtlCol="0">
            <a:prstTxWarp prst="textNoShape">
              <a:avLst/>
            </a:prstTxWarp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r>
              <a:rPr lang="en-US" sz="1200" dirty="0" smtClean="0">
                <a:solidFill>
                  <a:srgbClr val="000000"/>
                </a:solidFill>
                <a:ea typeface="Times New Roman" charset="0"/>
                <a:cs typeface="Times New Roman" charset="0"/>
              </a:rPr>
              <a:t>2015</a:t>
            </a:r>
          </a:p>
        </p:txBody>
      </p:sp>
      <p:sp>
        <p:nvSpPr>
          <p:cNvPr id="14" name="Text Box 20"/>
          <p:cNvSpPr txBox="1">
            <a:spLocks noChangeArrowheads="1"/>
          </p:cNvSpPr>
          <p:nvPr/>
        </p:nvSpPr>
        <p:spPr bwMode="auto">
          <a:xfrm>
            <a:off x="5974081" y="2530632"/>
            <a:ext cx="1809798" cy="37713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 smtClean="0"/>
              <a:t>AEO2015 Reference</a:t>
            </a:r>
            <a:endParaRPr lang="en-US" sz="1200" dirty="0"/>
          </a:p>
        </p:txBody>
      </p:sp>
      <p:sp>
        <p:nvSpPr>
          <p:cNvPr id="15" name="Text Box 20"/>
          <p:cNvSpPr txBox="1">
            <a:spLocks noChangeArrowheads="1"/>
          </p:cNvSpPr>
          <p:nvPr/>
        </p:nvSpPr>
        <p:spPr bwMode="auto">
          <a:xfrm>
            <a:off x="6492240" y="2998254"/>
            <a:ext cx="1687607" cy="33930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AEO2016 Reference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7" name="Text Box 20"/>
          <p:cNvSpPr txBox="1">
            <a:spLocks noChangeArrowheads="1"/>
          </p:cNvSpPr>
          <p:nvPr/>
        </p:nvSpPr>
        <p:spPr bwMode="auto">
          <a:xfrm>
            <a:off x="5974081" y="3612399"/>
            <a:ext cx="1265111" cy="24984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solidFill>
                  <a:schemeClr val="accent2"/>
                </a:solidFill>
              </a:rPr>
              <a:t>Low Oil Price</a:t>
            </a:r>
            <a:endParaRPr lang="en-US" sz="1200" dirty="0">
              <a:solidFill>
                <a:schemeClr val="accent2"/>
              </a:solidFill>
            </a:endParaRPr>
          </a:p>
        </p:txBody>
      </p:sp>
      <p:sp>
        <p:nvSpPr>
          <p:cNvPr id="18" name="Text Box 20"/>
          <p:cNvSpPr txBox="1">
            <a:spLocks noChangeArrowheads="1"/>
          </p:cNvSpPr>
          <p:nvPr/>
        </p:nvSpPr>
        <p:spPr bwMode="auto">
          <a:xfrm>
            <a:off x="5710973" y="1698312"/>
            <a:ext cx="1185585" cy="2828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 smtClean="0">
                <a:solidFill>
                  <a:schemeClr val="accent1"/>
                </a:solidFill>
              </a:rPr>
              <a:t>High Oil Price</a:t>
            </a:r>
            <a:endParaRPr lang="en-US" sz="1200" dirty="0">
              <a:solidFill>
                <a:schemeClr val="accent1"/>
              </a:solidFill>
            </a:endParaRPr>
          </a:p>
        </p:txBody>
      </p:sp>
      <p:pic>
        <p:nvPicPr>
          <p:cNvPr id="5" name="Chart Placeholder 4"/>
          <p:cNvPicPr>
            <a:picLocks noGrp="1" noChangeAspect="1"/>
          </p:cNvPicPr>
          <p:nvPr>
            <p:ph type="chart" sz="quarter" idx="12"/>
          </p:nvPr>
        </p:nvPicPr>
        <p:blipFill>
          <a:blip r:embed="rId3"/>
          <a:stretch>
            <a:fillRect/>
          </a:stretch>
        </p:blipFill>
        <p:spPr>
          <a:xfrm>
            <a:off x="685800" y="1328362"/>
            <a:ext cx="8001000" cy="3043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54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 Placeholder 3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U.S. liquid fuels supply</a:t>
            </a:r>
          </a:p>
          <a:p>
            <a:r>
              <a:rPr lang="en-US" smtClean="0"/>
              <a:t>million barrels per day</a:t>
            </a:r>
            <a:endParaRPr lang="en-US" dirty="0" smtClean="0"/>
          </a:p>
        </p:txBody>
      </p:sp>
      <p:sp>
        <p:nvSpPr>
          <p:cNvPr id="36" name="Footer Placeholder 2"/>
          <p:cNvSpPr>
            <a:spLocks noGrp="1"/>
          </p:cNvSpPr>
          <p:nvPr>
            <p:ph type="ftr" sz="quarter" idx="17"/>
          </p:nvPr>
        </p:nvSpPr>
        <p:spPr>
          <a:xfrm>
            <a:off x="666750" y="4793456"/>
            <a:ext cx="5005032" cy="295275"/>
          </a:xfrm>
        </p:spPr>
        <p:txBody>
          <a:bodyPr/>
          <a:lstStyle/>
          <a:p>
            <a:r>
              <a:rPr lang="en-US" dirty="0" smtClean="0"/>
              <a:t>Adam Sieminski, CFA Society Washington, DC (CFAW) </a:t>
            </a:r>
          </a:p>
          <a:p>
            <a:r>
              <a:rPr lang="en-US" dirty="0" smtClean="0"/>
              <a:t>October 13, 2016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Combination of increased tight oil production and higher fuel efficiency drives projected decline in oil imports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smtClean="0"/>
              <a:t>Note: “Other” includes refinery gain, biofuels production, all stock withdrawals, and other domestic sources of liquid fuels</a:t>
            </a:r>
          </a:p>
          <a:p>
            <a:r>
              <a:rPr lang="en-US" smtClean="0"/>
              <a:t>Source:  EIA, Annual Energy Outlook 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651435" y="4808538"/>
            <a:ext cx="384175" cy="273844"/>
          </a:xfrm>
        </p:spPr>
        <p:txBody>
          <a:bodyPr/>
          <a:lstStyle/>
          <a:p>
            <a:fld id="{2D80C5C9-96E0-47EC-B500-37C5FE284639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750" y="1276996"/>
            <a:ext cx="8108655" cy="2890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31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Content Placeholder 57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520589428"/>
              </p:ext>
            </p:extLst>
          </p:nvPr>
        </p:nvGraphicFramePr>
        <p:xfrm>
          <a:off x="4664075" y="1292225"/>
          <a:ext cx="4022725" cy="3097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Placeholder 8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1382506370"/>
              </p:ext>
            </p:extLst>
          </p:nvPr>
        </p:nvGraphicFramePr>
        <p:xfrm>
          <a:off x="685800" y="1292225"/>
          <a:ext cx="3932238" cy="3097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1" name="Text Placehold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nergy spot prices under Reference case</a:t>
            </a:r>
          </a:p>
          <a:p>
            <a:r>
              <a:rPr lang="en-US" dirty="0" smtClean="0"/>
              <a:t>2015 dollars per million Btu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algn="l"/>
            <a:r>
              <a:rPr lang="en-US" dirty="0"/>
              <a:t>o</a:t>
            </a:r>
            <a:r>
              <a:rPr lang="en-US" dirty="0" smtClean="0"/>
              <a:t>il-to-gas price ratio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9"/>
          </p:nvPr>
        </p:nvSpPr>
        <p:spPr>
          <a:xfrm>
            <a:off x="666749" y="4793456"/>
            <a:ext cx="5145715" cy="295275"/>
          </a:xfrm>
        </p:spPr>
        <p:txBody>
          <a:bodyPr/>
          <a:lstStyle/>
          <a:p>
            <a:r>
              <a:rPr lang="en-US" dirty="0" smtClean="0"/>
              <a:t>Adam Sieminski, CFA Society Washington, DC (CFAW) </a:t>
            </a:r>
          </a:p>
          <a:p>
            <a:r>
              <a:rPr lang="en-US" dirty="0" smtClean="0"/>
              <a:t>October 13, 2016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price relationship between crude oil and natural gas impacts producer economics and production levels for both commodities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Source:  EIA, Annual Energy Outlook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650526" y="4808636"/>
            <a:ext cx="384175" cy="273844"/>
          </a:xfrm>
        </p:spPr>
        <p:txBody>
          <a:bodyPr/>
          <a:lstStyle/>
          <a:p>
            <a:fld id="{2D80C5C9-96E0-47EC-B500-37C5FE284639}" type="slidenum">
              <a:rPr lang="en-US" smtClean="0"/>
              <a:pPr/>
              <a:t>13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2646991" y="1581457"/>
            <a:ext cx="39059" cy="253334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Box 13"/>
          <p:cNvSpPr txBox="1"/>
          <p:nvPr/>
        </p:nvSpPr>
        <p:spPr bwMode="auto">
          <a:xfrm>
            <a:off x="2475709" y="1392720"/>
            <a:ext cx="339837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rtlCol="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200" dirty="0">
                <a:ea typeface="Times New Roman" charset="0"/>
                <a:cs typeface="Times New Roman" charset="0"/>
              </a:rPr>
              <a:t>2015</a:t>
            </a:r>
          </a:p>
        </p:txBody>
      </p:sp>
      <p:sp>
        <p:nvSpPr>
          <p:cNvPr id="29" name="TextBox 28"/>
          <p:cNvSpPr txBox="1"/>
          <p:nvPr/>
        </p:nvSpPr>
        <p:spPr bwMode="auto">
          <a:xfrm>
            <a:off x="2945237" y="3791683"/>
            <a:ext cx="1199046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rtlCol="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000" dirty="0">
                <a:solidFill>
                  <a:schemeClr val="accent1"/>
                </a:solidFill>
                <a:ea typeface="Times New Roman" charset="0"/>
                <a:cs typeface="Times New Roman" charset="0"/>
              </a:rPr>
              <a:t>Henry Hub spot price</a:t>
            </a:r>
          </a:p>
        </p:txBody>
      </p:sp>
      <p:sp>
        <p:nvSpPr>
          <p:cNvPr id="24" name="TextBox 23"/>
          <p:cNvSpPr txBox="1"/>
          <p:nvPr/>
        </p:nvSpPr>
        <p:spPr bwMode="auto">
          <a:xfrm>
            <a:off x="3226068" y="2075989"/>
            <a:ext cx="822340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rtlCol="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000" dirty="0">
                <a:solidFill>
                  <a:schemeClr val="accent2"/>
                </a:solidFill>
                <a:ea typeface="Times New Roman" charset="0"/>
                <a:cs typeface="Times New Roman" charset="0"/>
              </a:rPr>
              <a:t>Brent crude </a:t>
            </a:r>
            <a:r>
              <a:rPr lang="en-US" sz="1000" dirty="0" smtClean="0">
                <a:solidFill>
                  <a:schemeClr val="accent2"/>
                </a:solidFill>
                <a:ea typeface="Times New Roman" charset="0"/>
                <a:cs typeface="Times New Roman" charset="0"/>
              </a:rPr>
              <a:t>oil</a:t>
            </a:r>
          </a:p>
          <a:p>
            <a:pPr algn="ctr" eaLnBrk="0" hangingPunct="0"/>
            <a:r>
              <a:rPr lang="en-US" sz="1000" dirty="0" smtClean="0">
                <a:solidFill>
                  <a:schemeClr val="accent2"/>
                </a:solidFill>
                <a:ea typeface="Times New Roman" charset="0"/>
                <a:cs typeface="Times New Roman" charset="0"/>
              </a:rPr>
              <a:t>spot </a:t>
            </a:r>
            <a:r>
              <a:rPr lang="en-US" sz="1000" dirty="0">
                <a:solidFill>
                  <a:schemeClr val="accent2"/>
                </a:solidFill>
                <a:ea typeface="Times New Roman" charset="0"/>
                <a:cs typeface="Times New Roman" charset="0"/>
              </a:rPr>
              <a:t>price</a:t>
            </a:r>
          </a:p>
        </p:txBody>
      </p:sp>
      <p:sp>
        <p:nvSpPr>
          <p:cNvPr id="42" name="TextBox 41"/>
          <p:cNvSpPr txBox="1"/>
          <p:nvPr/>
        </p:nvSpPr>
        <p:spPr bwMode="auto">
          <a:xfrm>
            <a:off x="8171480" y="2476849"/>
            <a:ext cx="782265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rtlCol="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000" dirty="0" smtClean="0">
                <a:solidFill>
                  <a:schemeClr val="accent1"/>
                </a:solidFill>
                <a:ea typeface="Times New Roman" charset="0"/>
                <a:cs typeface="Times New Roman" charset="0"/>
              </a:rPr>
              <a:t>High Oil </a:t>
            </a:r>
            <a:r>
              <a:rPr lang="en-US" sz="1000" dirty="0">
                <a:solidFill>
                  <a:schemeClr val="accent1"/>
                </a:solidFill>
                <a:ea typeface="Times New Roman" charset="0"/>
                <a:cs typeface="Times New Roman" charset="0"/>
              </a:rPr>
              <a:t>P</a:t>
            </a:r>
            <a:r>
              <a:rPr lang="en-US" sz="1000" dirty="0" smtClean="0">
                <a:solidFill>
                  <a:schemeClr val="accent1"/>
                </a:solidFill>
                <a:ea typeface="Times New Roman" charset="0"/>
                <a:cs typeface="Times New Roman" charset="0"/>
              </a:rPr>
              <a:t>rice</a:t>
            </a:r>
            <a:endParaRPr lang="en-US" sz="1000" dirty="0">
              <a:solidFill>
                <a:schemeClr val="accent1"/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43" name="TextBox 42"/>
          <p:cNvSpPr txBox="1"/>
          <p:nvPr/>
        </p:nvSpPr>
        <p:spPr bwMode="auto">
          <a:xfrm>
            <a:off x="7009427" y="3648062"/>
            <a:ext cx="753411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rtlCol="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000" dirty="0" smtClean="0">
                <a:solidFill>
                  <a:schemeClr val="accent2"/>
                </a:solidFill>
                <a:ea typeface="Times New Roman" charset="0"/>
                <a:cs typeface="Times New Roman" charset="0"/>
              </a:rPr>
              <a:t>Low Oil </a:t>
            </a:r>
            <a:r>
              <a:rPr lang="en-US" sz="1000" dirty="0">
                <a:solidFill>
                  <a:schemeClr val="accent2"/>
                </a:solidFill>
                <a:ea typeface="Times New Roman" charset="0"/>
                <a:cs typeface="Times New Roman" charset="0"/>
              </a:rPr>
              <a:t>P</a:t>
            </a:r>
            <a:r>
              <a:rPr lang="en-US" sz="1000" dirty="0" smtClean="0">
                <a:solidFill>
                  <a:schemeClr val="accent2"/>
                </a:solidFill>
                <a:ea typeface="Times New Roman" charset="0"/>
                <a:cs typeface="Times New Roman" charset="0"/>
              </a:rPr>
              <a:t>rice</a:t>
            </a:r>
            <a:endParaRPr lang="en-US" sz="1000" dirty="0">
              <a:solidFill>
                <a:schemeClr val="accent2"/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44" name="TextBox 1"/>
          <p:cNvSpPr txBox="1"/>
          <p:nvPr/>
        </p:nvSpPr>
        <p:spPr>
          <a:xfrm>
            <a:off x="8202727" y="2722318"/>
            <a:ext cx="845063" cy="246221"/>
          </a:xfrm>
          <a:prstGeom prst="rect">
            <a:avLst/>
          </a:prstGeom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 smtClean="0"/>
              <a:t>Reference</a:t>
            </a:r>
            <a:endParaRPr lang="en-US" sz="1000" dirty="0"/>
          </a:p>
        </p:txBody>
      </p:sp>
      <p:cxnSp>
        <p:nvCxnSpPr>
          <p:cNvPr id="45" name="Straight Connector 44"/>
          <p:cNvCxnSpPr/>
          <p:nvPr/>
        </p:nvCxnSpPr>
        <p:spPr bwMode="auto">
          <a:xfrm>
            <a:off x="6697398" y="1554862"/>
            <a:ext cx="39158" cy="255993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6" name="TextBox 45"/>
          <p:cNvSpPr txBox="1"/>
          <p:nvPr/>
        </p:nvSpPr>
        <p:spPr bwMode="auto">
          <a:xfrm>
            <a:off x="6520609" y="1374888"/>
            <a:ext cx="339837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rtlCol="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200" dirty="0">
                <a:ea typeface="Times New Roman" charset="0"/>
                <a:cs typeface="Times New Roman" charset="0"/>
              </a:rPr>
              <a:t>2015</a:t>
            </a:r>
          </a:p>
        </p:txBody>
      </p:sp>
      <p:sp>
        <p:nvSpPr>
          <p:cNvPr id="51" name="TextBox 50"/>
          <p:cNvSpPr txBox="1"/>
          <p:nvPr/>
        </p:nvSpPr>
        <p:spPr bwMode="auto">
          <a:xfrm>
            <a:off x="5267392" y="1356855"/>
            <a:ext cx="1232527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rtlCol="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200" dirty="0">
                <a:ea typeface="Times New Roman" charset="0"/>
                <a:cs typeface="Times New Roman" charset="0"/>
              </a:rPr>
              <a:t>History</a:t>
            </a:r>
          </a:p>
        </p:txBody>
      </p:sp>
      <p:sp>
        <p:nvSpPr>
          <p:cNvPr id="52" name="TextBox 51"/>
          <p:cNvSpPr txBox="1"/>
          <p:nvPr/>
        </p:nvSpPr>
        <p:spPr bwMode="auto">
          <a:xfrm>
            <a:off x="6906382" y="1356855"/>
            <a:ext cx="160742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rtlCol="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200" dirty="0">
                <a:ea typeface="Times New Roman" charset="0"/>
                <a:cs typeface="Times New Roman" charset="0"/>
              </a:rPr>
              <a:t>Projections</a:t>
            </a:r>
          </a:p>
        </p:txBody>
      </p:sp>
      <p:sp>
        <p:nvSpPr>
          <p:cNvPr id="54" name="Text Box 20"/>
          <p:cNvSpPr txBox="1">
            <a:spLocks noChangeArrowheads="1"/>
          </p:cNvSpPr>
          <p:nvPr/>
        </p:nvSpPr>
        <p:spPr bwMode="auto">
          <a:xfrm>
            <a:off x="7001910" y="1633009"/>
            <a:ext cx="1863750" cy="36992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 smtClean="0">
                <a:solidFill>
                  <a:schemeClr val="accent3"/>
                </a:solidFill>
              </a:rPr>
              <a:t>High Oil and Gas Resource</a:t>
            </a:r>
          </a:p>
          <a:p>
            <a:pPr algn="ctr"/>
            <a:r>
              <a:rPr lang="en-US" sz="1000" dirty="0" smtClean="0">
                <a:solidFill>
                  <a:schemeClr val="accent3"/>
                </a:solidFill>
              </a:rPr>
              <a:t>and Technology</a:t>
            </a:r>
            <a:endParaRPr lang="en-US" sz="1000" dirty="0">
              <a:solidFill>
                <a:schemeClr val="accent3"/>
              </a:solidFill>
            </a:endParaRPr>
          </a:p>
        </p:txBody>
      </p:sp>
      <p:sp>
        <p:nvSpPr>
          <p:cNvPr id="55" name="Text Box 20"/>
          <p:cNvSpPr txBox="1">
            <a:spLocks noChangeArrowheads="1"/>
          </p:cNvSpPr>
          <p:nvPr/>
        </p:nvSpPr>
        <p:spPr bwMode="auto">
          <a:xfrm>
            <a:off x="7532405" y="2956840"/>
            <a:ext cx="1686308" cy="4095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 smtClean="0">
                <a:solidFill>
                  <a:srgbClr val="A33340"/>
                </a:solidFill>
              </a:rPr>
              <a:t>Low Oil and Gas</a:t>
            </a:r>
          </a:p>
          <a:p>
            <a:pPr algn="ctr"/>
            <a:r>
              <a:rPr lang="en-US" sz="1000" dirty="0" smtClean="0">
                <a:solidFill>
                  <a:srgbClr val="A33340"/>
                </a:solidFill>
              </a:rPr>
              <a:t>Resource and Technology</a:t>
            </a:r>
            <a:endParaRPr lang="en-US" sz="1000" dirty="0">
              <a:solidFill>
                <a:srgbClr val="A3334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 bwMode="auto">
          <a:xfrm>
            <a:off x="1091632" y="1356855"/>
            <a:ext cx="1232527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rtlCol="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200" dirty="0">
                <a:ea typeface="Times New Roman" charset="0"/>
                <a:cs typeface="Times New Roman" charset="0"/>
              </a:rPr>
              <a:t>History</a:t>
            </a:r>
          </a:p>
        </p:txBody>
      </p:sp>
      <p:sp>
        <p:nvSpPr>
          <p:cNvPr id="26" name="TextBox 25"/>
          <p:cNvSpPr txBox="1"/>
          <p:nvPr/>
        </p:nvSpPr>
        <p:spPr bwMode="auto">
          <a:xfrm>
            <a:off x="2730622" y="1356855"/>
            <a:ext cx="160742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rtlCol="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200" dirty="0">
                <a:ea typeface="Times New Roman" charset="0"/>
                <a:cs typeface="Times New Roman" charset="0"/>
              </a:rPr>
              <a:t>Projections</a:t>
            </a:r>
          </a:p>
        </p:txBody>
      </p:sp>
    </p:spTree>
    <p:extLst>
      <p:ext uri="{BB962C8B-B14F-4D97-AF65-F5344CB8AC3E}">
        <p14:creationId xmlns:p14="http://schemas.microsoft.com/office/powerpoint/2010/main" val="264182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Chart Placeholder 10"/>
          <p:cNvGraphicFramePr>
            <a:graphicFrameLocks noGrp="1"/>
          </p:cNvGraphicFramePr>
          <p:nvPr>
            <p:ph type="chart" sz="quarter" idx="12"/>
            <p:extLst>
              <p:ext uri="{D42A27DB-BD31-4B8C-83A1-F6EECF244321}">
                <p14:modId xmlns:p14="http://schemas.microsoft.com/office/powerpoint/2010/main" val="3136426977"/>
              </p:ext>
            </p:extLst>
          </p:nvPr>
        </p:nvGraphicFramePr>
        <p:xfrm>
          <a:off x="685800" y="1311275"/>
          <a:ext cx="8001000" cy="3078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U.S. total natural gas plant liquids production </a:t>
            </a:r>
          </a:p>
          <a:p>
            <a:r>
              <a:rPr lang="en-US" smtClean="0"/>
              <a:t>million barrels per day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7"/>
          </p:nvPr>
        </p:nvSpPr>
        <p:spPr>
          <a:xfrm>
            <a:off x="666749" y="4793456"/>
            <a:ext cx="5450515" cy="295275"/>
          </a:xfrm>
        </p:spPr>
        <p:txBody>
          <a:bodyPr/>
          <a:lstStyle/>
          <a:p>
            <a:r>
              <a:rPr lang="en-US" dirty="0" smtClean="0"/>
              <a:t>Adam Sieminski, CFA Society Washington, DC (CFAW) </a:t>
            </a:r>
          </a:p>
          <a:p>
            <a:r>
              <a:rPr lang="en-US" dirty="0" smtClean="0"/>
              <a:t>October 13, 2016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domestic natural gas plant liquids production depends on both domestic resource endowment and world crude oil prices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smtClean="0"/>
              <a:t>Source:  EIA, Annual Energy Outlook 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651435" y="4808538"/>
            <a:ext cx="384175" cy="273844"/>
          </a:xfrm>
        </p:spPr>
        <p:txBody>
          <a:bodyPr/>
          <a:lstStyle/>
          <a:p>
            <a:fld id="{2D80C5C9-96E0-47EC-B500-37C5FE284639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 bwMode="auto">
          <a:xfrm>
            <a:off x="1365240" y="1368301"/>
            <a:ext cx="155988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rtlCol="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200" dirty="0">
                <a:solidFill>
                  <a:srgbClr val="000000"/>
                </a:solidFill>
                <a:ea typeface="Times New Roman" charset="0"/>
                <a:cs typeface="Times New Roman" charset="0"/>
              </a:rPr>
              <a:t>History</a:t>
            </a:r>
          </a:p>
        </p:txBody>
      </p:sp>
      <p:sp>
        <p:nvSpPr>
          <p:cNvPr id="16" name="TextBox 15"/>
          <p:cNvSpPr txBox="1"/>
          <p:nvPr/>
        </p:nvSpPr>
        <p:spPr bwMode="auto">
          <a:xfrm>
            <a:off x="3772520" y="1368301"/>
            <a:ext cx="467319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rtlCol="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200" dirty="0">
                <a:solidFill>
                  <a:srgbClr val="000000"/>
                </a:solidFill>
                <a:ea typeface="Times New Roman" charset="0"/>
                <a:cs typeface="Times New Roman" charset="0"/>
              </a:rPr>
              <a:t>Projections</a:t>
            </a:r>
          </a:p>
        </p:txBody>
      </p:sp>
      <p:sp>
        <p:nvSpPr>
          <p:cNvPr id="17" name="TextBox 16"/>
          <p:cNvSpPr txBox="1"/>
          <p:nvPr/>
        </p:nvSpPr>
        <p:spPr bwMode="auto">
          <a:xfrm>
            <a:off x="3602602" y="1371736"/>
            <a:ext cx="339837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rtlCol="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200" dirty="0">
                <a:solidFill>
                  <a:srgbClr val="000000"/>
                </a:solidFill>
                <a:ea typeface="Times New Roman" charset="0"/>
                <a:cs typeface="Times New Roman" charset="0"/>
              </a:rPr>
              <a:t>2015</a:t>
            </a:r>
          </a:p>
        </p:txBody>
      </p:sp>
      <p:cxnSp>
        <p:nvCxnSpPr>
          <p:cNvPr id="11" name="Straight Connector 10"/>
          <p:cNvCxnSpPr/>
          <p:nvPr/>
        </p:nvCxnSpPr>
        <p:spPr bwMode="auto">
          <a:xfrm flipH="1">
            <a:off x="3744042" y="1566455"/>
            <a:ext cx="5653" cy="254120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65000"/>
                <a:alpha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 Box 20"/>
          <p:cNvSpPr txBox="1">
            <a:spLocks noChangeArrowheads="1"/>
          </p:cNvSpPr>
          <p:nvPr/>
        </p:nvSpPr>
        <p:spPr bwMode="auto">
          <a:xfrm>
            <a:off x="5956622" y="2275497"/>
            <a:ext cx="1914552" cy="4095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Reference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8" name="Text Box 20"/>
          <p:cNvSpPr txBox="1">
            <a:spLocks noChangeArrowheads="1"/>
          </p:cNvSpPr>
          <p:nvPr/>
        </p:nvSpPr>
        <p:spPr bwMode="auto">
          <a:xfrm>
            <a:off x="3772520" y="2772394"/>
            <a:ext cx="3241548" cy="4095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 smtClean="0">
                <a:solidFill>
                  <a:srgbClr val="A33340"/>
                </a:solidFill>
              </a:rPr>
              <a:t>Low Oil and Gas Resource</a:t>
            </a:r>
          </a:p>
          <a:p>
            <a:pPr algn="ctr"/>
            <a:r>
              <a:rPr lang="en-US" sz="1200" dirty="0" smtClean="0">
                <a:solidFill>
                  <a:srgbClr val="A33340"/>
                </a:solidFill>
              </a:rPr>
              <a:t>and Technology</a:t>
            </a:r>
            <a:endParaRPr lang="en-US" sz="1200" dirty="0">
              <a:solidFill>
                <a:srgbClr val="A33340"/>
              </a:solidFill>
            </a:endParaRPr>
          </a:p>
        </p:txBody>
      </p:sp>
      <p:sp>
        <p:nvSpPr>
          <p:cNvPr id="19" name="Text Box 20"/>
          <p:cNvSpPr txBox="1">
            <a:spLocks noChangeArrowheads="1"/>
          </p:cNvSpPr>
          <p:nvPr/>
        </p:nvSpPr>
        <p:spPr bwMode="auto">
          <a:xfrm>
            <a:off x="6937515" y="2461099"/>
            <a:ext cx="1720807" cy="4095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 smtClean="0">
                <a:solidFill>
                  <a:schemeClr val="accent2"/>
                </a:solidFill>
              </a:rPr>
              <a:t>Low Oil Price</a:t>
            </a:r>
            <a:endParaRPr lang="en-US" sz="1200" dirty="0">
              <a:solidFill>
                <a:schemeClr val="accent2"/>
              </a:solidFill>
            </a:endParaRPr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4693585" y="1627415"/>
            <a:ext cx="3215975" cy="36992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 smtClean="0">
                <a:solidFill>
                  <a:schemeClr val="accent3"/>
                </a:solidFill>
              </a:rPr>
              <a:t>High Oil and Gas Resource and Technology</a:t>
            </a:r>
            <a:endParaRPr lang="en-US" sz="1200" dirty="0">
              <a:solidFill>
                <a:schemeClr val="accent3"/>
              </a:solidFill>
            </a:endParaRP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6251226" y="1950588"/>
            <a:ext cx="2725656" cy="4095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 smtClean="0">
                <a:solidFill>
                  <a:schemeClr val="accent1"/>
                </a:solidFill>
              </a:rPr>
              <a:t>High Oil Price</a:t>
            </a:r>
            <a:endParaRPr lang="en-US" sz="1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76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gas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648875" y="4807454"/>
            <a:ext cx="384175" cy="273844"/>
          </a:xfrm>
          <a:prstGeom prst="rect">
            <a:avLst/>
          </a:prstGeom>
        </p:spPr>
        <p:txBody>
          <a:bodyPr/>
          <a:lstStyle/>
          <a:p>
            <a:fld id="{2D80C5C9-96E0-47EC-B500-37C5FE284639}" type="slidenum">
              <a:rPr lang="en-US" smtClean="0">
                <a:solidFill>
                  <a:srgbClr val="000000"/>
                </a:solidFill>
              </a:rPr>
              <a:pPr/>
              <a:t>15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49" y="4793456"/>
            <a:ext cx="4848004" cy="295275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000" i="1" dirty="0" smtClean="0">
                <a:solidFill>
                  <a:schemeClr val="bg1"/>
                </a:solidFill>
              </a:rPr>
              <a:t>Adam Sieminski, CFA Society Washington, DC (CFAW)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000" i="1" dirty="0" smtClean="0">
                <a:solidFill>
                  <a:schemeClr val="bg1"/>
                </a:solidFill>
              </a:rPr>
              <a:t>October 13, 2016</a:t>
            </a:r>
            <a:endParaRPr lang="en-US" sz="1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40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2"/>
          <p:cNvGraphicFramePr>
            <a:graphicFrameLocks noGrp="1" noChangeAspect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3929817080"/>
              </p:ext>
            </p:extLst>
          </p:nvPr>
        </p:nvGraphicFramePr>
        <p:xfrm>
          <a:off x="685800" y="1432189"/>
          <a:ext cx="3997290" cy="3097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Chart Placeholder 8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166103603"/>
              </p:ext>
            </p:extLst>
          </p:nvPr>
        </p:nvGraphicFramePr>
        <p:xfrm>
          <a:off x="4722078" y="1550120"/>
          <a:ext cx="3964722" cy="29792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685800" y="987830"/>
            <a:ext cx="3931920" cy="350851"/>
          </a:xfrm>
        </p:spPr>
        <p:txBody>
          <a:bodyPr/>
          <a:lstStyle/>
          <a:p>
            <a:r>
              <a:rPr lang="en-US" dirty="0" smtClean="0"/>
              <a:t>U.S. dry natural gas production</a:t>
            </a:r>
          </a:p>
          <a:p>
            <a:r>
              <a:rPr lang="en-US" dirty="0" smtClean="0"/>
              <a:t>trillion cubic feet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4598124" y="987830"/>
            <a:ext cx="4023360" cy="350851"/>
          </a:xfrm>
        </p:spPr>
        <p:txBody>
          <a:bodyPr/>
          <a:lstStyle/>
          <a:p>
            <a:pPr algn="l"/>
            <a:r>
              <a:rPr lang="en-US" dirty="0" smtClean="0"/>
              <a:t>U.S. dry natural gas production</a:t>
            </a:r>
          </a:p>
          <a:p>
            <a:pPr algn="l"/>
            <a:r>
              <a:rPr lang="en-US" dirty="0" smtClean="0"/>
              <a:t>trillion cubic feet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9"/>
          </p:nvPr>
        </p:nvSpPr>
        <p:spPr>
          <a:xfrm>
            <a:off x="666750" y="4793456"/>
            <a:ext cx="5517712" cy="295275"/>
          </a:xfrm>
        </p:spPr>
        <p:txBody>
          <a:bodyPr/>
          <a:lstStyle/>
          <a:p>
            <a:r>
              <a:rPr lang="en-US" dirty="0" smtClean="0"/>
              <a:t>Adam Sieminski, CFA Society Washington, DC (CFAW) </a:t>
            </a:r>
          </a:p>
          <a:p>
            <a:r>
              <a:rPr lang="en-US" dirty="0" smtClean="0"/>
              <a:t>October 13, 2016</a:t>
            </a:r>
            <a:endParaRPr lang="en-US" dirty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U.S. natural gas production dominated by shale resources; alternative price and resource /technology assumptions could be quite different</a:t>
            </a:r>
            <a:endParaRPr lang="en-US" dirty="0"/>
          </a:p>
        </p:txBody>
      </p:sp>
      <p:sp>
        <p:nvSpPr>
          <p:cNvPr id="12" name="Text Placeholder 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Source:  EIA, Annual Energy Outlook 2016</a:t>
            </a:r>
            <a:endParaRPr lang="en-US" dirty="0"/>
          </a:p>
        </p:txBody>
      </p:sp>
      <p:sp>
        <p:nvSpPr>
          <p:cNvPr id="39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650351" y="4807454"/>
            <a:ext cx="384175" cy="273844"/>
          </a:xfrm>
        </p:spPr>
        <p:txBody>
          <a:bodyPr/>
          <a:lstStyle/>
          <a:p>
            <a:fld id="{B3424F81-F06C-4AD8-AE56-B62176B75971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2471759" y="1097380"/>
            <a:ext cx="2047528" cy="2832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1200" dirty="0" smtClean="0">
                <a:solidFill>
                  <a:srgbClr val="000000"/>
                </a:solidFill>
                <a:cs typeface="Arial" pitchFamily="34" charset="0"/>
              </a:rPr>
              <a:t>billion cubic feet per day</a:t>
            </a:r>
            <a:endParaRPr lang="en-US" sz="12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7" name="Text Box 20"/>
          <p:cNvSpPr txBox="1">
            <a:spLocks noChangeArrowheads="1"/>
          </p:cNvSpPr>
          <p:nvPr/>
        </p:nvSpPr>
        <p:spPr bwMode="auto">
          <a:xfrm>
            <a:off x="5455920" y="3100705"/>
            <a:ext cx="3130761" cy="4095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 smtClean="0">
                <a:solidFill>
                  <a:srgbClr val="A33340"/>
                </a:solidFill>
              </a:rPr>
              <a:t>Low Oil and Gas Resource and Technology</a:t>
            </a:r>
            <a:endParaRPr lang="en-US" sz="1000" dirty="0">
              <a:solidFill>
                <a:srgbClr val="A33340"/>
              </a:solidFill>
            </a:endParaRPr>
          </a:p>
        </p:txBody>
      </p:sp>
      <p:sp>
        <p:nvSpPr>
          <p:cNvPr id="18" name="Text Box 20"/>
          <p:cNvSpPr txBox="1">
            <a:spLocks noChangeArrowheads="1"/>
          </p:cNvSpPr>
          <p:nvPr/>
        </p:nvSpPr>
        <p:spPr bwMode="auto">
          <a:xfrm>
            <a:off x="8177510" y="2501664"/>
            <a:ext cx="966490" cy="22780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chemeClr val="accent2"/>
                </a:solidFill>
              </a:rPr>
              <a:t>Low Oil Price</a:t>
            </a:r>
            <a:endParaRPr lang="en-US" sz="1000" dirty="0">
              <a:solidFill>
                <a:schemeClr val="accent2"/>
              </a:solidFill>
            </a:endParaRPr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6184462" y="1655432"/>
            <a:ext cx="1923218" cy="36992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 smtClean="0">
                <a:solidFill>
                  <a:schemeClr val="accent3"/>
                </a:solidFill>
              </a:rPr>
              <a:t>High Oil and Gas Resource and Technology</a:t>
            </a:r>
            <a:endParaRPr lang="en-US" sz="1000" dirty="0">
              <a:solidFill>
                <a:schemeClr val="accent3"/>
              </a:solidFill>
            </a:endParaRP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7428050" y="2051279"/>
            <a:ext cx="1619948" cy="4095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chemeClr val="accent1"/>
                </a:solidFill>
              </a:rPr>
              <a:t>High Oil Price</a:t>
            </a:r>
            <a:endParaRPr lang="en-US" sz="1000" dirty="0">
              <a:solidFill>
                <a:schemeClr val="accent1"/>
              </a:solidFill>
            </a:endParaRPr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8003357" y="2225581"/>
            <a:ext cx="1140643" cy="2352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rgbClr val="000000"/>
                </a:solidFill>
              </a:rPr>
              <a:t>2016 Reference</a:t>
            </a:r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8003357" y="2707279"/>
            <a:ext cx="1123853" cy="2494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 smtClean="0">
                <a:solidFill>
                  <a:srgbClr val="000000"/>
                </a:solidFill>
              </a:rPr>
              <a:t>2015 Reference</a:t>
            </a:r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24" name="Text Box 7"/>
          <p:cNvSpPr txBox="1">
            <a:spLocks noChangeArrowheads="1"/>
          </p:cNvSpPr>
          <p:nvPr/>
        </p:nvSpPr>
        <p:spPr bwMode="auto">
          <a:xfrm>
            <a:off x="2595929" y="3577299"/>
            <a:ext cx="1672706" cy="3071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000" dirty="0">
                <a:solidFill>
                  <a:srgbClr val="FFFFFF"/>
                </a:solidFill>
                <a:cs typeface="Arial" pitchFamily="34" charset="0"/>
              </a:rPr>
              <a:t>Tight gas</a:t>
            </a:r>
          </a:p>
        </p:txBody>
      </p:sp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2077363" y="3742558"/>
            <a:ext cx="1887141" cy="23060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000" dirty="0">
                <a:solidFill>
                  <a:srgbClr val="FFFFFF"/>
                </a:solidFill>
                <a:cs typeface="Arial" pitchFamily="34" charset="0"/>
              </a:rPr>
              <a:t>Coalbed methane</a:t>
            </a:r>
          </a:p>
        </p:txBody>
      </p:sp>
      <p:sp>
        <p:nvSpPr>
          <p:cNvPr id="26" name="Text Box 14"/>
          <p:cNvSpPr txBox="1">
            <a:spLocks noChangeArrowheads="1"/>
          </p:cNvSpPr>
          <p:nvPr/>
        </p:nvSpPr>
        <p:spPr bwMode="auto">
          <a:xfrm>
            <a:off x="473891" y="3556968"/>
            <a:ext cx="1954627" cy="3071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000" dirty="0">
                <a:solidFill>
                  <a:srgbClr val="FFFFFF"/>
                </a:solidFill>
                <a:cs typeface="Arial" pitchFamily="34" charset="0"/>
              </a:rPr>
              <a:t>Other lower </a:t>
            </a:r>
            <a:r>
              <a:rPr lang="en-US" sz="1000" dirty="0" smtClean="0">
                <a:solidFill>
                  <a:srgbClr val="FFFFFF"/>
                </a:solidFill>
                <a:cs typeface="Arial" pitchFamily="34" charset="0"/>
              </a:rPr>
              <a:t>48</a:t>
            </a:r>
            <a:endParaRPr lang="en-US" sz="1000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27" name="Text Box 15"/>
          <p:cNvSpPr txBox="1">
            <a:spLocks noChangeArrowheads="1"/>
          </p:cNvSpPr>
          <p:nvPr/>
        </p:nvSpPr>
        <p:spPr bwMode="auto">
          <a:xfrm>
            <a:off x="2346365" y="2810952"/>
            <a:ext cx="1887140" cy="3071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000" dirty="0">
                <a:solidFill>
                  <a:srgbClr val="FFFFFF"/>
                </a:solidFill>
                <a:cs typeface="Arial" pitchFamily="34" charset="0"/>
              </a:rPr>
              <a:t>Shale gas and</a:t>
            </a:r>
          </a:p>
          <a:p>
            <a:pPr algn="ctr"/>
            <a:r>
              <a:rPr lang="en-US" sz="1000" dirty="0">
                <a:solidFill>
                  <a:srgbClr val="FFFFFF"/>
                </a:solidFill>
                <a:cs typeface="Arial" pitchFamily="34" charset="0"/>
              </a:rPr>
              <a:t>tight oil plays</a:t>
            </a:r>
          </a:p>
        </p:txBody>
      </p:sp>
      <p:sp>
        <p:nvSpPr>
          <p:cNvPr id="28" name="Text Box 6"/>
          <p:cNvSpPr txBox="1">
            <a:spLocks noChangeArrowheads="1"/>
          </p:cNvSpPr>
          <p:nvPr/>
        </p:nvSpPr>
        <p:spPr bwMode="auto">
          <a:xfrm>
            <a:off x="5703362" y="3671046"/>
            <a:ext cx="1451500" cy="23317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dirty="0">
                <a:solidFill>
                  <a:schemeClr val="bg1"/>
                </a:solidFill>
                <a:cs typeface="Arial" pitchFamily="34" charset="0"/>
              </a:rPr>
              <a:t>Alaska</a:t>
            </a:r>
          </a:p>
        </p:txBody>
      </p:sp>
      <p:sp>
        <p:nvSpPr>
          <p:cNvPr id="29" name="Text Box 15"/>
          <p:cNvSpPr txBox="1">
            <a:spLocks noChangeArrowheads="1"/>
          </p:cNvSpPr>
          <p:nvPr/>
        </p:nvSpPr>
        <p:spPr bwMode="auto">
          <a:xfrm>
            <a:off x="625839" y="3911087"/>
            <a:ext cx="1887140" cy="3071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000" dirty="0">
                <a:solidFill>
                  <a:schemeClr val="bg1"/>
                </a:solidFill>
                <a:cs typeface="Arial" pitchFamily="34" charset="0"/>
              </a:rPr>
              <a:t>Lower 48 offshore</a:t>
            </a:r>
          </a:p>
        </p:txBody>
      </p:sp>
      <p:cxnSp>
        <p:nvCxnSpPr>
          <p:cNvPr id="30" name="Straight Connector 29"/>
          <p:cNvCxnSpPr/>
          <p:nvPr/>
        </p:nvCxnSpPr>
        <p:spPr bwMode="auto">
          <a:xfrm flipH="1" flipV="1">
            <a:off x="2510280" y="1634959"/>
            <a:ext cx="2699" cy="2476424"/>
          </a:xfrm>
          <a:prstGeom prst="line">
            <a:avLst/>
          </a:prstGeom>
          <a:solidFill>
            <a:srgbClr val="0096D7"/>
          </a:solidFill>
          <a:ln w="12700" cap="flat" cmpd="sng" algn="ctr">
            <a:solidFill>
              <a:srgbClr val="FFFFFF">
                <a:lumMod val="65000"/>
                <a:alpha val="65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Text Box 9"/>
          <p:cNvSpPr txBox="1">
            <a:spLocks noChangeArrowheads="1"/>
          </p:cNvSpPr>
          <p:nvPr/>
        </p:nvSpPr>
        <p:spPr bwMode="auto">
          <a:xfrm>
            <a:off x="522117" y="1406072"/>
            <a:ext cx="2241755" cy="2426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000" dirty="0">
                <a:solidFill>
                  <a:srgbClr val="000000"/>
                </a:solidFill>
                <a:cs typeface="Arial" pitchFamily="34" charset="0"/>
              </a:rPr>
              <a:t>History</a:t>
            </a:r>
          </a:p>
        </p:txBody>
      </p:sp>
      <p:sp>
        <p:nvSpPr>
          <p:cNvPr id="33" name="Line 29"/>
          <p:cNvSpPr>
            <a:spLocks noChangeShapeType="1"/>
          </p:cNvSpPr>
          <p:nvPr/>
        </p:nvSpPr>
        <p:spPr bwMode="auto">
          <a:xfrm>
            <a:off x="3063474" y="3928483"/>
            <a:ext cx="0" cy="130573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 type="triangle" w="lg" len="med"/>
          </a:ln>
        </p:spPr>
        <p:txBody>
          <a:bodyPr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US" sz="825" dirty="0">
              <a:solidFill>
                <a:srgbClr val="000000"/>
              </a:solidFill>
            </a:endParaRPr>
          </a:p>
        </p:txBody>
      </p:sp>
      <p:sp>
        <p:nvSpPr>
          <p:cNvPr id="34" name="Text Box 8"/>
          <p:cNvSpPr txBox="1">
            <a:spLocks noChangeArrowheads="1"/>
          </p:cNvSpPr>
          <p:nvPr/>
        </p:nvSpPr>
        <p:spPr bwMode="auto">
          <a:xfrm>
            <a:off x="1836652" y="1406072"/>
            <a:ext cx="2846438" cy="23540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000" dirty="0">
                <a:solidFill>
                  <a:srgbClr val="000000"/>
                </a:solidFill>
                <a:cs typeface="Arial" pitchFamily="34" charset="0"/>
              </a:rPr>
              <a:t>Projections</a:t>
            </a:r>
          </a:p>
        </p:txBody>
      </p:sp>
      <p:sp>
        <p:nvSpPr>
          <p:cNvPr id="38" name="Text Box 8"/>
          <p:cNvSpPr txBox="1">
            <a:spLocks noChangeArrowheads="1"/>
          </p:cNvSpPr>
          <p:nvPr/>
        </p:nvSpPr>
        <p:spPr bwMode="auto">
          <a:xfrm>
            <a:off x="4958535" y="1406072"/>
            <a:ext cx="3450336" cy="23540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000" dirty="0">
                <a:solidFill>
                  <a:srgbClr val="000000"/>
                </a:solidFill>
                <a:cs typeface="Arial" pitchFamily="34" charset="0"/>
              </a:rPr>
              <a:t>Projections</a:t>
            </a: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2166200" y="1434096"/>
            <a:ext cx="685800" cy="231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34390" rIns="0" bIns="34390">
            <a:spAutoFit/>
          </a:bodyPr>
          <a:lstStyle/>
          <a:p>
            <a:pPr algn="ctr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1000" dirty="0">
                <a:solidFill>
                  <a:srgbClr val="000000"/>
                </a:solidFill>
                <a:cs typeface="Arial" pitchFamily="34" charset="0"/>
              </a:rPr>
              <a:t>2015</a:t>
            </a:r>
            <a:endParaRPr lang="en-GB" sz="10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0" name="Text Box 6"/>
          <p:cNvSpPr txBox="1">
            <a:spLocks noChangeArrowheads="1"/>
          </p:cNvSpPr>
          <p:nvPr/>
        </p:nvSpPr>
        <p:spPr bwMode="auto">
          <a:xfrm>
            <a:off x="3002813" y="3810712"/>
            <a:ext cx="1451500" cy="23317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000" dirty="0">
                <a:solidFill>
                  <a:schemeClr val="bg1"/>
                </a:solidFill>
                <a:cs typeface="Arial" pitchFamily="34" charset="0"/>
              </a:rPr>
              <a:t>Alaska</a:t>
            </a:r>
          </a:p>
        </p:txBody>
      </p:sp>
      <p:sp>
        <p:nvSpPr>
          <p:cNvPr id="41" name="Line 29"/>
          <p:cNvSpPr>
            <a:spLocks noChangeShapeType="1"/>
          </p:cNvSpPr>
          <p:nvPr/>
        </p:nvSpPr>
        <p:spPr bwMode="auto">
          <a:xfrm flipH="1">
            <a:off x="3562916" y="3971285"/>
            <a:ext cx="7860" cy="140098"/>
          </a:xfrm>
          <a:prstGeom prst="line">
            <a:avLst/>
          </a:prstGeom>
          <a:noFill/>
          <a:ln w="19050">
            <a:solidFill>
              <a:schemeClr val="accent4"/>
            </a:solidFill>
            <a:round/>
            <a:headEnd/>
            <a:tailEnd type="triangle" w="lg" len="med"/>
          </a:ln>
        </p:spPr>
        <p:txBody>
          <a:bodyPr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42" name="Text Box 14"/>
          <p:cNvSpPr txBox="1">
            <a:spLocks noChangeArrowheads="1"/>
          </p:cNvSpPr>
          <p:nvPr/>
        </p:nvSpPr>
        <p:spPr bwMode="auto">
          <a:xfrm>
            <a:off x="439323" y="3671622"/>
            <a:ext cx="1954627" cy="3071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000" dirty="0" smtClean="0">
                <a:solidFill>
                  <a:srgbClr val="FFFFFF"/>
                </a:solidFill>
                <a:cs typeface="Arial" pitchFamily="34" charset="0"/>
              </a:rPr>
              <a:t>onshore</a:t>
            </a:r>
            <a:endParaRPr lang="en-US" sz="1000" dirty="0">
              <a:solidFill>
                <a:srgbClr val="FFFFFF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17492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Placeholder 8"/>
          <p:cNvGraphicFramePr>
            <a:graphicFrameLocks noGrp="1"/>
          </p:cNvGraphicFramePr>
          <p:nvPr>
            <p:ph type="chart" sz="quarter" idx="12"/>
            <p:extLst>
              <p:ext uri="{D42A27DB-BD31-4B8C-83A1-F6EECF244321}">
                <p14:modId xmlns:p14="http://schemas.microsoft.com/office/powerpoint/2010/main" val="782707520"/>
              </p:ext>
            </p:extLst>
          </p:nvPr>
        </p:nvGraphicFramePr>
        <p:xfrm>
          <a:off x="597159" y="1311275"/>
          <a:ext cx="8089641" cy="3078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U.S. dry gas consumption</a:t>
            </a:r>
          </a:p>
          <a:p>
            <a:r>
              <a:rPr lang="en-US" smtClean="0"/>
              <a:t>trillion cubic feet</a:t>
            </a:r>
            <a:endParaRPr lang="en-GB" dirty="0" smtClean="0"/>
          </a:p>
        </p:txBody>
      </p:sp>
      <p:sp>
        <p:nvSpPr>
          <p:cNvPr id="45" name="Text Placeholder 41"/>
          <p:cNvSpPr>
            <a:spLocks noGrp="1"/>
          </p:cNvSpPr>
          <p:nvPr>
            <p:ph type="body" sz="quarter" idx="14"/>
          </p:nvPr>
        </p:nvSpPr>
        <p:spPr>
          <a:xfrm>
            <a:off x="4800600" y="840140"/>
            <a:ext cx="3680927" cy="41148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billion cubic feet per day</a:t>
            </a:r>
            <a:endParaRPr lang="en-GB" dirty="0" smtClean="0"/>
          </a:p>
        </p:txBody>
      </p:sp>
      <p:sp>
        <p:nvSpPr>
          <p:cNvPr id="64" name="Footer Placeholder 2"/>
          <p:cNvSpPr>
            <a:spLocks noGrp="1"/>
          </p:cNvSpPr>
          <p:nvPr>
            <p:ph type="ftr" sz="quarter" idx="17"/>
          </p:nvPr>
        </p:nvSpPr>
        <p:spPr>
          <a:xfrm>
            <a:off x="666750" y="4793456"/>
            <a:ext cx="4925976" cy="295275"/>
          </a:xfrm>
        </p:spPr>
        <p:txBody>
          <a:bodyPr/>
          <a:lstStyle/>
          <a:p>
            <a:r>
              <a:rPr lang="en-US" dirty="0" smtClean="0"/>
              <a:t>Adam Sieminski, CFA Society Washington, DC (CFAW) </a:t>
            </a:r>
          </a:p>
          <a:p>
            <a:r>
              <a:rPr lang="en-US" dirty="0" smtClean="0"/>
              <a:t>October 13, 2016</a:t>
            </a:r>
            <a:endParaRPr lang="en-US" dirty="0"/>
          </a:p>
        </p:txBody>
      </p:sp>
      <p:sp>
        <p:nvSpPr>
          <p:cNvPr id="39" name="Title 3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gas consumption growth is led by electricity generation and industrial uses; natural gas use rises in all sectors except residential</a:t>
            </a:r>
            <a:endParaRPr lang="en-US" dirty="0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smtClean="0"/>
              <a:t>Source:  EIA, Annual Energy Outlook 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651435" y="4808538"/>
            <a:ext cx="384175" cy="273844"/>
          </a:xfrm>
        </p:spPr>
        <p:txBody>
          <a:bodyPr/>
          <a:lstStyle/>
          <a:p>
            <a:fld id="{2D80C5C9-96E0-47EC-B500-37C5FE284639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2669635" y="1407370"/>
            <a:ext cx="3720830" cy="20805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dirty="0">
                <a:solidFill>
                  <a:srgbClr val="000000"/>
                </a:solidFill>
              </a:rPr>
              <a:t>Projections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1144824" y="1407370"/>
            <a:ext cx="1510220" cy="20805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dirty="0">
                <a:solidFill>
                  <a:srgbClr val="000000"/>
                </a:solidFill>
              </a:rPr>
              <a:t>History</a:t>
            </a:r>
          </a:p>
        </p:txBody>
      </p:sp>
      <p:cxnSp>
        <p:nvCxnSpPr>
          <p:cNvPr id="13" name="Straight Connector 12"/>
          <p:cNvCxnSpPr/>
          <p:nvPr/>
        </p:nvCxnSpPr>
        <p:spPr bwMode="auto">
          <a:xfrm flipV="1">
            <a:off x="2753235" y="1642835"/>
            <a:ext cx="3090" cy="21005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Box 14"/>
          <p:cNvSpPr txBox="1"/>
          <p:nvPr/>
        </p:nvSpPr>
        <p:spPr bwMode="auto">
          <a:xfrm>
            <a:off x="5953966" y="1730997"/>
            <a:ext cx="847989" cy="207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rtlCol="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050" dirty="0">
                <a:solidFill>
                  <a:srgbClr val="000000"/>
                </a:solidFill>
                <a:ea typeface="Times New Roman" charset="0"/>
                <a:cs typeface="Times New Roman" charset="0"/>
              </a:rPr>
              <a:t>Electric power</a:t>
            </a:r>
          </a:p>
        </p:txBody>
      </p:sp>
      <p:sp>
        <p:nvSpPr>
          <p:cNvPr id="16" name="TextBox 15"/>
          <p:cNvSpPr txBox="1"/>
          <p:nvPr/>
        </p:nvSpPr>
        <p:spPr bwMode="auto">
          <a:xfrm>
            <a:off x="5036667" y="1730997"/>
            <a:ext cx="1138581" cy="207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rtlCol="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050" dirty="0">
                <a:solidFill>
                  <a:srgbClr val="000000"/>
                </a:solidFill>
                <a:ea typeface="Times New Roman" charset="0"/>
                <a:cs typeface="Times New Roman" charset="0"/>
              </a:rPr>
              <a:t>Industrial</a:t>
            </a:r>
            <a:r>
              <a:rPr lang="en-US" sz="1050" dirty="0" smtClean="0">
                <a:solidFill>
                  <a:srgbClr val="000000"/>
                </a:solidFill>
                <a:ea typeface="Times New Roman" charset="0"/>
                <a:cs typeface="Times New Roman" charset="0"/>
              </a:rPr>
              <a:t>**</a:t>
            </a:r>
            <a:endParaRPr lang="en-US" sz="1050" dirty="0">
              <a:solidFill>
                <a:srgbClr val="000000"/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18" name="TextBox 17"/>
          <p:cNvSpPr txBox="1"/>
          <p:nvPr/>
        </p:nvSpPr>
        <p:spPr bwMode="auto">
          <a:xfrm>
            <a:off x="1781999" y="1730997"/>
            <a:ext cx="670055" cy="207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rtlCol="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050" dirty="0">
                <a:solidFill>
                  <a:srgbClr val="000000"/>
                </a:solidFill>
                <a:ea typeface="Times New Roman" charset="0"/>
                <a:cs typeface="Times New Roman" charset="0"/>
              </a:rPr>
              <a:t>Residential</a:t>
            </a:r>
          </a:p>
        </p:txBody>
      </p:sp>
      <p:sp>
        <p:nvSpPr>
          <p:cNvPr id="19" name="TextBox 18"/>
          <p:cNvSpPr txBox="1"/>
          <p:nvPr/>
        </p:nvSpPr>
        <p:spPr bwMode="auto">
          <a:xfrm>
            <a:off x="3794755" y="1730997"/>
            <a:ext cx="915315" cy="207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rtlCol="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050" dirty="0">
                <a:solidFill>
                  <a:srgbClr val="000000"/>
                </a:solidFill>
                <a:ea typeface="Times New Roman" charset="0"/>
                <a:cs typeface="Times New Roman" charset="0"/>
              </a:rPr>
              <a:t>Transportation</a:t>
            </a:r>
            <a:r>
              <a:rPr lang="en-US" sz="900" dirty="0" smtClean="0">
                <a:solidFill>
                  <a:srgbClr val="000000"/>
                </a:solidFill>
                <a:ea typeface="Times New Roman" charset="0"/>
                <a:cs typeface="Times New Roman" charset="0"/>
              </a:rPr>
              <a:t>*</a:t>
            </a:r>
            <a:endParaRPr lang="en-US" sz="900" dirty="0">
              <a:solidFill>
                <a:srgbClr val="000000"/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7450408" y="2803634"/>
            <a:ext cx="400050" cy="231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34390" rIns="0" bIns="34390">
            <a:spAutoFit/>
          </a:bodyPr>
          <a:lstStyle/>
          <a:p>
            <a:pPr algn="ctr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1050" dirty="0">
                <a:solidFill>
                  <a:srgbClr val="FFFFFF"/>
                </a:solidFill>
                <a:cs typeface="Arial" pitchFamily="34" charset="0"/>
              </a:rPr>
              <a:t>12.6</a:t>
            </a:r>
            <a:endParaRPr lang="en-GB" sz="1050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7478983" y="3518171"/>
            <a:ext cx="342900" cy="231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34390" rIns="0" bIns="34390">
            <a:spAutoFit/>
          </a:bodyPr>
          <a:lstStyle/>
          <a:p>
            <a:pPr algn="ctr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1050" dirty="0">
                <a:solidFill>
                  <a:srgbClr val="FFFFFF"/>
                </a:solidFill>
                <a:cs typeface="Arial" pitchFamily="34" charset="0"/>
              </a:rPr>
              <a:t>4.6</a:t>
            </a:r>
            <a:endParaRPr lang="en-GB" sz="1050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7478983" y="3146246"/>
            <a:ext cx="342900" cy="231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34390" rIns="0" bIns="34390">
            <a:spAutoFit/>
          </a:bodyPr>
          <a:lstStyle/>
          <a:p>
            <a:pPr algn="ctr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1050" dirty="0">
                <a:solidFill>
                  <a:srgbClr val="FFFFFF"/>
                </a:solidFill>
                <a:cs typeface="Arial" pitchFamily="34" charset="0"/>
              </a:rPr>
              <a:t>1.7</a:t>
            </a:r>
            <a:endParaRPr lang="en-GB" sz="1050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7478983" y="2156707"/>
            <a:ext cx="342900" cy="231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34390" rIns="0" bIns="34390">
            <a:spAutoFit/>
          </a:bodyPr>
          <a:lstStyle/>
          <a:p>
            <a:pPr algn="ctr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1050" dirty="0">
                <a:solidFill>
                  <a:srgbClr val="FFFFFF"/>
                </a:solidFill>
                <a:cs typeface="Arial" pitchFamily="34" charset="0"/>
              </a:rPr>
              <a:t>11.2</a:t>
            </a:r>
            <a:endParaRPr lang="en-GB" sz="1050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7478983" y="3313997"/>
            <a:ext cx="342900" cy="231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34390" rIns="0" bIns="34390">
            <a:spAutoFit/>
          </a:bodyPr>
          <a:lstStyle/>
          <a:p>
            <a:pPr algn="ctr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1050" dirty="0">
                <a:solidFill>
                  <a:srgbClr val="FFFFFF"/>
                </a:solidFill>
                <a:cs typeface="Arial" pitchFamily="34" charset="0"/>
              </a:rPr>
              <a:t>3.7</a:t>
            </a:r>
            <a:endParaRPr lang="en-GB" sz="1050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2125751" y="2912082"/>
            <a:ext cx="400050" cy="231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34390" rIns="0" bIns="34390">
            <a:spAutoFit/>
          </a:bodyPr>
          <a:lstStyle/>
          <a:p>
            <a:pPr algn="ctr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1050" dirty="0">
                <a:solidFill>
                  <a:srgbClr val="FFFFFF"/>
                </a:solidFill>
                <a:cs typeface="Arial" pitchFamily="34" charset="0"/>
              </a:rPr>
              <a:t>9.1</a:t>
            </a:r>
            <a:endParaRPr lang="en-GB" sz="1050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2154326" y="3533039"/>
            <a:ext cx="342900" cy="231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34390" rIns="0" bIns="34390">
            <a:spAutoFit/>
          </a:bodyPr>
          <a:lstStyle/>
          <a:p>
            <a:pPr algn="ctr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1050" dirty="0">
                <a:solidFill>
                  <a:srgbClr val="FFFFFF"/>
                </a:solidFill>
                <a:cs typeface="Arial" pitchFamily="34" charset="0"/>
              </a:rPr>
              <a:t>4.6</a:t>
            </a:r>
            <a:endParaRPr lang="en-GB" sz="1050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29" name="Text Box 4"/>
          <p:cNvSpPr txBox="1">
            <a:spLocks noChangeArrowheads="1"/>
          </p:cNvSpPr>
          <p:nvPr/>
        </p:nvSpPr>
        <p:spPr bwMode="auto">
          <a:xfrm>
            <a:off x="2163657" y="3205375"/>
            <a:ext cx="342900" cy="207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34390" rIns="0" bIns="34390">
            <a:spAutoFit/>
          </a:bodyPr>
          <a:lstStyle/>
          <a:p>
            <a:pPr algn="ctr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900" dirty="0">
                <a:solidFill>
                  <a:srgbClr val="FFFFFF"/>
                </a:solidFill>
                <a:cs typeface="Arial" pitchFamily="34" charset="0"/>
              </a:rPr>
              <a:t>0.9</a:t>
            </a:r>
            <a:endParaRPr lang="en-GB" sz="900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0" name="Text Box 4"/>
          <p:cNvSpPr txBox="1">
            <a:spLocks noChangeArrowheads="1"/>
          </p:cNvSpPr>
          <p:nvPr/>
        </p:nvSpPr>
        <p:spPr bwMode="auto">
          <a:xfrm>
            <a:off x="2154326" y="2436588"/>
            <a:ext cx="342900" cy="231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34390" rIns="0" bIns="34390">
            <a:spAutoFit/>
          </a:bodyPr>
          <a:lstStyle/>
          <a:p>
            <a:pPr algn="ctr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1050" dirty="0">
                <a:solidFill>
                  <a:srgbClr val="FFFFFF"/>
                </a:solidFill>
                <a:cs typeface="Arial" pitchFamily="34" charset="0"/>
              </a:rPr>
              <a:t>9.6</a:t>
            </a:r>
            <a:endParaRPr lang="en-GB" sz="1050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1" name="Text Box 4"/>
          <p:cNvSpPr txBox="1">
            <a:spLocks noChangeArrowheads="1"/>
          </p:cNvSpPr>
          <p:nvPr/>
        </p:nvSpPr>
        <p:spPr bwMode="auto">
          <a:xfrm>
            <a:off x="2154326" y="3328150"/>
            <a:ext cx="342900" cy="231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34390" rIns="0" bIns="34390">
            <a:spAutoFit/>
          </a:bodyPr>
          <a:lstStyle/>
          <a:p>
            <a:pPr algn="ctr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1050" dirty="0">
                <a:solidFill>
                  <a:srgbClr val="FFFFFF"/>
                </a:solidFill>
                <a:cs typeface="Arial" pitchFamily="34" charset="0"/>
              </a:rPr>
              <a:t>3.2</a:t>
            </a:r>
            <a:endParaRPr lang="en-GB" sz="1050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 bwMode="auto">
          <a:xfrm>
            <a:off x="4099877" y="4530268"/>
            <a:ext cx="3826115" cy="173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rtlCol="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825" i="1" dirty="0" smtClean="0">
                <a:solidFill>
                  <a:srgbClr val="000000"/>
                </a:solidFill>
                <a:ea typeface="Times New Roman" charset="0"/>
                <a:cs typeface="Times New Roman" charset="0"/>
              </a:rPr>
              <a:t>**</a:t>
            </a:r>
            <a:r>
              <a:rPr lang="en-US" sz="825" i="1" dirty="0">
                <a:solidFill>
                  <a:srgbClr val="000000"/>
                </a:solidFill>
                <a:ea typeface="Times New Roman" charset="0"/>
                <a:cs typeface="Times New Roman" charset="0"/>
              </a:rPr>
              <a:t>Includes combined heat-and-power and lease, plant, and export liquefaction fuel</a:t>
            </a:r>
          </a:p>
        </p:txBody>
      </p:sp>
      <p:sp>
        <p:nvSpPr>
          <p:cNvPr id="2" name="Rectangle 1"/>
          <p:cNvSpPr/>
          <p:nvPr/>
        </p:nvSpPr>
        <p:spPr>
          <a:xfrm>
            <a:off x="1652970" y="1755105"/>
            <a:ext cx="100584" cy="11218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2626245" y="1755105"/>
            <a:ext cx="100584" cy="11218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3654799" y="1755105"/>
            <a:ext cx="100584" cy="11218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4906966" y="1755105"/>
            <a:ext cx="100584" cy="11218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5816750" y="1755105"/>
            <a:ext cx="100584" cy="11218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36716" y="1730998"/>
            <a:ext cx="134684" cy="1537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 bwMode="auto">
          <a:xfrm>
            <a:off x="2751261" y="1730997"/>
            <a:ext cx="721351" cy="207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rtlCol="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050" dirty="0">
                <a:solidFill>
                  <a:srgbClr val="000000"/>
                </a:solidFill>
                <a:ea typeface="Times New Roman" charset="0"/>
                <a:cs typeface="Times New Roman" charset="0"/>
              </a:rPr>
              <a:t>Commercial</a:t>
            </a:r>
          </a:p>
        </p:txBody>
      </p:sp>
      <p:cxnSp>
        <p:nvCxnSpPr>
          <p:cNvPr id="60" name="Straight Connector 59"/>
          <p:cNvCxnSpPr/>
          <p:nvPr/>
        </p:nvCxnSpPr>
        <p:spPr>
          <a:xfrm>
            <a:off x="8083833" y="3749429"/>
            <a:ext cx="4572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8083833" y="2982152"/>
            <a:ext cx="4572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8083833" y="3357116"/>
            <a:ext cx="4572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8083833" y="2594466"/>
            <a:ext cx="4572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8083833" y="2786663"/>
            <a:ext cx="4572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8083833" y="3172562"/>
            <a:ext cx="4572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8083833" y="3551960"/>
            <a:ext cx="4572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 Box 4"/>
          <p:cNvSpPr txBox="1">
            <a:spLocks noChangeArrowheads="1"/>
          </p:cNvSpPr>
          <p:nvPr/>
        </p:nvSpPr>
        <p:spPr bwMode="auto">
          <a:xfrm>
            <a:off x="6551794" y="2803634"/>
            <a:ext cx="400050" cy="231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34390" rIns="0" bIns="34390">
            <a:spAutoFit/>
          </a:bodyPr>
          <a:lstStyle/>
          <a:p>
            <a:pPr algn="ctr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1050" dirty="0">
                <a:solidFill>
                  <a:srgbClr val="FFFFFF"/>
                </a:solidFill>
                <a:cs typeface="Arial" pitchFamily="34" charset="0"/>
              </a:rPr>
              <a:t>12.5</a:t>
            </a:r>
            <a:endParaRPr lang="en-GB" sz="1050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47" name="Text Box 4"/>
          <p:cNvSpPr txBox="1">
            <a:spLocks noChangeArrowheads="1"/>
          </p:cNvSpPr>
          <p:nvPr/>
        </p:nvSpPr>
        <p:spPr bwMode="auto">
          <a:xfrm>
            <a:off x="6580369" y="3527914"/>
            <a:ext cx="342900" cy="231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34390" rIns="0" bIns="34390">
            <a:spAutoFit/>
          </a:bodyPr>
          <a:lstStyle/>
          <a:p>
            <a:pPr algn="ctr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1050" dirty="0">
                <a:solidFill>
                  <a:srgbClr val="FFFFFF"/>
                </a:solidFill>
                <a:cs typeface="Arial" pitchFamily="34" charset="0"/>
              </a:rPr>
              <a:t>4.6</a:t>
            </a:r>
            <a:endParaRPr lang="en-GB" sz="1050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48" name="Text Box 4"/>
          <p:cNvSpPr txBox="1">
            <a:spLocks noChangeArrowheads="1"/>
          </p:cNvSpPr>
          <p:nvPr/>
        </p:nvSpPr>
        <p:spPr bwMode="auto">
          <a:xfrm>
            <a:off x="6580369" y="3157982"/>
            <a:ext cx="342900" cy="231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34390" rIns="0" bIns="34390">
            <a:spAutoFit/>
          </a:bodyPr>
          <a:lstStyle/>
          <a:p>
            <a:pPr algn="ctr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1050" dirty="0">
                <a:solidFill>
                  <a:srgbClr val="FFFFFF"/>
                </a:solidFill>
                <a:cs typeface="Arial" pitchFamily="34" charset="0"/>
              </a:rPr>
              <a:t>1.7</a:t>
            </a:r>
            <a:endParaRPr lang="en-GB" sz="1050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49" name="Text Box 4"/>
          <p:cNvSpPr txBox="1">
            <a:spLocks noChangeArrowheads="1"/>
          </p:cNvSpPr>
          <p:nvPr/>
        </p:nvSpPr>
        <p:spPr bwMode="auto">
          <a:xfrm>
            <a:off x="6580369" y="2152763"/>
            <a:ext cx="342900" cy="231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34390" rIns="0" bIns="34390">
            <a:spAutoFit/>
          </a:bodyPr>
          <a:lstStyle/>
          <a:p>
            <a:pPr algn="ctr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1050" dirty="0">
                <a:solidFill>
                  <a:srgbClr val="FFFFFF"/>
                </a:solidFill>
                <a:cs typeface="Arial" pitchFamily="34" charset="0"/>
              </a:rPr>
              <a:t>12.0</a:t>
            </a:r>
            <a:endParaRPr lang="en-GB" sz="1050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50" name="Text Box 4"/>
          <p:cNvSpPr txBox="1">
            <a:spLocks noChangeArrowheads="1"/>
          </p:cNvSpPr>
          <p:nvPr/>
        </p:nvSpPr>
        <p:spPr bwMode="auto">
          <a:xfrm>
            <a:off x="6580369" y="3314690"/>
            <a:ext cx="342900" cy="231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34390" rIns="0" bIns="34390">
            <a:spAutoFit/>
          </a:bodyPr>
          <a:lstStyle/>
          <a:p>
            <a:pPr algn="ctr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1050" dirty="0">
                <a:solidFill>
                  <a:srgbClr val="FFFFFF"/>
                </a:solidFill>
                <a:cs typeface="Arial" pitchFamily="34" charset="0"/>
              </a:rPr>
              <a:t>3.7</a:t>
            </a:r>
            <a:endParaRPr lang="en-GB" sz="1050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633420" y="4121101"/>
            <a:ext cx="12655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0000"/>
                </a:solidFill>
              </a:rPr>
              <a:t>2040</a:t>
            </a:r>
          </a:p>
        </p:txBody>
      </p:sp>
      <p:cxnSp>
        <p:nvCxnSpPr>
          <p:cNvPr id="52" name="Straight Connector 51"/>
          <p:cNvCxnSpPr/>
          <p:nvPr/>
        </p:nvCxnSpPr>
        <p:spPr>
          <a:xfrm>
            <a:off x="6429270" y="4111840"/>
            <a:ext cx="1496722" cy="215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2905125" y="4108646"/>
            <a:ext cx="1552094" cy="229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3048399" y="4129800"/>
            <a:ext cx="12655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0000"/>
                </a:solidFill>
              </a:rPr>
              <a:t>2020</a:t>
            </a:r>
          </a:p>
        </p:txBody>
      </p:sp>
      <p:cxnSp>
        <p:nvCxnSpPr>
          <p:cNvPr id="61" name="Straight Connector 60"/>
          <p:cNvCxnSpPr/>
          <p:nvPr/>
        </p:nvCxnSpPr>
        <p:spPr>
          <a:xfrm flipV="1">
            <a:off x="4664766" y="4108744"/>
            <a:ext cx="1480233" cy="3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4827625" y="4111938"/>
            <a:ext cx="12655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0000"/>
                </a:solidFill>
              </a:rPr>
              <a:t>2030</a:t>
            </a:r>
          </a:p>
        </p:txBody>
      </p:sp>
      <p:sp>
        <p:nvSpPr>
          <p:cNvPr id="65" name="TextBox 64"/>
          <p:cNvSpPr txBox="1"/>
          <p:nvPr/>
        </p:nvSpPr>
        <p:spPr bwMode="auto">
          <a:xfrm>
            <a:off x="4103239" y="4419610"/>
            <a:ext cx="2850095" cy="173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rtlCol="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825" i="1" dirty="0" smtClean="0">
                <a:solidFill>
                  <a:srgbClr val="000000"/>
                </a:solidFill>
                <a:ea typeface="Times New Roman" charset="0"/>
                <a:cs typeface="Times New Roman" charset="0"/>
              </a:rPr>
              <a:t>*</a:t>
            </a:r>
            <a:r>
              <a:rPr lang="en-US" sz="825" i="1" dirty="0">
                <a:solidFill>
                  <a:srgbClr val="000000"/>
                </a:solidFill>
                <a:ea typeface="Times New Roman" charset="0"/>
                <a:cs typeface="Times New Roman" charset="0"/>
              </a:rPr>
              <a:t>Includes pipeline fuel</a:t>
            </a:r>
          </a:p>
        </p:txBody>
      </p:sp>
      <p:cxnSp>
        <p:nvCxnSpPr>
          <p:cNvPr id="67" name="Straight Connector 66"/>
          <p:cNvCxnSpPr/>
          <p:nvPr/>
        </p:nvCxnSpPr>
        <p:spPr>
          <a:xfrm>
            <a:off x="8085621" y="2220154"/>
            <a:ext cx="4572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8085621" y="1832468"/>
            <a:ext cx="4572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8085621" y="2024665"/>
            <a:ext cx="4572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8085621" y="2410564"/>
            <a:ext cx="4572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4835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Object 2"/>
          <p:cNvGraphicFramePr>
            <a:graphicFrameLocks noGrp="1"/>
          </p:cNvGraphicFramePr>
          <p:nvPr>
            <p:ph type="chart" sz="quarter" idx="12"/>
            <p:extLst>
              <p:ext uri="{D42A27DB-BD31-4B8C-83A1-F6EECF244321}">
                <p14:modId xmlns:p14="http://schemas.microsoft.com/office/powerpoint/2010/main" val="2100142229"/>
              </p:ext>
            </p:extLst>
          </p:nvPr>
        </p:nvGraphicFramePr>
        <p:xfrm>
          <a:off x="685800" y="1311275"/>
          <a:ext cx="8001000" cy="3078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2" name="Text Placeholder 4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U.S. natural gas imports and exports</a:t>
            </a:r>
          </a:p>
          <a:p>
            <a:r>
              <a:rPr lang="en-US" smtClean="0"/>
              <a:t>trillion cubic feet</a:t>
            </a:r>
            <a:endParaRPr lang="en-GB" dirty="0" smtClean="0"/>
          </a:p>
        </p:txBody>
      </p:sp>
      <p:sp>
        <p:nvSpPr>
          <p:cNvPr id="30" name="Text Placeholder 41"/>
          <p:cNvSpPr>
            <a:spLocks noGrp="1"/>
          </p:cNvSpPr>
          <p:nvPr>
            <p:ph type="body" sz="quarter" idx="14"/>
          </p:nvPr>
        </p:nvSpPr>
        <p:spPr>
          <a:xfrm>
            <a:off x="4800600" y="840140"/>
            <a:ext cx="3741057" cy="41148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billion cubic feet per day</a:t>
            </a:r>
            <a:endParaRPr lang="en-GB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7"/>
          </p:nvPr>
        </p:nvSpPr>
        <p:spPr>
          <a:xfrm>
            <a:off x="666750" y="4793456"/>
            <a:ext cx="4628264" cy="295275"/>
          </a:xfrm>
        </p:spPr>
        <p:txBody>
          <a:bodyPr/>
          <a:lstStyle/>
          <a:p>
            <a:r>
              <a:rPr lang="en-US" dirty="0" smtClean="0"/>
              <a:t>Adam Sieminski, CFA Society Washington, DC (CFAW) </a:t>
            </a:r>
          </a:p>
          <a:p>
            <a:r>
              <a:rPr lang="en-US" dirty="0" smtClean="0"/>
              <a:t>October 13, 2016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Projected U.S. natural gas exports reflect the spread between domestic natural gas prices and world energy prices</a:t>
            </a:r>
            <a:endParaRPr lang="en-US" dirty="0"/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smtClean="0"/>
              <a:t>Source:  EIA, Annual Energy Outlook 2016</a:t>
            </a:r>
            <a:endParaRPr lang="en-US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8651435" y="4808538"/>
            <a:ext cx="384175" cy="273844"/>
          </a:xfrm>
        </p:spPr>
        <p:txBody>
          <a:bodyPr/>
          <a:lstStyle/>
          <a:p>
            <a:fld id="{3328D088-7B04-4EFB-98D0-39FA6889644B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310306" y="3815755"/>
            <a:ext cx="2516187" cy="32800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dirty="0" smtClean="0">
                <a:solidFill>
                  <a:schemeClr val="tx2"/>
                </a:solidFill>
                <a:cs typeface="Arial" pitchFamily="34" charset="0"/>
              </a:rPr>
              <a:t>LNG imports</a:t>
            </a:r>
            <a:endParaRPr lang="en-US" sz="1200" dirty="0">
              <a:solidFill>
                <a:schemeClr val="tx2"/>
              </a:solidFill>
              <a:cs typeface="Arial" pitchFamily="34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 flipV="1">
            <a:off x="1536192" y="3247017"/>
            <a:ext cx="113620" cy="60234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2060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 flipH="1" flipV="1">
            <a:off x="2112834" y="1433852"/>
            <a:ext cx="5775" cy="2676186"/>
          </a:xfrm>
          <a:prstGeom prst="line">
            <a:avLst/>
          </a:prstGeom>
          <a:solidFill>
            <a:srgbClr val="0096D7"/>
          </a:solidFill>
          <a:ln w="12700" cap="flat" cmpd="sng" algn="ctr">
            <a:solidFill>
              <a:srgbClr val="FFFFFF">
                <a:lumMod val="65000"/>
                <a:alpha val="65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437048" y="1436490"/>
            <a:ext cx="2120630" cy="20291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History</a:t>
            </a:r>
          </a:p>
        </p:txBody>
      </p:sp>
      <p:sp>
        <p:nvSpPr>
          <p:cNvPr id="43" name="Text Box 4"/>
          <p:cNvSpPr txBox="1">
            <a:spLocks noChangeArrowheads="1"/>
          </p:cNvSpPr>
          <p:nvPr/>
        </p:nvSpPr>
        <p:spPr bwMode="auto">
          <a:xfrm>
            <a:off x="1656640" y="1201326"/>
            <a:ext cx="914400" cy="277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5853" rIns="0" bIns="45853">
            <a:spAutoFit/>
          </a:bodyPr>
          <a:lstStyle/>
          <a:p>
            <a:pPr algn="ctr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2015</a:t>
            </a:r>
            <a:endParaRPr lang="en-GB" sz="12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Text Box 4"/>
          <p:cNvSpPr txBox="1">
            <a:spLocks noChangeArrowheads="1"/>
          </p:cNvSpPr>
          <p:nvPr/>
        </p:nvSpPr>
        <p:spPr bwMode="auto">
          <a:xfrm>
            <a:off x="3822599" y="1195506"/>
            <a:ext cx="914400" cy="277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5853" rIns="0" bIns="45853">
            <a:spAutoFit/>
          </a:bodyPr>
          <a:lstStyle/>
          <a:p>
            <a:pPr algn="ctr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2015</a:t>
            </a:r>
            <a:endParaRPr lang="en-GB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Text Box 15"/>
          <p:cNvSpPr txBox="1">
            <a:spLocks noChangeArrowheads="1"/>
          </p:cNvSpPr>
          <p:nvPr/>
        </p:nvSpPr>
        <p:spPr bwMode="auto">
          <a:xfrm>
            <a:off x="8298144" y="1448512"/>
            <a:ext cx="425794" cy="33457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rIns="0"/>
          <a:lstStyle/>
          <a:p>
            <a:r>
              <a:rPr lang="en-US" sz="1200" dirty="0" smtClean="0">
                <a:cs typeface="Arial" pitchFamily="34" charset="0"/>
              </a:rPr>
              <a:t>40</a:t>
            </a:r>
            <a:endParaRPr lang="en-US" sz="1200" dirty="0">
              <a:cs typeface="Arial" pitchFamily="34" charset="0"/>
            </a:endParaRPr>
          </a:p>
        </p:txBody>
      </p:sp>
      <p:sp>
        <p:nvSpPr>
          <p:cNvPr id="66" name="Text Box 4"/>
          <p:cNvSpPr txBox="1">
            <a:spLocks noChangeArrowheads="1"/>
          </p:cNvSpPr>
          <p:nvPr/>
        </p:nvSpPr>
        <p:spPr bwMode="auto">
          <a:xfrm>
            <a:off x="6017399" y="1203835"/>
            <a:ext cx="914400" cy="277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5853" rIns="0" bIns="45853">
            <a:spAutoFit/>
          </a:bodyPr>
          <a:lstStyle/>
          <a:p>
            <a:pPr algn="ctr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2015</a:t>
            </a:r>
            <a:endParaRPr lang="en-GB" sz="12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3943345" y="1417660"/>
            <a:ext cx="270596" cy="27781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7" name="Rectangle 96"/>
          <p:cNvSpPr/>
          <p:nvPr/>
        </p:nvSpPr>
        <p:spPr>
          <a:xfrm>
            <a:off x="6126957" y="1406411"/>
            <a:ext cx="271452" cy="27373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8" name="Straight Arrow Connector 97"/>
          <p:cNvCxnSpPr>
            <a:stCxn id="20" idx="1"/>
          </p:cNvCxnSpPr>
          <p:nvPr/>
        </p:nvCxnSpPr>
        <p:spPr bwMode="auto">
          <a:xfrm flipH="1">
            <a:off x="6092308" y="2082804"/>
            <a:ext cx="334026" cy="18402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99" name="Straight Arrow Connector 98"/>
          <p:cNvCxnSpPr/>
          <p:nvPr/>
        </p:nvCxnSpPr>
        <p:spPr bwMode="auto">
          <a:xfrm flipH="1">
            <a:off x="6110290" y="2622761"/>
            <a:ext cx="334208" cy="20186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5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01" name="Text Box 9"/>
          <p:cNvSpPr txBox="1">
            <a:spLocks noChangeArrowheads="1"/>
          </p:cNvSpPr>
          <p:nvPr/>
        </p:nvSpPr>
        <p:spPr bwMode="auto">
          <a:xfrm>
            <a:off x="6571925" y="1177854"/>
            <a:ext cx="1628542" cy="23540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Low Oil Price</a:t>
            </a:r>
            <a:endParaRPr lang="en-US" sz="12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 Box 15"/>
          <p:cNvSpPr txBox="1">
            <a:spLocks noChangeArrowheads="1"/>
          </p:cNvSpPr>
          <p:nvPr/>
        </p:nvSpPr>
        <p:spPr bwMode="auto">
          <a:xfrm>
            <a:off x="6444498" y="2287271"/>
            <a:ext cx="1635770" cy="3876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200" dirty="0" smtClean="0">
                <a:solidFill>
                  <a:schemeClr val="accent5"/>
                </a:solidFill>
                <a:cs typeface="Arial" pitchFamily="34" charset="0"/>
              </a:rPr>
              <a:t>Pipeline exports to Mexico</a:t>
            </a:r>
            <a:endParaRPr lang="en-US" sz="1200" dirty="0">
              <a:solidFill>
                <a:schemeClr val="accent5"/>
              </a:solidFill>
              <a:cs typeface="Arial" pitchFamily="34" charset="0"/>
            </a:endParaRPr>
          </a:p>
        </p:txBody>
      </p:sp>
      <p:sp>
        <p:nvSpPr>
          <p:cNvPr id="73" name="Text Box 15"/>
          <p:cNvSpPr txBox="1">
            <a:spLocks noChangeArrowheads="1"/>
          </p:cNvSpPr>
          <p:nvPr/>
        </p:nvSpPr>
        <p:spPr bwMode="auto">
          <a:xfrm>
            <a:off x="1806275" y="3444574"/>
            <a:ext cx="2516187" cy="19509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1200" dirty="0" smtClean="0">
                <a:solidFill>
                  <a:schemeClr val="accent6"/>
                </a:solidFill>
                <a:cs typeface="Arial" pitchFamily="34" charset="0"/>
              </a:rPr>
              <a:t>Pipeline exports to Canada</a:t>
            </a:r>
            <a:endParaRPr lang="en-US" sz="1200" dirty="0">
              <a:solidFill>
                <a:schemeClr val="accent6"/>
              </a:solidFill>
              <a:cs typeface="Arial" pitchFamily="34" charset="0"/>
            </a:endParaRP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4316049" y="3426009"/>
            <a:ext cx="2823947" cy="32800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1200" dirty="0" smtClean="0">
                <a:solidFill>
                  <a:schemeClr val="accent3"/>
                </a:solidFill>
                <a:cs typeface="Arial" pitchFamily="34" charset="0"/>
              </a:rPr>
              <a:t>Pipeline imports from Canada</a:t>
            </a:r>
            <a:endParaRPr lang="en-US" sz="1200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53" name="Text Box 14"/>
          <p:cNvSpPr txBox="1">
            <a:spLocks noChangeArrowheads="1"/>
          </p:cNvSpPr>
          <p:nvPr/>
        </p:nvSpPr>
        <p:spPr bwMode="auto">
          <a:xfrm>
            <a:off x="971075" y="2334728"/>
            <a:ext cx="1560396" cy="275195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dirty="0" smtClean="0">
                <a:solidFill>
                  <a:schemeClr val="accent4"/>
                </a:solidFill>
                <a:cs typeface="Arial" pitchFamily="34" charset="0"/>
              </a:rPr>
              <a:t>Alaska LNG exports</a:t>
            </a:r>
            <a:endParaRPr lang="en-US" sz="1200" dirty="0">
              <a:solidFill>
                <a:schemeClr val="accent4"/>
              </a:solidFill>
              <a:cs typeface="Arial" pitchFamily="34" charset="0"/>
            </a:endParaRPr>
          </a:p>
        </p:txBody>
      </p:sp>
      <p:cxnSp>
        <p:nvCxnSpPr>
          <p:cNvPr id="106" name="Straight Arrow Connector 105"/>
          <p:cNvCxnSpPr/>
          <p:nvPr/>
        </p:nvCxnSpPr>
        <p:spPr bwMode="auto">
          <a:xfrm flipH="1" flipV="1">
            <a:off x="4813618" y="3395416"/>
            <a:ext cx="185250" cy="18140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3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grpSp>
        <p:nvGrpSpPr>
          <p:cNvPr id="117" name="Group 116"/>
          <p:cNvGrpSpPr/>
          <p:nvPr/>
        </p:nvGrpSpPr>
        <p:grpSpPr>
          <a:xfrm>
            <a:off x="3971925" y="3182427"/>
            <a:ext cx="244392" cy="331033"/>
            <a:chOff x="3971011" y="4187355"/>
            <a:chExt cx="232921" cy="548166"/>
          </a:xfrm>
        </p:grpSpPr>
        <p:cxnSp>
          <p:nvCxnSpPr>
            <p:cNvPr id="108" name="Straight Arrow Connector 107"/>
            <p:cNvCxnSpPr/>
            <p:nvPr/>
          </p:nvCxnSpPr>
          <p:spPr bwMode="auto">
            <a:xfrm flipV="1">
              <a:off x="4027148" y="4187355"/>
              <a:ext cx="176784" cy="8404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112" name="Straight Arrow Connector 111"/>
            <p:cNvCxnSpPr/>
            <p:nvPr/>
          </p:nvCxnSpPr>
          <p:spPr bwMode="auto">
            <a:xfrm flipV="1">
              <a:off x="3971011" y="4266640"/>
              <a:ext cx="56810" cy="468881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</p:grpSp>
      <p:sp>
        <p:nvSpPr>
          <p:cNvPr id="58" name="Text Box 15"/>
          <p:cNvSpPr txBox="1">
            <a:spLocks noChangeArrowheads="1"/>
          </p:cNvSpPr>
          <p:nvPr/>
        </p:nvSpPr>
        <p:spPr bwMode="auto">
          <a:xfrm>
            <a:off x="8284943" y="1857881"/>
            <a:ext cx="425794" cy="33457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rIns="0"/>
          <a:lstStyle/>
          <a:p>
            <a:r>
              <a:rPr lang="en-US" sz="1200" dirty="0" smtClean="0">
                <a:cs typeface="Arial" pitchFamily="34" charset="0"/>
              </a:rPr>
              <a:t>30</a:t>
            </a:r>
            <a:endParaRPr lang="en-US" sz="1200" dirty="0">
              <a:cs typeface="Arial" pitchFamily="34" charset="0"/>
            </a:endParaRPr>
          </a:p>
        </p:txBody>
      </p:sp>
      <p:sp>
        <p:nvSpPr>
          <p:cNvPr id="59" name="Text Box 15"/>
          <p:cNvSpPr txBox="1">
            <a:spLocks noChangeArrowheads="1"/>
          </p:cNvSpPr>
          <p:nvPr/>
        </p:nvSpPr>
        <p:spPr bwMode="auto">
          <a:xfrm>
            <a:off x="8298144" y="2262219"/>
            <a:ext cx="425794" cy="33457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rIns="0"/>
          <a:lstStyle/>
          <a:p>
            <a:r>
              <a:rPr lang="en-US" sz="1200" dirty="0" smtClean="0">
                <a:cs typeface="Arial" pitchFamily="34" charset="0"/>
              </a:rPr>
              <a:t>20</a:t>
            </a:r>
            <a:endParaRPr lang="en-US" sz="1200" dirty="0">
              <a:cs typeface="Arial" pitchFamily="34" charset="0"/>
            </a:endParaRPr>
          </a:p>
        </p:txBody>
      </p:sp>
      <p:sp>
        <p:nvSpPr>
          <p:cNvPr id="60" name="Text Box 15"/>
          <p:cNvSpPr txBox="1">
            <a:spLocks noChangeArrowheads="1"/>
          </p:cNvSpPr>
          <p:nvPr/>
        </p:nvSpPr>
        <p:spPr bwMode="auto">
          <a:xfrm>
            <a:off x="8257200" y="2658877"/>
            <a:ext cx="425794" cy="33457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rIns="0"/>
          <a:lstStyle/>
          <a:p>
            <a:r>
              <a:rPr lang="en-US" sz="1200" dirty="0" smtClean="0">
                <a:cs typeface="Arial" pitchFamily="34" charset="0"/>
              </a:rPr>
              <a:t> 10</a:t>
            </a:r>
            <a:endParaRPr lang="en-US" sz="1200" dirty="0">
              <a:cs typeface="Arial" pitchFamily="34" charset="0"/>
            </a:endParaRPr>
          </a:p>
        </p:txBody>
      </p:sp>
      <p:sp>
        <p:nvSpPr>
          <p:cNvPr id="61" name="Text Box 15"/>
          <p:cNvSpPr txBox="1">
            <a:spLocks noChangeArrowheads="1"/>
          </p:cNvSpPr>
          <p:nvPr/>
        </p:nvSpPr>
        <p:spPr bwMode="auto">
          <a:xfrm>
            <a:off x="8257200" y="3080947"/>
            <a:ext cx="425794" cy="33457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rIns="0"/>
          <a:lstStyle/>
          <a:p>
            <a:r>
              <a:rPr lang="en-US" sz="1200" dirty="0" smtClean="0">
                <a:cs typeface="Arial" pitchFamily="34" charset="0"/>
              </a:rPr>
              <a:t>  0</a:t>
            </a:r>
            <a:endParaRPr lang="en-US" sz="1200" dirty="0">
              <a:cs typeface="Arial" pitchFamily="34" charset="0"/>
            </a:endParaRPr>
          </a:p>
        </p:txBody>
      </p:sp>
      <p:sp>
        <p:nvSpPr>
          <p:cNvPr id="62" name="Text Box 15"/>
          <p:cNvSpPr txBox="1">
            <a:spLocks noChangeArrowheads="1"/>
          </p:cNvSpPr>
          <p:nvPr/>
        </p:nvSpPr>
        <p:spPr bwMode="auto">
          <a:xfrm>
            <a:off x="8243999" y="3485151"/>
            <a:ext cx="425794" cy="33457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rIns="0"/>
          <a:lstStyle/>
          <a:p>
            <a:r>
              <a:rPr lang="en-US" sz="1200" dirty="0" smtClean="0">
                <a:cs typeface="Arial" pitchFamily="34" charset="0"/>
              </a:rPr>
              <a:t>-10</a:t>
            </a:r>
            <a:endParaRPr lang="en-US" sz="1200" dirty="0">
              <a:cs typeface="Arial" pitchFamily="34" charset="0"/>
            </a:endParaRPr>
          </a:p>
        </p:txBody>
      </p:sp>
      <p:sp>
        <p:nvSpPr>
          <p:cNvPr id="63" name="Text Box 15"/>
          <p:cNvSpPr txBox="1">
            <a:spLocks noChangeArrowheads="1"/>
          </p:cNvSpPr>
          <p:nvPr/>
        </p:nvSpPr>
        <p:spPr bwMode="auto">
          <a:xfrm>
            <a:off x="8243999" y="3893960"/>
            <a:ext cx="425794" cy="33457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rIns="0"/>
          <a:lstStyle/>
          <a:p>
            <a:r>
              <a:rPr lang="en-US" sz="1200" dirty="0" smtClean="0">
                <a:cs typeface="Arial" pitchFamily="34" charset="0"/>
              </a:rPr>
              <a:t>-20</a:t>
            </a:r>
            <a:endParaRPr lang="en-US" sz="1200" dirty="0">
              <a:cs typeface="Arial" pitchFamily="34" charset="0"/>
            </a:endParaRPr>
          </a:p>
        </p:txBody>
      </p:sp>
      <p:sp>
        <p:nvSpPr>
          <p:cNvPr id="57" name="Text Box 20"/>
          <p:cNvSpPr txBox="1">
            <a:spLocks noChangeArrowheads="1"/>
          </p:cNvSpPr>
          <p:nvPr/>
        </p:nvSpPr>
        <p:spPr bwMode="auto">
          <a:xfrm>
            <a:off x="4169355" y="982372"/>
            <a:ext cx="2177128" cy="36992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 smtClean="0"/>
              <a:t>High Oil and Gas Resource and Technology</a:t>
            </a:r>
            <a:endParaRPr lang="en-US" sz="1200" b="1" dirty="0"/>
          </a:p>
        </p:txBody>
      </p:sp>
      <p:cxnSp>
        <p:nvCxnSpPr>
          <p:cNvPr id="48" name="Straight Arrow Connector 47"/>
          <p:cNvCxnSpPr/>
          <p:nvPr/>
        </p:nvCxnSpPr>
        <p:spPr bwMode="auto">
          <a:xfrm flipH="1">
            <a:off x="1228935" y="2674931"/>
            <a:ext cx="95658" cy="48998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C000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 flipH="1" flipV="1">
            <a:off x="4294239" y="1432535"/>
            <a:ext cx="4803" cy="2677503"/>
          </a:xfrm>
          <a:prstGeom prst="line">
            <a:avLst/>
          </a:prstGeom>
          <a:solidFill>
            <a:srgbClr val="0096D7"/>
          </a:solidFill>
          <a:ln w="12700" cap="flat" cmpd="sng" algn="ctr">
            <a:solidFill>
              <a:srgbClr val="FFFFFF">
                <a:lumMod val="65000"/>
                <a:alpha val="65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/>
          <p:nvPr/>
        </p:nvCxnSpPr>
        <p:spPr bwMode="auto">
          <a:xfrm flipH="1" flipV="1">
            <a:off x="6478707" y="1443762"/>
            <a:ext cx="440" cy="2666276"/>
          </a:xfrm>
          <a:prstGeom prst="line">
            <a:avLst/>
          </a:prstGeom>
          <a:solidFill>
            <a:srgbClr val="0096D7"/>
          </a:solidFill>
          <a:ln w="12700" cap="flat" cmpd="sng" algn="ctr">
            <a:solidFill>
              <a:srgbClr val="FFFFFF">
                <a:lumMod val="65000"/>
                <a:alpha val="65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 Box 14"/>
          <p:cNvSpPr txBox="1">
            <a:spLocks noChangeArrowheads="1"/>
          </p:cNvSpPr>
          <p:nvPr/>
        </p:nvSpPr>
        <p:spPr bwMode="auto">
          <a:xfrm>
            <a:off x="6426334" y="1875767"/>
            <a:ext cx="1617065" cy="4140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200" dirty="0" smtClean="0">
                <a:solidFill>
                  <a:schemeClr val="accent2"/>
                </a:solidFill>
                <a:cs typeface="Arial" pitchFamily="34" charset="0"/>
              </a:rPr>
              <a:t>Lower 48 states LNG exports</a:t>
            </a:r>
            <a:endParaRPr lang="en-US" sz="1200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50" name="Text Box 9"/>
          <p:cNvSpPr txBox="1">
            <a:spLocks noChangeArrowheads="1"/>
          </p:cNvSpPr>
          <p:nvPr/>
        </p:nvSpPr>
        <p:spPr bwMode="auto">
          <a:xfrm>
            <a:off x="2137085" y="1177854"/>
            <a:ext cx="1628542" cy="23540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Reference</a:t>
            </a:r>
            <a:endParaRPr lang="en-US" sz="12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2" name="Straight Connector 51"/>
          <p:cNvCxnSpPr/>
          <p:nvPr/>
        </p:nvCxnSpPr>
        <p:spPr>
          <a:xfrm>
            <a:off x="8266713" y="4030417"/>
            <a:ext cx="4572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8266713" y="2403932"/>
            <a:ext cx="4572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8266713" y="1589564"/>
            <a:ext cx="4572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8266713" y="2810475"/>
            <a:ext cx="4572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8266713" y="3623396"/>
            <a:ext cx="4572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8266713" y="1998257"/>
            <a:ext cx="4572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87551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66748" y="371474"/>
            <a:ext cx="8020051" cy="463413"/>
          </a:xfrm>
          <a:prstGeom prst="rect">
            <a:avLst/>
          </a:prstGeom>
        </p:spPr>
        <p:txBody>
          <a:bodyPr/>
          <a:lstStyle/>
          <a:p>
            <a:r>
              <a:rPr lang="en-US" sz="2200" dirty="0" smtClean="0"/>
              <a:t>For more information</a:t>
            </a:r>
            <a:endParaRPr lang="en-US" sz="22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685800" y="998376"/>
            <a:ext cx="8001000" cy="3527904"/>
          </a:xfrm>
        </p:spPr>
        <p:txBody>
          <a:bodyPr/>
          <a:lstStyle/>
          <a:p>
            <a:pPr>
              <a:buNone/>
            </a:pPr>
            <a:r>
              <a:rPr lang="en-US" sz="1500" dirty="0"/>
              <a:t>U.S. Energy Information Administration home page | </a:t>
            </a:r>
            <a:r>
              <a:rPr lang="en-US" sz="1500" dirty="0">
                <a:hlinkClick r:id="rId3"/>
              </a:rPr>
              <a:t>www.eia.gov</a:t>
            </a:r>
            <a:endParaRPr lang="en-US" sz="1500" dirty="0"/>
          </a:p>
          <a:p>
            <a:pPr>
              <a:buNone/>
            </a:pPr>
            <a:r>
              <a:rPr lang="en-US" sz="1500" dirty="0"/>
              <a:t>Annual Energy Outlook | </a:t>
            </a:r>
            <a:r>
              <a:rPr lang="en-US" sz="1500" dirty="0">
                <a:hlinkClick r:id="rId4"/>
              </a:rPr>
              <a:t>www.eia.gov/forecasts/aeo</a:t>
            </a:r>
            <a:endParaRPr lang="en-US" sz="1500" dirty="0"/>
          </a:p>
          <a:p>
            <a:pPr>
              <a:buNone/>
            </a:pPr>
            <a:r>
              <a:rPr lang="en-US" sz="1500" dirty="0"/>
              <a:t>Short-Term Energy Outlook | </a:t>
            </a:r>
            <a:r>
              <a:rPr lang="en-US" sz="1500" dirty="0">
                <a:hlinkClick r:id="rId5"/>
              </a:rPr>
              <a:t>www.eia.gov/forecasts/steo</a:t>
            </a:r>
            <a:endParaRPr lang="en-US" sz="1500" dirty="0"/>
          </a:p>
          <a:p>
            <a:pPr>
              <a:buNone/>
            </a:pPr>
            <a:r>
              <a:rPr lang="en-US" sz="1500" dirty="0"/>
              <a:t>International Energy Outlook | </a:t>
            </a:r>
            <a:r>
              <a:rPr lang="en-US" sz="1500" dirty="0">
                <a:hlinkClick r:id="rId6"/>
              </a:rPr>
              <a:t>www.eia.gov/forecasts/ieo</a:t>
            </a:r>
            <a:endParaRPr lang="en-US" sz="1500" dirty="0"/>
          </a:p>
          <a:p>
            <a:pPr>
              <a:buNone/>
            </a:pPr>
            <a:r>
              <a:rPr lang="en-US" sz="1500" dirty="0"/>
              <a:t>Today In Energy | </a:t>
            </a:r>
            <a:r>
              <a:rPr lang="en-US" sz="1500" dirty="0">
                <a:hlinkClick r:id="rId7"/>
              </a:rPr>
              <a:t>www.eia.gov/todayinenergy</a:t>
            </a:r>
            <a:endParaRPr lang="en-US" sz="1500" dirty="0"/>
          </a:p>
          <a:p>
            <a:pPr>
              <a:buNone/>
            </a:pPr>
            <a:r>
              <a:rPr lang="en-US" sz="1500" dirty="0"/>
              <a:t>Monthly Energy Review | </a:t>
            </a:r>
            <a:r>
              <a:rPr lang="en-US" sz="1500" dirty="0">
                <a:hlinkClick r:id="rId8"/>
              </a:rPr>
              <a:t>www.eia.gov/totalenergy/data/monthly</a:t>
            </a:r>
            <a:endParaRPr lang="en-US" sz="1500" dirty="0"/>
          </a:p>
          <a:p>
            <a:pPr>
              <a:buNone/>
            </a:pPr>
            <a:r>
              <a:rPr lang="en-US" sz="1500" dirty="0"/>
              <a:t>State Energy Portal | </a:t>
            </a:r>
            <a:r>
              <a:rPr lang="en-US" sz="1500" dirty="0">
                <a:hlinkClick r:id="rId9"/>
              </a:rPr>
              <a:t>www.eia.gov/state</a:t>
            </a:r>
            <a:r>
              <a:rPr lang="en-US" sz="1500" dirty="0"/>
              <a:t>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648875" y="4807454"/>
            <a:ext cx="384175" cy="273844"/>
          </a:xfrm>
          <a:prstGeom prst="rect">
            <a:avLst/>
          </a:prstGeom>
        </p:spPr>
        <p:txBody>
          <a:bodyPr/>
          <a:lstStyle/>
          <a:p>
            <a:fld id="{2D80C5C9-96E0-47EC-B500-37C5FE284639}" type="slidenum">
              <a:rPr lang="en-US" smtClean="0">
                <a:solidFill>
                  <a:srgbClr val="000000"/>
                </a:solidFill>
              </a:rPr>
              <a:pPr/>
              <a:t>19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49" y="4793456"/>
            <a:ext cx="4848004" cy="295275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000" i="1" dirty="0" smtClean="0">
                <a:solidFill>
                  <a:schemeClr val="bg1"/>
                </a:solidFill>
              </a:rPr>
              <a:t>Adam Sieminski, CFA Society Washington, DC (CFAW)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000" i="1" dirty="0" smtClean="0">
                <a:solidFill>
                  <a:schemeClr val="bg1"/>
                </a:solidFill>
              </a:rPr>
              <a:t>October 13, 2016</a:t>
            </a:r>
            <a:endParaRPr lang="en-US" sz="1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56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Key takeaways from AEO2016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685800" y="891540"/>
            <a:ext cx="8001000" cy="3774728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Energy use per dollar of Gross Domestic Product declines through 2040 allowing for economic growth without upward pressure on energy consumption and related emissions</a:t>
            </a:r>
          </a:p>
          <a:p>
            <a:r>
              <a:rPr lang="en-US" dirty="0" smtClean="0"/>
              <a:t>Market forces drive up oil prices throughout the projection and U.S. production increases in response</a:t>
            </a:r>
          </a:p>
          <a:p>
            <a:r>
              <a:rPr lang="en-US" dirty="0" smtClean="0"/>
              <a:t>Natural gas production increases despite relatively low and stable natural gas prices</a:t>
            </a:r>
          </a:p>
          <a:p>
            <a:r>
              <a:rPr lang="en-US" dirty="0" smtClean="0"/>
              <a:t>Technological improvements are key drivers of U.S. oil and gas production</a:t>
            </a:r>
          </a:p>
          <a:p>
            <a:r>
              <a:rPr lang="en-US" dirty="0" smtClean="0"/>
              <a:t>Net exports of liquefied natural gas range between 3.5 Tcf and 10.6 Tcf in 2040 depending on relative prices in foreign markets</a:t>
            </a:r>
          </a:p>
          <a:p>
            <a:r>
              <a:rPr lang="en-US" dirty="0" smtClean="0"/>
              <a:t>EPA’s proposed medium and heavy-duty vehicle Phase 2 standards would increase fuel economy, resulting in 18% lower diesel consumption in 2040 compared with the Reference case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3905250" cy="295275"/>
          </a:xfrm>
        </p:spPr>
        <p:txBody>
          <a:bodyPr/>
          <a:lstStyle/>
          <a:p>
            <a:r>
              <a:rPr lang="en-US" dirty="0" smtClean="0"/>
              <a:t>Adam Sieminski, </a:t>
            </a:r>
            <a:r>
              <a:rPr lang="en-US" dirty="0"/>
              <a:t>CFA </a:t>
            </a:r>
            <a:r>
              <a:rPr lang="en-US" dirty="0" smtClean="0"/>
              <a:t>Society Washington, DC (CFAW)</a:t>
            </a:r>
          </a:p>
          <a:p>
            <a:r>
              <a:rPr lang="en-US" dirty="0" smtClean="0"/>
              <a:t>October </a:t>
            </a:r>
            <a:r>
              <a:rPr lang="en-US" dirty="0"/>
              <a:t>13, 2016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948DD1-5963-4816-BE5A-05BCCCAC15E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78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takeaways from AEO2016 (continued)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>
              <a:spcBef>
                <a:spcPts val="750"/>
              </a:spcBef>
            </a:pPr>
            <a:r>
              <a:rPr lang="en-US" sz="1400" dirty="0"/>
              <a:t>EPA’s </a:t>
            </a:r>
            <a:r>
              <a:rPr lang="en-US" sz="1400" dirty="0" smtClean="0"/>
              <a:t>Clean Power Plan (CPP) requires </a:t>
            </a:r>
            <a:r>
              <a:rPr lang="en-US" sz="1400" dirty="0"/>
              <a:t>states to reduce carbon dioxide emissions from existing fossil generators</a:t>
            </a:r>
            <a:r>
              <a:rPr lang="en-US" sz="1400" dirty="0" smtClean="0"/>
              <a:t>:</a:t>
            </a:r>
            <a:endParaRPr lang="en-US" sz="1400" dirty="0"/>
          </a:p>
          <a:p>
            <a:pPr lvl="1">
              <a:spcBef>
                <a:spcPts val="750"/>
              </a:spcBef>
            </a:pPr>
            <a:r>
              <a:rPr lang="en-US" sz="1300" dirty="0"/>
              <a:t>Details of the CPP implementation strategies selected by the states affect the overall generation mix, as well as consumer </a:t>
            </a:r>
            <a:r>
              <a:rPr lang="en-US" sz="1300" dirty="0" smtClean="0"/>
              <a:t>prices</a:t>
            </a:r>
            <a:endParaRPr lang="en-US" sz="1300" dirty="0"/>
          </a:p>
          <a:p>
            <a:pPr lvl="1">
              <a:spcBef>
                <a:spcPts val="750"/>
              </a:spcBef>
            </a:pPr>
            <a:r>
              <a:rPr lang="en-US" sz="1300" dirty="0" smtClean="0"/>
              <a:t>CPP effects on coal production vary across regions</a:t>
            </a:r>
            <a:endParaRPr lang="en-US" sz="1300" dirty="0"/>
          </a:p>
          <a:p>
            <a:pPr lvl="1">
              <a:spcBef>
                <a:spcPts val="750"/>
              </a:spcBef>
            </a:pPr>
            <a:r>
              <a:rPr lang="en-US" sz="1300" dirty="0" smtClean="0"/>
              <a:t>CPP, </a:t>
            </a:r>
            <a:r>
              <a:rPr lang="en-US" sz="1300" dirty="0"/>
              <a:t>along with renewable tax credit extension and lower natural gas prices, contributes to a shift in the generation mix, with increases in generation from natural gas and renewables and reduced coal </a:t>
            </a:r>
            <a:r>
              <a:rPr lang="en-US" sz="1300" dirty="0" smtClean="0"/>
              <a:t>generation</a:t>
            </a:r>
            <a:endParaRPr lang="en-US" sz="1300" dirty="0"/>
          </a:p>
          <a:p>
            <a:pPr lvl="1">
              <a:spcBef>
                <a:spcPts val="750"/>
              </a:spcBef>
            </a:pPr>
            <a:r>
              <a:rPr lang="en-US" sz="1300" dirty="0"/>
              <a:t>Even if the CPP is not implemented, key factors combine to support a transition from coal to natural gas as the predominant fuel for electric </a:t>
            </a:r>
            <a:r>
              <a:rPr lang="en-US" sz="1300" dirty="0" smtClean="0"/>
              <a:t>generation</a:t>
            </a:r>
            <a:endParaRPr lang="en-US" sz="1300" dirty="0"/>
          </a:p>
          <a:p>
            <a:pPr>
              <a:spcBef>
                <a:spcPts val="750"/>
              </a:spcBef>
            </a:pPr>
            <a:r>
              <a:rPr lang="en-US" sz="1400" dirty="0" smtClean="0"/>
              <a:t>Extending or expanding existing laws and regulations, including efficiency policies for appliances and vehicles, the CPP, and EPA’s proposed Phase 2 standards for medium- and heavy-duty trucks results lower energy consumption and CO2 emissions than projected in the Reference case</a:t>
            </a:r>
            <a:endParaRPr lang="en-US" sz="1400" dirty="0"/>
          </a:p>
          <a:p>
            <a:pPr>
              <a:spcBef>
                <a:spcPts val="750"/>
              </a:spcBef>
            </a:pPr>
            <a:endParaRPr lang="en-US" sz="1400" dirty="0" smtClean="0"/>
          </a:p>
          <a:p>
            <a:pPr>
              <a:spcBef>
                <a:spcPts val="750"/>
              </a:spcBef>
            </a:pPr>
            <a:endParaRPr lang="en-US" sz="1400" dirty="0"/>
          </a:p>
          <a:p>
            <a:pPr marL="0" indent="0">
              <a:buNone/>
            </a:pPr>
            <a:endParaRPr lang="en-US" sz="1050" dirty="0"/>
          </a:p>
          <a:p>
            <a:endParaRPr lang="en-US" sz="1050" dirty="0"/>
          </a:p>
          <a:p>
            <a:endParaRPr lang="en-US" sz="1050" dirty="0"/>
          </a:p>
          <a:p>
            <a:endParaRPr lang="en-US" sz="1050" dirty="0"/>
          </a:p>
          <a:p>
            <a:endParaRPr lang="en-US" sz="1050" dirty="0"/>
          </a:p>
          <a:p>
            <a:endParaRPr lang="en-US" sz="105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3905250" cy="2952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Adam Sieminski, CFA Society Washington, DC (CFAW) </a:t>
            </a:r>
          </a:p>
          <a:p>
            <a:pPr>
              <a:defRPr/>
            </a:pPr>
            <a:r>
              <a:rPr lang="en-US" dirty="0" smtClean="0"/>
              <a:t>October 13,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648183" y="4814888"/>
            <a:ext cx="384175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13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2"/>
          <p:cNvGraphicFramePr>
            <a:graphicFrameLocks noGrp="1" noChangeAspect="1"/>
          </p:cNvGraphicFramePr>
          <p:nvPr>
            <p:ph type="chart" sz="quarter" idx="12"/>
            <p:extLst>
              <p:ext uri="{D42A27DB-BD31-4B8C-83A1-F6EECF244321}">
                <p14:modId xmlns:p14="http://schemas.microsoft.com/office/powerpoint/2010/main" val="588379347"/>
              </p:ext>
            </p:extLst>
          </p:nvPr>
        </p:nvGraphicFramePr>
        <p:xfrm>
          <a:off x="685800" y="1311275"/>
          <a:ext cx="8001000" cy="3078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749300" y="840140"/>
            <a:ext cx="3960622" cy="411480"/>
          </a:xfrm>
        </p:spPr>
        <p:txBody>
          <a:bodyPr/>
          <a:lstStyle/>
          <a:p>
            <a:r>
              <a:rPr lang="en-US" dirty="0"/>
              <a:t>U.S. primary energy consumption</a:t>
            </a:r>
          </a:p>
          <a:p>
            <a:r>
              <a:rPr lang="en-US" dirty="0"/>
              <a:t>quadrillion </a:t>
            </a:r>
            <a:r>
              <a:rPr lang="en-US" dirty="0" smtClean="0"/>
              <a:t>Btu</a:t>
            </a:r>
            <a:endParaRPr lang="en-US" dirty="0"/>
          </a:p>
        </p:txBody>
      </p:sp>
      <p:sp>
        <p:nvSpPr>
          <p:cNvPr id="48" name="Footer Placeholder 2"/>
          <p:cNvSpPr>
            <a:spLocks noGrp="1"/>
          </p:cNvSpPr>
          <p:nvPr>
            <p:ph type="ftr" sz="quarter" idx="17"/>
          </p:nvPr>
        </p:nvSpPr>
        <p:spPr>
          <a:xfrm>
            <a:off x="666750" y="4793456"/>
            <a:ext cx="4759698" cy="295275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000" i="1" dirty="0" smtClean="0">
                <a:solidFill>
                  <a:schemeClr val="bg1"/>
                </a:solidFill>
              </a:rPr>
              <a:t>Adam Sieminski, CFA Society Washington, DC (CFAW)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000" i="1" dirty="0" smtClean="0">
                <a:solidFill>
                  <a:schemeClr val="bg1"/>
                </a:solidFill>
              </a:rPr>
              <a:t>October 13, 2016</a:t>
            </a:r>
            <a:endParaRPr lang="en-US" sz="1000" i="1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300" y="68579"/>
            <a:ext cx="7956550" cy="766308"/>
          </a:xfrm>
        </p:spPr>
        <p:txBody>
          <a:bodyPr anchor="b"/>
          <a:lstStyle/>
          <a:p>
            <a:r>
              <a:rPr lang="en-US" dirty="0"/>
              <a:t>Reductions in energy intensity largely offset impact of gross domestic product (GDP) growth, leading to slow projected growth in energy use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Source:  EIA, Annual Energy Outlook </a:t>
            </a:r>
            <a:r>
              <a:rPr lang="en-US" dirty="0" smtClean="0"/>
              <a:t>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648183" y="4814888"/>
            <a:ext cx="384175" cy="273844"/>
          </a:xfrm>
          <a:prstGeom prst="rect">
            <a:avLst/>
          </a:prstGeom>
        </p:spPr>
        <p:txBody>
          <a:bodyPr/>
          <a:lstStyle/>
          <a:p>
            <a:fld id="{2D80C5C9-96E0-47EC-B500-37C5FE284639}" type="slidenum">
              <a:rPr lang="en-US" smtClean="0">
                <a:solidFill>
                  <a:srgbClr val="000000"/>
                </a:solidFill>
              </a:rPr>
              <a:pPr/>
              <a:t>4</a:t>
            </a:fld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1043795" y="1244527"/>
            <a:ext cx="8203721" cy="2787715"/>
            <a:chOff x="926546" y="1534238"/>
            <a:chExt cx="8376872" cy="3899576"/>
          </a:xfrm>
        </p:grpSpPr>
        <p:sp>
          <p:nvSpPr>
            <p:cNvPr id="53" name="Text Box 21"/>
            <p:cNvSpPr txBox="1">
              <a:spLocks noChangeArrowheads="1"/>
            </p:cNvSpPr>
            <p:nvPr/>
          </p:nvSpPr>
          <p:spPr bwMode="auto">
            <a:xfrm>
              <a:off x="3386938" y="2730333"/>
              <a:ext cx="560265" cy="391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sz="1200" dirty="0">
                  <a:solidFill>
                    <a:schemeClr val="bg1"/>
                  </a:solidFill>
                </a:rPr>
                <a:t>29%</a:t>
              </a:r>
            </a:p>
          </p:txBody>
        </p:sp>
        <p:sp>
          <p:nvSpPr>
            <p:cNvPr id="54" name="Text Box 17"/>
            <p:cNvSpPr txBox="1">
              <a:spLocks noChangeArrowheads="1"/>
            </p:cNvSpPr>
            <p:nvPr/>
          </p:nvSpPr>
          <p:spPr bwMode="auto">
            <a:xfrm>
              <a:off x="3374540" y="4537914"/>
              <a:ext cx="560345" cy="391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sz="1200" dirty="0">
                  <a:solidFill>
                    <a:schemeClr val="bg1"/>
                  </a:solidFill>
                </a:rPr>
                <a:t>9%</a:t>
              </a:r>
            </a:p>
          </p:txBody>
        </p:sp>
        <p:sp>
          <p:nvSpPr>
            <p:cNvPr id="55" name="Text Box 24"/>
            <p:cNvSpPr txBox="1">
              <a:spLocks noChangeArrowheads="1"/>
            </p:cNvSpPr>
            <p:nvPr/>
          </p:nvSpPr>
          <p:spPr bwMode="auto">
            <a:xfrm>
              <a:off x="3362222" y="4987930"/>
              <a:ext cx="560266" cy="391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sz="1200" dirty="0">
                  <a:solidFill>
                    <a:schemeClr val="bg1"/>
                  </a:solidFill>
                </a:rPr>
                <a:t>16</a:t>
              </a:r>
            </a:p>
          </p:txBody>
        </p:sp>
        <p:sp>
          <p:nvSpPr>
            <p:cNvPr id="56" name="Text Box 15"/>
            <p:cNvSpPr txBox="1">
              <a:spLocks noChangeArrowheads="1"/>
            </p:cNvSpPr>
            <p:nvPr/>
          </p:nvSpPr>
          <p:spPr bwMode="auto">
            <a:xfrm>
              <a:off x="3374540" y="3803511"/>
              <a:ext cx="560345" cy="391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sz="1200" dirty="0">
                  <a:solidFill>
                    <a:schemeClr val="bg1"/>
                  </a:solidFill>
                </a:rPr>
                <a:t>36%</a:t>
              </a:r>
            </a:p>
          </p:txBody>
        </p:sp>
        <p:sp>
          <p:nvSpPr>
            <p:cNvPr id="57" name="Text Box 19"/>
            <p:cNvSpPr txBox="1">
              <a:spLocks noChangeArrowheads="1"/>
            </p:cNvSpPr>
            <p:nvPr/>
          </p:nvSpPr>
          <p:spPr bwMode="auto">
            <a:xfrm>
              <a:off x="3383550" y="3305132"/>
              <a:ext cx="560266" cy="391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sz="1200" dirty="0">
                  <a:solidFill>
                    <a:schemeClr val="bg1"/>
                  </a:solidFill>
                </a:rPr>
                <a:t>8%</a:t>
              </a:r>
            </a:p>
          </p:txBody>
        </p:sp>
        <p:sp>
          <p:nvSpPr>
            <p:cNvPr id="58" name="Text Box 12"/>
            <p:cNvSpPr txBox="1">
              <a:spLocks noChangeArrowheads="1"/>
            </p:cNvSpPr>
            <p:nvPr/>
          </p:nvSpPr>
          <p:spPr bwMode="auto">
            <a:xfrm>
              <a:off x="6394938" y="4935567"/>
              <a:ext cx="1596742" cy="4213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Coal</a:t>
              </a:r>
            </a:p>
          </p:txBody>
        </p:sp>
        <p:sp>
          <p:nvSpPr>
            <p:cNvPr id="60" name="Text Box 9"/>
            <p:cNvSpPr txBox="1">
              <a:spLocks noChangeArrowheads="1"/>
            </p:cNvSpPr>
            <p:nvPr/>
          </p:nvSpPr>
          <p:spPr bwMode="auto">
            <a:xfrm>
              <a:off x="1599461" y="1881688"/>
              <a:ext cx="2312663" cy="42134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dirty="0">
                  <a:solidFill>
                    <a:srgbClr val="000000"/>
                  </a:solidFill>
                </a:rPr>
                <a:t>History</a:t>
              </a:r>
            </a:p>
          </p:txBody>
        </p:sp>
        <p:sp>
          <p:nvSpPr>
            <p:cNvPr id="61" name="Text Box 4"/>
            <p:cNvSpPr txBox="1">
              <a:spLocks noChangeArrowheads="1"/>
            </p:cNvSpPr>
            <p:nvPr/>
          </p:nvSpPr>
          <p:spPr bwMode="auto">
            <a:xfrm>
              <a:off x="5837340" y="1556430"/>
              <a:ext cx="840477" cy="3916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45853" rIns="0" bIns="45853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>
                <a:spcBef>
                  <a:spcPct val="50000"/>
                </a:spcBef>
                <a:buFont typeface="Wingdings" pitchFamily="2" charset="2"/>
                <a:buNone/>
              </a:pPr>
              <a:r>
                <a:rPr lang="en-US" sz="1200" dirty="0">
                  <a:solidFill>
                    <a:srgbClr val="000000"/>
                  </a:solidFill>
                </a:rPr>
                <a:t>2015</a:t>
              </a:r>
              <a:endParaRPr lang="en-GB" sz="1200" dirty="0">
                <a:solidFill>
                  <a:srgbClr val="000000"/>
                </a:solidFill>
              </a:endParaRPr>
            </a:p>
          </p:txBody>
        </p:sp>
        <p:sp>
          <p:nvSpPr>
            <p:cNvPr id="62" name="Line 28"/>
            <p:cNvSpPr>
              <a:spLocks noChangeShapeType="1"/>
            </p:cNvSpPr>
            <p:nvPr/>
          </p:nvSpPr>
          <p:spPr bwMode="auto">
            <a:xfrm flipH="1">
              <a:off x="7131881" y="4430905"/>
              <a:ext cx="94542" cy="179753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200" dirty="0"/>
            </a:p>
          </p:txBody>
        </p:sp>
        <p:sp>
          <p:nvSpPr>
            <p:cNvPr id="63" name="Line 29"/>
            <p:cNvSpPr>
              <a:spLocks noChangeShapeType="1"/>
            </p:cNvSpPr>
            <p:nvPr/>
          </p:nvSpPr>
          <p:spPr bwMode="auto">
            <a:xfrm flipH="1">
              <a:off x="3865989" y="4524837"/>
              <a:ext cx="144492" cy="80798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200" dirty="0"/>
            </a:p>
          </p:txBody>
        </p:sp>
        <p:sp>
          <p:nvSpPr>
            <p:cNvPr id="64" name="Text Box 19"/>
            <p:cNvSpPr txBox="1">
              <a:spLocks noChangeArrowheads="1"/>
            </p:cNvSpPr>
            <p:nvPr/>
          </p:nvSpPr>
          <p:spPr bwMode="auto">
            <a:xfrm>
              <a:off x="3803800" y="4307673"/>
              <a:ext cx="560266" cy="391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sz="1200" dirty="0">
                  <a:solidFill>
                    <a:schemeClr val="bg1"/>
                  </a:solidFill>
                </a:rPr>
                <a:t>1%</a:t>
              </a:r>
            </a:p>
          </p:txBody>
        </p:sp>
        <p:sp>
          <p:nvSpPr>
            <p:cNvPr id="65" name="Text Box 10"/>
            <p:cNvSpPr txBox="1">
              <a:spLocks noChangeArrowheads="1"/>
            </p:cNvSpPr>
            <p:nvPr/>
          </p:nvSpPr>
          <p:spPr bwMode="auto">
            <a:xfrm>
              <a:off x="6182774" y="4179233"/>
              <a:ext cx="2021071" cy="42134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Liquid biofuels</a:t>
              </a:r>
            </a:p>
          </p:txBody>
        </p:sp>
        <p:sp>
          <p:nvSpPr>
            <p:cNvPr id="66" name="Text Box 21"/>
            <p:cNvSpPr txBox="1">
              <a:spLocks noChangeArrowheads="1"/>
            </p:cNvSpPr>
            <p:nvPr/>
          </p:nvSpPr>
          <p:spPr bwMode="auto">
            <a:xfrm>
              <a:off x="8325350" y="2389530"/>
              <a:ext cx="978068" cy="6520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200" dirty="0"/>
                <a:t>32% of U.S. total</a:t>
              </a:r>
            </a:p>
          </p:txBody>
        </p:sp>
        <p:sp>
          <p:nvSpPr>
            <p:cNvPr id="67" name="Text Box 17"/>
            <p:cNvSpPr txBox="1">
              <a:spLocks noChangeArrowheads="1"/>
            </p:cNvSpPr>
            <p:nvPr/>
          </p:nvSpPr>
          <p:spPr bwMode="auto">
            <a:xfrm>
              <a:off x="8325356" y="4649374"/>
              <a:ext cx="560345" cy="391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200" dirty="0"/>
                <a:t>8%</a:t>
              </a:r>
            </a:p>
          </p:txBody>
        </p:sp>
        <p:sp>
          <p:nvSpPr>
            <p:cNvPr id="68" name="Text Box 24"/>
            <p:cNvSpPr txBox="1">
              <a:spLocks noChangeArrowheads="1"/>
            </p:cNvSpPr>
            <p:nvPr/>
          </p:nvSpPr>
          <p:spPr bwMode="auto">
            <a:xfrm>
              <a:off x="8298934" y="4916646"/>
              <a:ext cx="560263" cy="391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200" dirty="0"/>
                <a:t>14%</a:t>
              </a:r>
            </a:p>
          </p:txBody>
        </p:sp>
        <p:sp>
          <p:nvSpPr>
            <p:cNvPr id="69" name="Text Box 15"/>
            <p:cNvSpPr txBox="1">
              <a:spLocks noChangeArrowheads="1"/>
            </p:cNvSpPr>
            <p:nvPr/>
          </p:nvSpPr>
          <p:spPr bwMode="auto">
            <a:xfrm>
              <a:off x="8325358" y="3852785"/>
              <a:ext cx="560346" cy="391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200" dirty="0"/>
                <a:t>33%</a:t>
              </a:r>
            </a:p>
          </p:txBody>
        </p:sp>
        <p:sp>
          <p:nvSpPr>
            <p:cNvPr id="70" name="Text Box 19"/>
            <p:cNvSpPr txBox="1">
              <a:spLocks noChangeArrowheads="1"/>
            </p:cNvSpPr>
            <p:nvPr/>
          </p:nvSpPr>
          <p:spPr bwMode="auto">
            <a:xfrm>
              <a:off x="8309006" y="3194710"/>
              <a:ext cx="530377" cy="3874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200" dirty="0"/>
                <a:t>12%</a:t>
              </a:r>
            </a:p>
          </p:txBody>
        </p:sp>
        <p:sp>
          <p:nvSpPr>
            <p:cNvPr id="71" name="Text Box 17"/>
            <p:cNvSpPr txBox="1">
              <a:spLocks noChangeArrowheads="1"/>
            </p:cNvSpPr>
            <p:nvPr/>
          </p:nvSpPr>
          <p:spPr bwMode="auto">
            <a:xfrm>
              <a:off x="8329836" y="4436538"/>
              <a:ext cx="560346" cy="391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200" dirty="0"/>
                <a:t>1%</a:t>
              </a:r>
            </a:p>
          </p:txBody>
        </p:sp>
        <p:sp>
          <p:nvSpPr>
            <p:cNvPr id="73" name="Text Box 4"/>
            <p:cNvSpPr txBox="1">
              <a:spLocks noChangeArrowheads="1"/>
            </p:cNvSpPr>
            <p:nvPr/>
          </p:nvSpPr>
          <p:spPr bwMode="auto">
            <a:xfrm>
              <a:off x="3435929" y="1579379"/>
              <a:ext cx="840477" cy="3916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45853" rIns="0" bIns="45853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>
                <a:spcBef>
                  <a:spcPct val="50000"/>
                </a:spcBef>
                <a:buFont typeface="Wingdings" pitchFamily="2" charset="2"/>
                <a:buNone/>
              </a:pPr>
              <a:r>
                <a:rPr lang="en-US" sz="1200" dirty="0">
                  <a:solidFill>
                    <a:srgbClr val="000000"/>
                  </a:solidFill>
                </a:rPr>
                <a:t>2015</a:t>
              </a:r>
              <a:endParaRPr lang="en-GB" sz="1200" dirty="0">
                <a:solidFill>
                  <a:srgbClr val="000000"/>
                </a:solidFill>
              </a:endParaRPr>
            </a:p>
          </p:txBody>
        </p:sp>
        <p:sp>
          <p:nvSpPr>
            <p:cNvPr id="74" name="Straight Connector 73"/>
            <p:cNvSpPr/>
            <p:nvPr/>
          </p:nvSpPr>
          <p:spPr bwMode="auto">
            <a:xfrm rot="5400000">
              <a:off x="2096766" y="3655414"/>
              <a:ext cx="3513829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200" dirty="0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5911564" y="1889326"/>
              <a:ext cx="279835" cy="35444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76" name="Text Box 6"/>
            <p:cNvSpPr txBox="1">
              <a:spLocks noChangeArrowheads="1"/>
            </p:cNvSpPr>
            <p:nvPr/>
          </p:nvSpPr>
          <p:spPr bwMode="auto">
            <a:xfrm>
              <a:off x="3639522" y="1534238"/>
              <a:ext cx="2417715" cy="42134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b="1" dirty="0"/>
                <a:t>AEO2016 Reference</a:t>
              </a:r>
            </a:p>
          </p:txBody>
        </p:sp>
        <p:sp>
          <p:nvSpPr>
            <p:cNvPr id="77" name="Text Box 6"/>
            <p:cNvSpPr txBox="1">
              <a:spLocks noChangeArrowheads="1"/>
            </p:cNvSpPr>
            <p:nvPr/>
          </p:nvSpPr>
          <p:spPr bwMode="auto">
            <a:xfrm>
              <a:off x="6047174" y="1535718"/>
              <a:ext cx="2417715" cy="42134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b="1" dirty="0"/>
                <a:t>No CPP</a:t>
              </a:r>
            </a:p>
          </p:txBody>
        </p:sp>
        <p:sp>
          <p:nvSpPr>
            <p:cNvPr id="78" name="Text Box 6"/>
            <p:cNvSpPr txBox="1">
              <a:spLocks noChangeArrowheads="1"/>
            </p:cNvSpPr>
            <p:nvPr/>
          </p:nvSpPr>
          <p:spPr bwMode="auto">
            <a:xfrm>
              <a:off x="6036977" y="2606054"/>
              <a:ext cx="2312664" cy="42134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Natural gas</a:t>
              </a:r>
            </a:p>
          </p:txBody>
        </p:sp>
        <p:sp>
          <p:nvSpPr>
            <p:cNvPr id="79" name="Text Box 7"/>
            <p:cNvSpPr txBox="1">
              <a:spLocks noChangeArrowheads="1"/>
            </p:cNvSpPr>
            <p:nvPr/>
          </p:nvSpPr>
          <p:spPr bwMode="auto">
            <a:xfrm>
              <a:off x="3892766" y="3318834"/>
              <a:ext cx="1905415" cy="42134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Renewables</a:t>
              </a:r>
            </a:p>
          </p:txBody>
        </p:sp>
        <p:sp>
          <p:nvSpPr>
            <p:cNvPr id="80" name="Text Box 10"/>
            <p:cNvSpPr txBox="1">
              <a:spLocks noChangeArrowheads="1"/>
            </p:cNvSpPr>
            <p:nvPr/>
          </p:nvSpPr>
          <p:spPr bwMode="auto">
            <a:xfrm>
              <a:off x="6182774" y="4585277"/>
              <a:ext cx="2021071" cy="42134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Nuclear</a:t>
              </a:r>
            </a:p>
          </p:txBody>
        </p:sp>
        <p:sp>
          <p:nvSpPr>
            <p:cNvPr id="81" name="Text Box 11"/>
            <p:cNvSpPr txBox="1">
              <a:spLocks noChangeArrowheads="1"/>
            </p:cNvSpPr>
            <p:nvPr/>
          </p:nvSpPr>
          <p:spPr bwMode="auto">
            <a:xfrm>
              <a:off x="926546" y="3974629"/>
              <a:ext cx="2657928" cy="42134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Petroleum and other liquids</a:t>
              </a:r>
            </a:p>
          </p:txBody>
        </p:sp>
        <p:sp>
          <p:nvSpPr>
            <p:cNvPr id="82" name="Text Box 21"/>
            <p:cNvSpPr txBox="1">
              <a:spLocks noChangeArrowheads="1"/>
            </p:cNvSpPr>
            <p:nvPr/>
          </p:nvSpPr>
          <p:spPr bwMode="auto">
            <a:xfrm>
              <a:off x="5401701" y="2552628"/>
              <a:ext cx="560265" cy="391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sz="1200" dirty="0">
                  <a:solidFill>
                    <a:schemeClr val="bg1"/>
                  </a:solidFill>
                </a:rPr>
                <a:t>33%</a:t>
              </a:r>
            </a:p>
          </p:txBody>
        </p:sp>
        <p:sp>
          <p:nvSpPr>
            <p:cNvPr id="83" name="Text Box 17"/>
            <p:cNvSpPr txBox="1">
              <a:spLocks noChangeArrowheads="1"/>
            </p:cNvSpPr>
            <p:nvPr/>
          </p:nvSpPr>
          <p:spPr bwMode="auto">
            <a:xfrm>
              <a:off x="5401701" y="4731546"/>
              <a:ext cx="560345" cy="391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sz="1200" dirty="0">
                  <a:solidFill>
                    <a:schemeClr val="bg1"/>
                  </a:solidFill>
                </a:rPr>
                <a:t>8%</a:t>
              </a:r>
            </a:p>
          </p:txBody>
        </p:sp>
        <p:sp>
          <p:nvSpPr>
            <p:cNvPr id="84" name="Text Box 24"/>
            <p:cNvSpPr txBox="1">
              <a:spLocks noChangeArrowheads="1"/>
            </p:cNvSpPr>
            <p:nvPr/>
          </p:nvSpPr>
          <p:spPr bwMode="auto">
            <a:xfrm>
              <a:off x="5401701" y="5013244"/>
              <a:ext cx="560266" cy="391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sz="1200" dirty="0">
                  <a:solidFill>
                    <a:schemeClr val="bg1"/>
                  </a:solidFill>
                </a:rPr>
                <a:t>10%</a:t>
              </a:r>
            </a:p>
          </p:txBody>
        </p:sp>
        <p:sp>
          <p:nvSpPr>
            <p:cNvPr id="85" name="Text Box 15"/>
            <p:cNvSpPr txBox="1">
              <a:spLocks noChangeArrowheads="1"/>
            </p:cNvSpPr>
            <p:nvPr/>
          </p:nvSpPr>
          <p:spPr bwMode="auto">
            <a:xfrm>
              <a:off x="5401701" y="3979847"/>
              <a:ext cx="560345" cy="391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sz="1200" dirty="0">
                  <a:solidFill>
                    <a:schemeClr val="bg1"/>
                  </a:solidFill>
                </a:rPr>
                <a:t>34%</a:t>
              </a:r>
            </a:p>
          </p:txBody>
        </p:sp>
        <p:sp>
          <p:nvSpPr>
            <p:cNvPr id="86" name="Text Box 19"/>
            <p:cNvSpPr txBox="1">
              <a:spLocks noChangeArrowheads="1"/>
            </p:cNvSpPr>
            <p:nvPr/>
          </p:nvSpPr>
          <p:spPr bwMode="auto">
            <a:xfrm>
              <a:off x="5401701" y="3293624"/>
              <a:ext cx="560266" cy="391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sz="1200" dirty="0">
                  <a:solidFill>
                    <a:schemeClr val="bg1"/>
                  </a:solidFill>
                </a:rPr>
                <a:t>14%</a:t>
              </a:r>
            </a:p>
          </p:txBody>
        </p:sp>
        <p:sp>
          <p:nvSpPr>
            <p:cNvPr id="87" name="Text Box 17"/>
            <p:cNvSpPr txBox="1">
              <a:spLocks noChangeArrowheads="1"/>
            </p:cNvSpPr>
            <p:nvPr/>
          </p:nvSpPr>
          <p:spPr bwMode="auto">
            <a:xfrm>
              <a:off x="5844085" y="4530590"/>
              <a:ext cx="560345" cy="391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200" dirty="0"/>
                <a:t>1%</a:t>
              </a:r>
            </a:p>
          </p:txBody>
        </p:sp>
        <p:sp>
          <p:nvSpPr>
            <p:cNvPr id="88" name="Text Box 7"/>
            <p:cNvSpPr txBox="1">
              <a:spLocks noChangeArrowheads="1"/>
            </p:cNvSpPr>
            <p:nvPr/>
          </p:nvSpPr>
          <p:spPr bwMode="auto">
            <a:xfrm>
              <a:off x="6302932" y="3224406"/>
              <a:ext cx="2022418" cy="42134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(excluding biofuels)</a:t>
              </a:r>
            </a:p>
          </p:txBody>
        </p:sp>
      </p:grpSp>
      <p:sp>
        <p:nvSpPr>
          <p:cNvPr id="89" name="Straight Connector 88"/>
          <p:cNvSpPr/>
          <p:nvPr/>
        </p:nvSpPr>
        <p:spPr bwMode="auto">
          <a:xfrm rot="5400000" flipV="1">
            <a:off x="5028491" y="2745908"/>
            <a:ext cx="2477565" cy="1698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44" name="TextBox 21"/>
          <p:cNvSpPr txBox="1"/>
          <p:nvPr/>
        </p:nvSpPr>
        <p:spPr bwMode="auto">
          <a:xfrm>
            <a:off x="5576328" y="1525339"/>
            <a:ext cx="3150235" cy="122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rtlCol="0">
            <a:prstTxWarp prst="textNoShape">
              <a:avLst/>
            </a:prstTxWarp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n-US" sz="1200" dirty="0">
                <a:solidFill>
                  <a:srgbClr val="000000"/>
                </a:solidFill>
                <a:ea typeface="Times New Roman" charset="0"/>
                <a:cs typeface="Times New Roman" charset="0"/>
              </a:rPr>
              <a:t>Projections</a:t>
            </a:r>
          </a:p>
        </p:txBody>
      </p:sp>
      <p:sp>
        <p:nvSpPr>
          <p:cNvPr id="45" name="TextBox 21"/>
          <p:cNvSpPr txBox="1"/>
          <p:nvPr/>
        </p:nvSpPr>
        <p:spPr bwMode="auto">
          <a:xfrm>
            <a:off x="3371599" y="1526564"/>
            <a:ext cx="3150235" cy="122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rtlCol="0">
            <a:prstTxWarp prst="textNoShape">
              <a:avLst/>
            </a:prstTxWarp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n-US" sz="1200" dirty="0">
                <a:solidFill>
                  <a:srgbClr val="000000"/>
                </a:solidFill>
                <a:ea typeface="Times New Roman" charset="0"/>
                <a:cs typeface="Times New Roman" charset="0"/>
              </a:rPr>
              <a:t>Projections</a:t>
            </a:r>
          </a:p>
        </p:txBody>
      </p:sp>
    </p:spTree>
    <p:extLst>
      <p:ext uri="{BB962C8B-B14F-4D97-AF65-F5344CB8AC3E}">
        <p14:creationId xmlns:p14="http://schemas.microsoft.com/office/powerpoint/2010/main" val="234193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Chart Placeholder 10"/>
          <p:cNvGraphicFramePr>
            <a:graphicFrameLocks noGrp="1"/>
          </p:cNvGraphicFramePr>
          <p:nvPr>
            <p:ph type="chart" sz="quarter" idx="12"/>
            <p:extLst>
              <p:ext uri="{D42A27DB-BD31-4B8C-83A1-F6EECF244321}">
                <p14:modId xmlns:p14="http://schemas.microsoft.com/office/powerpoint/2010/main" val="2060573409"/>
              </p:ext>
            </p:extLst>
          </p:nvPr>
        </p:nvGraphicFramePr>
        <p:xfrm>
          <a:off x="577121" y="1311275"/>
          <a:ext cx="8109679" cy="3078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Footer Placeholder 2"/>
          <p:cNvSpPr>
            <a:spLocks noGrp="1"/>
          </p:cNvSpPr>
          <p:nvPr>
            <p:ph type="ftr" sz="quarter" idx="17"/>
          </p:nvPr>
        </p:nvSpPr>
        <p:spPr>
          <a:xfrm>
            <a:off x="666750" y="4793456"/>
            <a:ext cx="5279940" cy="295275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000" i="1" dirty="0" smtClean="0">
                <a:solidFill>
                  <a:schemeClr val="bg1"/>
                </a:solidFill>
              </a:rPr>
              <a:t>Adam Sieminski, CFA Society Washington, DC (CFAW)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000" i="1" dirty="0" smtClean="0">
                <a:solidFill>
                  <a:schemeClr val="bg1"/>
                </a:solidFill>
              </a:rPr>
              <a:t>October 13, 2016</a:t>
            </a:r>
            <a:endParaRPr lang="en-US" sz="1000" i="1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U.S. net energy imports </a:t>
            </a:r>
            <a:r>
              <a:rPr lang="en-US" sz="1800" dirty="0" smtClean="0"/>
              <a:t>trend downward, </a:t>
            </a:r>
            <a:r>
              <a:rPr lang="en-US" sz="1800" dirty="0"/>
              <a:t>reflecting increased oil and natural gas production coupled with slowly growing or falling </a:t>
            </a:r>
            <a:r>
              <a:rPr lang="en-US" sz="1800" dirty="0" smtClean="0"/>
              <a:t>demand</a:t>
            </a:r>
            <a:endParaRPr lang="en-US" sz="1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Source:  EIA, Annual Energy Outlook </a:t>
            </a:r>
            <a:r>
              <a:rPr lang="en-US" dirty="0" smtClean="0"/>
              <a:t>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648183" y="4814888"/>
            <a:ext cx="384175" cy="273844"/>
          </a:xfrm>
          <a:prstGeom prst="rect">
            <a:avLst/>
          </a:prstGeom>
        </p:spPr>
        <p:txBody>
          <a:bodyPr/>
          <a:lstStyle/>
          <a:p>
            <a:fld id="{2D80C5C9-96E0-47EC-B500-37C5FE284639}" type="slidenum">
              <a:rPr lang="en-US" smtClean="0">
                <a:solidFill>
                  <a:srgbClr val="000000"/>
                </a:solidFill>
              </a:rPr>
              <a:pPr/>
              <a:t>5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 bwMode="auto">
          <a:xfrm>
            <a:off x="2411920" y="1277011"/>
            <a:ext cx="155988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rtlCol="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200" dirty="0">
                <a:solidFill>
                  <a:srgbClr val="000000"/>
                </a:solidFill>
                <a:ea typeface="Times New Roman" charset="0"/>
                <a:cs typeface="Times New Roman" charset="0"/>
              </a:rPr>
              <a:t>History</a:t>
            </a:r>
          </a:p>
        </p:txBody>
      </p:sp>
      <p:sp>
        <p:nvSpPr>
          <p:cNvPr id="12" name="TextBox 11"/>
          <p:cNvSpPr txBox="1"/>
          <p:nvPr/>
        </p:nvSpPr>
        <p:spPr bwMode="auto">
          <a:xfrm>
            <a:off x="5596171" y="1277011"/>
            <a:ext cx="2647637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rtlCol="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200" dirty="0">
                <a:solidFill>
                  <a:srgbClr val="000000"/>
                </a:solidFill>
                <a:ea typeface="Times New Roman" charset="0"/>
                <a:cs typeface="Times New Roman" charset="0"/>
              </a:rPr>
              <a:t>Projections</a:t>
            </a:r>
          </a:p>
        </p:txBody>
      </p:sp>
      <p:sp>
        <p:nvSpPr>
          <p:cNvPr id="13" name="TextBox 12"/>
          <p:cNvSpPr txBox="1"/>
          <p:nvPr/>
        </p:nvSpPr>
        <p:spPr bwMode="auto">
          <a:xfrm>
            <a:off x="5484842" y="1311472"/>
            <a:ext cx="46184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rtlCol="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200" dirty="0">
                <a:solidFill>
                  <a:srgbClr val="000000"/>
                </a:solidFill>
                <a:ea typeface="Times New Roman" charset="0"/>
                <a:cs typeface="Times New Roman" charset="0"/>
              </a:rPr>
              <a:t>2015</a:t>
            </a:r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5667931" y="1492468"/>
            <a:ext cx="18494" cy="253660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65000"/>
                <a:alpha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Box 14"/>
          <p:cNvSpPr txBox="1"/>
          <p:nvPr/>
        </p:nvSpPr>
        <p:spPr bwMode="auto">
          <a:xfrm>
            <a:off x="1927523" y="3633173"/>
            <a:ext cx="149912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rtlCol="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200" dirty="0">
                <a:solidFill>
                  <a:srgbClr val="000000"/>
                </a:solidFill>
                <a:ea typeface="Times New Roman" charset="0"/>
                <a:cs typeface="Times New Roman" charset="0"/>
              </a:rPr>
              <a:t>Coal </a:t>
            </a:r>
          </a:p>
        </p:txBody>
      </p:sp>
      <p:sp>
        <p:nvSpPr>
          <p:cNvPr id="16" name="TextBox 15"/>
          <p:cNvSpPr txBox="1"/>
          <p:nvPr/>
        </p:nvSpPr>
        <p:spPr bwMode="auto">
          <a:xfrm>
            <a:off x="3257727" y="2912609"/>
            <a:ext cx="218089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rtlCol="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200" dirty="0">
                <a:solidFill>
                  <a:schemeClr val="accent1"/>
                </a:solidFill>
                <a:ea typeface="Times New Roman" charset="0"/>
                <a:cs typeface="Times New Roman" charset="0"/>
              </a:rPr>
              <a:t>Natural gas</a:t>
            </a:r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6474863" y="2321098"/>
            <a:ext cx="2143896" cy="42134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 bwMode="auto">
          <a:xfrm>
            <a:off x="3524326" y="1964528"/>
            <a:ext cx="218089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rtlCol="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200" dirty="0">
                <a:solidFill>
                  <a:schemeClr val="accent2"/>
                </a:solidFill>
                <a:ea typeface="Times New Roman" charset="0"/>
                <a:cs typeface="Times New Roman" charset="0"/>
              </a:rPr>
              <a:t>Liquids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U.S. net imports</a:t>
            </a:r>
          </a:p>
          <a:p>
            <a:r>
              <a:rPr lang="en-US" dirty="0"/>
              <a:t>quadrillion </a:t>
            </a:r>
            <a:r>
              <a:rPr lang="en-US" dirty="0" smtClean="0"/>
              <a:t>Btu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00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Electricity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2D80C5C9-96E0-47EC-B500-37C5FE284639}" type="slidenum">
              <a:rPr lang="en-US" smtClean="0">
                <a:solidFill>
                  <a:srgbClr val="000000"/>
                </a:solidFill>
              </a:rPr>
              <a:pPr/>
              <a:t>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49" y="4793456"/>
            <a:ext cx="4762944" cy="295275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000" i="1" dirty="0" smtClean="0">
                <a:solidFill>
                  <a:schemeClr val="bg1"/>
                </a:solidFill>
              </a:rPr>
              <a:t>Adam Sieminski, CFA Society Washington, DC (CFAW)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000" i="1" dirty="0" smtClean="0">
                <a:solidFill>
                  <a:schemeClr val="bg1"/>
                </a:solidFill>
              </a:rPr>
              <a:t>October 13, 2016</a:t>
            </a:r>
            <a:endParaRPr lang="en-US" sz="1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195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7"/>
          </p:nvPr>
        </p:nvSpPr>
        <p:spPr>
          <a:xfrm>
            <a:off x="666750" y="4793456"/>
            <a:ext cx="4933064" cy="29527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Adam Sieminski, CFA Society Washington, DC (CFAW) </a:t>
            </a:r>
          </a:p>
          <a:p>
            <a:pPr>
              <a:defRPr/>
            </a:pPr>
            <a:r>
              <a:rPr lang="en-US" dirty="0" smtClean="0"/>
              <a:t>October 13, 2016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 EIA, Annual Energy Outlook 2016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66750" y="127889"/>
            <a:ext cx="8001000" cy="765314"/>
          </a:xfrm>
        </p:spPr>
        <p:txBody>
          <a:bodyPr/>
          <a:lstStyle/>
          <a:p>
            <a:r>
              <a:rPr lang="en-US" dirty="0"/>
              <a:t>Electricity use (including direct use) </a:t>
            </a:r>
            <a:r>
              <a:rPr lang="en-US" dirty="0" smtClean="0"/>
              <a:t>continues </a:t>
            </a:r>
            <a:r>
              <a:rPr lang="en-US" dirty="0"/>
              <a:t>to </a:t>
            </a:r>
            <a:r>
              <a:rPr lang="en-US" dirty="0" smtClean="0"/>
              <a:t>grow, but </a:t>
            </a:r>
            <a:r>
              <a:rPr lang="en-US" dirty="0"/>
              <a:t>the rate of growth slows </a:t>
            </a:r>
            <a:r>
              <a:rPr lang="en-US" dirty="0" smtClean="0"/>
              <a:t>as </a:t>
            </a:r>
            <a:r>
              <a:rPr lang="en-US" dirty="0"/>
              <a:t>it has almost continuously over </a:t>
            </a:r>
            <a:r>
              <a:rPr lang="en-US" dirty="0" smtClean="0"/>
              <a:t>the past 60 </a:t>
            </a:r>
            <a:r>
              <a:rPr lang="en-US" dirty="0"/>
              <a:t>years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8646273" y="4806499"/>
            <a:ext cx="384175" cy="273844"/>
          </a:xfrm>
        </p:spPr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0" name="Text Placeholder 15"/>
          <p:cNvSpPr txBox="1">
            <a:spLocks/>
          </p:cNvSpPr>
          <p:nvPr/>
        </p:nvSpPr>
        <p:spPr>
          <a:xfrm>
            <a:off x="573693" y="1073026"/>
            <a:ext cx="4259724" cy="548640"/>
          </a:xfrm>
          <a:prstGeom prst="rect">
            <a:avLst/>
          </a:prstGeom>
        </p:spPr>
        <p:txBody>
          <a:bodyPr tIns="0"/>
          <a:lstStyle>
            <a:lvl1pPr marL="237744" indent="-237744" algn="l" rtl="0" eaLnBrk="1" fontAlgn="base" hangingPunct="1">
              <a:spcBef>
                <a:spcPts val="1600"/>
              </a:spcBef>
              <a:spcAft>
                <a:spcPts val="600"/>
              </a:spcAft>
              <a:buFont typeface="Arial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ts val="400"/>
              </a:spcAft>
              <a:buFont typeface="Arial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ts val="400"/>
              </a:spcAft>
              <a:buFont typeface="Arial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ts val="400"/>
              </a:spcAft>
              <a:buFont typeface="Arial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ts val="400"/>
              </a:spcAft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smtClean="0"/>
              <a:t>U.S. electricity use and GDP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smtClean="0"/>
              <a:t>percent growth (rolling average of 3-year periods)</a:t>
            </a:r>
            <a:endParaRPr lang="en-US" sz="1200" dirty="0"/>
          </a:p>
        </p:txBody>
      </p:sp>
      <p:graphicFrame>
        <p:nvGraphicFramePr>
          <p:cNvPr id="24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7287043"/>
              </p:ext>
            </p:extLst>
          </p:nvPr>
        </p:nvGraphicFramePr>
        <p:xfrm>
          <a:off x="382555" y="1514764"/>
          <a:ext cx="8263718" cy="29190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5763515" y="1230725"/>
            <a:ext cx="914400" cy="277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5853" rIns="0" bIns="45853">
            <a:spAutoFit/>
          </a:bodyPr>
          <a:lstStyle/>
          <a:p>
            <a:pPr algn="ctr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1200" dirty="0">
                <a:solidFill>
                  <a:srgbClr val="000000"/>
                </a:solidFill>
              </a:rPr>
              <a:t>2015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26" name="Text Box 8"/>
          <p:cNvSpPr txBox="1">
            <a:spLocks noChangeArrowheads="1"/>
          </p:cNvSpPr>
          <p:nvPr/>
        </p:nvSpPr>
        <p:spPr bwMode="auto">
          <a:xfrm>
            <a:off x="6423508" y="1199485"/>
            <a:ext cx="2159540" cy="409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dirty="0">
                <a:solidFill>
                  <a:srgbClr val="000000"/>
                </a:solidFill>
              </a:rPr>
              <a:t>Projections</a:t>
            </a:r>
          </a:p>
        </p:txBody>
      </p:sp>
    </p:spTree>
    <p:extLst>
      <p:ext uri="{BB962C8B-B14F-4D97-AF65-F5344CB8AC3E}">
        <p14:creationId xmlns:p14="http://schemas.microsoft.com/office/powerpoint/2010/main" val="423324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15"/>
          <p:cNvGraphicFramePr>
            <a:graphicFrameLocks noGrp="1"/>
          </p:cNvGraphicFramePr>
          <p:nvPr>
            <p:ph type="chart" sz="quarter" idx="12"/>
            <p:extLst>
              <p:ext uri="{D42A27DB-BD31-4B8C-83A1-F6EECF244321}">
                <p14:modId xmlns:p14="http://schemas.microsoft.com/office/powerpoint/2010/main" val="575560256"/>
              </p:ext>
            </p:extLst>
          </p:nvPr>
        </p:nvGraphicFramePr>
        <p:xfrm>
          <a:off x="685800" y="1311275"/>
          <a:ext cx="8001000" cy="3078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60325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/>
              <a:t>net electricity generation</a:t>
            </a:r>
          </a:p>
          <a:p>
            <a:pPr marL="60325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smtClean="0"/>
              <a:t>billion </a:t>
            </a:r>
            <a:r>
              <a:rPr lang="en-US" sz="1200" dirty="0"/>
              <a:t>kilowatthours</a:t>
            </a:r>
          </a:p>
        </p:txBody>
      </p:sp>
      <p:sp>
        <p:nvSpPr>
          <p:cNvPr id="14" name="TextBox 24"/>
          <p:cNvSpPr txBox="1"/>
          <p:nvPr/>
        </p:nvSpPr>
        <p:spPr bwMode="auto">
          <a:xfrm>
            <a:off x="3330179" y="1418562"/>
            <a:ext cx="340043" cy="250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rtlCol="0">
            <a:prstTxWarp prst="textNoShape">
              <a:avLst/>
            </a:prstTxWarp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ea typeface="Times New Roman" charset="0"/>
                <a:cs typeface="Times New Roman" charset="0"/>
              </a:rPr>
              <a:t>2015</a:t>
            </a:r>
          </a:p>
        </p:txBody>
      </p:sp>
      <p:sp>
        <p:nvSpPr>
          <p:cNvPr id="15" name="Footer Placeholder 7"/>
          <p:cNvSpPr>
            <a:spLocks noGrp="1"/>
          </p:cNvSpPr>
          <p:nvPr>
            <p:ph type="ftr" sz="quarter" idx="17"/>
          </p:nvPr>
        </p:nvSpPr>
        <p:spPr>
          <a:xfrm>
            <a:off x="666749" y="4793456"/>
            <a:ext cx="4493585" cy="2952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Adam Sieminski, CFA Society Washington, DC (CFAW) </a:t>
            </a:r>
          </a:p>
          <a:p>
            <a:pPr>
              <a:defRPr/>
            </a:pPr>
            <a:r>
              <a:rPr lang="en-US" dirty="0" smtClean="0"/>
              <a:t>October 13, 2016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60325"/>
            <a:r>
              <a:rPr lang="en-US" dirty="0"/>
              <a:t>B</a:t>
            </a:r>
            <a:r>
              <a:rPr lang="en-US" dirty="0" smtClean="0"/>
              <a:t>oth natural gas </a:t>
            </a:r>
            <a:r>
              <a:rPr lang="en-US" dirty="0"/>
              <a:t>and renewable generation surpass coal by 2030 in the Reference case, but only </a:t>
            </a:r>
            <a:r>
              <a:rPr lang="en-US" dirty="0" smtClean="0"/>
              <a:t>natural gas </a:t>
            </a:r>
            <a:r>
              <a:rPr lang="en-US" dirty="0"/>
              <a:t>does so in the No CPP case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713793" y="4457700"/>
            <a:ext cx="8001000" cy="205740"/>
          </a:xfrm>
        </p:spPr>
        <p:txBody>
          <a:bodyPr/>
          <a:lstStyle/>
          <a:p>
            <a:r>
              <a:rPr lang="en-US" dirty="0"/>
              <a:t>Source:  EIA, Annual Energy Outlook 2016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2D80C5C9-96E0-47EC-B500-37C5FE284639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726876" y="1606835"/>
            <a:ext cx="324325" cy="24557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 bwMode="auto">
          <a:xfrm flipH="1">
            <a:off x="3493294" y="1622229"/>
            <a:ext cx="3780" cy="239732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 flipH="1">
            <a:off x="6160294" y="1622054"/>
            <a:ext cx="746" cy="239749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1712205" y="1589762"/>
            <a:ext cx="1510589" cy="33037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rgbClr val="000000"/>
                </a:solidFill>
              </a:rPr>
              <a:t>History</a:t>
            </a:r>
          </a:p>
        </p:txBody>
      </p:sp>
      <p:sp>
        <p:nvSpPr>
          <p:cNvPr id="17" name="TextBox 27"/>
          <p:cNvSpPr txBox="1"/>
          <p:nvPr/>
        </p:nvSpPr>
        <p:spPr bwMode="auto">
          <a:xfrm>
            <a:off x="6001797" y="1418561"/>
            <a:ext cx="340043" cy="25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rtlCol="0">
            <a:prstTxWarp prst="textNoShape">
              <a:avLst/>
            </a:prstTxWarp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ea typeface="Times New Roman" charset="0"/>
                <a:cs typeface="Times New Roman" charset="0"/>
              </a:rPr>
              <a:t>2015</a:t>
            </a:r>
          </a:p>
        </p:txBody>
      </p:sp>
      <p:sp>
        <p:nvSpPr>
          <p:cNvPr id="18" name="TextBox 2"/>
          <p:cNvSpPr txBox="1"/>
          <p:nvPr/>
        </p:nvSpPr>
        <p:spPr>
          <a:xfrm>
            <a:off x="3512169" y="1356864"/>
            <a:ext cx="2317249" cy="301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/>
              <a:t>AEO2016 Reference</a:t>
            </a:r>
          </a:p>
        </p:txBody>
      </p:sp>
      <p:sp>
        <p:nvSpPr>
          <p:cNvPr id="19" name="TextBox 4"/>
          <p:cNvSpPr txBox="1"/>
          <p:nvPr/>
        </p:nvSpPr>
        <p:spPr>
          <a:xfrm>
            <a:off x="5999089" y="1356864"/>
            <a:ext cx="2472869" cy="301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/>
              <a:t>No CPP</a:t>
            </a:r>
          </a:p>
        </p:txBody>
      </p:sp>
      <p:sp>
        <p:nvSpPr>
          <p:cNvPr id="20" name="TextBox 9"/>
          <p:cNvSpPr txBox="1"/>
          <p:nvPr/>
        </p:nvSpPr>
        <p:spPr bwMode="auto">
          <a:xfrm>
            <a:off x="1281642" y="3149318"/>
            <a:ext cx="78233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rtlCol="0">
            <a:prstTxWarp prst="textNoShape">
              <a:avLst/>
            </a:prstTxWarp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n-US" sz="1200" dirty="0">
                <a:solidFill>
                  <a:schemeClr val="accent5"/>
                </a:solidFill>
                <a:ea typeface="Times New Roman" charset="0"/>
                <a:cs typeface="Times New Roman" charset="0"/>
              </a:rPr>
              <a:t>Nuclear</a:t>
            </a:r>
          </a:p>
        </p:txBody>
      </p:sp>
      <p:sp>
        <p:nvSpPr>
          <p:cNvPr id="21" name="TextBox 10"/>
          <p:cNvSpPr txBox="1"/>
          <p:nvPr/>
        </p:nvSpPr>
        <p:spPr bwMode="auto">
          <a:xfrm>
            <a:off x="1359900" y="3703314"/>
            <a:ext cx="69890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rtlCol="0">
            <a:prstTxWarp prst="textNoShape">
              <a:avLst/>
            </a:prstTxWarp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n-US" sz="1200" dirty="0">
                <a:solidFill>
                  <a:schemeClr val="accent2"/>
                </a:solidFill>
                <a:ea typeface="Times New Roman" charset="0"/>
                <a:cs typeface="Times New Roman" charset="0"/>
              </a:rPr>
              <a:t>Petroleum</a:t>
            </a:r>
          </a:p>
        </p:txBody>
      </p:sp>
      <p:sp>
        <p:nvSpPr>
          <p:cNvPr id="22" name="TextBox 11"/>
          <p:cNvSpPr txBox="1"/>
          <p:nvPr/>
        </p:nvSpPr>
        <p:spPr bwMode="auto">
          <a:xfrm>
            <a:off x="2276694" y="2859386"/>
            <a:ext cx="78386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rtlCol="0">
            <a:prstTxWarp prst="textNoShape">
              <a:avLst/>
            </a:prstTxWarp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n-US" sz="1200" dirty="0">
                <a:solidFill>
                  <a:schemeClr val="accent1"/>
                </a:solidFill>
                <a:ea typeface="Times New Roman" charset="0"/>
                <a:cs typeface="Times New Roman" charset="0"/>
              </a:rPr>
              <a:t>Natural gas</a:t>
            </a:r>
          </a:p>
        </p:txBody>
      </p:sp>
      <p:sp>
        <p:nvSpPr>
          <p:cNvPr id="23" name="TextBox 12"/>
          <p:cNvSpPr txBox="1"/>
          <p:nvPr/>
        </p:nvSpPr>
        <p:spPr bwMode="auto">
          <a:xfrm>
            <a:off x="1395165" y="2165697"/>
            <a:ext cx="31418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rtlCol="0">
            <a:prstTxWarp prst="textNoShape">
              <a:avLst/>
            </a:prstTxWarp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n-US" sz="1200" dirty="0">
                <a:ea typeface="Times New Roman" charset="0"/>
                <a:cs typeface="Times New Roman" charset="0"/>
              </a:rPr>
              <a:t>Coal</a:t>
            </a:r>
          </a:p>
        </p:txBody>
      </p:sp>
      <p:sp>
        <p:nvSpPr>
          <p:cNvPr id="24" name="TextBox 13"/>
          <p:cNvSpPr txBox="1"/>
          <p:nvPr/>
        </p:nvSpPr>
        <p:spPr bwMode="auto">
          <a:xfrm>
            <a:off x="2625781" y="3650640"/>
            <a:ext cx="841577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rtlCol="0">
            <a:prstTxWarp prst="textNoShape">
              <a:avLst/>
            </a:prstTxWarp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n-US" sz="1200" dirty="0">
                <a:solidFill>
                  <a:schemeClr val="accent3"/>
                </a:solidFill>
                <a:ea typeface="Times New Roman" charset="0"/>
                <a:cs typeface="Times New Roman" charset="0"/>
              </a:rPr>
              <a:t>Renewables</a:t>
            </a:r>
          </a:p>
        </p:txBody>
      </p:sp>
      <p:sp>
        <p:nvSpPr>
          <p:cNvPr id="25" name="TextBox 21"/>
          <p:cNvSpPr txBox="1"/>
          <p:nvPr/>
        </p:nvSpPr>
        <p:spPr bwMode="auto">
          <a:xfrm>
            <a:off x="3111182" y="1637405"/>
            <a:ext cx="3150235" cy="122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rtlCol="0">
            <a:prstTxWarp prst="textNoShape">
              <a:avLst/>
            </a:prstTxWarp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n-US" sz="1200" dirty="0">
                <a:solidFill>
                  <a:srgbClr val="000000"/>
                </a:solidFill>
                <a:ea typeface="Times New Roman" charset="0"/>
                <a:cs typeface="Times New Roman" charset="0"/>
              </a:rPr>
              <a:t>Projections</a:t>
            </a:r>
          </a:p>
        </p:txBody>
      </p:sp>
      <p:sp>
        <p:nvSpPr>
          <p:cNvPr id="26" name="TextBox 21"/>
          <p:cNvSpPr txBox="1"/>
          <p:nvPr/>
        </p:nvSpPr>
        <p:spPr bwMode="auto">
          <a:xfrm>
            <a:off x="5660405" y="1637405"/>
            <a:ext cx="3150235" cy="122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rtlCol="0">
            <a:prstTxWarp prst="textNoShape">
              <a:avLst/>
            </a:prstTxWarp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n-US" sz="1200" dirty="0">
                <a:solidFill>
                  <a:srgbClr val="000000"/>
                </a:solidFill>
                <a:ea typeface="Times New Roman" charset="0"/>
                <a:cs typeface="Times New Roman" charset="0"/>
              </a:rPr>
              <a:t>Projections</a:t>
            </a:r>
          </a:p>
        </p:txBody>
      </p:sp>
    </p:spTree>
    <p:extLst>
      <p:ext uri="{BB962C8B-B14F-4D97-AF65-F5344CB8AC3E}">
        <p14:creationId xmlns:p14="http://schemas.microsoft.com/office/powerpoint/2010/main" val="184940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Object 2"/>
          <p:cNvGraphicFramePr>
            <a:graphicFrameLocks noGrp="1" noChangeAspect="1"/>
          </p:cNvGraphicFramePr>
          <p:nvPr>
            <p:ph type="chart" sz="quarter" idx="12"/>
            <p:extLst>
              <p:ext uri="{D42A27DB-BD31-4B8C-83A1-F6EECF244321}">
                <p14:modId xmlns:p14="http://schemas.microsoft.com/office/powerpoint/2010/main" val="2862316663"/>
              </p:ext>
            </p:extLst>
          </p:nvPr>
        </p:nvGraphicFramePr>
        <p:xfrm>
          <a:off x="509047" y="1311275"/>
          <a:ext cx="7984504" cy="3078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eaLnBrk="0" hangingPunct="0"/>
            <a:r>
              <a:rPr lang="en-US" dirty="0"/>
              <a:t>r</a:t>
            </a:r>
            <a:r>
              <a:rPr lang="en-US" dirty="0" smtClean="0"/>
              <a:t>enewable electricity generation by fuel type</a:t>
            </a:r>
            <a:endParaRPr lang="en-US" dirty="0" smtClean="0">
              <a:solidFill>
                <a:schemeClr val="tx1"/>
              </a:solidFill>
            </a:endParaRPr>
          </a:p>
          <a:p>
            <a:pPr eaLnBrk="0" hangingPunct="0"/>
            <a:r>
              <a:rPr lang="en-US" dirty="0" smtClean="0">
                <a:solidFill>
                  <a:schemeClr val="tx1"/>
                </a:solidFill>
              </a:rPr>
              <a:t>billion kilowatthours</a:t>
            </a:r>
            <a:endParaRPr lang="en-GB" dirty="0" smtClean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7"/>
          </p:nvPr>
        </p:nvSpPr>
        <p:spPr>
          <a:xfrm>
            <a:off x="666750" y="4793456"/>
            <a:ext cx="5119705" cy="29527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Adam Sieminski, CFA Society Washington, DC (CFAW) 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October 13, 2016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anchor="b" anchorCtr="0">
            <a:noAutofit/>
          </a:bodyPr>
          <a:lstStyle/>
          <a:p>
            <a:pPr eaLnBrk="1" hangingPunct="1">
              <a:defRPr/>
            </a:pPr>
            <a:r>
              <a:rPr lang="en-US" dirty="0" smtClean="0">
                <a:solidFill>
                  <a:srgbClr val="169DD8"/>
                </a:solidFill>
              </a:rPr>
              <a:t>Changing tax and cost assumptions contribute to stronger solar growth, with the CPP providing a boost to renewables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Source:  EIA, Annual Energy Outlook </a:t>
            </a:r>
            <a:r>
              <a:rPr lang="en-US" dirty="0" smtClean="0"/>
              <a:t>2016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096FE1F6-4E0A-4585-92EE-28C615204475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149" name="Text Box 6"/>
          <p:cNvSpPr txBox="1">
            <a:spLocks noChangeArrowheads="1"/>
          </p:cNvSpPr>
          <p:nvPr/>
        </p:nvSpPr>
        <p:spPr bwMode="auto">
          <a:xfrm>
            <a:off x="4215442" y="2840643"/>
            <a:ext cx="1028700" cy="3071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dirty="0"/>
              <a:t>Solar</a:t>
            </a:r>
          </a:p>
        </p:txBody>
      </p:sp>
      <p:sp>
        <p:nvSpPr>
          <p:cNvPr id="11274" name="Text Box 11"/>
          <p:cNvSpPr txBox="1">
            <a:spLocks noChangeArrowheads="1"/>
          </p:cNvSpPr>
          <p:nvPr/>
        </p:nvSpPr>
        <p:spPr bwMode="auto">
          <a:xfrm>
            <a:off x="8027278" y="2888521"/>
            <a:ext cx="1096148" cy="3071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1200" dirty="0">
                <a:solidFill>
                  <a:schemeClr val="accent5">
                    <a:lumMod val="50000"/>
                  </a:schemeClr>
                </a:solidFill>
                <a:cs typeface="Arial" pitchFamily="34" charset="0"/>
              </a:rPr>
              <a:t>Geothermal</a:t>
            </a:r>
          </a:p>
        </p:txBody>
      </p:sp>
      <p:sp>
        <p:nvSpPr>
          <p:cNvPr id="6155" name="Text Box 14"/>
          <p:cNvSpPr txBox="1">
            <a:spLocks noChangeArrowheads="1"/>
          </p:cNvSpPr>
          <p:nvPr/>
        </p:nvSpPr>
        <p:spPr bwMode="auto">
          <a:xfrm>
            <a:off x="8165727" y="3266076"/>
            <a:ext cx="840075" cy="3071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Biomass</a:t>
            </a:r>
          </a:p>
        </p:txBody>
      </p:sp>
      <p:sp>
        <p:nvSpPr>
          <p:cNvPr id="6156" name="Text Box 16"/>
          <p:cNvSpPr txBox="1">
            <a:spLocks noChangeArrowheads="1"/>
          </p:cNvSpPr>
          <p:nvPr/>
        </p:nvSpPr>
        <p:spPr bwMode="auto">
          <a:xfrm>
            <a:off x="1349609" y="2533462"/>
            <a:ext cx="1386687" cy="3071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dirty="0">
                <a:solidFill>
                  <a:schemeClr val="accent6"/>
                </a:solidFill>
              </a:rPr>
              <a:t>Municipal waste/</a:t>
            </a:r>
          </a:p>
          <a:p>
            <a:pPr algn="ctr"/>
            <a:r>
              <a:rPr lang="en-US" sz="1200" dirty="0">
                <a:solidFill>
                  <a:schemeClr val="accent6"/>
                </a:solidFill>
              </a:rPr>
              <a:t>landfill gas</a:t>
            </a:r>
          </a:p>
        </p:txBody>
      </p:sp>
      <p:sp>
        <p:nvSpPr>
          <p:cNvPr id="6153" name="Text Box 12"/>
          <p:cNvSpPr txBox="1">
            <a:spLocks noChangeArrowheads="1"/>
          </p:cNvSpPr>
          <p:nvPr/>
        </p:nvSpPr>
        <p:spPr bwMode="auto">
          <a:xfrm>
            <a:off x="4048598" y="2090565"/>
            <a:ext cx="1143000" cy="22805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dirty="0">
                <a:solidFill>
                  <a:srgbClr val="FFFFFF"/>
                </a:solidFill>
              </a:rPr>
              <a:t>Wind</a:t>
            </a:r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2656389" y="1508950"/>
            <a:ext cx="20136" cy="249631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TextBox 21"/>
          <p:cNvSpPr txBox="1"/>
          <p:nvPr/>
        </p:nvSpPr>
        <p:spPr bwMode="auto">
          <a:xfrm>
            <a:off x="2493950" y="1288288"/>
            <a:ext cx="339837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rtlCol="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200" dirty="0">
                <a:solidFill>
                  <a:srgbClr val="000000"/>
                </a:solidFill>
                <a:ea typeface="Times New Roman" charset="0"/>
                <a:cs typeface="Times New Roman" charset="0"/>
              </a:rPr>
              <a:t>2015</a:t>
            </a:r>
          </a:p>
        </p:txBody>
      </p:sp>
      <p:sp>
        <p:nvSpPr>
          <p:cNvPr id="33" name="Text Box 9"/>
          <p:cNvSpPr txBox="1">
            <a:spLocks noChangeArrowheads="1"/>
          </p:cNvSpPr>
          <p:nvPr/>
        </p:nvSpPr>
        <p:spPr bwMode="auto">
          <a:xfrm>
            <a:off x="1320060" y="1486854"/>
            <a:ext cx="1132262" cy="22790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rgbClr val="000000"/>
                </a:solidFill>
              </a:rPr>
              <a:t>History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392990" y="3505491"/>
            <a:ext cx="15843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Conventional hydroelectric power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156045" y="1315010"/>
            <a:ext cx="377979" cy="27564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825" dirty="0">
              <a:solidFill>
                <a:srgbClr val="FFFF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07787" y="1245449"/>
            <a:ext cx="17369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AEO2016 Reference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951023" y="1221020"/>
            <a:ext cx="18535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No CPP</a:t>
            </a:r>
          </a:p>
        </p:txBody>
      </p:sp>
      <p:cxnSp>
        <p:nvCxnSpPr>
          <p:cNvPr id="26" name="Straight Connector 25"/>
          <p:cNvCxnSpPr/>
          <p:nvPr/>
        </p:nvCxnSpPr>
        <p:spPr bwMode="auto">
          <a:xfrm>
            <a:off x="5614772" y="1516037"/>
            <a:ext cx="21647" cy="248922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TextBox 26"/>
          <p:cNvSpPr txBox="1"/>
          <p:nvPr/>
        </p:nvSpPr>
        <p:spPr bwMode="auto">
          <a:xfrm>
            <a:off x="5446618" y="1203505"/>
            <a:ext cx="339837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rtlCol="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200" dirty="0">
                <a:solidFill>
                  <a:srgbClr val="000000"/>
                </a:solidFill>
                <a:ea typeface="Times New Roman" charset="0"/>
                <a:cs typeface="Times New Roman" charset="0"/>
              </a:rPr>
              <a:t>2015</a:t>
            </a:r>
          </a:p>
        </p:txBody>
      </p:sp>
      <p:cxnSp>
        <p:nvCxnSpPr>
          <p:cNvPr id="30" name="Straight Connector 29"/>
          <p:cNvCxnSpPr/>
          <p:nvPr/>
        </p:nvCxnSpPr>
        <p:spPr>
          <a:xfrm>
            <a:off x="2359531" y="2948413"/>
            <a:ext cx="141682" cy="544373"/>
          </a:xfrm>
          <a:prstGeom prst="line">
            <a:avLst/>
          </a:prstGeom>
          <a:ln w="19050">
            <a:solidFill>
              <a:schemeClr val="accent6"/>
            </a:solidFill>
            <a:tailEnd type="triangle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8102533" y="3101598"/>
            <a:ext cx="366116" cy="186502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  <a:tailEnd type="triangle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 flipV="1">
            <a:off x="8026333" y="3379540"/>
            <a:ext cx="213716" cy="3740"/>
          </a:xfrm>
          <a:prstGeom prst="line">
            <a:avLst/>
          </a:prstGeom>
          <a:ln w="19050">
            <a:solidFill>
              <a:schemeClr val="bg2">
                <a:lumMod val="40000"/>
                <a:lumOff val="60000"/>
              </a:schemeClr>
            </a:solidFill>
            <a:headEnd type="none"/>
            <a:tailEnd type="triangle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21"/>
          <p:cNvSpPr txBox="1"/>
          <p:nvPr/>
        </p:nvSpPr>
        <p:spPr bwMode="auto">
          <a:xfrm>
            <a:off x="2383789" y="1513746"/>
            <a:ext cx="3150235" cy="122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rtlCol="0">
            <a:prstTxWarp prst="textNoShape">
              <a:avLst/>
            </a:prstTxWarp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n-US" sz="1200" dirty="0">
                <a:solidFill>
                  <a:srgbClr val="000000"/>
                </a:solidFill>
                <a:ea typeface="Times New Roman" charset="0"/>
                <a:cs typeface="Times New Roman" charset="0"/>
              </a:rPr>
              <a:t>Projections</a:t>
            </a:r>
          </a:p>
        </p:txBody>
      </p:sp>
      <p:sp>
        <p:nvSpPr>
          <p:cNvPr id="35" name="TextBox 21"/>
          <p:cNvSpPr txBox="1"/>
          <p:nvPr/>
        </p:nvSpPr>
        <p:spPr bwMode="auto">
          <a:xfrm>
            <a:off x="5302662" y="1522791"/>
            <a:ext cx="3150235" cy="122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rtlCol="0">
            <a:prstTxWarp prst="textNoShape">
              <a:avLst/>
            </a:prstTxWarp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n-US" sz="1200" dirty="0">
                <a:solidFill>
                  <a:srgbClr val="000000"/>
                </a:solidFill>
                <a:ea typeface="Times New Roman" charset="0"/>
                <a:cs typeface="Times New Roman" charset="0"/>
              </a:rPr>
              <a:t>Projections</a:t>
            </a:r>
          </a:p>
        </p:txBody>
      </p:sp>
    </p:spTree>
    <p:extLst>
      <p:ext uri="{BB962C8B-B14F-4D97-AF65-F5344CB8AC3E}">
        <p14:creationId xmlns:p14="http://schemas.microsoft.com/office/powerpoint/2010/main" val="11807019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ia_template_16x9">
  <a:themeElements>
    <a:clrScheme name="EIA">
      <a:dk1>
        <a:srgbClr val="000000"/>
      </a:dk1>
      <a:lt1>
        <a:srgbClr val="FFFFFF"/>
      </a:lt1>
      <a:dk2>
        <a:srgbClr val="003953"/>
      </a:dk2>
      <a:lt2>
        <a:srgbClr val="333333"/>
      </a:lt2>
      <a:accent1>
        <a:srgbClr val="0096D7"/>
      </a:accent1>
      <a:accent2>
        <a:srgbClr val="BD732A"/>
      </a:accent2>
      <a:accent3>
        <a:srgbClr val="5D9732"/>
      </a:accent3>
      <a:accent4>
        <a:srgbClr val="FFC702"/>
      </a:accent4>
      <a:accent5>
        <a:srgbClr val="A33340"/>
      </a:accent5>
      <a:accent6>
        <a:srgbClr val="675005"/>
      </a:accent6>
      <a:hlink>
        <a:srgbClr val="0096D7"/>
      </a:hlink>
      <a:folHlink>
        <a:srgbClr val="5D9732"/>
      </a:folHlink>
    </a:clrScheme>
    <a:fontScheme name="EIA 1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EIA 1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EIA 1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EIA 1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EIA 1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EIA 1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EIA 1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EIA 1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EIA 1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EIA 1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EIA_template_16x9_FINAL</Template>
  <TotalTime>4754</TotalTime>
  <Words>1510</Words>
  <Application>Microsoft Office PowerPoint</Application>
  <PresentationFormat>On-screen Show (16:9)</PresentationFormat>
  <Paragraphs>357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Times New Roman</vt:lpstr>
      <vt:lpstr>Wingdings</vt:lpstr>
      <vt:lpstr>eia_template_16x9</vt:lpstr>
      <vt:lpstr>EIA’s Energy Outlook 2016</vt:lpstr>
      <vt:lpstr>Key takeaways from AEO2016</vt:lpstr>
      <vt:lpstr>Key takeaways from AEO2016 (continued)</vt:lpstr>
      <vt:lpstr>Reductions in energy intensity largely offset impact of gross domestic product (GDP) growth, leading to slow projected growth in energy use</vt:lpstr>
      <vt:lpstr>U.S. net energy imports trend downward, reflecting increased oil and natural gas production coupled with slowly growing or falling demand</vt:lpstr>
      <vt:lpstr>Electricity</vt:lpstr>
      <vt:lpstr>Electricity use (including direct use) continues to grow, but the rate of growth slows as it has almost continuously over the past 60 years </vt:lpstr>
      <vt:lpstr>Both natural gas and renewable generation surpass coal by 2030 in the Reference case, but only natural gas does so in the No CPP case</vt:lpstr>
      <vt:lpstr>Changing tax and cost assumptions contribute to stronger solar growth, with the CPP providing a boost to renewables</vt:lpstr>
      <vt:lpstr>Petroleum and other liquids</vt:lpstr>
      <vt:lpstr>Near-term crude oil price scenario is lower in AEO2016</vt:lpstr>
      <vt:lpstr>Combination of increased tight oil production and higher fuel efficiency drives projected decline in oil imports</vt:lpstr>
      <vt:lpstr>The price relationship between crude oil and natural gas impacts producer economics and production levels for both commodities</vt:lpstr>
      <vt:lpstr>Future domestic natural gas plant liquids production depends on both domestic resource endowment and world crude oil prices</vt:lpstr>
      <vt:lpstr>Natural gas</vt:lpstr>
      <vt:lpstr>U.S. natural gas production dominated by shale resources; alternative price and resource /technology assumptions could be quite different</vt:lpstr>
      <vt:lpstr>Natural gas consumption growth is led by electricity generation and industrial uses; natural gas use rises in all sectors except residential</vt:lpstr>
      <vt:lpstr>Projected U.S. natural gas exports reflect the spread between domestic natural gas prices and world energy prices</vt:lpstr>
      <vt:lpstr>For more information</vt:lpstr>
    </vt:vector>
  </TitlesOfParts>
  <Company>EIA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Annual Energy Outlook 2016: Summary of  Two Cases</dc:title>
  <dc:creator>LaRose, Angelina</dc:creator>
  <cp:lastModifiedBy>Gilchrist, Laverne</cp:lastModifiedBy>
  <cp:revision>357</cp:revision>
  <cp:lastPrinted>2016-06-27T18:30:44Z</cp:lastPrinted>
  <dcterms:created xsi:type="dcterms:W3CDTF">2016-04-13T16:49:24Z</dcterms:created>
  <dcterms:modified xsi:type="dcterms:W3CDTF">2016-11-07T18:38:22Z</dcterms:modified>
</cp:coreProperties>
</file>