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drawings/drawing3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drawings/drawing4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theme/themeOverride3.xml" ContentType="application/vnd.openxmlformats-officedocument.themeOverride+xml"/>
  <Override PartName="/ppt/drawings/drawing5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theme/themeOverride4.xml" ContentType="application/vnd.openxmlformats-officedocument.themeOverride+xml"/>
  <Override PartName="/ppt/drawings/drawing6.xml" ContentType="application/vnd.openxmlformats-officedocument.drawingml.chartshape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theme/themeOverride5.xml" ContentType="application/vnd.openxmlformats-officedocument.themeOverride+xml"/>
  <Override PartName="/ppt/drawings/drawing7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9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33333"/>
    <a:srgbClr val="169D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3393" autoAdjust="0"/>
  </p:normalViewPr>
  <p:slideViewPr>
    <p:cSldViewPr snapToGrid="0">
      <p:cViewPr varScale="1">
        <p:scale>
          <a:sx n="102" d="100"/>
          <a:sy n="102" d="100"/>
        </p:scale>
        <p:origin x="8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472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4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5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558430196225475E-2"/>
          <c:y val="5.4852226311947694E-2"/>
          <c:w val="0.90715060617422816"/>
          <c:h val="0.83096671618754414"/>
        </c:manualLayout>
      </c:layout>
      <c:barChart>
        <c:barDir val="col"/>
        <c:grouping val="clustered"/>
        <c:varyColors val="0"/>
        <c:ser>
          <c:idx val="2"/>
          <c:order val="2"/>
          <c:tx>
            <c:v>Implied stock change and balance (right axis)</c:v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'Fig32'!$A$28:$A$55</c:f>
              <c:strCache>
                <c:ptCount val="28"/>
                <c:pt idx="0">
                  <c:v>2011-Q1</c:v>
                </c:pt>
                <c:pt idx="1">
                  <c:v>2011-Q2</c:v>
                </c:pt>
                <c:pt idx="2">
                  <c:v>2011-Q3</c:v>
                </c:pt>
                <c:pt idx="3">
                  <c:v>2011-Q4</c:v>
                </c:pt>
                <c:pt idx="4">
                  <c:v>2012-Q1</c:v>
                </c:pt>
                <c:pt idx="5">
                  <c:v>2012-Q2</c:v>
                </c:pt>
                <c:pt idx="6">
                  <c:v>2012-Q3</c:v>
                </c:pt>
                <c:pt idx="7">
                  <c:v>2012-Q4</c:v>
                </c:pt>
                <c:pt idx="8">
                  <c:v>2013-Q1</c:v>
                </c:pt>
                <c:pt idx="9">
                  <c:v>2013-Q2</c:v>
                </c:pt>
                <c:pt idx="10">
                  <c:v>2013-Q3</c:v>
                </c:pt>
                <c:pt idx="11">
                  <c:v>2013-Q4</c:v>
                </c:pt>
                <c:pt idx="12">
                  <c:v>2014-Q1</c:v>
                </c:pt>
                <c:pt idx="13">
                  <c:v>2014-Q2</c:v>
                </c:pt>
                <c:pt idx="14">
                  <c:v>2014-Q3</c:v>
                </c:pt>
                <c:pt idx="15">
                  <c:v>2014-Q4</c:v>
                </c:pt>
                <c:pt idx="16">
                  <c:v>2015-Q1</c:v>
                </c:pt>
                <c:pt idx="17">
                  <c:v>2015-Q2</c:v>
                </c:pt>
                <c:pt idx="18">
                  <c:v>2015-Q3</c:v>
                </c:pt>
                <c:pt idx="19">
                  <c:v>2015-Q4</c:v>
                </c:pt>
                <c:pt idx="20">
                  <c:v>2016-Q1</c:v>
                </c:pt>
                <c:pt idx="21">
                  <c:v>2016-Q2</c:v>
                </c:pt>
                <c:pt idx="22">
                  <c:v>2016-Q3</c:v>
                </c:pt>
                <c:pt idx="23">
                  <c:v>2016-Q4</c:v>
                </c:pt>
                <c:pt idx="24">
                  <c:v>2017-Q1</c:v>
                </c:pt>
                <c:pt idx="25">
                  <c:v>2017-Q2</c:v>
                </c:pt>
                <c:pt idx="26">
                  <c:v>2017-Q3</c:v>
                </c:pt>
                <c:pt idx="27">
                  <c:v>2017-Q4</c:v>
                </c:pt>
              </c:strCache>
            </c:strRef>
          </c:cat>
          <c:val>
            <c:numRef>
              <c:f>'Fig32'!$E$28:$E$55</c:f>
              <c:numCache>
                <c:formatCode>0.00</c:formatCode>
                <c:ptCount val="28"/>
                <c:pt idx="0">
                  <c:v>-0.37256088770000001</c:v>
                </c:pt>
                <c:pt idx="1">
                  <c:v>-0.21189043233999999</c:v>
                </c:pt>
                <c:pt idx="2">
                  <c:v>-1.2151223212</c:v>
                </c:pt>
                <c:pt idx="3">
                  <c:v>-0.63271152159999999</c:v>
                </c:pt>
                <c:pt idx="4">
                  <c:v>1.3642720253</c:v>
                </c:pt>
                <c:pt idx="5">
                  <c:v>0.54928113719000005</c:v>
                </c:pt>
                <c:pt idx="6">
                  <c:v>-0.83394671646999996</c:v>
                </c:pt>
                <c:pt idx="7">
                  <c:v>-0.86357533767000005</c:v>
                </c:pt>
                <c:pt idx="8">
                  <c:v>-0.50562885607999997</c:v>
                </c:pt>
                <c:pt idx="9">
                  <c:v>0.20922139477999999</c:v>
                </c:pt>
                <c:pt idx="10">
                  <c:v>-0.42285305037999998</c:v>
                </c:pt>
                <c:pt idx="11">
                  <c:v>-0.80819511531999999</c:v>
                </c:pt>
                <c:pt idx="12">
                  <c:v>0.49900951920999997</c:v>
                </c:pt>
                <c:pt idx="13">
                  <c:v>0.73875005472999999</c:v>
                </c:pt>
                <c:pt idx="14">
                  <c:v>0.43346284896999998</c:v>
                </c:pt>
                <c:pt idx="15">
                  <c:v>1.9215389104</c:v>
                </c:pt>
                <c:pt idx="16">
                  <c:v>1.7907436639000001</c:v>
                </c:pt>
                <c:pt idx="17">
                  <c:v>2.0763593098999999</c:v>
                </c:pt>
                <c:pt idx="18">
                  <c:v>1.4286999628999999</c:v>
                </c:pt>
                <c:pt idx="19">
                  <c:v>2.4100094441</c:v>
                </c:pt>
                <c:pt idx="20">
                  <c:v>1.3887210926</c:v>
                </c:pt>
                <c:pt idx="21">
                  <c:v>0.74423222165000003</c:v>
                </c:pt>
                <c:pt idx="22">
                  <c:v>0.87414514593000003</c:v>
                </c:pt>
                <c:pt idx="23">
                  <c:v>0.86558829255000003</c:v>
                </c:pt>
                <c:pt idx="24">
                  <c:v>0.48329156912999999</c:v>
                </c:pt>
                <c:pt idx="25">
                  <c:v>0.66122516488000005</c:v>
                </c:pt>
                <c:pt idx="26">
                  <c:v>-0.13641257935000001</c:v>
                </c:pt>
                <c:pt idx="27">
                  <c:v>0.13117587054999999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5046048"/>
        <c:axId val="95045488"/>
      </c:barChart>
      <c:lineChart>
        <c:grouping val="standard"/>
        <c:varyColors val="0"/>
        <c:ser>
          <c:idx val="0"/>
          <c:order val="0"/>
          <c:tx>
            <c:v>World production (left axis)</c:v>
          </c:tx>
          <c:spPr>
            <a:ln w="22225">
              <a:solidFill>
                <a:schemeClr val="accent1"/>
              </a:solidFill>
            </a:ln>
          </c:spPr>
          <c:marker>
            <c:symbol val="none"/>
          </c:marker>
          <c:cat>
            <c:strRef>
              <c:f>'Fig32'!$A$28:$A$55</c:f>
              <c:strCache>
                <c:ptCount val="28"/>
                <c:pt idx="0">
                  <c:v>2011-Q1</c:v>
                </c:pt>
                <c:pt idx="1">
                  <c:v>2011-Q2</c:v>
                </c:pt>
                <c:pt idx="2">
                  <c:v>2011-Q3</c:v>
                </c:pt>
                <c:pt idx="3">
                  <c:v>2011-Q4</c:v>
                </c:pt>
                <c:pt idx="4">
                  <c:v>2012-Q1</c:v>
                </c:pt>
                <c:pt idx="5">
                  <c:v>2012-Q2</c:v>
                </c:pt>
                <c:pt idx="6">
                  <c:v>2012-Q3</c:v>
                </c:pt>
                <c:pt idx="7">
                  <c:v>2012-Q4</c:v>
                </c:pt>
                <c:pt idx="8">
                  <c:v>2013-Q1</c:v>
                </c:pt>
                <c:pt idx="9">
                  <c:v>2013-Q2</c:v>
                </c:pt>
                <c:pt idx="10">
                  <c:v>2013-Q3</c:v>
                </c:pt>
                <c:pt idx="11">
                  <c:v>2013-Q4</c:v>
                </c:pt>
                <c:pt idx="12">
                  <c:v>2014-Q1</c:v>
                </c:pt>
                <c:pt idx="13">
                  <c:v>2014-Q2</c:v>
                </c:pt>
                <c:pt idx="14">
                  <c:v>2014-Q3</c:v>
                </c:pt>
                <c:pt idx="15">
                  <c:v>2014-Q4</c:v>
                </c:pt>
                <c:pt idx="16">
                  <c:v>2015-Q1</c:v>
                </c:pt>
                <c:pt idx="17">
                  <c:v>2015-Q2</c:v>
                </c:pt>
                <c:pt idx="18">
                  <c:v>2015-Q3</c:v>
                </c:pt>
                <c:pt idx="19">
                  <c:v>2015-Q4</c:v>
                </c:pt>
                <c:pt idx="20">
                  <c:v>2016-Q1</c:v>
                </c:pt>
                <c:pt idx="21">
                  <c:v>2016-Q2</c:v>
                </c:pt>
                <c:pt idx="22">
                  <c:v>2016-Q3</c:v>
                </c:pt>
                <c:pt idx="23">
                  <c:v>2016-Q4</c:v>
                </c:pt>
                <c:pt idx="24">
                  <c:v>2017-Q1</c:v>
                </c:pt>
                <c:pt idx="25">
                  <c:v>2017-Q2</c:v>
                </c:pt>
                <c:pt idx="26">
                  <c:v>2017-Q3</c:v>
                </c:pt>
                <c:pt idx="27">
                  <c:v>2017-Q4</c:v>
                </c:pt>
              </c:strCache>
            </c:strRef>
          </c:cat>
          <c:val>
            <c:numRef>
              <c:f>'Fig32'!$C$28:$C$55</c:f>
              <c:numCache>
                <c:formatCode>0.00</c:formatCode>
                <c:ptCount val="28"/>
                <c:pt idx="0">
                  <c:v>88.366616407999999</c:v>
                </c:pt>
                <c:pt idx="1">
                  <c:v>87.580567868000003</c:v>
                </c:pt>
                <c:pt idx="2">
                  <c:v>88.645038674000006</c:v>
                </c:pt>
                <c:pt idx="3">
                  <c:v>89.534491595000006</c:v>
                </c:pt>
                <c:pt idx="4">
                  <c:v>90.481883472000007</c:v>
                </c:pt>
                <c:pt idx="5">
                  <c:v>90.312561748999997</c:v>
                </c:pt>
                <c:pt idx="6">
                  <c:v>90.310769409000002</c:v>
                </c:pt>
                <c:pt idx="7">
                  <c:v>90.793377563000007</c:v>
                </c:pt>
                <c:pt idx="8">
                  <c:v>89.781609158999998</c:v>
                </c:pt>
                <c:pt idx="9">
                  <c:v>90.934486363000005</c:v>
                </c:pt>
                <c:pt idx="10">
                  <c:v>91.517661954999994</c:v>
                </c:pt>
                <c:pt idx="11">
                  <c:v>91.598539469000002</c:v>
                </c:pt>
                <c:pt idx="12">
                  <c:v>91.895682135000001</c:v>
                </c:pt>
                <c:pt idx="13">
                  <c:v>92.542585278999994</c:v>
                </c:pt>
                <c:pt idx="14">
                  <c:v>93.714374000000007</c:v>
                </c:pt>
                <c:pt idx="15">
                  <c:v>95.062629470000005</c:v>
                </c:pt>
                <c:pt idx="16">
                  <c:v>94.633415694999997</c:v>
                </c:pt>
                <c:pt idx="17">
                  <c:v>95.400426117999999</c:v>
                </c:pt>
                <c:pt idx="18">
                  <c:v>96.402874013000002</c:v>
                </c:pt>
                <c:pt idx="19">
                  <c:v>96.489928919999997</c:v>
                </c:pt>
                <c:pt idx="20">
                  <c:v>95.606097680000005</c:v>
                </c:pt>
                <c:pt idx="21">
                  <c:v>95.840823737999997</c:v>
                </c:pt>
                <c:pt idx="22">
                  <c:v>96.762363426999997</c:v>
                </c:pt>
                <c:pt idx="23">
                  <c:v>96.703470529000001</c:v>
                </c:pt>
                <c:pt idx="24">
                  <c:v>96.167911321000005</c:v>
                </c:pt>
                <c:pt idx="25">
                  <c:v>97.066481866000004</c:v>
                </c:pt>
                <c:pt idx="26">
                  <c:v>97.315955364000004</c:v>
                </c:pt>
                <c:pt idx="27">
                  <c:v>97.496455088999994</c:v>
                </c:pt>
              </c:numCache>
            </c:numRef>
          </c:val>
          <c:smooth val="0"/>
        </c:ser>
        <c:ser>
          <c:idx val="1"/>
          <c:order val="1"/>
          <c:tx>
            <c:v>World consumption (left axis)</c:v>
          </c:tx>
          <c:spPr>
            <a:ln w="22225">
              <a:solidFill>
                <a:schemeClr val="accent6"/>
              </a:solidFill>
            </a:ln>
          </c:spPr>
          <c:marker>
            <c:symbol val="none"/>
          </c:marker>
          <c:cat>
            <c:strRef>
              <c:f>'Fig32'!$A$28:$A$55</c:f>
              <c:strCache>
                <c:ptCount val="28"/>
                <c:pt idx="0">
                  <c:v>2011-Q1</c:v>
                </c:pt>
                <c:pt idx="1">
                  <c:v>2011-Q2</c:v>
                </c:pt>
                <c:pt idx="2">
                  <c:v>2011-Q3</c:v>
                </c:pt>
                <c:pt idx="3">
                  <c:v>2011-Q4</c:v>
                </c:pt>
                <c:pt idx="4">
                  <c:v>2012-Q1</c:v>
                </c:pt>
                <c:pt idx="5">
                  <c:v>2012-Q2</c:v>
                </c:pt>
                <c:pt idx="6">
                  <c:v>2012-Q3</c:v>
                </c:pt>
                <c:pt idx="7">
                  <c:v>2012-Q4</c:v>
                </c:pt>
                <c:pt idx="8">
                  <c:v>2013-Q1</c:v>
                </c:pt>
                <c:pt idx="9">
                  <c:v>2013-Q2</c:v>
                </c:pt>
                <c:pt idx="10">
                  <c:v>2013-Q3</c:v>
                </c:pt>
                <c:pt idx="11">
                  <c:v>2013-Q4</c:v>
                </c:pt>
                <c:pt idx="12">
                  <c:v>2014-Q1</c:v>
                </c:pt>
                <c:pt idx="13">
                  <c:v>2014-Q2</c:v>
                </c:pt>
                <c:pt idx="14">
                  <c:v>2014-Q3</c:v>
                </c:pt>
                <c:pt idx="15">
                  <c:v>2014-Q4</c:v>
                </c:pt>
                <c:pt idx="16">
                  <c:v>2015-Q1</c:v>
                </c:pt>
                <c:pt idx="17">
                  <c:v>2015-Q2</c:v>
                </c:pt>
                <c:pt idx="18">
                  <c:v>2015-Q3</c:v>
                </c:pt>
                <c:pt idx="19">
                  <c:v>2015-Q4</c:v>
                </c:pt>
                <c:pt idx="20">
                  <c:v>2016-Q1</c:v>
                </c:pt>
                <c:pt idx="21">
                  <c:v>2016-Q2</c:v>
                </c:pt>
                <c:pt idx="22">
                  <c:v>2016-Q3</c:v>
                </c:pt>
                <c:pt idx="23">
                  <c:v>2016-Q4</c:v>
                </c:pt>
                <c:pt idx="24">
                  <c:v>2017-Q1</c:v>
                </c:pt>
                <c:pt idx="25">
                  <c:v>2017-Q2</c:v>
                </c:pt>
                <c:pt idx="26">
                  <c:v>2017-Q3</c:v>
                </c:pt>
                <c:pt idx="27">
                  <c:v>2017-Q4</c:v>
                </c:pt>
              </c:strCache>
            </c:strRef>
          </c:cat>
          <c:val>
            <c:numRef>
              <c:f>'Fig32'!$D$28:$D$55</c:f>
              <c:numCache>
                <c:formatCode>0.00</c:formatCode>
                <c:ptCount val="28"/>
                <c:pt idx="0">
                  <c:v>88.739177295999994</c:v>
                </c:pt>
                <c:pt idx="1">
                  <c:v>87.792458300000007</c:v>
                </c:pt>
                <c:pt idx="2">
                  <c:v>89.860160996000005</c:v>
                </c:pt>
                <c:pt idx="3">
                  <c:v>90.167203117</c:v>
                </c:pt>
                <c:pt idx="4">
                  <c:v>89.117611447000002</c:v>
                </c:pt>
                <c:pt idx="5">
                  <c:v>89.763280612000003</c:v>
                </c:pt>
                <c:pt idx="6">
                  <c:v>91.144716126000006</c:v>
                </c:pt>
                <c:pt idx="7">
                  <c:v>91.656952900999997</c:v>
                </c:pt>
                <c:pt idx="8">
                  <c:v>90.287238015</c:v>
                </c:pt>
                <c:pt idx="9">
                  <c:v>90.725264968000005</c:v>
                </c:pt>
                <c:pt idx="10">
                  <c:v>91.940515004999995</c:v>
                </c:pt>
                <c:pt idx="11">
                  <c:v>92.406734584999995</c:v>
                </c:pt>
                <c:pt idx="12">
                  <c:v>91.396672616000004</c:v>
                </c:pt>
                <c:pt idx="13">
                  <c:v>91.803835223999997</c:v>
                </c:pt>
                <c:pt idx="14">
                  <c:v>93.280911150999998</c:v>
                </c:pt>
                <c:pt idx="15">
                  <c:v>93.141090559000006</c:v>
                </c:pt>
                <c:pt idx="16">
                  <c:v>92.842672031999996</c:v>
                </c:pt>
                <c:pt idx="17">
                  <c:v>93.324066809000001</c:v>
                </c:pt>
                <c:pt idx="18">
                  <c:v>94.974174050000002</c:v>
                </c:pt>
                <c:pt idx="19">
                  <c:v>94.079919476000001</c:v>
                </c:pt>
                <c:pt idx="20">
                  <c:v>94.217376587000004</c:v>
                </c:pt>
                <c:pt idx="21">
                  <c:v>95.096591516000004</c:v>
                </c:pt>
                <c:pt idx="22">
                  <c:v>95.888218280999993</c:v>
                </c:pt>
                <c:pt idx="23">
                  <c:v>95.837882237000002</c:v>
                </c:pt>
                <c:pt idx="24">
                  <c:v>95.684619751</c:v>
                </c:pt>
                <c:pt idx="25">
                  <c:v>96.405256700999999</c:v>
                </c:pt>
                <c:pt idx="26">
                  <c:v>97.452367942999999</c:v>
                </c:pt>
                <c:pt idx="27">
                  <c:v>97.365279219000001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044368"/>
        <c:axId val="95044928"/>
      </c:lineChart>
      <c:scatterChart>
        <c:scatterStyle val="lineMarker"/>
        <c:varyColors val="0"/>
        <c:ser>
          <c:idx val="3"/>
          <c:order val="3"/>
          <c:tx>
            <c:strRef>
              <c:f>'Fig32'!$B$58</c:f>
              <c:strCache>
                <c:ptCount val="1"/>
                <c:pt idx="0">
                  <c:v>Forecast</c:v>
                </c:pt>
              </c:strCache>
            </c:strRef>
          </c:tx>
          <c:spPr>
            <a:ln w="12700">
              <a:solidFill>
                <a:schemeClr val="tx1"/>
              </a:solidFill>
              <a:prstDash val="dash"/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7165903042607397E-2"/>
                  <c:y val="3.1633442804574086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'Fig32'!$A$59:$A$60</c:f>
              <c:numCache>
                <c:formatCode>General</c:formatCode>
                <c:ptCount val="2"/>
                <c:pt idx="0">
                  <c:v>21.5</c:v>
                </c:pt>
                <c:pt idx="1">
                  <c:v>21.5</c:v>
                </c:pt>
              </c:numCache>
            </c:numRef>
          </c:xVal>
          <c:yVal>
            <c:numRef>
              <c:f>'Fig32'!$B$59:$B$60</c:f>
              <c:numCache>
                <c:formatCode>0</c:formatCode>
                <c:ptCount val="2"/>
                <c:pt idx="0">
                  <c:v>78</c:v>
                </c:pt>
                <c:pt idx="1">
                  <c:v>100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044368"/>
        <c:axId val="95044928"/>
      </c:scatterChart>
      <c:catAx>
        <c:axId val="950443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5044928"/>
        <c:crosses val="autoZero"/>
        <c:auto val="1"/>
        <c:lblAlgn val="ctr"/>
        <c:lblOffset val="100"/>
        <c:tickLblSkip val="4"/>
        <c:noMultiLvlLbl val="0"/>
      </c:catAx>
      <c:valAx>
        <c:axId val="95044928"/>
        <c:scaling>
          <c:orientation val="minMax"/>
          <c:max val="100"/>
          <c:min val="82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" sourceLinked="0"/>
        <c:majorTickMark val="out"/>
        <c:minorTickMark val="none"/>
        <c:tickLblPos val="nextTo"/>
        <c:spPr>
          <a:ln>
            <a:noFill/>
          </a:ln>
        </c:spPr>
        <c:crossAx val="95044368"/>
        <c:crosses val="autoZero"/>
        <c:crossBetween val="between"/>
        <c:majorUnit val="2"/>
      </c:valAx>
      <c:valAx>
        <c:axId val="95045488"/>
        <c:scaling>
          <c:orientation val="minMax"/>
          <c:max val="6"/>
          <c:min val="-3"/>
        </c:scaling>
        <c:delete val="0"/>
        <c:axPos val="r"/>
        <c:numFmt formatCode="0" sourceLinked="0"/>
        <c:majorTickMark val="out"/>
        <c:minorTickMark val="none"/>
        <c:tickLblPos val="nextTo"/>
        <c:spPr>
          <a:ln>
            <a:noFill/>
          </a:ln>
        </c:spPr>
        <c:crossAx val="95046048"/>
        <c:crosses val="max"/>
        <c:crossBetween val="between"/>
      </c:valAx>
      <c:catAx>
        <c:axId val="95046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>
            <a:solidFill>
              <a:schemeClr val="tx1"/>
            </a:solidFill>
          </a:ln>
        </c:spPr>
        <c:crossAx val="95045488"/>
        <c:crossesAt val="0"/>
        <c:auto val="1"/>
        <c:lblAlgn val="ctr"/>
        <c:lblOffset val="100"/>
        <c:tickLblSkip val="1"/>
        <c:noMultiLvlLbl val="0"/>
      </c:catAx>
    </c:plotArea>
    <c:legend>
      <c:legendPos val="l"/>
      <c:legendEntry>
        <c:idx val="3"/>
        <c:delete val="1"/>
      </c:legendEntry>
      <c:layout>
        <c:manualLayout>
          <c:xMode val="edge"/>
          <c:yMode val="edge"/>
          <c:x val="5.8072009291521488E-2"/>
          <c:y val="6.5976176054916236E-2"/>
          <c:w val="0.54332171893147563"/>
          <c:h val="0.28552019754927083"/>
        </c:manualLayout>
      </c:layout>
      <c:overlay val="1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928758905136863E-2"/>
          <c:y val="4.4054305924898826E-2"/>
          <c:w val="0.91374065741782273"/>
          <c:h val="0.76277362282288941"/>
        </c:manualLayout>
      </c:layout>
      <c:lineChart>
        <c:grouping val="standar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Historical Spot Price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numRef>
              <c:f>Sheet1!$A$4:$A$63</c:f>
              <c:numCache>
                <c:formatCode>mmm\-yy</c:formatCode>
                <c:ptCount val="60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  <c:pt idx="33">
                  <c:v>42278</c:v>
                </c:pt>
                <c:pt idx="34">
                  <c:v>42309</c:v>
                </c:pt>
                <c:pt idx="35">
                  <c:v>42339</c:v>
                </c:pt>
                <c:pt idx="36">
                  <c:v>42370</c:v>
                </c:pt>
                <c:pt idx="37">
                  <c:v>42401</c:v>
                </c:pt>
                <c:pt idx="38">
                  <c:v>42430</c:v>
                </c:pt>
                <c:pt idx="39">
                  <c:v>42461</c:v>
                </c:pt>
                <c:pt idx="40">
                  <c:v>42491</c:v>
                </c:pt>
                <c:pt idx="41">
                  <c:v>42522</c:v>
                </c:pt>
                <c:pt idx="42">
                  <c:v>42552</c:v>
                </c:pt>
                <c:pt idx="43">
                  <c:v>42583</c:v>
                </c:pt>
                <c:pt idx="44">
                  <c:v>42614</c:v>
                </c:pt>
                <c:pt idx="45">
                  <c:v>42644</c:v>
                </c:pt>
                <c:pt idx="46">
                  <c:v>42675</c:v>
                </c:pt>
                <c:pt idx="47">
                  <c:v>42705</c:v>
                </c:pt>
                <c:pt idx="48">
                  <c:v>42736</c:v>
                </c:pt>
                <c:pt idx="49">
                  <c:v>42767</c:v>
                </c:pt>
                <c:pt idx="50">
                  <c:v>42795</c:v>
                </c:pt>
                <c:pt idx="51">
                  <c:v>42826</c:v>
                </c:pt>
                <c:pt idx="52">
                  <c:v>42856</c:v>
                </c:pt>
                <c:pt idx="53">
                  <c:v>42887</c:v>
                </c:pt>
                <c:pt idx="54">
                  <c:v>42917</c:v>
                </c:pt>
                <c:pt idx="55">
                  <c:v>42948</c:v>
                </c:pt>
                <c:pt idx="56">
                  <c:v>42979</c:v>
                </c:pt>
                <c:pt idx="57">
                  <c:v>43009</c:v>
                </c:pt>
                <c:pt idx="58">
                  <c:v>43040</c:v>
                </c:pt>
                <c:pt idx="59">
                  <c:v>43070</c:v>
                </c:pt>
              </c:numCache>
            </c:numRef>
          </c:cat>
          <c:val>
            <c:numRef>
              <c:f>Sheet1!$B$4:$B$63</c:f>
              <c:numCache>
                <c:formatCode>"$"#,##0.00</c:formatCode>
                <c:ptCount val="60"/>
                <c:pt idx="0">
                  <c:v>94.76</c:v>
                </c:pt>
                <c:pt idx="1">
                  <c:v>95.31</c:v>
                </c:pt>
                <c:pt idx="2">
                  <c:v>92.94</c:v>
                </c:pt>
                <c:pt idx="3">
                  <c:v>92.02</c:v>
                </c:pt>
                <c:pt idx="4">
                  <c:v>94.51</c:v>
                </c:pt>
                <c:pt idx="5">
                  <c:v>95.77</c:v>
                </c:pt>
                <c:pt idx="6">
                  <c:v>104.67</c:v>
                </c:pt>
                <c:pt idx="7">
                  <c:v>106.57</c:v>
                </c:pt>
                <c:pt idx="8">
                  <c:v>106.2895</c:v>
                </c:pt>
                <c:pt idx="9">
                  <c:v>100.54</c:v>
                </c:pt>
                <c:pt idx="10">
                  <c:v>93.86</c:v>
                </c:pt>
                <c:pt idx="11">
                  <c:v>97.63</c:v>
                </c:pt>
                <c:pt idx="12">
                  <c:v>94.617000000000004</c:v>
                </c:pt>
                <c:pt idx="13">
                  <c:v>100.81699999999999</c:v>
                </c:pt>
                <c:pt idx="14">
                  <c:v>100.804</c:v>
                </c:pt>
                <c:pt idx="15">
                  <c:v>102.069</c:v>
                </c:pt>
                <c:pt idx="16">
                  <c:v>102.17700000000001</c:v>
                </c:pt>
                <c:pt idx="17">
                  <c:v>105.794</c:v>
                </c:pt>
                <c:pt idx="18">
                  <c:v>103.58799999999999</c:v>
                </c:pt>
                <c:pt idx="19">
                  <c:v>96.534999999999997</c:v>
                </c:pt>
                <c:pt idx="20">
                  <c:v>93.212000000000003</c:v>
                </c:pt>
                <c:pt idx="21">
                  <c:v>84.397000000000006</c:v>
                </c:pt>
                <c:pt idx="22">
                  <c:v>75.789000000000001</c:v>
                </c:pt>
                <c:pt idx="23">
                  <c:v>59.29</c:v>
                </c:pt>
                <c:pt idx="24">
                  <c:v>47.216999999999999</c:v>
                </c:pt>
                <c:pt idx="25">
                  <c:v>50.584000000000003</c:v>
                </c:pt>
                <c:pt idx="26">
                  <c:v>47.823</c:v>
                </c:pt>
                <c:pt idx="27">
                  <c:v>54.453000000000003</c:v>
                </c:pt>
                <c:pt idx="28">
                  <c:v>59.265000000000001</c:v>
                </c:pt>
                <c:pt idx="29">
                  <c:v>59.819000000000003</c:v>
                </c:pt>
                <c:pt idx="30">
                  <c:v>50.901000000000003</c:v>
                </c:pt>
                <c:pt idx="31">
                  <c:v>42.866999999999997</c:v>
                </c:pt>
                <c:pt idx="32">
                  <c:v>45.478999999999999</c:v>
                </c:pt>
                <c:pt idx="33">
                  <c:v>46.222999999999999</c:v>
                </c:pt>
                <c:pt idx="34">
                  <c:v>42.442999999999998</c:v>
                </c:pt>
                <c:pt idx="35">
                  <c:v>37.189</c:v>
                </c:pt>
                <c:pt idx="36">
                  <c:v>31.683</c:v>
                </c:pt>
                <c:pt idx="37">
                  <c:v>30.323</c:v>
                </c:pt>
                <c:pt idx="38">
                  <c:v>37.545000000000002</c:v>
                </c:pt>
                <c:pt idx="39">
                  <c:v>40.76</c:v>
                </c:pt>
                <c:pt idx="40">
                  <c:v>46.74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#N/A</c:v>
                </c:pt>
                <c:pt idx="48" formatCode="General">
                  <c:v>#N/A</c:v>
                </c:pt>
                <c:pt idx="49" formatCode="General">
                  <c:v>#N/A</c:v>
                </c:pt>
                <c:pt idx="50" formatCode="General">
                  <c:v>#N/A</c:v>
                </c:pt>
                <c:pt idx="51" formatCode="General">
                  <c:v>#N/A</c:v>
                </c:pt>
                <c:pt idx="52" formatCode="General">
                  <c:v>#N/A</c:v>
                </c:pt>
                <c:pt idx="53" formatCode="General">
                  <c:v>#N/A</c:v>
                </c:pt>
                <c:pt idx="54" formatCode="General">
                  <c:v>#N/A</c:v>
                </c:pt>
                <c:pt idx="55" formatCode="General">
                  <c:v>#N/A</c:v>
                </c:pt>
                <c:pt idx="56" formatCode="General">
                  <c:v>#N/A</c:v>
                </c:pt>
                <c:pt idx="57" formatCode="General">
                  <c:v>#N/A</c:v>
                </c:pt>
                <c:pt idx="58" formatCode="General">
                  <c:v>#N/A</c:v>
                </c:pt>
                <c:pt idx="59" formatCode="General">
                  <c:v>#N/A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STEO Forecast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numRef>
              <c:f>Sheet1!$A$4:$A$63</c:f>
              <c:numCache>
                <c:formatCode>mmm\-yy</c:formatCode>
                <c:ptCount val="60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  <c:pt idx="33">
                  <c:v>42278</c:v>
                </c:pt>
                <c:pt idx="34">
                  <c:v>42309</c:v>
                </c:pt>
                <c:pt idx="35">
                  <c:v>42339</c:v>
                </c:pt>
                <c:pt idx="36">
                  <c:v>42370</c:v>
                </c:pt>
                <c:pt idx="37">
                  <c:v>42401</c:v>
                </c:pt>
                <c:pt idx="38">
                  <c:v>42430</c:v>
                </c:pt>
                <c:pt idx="39">
                  <c:v>42461</c:v>
                </c:pt>
                <c:pt idx="40">
                  <c:v>42491</c:v>
                </c:pt>
                <c:pt idx="41">
                  <c:v>42522</c:v>
                </c:pt>
                <c:pt idx="42">
                  <c:v>42552</c:v>
                </c:pt>
                <c:pt idx="43">
                  <c:v>42583</c:v>
                </c:pt>
                <c:pt idx="44">
                  <c:v>42614</c:v>
                </c:pt>
                <c:pt idx="45">
                  <c:v>42644</c:v>
                </c:pt>
                <c:pt idx="46">
                  <c:v>42675</c:v>
                </c:pt>
                <c:pt idx="47">
                  <c:v>42705</c:v>
                </c:pt>
                <c:pt idx="48">
                  <c:v>42736</c:v>
                </c:pt>
                <c:pt idx="49">
                  <c:v>42767</c:v>
                </c:pt>
                <c:pt idx="50">
                  <c:v>42795</c:v>
                </c:pt>
                <c:pt idx="51">
                  <c:v>42826</c:v>
                </c:pt>
                <c:pt idx="52">
                  <c:v>42856</c:v>
                </c:pt>
                <c:pt idx="53">
                  <c:v>42887</c:v>
                </c:pt>
                <c:pt idx="54">
                  <c:v>42917</c:v>
                </c:pt>
                <c:pt idx="55">
                  <c:v>42948</c:v>
                </c:pt>
                <c:pt idx="56">
                  <c:v>42979</c:v>
                </c:pt>
                <c:pt idx="57">
                  <c:v>43009</c:v>
                </c:pt>
                <c:pt idx="58">
                  <c:v>43040</c:v>
                </c:pt>
                <c:pt idx="59">
                  <c:v>43070</c:v>
                </c:pt>
              </c:numCache>
            </c:numRef>
          </c:cat>
          <c:val>
            <c:numRef>
              <c:f>Sheet1!$C$4:$C$63</c:f>
              <c:numCache>
                <c:formatCode>"$"#,##0.00</c:formatCode>
                <c:ptCount val="60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46.74</c:v>
                </c:pt>
                <c:pt idx="41">
                  <c:v>46</c:v>
                </c:pt>
                <c:pt idx="42">
                  <c:v>46</c:v>
                </c:pt>
                <c:pt idx="43">
                  <c:v>46</c:v>
                </c:pt>
                <c:pt idx="44">
                  <c:v>46</c:v>
                </c:pt>
                <c:pt idx="45">
                  <c:v>47</c:v>
                </c:pt>
                <c:pt idx="46">
                  <c:v>47</c:v>
                </c:pt>
                <c:pt idx="47">
                  <c:v>47</c:v>
                </c:pt>
                <c:pt idx="48">
                  <c:v>47</c:v>
                </c:pt>
                <c:pt idx="49">
                  <c:v>47</c:v>
                </c:pt>
                <c:pt idx="50">
                  <c:v>48</c:v>
                </c:pt>
                <c:pt idx="51">
                  <c:v>49</c:v>
                </c:pt>
                <c:pt idx="52">
                  <c:v>50</c:v>
                </c:pt>
                <c:pt idx="53">
                  <c:v>50</c:v>
                </c:pt>
                <c:pt idx="54">
                  <c:v>51</c:v>
                </c:pt>
                <c:pt idx="55">
                  <c:v>52</c:v>
                </c:pt>
                <c:pt idx="56">
                  <c:v>54</c:v>
                </c:pt>
                <c:pt idx="57">
                  <c:v>56</c:v>
                </c:pt>
                <c:pt idx="58">
                  <c:v>58</c:v>
                </c:pt>
                <c:pt idx="59">
                  <c:v>60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Sheet1!$D$3</c:f>
              <c:strCache>
                <c:ptCount val="1"/>
                <c:pt idx="0">
                  <c:v>NYMEX Futures Price</c:v>
                </c:pt>
              </c:strCache>
            </c:strRef>
          </c:tx>
          <c:spPr>
            <a:ln w="22225">
              <a:solidFill>
                <a:schemeClr val="accent3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Sheet1!$A$4:$A$63</c:f>
              <c:numCache>
                <c:formatCode>mmm\-yy</c:formatCode>
                <c:ptCount val="60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  <c:pt idx="33">
                  <c:v>42278</c:v>
                </c:pt>
                <c:pt idx="34">
                  <c:v>42309</c:v>
                </c:pt>
                <c:pt idx="35">
                  <c:v>42339</c:v>
                </c:pt>
                <c:pt idx="36">
                  <c:v>42370</c:v>
                </c:pt>
                <c:pt idx="37">
                  <c:v>42401</c:v>
                </c:pt>
                <c:pt idx="38">
                  <c:v>42430</c:v>
                </c:pt>
                <c:pt idx="39">
                  <c:v>42461</c:v>
                </c:pt>
                <c:pt idx="40">
                  <c:v>42491</c:v>
                </c:pt>
                <c:pt idx="41">
                  <c:v>42522</c:v>
                </c:pt>
                <c:pt idx="42">
                  <c:v>42552</c:v>
                </c:pt>
                <c:pt idx="43">
                  <c:v>42583</c:v>
                </c:pt>
                <c:pt idx="44">
                  <c:v>42614</c:v>
                </c:pt>
                <c:pt idx="45">
                  <c:v>42644</c:v>
                </c:pt>
                <c:pt idx="46">
                  <c:v>42675</c:v>
                </c:pt>
                <c:pt idx="47">
                  <c:v>42705</c:v>
                </c:pt>
                <c:pt idx="48">
                  <c:v>42736</c:v>
                </c:pt>
                <c:pt idx="49">
                  <c:v>42767</c:v>
                </c:pt>
                <c:pt idx="50">
                  <c:v>42795</c:v>
                </c:pt>
                <c:pt idx="51">
                  <c:v>42826</c:v>
                </c:pt>
                <c:pt idx="52">
                  <c:v>42856</c:v>
                </c:pt>
                <c:pt idx="53">
                  <c:v>42887</c:v>
                </c:pt>
                <c:pt idx="54">
                  <c:v>42917</c:v>
                </c:pt>
                <c:pt idx="55">
                  <c:v>42948</c:v>
                </c:pt>
                <c:pt idx="56">
                  <c:v>42979</c:v>
                </c:pt>
                <c:pt idx="57">
                  <c:v>43009</c:v>
                </c:pt>
                <c:pt idx="58">
                  <c:v>43040</c:v>
                </c:pt>
                <c:pt idx="59">
                  <c:v>43070</c:v>
                </c:pt>
              </c:numCache>
            </c:numRef>
          </c:cat>
          <c:val>
            <c:numRef>
              <c:f>Sheet1!$D$4:$D$63</c:f>
              <c:numCache>
                <c:formatCode>"$"#,##0.00</c:formatCode>
                <c:ptCount val="60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49.217999999999996</c:v>
                </c:pt>
                <c:pt idx="43">
                  <c:v>49.660000000000004</c:v>
                </c:pt>
                <c:pt idx="44">
                  <c:v>50.059999999999995</c:v>
                </c:pt>
                <c:pt idx="45">
                  <c:v>50.387999999999998</c:v>
                </c:pt>
                <c:pt idx="46">
                  <c:v>50.713999999999999</c:v>
                </c:pt>
                <c:pt idx="47">
                  <c:v>50.981999999999999</c:v>
                </c:pt>
                <c:pt idx="48">
                  <c:v>51.185999999999993</c:v>
                </c:pt>
                <c:pt idx="49">
                  <c:v>51.315999999999995</c:v>
                </c:pt>
                <c:pt idx="50">
                  <c:v>51.412000000000013</c:v>
                </c:pt>
                <c:pt idx="51">
                  <c:v>51.488</c:v>
                </c:pt>
                <c:pt idx="52">
                  <c:v>51.56600000000001</c:v>
                </c:pt>
                <c:pt idx="53">
                  <c:v>51.634</c:v>
                </c:pt>
                <c:pt idx="54">
                  <c:v>51.661999999999999</c:v>
                </c:pt>
                <c:pt idx="55">
                  <c:v>51.686</c:v>
                </c:pt>
                <c:pt idx="56">
                  <c:v>51.727999999999994</c:v>
                </c:pt>
                <c:pt idx="57">
                  <c:v>51.796000000000006</c:v>
                </c:pt>
                <c:pt idx="58">
                  <c:v>51.887999999999998</c:v>
                </c:pt>
                <c:pt idx="59">
                  <c:v>52.001999999999995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Sheet1!$E$3</c:f>
              <c:strCache>
                <c:ptCount val="1"/>
                <c:pt idx="0">
                  <c:v>Current 95% NYMEX futures price confidence interval</c:v>
                </c:pt>
              </c:strCache>
            </c:strRef>
          </c:tx>
          <c:spPr>
            <a:ln w="22225">
              <a:solidFill>
                <a:schemeClr val="accent3">
                  <a:lumMod val="75000"/>
                </a:schemeClr>
              </a:solidFill>
              <a:prstDash val="dash"/>
            </a:ln>
          </c:spPr>
          <c:marker>
            <c:symbol val="none"/>
          </c:marker>
          <c:cat>
            <c:numRef>
              <c:f>Sheet1!$A$4:$A$63</c:f>
              <c:numCache>
                <c:formatCode>mmm\-yy</c:formatCode>
                <c:ptCount val="60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  <c:pt idx="33">
                  <c:v>42278</c:v>
                </c:pt>
                <c:pt idx="34">
                  <c:v>42309</c:v>
                </c:pt>
                <c:pt idx="35">
                  <c:v>42339</c:v>
                </c:pt>
                <c:pt idx="36">
                  <c:v>42370</c:v>
                </c:pt>
                <c:pt idx="37">
                  <c:v>42401</c:v>
                </c:pt>
                <c:pt idx="38">
                  <c:v>42430</c:v>
                </c:pt>
                <c:pt idx="39">
                  <c:v>42461</c:v>
                </c:pt>
                <c:pt idx="40">
                  <c:v>42491</c:v>
                </c:pt>
                <c:pt idx="41">
                  <c:v>42522</c:v>
                </c:pt>
                <c:pt idx="42">
                  <c:v>42552</c:v>
                </c:pt>
                <c:pt idx="43">
                  <c:v>42583</c:v>
                </c:pt>
                <c:pt idx="44">
                  <c:v>42614</c:v>
                </c:pt>
                <c:pt idx="45">
                  <c:v>42644</c:v>
                </c:pt>
                <c:pt idx="46">
                  <c:v>42675</c:v>
                </c:pt>
                <c:pt idx="47">
                  <c:v>42705</c:v>
                </c:pt>
                <c:pt idx="48">
                  <c:v>42736</c:v>
                </c:pt>
                <c:pt idx="49">
                  <c:v>42767</c:v>
                </c:pt>
                <c:pt idx="50">
                  <c:v>42795</c:v>
                </c:pt>
                <c:pt idx="51">
                  <c:v>42826</c:v>
                </c:pt>
                <c:pt idx="52">
                  <c:v>42856</c:v>
                </c:pt>
                <c:pt idx="53">
                  <c:v>42887</c:v>
                </c:pt>
                <c:pt idx="54">
                  <c:v>42917</c:v>
                </c:pt>
                <c:pt idx="55">
                  <c:v>42948</c:v>
                </c:pt>
                <c:pt idx="56">
                  <c:v>42979</c:v>
                </c:pt>
                <c:pt idx="57">
                  <c:v>43009</c:v>
                </c:pt>
                <c:pt idx="58">
                  <c:v>43040</c:v>
                </c:pt>
                <c:pt idx="59">
                  <c:v>43070</c:v>
                </c:pt>
              </c:numCache>
            </c:numRef>
          </c:cat>
          <c:val>
            <c:numRef>
              <c:f>Sheet1!$E$4:$E$63</c:f>
              <c:numCache>
                <c:formatCode>"$"#,##0.00</c:formatCode>
                <c:ptCount val="60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39.281075669232436</c:v>
                </c:pt>
                <c:pt idx="44">
                  <c:v>36.454352237674279</c:v>
                </c:pt>
                <c:pt idx="45">
                  <c:v>34.508656869845751</c:v>
                </c:pt>
                <c:pt idx="46">
                  <c:v>32.830741122702506</c:v>
                </c:pt>
                <c:pt idx="47">
                  <c:v>31.282303517631302</c:v>
                </c:pt>
                <c:pt idx="48">
                  <c:v>29.997718448739409</c:v>
                </c:pt>
                <c:pt idx="49">
                  <c:v>28.835005095738033</c:v>
                </c:pt>
                <c:pt idx="50">
                  <c:v>27.867382790472103</c:v>
                </c:pt>
                <c:pt idx="51">
                  <c:v>#N/A</c:v>
                </c:pt>
                <c:pt idx="52">
                  <c:v>#N/A</c:v>
                </c:pt>
                <c:pt idx="53">
                  <c:v>25.601115922736987</c:v>
                </c:pt>
                <c:pt idx="54">
                  <c:v>#N/A</c:v>
                </c:pt>
                <c:pt idx="55">
                  <c:v>#N/A</c:v>
                </c:pt>
                <c:pt idx="56">
                  <c:v>24.120635159570849</c:v>
                </c:pt>
                <c:pt idx="57">
                  <c:v>#N/A</c:v>
                </c:pt>
                <c:pt idx="58">
                  <c:v>#N/A</c:v>
                </c:pt>
                <c:pt idx="59">
                  <c:v>23.565768851691463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Sheet1!$F$3</c:f>
              <c:strCache>
                <c:ptCount val="1"/>
                <c:pt idx="0">
                  <c:v>95% NYMEX futures price lower confidence interval</c:v>
                </c:pt>
              </c:strCache>
            </c:strRef>
          </c:tx>
          <c:spPr>
            <a:ln w="22225">
              <a:solidFill>
                <a:schemeClr val="accent3">
                  <a:lumMod val="75000"/>
                </a:schemeClr>
              </a:solidFill>
              <a:prstDash val="dash"/>
            </a:ln>
          </c:spPr>
          <c:marker>
            <c:symbol val="none"/>
          </c:marker>
          <c:cat>
            <c:numRef>
              <c:f>Sheet1!$A$4:$A$63</c:f>
              <c:numCache>
                <c:formatCode>mmm\-yy</c:formatCode>
                <c:ptCount val="60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  <c:pt idx="33">
                  <c:v>42278</c:v>
                </c:pt>
                <c:pt idx="34">
                  <c:v>42309</c:v>
                </c:pt>
                <c:pt idx="35">
                  <c:v>42339</c:v>
                </c:pt>
                <c:pt idx="36">
                  <c:v>42370</c:v>
                </c:pt>
                <c:pt idx="37">
                  <c:v>42401</c:v>
                </c:pt>
                <c:pt idx="38">
                  <c:v>42430</c:v>
                </c:pt>
                <c:pt idx="39">
                  <c:v>42461</c:v>
                </c:pt>
                <c:pt idx="40">
                  <c:v>42491</c:v>
                </c:pt>
                <c:pt idx="41">
                  <c:v>42522</c:v>
                </c:pt>
                <c:pt idx="42">
                  <c:v>42552</c:v>
                </c:pt>
                <c:pt idx="43">
                  <c:v>42583</c:v>
                </c:pt>
                <c:pt idx="44">
                  <c:v>42614</c:v>
                </c:pt>
                <c:pt idx="45">
                  <c:v>42644</c:v>
                </c:pt>
                <c:pt idx="46">
                  <c:v>42675</c:v>
                </c:pt>
                <c:pt idx="47">
                  <c:v>42705</c:v>
                </c:pt>
                <c:pt idx="48">
                  <c:v>42736</c:v>
                </c:pt>
                <c:pt idx="49">
                  <c:v>42767</c:v>
                </c:pt>
                <c:pt idx="50">
                  <c:v>42795</c:v>
                </c:pt>
                <c:pt idx="51">
                  <c:v>42826</c:v>
                </c:pt>
                <c:pt idx="52">
                  <c:v>42856</c:v>
                </c:pt>
                <c:pt idx="53">
                  <c:v>42887</c:v>
                </c:pt>
                <c:pt idx="54">
                  <c:v>42917</c:v>
                </c:pt>
                <c:pt idx="55">
                  <c:v>42948</c:v>
                </c:pt>
                <c:pt idx="56">
                  <c:v>42979</c:v>
                </c:pt>
                <c:pt idx="57">
                  <c:v>43009</c:v>
                </c:pt>
                <c:pt idx="58">
                  <c:v>43040</c:v>
                </c:pt>
                <c:pt idx="59">
                  <c:v>43070</c:v>
                </c:pt>
              </c:numCache>
            </c:numRef>
          </c:cat>
          <c:val>
            <c:numRef>
              <c:f>Sheet1!$F$4:$F$63</c:f>
              <c:numCache>
                <c:formatCode>"$"#,##0.00</c:formatCode>
                <c:ptCount val="60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62.781264463478699</c:v>
                </c:pt>
                <c:pt idx="44">
                  <c:v>68.743605253534952</c:v>
                </c:pt>
                <c:pt idx="45">
                  <c:v>73.574307849071275</c:v>
                </c:pt>
                <c:pt idx="46">
                  <c:v>78.338462917656187</c:v>
                </c:pt>
                <c:pt idx="47">
                  <c:v>83.087369909797772</c:v>
                </c:pt>
                <c:pt idx="48">
                  <c:v>87.340195571110158</c:v>
                </c:pt>
                <c:pt idx="49">
                  <c:v>91.324133540355078</c:v>
                </c:pt>
                <c:pt idx="50">
                  <c:v>94.849012692491272</c:v>
                </c:pt>
                <c:pt idx="51">
                  <c:v>#N/A</c:v>
                </c:pt>
                <c:pt idx="52">
                  <c:v>#N/A</c:v>
                </c:pt>
                <c:pt idx="53">
                  <c:v>104.13881816894539</c:v>
                </c:pt>
                <c:pt idx="54">
                  <c:v>#N/A</c:v>
                </c:pt>
                <c:pt idx="55">
                  <c:v>#N/A</c:v>
                </c:pt>
                <c:pt idx="56">
                  <c:v>110.93347941703234</c:v>
                </c:pt>
                <c:pt idx="57">
                  <c:v>#N/A</c:v>
                </c:pt>
                <c:pt idx="58">
                  <c:v>#N/A</c:v>
                </c:pt>
                <c:pt idx="59">
                  <c:v>114.75152883908142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5919920"/>
        <c:axId val="195920480"/>
      </c:lineChart>
      <c:dateAx>
        <c:axId val="195919920"/>
        <c:scaling>
          <c:orientation val="minMax"/>
        </c:scaling>
        <c:delete val="0"/>
        <c:axPos val="b"/>
        <c:numFmt formatCode="mmm" sourceLinked="0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95920480"/>
        <c:crosses val="autoZero"/>
        <c:auto val="1"/>
        <c:lblOffset val="100"/>
        <c:baseTimeUnit val="months"/>
        <c:majorUnit val="3"/>
        <c:majorTimeUnit val="months"/>
      </c:dateAx>
      <c:valAx>
        <c:axId val="195920480"/>
        <c:scaling>
          <c:orientation val="minMax"/>
          <c:max val="120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</a:ln>
          </c:spPr>
        </c:majorGridlines>
        <c:numFmt formatCode="#,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95919920"/>
        <c:crosses val="autoZero"/>
        <c:crossBetween val="between"/>
        <c:majorUnit val="20"/>
      </c:valAx>
    </c:plotArea>
    <c:legend>
      <c:legendPos val="b"/>
      <c:legendEntry>
        <c:idx val="4"/>
        <c:delete val="1"/>
      </c:legendEntry>
      <c:layout>
        <c:manualLayout>
          <c:xMode val="edge"/>
          <c:yMode val="edge"/>
          <c:x val="7.1708092021857239E-2"/>
          <c:y val="0.48809120181154275"/>
          <c:w val="0.50421709786276714"/>
          <c:h val="0.28293233221755776"/>
        </c:manualLayout>
      </c:layout>
      <c:overlay val="0"/>
      <c:spPr>
        <a:ln>
          <a:noFill/>
        </a:ln>
      </c:spPr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928758905136863E-2"/>
          <c:y val="4.4054305924898826E-2"/>
          <c:w val="0.91374065741782273"/>
          <c:h val="0.76277362282288941"/>
        </c:manualLayout>
      </c:layout>
      <c:lineChart>
        <c:grouping val="standar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Historical Spot Price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numRef>
              <c:f>Sheet1!$A$4:$A$63</c:f>
              <c:numCache>
                <c:formatCode>mmm\-yy</c:formatCode>
                <c:ptCount val="60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  <c:pt idx="33">
                  <c:v>42278</c:v>
                </c:pt>
                <c:pt idx="34">
                  <c:v>42309</c:v>
                </c:pt>
                <c:pt idx="35">
                  <c:v>42339</c:v>
                </c:pt>
                <c:pt idx="36">
                  <c:v>42370</c:v>
                </c:pt>
                <c:pt idx="37">
                  <c:v>42401</c:v>
                </c:pt>
                <c:pt idx="38">
                  <c:v>42430</c:v>
                </c:pt>
                <c:pt idx="39">
                  <c:v>42461</c:v>
                </c:pt>
                <c:pt idx="40">
                  <c:v>42491</c:v>
                </c:pt>
                <c:pt idx="41">
                  <c:v>42522</c:v>
                </c:pt>
                <c:pt idx="42">
                  <c:v>42552</c:v>
                </c:pt>
                <c:pt idx="43">
                  <c:v>42583</c:v>
                </c:pt>
                <c:pt idx="44">
                  <c:v>42614</c:v>
                </c:pt>
                <c:pt idx="45">
                  <c:v>42644</c:v>
                </c:pt>
                <c:pt idx="46">
                  <c:v>42675</c:v>
                </c:pt>
                <c:pt idx="47">
                  <c:v>42705</c:v>
                </c:pt>
                <c:pt idx="48">
                  <c:v>42736</c:v>
                </c:pt>
                <c:pt idx="49">
                  <c:v>42767</c:v>
                </c:pt>
                <c:pt idx="50">
                  <c:v>42795</c:v>
                </c:pt>
                <c:pt idx="51">
                  <c:v>42826</c:v>
                </c:pt>
                <c:pt idx="52">
                  <c:v>42856</c:v>
                </c:pt>
                <c:pt idx="53">
                  <c:v>42887</c:v>
                </c:pt>
                <c:pt idx="54">
                  <c:v>42917</c:v>
                </c:pt>
                <c:pt idx="55">
                  <c:v>42948</c:v>
                </c:pt>
                <c:pt idx="56">
                  <c:v>42979</c:v>
                </c:pt>
                <c:pt idx="57">
                  <c:v>43009</c:v>
                </c:pt>
                <c:pt idx="58">
                  <c:v>43040</c:v>
                </c:pt>
                <c:pt idx="59">
                  <c:v>43070</c:v>
                </c:pt>
              </c:numCache>
            </c:numRef>
          </c:cat>
          <c:val>
            <c:numRef>
              <c:f>Sheet1!$B$4:$B$63</c:f>
              <c:numCache>
                <c:formatCode>"$"#,##0.00</c:formatCode>
                <c:ptCount val="60"/>
                <c:pt idx="0">
                  <c:v>3.33</c:v>
                </c:pt>
                <c:pt idx="1">
                  <c:v>3.33</c:v>
                </c:pt>
                <c:pt idx="2">
                  <c:v>3.81</c:v>
                </c:pt>
                <c:pt idx="3">
                  <c:v>4.17</c:v>
                </c:pt>
                <c:pt idx="4">
                  <c:v>4.04</c:v>
                </c:pt>
                <c:pt idx="5">
                  <c:v>3.83</c:v>
                </c:pt>
                <c:pt idx="6">
                  <c:v>3.62</c:v>
                </c:pt>
                <c:pt idx="7">
                  <c:v>3.43</c:v>
                </c:pt>
                <c:pt idx="8">
                  <c:v>3.62</c:v>
                </c:pt>
                <c:pt idx="9">
                  <c:v>3.68</c:v>
                </c:pt>
                <c:pt idx="10">
                  <c:v>3.64</c:v>
                </c:pt>
                <c:pt idx="11">
                  <c:v>4.24</c:v>
                </c:pt>
                <c:pt idx="12">
                  <c:v>4.71</c:v>
                </c:pt>
                <c:pt idx="13">
                  <c:v>6</c:v>
                </c:pt>
                <c:pt idx="14">
                  <c:v>4.9000000000000004</c:v>
                </c:pt>
                <c:pt idx="15">
                  <c:v>4.66</c:v>
                </c:pt>
                <c:pt idx="16">
                  <c:v>4.58</c:v>
                </c:pt>
                <c:pt idx="17">
                  <c:v>4.59</c:v>
                </c:pt>
                <c:pt idx="18">
                  <c:v>4.05</c:v>
                </c:pt>
                <c:pt idx="19">
                  <c:v>3.91</c:v>
                </c:pt>
                <c:pt idx="20">
                  <c:v>3.92</c:v>
                </c:pt>
                <c:pt idx="21">
                  <c:v>3.78</c:v>
                </c:pt>
                <c:pt idx="22">
                  <c:v>4.12</c:v>
                </c:pt>
                <c:pt idx="23">
                  <c:v>3.48</c:v>
                </c:pt>
                <c:pt idx="24">
                  <c:v>2.9940000000000002</c:v>
                </c:pt>
                <c:pt idx="25">
                  <c:v>2.8730000000000002</c:v>
                </c:pt>
                <c:pt idx="26">
                  <c:v>2.831</c:v>
                </c:pt>
                <c:pt idx="27">
                  <c:v>2.61</c:v>
                </c:pt>
                <c:pt idx="28">
                  <c:v>2.8490000000000002</c:v>
                </c:pt>
                <c:pt idx="29">
                  <c:v>2.7839999999999998</c:v>
                </c:pt>
                <c:pt idx="30">
                  <c:v>2.839</c:v>
                </c:pt>
                <c:pt idx="31">
                  <c:v>2.774</c:v>
                </c:pt>
                <c:pt idx="32">
                  <c:v>2.66</c:v>
                </c:pt>
                <c:pt idx="33">
                  <c:v>2.3410000000000002</c:v>
                </c:pt>
                <c:pt idx="34">
                  <c:v>2.093</c:v>
                </c:pt>
                <c:pt idx="35">
                  <c:v>1.929</c:v>
                </c:pt>
                <c:pt idx="36">
                  <c:v>2.2829999999999999</c:v>
                </c:pt>
                <c:pt idx="37">
                  <c:v>1.9890000000000001</c:v>
                </c:pt>
                <c:pt idx="38">
                  <c:v>1.7290000000000001</c:v>
                </c:pt>
                <c:pt idx="39">
                  <c:v>1.919</c:v>
                </c:pt>
                <c:pt idx="40">
                  <c:v>1.9219999999999999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#N/A</c:v>
                </c:pt>
                <c:pt idx="48" formatCode="General">
                  <c:v>#N/A</c:v>
                </c:pt>
                <c:pt idx="49" formatCode="General">
                  <c:v>#N/A</c:v>
                </c:pt>
                <c:pt idx="50" formatCode="General">
                  <c:v>#N/A</c:v>
                </c:pt>
                <c:pt idx="51" formatCode="General">
                  <c:v>#N/A</c:v>
                </c:pt>
                <c:pt idx="52" formatCode="General">
                  <c:v>#N/A</c:v>
                </c:pt>
                <c:pt idx="53" formatCode="General">
                  <c:v>#N/A</c:v>
                </c:pt>
                <c:pt idx="54" formatCode="General">
                  <c:v>#N/A</c:v>
                </c:pt>
                <c:pt idx="55" formatCode="General">
                  <c:v>#N/A</c:v>
                </c:pt>
                <c:pt idx="56" formatCode="General">
                  <c:v>#N/A</c:v>
                </c:pt>
                <c:pt idx="57" formatCode="General">
                  <c:v>#N/A</c:v>
                </c:pt>
                <c:pt idx="58" formatCode="General">
                  <c:v>#N/A</c:v>
                </c:pt>
                <c:pt idx="59" formatCode="General">
                  <c:v>#N/A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STEO Forecast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numRef>
              <c:f>Sheet1!$A$4:$A$63</c:f>
              <c:numCache>
                <c:formatCode>mmm\-yy</c:formatCode>
                <c:ptCount val="60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  <c:pt idx="33">
                  <c:v>42278</c:v>
                </c:pt>
                <c:pt idx="34">
                  <c:v>42309</c:v>
                </c:pt>
                <c:pt idx="35">
                  <c:v>42339</c:v>
                </c:pt>
                <c:pt idx="36">
                  <c:v>42370</c:v>
                </c:pt>
                <c:pt idx="37">
                  <c:v>42401</c:v>
                </c:pt>
                <c:pt idx="38">
                  <c:v>42430</c:v>
                </c:pt>
                <c:pt idx="39">
                  <c:v>42461</c:v>
                </c:pt>
                <c:pt idx="40">
                  <c:v>42491</c:v>
                </c:pt>
                <c:pt idx="41">
                  <c:v>42522</c:v>
                </c:pt>
                <c:pt idx="42">
                  <c:v>42552</c:v>
                </c:pt>
                <c:pt idx="43">
                  <c:v>42583</c:v>
                </c:pt>
                <c:pt idx="44">
                  <c:v>42614</c:v>
                </c:pt>
                <c:pt idx="45">
                  <c:v>42644</c:v>
                </c:pt>
                <c:pt idx="46">
                  <c:v>42675</c:v>
                </c:pt>
                <c:pt idx="47">
                  <c:v>42705</c:v>
                </c:pt>
                <c:pt idx="48">
                  <c:v>42736</c:v>
                </c:pt>
                <c:pt idx="49">
                  <c:v>42767</c:v>
                </c:pt>
                <c:pt idx="50">
                  <c:v>42795</c:v>
                </c:pt>
                <c:pt idx="51">
                  <c:v>42826</c:v>
                </c:pt>
                <c:pt idx="52">
                  <c:v>42856</c:v>
                </c:pt>
                <c:pt idx="53">
                  <c:v>42887</c:v>
                </c:pt>
                <c:pt idx="54">
                  <c:v>42917</c:v>
                </c:pt>
                <c:pt idx="55">
                  <c:v>42948</c:v>
                </c:pt>
                <c:pt idx="56">
                  <c:v>42979</c:v>
                </c:pt>
                <c:pt idx="57">
                  <c:v>43009</c:v>
                </c:pt>
                <c:pt idx="58">
                  <c:v>43040</c:v>
                </c:pt>
                <c:pt idx="59">
                  <c:v>43070</c:v>
                </c:pt>
              </c:numCache>
            </c:numRef>
          </c:cat>
          <c:val>
            <c:numRef>
              <c:f>Sheet1!$C$4:$C$63</c:f>
              <c:numCache>
                <c:formatCode>"$"#,##0.00</c:formatCode>
                <c:ptCount val="60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1.9219999999999999</c:v>
                </c:pt>
                <c:pt idx="41">
                  <c:v>2.009166</c:v>
                </c:pt>
                <c:pt idx="42">
                  <c:v>2.2226750000000002</c:v>
                </c:pt>
                <c:pt idx="43">
                  <c:v>2.3286410000000002</c:v>
                </c:pt>
                <c:pt idx="44">
                  <c:v>2.3240989999999999</c:v>
                </c:pt>
                <c:pt idx="45">
                  <c:v>2.4344410000000001</c:v>
                </c:pt>
                <c:pt idx="46">
                  <c:v>2.6346940000000001</c:v>
                </c:pt>
                <c:pt idx="47">
                  <c:v>2.831045</c:v>
                </c:pt>
                <c:pt idx="48">
                  <c:v>3.045499</c:v>
                </c:pt>
                <c:pt idx="49">
                  <c:v>3.0645769999999999</c:v>
                </c:pt>
                <c:pt idx="50">
                  <c:v>2.9526300000000001</c:v>
                </c:pt>
                <c:pt idx="51">
                  <c:v>2.798562</c:v>
                </c:pt>
                <c:pt idx="52">
                  <c:v>2.8138380000000001</c:v>
                </c:pt>
                <c:pt idx="53">
                  <c:v>2.811318</c:v>
                </c:pt>
                <c:pt idx="54">
                  <c:v>2.9001779999999999</c:v>
                </c:pt>
                <c:pt idx="55">
                  <c:v>2.939209</c:v>
                </c:pt>
                <c:pt idx="56">
                  <c:v>2.9766080000000001</c:v>
                </c:pt>
                <c:pt idx="57">
                  <c:v>3.0395910000000002</c:v>
                </c:pt>
                <c:pt idx="58">
                  <c:v>3.0472790000000001</c:v>
                </c:pt>
                <c:pt idx="59">
                  <c:v>3.1572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Sheet1!$D$3</c:f>
              <c:strCache>
                <c:ptCount val="1"/>
                <c:pt idx="0">
                  <c:v>NYMEX Futures Price</c:v>
                </c:pt>
              </c:strCache>
            </c:strRef>
          </c:tx>
          <c:spPr>
            <a:ln w="22225">
              <a:solidFill>
                <a:schemeClr val="accent3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Sheet1!$A$4:$A$63</c:f>
              <c:numCache>
                <c:formatCode>mmm\-yy</c:formatCode>
                <c:ptCount val="60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  <c:pt idx="33">
                  <c:v>42278</c:v>
                </c:pt>
                <c:pt idx="34">
                  <c:v>42309</c:v>
                </c:pt>
                <c:pt idx="35">
                  <c:v>42339</c:v>
                </c:pt>
                <c:pt idx="36">
                  <c:v>42370</c:v>
                </c:pt>
                <c:pt idx="37">
                  <c:v>42401</c:v>
                </c:pt>
                <c:pt idx="38">
                  <c:v>42430</c:v>
                </c:pt>
                <c:pt idx="39">
                  <c:v>42461</c:v>
                </c:pt>
                <c:pt idx="40">
                  <c:v>42491</c:v>
                </c:pt>
                <c:pt idx="41">
                  <c:v>42522</c:v>
                </c:pt>
                <c:pt idx="42">
                  <c:v>42552</c:v>
                </c:pt>
                <c:pt idx="43">
                  <c:v>42583</c:v>
                </c:pt>
                <c:pt idx="44">
                  <c:v>42614</c:v>
                </c:pt>
                <c:pt idx="45">
                  <c:v>42644</c:v>
                </c:pt>
                <c:pt idx="46">
                  <c:v>42675</c:v>
                </c:pt>
                <c:pt idx="47">
                  <c:v>42705</c:v>
                </c:pt>
                <c:pt idx="48">
                  <c:v>42736</c:v>
                </c:pt>
                <c:pt idx="49">
                  <c:v>42767</c:v>
                </c:pt>
                <c:pt idx="50">
                  <c:v>42795</c:v>
                </c:pt>
                <c:pt idx="51">
                  <c:v>42826</c:v>
                </c:pt>
                <c:pt idx="52">
                  <c:v>42856</c:v>
                </c:pt>
                <c:pt idx="53">
                  <c:v>42887</c:v>
                </c:pt>
                <c:pt idx="54">
                  <c:v>42917</c:v>
                </c:pt>
                <c:pt idx="55">
                  <c:v>42948</c:v>
                </c:pt>
                <c:pt idx="56">
                  <c:v>42979</c:v>
                </c:pt>
                <c:pt idx="57">
                  <c:v>43009</c:v>
                </c:pt>
                <c:pt idx="58">
                  <c:v>43040</c:v>
                </c:pt>
                <c:pt idx="59">
                  <c:v>43070</c:v>
                </c:pt>
              </c:numCache>
            </c:numRef>
          </c:cat>
          <c:val>
            <c:numRef>
              <c:f>Sheet1!$D$4:$D$63</c:f>
              <c:numCache>
                <c:formatCode>"$"#,##0.00</c:formatCode>
                <c:ptCount val="60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2.2787999999999999</c:v>
                </c:pt>
                <c:pt idx="43">
                  <c:v>2.3719999999999999</c:v>
                </c:pt>
                <c:pt idx="44">
                  <c:v>2.4248000000000003</c:v>
                </c:pt>
                <c:pt idx="45">
                  <c:v>2.5173999999999999</c:v>
                </c:pt>
                <c:pt idx="46">
                  <c:v>2.7138</c:v>
                </c:pt>
                <c:pt idx="47">
                  <c:v>2.9914000000000001</c:v>
                </c:pt>
                <c:pt idx="48">
                  <c:v>3.121</c:v>
                </c:pt>
                <c:pt idx="49">
                  <c:v>3.1160000000000001</c:v>
                </c:pt>
                <c:pt idx="50">
                  <c:v>3.0731999999999999</c:v>
                </c:pt>
                <c:pt idx="51">
                  <c:v>2.8714000000000004</c:v>
                </c:pt>
                <c:pt idx="52">
                  <c:v>2.8607999999999998</c:v>
                </c:pt>
                <c:pt idx="53">
                  <c:v>2.8979999999999997</c:v>
                </c:pt>
                <c:pt idx="54">
                  <c:v>2.9408000000000003</c:v>
                </c:pt>
                <c:pt idx="55">
                  <c:v>2.9521999999999999</c:v>
                </c:pt>
                <c:pt idx="56">
                  <c:v>2.9454000000000002</c:v>
                </c:pt>
                <c:pt idx="57">
                  <c:v>2.9691999999999998</c:v>
                </c:pt>
                <c:pt idx="58">
                  <c:v>3.0510000000000002</c:v>
                </c:pt>
                <c:pt idx="59">
                  <c:v>3.1959999999999997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Sheet1!$E$3</c:f>
              <c:strCache>
                <c:ptCount val="1"/>
                <c:pt idx="0">
                  <c:v>Current 95% NYMEX futures price confidence interval</c:v>
                </c:pt>
              </c:strCache>
            </c:strRef>
          </c:tx>
          <c:spPr>
            <a:ln w="22225">
              <a:solidFill>
                <a:schemeClr val="accent3">
                  <a:lumMod val="75000"/>
                </a:schemeClr>
              </a:solidFill>
              <a:prstDash val="dash"/>
            </a:ln>
          </c:spPr>
          <c:marker>
            <c:symbol val="none"/>
          </c:marker>
          <c:cat>
            <c:numRef>
              <c:f>Sheet1!$A$4:$A$63</c:f>
              <c:numCache>
                <c:formatCode>mmm\-yy</c:formatCode>
                <c:ptCount val="60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  <c:pt idx="33">
                  <c:v>42278</c:v>
                </c:pt>
                <c:pt idx="34">
                  <c:v>42309</c:v>
                </c:pt>
                <c:pt idx="35">
                  <c:v>42339</c:v>
                </c:pt>
                <c:pt idx="36">
                  <c:v>42370</c:v>
                </c:pt>
                <c:pt idx="37">
                  <c:v>42401</c:v>
                </c:pt>
                <c:pt idx="38">
                  <c:v>42430</c:v>
                </c:pt>
                <c:pt idx="39">
                  <c:v>42461</c:v>
                </c:pt>
                <c:pt idx="40">
                  <c:v>42491</c:v>
                </c:pt>
                <c:pt idx="41">
                  <c:v>42522</c:v>
                </c:pt>
                <c:pt idx="42">
                  <c:v>42552</c:v>
                </c:pt>
                <c:pt idx="43">
                  <c:v>42583</c:v>
                </c:pt>
                <c:pt idx="44">
                  <c:v>42614</c:v>
                </c:pt>
                <c:pt idx="45">
                  <c:v>42644</c:v>
                </c:pt>
                <c:pt idx="46">
                  <c:v>42675</c:v>
                </c:pt>
                <c:pt idx="47">
                  <c:v>42705</c:v>
                </c:pt>
                <c:pt idx="48">
                  <c:v>42736</c:v>
                </c:pt>
                <c:pt idx="49">
                  <c:v>42767</c:v>
                </c:pt>
                <c:pt idx="50">
                  <c:v>42795</c:v>
                </c:pt>
                <c:pt idx="51">
                  <c:v>42826</c:v>
                </c:pt>
                <c:pt idx="52">
                  <c:v>42856</c:v>
                </c:pt>
                <c:pt idx="53">
                  <c:v>42887</c:v>
                </c:pt>
                <c:pt idx="54">
                  <c:v>42917</c:v>
                </c:pt>
                <c:pt idx="55">
                  <c:v>42948</c:v>
                </c:pt>
                <c:pt idx="56">
                  <c:v>42979</c:v>
                </c:pt>
                <c:pt idx="57">
                  <c:v>43009</c:v>
                </c:pt>
                <c:pt idx="58">
                  <c:v>43040</c:v>
                </c:pt>
                <c:pt idx="59">
                  <c:v>43070</c:v>
                </c:pt>
              </c:numCache>
            </c:numRef>
          </c:cat>
          <c:val>
            <c:numRef>
              <c:f>Sheet1!$E$4:$E$63</c:f>
              <c:numCache>
                <c:formatCode>"$"#,##0.00</c:formatCode>
                <c:ptCount val="60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1.8401796864238473</c:v>
                </c:pt>
                <c:pt idx="43">
                  <c:v>1.7468680798985701</c:v>
                </c:pt>
                <c:pt idx="44">
                  <c:v>1.6445648265935509</c:v>
                </c:pt>
                <c:pt idx="45">
                  <c:v>1.6205085355992581</c:v>
                </c:pt>
                <c:pt idx="46">
                  <c:v>1.7163690321883602</c:v>
                </c:pt>
                <c:pt idx="47">
                  <c:v>1.8667992109374929</c:v>
                </c:pt>
                <c:pt idx="48">
                  <c:v>1.8070255225897041</c:v>
                </c:pt>
                <c:pt idx="49">
                  <c:v>1.6690186348462168</c:v>
                </c:pt>
                <c:pt idx="50">
                  <c:v>1.5649976738234341</c:v>
                </c:pt>
                <c:pt idx="51">
                  <c:v>1.6418733270843366</c:v>
                </c:pt>
                <c:pt idx="52">
                  <c:v>1.6304159595350345</c:v>
                </c:pt>
                <c:pt idx="53">
                  <c:v>1.6399008649763682</c:v>
                </c:pt>
                <c:pt idx="54">
                  <c:v>1.6418580875135476</c:v>
                </c:pt>
                <c:pt idx="55">
                  <c:v>1.6141288146759625</c:v>
                </c:pt>
                <c:pt idx="56">
                  <c:v>1.5763676572322467</c:v>
                </c:pt>
                <c:pt idx="57">
                  <c:v>1.5569789627224895</c:v>
                </c:pt>
                <c:pt idx="58">
                  <c:v>1.5724587153714094</c:v>
                </c:pt>
                <c:pt idx="59">
                  <c:v>1.611828561048491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Sheet1!$F$3</c:f>
              <c:strCache>
                <c:ptCount val="1"/>
                <c:pt idx="0">
                  <c:v>95% NYMEX futures price lower confidence interval</c:v>
                </c:pt>
              </c:strCache>
            </c:strRef>
          </c:tx>
          <c:spPr>
            <a:ln w="22225">
              <a:solidFill>
                <a:schemeClr val="accent3">
                  <a:lumMod val="75000"/>
                </a:schemeClr>
              </a:solidFill>
              <a:prstDash val="dash"/>
            </a:ln>
          </c:spPr>
          <c:marker>
            <c:symbol val="none"/>
          </c:marker>
          <c:cat>
            <c:numRef>
              <c:f>Sheet1!$A$4:$A$63</c:f>
              <c:numCache>
                <c:formatCode>mmm\-yy</c:formatCode>
                <c:ptCount val="60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  <c:pt idx="33">
                  <c:v>42278</c:v>
                </c:pt>
                <c:pt idx="34">
                  <c:v>42309</c:v>
                </c:pt>
                <c:pt idx="35">
                  <c:v>42339</c:v>
                </c:pt>
                <c:pt idx="36">
                  <c:v>42370</c:v>
                </c:pt>
                <c:pt idx="37">
                  <c:v>42401</c:v>
                </c:pt>
                <c:pt idx="38">
                  <c:v>42430</c:v>
                </c:pt>
                <c:pt idx="39">
                  <c:v>42461</c:v>
                </c:pt>
                <c:pt idx="40">
                  <c:v>42491</c:v>
                </c:pt>
                <c:pt idx="41">
                  <c:v>42522</c:v>
                </c:pt>
                <c:pt idx="42">
                  <c:v>42552</c:v>
                </c:pt>
                <c:pt idx="43">
                  <c:v>42583</c:v>
                </c:pt>
                <c:pt idx="44">
                  <c:v>42614</c:v>
                </c:pt>
                <c:pt idx="45">
                  <c:v>42644</c:v>
                </c:pt>
                <c:pt idx="46">
                  <c:v>42675</c:v>
                </c:pt>
                <c:pt idx="47">
                  <c:v>42705</c:v>
                </c:pt>
                <c:pt idx="48">
                  <c:v>42736</c:v>
                </c:pt>
                <c:pt idx="49">
                  <c:v>42767</c:v>
                </c:pt>
                <c:pt idx="50">
                  <c:v>42795</c:v>
                </c:pt>
                <c:pt idx="51">
                  <c:v>42826</c:v>
                </c:pt>
                <c:pt idx="52">
                  <c:v>42856</c:v>
                </c:pt>
                <c:pt idx="53">
                  <c:v>42887</c:v>
                </c:pt>
                <c:pt idx="54">
                  <c:v>42917</c:v>
                </c:pt>
                <c:pt idx="55">
                  <c:v>42948</c:v>
                </c:pt>
                <c:pt idx="56">
                  <c:v>42979</c:v>
                </c:pt>
                <c:pt idx="57">
                  <c:v>43009</c:v>
                </c:pt>
                <c:pt idx="58">
                  <c:v>43040</c:v>
                </c:pt>
                <c:pt idx="59">
                  <c:v>43070</c:v>
                </c:pt>
              </c:numCache>
            </c:numRef>
          </c:cat>
          <c:val>
            <c:numRef>
              <c:f>Sheet1!$F$4:$F$63</c:f>
              <c:numCache>
                <c:formatCode>"$"#,##0.00</c:formatCode>
                <c:ptCount val="60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2.8219686796411665</c:v>
                </c:pt>
                <c:pt idx="43">
                  <c:v>3.2208408091850238</c:v>
                </c:pt>
                <c:pt idx="44">
                  <c:v>3.575204178590365</c:v>
                </c:pt>
                <c:pt idx="45">
                  <c:v>3.9106876766042378</c:v>
                </c:pt>
                <c:pt idx="46">
                  <c:v>4.2908665338770637</c:v>
                </c:pt>
                <c:pt idx="47">
                  <c:v>4.7934849701945943</c:v>
                </c:pt>
                <c:pt idx="48">
                  <c:v>5.3904280145641694</c:v>
                </c:pt>
                <c:pt idx="49">
                  <c:v>5.8174641057225998</c:v>
                </c:pt>
                <c:pt idx="50">
                  <c:v>6.0348704652870637</c:v>
                </c:pt>
                <c:pt idx="51">
                  <c:v>5.021665084627136</c:v>
                </c:pt>
                <c:pt idx="52">
                  <c:v>5.0196862905672122</c:v>
                </c:pt>
                <c:pt idx="53">
                  <c:v>5.1212876213227823</c:v>
                </c:pt>
                <c:pt idx="54">
                  <c:v>5.2673886408155495</c:v>
                </c:pt>
                <c:pt idx="55">
                  <c:v>5.3994977109368065</c:v>
                </c:pt>
                <c:pt idx="56">
                  <c:v>5.5033996163255807</c:v>
                </c:pt>
                <c:pt idx="57">
                  <c:v>5.6623428132801035</c:v>
                </c:pt>
                <c:pt idx="58">
                  <c:v>5.9197744964651369</c:v>
                </c:pt>
                <c:pt idx="59">
                  <c:v>6.3371603201742133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6057456"/>
        <c:axId val="246058016"/>
      </c:lineChart>
      <c:dateAx>
        <c:axId val="246057456"/>
        <c:scaling>
          <c:orientation val="minMax"/>
        </c:scaling>
        <c:delete val="0"/>
        <c:axPos val="b"/>
        <c:numFmt formatCode="mmm" sourceLinked="0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46058016"/>
        <c:crosses val="autoZero"/>
        <c:auto val="1"/>
        <c:lblOffset val="100"/>
        <c:baseTimeUnit val="months"/>
        <c:majorUnit val="3"/>
        <c:majorTimeUnit val="months"/>
      </c:dateAx>
      <c:valAx>
        <c:axId val="24605801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</a:ln>
          </c:spPr>
        </c:majorGridlines>
        <c:numFmt formatCode="#,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46057456"/>
        <c:crosses val="autoZero"/>
        <c:crossBetween val="between"/>
      </c:valAx>
    </c:plotArea>
    <c:legend>
      <c:legendPos val="b"/>
      <c:legendEntry>
        <c:idx val="4"/>
        <c:delete val="1"/>
      </c:legendEntry>
      <c:layout>
        <c:manualLayout>
          <c:xMode val="edge"/>
          <c:yMode val="edge"/>
          <c:x val="7.0110009720618718E-2"/>
          <c:y val="0.48519160083773344"/>
          <c:w val="0.50421709786276714"/>
          <c:h val="0.28583193319136702"/>
        </c:manualLayout>
      </c:layout>
      <c:overlay val="0"/>
      <c:spPr>
        <a:ln>
          <a:noFill/>
        </a:ln>
      </c:spPr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6716345674168361E-2"/>
          <c:y val="6.3269293248518862E-2"/>
          <c:w val="0.90553323352584403"/>
          <c:h val="0.82433396588115226"/>
        </c:manualLayout>
      </c:layout>
      <c:lineChart>
        <c:grouping val="standard"/>
        <c:varyColors val="0"/>
        <c:ser>
          <c:idx val="1"/>
          <c:order val="0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ln w="38100">
              <a:solidFill>
                <a:srgbClr val="A33340"/>
              </a:solidFill>
            </a:ln>
          </c:spPr>
          <c:marker>
            <c:symbol val="none"/>
          </c:marker>
          <c:cat>
            <c:strRef>
              <c:f>Sheet1!$B$1:$AZ$1</c:f>
              <c:strCache>
                <c:ptCount val="5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Reference case 2016</c:v>
                </c:pt>
              </c:strCache>
            </c:strRef>
          </c:tx>
          <c:spPr>
            <a:ln w="22225">
              <a:solidFill>
                <a:srgbClr val="000000"/>
              </a:solidFill>
            </a:ln>
          </c:spPr>
          <c:marker>
            <c:symbol val="none"/>
          </c:marker>
          <c:cat>
            <c:strRef>
              <c:f>Sheet1!$B$1:$AZ$1</c:f>
              <c:strCache>
                <c:ptCount val="5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strCache>
            </c:strRef>
          </c:cat>
          <c:val>
            <c:numRef>
              <c:f>Sheet1!$B$3:$AZ$3</c:f>
              <c:numCache>
                <c:formatCode>General</c:formatCode>
                <c:ptCount val="51"/>
                <c:pt idx="0">
                  <c:v>38.947688999999997</c:v>
                </c:pt>
                <c:pt idx="1">
                  <c:v>31.848288</c:v>
                </c:pt>
                <c:pt idx="2">
                  <c:v>30.042992000000002</c:v>
                </c:pt>
                <c:pt idx="3">
                  <c:v>25.831467</c:v>
                </c:pt>
                <c:pt idx="4">
                  <c:v>23.579226999999999</c:v>
                </c:pt>
                <c:pt idx="5">
                  <c:v>24.80575</c:v>
                </c:pt>
                <c:pt idx="6">
                  <c:v>29.552209999999999</c:v>
                </c:pt>
                <c:pt idx="7">
                  <c:v>26.853950999999999</c:v>
                </c:pt>
                <c:pt idx="8">
                  <c:v>17.729085999999999</c:v>
                </c:pt>
                <c:pt idx="9">
                  <c:v>24.686205000000001</c:v>
                </c:pt>
                <c:pt idx="10">
                  <c:v>38.345832999999999</c:v>
                </c:pt>
                <c:pt idx="11">
                  <c:v>32.033042999999999</c:v>
                </c:pt>
                <c:pt idx="12">
                  <c:v>32.327503</c:v>
                </c:pt>
                <c:pt idx="13">
                  <c:v>36.544257999999999</c:v>
                </c:pt>
                <c:pt idx="14">
                  <c:v>47.198737999999999</c:v>
                </c:pt>
                <c:pt idx="15">
                  <c:v>65.186179999999993</c:v>
                </c:pt>
                <c:pt idx="16">
                  <c:v>75.501059999999995</c:v>
                </c:pt>
                <c:pt idx="17">
                  <c:v>81.796111999999994</c:v>
                </c:pt>
                <c:pt idx="18">
                  <c:v>107.312737</c:v>
                </c:pt>
                <c:pt idx="19">
                  <c:v>67.818900999999997</c:v>
                </c:pt>
                <c:pt idx="20">
                  <c:v>86.408767999999995</c:v>
                </c:pt>
                <c:pt idx="21">
                  <c:v>118.34738900000001</c:v>
                </c:pt>
                <c:pt idx="22">
                  <c:v>116.541382</c:v>
                </c:pt>
                <c:pt idx="23">
                  <c:v>111.493004</c:v>
                </c:pt>
                <c:pt idx="24">
                  <c:v>99.924248000000006</c:v>
                </c:pt>
                <c:pt idx="25">
                  <c:v>52.318001000000002</c:v>
                </c:pt>
                <c:pt idx="26">
                  <c:v>36.838993000000002</c:v>
                </c:pt>
                <c:pt idx="27">
                  <c:v>48.082718</c:v>
                </c:pt>
                <c:pt idx="28">
                  <c:v>57.014789999999998</c:v>
                </c:pt>
                <c:pt idx="29">
                  <c:v>70.113799999999998</c:v>
                </c:pt>
                <c:pt idx="30">
                  <c:v>76.569457999999997</c:v>
                </c:pt>
                <c:pt idx="31">
                  <c:v>81.158821000000003</c:v>
                </c:pt>
                <c:pt idx="32">
                  <c:v>84.652359000000004</c:v>
                </c:pt>
                <c:pt idx="33">
                  <c:v>87.105971999999994</c:v>
                </c:pt>
                <c:pt idx="34">
                  <c:v>89.147537</c:v>
                </c:pt>
                <c:pt idx="35">
                  <c:v>91.589507999999995</c:v>
                </c:pt>
                <c:pt idx="36">
                  <c:v>94.633628999999999</c:v>
                </c:pt>
                <c:pt idx="37">
                  <c:v>97.183693000000005</c:v>
                </c:pt>
                <c:pt idx="38">
                  <c:v>99.331017000000003</c:v>
                </c:pt>
                <c:pt idx="39">
                  <c:v>102.225365</c:v>
                </c:pt>
                <c:pt idx="40">
                  <c:v>103.995621</c:v>
                </c:pt>
                <c:pt idx="41">
                  <c:v>107.22551</c:v>
                </c:pt>
                <c:pt idx="42">
                  <c:v>110.49505600000001</c:v>
                </c:pt>
                <c:pt idx="43">
                  <c:v>113.845787</c:v>
                </c:pt>
                <c:pt idx="44">
                  <c:v>117.385498</c:v>
                </c:pt>
                <c:pt idx="45">
                  <c:v>119.642921</c:v>
                </c:pt>
                <c:pt idx="46">
                  <c:v>123.288933</c:v>
                </c:pt>
                <c:pt idx="47">
                  <c:v>125.50882</c:v>
                </c:pt>
                <c:pt idx="48">
                  <c:v>129.20967099999999</c:v>
                </c:pt>
                <c:pt idx="49">
                  <c:v>132.08140599999999</c:v>
                </c:pt>
                <c:pt idx="50">
                  <c:v>136.212479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Sheet1!$A$4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Sheet1!$B$1:$AZ$1</c:f>
              <c:strCache>
                <c:ptCount val="5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strCache>
            </c:strRef>
          </c:cat>
          <c:val>
            <c:numRef>
              <c:f>Sheet1!$B$4:$AZ$4</c:f>
              <c:numCache>
                <c:formatCode>General</c:formatCode>
                <c:ptCount val="51"/>
              </c:numCache>
            </c:numRef>
          </c:val>
          <c:smooth val="0"/>
        </c:ser>
        <c:ser>
          <c:idx val="4"/>
          <c:order val="3"/>
          <c:tx>
            <c:strRef>
              <c:f>Sheet1!$A$5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Sheet1!$B$1:$AZ$1</c:f>
              <c:strCache>
                <c:ptCount val="5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strCache>
            </c:strRef>
          </c:cat>
          <c:val>
            <c:numRef>
              <c:f>Sheet1!$B$5:$AZ$5</c:f>
              <c:numCache>
                <c:formatCode>General</c:formatCode>
                <c:ptCount val="51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6061936"/>
        <c:axId val="246062496"/>
      </c:lineChart>
      <c:catAx>
        <c:axId val="2460619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46062496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246062496"/>
        <c:scaling>
          <c:orientation val="minMax"/>
          <c:max val="160"/>
          <c:min val="0"/>
        </c:scaling>
        <c:delete val="0"/>
        <c:axPos val="l"/>
        <c:majorGridlines>
          <c:spPr>
            <a:ln>
              <a:solidFill>
                <a:srgbClr val="FFFFFF">
                  <a:lumMod val="65000"/>
                </a:srgbClr>
              </a:solidFill>
            </a:ln>
          </c:spPr>
        </c:majorGridlines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46061936"/>
        <c:crosses val="autoZero"/>
        <c:crossBetween val="midCat"/>
        <c:majorUnit val="40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4.8360210983242481E-2"/>
          <c:y val="8.7529218202568579E-2"/>
          <c:w val="0.91261722693317182"/>
          <c:h val="0.79185622283446033"/>
        </c:manualLayout>
      </c:layout>
      <c:lineChart>
        <c:grouping val="standard"/>
        <c:varyColors val="0"/>
        <c:ser>
          <c:idx val="3"/>
          <c:order val="0"/>
          <c:tx>
            <c:strRef>
              <c:f>Sheet1!$A$3</c:f>
              <c:strCache>
                <c:ptCount val="1"/>
                <c:pt idx="0">
                  <c:v>No CPP</c:v>
                </c:pt>
              </c:strCache>
            </c:strRef>
          </c:tx>
          <c:spPr>
            <a:ln w="22225">
              <a:solidFill>
                <a:srgbClr val="000000"/>
              </a:solidFill>
              <a:prstDash val="sysDash"/>
            </a:ln>
          </c:spPr>
          <c:marker>
            <c:symbol val="none"/>
          </c:marker>
          <c:cat>
            <c:strRef>
              <c:f>Sheet1!$B$1:$AK$1</c:f>
              <c:strCache>
                <c:ptCount val="3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  <c:pt idx="21">
                  <c:v>2026</c:v>
                </c:pt>
                <c:pt idx="22">
                  <c:v>2027</c:v>
                </c:pt>
                <c:pt idx="23">
                  <c:v>2028</c:v>
                </c:pt>
                <c:pt idx="24">
                  <c:v>2029</c:v>
                </c:pt>
                <c:pt idx="25">
                  <c:v>2030</c:v>
                </c:pt>
                <c:pt idx="26">
                  <c:v>2031</c:v>
                </c:pt>
                <c:pt idx="27">
                  <c:v>2032</c:v>
                </c:pt>
                <c:pt idx="28">
                  <c:v>2033</c:v>
                </c:pt>
                <c:pt idx="29">
                  <c:v>2034</c:v>
                </c:pt>
                <c:pt idx="30">
                  <c:v>2035</c:v>
                </c:pt>
                <c:pt idx="31">
                  <c:v>2036</c:v>
                </c:pt>
                <c:pt idx="32">
                  <c:v>2037</c:v>
                </c:pt>
                <c:pt idx="33">
                  <c:v>2038</c:v>
                </c:pt>
                <c:pt idx="34">
                  <c:v>2039</c:v>
                </c:pt>
                <c:pt idx="35">
                  <c:v>2040</c:v>
                </c:pt>
              </c:strCache>
            </c:strRef>
          </c:cat>
          <c:val>
            <c:numRef>
              <c:f>Sheet1!$B$3:$AK$3</c:f>
              <c:numCache>
                <c:formatCode>General</c:formatCode>
                <c:ptCount val="36"/>
                <c:pt idx="3">
                  <c:v>9.8076299999999996</c:v>
                </c:pt>
                <c:pt idx="4">
                  <c:v>4.3273000000000001</c:v>
                </c:pt>
                <c:pt idx="5">
                  <c:v>4.7414149999999999</c:v>
                </c:pt>
                <c:pt idx="6">
                  <c:v>4.252205</c:v>
                </c:pt>
                <c:pt idx="7">
                  <c:v>2.8704770000000002</c:v>
                </c:pt>
                <c:pt idx="8">
                  <c:v>3.8309510000000002</c:v>
                </c:pt>
                <c:pt idx="9">
                  <c:v>4.4358680000000001</c:v>
                </c:pt>
                <c:pt idx="10">
                  <c:v>2.6217359999999998</c:v>
                </c:pt>
                <c:pt idx="11">
                  <c:v>2.5838040000000002</c:v>
                </c:pt>
                <c:pt idx="12">
                  <c:v>3.0884770000000001</c:v>
                </c:pt>
                <c:pt idx="13">
                  <c:v>3.5856029999999999</c:v>
                </c:pt>
                <c:pt idx="14">
                  <c:v>3.9647480000000002</c:v>
                </c:pt>
                <c:pt idx="15">
                  <c:v>4.3748969999999998</c:v>
                </c:pt>
                <c:pt idx="16">
                  <c:v>4.3588630000000004</c:v>
                </c:pt>
                <c:pt idx="17">
                  <c:v>4.3538940000000004</c:v>
                </c:pt>
                <c:pt idx="18">
                  <c:v>4.6717190000000004</c:v>
                </c:pt>
                <c:pt idx="19">
                  <c:v>4.8665560000000001</c:v>
                </c:pt>
                <c:pt idx="20">
                  <c:v>5.0024189999999997</c:v>
                </c:pt>
                <c:pt idx="21">
                  <c:v>4.9372920000000002</c:v>
                </c:pt>
                <c:pt idx="22">
                  <c:v>4.7628630000000003</c:v>
                </c:pt>
                <c:pt idx="23">
                  <c:v>4.7683629999999999</c:v>
                </c:pt>
                <c:pt idx="24">
                  <c:v>4.7102440000000003</c:v>
                </c:pt>
                <c:pt idx="25">
                  <c:v>4.6823740000000003</c:v>
                </c:pt>
                <c:pt idx="26">
                  <c:v>4.7117930000000001</c:v>
                </c:pt>
                <c:pt idx="27">
                  <c:v>4.8171879999999998</c:v>
                </c:pt>
                <c:pt idx="28">
                  <c:v>4.8601549999999998</c:v>
                </c:pt>
                <c:pt idx="29">
                  <c:v>4.8554009999999996</c:v>
                </c:pt>
                <c:pt idx="30">
                  <c:v>4.8003340000000003</c:v>
                </c:pt>
                <c:pt idx="31">
                  <c:v>4.7673550000000002</c:v>
                </c:pt>
                <c:pt idx="32">
                  <c:v>4.7108040000000004</c:v>
                </c:pt>
                <c:pt idx="33">
                  <c:v>4.6869240000000003</c:v>
                </c:pt>
                <c:pt idx="34">
                  <c:v>4.691624</c:v>
                </c:pt>
                <c:pt idx="35">
                  <c:v>4.6549300000000002</c:v>
                </c:pt>
              </c:numCache>
            </c:numRef>
          </c:val>
          <c:smooth val="0"/>
        </c:ser>
        <c:ser>
          <c:idx val="4"/>
          <c:order val="1"/>
          <c:tx>
            <c:strRef>
              <c:f>Sheet1!$A$4</c:f>
              <c:strCache>
                <c:ptCount val="1"/>
                <c:pt idx="0">
                  <c:v>AEO2016 Reference</c:v>
                </c:pt>
              </c:strCache>
            </c:strRef>
          </c:tx>
          <c:spPr>
            <a:ln w="22225">
              <a:solidFill>
                <a:srgbClr val="000000"/>
              </a:solidFill>
            </a:ln>
          </c:spPr>
          <c:marker>
            <c:symbol val="none"/>
          </c:marker>
          <c:cat>
            <c:strRef>
              <c:f>Sheet1!$B$1:$AK$1</c:f>
              <c:strCache>
                <c:ptCount val="3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  <c:pt idx="21">
                  <c:v>2026</c:v>
                </c:pt>
                <c:pt idx="22">
                  <c:v>2027</c:v>
                </c:pt>
                <c:pt idx="23">
                  <c:v>2028</c:v>
                </c:pt>
                <c:pt idx="24">
                  <c:v>2029</c:v>
                </c:pt>
                <c:pt idx="25">
                  <c:v>2030</c:v>
                </c:pt>
                <c:pt idx="26">
                  <c:v>2031</c:v>
                </c:pt>
                <c:pt idx="27">
                  <c:v>2032</c:v>
                </c:pt>
                <c:pt idx="28">
                  <c:v>2033</c:v>
                </c:pt>
                <c:pt idx="29">
                  <c:v>2034</c:v>
                </c:pt>
                <c:pt idx="30">
                  <c:v>2035</c:v>
                </c:pt>
                <c:pt idx="31">
                  <c:v>2036</c:v>
                </c:pt>
                <c:pt idx="32">
                  <c:v>2037</c:v>
                </c:pt>
                <c:pt idx="33">
                  <c:v>2038</c:v>
                </c:pt>
                <c:pt idx="34">
                  <c:v>2039</c:v>
                </c:pt>
                <c:pt idx="35">
                  <c:v>2040</c:v>
                </c:pt>
              </c:strCache>
            </c:strRef>
          </c:cat>
          <c:val>
            <c:numRef>
              <c:f>Sheet1!$B$4:$AK$4</c:f>
              <c:numCache>
                <c:formatCode>General</c:formatCode>
                <c:ptCount val="36"/>
                <c:pt idx="0">
                  <c:v>10.375819999999999</c:v>
                </c:pt>
                <c:pt idx="1">
                  <c:v>7.7960339999999997</c:v>
                </c:pt>
                <c:pt idx="2">
                  <c:v>7.8643599999999996</c:v>
                </c:pt>
                <c:pt idx="3">
                  <c:v>9.8076299999999996</c:v>
                </c:pt>
                <c:pt idx="4">
                  <c:v>4.3273000000000001</c:v>
                </c:pt>
                <c:pt idx="5">
                  <c:v>4.7414149999999999</c:v>
                </c:pt>
                <c:pt idx="6">
                  <c:v>4.252205</c:v>
                </c:pt>
                <c:pt idx="7">
                  <c:v>2.8704770000000002</c:v>
                </c:pt>
                <c:pt idx="8">
                  <c:v>3.8309510000000002</c:v>
                </c:pt>
                <c:pt idx="9">
                  <c:v>4.4358680000000001</c:v>
                </c:pt>
                <c:pt idx="10">
                  <c:v>2.6217359999999998</c:v>
                </c:pt>
                <c:pt idx="11">
                  <c:v>2.5839050000000001</c:v>
                </c:pt>
                <c:pt idx="12">
                  <c:v>3.088212</c:v>
                </c:pt>
                <c:pt idx="13">
                  <c:v>3.615605</c:v>
                </c:pt>
                <c:pt idx="14">
                  <c:v>4.0123660000000001</c:v>
                </c:pt>
                <c:pt idx="15">
                  <c:v>4.4343199999999996</c:v>
                </c:pt>
                <c:pt idx="16">
                  <c:v>4.3278189999999999</c:v>
                </c:pt>
                <c:pt idx="17">
                  <c:v>4.350212</c:v>
                </c:pt>
                <c:pt idx="18">
                  <c:v>4.7426550000000001</c:v>
                </c:pt>
                <c:pt idx="19">
                  <c:v>4.996353</c:v>
                </c:pt>
                <c:pt idx="20">
                  <c:v>5.1229279999999999</c:v>
                </c:pt>
                <c:pt idx="21">
                  <c:v>4.9867169999999996</c:v>
                </c:pt>
                <c:pt idx="22">
                  <c:v>4.9537279999999999</c:v>
                </c:pt>
                <c:pt idx="23">
                  <c:v>5.0031809999999997</c:v>
                </c:pt>
                <c:pt idx="24">
                  <c:v>5.0526970000000002</c:v>
                </c:pt>
                <c:pt idx="25">
                  <c:v>5.0559690000000002</c:v>
                </c:pt>
                <c:pt idx="26">
                  <c:v>5.010815</c:v>
                </c:pt>
                <c:pt idx="27">
                  <c:v>5.0347249999999999</c:v>
                </c:pt>
                <c:pt idx="28">
                  <c:v>4.9766729999999999</c:v>
                </c:pt>
                <c:pt idx="29">
                  <c:v>4.9553149999999997</c:v>
                </c:pt>
                <c:pt idx="30">
                  <c:v>4.9132600000000002</c:v>
                </c:pt>
                <c:pt idx="31">
                  <c:v>4.8999199999999998</c:v>
                </c:pt>
                <c:pt idx="32">
                  <c:v>4.8357279999999996</c:v>
                </c:pt>
                <c:pt idx="33">
                  <c:v>4.7767179999999998</c:v>
                </c:pt>
                <c:pt idx="34">
                  <c:v>4.8455139999999997</c:v>
                </c:pt>
                <c:pt idx="35">
                  <c:v>4.8556499999999998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006176"/>
        <c:axId val="196006736"/>
      </c:lineChart>
      <c:catAx>
        <c:axId val="1960061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96006736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196006736"/>
        <c:scaling>
          <c:orientation val="minMax"/>
          <c:max val="12"/>
          <c:min val="0"/>
        </c:scaling>
        <c:delete val="0"/>
        <c:axPos val="l"/>
        <c:majorGridlines>
          <c:spPr>
            <a:ln>
              <a:solidFill>
                <a:srgbClr val="FFFFFF">
                  <a:lumMod val="65000"/>
                </a:srgbClr>
              </a:solidFill>
            </a:ln>
          </c:spPr>
        </c:majorGridlines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96006176"/>
        <c:crosses val="autoZero"/>
        <c:crossBetween val="midCat"/>
        <c:majorUnit val="3"/>
      </c:valAx>
    </c:plotArea>
    <c:legend>
      <c:legendPos val="r"/>
      <c:layout>
        <c:manualLayout>
          <c:xMode val="edge"/>
          <c:yMode val="edge"/>
          <c:x val="0.43174559033097298"/>
          <c:y val="0.2826247918623041"/>
          <c:w val="0.33014014678448861"/>
          <c:h val="0.1621876964222805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6537102473498226E-2"/>
          <c:y val="6.5822784810128515E-2"/>
          <c:w val="0.8963486454652535"/>
          <c:h val="0.86015566975873725"/>
        </c:manualLayout>
      </c:layout>
      <c:areaChart>
        <c:grouping val="stacked"/>
        <c:varyColors val="0"/>
        <c:ser>
          <c:idx val="5"/>
          <c:order val="0"/>
          <c:tx>
            <c:strRef>
              <c:f>Sheet1!$A$2</c:f>
              <c:strCache>
                <c:ptCount val="1"/>
                <c:pt idx="0">
                  <c:v>Petroleum &amp; Other/Other</c:v>
                </c:pt>
              </c:strCache>
            </c:strRef>
          </c:tx>
          <c:spPr>
            <a:solidFill>
              <a:srgbClr val="BD732A"/>
            </a:solidFill>
            <a:ln w="28806">
              <a:noFill/>
            </a:ln>
          </c:spPr>
          <c:cat>
            <c:numRef>
              <c:f>Sheet1!$B$1:$CD$1</c:f>
              <c:numCache>
                <c:formatCode>General</c:formatCode>
                <c:ptCount val="81"/>
                <c:pt idx="0">
                  <c:v>1990</c:v>
                </c:pt>
                <c:pt idx="5">
                  <c:v>1995</c:v>
                </c:pt>
                <c:pt idx="10">
                  <c:v>2000</c:v>
                </c:pt>
                <c:pt idx="15">
                  <c:v>2005</c:v>
                </c:pt>
                <c:pt idx="20">
                  <c:v>2010</c:v>
                </c:pt>
                <c:pt idx="25">
                  <c:v>2015</c:v>
                </c:pt>
                <c:pt idx="30">
                  <c:v>2020</c:v>
                </c:pt>
                <c:pt idx="35">
                  <c:v>2025</c:v>
                </c:pt>
                <c:pt idx="40">
                  <c:v>2030</c:v>
                </c:pt>
                <c:pt idx="45">
                  <c:v>2035</c:v>
                </c:pt>
                <c:pt idx="50">
                  <c:v>2040</c:v>
                </c:pt>
                <c:pt idx="55">
                  <c:v>2015</c:v>
                </c:pt>
                <c:pt idx="60">
                  <c:v>2020</c:v>
                </c:pt>
                <c:pt idx="65">
                  <c:v>2025</c:v>
                </c:pt>
                <c:pt idx="70">
                  <c:v>2030</c:v>
                </c:pt>
                <c:pt idx="75">
                  <c:v>2035</c:v>
                </c:pt>
                <c:pt idx="80">
                  <c:v>2040</c:v>
                </c:pt>
              </c:numCache>
            </c:numRef>
          </c:cat>
          <c:val>
            <c:numRef>
              <c:f>Sheet1!$B$2:$CD$2</c:f>
              <c:numCache>
                <c:formatCode>General</c:formatCode>
                <c:ptCount val="81"/>
                <c:pt idx="0">
                  <c:v>0.1369509539999999</c:v>
                </c:pt>
                <c:pt idx="1">
                  <c:v>0.13128458000000007</c:v>
                </c:pt>
                <c:pt idx="2">
                  <c:v>0.11296770499999961</c:v>
                </c:pt>
                <c:pt idx="3">
                  <c:v>0.12519556199999993</c:v>
                </c:pt>
                <c:pt idx="4">
                  <c:v>0.11950913399999914</c:v>
                </c:pt>
                <c:pt idx="5">
                  <c:v>8.9802692999999975E-2</c:v>
                </c:pt>
                <c:pt idx="6">
                  <c:v>9.6250238999999127E-2</c:v>
                </c:pt>
                <c:pt idx="7">
                  <c:v>0.10547759199999972</c:v>
                </c:pt>
                <c:pt idx="8">
                  <c:v>0.14139653299999982</c:v>
                </c:pt>
                <c:pt idx="9">
                  <c:v>0.13011330400000046</c:v>
                </c:pt>
                <c:pt idx="10">
                  <c:v>0.1244307770000007</c:v>
                </c:pt>
                <c:pt idx="11">
                  <c:v>0.13700259100000095</c:v>
                </c:pt>
                <c:pt idx="12">
                  <c:v>0.11081406000000099</c:v>
                </c:pt>
                <c:pt idx="13">
                  <c:v>0.14051510900000017</c:v>
                </c:pt>
                <c:pt idx="14">
                  <c:v>0.14214167899999999</c:v>
                </c:pt>
                <c:pt idx="15">
                  <c:v>0.14195243200000002</c:v>
                </c:pt>
                <c:pt idx="16">
                  <c:v>8.4759777999999938E-2</c:v>
                </c:pt>
                <c:pt idx="17">
                  <c:v>8.4527110999999572E-2</c:v>
                </c:pt>
                <c:pt idx="18">
                  <c:v>6.3465089999999391E-2</c:v>
                </c:pt>
                <c:pt idx="19">
                  <c:v>5.68696110000005E-2</c:v>
                </c:pt>
                <c:pt idx="20">
                  <c:v>5.5728008999999613E-2</c:v>
                </c:pt>
                <c:pt idx="21">
                  <c:v>4.9481529000000093E-2</c:v>
                </c:pt>
                <c:pt idx="22">
                  <c:v>4.3923697999999393E-2</c:v>
                </c:pt>
                <c:pt idx="23">
                  <c:v>4.8923869999999647E-2</c:v>
                </c:pt>
                <c:pt idx="24">
                  <c:v>4.9541396000000182E-2</c:v>
                </c:pt>
                <c:pt idx="25">
                  <c:v>4.3083006E-2</c:v>
                </c:pt>
                <c:pt idx="26">
                  <c:v>4.1537294000000002E-2</c:v>
                </c:pt>
                <c:pt idx="27">
                  <c:v>3.9157289000000005E-2</c:v>
                </c:pt>
                <c:pt idx="28">
                  <c:v>4.7983688999999996E-2</c:v>
                </c:pt>
                <c:pt idx="29">
                  <c:v>4.1845132E-2</c:v>
                </c:pt>
                <c:pt idx="30">
                  <c:v>4.1621576E-2</c:v>
                </c:pt>
                <c:pt idx="31">
                  <c:v>4.1309809999999995E-2</c:v>
                </c:pt>
                <c:pt idx="32">
                  <c:v>4.0979950000000001E-2</c:v>
                </c:pt>
                <c:pt idx="33">
                  <c:v>4.0730746999999998E-2</c:v>
                </c:pt>
                <c:pt idx="34">
                  <c:v>4.0391971999999998E-2</c:v>
                </c:pt>
                <c:pt idx="35">
                  <c:v>3.9958011000000002E-2</c:v>
                </c:pt>
                <c:pt idx="36">
                  <c:v>3.9432055000000001E-2</c:v>
                </c:pt>
                <c:pt idx="37">
                  <c:v>3.9037666999999998E-2</c:v>
                </c:pt>
                <c:pt idx="38">
                  <c:v>3.8710768999999999E-2</c:v>
                </c:pt>
                <c:pt idx="39">
                  <c:v>3.8425165999999997E-2</c:v>
                </c:pt>
                <c:pt idx="40">
                  <c:v>3.8140248000000002E-2</c:v>
                </c:pt>
                <c:pt idx="41">
                  <c:v>3.7801860999999999E-2</c:v>
                </c:pt>
                <c:pt idx="42">
                  <c:v>3.7686976000000004E-2</c:v>
                </c:pt>
                <c:pt idx="43">
                  <c:v>3.7520280999999996E-2</c:v>
                </c:pt>
                <c:pt idx="44">
                  <c:v>3.7368025000000006E-2</c:v>
                </c:pt>
                <c:pt idx="45">
                  <c:v>3.7231875999999997E-2</c:v>
                </c:pt>
                <c:pt idx="46">
                  <c:v>3.7040204E-2</c:v>
                </c:pt>
                <c:pt idx="47">
                  <c:v>3.6866536000000005E-2</c:v>
                </c:pt>
                <c:pt idx="48">
                  <c:v>3.6496172E-2</c:v>
                </c:pt>
                <c:pt idx="49">
                  <c:v>3.6309651999999998E-2</c:v>
                </c:pt>
                <c:pt idx="50">
                  <c:v>3.6149559000000005E-2</c:v>
                </c:pt>
                <c:pt idx="51">
                  <c:v>3.6149559000000005E-2</c:v>
                </c:pt>
                <c:pt idx="52">
                  <c:v>4.284547750000009E-2</c:v>
                </c:pt>
                <c:pt idx="53">
                  <c:v>4.9541396000000182E-2</c:v>
                </c:pt>
                <c:pt idx="54">
                  <c:v>4.9541396000000182E-2</c:v>
                </c:pt>
                <c:pt idx="55">
                  <c:v>4.3079231999999995E-2</c:v>
                </c:pt>
                <c:pt idx="56">
                  <c:v>4.1559426999999996E-2</c:v>
                </c:pt>
                <c:pt idx="57">
                  <c:v>3.9152661999999998E-2</c:v>
                </c:pt>
                <c:pt idx="58">
                  <c:v>4.8044977000000003E-2</c:v>
                </c:pt>
                <c:pt idx="59">
                  <c:v>4.1983205999999995E-2</c:v>
                </c:pt>
                <c:pt idx="60">
                  <c:v>4.1779617000000005E-2</c:v>
                </c:pt>
                <c:pt idx="61">
                  <c:v>4.1636164000000003E-2</c:v>
                </c:pt>
                <c:pt idx="62">
                  <c:v>4.1516481000000001E-2</c:v>
                </c:pt>
                <c:pt idx="63">
                  <c:v>4.1412722999999999E-2</c:v>
                </c:pt>
                <c:pt idx="64">
                  <c:v>4.1325260000000003E-2</c:v>
                </c:pt>
                <c:pt idx="65">
                  <c:v>4.1057868999999997E-2</c:v>
                </c:pt>
                <c:pt idx="66">
                  <c:v>4.0712524999999999E-2</c:v>
                </c:pt>
                <c:pt idx="67">
                  <c:v>4.0490636000000003E-2</c:v>
                </c:pt>
                <c:pt idx="68">
                  <c:v>4.0336008E-2</c:v>
                </c:pt>
                <c:pt idx="69">
                  <c:v>4.0183942E-2</c:v>
                </c:pt>
                <c:pt idx="70">
                  <c:v>4.0020910999999999E-2</c:v>
                </c:pt>
                <c:pt idx="71">
                  <c:v>3.9684646000000004E-2</c:v>
                </c:pt>
                <c:pt idx="72">
                  <c:v>3.9581192000000001E-2</c:v>
                </c:pt>
                <c:pt idx="73">
                  <c:v>3.9426026000000003E-2</c:v>
                </c:pt>
                <c:pt idx="74">
                  <c:v>3.9272255999999998E-2</c:v>
                </c:pt>
                <c:pt idx="75">
                  <c:v>3.9127427999999999E-2</c:v>
                </c:pt>
                <c:pt idx="76">
                  <c:v>3.8924920000000002E-2</c:v>
                </c:pt>
                <c:pt idx="77">
                  <c:v>3.8780712000000002E-2</c:v>
                </c:pt>
                <c:pt idx="78">
                  <c:v>3.8425331E-2</c:v>
                </c:pt>
                <c:pt idx="79">
                  <c:v>3.8294786000000004E-2</c:v>
                </c:pt>
                <c:pt idx="80">
                  <c:v>3.8121504000000001E-2</c:v>
                </c:pt>
              </c:numCache>
            </c:numRef>
          </c:val>
        </c:ser>
        <c:ser>
          <c:idx val="3"/>
          <c:order val="1"/>
          <c:tx>
            <c:strRef>
              <c:f>Sheet1!$A$3</c:f>
              <c:strCache>
                <c:ptCount val="1"/>
                <c:pt idx="0">
                  <c:v>Nuclear</c:v>
                </c:pt>
              </c:strCache>
            </c:strRef>
          </c:tx>
          <c:spPr>
            <a:solidFill>
              <a:srgbClr val="A33340"/>
            </a:solidFill>
            <a:ln w="28806">
              <a:noFill/>
            </a:ln>
          </c:spPr>
          <c:cat>
            <c:numRef>
              <c:f>Sheet1!$B$1:$CD$1</c:f>
              <c:numCache>
                <c:formatCode>General</c:formatCode>
                <c:ptCount val="81"/>
                <c:pt idx="0">
                  <c:v>1990</c:v>
                </c:pt>
                <c:pt idx="5">
                  <c:v>1995</c:v>
                </c:pt>
                <c:pt idx="10">
                  <c:v>2000</c:v>
                </c:pt>
                <c:pt idx="15">
                  <c:v>2005</c:v>
                </c:pt>
                <c:pt idx="20">
                  <c:v>2010</c:v>
                </c:pt>
                <c:pt idx="25">
                  <c:v>2015</c:v>
                </c:pt>
                <c:pt idx="30">
                  <c:v>2020</c:v>
                </c:pt>
                <c:pt idx="35">
                  <c:v>2025</c:v>
                </c:pt>
                <c:pt idx="40">
                  <c:v>2030</c:v>
                </c:pt>
                <c:pt idx="45">
                  <c:v>2035</c:v>
                </c:pt>
                <c:pt idx="50">
                  <c:v>2040</c:v>
                </c:pt>
                <c:pt idx="55">
                  <c:v>2015</c:v>
                </c:pt>
                <c:pt idx="60">
                  <c:v>2020</c:v>
                </c:pt>
                <c:pt idx="65">
                  <c:v>2025</c:v>
                </c:pt>
                <c:pt idx="70">
                  <c:v>2030</c:v>
                </c:pt>
                <c:pt idx="75">
                  <c:v>2035</c:v>
                </c:pt>
                <c:pt idx="80">
                  <c:v>2040</c:v>
                </c:pt>
              </c:numCache>
            </c:numRef>
          </c:cat>
          <c:val>
            <c:numRef>
              <c:f>Sheet1!$B$3:$CD$3</c:f>
              <c:numCache>
                <c:formatCode>General</c:formatCode>
                <c:ptCount val="81"/>
                <c:pt idx="0">
                  <c:v>0.57686167799999999</c:v>
                </c:pt>
                <c:pt idx="1">
                  <c:v>0.61256508700000001</c:v>
                </c:pt>
                <c:pt idx="2">
                  <c:v>0.61877626299999999</c:v>
                </c:pt>
                <c:pt idx="3">
                  <c:v>0.61029121400000008</c:v>
                </c:pt>
                <c:pt idx="4">
                  <c:v>0.6404398320000001</c:v>
                </c:pt>
                <c:pt idx="5">
                  <c:v>0.67340212300000002</c:v>
                </c:pt>
                <c:pt idx="6">
                  <c:v>0.67472854599999998</c:v>
                </c:pt>
                <c:pt idx="7">
                  <c:v>0.62864417099999992</c:v>
                </c:pt>
                <c:pt idx="8">
                  <c:v>0.67370210400000008</c:v>
                </c:pt>
                <c:pt idx="9">
                  <c:v>0.728254124</c:v>
                </c:pt>
                <c:pt idx="10">
                  <c:v>0.75389293999999996</c:v>
                </c:pt>
                <c:pt idx="11">
                  <c:v>0.76882630799999996</c:v>
                </c:pt>
                <c:pt idx="12">
                  <c:v>0.78006408700000007</c:v>
                </c:pt>
                <c:pt idx="13">
                  <c:v>0.76373269499999996</c:v>
                </c:pt>
                <c:pt idx="14">
                  <c:v>0.78852838699999994</c:v>
                </c:pt>
                <c:pt idx="15">
                  <c:v>0.78198636499999996</c:v>
                </c:pt>
                <c:pt idx="16">
                  <c:v>0.78721863600000008</c:v>
                </c:pt>
                <c:pt idx="17">
                  <c:v>0.80642475300000005</c:v>
                </c:pt>
                <c:pt idx="18">
                  <c:v>0.80620843500000006</c:v>
                </c:pt>
                <c:pt idx="19">
                  <c:v>0.79885458499999995</c:v>
                </c:pt>
                <c:pt idx="20">
                  <c:v>0.80696830099999994</c:v>
                </c:pt>
                <c:pt idx="21">
                  <c:v>0.79020436699999996</c:v>
                </c:pt>
                <c:pt idx="22">
                  <c:v>0.76933124899999994</c:v>
                </c:pt>
                <c:pt idx="23">
                  <c:v>0.789016473</c:v>
                </c:pt>
                <c:pt idx="24">
                  <c:v>0.797165982</c:v>
                </c:pt>
                <c:pt idx="25">
                  <c:v>0.79768652299999998</c:v>
                </c:pt>
                <c:pt idx="26">
                  <c:v>0.78133459500000002</c:v>
                </c:pt>
                <c:pt idx="27">
                  <c:v>0.78622033699999994</c:v>
                </c:pt>
                <c:pt idx="28">
                  <c:v>0.77142590299999991</c:v>
                </c:pt>
                <c:pt idx="29">
                  <c:v>0.77034552000000001</c:v>
                </c:pt>
                <c:pt idx="30">
                  <c:v>0.77749151599999999</c:v>
                </c:pt>
                <c:pt idx="31">
                  <c:v>0.78710632299999994</c:v>
                </c:pt>
                <c:pt idx="32">
                  <c:v>0.789090454</c:v>
                </c:pt>
                <c:pt idx="33">
                  <c:v>0.789090454</c:v>
                </c:pt>
                <c:pt idx="34">
                  <c:v>0.789090454</c:v>
                </c:pt>
                <c:pt idx="35">
                  <c:v>0.789090454</c:v>
                </c:pt>
                <c:pt idx="36">
                  <c:v>0.789090454</c:v>
                </c:pt>
                <c:pt idx="37">
                  <c:v>0.789090454</c:v>
                </c:pt>
                <c:pt idx="38">
                  <c:v>0.78909143100000001</c:v>
                </c:pt>
                <c:pt idx="39">
                  <c:v>0.789090454</c:v>
                </c:pt>
                <c:pt idx="40">
                  <c:v>0.789090454</c:v>
                </c:pt>
                <c:pt idx="41">
                  <c:v>0.789090454</c:v>
                </c:pt>
                <c:pt idx="42">
                  <c:v>0.789090454</c:v>
                </c:pt>
                <c:pt idx="43">
                  <c:v>0.789090454</c:v>
                </c:pt>
                <c:pt idx="44">
                  <c:v>0.789090454</c:v>
                </c:pt>
                <c:pt idx="45">
                  <c:v>0.789090454</c:v>
                </c:pt>
                <c:pt idx="46">
                  <c:v>0.789090454</c:v>
                </c:pt>
                <c:pt idx="47">
                  <c:v>0.789090454</c:v>
                </c:pt>
                <c:pt idx="48">
                  <c:v>0.789090454</c:v>
                </c:pt>
                <c:pt idx="49">
                  <c:v>0.789090454</c:v>
                </c:pt>
                <c:pt idx="50">
                  <c:v>0.789090454</c:v>
                </c:pt>
                <c:pt idx="51">
                  <c:v>0.789090454</c:v>
                </c:pt>
                <c:pt idx="52">
                  <c:v>0.793128218</c:v>
                </c:pt>
                <c:pt idx="53">
                  <c:v>0.797165982</c:v>
                </c:pt>
                <c:pt idx="54">
                  <c:v>0.797165982</c:v>
                </c:pt>
                <c:pt idx="55">
                  <c:v>0.79768664599999994</c:v>
                </c:pt>
                <c:pt idx="56">
                  <c:v>0.78133459500000002</c:v>
                </c:pt>
                <c:pt idx="57">
                  <c:v>0.78622033699999994</c:v>
                </c:pt>
                <c:pt idx="58">
                  <c:v>0.77142590299999991</c:v>
                </c:pt>
                <c:pt idx="59">
                  <c:v>0.77034552000000001</c:v>
                </c:pt>
                <c:pt idx="60">
                  <c:v>0.77749151599999999</c:v>
                </c:pt>
                <c:pt idx="61">
                  <c:v>0.78710632299999994</c:v>
                </c:pt>
                <c:pt idx="62">
                  <c:v>0.789090454</c:v>
                </c:pt>
                <c:pt idx="63">
                  <c:v>0.789090454</c:v>
                </c:pt>
                <c:pt idx="64">
                  <c:v>0.789090454</c:v>
                </c:pt>
                <c:pt idx="65">
                  <c:v>0.789090454</c:v>
                </c:pt>
                <c:pt idx="66">
                  <c:v>0.789090454</c:v>
                </c:pt>
                <c:pt idx="67">
                  <c:v>0.789090454</c:v>
                </c:pt>
                <c:pt idx="68">
                  <c:v>0.78909143100000001</c:v>
                </c:pt>
                <c:pt idx="69">
                  <c:v>0.789090454</c:v>
                </c:pt>
                <c:pt idx="70">
                  <c:v>0.789090454</c:v>
                </c:pt>
                <c:pt idx="71">
                  <c:v>0.789090454</c:v>
                </c:pt>
                <c:pt idx="72">
                  <c:v>0.789090454</c:v>
                </c:pt>
                <c:pt idx="73">
                  <c:v>0.789090454</c:v>
                </c:pt>
                <c:pt idx="74">
                  <c:v>0.789090454</c:v>
                </c:pt>
                <c:pt idx="75">
                  <c:v>0.789090454</c:v>
                </c:pt>
                <c:pt idx="76">
                  <c:v>0.789090454</c:v>
                </c:pt>
                <c:pt idx="77">
                  <c:v>0.789090454</c:v>
                </c:pt>
                <c:pt idx="78">
                  <c:v>0.789090454</c:v>
                </c:pt>
                <c:pt idx="79">
                  <c:v>0.789090454</c:v>
                </c:pt>
                <c:pt idx="80">
                  <c:v>0.789090454</c:v>
                </c:pt>
              </c:numCache>
            </c:numRef>
          </c:val>
        </c:ser>
        <c:ser>
          <c:idx val="7"/>
          <c:order val="2"/>
          <c:tx>
            <c:strRef>
              <c:f>Sheet1!$A$4</c:f>
              <c:strCache>
                <c:ptCount val="1"/>
                <c:pt idx="0">
                  <c:v>Coal</c:v>
                </c:pt>
              </c:strCache>
            </c:strRef>
          </c:tx>
          <c:spPr>
            <a:solidFill>
              <a:srgbClr val="000000"/>
            </a:solidFill>
            <a:ln w="28806">
              <a:noFill/>
            </a:ln>
          </c:spPr>
          <c:cat>
            <c:numRef>
              <c:f>Sheet1!$B$1:$CD$1</c:f>
              <c:numCache>
                <c:formatCode>General</c:formatCode>
                <c:ptCount val="81"/>
                <c:pt idx="0">
                  <c:v>1990</c:v>
                </c:pt>
                <c:pt idx="5">
                  <c:v>1995</c:v>
                </c:pt>
                <c:pt idx="10">
                  <c:v>2000</c:v>
                </c:pt>
                <c:pt idx="15">
                  <c:v>2005</c:v>
                </c:pt>
                <c:pt idx="20">
                  <c:v>2010</c:v>
                </c:pt>
                <c:pt idx="25">
                  <c:v>2015</c:v>
                </c:pt>
                <c:pt idx="30">
                  <c:v>2020</c:v>
                </c:pt>
                <c:pt idx="35">
                  <c:v>2025</c:v>
                </c:pt>
                <c:pt idx="40">
                  <c:v>2030</c:v>
                </c:pt>
                <c:pt idx="45">
                  <c:v>2035</c:v>
                </c:pt>
                <c:pt idx="50">
                  <c:v>2040</c:v>
                </c:pt>
                <c:pt idx="55">
                  <c:v>2015</c:v>
                </c:pt>
                <c:pt idx="60">
                  <c:v>2020</c:v>
                </c:pt>
                <c:pt idx="65">
                  <c:v>2025</c:v>
                </c:pt>
                <c:pt idx="70">
                  <c:v>2030</c:v>
                </c:pt>
                <c:pt idx="75">
                  <c:v>2035</c:v>
                </c:pt>
                <c:pt idx="80">
                  <c:v>2040</c:v>
                </c:pt>
              </c:numCache>
            </c:numRef>
          </c:cat>
          <c:val>
            <c:numRef>
              <c:f>Sheet1!$B$4:$CD$4</c:f>
              <c:numCache>
                <c:formatCode>General</c:formatCode>
                <c:ptCount val="81"/>
                <c:pt idx="0">
                  <c:v>1.594011479</c:v>
                </c:pt>
                <c:pt idx="1">
                  <c:v>1.5906227479999999</c:v>
                </c:pt>
                <c:pt idx="2">
                  <c:v>1.621206039</c:v>
                </c:pt>
                <c:pt idx="3">
                  <c:v>1.6900702320000001</c:v>
                </c:pt>
                <c:pt idx="4">
                  <c:v>1.690693864</c:v>
                </c:pt>
                <c:pt idx="5">
                  <c:v>1.7094264680000002</c:v>
                </c:pt>
                <c:pt idx="6">
                  <c:v>1.7951955930000001</c:v>
                </c:pt>
                <c:pt idx="7">
                  <c:v>1.8450157360000001</c:v>
                </c:pt>
                <c:pt idx="8">
                  <c:v>1.8735156899999998</c:v>
                </c:pt>
                <c:pt idx="9">
                  <c:v>1.8810872239999998</c:v>
                </c:pt>
                <c:pt idx="10">
                  <c:v>1.9662645959999998</c:v>
                </c:pt>
                <c:pt idx="11">
                  <c:v>1.9039559420000001</c:v>
                </c:pt>
                <c:pt idx="12">
                  <c:v>1.933130354</c:v>
                </c:pt>
                <c:pt idx="13">
                  <c:v>1.9737367520000002</c:v>
                </c:pt>
                <c:pt idx="14">
                  <c:v>1.9783005490000001</c:v>
                </c:pt>
                <c:pt idx="15">
                  <c:v>2.0128730460000002</c:v>
                </c:pt>
                <c:pt idx="16">
                  <c:v>1.990511135</c:v>
                </c:pt>
                <c:pt idx="17">
                  <c:v>2.016455584</c:v>
                </c:pt>
                <c:pt idx="18">
                  <c:v>1.9858012469999999</c:v>
                </c:pt>
                <c:pt idx="19">
                  <c:v>1.755904253</c:v>
                </c:pt>
                <c:pt idx="20">
                  <c:v>1.8472902790000001</c:v>
                </c:pt>
                <c:pt idx="21">
                  <c:v>1.733430005</c:v>
                </c:pt>
                <c:pt idx="22">
                  <c:v>1.5140429450000001</c:v>
                </c:pt>
                <c:pt idx="23">
                  <c:v>1.5811147160000001</c:v>
                </c:pt>
                <c:pt idx="24">
                  <c:v>1.58171035</c:v>
                </c:pt>
                <c:pt idx="25">
                  <c:v>1.3549011230000001</c:v>
                </c:pt>
                <c:pt idx="26">
                  <c:v>1.3568364260000001</c:v>
                </c:pt>
                <c:pt idx="27">
                  <c:v>1.365220581</c:v>
                </c:pt>
                <c:pt idx="28">
                  <c:v>1.3861013179999999</c:v>
                </c:pt>
                <c:pt idx="29">
                  <c:v>1.3870151370000001</c:v>
                </c:pt>
                <c:pt idx="30">
                  <c:v>1.3880290529999999</c:v>
                </c:pt>
                <c:pt idx="31">
                  <c:v>1.346798218</c:v>
                </c:pt>
                <c:pt idx="32">
                  <c:v>1.2961304929999999</c:v>
                </c:pt>
                <c:pt idx="33">
                  <c:v>1.272746704</c:v>
                </c:pt>
                <c:pt idx="34">
                  <c:v>1.222292114</c:v>
                </c:pt>
                <c:pt idx="35">
                  <c:v>1.1792690429999999</c:v>
                </c:pt>
                <c:pt idx="36">
                  <c:v>1.1431340329999999</c:v>
                </c:pt>
                <c:pt idx="37">
                  <c:v>1.0931019289999999</c:v>
                </c:pt>
                <c:pt idx="38">
                  <c:v>1.049640015</c:v>
                </c:pt>
                <c:pt idx="39">
                  <c:v>1.0046795040000001</c:v>
                </c:pt>
                <c:pt idx="40">
                  <c:v>0.97248999000000003</c:v>
                </c:pt>
                <c:pt idx="41">
                  <c:v>0.97392340099999997</c:v>
                </c:pt>
                <c:pt idx="42">
                  <c:v>0.97840228299999998</c:v>
                </c:pt>
                <c:pt idx="43">
                  <c:v>0.971556274</c:v>
                </c:pt>
                <c:pt idx="44">
                  <c:v>0.96512481699999997</c:v>
                </c:pt>
                <c:pt idx="45">
                  <c:v>0.96243237299999995</c:v>
                </c:pt>
                <c:pt idx="46">
                  <c:v>0.95158679199999996</c:v>
                </c:pt>
                <c:pt idx="47">
                  <c:v>0.949224548</c:v>
                </c:pt>
                <c:pt idx="48">
                  <c:v>0.93791979999999997</c:v>
                </c:pt>
                <c:pt idx="49">
                  <c:v>0.92756756600000001</c:v>
                </c:pt>
                <c:pt idx="50">
                  <c:v>0.918786255</c:v>
                </c:pt>
                <c:pt idx="51">
                  <c:v>0.918786255</c:v>
                </c:pt>
                <c:pt idx="52">
                  <c:v>1.2502483025</c:v>
                </c:pt>
                <c:pt idx="53">
                  <c:v>1.58171035</c:v>
                </c:pt>
                <c:pt idx="54">
                  <c:v>1.58171035</c:v>
                </c:pt>
                <c:pt idx="55">
                  <c:v>1.3551102289999999</c:v>
                </c:pt>
                <c:pt idx="56">
                  <c:v>1.3566855470000001</c:v>
                </c:pt>
                <c:pt idx="57">
                  <c:v>1.3635899659999999</c:v>
                </c:pt>
                <c:pt idx="58">
                  <c:v>1.40163269</c:v>
                </c:pt>
                <c:pt idx="59">
                  <c:v>1.412972412</c:v>
                </c:pt>
                <c:pt idx="60">
                  <c:v>1.416207397</c:v>
                </c:pt>
                <c:pt idx="61">
                  <c:v>1.4142165529999999</c:v>
                </c:pt>
                <c:pt idx="62">
                  <c:v>1.4191782229999998</c:v>
                </c:pt>
                <c:pt idx="63">
                  <c:v>1.434729736</c:v>
                </c:pt>
                <c:pt idx="64">
                  <c:v>1.4415405270000001</c:v>
                </c:pt>
                <c:pt idx="65">
                  <c:v>1.4323707280000002</c:v>
                </c:pt>
                <c:pt idx="66">
                  <c:v>1.432490112</c:v>
                </c:pt>
                <c:pt idx="67">
                  <c:v>1.430244141</c:v>
                </c:pt>
                <c:pt idx="68">
                  <c:v>1.4279626459999999</c:v>
                </c:pt>
                <c:pt idx="69">
                  <c:v>1.426625</c:v>
                </c:pt>
                <c:pt idx="70">
                  <c:v>1.421513306</c:v>
                </c:pt>
                <c:pt idx="71">
                  <c:v>1.4121187740000001</c:v>
                </c:pt>
                <c:pt idx="72">
                  <c:v>1.4136612550000001</c:v>
                </c:pt>
                <c:pt idx="73">
                  <c:v>1.4104228519999999</c:v>
                </c:pt>
                <c:pt idx="74">
                  <c:v>1.4051579589999998</c:v>
                </c:pt>
                <c:pt idx="75">
                  <c:v>1.398209595</c:v>
                </c:pt>
                <c:pt idx="76">
                  <c:v>1.3802932129999999</c:v>
                </c:pt>
                <c:pt idx="77">
                  <c:v>1.387308472</c:v>
                </c:pt>
                <c:pt idx="78">
                  <c:v>1.3774425049999999</c:v>
                </c:pt>
                <c:pt idx="79">
                  <c:v>1.3755793460000001</c:v>
                </c:pt>
                <c:pt idx="80">
                  <c:v>1.3641625979999998</c:v>
                </c:pt>
              </c:numCache>
            </c:numRef>
          </c:val>
        </c:ser>
        <c:ser>
          <c:idx val="0"/>
          <c:order val="3"/>
          <c:tx>
            <c:strRef>
              <c:f>Sheet1!$A$5</c:f>
              <c:strCache>
                <c:ptCount val="1"/>
                <c:pt idx="0">
                  <c:v>Renewable</c:v>
                </c:pt>
              </c:strCache>
            </c:strRef>
          </c:tx>
          <c:spPr>
            <a:solidFill>
              <a:schemeClr val="accent3"/>
            </a:solidFill>
            <a:ln w="28806">
              <a:noFill/>
            </a:ln>
          </c:spPr>
          <c:cat>
            <c:numRef>
              <c:f>Sheet1!$B$1:$CD$1</c:f>
              <c:numCache>
                <c:formatCode>General</c:formatCode>
                <c:ptCount val="81"/>
                <c:pt idx="0">
                  <c:v>1990</c:v>
                </c:pt>
                <c:pt idx="5">
                  <c:v>1995</c:v>
                </c:pt>
                <c:pt idx="10">
                  <c:v>2000</c:v>
                </c:pt>
                <c:pt idx="15">
                  <c:v>2005</c:v>
                </c:pt>
                <c:pt idx="20">
                  <c:v>2010</c:v>
                </c:pt>
                <c:pt idx="25">
                  <c:v>2015</c:v>
                </c:pt>
                <c:pt idx="30">
                  <c:v>2020</c:v>
                </c:pt>
                <c:pt idx="35">
                  <c:v>2025</c:v>
                </c:pt>
                <c:pt idx="40">
                  <c:v>2030</c:v>
                </c:pt>
                <c:pt idx="45">
                  <c:v>2035</c:v>
                </c:pt>
                <c:pt idx="50">
                  <c:v>2040</c:v>
                </c:pt>
                <c:pt idx="55">
                  <c:v>2015</c:v>
                </c:pt>
                <c:pt idx="60">
                  <c:v>2020</c:v>
                </c:pt>
                <c:pt idx="65">
                  <c:v>2025</c:v>
                </c:pt>
                <c:pt idx="70">
                  <c:v>2030</c:v>
                </c:pt>
                <c:pt idx="75">
                  <c:v>2035</c:v>
                </c:pt>
                <c:pt idx="80">
                  <c:v>2040</c:v>
                </c:pt>
              </c:numCache>
            </c:numRef>
          </c:cat>
          <c:val>
            <c:numRef>
              <c:f>Sheet1!$B$5:$CD$5</c:f>
              <c:numCache>
                <c:formatCode>General</c:formatCode>
                <c:ptCount val="81"/>
                <c:pt idx="0">
                  <c:v>0.35723807200000002</c:v>
                </c:pt>
                <c:pt idx="1">
                  <c:v>0.35777345300000002</c:v>
                </c:pt>
                <c:pt idx="2">
                  <c:v>0.32685782499999994</c:v>
                </c:pt>
                <c:pt idx="3">
                  <c:v>0.35670728999999995</c:v>
                </c:pt>
                <c:pt idx="4">
                  <c:v>0.336660876</c:v>
                </c:pt>
                <c:pt idx="5">
                  <c:v>0.38479813300000004</c:v>
                </c:pt>
                <c:pt idx="6">
                  <c:v>0.42295766700000009</c:v>
                </c:pt>
                <c:pt idx="7">
                  <c:v>0.43363611399999996</c:v>
                </c:pt>
                <c:pt idx="8">
                  <c:v>0.40042406700000005</c:v>
                </c:pt>
                <c:pt idx="9">
                  <c:v>0.39895903099999996</c:v>
                </c:pt>
                <c:pt idx="10">
                  <c:v>0.35647857100000002</c:v>
                </c:pt>
                <c:pt idx="11">
                  <c:v>0.28772968900000001</c:v>
                </c:pt>
                <c:pt idx="12">
                  <c:v>0.34343800100000005</c:v>
                </c:pt>
                <c:pt idx="13">
                  <c:v>0.355293109</c:v>
                </c:pt>
                <c:pt idx="14">
                  <c:v>0.35148463199999996</c:v>
                </c:pt>
                <c:pt idx="15">
                  <c:v>0.35765065299999999</c:v>
                </c:pt>
                <c:pt idx="16">
                  <c:v>0.38577190900000002</c:v>
                </c:pt>
                <c:pt idx="17">
                  <c:v>0.35274748499999997</c:v>
                </c:pt>
                <c:pt idx="18">
                  <c:v>0.38093238900000004</c:v>
                </c:pt>
                <c:pt idx="19">
                  <c:v>0.41772379699999995</c:v>
                </c:pt>
                <c:pt idx="20">
                  <c:v>0.42737607699999991</c:v>
                </c:pt>
                <c:pt idx="21">
                  <c:v>0.51333609699999994</c:v>
                </c:pt>
                <c:pt idx="22">
                  <c:v>0.49457319299999997</c:v>
                </c:pt>
                <c:pt idx="23">
                  <c:v>0.52207344899999997</c:v>
                </c:pt>
                <c:pt idx="24">
                  <c:v>0.53857932000000008</c:v>
                </c:pt>
                <c:pt idx="25">
                  <c:v>0.54635632299999992</c:v>
                </c:pt>
                <c:pt idx="26">
                  <c:v>0.597591553</c:v>
                </c:pt>
                <c:pt idx="27">
                  <c:v>0.65206658900000003</c:v>
                </c:pt>
                <c:pt idx="28">
                  <c:v>0.69403656000000002</c:v>
                </c:pt>
                <c:pt idx="29">
                  <c:v>0.76695550499999998</c:v>
                </c:pt>
                <c:pt idx="30">
                  <c:v>0.8359892579999999</c:v>
                </c:pt>
                <c:pt idx="31">
                  <c:v>0.92678662099999998</c:v>
                </c:pt>
                <c:pt idx="32">
                  <c:v>0.97552966299999999</c:v>
                </c:pt>
                <c:pt idx="33">
                  <c:v>0.99655114700000003</c:v>
                </c:pt>
                <c:pt idx="34">
                  <c:v>1.0065743410000001</c:v>
                </c:pt>
                <c:pt idx="35">
                  <c:v>1.015458252</c:v>
                </c:pt>
                <c:pt idx="36">
                  <c:v>1.0236506349999999</c:v>
                </c:pt>
                <c:pt idx="37">
                  <c:v>1.0369921879999999</c:v>
                </c:pt>
                <c:pt idx="38">
                  <c:v>1.0548339840000001</c:v>
                </c:pt>
                <c:pt idx="39">
                  <c:v>1.0699062500000001</c:v>
                </c:pt>
                <c:pt idx="40">
                  <c:v>1.0883707280000001</c:v>
                </c:pt>
                <c:pt idx="41">
                  <c:v>1.114279053</c:v>
                </c:pt>
                <c:pt idx="42">
                  <c:v>1.148765137</c:v>
                </c:pt>
                <c:pt idx="43">
                  <c:v>1.1758303219999999</c:v>
                </c:pt>
                <c:pt idx="44">
                  <c:v>1.20130603</c:v>
                </c:pt>
                <c:pt idx="45">
                  <c:v>1.2380561520000002</c:v>
                </c:pt>
                <c:pt idx="46">
                  <c:v>1.2541339109999998</c:v>
                </c:pt>
                <c:pt idx="47">
                  <c:v>1.2970793460000001</c:v>
                </c:pt>
                <c:pt idx="48">
                  <c:v>1.3186540529999999</c:v>
                </c:pt>
                <c:pt idx="49">
                  <c:v>1.3400053709999999</c:v>
                </c:pt>
                <c:pt idx="50">
                  <c:v>1.374108154</c:v>
                </c:pt>
                <c:pt idx="51">
                  <c:v>1.374108154</c:v>
                </c:pt>
                <c:pt idx="52">
                  <c:v>0.95634373700000008</c:v>
                </c:pt>
                <c:pt idx="53">
                  <c:v>0.53857932000000008</c:v>
                </c:pt>
                <c:pt idx="54">
                  <c:v>0.53857932000000008</c:v>
                </c:pt>
                <c:pt idx="55">
                  <c:v>0.54638763400000001</c:v>
                </c:pt>
                <c:pt idx="56">
                  <c:v>0.59720745799999997</c:v>
                </c:pt>
                <c:pt idx="57">
                  <c:v>0.65132775900000006</c:v>
                </c:pt>
                <c:pt idx="58">
                  <c:v>0.69004498300000006</c:v>
                </c:pt>
                <c:pt idx="59">
                  <c:v>0.76168524199999998</c:v>
                </c:pt>
                <c:pt idx="60">
                  <c:v>0.83023193400000006</c:v>
                </c:pt>
                <c:pt idx="61">
                  <c:v>0.86317242399999994</c:v>
                </c:pt>
                <c:pt idx="62">
                  <c:v>0.87365979000000005</c:v>
                </c:pt>
                <c:pt idx="63">
                  <c:v>0.87931311000000001</c:v>
                </c:pt>
                <c:pt idx="64">
                  <c:v>0.88509704599999994</c:v>
                </c:pt>
                <c:pt idx="65">
                  <c:v>0.89152325399999999</c:v>
                </c:pt>
                <c:pt idx="66">
                  <c:v>0.8973613279999999</c:v>
                </c:pt>
                <c:pt idx="67">
                  <c:v>0.91375976599999997</c:v>
                </c:pt>
                <c:pt idx="68">
                  <c:v>0.93397515899999994</c:v>
                </c:pt>
                <c:pt idx="69">
                  <c:v>0.955201721</c:v>
                </c:pt>
                <c:pt idx="70">
                  <c:v>0.972966675</c:v>
                </c:pt>
                <c:pt idx="71">
                  <c:v>0.99605658000000008</c:v>
                </c:pt>
                <c:pt idx="72">
                  <c:v>1.0106135860000001</c:v>
                </c:pt>
                <c:pt idx="73">
                  <c:v>1.034621338</c:v>
                </c:pt>
                <c:pt idx="74">
                  <c:v>1.0576567379999999</c:v>
                </c:pt>
                <c:pt idx="75">
                  <c:v>1.0848975829999998</c:v>
                </c:pt>
                <c:pt idx="76">
                  <c:v>1.1135656739999999</c:v>
                </c:pt>
                <c:pt idx="77">
                  <c:v>1.1356074220000001</c:v>
                </c:pt>
                <c:pt idx="78">
                  <c:v>1.1652702639999999</c:v>
                </c:pt>
                <c:pt idx="79">
                  <c:v>1.180488159</c:v>
                </c:pt>
                <c:pt idx="80">
                  <c:v>1.204434448</c:v>
                </c:pt>
              </c:numCache>
            </c:numRef>
          </c:val>
        </c:ser>
        <c:ser>
          <c:idx val="1"/>
          <c:order val="4"/>
          <c:tx>
            <c:strRef>
              <c:f>Sheet1!$A$6</c:f>
              <c:strCache>
                <c:ptCount val="1"/>
                <c:pt idx="0">
                  <c:v>Natural Gas</c:v>
                </c:pt>
              </c:strCache>
            </c:strRef>
          </c:tx>
          <c:spPr>
            <a:solidFill>
              <a:schemeClr val="accent1"/>
            </a:solidFill>
            <a:ln w="28806">
              <a:noFill/>
            </a:ln>
          </c:spPr>
          <c:cat>
            <c:numRef>
              <c:f>Sheet1!$B$1:$CD$1</c:f>
              <c:numCache>
                <c:formatCode>General</c:formatCode>
                <c:ptCount val="81"/>
                <c:pt idx="0">
                  <c:v>1990</c:v>
                </c:pt>
                <c:pt idx="5">
                  <c:v>1995</c:v>
                </c:pt>
                <c:pt idx="10">
                  <c:v>2000</c:v>
                </c:pt>
                <c:pt idx="15">
                  <c:v>2005</c:v>
                </c:pt>
                <c:pt idx="20">
                  <c:v>2010</c:v>
                </c:pt>
                <c:pt idx="25">
                  <c:v>2015</c:v>
                </c:pt>
                <c:pt idx="30">
                  <c:v>2020</c:v>
                </c:pt>
                <c:pt idx="35">
                  <c:v>2025</c:v>
                </c:pt>
                <c:pt idx="40">
                  <c:v>2030</c:v>
                </c:pt>
                <c:pt idx="45">
                  <c:v>2035</c:v>
                </c:pt>
                <c:pt idx="50">
                  <c:v>2040</c:v>
                </c:pt>
                <c:pt idx="55">
                  <c:v>2015</c:v>
                </c:pt>
                <c:pt idx="60">
                  <c:v>2020</c:v>
                </c:pt>
                <c:pt idx="65">
                  <c:v>2025</c:v>
                </c:pt>
                <c:pt idx="70">
                  <c:v>2030</c:v>
                </c:pt>
                <c:pt idx="75">
                  <c:v>2035</c:v>
                </c:pt>
                <c:pt idx="80">
                  <c:v>2040</c:v>
                </c:pt>
              </c:numCache>
            </c:numRef>
          </c:cat>
          <c:val>
            <c:numRef>
              <c:f>Sheet1!$B$6:$CD$6</c:f>
              <c:numCache>
                <c:formatCode>General</c:formatCode>
                <c:ptCount val="81"/>
                <c:pt idx="0">
                  <c:v>0.37276515399999999</c:v>
                </c:pt>
                <c:pt idx="1">
                  <c:v>0.38155301699999999</c:v>
                </c:pt>
                <c:pt idx="2">
                  <c:v>0.40407437199999996</c:v>
                </c:pt>
                <c:pt idx="3">
                  <c:v>0.41492679799999999</c:v>
                </c:pt>
                <c:pt idx="4">
                  <c:v>0.46021868199999999</c:v>
                </c:pt>
                <c:pt idx="5">
                  <c:v>0.496057945</c:v>
                </c:pt>
                <c:pt idx="6">
                  <c:v>0.45505557600000002</c:v>
                </c:pt>
                <c:pt idx="7">
                  <c:v>0.47939866999999997</c:v>
                </c:pt>
                <c:pt idx="8">
                  <c:v>0.53125710400000004</c:v>
                </c:pt>
                <c:pt idx="9">
                  <c:v>0.55639612699999996</c:v>
                </c:pt>
                <c:pt idx="10">
                  <c:v>0.60103815900000002</c:v>
                </c:pt>
                <c:pt idx="11">
                  <c:v>0.63912911899999991</c:v>
                </c:pt>
                <c:pt idx="12">
                  <c:v>0.69100574399999992</c:v>
                </c:pt>
                <c:pt idx="13">
                  <c:v>0.64990753899999998</c:v>
                </c:pt>
                <c:pt idx="14">
                  <c:v>0.71010001700000003</c:v>
                </c:pt>
                <c:pt idx="15">
                  <c:v>0.760960254</c:v>
                </c:pt>
                <c:pt idx="16">
                  <c:v>0.81644077000000004</c:v>
                </c:pt>
                <c:pt idx="17">
                  <c:v>0.89658979099999991</c:v>
                </c:pt>
                <c:pt idx="18">
                  <c:v>0.88298059900000003</c:v>
                </c:pt>
                <c:pt idx="19">
                  <c:v>0.92097868100000002</c:v>
                </c:pt>
                <c:pt idx="20">
                  <c:v>0.98769723400000009</c:v>
                </c:pt>
                <c:pt idx="21">
                  <c:v>1.013688929</c:v>
                </c:pt>
                <c:pt idx="22">
                  <c:v>1.2258941750000001</c:v>
                </c:pt>
                <c:pt idx="23">
                  <c:v>1.12483556</c:v>
                </c:pt>
                <c:pt idx="24">
                  <c:v>1.126608958</c:v>
                </c:pt>
                <c:pt idx="25">
                  <c:v>1.348267334</c:v>
                </c:pt>
                <c:pt idx="26">
                  <c:v>1.330272583</c:v>
                </c:pt>
                <c:pt idx="27">
                  <c:v>1.3226225589999998</c:v>
                </c:pt>
                <c:pt idx="28">
                  <c:v>1.2888046879999999</c:v>
                </c:pt>
                <c:pt idx="29">
                  <c:v>1.2655599369999999</c:v>
                </c:pt>
                <c:pt idx="30">
                  <c:v>1.2011900630000001</c:v>
                </c:pt>
                <c:pt idx="31">
                  <c:v>1.1636234130000001</c:v>
                </c:pt>
                <c:pt idx="32">
                  <c:v>1.1964450680000001</c:v>
                </c:pt>
                <c:pt idx="33">
                  <c:v>1.2442377929999999</c:v>
                </c:pt>
                <c:pt idx="34">
                  <c:v>1.32668103</c:v>
                </c:pt>
                <c:pt idx="35">
                  <c:v>1.396410889</c:v>
                </c:pt>
                <c:pt idx="36">
                  <c:v>1.46367395</c:v>
                </c:pt>
                <c:pt idx="37">
                  <c:v>1.5368670649999998</c:v>
                </c:pt>
                <c:pt idx="38">
                  <c:v>1.597873535</c:v>
                </c:pt>
                <c:pt idx="39">
                  <c:v>1.6618637699999999</c:v>
                </c:pt>
                <c:pt idx="40">
                  <c:v>1.702086548</c:v>
                </c:pt>
                <c:pt idx="41">
                  <c:v>1.7039964600000002</c:v>
                </c:pt>
                <c:pt idx="42">
                  <c:v>1.7047940670000001</c:v>
                </c:pt>
                <c:pt idx="43">
                  <c:v>1.726824951</c:v>
                </c:pt>
                <c:pt idx="44">
                  <c:v>1.7531818850000001</c:v>
                </c:pt>
                <c:pt idx="45">
                  <c:v>1.76843335</c:v>
                </c:pt>
                <c:pt idx="46">
                  <c:v>1.812692749</c:v>
                </c:pt>
                <c:pt idx="47">
                  <c:v>1.823958008</c:v>
                </c:pt>
                <c:pt idx="48">
                  <c:v>1.868339355</c:v>
                </c:pt>
                <c:pt idx="49">
                  <c:v>1.9097344969999999</c:v>
                </c:pt>
                <c:pt idx="50">
                  <c:v>1.9422574460000002</c:v>
                </c:pt>
                <c:pt idx="51">
                  <c:v>1.9422574460000002</c:v>
                </c:pt>
                <c:pt idx="52">
                  <c:v>1.5344332020000002</c:v>
                </c:pt>
                <c:pt idx="53">
                  <c:v>1.126608958</c:v>
                </c:pt>
                <c:pt idx="54">
                  <c:v>1.126608958</c:v>
                </c:pt>
                <c:pt idx="55">
                  <c:v>1.347720703</c:v>
                </c:pt>
                <c:pt idx="56">
                  <c:v>1.3298770750000002</c:v>
                </c:pt>
                <c:pt idx="57">
                  <c:v>1.3219101559999999</c:v>
                </c:pt>
                <c:pt idx="58">
                  <c:v>1.279699707</c:v>
                </c:pt>
                <c:pt idx="59">
                  <c:v>1.2468066409999998</c:v>
                </c:pt>
                <c:pt idx="60">
                  <c:v>1.184974121</c:v>
                </c:pt>
                <c:pt idx="61">
                  <c:v>1.1680659179999999</c:v>
                </c:pt>
                <c:pt idx="62">
                  <c:v>1.1901168210000002</c:v>
                </c:pt>
                <c:pt idx="63">
                  <c:v>1.2214992680000001</c:v>
                </c:pt>
                <c:pt idx="64">
                  <c:v>1.257942871</c:v>
                </c:pt>
                <c:pt idx="65">
                  <c:v>1.3066209719999999</c:v>
                </c:pt>
                <c:pt idx="66">
                  <c:v>1.3483706050000002</c:v>
                </c:pt>
                <c:pt idx="67">
                  <c:v>1.3842503660000001</c:v>
                </c:pt>
                <c:pt idx="68">
                  <c:v>1.414173828</c:v>
                </c:pt>
                <c:pt idx="69">
                  <c:v>1.4429191889999999</c:v>
                </c:pt>
                <c:pt idx="70">
                  <c:v>1.4708189700000001</c:v>
                </c:pt>
                <c:pt idx="71">
                  <c:v>1.494847534</c:v>
                </c:pt>
                <c:pt idx="72">
                  <c:v>1.520671509</c:v>
                </c:pt>
                <c:pt idx="73">
                  <c:v>1.54425769</c:v>
                </c:pt>
                <c:pt idx="74">
                  <c:v>1.570664917</c:v>
                </c:pt>
                <c:pt idx="75">
                  <c:v>1.5986291500000001</c:v>
                </c:pt>
                <c:pt idx="76">
                  <c:v>1.638202393</c:v>
                </c:pt>
                <c:pt idx="77">
                  <c:v>1.6632713619999999</c:v>
                </c:pt>
                <c:pt idx="78">
                  <c:v>1.698116943</c:v>
                </c:pt>
                <c:pt idx="79">
                  <c:v>1.7397086179999999</c:v>
                </c:pt>
                <c:pt idx="80">
                  <c:v>1.7843527830000001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6011216"/>
        <c:axId val="196011776"/>
      </c:areaChart>
      <c:catAx>
        <c:axId val="196011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1440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/>
            </a:pPr>
            <a:endParaRPr lang="en-US"/>
          </a:p>
        </c:txPr>
        <c:crossAx val="196011776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196011776"/>
        <c:scaling>
          <c:orientation val="minMax"/>
          <c:max val="6"/>
        </c:scaling>
        <c:delete val="0"/>
        <c:axPos val="l"/>
        <c:majorGridlines>
          <c:spPr>
            <a:ln w="14403">
              <a:solidFill>
                <a:srgbClr val="FFFFFF">
                  <a:lumMod val="65000"/>
                </a:srgbClr>
              </a:solidFill>
              <a:prstDash val="solid"/>
            </a:ln>
          </c:spPr>
        </c:majorGridlines>
        <c:numFmt formatCode="#,##0" sourceLinked="0"/>
        <c:majorTickMark val="out"/>
        <c:minorTickMark val="none"/>
        <c:tickLblPos val="nextTo"/>
        <c:spPr>
          <a:ln w="10802">
            <a:noFill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96011216"/>
        <c:crosses val="autoZero"/>
        <c:crossBetween val="midCat"/>
        <c:majorUnit val="1"/>
        <c:minorUnit val="1.2000000000000007E-2"/>
      </c:valAx>
      <c:spPr>
        <a:noFill/>
        <a:ln w="28806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200" b="0" i="0" u="none" strike="noStrike" baseline="0">
          <a:solidFill>
            <a:schemeClr val="tx1"/>
          </a:solidFill>
          <a:latin typeface="+mn-lt"/>
          <a:ea typeface="Tahoma"/>
          <a:cs typeface="Tahoma"/>
        </a:defRPr>
      </a:pPr>
      <a:endParaRPr lang="en-US"/>
    </a:p>
  </c:tx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4.7899637545306836E-2"/>
          <c:y val="8.3798725543050595E-2"/>
          <c:w val="0.91344944381952253"/>
          <c:h val="0.80072730438626138"/>
        </c:manualLayout>
      </c:layout>
      <c:lineChart>
        <c:grouping val="standard"/>
        <c:varyColors val="0"/>
        <c:ser>
          <c:idx val="1"/>
          <c:order val="0"/>
          <c:tx>
            <c:strRef>
              <c:f>Sheet1!$A$3</c:f>
              <c:strCache>
                <c:ptCount val="1"/>
                <c:pt idx="0">
                  <c:v>   Residential</c:v>
                </c:pt>
              </c:strCache>
            </c:strRef>
          </c:tx>
          <c:spPr>
            <a:ln w="22225">
              <a:solidFill>
                <a:srgbClr val="0096D7"/>
              </a:solidFill>
            </a:ln>
          </c:spPr>
          <c:marker>
            <c:symbol val="none"/>
          </c:marker>
          <c:cat>
            <c:strRef>
              <c:f>Sheet1!$B$1:$AZ$1</c:f>
              <c:strCache>
                <c:ptCount val="5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strCache>
            </c:strRef>
          </c:cat>
          <c:val>
            <c:numRef>
              <c:f>Sheet1!$B$3:$AZ$3</c:f>
              <c:numCache>
                <c:formatCode>General</c:formatCode>
                <c:ptCount val="51"/>
                <c:pt idx="0">
                  <c:v>12.878991508543873</c:v>
                </c:pt>
                <c:pt idx="1">
                  <c:v>12.798324540553075</c:v>
                </c:pt>
                <c:pt idx="2">
                  <c:v>12.777626153126727</c:v>
                </c:pt>
                <c:pt idx="3">
                  <c:v>12.647901672018603</c:v>
                </c:pt>
                <c:pt idx="4">
                  <c:v>12.473746696483028</c:v>
                </c:pt>
                <c:pt idx="5">
                  <c:v>12.248048430779036</c:v>
                </c:pt>
                <c:pt idx="6">
                  <c:v>11.971196495391075</c:v>
                </c:pt>
                <c:pt idx="7">
                  <c:v>11.868262574988464</c:v>
                </c:pt>
                <c:pt idx="8">
                  <c:v>11.504023637124488</c:v>
                </c:pt>
                <c:pt idx="9">
                  <c:v>11.193565228252046</c:v>
                </c:pt>
                <c:pt idx="10">
                  <c:v>11.05180553689841</c:v>
                </c:pt>
                <c:pt idx="11">
                  <c:v>11.251300236406621</c:v>
                </c:pt>
                <c:pt idx="12">
                  <c:v>10.900471548348406</c:v>
                </c:pt>
                <c:pt idx="13">
                  <c:v>11.041881593359085</c:v>
                </c:pt>
                <c:pt idx="14">
                  <c:v>11.029830565529624</c:v>
                </c:pt>
                <c:pt idx="15">
                  <c:v>11.282922772535546</c:v>
                </c:pt>
                <c:pt idx="16">
                  <c:v>12.047081654607972</c:v>
                </c:pt>
                <c:pt idx="17">
                  <c:v>12.016905185078645</c:v>
                </c:pt>
                <c:pt idx="18">
                  <c:v>12.460812526449429</c:v>
                </c:pt>
                <c:pt idx="19">
                  <c:v>12.641433000000001</c:v>
                </c:pt>
                <c:pt idx="20">
                  <c:v>12.521494551525869</c:v>
                </c:pt>
                <c:pt idx="21">
                  <c:v>12.45954061038999</c:v>
                </c:pt>
                <c:pt idx="22">
                  <c:v>12.401205162811033</c:v>
                </c:pt>
                <c:pt idx="23">
                  <c:v>12.459088741127292</c:v>
                </c:pt>
                <c:pt idx="24">
                  <c:v>12.651782198259205</c:v>
                </c:pt>
                <c:pt idx="25">
                  <c:v>12.391912</c:v>
                </c:pt>
                <c:pt idx="26">
                  <c:v>12.264127999999999</c:v>
                </c:pt>
                <c:pt idx="27">
                  <c:v>12.200313</c:v>
                </c:pt>
                <c:pt idx="28">
                  <c:v>12.372306999999999</c:v>
                </c:pt>
                <c:pt idx="29">
                  <c:v>12.684575000000001</c:v>
                </c:pt>
                <c:pt idx="30">
                  <c:v>12.866020000000001</c:v>
                </c:pt>
                <c:pt idx="31">
                  <c:v>12.947008</c:v>
                </c:pt>
                <c:pt idx="32">
                  <c:v>12.994617999999999</c:v>
                </c:pt>
                <c:pt idx="33">
                  <c:v>13.063923000000001</c:v>
                </c:pt>
                <c:pt idx="34">
                  <c:v>13.113109</c:v>
                </c:pt>
                <c:pt idx="35">
                  <c:v>13.239367</c:v>
                </c:pt>
                <c:pt idx="36">
                  <c:v>13.291337</c:v>
                </c:pt>
                <c:pt idx="37">
                  <c:v>13.320247999999999</c:v>
                </c:pt>
                <c:pt idx="38">
                  <c:v>13.34609</c:v>
                </c:pt>
                <c:pt idx="39">
                  <c:v>13.393215</c:v>
                </c:pt>
                <c:pt idx="40">
                  <c:v>13.444922</c:v>
                </c:pt>
                <c:pt idx="41">
                  <c:v>13.408220999999999</c:v>
                </c:pt>
                <c:pt idx="42">
                  <c:v>13.369243000000001</c:v>
                </c:pt>
                <c:pt idx="43">
                  <c:v>13.321332999999999</c:v>
                </c:pt>
                <c:pt idx="44">
                  <c:v>13.268041999999999</c:v>
                </c:pt>
                <c:pt idx="45">
                  <c:v>13.198622</c:v>
                </c:pt>
                <c:pt idx="46">
                  <c:v>13.156231</c:v>
                </c:pt>
                <c:pt idx="47">
                  <c:v>13.113296</c:v>
                </c:pt>
                <c:pt idx="48">
                  <c:v>13.088785</c:v>
                </c:pt>
                <c:pt idx="49">
                  <c:v>13.046106999999999</c:v>
                </c:pt>
                <c:pt idx="50">
                  <c:v>13.007334999999999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Sheet1!$A$4</c:f>
              <c:strCache>
                <c:ptCount val="1"/>
                <c:pt idx="0">
                  <c:v>   Commercial</c:v>
                </c:pt>
              </c:strCache>
            </c:strRef>
          </c:tx>
          <c:spPr>
            <a:ln w="22225">
              <a:solidFill>
                <a:srgbClr val="A33340"/>
              </a:solidFill>
            </a:ln>
          </c:spPr>
          <c:marker>
            <c:symbol val="none"/>
          </c:marker>
          <c:cat>
            <c:strRef>
              <c:f>Sheet1!$B$1:$AZ$1</c:f>
              <c:strCache>
                <c:ptCount val="5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strCache>
            </c:strRef>
          </c:cat>
          <c:val>
            <c:numRef>
              <c:f>Sheet1!$B$4:$AZ$4</c:f>
              <c:numCache>
                <c:formatCode>General</c:formatCode>
                <c:ptCount val="51"/>
                <c:pt idx="0">
                  <c:v>12.073026522696299</c:v>
                </c:pt>
                <c:pt idx="1">
                  <c:v>11.986490521189635</c:v>
                </c:pt>
                <c:pt idx="2">
                  <c:v>11.921634145304594</c:v>
                </c:pt>
                <c:pt idx="3">
                  <c:v>11.766196988151922</c:v>
                </c:pt>
                <c:pt idx="4">
                  <c:v>11.506212644846514</c:v>
                </c:pt>
                <c:pt idx="5">
                  <c:v>11.212796718177474</c:v>
                </c:pt>
                <c:pt idx="6">
                  <c:v>10.940184357032035</c:v>
                </c:pt>
                <c:pt idx="7">
                  <c:v>10.685659898477157</c:v>
                </c:pt>
                <c:pt idx="8">
                  <c:v>10.320195538873179</c:v>
                </c:pt>
                <c:pt idx="9">
                  <c:v>9.9589808280771894</c:v>
                </c:pt>
                <c:pt idx="10">
                  <c:v>9.9654023227130075</c:v>
                </c:pt>
                <c:pt idx="11">
                  <c:v>10.385815602836882</c:v>
                </c:pt>
                <c:pt idx="12">
                  <c:v>10.190132762614802</c:v>
                </c:pt>
                <c:pt idx="13">
                  <c:v>10.168154724159796</c:v>
                </c:pt>
                <c:pt idx="14">
                  <c:v>10.068571588868942</c:v>
                </c:pt>
                <c:pt idx="15">
                  <c:v>10.35163390877071</c:v>
                </c:pt>
                <c:pt idx="16">
                  <c:v>10.958210812749174</c:v>
                </c:pt>
                <c:pt idx="17">
                  <c:v>10.888557280376425</c:v>
                </c:pt>
                <c:pt idx="18">
                  <c:v>11.354168429961913</c:v>
                </c:pt>
                <c:pt idx="19">
                  <c:v>11.158728</c:v>
                </c:pt>
                <c:pt idx="20">
                  <c:v>11.056674998271109</c:v>
                </c:pt>
                <c:pt idx="21">
                  <c:v>10.886151523071117</c:v>
                </c:pt>
                <c:pt idx="22">
                  <c:v>10.532673408481759</c:v>
                </c:pt>
                <c:pt idx="23">
                  <c:v>10.538355357293158</c:v>
                </c:pt>
                <c:pt idx="24">
                  <c:v>10.853046390519481</c:v>
                </c:pt>
                <c:pt idx="25">
                  <c:v>10.455458</c:v>
                </c:pt>
                <c:pt idx="26">
                  <c:v>10.380737</c:v>
                </c:pt>
                <c:pt idx="27">
                  <c:v>10.292471000000001</c:v>
                </c:pt>
                <c:pt idx="28">
                  <c:v>10.361725</c:v>
                </c:pt>
                <c:pt idx="29">
                  <c:v>10.621771000000001</c:v>
                </c:pt>
                <c:pt idx="30">
                  <c:v>10.734425999999999</c:v>
                </c:pt>
                <c:pt idx="31">
                  <c:v>10.791281</c:v>
                </c:pt>
                <c:pt idx="32">
                  <c:v>10.776242</c:v>
                </c:pt>
                <c:pt idx="33">
                  <c:v>10.814894000000001</c:v>
                </c:pt>
                <c:pt idx="34">
                  <c:v>10.84305</c:v>
                </c:pt>
                <c:pt idx="35">
                  <c:v>10.931179</c:v>
                </c:pt>
                <c:pt idx="36">
                  <c:v>10.935549999999999</c:v>
                </c:pt>
                <c:pt idx="37">
                  <c:v>10.935933</c:v>
                </c:pt>
                <c:pt idx="38">
                  <c:v>10.952688</c:v>
                </c:pt>
                <c:pt idx="39">
                  <c:v>10.982347000000001</c:v>
                </c:pt>
                <c:pt idx="40">
                  <c:v>11.022122</c:v>
                </c:pt>
                <c:pt idx="41">
                  <c:v>10.988412</c:v>
                </c:pt>
                <c:pt idx="42">
                  <c:v>10.908712</c:v>
                </c:pt>
                <c:pt idx="43">
                  <c:v>10.846113000000001</c:v>
                </c:pt>
                <c:pt idx="44">
                  <c:v>10.782030000000001</c:v>
                </c:pt>
                <c:pt idx="45">
                  <c:v>10.700991999999999</c:v>
                </c:pt>
                <c:pt idx="46">
                  <c:v>10.648246</c:v>
                </c:pt>
                <c:pt idx="47">
                  <c:v>10.605579000000001</c:v>
                </c:pt>
                <c:pt idx="48">
                  <c:v>10.576356000000001</c:v>
                </c:pt>
                <c:pt idx="49">
                  <c:v>10.533122000000001</c:v>
                </c:pt>
                <c:pt idx="50">
                  <c:v>10.478828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Sheet1!$A$5</c:f>
              <c:strCache>
                <c:ptCount val="1"/>
                <c:pt idx="0">
                  <c:v>   Industrial</c:v>
                </c:pt>
              </c:strCache>
            </c:strRef>
          </c:tx>
          <c:spPr>
            <a:ln w="22225">
              <a:solidFill>
                <a:srgbClr val="5D9732"/>
              </a:solidFill>
            </a:ln>
          </c:spPr>
          <c:marker>
            <c:symbol val="none"/>
          </c:marker>
          <c:cat>
            <c:strRef>
              <c:f>Sheet1!$B$1:$AZ$1</c:f>
              <c:strCache>
                <c:ptCount val="5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strCache>
            </c:strRef>
          </c:cat>
          <c:val>
            <c:numRef>
              <c:f>Sheet1!$B$5:$AZ$5</c:f>
              <c:numCache>
                <c:formatCode>General</c:formatCode>
                <c:ptCount val="51"/>
                <c:pt idx="0">
                  <c:v>7.7964776181989732</c:v>
                </c:pt>
                <c:pt idx="1">
                  <c:v>7.6885457127949444</c:v>
                </c:pt>
                <c:pt idx="2">
                  <c:v>7.5171661777834462</c:v>
                </c:pt>
                <c:pt idx="3">
                  <c:v>7.372875373712767</c:v>
                </c:pt>
                <c:pt idx="4">
                  <c:v>7.1002114250863997</c:v>
                </c:pt>
                <c:pt idx="5">
                  <c:v>6.7947506770750357</c:v>
                </c:pt>
                <c:pt idx="6">
                  <c:v>6.5870219950716438</c:v>
                </c:pt>
                <c:pt idx="7">
                  <c:v>6.3776072911859716</c:v>
                </c:pt>
                <c:pt idx="8">
                  <c:v>6.2394704472539599</c:v>
                </c:pt>
                <c:pt idx="9">
                  <c:v>6.0768987697495787</c:v>
                </c:pt>
                <c:pt idx="10">
                  <c:v>6.2233468071855116</c:v>
                </c:pt>
                <c:pt idx="11">
                  <c:v>6.6222687871624046</c:v>
                </c:pt>
                <c:pt idx="12">
                  <c:v>6.302642317054528</c:v>
                </c:pt>
                <c:pt idx="13">
                  <c:v>6.4706439153744171</c:v>
                </c:pt>
                <c:pt idx="14">
                  <c:v>6.4700123429084391</c:v>
                </c:pt>
                <c:pt idx="15">
                  <c:v>6.8413912684263165</c:v>
                </c:pt>
                <c:pt idx="16">
                  <c:v>7.1355791338831827</c:v>
                </c:pt>
                <c:pt idx="17">
                  <c:v>7.210143111047187</c:v>
                </c:pt>
                <c:pt idx="18">
                  <c:v>7.7022429115531112</c:v>
                </c:pt>
                <c:pt idx="19">
                  <c:v>7.5013890000000005</c:v>
                </c:pt>
                <c:pt idx="20">
                  <c:v>7.3457987966923852</c:v>
                </c:pt>
                <c:pt idx="21">
                  <c:v>7.250347010482912</c:v>
                </c:pt>
                <c:pt idx="22">
                  <c:v>6.9626294979755539</c:v>
                </c:pt>
                <c:pt idx="23">
                  <c:v>7.0769267457845855</c:v>
                </c:pt>
                <c:pt idx="24">
                  <c:v>7.174732716265205</c:v>
                </c:pt>
                <c:pt idx="25">
                  <c:v>6.9179409999999999</c:v>
                </c:pt>
                <c:pt idx="26">
                  <c:v>6.806997</c:v>
                </c:pt>
                <c:pt idx="27">
                  <c:v>6.7804390000000003</c:v>
                </c:pt>
                <c:pt idx="28">
                  <c:v>6.8762809999999996</c:v>
                </c:pt>
                <c:pt idx="29">
                  <c:v>7.0525779999999996</c:v>
                </c:pt>
                <c:pt idx="30">
                  <c:v>7.1384689999999997</c:v>
                </c:pt>
                <c:pt idx="31">
                  <c:v>7.1610009999999997</c:v>
                </c:pt>
                <c:pt idx="32">
                  <c:v>7.1426290000000003</c:v>
                </c:pt>
                <c:pt idx="33">
                  <c:v>7.1798289999999998</c:v>
                </c:pt>
                <c:pt idx="34">
                  <c:v>7.2265230000000003</c:v>
                </c:pt>
                <c:pt idx="35">
                  <c:v>7.3211849999999998</c:v>
                </c:pt>
                <c:pt idx="36">
                  <c:v>7.3421089999999998</c:v>
                </c:pt>
                <c:pt idx="37">
                  <c:v>7.3662700000000001</c:v>
                </c:pt>
                <c:pt idx="38">
                  <c:v>7.415699</c:v>
                </c:pt>
                <c:pt idx="39">
                  <c:v>7.4713469999999997</c:v>
                </c:pt>
                <c:pt idx="40">
                  <c:v>7.5300310000000001</c:v>
                </c:pt>
                <c:pt idx="41">
                  <c:v>7.5193050000000001</c:v>
                </c:pt>
                <c:pt idx="42">
                  <c:v>7.4657169999999997</c:v>
                </c:pt>
                <c:pt idx="43">
                  <c:v>7.4262139999999999</c:v>
                </c:pt>
                <c:pt idx="44">
                  <c:v>7.3956330000000001</c:v>
                </c:pt>
                <c:pt idx="45">
                  <c:v>7.34429</c:v>
                </c:pt>
                <c:pt idx="46">
                  <c:v>7.3161009999999997</c:v>
                </c:pt>
                <c:pt idx="47">
                  <c:v>7.3060359999999998</c:v>
                </c:pt>
                <c:pt idx="48">
                  <c:v>7.2920530000000001</c:v>
                </c:pt>
                <c:pt idx="49">
                  <c:v>7.2732250000000001</c:v>
                </c:pt>
                <c:pt idx="50">
                  <c:v>7.2460610000000001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Sheet1!$A$6</c:f>
              <c:strCache>
                <c:ptCount val="1"/>
              </c:strCache>
            </c:strRef>
          </c:tx>
          <c:spPr>
            <a:ln w="38100">
              <a:solidFill>
                <a:srgbClr val="BD732A"/>
              </a:solidFill>
            </a:ln>
          </c:spPr>
          <c:marker>
            <c:symbol val="none"/>
          </c:marker>
          <c:cat>
            <c:strRef>
              <c:f>Sheet1!$B$1:$AZ$1</c:f>
              <c:strCache>
                <c:ptCount val="5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strCache>
            </c:strRef>
          </c:cat>
          <c:val>
            <c:numRef>
              <c:f>Sheet1!$B$6:$AZ$6</c:f>
              <c:numCache>
                <c:formatCode>General</c:formatCode>
                <c:ptCount val="51"/>
              </c:numCache>
            </c:numRef>
          </c:val>
          <c:smooth val="0"/>
        </c:ser>
        <c:ser>
          <c:idx val="6"/>
          <c:order val="4"/>
          <c:tx>
            <c:strRef>
              <c:f>Sheet1!$A$8</c:f>
              <c:strCache>
                <c:ptCount val="1"/>
                <c:pt idx="0">
                  <c:v>   Residential</c:v>
                </c:pt>
              </c:strCache>
            </c:strRef>
          </c:tx>
          <c:spPr>
            <a:ln w="22225">
              <a:solidFill>
                <a:srgbClr val="0096D7"/>
              </a:solidFill>
              <a:prstDash val="sysDot"/>
            </a:ln>
          </c:spPr>
          <c:marker>
            <c:symbol val="none"/>
          </c:marker>
          <c:cat>
            <c:strRef>
              <c:f>Sheet1!$B$1:$AZ$1</c:f>
              <c:strCache>
                <c:ptCount val="5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strCache>
            </c:strRef>
          </c:cat>
          <c:val>
            <c:numRef>
              <c:f>Sheet1!$B$8:$AZ$8</c:f>
              <c:numCache>
                <c:formatCode>General</c:formatCode>
                <c:ptCount val="51"/>
                <c:pt idx="0">
                  <c:v>12.878991508543873</c:v>
                </c:pt>
                <c:pt idx="1">
                  <c:v>12.798324540553075</c:v>
                </c:pt>
                <c:pt idx="2">
                  <c:v>12.777626153126727</c:v>
                </c:pt>
                <c:pt idx="3">
                  <c:v>12.647901672018603</c:v>
                </c:pt>
                <c:pt idx="4">
                  <c:v>12.473746696483028</c:v>
                </c:pt>
                <c:pt idx="5">
                  <c:v>12.248048430779036</c:v>
                </c:pt>
                <c:pt idx="6">
                  <c:v>11.971196495391075</c:v>
                </c:pt>
                <c:pt idx="7">
                  <c:v>11.868262574988464</c:v>
                </c:pt>
                <c:pt idx="8">
                  <c:v>11.504023637124488</c:v>
                </c:pt>
                <c:pt idx="9">
                  <c:v>11.193565228252046</c:v>
                </c:pt>
                <c:pt idx="10">
                  <c:v>11.05180553689841</c:v>
                </c:pt>
                <c:pt idx="11">
                  <c:v>11.251300236406621</c:v>
                </c:pt>
                <c:pt idx="12">
                  <c:v>10.900471548348406</c:v>
                </c:pt>
                <c:pt idx="13">
                  <c:v>11.041881593359085</c:v>
                </c:pt>
                <c:pt idx="14">
                  <c:v>11.029830565529624</c:v>
                </c:pt>
                <c:pt idx="15">
                  <c:v>11.282922772535546</c:v>
                </c:pt>
                <c:pt idx="16">
                  <c:v>12.047081654607972</c:v>
                </c:pt>
                <c:pt idx="17">
                  <c:v>12.016905185078645</c:v>
                </c:pt>
                <c:pt idx="18">
                  <c:v>12.460812526449429</c:v>
                </c:pt>
                <c:pt idx="19">
                  <c:v>12.641433000000001</c:v>
                </c:pt>
                <c:pt idx="20">
                  <c:v>12.521494551525869</c:v>
                </c:pt>
                <c:pt idx="21">
                  <c:v>12.45954061038999</c:v>
                </c:pt>
                <c:pt idx="22">
                  <c:v>12.401205162811033</c:v>
                </c:pt>
                <c:pt idx="23">
                  <c:v>12.459088741127292</c:v>
                </c:pt>
                <c:pt idx="24">
                  <c:v>12.651782198259205</c:v>
                </c:pt>
                <c:pt idx="25">
                  <c:v>12.396239</c:v>
                </c:pt>
                <c:pt idx="26">
                  <c:v>12.275084</c:v>
                </c:pt>
                <c:pt idx="27">
                  <c:v>12.161974000000001</c:v>
                </c:pt>
                <c:pt idx="28">
                  <c:v>12.374166000000001</c:v>
                </c:pt>
                <c:pt idx="29">
                  <c:v>12.680078</c:v>
                </c:pt>
                <c:pt idx="30">
                  <c:v>12.839128000000001</c:v>
                </c:pt>
                <c:pt idx="31">
                  <c:v>12.905042999999999</c:v>
                </c:pt>
                <c:pt idx="32">
                  <c:v>12.871612000000001</c:v>
                </c:pt>
                <c:pt idx="33">
                  <c:v>12.907657</c:v>
                </c:pt>
                <c:pt idx="34">
                  <c:v>12.964256000000001</c:v>
                </c:pt>
                <c:pt idx="35">
                  <c:v>13.051053</c:v>
                </c:pt>
                <c:pt idx="36">
                  <c:v>13.078853000000001</c:v>
                </c:pt>
                <c:pt idx="37">
                  <c:v>12.981545000000001</c:v>
                </c:pt>
                <c:pt idx="38">
                  <c:v>12.944236999999999</c:v>
                </c:pt>
                <c:pt idx="39">
                  <c:v>12.892804</c:v>
                </c:pt>
                <c:pt idx="40">
                  <c:v>12.889939999999999</c:v>
                </c:pt>
                <c:pt idx="41">
                  <c:v>12.887236</c:v>
                </c:pt>
                <c:pt idx="42">
                  <c:v>12.876878</c:v>
                </c:pt>
                <c:pt idx="43">
                  <c:v>12.867488</c:v>
                </c:pt>
                <c:pt idx="44">
                  <c:v>12.892688</c:v>
                </c:pt>
                <c:pt idx="45">
                  <c:v>12.839333</c:v>
                </c:pt>
                <c:pt idx="46">
                  <c:v>12.804186</c:v>
                </c:pt>
                <c:pt idx="47">
                  <c:v>12.754735999999999</c:v>
                </c:pt>
                <c:pt idx="48">
                  <c:v>12.820269</c:v>
                </c:pt>
                <c:pt idx="49">
                  <c:v>12.792562999999999</c:v>
                </c:pt>
                <c:pt idx="50">
                  <c:v>12.747726</c:v>
                </c:pt>
              </c:numCache>
            </c:numRef>
          </c:val>
          <c:smooth val="0"/>
        </c:ser>
        <c:ser>
          <c:idx val="7"/>
          <c:order val="5"/>
          <c:tx>
            <c:strRef>
              <c:f>Sheet1!$A$9</c:f>
              <c:strCache>
                <c:ptCount val="1"/>
                <c:pt idx="0">
                  <c:v>   Commercial</c:v>
                </c:pt>
              </c:strCache>
            </c:strRef>
          </c:tx>
          <c:spPr>
            <a:ln w="22225">
              <a:solidFill>
                <a:srgbClr val="A33340"/>
              </a:solidFill>
              <a:prstDash val="sysDot"/>
            </a:ln>
          </c:spPr>
          <c:marker>
            <c:symbol val="none"/>
          </c:marker>
          <c:cat>
            <c:strRef>
              <c:f>Sheet1!$B$1:$AZ$1</c:f>
              <c:strCache>
                <c:ptCount val="5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strCache>
            </c:strRef>
          </c:cat>
          <c:val>
            <c:numRef>
              <c:f>Sheet1!$B$9:$AZ$9</c:f>
              <c:numCache>
                <c:formatCode>General</c:formatCode>
                <c:ptCount val="51"/>
                <c:pt idx="0">
                  <c:v>12.073026522696299</c:v>
                </c:pt>
                <c:pt idx="1">
                  <c:v>11.986490521189635</c:v>
                </c:pt>
                <c:pt idx="2">
                  <c:v>11.921634145304594</c:v>
                </c:pt>
                <c:pt idx="3">
                  <c:v>11.766196988151922</c:v>
                </c:pt>
                <c:pt idx="4">
                  <c:v>11.506212644846514</c:v>
                </c:pt>
                <c:pt idx="5">
                  <c:v>11.212796718177474</c:v>
                </c:pt>
                <c:pt idx="6">
                  <c:v>10.940184357032035</c:v>
                </c:pt>
                <c:pt idx="7">
                  <c:v>10.685659898477157</c:v>
                </c:pt>
                <c:pt idx="8">
                  <c:v>10.320195538873179</c:v>
                </c:pt>
                <c:pt idx="9">
                  <c:v>9.9589808280771894</c:v>
                </c:pt>
                <c:pt idx="10">
                  <c:v>9.9654023227130075</c:v>
                </c:pt>
                <c:pt idx="11">
                  <c:v>10.385815602836882</c:v>
                </c:pt>
                <c:pt idx="12">
                  <c:v>10.190132762614802</c:v>
                </c:pt>
                <c:pt idx="13">
                  <c:v>10.168154724159796</c:v>
                </c:pt>
                <c:pt idx="14">
                  <c:v>10.068571588868942</c:v>
                </c:pt>
                <c:pt idx="15">
                  <c:v>10.35163390877071</c:v>
                </c:pt>
                <c:pt idx="16">
                  <c:v>10.958210812749174</c:v>
                </c:pt>
                <c:pt idx="17">
                  <c:v>10.888557280376425</c:v>
                </c:pt>
                <c:pt idx="18">
                  <c:v>11.354168429961913</c:v>
                </c:pt>
                <c:pt idx="19">
                  <c:v>11.158728</c:v>
                </c:pt>
                <c:pt idx="20">
                  <c:v>11.056674998271109</c:v>
                </c:pt>
                <c:pt idx="21">
                  <c:v>10.886151523071117</c:v>
                </c:pt>
                <c:pt idx="22">
                  <c:v>10.532673408481759</c:v>
                </c:pt>
                <c:pt idx="23">
                  <c:v>10.538355357293158</c:v>
                </c:pt>
                <c:pt idx="24">
                  <c:v>10.853046390519481</c:v>
                </c:pt>
                <c:pt idx="25">
                  <c:v>10.459212000000001</c:v>
                </c:pt>
                <c:pt idx="26">
                  <c:v>10.389723</c:v>
                </c:pt>
                <c:pt idx="27">
                  <c:v>10.249005</c:v>
                </c:pt>
                <c:pt idx="28">
                  <c:v>10.36741</c:v>
                </c:pt>
                <c:pt idx="29">
                  <c:v>10.624699</c:v>
                </c:pt>
                <c:pt idx="30">
                  <c:v>10.696896000000001</c:v>
                </c:pt>
                <c:pt idx="31">
                  <c:v>10.743482</c:v>
                </c:pt>
                <c:pt idx="32">
                  <c:v>10.690155000000001</c:v>
                </c:pt>
                <c:pt idx="33">
                  <c:v>10.699272000000001</c:v>
                </c:pt>
                <c:pt idx="34">
                  <c:v>10.724142000000001</c:v>
                </c:pt>
                <c:pt idx="35">
                  <c:v>10.777666</c:v>
                </c:pt>
                <c:pt idx="36">
                  <c:v>10.783998</c:v>
                </c:pt>
                <c:pt idx="37">
                  <c:v>10.653369</c:v>
                </c:pt>
                <c:pt idx="38">
                  <c:v>10.602366</c:v>
                </c:pt>
                <c:pt idx="39">
                  <c:v>10.525121</c:v>
                </c:pt>
                <c:pt idx="40">
                  <c:v>10.498764</c:v>
                </c:pt>
                <c:pt idx="41">
                  <c:v>10.473611999999999</c:v>
                </c:pt>
                <c:pt idx="42">
                  <c:v>10.433417</c:v>
                </c:pt>
                <c:pt idx="43">
                  <c:v>10.400475999999999</c:v>
                </c:pt>
                <c:pt idx="44">
                  <c:v>10.420659000000001</c:v>
                </c:pt>
                <c:pt idx="45">
                  <c:v>10.356811</c:v>
                </c:pt>
                <c:pt idx="46">
                  <c:v>10.316953</c:v>
                </c:pt>
                <c:pt idx="47">
                  <c:v>10.252769000000001</c:v>
                </c:pt>
                <c:pt idx="48">
                  <c:v>10.302965</c:v>
                </c:pt>
                <c:pt idx="49">
                  <c:v>10.249402999999999</c:v>
                </c:pt>
                <c:pt idx="50">
                  <c:v>10.207433999999999</c:v>
                </c:pt>
              </c:numCache>
            </c:numRef>
          </c:val>
          <c:smooth val="0"/>
        </c:ser>
        <c:ser>
          <c:idx val="8"/>
          <c:order val="6"/>
          <c:tx>
            <c:strRef>
              <c:f>Sheet1!$A$10</c:f>
              <c:strCache>
                <c:ptCount val="1"/>
                <c:pt idx="0">
                  <c:v>   Industrial</c:v>
                </c:pt>
              </c:strCache>
            </c:strRef>
          </c:tx>
          <c:spPr>
            <a:ln w="22225">
              <a:solidFill>
                <a:srgbClr val="5D9732"/>
              </a:solidFill>
              <a:prstDash val="sysDot"/>
            </a:ln>
          </c:spPr>
          <c:marker>
            <c:symbol val="none"/>
          </c:marker>
          <c:cat>
            <c:strRef>
              <c:f>Sheet1!$B$1:$AZ$1</c:f>
              <c:strCache>
                <c:ptCount val="5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strCache>
            </c:strRef>
          </c:cat>
          <c:val>
            <c:numRef>
              <c:f>Sheet1!$B$10:$AZ$10</c:f>
              <c:numCache>
                <c:formatCode>General</c:formatCode>
                <c:ptCount val="51"/>
                <c:pt idx="0">
                  <c:v>7.7964776181989732</c:v>
                </c:pt>
                <c:pt idx="1">
                  <c:v>7.6885457127949444</c:v>
                </c:pt>
                <c:pt idx="2">
                  <c:v>7.5171661777834462</c:v>
                </c:pt>
                <c:pt idx="3">
                  <c:v>7.372875373712767</c:v>
                </c:pt>
                <c:pt idx="4">
                  <c:v>7.1002114250863997</c:v>
                </c:pt>
                <c:pt idx="5">
                  <c:v>6.7947506770750357</c:v>
                </c:pt>
                <c:pt idx="6">
                  <c:v>6.5870219950716438</c:v>
                </c:pt>
                <c:pt idx="7">
                  <c:v>6.3776072911859716</c:v>
                </c:pt>
                <c:pt idx="8">
                  <c:v>6.2394704472539599</c:v>
                </c:pt>
                <c:pt idx="9">
                  <c:v>6.0768987697495787</c:v>
                </c:pt>
                <c:pt idx="10">
                  <c:v>6.2233468071855116</c:v>
                </c:pt>
                <c:pt idx="11">
                  <c:v>6.6222687871624046</c:v>
                </c:pt>
                <c:pt idx="12">
                  <c:v>6.302642317054528</c:v>
                </c:pt>
                <c:pt idx="13">
                  <c:v>6.4706439153744171</c:v>
                </c:pt>
                <c:pt idx="14">
                  <c:v>6.4700123429084391</c:v>
                </c:pt>
                <c:pt idx="15">
                  <c:v>6.8413912684263165</c:v>
                </c:pt>
                <c:pt idx="16">
                  <c:v>7.1355791338831827</c:v>
                </c:pt>
                <c:pt idx="17">
                  <c:v>7.210143111047187</c:v>
                </c:pt>
                <c:pt idx="18">
                  <c:v>7.7022429115531112</c:v>
                </c:pt>
                <c:pt idx="19">
                  <c:v>7.5013890000000005</c:v>
                </c:pt>
                <c:pt idx="20">
                  <c:v>7.3457987966923852</c:v>
                </c:pt>
                <c:pt idx="21">
                  <c:v>7.250347010482912</c:v>
                </c:pt>
                <c:pt idx="22">
                  <c:v>6.9626294979755539</c:v>
                </c:pt>
                <c:pt idx="23">
                  <c:v>7.0769267457845855</c:v>
                </c:pt>
                <c:pt idx="24">
                  <c:v>7.174732716265205</c:v>
                </c:pt>
                <c:pt idx="25">
                  <c:v>6.9207349999999996</c:v>
                </c:pt>
                <c:pt idx="26">
                  <c:v>6.813758</c:v>
                </c:pt>
                <c:pt idx="27">
                  <c:v>6.7509379999999997</c:v>
                </c:pt>
                <c:pt idx="28">
                  <c:v>6.8636090000000003</c:v>
                </c:pt>
                <c:pt idx="29">
                  <c:v>7.0424819999999997</c:v>
                </c:pt>
                <c:pt idx="30">
                  <c:v>7.106236</c:v>
                </c:pt>
                <c:pt idx="31">
                  <c:v>7.1289259999999999</c:v>
                </c:pt>
                <c:pt idx="32">
                  <c:v>7.0989969999999998</c:v>
                </c:pt>
                <c:pt idx="33">
                  <c:v>7.1207019999999996</c:v>
                </c:pt>
                <c:pt idx="34">
                  <c:v>7.1576899999999997</c:v>
                </c:pt>
                <c:pt idx="35">
                  <c:v>7.2118890000000002</c:v>
                </c:pt>
                <c:pt idx="36">
                  <c:v>7.2266760000000003</c:v>
                </c:pt>
                <c:pt idx="37">
                  <c:v>7.1577479999999998</c:v>
                </c:pt>
                <c:pt idx="38">
                  <c:v>7.1333739999999999</c:v>
                </c:pt>
                <c:pt idx="39">
                  <c:v>7.1007170000000004</c:v>
                </c:pt>
                <c:pt idx="40">
                  <c:v>7.0995869999999996</c:v>
                </c:pt>
                <c:pt idx="41">
                  <c:v>7.1065050000000003</c:v>
                </c:pt>
                <c:pt idx="42">
                  <c:v>7.10405</c:v>
                </c:pt>
                <c:pt idx="43">
                  <c:v>7.10616</c:v>
                </c:pt>
                <c:pt idx="44">
                  <c:v>7.1258189999999999</c:v>
                </c:pt>
                <c:pt idx="45">
                  <c:v>7.0975489999999999</c:v>
                </c:pt>
                <c:pt idx="46">
                  <c:v>7.0791630000000003</c:v>
                </c:pt>
                <c:pt idx="47">
                  <c:v>7.0524180000000003</c:v>
                </c:pt>
                <c:pt idx="48">
                  <c:v>7.0929679999999999</c:v>
                </c:pt>
                <c:pt idx="49">
                  <c:v>7.0710839999999999</c:v>
                </c:pt>
                <c:pt idx="50">
                  <c:v>7.0543820000000004</c:v>
                </c:pt>
              </c:numCache>
            </c:numRef>
          </c:val>
          <c:smooth val="0"/>
        </c:ser>
        <c:ser>
          <c:idx val="0"/>
          <c:order val="7"/>
          <c:tx>
            <c:strRef>
              <c:f>Sheet1!$A$11</c:f>
              <c:strCache>
                <c:ptCount val="1"/>
              </c:strCache>
            </c:strRef>
          </c:tx>
          <c:spPr>
            <a:ln>
              <a:solidFill>
                <a:srgbClr val="000000"/>
              </a:solidFill>
              <a:prstDash val="sysDot"/>
            </a:ln>
          </c:spPr>
          <c:marker>
            <c:symbol val="none"/>
          </c:marker>
          <c:cat>
            <c:strRef>
              <c:f>Sheet1!$B$1:$AZ$1</c:f>
              <c:strCache>
                <c:ptCount val="5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strCache>
            </c:strRef>
          </c:cat>
          <c:val>
            <c:numRef>
              <c:f>Sheet1!$B$11:$AZ$11</c:f>
              <c:numCache>
                <c:formatCode>General</c:formatCode>
                <c:ptCount val="51"/>
                <c:pt idx="5">
                  <c:v>3.4</c:v>
                </c:pt>
                <c:pt idx="6">
                  <c:v>3.4</c:v>
                </c:pt>
                <c:pt idx="7">
                  <c:v>3.4</c:v>
                </c:pt>
                <c:pt idx="8">
                  <c:v>3.4</c:v>
                </c:pt>
              </c:numCache>
            </c:numRef>
          </c:val>
          <c:smooth val="0"/>
        </c:ser>
        <c:ser>
          <c:idx val="5"/>
          <c:order val="8"/>
          <c:tx>
            <c:strRef>
              <c:f>Sheet1!$A$12</c:f>
              <c:strCache>
                <c:ptCount val="1"/>
              </c:strCache>
            </c:strRef>
          </c:tx>
          <c:spPr>
            <a:ln>
              <a:solidFill>
                <a:srgbClr val="000000"/>
              </a:solidFill>
            </a:ln>
          </c:spPr>
          <c:marker>
            <c:symbol val="none"/>
          </c:marker>
          <c:cat>
            <c:strRef>
              <c:f>Sheet1!$B$1:$AZ$1</c:f>
              <c:strCache>
                <c:ptCount val="5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strCache>
            </c:strRef>
          </c:cat>
          <c:val>
            <c:numRef>
              <c:f>Sheet1!$B$12:$AZ$12</c:f>
              <c:numCache>
                <c:formatCode>General</c:formatCode>
                <c:ptCount val="51"/>
                <c:pt idx="5">
                  <c:v>2.7</c:v>
                </c:pt>
                <c:pt idx="6">
                  <c:v>2.7</c:v>
                </c:pt>
                <c:pt idx="7">
                  <c:v>2.7</c:v>
                </c:pt>
                <c:pt idx="8">
                  <c:v>2.7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6795808"/>
        <c:axId val="246796368"/>
      </c:lineChart>
      <c:catAx>
        <c:axId val="2467958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>
            <a:solidFill>
              <a:schemeClr val="tx1"/>
            </a:solidFill>
          </a:ln>
        </c:spPr>
        <c:crossAx val="246796368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246796368"/>
        <c:scaling>
          <c:orientation val="minMax"/>
          <c:max val="14"/>
          <c:min val="0"/>
        </c:scaling>
        <c:delete val="0"/>
        <c:axPos val="l"/>
        <c:majorGridlines>
          <c:spPr>
            <a:ln>
              <a:solidFill>
                <a:srgbClr val="FFFFFF">
                  <a:lumMod val="65000"/>
                </a:srgbClr>
              </a:solidFill>
            </a:ln>
          </c:spPr>
        </c:majorGridlines>
        <c:numFmt formatCode="General" sourceLinked="0"/>
        <c:majorTickMark val="out"/>
        <c:minorTickMark val="none"/>
        <c:tickLblPos val="nextTo"/>
        <c:spPr>
          <a:ln>
            <a:noFill/>
          </a:ln>
        </c:spPr>
        <c:crossAx val="246795808"/>
        <c:crosses val="autoZero"/>
        <c:crossBetween val="midCat"/>
        <c:majorUnit val="2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2">
    <c:autoUpdate val="0"/>
  </c:externalData>
  <c:userShapes r:id="rId3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0558430196225475E-2"/>
          <c:y val="2.7663902139035523E-2"/>
          <c:w val="0.91872715910511182"/>
          <c:h val="0.86443148072405507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Petroleum and other liquid fuels</c:v>
                </c:pt>
              </c:strCache>
            </c:strRef>
          </c:tx>
          <c:spPr>
            <a:ln w="22225">
              <a:solidFill>
                <a:srgbClr val="A33340"/>
              </a:solidFill>
            </a:ln>
          </c:spPr>
          <c:marker>
            <c:symbol val="none"/>
          </c:marker>
          <c:cat>
            <c:strRef>
              <c:f>Sheet1!$B$1:$AZ$1</c:f>
              <c:strCache>
                <c:ptCount val="5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strCache>
            </c:strRef>
          </c:cat>
          <c:val>
            <c:numRef>
              <c:f>Sheet1!$B$2:$AZ$2</c:f>
              <c:numCache>
                <c:formatCode>General</c:formatCode>
                <c:ptCount val="51"/>
                <c:pt idx="0">
                  <c:v>137.428</c:v>
                </c:pt>
                <c:pt idx="1">
                  <c:v>138.60900000000001</c:v>
                </c:pt>
                <c:pt idx="2">
                  <c:v>139.25800000000001</c:v>
                </c:pt>
                <c:pt idx="3">
                  <c:v>138.97200000000001</c:v>
                </c:pt>
                <c:pt idx="4">
                  <c:v>141.78200000000001</c:v>
                </c:pt>
                <c:pt idx="5">
                  <c:v>143.97499999999999</c:v>
                </c:pt>
                <c:pt idx="6">
                  <c:v>147.446</c:v>
                </c:pt>
                <c:pt idx="7">
                  <c:v>150.54599999999999</c:v>
                </c:pt>
                <c:pt idx="8">
                  <c:v>151.49199999999999</c:v>
                </c:pt>
                <c:pt idx="9">
                  <c:v>154.18700000000001</c:v>
                </c:pt>
                <c:pt idx="10">
                  <c:v>157.00700000000001</c:v>
                </c:pt>
                <c:pt idx="11">
                  <c:v>158.85900000000001</c:v>
                </c:pt>
                <c:pt idx="12">
                  <c:v>159.369</c:v>
                </c:pt>
                <c:pt idx="13">
                  <c:v>162.149</c:v>
                </c:pt>
                <c:pt idx="14">
                  <c:v>168.09399999999999</c:v>
                </c:pt>
                <c:pt idx="15">
                  <c:v>170.58600000000001</c:v>
                </c:pt>
                <c:pt idx="16">
                  <c:v>173.404</c:v>
                </c:pt>
                <c:pt idx="17">
                  <c:v>173.61600000000001</c:v>
                </c:pt>
                <c:pt idx="18">
                  <c:v>173.80559</c:v>
                </c:pt>
                <c:pt idx="19">
                  <c:v>170.50568000000001</c:v>
                </c:pt>
                <c:pt idx="20">
                  <c:v>178.54</c:v>
                </c:pt>
                <c:pt idx="21">
                  <c:v>180.345</c:v>
                </c:pt>
                <c:pt idx="22">
                  <c:v>183.55</c:v>
                </c:pt>
                <c:pt idx="23">
                  <c:v>185.613</c:v>
                </c:pt>
                <c:pt idx="24">
                  <c:v>187.86600000000001</c:v>
                </c:pt>
                <c:pt idx="25">
                  <c:v>189.71100000000001</c:v>
                </c:pt>
                <c:pt idx="26">
                  <c:v>192.67699999999999</c:v>
                </c:pt>
                <c:pt idx="27">
                  <c:v>195.38800000000001</c:v>
                </c:pt>
                <c:pt idx="28">
                  <c:v>198.23500000000001</c:v>
                </c:pt>
                <c:pt idx="29">
                  <c:v>201.16900000000001</c:v>
                </c:pt>
                <c:pt idx="30">
                  <c:v>204.17</c:v>
                </c:pt>
                <c:pt idx="31">
                  <c:v>205.66200000000001</c:v>
                </c:pt>
                <c:pt idx="32">
                  <c:v>207.41499999999999</c:v>
                </c:pt>
                <c:pt idx="33">
                  <c:v>208.97300000000001</c:v>
                </c:pt>
                <c:pt idx="34">
                  <c:v>210.7</c:v>
                </c:pt>
                <c:pt idx="35">
                  <c:v>212.529</c:v>
                </c:pt>
                <c:pt idx="36">
                  <c:v>214.29499999999999</c:v>
                </c:pt>
                <c:pt idx="37">
                  <c:v>215.98699999999999</c:v>
                </c:pt>
                <c:pt idx="38">
                  <c:v>217.88300000000001</c:v>
                </c:pt>
                <c:pt idx="39">
                  <c:v>219.846</c:v>
                </c:pt>
                <c:pt idx="40">
                  <c:v>221.80099999999999</c:v>
                </c:pt>
                <c:pt idx="41">
                  <c:v>224.005</c:v>
                </c:pt>
                <c:pt idx="42">
                  <c:v>226.185</c:v>
                </c:pt>
                <c:pt idx="43">
                  <c:v>228.405</c:v>
                </c:pt>
                <c:pt idx="44">
                  <c:v>230.755</c:v>
                </c:pt>
                <c:pt idx="45">
                  <c:v>233.22399999999999</c:v>
                </c:pt>
                <c:pt idx="46">
                  <c:v>235.76300000000001</c:v>
                </c:pt>
                <c:pt idx="47">
                  <c:v>238.34700000000001</c:v>
                </c:pt>
                <c:pt idx="48">
                  <c:v>240.96799999999999</c:v>
                </c:pt>
                <c:pt idx="49">
                  <c:v>243.43100000000001</c:v>
                </c:pt>
                <c:pt idx="50">
                  <c:v>246.042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Natural gas</c:v>
                </c:pt>
              </c:strCache>
            </c:strRef>
          </c:tx>
          <c:spPr>
            <a:ln w="22225">
              <a:solidFill>
                <a:srgbClr val="00B0F0"/>
              </a:solidFill>
            </a:ln>
          </c:spPr>
          <c:marker>
            <c:symbol val="none"/>
          </c:marker>
          <c:cat>
            <c:strRef>
              <c:f>Sheet1!$B$1:$AZ$1</c:f>
              <c:strCache>
                <c:ptCount val="5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strCache>
            </c:strRef>
          </c:cat>
          <c:val>
            <c:numRef>
              <c:f>Sheet1!$B$3:$AZ$3</c:f>
              <c:numCache>
                <c:formatCode>General</c:formatCode>
                <c:ptCount val="51"/>
                <c:pt idx="0">
                  <c:v>75.28</c:v>
                </c:pt>
                <c:pt idx="1">
                  <c:v>76.935000000000002</c:v>
                </c:pt>
                <c:pt idx="2">
                  <c:v>77.031999999999996</c:v>
                </c:pt>
                <c:pt idx="3">
                  <c:v>78.659000000000006</c:v>
                </c:pt>
                <c:pt idx="4">
                  <c:v>78.897000000000006</c:v>
                </c:pt>
                <c:pt idx="5">
                  <c:v>81.244</c:v>
                </c:pt>
                <c:pt idx="6">
                  <c:v>83.281000000000006</c:v>
                </c:pt>
                <c:pt idx="7">
                  <c:v>83.451999999999998</c:v>
                </c:pt>
                <c:pt idx="8">
                  <c:v>84.158000000000001</c:v>
                </c:pt>
                <c:pt idx="9">
                  <c:v>86.361999999999995</c:v>
                </c:pt>
                <c:pt idx="10">
                  <c:v>89.784000000000006</c:v>
                </c:pt>
                <c:pt idx="11">
                  <c:v>90.397999999999996</c:v>
                </c:pt>
                <c:pt idx="12">
                  <c:v>94.067999999999998</c:v>
                </c:pt>
                <c:pt idx="13">
                  <c:v>96.605000000000004</c:v>
                </c:pt>
                <c:pt idx="14">
                  <c:v>100.051</c:v>
                </c:pt>
                <c:pt idx="15">
                  <c:v>102.35299999999999</c:v>
                </c:pt>
                <c:pt idx="16">
                  <c:v>105.17</c:v>
                </c:pt>
                <c:pt idx="17">
                  <c:v>108.71299999999999</c:v>
                </c:pt>
                <c:pt idx="18">
                  <c:v>112.227</c:v>
                </c:pt>
                <c:pt idx="19">
                  <c:v>108.75700000000001</c:v>
                </c:pt>
                <c:pt idx="20">
                  <c:v>118.291</c:v>
                </c:pt>
                <c:pt idx="21">
                  <c:v>121.577</c:v>
                </c:pt>
                <c:pt idx="22">
                  <c:v>124.212</c:v>
                </c:pt>
                <c:pt idx="23">
                  <c:v>125.43</c:v>
                </c:pt>
                <c:pt idx="24">
                  <c:v>128.03</c:v>
                </c:pt>
                <c:pt idx="25">
                  <c:v>128.54400000000001</c:v>
                </c:pt>
                <c:pt idx="26">
                  <c:v>131.50899999999999</c:v>
                </c:pt>
                <c:pt idx="27">
                  <c:v>131.94399999999999</c:v>
                </c:pt>
                <c:pt idx="28">
                  <c:v>133.99299999999999</c:v>
                </c:pt>
                <c:pt idx="29">
                  <c:v>136.11699999999999</c:v>
                </c:pt>
                <c:pt idx="30">
                  <c:v>138.27699999999999</c:v>
                </c:pt>
                <c:pt idx="31">
                  <c:v>141.03100000000001</c:v>
                </c:pt>
                <c:pt idx="32">
                  <c:v>144.083</c:v>
                </c:pt>
                <c:pt idx="33">
                  <c:v>147.47300000000001</c:v>
                </c:pt>
                <c:pt idx="34">
                  <c:v>151.19399999999999</c:v>
                </c:pt>
                <c:pt idx="35">
                  <c:v>154.846</c:v>
                </c:pt>
                <c:pt idx="36">
                  <c:v>158.41399999999999</c:v>
                </c:pt>
                <c:pt idx="37">
                  <c:v>162.047</c:v>
                </c:pt>
                <c:pt idx="38">
                  <c:v>165.774</c:v>
                </c:pt>
                <c:pt idx="39">
                  <c:v>169.29400000000001</c:v>
                </c:pt>
                <c:pt idx="40">
                  <c:v>173.13900000000001</c:v>
                </c:pt>
                <c:pt idx="41">
                  <c:v>176.86199999999999</c:v>
                </c:pt>
                <c:pt idx="42">
                  <c:v>180.715</c:v>
                </c:pt>
                <c:pt idx="43">
                  <c:v>184.39099999999999</c:v>
                </c:pt>
                <c:pt idx="44">
                  <c:v>188.42099999999999</c:v>
                </c:pt>
                <c:pt idx="45">
                  <c:v>192.53399999999999</c:v>
                </c:pt>
                <c:pt idx="46">
                  <c:v>196.393</c:v>
                </c:pt>
                <c:pt idx="47">
                  <c:v>200.464</c:v>
                </c:pt>
                <c:pt idx="48">
                  <c:v>204.23599999999999</c:v>
                </c:pt>
                <c:pt idx="49">
                  <c:v>207.94800000000001</c:v>
                </c:pt>
                <c:pt idx="50">
                  <c:v>211.393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Coal</c:v>
                </c:pt>
              </c:strCache>
            </c:strRef>
          </c:tx>
          <c:spPr>
            <a:ln w="22225">
              <a:solidFill>
                <a:srgbClr val="333333"/>
              </a:solidFill>
            </a:ln>
          </c:spPr>
          <c:marker>
            <c:symbol val="none"/>
          </c:marker>
          <c:cat>
            <c:strRef>
              <c:f>Sheet1!$B$1:$AZ$1</c:f>
              <c:strCache>
                <c:ptCount val="5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strCache>
            </c:strRef>
          </c:cat>
          <c:val>
            <c:numRef>
              <c:f>Sheet1!$B$4:$AZ$4</c:f>
              <c:numCache>
                <c:formatCode>General</c:formatCode>
                <c:ptCount val="51"/>
                <c:pt idx="0">
                  <c:v>89.242999999999995</c:v>
                </c:pt>
                <c:pt idx="1">
                  <c:v>83.561999999999998</c:v>
                </c:pt>
                <c:pt idx="2">
                  <c:v>81.995000000000005</c:v>
                </c:pt>
                <c:pt idx="3">
                  <c:v>83.736999999999995</c:v>
                </c:pt>
                <c:pt idx="4">
                  <c:v>84.302000000000007</c:v>
                </c:pt>
                <c:pt idx="5">
                  <c:v>86.867000000000004</c:v>
                </c:pt>
                <c:pt idx="6">
                  <c:v>89.156000000000006</c:v>
                </c:pt>
                <c:pt idx="7">
                  <c:v>88.019000000000005</c:v>
                </c:pt>
                <c:pt idx="8">
                  <c:v>86.849000000000004</c:v>
                </c:pt>
                <c:pt idx="9">
                  <c:v>89.858999999999995</c:v>
                </c:pt>
                <c:pt idx="10">
                  <c:v>96.450999999999993</c:v>
                </c:pt>
                <c:pt idx="11">
                  <c:v>97.795000000000002</c:v>
                </c:pt>
                <c:pt idx="12">
                  <c:v>100.59399999999999</c:v>
                </c:pt>
                <c:pt idx="13">
                  <c:v>108.758</c:v>
                </c:pt>
                <c:pt idx="14">
                  <c:v>118.47199999999999</c:v>
                </c:pt>
                <c:pt idx="15">
                  <c:v>126.182</c:v>
                </c:pt>
                <c:pt idx="16">
                  <c:v>133.14500000000001</c:v>
                </c:pt>
                <c:pt idx="17">
                  <c:v>140.149</c:v>
                </c:pt>
                <c:pt idx="18">
                  <c:v>142.24299999999999</c:v>
                </c:pt>
                <c:pt idx="19">
                  <c:v>140.33099999999999</c:v>
                </c:pt>
                <c:pt idx="20">
                  <c:v>145.922</c:v>
                </c:pt>
                <c:pt idx="21">
                  <c:v>151.98500000000001</c:v>
                </c:pt>
                <c:pt idx="22">
                  <c:v>153.26900000000001</c:v>
                </c:pt>
                <c:pt idx="23">
                  <c:v>156.49799999999999</c:v>
                </c:pt>
                <c:pt idx="24">
                  <c:v>160.255</c:v>
                </c:pt>
                <c:pt idx="25">
                  <c:v>160.76599999999999</c:v>
                </c:pt>
                <c:pt idx="26">
                  <c:v>161.72399999999999</c:v>
                </c:pt>
                <c:pt idx="27">
                  <c:v>163.566</c:v>
                </c:pt>
                <c:pt idx="28">
                  <c:v>165.59399999999999</c:v>
                </c:pt>
                <c:pt idx="29">
                  <c:v>167.24700000000001</c:v>
                </c:pt>
                <c:pt idx="30">
                  <c:v>168.61500000000001</c:v>
                </c:pt>
                <c:pt idx="31">
                  <c:v>170.28399999999999</c:v>
                </c:pt>
                <c:pt idx="32">
                  <c:v>170.714</c:v>
                </c:pt>
                <c:pt idx="33">
                  <c:v>171.619</c:v>
                </c:pt>
                <c:pt idx="34">
                  <c:v>172.60599999999999</c:v>
                </c:pt>
                <c:pt idx="35">
                  <c:v>173.15</c:v>
                </c:pt>
                <c:pt idx="36">
                  <c:v>173.41200000000001</c:v>
                </c:pt>
                <c:pt idx="37">
                  <c:v>173.71100000000001</c:v>
                </c:pt>
                <c:pt idx="38">
                  <c:v>174.00399999999999</c:v>
                </c:pt>
                <c:pt idx="39">
                  <c:v>174.124</c:v>
                </c:pt>
                <c:pt idx="40">
                  <c:v>174.447</c:v>
                </c:pt>
                <c:pt idx="41">
                  <c:v>174.91499999999999</c:v>
                </c:pt>
                <c:pt idx="42">
                  <c:v>175.262</c:v>
                </c:pt>
                <c:pt idx="43">
                  <c:v>175.74799999999999</c:v>
                </c:pt>
                <c:pt idx="44">
                  <c:v>176.28800000000001</c:v>
                </c:pt>
                <c:pt idx="45">
                  <c:v>176.94499999999999</c:v>
                </c:pt>
                <c:pt idx="46">
                  <c:v>177.47900000000001</c:v>
                </c:pt>
                <c:pt idx="47">
                  <c:v>177.977</c:v>
                </c:pt>
                <c:pt idx="48">
                  <c:v>178.655</c:v>
                </c:pt>
                <c:pt idx="49">
                  <c:v>179.24799999999999</c:v>
                </c:pt>
                <c:pt idx="50">
                  <c:v>180.18100000000001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Nuclear</c:v>
                </c:pt>
              </c:strCache>
            </c:strRef>
          </c:tx>
          <c:spPr>
            <a:ln w="22225">
              <a:solidFill>
                <a:srgbClr val="BD732A">
                  <a:lumMod val="75000"/>
                </a:srgbClr>
              </a:solidFill>
            </a:ln>
          </c:spPr>
          <c:marker>
            <c:symbol val="none"/>
          </c:marker>
          <c:cat>
            <c:strRef>
              <c:f>Sheet1!$B$1:$AZ$1</c:f>
              <c:strCache>
                <c:ptCount val="5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strCache>
            </c:strRef>
          </c:cat>
          <c:val>
            <c:numRef>
              <c:f>Sheet1!$B$5:$AZ$5</c:f>
              <c:numCache>
                <c:formatCode>General</c:formatCode>
                <c:ptCount val="51"/>
                <c:pt idx="0">
                  <c:v>20.356999999999999</c:v>
                </c:pt>
                <c:pt idx="1">
                  <c:v>21.183</c:v>
                </c:pt>
                <c:pt idx="2">
                  <c:v>21.274999999999999</c:v>
                </c:pt>
                <c:pt idx="3">
                  <c:v>22.007999999999999</c:v>
                </c:pt>
                <c:pt idx="4">
                  <c:v>22.405999999999999</c:v>
                </c:pt>
                <c:pt idx="5">
                  <c:v>23.257999999999999</c:v>
                </c:pt>
                <c:pt idx="6">
                  <c:v>24.108000000000001</c:v>
                </c:pt>
                <c:pt idx="7">
                  <c:v>23.88</c:v>
                </c:pt>
                <c:pt idx="8">
                  <c:v>24.308</c:v>
                </c:pt>
                <c:pt idx="9">
                  <c:v>25.084</c:v>
                </c:pt>
                <c:pt idx="10">
                  <c:v>25.651</c:v>
                </c:pt>
                <c:pt idx="11">
                  <c:v>26.382999999999999</c:v>
                </c:pt>
                <c:pt idx="12">
                  <c:v>26.672000000000001</c:v>
                </c:pt>
                <c:pt idx="13">
                  <c:v>26.295000000000002</c:v>
                </c:pt>
                <c:pt idx="14">
                  <c:v>27.248999999999999</c:v>
                </c:pt>
                <c:pt idx="15">
                  <c:v>27.305</c:v>
                </c:pt>
                <c:pt idx="16">
                  <c:v>27.670999999999999</c:v>
                </c:pt>
                <c:pt idx="17">
                  <c:v>27.16</c:v>
                </c:pt>
                <c:pt idx="18">
                  <c:v>27.030999999999999</c:v>
                </c:pt>
                <c:pt idx="19">
                  <c:v>26.641999999999999</c:v>
                </c:pt>
                <c:pt idx="20">
                  <c:v>27.38</c:v>
                </c:pt>
                <c:pt idx="21">
                  <c:v>26.248000000000001</c:v>
                </c:pt>
                <c:pt idx="22">
                  <c:v>24.474</c:v>
                </c:pt>
                <c:pt idx="23">
                  <c:v>24.699000000000002</c:v>
                </c:pt>
                <c:pt idx="24">
                  <c:v>25.209</c:v>
                </c:pt>
                <c:pt idx="25">
                  <c:v>26.236999999999998</c:v>
                </c:pt>
                <c:pt idx="26">
                  <c:v>27.757000000000001</c:v>
                </c:pt>
                <c:pt idx="27">
                  <c:v>28.800999999999998</c:v>
                </c:pt>
                <c:pt idx="28">
                  <c:v>29.533999999999999</c:v>
                </c:pt>
                <c:pt idx="29">
                  <c:v>30.026</c:v>
                </c:pt>
                <c:pt idx="30">
                  <c:v>30.896000000000001</c:v>
                </c:pt>
                <c:pt idx="31">
                  <c:v>31.858000000000001</c:v>
                </c:pt>
                <c:pt idx="32">
                  <c:v>32.923000000000002</c:v>
                </c:pt>
                <c:pt idx="33">
                  <c:v>33.253</c:v>
                </c:pt>
                <c:pt idx="34">
                  <c:v>33.578000000000003</c:v>
                </c:pt>
                <c:pt idx="35">
                  <c:v>34.564</c:v>
                </c:pt>
                <c:pt idx="36">
                  <c:v>35.658000000000001</c:v>
                </c:pt>
                <c:pt idx="37">
                  <c:v>36.889000000000003</c:v>
                </c:pt>
                <c:pt idx="38">
                  <c:v>38.130000000000003</c:v>
                </c:pt>
                <c:pt idx="39">
                  <c:v>39.362000000000002</c:v>
                </c:pt>
                <c:pt idx="40">
                  <c:v>40.206000000000003</c:v>
                </c:pt>
                <c:pt idx="41">
                  <c:v>40.984000000000002</c:v>
                </c:pt>
                <c:pt idx="42">
                  <c:v>41.752000000000002</c:v>
                </c:pt>
                <c:pt idx="43">
                  <c:v>42.365000000000002</c:v>
                </c:pt>
                <c:pt idx="44">
                  <c:v>42.988</c:v>
                </c:pt>
                <c:pt idx="45">
                  <c:v>43.375999999999998</c:v>
                </c:pt>
                <c:pt idx="46">
                  <c:v>43.868000000000002</c:v>
                </c:pt>
                <c:pt idx="47">
                  <c:v>44.405000000000001</c:v>
                </c:pt>
                <c:pt idx="48">
                  <c:v>44.89</c:v>
                </c:pt>
                <c:pt idx="49">
                  <c:v>45.41</c:v>
                </c:pt>
                <c:pt idx="50">
                  <c:v>45.976999999999997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Hydroelectricity and other renewables</c:v>
                </c:pt>
              </c:strCache>
            </c:strRef>
          </c:tx>
          <c:spPr>
            <a:ln>
              <a:solidFill>
                <a:srgbClr val="5D9732"/>
              </a:solidFill>
            </a:ln>
          </c:spPr>
          <c:marker>
            <c:symbol val="none"/>
          </c:marker>
          <c:cat>
            <c:strRef>
              <c:f>Sheet1!$B$1:$AZ$1</c:f>
              <c:strCache>
                <c:ptCount val="5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strCache>
            </c:strRef>
          </c:cat>
          <c:val>
            <c:numRef>
              <c:f>Sheet1!$B$6:$AZ$6</c:f>
              <c:numCache>
                <c:formatCode>General</c:formatCode>
                <c:ptCount val="51"/>
                <c:pt idx="0">
                  <c:v>33.69</c:v>
                </c:pt>
                <c:pt idx="1">
                  <c:v>34.39</c:v>
                </c:pt>
                <c:pt idx="2">
                  <c:v>34.823999999999998</c:v>
                </c:pt>
                <c:pt idx="3">
                  <c:v>35.993000000000002</c:v>
                </c:pt>
                <c:pt idx="4">
                  <c:v>36.755000000000003</c:v>
                </c:pt>
                <c:pt idx="5">
                  <c:v>38.398000000000003</c:v>
                </c:pt>
                <c:pt idx="6">
                  <c:v>39.145000000000003</c:v>
                </c:pt>
                <c:pt idx="7">
                  <c:v>39.795999999999999</c:v>
                </c:pt>
                <c:pt idx="8">
                  <c:v>39.926000000000002</c:v>
                </c:pt>
                <c:pt idx="9">
                  <c:v>40.234999999999999</c:v>
                </c:pt>
                <c:pt idx="10">
                  <c:v>40.902000000000001</c:v>
                </c:pt>
                <c:pt idx="11">
                  <c:v>40.813000000000002</c:v>
                </c:pt>
                <c:pt idx="12">
                  <c:v>41.499000000000002</c:v>
                </c:pt>
                <c:pt idx="13">
                  <c:v>41.941000000000003</c:v>
                </c:pt>
                <c:pt idx="14">
                  <c:v>44.006999999999998</c:v>
                </c:pt>
                <c:pt idx="15">
                  <c:v>45.722999999999999</c:v>
                </c:pt>
                <c:pt idx="16">
                  <c:v>47.301000000000002</c:v>
                </c:pt>
                <c:pt idx="17">
                  <c:v>48.651000000000003</c:v>
                </c:pt>
                <c:pt idx="18">
                  <c:v>52.529000000000003</c:v>
                </c:pt>
                <c:pt idx="19">
                  <c:v>53.664000000000001</c:v>
                </c:pt>
                <c:pt idx="20">
                  <c:v>57.719000000000001</c:v>
                </c:pt>
                <c:pt idx="21">
                  <c:v>60.372999999999998</c:v>
                </c:pt>
                <c:pt idx="22">
                  <c:v>63.771000000000001</c:v>
                </c:pt>
                <c:pt idx="23">
                  <c:v>66.363</c:v>
                </c:pt>
                <c:pt idx="24">
                  <c:v>68.045000000000002</c:v>
                </c:pt>
                <c:pt idx="25">
                  <c:v>70.114000000000004</c:v>
                </c:pt>
                <c:pt idx="26">
                  <c:v>74.456000000000003</c:v>
                </c:pt>
                <c:pt idx="27">
                  <c:v>77.003</c:v>
                </c:pt>
                <c:pt idx="28">
                  <c:v>79.63</c:v>
                </c:pt>
                <c:pt idx="29">
                  <c:v>83.742000000000004</c:v>
                </c:pt>
                <c:pt idx="30">
                  <c:v>86.986000000000004</c:v>
                </c:pt>
                <c:pt idx="31">
                  <c:v>89.295000000000002</c:v>
                </c:pt>
                <c:pt idx="32">
                  <c:v>92.578999999999994</c:v>
                </c:pt>
                <c:pt idx="33">
                  <c:v>94.962000000000003</c:v>
                </c:pt>
                <c:pt idx="34">
                  <c:v>96.944999999999993</c:v>
                </c:pt>
                <c:pt idx="35">
                  <c:v>98.813000000000002</c:v>
                </c:pt>
                <c:pt idx="36">
                  <c:v>100.702</c:v>
                </c:pt>
                <c:pt idx="37">
                  <c:v>102.504</c:v>
                </c:pt>
                <c:pt idx="38">
                  <c:v>104.352</c:v>
                </c:pt>
                <c:pt idx="39">
                  <c:v>106.255</c:v>
                </c:pt>
                <c:pt idx="40">
                  <c:v>108.14</c:v>
                </c:pt>
                <c:pt idx="41">
                  <c:v>110.456</c:v>
                </c:pt>
                <c:pt idx="42">
                  <c:v>112.83799999999999</c:v>
                </c:pt>
                <c:pt idx="43">
                  <c:v>115.041</c:v>
                </c:pt>
                <c:pt idx="44">
                  <c:v>117.252</c:v>
                </c:pt>
                <c:pt idx="45">
                  <c:v>119.473</c:v>
                </c:pt>
                <c:pt idx="46">
                  <c:v>121.741</c:v>
                </c:pt>
                <c:pt idx="47">
                  <c:v>124.081</c:v>
                </c:pt>
                <c:pt idx="48">
                  <c:v>126.511</c:v>
                </c:pt>
                <c:pt idx="49">
                  <c:v>128.93700000000001</c:v>
                </c:pt>
                <c:pt idx="50">
                  <c:v>131.36000000000001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Coal with U.S. CPP</c:v>
                </c:pt>
              </c:strCache>
            </c:strRef>
          </c:tx>
          <c:spPr>
            <a:ln w="22225">
              <a:prstDash val="sysDash"/>
            </a:ln>
          </c:spPr>
          <c:marker>
            <c:symbol val="none"/>
          </c:marker>
          <c:cat>
            <c:strRef>
              <c:f>Sheet1!$B$1:$AZ$1</c:f>
              <c:strCache>
                <c:ptCount val="5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strCache>
            </c:strRef>
          </c:cat>
          <c:val>
            <c:numRef>
              <c:f>Sheet1!$B$7:$AZ$7</c:f>
              <c:numCache>
                <c:formatCode>General</c:formatCode>
                <c:ptCount val="51"/>
                <c:pt idx="22" formatCode="#,##0.000">
                  <c:v>153.26900000000001</c:v>
                </c:pt>
                <c:pt idx="23" formatCode="#,##0.000">
                  <c:v>156.49800399999998</c:v>
                </c:pt>
                <c:pt idx="24" formatCode="#,##0.000">
                  <c:v>160.257204</c:v>
                </c:pt>
                <c:pt idx="25" formatCode="#,##0.000">
                  <c:v>160.732046</c:v>
                </c:pt>
                <c:pt idx="26" formatCode="#,##0.000">
                  <c:v>161.48026999999999</c:v>
                </c:pt>
                <c:pt idx="27" formatCode="#,##0.000">
                  <c:v>163.33078599999999</c:v>
                </c:pt>
                <c:pt idx="28" formatCode="#,##0.000">
                  <c:v>165.326885</c:v>
                </c:pt>
                <c:pt idx="29" formatCode="#,##0.000">
                  <c:v>166.84101600000002</c:v>
                </c:pt>
                <c:pt idx="30" formatCode="#,##0.000">
                  <c:v>164.54023899999999</c:v>
                </c:pt>
                <c:pt idx="31" formatCode="#,##0.000">
                  <c:v>165.68406099999999</c:v>
                </c:pt>
                <c:pt idx="32" formatCode="#,##0.000">
                  <c:v>165.40326299999998</c:v>
                </c:pt>
                <c:pt idx="33" formatCode="#,##0.000">
                  <c:v>165.55230299999999</c:v>
                </c:pt>
                <c:pt idx="34" formatCode="#,##0.000">
                  <c:v>165.73864699999999</c:v>
                </c:pt>
                <c:pt idx="35" formatCode="#,##0.000">
                  <c:v>166.47367200000002</c:v>
                </c:pt>
                <c:pt idx="36" formatCode="#,##0.000">
                  <c:v>166.88019200000002</c:v>
                </c:pt>
                <c:pt idx="37" formatCode="#,##0.000">
                  <c:v>167.29832500000001</c:v>
                </c:pt>
                <c:pt idx="38" formatCode="#,##0.000">
                  <c:v>167.71540699999997</c:v>
                </c:pt>
                <c:pt idx="39" formatCode="#,##0.000">
                  <c:v>167.99726499999997</c:v>
                </c:pt>
                <c:pt idx="40" formatCode="#,##0.000">
                  <c:v>168.42969199999999</c:v>
                </c:pt>
                <c:pt idx="41" formatCode="#,##0.000">
                  <c:v>169.10556100000002</c:v>
                </c:pt>
                <c:pt idx="42" formatCode="#,##0.000">
                  <c:v>169.62253100000001</c:v>
                </c:pt>
                <c:pt idx="43" formatCode="#,##0.000">
                  <c:v>170.20528599999997</c:v>
                </c:pt>
                <c:pt idx="44" formatCode="#,##0.000">
                  <c:v>170.80420100000003</c:v>
                </c:pt>
                <c:pt idx="45" formatCode="#,##0.000">
                  <c:v>171.52693600000001</c:v>
                </c:pt>
                <c:pt idx="46" formatCode="#,##0.000">
                  <c:v>172.16674</c:v>
                </c:pt>
                <c:pt idx="47" formatCode="#,##0.000">
                  <c:v>172.79119700000001</c:v>
                </c:pt>
                <c:pt idx="48" formatCode="#,##0.000">
                  <c:v>173.609758</c:v>
                </c:pt>
                <c:pt idx="49" formatCode="#,##0.000">
                  <c:v>174.42802699999999</c:v>
                </c:pt>
                <c:pt idx="50" formatCode="#,##0.000">
                  <c:v>175.56768900000003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Renewables with U.S. CPP</c:v>
                </c:pt>
              </c:strCache>
            </c:strRef>
          </c:tx>
          <c:spPr>
            <a:ln w="22225">
              <a:solidFill>
                <a:srgbClr val="5D9732"/>
              </a:solidFill>
              <a:prstDash val="sysDash"/>
            </a:ln>
          </c:spPr>
          <c:marker>
            <c:symbol val="none"/>
          </c:marker>
          <c:cat>
            <c:strRef>
              <c:f>Sheet1!$B$1:$AZ$1</c:f>
              <c:strCache>
                <c:ptCount val="5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</c:strCache>
            </c:strRef>
          </c:cat>
          <c:val>
            <c:numRef>
              <c:f>Sheet1!$B$8:$AZ$8</c:f>
              <c:numCache>
                <c:formatCode>General</c:formatCode>
                <c:ptCount val="51"/>
                <c:pt idx="22" formatCode="#,##0.000">
                  <c:v>63.771000000000001</c:v>
                </c:pt>
                <c:pt idx="23" formatCode="#,##0.000">
                  <c:v>66.362774000000002</c:v>
                </c:pt>
                <c:pt idx="24" formatCode="#,##0.000">
                  <c:v>68.045003000000008</c:v>
                </c:pt>
                <c:pt idx="25" formatCode="#,##0.000">
                  <c:v>70.109053000000003</c:v>
                </c:pt>
                <c:pt idx="26" formatCode="#,##0.000">
                  <c:v>74.458807000000007</c:v>
                </c:pt>
                <c:pt idx="27" formatCode="#,##0.000">
                  <c:v>77.021698000000001</c:v>
                </c:pt>
                <c:pt idx="28" formatCode="#,##0.000">
                  <c:v>79.630031000000002</c:v>
                </c:pt>
                <c:pt idx="29" formatCode="#,##0.000">
                  <c:v>83.815563999999995</c:v>
                </c:pt>
                <c:pt idx="30" formatCode="#,##0.000">
                  <c:v>87.622157000000016</c:v>
                </c:pt>
                <c:pt idx="31" formatCode="#,##0.000">
                  <c:v>90.531169000000006</c:v>
                </c:pt>
                <c:pt idx="32" formatCode="#,##0.000">
                  <c:v>94.467268999999987</c:v>
                </c:pt>
                <c:pt idx="33" formatCode="#,##0.000">
                  <c:v>97.558329000000015</c:v>
                </c:pt>
                <c:pt idx="34" formatCode="#,##0.000">
                  <c:v>100.22677999999999</c:v>
                </c:pt>
                <c:pt idx="35" formatCode="#,##0.000">
                  <c:v>102.38186999999999</c:v>
                </c:pt>
                <c:pt idx="36" formatCode="#,##0.000">
                  <c:v>104.298069</c:v>
                </c:pt>
                <c:pt idx="37" formatCode="#,##0.000">
                  <c:v>106.15476900000002</c:v>
                </c:pt>
                <c:pt idx="38" formatCode="#,##0.000">
                  <c:v>108.07712100000001</c:v>
                </c:pt>
                <c:pt idx="39" formatCode="#,##0.000">
                  <c:v>110.023577</c:v>
                </c:pt>
                <c:pt idx="40" formatCode="#,##0.000">
                  <c:v>111.93617</c:v>
                </c:pt>
                <c:pt idx="41" formatCode="#,##0.000">
                  <c:v>114.345371</c:v>
                </c:pt>
                <c:pt idx="42" formatCode="#,##0.000">
                  <c:v>116.815731</c:v>
                </c:pt>
                <c:pt idx="43" formatCode="#,##0.000">
                  <c:v>118.99012999999999</c:v>
                </c:pt>
                <c:pt idx="44" formatCode="#,##0.000">
                  <c:v>121.1448</c:v>
                </c:pt>
                <c:pt idx="45" formatCode="#,##0.000">
                  <c:v>123.401329</c:v>
                </c:pt>
                <c:pt idx="46" formatCode="#,##0.000">
                  <c:v>125.72097299999999</c:v>
                </c:pt>
                <c:pt idx="47" formatCode="#,##0.000">
                  <c:v>128.014126</c:v>
                </c:pt>
                <c:pt idx="48" formatCode="#,##0.000">
                  <c:v>130.47719999999998</c:v>
                </c:pt>
                <c:pt idx="49" formatCode="#,##0.000">
                  <c:v>132.97289800000001</c:v>
                </c:pt>
                <c:pt idx="50" formatCode="#,##0.000">
                  <c:v>135.572001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7322816"/>
        <c:axId val="247323376"/>
      </c:lineChart>
      <c:catAx>
        <c:axId val="2473228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crossAx val="247323376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247323376"/>
        <c:scaling>
          <c:orientation val="minMax"/>
          <c:max val="250"/>
          <c:min val="0"/>
        </c:scaling>
        <c:delete val="0"/>
        <c:axPos val="l"/>
        <c:majorGridlines>
          <c:spPr>
            <a:ln>
              <a:solidFill>
                <a:srgbClr val="FFFFFF">
                  <a:lumMod val="65000"/>
                </a:srgbClr>
              </a:solidFill>
            </a:ln>
          </c:spPr>
        </c:majorGridlines>
        <c:numFmt formatCode="#,##0" sourceLinked="0"/>
        <c:majorTickMark val="out"/>
        <c:minorTickMark val="none"/>
        <c:tickLblPos val="nextTo"/>
        <c:spPr>
          <a:ln>
            <a:noFill/>
          </a:ln>
        </c:spPr>
        <c:crossAx val="247322816"/>
        <c:crosses val="autoZero"/>
        <c:crossBetween val="midCat"/>
        <c:majorUnit val="50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2">
    <c:autoUpdate val="0"/>
  </c:externalData>
  <c:userShapes r:id="rId3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0558430196225475E-2"/>
          <c:y val="3.8716501394554043E-2"/>
          <c:w val="0.82555543057117864"/>
          <c:h val="0.8689014566663345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Buildings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2012</c:v>
                </c:pt>
                <c:pt idx="1">
                  <c:v>2020</c:v>
                </c:pt>
                <c:pt idx="2">
                  <c:v>2025</c:v>
                </c:pt>
                <c:pt idx="3">
                  <c:v>2030</c:v>
                </c:pt>
                <c:pt idx="4">
                  <c:v>2035</c:v>
                </c:pt>
                <c:pt idx="5">
                  <c:v>2040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82.319500000000005</c:v>
                </c:pt>
                <c:pt idx="1">
                  <c:v>95.589300000000009</c:v>
                </c:pt>
                <c:pt idx="2">
                  <c:v>102.64859999999999</c:v>
                </c:pt>
                <c:pt idx="3">
                  <c:v>109.8017</c:v>
                </c:pt>
                <c:pt idx="4">
                  <c:v>116.81119999999999</c:v>
                </c:pt>
                <c:pt idx="5">
                  <c:v>123.4948</c:v>
                </c:pt>
              </c:numCache>
            </c:numRef>
          </c:val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Transportation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2012</c:v>
                </c:pt>
                <c:pt idx="1">
                  <c:v>2020</c:v>
                </c:pt>
                <c:pt idx="2">
                  <c:v>2025</c:v>
                </c:pt>
                <c:pt idx="3">
                  <c:v>2030</c:v>
                </c:pt>
                <c:pt idx="4">
                  <c:v>2035</c:v>
                </c:pt>
                <c:pt idx="5">
                  <c:v>2040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  <c:pt idx="0">
                  <c:v>104.2319</c:v>
                </c:pt>
                <c:pt idx="1">
                  <c:v>115.7704</c:v>
                </c:pt>
                <c:pt idx="2">
                  <c:v>122.91759999999999</c:v>
                </c:pt>
                <c:pt idx="3">
                  <c:v>131.5934</c:v>
                </c:pt>
                <c:pt idx="4">
                  <c:v>142.22880000000001</c:v>
                </c:pt>
                <c:pt idx="5">
                  <c:v>154.82929999999999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Industrial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2012</c:v>
                </c:pt>
                <c:pt idx="1">
                  <c:v>2020</c:v>
                </c:pt>
                <c:pt idx="2">
                  <c:v>2025</c:v>
                </c:pt>
                <c:pt idx="3">
                  <c:v>2030</c:v>
                </c:pt>
                <c:pt idx="4">
                  <c:v>2035</c:v>
                </c:pt>
                <c:pt idx="5">
                  <c:v>2040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222.3323</c:v>
                </c:pt>
                <c:pt idx="1">
                  <c:v>245.83779999999999</c:v>
                </c:pt>
                <c:pt idx="2">
                  <c:v>262.58710000000002</c:v>
                </c:pt>
                <c:pt idx="3">
                  <c:v>278.02600000000001</c:v>
                </c:pt>
                <c:pt idx="4">
                  <c:v>293.99270000000001</c:v>
                </c:pt>
                <c:pt idx="5">
                  <c:v>309.0684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7326736"/>
        <c:axId val="247327296"/>
      </c:barChart>
      <c:catAx>
        <c:axId val="247326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crossAx val="247327296"/>
        <c:crosses val="autoZero"/>
        <c:auto val="1"/>
        <c:lblAlgn val="ctr"/>
        <c:lblOffset val="100"/>
        <c:noMultiLvlLbl val="0"/>
      </c:catAx>
      <c:valAx>
        <c:axId val="247327296"/>
        <c:scaling>
          <c:orientation val="minMax"/>
          <c:max val="625"/>
          <c:min val="0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</a:ln>
          </c:spPr>
        </c:majorGridlines>
        <c:numFmt formatCode="0" sourceLinked="0"/>
        <c:majorTickMark val="out"/>
        <c:minorTickMark val="none"/>
        <c:tickLblPos val="nextTo"/>
        <c:spPr>
          <a:ln>
            <a:noFill/>
          </a:ln>
        </c:spPr>
        <c:crossAx val="247326736"/>
        <c:crosses val="autoZero"/>
        <c:crossBetween val="between"/>
        <c:majorUnit val="125"/>
      </c:valAx>
    </c:plotArea>
    <c:plotVisOnly val="1"/>
    <c:dispBlanksAs val="zero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0.05429</cdr:x>
      <cdr:y>0.91362</cdr:y>
    </cdr:from>
    <cdr:to>
      <cdr:x>0.26725</cdr:x>
      <cdr:y>0.98097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42461" y="2857223"/>
          <a:ext cx="1735643" cy="2106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dirty="0" smtClean="0"/>
            <a:t>2013</a:t>
          </a:r>
          <a:endParaRPr lang="en-US" sz="1200" dirty="0"/>
        </a:p>
      </cdr:txBody>
    </cdr:sp>
  </cdr:relSizeAnchor>
  <cdr:relSizeAnchor xmlns:cdr="http://schemas.openxmlformats.org/drawingml/2006/chartDrawing">
    <cdr:from>
      <cdr:x>0.23798</cdr:x>
      <cdr:y>0.91362</cdr:y>
    </cdr:from>
    <cdr:to>
      <cdr:x>0.46021</cdr:x>
      <cdr:y>0.98097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939564" y="2857224"/>
          <a:ext cx="1811194" cy="2106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dirty="0" smtClean="0"/>
            <a:t>2014</a:t>
          </a:r>
          <a:endParaRPr lang="en-US" sz="1200" dirty="0"/>
        </a:p>
      </cdr:txBody>
    </cdr:sp>
  </cdr:relSizeAnchor>
  <cdr:relSizeAnchor xmlns:cdr="http://schemas.openxmlformats.org/drawingml/2006/chartDrawing">
    <cdr:from>
      <cdr:x>0.41021</cdr:x>
      <cdr:y>0.91044</cdr:y>
    </cdr:from>
    <cdr:to>
      <cdr:x>0.62317</cdr:x>
      <cdr:y>0.97779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3343253" y="2847285"/>
          <a:ext cx="1735642" cy="2106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dirty="0" smtClean="0"/>
            <a:t>2015</a:t>
          </a:r>
          <a:endParaRPr lang="en-US" sz="1200" dirty="0"/>
        </a:p>
      </cdr:txBody>
    </cdr:sp>
  </cdr:relSizeAnchor>
  <cdr:relSizeAnchor xmlns:cdr="http://schemas.openxmlformats.org/drawingml/2006/chartDrawing">
    <cdr:from>
      <cdr:x>0.23667</cdr:x>
      <cdr:y>0.80377</cdr:y>
    </cdr:from>
    <cdr:to>
      <cdr:x>0.23667</cdr:x>
      <cdr:y>0.93846</cdr:y>
    </cdr:to>
    <cdr:cxnSp macro="">
      <cdr:nvCxnSpPr>
        <cdr:cNvPr id="7" name="Straight Connector 6"/>
        <cdr:cNvCxnSpPr/>
      </cdr:nvCxnSpPr>
      <cdr:spPr>
        <a:xfrm xmlns:a="http://schemas.openxmlformats.org/drawingml/2006/main">
          <a:off x="1928877" y="2513701"/>
          <a:ext cx="0" cy="42122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0.42181</cdr:x>
      <cdr:y>0.80496</cdr:y>
    </cdr:from>
    <cdr:to>
      <cdr:x>0.42181</cdr:x>
      <cdr:y>0.93965</cdr:y>
    </cdr:to>
    <cdr:cxnSp macro="">
      <cdr:nvCxnSpPr>
        <cdr:cNvPr id="8" name="Straight Connector 7"/>
        <cdr:cNvCxnSpPr/>
      </cdr:nvCxnSpPr>
      <cdr:spPr>
        <a:xfrm xmlns:a="http://schemas.openxmlformats.org/drawingml/2006/main">
          <a:off x="3437752" y="2517419"/>
          <a:ext cx="0" cy="42122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0.78429</cdr:x>
      <cdr:y>0.80178</cdr:y>
    </cdr:from>
    <cdr:to>
      <cdr:x>0.78429</cdr:x>
      <cdr:y>0.93647</cdr:y>
    </cdr:to>
    <cdr:cxnSp macro="">
      <cdr:nvCxnSpPr>
        <cdr:cNvPr id="10" name="Straight Connector 9"/>
        <cdr:cNvCxnSpPr/>
      </cdr:nvCxnSpPr>
      <cdr:spPr>
        <a:xfrm xmlns:a="http://schemas.openxmlformats.org/drawingml/2006/main">
          <a:off x="6232772" y="3511727"/>
          <a:ext cx="0" cy="58993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0.59146</cdr:x>
      <cdr:y>0.91044</cdr:y>
    </cdr:from>
    <cdr:to>
      <cdr:x>0.82294</cdr:x>
      <cdr:y>0.97779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4820478" y="2847285"/>
          <a:ext cx="1886582" cy="2106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dirty="0" smtClean="0"/>
            <a:t>2016</a:t>
          </a:r>
          <a:endParaRPr lang="en-US" sz="1200" dirty="0"/>
        </a:p>
      </cdr:txBody>
    </cdr:sp>
  </cdr:relSizeAnchor>
  <cdr:relSizeAnchor xmlns:cdr="http://schemas.openxmlformats.org/drawingml/2006/chartDrawing">
    <cdr:from>
      <cdr:x>0.60121</cdr:x>
      <cdr:y>0.80532</cdr:y>
    </cdr:from>
    <cdr:to>
      <cdr:x>0.60121</cdr:x>
      <cdr:y>0.94001</cdr:y>
    </cdr:to>
    <cdr:cxnSp macro="">
      <cdr:nvCxnSpPr>
        <cdr:cNvPr id="9" name="Straight Connector 8"/>
        <cdr:cNvCxnSpPr/>
      </cdr:nvCxnSpPr>
      <cdr:spPr>
        <a:xfrm xmlns:a="http://schemas.openxmlformats.org/drawingml/2006/main">
          <a:off x="4899908" y="2518523"/>
          <a:ext cx="0" cy="42122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0.76852</cdr:x>
      <cdr:y>0.90761</cdr:y>
    </cdr:from>
    <cdr:to>
      <cdr:x>1</cdr:x>
      <cdr:y>0.97496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6263505" y="2838450"/>
          <a:ext cx="1886582" cy="2106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dirty="0" smtClean="0"/>
            <a:t>2017</a:t>
          </a:r>
          <a:endParaRPr lang="en-US" sz="12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0.05429</cdr:x>
      <cdr:y>0.91362</cdr:y>
    </cdr:from>
    <cdr:to>
      <cdr:x>0.26725</cdr:x>
      <cdr:y>0.98097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42461" y="2857223"/>
          <a:ext cx="1735643" cy="2106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dirty="0" smtClean="0"/>
            <a:t>2013</a:t>
          </a:r>
          <a:endParaRPr lang="en-US" sz="1200" dirty="0"/>
        </a:p>
      </cdr:txBody>
    </cdr:sp>
  </cdr:relSizeAnchor>
  <cdr:relSizeAnchor xmlns:cdr="http://schemas.openxmlformats.org/drawingml/2006/chartDrawing">
    <cdr:from>
      <cdr:x>0.23798</cdr:x>
      <cdr:y>0.91362</cdr:y>
    </cdr:from>
    <cdr:to>
      <cdr:x>0.46021</cdr:x>
      <cdr:y>0.98097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939564" y="2857224"/>
          <a:ext cx="1811194" cy="2106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dirty="0" smtClean="0"/>
            <a:t>2014</a:t>
          </a:r>
          <a:endParaRPr lang="en-US" sz="1200" dirty="0"/>
        </a:p>
      </cdr:txBody>
    </cdr:sp>
  </cdr:relSizeAnchor>
  <cdr:relSizeAnchor xmlns:cdr="http://schemas.openxmlformats.org/drawingml/2006/chartDrawing">
    <cdr:from>
      <cdr:x>0.41021</cdr:x>
      <cdr:y>0.91044</cdr:y>
    </cdr:from>
    <cdr:to>
      <cdr:x>0.62317</cdr:x>
      <cdr:y>0.97779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3343253" y="2847285"/>
          <a:ext cx="1735642" cy="2106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dirty="0" smtClean="0"/>
            <a:t>2015</a:t>
          </a:r>
          <a:endParaRPr lang="en-US" sz="1200" dirty="0"/>
        </a:p>
      </cdr:txBody>
    </cdr:sp>
  </cdr:relSizeAnchor>
  <cdr:relSizeAnchor xmlns:cdr="http://schemas.openxmlformats.org/drawingml/2006/chartDrawing">
    <cdr:from>
      <cdr:x>0.23667</cdr:x>
      <cdr:y>0.80377</cdr:y>
    </cdr:from>
    <cdr:to>
      <cdr:x>0.23667</cdr:x>
      <cdr:y>0.93846</cdr:y>
    </cdr:to>
    <cdr:cxnSp macro="">
      <cdr:nvCxnSpPr>
        <cdr:cNvPr id="7" name="Straight Connector 6"/>
        <cdr:cNvCxnSpPr/>
      </cdr:nvCxnSpPr>
      <cdr:spPr>
        <a:xfrm xmlns:a="http://schemas.openxmlformats.org/drawingml/2006/main">
          <a:off x="1928877" y="2513701"/>
          <a:ext cx="0" cy="42122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0.42181</cdr:x>
      <cdr:y>0.80496</cdr:y>
    </cdr:from>
    <cdr:to>
      <cdr:x>0.42181</cdr:x>
      <cdr:y>0.93965</cdr:y>
    </cdr:to>
    <cdr:cxnSp macro="">
      <cdr:nvCxnSpPr>
        <cdr:cNvPr id="8" name="Straight Connector 7"/>
        <cdr:cNvCxnSpPr/>
      </cdr:nvCxnSpPr>
      <cdr:spPr>
        <a:xfrm xmlns:a="http://schemas.openxmlformats.org/drawingml/2006/main">
          <a:off x="3437752" y="2517419"/>
          <a:ext cx="0" cy="42122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0.78429</cdr:x>
      <cdr:y>0.80178</cdr:y>
    </cdr:from>
    <cdr:to>
      <cdr:x>0.78429</cdr:x>
      <cdr:y>0.93647</cdr:y>
    </cdr:to>
    <cdr:cxnSp macro="">
      <cdr:nvCxnSpPr>
        <cdr:cNvPr id="10" name="Straight Connector 9"/>
        <cdr:cNvCxnSpPr/>
      </cdr:nvCxnSpPr>
      <cdr:spPr>
        <a:xfrm xmlns:a="http://schemas.openxmlformats.org/drawingml/2006/main">
          <a:off x="6232772" y="3511727"/>
          <a:ext cx="0" cy="58993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0.59146</cdr:x>
      <cdr:y>0.91044</cdr:y>
    </cdr:from>
    <cdr:to>
      <cdr:x>0.82294</cdr:x>
      <cdr:y>0.97779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4820478" y="2847285"/>
          <a:ext cx="1886582" cy="2106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dirty="0" smtClean="0"/>
            <a:t>2016</a:t>
          </a:r>
          <a:endParaRPr lang="en-US" sz="1200" dirty="0"/>
        </a:p>
      </cdr:txBody>
    </cdr:sp>
  </cdr:relSizeAnchor>
  <cdr:relSizeAnchor xmlns:cdr="http://schemas.openxmlformats.org/drawingml/2006/chartDrawing">
    <cdr:from>
      <cdr:x>0.60121</cdr:x>
      <cdr:y>0.80532</cdr:y>
    </cdr:from>
    <cdr:to>
      <cdr:x>0.60121</cdr:x>
      <cdr:y>0.94001</cdr:y>
    </cdr:to>
    <cdr:cxnSp macro="">
      <cdr:nvCxnSpPr>
        <cdr:cNvPr id="9" name="Straight Connector 8"/>
        <cdr:cNvCxnSpPr/>
      </cdr:nvCxnSpPr>
      <cdr:spPr>
        <a:xfrm xmlns:a="http://schemas.openxmlformats.org/drawingml/2006/main">
          <a:off x="4899908" y="2518523"/>
          <a:ext cx="0" cy="42122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0.76852</cdr:x>
      <cdr:y>0.90761</cdr:y>
    </cdr:from>
    <cdr:to>
      <cdr:x>1</cdr:x>
      <cdr:y>0.97496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6263505" y="2838450"/>
          <a:ext cx="1886582" cy="2106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dirty="0" smtClean="0"/>
            <a:t>2017</a:t>
          </a:r>
          <a:endParaRPr lang="en-US" sz="12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0.15903</cdr:x>
      <cdr:y>0</cdr:y>
    </cdr:from>
    <cdr:to>
      <cdr:x>0.61103</cdr:x>
      <cdr:y>0.07983</cdr:y>
    </cdr:to>
    <cdr:sp macro="" textlink="">
      <cdr:nvSpPr>
        <cdr:cNvPr id="2" name="TextBox 20"/>
        <cdr:cNvSpPr txBox="1"/>
      </cdr:nvSpPr>
      <cdr:spPr bwMode="auto">
        <a:xfrm xmlns:a="http://schemas.openxmlformats.org/drawingml/2006/main">
          <a:off x="1228911" y="0"/>
          <a:ext cx="3492850" cy="2308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>
          <a:prstTxWarp prst="textNoShape">
            <a:avLst/>
          </a:prstTxWarp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/>
          <a:r>
            <a:rPr lang="en-US" sz="1200" dirty="0" smtClean="0">
              <a:solidFill>
                <a:srgbClr val="000000"/>
              </a:solidFill>
              <a:ea typeface="Times New Roman" charset="0"/>
              <a:cs typeface="Times New Roman" charset="0"/>
            </a:rPr>
            <a:t>History</a:t>
          </a:r>
        </a:p>
      </cdr:txBody>
    </cdr:sp>
  </cdr:relSizeAnchor>
  <cdr:relSizeAnchor xmlns:cdr="http://schemas.openxmlformats.org/drawingml/2006/chartDrawing">
    <cdr:from>
      <cdr:x>0.55476</cdr:x>
      <cdr:y>0</cdr:y>
    </cdr:from>
    <cdr:to>
      <cdr:x>0.97094</cdr:x>
      <cdr:y>0.07983</cdr:y>
    </cdr:to>
    <cdr:sp macro="" textlink="">
      <cdr:nvSpPr>
        <cdr:cNvPr id="3" name="TextBox 21"/>
        <cdr:cNvSpPr txBox="1"/>
      </cdr:nvSpPr>
      <cdr:spPr bwMode="auto">
        <a:xfrm xmlns:a="http://schemas.openxmlformats.org/drawingml/2006/main">
          <a:off x="4286932" y="0"/>
          <a:ext cx="3216049" cy="2308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>
          <a:prstTxWarp prst="textNoShape">
            <a:avLst/>
          </a:prstTxWarp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/>
          <a:r>
            <a:rPr lang="en-US" sz="1200" dirty="0" smtClean="0">
              <a:solidFill>
                <a:srgbClr val="000000"/>
              </a:solidFill>
              <a:ea typeface="Times New Roman" charset="0"/>
              <a:cs typeface="Times New Roman" charset="0"/>
            </a:rPr>
            <a:t>Projections</a:t>
          </a:r>
        </a:p>
      </cdr:txBody>
    </cdr:sp>
  </cdr:relSizeAnchor>
  <cdr:relSizeAnchor xmlns:cdr="http://schemas.openxmlformats.org/drawingml/2006/chartDrawing">
    <cdr:from>
      <cdr:x>0.48202</cdr:x>
      <cdr:y>0</cdr:y>
    </cdr:from>
    <cdr:to>
      <cdr:x>0.54013</cdr:x>
      <cdr:y>0.07856</cdr:y>
    </cdr:to>
    <cdr:sp macro="" textlink="">
      <cdr:nvSpPr>
        <cdr:cNvPr id="4" name="TextBox 23"/>
        <cdr:cNvSpPr txBox="1"/>
      </cdr:nvSpPr>
      <cdr:spPr bwMode="auto">
        <a:xfrm xmlns:a="http://schemas.openxmlformats.org/drawingml/2006/main">
          <a:off x="3724830" y="0"/>
          <a:ext cx="449048" cy="2308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>
          <a:prstTxWarp prst="textNoShape">
            <a:avLst/>
          </a:prstTxWarp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dirty="0" smtClean="0">
              <a:solidFill>
                <a:srgbClr val="000000"/>
              </a:solidFill>
              <a:ea typeface="Times New Roman" charset="0"/>
              <a:cs typeface="Times New Roman" charset="0"/>
            </a:rPr>
            <a:t>2015</a:t>
          </a:r>
        </a:p>
      </cdr:txBody>
    </cdr:sp>
  </cdr:relSizeAnchor>
  <cdr:relSizeAnchor xmlns:cdr="http://schemas.openxmlformats.org/drawingml/2006/chartDrawing">
    <cdr:from>
      <cdr:x>0.50631</cdr:x>
      <cdr:y>0.06254</cdr:y>
    </cdr:from>
    <cdr:to>
      <cdr:x>0.51071</cdr:x>
      <cdr:y>0.91408</cdr:y>
    </cdr:to>
    <cdr:cxnSp macro="">
      <cdr:nvCxnSpPr>
        <cdr:cNvPr id="6" name="Straight Connector 5"/>
        <cdr:cNvCxnSpPr/>
      </cdr:nvCxnSpPr>
      <cdr:spPr bwMode="auto">
        <a:xfrm xmlns:a="http://schemas.openxmlformats.org/drawingml/2006/main">
          <a:off x="4023677" y="273916"/>
          <a:ext cx="34918" cy="3729686"/>
        </a:xfrm>
        <a:prstGeom xmlns:a="http://schemas.openxmlformats.org/drawingml/2006/main" prst="line">
          <a:avLst/>
        </a:prstGeom>
        <a:solidFill xmlns:a="http://schemas.openxmlformats.org/drawingml/2006/main">
          <a:schemeClr val="accent1"/>
        </a:solidFill>
        <a:ln xmlns:a="http://schemas.openxmlformats.org/drawingml/2006/main" w="12700" cap="flat" cmpd="sng" algn="ctr">
          <a:solidFill>
            <a:schemeClr val="bg1">
              <a:lumMod val="65000"/>
              <a:alpha val="65000"/>
            </a:schemeClr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0.30663</cdr:x>
      <cdr:y>0.08844</cdr:y>
    </cdr:from>
    <cdr:to>
      <cdr:x>0.30716</cdr:x>
      <cdr:y>0.89446</cdr:y>
    </cdr:to>
    <cdr:cxnSp macro="">
      <cdr:nvCxnSpPr>
        <cdr:cNvPr id="2" name="Straight Connector 1"/>
        <cdr:cNvCxnSpPr/>
      </cdr:nvCxnSpPr>
      <cdr:spPr bwMode="auto">
        <a:xfrm xmlns:a="http://schemas.openxmlformats.org/drawingml/2006/main">
          <a:off x="2436812" y="387350"/>
          <a:ext cx="4197" cy="3530307"/>
        </a:xfrm>
        <a:prstGeom xmlns:a="http://schemas.openxmlformats.org/drawingml/2006/main" prst="line">
          <a:avLst/>
        </a:prstGeom>
        <a:solidFill xmlns:a="http://schemas.openxmlformats.org/drawingml/2006/main">
          <a:schemeClr val="accent1"/>
        </a:solidFill>
        <a:ln xmlns:a="http://schemas.openxmlformats.org/drawingml/2006/main" w="12700" cap="flat" cmpd="sng" algn="ctr">
          <a:solidFill>
            <a:schemeClr val="bg1">
              <a:lumMod val="65000"/>
              <a:alpha val="65000"/>
            </a:schemeClr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  <cdr:relSizeAnchor xmlns:cdr="http://schemas.openxmlformats.org/drawingml/2006/chartDrawing">
    <cdr:from>
      <cdr:x>0.05753</cdr:x>
      <cdr:y>0.02502</cdr:y>
    </cdr:from>
    <cdr:to>
      <cdr:x>0.25437</cdr:x>
      <cdr:y>0.10576</cdr:y>
    </cdr:to>
    <cdr:sp macro="" textlink="">
      <cdr:nvSpPr>
        <cdr:cNvPr id="6" name="TextBox 20"/>
        <cdr:cNvSpPr txBox="1"/>
      </cdr:nvSpPr>
      <cdr:spPr bwMode="auto">
        <a:xfrm xmlns:a="http://schemas.openxmlformats.org/drawingml/2006/main">
          <a:off x="457192" y="109601"/>
          <a:ext cx="1564293" cy="35363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>
          <a:prstTxWarp prst="textNoShape">
            <a:avLst/>
          </a:prstTxWarp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/>
          <a:r>
            <a:rPr lang="en-US" sz="1200" dirty="0">
              <a:solidFill>
                <a:srgbClr val="000000"/>
              </a:solidFill>
              <a:ea typeface="Times New Roman" charset="0"/>
              <a:cs typeface="Times New Roman" charset="0"/>
            </a:rPr>
            <a:t>History</a:t>
          </a:r>
        </a:p>
      </cdr:txBody>
    </cdr:sp>
  </cdr:relSizeAnchor>
  <cdr:relSizeAnchor xmlns:cdr="http://schemas.openxmlformats.org/drawingml/2006/chartDrawing">
    <cdr:from>
      <cdr:x>0.21746</cdr:x>
      <cdr:y>0.02502</cdr:y>
    </cdr:from>
    <cdr:to>
      <cdr:x>0.91346</cdr:x>
      <cdr:y>0.10576</cdr:y>
    </cdr:to>
    <cdr:sp macro="" textlink="">
      <cdr:nvSpPr>
        <cdr:cNvPr id="7" name="TextBox 21"/>
        <cdr:cNvSpPr txBox="1"/>
      </cdr:nvSpPr>
      <cdr:spPr bwMode="auto">
        <a:xfrm xmlns:a="http://schemas.openxmlformats.org/drawingml/2006/main">
          <a:off x="1728160" y="109601"/>
          <a:ext cx="5531129" cy="35363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>
          <a:prstTxWarp prst="textNoShape">
            <a:avLst/>
          </a:prstTxWarp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/>
          <a:r>
            <a:rPr lang="en-US" sz="1200" dirty="0">
              <a:solidFill>
                <a:srgbClr val="000000"/>
              </a:solidFill>
              <a:ea typeface="Times New Roman" charset="0"/>
              <a:cs typeface="Times New Roman" charset="0"/>
            </a:rPr>
            <a:t>Projections</a:t>
          </a:r>
        </a:p>
      </cdr:txBody>
    </cdr:sp>
  </cdr:relSizeAnchor>
  <cdr:relSizeAnchor xmlns:cdr="http://schemas.openxmlformats.org/drawingml/2006/chartDrawing">
    <cdr:from>
      <cdr:x>0.28863</cdr:x>
      <cdr:y>0.02502</cdr:y>
    </cdr:from>
    <cdr:to>
      <cdr:x>0.33151</cdr:x>
      <cdr:y>0.10576</cdr:y>
    </cdr:to>
    <cdr:sp macro="" textlink="">
      <cdr:nvSpPr>
        <cdr:cNvPr id="8" name="TextBox 22"/>
        <cdr:cNvSpPr txBox="1"/>
      </cdr:nvSpPr>
      <cdr:spPr bwMode="auto">
        <a:xfrm xmlns:a="http://schemas.openxmlformats.org/drawingml/2006/main">
          <a:off x="2293750" y="109601"/>
          <a:ext cx="340768" cy="35363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dirty="0">
              <a:solidFill>
                <a:srgbClr val="000000"/>
              </a:solidFill>
              <a:ea typeface="Times New Roman" charset="0"/>
              <a:cs typeface="Times New Roman" charset="0"/>
            </a:rPr>
            <a:t>2015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0.05109</cdr:x>
      <cdr:y>0</cdr:y>
    </cdr:from>
    <cdr:to>
      <cdr:x>0.09846</cdr:x>
      <cdr:y>0.09351</cdr:y>
    </cdr:to>
    <cdr:sp macro="" textlink="">
      <cdr:nvSpPr>
        <cdr:cNvPr id="5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8753" y="0"/>
          <a:ext cx="379025" cy="28783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algn="ctr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pPr algn="ctr"/>
          <a:r>
            <a:rPr lang="en-US" sz="1400" dirty="0" smtClean="0">
              <a:solidFill>
                <a:srgbClr val="FFFFFF"/>
              </a:solidFill>
            </a:rPr>
            <a:t>13%</a:t>
          </a:r>
          <a:endParaRPr lang="en-US" sz="1400" dirty="0">
            <a:solidFill>
              <a:srgbClr val="FFFFFF"/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0.52535</cdr:x>
      <cdr:y>0</cdr:y>
    </cdr:from>
    <cdr:to>
      <cdr:x>0.87307</cdr:x>
      <cdr:y>0.09474</cdr:y>
    </cdr:to>
    <cdr:sp macro="" textlink="">
      <cdr:nvSpPr>
        <cdr:cNvPr id="2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03294" y="0"/>
          <a:ext cx="2782111" cy="28291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algn="ctr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dirty="0">
              <a:solidFill>
                <a:srgbClr val="000000"/>
              </a:solidFill>
            </a:rPr>
            <a:t>Projections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0.52523</cdr:x>
      <cdr:y>0.09799</cdr:y>
    </cdr:to>
    <cdr:sp macro="" textlink="">
      <cdr:nvSpPr>
        <cdr:cNvPr id="3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-685800" y="-1437438"/>
          <a:ext cx="4202348" cy="29264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algn="ctr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dirty="0">
              <a:solidFill>
                <a:srgbClr val="000000"/>
              </a:solidFill>
            </a:rPr>
            <a:t>History</a:t>
          </a:r>
        </a:p>
      </cdr:txBody>
    </cdr:sp>
  </cdr:relSizeAnchor>
  <cdr:relSizeAnchor xmlns:cdr="http://schemas.openxmlformats.org/drawingml/2006/chartDrawing">
    <cdr:from>
      <cdr:x>0.45833</cdr:x>
      <cdr:y>0</cdr:y>
    </cdr:from>
    <cdr:to>
      <cdr:x>0.54782</cdr:x>
      <cdr:y>0.09284</cdr:y>
    </cdr:to>
    <cdr:sp macro="" textlink="">
      <cdr:nvSpPr>
        <cdr:cNvPr id="4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67124" y="0"/>
          <a:ext cx="715983" cy="27725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45853" rIns="0" bIns="45853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spcBef>
              <a:spcPct val="50000"/>
            </a:spcBef>
            <a:buFont typeface="Wingdings" pitchFamily="2" charset="2"/>
            <a:buNone/>
          </a:pPr>
          <a:r>
            <a:rPr lang="en-US" sz="1200" dirty="0">
              <a:solidFill>
                <a:srgbClr val="000000"/>
              </a:solidFill>
            </a:rPr>
            <a:t>2015</a:t>
          </a:r>
          <a:endParaRPr lang="en-GB" sz="1200" dirty="0">
            <a:solidFill>
              <a:srgbClr val="000000"/>
            </a:solidFill>
          </a:endParaRPr>
        </a:p>
      </cdr:txBody>
    </cdr:sp>
  </cdr:relSizeAnchor>
  <cdr:relSizeAnchor xmlns:cdr="http://schemas.openxmlformats.org/drawingml/2006/chartDrawing">
    <cdr:from>
      <cdr:x>0.50295</cdr:x>
      <cdr:y>0.08464</cdr:y>
    </cdr:from>
    <cdr:to>
      <cdr:x>0.50352</cdr:x>
      <cdr:y>0.91535</cdr:y>
    </cdr:to>
    <cdr:cxnSp macro="">
      <cdr:nvCxnSpPr>
        <cdr:cNvPr id="5" name="Straight Connector 4"/>
        <cdr:cNvCxnSpPr/>
      </cdr:nvCxnSpPr>
      <cdr:spPr bwMode="auto">
        <a:xfrm xmlns:a="http://schemas.openxmlformats.org/drawingml/2006/main" flipH="1">
          <a:off x="4024122" y="252781"/>
          <a:ext cx="4561" cy="2480807"/>
        </a:xfrm>
        <a:prstGeom xmlns:a="http://schemas.openxmlformats.org/drawingml/2006/main" prst="line">
          <a:avLst/>
        </a:prstGeom>
        <a:solidFill xmlns:a="http://schemas.openxmlformats.org/drawingml/2006/main">
          <a:schemeClr val="accent1"/>
        </a:solidFill>
        <a:ln xmlns:a="http://schemas.openxmlformats.org/drawingml/2006/main" w="12700" cap="flat" cmpd="sng" algn="ctr">
          <a:solidFill>
            <a:schemeClr val="bg1">
              <a:lumMod val="65000"/>
            </a:schemeClr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  <cdr:relSizeAnchor xmlns:cdr="http://schemas.openxmlformats.org/drawingml/2006/chartDrawing">
    <cdr:from>
      <cdr:x>0.0817</cdr:x>
      <cdr:y>0.1357</cdr:y>
    </cdr:from>
    <cdr:to>
      <cdr:x>0.42236</cdr:x>
      <cdr:y>0.27285</cdr:y>
    </cdr:to>
    <cdr:sp macro="" textlink="">
      <cdr:nvSpPr>
        <cdr:cNvPr id="8" name="Text Box 20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49236" y="594360"/>
          <a:ext cx="2707234" cy="60070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algn="ctr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dirty="0">
              <a:solidFill>
                <a:schemeClr val="accent1"/>
              </a:solidFill>
            </a:rPr>
            <a:t>Residential</a:t>
          </a:r>
        </a:p>
      </cdr:txBody>
    </cdr:sp>
  </cdr:relSizeAnchor>
  <cdr:relSizeAnchor xmlns:cdr="http://schemas.openxmlformats.org/drawingml/2006/chartDrawing">
    <cdr:from>
      <cdr:x>0.097</cdr:x>
      <cdr:y>0.30787</cdr:y>
    </cdr:from>
    <cdr:to>
      <cdr:x>0.40706</cdr:x>
      <cdr:y>0.44502</cdr:y>
    </cdr:to>
    <cdr:sp macro="" textlink="">
      <cdr:nvSpPr>
        <cdr:cNvPr id="9" name="Text Box 20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70825" y="1348449"/>
          <a:ext cx="2464055" cy="60070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algn="ctr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dirty="0">
              <a:solidFill>
                <a:srgbClr val="A33340"/>
              </a:solidFill>
            </a:rPr>
            <a:t>Commercial</a:t>
          </a:r>
        </a:p>
      </cdr:txBody>
    </cdr:sp>
  </cdr:relSizeAnchor>
  <cdr:relSizeAnchor xmlns:cdr="http://schemas.openxmlformats.org/drawingml/2006/chartDrawing">
    <cdr:from>
      <cdr:x>0.097</cdr:x>
      <cdr:y>0.43142</cdr:y>
    </cdr:from>
    <cdr:to>
      <cdr:x>0.40705</cdr:x>
      <cdr:y>0.56857</cdr:y>
    </cdr:to>
    <cdr:sp macro="" textlink="">
      <cdr:nvSpPr>
        <cdr:cNvPr id="10" name="Text Box 20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70865" y="1889603"/>
          <a:ext cx="2463975" cy="60070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algn="ctr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dirty="0">
              <a:solidFill>
                <a:schemeClr val="accent3"/>
              </a:solidFill>
            </a:rPr>
            <a:t>Industrial</a:t>
          </a:r>
        </a:p>
      </cdr:txBody>
    </cdr:sp>
  </cdr:relSizeAnchor>
  <cdr:relSizeAnchor xmlns:cdr="http://schemas.openxmlformats.org/drawingml/2006/chartDrawing">
    <cdr:from>
      <cdr:x>0.19078</cdr:x>
      <cdr:y>0.69942</cdr:y>
    </cdr:from>
    <cdr:to>
      <cdr:x>0.39293</cdr:x>
      <cdr:y>0.77129</cdr:y>
    </cdr:to>
    <cdr:sp macro="" textlink="">
      <cdr:nvSpPr>
        <cdr:cNvPr id="11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516133" y="3063399"/>
          <a:ext cx="1606479" cy="31480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algn="ctr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/>
            <a:t>AEO2016 Reference</a:t>
          </a:r>
        </a:p>
      </cdr:txBody>
    </cdr:sp>
  </cdr:relSizeAnchor>
  <cdr:relSizeAnchor xmlns:cdr="http://schemas.openxmlformats.org/drawingml/2006/chartDrawing">
    <cdr:from>
      <cdr:x>0.19184</cdr:x>
      <cdr:y>0.65747</cdr:y>
    </cdr:from>
    <cdr:to>
      <cdr:x>0.30543</cdr:x>
      <cdr:y>0.7191</cdr:y>
    </cdr:to>
    <cdr:sp macro="" textlink="">
      <cdr:nvSpPr>
        <cdr:cNvPr id="12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524546" y="2879661"/>
          <a:ext cx="902741" cy="26993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algn="ctr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/>
            <a:t>No CPP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0.73504</cdr:x>
      <cdr:y>0.23328</cdr:y>
    </cdr:from>
    <cdr:to>
      <cdr:x>0.85906</cdr:x>
      <cdr:y>0.31553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5841377" y="1021726"/>
          <a:ext cx="985590" cy="36024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none" lIns="0" tIns="0" rIns="0" rtlCol="0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eaLnBrk="0" hangingPunct="0"/>
          <a:r>
            <a:rPr lang="en-US" sz="1200" i="0" dirty="0" smtClean="0">
              <a:solidFill>
                <a:schemeClr val="tx1"/>
              </a:solidFill>
              <a:latin typeface="Arial" pitchFamily="34" charset="0"/>
              <a:ea typeface="Times New Roman" charset="0"/>
              <a:cs typeface="Arial" pitchFamily="34" charset="0"/>
            </a:rPr>
            <a:t>Coal</a:t>
          </a:r>
        </a:p>
      </cdr:txBody>
    </cdr:sp>
  </cdr:relSizeAnchor>
  <cdr:relSizeAnchor xmlns:cdr="http://schemas.openxmlformats.org/drawingml/2006/chartDrawing">
    <cdr:from>
      <cdr:x>0.51945</cdr:x>
      <cdr:y>0.07536</cdr:y>
    </cdr:from>
    <cdr:to>
      <cdr:x>0.84383</cdr:x>
      <cdr:y>0.13136</cdr:y>
    </cdr:to>
    <cdr:sp macro="" textlink="">
      <cdr:nvSpPr>
        <cdr:cNvPr id="3" name="TextBox 1"/>
        <cdr:cNvSpPr txBox="1"/>
      </cdr:nvSpPr>
      <cdr:spPr bwMode="auto">
        <a:xfrm xmlns:a="http://schemas.openxmlformats.org/drawingml/2006/main">
          <a:off x="4128061" y="330070"/>
          <a:ext cx="2577856" cy="2452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l" eaLnBrk="0" hangingPunct="0"/>
          <a:r>
            <a:rPr lang="en-US" sz="1200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ea typeface="Times New Roman" charset="0"/>
              <a:cs typeface="Arial" pitchFamily="34" charset="0"/>
            </a:rPr>
            <a:t>Petroleum and other liquid fuels</a:t>
          </a:r>
          <a:endParaRPr lang="en-US" sz="1200" i="0" dirty="0" smtClean="0">
            <a:solidFill>
              <a:schemeClr val="accent5">
                <a:lumMod val="75000"/>
              </a:schemeClr>
            </a:solidFill>
            <a:latin typeface="Arial" pitchFamily="34" charset="0"/>
            <a:ea typeface="Times New Roman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0.6257</cdr:x>
      <cdr:y>0.39894</cdr:y>
    </cdr:from>
    <cdr:to>
      <cdr:x>0.77758</cdr:x>
      <cdr:y>0.46614</cdr:y>
    </cdr:to>
    <cdr:sp macro="" textlink="">
      <cdr:nvSpPr>
        <cdr:cNvPr id="5" name="TextBox 1"/>
        <cdr:cNvSpPr txBox="1"/>
      </cdr:nvSpPr>
      <cdr:spPr bwMode="auto">
        <a:xfrm xmlns:a="http://schemas.openxmlformats.org/drawingml/2006/main">
          <a:off x="4972454" y="1747324"/>
          <a:ext cx="1206994" cy="29433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eaLnBrk="0" hangingPunct="0"/>
          <a:r>
            <a:rPr lang="en-US" sz="1200" i="0" dirty="0" smtClean="0">
              <a:solidFill>
                <a:srgbClr val="00B0F0"/>
              </a:solidFill>
              <a:latin typeface="Arial" pitchFamily="34" charset="0"/>
              <a:ea typeface="Times New Roman" charset="0"/>
              <a:cs typeface="Arial" pitchFamily="34" charset="0"/>
            </a:rPr>
            <a:t>Natural gas</a:t>
          </a:r>
        </a:p>
      </cdr:txBody>
    </cdr:sp>
  </cdr:relSizeAnchor>
  <cdr:relSizeAnchor xmlns:cdr="http://schemas.openxmlformats.org/drawingml/2006/chartDrawing">
    <cdr:from>
      <cdr:x>0.44185</cdr:x>
      <cdr:y>0.03074</cdr:y>
    </cdr:from>
    <cdr:to>
      <cdr:x>0.44323</cdr:x>
      <cdr:y>0.88705</cdr:y>
    </cdr:to>
    <cdr:sp macro="" textlink="">
      <cdr:nvSpPr>
        <cdr:cNvPr id="9" name="Straight Connector 8"/>
        <cdr:cNvSpPr/>
      </cdr:nvSpPr>
      <cdr:spPr bwMode="auto">
        <a:xfrm xmlns:a="http://schemas.openxmlformats.org/drawingml/2006/main" flipH="1" flipV="1">
          <a:off x="3511391" y="134623"/>
          <a:ext cx="10967" cy="3750563"/>
        </a:xfrm>
        <a:prstGeom xmlns:a="http://schemas.openxmlformats.org/drawingml/2006/main" prst="line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bg1">
              <a:lumMod val="65000"/>
            </a:schemeClr>
          </a:solidFill>
          <a:prstDash val="dash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0.7844</cdr:x>
      <cdr:y>0.54869</cdr:y>
    </cdr:from>
    <cdr:to>
      <cdr:x>0.90843</cdr:x>
      <cdr:y>0.63094</cdr:y>
    </cdr:to>
    <cdr:sp macro="" textlink="">
      <cdr:nvSpPr>
        <cdr:cNvPr id="6" name="TextBox 1"/>
        <cdr:cNvSpPr txBox="1"/>
      </cdr:nvSpPr>
      <cdr:spPr bwMode="auto">
        <a:xfrm xmlns:a="http://schemas.openxmlformats.org/drawingml/2006/main">
          <a:off x="6233651" y="2403193"/>
          <a:ext cx="985669" cy="36024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i="0" dirty="0" smtClean="0">
              <a:solidFill>
                <a:srgbClr val="5D9732"/>
              </a:solidFill>
              <a:latin typeface="Arial" pitchFamily="34" charset="0"/>
              <a:ea typeface="Times New Roman" charset="0"/>
              <a:cs typeface="Arial" pitchFamily="34" charset="0"/>
            </a:rPr>
            <a:t>Renewables</a:t>
          </a:r>
        </a:p>
      </cdr:txBody>
    </cdr:sp>
  </cdr:relSizeAnchor>
  <cdr:relSizeAnchor xmlns:cdr="http://schemas.openxmlformats.org/drawingml/2006/chartDrawing">
    <cdr:from>
      <cdr:x>0.78696</cdr:x>
      <cdr:y>0.76509</cdr:y>
    </cdr:from>
    <cdr:to>
      <cdr:x>0.91098</cdr:x>
      <cdr:y>0.84734</cdr:y>
    </cdr:to>
    <cdr:sp macro="" textlink="">
      <cdr:nvSpPr>
        <cdr:cNvPr id="7" name="TextBox 1"/>
        <cdr:cNvSpPr txBox="1"/>
      </cdr:nvSpPr>
      <cdr:spPr bwMode="auto">
        <a:xfrm xmlns:a="http://schemas.openxmlformats.org/drawingml/2006/main">
          <a:off x="6254025" y="3351023"/>
          <a:ext cx="985590" cy="36024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i="0" dirty="0" smtClean="0">
              <a:solidFill>
                <a:srgbClr val="9E5710"/>
              </a:solidFill>
              <a:latin typeface="Arial" pitchFamily="34" charset="0"/>
              <a:ea typeface="Times New Roman" charset="0"/>
              <a:cs typeface="Arial" pitchFamily="34" charset="0"/>
            </a:rPr>
            <a:t>Nuclear</a:t>
          </a:r>
        </a:p>
      </cdr:txBody>
    </cdr:sp>
  </cdr:relSizeAnchor>
  <cdr:relSizeAnchor xmlns:cdr="http://schemas.openxmlformats.org/drawingml/2006/chartDrawing">
    <cdr:from>
      <cdr:x>0.79242</cdr:x>
      <cdr:y>0.30615</cdr:y>
    </cdr:from>
    <cdr:to>
      <cdr:x>1</cdr:x>
      <cdr:y>0.3884</cdr:y>
    </cdr:to>
    <cdr:sp macro="" textlink="">
      <cdr:nvSpPr>
        <cdr:cNvPr id="8" name="TextBox 1"/>
        <cdr:cNvSpPr txBox="1"/>
      </cdr:nvSpPr>
      <cdr:spPr bwMode="auto">
        <a:xfrm xmlns:a="http://schemas.openxmlformats.org/drawingml/2006/main">
          <a:off x="6340152" y="942385"/>
          <a:ext cx="1660848" cy="25317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i="0" dirty="0" smtClean="0">
              <a:solidFill>
                <a:schemeClr val="tx1"/>
              </a:solidFill>
              <a:latin typeface="Arial" pitchFamily="34" charset="0"/>
              <a:ea typeface="Times New Roman" charset="0"/>
              <a:cs typeface="Arial" pitchFamily="34" charset="0"/>
            </a:rPr>
            <a:t>Coal with U.S. CPP</a:t>
          </a:r>
        </a:p>
      </cdr:txBody>
    </cdr:sp>
  </cdr:relSizeAnchor>
  <cdr:relSizeAnchor xmlns:cdr="http://schemas.openxmlformats.org/drawingml/2006/chartDrawing">
    <cdr:from>
      <cdr:x>0.78821</cdr:x>
      <cdr:y>0.38685</cdr:y>
    </cdr:from>
    <cdr:to>
      <cdr:x>1</cdr:x>
      <cdr:y>0.4691</cdr:y>
    </cdr:to>
    <cdr:sp macro="" textlink="">
      <cdr:nvSpPr>
        <cdr:cNvPr id="10" name="TextBox 1"/>
        <cdr:cNvSpPr txBox="1"/>
      </cdr:nvSpPr>
      <cdr:spPr bwMode="auto">
        <a:xfrm xmlns:a="http://schemas.openxmlformats.org/drawingml/2006/main">
          <a:off x="6263957" y="1694354"/>
          <a:ext cx="1683068" cy="36024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i="0" dirty="0" smtClean="0">
              <a:solidFill>
                <a:srgbClr val="5D9732"/>
              </a:solidFill>
              <a:latin typeface="Arial" pitchFamily="34" charset="0"/>
              <a:ea typeface="Times New Roman" charset="0"/>
              <a:cs typeface="Arial" pitchFamily="34" charset="0"/>
            </a:rPr>
            <a:t>Renewables with </a:t>
          </a:r>
        </a:p>
        <a:p xmlns:a="http://schemas.openxmlformats.org/drawingml/2006/main">
          <a:pPr eaLnBrk="0" hangingPunct="0"/>
          <a:r>
            <a:rPr lang="en-US" sz="1200" i="0" dirty="0" smtClean="0">
              <a:solidFill>
                <a:srgbClr val="5D9732"/>
              </a:solidFill>
              <a:latin typeface="Arial" pitchFamily="34" charset="0"/>
              <a:ea typeface="Times New Roman" charset="0"/>
              <a:cs typeface="Arial" pitchFamily="34" charset="0"/>
            </a:rPr>
            <a:t>U.S. CPP</a:t>
          </a:r>
        </a:p>
      </cdr:txBody>
    </cdr:sp>
  </cdr:relSizeAnchor>
  <cdr:relSizeAnchor xmlns:cdr="http://schemas.openxmlformats.org/drawingml/2006/chartDrawing">
    <cdr:from>
      <cdr:x>0.27508</cdr:x>
      <cdr:y>0.2007</cdr:y>
    </cdr:from>
    <cdr:to>
      <cdr:x>0.48266</cdr:x>
      <cdr:y>0.31719</cdr:y>
    </cdr:to>
    <cdr:sp macro="" textlink="">
      <cdr:nvSpPr>
        <cdr:cNvPr id="11" name="TextBox 1"/>
        <cdr:cNvSpPr txBox="1"/>
      </cdr:nvSpPr>
      <cdr:spPr bwMode="auto">
        <a:xfrm xmlns:a="http://schemas.openxmlformats.org/drawingml/2006/main">
          <a:off x="2186103" y="879044"/>
          <a:ext cx="1649643" cy="51021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i="0" dirty="0" smtClean="0">
              <a:solidFill>
                <a:schemeClr val="tx1"/>
              </a:solidFill>
              <a:latin typeface="Arial" pitchFamily="34" charset="0"/>
              <a:ea typeface="Times New Roman" charset="0"/>
              <a:cs typeface="Arial" pitchFamily="34" charset="0"/>
            </a:rPr>
            <a:t>Share of</a:t>
          </a:r>
        </a:p>
        <a:p xmlns:a="http://schemas.openxmlformats.org/drawingml/2006/main">
          <a:pPr eaLnBrk="0" hangingPunct="0"/>
          <a:r>
            <a:rPr lang="en-US" sz="1200" i="0" dirty="0" smtClean="0">
              <a:solidFill>
                <a:schemeClr val="tx1"/>
              </a:solidFill>
              <a:latin typeface="Arial" pitchFamily="34" charset="0"/>
              <a:ea typeface="Times New Roman" charset="0"/>
              <a:cs typeface="Arial" pitchFamily="34" charset="0"/>
            </a:rPr>
            <a:t>total energy</a:t>
          </a:r>
        </a:p>
      </cdr:txBody>
    </cdr:sp>
  </cdr:relSizeAnchor>
  <cdr:relSizeAnchor xmlns:cdr="http://schemas.openxmlformats.org/drawingml/2006/chartDrawing">
    <cdr:from>
      <cdr:x>0.35677</cdr:x>
      <cdr:y>0.23413</cdr:y>
    </cdr:from>
    <cdr:to>
      <cdr:x>0.39472</cdr:x>
      <cdr:y>0.23413</cdr:y>
    </cdr:to>
    <cdr:cxnSp macro="">
      <cdr:nvCxnSpPr>
        <cdr:cNvPr id="12" name="Straight Arrow Connector 11"/>
        <cdr:cNvCxnSpPr/>
      </cdr:nvCxnSpPr>
      <cdr:spPr bwMode="auto">
        <a:xfrm xmlns:a="http://schemas.openxmlformats.org/drawingml/2006/main">
          <a:off x="2835275" y="1025483"/>
          <a:ext cx="301589" cy="0"/>
        </a:xfrm>
        <a:prstGeom xmlns:a="http://schemas.openxmlformats.org/drawingml/2006/main" prst="straightConnector1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 xmlns:a="http://schemas.openxmlformats.org/drawingml/2006/main"/>
      </cdr:spPr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7DE4794C-F5EF-4B2D-93D1-44697B2BA528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E45553FA-E54B-48B3-908E-BDE094C1A4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689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4820"/>
          </a:xfrm>
          <a:prstGeom prst="rect">
            <a:avLst/>
          </a:prstGeom>
        </p:spPr>
        <p:txBody>
          <a:bodyPr vert="horz" lIns="93160" tIns="46581" rIns="93160" bIns="4658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60" tIns="46581" rIns="93160" bIns="46581" rtlCol="0"/>
          <a:lstStyle>
            <a:lvl1pPr algn="r">
              <a:defRPr sz="1200"/>
            </a:lvl1pPr>
          </a:lstStyle>
          <a:p>
            <a:fld id="{76206BF8-075B-43A5-9410-434F7CD3D58A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0" tIns="46581" rIns="93160" bIns="4658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0" tIns="46581" rIns="93160" bIns="4658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3037840" cy="464820"/>
          </a:xfrm>
          <a:prstGeom prst="rect">
            <a:avLst/>
          </a:prstGeom>
        </p:spPr>
        <p:txBody>
          <a:bodyPr vert="horz" lIns="93160" tIns="46581" rIns="93160" bIns="4658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60" tIns="46581" rIns="93160" bIns="46581" rtlCol="0" anchor="b"/>
          <a:lstStyle>
            <a:lvl1pPr algn="r">
              <a:defRPr sz="1200"/>
            </a:lvl1pPr>
          </a:lstStyle>
          <a:p>
            <a:fld id="{0EBA4C88-B6CE-4DF6-AC5C-0E11A83F5D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18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3703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8143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786288" y="4275852"/>
            <a:ext cx="2017222" cy="213971"/>
          </a:xfrm>
          <a:prstGeom prst="rect">
            <a:avLst/>
          </a:prstGeom>
          <a:solidFill>
            <a:srgbClr val="FFFF00"/>
          </a:solidFill>
        </p:spPr>
        <p:txBody>
          <a:bodyPr wrap="square" lIns="90788" tIns="45394" rIns="90788" bIns="45394" rtlCol="0">
            <a:spAutoFit/>
          </a:bodyPr>
          <a:lstStyle/>
          <a:p>
            <a:endParaRPr lang="en-US" sz="800" dirty="0"/>
          </a:p>
        </p:txBody>
      </p:sp>
      <p:sp>
        <p:nvSpPr>
          <p:cNvPr id="5" name="TextBox 4"/>
          <p:cNvSpPr txBox="1"/>
          <p:nvPr/>
        </p:nvSpPr>
        <p:spPr>
          <a:xfrm>
            <a:off x="706027" y="4124495"/>
            <a:ext cx="5433891" cy="213971"/>
          </a:xfrm>
          <a:prstGeom prst="rect">
            <a:avLst/>
          </a:prstGeom>
          <a:solidFill>
            <a:srgbClr val="FFFF00"/>
          </a:solidFill>
        </p:spPr>
        <p:txBody>
          <a:bodyPr wrap="square" lIns="90788" tIns="45394" rIns="90788" bIns="45394" rtlCol="0">
            <a:spAutoFit/>
          </a:bodyPr>
          <a:lstStyle/>
          <a:p>
            <a:endParaRPr lang="en-US" sz="800" dirty="0"/>
          </a:p>
        </p:txBody>
      </p:sp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71575" y="592138"/>
            <a:ext cx="4616450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5941" y="4162334"/>
            <a:ext cx="5567532" cy="4704698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6569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8805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192" y="4844774"/>
            <a:ext cx="5588000" cy="380606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2479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2208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091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304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320" y="5000625"/>
            <a:ext cx="5655734" cy="3181350"/>
          </a:xfrm>
          <a:prstGeom prst="rect">
            <a:avLst/>
          </a:prstGeom>
        </p:spPr>
      </p:pic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83452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320" y="5000625"/>
            <a:ext cx="5655734" cy="3181350"/>
          </a:xfrm>
          <a:prstGeom prst="rect">
            <a:avLst/>
          </a:prstGeom>
        </p:spPr>
      </p:pic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066024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2050" y="690563"/>
            <a:ext cx="4610100" cy="3457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59000" y="4343699"/>
            <a:ext cx="6528358" cy="4306791"/>
          </a:xfrm>
        </p:spPr>
        <p:txBody>
          <a:bodyPr>
            <a:no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385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2050" y="690563"/>
            <a:ext cx="4610100" cy="3457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32112" y="4228826"/>
            <a:ext cx="6646263" cy="4677184"/>
          </a:xfrm>
        </p:spPr>
        <p:txBody>
          <a:bodyPr>
            <a:no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4006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84498" y="8685521"/>
            <a:ext cx="2972780" cy="457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7" tIns="45694" rIns="91387" bIns="45694" anchor="b"/>
          <a:lstStyle/>
          <a:p>
            <a:pPr algn="r" defTabSz="912669"/>
            <a:fld id="{5F00C109-73B0-4675-BD0E-B9ED1BA0C62F}" type="slidenum">
              <a:rPr lang="en-US" sz="1200">
                <a:solidFill>
                  <a:prstClr val="black"/>
                </a:solidFill>
              </a:rPr>
              <a:pPr algn="r" defTabSz="912669"/>
              <a:t>10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6627" name="Rectangle 7"/>
          <p:cNvSpPr txBox="1">
            <a:spLocks noGrp="1" noChangeArrowheads="1"/>
          </p:cNvSpPr>
          <p:nvPr/>
        </p:nvSpPr>
        <p:spPr bwMode="auto">
          <a:xfrm>
            <a:off x="3884498" y="8687084"/>
            <a:ext cx="2972780" cy="455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72" tIns="45738" rIns="91472" bIns="45738" anchor="b"/>
          <a:lstStyle/>
          <a:p>
            <a:pPr algn="r" defTabSz="914227"/>
            <a:fld id="{FD524CA2-E62A-423A-A7CA-92EFC83E5EC6}" type="slidenum">
              <a:rPr lang="en-US" sz="1200">
                <a:solidFill>
                  <a:prstClr val="black"/>
                </a:solidFill>
              </a:rPr>
              <a:pPr algn="r" defTabSz="914227"/>
              <a:t>10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9825" y="682625"/>
            <a:ext cx="4570413" cy="3427413"/>
          </a:xfrm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649" y="4175129"/>
            <a:ext cx="6490946" cy="4624839"/>
          </a:xfrm>
          <a:noFill/>
          <a:ln/>
        </p:spPr>
        <p:txBody>
          <a:bodyPr lIns="91472" tIns="45738" rIns="91472" bIns="45738">
            <a:no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1466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2050" y="690563"/>
            <a:ext cx="4610100" cy="3457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4825" y="4184511"/>
            <a:ext cx="6612534" cy="4465979"/>
          </a:xfrm>
        </p:spPr>
        <p:txBody>
          <a:bodyPr>
            <a:noAutofit/>
          </a:bodyPr>
          <a:lstStyle/>
          <a:p>
            <a:pPr marL="171450" indent="-171450">
              <a:spcAft>
                <a:spcPts val="800"/>
              </a:spcAft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2811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26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987552"/>
            <a:ext cx="7772400" cy="1371600"/>
          </a:xfrm>
          <a:prstGeom prst="rect">
            <a:avLst/>
          </a:prstGeom>
        </p:spPr>
        <p:txBody>
          <a:bodyPr anchor="b" anchorCtr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Title – Click to edit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924800" y="6573310"/>
            <a:ext cx="811213" cy="230187"/>
          </a:xfrm>
          <a:prstGeom prst="rect">
            <a:avLst/>
          </a:prstGeom>
          <a:noFill/>
        </p:spPr>
        <p:txBody>
          <a:bodyPr lIns="0" tIns="0" rIns="0">
            <a:spAutoFit/>
          </a:bodyPr>
          <a:lstStyle/>
          <a:p>
            <a:pPr eaLnBrk="0" hangingPunct="0"/>
            <a:r>
              <a:rPr lang="en-US" sz="1200" dirty="0">
                <a:solidFill>
                  <a:schemeClr val="bg1"/>
                </a:solidFill>
                <a:latin typeface="Times New Roman" charset="0"/>
                <a:cs typeface="Times New Roman" charset="0"/>
              </a:rPr>
              <a:t>www.eia.gov</a:t>
            </a:r>
          </a:p>
        </p:txBody>
      </p:sp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7734163" y="6675122"/>
            <a:ext cx="182879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cxnSp>
        <p:nvCxnSpPr>
          <p:cNvPr id="7" name="Straight Connector 6"/>
          <p:cNvCxnSpPr/>
          <p:nvPr/>
        </p:nvCxnSpPr>
        <p:spPr bwMode="auto">
          <a:xfrm rot="10800000" flipH="1">
            <a:off x="607919" y="3649756"/>
            <a:ext cx="80502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8" name="Picture 7" descr="icon_row-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1272" y="3081597"/>
            <a:ext cx="7226428" cy="36645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 bwMode="auto">
          <a:xfrm>
            <a:off x="776043" y="6493417"/>
            <a:ext cx="4031311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rtlCol="0" anchor="b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i="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U.S. Energy Information Administration</a:t>
            </a:r>
          </a:p>
        </p:txBody>
      </p:sp>
      <p:cxnSp>
        <p:nvCxnSpPr>
          <p:cNvPr id="11" name="Straight Connector 12"/>
          <p:cNvCxnSpPr>
            <a:cxnSpLocks noChangeShapeType="1"/>
          </p:cNvCxnSpPr>
          <p:nvPr/>
        </p:nvCxnSpPr>
        <p:spPr bwMode="auto">
          <a:xfrm rot="5400000">
            <a:off x="538924" y="6616600"/>
            <a:ext cx="285296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2" name="TextBox 11"/>
          <p:cNvSpPr txBox="1"/>
          <p:nvPr/>
        </p:nvSpPr>
        <p:spPr>
          <a:xfrm>
            <a:off x="5672747" y="6573310"/>
            <a:ext cx="2082192" cy="230832"/>
          </a:xfrm>
          <a:prstGeom prst="rect">
            <a:avLst/>
          </a:prstGeom>
          <a:noFill/>
        </p:spPr>
        <p:txBody>
          <a:bodyPr wrap="square" lIns="0" tIns="0" rIns="0">
            <a:spAutoFit/>
          </a:bodyPr>
          <a:lstStyle/>
          <a:p>
            <a:pPr eaLnBrk="0" hangingPunct="0"/>
            <a:r>
              <a:rPr lang="en-US" sz="1200" i="1" dirty="0" smtClean="0">
                <a:solidFill>
                  <a:schemeClr val="bg1"/>
                </a:solidFill>
                <a:latin typeface="Times New Roman" charset="0"/>
                <a:cs typeface="Times New Roman" charset="0"/>
              </a:rPr>
              <a:t>Independent Statistics</a:t>
            </a:r>
            <a:r>
              <a:rPr lang="en-US" sz="1200" i="1" baseline="0" dirty="0" smtClean="0">
                <a:solidFill>
                  <a:schemeClr val="bg1"/>
                </a:solidFill>
                <a:latin typeface="Times New Roman" charset="0"/>
                <a:cs typeface="Times New Roman" charset="0"/>
              </a:rPr>
              <a:t> &amp; Analysis</a:t>
            </a:r>
            <a:endParaRPr lang="en-US" sz="1200" i="1" dirty="0">
              <a:solidFill>
                <a:schemeClr val="bg1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3813048"/>
            <a:ext cx="7388352" cy="1417320"/>
          </a:xfrm>
          <a:prstGeom prst="rect">
            <a:avLst/>
          </a:prstGeom>
        </p:spPr>
        <p:txBody>
          <a:bodyPr/>
          <a:lstStyle>
            <a:lvl1pPr marL="347472" marR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800" i="1">
                <a:latin typeface="+mj-lt"/>
              </a:defRPr>
            </a:lvl1pPr>
          </a:lstStyle>
          <a:p>
            <a:pPr lvl="0"/>
            <a:r>
              <a:rPr lang="en-US" dirty="0" smtClean="0"/>
              <a:t>Audience</a:t>
            </a:r>
          </a:p>
          <a:p>
            <a:pPr lvl="0"/>
            <a:r>
              <a:rPr lang="en-US" dirty="0" smtClean="0"/>
              <a:t>Presenter, Title</a:t>
            </a:r>
          </a:p>
          <a:p>
            <a:pPr lvl="0"/>
            <a:r>
              <a:rPr lang="en-US" dirty="0" smtClean="0"/>
              <a:t>Month DD, YYYY  |  City, State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line or bar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13"/>
          <p:cNvSpPr>
            <a:spLocks noChangeAspect="1"/>
          </p:cNvSpPr>
          <p:nvPr/>
        </p:nvSpPr>
        <p:spPr bwMode="auto">
          <a:xfrm>
            <a:off x="8732838" y="6456542"/>
            <a:ext cx="276225" cy="274638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0080" y="73152"/>
            <a:ext cx="8046720" cy="777240"/>
          </a:xfrm>
          <a:prstGeom prst="rect">
            <a:avLst/>
          </a:prstGeom>
        </p:spPr>
        <p:txBody>
          <a:bodyPr tIns="91440" bIns="0"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This can span two lines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Presenter name, Presentation location, Presentation 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452191" y="6546056"/>
            <a:ext cx="438150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40080" y="1527048"/>
            <a:ext cx="7946136" cy="4379976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r>
              <a:rPr lang="en-US" smtClean="0"/>
              <a:t>Click icon to add chart</a:t>
            </a:r>
            <a:endParaRPr lang="en-US" dirty="0" smtClean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640080" y="896112"/>
            <a:ext cx="4005072" cy="548640"/>
          </a:xfrm>
          <a:prstGeom prst="rect">
            <a:avLst/>
          </a:prstGeom>
        </p:spPr>
        <p:txBody>
          <a:bodyPr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y-axis title here</a:t>
            </a:r>
          </a:p>
          <a:p>
            <a:pPr lvl="0"/>
            <a:r>
              <a:rPr lang="en-US" dirty="0" smtClean="0"/>
              <a:t>y-axis units here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4690872" y="896112"/>
            <a:ext cx="3895344" cy="548640"/>
          </a:xfrm>
          <a:prstGeom prst="rect">
            <a:avLst/>
          </a:prstGeom>
        </p:spPr>
        <p:txBody>
          <a:bodyPr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secondary y-axis title here</a:t>
            </a:r>
          </a:p>
          <a:p>
            <a:pPr lvl="0"/>
            <a:r>
              <a:rPr lang="en-US" dirty="0" smtClean="0"/>
              <a:t>secondary y-axis units here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640080" y="5952744"/>
            <a:ext cx="7946136" cy="246888"/>
          </a:xfrm>
          <a:prstGeom prst="rect">
            <a:avLst/>
          </a:prstGeom>
        </p:spPr>
        <p:txBody>
          <a:bodyPr anchor="b" anchorCtr="0"/>
          <a:lstStyle>
            <a:lvl1pPr>
              <a:buNone/>
              <a:defRPr sz="12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 smtClean="0"/>
              <a:t>Source: Click to edit text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pi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13"/>
          <p:cNvSpPr>
            <a:spLocks noChangeAspect="1"/>
          </p:cNvSpPr>
          <p:nvPr/>
        </p:nvSpPr>
        <p:spPr bwMode="auto">
          <a:xfrm>
            <a:off x="8732838" y="6456542"/>
            <a:ext cx="276225" cy="274638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0080" y="73152"/>
            <a:ext cx="8046720" cy="777240"/>
          </a:xfrm>
          <a:prstGeom prst="rect">
            <a:avLst/>
          </a:prstGeom>
        </p:spPr>
        <p:txBody>
          <a:bodyPr tIns="91440" bIns="0"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This can span two lines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Presenter name, Presentation location, Presentation 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452191" y="6546056"/>
            <a:ext cx="438150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40080" y="1234440"/>
            <a:ext cx="7946136" cy="4672584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r>
              <a:rPr lang="en-US" smtClean="0"/>
              <a:t>Click icon to add chart</a:t>
            </a:r>
            <a:endParaRPr lang="en-US" dirty="0" smtClean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640080" y="896112"/>
            <a:ext cx="7946136" cy="292608"/>
          </a:xfrm>
          <a:prstGeom prst="rect">
            <a:avLst/>
          </a:prstGeom>
        </p:spPr>
        <p:txBody>
          <a:bodyPr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pie chart units here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640080" y="5952744"/>
            <a:ext cx="7946136" cy="246888"/>
          </a:xfrm>
          <a:prstGeom prst="rect">
            <a:avLst/>
          </a:prstGeom>
        </p:spPr>
        <p:txBody>
          <a:bodyPr anchor="b" anchorCtr="0"/>
          <a:lstStyle>
            <a:lvl1pPr>
              <a:buNone/>
              <a:defRPr sz="12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 smtClean="0"/>
              <a:t>Source: Click to edit text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13"/>
          <p:cNvSpPr>
            <a:spLocks noChangeAspect="1"/>
          </p:cNvSpPr>
          <p:nvPr/>
        </p:nvSpPr>
        <p:spPr bwMode="auto">
          <a:xfrm>
            <a:off x="8732838" y="6456542"/>
            <a:ext cx="276225" cy="274638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0080" y="73152"/>
            <a:ext cx="8046720" cy="777240"/>
          </a:xfrm>
          <a:prstGeom prst="rect">
            <a:avLst/>
          </a:prstGeom>
        </p:spPr>
        <p:txBody>
          <a:bodyPr tIns="91440" bIns="0"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This can span two lines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Presenter name, Presentation location, Presentation 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452191" y="6546056"/>
            <a:ext cx="438150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6" name="Text Placehold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640080" y="5952744"/>
            <a:ext cx="7946136" cy="246888"/>
          </a:xfrm>
          <a:prstGeom prst="rect">
            <a:avLst/>
          </a:prstGeom>
        </p:spPr>
        <p:txBody>
          <a:bodyPr anchor="b" anchorCtr="0"/>
          <a:lstStyle>
            <a:lvl1pPr>
              <a:buNone/>
              <a:defRPr sz="12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 smtClean="0"/>
              <a:t>Source: Click to edit text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640080" y="850392"/>
            <a:ext cx="8046720" cy="5056632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r>
              <a:rPr lang="en-US" smtClean="0"/>
              <a:t>Click icon to add picture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13"/>
          <p:cNvSpPr>
            <a:spLocks noChangeAspect="1"/>
          </p:cNvSpPr>
          <p:nvPr/>
        </p:nvSpPr>
        <p:spPr bwMode="auto">
          <a:xfrm>
            <a:off x="8732838" y="6456542"/>
            <a:ext cx="276225" cy="274638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Presenter name, Presentation location, Presentation 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452191" y="6546056"/>
            <a:ext cx="438150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*full-screen image/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alternate presentation title slide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987552"/>
            <a:ext cx="7772400" cy="731520"/>
          </a:xfrm>
          <a:prstGeom prst="rect">
            <a:avLst/>
          </a:prstGeom>
        </p:spPr>
        <p:txBody>
          <a:bodyPr anchor="b" anchorCtr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Title – Click to edit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924800" y="6573310"/>
            <a:ext cx="811213" cy="230187"/>
          </a:xfrm>
          <a:prstGeom prst="rect">
            <a:avLst/>
          </a:prstGeom>
          <a:noFill/>
        </p:spPr>
        <p:txBody>
          <a:bodyPr lIns="0" tIns="0" rIns="0">
            <a:spAutoFit/>
          </a:bodyPr>
          <a:lstStyle/>
          <a:p>
            <a:pPr eaLnBrk="0" hangingPunct="0"/>
            <a:r>
              <a:rPr lang="en-US" sz="1200" dirty="0">
                <a:solidFill>
                  <a:schemeClr val="bg1"/>
                </a:solidFill>
                <a:latin typeface="Times New Roman" charset="0"/>
                <a:cs typeface="Times New Roman" charset="0"/>
              </a:rPr>
              <a:t>www.eia.gov</a:t>
            </a:r>
          </a:p>
        </p:txBody>
      </p:sp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7734163" y="6675122"/>
            <a:ext cx="182879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cxnSp>
        <p:nvCxnSpPr>
          <p:cNvPr id="7" name="Straight Connector 6"/>
          <p:cNvCxnSpPr/>
          <p:nvPr/>
        </p:nvCxnSpPr>
        <p:spPr bwMode="auto">
          <a:xfrm rot="10800000" flipH="1">
            <a:off x="607919" y="3649756"/>
            <a:ext cx="80502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8" name="Picture 7" descr="icon_row-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1272" y="3081597"/>
            <a:ext cx="7226428" cy="36645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 bwMode="auto">
          <a:xfrm>
            <a:off x="776043" y="6493417"/>
            <a:ext cx="4031311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rtlCol="0" anchor="b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i="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U.S. Energy Information Administration</a:t>
            </a:r>
          </a:p>
        </p:txBody>
      </p:sp>
      <p:cxnSp>
        <p:nvCxnSpPr>
          <p:cNvPr id="11" name="Straight Connector 12"/>
          <p:cNvCxnSpPr>
            <a:cxnSpLocks noChangeShapeType="1"/>
          </p:cNvCxnSpPr>
          <p:nvPr/>
        </p:nvCxnSpPr>
        <p:spPr bwMode="auto">
          <a:xfrm rot="5400000">
            <a:off x="538924" y="6616600"/>
            <a:ext cx="285296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2" name="TextBox 11"/>
          <p:cNvSpPr txBox="1"/>
          <p:nvPr/>
        </p:nvSpPr>
        <p:spPr>
          <a:xfrm>
            <a:off x="5672747" y="6573310"/>
            <a:ext cx="2082192" cy="230832"/>
          </a:xfrm>
          <a:prstGeom prst="rect">
            <a:avLst/>
          </a:prstGeom>
          <a:noFill/>
        </p:spPr>
        <p:txBody>
          <a:bodyPr wrap="square" lIns="0" tIns="0" rIns="0">
            <a:spAutoFit/>
          </a:bodyPr>
          <a:lstStyle/>
          <a:p>
            <a:pPr eaLnBrk="0" hangingPunct="0"/>
            <a:r>
              <a:rPr lang="en-US" sz="1200" i="1" dirty="0" smtClean="0">
                <a:solidFill>
                  <a:schemeClr val="bg1"/>
                </a:solidFill>
                <a:latin typeface="Times New Roman" charset="0"/>
                <a:cs typeface="Times New Roman" charset="0"/>
              </a:rPr>
              <a:t>Independent Statistics</a:t>
            </a:r>
            <a:r>
              <a:rPr lang="en-US" sz="1200" i="1" baseline="0" dirty="0" smtClean="0">
                <a:solidFill>
                  <a:schemeClr val="bg1"/>
                </a:solidFill>
                <a:latin typeface="Times New Roman" charset="0"/>
                <a:cs typeface="Times New Roman" charset="0"/>
              </a:rPr>
              <a:t> &amp; Analysis</a:t>
            </a:r>
            <a:endParaRPr lang="en-US" sz="1200" i="1" dirty="0">
              <a:solidFill>
                <a:schemeClr val="bg1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3813048"/>
            <a:ext cx="7388352" cy="1417320"/>
          </a:xfrm>
          <a:prstGeom prst="rect">
            <a:avLst/>
          </a:prstGeom>
        </p:spPr>
        <p:txBody>
          <a:bodyPr/>
          <a:lstStyle>
            <a:lvl1pPr marL="347472" marR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800" i="1">
                <a:latin typeface="+mj-lt"/>
              </a:defRPr>
            </a:lvl1pPr>
          </a:lstStyle>
          <a:p>
            <a:pPr lvl="0"/>
            <a:r>
              <a:rPr lang="en-US" dirty="0" smtClean="0"/>
              <a:t>Audience</a:t>
            </a:r>
          </a:p>
          <a:p>
            <a:pPr lvl="0"/>
            <a:r>
              <a:rPr lang="en-US" dirty="0" smtClean="0"/>
              <a:t>Presenter, Title</a:t>
            </a:r>
          </a:p>
          <a:p>
            <a:pPr lvl="0"/>
            <a:r>
              <a:rPr lang="en-US" dirty="0" smtClean="0"/>
              <a:t>Month DD, YYYY  |  City, State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1792224"/>
            <a:ext cx="7388352" cy="841248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600" i="1"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Subhead – Click to edit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13"/>
          <p:cNvSpPr>
            <a:spLocks noChangeAspect="1"/>
          </p:cNvSpPr>
          <p:nvPr/>
        </p:nvSpPr>
        <p:spPr bwMode="auto">
          <a:xfrm>
            <a:off x="8732838" y="6456542"/>
            <a:ext cx="276225" cy="274638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0080" y="73152"/>
            <a:ext cx="8046720" cy="1143000"/>
          </a:xfrm>
          <a:prstGeom prst="rect">
            <a:avLst/>
          </a:prstGeom>
        </p:spPr>
        <p:txBody>
          <a:bodyPr anchor="b" anchorCtr="0"/>
          <a:lstStyle>
            <a:lvl1pPr algn="l">
              <a:defRPr sz="34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Presenter name, Presentation location, Presentation 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452191" y="6546056"/>
            <a:ext cx="438150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40080" y="1316736"/>
            <a:ext cx="8046720" cy="4590288"/>
          </a:xfrm>
          <a:prstGeom prst="rect">
            <a:avLst/>
          </a:prstGeom>
        </p:spPr>
        <p:txBody>
          <a:bodyPr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2200"/>
            </a:lvl1pPr>
            <a:lvl2pPr marL="694944" indent="-237744">
              <a:spcAft>
                <a:spcPts val="400"/>
              </a:spcAft>
              <a:defRPr sz="1600"/>
            </a:lvl2pPr>
            <a:lvl3pPr marL="1088136" indent="-173736">
              <a:spcAft>
                <a:spcPts val="400"/>
              </a:spcAft>
              <a:defRPr sz="1600"/>
            </a:lvl3pPr>
            <a:lvl4pPr marL="1609344" indent="-237744">
              <a:spcAft>
                <a:spcPts val="400"/>
              </a:spcAft>
              <a:defRPr sz="16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long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13"/>
          <p:cNvSpPr>
            <a:spLocks noChangeAspect="1"/>
          </p:cNvSpPr>
          <p:nvPr/>
        </p:nvSpPr>
        <p:spPr bwMode="auto">
          <a:xfrm>
            <a:off x="8732838" y="6456542"/>
            <a:ext cx="276225" cy="274638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0080" y="73152"/>
            <a:ext cx="8046720" cy="1143000"/>
          </a:xfrm>
          <a:prstGeom prst="rect">
            <a:avLst/>
          </a:prstGeom>
        </p:spPr>
        <p:txBody>
          <a:bodyPr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Presenter name, Presentation location, Presentation 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452191" y="6546056"/>
            <a:ext cx="438150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40080" y="1316736"/>
            <a:ext cx="8046720" cy="4590288"/>
          </a:xfrm>
          <a:prstGeom prst="rect">
            <a:avLst/>
          </a:prstGeom>
        </p:spPr>
        <p:txBody>
          <a:bodyPr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2200"/>
            </a:lvl1pPr>
            <a:lvl2pPr marL="694944" indent="-237744">
              <a:spcAft>
                <a:spcPts val="400"/>
              </a:spcAft>
              <a:defRPr sz="1600"/>
            </a:lvl2pPr>
            <a:lvl3pPr marL="1088136" indent="-173736">
              <a:spcAft>
                <a:spcPts val="400"/>
              </a:spcAft>
              <a:defRPr sz="1600"/>
            </a:lvl3pPr>
            <a:lvl4pPr marL="1609344" indent="-237744">
              <a:spcAft>
                <a:spcPts val="400"/>
              </a:spcAft>
              <a:defRPr sz="16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13"/>
          <p:cNvSpPr>
            <a:spLocks noChangeAspect="1"/>
          </p:cNvSpPr>
          <p:nvPr/>
        </p:nvSpPr>
        <p:spPr bwMode="auto">
          <a:xfrm>
            <a:off x="8732838" y="6456542"/>
            <a:ext cx="276225" cy="274638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0080" y="73152"/>
            <a:ext cx="8046720" cy="1143000"/>
          </a:xfrm>
          <a:prstGeom prst="rect">
            <a:avLst/>
          </a:prstGeom>
        </p:spPr>
        <p:txBody>
          <a:bodyPr anchor="b" anchorCtr="0"/>
          <a:lstStyle>
            <a:lvl1pPr algn="l">
              <a:defRPr sz="34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Presenter name, Presentation location, Presentation 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452191" y="6546056"/>
            <a:ext cx="438150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40080" y="1316736"/>
            <a:ext cx="4023360" cy="4590288"/>
          </a:xfrm>
          <a:prstGeom prst="rect">
            <a:avLst/>
          </a:prstGeom>
        </p:spPr>
        <p:txBody>
          <a:bodyPr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2200"/>
            </a:lvl1pPr>
            <a:lvl2pPr>
              <a:spcAft>
                <a:spcPts val="400"/>
              </a:spcAft>
              <a:defRPr sz="1600"/>
            </a:lvl2pPr>
            <a:lvl3pPr>
              <a:spcAft>
                <a:spcPts val="400"/>
              </a:spcAft>
              <a:defRPr sz="1600"/>
            </a:lvl3pPr>
            <a:lvl4pPr>
              <a:spcAft>
                <a:spcPts val="400"/>
              </a:spcAft>
              <a:defRPr sz="16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654296" y="1316736"/>
            <a:ext cx="4023360" cy="4590288"/>
          </a:xfrm>
          <a:prstGeom prst="rect">
            <a:avLst/>
          </a:prstGeom>
        </p:spPr>
        <p:txBody>
          <a:bodyPr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2200"/>
            </a:lvl1pPr>
            <a:lvl2pPr>
              <a:spcAft>
                <a:spcPts val="400"/>
              </a:spcAft>
              <a:defRPr sz="1600"/>
            </a:lvl2pPr>
            <a:lvl3pPr>
              <a:spcAft>
                <a:spcPts val="400"/>
              </a:spcAft>
              <a:defRPr sz="1600"/>
            </a:lvl3pPr>
            <a:lvl4pPr>
              <a:spcAft>
                <a:spcPts val="400"/>
              </a:spcAft>
              <a:defRPr sz="16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long 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13"/>
          <p:cNvSpPr>
            <a:spLocks noChangeAspect="1"/>
          </p:cNvSpPr>
          <p:nvPr/>
        </p:nvSpPr>
        <p:spPr bwMode="auto">
          <a:xfrm>
            <a:off x="8732838" y="6456542"/>
            <a:ext cx="276225" cy="274638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0080" y="73152"/>
            <a:ext cx="8046720" cy="1143000"/>
          </a:xfrm>
          <a:prstGeom prst="rect">
            <a:avLst/>
          </a:prstGeom>
        </p:spPr>
        <p:txBody>
          <a:bodyPr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Presenter name, Presentation location, Presentation 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452191" y="6546056"/>
            <a:ext cx="438150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40080" y="1316736"/>
            <a:ext cx="4023360" cy="4590288"/>
          </a:xfrm>
          <a:prstGeom prst="rect">
            <a:avLst/>
          </a:prstGeom>
        </p:spPr>
        <p:txBody>
          <a:bodyPr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2200"/>
            </a:lvl1pPr>
            <a:lvl2pPr>
              <a:spcAft>
                <a:spcPts val="400"/>
              </a:spcAft>
              <a:defRPr sz="1600"/>
            </a:lvl2pPr>
            <a:lvl3pPr>
              <a:spcAft>
                <a:spcPts val="400"/>
              </a:spcAft>
              <a:defRPr sz="1600"/>
            </a:lvl3pPr>
            <a:lvl4pPr>
              <a:spcAft>
                <a:spcPts val="400"/>
              </a:spcAft>
              <a:defRPr sz="16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654296" y="1316736"/>
            <a:ext cx="4023360" cy="4590288"/>
          </a:xfrm>
          <a:prstGeom prst="rect">
            <a:avLst/>
          </a:prstGeom>
        </p:spPr>
        <p:txBody>
          <a:bodyPr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2200"/>
            </a:lvl1pPr>
            <a:lvl2pPr>
              <a:spcAft>
                <a:spcPts val="400"/>
              </a:spcAft>
              <a:defRPr sz="1600"/>
            </a:lvl2pPr>
            <a:lvl3pPr>
              <a:spcAft>
                <a:spcPts val="400"/>
              </a:spcAft>
              <a:defRPr sz="1600"/>
            </a:lvl3pPr>
            <a:lvl4pPr>
              <a:spcAft>
                <a:spcPts val="400"/>
              </a:spcAft>
              <a:defRPr sz="16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13"/>
          <p:cNvSpPr>
            <a:spLocks noChangeAspect="1"/>
          </p:cNvSpPr>
          <p:nvPr/>
        </p:nvSpPr>
        <p:spPr bwMode="auto">
          <a:xfrm>
            <a:off x="8732838" y="6456542"/>
            <a:ext cx="276225" cy="274638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12848"/>
            <a:ext cx="8229600" cy="1490472"/>
          </a:xfrm>
          <a:prstGeom prst="rect">
            <a:avLst/>
          </a:prstGeom>
        </p:spPr>
        <p:txBody>
          <a:bodyPr anchor="b" anchorCtr="0"/>
          <a:lstStyle>
            <a:lvl1pPr algn="ctr"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Section Title — click to edit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Presenter name, Presentation location, Presentation 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452191" y="6546056"/>
            <a:ext cx="438150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13"/>
          <p:cNvSpPr>
            <a:spLocks noChangeAspect="1"/>
          </p:cNvSpPr>
          <p:nvPr/>
        </p:nvSpPr>
        <p:spPr bwMode="auto">
          <a:xfrm>
            <a:off x="8732838" y="6456542"/>
            <a:ext cx="276225" cy="274638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0080" y="73152"/>
            <a:ext cx="8046720" cy="1143000"/>
          </a:xfrm>
          <a:prstGeom prst="rect">
            <a:avLst/>
          </a:prstGeom>
        </p:spPr>
        <p:txBody>
          <a:bodyPr anchor="b" anchorCtr="0"/>
          <a:lstStyle>
            <a:lvl1pPr algn="l">
              <a:defRPr sz="34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Presenter name, Presentation location, Presentation 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452191" y="6546056"/>
            <a:ext cx="438150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long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13"/>
          <p:cNvSpPr>
            <a:spLocks noChangeAspect="1"/>
          </p:cNvSpPr>
          <p:nvPr/>
        </p:nvSpPr>
        <p:spPr bwMode="auto">
          <a:xfrm>
            <a:off x="8732838" y="6456542"/>
            <a:ext cx="276225" cy="274638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0080" y="73152"/>
            <a:ext cx="8046720" cy="1143000"/>
          </a:xfrm>
          <a:prstGeom prst="rect">
            <a:avLst/>
          </a:prstGeom>
        </p:spPr>
        <p:txBody>
          <a:bodyPr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Presenter name, Presentation location, Presentation 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452191" y="6546056"/>
            <a:ext cx="438150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0800000" flipH="1" flipV="1">
            <a:off x="0" y="6227768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 bwMode="auto">
          <a:xfrm>
            <a:off x="0" y="0"/>
            <a:ext cx="9144000" cy="92075"/>
          </a:xfrm>
          <a:prstGeom prst="rect">
            <a:avLst/>
          </a:prstGeom>
          <a:solidFill>
            <a:srgbClr val="169DD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7512" y="6391656"/>
            <a:ext cx="2807208" cy="393192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Presenter name, Presentation location, Presentation 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419088"/>
            <a:ext cx="384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ia.gov/todayinenergy" TargetMode="External"/><Relationship Id="rId3" Type="http://schemas.openxmlformats.org/officeDocument/2006/relationships/hyperlink" Target="http://www.eia.gov/" TargetMode="External"/><Relationship Id="rId7" Type="http://schemas.openxmlformats.org/officeDocument/2006/relationships/hyperlink" Target="http://www.eia.gov/mer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www.eia.gov/ieo" TargetMode="External"/><Relationship Id="rId5" Type="http://schemas.openxmlformats.org/officeDocument/2006/relationships/hyperlink" Target="http://www.eia.gov/aeo" TargetMode="External"/><Relationship Id="rId10" Type="http://schemas.openxmlformats.org/officeDocument/2006/relationships/hyperlink" Target="http://www.eia.gov/opendata/excel/" TargetMode="External"/><Relationship Id="rId4" Type="http://schemas.openxmlformats.org/officeDocument/2006/relationships/hyperlink" Target="http://www.eia.gov/steo" TargetMode="External"/><Relationship Id="rId9" Type="http://schemas.openxmlformats.org/officeDocument/2006/relationships/hyperlink" Target="http://www.eia.gov/petroleum/drillin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EIA Analysis and Projections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14400" y="3813048"/>
            <a:ext cx="7388352" cy="2016252"/>
          </a:xfrm>
        </p:spPr>
        <p:txBody>
          <a:bodyPr/>
          <a:lstStyle/>
          <a:p>
            <a:pPr lvl="0"/>
            <a:r>
              <a:rPr lang="en-US" dirty="0" smtClean="0"/>
              <a:t>For</a:t>
            </a:r>
          </a:p>
          <a:p>
            <a:pPr lvl="0"/>
            <a:r>
              <a:rPr lang="en-US" dirty="0" smtClean="0"/>
              <a:t>Deloitte Energy Conference</a:t>
            </a:r>
          </a:p>
          <a:p>
            <a:pPr lvl="0"/>
            <a:r>
              <a:rPr lang="en-US" dirty="0" smtClean="0"/>
              <a:t>June 21, 2016 |  Washington, DC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By</a:t>
            </a:r>
          </a:p>
          <a:p>
            <a:pPr lvl="0"/>
            <a:r>
              <a:rPr lang="en-US" dirty="0" smtClean="0"/>
              <a:t>Adam Sieminski, Administrator</a:t>
            </a:r>
          </a:p>
        </p:txBody>
      </p:sp>
    </p:spTree>
    <p:extLst>
      <p:ext uri="{BB962C8B-B14F-4D97-AF65-F5344CB8AC3E}">
        <p14:creationId xmlns:p14="http://schemas.microsoft.com/office/powerpoint/2010/main" val="301992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640080" y="410968"/>
            <a:ext cx="8046720" cy="777240"/>
          </a:xfrm>
        </p:spPr>
        <p:txBody>
          <a:bodyPr/>
          <a:lstStyle/>
          <a:p>
            <a:r>
              <a:rPr lang="en-US" sz="2200" dirty="0" smtClean="0"/>
              <a:t>Clean Power Plan accelerates shift to lower-carbon options for generation, led by growth in renewables and gas-fired generation; results are likely sensitive to CPP implementation approach </a:t>
            </a:r>
            <a:endParaRPr lang="en-US" sz="2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66750" y="6391275"/>
            <a:ext cx="3448050" cy="393700"/>
          </a:xfrm>
        </p:spPr>
        <p:txBody>
          <a:bodyPr/>
          <a:lstStyle/>
          <a:p>
            <a:r>
              <a:rPr lang="en-US" dirty="0" smtClean="0"/>
              <a:t>Adam Sieminski | Deloitte Energy Conference June 21, 2016</a:t>
            </a:r>
            <a:endParaRPr lang="en-US" dirty="0"/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1"/>
          </p:nvPr>
        </p:nvSpPr>
        <p:spPr>
          <a:xfrm>
            <a:off x="8686800" y="6419850"/>
            <a:ext cx="384175" cy="365125"/>
          </a:xfrm>
        </p:spPr>
        <p:txBody>
          <a:bodyPr/>
          <a:lstStyle/>
          <a:p>
            <a:fld id="{BBC9DE89-4C55-418A-B189-333C322F4D76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42" name="Object 2"/>
          <p:cNvGraphicFramePr>
            <a:graphicFrameLocks noGrp="1"/>
          </p:cNvGraphicFramePr>
          <p:nvPr>
            <p:ph type="chart" sz="quarter" idx="12"/>
            <p:extLst/>
          </p:nvPr>
        </p:nvGraphicFramePr>
        <p:xfrm>
          <a:off x="639763" y="1628771"/>
          <a:ext cx="7947025" cy="4379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4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640080" y="1233928"/>
            <a:ext cx="4005072" cy="548640"/>
          </a:xfrm>
        </p:spPr>
        <p:txBody>
          <a:bodyPr/>
          <a:lstStyle/>
          <a:p>
            <a:r>
              <a:rPr lang="en-US" dirty="0" smtClean="0"/>
              <a:t>electricity net generation</a:t>
            </a:r>
          </a:p>
          <a:p>
            <a:r>
              <a:rPr lang="en-US" dirty="0" smtClean="0"/>
              <a:t>trillion kilowatthours</a:t>
            </a:r>
            <a:endParaRPr lang="en-GB" dirty="0" smtClean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Source:  EIA, Annual Energy </a:t>
            </a:r>
            <a:r>
              <a:rPr lang="en-US" dirty="0" smtClean="0"/>
              <a:t>Outlook 2016</a:t>
            </a:r>
            <a:endParaRPr lang="en-US" dirty="0"/>
          </a:p>
        </p:txBody>
      </p:sp>
      <p:sp>
        <p:nvSpPr>
          <p:cNvPr id="5146" name="Line 28"/>
          <p:cNvSpPr>
            <a:spLocks noChangeShapeType="1"/>
          </p:cNvSpPr>
          <p:nvPr/>
        </p:nvSpPr>
        <p:spPr bwMode="auto">
          <a:xfrm flipH="1">
            <a:off x="3688089" y="5433154"/>
            <a:ext cx="123" cy="233694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200" dirty="0">
              <a:ln>
                <a:solidFill>
                  <a:srgbClr val="FFC702">
                    <a:lumMod val="20000"/>
                    <a:lumOff val="80000"/>
                  </a:srgbClr>
                </a:solidFill>
              </a:ln>
              <a:solidFill>
                <a:srgbClr val="000000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flipH="1">
            <a:off x="3296083" y="2527034"/>
            <a:ext cx="9141" cy="3187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 bwMode="auto">
          <a:xfrm>
            <a:off x="3139120" y="2352788"/>
            <a:ext cx="40493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solidFill>
                  <a:srgbClr val="000000"/>
                </a:solidFill>
                <a:ea typeface="Times New Roman" charset="0"/>
                <a:cs typeface="Times New Roman" charset="0"/>
              </a:rPr>
              <a:t>2015</a:t>
            </a:r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1299665" y="2173945"/>
            <a:ext cx="1925814" cy="27610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rgbClr val="000000"/>
                </a:solidFill>
              </a:rPr>
              <a:t>History</a:t>
            </a:r>
          </a:p>
        </p:txBody>
      </p:sp>
      <p:sp>
        <p:nvSpPr>
          <p:cNvPr id="47" name="TextBox 46"/>
          <p:cNvSpPr txBox="1"/>
          <p:nvPr/>
        </p:nvSpPr>
        <p:spPr bwMode="auto">
          <a:xfrm>
            <a:off x="1071854" y="2357654"/>
            <a:ext cx="33983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solidFill>
                  <a:srgbClr val="000000"/>
                </a:solidFill>
                <a:ea typeface="Times New Roman" charset="0"/>
                <a:cs typeface="Times New Roman" charset="0"/>
              </a:rPr>
              <a:t>1993</a:t>
            </a:r>
          </a:p>
        </p:txBody>
      </p:sp>
      <p:sp>
        <p:nvSpPr>
          <p:cNvPr id="5147" name="Line 29"/>
          <p:cNvSpPr>
            <a:spLocks noChangeShapeType="1"/>
          </p:cNvSpPr>
          <p:nvPr/>
        </p:nvSpPr>
        <p:spPr bwMode="auto">
          <a:xfrm>
            <a:off x="3216868" y="5567493"/>
            <a:ext cx="65420" cy="54529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200" dirty="0">
              <a:solidFill>
                <a:srgbClr val="000000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 flipH="1">
            <a:off x="1192909" y="2540338"/>
            <a:ext cx="22724" cy="3136609"/>
          </a:xfrm>
          <a:prstGeom prst="line">
            <a:avLst/>
          </a:prstGeom>
          <a:ln w="12700">
            <a:solidFill>
              <a:schemeClr val="bg1">
                <a:lumMod val="65000"/>
                <a:alpha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 bwMode="auto">
          <a:xfrm>
            <a:off x="8022951" y="2255719"/>
            <a:ext cx="33983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solidFill>
                  <a:srgbClr val="000000"/>
                </a:solidFill>
                <a:ea typeface="Times New Roman" charset="0"/>
                <a:cs typeface="Times New Roman" charset="0"/>
              </a:rPr>
              <a:t>2040</a:t>
            </a:r>
          </a:p>
        </p:txBody>
      </p:sp>
      <p:sp>
        <p:nvSpPr>
          <p:cNvPr id="63" name="Rectangle 62"/>
          <p:cNvSpPr/>
          <p:nvPr/>
        </p:nvSpPr>
        <p:spPr>
          <a:xfrm>
            <a:off x="5576636" y="1793236"/>
            <a:ext cx="373225" cy="4023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72" name="Straight Connector 71"/>
          <p:cNvCxnSpPr/>
          <p:nvPr/>
        </p:nvCxnSpPr>
        <p:spPr bwMode="auto">
          <a:xfrm>
            <a:off x="5540496" y="2489424"/>
            <a:ext cx="10334" cy="31822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  <a:alpha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4" name="Line 29"/>
          <p:cNvSpPr>
            <a:spLocks noChangeShapeType="1"/>
          </p:cNvSpPr>
          <p:nvPr/>
        </p:nvSpPr>
        <p:spPr bwMode="auto">
          <a:xfrm flipH="1">
            <a:off x="5571407" y="5623452"/>
            <a:ext cx="74687" cy="5677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75" name="Text Box 9"/>
          <p:cNvSpPr txBox="1">
            <a:spLocks noChangeArrowheads="1"/>
          </p:cNvSpPr>
          <p:nvPr/>
        </p:nvSpPr>
        <p:spPr bwMode="auto">
          <a:xfrm>
            <a:off x="3530643" y="1659626"/>
            <a:ext cx="1799228" cy="2354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050" b="1" dirty="0">
                <a:solidFill>
                  <a:srgbClr val="000000"/>
                </a:solidFill>
                <a:cs typeface="Arial" pitchFamily="34" charset="0"/>
              </a:rPr>
              <a:t>AEO2016 Reference</a:t>
            </a:r>
          </a:p>
        </p:txBody>
      </p:sp>
      <p:sp>
        <p:nvSpPr>
          <p:cNvPr id="76" name="Text Box 9"/>
          <p:cNvSpPr txBox="1">
            <a:spLocks noChangeArrowheads="1"/>
          </p:cNvSpPr>
          <p:nvPr/>
        </p:nvSpPr>
        <p:spPr bwMode="auto">
          <a:xfrm>
            <a:off x="5539822" y="1667316"/>
            <a:ext cx="1799228" cy="2354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050" b="1" dirty="0">
                <a:solidFill>
                  <a:srgbClr val="000000"/>
                </a:solidFill>
                <a:cs typeface="Arial" pitchFamily="34" charset="0"/>
              </a:rPr>
              <a:t>No CPP</a:t>
            </a:r>
          </a:p>
        </p:txBody>
      </p:sp>
      <p:cxnSp>
        <p:nvCxnSpPr>
          <p:cNvPr id="77" name="Straight Connector 76"/>
          <p:cNvCxnSpPr/>
          <p:nvPr/>
        </p:nvCxnSpPr>
        <p:spPr bwMode="auto">
          <a:xfrm flipH="1">
            <a:off x="5983377" y="2426798"/>
            <a:ext cx="2509" cy="32501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TextBox 77"/>
          <p:cNvSpPr txBox="1"/>
          <p:nvPr/>
        </p:nvSpPr>
        <p:spPr bwMode="auto">
          <a:xfrm>
            <a:off x="5837830" y="2314811"/>
            <a:ext cx="33983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solidFill>
                  <a:srgbClr val="000000"/>
                </a:solidFill>
                <a:ea typeface="Times New Roman" charset="0"/>
                <a:cs typeface="Times New Roman" charset="0"/>
              </a:rPr>
              <a:t>2015</a:t>
            </a:r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5545675" y="5394562"/>
            <a:ext cx="571500" cy="30718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dirty="0">
                <a:solidFill>
                  <a:srgbClr val="000000"/>
                </a:solidFill>
              </a:rPr>
              <a:t>1%</a:t>
            </a:r>
          </a:p>
        </p:txBody>
      </p:sp>
      <p:sp>
        <p:nvSpPr>
          <p:cNvPr id="65" name="TextBox 64"/>
          <p:cNvSpPr txBox="1"/>
          <p:nvPr/>
        </p:nvSpPr>
        <p:spPr bwMode="auto">
          <a:xfrm>
            <a:off x="5353519" y="2314811"/>
            <a:ext cx="33983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solidFill>
                  <a:srgbClr val="000000"/>
                </a:solidFill>
                <a:ea typeface="Times New Roman" charset="0"/>
                <a:cs typeface="Times New Roman" charset="0"/>
              </a:rPr>
              <a:t>2040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045029" y="3056013"/>
            <a:ext cx="8064388" cy="2707489"/>
            <a:chOff x="1185283" y="2776621"/>
            <a:chExt cx="7917149" cy="3688880"/>
          </a:xfrm>
        </p:grpSpPr>
        <p:sp>
          <p:nvSpPr>
            <p:cNvPr id="23" name="Text Box 7"/>
            <p:cNvSpPr txBox="1">
              <a:spLocks noChangeArrowheads="1"/>
            </p:cNvSpPr>
            <p:nvPr/>
          </p:nvSpPr>
          <p:spPr bwMode="auto">
            <a:xfrm>
              <a:off x="2697947" y="3203808"/>
              <a:ext cx="762000" cy="40957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r"/>
              <a:r>
                <a:rPr lang="en-US" sz="1200" dirty="0">
                  <a:solidFill>
                    <a:srgbClr val="FFFFFF"/>
                  </a:solidFill>
                </a:rPr>
                <a:t>33%</a:t>
              </a:r>
            </a:p>
          </p:txBody>
        </p:sp>
        <p:sp>
          <p:nvSpPr>
            <p:cNvPr id="25" name="Text Box 7"/>
            <p:cNvSpPr txBox="1">
              <a:spLocks noChangeArrowheads="1"/>
            </p:cNvSpPr>
            <p:nvPr/>
          </p:nvSpPr>
          <p:spPr bwMode="auto">
            <a:xfrm>
              <a:off x="2701842" y="4816841"/>
              <a:ext cx="762000" cy="40957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r"/>
              <a:r>
                <a:rPr lang="en-US" sz="1200" dirty="0">
                  <a:solidFill>
                    <a:srgbClr val="FFC702">
                      <a:lumMod val="20000"/>
                      <a:lumOff val="80000"/>
                    </a:srgbClr>
                  </a:solidFill>
                </a:rPr>
                <a:t>33%</a:t>
              </a:r>
            </a:p>
          </p:txBody>
        </p:sp>
        <p:sp>
          <p:nvSpPr>
            <p:cNvPr id="26" name="Text Box 7"/>
            <p:cNvSpPr txBox="1">
              <a:spLocks noChangeArrowheads="1"/>
            </p:cNvSpPr>
            <p:nvPr/>
          </p:nvSpPr>
          <p:spPr bwMode="auto">
            <a:xfrm>
              <a:off x="2694288" y="3926812"/>
              <a:ext cx="762000" cy="40957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r"/>
              <a:r>
                <a:rPr lang="en-US" sz="1200" dirty="0">
                  <a:solidFill>
                    <a:srgbClr val="FFFFFF"/>
                  </a:solidFill>
                </a:rPr>
                <a:t>13%</a:t>
              </a:r>
            </a:p>
          </p:txBody>
        </p:sp>
        <p:sp>
          <p:nvSpPr>
            <p:cNvPr id="37" name="TextBox 36"/>
            <p:cNvSpPr txBox="1"/>
            <p:nvPr/>
          </p:nvSpPr>
          <p:spPr bwMode="auto">
            <a:xfrm>
              <a:off x="6819859" y="5771324"/>
              <a:ext cx="517759" cy="314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rtlCol="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 dirty="0">
                  <a:solidFill>
                    <a:srgbClr val="FFFFFF"/>
                  </a:solidFill>
                  <a:ea typeface="Times New Roman" charset="0"/>
                  <a:cs typeface="Times New Roman" charset="0"/>
                </a:rPr>
                <a:t>Nuclear</a:t>
              </a:r>
            </a:p>
          </p:txBody>
        </p:sp>
        <p:sp>
          <p:nvSpPr>
            <p:cNvPr id="39" name="TextBox 38"/>
            <p:cNvSpPr txBox="1"/>
            <p:nvPr/>
          </p:nvSpPr>
          <p:spPr bwMode="auto">
            <a:xfrm>
              <a:off x="6725641" y="2987402"/>
              <a:ext cx="769557" cy="314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rtlCol="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 dirty="0">
                  <a:solidFill>
                    <a:srgbClr val="FFFFFF"/>
                  </a:solidFill>
                  <a:ea typeface="Times New Roman" charset="0"/>
                  <a:cs typeface="Times New Roman" charset="0"/>
                </a:rPr>
                <a:t>Natural gas</a:t>
              </a:r>
            </a:p>
          </p:txBody>
        </p:sp>
        <p:sp>
          <p:nvSpPr>
            <p:cNvPr id="40" name="TextBox 39"/>
            <p:cNvSpPr txBox="1"/>
            <p:nvPr/>
          </p:nvSpPr>
          <p:spPr bwMode="auto">
            <a:xfrm>
              <a:off x="6924510" y="5003880"/>
              <a:ext cx="308453" cy="314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rtlCol="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 dirty="0">
                  <a:solidFill>
                    <a:srgbClr val="FFC702">
                      <a:lumMod val="20000"/>
                      <a:lumOff val="80000"/>
                    </a:srgbClr>
                  </a:solidFill>
                  <a:ea typeface="Times New Roman" charset="0"/>
                  <a:cs typeface="Times New Roman" charset="0"/>
                </a:rPr>
                <a:t>Coal</a:t>
              </a:r>
            </a:p>
          </p:txBody>
        </p:sp>
        <p:sp>
          <p:nvSpPr>
            <p:cNvPr id="41" name="TextBox 40"/>
            <p:cNvSpPr txBox="1"/>
            <p:nvPr/>
          </p:nvSpPr>
          <p:spPr bwMode="auto">
            <a:xfrm>
              <a:off x="6696578" y="3844374"/>
              <a:ext cx="826211" cy="314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rtlCol="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 dirty="0">
                  <a:solidFill>
                    <a:srgbClr val="FFFFFF"/>
                  </a:solidFill>
                  <a:ea typeface="Times New Roman" charset="0"/>
                  <a:cs typeface="Times New Roman" charset="0"/>
                </a:rPr>
                <a:t>Renewables</a:t>
              </a:r>
            </a:p>
          </p:txBody>
        </p:sp>
        <p:sp>
          <p:nvSpPr>
            <p:cNvPr id="5135" name="Text Box 18"/>
            <p:cNvSpPr txBox="1">
              <a:spLocks noChangeArrowheads="1"/>
            </p:cNvSpPr>
            <p:nvPr/>
          </p:nvSpPr>
          <p:spPr bwMode="auto">
            <a:xfrm>
              <a:off x="7667163" y="5705751"/>
              <a:ext cx="609600" cy="377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200" dirty="0">
                  <a:solidFill>
                    <a:srgbClr val="FFFFFF"/>
                  </a:solidFill>
                </a:rPr>
                <a:t>15%</a:t>
              </a:r>
            </a:p>
          </p:txBody>
        </p:sp>
        <p:sp>
          <p:nvSpPr>
            <p:cNvPr id="5139" name="Text Box 22"/>
            <p:cNvSpPr txBox="1">
              <a:spLocks noChangeArrowheads="1"/>
            </p:cNvSpPr>
            <p:nvPr/>
          </p:nvSpPr>
          <p:spPr bwMode="auto">
            <a:xfrm>
              <a:off x="7676374" y="3736720"/>
              <a:ext cx="609600" cy="377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200" dirty="0">
                  <a:solidFill>
                    <a:srgbClr val="FFFFFF"/>
                  </a:solidFill>
                </a:rPr>
                <a:t>23%</a:t>
              </a:r>
            </a:p>
          </p:txBody>
        </p:sp>
        <p:sp>
          <p:nvSpPr>
            <p:cNvPr id="28" name="Text Box 7"/>
            <p:cNvSpPr txBox="1">
              <a:spLocks noChangeArrowheads="1"/>
            </p:cNvSpPr>
            <p:nvPr/>
          </p:nvSpPr>
          <p:spPr bwMode="auto">
            <a:xfrm>
              <a:off x="7505404" y="4967762"/>
              <a:ext cx="762000" cy="40957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r"/>
              <a:r>
                <a:rPr lang="en-US" sz="1200" dirty="0">
                  <a:solidFill>
                    <a:srgbClr val="FFFFFF"/>
                  </a:solidFill>
                </a:rPr>
                <a:t>26%</a:t>
              </a:r>
            </a:p>
          </p:txBody>
        </p:sp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7505404" y="2776621"/>
              <a:ext cx="762000" cy="40957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r"/>
              <a:r>
                <a:rPr lang="en-US" sz="1200" dirty="0">
                  <a:solidFill>
                    <a:srgbClr val="FFFFFF"/>
                  </a:solidFill>
                </a:rPr>
                <a:t>34%</a:t>
              </a:r>
            </a:p>
          </p:txBody>
        </p:sp>
        <p:sp>
          <p:nvSpPr>
            <p:cNvPr id="36" name="Text Box 7"/>
            <p:cNvSpPr txBox="1">
              <a:spLocks noChangeArrowheads="1"/>
            </p:cNvSpPr>
            <p:nvPr/>
          </p:nvSpPr>
          <p:spPr bwMode="auto">
            <a:xfrm>
              <a:off x="8340432" y="6027921"/>
              <a:ext cx="762000" cy="4095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900" dirty="0">
                  <a:solidFill>
                    <a:srgbClr val="000000"/>
                  </a:solidFill>
                </a:rPr>
                <a:t>1%</a:t>
              </a:r>
            </a:p>
          </p:txBody>
        </p:sp>
        <p:sp>
          <p:nvSpPr>
            <p:cNvPr id="48" name="Text Box 7"/>
            <p:cNvSpPr txBox="1">
              <a:spLocks noChangeArrowheads="1"/>
            </p:cNvSpPr>
            <p:nvPr/>
          </p:nvSpPr>
          <p:spPr bwMode="auto">
            <a:xfrm>
              <a:off x="1194546" y="3920939"/>
              <a:ext cx="762000" cy="40957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 dirty="0">
                  <a:solidFill>
                    <a:srgbClr val="FFC702">
                      <a:lumMod val="20000"/>
                      <a:lumOff val="80000"/>
                    </a:srgbClr>
                  </a:solidFill>
                </a:rPr>
                <a:t>11%</a:t>
              </a:r>
            </a:p>
          </p:txBody>
        </p:sp>
        <p:sp>
          <p:nvSpPr>
            <p:cNvPr id="49" name="Text Box 7"/>
            <p:cNvSpPr txBox="1">
              <a:spLocks noChangeArrowheads="1"/>
            </p:cNvSpPr>
            <p:nvPr/>
          </p:nvSpPr>
          <p:spPr bwMode="auto">
            <a:xfrm>
              <a:off x="1185283" y="3571474"/>
              <a:ext cx="762000" cy="40957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 dirty="0">
                  <a:solidFill>
                    <a:srgbClr val="FFFFFF"/>
                  </a:solidFill>
                </a:rPr>
                <a:t>13%</a:t>
              </a:r>
            </a:p>
          </p:txBody>
        </p:sp>
        <p:sp>
          <p:nvSpPr>
            <p:cNvPr id="43" name="Text Box 7"/>
            <p:cNvSpPr txBox="1">
              <a:spLocks noChangeArrowheads="1"/>
            </p:cNvSpPr>
            <p:nvPr/>
          </p:nvSpPr>
          <p:spPr bwMode="auto">
            <a:xfrm>
              <a:off x="1185283" y="5676888"/>
              <a:ext cx="762000" cy="40957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 dirty="0">
                  <a:solidFill>
                    <a:srgbClr val="FFFFFF"/>
                  </a:solidFill>
                </a:rPr>
                <a:t>19%</a:t>
              </a:r>
            </a:p>
          </p:txBody>
        </p:sp>
        <p:sp>
          <p:nvSpPr>
            <p:cNvPr id="51" name="Text Box 7"/>
            <p:cNvSpPr txBox="1">
              <a:spLocks noChangeArrowheads="1"/>
            </p:cNvSpPr>
            <p:nvPr/>
          </p:nvSpPr>
          <p:spPr bwMode="auto">
            <a:xfrm>
              <a:off x="1223067" y="4844717"/>
              <a:ext cx="761960" cy="4096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>
                  <a:solidFill>
                    <a:srgbClr val="FFFFFF"/>
                  </a:solidFill>
                </a:rPr>
                <a:t>53%</a:t>
              </a:r>
            </a:p>
          </p:txBody>
        </p:sp>
        <p:sp>
          <p:nvSpPr>
            <p:cNvPr id="52" name="Text Box 7"/>
            <p:cNvSpPr txBox="1">
              <a:spLocks noChangeArrowheads="1"/>
            </p:cNvSpPr>
            <p:nvPr/>
          </p:nvSpPr>
          <p:spPr bwMode="auto">
            <a:xfrm>
              <a:off x="1203218" y="6040645"/>
              <a:ext cx="762040" cy="40956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4%</a:t>
              </a:r>
            </a:p>
          </p:txBody>
        </p:sp>
        <p:sp>
          <p:nvSpPr>
            <p:cNvPr id="62" name="Line 29"/>
            <p:cNvSpPr>
              <a:spLocks noChangeShapeType="1"/>
            </p:cNvSpPr>
            <p:nvPr/>
          </p:nvSpPr>
          <p:spPr bwMode="auto">
            <a:xfrm flipH="1">
              <a:off x="8234751" y="6212392"/>
              <a:ext cx="187238" cy="1281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900" dirty="0">
                <a:solidFill>
                  <a:srgbClr val="000000"/>
                </a:solidFill>
              </a:endParaRPr>
            </a:p>
          </p:txBody>
        </p:sp>
        <p:sp>
          <p:nvSpPr>
            <p:cNvPr id="66" name="Text Box 18"/>
            <p:cNvSpPr txBox="1">
              <a:spLocks noChangeArrowheads="1"/>
            </p:cNvSpPr>
            <p:nvPr/>
          </p:nvSpPr>
          <p:spPr bwMode="auto">
            <a:xfrm>
              <a:off x="5049701" y="5904343"/>
              <a:ext cx="609600" cy="377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200" dirty="0">
                  <a:solidFill>
                    <a:srgbClr val="FFFFFF"/>
                  </a:solidFill>
                </a:rPr>
                <a:t>16%</a:t>
              </a:r>
            </a:p>
          </p:txBody>
        </p:sp>
        <p:sp>
          <p:nvSpPr>
            <p:cNvPr id="68" name="Text Box 22"/>
            <p:cNvSpPr txBox="1">
              <a:spLocks noChangeArrowheads="1"/>
            </p:cNvSpPr>
            <p:nvPr/>
          </p:nvSpPr>
          <p:spPr bwMode="auto">
            <a:xfrm>
              <a:off x="5021373" y="3764099"/>
              <a:ext cx="609600" cy="377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200" dirty="0">
                  <a:solidFill>
                    <a:srgbClr val="FFFFFF"/>
                  </a:solidFill>
                </a:rPr>
                <a:t>27%</a:t>
              </a:r>
            </a:p>
          </p:txBody>
        </p:sp>
        <p:sp>
          <p:nvSpPr>
            <p:cNvPr id="69" name="Text Box 7"/>
            <p:cNvSpPr txBox="1">
              <a:spLocks noChangeArrowheads="1"/>
            </p:cNvSpPr>
            <p:nvPr/>
          </p:nvSpPr>
          <p:spPr bwMode="auto">
            <a:xfrm>
              <a:off x="4862223" y="5035089"/>
              <a:ext cx="762000" cy="40957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r"/>
              <a:r>
                <a:rPr lang="en-US" sz="1200" dirty="0">
                  <a:solidFill>
                    <a:srgbClr val="FFFFFF"/>
                  </a:solidFill>
                </a:rPr>
                <a:t>18%</a:t>
              </a:r>
            </a:p>
          </p:txBody>
        </p:sp>
        <p:sp>
          <p:nvSpPr>
            <p:cNvPr id="70" name="Text Box 7"/>
            <p:cNvSpPr txBox="1">
              <a:spLocks noChangeArrowheads="1"/>
            </p:cNvSpPr>
            <p:nvPr/>
          </p:nvSpPr>
          <p:spPr bwMode="auto">
            <a:xfrm>
              <a:off x="4853727" y="2794266"/>
              <a:ext cx="762000" cy="40957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r"/>
              <a:r>
                <a:rPr lang="en-US" sz="1200" dirty="0">
                  <a:solidFill>
                    <a:srgbClr val="FFFFFF"/>
                  </a:solidFill>
                </a:rPr>
                <a:t>38%</a:t>
              </a:r>
            </a:p>
          </p:txBody>
        </p:sp>
        <p:sp>
          <p:nvSpPr>
            <p:cNvPr id="67" name="Text Box 7"/>
            <p:cNvSpPr txBox="1">
              <a:spLocks noChangeArrowheads="1"/>
            </p:cNvSpPr>
            <p:nvPr/>
          </p:nvSpPr>
          <p:spPr bwMode="auto">
            <a:xfrm>
              <a:off x="2617822" y="5676888"/>
              <a:ext cx="762000" cy="40957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r"/>
              <a:r>
                <a:rPr lang="en-US" sz="1200" dirty="0">
                  <a:solidFill>
                    <a:srgbClr val="FFFFFF"/>
                  </a:solidFill>
                </a:rPr>
                <a:t>20%</a:t>
              </a:r>
            </a:p>
          </p:txBody>
        </p:sp>
        <p:sp>
          <p:nvSpPr>
            <p:cNvPr id="79" name="Text Box 7"/>
            <p:cNvSpPr txBox="1">
              <a:spLocks noChangeArrowheads="1"/>
            </p:cNvSpPr>
            <p:nvPr/>
          </p:nvSpPr>
          <p:spPr bwMode="auto">
            <a:xfrm>
              <a:off x="2834049" y="6055925"/>
              <a:ext cx="762000" cy="40957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900" dirty="0">
                  <a:solidFill>
                    <a:srgbClr val="FFFFFF"/>
                  </a:solidFill>
                </a:rPr>
                <a:t>1%</a:t>
              </a:r>
            </a:p>
          </p:txBody>
        </p:sp>
        <p:sp>
          <p:nvSpPr>
            <p:cNvPr id="80" name="TextBox 79"/>
            <p:cNvSpPr txBox="1"/>
            <p:nvPr/>
          </p:nvSpPr>
          <p:spPr bwMode="auto">
            <a:xfrm>
              <a:off x="3435510" y="5760192"/>
              <a:ext cx="1831827" cy="314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rtlCol="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 dirty="0">
                  <a:solidFill>
                    <a:srgbClr val="FFFFFF"/>
                  </a:solidFill>
                  <a:ea typeface="Times New Roman" charset="0"/>
                  <a:cs typeface="Times New Roman" charset="0"/>
                </a:rPr>
                <a:t>Petroleum and other liquids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654760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 smtClean="0"/>
              <a:t>Electricity prices increase with rising fuel costs and expenditures for electric transmission and distribution infrastructure</a:t>
            </a:r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67512" y="6391656"/>
            <a:ext cx="3454908" cy="393192"/>
          </a:xfrm>
        </p:spPr>
        <p:txBody>
          <a:bodyPr/>
          <a:lstStyle/>
          <a:p>
            <a:r>
              <a:rPr lang="en-US" dirty="0" smtClean="0"/>
              <a:t>Adam Sieminski | Deloitte Energy Conference June 21,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16" name="Chart Placeholder 10"/>
          <p:cNvGraphicFramePr>
            <a:graphicFrameLocks noGrp="1"/>
          </p:cNvGraphicFramePr>
          <p:nvPr>
            <p:ph type="chart" sz="quarter" idx="12"/>
            <p:extLst/>
          </p:nvPr>
        </p:nvGraphicFramePr>
        <p:xfrm>
          <a:off x="639763" y="1527175"/>
          <a:ext cx="7947025" cy="4379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average retail electricity prices</a:t>
            </a:r>
          </a:p>
          <a:p>
            <a:r>
              <a:rPr lang="en-US" smtClean="0"/>
              <a:t>2015 cents per kilowatthour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Source:  EIA, Annual Energy Outlook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48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Technology improvements, largely driven by federal standards, help to increase energy efficiency within the end-use sectors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667512" y="6391656"/>
            <a:ext cx="3447288" cy="393192"/>
          </a:xfrm>
        </p:spPr>
        <p:txBody>
          <a:bodyPr/>
          <a:lstStyle/>
          <a:p>
            <a:r>
              <a:rPr lang="de-DE" dirty="0" smtClean="0"/>
              <a:t>Adam Sieminski | Deloitte Energy Conference June 21,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Buildings</a:t>
            </a:r>
          </a:p>
          <a:p>
            <a:pPr lvl="1"/>
            <a:r>
              <a:rPr lang="en-US" dirty="0" smtClean="0"/>
              <a:t>lighting</a:t>
            </a:r>
          </a:p>
          <a:p>
            <a:pPr lvl="1"/>
            <a:r>
              <a:rPr lang="en-US" dirty="0" smtClean="0"/>
              <a:t>space heating and cooling</a:t>
            </a:r>
          </a:p>
          <a:p>
            <a:pPr lvl="1"/>
            <a:r>
              <a:rPr lang="en-US" dirty="0" smtClean="0"/>
              <a:t>refrigeration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ater heating</a:t>
            </a:r>
          </a:p>
          <a:p>
            <a:pPr lvl="1"/>
            <a:r>
              <a:rPr lang="en-US" dirty="0" smtClean="0"/>
              <a:t>miscellaneous electric loads (MELs) and other end uses</a:t>
            </a:r>
          </a:p>
          <a:p>
            <a:r>
              <a:rPr lang="en-US" dirty="0" smtClean="0"/>
              <a:t>Industrial</a:t>
            </a:r>
          </a:p>
          <a:p>
            <a:pPr lvl="1"/>
            <a:r>
              <a:rPr lang="en-US" dirty="0"/>
              <a:t>electric motors</a:t>
            </a:r>
          </a:p>
          <a:p>
            <a:pPr lvl="1"/>
            <a:r>
              <a:rPr lang="en-US" dirty="0" smtClean="0"/>
              <a:t>combined heat and power</a:t>
            </a:r>
          </a:p>
          <a:p>
            <a:r>
              <a:rPr lang="en-US" dirty="0" smtClean="0"/>
              <a:t>Transportation</a:t>
            </a:r>
          </a:p>
          <a:p>
            <a:pPr lvl="1"/>
            <a:r>
              <a:rPr lang="en-US" dirty="0" smtClean="0"/>
              <a:t>light-duty vehicles</a:t>
            </a:r>
          </a:p>
          <a:p>
            <a:pPr lvl="1"/>
            <a:r>
              <a:rPr lang="en-US" dirty="0" smtClean="0"/>
              <a:t>heavy-duty vehicles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905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Energy Outlook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667512" y="6391656"/>
            <a:ext cx="3462528" cy="393192"/>
          </a:xfrm>
        </p:spPr>
        <p:txBody>
          <a:bodyPr/>
          <a:lstStyle/>
          <a:p>
            <a:r>
              <a:rPr lang="de-DE" dirty="0" smtClean="0"/>
              <a:t>Adam Sieminski | Deloitte Energy Conference June 21,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677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Renewables grow fastest, coal use plateaus, natural gas surpasses coal by 2030, and oil maintains its leading share</a:t>
            </a:r>
            <a:endParaRPr lang="en-US" dirty="0"/>
          </a:p>
        </p:txBody>
      </p:sp>
      <p:sp>
        <p:nvSpPr>
          <p:cNvPr id="2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66750" y="6391275"/>
            <a:ext cx="3457030" cy="393700"/>
          </a:xfrm>
        </p:spPr>
        <p:txBody>
          <a:bodyPr/>
          <a:lstStyle/>
          <a:p>
            <a:r>
              <a:rPr lang="en-US" dirty="0" smtClean="0"/>
              <a:t>Adam Sieminski | Deloitte Energy Conference June 21,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686800" y="6419850"/>
            <a:ext cx="384175" cy="365125"/>
          </a:xfrm>
        </p:spPr>
        <p:txBody>
          <a:bodyPr/>
          <a:lstStyle/>
          <a:p>
            <a:fld id="{2D80C5C9-96E0-47EC-B500-37C5FE284639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11" name="Chart Placeholder 10"/>
          <p:cNvGraphicFramePr>
            <a:graphicFrameLocks noGrp="1"/>
          </p:cNvGraphicFramePr>
          <p:nvPr>
            <p:ph type="chart" sz="quarter" idx="12"/>
            <p:extLst/>
          </p:nvPr>
        </p:nvGraphicFramePr>
        <p:xfrm>
          <a:off x="639763" y="1527175"/>
          <a:ext cx="7947025" cy="4379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world energy consumption</a:t>
            </a:r>
          </a:p>
          <a:p>
            <a:r>
              <a:rPr lang="en-US" smtClean="0"/>
              <a:t>quadrillion Btu</a:t>
            </a:r>
            <a:endParaRPr lang="en-US" dirty="0" smtClean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5"/>
          </p:nvPr>
        </p:nvSpPr>
        <p:spPr>
          <a:xfrm>
            <a:off x="640079" y="5952744"/>
            <a:ext cx="8305801" cy="246888"/>
          </a:xfrm>
        </p:spPr>
        <p:txBody>
          <a:bodyPr/>
          <a:lstStyle/>
          <a:p>
            <a:r>
              <a:rPr lang="en-US" dirty="0"/>
              <a:t>Source:  EIA, International Energy Outlook 2016 and EIA, Analysis of the Impacts of the Clean Power Plan (May 2015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 bwMode="auto">
          <a:xfrm>
            <a:off x="2210642" y="1464937"/>
            <a:ext cx="47769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solidFill>
                  <a:srgbClr val="333333"/>
                </a:solidFill>
                <a:ea typeface="Times New Roman" charset="0"/>
                <a:cs typeface="Times New Roman" charset="0"/>
              </a:rPr>
              <a:t>History</a:t>
            </a:r>
          </a:p>
        </p:txBody>
      </p:sp>
      <p:sp>
        <p:nvSpPr>
          <p:cNvPr id="16" name="TextBox 15"/>
          <p:cNvSpPr txBox="1"/>
          <p:nvPr/>
        </p:nvSpPr>
        <p:spPr bwMode="auto">
          <a:xfrm>
            <a:off x="6215714" y="1464937"/>
            <a:ext cx="75822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solidFill>
                  <a:srgbClr val="333333"/>
                </a:solidFill>
                <a:ea typeface="Times New Roman" charset="0"/>
                <a:cs typeface="Times New Roman" charset="0"/>
              </a:rPr>
              <a:t>Projections</a:t>
            </a:r>
          </a:p>
        </p:txBody>
      </p:sp>
      <p:sp>
        <p:nvSpPr>
          <p:cNvPr id="17" name="TextBox 16"/>
          <p:cNvSpPr txBox="1"/>
          <p:nvPr/>
        </p:nvSpPr>
        <p:spPr bwMode="auto">
          <a:xfrm>
            <a:off x="3995231" y="1457723"/>
            <a:ext cx="33983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solidFill>
                  <a:srgbClr val="333333"/>
                </a:solidFill>
                <a:ea typeface="Times New Roman" charset="0"/>
                <a:cs typeface="Times New Roman" charset="0"/>
              </a:rPr>
              <a:t>2012</a:t>
            </a:r>
          </a:p>
        </p:txBody>
      </p:sp>
      <p:sp>
        <p:nvSpPr>
          <p:cNvPr id="4" name="TextBox 3"/>
          <p:cNvSpPr txBox="1"/>
          <p:nvPr/>
        </p:nvSpPr>
        <p:spPr bwMode="auto">
          <a:xfrm>
            <a:off x="3846535" y="2489815"/>
            <a:ext cx="30617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solidFill>
                  <a:schemeClr val="accent5"/>
                </a:solidFill>
                <a:ea typeface="Times New Roman" charset="0"/>
                <a:cs typeface="Times New Roman" charset="0"/>
              </a:rPr>
              <a:t>33%</a:t>
            </a:r>
          </a:p>
        </p:txBody>
      </p:sp>
      <p:sp>
        <p:nvSpPr>
          <p:cNvPr id="12" name="TextBox 11"/>
          <p:cNvSpPr txBox="1"/>
          <p:nvPr/>
        </p:nvSpPr>
        <p:spPr bwMode="auto">
          <a:xfrm>
            <a:off x="8460323" y="1582133"/>
            <a:ext cx="30617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solidFill>
                  <a:schemeClr val="accent5"/>
                </a:solidFill>
                <a:ea typeface="Times New Roman" charset="0"/>
                <a:cs typeface="Times New Roman" charset="0"/>
              </a:rPr>
              <a:t>30%</a:t>
            </a:r>
          </a:p>
        </p:txBody>
      </p:sp>
      <p:sp>
        <p:nvSpPr>
          <p:cNvPr id="13" name="TextBox 12"/>
          <p:cNvSpPr txBox="1"/>
          <p:nvPr/>
        </p:nvSpPr>
        <p:spPr bwMode="auto">
          <a:xfrm>
            <a:off x="3846535" y="2962091"/>
            <a:ext cx="30617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ea typeface="Times New Roman" charset="0"/>
                <a:cs typeface="Times New Roman" charset="0"/>
              </a:rPr>
              <a:t>28%</a:t>
            </a:r>
          </a:p>
        </p:txBody>
      </p:sp>
      <p:sp>
        <p:nvSpPr>
          <p:cNvPr id="18" name="TextBox 17"/>
          <p:cNvSpPr txBox="1"/>
          <p:nvPr/>
        </p:nvSpPr>
        <p:spPr bwMode="auto">
          <a:xfrm>
            <a:off x="8444779" y="2548901"/>
            <a:ext cx="30617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ea typeface="Times New Roman" charset="0"/>
                <a:cs typeface="Times New Roman" charset="0"/>
              </a:rPr>
              <a:t>22%</a:t>
            </a:r>
          </a:p>
        </p:txBody>
      </p:sp>
      <p:sp>
        <p:nvSpPr>
          <p:cNvPr id="19" name="TextBox 18"/>
          <p:cNvSpPr txBox="1"/>
          <p:nvPr/>
        </p:nvSpPr>
        <p:spPr bwMode="auto">
          <a:xfrm>
            <a:off x="3846535" y="3421664"/>
            <a:ext cx="30617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23%</a:t>
            </a:r>
          </a:p>
        </p:txBody>
      </p:sp>
      <p:sp>
        <p:nvSpPr>
          <p:cNvPr id="20" name="TextBox 19"/>
          <p:cNvSpPr txBox="1"/>
          <p:nvPr/>
        </p:nvSpPr>
        <p:spPr bwMode="auto">
          <a:xfrm>
            <a:off x="8460323" y="2102520"/>
            <a:ext cx="30617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26%</a:t>
            </a:r>
          </a:p>
        </p:txBody>
      </p:sp>
      <p:sp>
        <p:nvSpPr>
          <p:cNvPr id="21" name="TextBox 20"/>
          <p:cNvSpPr txBox="1"/>
          <p:nvPr/>
        </p:nvSpPr>
        <p:spPr bwMode="auto">
          <a:xfrm>
            <a:off x="3842144" y="4328438"/>
            <a:ext cx="30617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solidFill>
                  <a:srgbClr val="5D9732"/>
                </a:solidFill>
                <a:ea typeface="Times New Roman" charset="0"/>
                <a:cs typeface="Times New Roman" charset="0"/>
              </a:rPr>
              <a:t>12%</a:t>
            </a:r>
          </a:p>
        </p:txBody>
      </p:sp>
      <p:sp>
        <p:nvSpPr>
          <p:cNvPr id="22" name="TextBox 21"/>
          <p:cNvSpPr txBox="1"/>
          <p:nvPr/>
        </p:nvSpPr>
        <p:spPr bwMode="auto">
          <a:xfrm>
            <a:off x="8444778" y="3236841"/>
            <a:ext cx="30617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solidFill>
                  <a:srgbClr val="5D9732"/>
                </a:solidFill>
                <a:ea typeface="Times New Roman" charset="0"/>
                <a:cs typeface="Times New Roman" charset="0"/>
              </a:rPr>
              <a:t>17%</a:t>
            </a:r>
          </a:p>
        </p:txBody>
      </p:sp>
      <p:sp>
        <p:nvSpPr>
          <p:cNvPr id="23" name="TextBox 22"/>
          <p:cNvSpPr txBox="1"/>
          <p:nvPr/>
        </p:nvSpPr>
        <p:spPr bwMode="auto">
          <a:xfrm>
            <a:off x="3902566" y="4827490"/>
            <a:ext cx="22121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solidFill>
                  <a:schemeClr val="accent6">
                    <a:lumMod val="75000"/>
                  </a:schemeClr>
                </a:solidFill>
                <a:ea typeface="Times New Roman" charset="0"/>
                <a:cs typeface="Times New Roman" charset="0"/>
              </a:rPr>
              <a:t>4%</a:t>
            </a:r>
          </a:p>
        </p:txBody>
      </p:sp>
      <p:sp>
        <p:nvSpPr>
          <p:cNvPr id="24" name="TextBox 23"/>
          <p:cNvSpPr txBox="1"/>
          <p:nvPr/>
        </p:nvSpPr>
        <p:spPr bwMode="auto">
          <a:xfrm>
            <a:off x="8461214" y="4617998"/>
            <a:ext cx="22121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solidFill>
                  <a:schemeClr val="accent6">
                    <a:lumMod val="75000"/>
                  </a:schemeClr>
                </a:solidFill>
                <a:ea typeface="Times New Roman" charset="0"/>
                <a:cs typeface="Times New Roman" charset="0"/>
              </a:rPr>
              <a:t>6%</a:t>
            </a:r>
          </a:p>
        </p:txBody>
      </p:sp>
      <p:sp>
        <p:nvSpPr>
          <p:cNvPr id="26" name="TextBox 25"/>
          <p:cNvSpPr txBox="1"/>
          <p:nvPr/>
        </p:nvSpPr>
        <p:spPr bwMode="auto">
          <a:xfrm>
            <a:off x="8454191" y="2695475"/>
            <a:ext cx="30617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ea typeface="Times New Roman" charset="0"/>
                <a:cs typeface="Times New Roman" charset="0"/>
              </a:rPr>
              <a:t>22%</a:t>
            </a:r>
          </a:p>
        </p:txBody>
      </p:sp>
      <p:sp>
        <p:nvSpPr>
          <p:cNvPr id="27" name="TextBox 26"/>
          <p:cNvSpPr txBox="1"/>
          <p:nvPr/>
        </p:nvSpPr>
        <p:spPr bwMode="auto">
          <a:xfrm>
            <a:off x="8446125" y="3391484"/>
            <a:ext cx="30617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solidFill>
                  <a:srgbClr val="5D9732"/>
                </a:solidFill>
                <a:ea typeface="Times New Roman" charset="0"/>
                <a:cs typeface="Times New Roman" charset="0"/>
              </a:rPr>
              <a:t>16%</a:t>
            </a:r>
          </a:p>
        </p:txBody>
      </p:sp>
    </p:spTree>
    <p:extLst>
      <p:ext uri="{BB962C8B-B14F-4D97-AF65-F5344CB8AC3E}">
        <p14:creationId xmlns:p14="http://schemas.microsoft.com/office/powerpoint/2010/main" val="191003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 total energy consumption grows, shares by end-use sector remain relatively unchanged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0"/>
          </p:nvPr>
        </p:nvSpPr>
        <p:spPr>
          <a:xfrm>
            <a:off x="666750" y="6391275"/>
            <a:ext cx="3463290" cy="393700"/>
          </a:xfrm>
        </p:spPr>
        <p:txBody>
          <a:bodyPr/>
          <a:lstStyle/>
          <a:p>
            <a:r>
              <a:rPr lang="en-US" dirty="0" smtClean="0"/>
              <a:t>Adam Sieminski | Deloitte Energy Conference June 21, 2016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86800" y="6419850"/>
            <a:ext cx="384175" cy="365125"/>
          </a:xfrm>
        </p:spPr>
        <p:txBody>
          <a:bodyPr/>
          <a:lstStyle/>
          <a:p>
            <a:fld id="{E4E96853-06F4-43A6-A754-E3DD0854F343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type="chart" sz="quarter" idx="12"/>
            <p:extLst/>
          </p:nvPr>
        </p:nvGraphicFramePr>
        <p:xfrm>
          <a:off x="639763" y="1527175"/>
          <a:ext cx="7947025" cy="4379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640080" y="896112"/>
            <a:ext cx="4503420" cy="548640"/>
          </a:xfrm>
        </p:spPr>
        <p:txBody>
          <a:bodyPr/>
          <a:lstStyle/>
          <a:p>
            <a:pPr lvl="0"/>
            <a:r>
              <a:rPr lang="en-US" dirty="0" smtClean="0"/>
              <a:t>world delivered energy consumption by end-use sector</a:t>
            </a:r>
          </a:p>
          <a:p>
            <a:pPr lvl="0"/>
            <a:r>
              <a:rPr lang="en-US" dirty="0" smtClean="0"/>
              <a:t>quadrillion Btu</a:t>
            </a:r>
            <a:endParaRPr lang="en-GB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0"/>
            <a:r>
              <a:rPr lang="en-US" dirty="0"/>
              <a:t>Source:  EIA, International Energy Outlook </a:t>
            </a:r>
            <a:r>
              <a:rPr lang="en-US" dirty="0" smtClean="0"/>
              <a:t>2016</a:t>
            </a:r>
            <a:endParaRPr lang="en-US" dirty="0"/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7340754" y="2963752"/>
            <a:ext cx="1503979" cy="3160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9E5710"/>
                </a:solidFill>
              </a:rPr>
              <a:t>Industrial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7391886" y="4987362"/>
            <a:ext cx="1439961" cy="3160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accent5"/>
                </a:solidFill>
              </a:rPr>
              <a:t>Buildings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7384266" y="4211831"/>
            <a:ext cx="1206901" cy="3160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2060"/>
                </a:solidFill>
              </a:rPr>
              <a:t>Transportation</a:t>
            </a:r>
          </a:p>
        </p:txBody>
      </p:sp>
      <p:sp>
        <p:nvSpPr>
          <p:cNvPr id="16" name="TextBox 1"/>
          <p:cNvSpPr txBox="1"/>
          <p:nvPr/>
        </p:nvSpPr>
        <p:spPr bwMode="auto">
          <a:xfrm>
            <a:off x="976262" y="2449638"/>
            <a:ext cx="1145052" cy="384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sz="1200" dirty="0">
                <a:latin typeface="Arial" pitchFamily="34" charset="0"/>
                <a:ea typeface="Times New Roman" charset="0"/>
                <a:cs typeface="Arial" pitchFamily="34" charset="0"/>
              </a:rPr>
              <a:t>Share of total</a:t>
            </a:r>
          </a:p>
          <a:p>
            <a:pPr eaLnBrk="0" hangingPunct="0"/>
            <a:r>
              <a:rPr lang="en-US" sz="1200" dirty="0">
                <a:latin typeface="Arial" pitchFamily="34" charset="0"/>
                <a:ea typeface="Times New Roman" charset="0"/>
                <a:cs typeface="Arial" pitchFamily="34" charset="0"/>
              </a:rPr>
              <a:t>delivered energy</a:t>
            </a: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907682" y="5046606"/>
            <a:ext cx="515890" cy="3160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accent5"/>
                </a:solidFill>
              </a:rPr>
              <a:t>20%</a:t>
            </a: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6415429" y="4988199"/>
            <a:ext cx="515890" cy="3160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accent5"/>
                </a:solidFill>
              </a:rPr>
              <a:t>21%</a:t>
            </a: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976262" y="3518733"/>
            <a:ext cx="515890" cy="3160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C5600D"/>
                </a:solidFill>
              </a:rPr>
              <a:t>54%</a:t>
            </a: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6415429" y="2963752"/>
            <a:ext cx="515890" cy="3160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C5600D"/>
                </a:solidFill>
              </a:rPr>
              <a:t>53%</a:t>
            </a: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915069" y="4511526"/>
            <a:ext cx="515890" cy="3160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2060"/>
                </a:solidFill>
              </a:rPr>
              <a:t>25%</a:t>
            </a: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6415429" y="4211831"/>
            <a:ext cx="515890" cy="3160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2060"/>
                </a:solidFill>
              </a:rPr>
              <a:t>26%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234207" y="2851933"/>
            <a:ext cx="0" cy="66680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185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Many global issues increase uncertainty…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67511" y="6391656"/>
            <a:ext cx="3571979" cy="393192"/>
          </a:xfrm>
        </p:spPr>
        <p:txBody>
          <a:bodyPr/>
          <a:lstStyle/>
          <a:p>
            <a:r>
              <a:rPr lang="en-US" dirty="0" smtClean="0"/>
              <a:t>Adam Sieminski | Deloitte Energy Conference June 21,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mtClean="0"/>
              <a:t>Economic growth in key economies (China, Brazil, Russia, among others)</a:t>
            </a:r>
          </a:p>
          <a:p>
            <a:r>
              <a:rPr lang="en-US" smtClean="0"/>
              <a:t>Implementation and strength of climate policies</a:t>
            </a:r>
          </a:p>
          <a:p>
            <a:r>
              <a:rPr lang="en-US" smtClean="0"/>
              <a:t>Technology improvement rates (both supply and demand)</a:t>
            </a:r>
          </a:p>
          <a:p>
            <a:r>
              <a:rPr lang="en-US" smtClean="0"/>
              <a:t>Future of nuclear generating capacity</a:t>
            </a:r>
          </a:p>
          <a:p>
            <a:r>
              <a:rPr lang="en-US" smtClean="0"/>
              <a:t>Geopolitical events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384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Continuous improvement highlights at EIA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67512" y="6391656"/>
            <a:ext cx="3454908" cy="393192"/>
          </a:xfrm>
        </p:spPr>
        <p:txBody>
          <a:bodyPr/>
          <a:lstStyle/>
          <a:p>
            <a:r>
              <a:rPr lang="en-US" dirty="0" smtClean="0"/>
              <a:t>Adam Sieminski | Deloitte Energy Conference June 21,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948DD1-5963-4816-BE5A-05BCCCAC15E0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Brent crude used as marker price and revived the International Energy Outlook</a:t>
            </a:r>
          </a:p>
          <a:p>
            <a:r>
              <a:rPr lang="en-US" dirty="0" smtClean="0"/>
              <a:t>U.S. Drilling Productivity Report</a:t>
            </a:r>
          </a:p>
          <a:p>
            <a:r>
              <a:rPr lang="en-US" dirty="0" smtClean="0"/>
              <a:t>U.S. crude export analysis</a:t>
            </a:r>
          </a:p>
          <a:p>
            <a:r>
              <a:rPr lang="en-US" dirty="0" smtClean="0"/>
              <a:t>Monthly solar PV capacity and generation</a:t>
            </a:r>
          </a:p>
          <a:p>
            <a:r>
              <a:rPr lang="en-US" dirty="0" smtClean="0"/>
              <a:t>U.S. movements of crude by rail</a:t>
            </a:r>
          </a:p>
          <a:p>
            <a:r>
              <a:rPr lang="en-US" dirty="0" smtClean="0"/>
              <a:t>Expanded natural gas production survey; added oil</a:t>
            </a:r>
          </a:p>
          <a:p>
            <a:r>
              <a:rPr lang="en-US" dirty="0" smtClean="0"/>
              <a:t>Data browsers, application programming interface, and Excel add-in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99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information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67512" y="6391656"/>
            <a:ext cx="3447288" cy="393192"/>
          </a:xfrm>
        </p:spPr>
        <p:txBody>
          <a:bodyPr/>
          <a:lstStyle/>
          <a:p>
            <a:r>
              <a:rPr lang="en-US" dirty="0" smtClean="0"/>
              <a:t>Adam Sieminski | Deloitte Energy Conference June 21,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4294967295"/>
          </p:nvPr>
        </p:nvSpPr>
        <p:spPr>
          <a:xfrm>
            <a:off x="640080" y="1317624"/>
            <a:ext cx="8050212" cy="4898449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1600"/>
              </a:spcBef>
              <a:spcAft>
                <a:spcPts val="600"/>
              </a:spcAft>
              <a:buNone/>
            </a:pPr>
            <a:r>
              <a:rPr lang="en-US" sz="2000" dirty="0" smtClean="0"/>
              <a:t>U.S. Energy Information Administration home page | </a:t>
            </a:r>
            <a:r>
              <a:rPr lang="en-US" sz="2000" dirty="0" smtClean="0">
                <a:hlinkClick r:id="rId3"/>
              </a:rPr>
              <a:t>www.eia.gov</a:t>
            </a:r>
            <a:endParaRPr lang="en-US" sz="2000" dirty="0" smtClean="0"/>
          </a:p>
          <a:p>
            <a:pPr>
              <a:spcBef>
                <a:spcPts val="1600"/>
              </a:spcBef>
              <a:spcAft>
                <a:spcPts val="600"/>
              </a:spcAft>
              <a:buNone/>
            </a:pPr>
            <a:r>
              <a:rPr lang="en-US" sz="2000" dirty="0" smtClean="0"/>
              <a:t>Short-Term Energy Outlook | </a:t>
            </a:r>
            <a:r>
              <a:rPr lang="en-US" sz="2000" dirty="0" smtClean="0">
                <a:hlinkClick r:id="rId4"/>
              </a:rPr>
              <a:t>www.eia.gov/steo</a:t>
            </a:r>
            <a:endParaRPr lang="en-US" sz="2000" dirty="0" smtClean="0"/>
          </a:p>
          <a:p>
            <a:pPr>
              <a:spcBef>
                <a:spcPts val="1600"/>
              </a:spcBef>
              <a:spcAft>
                <a:spcPts val="600"/>
              </a:spcAft>
              <a:buNone/>
            </a:pPr>
            <a:r>
              <a:rPr lang="en-US" sz="2000" dirty="0" smtClean="0"/>
              <a:t>Annual Energy Outlook | </a:t>
            </a:r>
            <a:r>
              <a:rPr lang="en-US" sz="2000" dirty="0" smtClean="0">
                <a:hlinkClick r:id="rId5"/>
              </a:rPr>
              <a:t>www.eia.gov/aeo</a:t>
            </a:r>
            <a:endParaRPr lang="en-US" sz="2000" dirty="0" smtClean="0"/>
          </a:p>
          <a:p>
            <a:pPr>
              <a:spcBef>
                <a:spcPts val="1600"/>
              </a:spcBef>
              <a:spcAft>
                <a:spcPts val="600"/>
              </a:spcAft>
              <a:buNone/>
            </a:pPr>
            <a:r>
              <a:rPr lang="en-US" sz="2000" dirty="0" smtClean="0"/>
              <a:t>International Energy Outlook | </a:t>
            </a:r>
            <a:r>
              <a:rPr lang="en-US" sz="2000" dirty="0" smtClean="0">
                <a:hlinkClick r:id="rId6"/>
              </a:rPr>
              <a:t>www.eia.gov/ieo</a:t>
            </a:r>
            <a:endParaRPr lang="en-US" sz="2000" dirty="0" smtClean="0"/>
          </a:p>
          <a:p>
            <a:pPr>
              <a:spcBef>
                <a:spcPts val="1600"/>
              </a:spcBef>
              <a:spcAft>
                <a:spcPts val="600"/>
              </a:spcAft>
              <a:buNone/>
            </a:pPr>
            <a:r>
              <a:rPr lang="en-US" sz="2000" dirty="0" smtClean="0"/>
              <a:t>Monthly Energy Review | </a:t>
            </a:r>
            <a:r>
              <a:rPr lang="en-US" sz="2000" dirty="0" smtClean="0">
                <a:hlinkClick r:id="rId7"/>
              </a:rPr>
              <a:t>www.eia.gov/mer</a:t>
            </a:r>
            <a:endParaRPr lang="en-US" sz="2000" dirty="0" smtClean="0"/>
          </a:p>
          <a:p>
            <a:pPr>
              <a:spcBef>
                <a:spcPts val="1600"/>
              </a:spcBef>
              <a:spcAft>
                <a:spcPts val="600"/>
              </a:spcAft>
              <a:buNone/>
            </a:pPr>
            <a:r>
              <a:rPr lang="en-US" sz="2000" dirty="0" smtClean="0"/>
              <a:t>Today in Energy | </a:t>
            </a:r>
            <a:r>
              <a:rPr lang="en-US" sz="2000" dirty="0" smtClean="0">
                <a:hlinkClick r:id="rId8"/>
              </a:rPr>
              <a:t>www.eia.gov/todayinenergy</a:t>
            </a:r>
            <a:endParaRPr lang="en-US" sz="2000" dirty="0" smtClean="0"/>
          </a:p>
          <a:p>
            <a:pPr>
              <a:spcBef>
                <a:spcPts val="1600"/>
              </a:spcBef>
              <a:spcAft>
                <a:spcPts val="600"/>
              </a:spcAft>
              <a:buNone/>
            </a:pPr>
            <a:r>
              <a:rPr lang="en-US" sz="2000" dirty="0" smtClean="0"/>
              <a:t>Drilling </a:t>
            </a:r>
            <a:r>
              <a:rPr lang="en-US" sz="2000" dirty="0"/>
              <a:t>Productivity Report | </a:t>
            </a:r>
            <a:r>
              <a:rPr lang="en-US" sz="2000" dirty="0">
                <a:hlinkClick r:id="rId9"/>
              </a:rPr>
              <a:t>http://www.eia.gov/petroleum/drilling</a:t>
            </a:r>
            <a:r>
              <a:rPr lang="en-US" sz="2000" dirty="0" smtClean="0">
                <a:hlinkClick r:id="rId9"/>
              </a:rPr>
              <a:t>/</a:t>
            </a:r>
            <a:endParaRPr lang="en-US" sz="2000" dirty="0" smtClean="0"/>
          </a:p>
          <a:p>
            <a:pPr>
              <a:spcBef>
                <a:spcPts val="1600"/>
              </a:spcBef>
              <a:spcAft>
                <a:spcPts val="600"/>
              </a:spcAft>
              <a:buNone/>
            </a:pPr>
            <a:r>
              <a:rPr lang="en-US" sz="2000" dirty="0"/>
              <a:t>Excel Data Add-In | </a:t>
            </a:r>
            <a:r>
              <a:rPr lang="en-US" sz="2000" dirty="0">
                <a:hlinkClick r:id="rId10"/>
              </a:rPr>
              <a:t>http://www.eia.gov/opendata/excel</a:t>
            </a:r>
            <a:r>
              <a:rPr lang="en-US" sz="2000" dirty="0" smtClean="0">
                <a:hlinkClick r:id="rId10"/>
              </a:rPr>
              <a:t>/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61530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Short-Term Energy Outlook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667512" y="6391656"/>
            <a:ext cx="3454908" cy="393192"/>
          </a:xfrm>
        </p:spPr>
        <p:txBody>
          <a:bodyPr/>
          <a:lstStyle/>
          <a:p>
            <a:r>
              <a:rPr lang="de-DE" dirty="0" smtClean="0"/>
              <a:t>Adam Sieminski | Deloitte Energy Conference June 21,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076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U.S. has experienced a rapid increase in natural gas and oil production from shale and other tight resources</a:t>
            </a:r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67512" y="6391656"/>
            <a:ext cx="3454908" cy="393192"/>
          </a:xfrm>
        </p:spPr>
        <p:txBody>
          <a:bodyPr/>
          <a:lstStyle/>
          <a:p>
            <a:r>
              <a:rPr lang="en-US" dirty="0" smtClean="0"/>
              <a:t>Adam Sieminski | Deloitte Energy Conference June 21,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4294967295"/>
          </p:nvPr>
        </p:nvSpPr>
        <p:spPr>
          <a:xfrm>
            <a:off x="4807238" y="1179719"/>
            <a:ext cx="4022725" cy="468312"/>
          </a:xfrm>
          <a:prstGeom prst="rect">
            <a:avLst/>
          </a:prstGeom>
        </p:spPr>
        <p:txBody>
          <a:bodyPr/>
          <a:lstStyle/>
          <a:p>
            <a:pPr marL="0" indent="0" algn="r">
              <a:buNone/>
            </a:pPr>
            <a:r>
              <a:rPr lang="en-US" sz="1400" dirty="0" smtClean="0"/>
              <a:t>U.S. dry shale gas production</a:t>
            </a:r>
          </a:p>
          <a:p>
            <a:pPr marL="0" indent="0" algn="r">
              <a:buNone/>
            </a:pPr>
            <a:r>
              <a:rPr lang="en-US" sz="1400" dirty="0" smtClean="0"/>
              <a:t>billion cubic feet per day</a:t>
            </a:r>
            <a:endParaRPr lang="en-US" sz="14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4294967295"/>
          </p:nvPr>
        </p:nvSpPr>
        <p:spPr>
          <a:xfrm>
            <a:off x="685800" y="1181787"/>
            <a:ext cx="3932238" cy="46831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1400" dirty="0" smtClean="0"/>
              <a:t>U.S. tight oil production</a:t>
            </a:r>
          </a:p>
          <a:p>
            <a:pPr marL="0" indent="0">
              <a:buNone/>
            </a:pPr>
            <a:r>
              <a:rPr lang="en-US" sz="1400" dirty="0" smtClean="0"/>
              <a:t>million barrels of oil per day</a:t>
            </a:r>
            <a:endParaRPr lang="en-US" sz="1400" dirty="0"/>
          </a:p>
        </p:txBody>
      </p:sp>
      <p:sp>
        <p:nvSpPr>
          <p:cNvPr id="12" name="Text Placeholder 6"/>
          <p:cNvSpPr txBox="1">
            <a:spLocks/>
          </p:cNvSpPr>
          <p:nvPr/>
        </p:nvSpPr>
        <p:spPr>
          <a:xfrm>
            <a:off x="639763" y="5640705"/>
            <a:ext cx="7947025" cy="2460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i="1" dirty="0"/>
              <a:t>Sources: EIA derived from state administrative data collected by </a:t>
            </a:r>
            <a:r>
              <a:rPr lang="en-US" sz="1200" i="1" dirty="0" err="1"/>
              <a:t>DrillingInfo</a:t>
            </a:r>
            <a:r>
              <a:rPr lang="en-US" sz="1200" i="1" dirty="0"/>
              <a:t> Inc. Data are through </a:t>
            </a:r>
            <a:r>
              <a:rPr lang="en-US" sz="1200" i="1" dirty="0" smtClean="0"/>
              <a:t>May </a:t>
            </a:r>
            <a:r>
              <a:rPr lang="en-US" sz="1200" i="1" dirty="0"/>
              <a:t>2016  and represent EIA’s official tight oil &amp; shale gas estimates, but are not survey data. State abbreviations indicate primary state(s).  Note: Scales are presented at approximate barrel of oil equivalent.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364" y="1692233"/>
            <a:ext cx="4035902" cy="39566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004" y="1692233"/>
            <a:ext cx="4029805" cy="3956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34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40079" y="324612"/>
            <a:ext cx="8337665" cy="777240"/>
          </a:xfrm>
        </p:spPr>
        <p:txBody>
          <a:bodyPr/>
          <a:lstStyle/>
          <a:p>
            <a:r>
              <a:rPr lang="en-US" sz="2200" dirty="0" smtClean="0"/>
              <a:t>Global supply has consistently exceeded demand since the start of 2014;  EIA forecasts a return to market balance in the second half of 2017</a:t>
            </a:r>
            <a:endParaRPr lang="en-US" sz="2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66750" y="6391275"/>
            <a:ext cx="3455670" cy="393700"/>
          </a:xfrm>
        </p:spPr>
        <p:txBody>
          <a:bodyPr/>
          <a:lstStyle/>
          <a:p>
            <a:r>
              <a:rPr lang="en-US" dirty="0" smtClean="0"/>
              <a:t>Adam Sieminski | Deloitte Energy Conference June 21, 2016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8686800" y="6419850"/>
            <a:ext cx="384175" cy="365125"/>
          </a:xfrm>
        </p:spPr>
        <p:txBody>
          <a:bodyPr/>
          <a:lstStyle/>
          <a:p>
            <a:fld id="{84948DD1-5963-4816-BE5A-05BCCCAC15E0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9" name="Chart Placeholder 8"/>
          <p:cNvGraphicFramePr>
            <a:graphicFrameLocks noGrp="1"/>
          </p:cNvGraphicFramePr>
          <p:nvPr>
            <p:ph type="chart" sz="quarter" idx="12"/>
            <p:extLst/>
          </p:nvPr>
        </p:nvGraphicFramePr>
        <p:xfrm>
          <a:off x="639763" y="1527175"/>
          <a:ext cx="7947025" cy="4379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40080" y="1063752"/>
            <a:ext cx="4005072" cy="548640"/>
          </a:xfrm>
        </p:spPr>
        <p:txBody>
          <a:bodyPr/>
          <a:lstStyle/>
          <a:p>
            <a:r>
              <a:rPr lang="en-US" dirty="0" smtClean="0"/>
              <a:t>world supply and demand</a:t>
            </a:r>
          </a:p>
          <a:p>
            <a:r>
              <a:rPr lang="en-US" dirty="0" smtClean="0"/>
              <a:t>million barrels per day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690872" y="1063752"/>
            <a:ext cx="3895344" cy="548640"/>
          </a:xfrm>
        </p:spPr>
        <p:txBody>
          <a:bodyPr/>
          <a:lstStyle/>
          <a:p>
            <a:r>
              <a:rPr lang="en-US" smtClean="0"/>
              <a:t>implied stock change</a:t>
            </a:r>
          </a:p>
          <a:p>
            <a:r>
              <a:rPr lang="en-US" smtClean="0"/>
              <a:t>million barrels per day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39763" y="5953125"/>
            <a:ext cx="7947025" cy="246063"/>
          </a:xfrm>
        </p:spPr>
        <p:txBody>
          <a:bodyPr/>
          <a:lstStyle/>
          <a:p>
            <a:r>
              <a:rPr lang="en-US" dirty="0" smtClean="0"/>
              <a:t>Source: EIA, Short-Term Energy Outlook, June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75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EIA expects WTI oil prices to remain low compared to recent history, but the market-implied confidence band is very wide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67512" y="6391656"/>
            <a:ext cx="3454908" cy="393192"/>
          </a:xfrm>
        </p:spPr>
        <p:txBody>
          <a:bodyPr/>
          <a:lstStyle/>
          <a:p>
            <a:r>
              <a:rPr lang="en-US" dirty="0" smtClean="0"/>
              <a:t>Adam Sieminski | Deloitte Energy Conference June 21,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type="chart" sz="quarter" idx="12"/>
            <p:extLst/>
          </p:nvPr>
        </p:nvGraphicFramePr>
        <p:xfrm>
          <a:off x="639763" y="1527175"/>
          <a:ext cx="7947025" cy="4379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WTI price</a:t>
            </a:r>
          </a:p>
          <a:p>
            <a:r>
              <a:rPr lang="en-US" smtClean="0"/>
              <a:t>dollars per barrel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Source: EIA, Short-Term Energy Outlook, June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5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 smtClean="0"/>
              <a:t>EIA expects Henry Hub natural gas prices to rise to early 2015 levels</a:t>
            </a:r>
            <a:endParaRPr lang="en-US" sz="22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67512" y="6391656"/>
            <a:ext cx="3462528" cy="393192"/>
          </a:xfrm>
        </p:spPr>
        <p:txBody>
          <a:bodyPr/>
          <a:lstStyle/>
          <a:p>
            <a:r>
              <a:rPr lang="en-US" dirty="0" smtClean="0"/>
              <a:t>Adam Sieminski | Deloitte Energy Conference June 21,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type="chart" sz="quarter" idx="12"/>
            <p:extLst/>
          </p:nvPr>
        </p:nvGraphicFramePr>
        <p:xfrm>
          <a:off x="639763" y="1527175"/>
          <a:ext cx="7947025" cy="4379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Henry Hub price</a:t>
            </a:r>
          </a:p>
          <a:p>
            <a:r>
              <a:rPr lang="en-US" smtClean="0"/>
              <a:t>dollars per million Btu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mtClean="0"/>
              <a:t>Source: EIA, Short-Term Energy Outlook, June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97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Annual Energy Outlook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667512" y="6391656"/>
            <a:ext cx="3454908" cy="393192"/>
          </a:xfrm>
        </p:spPr>
        <p:txBody>
          <a:bodyPr/>
          <a:lstStyle/>
          <a:p>
            <a:r>
              <a:rPr lang="de-DE" dirty="0" smtClean="0"/>
              <a:t>Adam Sieminski | Deloitte Energy Conference June 21,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566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case crude oil prices exceed $130 in 2040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67512" y="6391656"/>
            <a:ext cx="3454908" cy="393192"/>
          </a:xfrm>
        </p:spPr>
        <p:txBody>
          <a:bodyPr/>
          <a:lstStyle/>
          <a:p>
            <a:r>
              <a:rPr lang="en-US" dirty="0" smtClean="0"/>
              <a:t>Adam Sieminski | Deloitte Energy Conference June 21,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0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Brent crude oil spot price</a:t>
            </a:r>
          </a:p>
          <a:p>
            <a:r>
              <a:rPr lang="en-US" smtClean="0"/>
              <a:t>2015 dollars per barrel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Source:  EIA, Annual Energy Outlook 2016 Reference </a:t>
            </a:r>
            <a:r>
              <a:rPr lang="en-US" dirty="0" smtClean="0"/>
              <a:t>case</a:t>
            </a:r>
            <a:endParaRPr lang="en-US" dirty="0"/>
          </a:p>
        </p:txBody>
      </p:sp>
      <p:graphicFrame>
        <p:nvGraphicFramePr>
          <p:cNvPr id="16" name="Chart Placeholder 10"/>
          <p:cNvGraphicFramePr>
            <a:graphicFrameLocks noGrp="1"/>
          </p:cNvGraphicFramePr>
          <p:nvPr>
            <p:ph type="chart" sz="quarter" idx="12"/>
            <p:extLst/>
          </p:nvPr>
        </p:nvGraphicFramePr>
        <p:xfrm>
          <a:off x="639763" y="1527175"/>
          <a:ext cx="7947025" cy="4379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4660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46080"/>
            <a:ext cx="8046720" cy="777240"/>
          </a:xfrm>
        </p:spPr>
        <p:txBody>
          <a:bodyPr/>
          <a:lstStyle/>
          <a:p>
            <a:r>
              <a:rPr lang="en-US" sz="2000" dirty="0" smtClean="0"/>
              <a:t>Natural gas prices are projected to remain below $5 per million British thermal units through most of the projection period with or without the Clean Power Plan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67512" y="6391656"/>
            <a:ext cx="3454908" cy="393192"/>
          </a:xfrm>
        </p:spPr>
        <p:txBody>
          <a:bodyPr/>
          <a:lstStyle/>
          <a:p>
            <a:r>
              <a:rPr lang="en-US" dirty="0" smtClean="0"/>
              <a:t>Adam Sieminski | Deloitte Energy Conference June 21,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40080" y="1062360"/>
            <a:ext cx="4005072" cy="548640"/>
          </a:xfrm>
        </p:spPr>
        <p:txBody>
          <a:bodyPr/>
          <a:lstStyle/>
          <a:p>
            <a:r>
              <a:rPr lang="en-US" smtClean="0"/>
              <a:t>average Henry Hub spot prices for natural gas</a:t>
            </a:r>
          </a:p>
          <a:p>
            <a:r>
              <a:rPr lang="en-US" smtClean="0"/>
              <a:t>2015 dollars per million Btu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Source:  EIA, Annual Energy Outlook </a:t>
            </a:r>
            <a:r>
              <a:rPr lang="en-US" dirty="0" smtClean="0"/>
              <a:t>2016</a:t>
            </a:r>
            <a:endParaRPr lang="en-US" dirty="0"/>
          </a:p>
        </p:txBody>
      </p:sp>
      <p:graphicFrame>
        <p:nvGraphicFramePr>
          <p:cNvPr id="24" name="Chart Placeholder 10"/>
          <p:cNvGraphicFramePr>
            <a:graphicFrameLocks noGrp="1"/>
          </p:cNvGraphicFramePr>
          <p:nvPr>
            <p:ph type="chart" sz="quarter" idx="12"/>
            <p:extLst/>
          </p:nvPr>
        </p:nvGraphicFramePr>
        <p:xfrm>
          <a:off x="639763" y="1693423"/>
          <a:ext cx="7947025" cy="4379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658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ia_template">
  <a:themeElements>
    <a:clrScheme name="EIA">
      <a:dk1>
        <a:srgbClr val="000000"/>
      </a:dk1>
      <a:lt1>
        <a:srgbClr val="FFFFFF"/>
      </a:lt1>
      <a:dk2>
        <a:srgbClr val="003953"/>
      </a:dk2>
      <a:lt2>
        <a:srgbClr val="333333"/>
      </a:lt2>
      <a:accent1>
        <a:srgbClr val="0096D7"/>
      </a:accent1>
      <a:accent2>
        <a:srgbClr val="BD732A"/>
      </a:accent2>
      <a:accent3>
        <a:srgbClr val="5D9732"/>
      </a:accent3>
      <a:accent4>
        <a:srgbClr val="FFC702"/>
      </a:accent4>
      <a:accent5>
        <a:srgbClr val="A33340"/>
      </a:accent5>
      <a:accent6>
        <a:srgbClr val="675005"/>
      </a:accent6>
      <a:hlink>
        <a:srgbClr val="0096D7"/>
      </a:hlink>
      <a:folHlink>
        <a:srgbClr val="5D9732"/>
      </a:folHlink>
    </a:clrScheme>
    <a:fontScheme name="EIA 1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eia_template_4x3</Template>
  <TotalTime>10</TotalTime>
  <Words>1033</Words>
  <Application>Microsoft Office PowerPoint</Application>
  <PresentationFormat>On-screen Show (4:3)</PresentationFormat>
  <Paragraphs>232</Paragraphs>
  <Slides>18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eia_template</vt:lpstr>
      <vt:lpstr>EIA Analysis and Projections</vt:lpstr>
      <vt:lpstr>Short-Term Energy Outlook</vt:lpstr>
      <vt:lpstr>The U.S. has experienced a rapid increase in natural gas and oil production from shale and other tight resources</vt:lpstr>
      <vt:lpstr>Global supply has consistently exceeded demand since the start of 2014;  EIA forecasts a return to market balance in the second half of 2017</vt:lpstr>
      <vt:lpstr>EIA expects WTI oil prices to remain low compared to recent history, but the market-implied confidence band is very wide</vt:lpstr>
      <vt:lpstr>EIA expects Henry Hub natural gas prices to rise to early 2015 levels</vt:lpstr>
      <vt:lpstr>Annual Energy Outlook</vt:lpstr>
      <vt:lpstr>Reference case crude oil prices exceed $130 in 2040</vt:lpstr>
      <vt:lpstr>Natural gas prices are projected to remain below $5 per million British thermal units through most of the projection period with or without the Clean Power Plan</vt:lpstr>
      <vt:lpstr>Clean Power Plan accelerates shift to lower-carbon options for generation, led by growth in renewables and gas-fired generation; results are likely sensitive to CPP implementation approach </vt:lpstr>
      <vt:lpstr>Electricity prices increase with rising fuel costs and expenditures for electric transmission and distribution infrastructure</vt:lpstr>
      <vt:lpstr>Technology improvements, largely driven by federal standards, help to increase energy efficiency within the end-use sectors</vt:lpstr>
      <vt:lpstr>International Energy Outlook</vt:lpstr>
      <vt:lpstr>Renewables grow fastest, coal use plateaus, natural gas surpasses coal by 2030, and oil maintains its leading share</vt:lpstr>
      <vt:lpstr>As total energy consumption grows, shares by end-use sector remain relatively unchanged</vt:lpstr>
      <vt:lpstr>Many global issues increase uncertainty…</vt:lpstr>
      <vt:lpstr>Continuous improvement highlights at EIA</vt:lpstr>
      <vt:lpstr>For more information</vt:lpstr>
    </vt:vector>
  </TitlesOfParts>
  <Company>EIA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EIA Analysis and Projections</dc:title>
  <dc:creator>Jarzomski, Kevin</dc:creator>
  <cp:lastModifiedBy>Gilchrist, Laverne</cp:lastModifiedBy>
  <cp:revision>4</cp:revision>
  <dcterms:created xsi:type="dcterms:W3CDTF">2016-06-15T15:28:39Z</dcterms:created>
  <dcterms:modified xsi:type="dcterms:W3CDTF">2016-06-23T16:53:55Z</dcterms:modified>
</cp:coreProperties>
</file>