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1"/>
  </p:notesMasterIdLst>
  <p:handoutMasterIdLst>
    <p:handoutMasterId r:id="rId12"/>
  </p:handoutMasterIdLst>
  <p:sldIdLst>
    <p:sldId id="665" r:id="rId2"/>
    <p:sldId id="745" r:id="rId3"/>
    <p:sldId id="744" r:id="rId4"/>
    <p:sldId id="741" r:id="rId5"/>
    <p:sldId id="743" r:id="rId6"/>
    <p:sldId id="742" r:id="rId7"/>
    <p:sldId id="746" r:id="rId8"/>
    <p:sldId id="747" r:id="rId9"/>
    <p:sldId id="703" r:id="rId10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strom, Perry" initials="LP" lastIdx="20" clrIdx="0">
    <p:extLst>
      <p:ext uri="{19B8F6BF-5375-455C-9EA6-DF929625EA0E}">
        <p15:presenceInfo xmlns:p15="http://schemas.microsoft.com/office/powerpoint/2012/main" userId="S-1-5-21-2005352356-2018378189-366286951-1908" providerId="AD"/>
      </p:ext>
    </p:extLst>
  </p:cmAuthor>
  <p:cmAuthor id="2" name="Boedecker, Erin" initials="BE" lastIdx="3" clrIdx="1">
    <p:extLst>
      <p:ext uri="{19B8F6BF-5375-455C-9EA6-DF929625EA0E}">
        <p15:presenceInfo xmlns:p15="http://schemas.microsoft.com/office/powerpoint/2012/main" userId="S-1-5-21-2005352356-2018378189-366286951-1449" providerId="AD"/>
      </p:ext>
    </p:extLst>
  </p:cmAuthor>
  <p:cmAuthor id="3" name="Staub, John" initials="SJ" lastIdx="2" clrIdx="2">
    <p:extLst>
      <p:ext uri="{19B8F6BF-5375-455C-9EA6-DF929625EA0E}">
        <p15:presenceInfo xmlns:p15="http://schemas.microsoft.com/office/powerpoint/2012/main" userId="S-1-5-21-2005352356-2018378189-366286951-8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732A"/>
    <a:srgbClr val="169DD8"/>
    <a:srgbClr val="FFFFFF"/>
    <a:srgbClr val="C5600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5" autoAdjust="0"/>
    <p:restoredTop sz="92621" autoAdjust="0"/>
  </p:normalViewPr>
  <p:slideViewPr>
    <p:cSldViewPr snapToGrid="0">
      <p:cViewPr>
        <p:scale>
          <a:sx n="100" d="100"/>
          <a:sy n="100" d="100"/>
        </p:scale>
        <p:origin x="-130" y="-37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264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700" y="-354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37102473498226E-2"/>
          <c:y val="6.5822784810127405E-2"/>
          <c:w val="0.89634864546525328"/>
          <c:h val="0.80506329113924047"/>
        </c:manualLayout>
      </c:layout>
      <c:areaChart>
        <c:grouping val="stack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Sheet1!$B$2:$CN$2</c:f>
              <c:numCache>
                <c:formatCode>General</c:formatCode>
                <c:ptCount val="91"/>
                <c:pt idx="0">
                  <c:v>15.422809000000001</c:v>
                </c:pt>
                <c:pt idx="1">
                  <c:v>15.907526000000001</c:v>
                </c:pt>
                <c:pt idx="2">
                  <c:v>15.321581</c:v>
                </c:pt>
                <c:pt idx="3">
                  <c:v>15.894442</c:v>
                </c:pt>
                <c:pt idx="4">
                  <c:v>17.070622</c:v>
                </c:pt>
                <c:pt idx="5">
                  <c:v>17.478428000000001</c:v>
                </c:pt>
                <c:pt idx="6">
                  <c:v>17.260404999999999</c:v>
                </c:pt>
                <c:pt idx="7">
                  <c:v>18.008451000000001</c:v>
                </c:pt>
                <c:pt idx="8">
                  <c:v>18.846312000000001</c:v>
                </c:pt>
                <c:pt idx="9">
                  <c:v>19.069762000000001</c:v>
                </c:pt>
                <c:pt idx="10">
                  <c:v>19.172635</c:v>
                </c:pt>
                <c:pt idx="11">
                  <c:v>18.991669999999999</c:v>
                </c:pt>
                <c:pt idx="12">
                  <c:v>19.122471000000001</c:v>
                </c:pt>
                <c:pt idx="13">
                  <c:v>19.835148</c:v>
                </c:pt>
                <c:pt idx="14">
                  <c:v>19.909462999999999</c:v>
                </c:pt>
                <c:pt idx="15">
                  <c:v>20.088726999999999</c:v>
                </c:pt>
                <c:pt idx="16">
                  <c:v>21.001913999999999</c:v>
                </c:pt>
                <c:pt idx="17">
                  <c:v>21.445411</c:v>
                </c:pt>
                <c:pt idx="18">
                  <c:v>21.655743999999999</c:v>
                </c:pt>
                <c:pt idx="19">
                  <c:v>21.622544000000001</c:v>
                </c:pt>
                <c:pt idx="20">
                  <c:v>22.579528</c:v>
                </c:pt>
                <c:pt idx="21">
                  <c:v>21.914268</c:v>
                </c:pt>
                <c:pt idx="22">
                  <c:v>21.903988999999999</c:v>
                </c:pt>
                <c:pt idx="23">
                  <c:v>22.320927999999999</c:v>
                </c:pt>
                <c:pt idx="24">
                  <c:v>22.466194999999999</c:v>
                </c:pt>
                <c:pt idx="25">
                  <c:v>22.796543</c:v>
                </c:pt>
                <c:pt idx="26">
                  <c:v>22.44716</c:v>
                </c:pt>
                <c:pt idx="27">
                  <c:v>22.749466000000002</c:v>
                </c:pt>
                <c:pt idx="28">
                  <c:v>22.387436999999998</c:v>
                </c:pt>
                <c:pt idx="29">
                  <c:v>19.691205</c:v>
                </c:pt>
                <c:pt idx="30">
                  <c:v>20.833967999999999</c:v>
                </c:pt>
                <c:pt idx="31">
                  <c:v>19.657783999999999</c:v>
                </c:pt>
                <c:pt idx="32">
                  <c:v>17.378233999999999</c:v>
                </c:pt>
                <c:pt idx="33">
                  <c:v>18.038633000000001</c:v>
                </c:pt>
                <c:pt idx="34">
                  <c:v>17.993925999999998</c:v>
                </c:pt>
                <c:pt idx="35">
                  <c:v>15.480128000000001</c:v>
                </c:pt>
                <c:pt idx="36">
                  <c:v>15.500090999999999</c:v>
                </c:pt>
                <c:pt idx="37">
                  <c:v>15.533125999999999</c:v>
                </c:pt>
                <c:pt idx="38">
                  <c:v>15.661073999999999</c:v>
                </c:pt>
                <c:pt idx="39">
                  <c:v>15.660437</c:v>
                </c:pt>
                <c:pt idx="40">
                  <c:v>15.624076000000001</c:v>
                </c:pt>
                <c:pt idx="41">
                  <c:v>15.207176</c:v>
                </c:pt>
                <c:pt idx="42">
                  <c:v>14.686553999999999</c:v>
                </c:pt>
                <c:pt idx="43">
                  <c:v>14.440332</c:v>
                </c:pt>
                <c:pt idx="44">
                  <c:v>13.903007000000001</c:v>
                </c:pt>
                <c:pt idx="45">
                  <c:v>13.486446000000001</c:v>
                </c:pt>
                <c:pt idx="46">
                  <c:v>13.11581</c:v>
                </c:pt>
                <c:pt idx="47">
                  <c:v>12.575144999999999</c:v>
                </c:pt>
                <c:pt idx="48">
                  <c:v>12.110507999999999</c:v>
                </c:pt>
                <c:pt idx="49">
                  <c:v>11.657241000000001</c:v>
                </c:pt>
                <c:pt idx="50">
                  <c:v>11.321877000000001</c:v>
                </c:pt>
                <c:pt idx="51">
                  <c:v>11.336802</c:v>
                </c:pt>
                <c:pt idx="52">
                  <c:v>11.373513000000001</c:v>
                </c:pt>
                <c:pt idx="53">
                  <c:v>11.30256</c:v>
                </c:pt>
                <c:pt idx="54">
                  <c:v>11.238213999999999</c:v>
                </c:pt>
                <c:pt idx="55">
                  <c:v>11.209626</c:v>
                </c:pt>
                <c:pt idx="56">
                  <c:v>11.090170000000001</c:v>
                </c:pt>
                <c:pt idx="57">
                  <c:v>11.06841</c:v>
                </c:pt>
                <c:pt idx="58">
                  <c:v>10.954787</c:v>
                </c:pt>
                <c:pt idx="59">
                  <c:v>10.841176000000001</c:v>
                </c:pt>
                <c:pt idx="60">
                  <c:v>10.74976</c:v>
                </c:pt>
                <c:pt idx="61">
                  <c:v>15.452951000000001</c:v>
                </c:pt>
                <c:pt idx="62">
                  <c:v>16.7234385</c:v>
                </c:pt>
                <c:pt idx="63">
                  <c:v>17.993925999999998</c:v>
                </c:pt>
                <c:pt idx="64">
                  <c:v>17.993925999999998</c:v>
                </c:pt>
                <c:pt idx="65">
                  <c:v>15.480127</c:v>
                </c:pt>
                <c:pt idx="66">
                  <c:v>15.500095</c:v>
                </c:pt>
                <c:pt idx="67">
                  <c:v>15.533129000000001</c:v>
                </c:pt>
                <c:pt idx="68">
                  <c:v>15.848705000000001</c:v>
                </c:pt>
                <c:pt idx="69">
                  <c:v>15.956360999999999</c:v>
                </c:pt>
                <c:pt idx="70">
                  <c:v>15.947751</c:v>
                </c:pt>
                <c:pt idx="71">
                  <c:v>15.941583</c:v>
                </c:pt>
                <c:pt idx="72">
                  <c:v>16.008789</c:v>
                </c:pt>
                <c:pt idx="73">
                  <c:v>16.186136000000001</c:v>
                </c:pt>
                <c:pt idx="74">
                  <c:v>16.270121</c:v>
                </c:pt>
                <c:pt idx="75">
                  <c:v>16.212264999999999</c:v>
                </c:pt>
                <c:pt idx="76">
                  <c:v>16.231503</c:v>
                </c:pt>
                <c:pt idx="77">
                  <c:v>16.204236999999999</c:v>
                </c:pt>
                <c:pt idx="78">
                  <c:v>16.174399999999999</c:v>
                </c:pt>
                <c:pt idx="79">
                  <c:v>16.164207000000001</c:v>
                </c:pt>
                <c:pt idx="80">
                  <c:v>16.102812</c:v>
                </c:pt>
                <c:pt idx="81">
                  <c:v>15.993297</c:v>
                </c:pt>
                <c:pt idx="82">
                  <c:v>15.999413000000001</c:v>
                </c:pt>
                <c:pt idx="83">
                  <c:v>15.959403</c:v>
                </c:pt>
                <c:pt idx="84">
                  <c:v>15.900691999999999</c:v>
                </c:pt>
                <c:pt idx="85">
                  <c:v>15.826485</c:v>
                </c:pt>
                <c:pt idx="86">
                  <c:v>15.630782</c:v>
                </c:pt>
                <c:pt idx="87">
                  <c:v>15.698715999999999</c:v>
                </c:pt>
                <c:pt idx="88">
                  <c:v>15.596202</c:v>
                </c:pt>
                <c:pt idx="89">
                  <c:v>15.571902</c:v>
                </c:pt>
                <c:pt idx="90">
                  <c:v>15.461358000000001</c:v>
                </c:pt>
              </c:numCache>
            </c:numRef>
          </c:val>
        </c:ser>
        <c:ser>
          <c:idx val="7"/>
          <c:order val="1"/>
          <c:tx>
            <c:strRef>
              <c:f>Sheet1!$A$3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Sheet1!$B$3:$CN$3</c:f>
              <c:numCache>
                <c:formatCode>General</c:formatCode>
                <c:ptCount val="91"/>
                <c:pt idx="0">
                  <c:v>2.739169</c:v>
                </c:pt>
                <c:pt idx="1">
                  <c:v>3.0075889999999998</c:v>
                </c:pt>
                <c:pt idx="2">
                  <c:v>3.131148</c:v>
                </c:pt>
                <c:pt idx="3">
                  <c:v>3.2025489999999999</c:v>
                </c:pt>
                <c:pt idx="4">
                  <c:v>3.5525310000000001</c:v>
                </c:pt>
                <c:pt idx="5">
                  <c:v>4.0755629999999998</c:v>
                </c:pt>
                <c:pt idx="6">
                  <c:v>4.380109</c:v>
                </c:pt>
                <c:pt idx="7">
                  <c:v>4.753933</c:v>
                </c:pt>
                <c:pt idx="8">
                  <c:v>5.5869679999999997</c:v>
                </c:pt>
                <c:pt idx="9">
                  <c:v>5.6021609999999997</c:v>
                </c:pt>
                <c:pt idx="10">
                  <c:v>6.1043500000000002</c:v>
                </c:pt>
                <c:pt idx="11">
                  <c:v>6.4221320000000004</c:v>
                </c:pt>
                <c:pt idx="12">
                  <c:v>6.4792059999999996</c:v>
                </c:pt>
                <c:pt idx="13">
                  <c:v>6.4104989999999997</c:v>
                </c:pt>
                <c:pt idx="14">
                  <c:v>6.6938769999999996</c:v>
                </c:pt>
                <c:pt idx="15">
                  <c:v>7.0754359999999998</c:v>
                </c:pt>
                <c:pt idx="16">
                  <c:v>7.0866740000000004</c:v>
                </c:pt>
                <c:pt idx="17">
                  <c:v>6.5969920000000002</c:v>
                </c:pt>
                <c:pt idx="18">
                  <c:v>7.0678089999999996</c:v>
                </c:pt>
                <c:pt idx="19">
                  <c:v>7.6102559999999997</c:v>
                </c:pt>
                <c:pt idx="20">
                  <c:v>7.862349</c:v>
                </c:pt>
                <c:pt idx="21">
                  <c:v>8.0288529999999998</c:v>
                </c:pt>
                <c:pt idx="22">
                  <c:v>8.145429</c:v>
                </c:pt>
                <c:pt idx="23">
                  <c:v>7.9596220000000004</c:v>
                </c:pt>
                <c:pt idx="24">
                  <c:v>8.2227739999999994</c:v>
                </c:pt>
                <c:pt idx="25">
                  <c:v>8.1608099999999997</c:v>
                </c:pt>
                <c:pt idx="26">
                  <c:v>8.2146260000000009</c:v>
                </c:pt>
                <c:pt idx="27">
                  <c:v>8.4585889999999999</c:v>
                </c:pt>
                <c:pt idx="28">
                  <c:v>8.4264910000000004</c:v>
                </c:pt>
                <c:pt idx="29">
                  <c:v>8.3552199999999992</c:v>
                </c:pt>
                <c:pt idx="30">
                  <c:v>8.4344330000000003</c:v>
                </c:pt>
                <c:pt idx="31">
                  <c:v>8.2686980000000005</c:v>
                </c:pt>
                <c:pt idx="32">
                  <c:v>8.0618219999999994</c:v>
                </c:pt>
                <c:pt idx="33">
                  <c:v>8.2444330000000008</c:v>
                </c:pt>
                <c:pt idx="34">
                  <c:v>8.3375590000000006</c:v>
                </c:pt>
                <c:pt idx="35">
                  <c:v>8.3350279999999994</c:v>
                </c:pt>
                <c:pt idx="36">
                  <c:v>8.1641659999999998</c:v>
                </c:pt>
                <c:pt idx="37">
                  <c:v>8.2152170000000009</c:v>
                </c:pt>
                <c:pt idx="38">
                  <c:v>8.0606299999999997</c:v>
                </c:pt>
                <c:pt idx="39">
                  <c:v>8.0493400000000008</c:v>
                </c:pt>
                <c:pt idx="40">
                  <c:v>8.1240089999999991</c:v>
                </c:pt>
                <c:pt idx="41">
                  <c:v>8.224475</c:v>
                </c:pt>
                <c:pt idx="42">
                  <c:v>8.2452079999999999</c:v>
                </c:pt>
                <c:pt idx="43">
                  <c:v>8.2452079999999999</c:v>
                </c:pt>
                <c:pt idx="44">
                  <c:v>8.2452079999999999</c:v>
                </c:pt>
                <c:pt idx="45">
                  <c:v>8.2452079999999999</c:v>
                </c:pt>
                <c:pt idx="46">
                  <c:v>8.2452079999999999</c:v>
                </c:pt>
                <c:pt idx="47">
                  <c:v>8.2452079999999999</c:v>
                </c:pt>
                <c:pt idx="48">
                  <c:v>8.2452170000000002</c:v>
                </c:pt>
                <c:pt idx="49">
                  <c:v>8.2452079999999999</c:v>
                </c:pt>
                <c:pt idx="50">
                  <c:v>8.2452079999999999</c:v>
                </c:pt>
                <c:pt idx="51">
                  <c:v>8.2452079999999999</c:v>
                </c:pt>
                <c:pt idx="52">
                  <c:v>8.2452079999999999</c:v>
                </c:pt>
                <c:pt idx="53">
                  <c:v>8.2452079999999999</c:v>
                </c:pt>
                <c:pt idx="54">
                  <c:v>8.2452079999999999</c:v>
                </c:pt>
                <c:pt idx="55">
                  <c:v>8.2452079999999999</c:v>
                </c:pt>
                <c:pt idx="56">
                  <c:v>8.2452079999999999</c:v>
                </c:pt>
                <c:pt idx="57">
                  <c:v>8.2452079999999999</c:v>
                </c:pt>
                <c:pt idx="58">
                  <c:v>8.2452079999999999</c:v>
                </c:pt>
                <c:pt idx="59">
                  <c:v>8.2452079999999999</c:v>
                </c:pt>
                <c:pt idx="60">
                  <c:v>8.2452079999999999</c:v>
                </c:pt>
                <c:pt idx="61">
                  <c:v>8.2452079999999999</c:v>
                </c:pt>
                <c:pt idx="62">
                  <c:v>8.2913835000000002</c:v>
                </c:pt>
                <c:pt idx="63">
                  <c:v>8.3375590000000006</c:v>
                </c:pt>
                <c:pt idx="64">
                  <c:v>8.3375590000000006</c:v>
                </c:pt>
                <c:pt idx="65">
                  <c:v>8.3350279999999994</c:v>
                </c:pt>
                <c:pt idx="66">
                  <c:v>8.1641659999999998</c:v>
                </c:pt>
                <c:pt idx="67">
                  <c:v>8.2152180000000001</c:v>
                </c:pt>
                <c:pt idx="68">
                  <c:v>8.0606299999999997</c:v>
                </c:pt>
                <c:pt idx="69">
                  <c:v>8.0493400000000008</c:v>
                </c:pt>
                <c:pt idx="70">
                  <c:v>8.1240089999999991</c:v>
                </c:pt>
                <c:pt idx="71">
                  <c:v>8.224475</c:v>
                </c:pt>
                <c:pt idx="72">
                  <c:v>8.2452079999999999</c:v>
                </c:pt>
                <c:pt idx="73">
                  <c:v>8.2452079999999999</c:v>
                </c:pt>
                <c:pt idx="74">
                  <c:v>8.2452079999999999</c:v>
                </c:pt>
                <c:pt idx="75">
                  <c:v>8.2452079999999999</c:v>
                </c:pt>
                <c:pt idx="76">
                  <c:v>8.2452079999999999</c:v>
                </c:pt>
                <c:pt idx="77">
                  <c:v>8.2452079999999999</c:v>
                </c:pt>
                <c:pt idx="78">
                  <c:v>8.2452170000000002</c:v>
                </c:pt>
                <c:pt idx="79">
                  <c:v>8.2452079999999999</c:v>
                </c:pt>
                <c:pt idx="80">
                  <c:v>8.2452079999999999</c:v>
                </c:pt>
                <c:pt idx="81">
                  <c:v>8.2452079999999999</c:v>
                </c:pt>
                <c:pt idx="82">
                  <c:v>8.2452079999999999</c:v>
                </c:pt>
                <c:pt idx="83">
                  <c:v>8.2452079999999999</c:v>
                </c:pt>
                <c:pt idx="84">
                  <c:v>8.2452079999999999</c:v>
                </c:pt>
                <c:pt idx="85">
                  <c:v>8.2452079999999999</c:v>
                </c:pt>
                <c:pt idx="86">
                  <c:v>8.2452079999999999</c:v>
                </c:pt>
                <c:pt idx="87">
                  <c:v>8.2452079999999999</c:v>
                </c:pt>
                <c:pt idx="88">
                  <c:v>8.2452079999999999</c:v>
                </c:pt>
                <c:pt idx="89">
                  <c:v>8.2452079999999999</c:v>
                </c:pt>
                <c:pt idx="90">
                  <c:v>8.2452079999999999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Liquid biofuels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Sheet1!$B$4:$CN$4</c:f>
              <c:numCache>
                <c:formatCode>General</c:formatCode>
                <c:ptCount val="91"/>
                <c:pt idx="0">
                  <c:v>0</c:v>
                </c:pt>
                <c:pt idx="1">
                  <c:v>6.7229999999999998E-3</c:v>
                </c:pt>
                <c:pt idx="2">
                  <c:v>1.8284999999999999E-2</c:v>
                </c:pt>
                <c:pt idx="3">
                  <c:v>3.372E-2</c:v>
                </c:pt>
                <c:pt idx="4">
                  <c:v>4.1265000000000003E-2</c:v>
                </c:pt>
                <c:pt idx="5">
                  <c:v>4.9737999999999997E-2</c:v>
                </c:pt>
                <c:pt idx="6">
                  <c:v>5.7436999999999995E-2</c:v>
                </c:pt>
                <c:pt idx="7">
                  <c:v>6.6071000000000005E-2</c:v>
                </c:pt>
                <c:pt idx="8">
                  <c:v>6.7125000000000004E-2</c:v>
                </c:pt>
                <c:pt idx="9">
                  <c:v>6.8090999999999999E-2</c:v>
                </c:pt>
                <c:pt idx="10">
                  <c:v>6.0421000000000002E-2</c:v>
                </c:pt>
                <c:pt idx="11">
                  <c:v>7.0095000000000005E-2</c:v>
                </c:pt>
                <c:pt idx="12">
                  <c:v>7.9745999999999997E-2</c:v>
                </c:pt>
                <c:pt idx="13">
                  <c:v>9.3659999999999993E-2</c:v>
                </c:pt>
                <c:pt idx="14">
                  <c:v>0.10484</c:v>
                </c:pt>
                <c:pt idx="15">
                  <c:v>0.11248999999999999</c:v>
                </c:pt>
                <c:pt idx="16">
                  <c:v>8.0660999999999997E-2</c:v>
                </c:pt>
                <c:pt idx="17">
                  <c:v>0.10196599999999999</c:v>
                </c:pt>
                <c:pt idx="18">
                  <c:v>0.112843</c:v>
                </c:pt>
                <c:pt idx="19">
                  <c:v>0.117795</c:v>
                </c:pt>
                <c:pt idx="20">
                  <c:v>0.13488700000000001</c:v>
                </c:pt>
                <c:pt idx="21">
                  <c:v>0.14213200000000001</c:v>
                </c:pt>
                <c:pt idx="22">
                  <c:v>0.16967500000000002</c:v>
                </c:pt>
                <c:pt idx="23">
                  <c:v>0.22981000000000001</c:v>
                </c:pt>
                <c:pt idx="24">
                  <c:v>0.289715</c:v>
                </c:pt>
                <c:pt idx="25">
                  <c:v>0.33901600000000004</c:v>
                </c:pt>
                <c:pt idx="26">
                  <c:v>0.474995</c:v>
                </c:pt>
                <c:pt idx="27">
                  <c:v>0.60192200000000007</c:v>
                </c:pt>
                <c:pt idx="28">
                  <c:v>0.82457599999999998</c:v>
                </c:pt>
                <c:pt idx="29">
                  <c:v>0.93498599999999998</c:v>
                </c:pt>
                <c:pt idx="30">
                  <c:v>1.0746800000000001</c:v>
                </c:pt>
                <c:pt idx="31">
                  <c:v>1.15808</c:v>
                </c:pt>
                <c:pt idx="32">
                  <c:v>1.1621379999999999</c:v>
                </c:pt>
                <c:pt idx="33">
                  <c:v>1.277676</c:v>
                </c:pt>
                <c:pt idx="34">
                  <c:v>1.291242</c:v>
                </c:pt>
                <c:pt idx="35">
                  <c:v>1.3754189999999999</c:v>
                </c:pt>
                <c:pt idx="36">
                  <c:v>1.4765889999999999</c:v>
                </c:pt>
                <c:pt idx="37">
                  <c:v>1.499735</c:v>
                </c:pt>
                <c:pt idx="38">
                  <c:v>1.5250410000000001</c:v>
                </c:pt>
                <c:pt idx="39">
                  <c:v>1.536216</c:v>
                </c:pt>
                <c:pt idx="40">
                  <c:v>1.533496</c:v>
                </c:pt>
                <c:pt idx="41">
                  <c:v>1.5155810000000001</c:v>
                </c:pt>
                <c:pt idx="42">
                  <c:v>1.5023029999999999</c:v>
                </c:pt>
                <c:pt idx="43">
                  <c:v>1.4877260000000001</c:v>
                </c:pt>
                <c:pt idx="44">
                  <c:v>1.477109</c:v>
                </c:pt>
                <c:pt idx="45">
                  <c:v>1.4754860000000001</c:v>
                </c:pt>
                <c:pt idx="46">
                  <c:v>1.4719260000000001</c:v>
                </c:pt>
                <c:pt idx="47">
                  <c:v>1.4695590000000001</c:v>
                </c:pt>
                <c:pt idx="48">
                  <c:v>1.472348</c:v>
                </c:pt>
                <c:pt idx="49">
                  <c:v>1.473535</c:v>
                </c:pt>
                <c:pt idx="50">
                  <c:v>1.4733560000000001</c:v>
                </c:pt>
                <c:pt idx="51">
                  <c:v>1.4767049999999999</c:v>
                </c:pt>
                <c:pt idx="52">
                  <c:v>1.47851</c:v>
                </c:pt>
                <c:pt idx="53">
                  <c:v>1.484219</c:v>
                </c:pt>
                <c:pt idx="54">
                  <c:v>1.4921759999999999</c:v>
                </c:pt>
                <c:pt idx="55">
                  <c:v>1.5004150000000001</c:v>
                </c:pt>
                <c:pt idx="56">
                  <c:v>1.5156909999999999</c:v>
                </c:pt>
                <c:pt idx="57">
                  <c:v>1.5301309999999999</c:v>
                </c:pt>
                <c:pt idx="58">
                  <c:v>1.5463309999999999</c:v>
                </c:pt>
                <c:pt idx="59">
                  <c:v>1.5709070000000001</c:v>
                </c:pt>
                <c:pt idx="60">
                  <c:v>1.593936</c:v>
                </c:pt>
                <c:pt idx="61">
                  <c:v>1.5961160000000001</c:v>
                </c:pt>
                <c:pt idx="62">
                  <c:v>1.4436789999999999</c:v>
                </c:pt>
                <c:pt idx="63">
                  <c:v>1.291242</c:v>
                </c:pt>
                <c:pt idx="64">
                  <c:v>1.291242</c:v>
                </c:pt>
                <c:pt idx="65">
                  <c:v>1.3754189999999999</c:v>
                </c:pt>
                <c:pt idx="66">
                  <c:v>1.4766030000000001</c:v>
                </c:pt>
                <c:pt idx="67">
                  <c:v>1.499735</c:v>
                </c:pt>
                <c:pt idx="68">
                  <c:v>1.5250779999999999</c:v>
                </c:pt>
                <c:pt idx="69">
                  <c:v>1.53624</c:v>
                </c:pt>
                <c:pt idx="70">
                  <c:v>1.533544</c:v>
                </c:pt>
                <c:pt idx="71">
                  <c:v>1.5156240000000001</c:v>
                </c:pt>
                <c:pt idx="72">
                  <c:v>1.5027649999999999</c:v>
                </c:pt>
                <c:pt idx="73">
                  <c:v>1.4882200000000001</c:v>
                </c:pt>
                <c:pt idx="74">
                  <c:v>1.4779519999999999</c:v>
                </c:pt>
                <c:pt idx="75">
                  <c:v>1.4762500000000001</c:v>
                </c:pt>
                <c:pt idx="76">
                  <c:v>1.4729410000000001</c:v>
                </c:pt>
                <c:pt idx="77">
                  <c:v>1.4720340000000001</c:v>
                </c:pt>
                <c:pt idx="78">
                  <c:v>1.472415</c:v>
                </c:pt>
                <c:pt idx="79">
                  <c:v>1.4740839999999999</c:v>
                </c:pt>
                <c:pt idx="80">
                  <c:v>1.475339</c:v>
                </c:pt>
                <c:pt idx="81">
                  <c:v>1.4768520000000001</c:v>
                </c:pt>
                <c:pt idx="82">
                  <c:v>1.478485</c:v>
                </c:pt>
                <c:pt idx="83">
                  <c:v>1.485447</c:v>
                </c:pt>
                <c:pt idx="84">
                  <c:v>1.493717</c:v>
                </c:pt>
                <c:pt idx="85">
                  <c:v>1.5015750000000001</c:v>
                </c:pt>
                <c:pt idx="86">
                  <c:v>1.5176670000000001</c:v>
                </c:pt>
                <c:pt idx="87">
                  <c:v>1.5310760000000001</c:v>
                </c:pt>
                <c:pt idx="88">
                  <c:v>1.549679</c:v>
                </c:pt>
                <c:pt idx="89">
                  <c:v>1.573315</c:v>
                </c:pt>
                <c:pt idx="90">
                  <c:v>1.5956079999999999</c:v>
                </c:pt>
              </c:numCache>
            </c:numRef>
          </c:val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Petroleum and other liquids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Sheet1!$B$5:$CN$5</c:f>
              <c:numCache>
                <c:formatCode>General</c:formatCode>
                <c:ptCount val="91"/>
                <c:pt idx="0">
                  <c:v>34.204520000000002</c:v>
                </c:pt>
                <c:pt idx="1">
                  <c:v>31.932206000000001</c:v>
                </c:pt>
                <c:pt idx="2">
                  <c:v>30.232226000000001</c:v>
                </c:pt>
                <c:pt idx="3">
                  <c:v>30.052216000000001</c:v>
                </c:pt>
                <c:pt idx="4">
                  <c:v>31.053236999999999</c:v>
                </c:pt>
                <c:pt idx="5">
                  <c:v>30.924731999999999</c:v>
                </c:pt>
                <c:pt idx="6">
                  <c:v>32.198259999999998</c:v>
                </c:pt>
                <c:pt idx="7">
                  <c:v>32.863733000000003</c:v>
                </c:pt>
                <c:pt idx="8">
                  <c:v>34.222794999999998</c:v>
                </c:pt>
                <c:pt idx="9">
                  <c:v>34.209296000000002</c:v>
                </c:pt>
                <c:pt idx="10">
                  <c:v>33.551622999999999</c:v>
                </c:pt>
                <c:pt idx="11">
                  <c:v>32.846032000000001</c:v>
                </c:pt>
                <c:pt idx="12">
                  <c:v>33.524957000000001</c:v>
                </c:pt>
                <c:pt idx="13">
                  <c:v>33.687240000000003</c:v>
                </c:pt>
                <c:pt idx="14">
                  <c:v>34.557544999999998</c:v>
                </c:pt>
                <c:pt idx="15">
                  <c:v>34.441046</c:v>
                </c:pt>
                <c:pt idx="16">
                  <c:v>35.674967000000002</c:v>
                </c:pt>
                <c:pt idx="17">
                  <c:v>36.158479999999997</c:v>
                </c:pt>
                <c:pt idx="18">
                  <c:v>36.817371999999999</c:v>
                </c:pt>
                <c:pt idx="19">
                  <c:v>37.836036</c:v>
                </c:pt>
                <c:pt idx="20">
                  <c:v>38.265934000000001</c:v>
                </c:pt>
                <c:pt idx="21">
                  <c:v>38.189655999999999</c:v>
                </c:pt>
                <c:pt idx="22">
                  <c:v>38.225566000000001</c:v>
                </c:pt>
                <c:pt idx="23">
                  <c:v>38.789797999999998</c:v>
                </c:pt>
                <c:pt idx="24">
                  <c:v>40.226666999999999</c:v>
                </c:pt>
                <c:pt idx="25">
                  <c:v>40.302833999999997</c:v>
                </c:pt>
                <c:pt idx="26">
                  <c:v>39.823636</c:v>
                </c:pt>
                <c:pt idx="27">
                  <c:v>39.490782000000003</c:v>
                </c:pt>
                <c:pt idx="28">
                  <c:v>36.906820000000003</c:v>
                </c:pt>
                <c:pt idx="29">
                  <c:v>34.959049999999998</c:v>
                </c:pt>
                <c:pt idx="30">
                  <c:v>35.488765999999998</c:v>
                </c:pt>
                <c:pt idx="31">
                  <c:v>34.823507999999997</c:v>
                </c:pt>
                <c:pt idx="32">
                  <c:v>34.015931999999999</c:v>
                </c:pt>
                <c:pt idx="33">
                  <c:v>34.613245999999997</c:v>
                </c:pt>
                <c:pt idx="34">
                  <c:v>34.881100000000004</c:v>
                </c:pt>
                <c:pt idx="35">
                  <c:v>35.111474000000001</c:v>
                </c:pt>
                <c:pt idx="36">
                  <c:v>35.308602</c:v>
                </c:pt>
                <c:pt idx="37">
                  <c:v>35.643105999999996</c:v>
                </c:pt>
                <c:pt idx="38">
                  <c:v>36.038564999999998</c:v>
                </c:pt>
                <c:pt idx="39">
                  <c:v>36.27702</c:v>
                </c:pt>
                <c:pt idx="40">
                  <c:v>36.316181999999998</c:v>
                </c:pt>
                <c:pt idx="41">
                  <c:v>36.247881</c:v>
                </c:pt>
                <c:pt idx="42">
                  <c:v>36.103379000000004</c:v>
                </c:pt>
                <c:pt idx="43">
                  <c:v>36.060125999999997</c:v>
                </c:pt>
                <c:pt idx="44">
                  <c:v>35.974059000000004</c:v>
                </c:pt>
                <c:pt idx="45">
                  <c:v>35.837586000000002</c:v>
                </c:pt>
                <c:pt idx="46">
                  <c:v>35.678448999999993</c:v>
                </c:pt>
                <c:pt idx="47">
                  <c:v>35.504814000000003</c:v>
                </c:pt>
                <c:pt idx="48">
                  <c:v>35.314933000000003</c:v>
                </c:pt>
                <c:pt idx="49">
                  <c:v>35.194769000000001</c:v>
                </c:pt>
                <c:pt idx="50">
                  <c:v>35.142522999999997</c:v>
                </c:pt>
                <c:pt idx="51">
                  <c:v>35.129148999999998</c:v>
                </c:pt>
                <c:pt idx="52">
                  <c:v>35.137312000000001</c:v>
                </c:pt>
                <c:pt idx="53">
                  <c:v>35.172576999999997</c:v>
                </c:pt>
                <c:pt idx="54">
                  <c:v>35.236354999999996</c:v>
                </c:pt>
                <c:pt idx="55">
                  <c:v>35.308041000000003</c:v>
                </c:pt>
                <c:pt idx="56">
                  <c:v>35.382464000000006</c:v>
                </c:pt>
                <c:pt idx="57">
                  <c:v>35.509462000000006</c:v>
                </c:pt>
                <c:pt idx="58">
                  <c:v>35.657122000000001</c:v>
                </c:pt>
                <c:pt idx="59">
                  <c:v>35.781041000000002</c:v>
                </c:pt>
                <c:pt idx="60">
                  <c:v>35.929420999999998</c:v>
                </c:pt>
                <c:pt idx="61">
                  <c:v>36.118811999999998</c:v>
                </c:pt>
                <c:pt idx="62">
                  <c:v>35.499955999999997</c:v>
                </c:pt>
                <c:pt idx="63">
                  <c:v>34.881100000000004</c:v>
                </c:pt>
                <c:pt idx="64">
                  <c:v>34.881100000000004</c:v>
                </c:pt>
                <c:pt idx="65">
                  <c:v>35.111427999999997</c:v>
                </c:pt>
                <c:pt idx="66">
                  <c:v>35.308485000000005</c:v>
                </c:pt>
                <c:pt idx="67">
                  <c:v>35.643113999999997</c:v>
                </c:pt>
                <c:pt idx="68">
                  <c:v>36.045814</c:v>
                </c:pt>
                <c:pt idx="69">
                  <c:v>36.289844000000002</c:v>
                </c:pt>
                <c:pt idx="70">
                  <c:v>36.333102000000004</c:v>
                </c:pt>
                <c:pt idx="71">
                  <c:v>36.271160999999999</c:v>
                </c:pt>
                <c:pt idx="72">
                  <c:v>36.157109000000005</c:v>
                </c:pt>
                <c:pt idx="73">
                  <c:v>36.137233999999999</c:v>
                </c:pt>
                <c:pt idx="74">
                  <c:v>36.097097999999995</c:v>
                </c:pt>
                <c:pt idx="75">
                  <c:v>35.996035999999997</c:v>
                </c:pt>
                <c:pt idx="76">
                  <c:v>35.883108</c:v>
                </c:pt>
                <c:pt idx="77">
                  <c:v>35.749290999999999</c:v>
                </c:pt>
                <c:pt idx="78">
                  <c:v>35.602845000000002</c:v>
                </c:pt>
                <c:pt idx="79">
                  <c:v>35.524611</c:v>
                </c:pt>
                <c:pt idx="80">
                  <c:v>35.497644999999999</c:v>
                </c:pt>
                <c:pt idx="81">
                  <c:v>35.478141999999998</c:v>
                </c:pt>
                <c:pt idx="82">
                  <c:v>35.461258000000001</c:v>
                </c:pt>
                <c:pt idx="83">
                  <c:v>35.475592999999996</c:v>
                </c:pt>
                <c:pt idx="84">
                  <c:v>35.517609</c:v>
                </c:pt>
                <c:pt idx="85">
                  <c:v>35.568897999999997</c:v>
                </c:pt>
                <c:pt idx="86">
                  <c:v>35.632551999999997</c:v>
                </c:pt>
                <c:pt idx="87">
                  <c:v>35.748643999999999</c:v>
                </c:pt>
                <c:pt idx="88">
                  <c:v>35.895035</c:v>
                </c:pt>
                <c:pt idx="89">
                  <c:v>36.031832999999999</c:v>
                </c:pt>
                <c:pt idx="90">
                  <c:v>36.176749999999998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Renewables (excluding liquid biofuels)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Sheet1!$B$6:$CN$6</c:f>
              <c:numCache>
                <c:formatCode>General</c:formatCode>
                <c:ptCount val="91"/>
                <c:pt idx="0">
                  <c:v>5.4283419999999998</c:v>
                </c:pt>
                <c:pt idx="1">
                  <c:v>5.4069649999999996</c:v>
                </c:pt>
                <c:pt idx="2">
                  <c:v>5.9613520000000007</c:v>
                </c:pt>
                <c:pt idx="3">
                  <c:v>6.4618920000000006</c:v>
                </c:pt>
                <c:pt idx="4">
                  <c:v>6.3965990000000001</c:v>
                </c:pt>
                <c:pt idx="5">
                  <c:v>6.0342790000000006</c:v>
                </c:pt>
                <c:pt idx="6">
                  <c:v>6.0537029999999996</c:v>
                </c:pt>
                <c:pt idx="7">
                  <c:v>5.5557360000000005</c:v>
                </c:pt>
                <c:pt idx="8">
                  <c:v>5.3896290000000002</c:v>
                </c:pt>
                <c:pt idx="9">
                  <c:v>6.167141</c:v>
                </c:pt>
                <c:pt idx="10">
                  <c:v>5.9802550000000005</c:v>
                </c:pt>
                <c:pt idx="11">
                  <c:v>5.9984209999999996</c:v>
                </c:pt>
                <c:pt idx="12">
                  <c:v>5.741606</c:v>
                </c:pt>
                <c:pt idx="13">
                  <c:v>5.9888450000000004</c:v>
                </c:pt>
                <c:pt idx="14">
                  <c:v>5.8832769999999996</c:v>
                </c:pt>
                <c:pt idx="15">
                  <c:v>6.4479929999999994</c:v>
                </c:pt>
                <c:pt idx="16">
                  <c:v>6.9330169999999995</c:v>
                </c:pt>
                <c:pt idx="17">
                  <c:v>6.9135759999999999</c:v>
                </c:pt>
                <c:pt idx="18">
                  <c:v>6.3800560000000006</c:v>
                </c:pt>
                <c:pt idx="19">
                  <c:v>6.3978229999999998</c:v>
                </c:pt>
                <c:pt idx="20">
                  <c:v>5.9714640000000001</c:v>
                </c:pt>
                <c:pt idx="21">
                  <c:v>5.0204269999999998</c:v>
                </c:pt>
                <c:pt idx="22">
                  <c:v>5.5594670000000006</c:v>
                </c:pt>
                <c:pt idx="23">
                  <c:v>5.7178660000000008</c:v>
                </c:pt>
                <c:pt idx="24">
                  <c:v>5.78932</c:v>
                </c:pt>
                <c:pt idx="25">
                  <c:v>5.900093</c:v>
                </c:pt>
                <c:pt idx="26">
                  <c:v>6.1695590000000005</c:v>
                </c:pt>
                <c:pt idx="27">
                  <c:v>5.9312249999999995</c:v>
                </c:pt>
                <c:pt idx="28">
                  <c:v>6.3646729999999998</c:v>
                </c:pt>
                <c:pt idx="29">
                  <c:v>6.6889469999999998</c:v>
                </c:pt>
                <c:pt idx="30">
                  <c:v>6.9908880000000009</c:v>
                </c:pt>
                <c:pt idx="31">
                  <c:v>7.9012569999999993</c:v>
                </c:pt>
                <c:pt idx="32">
                  <c:v>7.6146870000000009</c:v>
                </c:pt>
                <c:pt idx="33">
                  <c:v>8.0784210000000005</c:v>
                </c:pt>
                <c:pt idx="34">
                  <c:v>8.3497570000000003</c:v>
                </c:pt>
                <c:pt idx="35">
                  <c:v>7.7061799999999998</c:v>
                </c:pt>
                <c:pt idx="36">
                  <c:v>8.0747980000000013</c:v>
                </c:pt>
                <c:pt idx="37">
                  <c:v>8.5475019999999997</c:v>
                </c:pt>
                <c:pt idx="38">
                  <c:v>8.967867</c:v>
                </c:pt>
                <c:pt idx="39">
                  <c:v>9.643495999999999</c:v>
                </c:pt>
                <c:pt idx="40">
                  <c:v>10.221653</c:v>
                </c:pt>
                <c:pt idx="41">
                  <c:v>11.021398</c:v>
                </c:pt>
                <c:pt idx="42">
                  <c:v>11.463802000000001</c:v>
                </c:pt>
                <c:pt idx="43">
                  <c:v>11.663320000000001</c:v>
                </c:pt>
                <c:pt idx="44">
                  <c:v>11.761962</c:v>
                </c:pt>
                <c:pt idx="45">
                  <c:v>11.843260000000001</c:v>
                </c:pt>
                <c:pt idx="46">
                  <c:v>11.914118999999999</c:v>
                </c:pt>
                <c:pt idx="47">
                  <c:v>12.018405000000001</c:v>
                </c:pt>
                <c:pt idx="48">
                  <c:v>12.158795999999999</c:v>
                </c:pt>
                <c:pt idx="49">
                  <c:v>12.260351999999999</c:v>
                </c:pt>
                <c:pt idx="50">
                  <c:v>12.405664000000002</c:v>
                </c:pt>
                <c:pt idx="51">
                  <c:v>12.605969999999999</c:v>
                </c:pt>
                <c:pt idx="52">
                  <c:v>12.889604</c:v>
                </c:pt>
                <c:pt idx="53">
                  <c:v>13.106587000000001</c:v>
                </c:pt>
                <c:pt idx="54">
                  <c:v>13.305291</c:v>
                </c:pt>
                <c:pt idx="55">
                  <c:v>13.630571</c:v>
                </c:pt>
                <c:pt idx="56">
                  <c:v>13.750995</c:v>
                </c:pt>
                <c:pt idx="57">
                  <c:v>14.132304999999999</c:v>
                </c:pt>
                <c:pt idx="58">
                  <c:v>14.322558999999998</c:v>
                </c:pt>
                <c:pt idx="59">
                  <c:v>14.495987</c:v>
                </c:pt>
                <c:pt idx="60">
                  <c:v>14.801134999999999</c:v>
                </c:pt>
                <c:pt idx="61">
                  <c:v>13.164102</c:v>
                </c:pt>
                <c:pt idx="62">
                  <c:v>10.7569295</c:v>
                </c:pt>
                <c:pt idx="63">
                  <c:v>8.3497570000000003</c:v>
                </c:pt>
                <c:pt idx="64">
                  <c:v>8.3497570000000003</c:v>
                </c:pt>
                <c:pt idx="65">
                  <c:v>7.7064749999999993</c:v>
                </c:pt>
                <c:pt idx="66">
                  <c:v>8.0676170000000003</c:v>
                </c:pt>
                <c:pt idx="67">
                  <c:v>8.5449559999999991</c:v>
                </c:pt>
                <c:pt idx="68">
                  <c:v>8.9341609999999996</c:v>
                </c:pt>
                <c:pt idx="69">
                  <c:v>9.5789080000000002</c:v>
                </c:pt>
                <c:pt idx="70">
                  <c:v>10.141247</c:v>
                </c:pt>
                <c:pt idx="71">
                  <c:v>10.394717</c:v>
                </c:pt>
                <c:pt idx="72">
                  <c:v>10.470549999999999</c:v>
                </c:pt>
                <c:pt idx="73">
                  <c:v>10.526268</c:v>
                </c:pt>
                <c:pt idx="74">
                  <c:v>10.585342000000001</c:v>
                </c:pt>
                <c:pt idx="75">
                  <c:v>10.646431</c:v>
                </c:pt>
                <c:pt idx="76">
                  <c:v>10.693933000000001</c:v>
                </c:pt>
                <c:pt idx="77">
                  <c:v>10.835467999999999</c:v>
                </c:pt>
                <c:pt idx="78">
                  <c:v>10.996780000000001</c:v>
                </c:pt>
                <c:pt idx="79">
                  <c:v>11.160322000000001</c:v>
                </c:pt>
                <c:pt idx="80">
                  <c:v>11.302250000000001</c:v>
                </c:pt>
                <c:pt idx="81">
                  <c:v>11.483616000000001</c:v>
                </c:pt>
                <c:pt idx="82">
                  <c:v>11.579328</c:v>
                </c:pt>
                <c:pt idx="83">
                  <c:v>11.772227000000001</c:v>
                </c:pt>
                <c:pt idx="84">
                  <c:v>11.953887999999999</c:v>
                </c:pt>
                <c:pt idx="85">
                  <c:v>12.194189999999999</c:v>
                </c:pt>
                <c:pt idx="86">
                  <c:v>12.437863</c:v>
                </c:pt>
                <c:pt idx="87">
                  <c:v>12.620730999999999</c:v>
                </c:pt>
                <c:pt idx="88">
                  <c:v>12.884751</c:v>
                </c:pt>
                <c:pt idx="89">
                  <c:v>12.997923</c:v>
                </c:pt>
                <c:pt idx="90">
                  <c:v>13.211967999999999</c:v>
                </c:pt>
              </c:numCache>
            </c:numRef>
          </c:val>
        </c:ser>
        <c:ser>
          <c:idx val="2"/>
          <c:order val="5"/>
          <c:tx>
            <c:strRef>
              <c:f>Sheet1!$A$7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Sheet1!$B$7:$CN$7</c:f>
              <c:numCache>
                <c:formatCode>General</c:formatCode>
                <c:ptCount val="91"/>
                <c:pt idx="0">
                  <c:v>20.235458999999999</c:v>
                </c:pt>
                <c:pt idx="1">
                  <c:v>19.747309999999999</c:v>
                </c:pt>
                <c:pt idx="2">
                  <c:v>18.356221999999999</c:v>
                </c:pt>
                <c:pt idx="3">
                  <c:v>17.220835999999998</c:v>
                </c:pt>
                <c:pt idx="4">
                  <c:v>18.393612999999998</c:v>
                </c:pt>
                <c:pt idx="5">
                  <c:v>17.703482000000001</c:v>
                </c:pt>
                <c:pt idx="6">
                  <c:v>16.591363999999999</c:v>
                </c:pt>
                <c:pt idx="7">
                  <c:v>17.639800999999999</c:v>
                </c:pt>
                <c:pt idx="8">
                  <c:v>18.448392999999999</c:v>
                </c:pt>
                <c:pt idx="9">
                  <c:v>19.601693000000001</c:v>
                </c:pt>
                <c:pt idx="10">
                  <c:v>19.603166999999999</c:v>
                </c:pt>
                <c:pt idx="11">
                  <c:v>20.032958000000001</c:v>
                </c:pt>
                <c:pt idx="12">
                  <c:v>20.713632</c:v>
                </c:pt>
                <c:pt idx="13">
                  <c:v>21.228902000000001</c:v>
                </c:pt>
                <c:pt idx="14">
                  <c:v>21.728066999999999</c:v>
                </c:pt>
                <c:pt idx="15">
                  <c:v>22.671139</c:v>
                </c:pt>
                <c:pt idx="16">
                  <c:v>23.084647</c:v>
                </c:pt>
                <c:pt idx="17">
                  <c:v>23.222715999999998</c:v>
                </c:pt>
                <c:pt idx="18">
                  <c:v>22.830226</c:v>
                </c:pt>
                <c:pt idx="19">
                  <c:v>22.909227000000001</c:v>
                </c:pt>
                <c:pt idx="20">
                  <c:v>23.823976999999999</c:v>
                </c:pt>
                <c:pt idx="21">
                  <c:v>22.772558</c:v>
                </c:pt>
                <c:pt idx="22">
                  <c:v>23.510081</c:v>
                </c:pt>
                <c:pt idx="23">
                  <c:v>22.830642000000001</c:v>
                </c:pt>
                <c:pt idx="24">
                  <c:v>22.923061000000001</c:v>
                </c:pt>
                <c:pt idx="25">
                  <c:v>22.565363999999999</c:v>
                </c:pt>
                <c:pt idx="26">
                  <c:v>22.238738000000001</c:v>
                </c:pt>
                <c:pt idx="27">
                  <c:v>23.662759000000001</c:v>
                </c:pt>
                <c:pt idx="28">
                  <c:v>23.842953000000001</c:v>
                </c:pt>
                <c:pt idx="29">
                  <c:v>23.415939999999999</c:v>
                </c:pt>
                <c:pt idx="30">
                  <c:v>24.574753999999999</c:v>
                </c:pt>
                <c:pt idx="31">
                  <c:v>24.954539</c:v>
                </c:pt>
                <c:pt idx="32">
                  <c:v>26.088581999999999</c:v>
                </c:pt>
                <c:pt idx="33">
                  <c:v>26.805133999999999</c:v>
                </c:pt>
                <c:pt idx="34">
                  <c:v>27.487804000000001</c:v>
                </c:pt>
                <c:pt idx="35">
                  <c:v>28.313376999999999</c:v>
                </c:pt>
                <c:pt idx="36">
                  <c:v>28.640481999999999</c:v>
                </c:pt>
                <c:pt idx="37">
                  <c:v>28.964275000000001</c:v>
                </c:pt>
                <c:pt idx="38">
                  <c:v>28.697949999999999</c:v>
                </c:pt>
                <c:pt idx="39">
                  <c:v>28.611214</c:v>
                </c:pt>
                <c:pt idx="40">
                  <c:v>28.304069999999999</c:v>
                </c:pt>
                <c:pt idx="41">
                  <c:v>28.173120000000001</c:v>
                </c:pt>
                <c:pt idx="42">
                  <c:v>28.553809999999999</c:v>
                </c:pt>
                <c:pt idx="43">
                  <c:v>29.056312999999999</c:v>
                </c:pt>
                <c:pt idx="44">
                  <c:v>29.697409</c:v>
                </c:pt>
                <c:pt idx="45">
                  <c:v>30.217535000000002</c:v>
                </c:pt>
                <c:pt idx="46">
                  <c:v>30.695882999999998</c:v>
                </c:pt>
                <c:pt idx="47">
                  <c:v>31.231190000000002</c:v>
                </c:pt>
                <c:pt idx="48">
                  <c:v>31.657961</c:v>
                </c:pt>
                <c:pt idx="49">
                  <c:v>32.163006000000003</c:v>
                </c:pt>
                <c:pt idx="50">
                  <c:v>32.506900999999999</c:v>
                </c:pt>
                <c:pt idx="51">
                  <c:v>32.586105000000003</c:v>
                </c:pt>
                <c:pt idx="52">
                  <c:v>32.703006999999999</c:v>
                </c:pt>
                <c:pt idx="53">
                  <c:v>32.966495999999999</c:v>
                </c:pt>
                <c:pt idx="54">
                  <c:v>33.268416999999999</c:v>
                </c:pt>
                <c:pt idx="55">
                  <c:v>33.521991999999997</c:v>
                </c:pt>
                <c:pt idx="56">
                  <c:v>33.953834999999998</c:v>
                </c:pt>
                <c:pt idx="57">
                  <c:v>34.165947000000003</c:v>
                </c:pt>
                <c:pt idx="58">
                  <c:v>34.591141</c:v>
                </c:pt>
                <c:pt idx="59">
                  <c:v>35.004142999999999</c:v>
                </c:pt>
                <c:pt idx="60">
                  <c:v>35.393935999999997</c:v>
                </c:pt>
                <c:pt idx="61">
                  <c:v>34.783088999999997</c:v>
                </c:pt>
                <c:pt idx="62">
                  <c:v>31.1354465</c:v>
                </c:pt>
                <c:pt idx="63">
                  <c:v>27.487804000000001</c:v>
                </c:pt>
                <c:pt idx="64">
                  <c:v>27.487804000000001</c:v>
                </c:pt>
                <c:pt idx="65">
                  <c:v>28.311074999999999</c:v>
                </c:pt>
                <c:pt idx="66">
                  <c:v>28.640245</c:v>
                </c:pt>
                <c:pt idx="67">
                  <c:v>28.962506999999999</c:v>
                </c:pt>
                <c:pt idx="68">
                  <c:v>28.658276000000001</c:v>
                </c:pt>
                <c:pt idx="69">
                  <c:v>28.513065000000001</c:v>
                </c:pt>
                <c:pt idx="70">
                  <c:v>28.2258</c:v>
                </c:pt>
                <c:pt idx="71">
                  <c:v>28.256526999999998</c:v>
                </c:pt>
                <c:pt idx="72">
                  <c:v>28.551838</c:v>
                </c:pt>
                <c:pt idx="73">
                  <c:v>28.949152000000002</c:v>
                </c:pt>
                <c:pt idx="74">
                  <c:v>29.368131999999999</c:v>
                </c:pt>
                <c:pt idx="75">
                  <c:v>29.848458999999998</c:v>
                </c:pt>
                <c:pt idx="76">
                  <c:v>30.232500000000002</c:v>
                </c:pt>
                <c:pt idx="77">
                  <c:v>30.540962</c:v>
                </c:pt>
                <c:pt idx="78">
                  <c:v>30.805727000000001</c:v>
                </c:pt>
                <c:pt idx="79">
                  <c:v>31.070464999999999</c:v>
                </c:pt>
                <c:pt idx="80">
                  <c:v>31.319241000000002</c:v>
                </c:pt>
                <c:pt idx="81">
                  <c:v>31.580088</c:v>
                </c:pt>
                <c:pt idx="82">
                  <c:v>31.864924999999999</c:v>
                </c:pt>
                <c:pt idx="83">
                  <c:v>32.122169</c:v>
                </c:pt>
                <c:pt idx="84">
                  <c:v>32.375584000000003</c:v>
                </c:pt>
                <c:pt idx="85">
                  <c:v>32.699706999999997</c:v>
                </c:pt>
                <c:pt idx="86">
                  <c:v>33.137462999999997</c:v>
                </c:pt>
                <c:pt idx="87">
                  <c:v>33.445469000000003</c:v>
                </c:pt>
                <c:pt idx="88">
                  <c:v>33.863083000000003</c:v>
                </c:pt>
                <c:pt idx="89">
                  <c:v>34.289993000000003</c:v>
                </c:pt>
                <c:pt idx="90">
                  <c:v>34.758510999999999</c:v>
                </c:pt>
              </c:numCache>
            </c:numRef>
          </c:val>
        </c:ser>
        <c:ser>
          <c:idx val="4"/>
          <c:order val="6"/>
          <c:tx>
            <c:strRef>
              <c:f>Sheet1!$A$8</c:f>
              <c:strCache>
                <c:ptCount val="1"/>
                <c:pt idx="0">
                  <c:v>Other fuels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cat>
            <c:numRef>
              <c:f>Sheet1!$B$1:$CN$1</c:f>
              <c:numCache>
                <c:formatCode>General</c:formatCode>
                <c:ptCount val="9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</c:numCache>
            </c:numRef>
          </c:cat>
          <c:val>
            <c:numRef>
              <c:f>Sheet1!$B$8:$CN$8</c:f>
              <c:numCache>
                <c:formatCode>General</c:formatCode>
                <c:ptCount val="91"/>
                <c:pt idx="0">
                  <c:v>3.636900000000054E-2</c:v>
                </c:pt>
                <c:pt idx="1">
                  <c:v>9.7457000000016336E-2</c:v>
                </c:pt>
                <c:pt idx="2">
                  <c:v>7.8371000000002411E-2</c:v>
                </c:pt>
                <c:pt idx="3">
                  <c:v>0.10491100000001374</c:v>
                </c:pt>
                <c:pt idx="4">
                  <c:v>0.12383400000000577</c:v>
                </c:pt>
                <c:pt idx="5">
                  <c:v>0.12616299999999825</c:v>
                </c:pt>
                <c:pt idx="6">
                  <c:v>0.10572699999998747</c:v>
                </c:pt>
                <c:pt idx="7">
                  <c:v>0.16673099999999152</c:v>
                </c:pt>
                <c:pt idx="8">
                  <c:v>0.14794999999999447</c:v>
                </c:pt>
                <c:pt idx="9">
                  <c:v>6.7854000000011183E-2</c:v>
                </c:pt>
                <c:pt idx="10">
                  <c:v>1.2667000000000428E-2</c:v>
                </c:pt>
                <c:pt idx="11">
                  <c:v>7.6653999999990674E-2</c:v>
                </c:pt>
                <c:pt idx="12">
                  <c:v>0.12135899999999111</c:v>
                </c:pt>
                <c:pt idx="13">
                  <c:v>0.12201999999999913</c:v>
                </c:pt>
                <c:pt idx="14">
                  <c:v>0.21126500000000448</c:v>
                </c:pt>
                <c:pt idx="15">
                  <c:v>0.19491699999999312</c:v>
                </c:pt>
                <c:pt idx="16">
                  <c:v>0.15995499999999296</c:v>
                </c:pt>
                <c:pt idx="17">
                  <c:v>0.16264300000000276</c:v>
                </c:pt>
                <c:pt idx="18">
                  <c:v>0.15531900000000931</c:v>
                </c:pt>
                <c:pt idx="19">
                  <c:v>0.15661599999998188</c:v>
                </c:pt>
                <c:pt idx="20">
                  <c:v>0.18056300000000292</c:v>
                </c:pt>
                <c:pt idx="21">
                  <c:v>0.10441599999999696</c:v>
                </c:pt>
                <c:pt idx="22">
                  <c:v>0.13235299999999128</c:v>
                </c:pt>
                <c:pt idx="23">
                  <c:v>7.2420000000008145E-2</c:v>
                </c:pt>
                <c:pt idx="24">
                  <c:v>0.17635999999999896</c:v>
                </c:pt>
                <c:pt idx="25">
                  <c:v>0.12873400000000501</c:v>
                </c:pt>
                <c:pt idx="26">
                  <c:v>0.12363600000000474</c:v>
                </c:pt>
                <c:pt idx="27">
                  <c:v>0.13182299999999358</c:v>
                </c:pt>
                <c:pt idx="28">
                  <c:v>0.15275899999999609</c:v>
                </c:pt>
                <c:pt idx="29">
                  <c:v>9.2378000000007177E-2</c:v>
                </c:pt>
                <c:pt idx="30">
                  <c:v>8.2462000000006697E-2</c:v>
                </c:pt>
                <c:pt idx="31">
                  <c:v>0.1382050000000099</c:v>
                </c:pt>
                <c:pt idx="32">
                  <c:v>0.16523900000000324</c:v>
                </c:pt>
                <c:pt idx="33">
                  <c:v>0.18389400000000222</c:v>
                </c:pt>
                <c:pt idx="34">
                  <c:v>0.1426270000000045</c:v>
                </c:pt>
                <c:pt idx="35">
                  <c:v>0.41845100000000002</c:v>
                </c:pt>
                <c:pt idx="36">
                  <c:v>0.40372599999999997</c:v>
                </c:pt>
                <c:pt idx="37">
                  <c:v>0.30482100000000001</c:v>
                </c:pt>
                <c:pt idx="38">
                  <c:v>0.42037000000000002</c:v>
                </c:pt>
                <c:pt idx="39">
                  <c:v>0.42478900000000003</c:v>
                </c:pt>
                <c:pt idx="40">
                  <c:v>0.42584899999999998</c:v>
                </c:pt>
                <c:pt idx="41">
                  <c:v>0.44758399999999998</c:v>
                </c:pt>
                <c:pt idx="42">
                  <c:v>0.45111200000000001</c:v>
                </c:pt>
                <c:pt idx="43">
                  <c:v>0.45041199999999998</c:v>
                </c:pt>
                <c:pt idx="44">
                  <c:v>0.44979599999999997</c:v>
                </c:pt>
                <c:pt idx="45">
                  <c:v>0.44983200000000001</c:v>
                </c:pt>
                <c:pt idx="46">
                  <c:v>0.446799</c:v>
                </c:pt>
                <c:pt idx="47">
                  <c:v>0.44691999999999998</c:v>
                </c:pt>
                <c:pt idx="48">
                  <c:v>0.43981399999999998</c:v>
                </c:pt>
                <c:pt idx="49">
                  <c:v>0.43845000000000001</c:v>
                </c:pt>
                <c:pt idx="50">
                  <c:v>0.43984000000000001</c:v>
                </c:pt>
                <c:pt idx="51">
                  <c:v>0.44470999999999999</c:v>
                </c:pt>
                <c:pt idx="52">
                  <c:v>0.437135</c:v>
                </c:pt>
                <c:pt idx="53">
                  <c:v>0.43687399999999998</c:v>
                </c:pt>
                <c:pt idx="54">
                  <c:v>0.43647000000000002</c:v>
                </c:pt>
                <c:pt idx="55">
                  <c:v>0.43667400000000001</c:v>
                </c:pt>
                <c:pt idx="56">
                  <c:v>0.43607600000000002</c:v>
                </c:pt>
                <c:pt idx="57">
                  <c:v>0.43559799999999999</c:v>
                </c:pt>
                <c:pt idx="58">
                  <c:v>0.43494699999999997</c:v>
                </c:pt>
                <c:pt idx="59">
                  <c:v>0.43418699999999999</c:v>
                </c:pt>
                <c:pt idx="60">
                  <c:v>0.43334400000000001</c:v>
                </c:pt>
                <c:pt idx="61">
                  <c:v>0.43337599999999998</c:v>
                </c:pt>
                <c:pt idx="62">
                  <c:v>0.28800150000000224</c:v>
                </c:pt>
                <c:pt idx="63">
                  <c:v>0.1426270000000045</c:v>
                </c:pt>
                <c:pt idx="64">
                  <c:v>0.1426270000000045</c:v>
                </c:pt>
                <c:pt idx="65">
                  <c:v>0.41885299999999998</c:v>
                </c:pt>
                <c:pt idx="66">
                  <c:v>0.40540599999999999</c:v>
                </c:pt>
                <c:pt idx="67">
                  <c:v>0.32170900000000002</c:v>
                </c:pt>
                <c:pt idx="68">
                  <c:v>0.42037000000000002</c:v>
                </c:pt>
                <c:pt idx="69">
                  <c:v>0.424813</c:v>
                </c:pt>
                <c:pt idx="70">
                  <c:v>0.420344</c:v>
                </c:pt>
                <c:pt idx="71">
                  <c:v>0.44758399999999998</c:v>
                </c:pt>
                <c:pt idx="72">
                  <c:v>0.45111200000000001</c:v>
                </c:pt>
                <c:pt idx="73">
                  <c:v>0.45041300000000001</c:v>
                </c:pt>
                <c:pt idx="74">
                  <c:v>0.44977899999999998</c:v>
                </c:pt>
                <c:pt idx="75">
                  <c:v>0.44972800000000002</c:v>
                </c:pt>
                <c:pt idx="76">
                  <c:v>0.44676900000000003</c:v>
                </c:pt>
                <c:pt idx="77">
                  <c:v>0.44688699999999998</c:v>
                </c:pt>
                <c:pt idx="78">
                  <c:v>0.43983800000000001</c:v>
                </c:pt>
                <c:pt idx="79">
                  <c:v>0.43846200000000002</c:v>
                </c:pt>
                <c:pt idx="80">
                  <c:v>0.43984499999999999</c:v>
                </c:pt>
                <c:pt idx="81">
                  <c:v>0.444747</c:v>
                </c:pt>
                <c:pt idx="82">
                  <c:v>0.43725199999999997</c:v>
                </c:pt>
                <c:pt idx="83">
                  <c:v>0.43700800000000001</c:v>
                </c:pt>
                <c:pt idx="84">
                  <c:v>0.43662600000000001</c:v>
                </c:pt>
                <c:pt idx="85">
                  <c:v>0.43684699999999999</c:v>
                </c:pt>
                <c:pt idx="86">
                  <c:v>0.43625900000000001</c:v>
                </c:pt>
                <c:pt idx="87">
                  <c:v>0.43576500000000001</c:v>
                </c:pt>
                <c:pt idx="88">
                  <c:v>0.43507800000000002</c:v>
                </c:pt>
                <c:pt idx="89">
                  <c:v>0.43427100000000002</c:v>
                </c:pt>
                <c:pt idx="90">
                  <c:v>0.43332399999999999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831216"/>
        <c:axId val="191831776"/>
      </c:areaChart>
      <c:catAx>
        <c:axId val="19183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1918317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91831776"/>
        <c:scaling>
          <c:orientation val="minMax"/>
          <c:max val="120"/>
          <c:min val="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191831216"/>
        <c:crosses val="autoZero"/>
        <c:crossBetween val="midCat"/>
        <c:majorUnit val="20"/>
        <c:minorUnit val="1.2E-2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4428249884508191E-2"/>
          <c:y val="0.10184382985411476"/>
          <c:w val="0.88689781369689091"/>
          <c:h val="0.77635920864185992"/>
        </c:manualLayout>
      </c:layout>
      <c:lineChart>
        <c:grouping val="standard"/>
        <c:varyColors val="0"/>
        <c:ser>
          <c:idx val="0"/>
          <c:order val="0"/>
          <c:tx>
            <c:strRef>
              <c:f>ftab!$A$6</c:f>
              <c:strCache>
                <c:ptCount val="1"/>
                <c:pt idx="0">
                  <c:v>    Coal</c:v>
                </c:pt>
              </c:strCache>
            </c:strRef>
          </c:tx>
          <c:spPr>
            <a:ln w="2222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numRef>
              <c:f>ftab!$B$5:$CD$5</c:f>
              <c:numCache>
                <c:formatCode>General</c:formatCode>
                <c:ptCount val="8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ftab!$B$6:$CD$6</c:f>
              <c:numCache>
                <c:formatCode>General</c:formatCode>
                <c:ptCount val="81"/>
                <c:pt idx="0">
                  <c:v>1594.011479</c:v>
                </c:pt>
                <c:pt idx="1">
                  <c:v>1590.622748</c:v>
                </c:pt>
                <c:pt idx="2">
                  <c:v>1621.2060390000001</c:v>
                </c:pt>
                <c:pt idx="3">
                  <c:v>1690.070232</c:v>
                </c:pt>
                <c:pt idx="4">
                  <c:v>1690.6938640000001</c:v>
                </c:pt>
                <c:pt idx="5">
                  <c:v>1709.4264680000001</c:v>
                </c:pt>
                <c:pt idx="6">
                  <c:v>1795.1955930000001</c:v>
                </c:pt>
                <c:pt idx="7">
                  <c:v>1845.0157360000001</c:v>
                </c:pt>
                <c:pt idx="8">
                  <c:v>1873.5156899999999</c:v>
                </c:pt>
                <c:pt idx="9">
                  <c:v>1881.0872239999999</c:v>
                </c:pt>
                <c:pt idx="10">
                  <c:v>1966.264596</c:v>
                </c:pt>
                <c:pt idx="11">
                  <c:v>1903.9559420000001</c:v>
                </c:pt>
                <c:pt idx="12">
                  <c:v>1933.1303540000001</c:v>
                </c:pt>
                <c:pt idx="13">
                  <c:v>1973.736752</c:v>
                </c:pt>
                <c:pt idx="14">
                  <c:v>1978.300549</c:v>
                </c:pt>
                <c:pt idx="15">
                  <c:v>2012.8730460000002</c:v>
                </c:pt>
                <c:pt idx="16">
                  <c:v>1990.511135</c:v>
                </c:pt>
                <c:pt idx="17">
                  <c:v>2016.455584</c:v>
                </c:pt>
                <c:pt idx="18">
                  <c:v>1985.8012469999999</c:v>
                </c:pt>
                <c:pt idx="19">
                  <c:v>1755.9042529999999</c:v>
                </c:pt>
                <c:pt idx="20">
                  <c:v>1847.2902790000001</c:v>
                </c:pt>
                <c:pt idx="21">
                  <c:v>1733.4300049999999</c:v>
                </c:pt>
                <c:pt idx="22">
                  <c:v>1514.0429450000001</c:v>
                </c:pt>
                <c:pt idx="23">
                  <c:v>1581.114716</c:v>
                </c:pt>
                <c:pt idx="24">
                  <c:v>1581.7103500000001</c:v>
                </c:pt>
                <c:pt idx="25">
                  <c:v>1354.9011230000001</c:v>
                </c:pt>
                <c:pt idx="26">
                  <c:v>1356.8364260000001</c:v>
                </c:pt>
                <c:pt idx="27">
                  <c:v>1365.220581</c:v>
                </c:pt>
                <c:pt idx="28">
                  <c:v>1386.101318</c:v>
                </c:pt>
                <c:pt idx="29">
                  <c:v>1387.0151370000001</c:v>
                </c:pt>
                <c:pt idx="30">
                  <c:v>1388.029053</c:v>
                </c:pt>
                <c:pt idx="31">
                  <c:v>1346.7982179999999</c:v>
                </c:pt>
                <c:pt idx="32">
                  <c:v>1296.1304929999999</c:v>
                </c:pt>
                <c:pt idx="33">
                  <c:v>1272.7467039999999</c:v>
                </c:pt>
                <c:pt idx="34">
                  <c:v>1222.2921140000001</c:v>
                </c:pt>
                <c:pt idx="35">
                  <c:v>1179.269043</c:v>
                </c:pt>
                <c:pt idx="36">
                  <c:v>1143.134033</c:v>
                </c:pt>
                <c:pt idx="37">
                  <c:v>1093.1019289999999</c:v>
                </c:pt>
                <c:pt idx="38">
                  <c:v>1049.6400149999999</c:v>
                </c:pt>
                <c:pt idx="39">
                  <c:v>1004.679504</c:v>
                </c:pt>
                <c:pt idx="40">
                  <c:v>972.48999000000003</c:v>
                </c:pt>
                <c:pt idx="41">
                  <c:v>973.92340100000001</c:v>
                </c:pt>
                <c:pt idx="42">
                  <c:v>978.40228300000001</c:v>
                </c:pt>
                <c:pt idx="43">
                  <c:v>971.55627400000003</c:v>
                </c:pt>
                <c:pt idx="44">
                  <c:v>965.12481700000001</c:v>
                </c:pt>
                <c:pt idx="45">
                  <c:v>962.43237299999998</c:v>
                </c:pt>
                <c:pt idx="46">
                  <c:v>951.58679199999995</c:v>
                </c:pt>
                <c:pt idx="47">
                  <c:v>949.22454800000003</c:v>
                </c:pt>
                <c:pt idx="48">
                  <c:v>937.91980000000001</c:v>
                </c:pt>
                <c:pt idx="49">
                  <c:v>927.56756600000006</c:v>
                </c:pt>
                <c:pt idx="50">
                  <c:v>918.78625499999998</c:v>
                </c:pt>
                <c:pt idx="51">
                  <c:v>918.78625499999998</c:v>
                </c:pt>
                <c:pt idx="52">
                  <c:v>1250.1663819999999</c:v>
                </c:pt>
                <c:pt idx="53">
                  <c:v>1581.546509</c:v>
                </c:pt>
                <c:pt idx="54">
                  <c:v>1581.546509</c:v>
                </c:pt>
                <c:pt idx="55">
                  <c:v>1355.1102289999999</c:v>
                </c:pt>
                <c:pt idx="56">
                  <c:v>1356.685547</c:v>
                </c:pt>
                <c:pt idx="57">
                  <c:v>1363.589966</c:v>
                </c:pt>
                <c:pt idx="58">
                  <c:v>1401.6326899999999</c:v>
                </c:pt>
                <c:pt idx="59">
                  <c:v>1412.9724120000001</c:v>
                </c:pt>
                <c:pt idx="60">
                  <c:v>1416.2073969999999</c:v>
                </c:pt>
                <c:pt idx="61">
                  <c:v>1414.216553</c:v>
                </c:pt>
                <c:pt idx="62">
                  <c:v>1419.1782229999999</c:v>
                </c:pt>
                <c:pt idx="63">
                  <c:v>1434.729736</c:v>
                </c:pt>
                <c:pt idx="64">
                  <c:v>1441.5405270000001</c:v>
                </c:pt>
                <c:pt idx="65">
                  <c:v>1432.3707280000001</c:v>
                </c:pt>
                <c:pt idx="66">
                  <c:v>1432.490112</c:v>
                </c:pt>
                <c:pt idx="67">
                  <c:v>1430.2441409999999</c:v>
                </c:pt>
                <c:pt idx="68">
                  <c:v>1427.9626459999999</c:v>
                </c:pt>
                <c:pt idx="69">
                  <c:v>1426.625</c:v>
                </c:pt>
                <c:pt idx="70">
                  <c:v>1421.5133060000001</c:v>
                </c:pt>
                <c:pt idx="71">
                  <c:v>1412.118774</c:v>
                </c:pt>
                <c:pt idx="72">
                  <c:v>1413.661255</c:v>
                </c:pt>
                <c:pt idx="73">
                  <c:v>1410.4228519999999</c:v>
                </c:pt>
                <c:pt idx="74">
                  <c:v>1405.1579589999999</c:v>
                </c:pt>
                <c:pt idx="75">
                  <c:v>1398.209595</c:v>
                </c:pt>
                <c:pt idx="76">
                  <c:v>1380.2932129999999</c:v>
                </c:pt>
                <c:pt idx="77">
                  <c:v>1387.3084719999999</c:v>
                </c:pt>
                <c:pt idx="78">
                  <c:v>1377.442505</c:v>
                </c:pt>
                <c:pt idx="79">
                  <c:v>1375.579346</c:v>
                </c:pt>
                <c:pt idx="80">
                  <c:v>1364.1625979999999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ftab!$A$7</c:f>
              <c:strCache>
                <c:ptCount val="1"/>
                <c:pt idx="0">
                  <c:v>    Petroleum</c:v>
                </c:pt>
              </c:strCache>
            </c:strRef>
          </c:tx>
          <c:spPr>
            <a:ln w="2222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numRef>
              <c:f>ftab!$B$5:$CD$5</c:f>
              <c:numCache>
                <c:formatCode>General</c:formatCode>
                <c:ptCount val="8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ftab!$B$7:$CD$7</c:f>
              <c:numCache>
                <c:formatCode>General</c:formatCode>
                <c:ptCount val="81"/>
                <c:pt idx="0">
                  <c:v>126.46020200000001</c:v>
                </c:pt>
                <c:pt idx="1">
                  <c:v>119.75157300000001</c:v>
                </c:pt>
                <c:pt idx="2">
                  <c:v>100.154163</c:v>
                </c:pt>
                <c:pt idx="3">
                  <c:v>112.78818</c:v>
                </c:pt>
                <c:pt idx="4">
                  <c:v>105.900983</c:v>
                </c:pt>
                <c:pt idx="5">
                  <c:v>74.554065000000008</c:v>
                </c:pt>
                <c:pt idx="6">
                  <c:v>81.411225000000002</c:v>
                </c:pt>
                <c:pt idx="7">
                  <c:v>92.554873000000001</c:v>
                </c:pt>
                <c:pt idx="8">
                  <c:v>128.800173</c:v>
                </c:pt>
                <c:pt idx="9">
                  <c:v>118.060838</c:v>
                </c:pt>
                <c:pt idx="10">
                  <c:v>111.22096499999999</c:v>
                </c:pt>
                <c:pt idx="11">
                  <c:v>124.88022100000001</c:v>
                </c:pt>
                <c:pt idx="12">
                  <c:v>94.567395000000005</c:v>
                </c:pt>
                <c:pt idx="13">
                  <c:v>119.405643</c:v>
                </c:pt>
                <c:pt idx="14">
                  <c:v>121.14505699999999</c:v>
                </c:pt>
                <c:pt idx="15">
                  <c:v>122.22501700000001</c:v>
                </c:pt>
                <c:pt idx="16">
                  <c:v>64.166414000000003</c:v>
                </c:pt>
                <c:pt idx="17">
                  <c:v>65.738978000000003</c:v>
                </c:pt>
                <c:pt idx="18">
                  <c:v>46.242612000000001</c:v>
                </c:pt>
                <c:pt idx="19">
                  <c:v>38.936515</c:v>
                </c:pt>
                <c:pt idx="20">
                  <c:v>37.061012999999996</c:v>
                </c:pt>
                <c:pt idx="21">
                  <c:v>30.182244999999998</c:v>
                </c:pt>
                <c:pt idx="22">
                  <c:v>23.189542000000003</c:v>
                </c:pt>
                <c:pt idx="23">
                  <c:v>27.164444</c:v>
                </c:pt>
                <c:pt idx="24">
                  <c:v>30.231862</c:v>
                </c:pt>
                <c:pt idx="25">
                  <c:v>25.836991999999999</c:v>
                </c:pt>
                <c:pt idx="26">
                  <c:v>24.284949999999998</c:v>
                </c:pt>
                <c:pt idx="27">
                  <c:v>21.897411000000002</c:v>
                </c:pt>
                <c:pt idx="28">
                  <c:v>21.240394999999999</c:v>
                </c:pt>
                <c:pt idx="29">
                  <c:v>15.100471000000001</c:v>
                </c:pt>
                <c:pt idx="30">
                  <c:v>14.876619</c:v>
                </c:pt>
                <c:pt idx="31">
                  <c:v>14.560392</c:v>
                </c:pt>
                <c:pt idx="32">
                  <c:v>14.221413</c:v>
                </c:pt>
                <c:pt idx="33">
                  <c:v>13.968439</c:v>
                </c:pt>
                <c:pt idx="34">
                  <c:v>13.628057999999999</c:v>
                </c:pt>
                <c:pt idx="35">
                  <c:v>13.192622999999999</c:v>
                </c:pt>
                <c:pt idx="36">
                  <c:v>12.66371</c:v>
                </c:pt>
                <c:pt idx="37">
                  <c:v>12.266976</c:v>
                </c:pt>
                <c:pt idx="38">
                  <c:v>11.933494</c:v>
                </c:pt>
                <c:pt idx="39">
                  <c:v>11.643884999999999</c:v>
                </c:pt>
                <c:pt idx="40">
                  <c:v>11.356859999999999</c:v>
                </c:pt>
                <c:pt idx="41">
                  <c:v>11.016071999999999</c:v>
                </c:pt>
                <c:pt idx="42">
                  <c:v>10.898203000000001</c:v>
                </c:pt>
                <c:pt idx="43">
                  <c:v>10.728304</c:v>
                </c:pt>
                <c:pt idx="44">
                  <c:v>10.573342</c:v>
                </c:pt>
                <c:pt idx="45">
                  <c:v>10.436223999999999</c:v>
                </c:pt>
                <c:pt idx="46">
                  <c:v>10.243569000000001</c:v>
                </c:pt>
                <c:pt idx="47">
                  <c:v>10.067904</c:v>
                </c:pt>
                <c:pt idx="48">
                  <c:v>9.6967140000000001</c:v>
                </c:pt>
                <c:pt idx="49">
                  <c:v>9.5088229999999996</c:v>
                </c:pt>
                <c:pt idx="50">
                  <c:v>9.3471220000000006</c:v>
                </c:pt>
                <c:pt idx="51">
                  <c:v>9.3471220000000006</c:v>
                </c:pt>
                <c:pt idx="52">
                  <c:v>19.708381500000002</c:v>
                </c:pt>
                <c:pt idx="53">
                  <c:v>30.069641000000001</c:v>
                </c:pt>
                <c:pt idx="54">
                  <c:v>30.069641000000001</c:v>
                </c:pt>
                <c:pt idx="55">
                  <c:v>25.833217999999999</c:v>
                </c:pt>
                <c:pt idx="56">
                  <c:v>24.307082999999999</c:v>
                </c:pt>
                <c:pt idx="57">
                  <c:v>21.892782</c:v>
                </c:pt>
                <c:pt idx="58">
                  <c:v>21.304998000000001</c:v>
                </c:pt>
                <c:pt idx="59">
                  <c:v>15.242743000000001</c:v>
                </c:pt>
                <c:pt idx="60">
                  <c:v>15.038738</c:v>
                </c:pt>
                <c:pt idx="61">
                  <c:v>14.894823000000001</c:v>
                </c:pt>
                <c:pt idx="62">
                  <c:v>14.772657000000001</c:v>
                </c:pt>
                <c:pt idx="63">
                  <c:v>14.664543</c:v>
                </c:pt>
                <c:pt idx="64">
                  <c:v>14.571605999999999</c:v>
                </c:pt>
                <c:pt idx="65">
                  <c:v>14.295147</c:v>
                </c:pt>
                <c:pt idx="66">
                  <c:v>13.943541</c:v>
                </c:pt>
                <c:pt idx="67">
                  <c:v>13.715894</c:v>
                </c:pt>
                <c:pt idx="68">
                  <c:v>13.558723000000001</c:v>
                </c:pt>
                <c:pt idx="69">
                  <c:v>13.404761000000001</c:v>
                </c:pt>
                <c:pt idx="70">
                  <c:v>13.240500000000001</c:v>
                </c:pt>
                <c:pt idx="71">
                  <c:v>12.89986</c:v>
                </c:pt>
                <c:pt idx="72">
                  <c:v>12.789237999999999</c:v>
                </c:pt>
                <c:pt idx="73">
                  <c:v>12.629811</c:v>
                </c:pt>
                <c:pt idx="74">
                  <c:v>12.474818000000001</c:v>
                </c:pt>
                <c:pt idx="75">
                  <c:v>12.325684000000001</c:v>
                </c:pt>
                <c:pt idx="76">
                  <c:v>12.120011</c:v>
                </c:pt>
                <c:pt idx="77">
                  <c:v>11.970024</c:v>
                </c:pt>
                <c:pt idx="78">
                  <c:v>11.612475999999999</c:v>
                </c:pt>
                <c:pt idx="79">
                  <c:v>11.480001</c:v>
                </c:pt>
                <c:pt idx="80">
                  <c:v>11.303065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ftab!$A$8</c:f>
              <c:strCache>
                <c:ptCount val="1"/>
                <c:pt idx="0">
                  <c:v>    Natural Gas</c:v>
                </c:pt>
              </c:strCache>
            </c:strRef>
          </c:tx>
          <c:spPr>
            <a:ln w="2222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cat>
            <c:numRef>
              <c:f>ftab!$B$5:$CD$5</c:f>
              <c:numCache>
                <c:formatCode>General</c:formatCode>
                <c:ptCount val="8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ftab!$B$8:$CD$8</c:f>
              <c:numCache>
                <c:formatCode>General</c:formatCode>
                <c:ptCount val="81"/>
                <c:pt idx="0">
                  <c:v>372.765154</c:v>
                </c:pt>
                <c:pt idx="1">
                  <c:v>381.55301700000001</c:v>
                </c:pt>
                <c:pt idx="2">
                  <c:v>404.07437199999998</c:v>
                </c:pt>
                <c:pt idx="3">
                  <c:v>414.92679800000002</c:v>
                </c:pt>
                <c:pt idx="4">
                  <c:v>460.21868199999994</c:v>
                </c:pt>
                <c:pt idx="5">
                  <c:v>496.05794500000002</c:v>
                </c:pt>
                <c:pt idx="6">
                  <c:v>455.05557599999997</c:v>
                </c:pt>
                <c:pt idx="7">
                  <c:v>479.39866999999998</c:v>
                </c:pt>
                <c:pt idx="8">
                  <c:v>531.25710400000003</c:v>
                </c:pt>
                <c:pt idx="9">
                  <c:v>556.39612699999998</c:v>
                </c:pt>
                <c:pt idx="10">
                  <c:v>601.03815899999995</c:v>
                </c:pt>
                <c:pt idx="11">
                  <c:v>639.12911899999995</c:v>
                </c:pt>
                <c:pt idx="12">
                  <c:v>691.00574399999994</c:v>
                </c:pt>
                <c:pt idx="13">
                  <c:v>649.90753900000004</c:v>
                </c:pt>
                <c:pt idx="14">
                  <c:v>710.10001699999998</c:v>
                </c:pt>
                <c:pt idx="15">
                  <c:v>760.96025399999996</c:v>
                </c:pt>
                <c:pt idx="16">
                  <c:v>816.44077000000004</c:v>
                </c:pt>
                <c:pt idx="17">
                  <c:v>896.58979099999999</c:v>
                </c:pt>
                <c:pt idx="18">
                  <c:v>882.9805990000001</c:v>
                </c:pt>
                <c:pt idx="19">
                  <c:v>920.97868099999994</c:v>
                </c:pt>
                <c:pt idx="20">
                  <c:v>987.69723400000009</c:v>
                </c:pt>
                <c:pt idx="21">
                  <c:v>1013.688929</c:v>
                </c:pt>
                <c:pt idx="22">
                  <c:v>1225.8941750000001</c:v>
                </c:pt>
                <c:pt idx="23">
                  <c:v>1124.83556</c:v>
                </c:pt>
                <c:pt idx="24">
                  <c:v>1126.608958</c:v>
                </c:pt>
                <c:pt idx="25">
                  <c:v>1348.2673339999999</c:v>
                </c:pt>
                <c:pt idx="26">
                  <c:v>1330.2725829999999</c:v>
                </c:pt>
                <c:pt idx="27">
                  <c:v>1322.6225589999999</c:v>
                </c:pt>
                <c:pt idx="28">
                  <c:v>1288.8046879999999</c:v>
                </c:pt>
                <c:pt idx="29">
                  <c:v>1265.559937</c:v>
                </c:pt>
                <c:pt idx="30">
                  <c:v>1201.190063</c:v>
                </c:pt>
                <c:pt idx="31">
                  <c:v>1163.623413</c:v>
                </c:pt>
                <c:pt idx="32">
                  <c:v>1196.445068</c:v>
                </c:pt>
                <c:pt idx="33">
                  <c:v>1244.237793</c:v>
                </c:pt>
                <c:pt idx="34">
                  <c:v>1326.68103</c:v>
                </c:pt>
                <c:pt idx="35">
                  <c:v>1396.410889</c:v>
                </c:pt>
                <c:pt idx="36">
                  <c:v>1463.6739500000001</c:v>
                </c:pt>
                <c:pt idx="37">
                  <c:v>1536.8670649999999</c:v>
                </c:pt>
                <c:pt idx="38">
                  <c:v>1597.8735349999999</c:v>
                </c:pt>
                <c:pt idx="39">
                  <c:v>1661.8637699999999</c:v>
                </c:pt>
                <c:pt idx="40">
                  <c:v>1702.086548</c:v>
                </c:pt>
                <c:pt idx="41">
                  <c:v>1703.9964600000001</c:v>
                </c:pt>
                <c:pt idx="42">
                  <c:v>1704.794067</c:v>
                </c:pt>
                <c:pt idx="43">
                  <c:v>1726.8249510000001</c:v>
                </c:pt>
                <c:pt idx="44">
                  <c:v>1753.181885</c:v>
                </c:pt>
                <c:pt idx="45">
                  <c:v>1768.43335</c:v>
                </c:pt>
                <c:pt idx="46">
                  <c:v>1812.692749</c:v>
                </c:pt>
                <c:pt idx="47">
                  <c:v>1823.9580080000001</c:v>
                </c:pt>
                <c:pt idx="48">
                  <c:v>1868.3393550000001</c:v>
                </c:pt>
                <c:pt idx="49">
                  <c:v>1909.7344969999999</c:v>
                </c:pt>
                <c:pt idx="50">
                  <c:v>1942.2574460000001</c:v>
                </c:pt>
                <c:pt idx="51">
                  <c:v>1942.2574460000001</c:v>
                </c:pt>
                <c:pt idx="52">
                  <c:v>1535.314392</c:v>
                </c:pt>
                <c:pt idx="53">
                  <c:v>1128.3713379999999</c:v>
                </c:pt>
                <c:pt idx="54">
                  <c:v>1128.3713379999999</c:v>
                </c:pt>
                <c:pt idx="55">
                  <c:v>1347.720703</c:v>
                </c:pt>
                <c:pt idx="56">
                  <c:v>1329.8770750000001</c:v>
                </c:pt>
                <c:pt idx="57">
                  <c:v>1321.9101559999999</c:v>
                </c:pt>
                <c:pt idx="58">
                  <c:v>1279.699707</c:v>
                </c:pt>
                <c:pt idx="59">
                  <c:v>1246.8066409999999</c:v>
                </c:pt>
                <c:pt idx="60">
                  <c:v>1184.974121</c:v>
                </c:pt>
                <c:pt idx="61">
                  <c:v>1168.065918</c:v>
                </c:pt>
                <c:pt idx="62">
                  <c:v>1190.1168210000001</c:v>
                </c:pt>
                <c:pt idx="63">
                  <c:v>1221.499268</c:v>
                </c:pt>
                <c:pt idx="64">
                  <c:v>1257.942871</c:v>
                </c:pt>
                <c:pt idx="65">
                  <c:v>1306.6209719999999</c:v>
                </c:pt>
                <c:pt idx="66">
                  <c:v>1348.3706050000001</c:v>
                </c:pt>
                <c:pt idx="67">
                  <c:v>1384.250366</c:v>
                </c:pt>
                <c:pt idx="68">
                  <c:v>1414.173828</c:v>
                </c:pt>
                <c:pt idx="69">
                  <c:v>1442.919189</c:v>
                </c:pt>
                <c:pt idx="70">
                  <c:v>1470.81897</c:v>
                </c:pt>
                <c:pt idx="71">
                  <c:v>1494.847534</c:v>
                </c:pt>
                <c:pt idx="72">
                  <c:v>1520.671509</c:v>
                </c:pt>
                <c:pt idx="73">
                  <c:v>1544.2576899999999</c:v>
                </c:pt>
                <c:pt idx="74">
                  <c:v>1570.6649170000001</c:v>
                </c:pt>
                <c:pt idx="75">
                  <c:v>1598.62915</c:v>
                </c:pt>
                <c:pt idx="76">
                  <c:v>1638.202393</c:v>
                </c:pt>
                <c:pt idx="77">
                  <c:v>1663.271362</c:v>
                </c:pt>
                <c:pt idx="78">
                  <c:v>1698.116943</c:v>
                </c:pt>
                <c:pt idx="79">
                  <c:v>1739.7086179999999</c:v>
                </c:pt>
                <c:pt idx="80">
                  <c:v>1784.352783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ftab!$A$9</c:f>
              <c:strCache>
                <c:ptCount val="1"/>
                <c:pt idx="0">
                  <c:v>    Nuclear Power</c:v>
                </c:pt>
              </c:strCache>
            </c:strRef>
          </c:tx>
          <c:spPr>
            <a:ln w="22225" cap="rnd">
              <a:solidFill>
                <a:srgbClr val="A33340"/>
              </a:solidFill>
              <a:round/>
            </a:ln>
            <a:effectLst/>
          </c:spPr>
          <c:marker>
            <c:symbol val="none"/>
          </c:marker>
          <c:cat>
            <c:numRef>
              <c:f>ftab!$B$5:$CD$5</c:f>
              <c:numCache>
                <c:formatCode>General</c:formatCode>
                <c:ptCount val="8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ftab!$B$9:$CD$9</c:f>
              <c:numCache>
                <c:formatCode>General</c:formatCode>
                <c:ptCount val="81"/>
                <c:pt idx="0">
                  <c:v>576.86167799999998</c:v>
                </c:pt>
                <c:pt idx="1">
                  <c:v>612.56508700000006</c:v>
                </c:pt>
                <c:pt idx="2">
                  <c:v>618.77626300000009</c:v>
                </c:pt>
                <c:pt idx="3">
                  <c:v>610.29121400000008</c:v>
                </c:pt>
                <c:pt idx="4">
                  <c:v>640.43983200000002</c:v>
                </c:pt>
                <c:pt idx="5">
                  <c:v>673.40212300000007</c:v>
                </c:pt>
                <c:pt idx="6">
                  <c:v>674.72854599999994</c:v>
                </c:pt>
                <c:pt idx="7">
                  <c:v>628.64417100000003</c:v>
                </c:pt>
                <c:pt idx="8">
                  <c:v>673.70210400000008</c:v>
                </c:pt>
                <c:pt idx="9">
                  <c:v>728.25412399999993</c:v>
                </c:pt>
                <c:pt idx="10">
                  <c:v>753.89293999999995</c:v>
                </c:pt>
                <c:pt idx="11">
                  <c:v>768.82630799999993</c:v>
                </c:pt>
                <c:pt idx="12">
                  <c:v>780.06408700000009</c:v>
                </c:pt>
                <c:pt idx="13">
                  <c:v>763.73269499999992</c:v>
                </c:pt>
                <c:pt idx="14">
                  <c:v>788.52838699999995</c:v>
                </c:pt>
                <c:pt idx="15">
                  <c:v>781.98636499999998</c:v>
                </c:pt>
                <c:pt idx="16">
                  <c:v>787.21863600000006</c:v>
                </c:pt>
                <c:pt idx="17">
                  <c:v>806.42475300000001</c:v>
                </c:pt>
                <c:pt idx="18">
                  <c:v>806.20843500000001</c:v>
                </c:pt>
                <c:pt idx="19">
                  <c:v>798.85458499999993</c:v>
                </c:pt>
                <c:pt idx="20">
                  <c:v>806.968301</c:v>
                </c:pt>
                <c:pt idx="21">
                  <c:v>790.20436699999993</c:v>
                </c:pt>
                <c:pt idx="22">
                  <c:v>769.33124899999996</c:v>
                </c:pt>
                <c:pt idx="23">
                  <c:v>789.01647300000002</c:v>
                </c:pt>
                <c:pt idx="24">
                  <c:v>797.16598199999999</c:v>
                </c:pt>
                <c:pt idx="25">
                  <c:v>797.68652299999997</c:v>
                </c:pt>
                <c:pt idx="26">
                  <c:v>781.33459500000004</c:v>
                </c:pt>
                <c:pt idx="27">
                  <c:v>786.22033699999997</c:v>
                </c:pt>
                <c:pt idx="28">
                  <c:v>771.42590299999995</c:v>
                </c:pt>
                <c:pt idx="29">
                  <c:v>770.34551999999996</c:v>
                </c:pt>
                <c:pt idx="30">
                  <c:v>777.49151600000005</c:v>
                </c:pt>
                <c:pt idx="31">
                  <c:v>787.10632299999997</c:v>
                </c:pt>
                <c:pt idx="32">
                  <c:v>789.09045400000002</c:v>
                </c:pt>
                <c:pt idx="33">
                  <c:v>789.09045400000002</c:v>
                </c:pt>
                <c:pt idx="34">
                  <c:v>789.09045400000002</c:v>
                </c:pt>
                <c:pt idx="35">
                  <c:v>789.09045400000002</c:v>
                </c:pt>
                <c:pt idx="36">
                  <c:v>789.09045400000002</c:v>
                </c:pt>
                <c:pt idx="37">
                  <c:v>789.09045400000002</c:v>
                </c:pt>
                <c:pt idx="38">
                  <c:v>789.09143100000006</c:v>
                </c:pt>
                <c:pt idx="39">
                  <c:v>789.09045400000002</c:v>
                </c:pt>
                <c:pt idx="40">
                  <c:v>789.09045400000002</c:v>
                </c:pt>
                <c:pt idx="41">
                  <c:v>789.09045400000002</c:v>
                </c:pt>
                <c:pt idx="42">
                  <c:v>789.09045400000002</c:v>
                </c:pt>
                <c:pt idx="43">
                  <c:v>789.09045400000002</c:v>
                </c:pt>
                <c:pt idx="44">
                  <c:v>789.09045400000002</c:v>
                </c:pt>
                <c:pt idx="45">
                  <c:v>789.09045400000002</c:v>
                </c:pt>
                <c:pt idx="46">
                  <c:v>789.09045400000002</c:v>
                </c:pt>
                <c:pt idx="47">
                  <c:v>789.09045400000002</c:v>
                </c:pt>
                <c:pt idx="48">
                  <c:v>789.09045400000002</c:v>
                </c:pt>
                <c:pt idx="49">
                  <c:v>789.09045400000002</c:v>
                </c:pt>
                <c:pt idx="50">
                  <c:v>789.09045400000002</c:v>
                </c:pt>
                <c:pt idx="51">
                  <c:v>789.09045400000002</c:v>
                </c:pt>
                <c:pt idx="52">
                  <c:v>793.07922350000001</c:v>
                </c:pt>
                <c:pt idx="53">
                  <c:v>797.067993</c:v>
                </c:pt>
                <c:pt idx="54">
                  <c:v>797.067993</c:v>
                </c:pt>
                <c:pt idx="55">
                  <c:v>797.686646</c:v>
                </c:pt>
                <c:pt idx="56">
                  <c:v>781.33459500000004</c:v>
                </c:pt>
                <c:pt idx="57">
                  <c:v>786.22033699999997</c:v>
                </c:pt>
                <c:pt idx="58">
                  <c:v>771.42590299999995</c:v>
                </c:pt>
                <c:pt idx="59">
                  <c:v>770.34551999999996</c:v>
                </c:pt>
                <c:pt idx="60">
                  <c:v>777.49151600000005</c:v>
                </c:pt>
                <c:pt idx="61">
                  <c:v>787.10632299999997</c:v>
                </c:pt>
                <c:pt idx="62">
                  <c:v>789.09045400000002</c:v>
                </c:pt>
                <c:pt idx="63">
                  <c:v>789.09045400000002</c:v>
                </c:pt>
                <c:pt idx="64">
                  <c:v>789.09045400000002</c:v>
                </c:pt>
                <c:pt idx="65">
                  <c:v>789.09045400000002</c:v>
                </c:pt>
                <c:pt idx="66">
                  <c:v>789.09045400000002</c:v>
                </c:pt>
                <c:pt idx="67">
                  <c:v>789.09045400000002</c:v>
                </c:pt>
                <c:pt idx="68">
                  <c:v>789.09143100000006</c:v>
                </c:pt>
                <c:pt idx="69">
                  <c:v>789.09045400000002</c:v>
                </c:pt>
                <c:pt idx="70">
                  <c:v>789.09045400000002</c:v>
                </c:pt>
                <c:pt idx="71">
                  <c:v>789.09045400000002</c:v>
                </c:pt>
                <c:pt idx="72">
                  <c:v>789.09045400000002</c:v>
                </c:pt>
                <c:pt idx="73">
                  <c:v>789.09045400000002</c:v>
                </c:pt>
                <c:pt idx="74">
                  <c:v>789.09045400000002</c:v>
                </c:pt>
                <c:pt idx="75">
                  <c:v>789.09045400000002</c:v>
                </c:pt>
                <c:pt idx="76">
                  <c:v>789.09045400000002</c:v>
                </c:pt>
                <c:pt idx="77">
                  <c:v>789.09045400000002</c:v>
                </c:pt>
                <c:pt idx="78">
                  <c:v>789.09045400000002</c:v>
                </c:pt>
                <c:pt idx="79">
                  <c:v>789.09045400000002</c:v>
                </c:pt>
                <c:pt idx="80">
                  <c:v>789.09045400000002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ftab!$A$10</c:f>
              <c:strCache>
                <c:ptCount val="1"/>
                <c:pt idx="0">
                  <c:v>Renewable Sources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numRef>
              <c:f>ftab!$B$5:$CD$5</c:f>
              <c:numCache>
                <c:formatCode>General</c:formatCode>
                <c:ptCount val="8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ftab!$B$10:$CD$10</c:f>
              <c:numCache>
                <c:formatCode>General</c:formatCode>
                <c:ptCount val="81"/>
                <c:pt idx="0">
                  <c:v>357.23807200000005</c:v>
                </c:pt>
                <c:pt idx="1">
                  <c:v>357.77345300000002</c:v>
                </c:pt>
                <c:pt idx="2">
                  <c:v>326.85782499999993</c:v>
                </c:pt>
                <c:pt idx="3">
                  <c:v>356.70729</c:v>
                </c:pt>
                <c:pt idx="4">
                  <c:v>336.66087599999997</c:v>
                </c:pt>
                <c:pt idx="5">
                  <c:v>384.79813300000001</c:v>
                </c:pt>
                <c:pt idx="6">
                  <c:v>422.95766700000007</c:v>
                </c:pt>
                <c:pt idx="7">
                  <c:v>433.63611399999996</c:v>
                </c:pt>
                <c:pt idx="8">
                  <c:v>400.42406700000004</c:v>
                </c:pt>
                <c:pt idx="9">
                  <c:v>398.95903099999998</c:v>
                </c:pt>
                <c:pt idx="10">
                  <c:v>356.47857099999999</c:v>
                </c:pt>
                <c:pt idx="11">
                  <c:v>287.72968900000001</c:v>
                </c:pt>
                <c:pt idx="12">
                  <c:v>343.43800100000004</c:v>
                </c:pt>
                <c:pt idx="13">
                  <c:v>355.29310900000002</c:v>
                </c:pt>
                <c:pt idx="14">
                  <c:v>351.48463199999998</c:v>
                </c:pt>
                <c:pt idx="15">
                  <c:v>357.65065299999998</c:v>
                </c:pt>
                <c:pt idx="16">
                  <c:v>385.77190900000005</c:v>
                </c:pt>
                <c:pt idx="17">
                  <c:v>352.74748499999998</c:v>
                </c:pt>
                <c:pt idx="18">
                  <c:v>380.932389</c:v>
                </c:pt>
                <c:pt idx="19">
                  <c:v>417.72379699999999</c:v>
                </c:pt>
                <c:pt idx="20">
                  <c:v>427.37607699999995</c:v>
                </c:pt>
                <c:pt idx="21">
                  <c:v>513.33609699999988</c:v>
                </c:pt>
                <c:pt idx="22">
                  <c:v>494.57319299999995</c:v>
                </c:pt>
                <c:pt idx="23">
                  <c:v>522.07344899999998</c:v>
                </c:pt>
                <c:pt idx="24">
                  <c:v>538.57932000000005</c:v>
                </c:pt>
                <c:pt idx="25">
                  <c:v>546.35632299999997</c:v>
                </c:pt>
                <c:pt idx="26">
                  <c:v>597.59155299999998</c:v>
                </c:pt>
                <c:pt idx="27">
                  <c:v>652.06658900000002</c:v>
                </c:pt>
                <c:pt idx="28">
                  <c:v>694.03656000000001</c:v>
                </c:pt>
                <c:pt idx="29">
                  <c:v>766.95550500000002</c:v>
                </c:pt>
                <c:pt idx="30">
                  <c:v>835.98925799999995</c:v>
                </c:pt>
                <c:pt idx="31">
                  <c:v>926.78662099999997</c:v>
                </c:pt>
                <c:pt idx="32">
                  <c:v>975.52966300000003</c:v>
                </c:pt>
                <c:pt idx="33">
                  <c:v>996.55114700000001</c:v>
                </c:pt>
                <c:pt idx="34">
                  <c:v>1006.574341</c:v>
                </c:pt>
                <c:pt idx="35">
                  <c:v>1015.458252</c:v>
                </c:pt>
                <c:pt idx="36">
                  <c:v>1023.650635</c:v>
                </c:pt>
                <c:pt idx="37">
                  <c:v>1036.9921879999999</c:v>
                </c:pt>
                <c:pt idx="38">
                  <c:v>1054.8339840000001</c:v>
                </c:pt>
                <c:pt idx="39">
                  <c:v>1069.90625</c:v>
                </c:pt>
                <c:pt idx="40">
                  <c:v>1088.3707280000001</c:v>
                </c:pt>
                <c:pt idx="41">
                  <c:v>1114.279053</c:v>
                </c:pt>
                <c:pt idx="42">
                  <c:v>1148.7651370000001</c:v>
                </c:pt>
                <c:pt idx="43">
                  <c:v>1175.830322</c:v>
                </c:pt>
                <c:pt idx="44">
                  <c:v>1201.30603</c:v>
                </c:pt>
                <c:pt idx="45">
                  <c:v>1238.0561520000001</c:v>
                </c:pt>
                <c:pt idx="46">
                  <c:v>1254.1339109999999</c:v>
                </c:pt>
                <c:pt idx="47">
                  <c:v>1297.079346</c:v>
                </c:pt>
                <c:pt idx="48">
                  <c:v>1318.654053</c:v>
                </c:pt>
                <c:pt idx="49">
                  <c:v>1340.005371</c:v>
                </c:pt>
                <c:pt idx="50">
                  <c:v>1374.108154</c:v>
                </c:pt>
                <c:pt idx="51">
                  <c:v>1374.108154</c:v>
                </c:pt>
                <c:pt idx="52">
                  <c:v>963.90106200000002</c:v>
                </c:pt>
                <c:pt idx="53">
                  <c:v>553.69397000000004</c:v>
                </c:pt>
                <c:pt idx="54">
                  <c:v>553.69397000000004</c:v>
                </c:pt>
                <c:pt idx="55">
                  <c:v>546.38763400000005</c:v>
                </c:pt>
                <c:pt idx="56">
                  <c:v>597.20745799999997</c:v>
                </c:pt>
                <c:pt idx="57">
                  <c:v>651.32775900000001</c:v>
                </c:pt>
                <c:pt idx="58">
                  <c:v>690.044983</c:v>
                </c:pt>
                <c:pt idx="59">
                  <c:v>761.68524200000002</c:v>
                </c:pt>
                <c:pt idx="60">
                  <c:v>830.23193400000002</c:v>
                </c:pt>
                <c:pt idx="61">
                  <c:v>863.17242399999998</c:v>
                </c:pt>
                <c:pt idx="62">
                  <c:v>873.65979000000004</c:v>
                </c:pt>
                <c:pt idx="63">
                  <c:v>879.31311000000005</c:v>
                </c:pt>
                <c:pt idx="64">
                  <c:v>885.09704599999998</c:v>
                </c:pt>
                <c:pt idx="65">
                  <c:v>891.52325399999995</c:v>
                </c:pt>
                <c:pt idx="66">
                  <c:v>897.36132799999996</c:v>
                </c:pt>
                <c:pt idx="67">
                  <c:v>913.75976600000001</c:v>
                </c:pt>
                <c:pt idx="68">
                  <c:v>933.97515899999996</c:v>
                </c:pt>
                <c:pt idx="69">
                  <c:v>955.20172100000002</c:v>
                </c:pt>
                <c:pt idx="70">
                  <c:v>972.96667500000001</c:v>
                </c:pt>
                <c:pt idx="71">
                  <c:v>996.05658000000005</c:v>
                </c:pt>
                <c:pt idx="72">
                  <c:v>1010.6135860000001</c:v>
                </c:pt>
                <c:pt idx="73">
                  <c:v>1034.6213379999999</c:v>
                </c:pt>
                <c:pt idx="74">
                  <c:v>1057.6567379999999</c:v>
                </c:pt>
                <c:pt idx="75">
                  <c:v>1084.8975829999999</c:v>
                </c:pt>
                <c:pt idx="76">
                  <c:v>1113.5656739999999</c:v>
                </c:pt>
                <c:pt idx="77">
                  <c:v>1135.607422</c:v>
                </c:pt>
                <c:pt idx="78">
                  <c:v>1165.270264</c:v>
                </c:pt>
                <c:pt idx="79">
                  <c:v>1180.488159</c:v>
                </c:pt>
                <c:pt idx="80">
                  <c:v>1204.434448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839056"/>
        <c:axId val="191839616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ftab!$A$11</c15:sqref>
                        </c15:formulaRef>
                      </c:ext>
                    </c:extLst>
                    <c:strCache>
                      <c:ptCount val="1"/>
                      <c:pt idx="0">
                        <c:v>    Other 11/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ftab!$B$5:$CD$5</c15:sqref>
                        </c15:formulaRef>
                      </c:ext>
                    </c:extLst>
                    <c:numCache>
                      <c:formatCode>General</c:formatCode>
                      <c:ptCount val="81"/>
                      <c:pt idx="0">
                        <c:v>1990</c:v>
                      </c:pt>
                      <c:pt idx="1">
                        <c:v>1991</c:v>
                      </c:pt>
                      <c:pt idx="2">
                        <c:v>1992</c:v>
                      </c:pt>
                      <c:pt idx="3">
                        <c:v>1993</c:v>
                      </c:pt>
                      <c:pt idx="4">
                        <c:v>1994</c:v>
                      </c:pt>
                      <c:pt idx="5">
                        <c:v>1995</c:v>
                      </c:pt>
                      <c:pt idx="6">
                        <c:v>1996</c:v>
                      </c:pt>
                      <c:pt idx="7">
                        <c:v>1997</c:v>
                      </c:pt>
                      <c:pt idx="8">
                        <c:v>1998</c:v>
                      </c:pt>
                      <c:pt idx="9">
                        <c:v>1999</c:v>
                      </c:pt>
                      <c:pt idx="10">
                        <c:v>2000</c:v>
                      </c:pt>
                      <c:pt idx="11">
                        <c:v>2001</c:v>
                      </c:pt>
                      <c:pt idx="12">
                        <c:v>2002</c:v>
                      </c:pt>
                      <c:pt idx="13">
                        <c:v>2003</c:v>
                      </c:pt>
                      <c:pt idx="14">
                        <c:v>2004</c:v>
                      </c:pt>
                      <c:pt idx="15">
                        <c:v>2005</c:v>
                      </c:pt>
                      <c:pt idx="16">
                        <c:v>2006</c:v>
                      </c:pt>
                      <c:pt idx="17">
                        <c:v>2007</c:v>
                      </c:pt>
                      <c:pt idx="18">
                        <c:v>2008</c:v>
                      </c:pt>
                      <c:pt idx="19">
                        <c:v>2009</c:v>
                      </c:pt>
                      <c:pt idx="20">
                        <c:v>2010</c:v>
                      </c:pt>
                      <c:pt idx="25">
                        <c:v>2015</c:v>
                      </c:pt>
                      <c:pt idx="30">
                        <c:v>2020</c:v>
                      </c:pt>
                      <c:pt idx="35">
                        <c:v>2025</c:v>
                      </c:pt>
                      <c:pt idx="40">
                        <c:v>2030</c:v>
                      </c:pt>
                      <c:pt idx="45">
                        <c:v>2035</c:v>
                      </c:pt>
                      <c:pt idx="50">
                        <c:v>2040</c:v>
                      </c:pt>
                      <c:pt idx="55">
                        <c:v>2015</c:v>
                      </c:pt>
                      <c:pt idx="60">
                        <c:v>2020</c:v>
                      </c:pt>
                      <c:pt idx="65">
                        <c:v>2025</c:v>
                      </c:pt>
                      <c:pt idx="70">
                        <c:v>2030</c:v>
                      </c:pt>
                      <c:pt idx="75">
                        <c:v>2035</c:v>
                      </c:pt>
                      <c:pt idx="80">
                        <c:v>2040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ftab!$B$11:$CD$11</c15:sqref>
                        </c15:formulaRef>
                      </c:ext>
                    </c:extLst>
                    <c:numCache>
                      <c:formatCode>General</c:formatCode>
                      <c:ptCount val="81"/>
                      <c:pt idx="0">
                        <c:v>10.490751999999702</c:v>
                      </c:pt>
                      <c:pt idx="1">
                        <c:v>11.533006999999543</c:v>
                      </c:pt>
                      <c:pt idx="2">
                        <c:v>12.81354199999987</c:v>
                      </c:pt>
                      <c:pt idx="3">
                        <c:v>12.407382000000325</c:v>
                      </c:pt>
                      <c:pt idx="4">
                        <c:v>13.608150999999907</c:v>
                      </c:pt>
                      <c:pt idx="5">
                        <c:v>15.248627999999826</c:v>
                      </c:pt>
                      <c:pt idx="6">
                        <c:v>14.839014000000134</c:v>
                      </c:pt>
                      <c:pt idx="7">
                        <c:v>12.922719000000143</c:v>
                      </c:pt>
                      <c:pt idx="8">
                        <c:v>12.596360000000004</c:v>
                      </c:pt>
                      <c:pt idx="9">
                        <c:v>12.052466000000095</c:v>
                      </c:pt>
                      <c:pt idx="10">
                        <c:v>13.209812000000056</c:v>
                      </c:pt>
                      <c:pt idx="11">
                        <c:v>12.122370000000501</c:v>
                      </c:pt>
                      <c:pt idx="12">
                        <c:v>16.246664999999666</c:v>
                      </c:pt>
                      <c:pt idx="13">
                        <c:v>21.109466000000339</c:v>
                      </c:pt>
                      <c:pt idx="14">
                        <c:v>20.996622000000116</c:v>
                      </c:pt>
                      <c:pt idx="15">
                        <c:v>19.727414999999382</c:v>
                      </c:pt>
                      <c:pt idx="16">
                        <c:v>20.593363999999838</c:v>
                      </c:pt>
                      <c:pt idx="17">
                        <c:v>18.788133000000016</c:v>
                      </c:pt>
                      <c:pt idx="18">
                        <c:v>17.222477999999683</c:v>
                      </c:pt>
                      <c:pt idx="19">
                        <c:v>17.93309599999975</c:v>
                      </c:pt>
                      <c:pt idx="20">
                        <c:v>18.666995999999926</c:v>
                      </c:pt>
                      <c:pt idx="21">
                        <c:v>19.299284000000625</c:v>
                      </c:pt>
                      <c:pt idx="22">
                        <c:v>20.734155999999075</c:v>
                      </c:pt>
                      <c:pt idx="23">
                        <c:v>21.759425999999621</c:v>
                      </c:pt>
                      <c:pt idx="24">
                        <c:v>19.309533999999985</c:v>
                      </c:pt>
                      <c:pt idx="25">
                        <c:v>17.246013999999999</c:v>
                      </c:pt>
                      <c:pt idx="26">
                        <c:v>17.252344000000001</c:v>
                      </c:pt>
                      <c:pt idx="27">
                        <c:v>17.259878</c:v>
                      </c:pt>
                      <c:pt idx="28">
                        <c:v>26.743293999999999</c:v>
                      </c:pt>
                      <c:pt idx="29">
                        <c:v>26.744661000000001</c:v>
                      </c:pt>
                      <c:pt idx="30">
                        <c:v>26.744956999999999</c:v>
                      </c:pt>
                      <c:pt idx="31">
                        <c:v>26.749417999999999</c:v>
                      </c:pt>
                      <c:pt idx="32">
                        <c:v>26.758537</c:v>
                      </c:pt>
                      <c:pt idx="33">
                        <c:v>26.762308000000001</c:v>
                      </c:pt>
                      <c:pt idx="34">
                        <c:v>26.763914</c:v>
                      </c:pt>
                      <c:pt idx="35">
                        <c:v>26.765388000000002</c:v>
                      </c:pt>
                      <c:pt idx="36">
                        <c:v>26.768345</c:v>
                      </c:pt>
                      <c:pt idx="37">
                        <c:v>26.770690999999999</c:v>
                      </c:pt>
                      <c:pt idx="38">
                        <c:v>26.777274999999999</c:v>
                      </c:pt>
                      <c:pt idx="39">
                        <c:v>26.781281</c:v>
                      </c:pt>
                      <c:pt idx="40">
                        <c:v>26.783387999999999</c:v>
                      </c:pt>
                      <c:pt idx="41">
                        <c:v>26.785789000000001</c:v>
                      </c:pt>
                      <c:pt idx="42">
                        <c:v>26.788772999999999</c:v>
                      </c:pt>
                      <c:pt idx="43">
                        <c:v>26.791976999999999</c:v>
                      </c:pt>
                      <c:pt idx="44">
                        <c:v>26.794682999999999</c:v>
                      </c:pt>
                      <c:pt idx="45">
                        <c:v>26.795652</c:v>
                      </c:pt>
                      <c:pt idx="46">
                        <c:v>26.796634999999998</c:v>
                      </c:pt>
                      <c:pt idx="47">
                        <c:v>26.798632000000001</c:v>
                      </c:pt>
                      <c:pt idx="48">
                        <c:v>26.799458000000001</c:v>
                      </c:pt>
                      <c:pt idx="49">
                        <c:v>26.800829</c:v>
                      </c:pt>
                      <c:pt idx="50">
                        <c:v>26.802437000000001</c:v>
                      </c:pt>
                      <c:pt idx="51">
                        <c:v>26.802437000000001</c:v>
                      </c:pt>
                      <c:pt idx="52">
                        <c:v>22.459060999999998</c:v>
                      </c:pt>
                      <c:pt idx="53">
                        <c:v>18.115684999999999</c:v>
                      </c:pt>
                      <c:pt idx="54">
                        <c:v>18.115684999999999</c:v>
                      </c:pt>
                      <c:pt idx="55">
                        <c:v>17.246013999999999</c:v>
                      </c:pt>
                      <c:pt idx="56">
                        <c:v>17.252344000000001</c:v>
                      </c:pt>
                      <c:pt idx="57">
                        <c:v>17.259879999999999</c:v>
                      </c:pt>
                      <c:pt idx="58">
                        <c:v>26.739979000000002</c:v>
                      </c:pt>
                      <c:pt idx="59">
                        <c:v>26.740462999999998</c:v>
                      </c:pt>
                      <c:pt idx="60">
                        <c:v>26.740879</c:v>
                      </c:pt>
                      <c:pt idx="61">
                        <c:v>26.741340999999998</c:v>
                      </c:pt>
                      <c:pt idx="62">
                        <c:v>26.743824</c:v>
                      </c:pt>
                      <c:pt idx="63">
                        <c:v>26.748180000000001</c:v>
                      </c:pt>
                      <c:pt idx="64">
                        <c:v>26.753654000000001</c:v>
                      </c:pt>
                      <c:pt idx="65">
                        <c:v>26.762722</c:v>
                      </c:pt>
                      <c:pt idx="66">
                        <c:v>26.768984</c:v>
                      </c:pt>
                      <c:pt idx="67">
                        <c:v>26.774742</c:v>
                      </c:pt>
                      <c:pt idx="68">
                        <c:v>26.777284999999999</c:v>
                      </c:pt>
                      <c:pt idx="69">
                        <c:v>26.779181000000001</c:v>
                      </c:pt>
                      <c:pt idx="70">
                        <c:v>26.780411000000001</c:v>
                      </c:pt>
                      <c:pt idx="71">
                        <c:v>26.784786</c:v>
                      </c:pt>
                      <c:pt idx="72">
                        <c:v>26.791954</c:v>
                      </c:pt>
                      <c:pt idx="73">
                        <c:v>26.796215</c:v>
                      </c:pt>
                      <c:pt idx="74">
                        <c:v>26.797438</c:v>
                      </c:pt>
                      <c:pt idx="75">
                        <c:v>26.801743999999999</c:v>
                      </c:pt>
                      <c:pt idx="76">
                        <c:v>26.804908999999999</c:v>
                      </c:pt>
                      <c:pt idx="77">
                        <c:v>26.810687999999999</c:v>
                      </c:pt>
                      <c:pt idx="78">
                        <c:v>26.812854999999999</c:v>
                      </c:pt>
                      <c:pt idx="79">
                        <c:v>26.814785000000001</c:v>
                      </c:pt>
                      <c:pt idx="80">
                        <c:v>26.818439000000001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9183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3961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91839616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rgbClr val="FFFFFF">
                  <a:lumMod val="65000"/>
                </a:srgb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39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'AEO 2016 regional '!$C$6</c:f>
              <c:strCache>
                <c:ptCount val="1"/>
                <c:pt idx="0">
                  <c:v>Production 1/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'!$D$6:$BI$6</c:f>
            </c:numRef>
          </c:val>
          <c:smooth val="0"/>
        </c:ser>
        <c:ser>
          <c:idx val="1"/>
          <c:order val="1"/>
          <c:tx>
            <c:strRef>
              <c:f>'AEO 2016 regional '!$C$7</c:f>
              <c:strCache>
                <c:ptCount val="1"/>
                <c:pt idx="0">
                  <c:v>  Appalachia- AEO2016 Ref</c:v>
                </c:pt>
              </c:strCache>
            </c:strRef>
          </c:tx>
          <c:spPr>
            <a:ln w="22225" cap="rnd">
              <a:solidFill>
                <a:srgbClr val="A3334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'!$K$7:$BI$7</c:f>
              <c:numCache>
                <c:formatCode>0</c:formatCode>
                <c:ptCount val="51"/>
                <c:pt idx="0">
                  <c:v>488.99298900000002</c:v>
                </c:pt>
                <c:pt idx="1">
                  <c:v>457.80814800000002</c:v>
                </c:pt>
                <c:pt idx="2">
                  <c:v>456.56511599999999</c:v>
                </c:pt>
                <c:pt idx="3">
                  <c:v>409.71807699999999</c:v>
                </c:pt>
                <c:pt idx="4">
                  <c:v>445.370294</c:v>
                </c:pt>
                <c:pt idx="5">
                  <c:v>434.86060400000002</c:v>
                </c:pt>
                <c:pt idx="6">
                  <c:v>451.86767700000001</c:v>
                </c:pt>
                <c:pt idx="7">
                  <c:v>467.77778000000001</c:v>
                </c:pt>
                <c:pt idx="8">
                  <c:v>460.39949999999999</c:v>
                </c:pt>
                <c:pt idx="9">
                  <c:v>425.57252899999997</c:v>
                </c:pt>
                <c:pt idx="10">
                  <c:v>419.41931399999999</c:v>
                </c:pt>
                <c:pt idx="11">
                  <c:v>432.78182199999998</c:v>
                </c:pt>
                <c:pt idx="12">
                  <c:v>396.96847700000001</c:v>
                </c:pt>
                <c:pt idx="13">
                  <c:v>376.77517599999999</c:v>
                </c:pt>
                <c:pt idx="14">
                  <c:v>390.66256600000003</c:v>
                </c:pt>
                <c:pt idx="15">
                  <c:v>397.34702800000002</c:v>
                </c:pt>
                <c:pt idx="16">
                  <c:v>391.88171299999999</c:v>
                </c:pt>
                <c:pt idx="17">
                  <c:v>378.48934300000002</c:v>
                </c:pt>
                <c:pt idx="18">
                  <c:v>391.21658300000001</c:v>
                </c:pt>
                <c:pt idx="19">
                  <c:v>343.330128</c:v>
                </c:pt>
                <c:pt idx="20">
                  <c:v>336.417599</c:v>
                </c:pt>
                <c:pt idx="21">
                  <c:v>337.231739</c:v>
                </c:pt>
                <c:pt idx="22">
                  <c:v>292.97643699999998</c:v>
                </c:pt>
                <c:pt idx="23">
                  <c:v>271.44507800000002</c:v>
                </c:pt>
                <c:pt idx="24">
                  <c:v>267.70761099999999</c:v>
                </c:pt>
                <c:pt idx="25">
                  <c:v>223.24400299999999</c:v>
                </c:pt>
                <c:pt idx="26">
                  <c:v>210.975525</c:v>
                </c:pt>
                <c:pt idx="27">
                  <c:v>203.83956900000001</c:v>
                </c:pt>
                <c:pt idx="28">
                  <c:v>183.10098300000001</c:v>
                </c:pt>
                <c:pt idx="29">
                  <c:v>185.07963599999999</c:v>
                </c:pt>
                <c:pt idx="30">
                  <c:v>201.80699200000001</c:v>
                </c:pt>
                <c:pt idx="31">
                  <c:v>194.31218000000001</c:v>
                </c:pt>
                <c:pt idx="32">
                  <c:v>186.853058</c:v>
                </c:pt>
                <c:pt idx="33">
                  <c:v>178.34458900000001</c:v>
                </c:pt>
                <c:pt idx="34">
                  <c:v>170.829193</c:v>
                </c:pt>
                <c:pt idx="35">
                  <c:v>165.45022599999999</c:v>
                </c:pt>
                <c:pt idx="36">
                  <c:v>161.86282299999999</c:v>
                </c:pt>
                <c:pt idx="37">
                  <c:v>155.50259399999999</c:v>
                </c:pt>
                <c:pt idx="38">
                  <c:v>148.77507</c:v>
                </c:pt>
                <c:pt idx="39">
                  <c:v>142.26028400000001</c:v>
                </c:pt>
                <c:pt idx="40">
                  <c:v>138.48493999999999</c:v>
                </c:pt>
                <c:pt idx="41">
                  <c:v>143.93559300000001</c:v>
                </c:pt>
                <c:pt idx="42">
                  <c:v>153.49333200000001</c:v>
                </c:pt>
                <c:pt idx="43">
                  <c:v>155.29226700000001</c:v>
                </c:pt>
                <c:pt idx="44">
                  <c:v>155.769958</c:v>
                </c:pt>
                <c:pt idx="45">
                  <c:v>153.69740300000001</c:v>
                </c:pt>
                <c:pt idx="46">
                  <c:v>151.03480500000001</c:v>
                </c:pt>
                <c:pt idx="47">
                  <c:v>149.04879800000001</c:v>
                </c:pt>
                <c:pt idx="48">
                  <c:v>146.776962</c:v>
                </c:pt>
                <c:pt idx="49">
                  <c:v>145.44203200000001</c:v>
                </c:pt>
                <c:pt idx="50">
                  <c:v>143.80436700000001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'AEO 2016 regional '!$C$8</c:f>
              <c:strCache>
                <c:ptCount val="1"/>
                <c:pt idx="0">
                  <c:v>  Interior-AEO2016 Ref</c:v>
                </c:pt>
              </c:strCache>
            </c:strRef>
          </c:tx>
          <c:spPr>
            <a:ln w="28575" cap="rnd">
              <a:solidFill>
                <a:srgbClr val="5D9732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'!$K$8:$BI$8</c:f>
              <c:numCache>
                <c:formatCode>0</c:formatCode>
                <c:ptCount val="51"/>
                <c:pt idx="0">
                  <c:v>205.671434</c:v>
                </c:pt>
                <c:pt idx="1">
                  <c:v>195.41780299999999</c:v>
                </c:pt>
                <c:pt idx="2">
                  <c:v>195.65865700000001</c:v>
                </c:pt>
                <c:pt idx="3">
                  <c:v>167.17391499999999</c:v>
                </c:pt>
                <c:pt idx="4">
                  <c:v>179.85791399999999</c:v>
                </c:pt>
                <c:pt idx="5">
                  <c:v>168.525812</c:v>
                </c:pt>
                <c:pt idx="6">
                  <c:v>172.847768</c:v>
                </c:pt>
                <c:pt idx="7">
                  <c:v>170.863383</c:v>
                </c:pt>
                <c:pt idx="8">
                  <c:v>168.37372199999999</c:v>
                </c:pt>
                <c:pt idx="9">
                  <c:v>162.53045700000001</c:v>
                </c:pt>
                <c:pt idx="10">
                  <c:v>143.53134900000001</c:v>
                </c:pt>
                <c:pt idx="11">
                  <c:v>147.027826</c:v>
                </c:pt>
                <c:pt idx="12">
                  <c:v>146.86847299999999</c:v>
                </c:pt>
                <c:pt idx="13">
                  <c:v>146.27629099999999</c:v>
                </c:pt>
                <c:pt idx="14">
                  <c:v>146.249864</c:v>
                </c:pt>
                <c:pt idx="15">
                  <c:v>149.18099100000001</c:v>
                </c:pt>
                <c:pt idx="16">
                  <c:v>151.41900200000001</c:v>
                </c:pt>
                <c:pt idx="17">
                  <c:v>147.134187</c:v>
                </c:pt>
                <c:pt idx="18">
                  <c:v>146.994654</c:v>
                </c:pt>
                <c:pt idx="19">
                  <c:v>146.61222100000001</c:v>
                </c:pt>
                <c:pt idx="20">
                  <c:v>156.33963199999999</c:v>
                </c:pt>
                <c:pt idx="21">
                  <c:v>170.762775</c:v>
                </c:pt>
                <c:pt idx="22">
                  <c:v>180.23807199999999</c:v>
                </c:pt>
                <c:pt idx="23">
                  <c:v>182.786327</c:v>
                </c:pt>
                <c:pt idx="24">
                  <c:v>190.06007399999999</c:v>
                </c:pt>
                <c:pt idx="25">
                  <c:v>165.32600400000001</c:v>
                </c:pt>
                <c:pt idx="26">
                  <c:v>168.401993</c:v>
                </c:pt>
                <c:pt idx="27">
                  <c:v>172.38000500000001</c:v>
                </c:pt>
                <c:pt idx="28">
                  <c:v>203.52809099999999</c:v>
                </c:pt>
                <c:pt idx="29">
                  <c:v>206.34631300000001</c:v>
                </c:pt>
                <c:pt idx="30">
                  <c:v>197.49200400000001</c:v>
                </c:pt>
                <c:pt idx="31">
                  <c:v>190.93417400000001</c:v>
                </c:pt>
                <c:pt idx="32">
                  <c:v>190.80036899999999</c:v>
                </c:pt>
                <c:pt idx="33">
                  <c:v>193.933334</c:v>
                </c:pt>
                <c:pt idx="34">
                  <c:v>197.331039</c:v>
                </c:pt>
                <c:pt idx="35">
                  <c:v>193.10296600000001</c:v>
                </c:pt>
                <c:pt idx="36">
                  <c:v>182.063278</c:v>
                </c:pt>
                <c:pt idx="37">
                  <c:v>172.69963100000001</c:v>
                </c:pt>
                <c:pt idx="38">
                  <c:v>163.30136100000001</c:v>
                </c:pt>
                <c:pt idx="39">
                  <c:v>152.85089099999999</c:v>
                </c:pt>
                <c:pt idx="40">
                  <c:v>147.738922</c:v>
                </c:pt>
                <c:pt idx="41">
                  <c:v>158.45047</c:v>
                </c:pt>
                <c:pt idx="42">
                  <c:v>168.46736100000001</c:v>
                </c:pt>
                <c:pt idx="43">
                  <c:v>169.89610300000001</c:v>
                </c:pt>
                <c:pt idx="44">
                  <c:v>170.62712099999999</c:v>
                </c:pt>
                <c:pt idx="45">
                  <c:v>172.05892900000001</c:v>
                </c:pt>
                <c:pt idx="46">
                  <c:v>170.64411899999999</c:v>
                </c:pt>
                <c:pt idx="47">
                  <c:v>171.50630200000001</c:v>
                </c:pt>
                <c:pt idx="48">
                  <c:v>172.35763499999999</c:v>
                </c:pt>
                <c:pt idx="49">
                  <c:v>170.313873</c:v>
                </c:pt>
                <c:pt idx="50">
                  <c:v>170.07536300000001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'AEO 2016 regional '!$C$9</c:f>
              <c:strCache>
                <c:ptCount val="1"/>
                <c:pt idx="0">
                  <c:v>  West-AEO2016 Ref</c:v>
                </c:pt>
              </c:strCache>
            </c:strRef>
          </c:tx>
          <c:spPr>
            <a:ln w="22225" cap="rnd">
              <a:solidFill>
                <a:srgbClr val="0096D7">
                  <a:lumMod val="5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'!$K$9:$BI$9</c:f>
              <c:numCache>
                <c:formatCode>0</c:formatCode>
                <c:ptCount val="51"/>
                <c:pt idx="0">
                  <c:v>334.41109299999999</c:v>
                </c:pt>
                <c:pt idx="1">
                  <c:v>342.75793399999998</c:v>
                </c:pt>
                <c:pt idx="2">
                  <c:v>345.32115399999998</c:v>
                </c:pt>
                <c:pt idx="3">
                  <c:v>368.53229399999998</c:v>
                </c:pt>
                <c:pt idx="4">
                  <c:v>408.27608500000002</c:v>
                </c:pt>
                <c:pt idx="5">
                  <c:v>429.587356</c:v>
                </c:pt>
                <c:pt idx="6">
                  <c:v>439.14006799999999</c:v>
                </c:pt>
                <c:pt idx="7">
                  <c:v>451.29062499999998</c:v>
                </c:pt>
                <c:pt idx="8">
                  <c:v>488.76194500000003</c:v>
                </c:pt>
                <c:pt idx="9">
                  <c:v>512.328442</c:v>
                </c:pt>
                <c:pt idx="10">
                  <c:v>510.66089799999997</c:v>
                </c:pt>
                <c:pt idx="11">
                  <c:v>547.87915799999996</c:v>
                </c:pt>
                <c:pt idx="12">
                  <c:v>550.44611099999997</c:v>
                </c:pt>
                <c:pt idx="13">
                  <c:v>548.70110599999998</c:v>
                </c:pt>
                <c:pt idx="14">
                  <c:v>575.18643999999995</c:v>
                </c:pt>
                <c:pt idx="15">
                  <c:v>584.97008000000005</c:v>
                </c:pt>
                <c:pt idx="16">
                  <c:v>619.44894399999998</c:v>
                </c:pt>
                <c:pt idx="17">
                  <c:v>621.01181499999996</c:v>
                </c:pt>
                <c:pt idx="18">
                  <c:v>633.59743200000003</c:v>
                </c:pt>
                <c:pt idx="19">
                  <c:v>584.981043</c:v>
                </c:pt>
                <c:pt idx="20">
                  <c:v>591.61091699999997</c:v>
                </c:pt>
                <c:pt idx="21">
                  <c:v>587.63302199999998</c:v>
                </c:pt>
                <c:pt idx="22">
                  <c:v>543.24390900000003</c:v>
                </c:pt>
                <c:pt idx="23">
                  <c:v>529.61714300000006</c:v>
                </c:pt>
                <c:pt idx="24">
                  <c:v>542.39709500000004</c:v>
                </c:pt>
                <c:pt idx="25">
                  <c:v>484.11996499999998</c:v>
                </c:pt>
                <c:pt idx="26">
                  <c:v>469.09802200000001</c:v>
                </c:pt>
                <c:pt idx="27">
                  <c:v>476.85000600000001</c:v>
                </c:pt>
                <c:pt idx="28">
                  <c:v>490.96298200000001</c:v>
                </c:pt>
                <c:pt idx="29">
                  <c:v>489.62985200000003</c:v>
                </c:pt>
                <c:pt idx="30">
                  <c:v>472.56662</c:v>
                </c:pt>
                <c:pt idx="31">
                  <c:v>469.40631100000002</c:v>
                </c:pt>
                <c:pt idx="32">
                  <c:v>449.52511600000003</c:v>
                </c:pt>
                <c:pt idx="33">
                  <c:v>438.095978</c:v>
                </c:pt>
                <c:pt idx="34">
                  <c:v>417.742279</c:v>
                </c:pt>
                <c:pt idx="35">
                  <c:v>407.83175699999998</c:v>
                </c:pt>
                <c:pt idx="36">
                  <c:v>404.08749399999999</c:v>
                </c:pt>
                <c:pt idx="37">
                  <c:v>393.876892</c:v>
                </c:pt>
                <c:pt idx="38">
                  <c:v>388.58221400000002</c:v>
                </c:pt>
                <c:pt idx="39">
                  <c:v>383.56613199999998</c:v>
                </c:pt>
                <c:pt idx="40">
                  <c:v>378.27108800000002</c:v>
                </c:pt>
                <c:pt idx="41">
                  <c:v>360.63354500000003</c:v>
                </c:pt>
                <c:pt idx="42">
                  <c:v>339.464966</c:v>
                </c:pt>
                <c:pt idx="43">
                  <c:v>336.94021600000002</c:v>
                </c:pt>
                <c:pt idx="44">
                  <c:v>335.06555200000003</c:v>
                </c:pt>
                <c:pt idx="45">
                  <c:v>335.21826199999998</c:v>
                </c:pt>
                <c:pt idx="46">
                  <c:v>334.85546900000003</c:v>
                </c:pt>
                <c:pt idx="47">
                  <c:v>335.75512700000002</c:v>
                </c:pt>
                <c:pt idx="48">
                  <c:v>332.04959100000002</c:v>
                </c:pt>
                <c:pt idx="49">
                  <c:v>330.01342799999998</c:v>
                </c:pt>
                <c:pt idx="50">
                  <c:v>328.66787699999998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'AEO 2016 regional '!$C$22</c:f>
              <c:strCache>
                <c:ptCount val="1"/>
                <c:pt idx="0">
                  <c:v>  Appalachia- No CPP</c:v>
                </c:pt>
              </c:strCache>
            </c:strRef>
          </c:tx>
          <c:spPr>
            <a:ln w="28575" cap="rnd">
              <a:solidFill>
                <a:srgbClr val="A3334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'!$K$22:$BI$22</c:f>
              <c:numCache>
                <c:formatCode>0</c:formatCode>
                <c:ptCount val="51"/>
                <c:pt idx="0">
                  <c:v>488.99298900000002</c:v>
                </c:pt>
                <c:pt idx="1">
                  <c:v>457.80814800000002</c:v>
                </c:pt>
                <c:pt idx="2">
                  <c:v>456.56511599999999</c:v>
                </c:pt>
                <c:pt idx="3">
                  <c:v>409.71807699999999</c:v>
                </c:pt>
                <c:pt idx="4">
                  <c:v>445.370294</c:v>
                </c:pt>
                <c:pt idx="5">
                  <c:v>434.86060400000002</c:v>
                </c:pt>
                <c:pt idx="6">
                  <c:v>451.86767700000001</c:v>
                </c:pt>
                <c:pt idx="7">
                  <c:v>467.77778000000001</c:v>
                </c:pt>
                <c:pt idx="8">
                  <c:v>460.39949999999999</c:v>
                </c:pt>
                <c:pt idx="9">
                  <c:v>425.57252899999997</c:v>
                </c:pt>
                <c:pt idx="10">
                  <c:v>419.41931399999999</c:v>
                </c:pt>
                <c:pt idx="11">
                  <c:v>432.78182199999998</c:v>
                </c:pt>
                <c:pt idx="12">
                  <c:v>396.96847700000001</c:v>
                </c:pt>
                <c:pt idx="13">
                  <c:v>376.77517599999999</c:v>
                </c:pt>
                <c:pt idx="14">
                  <c:v>390.66256600000003</c:v>
                </c:pt>
                <c:pt idx="15">
                  <c:v>397.34702800000002</c:v>
                </c:pt>
                <c:pt idx="16">
                  <c:v>391.88171299999999</c:v>
                </c:pt>
                <c:pt idx="17">
                  <c:v>378.48934300000002</c:v>
                </c:pt>
                <c:pt idx="18">
                  <c:v>391.21658300000001</c:v>
                </c:pt>
                <c:pt idx="19">
                  <c:v>343.330128</c:v>
                </c:pt>
                <c:pt idx="20">
                  <c:v>336.417599</c:v>
                </c:pt>
                <c:pt idx="21">
                  <c:v>337.231739</c:v>
                </c:pt>
                <c:pt idx="22">
                  <c:v>292.97643699999998</c:v>
                </c:pt>
                <c:pt idx="23">
                  <c:v>271.44507800000002</c:v>
                </c:pt>
                <c:pt idx="24">
                  <c:v>267.70761099999999</c:v>
                </c:pt>
                <c:pt idx="25">
                  <c:v>223.243988</c:v>
                </c:pt>
                <c:pt idx="26">
                  <c:v>211.14707899999999</c:v>
                </c:pt>
                <c:pt idx="27">
                  <c:v>203.87352000000001</c:v>
                </c:pt>
                <c:pt idx="28">
                  <c:v>183.43405200000001</c:v>
                </c:pt>
                <c:pt idx="29">
                  <c:v>186.09214800000001</c:v>
                </c:pt>
                <c:pt idx="30">
                  <c:v>201.580612</c:v>
                </c:pt>
                <c:pt idx="31">
                  <c:v>196.26739499999999</c:v>
                </c:pt>
                <c:pt idx="32">
                  <c:v>196.39553799999999</c:v>
                </c:pt>
                <c:pt idx="33">
                  <c:v>193.042328</c:v>
                </c:pt>
                <c:pt idx="34">
                  <c:v>189.89726300000001</c:v>
                </c:pt>
                <c:pt idx="35">
                  <c:v>188.18884299999999</c:v>
                </c:pt>
                <c:pt idx="36">
                  <c:v>188.50958299999999</c:v>
                </c:pt>
                <c:pt idx="37">
                  <c:v>183.40808100000001</c:v>
                </c:pt>
                <c:pt idx="38">
                  <c:v>180.54321300000001</c:v>
                </c:pt>
                <c:pt idx="39">
                  <c:v>174.87541200000001</c:v>
                </c:pt>
                <c:pt idx="40">
                  <c:v>169.66653400000001</c:v>
                </c:pt>
                <c:pt idx="41">
                  <c:v>173.074646</c:v>
                </c:pt>
                <c:pt idx="42">
                  <c:v>176.558594</c:v>
                </c:pt>
                <c:pt idx="43">
                  <c:v>180.84397899999999</c:v>
                </c:pt>
                <c:pt idx="44">
                  <c:v>182.983429</c:v>
                </c:pt>
                <c:pt idx="45">
                  <c:v>181.49293499999999</c:v>
                </c:pt>
                <c:pt idx="46">
                  <c:v>180.34179700000001</c:v>
                </c:pt>
                <c:pt idx="47">
                  <c:v>179.75491299999999</c:v>
                </c:pt>
                <c:pt idx="48">
                  <c:v>178.75630200000001</c:v>
                </c:pt>
                <c:pt idx="49">
                  <c:v>176.17186000000001</c:v>
                </c:pt>
                <c:pt idx="50">
                  <c:v>173.108215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'AEO 2016 regional '!$C$23</c:f>
              <c:strCache>
                <c:ptCount val="1"/>
                <c:pt idx="0">
                  <c:v>  Interior- No CPP</c:v>
                </c:pt>
              </c:strCache>
            </c:strRef>
          </c:tx>
          <c:spPr>
            <a:ln w="22225" cap="rnd">
              <a:solidFill>
                <a:srgbClr val="5D973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'!$K$23:$BI$23</c:f>
              <c:numCache>
                <c:formatCode>0</c:formatCode>
                <c:ptCount val="51"/>
                <c:pt idx="0">
                  <c:v>205.671434</c:v>
                </c:pt>
                <c:pt idx="1">
                  <c:v>195.41780299999999</c:v>
                </c:pt>
                <c:pt idx="2">
                  <c:v>195.65865700000001</c:v>
                </c:pt>
                <c:pt idx="3">
                  <c:v>167.17391499999999</c:v>
                </c:pt>
                <c:pt idx="4">
                  <c:v>179.85791399999999</c:v>
                </c:pt>
                <c:pt idx="5">
                  <c:v>168.525812</c:v>
                </c:pt>
                <c:pt idx="6">
                  <c:v>172.847768</c:v>
                </c:pt>
                <c:pt idx="7">
                  <c:v>170.863383</c:v>
                </c:pt>
                <c:pt idx="8">
                  <c:v>168.37372199999999</c:v>
                </c:pt>
                <c:pt idx="9">
                  <c:v>162.53045700000001</c:v>
                </c:pt>
                <c:pt idx="10">
                  <c:v>143.53134900000001</c:v>
                </c:pt>
                <c:pt idx="11">
                  <c:v>147.027826</c:v>
                </c:pt>
                <c:pt idx="12">
                  <c:v>146.86847299999999</c:v>
                </c:pt>
                <c:pt idx="13">
                  <c:v>146.27629099999999</c:v>
                </c:pt>
                <c:pt idx="14">
                  <c:v>146.249864</c:v>
                </c:pt>
                <c:pt idx="15">
                  <c:v>149.18099100000001</c:v>
                </c:pt>
                <c:pt idx="16">
                  <c:v>151.41900200000001</c:v>
                </c:pt>
                <c:pt idx="17">
                  <c:v>147.134187</c:v>
                </c:pt>
                <c:pt idx="18">
                  <c:v>146.994654</c:v>
                </c:pt>
                <c:pt idx="19">
                  <c:v>146.61222100000001</c:v>
                </c:pt>
                <c:pt idx="20">
                  <c:v>156.33963199999999</c:v>
                </c:pt>
                <c:pt idx="21">
                  <c:v>170.762775</c:v>
                </c:pt>
                <c:pt idx="22">
                  <c:v>180.23807199999999</c:v>
                </c:pt>
                <c:pt idx="23">
                  <c:v>182.786327</c:v>
                </c:pt>
                <c:pt idx="24">
                  <c:v>190.06007399999999</c:v>
                </c:pt>
                <c:pt idx="25">
                  <c:v>165.32600400000001</c:v>
                </c:pt>
                <c:pt idx="26">
                  <c:v>168.402008</c:v>
                </c:pt>
                <c:pt idx="27">
                  <c:v>172.38000500000001</c:v>
                </c:pt>
                <c:pt idx="28">
                  <c:v>205.93765300000001</c:v>
                </c:pt>
                <c:pt idx="29">
                  <c:v>208.55779999999999</c:v>
                </c:pt>
                <c:pt idx="30">
                  <c:v>201.38287399999999</c:v>
                </c:pt>
                <c:pt idx="31">
                  <c:v>197.571167</c:v>
                </c:pt>
                <c:pt idx="32">
                  <c:v>203.23083500000001</c:v>
                </c:pt>
                <c:pt idx="33">
                  <c:v>212.76625100000001</c:v>
                </c:pt>
                <c:pt idx="34">
                  <c:v>216.71431000000001</c:v>
                </c:pt>
                <c:pt idx="35">
                  <c:v>219.621094</c:v>
                </c:pt>
                <c:pt idx="36">
                  <c:v>225.69920300000001</c:v>
                </c:pt>
                <c:pt idx="37">
                  <c:v>226.32914700000001</c:v>
                </c:pt>
                <c:pt idx="38">
                  <c:v>225.25649999999999</c:v>
                </c:pt>
                <c:pt idx="39">
                  <c:v>223.71566799999999</c:v>
                </c:pt>
                <c:pt idx="40">
                  <c:v>222.02151499999999</c:v>
                </c:pt>
                <c:pt idx="41">
                  <c:v>218.805252</c:v>
                </c:pt>
                <c:pt idx="42">
                  <c:v>218.20336900000001</c:v>
                </c:pt>
                <c:pt idx="43">
                  <c:v>220.33033800000001</c:v>
                </c:pt>
                <c:pt idx="44">
                  <c:v>224.67292800000001</c:v>
                </c:pt>
                <c:pt idx="45">
                  <c:v>229.71151699999999</c:v>
                </c:pt>
                <c:pt idx="46">
                  <c:v>236.43412799999999</c:v>
                </c:pt>
                <c:pt idx="47">
                  <c:v>240.068253</c:v>
                </c:pt>
                <c:pt idx="48">
                  <c:v>244.22061199999999</c:v>
                </c:pt>
                <c:pt idx="49">
                  <c:v>246.586884</c:v>
                </c:pt>
                <c:pt idx="50">
                  <c:v>250.93249499999999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'AEO 2016 regional '!$C$24</c:f>
              <c:strCache>
                <c:ptCount val="1"/>
                <c:pt idx="0">
                  <c:v>  West-No CPP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'AEO 2016 regional '!$K$4:$BI$5</c:f>
              <c:numCache>
                <c:formatCode>General</c:formatCode>
                <c:ptCount val="5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numCache>
            </c:numRef>
          </c:cat>
          <c:val>
            <c:numRef>
              <c:f>'AEO 2016 regional '!$K$24:$BI$24</c:f>
              <c:numCache>
                <c:formatCode>0</c:formatCode>
                <c:ptCount val="51"/>
                <c:pt idx="0">
                  <c:v>334.41109299999999</c:v>
                </c:pt>
                <c:pt idx="1">
                  <c:v>342.75793399999998</c:v>
                </c:pt>
                <c:pt idx="2">
                  <c:v>345.32115399999998</c:v>
                </c:pt>
                <c:pt idx="3">
                  <c:v>368.53229399999998</c:v>
                </c:pt>
                <c:pt idx="4">
                  <c:v>408.27608500000002</c:v>
                </c:pt>
                <c:pt idx="5">
                  <c:v>429.587356</c:v>
                </c:pt>
                <c:pt idx="6">
                  <c:v>439.14006799999999</c:v>
                </c:pt>
                <c:pt idx="7">
                  <c:v>451.29062499999998</c:v>
                </c:pt>
                <c:pt idx="8">
                  <c:v>488.76194500000003</c:v>
                </c:pt>
                <c:pt idx="9">
                  <c:v>512.328442</c:v>
                </c:pt>
                <c:pt idx="10">
                  <c:v>510.66089799999997</c:v>
                </c:pt>
                <c:pt idx="11">
                  <c:v>547.87915799999996</c:v>
                </c:pt>
                <c:pt idx="12">
                  <c:v>550.44611099999997</c:v>
                </c:pt>
                <c:pt idx="13">
                  <c:v>548.70110599999998</c:v>
                </c:pt>
                <c:pt idx="14">
                  <c:v>575.18643999999995</c:v>
                </c:pt>
                <c:pt idx="15">
                  <c:v>584.97008000000005</c:v>
                </c:pt>
                <c:pt idx="16">
                  <c:v>619.44894399999998</c:v>
                </c:pt>
                <c:pt idx="17">
                  <c:v>621.01181499999996</c:v>
                </c:pt>
                <c:pt idx="18">
                  <c:v>633.59743200000003</c:v>
                </c:pt>
                <c:pt idx="19">
                  <c:v>584.981043</c:v>
                </c:pt>
                <c:pt idx="20">
                  <c:v>591.61091699999997</c:v>
                </c:pt>
                <c:pt idx="21">
                  <c:v>587.63302199999998</c:v>
                </c:pt>
                <c:pt idx="22">
                  <c:v>543.24390900000003</c:v>
                </c:pt>
                <c:pt idx="23">
                  <c:v>529.61714300000006</c:v>
                </c:pt>
                <c:pt idx="24">
                  <c:v>542.39709500000004</c:v>
                </c:pt>
                <c:pt idx="25">
                  <c:v>484.11999500000002</c:v>
                </c:pt>
                <c:pt idx="26">
                  <c:v>469.09805299999999</c:v>
                </c:pt>
                <c:pt idx="27">
                  <c:v>476.85000600000001</c:v>
                </c:pt>
                <c:pt idx="28">
                  <c:v>497.56542999999999</c:v>
                </c:pt>
                <c:pt idx="29">
                  <c:v>501.45773300000002</c:v>
                </c:pt>
                <c:pt idx="30">
                  <c:v>486.93588299999999</c:v>
                </c:pt>
                <c:pt idx="31">
                  <c:v>502.503784</c:v>
                </c:pt>
                <c:pt idx="32">
                  <c:v>499.49920700000001</c:v>
                </c:pt>
                <c:pt idx="33">
                  <c:v>500.13793900000002</c:v>
                </c:pt>
                <c:pt idx="34">
                  <c:v>504.36627199999998</c:v>
                </c:pt>
                <c:pt idx="35">
                  <c:v>499.52590900000001</c:v>
                </c:pt>
                <c:pt idx="36">
                  <c:v>493.403076</c:v>
                </c:pt>
                <c:pt idx="37">
                  <c:v>499.46331800000002</c:v>
                </c:pt>
                <c:pt idx="38">
                  <c:v>504.59841899999998</c:v>
                </c:pt>
                <c:pt idx="39">
                  <c:v>514.18878199999995</c:v>
                </c:pt>
                <c:pt idx="40">
                  <c:v>522.140625</c:v>
                </c:pt>
                <c:pt idx="41">
                  <c:v>517.56475799999998</c:v>
                </c:pt>
                <c:pt idx="42">
                  <c:v>518.52093500000001</c:v>
                </c:pt>
                <c:pt idx="43">
                  <c:v>513.87994400000002</c:v>
                </c:pt>
                <c:pt idx="44">
                  <c:v>502.75537100000003</c:v>
                </c:pt>
                <c:pt idx="45">
                  <c:v>493.76348899999999</c:v>
                </c:pt>
                <c:pt idx="46">
                  <c:v>474.192047</c:v>
                </c:pt>
                <c:pt idx="47">
                  <c:v>466.47119099999998</c:v>
                </c:pt>
                <c:pt idx="48">
                  <c:v>457.88168300000001</c:v>
                </c:pt>
                <c:pt idx="49">
                  <c:v>457.037262</c:v>
                </c:pt>
                <c:pt idx="50">
                  <c:v>452.67489599999999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934304"/>
        <c:axId val="140934864"/>
      </c:lineChart>
      <c:catAx>
        <c:axId val="14093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3486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4093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solidFill>
              <a:srgbClr val="FFFFFF">
                <a:lumMod val="65000"/>
              </a:srgb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343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18443017202542E-2"/>
          <c:y val="8.4677919404024277E-2"/>
          <c:w val="0.94218155698279749"/>
          <c:h val="0.773623651367346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Steam</c:v>
                </c:pt>
              </c:strCache>
            </c:strRef>
          </c:tx>
          <c:spPr>
            <a:solidFill>
              <a:srgbClr val="BD732A"/>
            </a:solidFill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2015</c:v>
                </c:pt>
                <c:pt idx="6">
                  <c:v>2020</c:v>
                </c:pt>
                <c:pt idx="7">
                  <c:v>2025</c:v>
                </c:pt>
                <c:pt idx="8">
                  <c:v>2030</c:v>
                </c:pt>
                <c:pt idx="9">
                  <c:v>2035</c:v>
                </c:pt>
                <c:pt idx="10">
                  <c:v>2040</c:v>
                </c:pt>
              </c:numCache>
            </c:numRef>
          </c:cat>
          <c:val>
            <c:numRef>
              <c:f>Sheet1!$B$2:$B$12</c:f>
              <c:numCache>
                <c:formatCode>0.000</c:formatCode>
                <c:ptCount val="11"/>
                <c:pt idx="0">
                  <c:v>36.458058999999999</c:v>
                </c:pt>
                <c:pt idx="1">
                  <c:v>25.662428999999999</c:v>
                </c:pt>
                <c:pt idx="2">
                  <c:v>21.281355999999999</c:v>
                </c:pt>
                <c:pt idx="3">
                  <c:v>25.601859000000001</c:v>
                </c:pt>
                <c:pt idx="4" formatCode="#,##0.0">
                  <c:v>55.884998000000003</c:v>
                </c:pt>
                <c:pt idx="5" formatCode="#,##0.0">
                  <c:v>28.756959999999999</c:v>
                </c:pt>
                <c:pt idx="6" formatCode="#,##0.0">
                  <c:v>24.298597000000001</c:v>
                </c:pt>
                <c:pt idx="7" formatCode="#,##0.0">
                  <c:v>28.413761000000001</c:v>
                </c:pt>
                <c:pt idx="8" formatCode="#,##0.0">
                  <c:v>34.534419999999997</c:v>
                </c:pt>
                <c:pt idx="9" formatCode="#,##0.0">
                  <c:v>43.995925999999997</c:v>
                </c:pt>
                <c:pt idx="10" formatCode="#,##0.0">
                  <c:v>56.011870999999999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Metallurgical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2015</c:v>
                </c:pt>
                <c:pt idx="6">
                  <c:v>2020</c:v>
                </c:pt>
                <c:pt idx="7">
                  <c:v>2025</c:v>
                </c:pt>
                <c:pt idx="8">
                  <c:v>2030</c:v>
                </c:pt>
                <c:pt idx="9">
                  <c:v>2035</c:v>
                </c:pt>
                <c:pt idx="10">
                  <c:v>2040</c:v>
                </c:pt>
              </c:numCache>
            </c:numRef>
          </c:cat>
          <c:val>
            <c:numRef>
              <c:f>Sheet1!$C$2:$C$12</c:f>
              <c:numCache>
                <c:formatCode>0.000</c:formatCode>
                <c:ptCount val="11"/>
                <c:pt idx="0">
                  <c:v>52.089238999999999</c:v>
                </c:pt>
                <c:pt idx="1">
                  <c:v>32.826363999999998</c:v>
                </c:pt>
                <c:pt idx="2">
                  <c:v>28.660855000000002</c:v>
                </c:pt>
                <c:pt idx="3">
                  <c:v>56.113816</c:v>
                </c:pt>
                <c:pt idx="4" formatCode="#,##0.0">
                  <c:v>69.896004000000005</c:v>
                </c:pt>
                <c:pt idx="5" formatCode="#,##0.0">
                  <c:v>46.102173000000001</c:v>
                </c:pt>
                <c:pt idx="6" formatCode="#,##0.0">
                  <c:v>46.078747</c:v>
                </c:pt>
                <c:pt idx="7" formatCode="#,##0.0">
                  <c:v>41.152343999999999</c:v>
                </c:pt>
                <c:pt idx="8" formatCode="#,##0.0">
                  <c:v>39.717185999999998</c:v>
                </c:pt>
                <c:pt idx="9" formatCode="#,##0.0">
                  <c:v>42.995659000000003</c:v>
                </c:pt>
                <c:pt idx="10" formatCode="#,##0.0">
                  <c:v>38.406857000000002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835136"/>
        <c:axId val="191842416"/>
      </c:barChart>
      <c:catAx>
        <c:axId val="19183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191842416"/>
        <c:crosses val="autoZero"/>
        <c:auto val="1"/>
        <c:lblAlgn val="ctr"/>
        <c:lblOffset val="100"/>
        <c:noMultiLvlLbl val="0"/>
      </c:catAx>
      <c:valAx>
        <c:axId val="1918424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191835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0290302557441333"/>
          <c:y val="0.22589968988827011"/>
          <c:w val="0.30066030006035627"/>
          <c:h val="7.738385274826381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11/2/2016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2925" y="4200173"/>
            <a:ext cx="6704111" cy="4692085"/>
          </a:xfrm>
        </p:spPr>
        <p:txBody>
          <a:bodyPr>
            <a:normAutofit/>
          </a:bodyPr>
          <a:lstStyle/>
          <a:p>
            <a:pPr marL="226977" indent="-226977">
              <a:spcBef>
                <a:spcPts val="596"/>
              </a:spcBef>
              <a:buFont typeface="Arial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48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3700" y="69056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5472" y="4146982"/>
            <a:ext cx="6867126" cy="494939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19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3700" y="69056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03250" y="4379598"/>
            <a:ext cx="6483664" cy="4516222"/>
          </a:xfrm>
        </p:spPr>
        <p:txBody>
          <a:bodyPr>
            <a:normAutofit/>
          </a:bodyPr>
          <a:lstStyle/>
          <a:p>
            <a:pPr marL="169838" indent="-169838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084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3700" y="69056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3412" y="4379598"/>
            <a:ext cx="6483664" cy="4506032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200" dirty="0" smtClean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52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851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86288" y="4275852"/>
            <a:ext cx="2017222" cy="213971"/>
          </a:xfrm>
          <a:prstGeom prst="rect">
            <a:avLst/>
          </a:prstGeom>
          <a:solidFill>
            <a:srgbClr val="FFFF00"/>
          </a:solidFill>
        </p:spPr>
        <p:txBody>
          <a:bodyPr wrap="square" lIns="90788" tIns="45394" rIns="90788" bIns="45394" rtlCol="0">
            <a:spAutoFit/>
          </a:bodyPr>
          <a:lstStyle/>
          <a:p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706027" y="4124495"/>
            <a:ext cx="5433891" cy="213971"/>
          </a:xfrm>
          <a:prstGeom prst="rect">
            <a:avLst/>
          </a:prstGeom>
          <a:solidFill>
            <a:srgbClr val="FFFF00"/>
          </a:solidFill>
        </p:spPr>
        <p:txBody>
          <a:bodyPr wrap="square" lIns="90788" tIns="45394" rIns="90788" bIns="45394" rtlCol="0">
            <a:spAutoFit/>
          </a:bodyPr>
          <a:lstStyle/>
          <a:p>
            <a:endParaRPr lang="en-US" sz="8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3225" y="592138"/>
            <a:ext cx="6153150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5941" y="4162334"/>
            <a:ext cx="5567532" cy="470469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65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3700" y="69056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2355" y="4379600"/>
            <a:ext cx="6527848" cy="4149091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58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001" y="48085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00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03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72" r:id="rId4"/>
    <p:sldLayoutId id="2147485260" r:id="rId5"/>
    <p:sldLayoutId id="2147485261" r:id="rId6"/>
    <p:sldLayoutId id="2147485273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ia.gov/totalenergy/data/monthly" TargetMode="External"/><Relationship Id="rId3" Type="http://schemas.openxmlformats.org/officeDocument/2006/relationships/hyperlink" Target="http://www.eia.gov/" TargetMode="External"/><Relationship Id="rId7" Type="http://schemas.openxmlformats.org/officeDocument/2006/relationships/hyperlink" Target="http://www.eia.gov/todayinenerg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ia.gov/forecasts/steo" TargetMode="External"/><Relationship Id="rId5" Type="http://schemas.openxmlformats.org/officeDocument/2006/relationships/hyperlink" Target="http://www.eia.gov/forecasts/ieo" TargetMode="External"/><Relationship Id="rId4" Type="http://schemas.openxmlformats.org/officeDocument/2006/relationships/hyperlink" Target="http://www.eia.gov/forecasts/ae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360" y="740664"/>
            <a:ext cx="7063740" cy="821436"/>
          </a:xfrm>
        </p:spPr>
        <p:txBody>
          <a:bodyPr/>
          <a:lstStyle/>
          <a:p>
            <a:r>
              <a:rPr lang="en-US" dirty="0" smtClean="0"/>
              <a:t>Coal in the United States: Recent Developments and Outlook </a:t>
            </a:r>
            <a:endParaRPr lang="en-US" sz="2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4360" y="2507085"/>
            <a:ext cx="7708392" cy="1062990"/>
          </a:xfrm>
        </p:spPr>
        <p:txBody>
          <a:bodyPr/>
          <a:lstStyle/>
          <a:p>
            <a:pPr lvl="0"/>
            <a:r>
              <a:rPr lang="en-US" dirty="0"/>
              <a:t>f</a:t>
            </a:r>
            <a:r>
              <a:rPr lang="en-US" dirty="0" smtClean="0"/>
              <a:t>or</a:t>
            </a:r>
          </a:p>
          <a:p>
            <a:pPr lvl="0"/>
            <a:r>
              <a:rPr lang="en-US" dirty="0" smtClean="0"/>
              <a:t>Sabin </a:t>
            </a:r>
            <a:r>
              <a:rPr lang="en-US" dirty="0"/>
              <a:t>Center for Climate Change </a:t>
            </a:r>
            <a:r>
              <a:rPr lang="en-US" dirty="0" smtClean="0"/>
              <a:t>Law</a:t>
            </a:r>
          </a:p>
          <a:p>
            <a:pPr lvl="0"/>
            <a:r>
              <a:rPr lang="en-US" dirty="0" smtClean="0"/>
              <a:t>Columbia </a:t>
            </a:r>
            <a:r>
              <a:rPr lang="en-US" dirty="0"/>
              <a:t>University </a:t>
            </a:r>
            <a:endParaRPr lang="en-US" dirty="0" smtClean="0"/>
          </a:p>
          <a:p>
            <a:pPr lvl="0"/>
            <a:r>
              <a:rPr lang="en-US" dirty="0" smtClean="0"/>
              <a:t>September 8, 2016  </a:t>
            </a:r>
            <a:r>
              <a:rPr lang="en-US" dirty="0"/>
              <a:t>|  </a:t>
            </a:r>
            <a:r>
              <a:rPr lang="en-US" dirty="0" smtClean="0"/>
              <a:t>New York, NY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by </a:t>
            </a:r>
          </a:p>
          <a:p>
            <a:pPr lvl="0"/>
            <a:r>
              <a:rPr lang="en-US" dirty="0" smtClean="0"/>
              <a:t>Howard Gruenspecht, Deputy Administrator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2"/>
          <p:cNvGraphicFramePr>
            <a:graphicFrameLocks noGrp="1" noChangeAspect="1"/>
          </p:cNvGraphicFramePr>
          <p:nvPr>
            <p:ph type="chart" sz="quarter" idx="12"/>
            <p:extLst/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49300" y="840140"/>
            <a:ext cx="3960622" cy="411480"/>
          </a:xfrm>
        </p:spPr>
        <p:txBody>
          <a:bodyPr/>
          <a:lstStyle/>
          <a:p>
            <a:r>
              <a:rPr lang="en-US" dirty="0"/>
              <a:t>U.S. primary energy consumption</a:t>
            </a:r>
          </a:p>
          <a:p>
            <a:r>
              <a:rPr lang="en-US" dirty="0"/>
              <a:t>quadrillion </a:t>
            </a:r>
            <a:r>
              <a:rPr lang="en-US" dirty="0" smtClean="0"/>
              <a:t>Btu</a:t>
            </a:r>
            <a:endParaRPr lang="en-US" dirty="0"/>
          </a:p>
        </p:txBody>
      </p:sp>
      <p:sp>
        <p:nvSpPr>
          <p:cNvPr id="48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4909578" cy="29527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000" i="1" dirty="0" smtClean="0">
                <a:solidFill>
                  <a:schemeClr val="bg1"/>
                </a:solidFill>
              </a:rPr>
              <a:t>Howard Gruenspecht, Columbia University, Sabin Center for Climate Change Law September 8, 2016</a:t>
            </a:r>
            <a:endParaRPr lang="en-US" sz="10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68579"/>
            <a:ext cx="7956550" cy="766308"/>
          </a:xfrm>
        </p:spPr>
        <p:txBody>
          <a:bodyPr anchor="b"/>
          <a:lstStyle/>
          <a:p>
            <a:r>
              <a:rPr lang="en-US" dirty="0" smtClean="0"/>
              <a:t>Recent slow (or no) growth in energy use is projected to persist, with coal’s share in the energy mix continuing its recent decline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 EIA, Annual Energy Outlook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48183" y="4814888"/>
            <a:ext cx="384175" cy="273844"/>
          </a:xfrm>
          <a:prstGeom prst="rect">
            <a:avLst/>
          </a:prstGeom>
        </p:spPr>
        <p:txBody>
          <a:bodyPr/>
          <a:lstStyle/>
          <a:p>
            <a:fld id="{2D80C5C9-96E0-47EC-B500-37C5FE284639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1043795" y="1244527"/>
            <a:ext cx="8203721" cy="2787715"/>
            <a:chOff x="926546" y="1534238"/>
            <a:chExt cx="8376872" cy="3899576"/>
          </a:xfrm>
        </p:grpSpPr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3386938" y="2730333"/>
              <a:ext cx="560265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29%</a:t>
              </a:r>
            </a:p>
          </p:txBody>
        </p:sp>
        <p:sp>
          <p:nvSpPr>
            <p:cNvPr id="54" name="Text Box 17"/>
            <p:cNvSpPr txBox="1">
              <a:spLocks noChangeArrowheads="1"/>
            </p:cNvSpPr>
            <p:nvPr/>
          </p:nvSpPr>
          <p:spPr bwMode="auto">
            <a:xfrm>
              <a:off x="3374540" y="4537914"/>
              <a:ext cx="560345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9%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3362222" y="4987930"/>
              <a:ext cx="560266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16</a:t>
              </a:r>
            </a:p>
          </p:txBody>
        </p:sp>
        <p:sp>
          <p:nvSpPr>
            <p:cNvPr id="56" name="Text Box 15"/>
            <p:cNvSpPr txBox="1">
              <a:spLocks noChangeArrowheads="1"/>
            </p:cNvSpPr>
            <p:nvPr/>
          </p:nvSpPr>
          <p:spPr bwMode="auto">
            <a:xfrm>
              <a:off x="3374540" y="3803511"/>
              <a:ext cx="560345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36%</a:t>
              </a:r>
            </a:p>
          </p:txBody>
        </p:sp>
        <p:sp>
          <p:nvSpPr>
            <p:cNvPr id="57" name="Text Box 19"/>
            <p:cNvSpPr txBox="1">
              <a:spLocks noChangeArrowheads="1"/>
            </p:cNvSpPr>
            <p:nvPr/>
          </p:nvSpPr>
          <p:spPr bwMode="auto">
            <a:xfrm>
              <a:off x="3383550" y="3305132"/>
              <a:ext cx="560266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8%</a:t>
              </a:r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auto">
            <a:xfrm>
              <a:off x="6394938" y="4935567"/>
              <a:ext cx="1596742" cy="4213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Coal</a:t>
              </a:r>
            </a:p>
          </p:txBody>
        </p:sp>
        <p:sp>
          <p:nvSpPr>
            <p:cNvPr id="60" name="Text Box 9"/>
            <p:cNvSpPr txBox="1">
              <a:spLocks noChangeArrowheads="1"/>
            </p:cNvSpPr>
            <p:nvPr/>
          </p:nvSpPr>
          <p:spPr bwMode="auto">
            <a:xfrm>
              <a:off x="1599461" y="1881688"/>
              <a:ext cx="2312663" cy="4213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History</a:t>
              </a:r>
            </a:p>
          </p:txBody>
        </p:sp>
        <p:sp>
          <p:nvSpPr>
            <p:cNvPr id="61" name="Text Box 4"/>
            <p:cNvSpPr txBox="1">
              <a:spLocks noChangeArrowheads="1"/>
            </p:cNvSpPr>
            <p:nvPr/>
          </p:nvSpPr>
          <p:spPr bwMode="auto">
            <a:xfrm>
              <a:off x="5837340" y="1556430"/>
              <a:ext cx="840477" cy="391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45853" rIns="0" bIns="45853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1200" dirty="0">
                  <a:solidFill>
                    <a:srgbClr val="000000"/>
                  </a:solidFill>
                </a:rPr>
                <a:t>2015</a:t>
              </a:r>
              <a:endParaRPr lang="en-GB" sz="1200" dirty="0">
                <a:solidFill>
                  <a:srgbClr val="000000"/>
                </a:solidFill>
              </a:endParaRPr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 flipH="1">
              <a:off x="7131881" y="4430905"/>
              <a:ext cx="94542" cy="17975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200" dirty="0"/>
            </a:p>
          </p:txBody>
        </p:sp>
        <p:sp>
          <p:nvSpPr>
            <p:cNvPr id="63" name="Line 29"/>
            <p:cNvSpPr>
              <a:spLocks noChangeShapeType="1"/>
            </p:cNvSpPr>
            <p:nvPr/>
          </p:nvSpPr>
          <p:spPr bwMode="auto">
            <a:xfrm flipH="1">
              <a:off x="3865989" y="4524837"/>
              <a:ext cx="144492" cy="8079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200" dirty="0"/>
            </a:p>
          </p:txBody>
        </p:sp>
        <p:sp>
          <p:nvSpPr>
            <p:cNvPr id="64" name="Text Box 19"/>
            <p:cNvSpPr txBox="1">
              <a:spLocks noChangeArrowheads="1"/>
            </p:cNvSpPr>
            <p:nvPr/>
          </p:nvSpPr>
          <p:spPr bwMode="auto">
            <a:xfrm>
              <a:off x="3803800" y="4307673"/>
              <a:ext cx="560266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1%</a:t>
              </a:r>
            </a:p>
          </p:txBody>
        </p:sp>
        <p:sp>
          <p:nvSpPr>
            <p:cNvPr id="65" name="Text Box 10"/>
            <p:cNvSpPr txBox="1">
              <a:spLocks noChangeArrowheads="1"/>
            </p:cNvSpPr>
            <p:nvPr/>
          </p:nvSpPr>
          <p:spPr bwMode="auto">
            <a:xfrm>
              <a:off x="6182774" y="4179233"/>
              <a:ext cx="2021071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Liquid biofuels</a:t>
              </a:r>
            </a:p>
          </p:txBody>
        </p:sp>
        <p:sp>
          <p:nvSpPr>
            <p:cNvPr id="66" name="Text Box 21"/>
            <p:cNvSpPr txBox="1">
              <a:spLocks noChangeArrowheads="1"/>
            </p:cNvSpPr>
            <p:nvPr/>
          </p:nvSpPr>
          <p:spPr bwMode="auto">
            <a:xfrm>
              <a:off x="8325350" y="2389530"/>
              <a:ext cx="978068" cy="652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32% of U.S. total</a:t>
              </a:r>
            </a:p>
          </p:txBody>
        </p:sp>
        <p:sp>
          <p:nvSpPr>
            <p:cNvPr id="67" name="Text Box 17"/>
            <p:cNvSpPr txBox="1">
              <a:spLocks noChangeArrowheads="1"/>
            </p:cNvSpPr>
            <p:nvPr/>
          </p:nvSpPr>
          <p:spPr bwMode="auto">
            <a:xfrm>
              <a:off x="8325356" y="4649374"/>
              <a:ext cx="560345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8%</a:t>
              </a:r>
            </a:p>
          </p:txBody>
        </p:sp>
        <p:sp>
          <p:nvSpPr>
            <p:cNvPr id="68" name="Text Box 24"/>
            <p:cNvSpPr txBox="1">
              <a:spLocks noChangeArrowheads="1"/>
            </p:cNvSpPr>
            <p:nvPr/>
          </p:nvSpPr>
          <p:spPr bwMode="auto">
            <a:xfrm>
              <a:off x="8298934" y="4916646"/>
              <a:ext cx="560263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14%</a:t>
              </a:r>
            </a:p>
          </p:txBody>
        </p:sp>
        <p:sp>
          <p:nvSpPr>
            <p:cNvPr id="69" name="Text Box 15"/>
            <p:cNvSpPr txBox="1">
              <a:spLocks noChangeArrowheads="1"/>
            </p:cNvSpPr>
            <p:nvPr/>
          </p:nvSpPr>
          <p:spPr bwMode="auto">
            <a:xfrm>
              <a:off x="8325358" y="3852785"/>
              <a:ext cx="560346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33%</a:t>
              </a:r>
            </a:p>
          </p:txBody>
        </p:sp>
        <p:sp>
          <p:nvSpPr>
            <p:cNvPr id="70" name="Text Box 19"/>
            <p:cNvSpPr txBox="1">
              <a:spLocks noChangeArrowheads="1"/>
            </p:cNvSpPr>
            <p:nvPr/>
          </p:nvSpPr>
          <p:spPr bwMode="auto">
            <a:xfrm>
              <a:off x="8309006" y="3194710"/>
              <a:ext cx="530377" cy="387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12%</a:t>
              </a:r>
            </a:p>
          </p:txBody>
        </p:sp>
        <p:sp>
          <p:nvSpPr>
            <p:cNvPr id="71" name="Text Box 17"/>
            <p:cNvSpPr txBox="1">
              <a:spLocks noChangeArrowheads="1"/>
            </p:cNvSpPr>
            <p:nvPr/>
          </p:nvSpPr>
          <p:spPr bwMode="auto">
            <a:xfrm>
              <a:off x="8329836" y="4436538"/>
              <a:ext cx="560346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1%</a:t>
              </a:r>
            </a:p>
          </p:txBody>
        </p:sp>
        <p:sp>
          <p:nvSpPr>
            <p:cNvPr id="73" name="Text Box 4"/>
            <p:cNvSpPr txBox="1">
              <a:spLocks noChangeArrowheads="1"/>
            </p:cNvSpPr>
            <p:nvPr/>
          </p:nvSpPr>
          <p:spPr bwMode="auto">
            <a:xfrm>
              <a:off x="3435929" y="1579379"/>
              <a:ext cx="840477" cy="391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45853" rIns="0" bIns="45853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1200" dirty="0">
                  <a:solidFill>
                    <a:srgbClr val="000000"/>
                  </a:solidFill>
                </a:rPr>
                <a:t>2015</a:t>
              </a:r>
              <a:endParaRPr lang="en-GB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Straight Connector 73"/>
            <p:cNvSpPr/>
            <p:nvPr/>
          </p:nvSpPr>
          <p:spPr bwMode="auto">
            <a:xfrm rot="5400000">
              <a:off x="2096766" y="3655414"/>
              <a:ext cx="351382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2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911564" y="1889326"/>
              <a:ext cx="279835" cy="3544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76" name="Text Box 6"/>
            <p:cNvSpPr txBox="1">
              <a:spLocks noChangeArrowheads="1"/>
            </p:cNvSpPr>
            <p:nvPr/>
          </p:nvSpPr>
          <p:spPr bwMode="auto">
            <a:xfrm>
              <a:off x="3639522" y="1534238"/>
              <a:ext cx="2417715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/>
                <a:t>AEO2016 Reference</a:t>
              </a:r>
            </a:p>
          </p:txBody>
        </p:sp>
        <p:sp>
          <p:nvSpPr>
            <p:cNvPr id="77" name="Text Box 6"/>
            <p:cNvSpPr txBox="1">
              <a:spLocks noChangeArrowheads="1"/>
            </p:cNvSpPr>
            <p:nvPr/>
          </p:nvSpPr>
          <p:spPr bwMode="auto">
            <a:xfrm>
              <a:off x="6047174" y="1535718"/>
              <a:ext cx="2417715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/>
                <a:t>No CPP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6036977" y="2606054"/>
              <a:ext cx="2312664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Natural gas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3892766" y="3318834"/>
              <a:ext cx="1905415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Renewables</a:t>
              </a:r>
            </a:p>
          </p:txBody>
        </p:sp>
        <p:sp>
          <p:nvSpPr>
            <p:cNvPr id="80" name="Text Box 10"/>
            <p:cNvSpPr txBox="1">
              <a:spLocks noChangeArrowheads="1"/>
            </p:cNvSpPr>
            <p:nvPr/>
          </p:nvSpPr>
          <p:spPr bwMode="auto">
            <a:xfrm>
              <a:off x="6182774" y="4585277"/>
              <a:ext cx="2021071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Nuclear</a:t>
              </a:r>
            </a:p>
          </p:txBody>
        </p:sp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>
              <a:off x="926546" y="3974629"/>
              <a:ext cx="2657928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Petroleum and other liquids</a:t>
              </a:r>
            </a:p>
          </p:txBody>
        </p:sp>
        <p:sp>
          <p:nvSpPr>
            <p:cNvPr id="82" name="Text Box 21"/>
            <p:cNvSpPr txBox="1">
              <a:spLocks noChangeArrowheads="1"/>
            </p:cNvSpPr>
            <p:nvPr/>
          </p:nvSpPr>
          <p:spPr bwMode="auto">
            <a:xfrm>
              <a:off x="5401701" y="2552628"/>
              <a:ext cx="560265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33%</a:t>
              </a:r>
            </a:p>
          </p:txBody>
        </p:sp>
        <p:sp>
          <p:nvSpPr>
            <p:cNvPr id="83" name="Text Box 17"/>
            <p:cNvSpPr txBox="1">
              <a:spLocks noChangeArrowheads="1"/>
            </p:cNvSpPr>
            <p:nvPr/>
          </p:nvSpPr>
          <p:spPr bwMode="auto">
            <a:xfrm>
              <a:off x="5401701" y="4731546"/>
              <a:ext cx="560345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8%</a:t>
              </a:r>
            </a:p>
          </p:txBody>
        </p:sp>
        <p:sp>
          <p:nvSpPr>
            <p:cNvPr id="84" name="Text Box 24"/>
            <p:cNvSpPr txBox="1">
              <a:spLocks noChangeArrowheads="1"/>
            </p:cNvSpPr>
            <p:nvPr/>
          </p:nvSpPr>
          <p:spPr bwMode="auto">
            <a:xfrm>
              <a:off x="5401701" y="5013244"/>
              <a:ext cx="560266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10%</a:t>
              </a:r>
            </a:p>
          </p:txBody>
        </p:sp>
        <p:sp>
          <p:nvSpPr>
            <p:cNvPr id="85" name="Text Box 15"/>
            <p:cNvSpPr txBox="1">
              <a:spLocks noChangeArrowheads="1"/>
            </p:cNvSpPr>
            <p:nvPr/>
          </p:nvSpPr>
          <p:spPr bwMode="auto">
            <a:xfrm>
              <a:off x="5401701" y="3979847"/>
              <a:ext cx="560345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34%</a:t>
              </a:r>
            </a:p>
          </p:txBody>
        </p:sp>
        <p:sp>
          <p:nvSpPr>
            <p:cNvPr id="86" name="Text Box 19"/>
            <p:cNvSpPr txBox="1">
              <a:spLocks noChangeArrowheads="1"/>
            </p:cNvSpPr>
            <p:nvPr/>
          </p:nvSpPr>
          <p:spPr bwMode="auto">
            <a:xfrm>
              <a:off x="5401701" y="3293624"/>
              <a:ext cx="560266" cy="39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14%</a:t>
              </a:r>
            </a:p>
          </p:txBody>
        </p:sp>
        <p:sp>
          <p:nvSpPr>
            <p:cNvPr id="87" name="Text Box 17"/>
            <p:cNvSpPr txBox="1">
              <a:spLocks noChangeArrowheads="1"/>
            </p:cNvSpPr>
            <p:nvPr/>
          </p:nvSpPr>
          <p:spPr bwMode="auto">
            <a:xfrm>
              <a:off x="5844085" y="4530590"/>
              <a:ext cx="560345" cy="391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/>
                <a:t>1%</a:t>
              </a: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6302932" y="3224406"/>
              <a:ext cx="2022418" cy="4213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(excluding biofuels)</a:t>
              </a:r>
            </a:p>
          </p:txBody>
        </p:sp>
      </p:grpSp>
      <p:sp>
        <p:nvSpPr>
          <p:cNvPr id="89" name="Straight Connector 88"/>
          <p:cNvSpPr/>
          <p:nvPr/>
        </p:nvSpPr>
        <p:spPr bwMode="auto">
          <a:xfrm rot="5400000" flipV="1">
            <a:off x="5028491" y="2745908"/>
            <a:ext cx="2477565" cy="169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4" name="TextBox 21"/>
          <p:cNvSpPr txBox="1"/>
          <p:nvPr/>
        </p:nvSpPr>
        <p:spPr bwMode="auto">
          <a:xfrm>
            <a:off x="5576328" y="1525339"/>
            <a:ext cx="3150235" cy="12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Projections</a:t>
            </a:r>
          </a:p>
        </p:txBody>
      </p:sp>
      <p:sp>
        <p:nvSpPr>
          <p:cNvPr id="45" name="TextBox 21"/>
          <p:cNvSpPr txBox="1"/>
          <p:nvPr/>
        </p:nvSpPr>
        <p:spPr bwMode="auto">
          <a:xfrm>
            <a:off x="3371599" y="1526564"/>
            <a:ext cx="3150235" cy="12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Projections</a:t>
            </a:r>
          </a:p>
        </p:txBody>
      </p:sp>
    </p:spTree>
    <p:extLst>
      <p:ext uri="{BB962C8B-B14F-4D97-AF65-F5344CB8AC3E}">
        <p14:creationId xmlns:p14="http://schemas.microsoft.com/office/powerpoint/2010/main" val="8206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666749" y="4793457"/>
            <a:ext cx="5017077" cy="288926"/>
          </a:xfrm>
        </p:spPr>
        <p:txBody>
          <a:bodyPr/>
          <a:lstStyle/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2336" y="68579"/>
            <a:ext cx="8644890" cy="766308"/>
          </a:xfrm>
        </p:spPr>
        <p:txBody>
          <a:bodyPr/>
          <a:lstStyle/>
          <a:p>
            <a:r>
              <a:rPr lang="en-US" dirty="0" smtClean="0"/>
              <a:t>Placing an implicit or explicit value on CO</a:t>
            </a:r>
            <a:r>
              <a:rPr lang="en-US" baseline="-25000" dirty="0" smtClean="0"/>
              <a:t>2</a:t>
            </a:r>
            <a:r>
              <a:rPr lang="en-US" dirty="0" smtClean="0"/>
              <a:t> emissions affects the delivered price of coal much more than the delivered prices of oil and natural gas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9" name="Group 57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05333" y="1337396"/>
          <a:ext cx="7977251" cy="2226273"/>
        </p:xfrm>
        <a:graphic>
          <a:graphicData uri="http://schemas.openxmlformats.org/drawingml/2006/table">
            <a:tbl>
              <a:tblPr/>
              <a:tblGrid>
                <a:gridCol w="917737"/>
                <a:gridCol w="1341307"/>
                <a:gridCol w="1764879"/>
                <a:gridCol w="1058927"/>
                <a:gridCol w="847142"/>
                <a:gridCol w="1108983"/>
                <a:gridCol w="938276"/>
              </a:tblGrid>
              <a:tr h="5178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kumimoji="0" lang="en-US" altLang="en-US" sz="1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content per million Btu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Delivered Price to U.S. consumers in 2014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(all sectors,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per million Btu)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of $10 per ton CO</a:t>
                      </a:r>
                      <a:r>
                        <a:rPr kumimoji="0" lang="en-US" altLang="en-US" sz="1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of $50 per ton CO</a:t>
                      </a:r>
                      <a:r>
                        <a:rPr kumimoji="0" lang="en-US" altLang="en-US" sz="1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01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9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Coal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4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28.09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6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Nat. Gas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1814170" y="2501798"/>
            <a:ext cx="826617" cy="3145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33731" y="2510333"/>
            <a:ext cx="826617" cy="3145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55967" y="2470596"/>
            <a:ext cx="826617" cy="3145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31" y="3979469"/>
            <a:ext cx="8215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Note:  The level of delivered fuel prices (but not their order) varies significantly from U.S. pricing across global regions.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739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15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1615392856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603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net electricity generation</a:t>
            </a:r>
          </a:p>
          <a:p>
            <a:pPr marL="603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billion </a:t>
            </a:r>
            <a:r>
              <a:rPr lang="en-US" sz="1200" dirty="0"/>
              <a:t>kilowatthours</a:t>
            </a:r>
          </a:p>
        </p:txBody>
      </p:sp>
      <p:sp>
        <p:nvSpPr>
          <p:cNvPr id="14" name="TextBox 24"/>
          <p:cNvSpPr txBox="1"/>
          <p:nvPr/>
        </p:nvSpPr>
        <p:spPr bwMode="auto">
          <a:xfrm>
            <a:off x="3330179" y="1418562"/>
            <a:ext cx="340043" cy="2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2015</a:t>
            </a:r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7"/>
          </p:nvPr>
        </p:nvSpPr>
        <p:spPr>
          <a:xfrm>
            <a:off x="666749" y="4793457"/>
            <a:ext cx="4830042" cy="28892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325"/>
            <a:r>
              <a:rPr lang="en-US" dirty="0"/>
              <a:t>B</a:t>
            </a:r>
            <a:r>
              <a:rPr lang="en-US" dirty="0" smtClean="0"/>
              <a:t>oth natural gas </a:t>
            </a:r>
            <a:r>
              <a:rPr lang="en-US" dirty="0"/>
              <a:t>and renewable generation surpass coal by 2030 in the Reference case, but only </a:t>
            </a:r>
            <a:r>
              <a:rPr lang="en-US" dirty="0" smtClean="0"/>
              <a:t>natural gas </a:t>
            </a:r>
            <a:r>
              <a:rPr lang="en-US" dirty="0"/>
              <a:t>does so in the No CPP case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713793" y="4457700"/>
            <a:ext cx="8001000" cy="205740"/>
          </a:xfrm>
        </p:spPr>
        <p:txBody>
          <a:bodyPr/>
          <a:lstStyle/>
          <a:p>
            <a:r>
              <a:rPr lang="en-US" dirty="0"/>
              <a:t>Source:  EIA, Annual Energy Outlook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26876" y="1606835"/>
            <a:ext cx="324325" cy="2455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3493294" y="1622229"/>
            <a:ext cx="3780" cy="23973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6160294" y="1622054"/>
            <a:ext cx="746" cy="23974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712205" y="1589762"/>
            <a:ext cx="1510589" cy="330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7" name="TextBox 27"/>
          <p:cNvSpPr txBox="1"/>
          <p:nvPr/>
        </p:nvSpPr>
        <p:spPr bwMode="auto">
          <a:xfrm>
            <a:off x="6001797" y="1418561"/>
            <a:ext cx="340043" cy="2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2015</a:t>
            </a:r>
          </a:p>
        </p:txBody>
      </p:sp>
      <p:sp>
        <p:nvSpPr>
          <p:cNvPr id="18" name="TextBox 2"/>
          <p:cNvSpPr txBox="1"/>
          <p:nvPr/>
        </p:nvSpPr>
        <p:spPr>
          <a:xfrm>
            <a:off x="3512169" y="1356864"/>
            <a:ext cx="2317249" cy="301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AEO2016 Reference</a:t>
            </a:r>
          </a:p>
        </p:txBody>
      </p:sp>
      <p:sp>
        <p:nvSpPr>
          <p:cNvPr id="19" name="TextBox 4"/>
          <p:cNvSpPr txBox="1"/>
          <p:nvPr/>
        </p:nvSpPr>
        <p:spPr>
          <a:xfrm>
            <a:off x="5999089" y="1356864"/>
            <a:ext cx="2472869" cy="301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No CPP</a:t>
            </a:r>
          </a:p>
        </p:txBody>
      </p:sp>
      <p:sp>
        <p:nvSpPr>
          <p:cNvPr id="20" name="TextBox 9"/>
          <p:cNvSpPr txBox="1"/>
          <p:nvPr/>
        </p:nvSpPr>
        <p:spPr bwMode="auto">
          <a:xfrm>
            <a:off x="1281642" y="3149318"/>
            <a:ext cx="7823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chemeClr val="accent5"/>
                </a:solidFill>
                <a:ea typeface="Times New Roman" charset="0"/>
                <a:cs typeface="Times New Roman" charset="0"/>
              </a:rPr>
              <a:t>Nuclear</a:t>
            </a:r>
          </a:p>
        </p:txBody>
      </p:sp>
      <p:sp>
        <p:nvSpPr>
          <p:cNvPr id="21" name="TextBox 10"/>
          <p:cNvSpPr txBox="1"/>
          <p:nvPr/>
        </p:nvSpPr>
        <p:spPr bwMode="auto">
          <a:xfrm>
            <a:off x="1359900" y="3703314"/>
            <a:ext cx="6989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chemeClr val="accent2"/>
                </a:solidFill>
                <a:ea typeface="Times New Roman" charset="0"/>
                <a:cs typeface="Times New Roman" charset="0"/>
              </a:rPr>
              <a:t>Petroleum</a:t>
            </a:r>
          </a:p>
        </p:txBody>
      </p:sp>
      <p:sp>
        <p:nvSpPr>
          <p:cNvPr id="22" name="TextBox 11"/>
          <p:cNvSpPr txBox="1"/>
          <p:nvPr/>
        </p:nvSpPr>
        <p:spPr bwMode="auto">
          <a:xfrm>
            <a:off x="2276694" y="2859386"/>
            <a:ext cx="7838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chemeClr val="accent1"/>
                </a:solidFill>
                <a:ea typeface="Times New Roman" charset="0"/>
                <a:cs typeface="Times New Roman" charset="0"/>
              </a:rPr>
              <a:t>Natural gas</a:t>
            </a:r>
          </a:p>
        </p:txBody>
      </p:sp>
      <p:sp>
        <p:nvSpPr>
          <p:cNvPr id="23" name="TextBox 12"/>
          <p:cNvSpPr txBox="1"/>
          <p:nvPr/>
        </p:nvSpPr>
        <p:spPr bwMode="auto">
          <a:xfrm>
            <a:off x="1395165" y="2165697"/>
            <a:ext cx="31418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ea typeface="Times New Roman" charset="0"/>
                <a:cs typeface="Times New Roman" charset="0"/>
              </a:rPr>
              <a:t>Coal</a:t>
            </a:r>
          </a:p>
        </p:txBody>
      </p:sp>
      <p:sp>
        <p:nvSpPr>
          <p:cNvPr id="24" name="TextBox 13"/>
          <p:cNvSpPr txBox="1"/>
          <p:nvPr/>
        </p:nvSpPr>
        <p:spPr bwMode="auto">
          <a:xfrm>
            <a:off x="2625781" y="3650640"/>
            <a:ext cx="8415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Renewables</a:t>
            </a:r>
          </a:p>
        </p:txBody>
      </p:sp>
      <p:sp>
        <p:nvSpPr>
          <p:cNvPr id="25" name="TextBox 21"/>
          <p:cNvSpPr txBox="1"/>
          <p:nvPr/>
        </p:nvSpPr>
        <p:spPr bwMode="auto">
          <a:xfrm>
            <a:off x="3111182" y="1637405"/>
            <a:ext cx="3150235" cy="12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Projections</a:t>
            </a:r>
          </a:p>
        </p:txBody>
      </p:sp>
      <p:sp>
        <p:nvSpPr>
          <p:cNvPr id="26" name="TextBox 21"/>
          <p:cNvSpPr txBox="1"/>
          <p:nvPr/>
        </p:nvSpPr>
        <p:spPr bwMode="auto">
          <a:xfrm>
            <a:off x="5660405" y="1637405"/>
            <a:ext cx="3150235" cy="12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Projections</a:t>
            </a:r>
          </a:p>
        </p:txBody>
      </p:sp>
    </p:spTree>
    <p:extLst>
      <p:ext uri="{BB962C8B-B14F-4D97-AF65-F5344CB8AC3E}">
        <p14:creationId xmlns:p14="http://schemas.microsoft.com/office/powerpoint/2010/main" val="184940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50"/>
          <p:cNvGrpSpPr/>
          <p:nvPr/>
        </p:nvGrpSpPr>
        <p:grpSpPr>
          <a:xfrm>
            <a:off x="1016001" y="1048722"/>
            <a:ext cx="6858504" cy="3626147"/>
            <a:chOff x="760083" y="1066800"/>
            <a:chExt cx="8215258" cy="5054600"/>
          </a:xfrm>
        </p:grpSpPr>
        <p:pic>
          <p:nvPicPr>
            <p:cNvPr id="139" name="Picture 3" descr="NEMS22Reg"/>
            <p:cNvPicPr>
              <a:picLocks noChangeAspect="1" noChangeArrowheads="1"/>
            </p:cNvPicPr>
            <p:nvPr/>
          </p:nvPicPr>
          <p:blipFill>
            <a:blip r:embed="rId3" cstate="print"/>
            <a:srcRect t="7194" b="9438"/>
            <a:stretch>
              <a:fillRect/>
            </a:stretch>
          </p:blipFill>
          <p:spPr bwMode="auto">
            <a:xfrm>
              <a:off x="760083" y="1066800"/>
              <a:ext cx="8106434" cy="505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0" name="TextBox 139"/>
            <p:cNvSpPr txBox="1"/>
            <p:nvPr/>
          </p:nvSpPr>
          <p:spPr bwMode="auto">
            <a:xfrm>
              <a:off x="4318000" y="49784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$2.22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 bwMode="auto">
            <a:xfrm>
              <a:off x="4991101" y="41910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$2.19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 bwMode="auto">
            <a:xfrm>
              <a:off x="4927601" y="35433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$1.94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 bwMode="auto">
            <a:xfrm>
              <a:off x="5600700" y="45212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$2.21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 bwMode="auto">
            <a:xfrm>
              <a:off x="4648201" y="27178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$</a:t>
              </a:r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1.81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 bwMode="auto">
            <a:xfrm>
              <a:off x="3543300" y="35433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$</a:t>
              </a:r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1.74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 bwMode="auto">
            <a:xfrm>
              <a:off x="2844800" y="43307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$2.28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 bwMode="auto">
            <a:xfrm>
              <a:off x="1689100" y="3695700"/>
              <a:ext cx="295696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1.96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 bwMode="auto">
            <a:xfrm>
              <a:off x="2438400" y="2603501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$1.66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 bwMode="auto">
            <a:xfrm>
              <a:off x="6261101" y="39497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$</a:t>
              </a:r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2.44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 bwMode="auto">
            <a:xfrm>
              <a:off x="6858000" y="31877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$</a:t>
              </a:r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2.41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 bwMode="auto">
            <a:xfrm>
              <a:off x="7112002" y="40259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$3.31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 bwMode="auto">
            <a:xfrm>
              <a:off x="7748985" y="5271885"/>
              <a:ext cx="422426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$2.82 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 bwMode="auto">
            <a:xfrm>
              <a:off x="6438901" y="46609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$2.64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 bwMode="auto">
            <a:xfrm>
              <a:off x="5626103" y="3505200"/>
              <a:ext cx="380182" cy="2788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$2.12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cxnSp>
          <p:nvCxnSpPr>
            <p:cNvPr id="155" name="Straight Arrow Connector 154"/>
            <p:cNvCxnSpPr/>
            <p:nvPr/>
          </p:nvCxnSpPr>
          <p:spPr bwMode="auto">
            <a:xfrm flipV="1">
              <a:off x="7404100" y="5422900"/>
              <a:ext cx="304800" cy="25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6" name="TextBox 155"/>
            <p:cNvSpPr txBox="1"/>
            <p:nvPr/>
          </p:nvSpPr>
          <p:spPr bwMode="auto">
            <a:xfrm>
              <a:off x="5882086" y="1436485"/>
              <a:ext cx="422426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$</a:t>
              </a:r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2.27 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cxnSp>
          <p:nvCxnSpPr>
            <p:cNvPr id="157" name="Straight Arrow Connector 156"/>
            <p:cNvCxnSpPr/>
            <p:nvPr/>
          </p:nvCxnSpPr>
          <p:spPr bwMode="auto">
            <a:xfrm rot="5400000" flipH="1" flipV="1">
              <a:off x="5638800" y="1981200"/>
              <a:ext cx="596900" cy="889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8" name="TextBox 157"/>
            <p:cNvSpPr txBox="1"/>
            <p:nvPr/>
          </p:nvSpPr>
          <p:spPr bwMode="auto">
            <a:xfrm>
              <a:off x="7266386" y="1525385"/>
              <a:ext cx="422426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$2.66 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cxnSp>
          <p:nvCxnSpPr>
            <p:cNvPr id="159" name="Straight Arrow Connector 158"/>
            <p:cNvCxnSpPr/>
            <p:nvPr/>
          </p:nvCxnSpPr>
          <p:spPr bwMode="auto">
            <a:xfrm rot="16200000" flipV="1">
              <a:off x="7480300" y="1993900"/>
              <a:ext cx="419100" cy="190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0" name="TextBox 159"/>
            <p:cNvSpPr txBox="1"/>
            <p:nvPr/>
          </p:nvSpPr>
          <p:spPr bwMode="auto">
            <a:xfrm>
              <a:off x="8333185" y="1068184"/>
              <a:ext cx="422426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$2.78 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cxnSp>
          <p:nvCxnSpPr>
            <p:cNvPr id="161" name="Straight Arrow Connector 160"/>
            <p:cNvCxnSpPr/>
            <p:nvPr/>
          </p:nvCxnSpPr>
          <p:spPr bwMode="auto">
            <a:xfrm rot="5400000" flipH="1" flipV="1">
              <a:off x="8305800" y="1498600"/>
              <a:ext cx="355600" cy="127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2" name="TextBox 161"/>
            <p:cNvSpPr txBox="1"/>
            <p:nvPr/>
          </p:nvSpPr>
          <p:spPr bwMode="auto">
            <a:xfrm>
              <a:off x="6428188" y="1715887"/>
              <a:ext cx="422426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$</a:t>
              </a:r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2.27 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cxnSp>
          <p:nvCxnSpPr>
            <p:cNvPr id="163" name="Straight Arrow Connector 162"/>
            <p:cNvCxnSpPr/>
            <p:nvPr/>
          </p:nvCxnSpPr>
          <p:spPr bwMode="auto">
            <a:xfrm rot="5400000" flipH="1" flipV="1">
              <a:off x="6362700" y="2171700"/>
              <a:ext cx="355600" cy="50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4" name="TextBox 163"/>
            <p:cNvSpPr txBox="1"/>
            <p:nvPr/>
          </p:nvSpPr>
          <p:spPr bwMode="auto">
            <a:xfrm>
              <a:off x="8091888" y="3252585"/>
              <a:ext cx="422426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 smtClean="0">
                  <a:latin typeface="Arial" pitchFamily="34" charset="0"/>
                  <a:ea typeface="Times New Roman" charset="0"/>
                  <a:cs typeface="Arial" pitchFamily="34" charset="0"/>
                </a:rPr>
                <a:t>$2.64 </a:t>
              </a:r>
              <a:endParaRPr lang="en-US" sz="1000" b="1" dirty="0">
                <a:latin typeface="Arial" pitchFamily="34" charset="0"/>
                <a:ea typeface="Times New Roman" charset="0"/>
                <a:cs typeface="Arial" pitchFamily="34" charset="0"/>
              </a:endParaRPr>
            </a:p>
          </p:txBody>
        </p:sp>
        <p:cxnSp>
          <p:nvCxnSpPr>
            <p:cNvPr id="165" name="Straight Arrow Connector 164"/>
            <p:cNvCxnSpPr/>
            <p:nvPr/>
          </p:nvCxnSpPr>
          <p:spPr bwMode="auto">
            <a:xfrm>
              <a:off x="7708900" y="3009900"/>
              <a:ext cx="368300" cy="241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6" name="TextBox 165"/>
            <p:cNvSpPr txBox="1"/>
            <p:nvPr/>
          </p:nvSpPr>
          <p:spPr bwMode="auto">
            <a:xfrm>
              <a:off x="8684966" y="2846185"/>
              <a:ext cx="264975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N/A</a:t>
              </a:r>
            </a:p>
          </p:txBody>
        </p:sp>
        <p:sp>
          <p:nvSpPr>
            <p:cNvPr id="167" name="TextBox 166"/>
            <p:cNvSpPr txBox="1"/>
            <p:nvPr/>
          </p:nvSpPr>
          <p:spPr bwMode="auto">
            <a:xfrm>
              <a:off x="8710366" y="2388984"/>
              <a:ext cx="264975" cy="2788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rtlCol="0" anchor="ctr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000" b="1" dirty="0">
                  <a:latin typeface="Arial" pitchFamily="34" charset="0"/>
                  <a:ea typeface="Times New Roman" charset="0"/>
                  <a:cs typeface="Arial" pitchFamily="34" charset="0"/>
                </a:rPr>
                <a:t>N/A</a:t>
              </a:r>
            </a:p>
          </p:txBody>
        </p:sp>
        <p:cxnSp>
          <p:nvCxnSpPr>
            <p:cNvPr id="168" name="Straight Arrow Connector 167"/>
            <p:cNvCxnSpPr/>
            <p:nvPr/>
          </p:nvCxnSpPr>
          <p:spPr bwMode="auto">
            <a:xfrm flipV="1">
              <a:off x="8432800" y="2514600"/>
              <a:ext cx="241300" cy="127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9" name="Straight Arrow Connector 168"/>
            <p:cNvCxnSpPr/>
            <p:nvPr/>
          </p:nvCxnSpPr>
          <p:spPr bwMode="auto">
            <a:xfrm>
              <a:off x="8407400" y="2933700"/>
              <a:ext cx="241300" cy="25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49" y="4793456"/>
            <a:ext cx="4941773" cy="2952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300" dirty="0" smtClean="0"/>
              <a:t>The average delivered price of coal to electricity generators varies widely across U.S. regions – transport costs are a key reason</a:t>
            </a:r>
            <a:endParaRPr lang="en-US" sz="23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 EIA, Annual Energy Outlook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3" name="Table 72"/>
          <p:cNvGraphicFramePr>
            <a:graphicFrameLocks noGrp="1"/>
          </p:cNvGraphicFramePr>
          <p:nvPr>
            <p:extLst/>
          </p:nvPr>
        </p:nvGraphicFramePr>
        <p:xfrm>
          <a:off x="1038132" y="3831413"/>
          <a:ext cx="2200275" cy="566114"/>
        </p:xfrm>
        <a:graphic>
          <a:graphicData uri="http://schemas.openxmlformats.org/drawingml/2006/table">
            <a:tbl>
              <a:tblPr/>
              <a:tblGrid>
                <a:gridCol w="733425"/>
                <a:gridCol w="733425"/>
                <a:gridCol w="733425"/>
              </a:tblGrid>
              <a:tr h="376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National Average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Minimum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Maximum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$2.35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$1.66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$3.31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2229" y="800849"/>
            <a:ext cx="3947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n-lt"/>
                <a:ea typeface="Times New Roman" charset="0"/>
                <a:cs typeface="Times New Roman" charset="0"/>
              </a:rPr>
              <a:t>2014 </a:t>
            </a:r>
            <a:r>
              <a:rPr lang="en-US" sz="1200" dirty="0">
                <a:latin typeface="+mn-lt"/>
                <a:ea typeface="Times New Roman" charset="0"/>
                <a:cs typeface="Times New Roman" charset="0"/>
              </a:rPr>
              <a:t>delivered coal prices, </a:t>
            </a:r>
            <a:r>
              <a:rPr lang="en-US" sz="1200" dirty="0" smtClean="0">
                <a:latin typeface="+mn-lt"/>
                <a:ea typeface="Times New Roman" charset="0"/>
                <a:cs typeface="Times New Roman" charset="0"/>
              </a:rPr>
              <a:t>nominal $ </a:t>
            </a:r>
            <a:r>
              <a:rPr lang="en-US" sz="1200" dirty="0">
                <a:latin typeface="+mn-lt"/>
                <a:ea typeface="Times New Roman" charset="0"/>
                <a:cs typeface="Times New Roman" charset="0"/>
              </a:rPr>
              <a:t>per million </a:t>
            </a:r>
            <a:r>
              <a:rPr lang="en-US" sz="1200" dirty="0" smtClean="0">
                <a:latin typeface="+mn-lt"/>
                <a:ea typeface="Times New Roman" charset="0"/>
                <a:cs typeface="Times New Roman" charset="0"/>
              </a:rPr>
              <a:t>Btu</a:t>
            </a:r>
            <a:endParaRPr lang="en-US" sz="1200" dirty="0">
              <a:latin typeface="+mn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coal production is 17%-32% lower in the Reference case by 2040 than in the No CPP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45099" y="4824219"/>
            <a:ext cx="384048" cy="273844"/>
          </a:xfrm>
          <a:prstGeom prst="rect">
            <a:avLst/>
          </a:prstGeom>
        </p:spPr>
        <p:txBody>
          <a:bodyPr/>
          <a:lstStyle/>
          <a:p>
            <a:fld id="{2D80C5C9-96E0-47EC-B500-37C5FE284639}" type="slidenum">
              <a:rPr lang="en-US" sz="1000" smtClean="0"/>
              <a:pPr/>
              <a:t>6</a:t>
            </a:fld>
            <a:endParaRPr lang="en-US" sz="1000" dirty="0"/>
          </a:p>
        </p:txBody>
      </p:sp>
      <p:graphicFrame>
        <p:nvGraphicFramePr>
          <p:cNvPr id="17" name="Chart Placeholder 16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1902824403"/>
              </p:ext>
            </p:extLst>
          </p:nvPr>
        </p:nvGraphicFramePr>
        <p:xfrm>
          <a:off x="640557" y="1145382"/>
          <a:ext cx="7946231" cy="3284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14080" y="802432"/>
            <a:ext cx="4018175" cy="411480"/>
          </a:xfrm>
        </p:spPr>
        <p:txBody>
          <a:bodyPr/>
          <a:lstStyle/>
          <a:p>
            <a:r>
              <a:rPr lang="en-US" dirty="0" smtClean="0"/>
              <a:t>U.S. coal production</a:t>
            </a:r>
          </a:p>
          <a:p>
            <a:r>
              <a:rPr lang="en-US" dirty="0" smtClean="0"/>
              <a:t>million short tons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0080" y="4464558"/>
            <a:ext cx="7946136" cy="18516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000" i="1" dirty="0"/>
              <a:t>Source:  EIA, Annual Energy Outlook </a:t>
            </a:r>
            <a:r>
              <a:rPr lang="en-US" sz="1000" i="1" dirty="0" smtClean="0"/>
              <a:t>2016</a:t>
            </a:r>
            <a:endParaRPr lang="en-US" sz="1000" i="1" dirty="0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667511" y="4793742"/>
            <a:ext cx="4943580" cy="294894"/>
          </a:xfrm>
          <a:prstGeom prst="rect">
            <a:avLst/>
          </a:prstGeom>
        </p:spPr>
        <p:txBody>
          <a:bodyPr/>
          <a:lstStyle/>
          <a:p>
            <a:r>
              <a:rPr lang="en-US" sz="1000" smtClean="0">
                <a:solidFill>
                  <a:srgbClr val="FFFFFF"/>
                </a:solidFill>
              </a:rPr>
              <a:t>Howard Gruenspecht, Columbia University, Sabin Center for Climate Change Law September 8, 2016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839176" y="1717479"/>
            <a:ext cx="1947264" cy="3071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West</a:t>
            </a:r>
          </a:p>
          <a:p>
            <a:pPr algn="ct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2315514" y="2593997"/>
            <a:ext cx="1827662" cy="3071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Appalachia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2520456" y="3185545"/>
            <a:ext cx="1827662" cy="3071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Interior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041635" y="1661414"/>
            <a:ext cx="244928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41635" y="1832864"/>
            <a:ext cx="2449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279358" y="1720560"/>
            <a:ext cx="2019183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AEO2016 Reference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279358" y="1541188"/>
            <a:ext cx="2019184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No CPP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458590" y="1028584"/>
            <a:ext cx="1541510" cy="258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History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318970" y="1080783"/>
            <a:ext cx="685800" cy="254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4390" rIns="0" bIns="34390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2015</a:t>
            </a:r>
            <a:endParaRPr lang="en-GB" sz="1200" dirty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 flipV="1">
            <a:off x="4661263" y="1284529"/>
            <a:ext cx="30362" cy="2800349"/>
          </a:xfrm>
          <a:prstGeom prst="line">
            <a:avLst/>
          </a:prstGeom>
          <a:solidFill>
            <a:srgbClr val="0096D7"/>
          </a:solidFill>
          <a:ln w="12700" cap="flat" cmpd="sng" algn="ctr">
            <a:solidFill>
              <a:srgbClr val="FFFFFF">
                <a:lumMod val="65000"/>
                <a:alpha val="6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279359" y="1032663"/>
            <a:ext cx="1541510" cy="258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Projections</a:t>
            </a:r>
          </a:p>
        </p:txBody>
      </p:sp>
    </p:spTree>
    <p:extLst>
      <p:ext uri="{BB962C8B-B14F-4D97-AF65-F5344CB8AC3E}">
        <p14:creationId xmlns:p14="http://schemas.microsoft.com/office/powerpoint/2010/main" val="218770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66749" y="4793456"/>
            <a:ext cx="4887777" cy="295275"/>
          </a:xfrm>
        </p:spPr>
        <p:txBody>
          <a:bodyPr/>
          <a:lstStyle/>
          <a:p>
            <a:pPr>
              <a:defRPr/>
            </a:pPr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 exports do not appear to represent a significant market opportunity for U.S. coal producers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2" name="Char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670609"/>
              </p:ext>
            </p:extLst>
          </p:nvPr>
        </p:nvGraphicFramePr>
        <p:xfrm>
          <a:off x="685800" y="1225354"/>
          <a:ext cx="7460699" cy="3346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7507" y="4455960"/>
            <a:ext cx="68476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Sources:  History</a:t>
            </a:r>
            <a:r>
              <a:rPr lang="en-US" sz="1000" i="1" dirty="0"/>
              <a:t>: </a:t>
            </a:r>
            <a:r>
              <a:rPr lang="en-US" sz="1000" i="1" dirty="0" smtClean="0"/>
              <a:t>EIA, </a:t>
            </a:r>
            <a:r>
              <a:rPr lang="en-US" sz="1000" i="1" dirty="0"/>
              <a:t>Quarterly Coal </a:t>
            </a:r>
            <a:r>
              <a:rPr lang="en-US" sz="1000" i="1" dirty="0" smtClean="0"/>
              <a:t>Report;</a:t>
            </a:r>
            <a:r>
              <a:rPr lang="en-US" sz="1000" i="1" dirty="0"/>
              <a:t> Projections: </a:t>
            </a:r>
            <a:r>
              <a:rPr lang="en-US" sz="1000" i="1" dirty="0" smtClean="0"/>
              <a:t>EIA, Annual Energy Outlook 2016</a:t>
            </a:r>
            <a:endParaRPr lang="en-US" sz="1000" i="1" dirty="0"/>
          </a:p>
          <a:p>
            <a:r>
              <a:rPr lang="en-US" sz="1200" dirty="0" smtClean="0"/>
              <a:t> </a:t>
            </a:r>
            <a:endParaRPr lang="en-US" sz="12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851699" y="1513765"/>
            <a:ext cx="0" cy="258489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64352" y="1248516"/>
            <a:ext cx="662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History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104712" y="1236765"/>
            <a:ext cx="1187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Projections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32698" y="983602"/>
            <a:ext cx="133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</a:t>
            </a:r>
            <a:r>
              <a:rPr lang="en-US" sz="1200" dirty="0" smtClean="0"/>
              <a:t>illion short tons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7967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20613" y="971206"/>
            <a:ext cx="4005072" cy="411480"/>
          </a:xfrm>
        </p:spPr>
        <p:txBody>
          <a:bodyPr/>
          <a:lstStyle/>
          <a:p>
            <a:r>
              <a:rPr lang="en-US" dirty="0" smtClean="0"/>
              <a:t>world energy consumption</a:t>
            </a:r>
          </a:p>
          <a:p>
            <a:r>
              <a:rPr lang="en-US" dirty="0" smtClean="0"/>
              <a:t>quadrillion Btu</a:t>
            </a:r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7"/>
          </p:nvPr>
        </p:nvSpPr>
        <p:spPr>
          <a:xfrm>
            <a:off x="666749" y="4793456"/>
            <a:ext cx="4830042" cy="295275"/>
          </a:xfrm>
        </p:spPr>
        <p:txBody>
          <a:bodyPr/>
          <a:lstStyle/>
          <a:p>
            <a:r>
              <a:rPr lang="en-US" smtClean="0"/>
              <a:t>Howard Gruenspecht, Columbia University, Sabin Center for Climate Change Law September 8,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877" y="167036"/>
            <a:ext cx="8646276" cy="674154"/>
          </a:xfrm>
        </p:spPr>
        <p:txBody>
          <a:bodyPr/>
          <a:lstStyle/>
          <a:p>
            <a:r>
              <a:rPr lang="en-US" sz="2000" dirty="0" smtClean="0"/>
              <a:t>EIA’s International Energy Outlook 2016, which does not include all INDCs or assume reductions to limit warming to 2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C, projects a plateau in global coal use</a:t>
            </a:r>
            <a:endParaRPr lang="en-US" sz="2000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 EIA, International Energy Outlook 2016 and EIA, Analysis of the Impacts of the Clean Power Plan (May 2015)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44197" y="4814888"/>
            <a:ext cx="384175" cy="273844"/>
          </a:xfrm>
        </p:spPr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" name="Chart Placeholder 9"/>
          <p:cNvPicPr>
            <a:picLocks noGrp="1" noChangeAspect="1"/>
          </p:cNvPicPr>
          <p:nvPr>
            <p:ph type="chart" sz="quarter" idx="12"/>
          </p:nvPr>
        </p:nvPicPr>
        <p:blipFill>
          <a:blip r:embed="rId3"/>
          <a:stretch>
            <a:fillRect/>
          </a:stretch>
        </p:blipFill>
        <p:spPr>
          <a:xfrm>
            <a:off x="666750" y="1420548"/>
            <a:ext cx="7704414" cy="303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748" y="371474"/>
            <a:ext cx="8020051" cy="463413"/>
          </a:xfrm>
          <a:prstGeom prst="rect">
            <a:avLst/>
          </a:prstGeom>
        </p:spPr>
        <p:txBody>
          <a:bodyPr/>
          <a:lstStyle/>
          <a:p>
            <a:r>
              <a:rPr lang="en-US" sz="2200" dirty="0" smtClean="0"/>
              <a:t>For more information</a:t>
            </a:r>
            <a:endParaRPr lang="en-US" sz="22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5800" y="998376"/>
            <a:ext cx="8001000" cy="3527904"/>
          </a:xfrm>
        </p:spPr>
        <p:txBody>
          <a:bodyPr/>
          <a:lstStyle/>
          <a:p>
            <a:pPr>
              <a:buNone/>
            </a:pPr>
            <a:r>
              <a:rPr lang="en-US" sz="1500" dirty="0"/>
              <a:t>U.S. Energy Information Administration home page | </a:t>
            </a:r>
            <a:r>
              <a:rPr lang="en-US" sz="1500" dirty="0">
                <a:hlinkClick r:id="rId3"/>
              </a:rPr>
              <a:t>www.eia.gov</a:t>
            </a:r>
            <a:endParaRPr lang="en-US" sz="1500" dirty="0"/>
          </a:p>
          <a:p>
            <a:pPr>
              <a:buNone/>
            </a:pPr>
            <a:r>
              <a:rPr lang="en-US" sz="1500" dirty="0" smtClean="0"/>
              <a:t>Annual </a:t>
            </a:r>
            <a:r>
              <a:rPr lang="en-US" sz="1500" dirty="0"/>
              <a:t>Energy Outlook | </a:t>
            </a:r>
            <a:r>
              <a:rPr lang="en-US" sz="1500" dirty="0">
                <a:hlinkClick r:id="rId4"/>
              </a:rPr>
              <a:t>www.eia.gov/forecasts/aeo</a:t>
            </a:r>
            <a:endParaRPr lang="en-US" sz="1500" dirty="0"/>
          </a:p>
          <a:p>
            <a:pPr>
              <a:buNone/>
            </a:pPr>
            <a:r>
              <a:rPr lang="en-US" sz="1500" dirty="0"/>
              <a:t>International Energy Outlook | </a:t>
            </a:r>
            <a:r>
              <a:rPr lang="en-US" sz="1500" dirty="0">
                <a:hlinkClick r:id="rId5"/>
              </a:rPr>
              <a:t>www.eia.gov/forecasts/ieo</a:t>
            </a:r>
            <a:endParaRPr lang="en-US" sz="1500" dirty="0"/>
          </a:p>
          <a:p>
            <a:pPr>
              <a:buNone/>
            </a:pPr>
            <a:r>
              <a:rPr lang="en-US" sz="1500" dirty="0" smtClean="0"/>
              <a:t>Short-Term </a:t>
            </a:r>
            <a:r>
              <a:rPr lang="en-US" sz="1500" dirty="0"/>
              <a:t>Energy Outlook | </a:t>
            </a:r>
            <a:r>
              <a:rPr lang="en-US" sz="1500" dirty="0">
                <a:hlinkClick r:id="rId6"/>
              </a:rPr>
              <a:t>www.eia.gov/forecasts/steo</a:t>
            </a:r>
            <a:endParaRPr lang="en-US" sz="1500" dirty="0"/>
          </a:p>
          <a:p>
            <a:pPr>
              <a:buNone/>
            </a:pPr>
            <a:r>
              <a:rPr lang="en-US" sz="1500" dirty="0" smtClean="0"/>
              <a:t>Today </a:t>
            </a:r>
            <a:r>
              <a:rPr lang="en-US" sz="1500" dirty="0"/>
              <a:t>In Energy | </a:t>
            </a:r>
            <a:r>
              <a:rPr lang="en-US" sz="1500" dirty="0">
                <a:hlinkClick r:id="rId7"/>
              </a:rPr>
              <a:t>www.eia.gov/todayinenergy</a:t>
            </a:r>
            <a:endParaRPr lang="en-US" sz="1500" dirty="0"/>
          </a:p>
          <a:p>
            <a:pPr>
              <a:buNone/>
            </a:pPr>
            <a:r>
              <a:rPr lang="en-US" sz="1500" dirty="0" smtClean="0"/>
              <a:t>Monthly Energy Review | </a:t>
            </a:r>
            <a:r>
              <a:rPr lang="en-US" sz="1500" dirty="0" smtClean="0">
                <a:hlinkClick r:id="rId8"/>
              </a:rPr>
              <a:t>www.eia.gov/totalenergy/data/monthly</a:t>
            </a:r>
            <a:endParaRPr lang="en-US" sz="1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48875" y="4807454"/>
            <a:ext cx="384175" cy="273844"/>
          </a:xfrm>
          <a:prstGeom prst="rect">
            <a:avLst/>
          </a:prstGeom>
        </p:spPr>
        <p:txBody>
          <a:bodyPr/>
          <a:lstStyle/>
          <a:p>
            <a:fld id="{2D80C5C9-96E0-47EC-B500-37C5FE284639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49" y="4793457"/>
            <a:ext cx="4819652" cy="28784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000" i="1" smtClean="0">
                <a:solidFill>
                  <a:schemeClr val="bg1"/>
                </a:solidFill>
              </a:rPr>
              <a:t>Howard Gruenspecht, Columbia University, Sabin Center for Climate Change Law September 8, 2016</a:t>
            </a:r>
            <a:endParaRPr lang="en-US" sz="1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5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EIA_template_16x9_FINAL</Template>
  <TotalTime>5640</TotalTime>
  <Words>724</Words>
  <Application>Microsoft Office PowerPoint</Application>
  <PresentationFormat>On-screen Show (16:9)</PresentationFormat>
  <Paragraphs>178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eia_template_16x9</vt:lpstr>
      <vt:lpstr>Coal in the United States: Recent Developments and Outlook </vt:lpstr>
      <vt:lpstr>Recent slow (or no) growth in energy use is projected to persist, with coal’s share in the energy mix continuing its recent decline</vt:lpstr>
      <vt:lpstr>Placing an implicit or explicit value on CO2 emissions affects the delivered price of coal much more than the delivered prices of oil and natural gas </vt:lpstr>
      <vt:lpstr>Both natural gas and renewable generation surpass coal by 2030 in the Reference case, but only natural gas does so in the No CPP case</vt:lpstr>
      <vt:lpstr>The average delivered price of coal to electricity generators varies widely across U.S. regions – transport costs are a key reason</vt:lpstr>
      <vt:lpstr>Regional coal production is 17%-32% lower in the Reference case by 2040 than in the No CPP case</vt:lpstr>
      <vt:lpstr>Coal exports do not appear to represent a significant market opportunity for U.S. coal producers</vt:lpstr>
      <vt:lpstr>EIA’s International Energy Outlook 2016, which does not include all INDCs or assume reductions to limit warming to 2oC, projects a plateau in global coal use</vt:lpstr>
      <vt:lpstr>For more information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Energy Outlook 2016: Summary of  Two Cases</dc:title>
  <dc:creator>LaRose, Angelina</dc:creator>
  <cp:lastModifiedBy>Gilchrist, Laverne</cp:lastModifiedBy>
  <cp:revision>370</cp:revision>
  <cp:lastPrinted>2016-06-27T18:30:44Z</cp:lastPrinted>
  <dcterms:created xsi:type="dcterms:W3CDTF">2016-04-13T16:49:24Z</dcterms:created>
  <dcterms:modified xsi:type="dcterms:W3CDTF">2016-11-02T17:09:56Z</dcterms:modified>
</cp:coreProperties>
</file>