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ppt/notesSlides/notesSlide8.xml" ContentType="application/vnd.openxmlformats-officedocument.presentationml.notesSlide+xml"/>
  <Override PartName="/ppt/charts/chart5.xml" ContentType="application/vnd.openxmlformats-officedocument.drawingml.chart+xml"/>
  <Override PartName="/ppt/theme/themeOverride3.xml" ContentType="application/vnd.openxmlformats-officedocument.themeOverr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6.xml" ContentType="application/vnd.openxmlformats-officedocument.drawingml.chart+xml"/>
  <Override PartName="/ppt/theme/themeOverride4.xml" ContentType="application/vnd.openxmlformats-officedocument.themeOverride+xml"/>
  <Override PartName="/ppt/notesSlides/notesSlide11.xml" ContentType="application/vnd.openxmlformats-officedocument.presentationml.notesSlide+xml"/>
  <Override PartName="/ppt/charts/chart7.xml" ContentType="application/vnd.openxmlformats-officedocument.drawingml.chart+xml"/>
  <Override PartName="/ppt/theme/themeOverride5.xml" ContentType="application/vnd.openxmlformats-officedocument.themeOverride+xml"/>
  <Override PartName="/ppt/notesSlides/notesSlide12.xml" ContentType="application/vnd.openxmlformats-officedocument.presentationml.notesSlide+xml"/>
  <Override PartName="/ppt/charts/chart8.xml" ContentType="application/vnd.openxmlformats-officedocument.drawingml.chart+xml"/>
  <Override PartName="/ppt/theme/themeOverride6.xml" ContentType="application/vnd.openxmlformats-officedocument.themeOverr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9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2.xml" ContentType="application/vnd.openxmlformats-officedocument.drawingml.chartshapes+xml"/>
  <Override PartName="/ppt/notesSlides/notesSlide17.xml" ContentType="application/vnd.openxmlformats-officedocument.presentationml.notesSlide+xml"/>
  <Override PartName="/ppt/charts/chart10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73" r:id="rId4"/>
    <p:sldId id="272" r:id="rId5"/>
    <p:sldId id="277" r:id="rId6"/>
    <p:sldId id="300" r:id="rId7"/>
    <p:sldId id="294" r:id="rId8"/>
    <p:sldId id="295" r:id="rId9"/>
    <p:sldId id="296" r:id="rId10"/>
    <p:sldId id="289" r:id="rId11"/>
    <p:sldId id="291" r:id="rId12"/>
    <p:sldId id="290" r:id="rId13"/>
    <p:sldId id="292" r:id="rId14"/>
    <p:sldId id="301" r:id="rId15"/>
    <p:sldId id="279" r:id="rId16"/>
    <p:sldId id="280" r:id="rId17"/>
    <p:sldId id="283" r:id="rId18"/>
    <p:sldId id="282" r:id="rId19"/>
    <p:sldId id="284" r:id="rId20"/>
    <p:sldId id="278" r:id="rId21"/>
    <p:sldId id="286" r:id="rId22"/>
    <p:sldId id="298" r:id="rId23"/>
    <p:sldId id="288" r:id="rId24"/>
  </p:sldIdLst>
  <p:sldSz cx="9144000" cy="5143500" type="screen16x9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0">
          <p15:clr>
            <a:srgbClr val="A4A3A4"/>
          </p15:clr>
        </p15:guide>
        <p15:guide id="3" orient="horz" pos="2928">
          <p15:clr>
            <a:srgbClr val="A4A3A4"/>
          </p15:clr>
        </p15:guide>
        <p15:guide id="4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169DD8"/>
    <a:srgbClr val="C5600D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18" autoAdjust="0"/>
    <p:restoredTop sz="96469" autoAdjust="0"/>
  </p:normalViewPr>
  <p:slideViewPr>
    <p:cSldViewPr snapToGrid="0">
      <p:cViewPr varScale="1">
        <p:scale>
          <a:sx n="103" d="100"/>
          <a:sy n="103" d="100"/>
        </p:scale>
        <p:origin x="96" y="523"/>
      </p:cViewPr>
      <p:guideLst>
        <p:guide orient="horz" pos="2160"/>
        <p:guide pos="2880"/>
        <p:guide orient="horz" pos="1620"/>
      </p:guideLst>
    </p:cSldViewPr>
  </p:slideViewPr>
  <p:outlineViewPr>
    <p:cViewPr>
      <p:scale>
        <a:sx n="33" d="100"/>
        <a:sy n="33" d="100"/>
      </p:scale>
      <p:origin x="0" y="-88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3504" y="-444"/>
      </p:cViewPr>
      <p:guideLst>
        <p:guide orient="horz" pos="2924"/>
        <p:guide pos="2200"/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3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4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7.xlsx"/><Relationship Id="rId1" Type="http://schemas.openxmlformats.org/officeDocument/2006/relationships/themeOverride" Target="../theme/themeOverride5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8.xlsx"/><Relationship Id="rId1" Type="http://schemas.openxmlformats.org/officeDocument/2006/relationships/themeOverride" Target="../theme/themeOverride6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0558430196225475E-2"/>
          <c:y val="5.4852226311947694E-2"/>
          <c:w val="0.90715060617422816"/>
          <c:h val="0.83096671618754414"/>
        </c:manualLayout>
      </c:layout>
      <c:barChart>
        <c:barDir val="col"/>
        <c:grouping val="clustered"/>
        <c:varyColors val="0"/>
        <c:ser>
          <c:idx val="2"/>
          <c:order val="2"/>
          <c:tx>
            <c:v>Implied stock change and balance (right axis)</c:v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cat>
            <c:strRef>
              <c:f>'Fig32'!$A$28:$A$55</c:f>
              <c:strCache>
                <c:ptCount val="28"/>
                <c:pt idx="0">
                  <c:v>2011-Q1</c:v>
                </c:pt>
                <c:pt idx="1">
                  <c:v>2011-Q2</c:v>
                </c:pt>
                <c:pt idx="2">
                  <c:v>2011-Q3</c:v>
                </c:pt>
                <c:pt idx="3">
                  <c:v>2011-Q4</c:v>
                </c:pt>
                <c:pt idx="4">
                  <c:v>2012-Q1</c:v>
                </c:pt>
                <c:pt idx="5">
                  <c:v>2012-Q2</c:v>
                </c:pt>
                <c:pt idx="6">
                  <c:v>2012-Q3</c:v>
                </c:pt>
                <c:pt idx="7">
                  <c:v>2012-Q4</c:v>
                </c:pt>
                <c:pt idx="8">
                  <c:v>2013-Q1</c:v>
                </c:pt>
                <c:pt idx="9">
                  <c:v>2013-Q2</c:v>
                </c:pt>
                <c:pt idx="10">
                  <c:v>2013-Q3</c:v>
                </c:pt>
                <c:pt idx="11">
                  <c:v>2013-Q4</c:v>
                </c:pt>
                <c:pt idx="12">
                  <c:v>2014-Q1</c:v>
                </c:pt>
                <c:pt idx="13">
                  <c:v>2014-Q2</c:v>
                </c:pt>
                <c:pt idx="14">
                  <c:v>2014-Q3</c:v>
                </c:pt>
                <c:pt idx="15">
                  <c:v>2014-Q4</c:v>
                </c:pt>
                <c:pt idx="16">
                  <c:v>2015-Q1</c:v>
                </c:pt>
                <c:pt idx="17">
                  <c:v>2015-Q2</c:v>
                </c:pt>
                <c:pt idx="18">
                  <c:v>2015-Q3</c:v>
                </c:pt>
                <c:pt idx="19">
                  <c:v>2015-Q4</c:v>
                </c:pt>
                <c:pt idx="20">
                  <c:v>2016-Q1</c:v>
                </c:pt>
                <c:pt idx="21">
                  <c:v>2016-Q2</c:v>
                </c:pt>
                <c:pt idx="22">
                  <c:v>2016-Q3</c:v>
                </c:pt>
                <c:pt idx="23">
                  <c:v>2016-Q4</c:v>
                </c:pt>
                <c:pt idx="24">
                  <c:v>2017-Q1</c:v>
                </c:pt>
                <c:pt idx="25">
                  <c:v>2017-Q2</c:v>
                </c:pt>
                <c:pt idx="26">
                  <c:v>2017-Q3</c:v>
                </c:pt>
                <c:pt idx="27">
                  <c:v>2017-Q4</c:v>
                </c:pt>
              </c:strCache>
            </c:strRef>
          </c:cat>
          <c:val>
            <c:numRef>
              <c:f>'Fig32'!$E$28:$E$55</c:f>
              <c:numCache>
                <c:formatCode>0.00</c:formatCode>
                <c:ptCount val="28"/>
                <c:pt idx="0">
                  <c:v>-0.37211278203999998</c:v>
                </c:pt>
                <c:pt idx="1">
                  <c:v>-0.20949079745999999</c:v>
                </c:pt>
                <c:pt idx="2">
                  <c:v>-1.2153444925000001</c:v>
                </c:pt>
                <c:pt idx="3">
                  <c:v>-0.63458889787999995</c:v>
                </c:pt>
                <c:pt idx="4">
                  <c:v>1.363136583</c:v>
                </c:pt>
                <c:pt idx="5">
                  <c:v>0.54927444655000002</c:v>
                </c:pt>
                <c:pt idx="6">
                  <c:v>-0.83394765365000001</c:v>
                </c:pt>
                <c:pt idx="7">
                  <c:v>-0.86357588346000003</c:v>
                </c:pt>
                <c:pt idx="8">
                  <c:v>-0.52464022579000003</c:v>
                </c:pt>
                <c:pt idx="9">
                  <c:v>0.1892198528</c:v>
                </c:pt>
                <c:pt idx="10">
                  <c:v>-0.44285807384999998</c:v>
                </c:pt>
                <c:pt idx="11">
                  <c:v>-0.82821318933999999</c:v>
                </c:pt>
                <c:pt idx="12">
                  <c:v>0.54273213032000001</c:v>
                </c:pt>
                <c:pt idx="13">
                  <c:v>0.78823618660000005</c:v>
                </c:pt>
                <c:pt idx="14">
                  <c:v>0.49338965669000001</c:v>
                </c:pt>
                <c:pt idx="15">
                  <c:v>1.904705718</c:v>
                </c:pt>
                <c:pt idx="16">
                  <c:v>1.9395652344000001</c:v>
                </c:pt>
                <c:pt idx="17">
                  <c:v>2.3906323882999998</c:v>
                </c:pt>
                <c:pt idx="18">
                  <c:v>1.5835887356</c:v>
                </c:pt>
                <c:pt idx="19">
                  <c:v>2.3053978154000001</c:v>
                </c:pt>
                <c:pt idx="20">
                  <c:v>1.7186817601</c:v>
                </c:pt>
                <c:pt idx="21">
                  <c:v>1.9481326013</c:v>
                </c:pt>
                <c:pt idx="22">
                  <c:v>1.0157659317000001</c:v>
                </c:pt>
                <c:pt idx="23">
                  <c:v>0.95165449291000004</c:v>
                </c:pt>
                <c:pt idx="24">
                  <c:v>0.73457568381000005</c:v>
                </c:pt>
                <c:pt idx="25">
                  <c:v>0.89428601498000004</c:v>
                </c:pt>
                <c:pt idx="26">
                  <c:v>-6.5315627134999998E-2</c:v>
                </c:pt>
                <c:pt idx="27">
                  <c:v>0.13623978547000001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97320384"/>
        <c:axId val="197319824"/>
      </c:barChart>
      <c:lineChart>
        <c:grouping val="standard"/>
        <c:varyColors val="0"/>
        <c:ser>
          <c:idx val="0"/>
          <c:order val="0"/>
          <c:tx>
            <c:v>World production (left axis)</c:v>
          </c:tx>
          <c:spPr>
            <a:ln w="22225">
              <a:solidFill>
                <a:schemeClr val="accent1"/>
              </a:solidFill>
            </a:ln>
          </c:spPr>
          <c:marker>
            <c:symbol val="none"/>
          </c:marker>
          <c:cat>
            <c:strRef>
              <c:f>'Fig32'!$A$28:$A$55</c:f>
              <c:strCache>
                <c:ptCount val="28"/>
                <c:pt idx="0">
                  <c:v>2011-Q1</c:v>
                </c:pt>
                <c:pt idx="1">
                  <c:v>2011-Q2</c:v>
                </c:pt>
                <c:pt idx="2">
                  <c:v>2011-Q3</c:v>
                </c:pt>
                <c:pt idx="3">
                  <c:v>2011-Q4</c:v>
                </c:pt>
                <c:pt idx="4">
                  <c:v>2012-Q1</c:v>
                </c:pt>
                <c:pt idx="5">
                  <c:v>2012-Q2</c:v>
                </c:pt>
                <c:pt idx="6">
                  <c:v>2012-Q3</c:v>
                </c:pt>
                <c:pt idx="7">
                  <c:v>2012-Q4</c:v>
                </c:pt>
                <c:pt idx="8">
                  <c:v>2013-Q1</c:v>
                </c:pt>
                <c:pt idx="9">
                  <c:v>2013-Q2</c:v>
                </c:pt>
                <c:pt idx="10">
                  <c:v>2013-Q3</c:v>
                </c:pt>
                <c:pt idx="11">
                  <c:v>2013-Q4</c:v>
                </c:pt>
                <c:pt idx="12">
                  <c:v>2014-Q1</c:v>
                </c:pt>
                <c:pt idx="13">
                  <c:v>2014-Q2</c:v>
                </c:pt>
                <c:pt idx="14">
                  <c:v>2014-Q3</c:v>
                </c:pt>
                <c:pt idx="15">
                  <c:v>2014-Q4</c:v>
                </c:pt>
                <c:pt idx="16">
                  <c:v>2015-Q1</c:v>
                </c:pt>
                <c:pt idx="17">
                  <c:v>2015-Q2</c:v>
                </c:pt>
                <c:pt idx="18">
                  <c:v>2015-Q3</c:v>
                </c:pt>
                <c:pt idx="19">
                  <c:v>2015-Q4</c:v>
                </c:pt>
                <c:pt idx="20">
                  <c:v>2016-Q1</c:v>
                </c:pt>
                <c:pt idx="21">
                  <c:v>2016-Q2</c:v>
                </c:pt>
                <c:pt idx="22">
                  <c:v>2016-Q3</c:v>
                </c:pt>
                <c:pt idx="23">
                  <c:v>2016-Q4</c:v>
                </c:pt>
                <c:pt idx="24">
                  <c:v>2017-Q1</c:v>
                </c:pt>
                <c:pt idx="25">
                  <c:v>2017-Q2</c:v>
                </c:pt>
                <c:pt idx="26">
                  <c:v>2017-Q3</c:v>
                </c:pt>
                <c:pt idx="27">
                  <c:v>2017-Q4</c:v>
                </c:pt>
              </c:strCache>
            </c:strRef>
          </c:cat>
          <c:val>
            <c:numRef>
              <c:f>'Fig32'!$C$28:$C$55</c:f>
              <c:numCache>
                <c:formatCode>0.00</c:formatCode>
                <c:ptCount val="28"/>
                <c:pt idx="0">
                  <c:v>88.367061446999998</c:v>
                </c:pt>
                <c:pt idx="1">
                  <c:v>87.582964513999997</c:v>
                </c:pt>
                <c:pt idx="2">
                  <c:v>88.644813514000006</c:v>
                </c:pt>
                <c:pt idx="3">
                  <c:v>89.532610544999997</c:v>
                </c:pt>
                <c:pt idx="4">
                  <c:v>90.480744689000005</c:v>
                </c:pt>
                <c:pt idx="5">
                  <c:v>90.312551059</c:v>
                </c:pt>
                <c:pt idx="6">
                  <c:v>90.310765145999994</c:v>
                </c:pt>
                <c:pt idx="7">
                  <c:v>90.793373690999999</c:v>
                </c:pt>
                <c:pt idx="8">
                  <c:v>89.762595789000002</c:v>
                </c:pt>
                <c:pt idx="9">
                  <c:v>90.914483161999996</c:v>
                </c:pt>
                <c:pt idx="10">
                  <c:v>91.497652931000005</c:v>
                </c:pt>
                <c:pt idx="11">
                  <c:v>91.578518720999995</c:v>
                </c:pt>
                <c:pt idx="12">
                  <c:v>91.892665746000006</c:v>
                </c:pt>
                <c:pt idx="13">
                  <c:v>92.539601630999996</c:v>
                </c:pt>
                <c:pt idx="14">
                  <c:v>93.700330156000007</c:v>
                </c:pt>
                <c:pt idx="15">
                  <c:v>95.029761386000004</c:v>
                </c:pt>
                <c:pt idx="16">
                  <c:v>94.595818851000004</c:v>
                </c:pt>
                <c:pt idx="17">
                  <c:v>95.498038624000003</c:v>
                </c:pt>
                <c:pt idx="18">
                  <c:v>96.389768652000001</c:v>
                </c:pt>
                <c:pt idx="19">
                  <c:v>96.515269810000007</c:v>
                </c:pt>
                <c:pt idx="20">
                  <c:v>95.474719605000004</c:v>
                </c:pt>
                <c:pt idx="21">
                  <c:v>96.445834761</c:v>
                </c:pt>
                <c:pt idx="22">
                  <c:v>96.662171412000006</c:v>
                </c:pt>
                <c:pt idx="23">
                  <c:v>96.479877744999996</c:v>
                </c:pt>
                <c:pt idx="24">
                  <c:v>95.825926194999994</c:v>
                </c:pt>
                <c:pt idx="25">
                  <c:v>96.618429112000001</c:v>
                </c:pt>
                <c:pt idx="26">
                  <c:v>96.942659915999997</c:v>
                </c:pt>
                <c:pt idx="27">
                  <c:v>97.033184778000006</c:v>
                </c:pt>
              </c:numCache>
            </c:numRef>
          </c:val>
          <c:smooth val="0"/>
        </c:ser>
        <c:ser>
          <c:idx val="1"/>
          <c:order val="1"/>
          <c:tx>
            <c:v>World consumption (left axis)</c:v>
          </c:tx>
          <c:spPr>
            <a:ln w="22225">
              <a:solidFill>
                <a:schemeClr val="accent6"/>
              </a:solidFill>
            </a:ln>
          </c:spPr>
          <c:marker>
            <c:symbol val="none"/>
          </c:marker>
          <c:cat>
            <c:strRef>
              <c:f>'Fig32'!$A$28:$A$55</c:f>
              <c:strCache>
                <c:ptCount val="28"/>
                <c:pt idx="0">
                  <c:v>2011-Q1</c:v>
                </c:pt>
                <c:pt idx="1">
                  <c:v>2011-Q2</c:v>
                </c:pt>
                <c:pt idx="2">
                  <c:v>2011-Q3</c:v>
                </c:pt>
                <c:pt idx="3">
                  <c:v>2011-Q4</c:v>
                </c:pt>
                <c:pt idx="4">
                  <c:v>2012-Q1</c:v>
                </c:pt>
                <c:pt idx="5">
                  <c:v>2012-Q2</c:v>
                </c:pt>
                <c:pt idx="6">
                  <c:v>2012-Q3</c:v>
                </c:pt>
                <c:pt idx="7">
                  <c:v>2012-Q4</c:v>
                </c:pt>
                <c:pt idx="8">
                  <c:v>2013-Q1</c:v>
                </c:pt>
                <c:pt idx="9">
                  <c:v>2013-Q2</c:v>
                </c:pt>
                <c:pt idx="10">
                  <c:v>2013-Q3</c:v>
                </c:pt>
                <c:pt idx="11">
                  <c:v>2013-Q4</c:v>
                </c:pt>
                <c:pt idx="12">
                  <c:v>2014-Q1</c:v>
                </c:pt>
                <c:pt idx="13">
                  <c:v>2014-Q2</c:v>
                </c:pt>
                <c:pt idx="14">
                  <c:v>2014-Q3</c:v>
                </c:pt>
                <c:pt idx="15">
                  <c:v>2014-Q4</c:v>
                </c:pt>
                <c:pt idx="16">
                  <c:v>2015-Q1</c:v>
                </c:pt>
                <c:pt idx="17">
                  <c:v>2015-Q2</c:v>
                </c:pt>
                <c:pt idx="18">
                  <c:v>2015-Q3</c:v>
                </c:pt>
                <c:pt idx="19">
                  <c:v>2015-Q4</c:v>
                </c:pt>
                <c:pt idx="20">
                  <c:v>2016-Q1</c:v>
                </c:pt>
                <c:pt idx="21">
                  <c:v>2016-Q2</c:v>
                </c:pt>
                <c:pt idx="22">
                  <c:v>2016-Q3</c:v>
                </c:pt>
                <c:pt idx="23">
                  <c:v>2016-Q4</c:v>
                </c:pt>
                <c:pt idx="24">
                  <c:v>2017-Q1</c:v>
                </c:pt>
                <c:pt idx="25">
                  <c:v>2017-Q2</c:v>
                </c:pt>
                <c:pt idx="26">
                  <c:v>2017-Q3</c:v>
                </c:pt>
                <c:pt idx="27">
                  <c:v>2017-Q4</c:v>
                </c:pt>
              </c:strCache>
            </c:strRef>
          </c:cat>
          <c:val>
            <c:numRef>
              <c:f>'Fig32'!$D$28:$D$55</c:f>
              <c:numCache>
                <c:formatCode>0.00</c:formatCode>
                <c:ptCount val="28"/>
                <c:pt idx="0">
                  <c:v>88.739174229</c:v>
                </c:pt>
                <c:pt idx="1">
                  <c:v>87.792455310999998</c:v>
                </c:pt>
                <c:pt idx="2">
                  <c:v>89.860158006000006</c:v>
                </c:pt>
                <c:pt idx="3">
                  <c:v>90.167199443000001</c:v>
                </c:pt>
                <c:pt idx="4">
                  <c:v>89.117608106000006</c:v>
                </c:pt>
                <c:pt idx="5">
                  <c:v>89.763276611999999</c:v>
                </c:pt>
                <c:pt idx="6">
                  <c:v>91.144712799000004</c:v>
                </c:pt>
                <c:pt idx="7">
                  <c:v>91.656949574999999</c:v>
                </c:pt>
                <c:pt idx="8">
                  <c:v>90.287236015000005</c:v>
                </c:pt>
                <c:pt idx="9">
                  <c:v>90.725263308999999</c:v>
                </c:pt>
                <c:pt idx="10">
                  <c:v>91.940511005000005</c:v>
                </c:pt>
                <c:pt idx="11">
                  <c:v>92.406731910999994</c:v>
                </c:pt>
                <c:pt idx="12">
                  <c:v>91.349933616000001</c:v>
                </c:pt>
                <c:pt idx="13">
                  <c:v>91.751365444000001</c:v>
                </c:pt>
                <c:pt idx="14">
                  <c:v>93.206940498999998</c:v>
                </c:pt>
                <c:pt idx="15">
                  <c:v>93.125055668000002</c:v>
                </c:pt>
                <c:pt idx="16">
                  <c:v>92.656253617000004</c:v>
                </c:pt>
                <c:pt idx="17">
                  <c:v>93.107406236000003</c:v>
                </c:pt>
                <c:pt idx="18">
                  <c:v>94.806179916000005</c:v>
                </c:pt>
                <c:pt idx="19">
                  <c:v>94.209871993999997</c:v>
                </c:pt>
                <c:pt idx="20">
                  <c:v>93.756037844999994</c:v>
                </c:pt>
                <c:pt idx="21">
                  <c:v>94.497702160000003</c:v>
                </c:pt>
                <c:pt idx="22">
                  <c:v>95.646405479999999</c:v>
                </c:pt>
                <c:pt idx="23">
                  <c:v>95.528223252000004</c:v>
                </c:pt>
                <c:pt idx="24">
                  <c:v>95.091350512000005</c:v>
                </c:pt>
                <c:pt idx="25">
                  <c:v>95.724143096999995</c:v>
                </c:pt>
                <c:pt idx="26">
                  <c:v>97.007975543000001</c:v>
                </c:pt>
                <c:pt idx="27">
                  <c:v>96.896944993000005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7318704"/>
        <c:axId val="197319264"/>
      </c:lineChart>
      <c:scatterChart>
        <c:scatterStyle val="lineMarker"/>
        <c:varyColors val="0"/>
        <c:ser>
          <c:idx val="3"/>
          <c:order val="3"/>
          <c:tx>
            <c:strRef>
              <c:f>'Fig32'!$B$58</c:f>
              <c:strCache>
                <c:ptCount val="1"/>
                <c:pt idx="0">
                  <c:v>Forecast</c:v>
                </c:pt>
              </c:strCache>
            </c:strRef>
          </c:tx>
          <c:spPr>
            <a:ln w="12700">
              <a:solidFill>
                <a:schemeClr val="tx1"/>
              </a:solidFill>
              <a:prstDash val="dash"/>
            </a:ln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3.7165903042607397E-2"/>
                  <c:y val="3.1633442804574086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'Fig32'!$A$59:$A$60</c:f>
              <c:numCache>
                <c:formatCode>General</c:formatCode>
                <c:ptCount val="2"/>
                <c:pt idx="0">
                  <c:v>21.5</c:v>
                </c:pt>
                <c:pt idx="1">
                  <c:v>21.5</c:v>
                </c:pt>
              </c:numCache>
            </c:numRef>
          </c:xVal>
          <c:yVal>
            <c:numRef>
              <c:f>'Fig32'!$B$59:$B$60</c:f>
              <c:numCache>
                <c:formatCode>0</c:formatCode>
                <c:ptCount val="2"/>
                <c:pt idx="0">
                  <c:v>78</c:v>
                </c:pt>
                <c:pt idx="1">
                  <c:v>100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7318704"/>
        <c:axId val="197319264"/>
      </c:scatterChart>
      <c:catAx>
        <c:axId val="1973187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97319264"/>
        <c:crosses val="autoZero"/>
        <c:auto val="1"/>
        <c:lblAlgn val="ctr"/>
        <c:lblOffset val="100"/>
        <c:tickLblSkip val="4"/>
        <c:noMultiLvlLbl val="0"/>
      </c:catAx>
      <c:valAx>
        <c:axId val="197319264"/>
        <c:scaling>
          <c:orientation val="minMax"/>
          <c:max val="100"/>
          <c:min val="82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0" sourceLinked="0"/>
        <c:majorTickMark val="out"/>
        <c:minorTickMark val="none"/>
        <c:tickLblPos val="nextTo"/>
        <c:spPr>
          <a:ln>
            <a:noFill/>
          </a:ln>
        </c:spPr>
        <c:crossAx val="197318704"/>
        <c:crosses val="autoZero"/>
        <c:crossBetween val="between"/>
        <c:majorUnit val="2"/>
      </c:valAx>
      <c:valAx>
        <c:axId val="197319824"/>
        <c:scaling>
          <c:orientation val="minMax"/>
          <c:max val="6"/>
          <c:min val="-3"/>
        </c:scaling>
        <c:delete val="0"/>
        <c:axPos val="r"/>
        <c:numFmt formatCode="0" sourceLinked="0"/>
        <c:majorTickMark val="out"/>
        <c:minorTickMark val="none"/>
        <c:tickLblPos val="nextTo"/>
        <c:spPr>
          <a:ln>
            <a:noFill/>
          </a:ln>
        </c:spPr>
        <c:crossAx val="197320384"/>
        <c:crosses val="max"/>
        <c:crossBetween val="between"/>
      </c:valAx>
      <c:catAx>
        <c:axId val="197320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ln>
            <a:solidFill>
              <a:schemeClr val="tx1"/>
            </a:solidFill>
          </a:ln>
        </c:spPr>
        <c:crossAx val="197319824"/>
        <c:crossesAt val="0"/>
        <c:auto val="1"/>
        <c:lblAlgn val="ctr"/>
        <c:lblOffset val="100"/>
        <c:tickLblSkip val="1"/>
        <c:noMultiLvlLbl val="0"/>
      </c:catAx>
    </c:plotArea>
    <c:legend>
      <c:legendPos val="l"/>
      <c:legendEntry>
        <c:idx val="3"/>
        <c:delete val="1"/>
      </c:legendEntry>
      <c:layout>
        <c:manualLayout>
          <c:xMode val="edge"/>
          <c:yMode val="edge"/>
          <c:x val="5.8072009291521488E-2"/>
          <c:y val="6.5976176054916236E-2"/>
          <c:w val="0.54332171893147563"/>
          <c:h val="0.28552019754927083"/>
        </c:manualLayout>
      </c:layout>
      <c:overlay val="1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200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877415323084615"/>
          <c:y val="2.0289855072463767E-2"/>
          <c:w val="0.69110686164229473"/>
          <c:h val="0.87944927536231887"/>
        </c:manualLayout>
      </c:layout>
      <c:barChart>
        <c:barDir val="bar"/>
        <c:grouping val="clustered"/>
        <c:varyColors val="0"/>
        <c:ser>
          <c:idx val="2"/>
          <c:order val="0"/>
          <c:tx>
            <c:strRef>
              <c:f>Sheet1!$D$1</c:f>
              <c:strCache>
                <c:ptCount val="1"/>
                <c:pt idx="0">
                  <c:v>2040</c:v>
                </c:pt>
              </c:strCache>
            </c:strRef>
          </c:tx>
          <c:invertIfNegative val="0"/>
          <c:cat>
            <c:strRef>
              <c:f>Sheet1!$A$2:$A$9</c:f>
              <c:strCache>
                <c:ptCount val="8"/>
                <c:pt idx="0">
                  <c:v>OECD Europe</c:v>
                </c:pt>
                <c:pt idx="1">
                  <c:v>OECD Asia</c:v>
                </c:pt>
                <c:pt idx="2">
                  <c:v>OECD Americas</c:v>
                </c:pt>
                <c:pt idx="3">
                  <c:v>Africa</c:v>
                </c:pt>
                <c:pt idx="4">
                  <c:v>Non-OECD Europe and Eurasia</c:v>
                </c:pt>
                <c:pt idx="5">
                  <c:v>Non-OECD Americas</c:v>
                </c:pt>
                <c:pt idx="6">
                  <c:v>Middle East</c:v>
                </c:pt>
                <c:pt idx="7">
                  <c:v>Non-OECD Asia</c:v>
                </c:pt>
              </c:strCache>
            </c:strRef>
          </c:cat>
          <c:val>
            <c:numRef>
              <c:f>Sheet1!$D$2:$D$9</c:f>
              <c:numCache>
                <c:formatCode>General</c:formatCode>
                <c:ptCount val="8"/>
                <c:pt idx="0">
                  <c:v>13.975</c:v>
                </c:pt>
                <c:pt idx="1">
                  <c:v>7.4740000000000002</c:v>
                </c:pt>
                <c:pt idx="2">
                  <c:v>24.648</c:v>
                </c:pt>
                <c:pt idx="3">
                  <c:v>6.9290000000000003</c:v>
                </c:pt>
                <c:pt idx="4">
                  <c:v>6.1189999999999998</c:v>
                </c:pt>
                <c:pt idx="5">
                  <c:v>9.6020000000000003</c:v>
                </c:pt>
                <c:pt idx="6">
                  <c:v>13.231999999999999</c:v>
                </c:pt>
                <c:pt idx="7">
                  <c:v>38.908999999999999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cat>
            <c:strRef>
              <c:f>Sheet1!$A$2:$A$9</c:f>
              <c:strCache>
                <c:ptCount val="8"/>
                <c:pt idx="0">
                  <c:v>OECD Europe</c:v>
                </c:pt>
                <c:pt idx="1">
                  <c:v>OECD Asia</c:v>
                </c:pt>
                <c:pt idx="2">
                  <c:v>OECD Americas</c:v>
                </c:pt>
                <c:pt idx="3">
                  <c:v>Africa</c:v>
                </c:pt>
                <c:pt idx="4">
                  <c:v>Non-OECD Europe and Eurasia</c:v>
                </c:pt>
                <c:pt idx="5">
                  <c:v>Non-OECD Americas</c:v>
                </c:pt>
                <c:pt idx="6">
                  <c:v>Middle East</c:v>
                </c:pt>
                <c:pt idx="7">
                  <c:v>Non-OECD Asia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13.702999999999999</c:v>
                </c:pt>
                <c:pt idx="1">
                  <c:v>7.6740000000000004</c:v>
                </c:pt>
                <c:pt idx="2">
                  <c:v>24.408000000000001</c:v>
                </c:pt>
                <c:pt idx="3">
                  <c:v>4.5380000000000003</c:v>
                </c:pt>
                <c:pt idx="4">
                  <c:v>5.827</c:v>
                </c:pt>
                <c:pt idx="5">
                  <c:v>7.5149999999999997</c:v>
                </c:pt>
                <c:pt idx="6">
                  <c:v>9.9580000000000002</c:v>
                </c:pt>
                <c:pt idx="7">
                  <c:v>26.651</c:v>
                </c:pt>
              </c:numCache>
            </c:numRef>
          </c:val>
        </c:ser>
        <c:ser>
          <c:idx val="0"/>
          <c:order val="2"/>
          <c:tx>
            <c:strRef>
              <c:f>Sheet1!$B$1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cat>
            <c:strRef>
              <c:f>Sheet1!$A$2:$A$9</c:f>
              <c:strCache>
                <c:ptCount val="8"/>
                <c:pt idx="0">
                  <c:v>OECD Europe</c:v>
                </c:pt>
                <c:pt idx="1">
                  <c:v>OECD Asia</c:v>
                </c:pt>
                <c:pt idx="2">
                  <c:v>OECD Americas</c:v>
                </c:pt>
                <c:pt idx="3">
                  <c:v>Africa</c:v>
                </c:pt>
                <c:pt idx="4">
                  <c:v>Non-OECD Europe and Eurasia</c:v>
                </c:pt>
                <c:pt idx="5">
                  <c:v>Non-OECD Americas</c:v>
                </c:pt>
                <c:pt idx="6">
                  <c:v>Middle East</c:v>
                </c:pt>
                <c:pt idx="7">
                  <c:v>Non-OECD Asia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14.052</c:v>
                </c:pt>
                <c:pt idx="1">
                  <c:v>8.2409999999999997</c:v>
                </c:pt>
                <c:pt idx="2">
                  <c:v>23.245000000000001</c:v>
                </c:pt>
                <c:pt idx="3">
                  <c:v>3.609</c:v>
                </c:pt>
                <c:pt idx="4">
                  <c:v>5.2690000000000001</c:v>
                </c:pt>
                <c:pt idx="5">
                  <c:v>6.68</c:v>
                </c:pt>
                <c:pt idx="6">
                  <c:v>7.7050000000000001</c:v>
                </c:pt>
                <c:pt idx="7">
                  <c:v>21.501999999999999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4"/>
        <c:axId val="238051456"/>
        <c:axId val="238052016"/>
      </c:barChart>
      <c:catAx>
        <c:axId val="23805145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low"/>
        <c:spPr>
          <a:ln w="12700">
            <a:solidFill>
              <a:schemeClr val="tx1"/>
            </a:solidFill>
          </a:ln>
        </c:spPr>
        <c:crossAx val="238052016"/>
        <c:crosses val="autoZero"/>
        <c:auto val="1"/>
        <c:lblAlgn val="ctr"/>
        <c:lblOffset val="100"/>
        <c:noMultiLvlLbl val="0"/>
      </c:catAx>
      <c:valAx>
        <c:axId val="238052016"/>
        <c:scaling>
          <c:orientation val="minMax"/>
          <c:max val="40"/>
          <c:min val="0"/>
        </c:scaling>
        <c:delete val="0"/>
        <c:axPos val="b"/>
        <c:majorGridlines>
          <c:spPr>
            <a:ln>
              <a:solidFill>
                <a:schemeClr val="bg1">
                  <a:lumMod val="65000"/>
                </a:schemeClr>
              </a:solidFill>
            </a:ln>
          </c:spPr>
        </c:majorGridlines>
        <c:numFmt formatCode="0" sourceLinked="0"/>
        <c:majorTickMark val="out"/>
        <c:minorTickMark val="none"/>
        <c:tickLblPos val="nextTo"/>
        <c:spPr>
          <a:ln>
            <a:noFill/>
          </a:ln>
        </c:spPr>
        <c:crossAx val="238051456"/>
        <c:crosses val="autoZero"/>
        <c:crossBetween val="between"/>
        <c:majorUnit val="10"/>
      </c:valAx>
    </c:plotArea>
    <c:legend>
      <c:legendPos val="r"/>
      <c:layout>
        <c:manualLayout>
          <c:xMode val="edge"/>
          <c:yMode val="edge"/>
          <c:x val="0.85750918635170614"/>
          <c:y val="0.38070596001576262"/>
          <c:w val="7.106224221972253E-2"/>
          <c:h val="0.2385877550993888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0928758905136863E-2"/>
          <c:y val="4.4054305924898826E-2"/>
          <c:w val="0.91374065741782273"/>
          <c:h val="0.76277362282288941"/>
        </c:manualLayout>
      </c:layout>
      <c:lineChart>
        <c:grouping val="standard"/>
        <c:varyColors val="0"/>
        <c:ser>
          <c:idx val="0"/>
          <c:order val="0"/>
          <c:tx>
            <c:strRef>
              <c:f>Sheet1!$B$3</c:f>
              <c:strCache>
                <c:ptCount val="1"/>
                <c:pt idx="0">
                  <c:v>Historical Spot Price</c:v>
                </c:pt>
              </c:strCache>
            </c:strRef>
          </c:tx>
          <c:spPr>
            <a:ln w="22225"/>
          </c:spPr>
          <c:marker>
            <c:symbol val="none"/>
          </c:marker>
          <c:cat>
            <c:numRef>
              <c:f>Sheet1!$A$4:$A$63</c:f>
              <c:numCache>
                <c:formatCode>mmm\-yy</c:formatCode>
                <c:ptCount val="60"/>
                <c:pt idx="0">
                  <c:v>41275</c:v>
                </c:pt>
                <c:pt idx="1">
                  <c:v>41306</c:v>
                </c:pt>
                <c:pt idx="2">
                  <c:v>41334</c:v>
                </c:pt>
                <c:pt idx="3">
                  <c:v>41365</c:v>
                </c:pt>
                <c:pt idx="4">
                  <c:v>41395</c:v>
                </c:pt>
                <c:pt idx="5">
                  <c:v>41426</c:v>
                </c:pt>
                <c:pt idx="6">
                  <c:v>41456</c:v>
                </c:pt>
                <c:pt idx="7">
                  <c:v>41487</c:v>
                </c:pt>
                <c:pt idx="8">
                  <c:v>41518</c:v>
                </c:pt>
                <c:pt idx="9">
                  <c:v>41548</c:v>
                </c:pt>
                <c:pt idx="10">
                  <c:v>41579</c:v>
                </c:pt>
                <c:pt idx="11">
                  <c:v>41609</c:v>
                </c:pt>
                <c:pt idx="12">
                  <c:v>41640</c:v>
                </c:pt>
                <c:pt idx="13">
                  <c:v>41671</c:v>
                </c:pt>
                <c:pt idx="14">
                  <c:v>41699</c:v>
                </c:pt>
                <c:pt idx="15">
                  <c:v>41730</c:v>
                </c:pt>
                <c:pt idx="16">
                  <c:v>41760</c:v>
                </c:pt>
                <c:pt idx="17">
                  <c:v>41791</c:v>
                </c:pt>
                <c:pt idx="18">
                  <c:v>41821</c:v>
                </c:pt>
                <c:pt idx="19">
                  <c:v>41852</c:v>
                </c:pt>
                <c:pt idx="20">
                  <c:v>41883</c:v>
                </c:pt>
                <c:pt idx="21">
                  <c:v>41913</c:v>
                </c:pt>
                <c:pt idx="22">
                  <c:v>41944</c:v>
                </c:pt>
                <c:pt idx="23">
                  <c:v>41974</c:v>
                </c:pt>
                <c:pt idx="24">
                  <c:v>42005</c:v>
                </c:pt>
                <c:pt idx="25">
                  <c:v>42036</c:v>
                </c:pt>
                <c:pt idx="26">
                  <c:v>42064</c:v>
                </c:pt>
                <c:pt idx="27">
                  <c:v>42095</c:v>
                </c:pt>
                <c:pt idx="28">
                  <c:v>42125</c:v>
                </c:pt>
                <c:pt idx="29">
                  <c:v>42156</c:v>
                </c:pt>
                <c:pt idx="30">
                  <c:v>42186</c:v>
                </c:pt>
                <c:pt idx="31">
                  <c:v>42217</c:v>
                </c:pt>
                <c:pt idx="32">
                  <c:v>42248</c:v>
                </c:pt>
                <c:pt idx="33">
                  <c:v>42278</c:v>
                </c:pt>
                <c:pt idx="34">
                  <c:v>42309</c:v>
                </c:pt>
                <c:pt idx="35">
                  <c:v>42339</c:v>
                </c:pt>
                <c:pt idx="36">
                  <c:v>42370</c:v>
                </c:pt>
                <c:pt idx="37">
                  <c:v>42401</c:v>
                </c:pt>
                <c:pt idx="38">
                  <c:v>42430</c:v>
                </c:pt>
                <c:pt idx="39">
                  <c:v>42461</c:v>
                </c:pt>
                <c:pt idx="40">
                  <c:v>42491</c:v>
                </c:pt>
                <c:pt idx="41">
                  <c:v>42522</c:v>
                </c:pt>
                <c:pt idx="42">
                  <c:v>42552</c:v>
                </c:pt>
                <c:pt idx="43">
                  <c:v>42583</c:v>
                </c:pt>
                <c:pt idx="44">
                  <c:v>42614</c:v>
                </c:pt>
                <c:pt idx="45">
                  <c:v>42644</c:v>
                </c:pt>
                <c:pt idx="46">
                  <c:v>42675</c:v>
                </c:pt>
                <c:pt idx="47">
                  <c:v>42705</c:v>
                </c:pt>
                <c:pt idx="48">
                  <c:v>42736</c:v>
                </c:pt>
                <c:pt idx="49">
                  <c:v>42767</c:v>
                </c:pt>
                <c:pt idx="50">
                  <c:v>42795</c:v>
                </c:pt>
                <c:pt idx="51">
                  <c:v>42826</c:v>
                </c:pt>
                <c:pt idx="52">
                  <c:v>42856</c:v>
                </c:pt>
                <c:pt idx="53">
                  <c:v>42887</c:v>
                </c:pt>
                <c:pt idx="54">
                  <c:v>42917</c:v>
                </c:pt>
                <c:pt idx="55">
                  <c:v>42948</c:v>
                </c:pt>
                <c:pt idx="56">
                  <c:v>42979</c:v>
                </c:pt>
                <c:pt idx="57">
                  <c:v>43009</c:v>
                </c:pt>
                <c:pt idx="58">
                  <c:v>43040</c:v>
                </c:pt>
                <c:pt idx="59">
                  <c:v>43070</c:v>
                </c:pt>
              </c:numCache>
            </c:numRef>
          </c:cat>
          <c:val>
            <c:numRef>
              <c:f>Sheet1!$B$4:$B$63</c:f>
              <c:numCache>
                <c:formatCode>"$"#,##0.00</c:formatCode>
                <c:ptCount val="60"/>
                <c:pt idx="0">
                  <c:v>94.76</c:v>
                </c:pt>
                <c:pt idx="1">
                  <c:v>95.31</c:v>
                </c:pt>
                <c:pt idx="2">
                  <c:v>92.94</c:v>
                </c:pt>
                <c:pt idx="3">
                  <c:v>92.02</c:v>
                </c:pt>
                <c:pt idx="4">
                  <c:v>94.51</c:v>
                </c:pt>
                <c:pt idx="5">
                  <c:v>95.77</c:v>
                </c:pt>
                <c:pt idx="6">
                  <c:v>104.67</c:v>
                </c:pt>
                <c:pt idx="7">
                  <c:v>106.57</c:v>
                </c:pt>
                <c:pt idx="8">
                  <c:v>106.2895</c:v>
                </c:pt>
                <c:pt idx="9">
                  <c:v>100.54</c:v>
                </c:pt>
                <c:pt idx="10">
                  <c:v>93.86</c:v>
                </c:pt>
                <c:pt idx="11">
                  <c:v>97.63</c:v>
                </c:pt>
                <c:pt idx="12">
                  <c:v>94.617000000000004</c:v>
                </c:pt>
                <c:pt idx="13">
                  <c:v>100.81699999999999</c:v>
                </c:pt>
                <c:pt idx="14">
                  <c:v>100.804</c:v>
                </c:pt>
                <c:pt idx="15">
                  <c:v>102.069</c:v>
                </c:pt>
                <c:pt idx="16">
                  <c:v>102.17700000000001</c:v>
                </c:pt>
                <c:pt idx="17">
                  <c:v>105.794</c:v>
                </c:pt>
                <c:pt idx="18">
                  <c:v>103.58799999999999</c:v>
                </c:pt>
                <c:pt idx="19">
                  <c:v>96.534999999999997</c:v>
                </c:pt>
                <c:pt idx="20">
                  <c:v>93.212000000000003</c:v>
                </c:pt>
                <c:pt idx="21">
                  <c:v>84.397000000000006</c:v>
                </c:pt>
                <c:pt idx="22">
                  <c:v>75.789000000000001</c:v>
                </c:pt>
                <c:pt idx="23">
                  <c:v>59.29</c:v>
                </c:pt>
                <c:pt idx="24">
                  <c:v>47.216999999999999</c:v>
                </c:pt>
                <c:pt idx="25">
                  <c:v>50.584000000000003</c:v>
                </c:pt>
                <c:pt idx="26">
                  <c:v>47.823</c:v>
                </c:pt>
                <c:pt idx="27">
                  <c:v>54.453000000000003</c:v>
                </c:pt>
                <c:pt idx="28">
                  <c:v>59.265000000000001</c:v>
                </c:pt>
                <c:pt idx="29">
                  <c:v>59.819000000000003</c:v>
                </c:pt>
                <c:pt idx="30">
                  <c:v>50.901000000000003</c:v>
                </c:pt>
                <c:pt idx="31">
                  <c:v>42.866999999999997</c:v>
                </c:pt>
                <c:pt idx="32">
                  <c:v>45.478999999999999</c:v>
                </c:pt>
                <c:pt idx="33">
                  <c:v>46.222999999999999</c:v>
                </c:pt>
                <c:pt idx="34">
                  <c:v>42.442999999999998</c:v>
                </c:pt>
                <c:pt idx="35">
                  <c:v>37.189</c:v>
                </c:pt>
                <c:pt idx="36">
                  <c:v>31.683</c:v>
                </c:pt>
                <c:pt idx="37">
                  <c:v>30.32</c:v>
                </c:pt>
                <c:pt idx="38">
                  <c:v>37.549999999999997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 formatCode="General">
                  <c:v>#N/A</c:v>
                </c:pt>
                <c:pt idx="49" formatCode="General">
                  <c:v>#N/A</c:v>
                </c:pt>
                <c:pt idx="50" formatCode="General">
                  <c:v>#N/A</c:v>
                </c:pt>
                <c:pt idx="51" formatCode="General">
                  <c:v>#N/A</c:v>
                </c:pt>
                <c:pt idx="52" formatCode="General">
                  <c:v>#N/A</c:v>
                </c:pt>
                <c:pt idx="53" formatCode="General">
                  <c:v>#N/A</c:v>
                </c:pt>
                <c:pt idx="54" formatCode="General">
                  <c:v>#N/A</c:v>
                </c:pt>
                <c:pt idx="55" formatCode="General">
                  <c:v>#N/A</c:v>
                </c:pt>
                <c:pt idx="56" formatCode="General">
                  <c:v>#N/A</c:v>
                </c:pt>
                <c:pt idx="57" formatCode="General">
                  <c:v>#N/A</c:v>
                </c:pt>
                <c:pt idx="58" formatCode="General">
                  <c:v>#N/A</c:v>
                </c:pt>
                <c:pt idx="59" formatCode="General">
                  <c:v>#N/A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Sheet1!$C$3</c:f>
              <c:strCache>
                <c:ptCount val="1"/>
                <c:pt idx="0">
                  <c:v>STEO Forecast</c:v>
                </c:pt>
              </c:strCache>
            </c:strRef>
          </c:tx>
          <c:spPr>
            <a:ln w="22225"/>
          </c:spPr>
          <c:marker>
            <c:symbol val="none"/>
          </c:marker>
          <c:cat>
            <c:numRef>
              <c:f>Sheet1!$A$4:$A$63</c:f>
              <c:numCache>
                <c:formatCode>mmm\-yy</c:formatCode>
                <c:ptCount val="60"/>
                <c:pt idx="0">
                  <c:v>41275</c:v>
                </c:pt>
                <c:pt idx="1">
                  <c:v>41306</c:v>
                </c:pt>
                <c:pt idx="2">
                  <c:v>41334</c:v>
                </c:pt>
                <c:pt idx="3">
                  <c:v>41365</c:v>
                </c:pt>
                <c:pt idx="4">
                  <c:v>41395</c:v>
                </c:pt>
                <c:pt idx="5">
                  <c:v>41426</c:v>
                </c:pt>
                <c:pt idx="6">
                  <c:v>41456</c:v>
                </c:pt>
                <c:pt idx="7">
                  <c:v>41487</c:v>
                </c:pt>
                <c:pt idx="8">
                  <c:v>41518</c:v>
                </c:pt>
                <c:pt idx="9">
                  <c:v>41548</c:v>
                </c:pt>
                <c:pt idx="10">
                  <c:v>41579</c:v>
                </c:pt>
                <c:pt idx="11">
                  <c:v>41609</c:v>
                </c:pt>
                <c:pt idx="12">
                  <c:v>41640</c:v>
                </c:pt>
                <c:pt idx="13">
                  <c:v>41671</c:v>
                </c:pt>
                <c:pt idx="14">
                  <c:v>41699</c:v>
                </c:pt>
                <c:pt idx="15">
                  <c:v>41730</c:v>
                </c:pt>
                <c:pt idx="16">
                  <c:v>41760</c:v>
                </c:pt>
                <c:pt idx="17">
                  <c:v>41791</c:v>
                </c:pt>
                <c:pt idx="18">
                  <c:v>41821</c:v>
                </c:pt>
                <c:pt idx="19">
                  <c:v>41852</c:v>
                </c:pt>
                <c:pt idx="20">
                  <c:v>41883</c:v>
                </c:pt>
                <c:pt idx="21">
                  <c:v>41913</c:v>
                </c:pt>
                <c:pt idx="22">
                  <c:v>41944</c:v>
                </c:pt>
                <c:pt idx="23">
                  <c:v>41974</c:v>
                </c:pt>
                <c:pt idx="24">
                  <c:v>42005</c:v>
                </c:pt>
                <c:pt idx="25">
                  <c:v>42036</c:v>
                </c:pt>
                <c:pt idx="26">
                  <c:v>42064</c:v>
                </c:pt>
                <c:pt idx="27">
                  <c:v>42095</c:v>
                </c:pt>
                <c:pt idx="28">
                  <c:v>42125</c:v>
                </c:pt>
                <c:pt idx="29">
                  <c:v>42156</c:v>
                </c:pt>
                <c:pt idx="30">
                  <c:v>42186</c:v>
                </c:pt>
                <c:pt idx="31">
                  <c:v>42217</c:v>
                </c:pt>
                <c:pt idx="32">
                  <c:v>42248</c:v>
                </c:pt>
                <c:pt idx="33">
                  <c:v>42278</c:v>
                </c:pt>
                <c:pt idx="34">
                  <c:v>42309</c:v>
                </c:pt>
                <c:pt idx="35">
                  <c:v>42339</c:v>
                </c:pt>
                <c:pt idx="36">
                  <c:v>42370</c:v>
                </c:pt>
                <c:pt idx="37">
                  <c:v>42401</c:v>
                </c:pt>
                <c:pt idx="38">
                  <c:v>42430</c:v>
                </c:pt>
                <c:pt idx="39">
                  <c:v>42461</c:v>
                </c:pt>
                <c:pt idx="40">
                  <c:v>42491</c:v>
                </c:pt>
                <c:pt idx="41">
                  <c:v>42522</c:v>
                </c:pt>
                <c:pt idx="42">
                  <c:v>42552</c:v>
                </c:pt>
                <c:pt idx="43">
                  <c:v>42583</c:v>
                </c:pt>
                <c:pt idx="44">
                  <c:v>42614</c:v>
                </c:pt>
                <c:pt idx="45">
                  <c:v>42644</c:v>
                </c:pt>
                <c:pt idx="46">
                  <c:v>42675</c:v>
                </c:pt>
                <c:pt idx="47">
                  <c:v>42705</c:v>
                </c:pt>
                <c:pt idx="48">
                  <c:v>42736</c:v>
                </c:pt>
                <c:pt idx="49">
                  <c:v>42767</c:v>
                </c:pt>
                <c:pt idx="50">
                  <c:v>42795</c:v>
                </c:pt>
                <c:pt idx="51">
                  <c:v>42826</c:v>
                </c:pt>
                <c:pt idx="52">
                  <c:v>42856</c:v>
                </c:pt>
                <c:pt idx="53">
                  <c:v>42887</c:v>
                </c:pt>
                <c:pt idx="54">
                  <c:v>42917</c:v>
                </c:pt>
                <c:pt idx="55">
                  <c:v>42948</c:v>
                </c:pt>
                <c:pt idx="56">
                  <c:v>42979</c:v>
                </c:pt>
                <c:pt idx="57">
                  <c:v>43009</c:v>
                </c:pt>
                <c:pt idx="58">
                  <c:v>43040</c:v>
                </c:pt>
                <c:pt idx="59">
                  <c:v>43070</c:v>
                </c:pt>
              </c:numCache>
            </c:numRef>
          </c:cat>
          <c:val>
            <c:numRef>
              <c:f>Sheet1!$C$4:$C$63</c:f>
              <c:numCache>
                <c:formatCode>"$"#,##0.00</c:formatCode>
                <c:ptCount val="60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  <c:pt idx="12">
                  <c:v>#N/A</c:v>
                </c:pt>
                <c:pt idx="13">
                  <c:v>#N/A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37.549999999999997</c:v>
                </c:pt>
                <c:pt idx="39">
                  <c:v>35</c:v>
                </c:pt>
                <c:pt idx="40">
                  <c:v>35</c:v>
                </c:pt>
                <c:pt idx="41">
                  <c:v>35</c:v>
                </c:pt>
                <c:pt idx="42">
                  <c:v>35</c:v>
                </c:pt>
                <c:pt idx="43">
                  <c:v>35</c:v>
                </c:pt>
                <c:pt idx="44">
                  <c:v>35</c:v>
                </c:pt>
                <c:pt idx="45">
                  <c:v>35</c:v>
                </c:pt>
                <c:pt idx="46">
                  <c:v>35</c:v>
                </c:pt>
                <c:pt idx="47">
                  <c:v>35</c:v>
                </c:pt>
                <c:pt idx="48">
                  <c:v>36</c:v>
                </c:pt>
                <c:pt idx="49">
                  <c:v>36</c:v>
                </c:pt>
                <c:pt idx="50">
                  <c:v>37</c:v>
                </c:pt>
                <c:pt idx="51">
                  <c:v>37</c:v>
                </c:pt>
                <c:pt idx="52">
                  <c:v>38</c:v>
                </c:pt>
                <c:pt idx="53">
                  <c:v>39</c:v>
                </c:pt>
                <c:pt idx="54">
                  <c:v>41</c:v>
                </c:pt>
                <c:pt idx="55">
                  <c:v>42</c:v>
                </c:pt>
                <c:pt idx="56">
                  <c:v>43</c:v>
                </c:pt>
                <c:pt idx="57">
                  <c:v>45</c:v>
                </c:pt>
                <c:pt idx="58">
                  <c:v>46</c:v>
                </c:pt>
                <c:pt idx="59">
                  <c:v>47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Sheet1!$D$3</c:f>
              <c:strCache>
                <c:ptCount val="1"/>
                <c:pt idx="0">
                  <c:v>NYMEX Futures Price</c:v>
                </c:pt>
              </c:strCache>
            </c:strRef>
          </c:tx>
          <c:spPr>
            <a:ln w="22225">
              <a:solidFill>
                <a:schemeClr val="accent3">
                  <a:lumMod val="75000"/>
                </a:schemeClr>
              </a:solidFill>
            </a:ln>
          </c:spPr>
          <c:marker>
            <c:symbol val="none"/>
          </c:marker>
          <c:cat>
            <c:numRef>
              <c:f>Sheet1!$A$4:$A$63</c:f>
              <c:numCache>
                <c:formatCode>mmm\-yy</c:formatCode>
                <c:ptCount val="60"/>
                <c:pt idx="0">
                  <c:v>41275</c:v>
                </c:pt>
                <c:pt idx="1">
                  <c:v>41306</c:v>
                </c:pt>
                <c:pt idx="2">
                  <c:v>41334</c:v>
                </c:pt>
                <c:pt idx="3">
                  <c:v>41365</c:v>
                </c:pt>
                <c:pt idx="4">
                  <c:v>41395</c:v>
                </c:pt>
                <c:pt idx="5">
                  <c:v>41426</c:v>
                </c:pt>
                <c:pt idx="6">
                  <c:v>41456</c:v>
                </c:pt>
                <c:pt idx="7">
                  <c:v>41487</c:v>
                </c:pt>
                <c:pt idx="8">
                  <c:v>41518</c:v>
                </c:pt>
                <c:pt idx="9">
                  <c:v>41548</c:v>
                </c:pt>
                <c:pt idx="10">
                  <c:v>41579</c:v>
                </c:pt>
                <c:pt idx="11">
                  <c:v>41609</c:v>
                </c:pt>
                <c:pt idx="12">
                  <c:v>41640</c:v>
                </c:pt>
                <c:pt idx="13">
                  <c:v>41671</c:v>
                </c:pt>
                <c:pt idx="14">
                  <c:v>41699</c:v>
                </c:pt>
                <c:pt idx="15">
                  <c:v>41730</c:v>
                </c:pt>
                <c:pt idx="16">
                  <c:v>41760</c:v>
                </c:pt>
                <c:pt idx="17">
                  <c:v>41791</c:v>
                </c:pt>
                <c:pt idx="18">
                  <c:v>41821</c:v>
                </c:pt>
                <c:pt idx="19">
                  <c:v>41852</c:v>
                </c:pt>
                <c:pt idx="20">
                  <c:v>41883</c:v>
                </c:pt>
                <c:pt idx="21">
                  <c:v>41913</c:v>
                </c:pt>
                <c:pt idx="22">
                  <c:v>41944</c:v>
                </c:pt>
                <c:pt idx="23">
                  <c:v>41974</c:v>
                </c:pt>
                <c:pt idx="24">
                  <c:v>42005</c:v>
                </c:pt>
                <c:pt idx="25">
                  <c:v>42036</c:v>
                </c:pt>
                <c:pt idx="26">
                  <c:v>42064</c:v>
                </c:pt>
                <c:pt idx="27">
                  <c:v>42095</c:v>
                </c:pt>
                <c:pt idx="28">
                  <c:v>42125</c:v>
                </c:pt>
                <c:pt idx="29">
                  <c:v>42156</c:v>
                </c:pt>
                <c:pt idx="30">
                  <c:v>42186</c:v>
                </c:pt>
                <c:pt idx="31">
                  <c:v>42217</c:v>
                </c:pt>
                <c:pt idx="32">
                  <c:v>42248</c:v>
                </c:pt>
                <c:pt idx="33">
                  <c:v>42278</c:v>
                </c:pt>
                <c:pt idx="34">
                  <c:v>42309</c:v>
                </c:pt>
                <c:pt idx="35">
                  <c:v>42339</c:v>
                </c:pt>
                <c:pt idx="36">
                  <c:v>42370</c:v>
                </c:pt>
                <c:pt idx="37">
                  <c:v>42401</c:v>
                </c:pt>
                <c:pt idx="38">
                  <c:v>42430</c:v>
                </c:pt>
                <c:pt idx="39">
                  <c:v>42461</c:v>
                </c:pt>
                <c:pt idx="40">
                  <c:v>42491</c:v>
                </c:pt>
                <c:pt idx="41">
                  <c:v>42522</c:v>
                </c:pt>
                <c:pt idx="42">
                  <c:v>42552</c:v>
                </c:pt>
                <c:pt idx="43">
                  <c:v>42583</c:v>
                </c:pt>
                <c:pt idx="44">
                  <c:v>42614</c:v>
                </c:pt>
                <c:pt idx="45">
                  <c:v>42644</c:v>
                </c:pt>
                <c:pt idx="46">
                  <c:v>42675</c:v>
                </c:pt>
                <c:pt idx="47">
                  <c:v>42705</c:v>
                </c:pt>
                <c:pt idx="48">
                  <c:v>42736</c:v>
                </c:pt>
                <c:pt idx="49">
                  <c:v>42767</c:v>
                </c:pt>
                <c:pt idx="50">
                  <c:v>42795</c:v>
                </c:pt>
                <c:pt idx="51">
                  <c:v>42826</c:v>
                </c:pt>
                <c:pt idx="52">
                  <c:v>42856</c:v>
                </c:pt>
                <c:pt idx="53">
                  <c:v>42887</c:v>
                </c:pt>
                <c:pt idx="54">
                  <c:v>42917</c:v>
                </c:pt>
                <c:pt idx="55">
                  <c:v>42948</c:v>
                </c:pt>
                <c:pt idx="56">
                  <c:v>42979</c:v>
                </c:pt>
                <c:pt idx="57">
                  <c:v>43009</c:v>
                </c:pt>
                <c:pt idx="58">
                  <c:v>43040</c:v>
                </c:pt>
                <c:pt idx="59">
                  <c:v>43070</c:v>
                </c:pt>
              </c:numCache>
            </c:numRef>
          </c:cat>
          <c:val>
            <c:numRef>
              <c:f>Sheet1!$D$4:$D$63</c:f>
              <c:numCache>
                <c:formatCode>"$"#,##0.00</c:formatCode>
                <c:ptCount val="60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  <c:pt idx="12">
                  <c:v>#N/A</c:v>
                </c:pt>
                <c:pt idx="13">
                  <c:v>#N/A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37.962000000000003</c:v>
                </c:pt>
                <c:pt idx="42">
                  <c:v>38.872</c:v>
                </c:pt>
                <c:pt idx="43">
                  <c:v>39.483999999999995</c:v>
                </c:pt>
                <c:pt idx="44">
                  <c:v>39.975999999999999</c:v>
                </c:pt>
                <c:pt idx="45">
                  <c:v>40.36</c:v>
                </c:pt>
                <c:pt idx="46">
                  <c:v>40.686</c:v>
                </c:pt>
                <c:pt idx="47">
                  <c:v>40.970000000000006</c:v>
                </c:pt>
                <c:pt idx="48">
                  <c:v>41.222000000000001</c:v>
                </c:pt>
                <c:pt idx="49">
                  <c:v>41.465999999999994</c:v>
                </c:pt>
                <c:pt idx="50">
                  <c:v>41.716000000000001</c:v>
                </c:pt>
                <c:pt idx="51">
                  <c:v>41.967999999999996</c:v>
                </c:pt>
                <c:pt idx="52">
                  <c:v>42.21</c:v>
                </c:pt>
                <c:pt idx="53">
                  <c:v>42.442</c:v>
                </c:pt>
                <c:pt idx="54">
                  <c:v>42.636000000000003</c:v>
                </c:pt>
                <c:pt idx="55">
                  <c:v>42.827999999999996</c:v>
                </c:pt>
                <c:pt idx="56">
                  <c:v>43.019999999999996</c:v>
                </c:pt>
                <c:pt idx="57">
                  <c:v>43.222000000000001</c:v>
                </c:pt>
                <c:pt idx="58">
                  <c:v>43.438000000000002</c:v>
                </c:pt>
                <c:pt idx="59">
                  <c:v>43.658000000000001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Sheet1!$E$3</c:f>
              <c:strCache>
                <c:ptCount val="1"/>
                <c:pt idx="0">
                  <c:v>Current 95% NYMEX futures price confidence interval</c:v>
                </c:pt>
              </c:strCache>
            </c:strRef>
          </c:tx>
          <c:spPr>
            <a:ln w="22225">
              <a:solidFill>
                <a:schemeClr val="accent3">
                  <a:lumMod val="75000"/>
                </a:schemeClr>
              </a:solidFill>
              <a:prstDash val="dash"/>
            </a:ln>
          </c:spPr>
          <c:marker>
            <c:symbol val="none"/>
          </c:marker>
          <c:cat>
            <c:numRef>
              <c:f>Sheet1!$A$4:$A$63</c:f>
              <c:numCache>
                <c:formatCode>mmm\-yy</c:formatCode>
                <c:ptCount val="60"/>
                <c:pt idx="0">
                  <c:v>41275</c:v>
                </c:pt>
                <c:pt idx="1">
                  <c:v>41306</c:v>
                </c:pt>
                <c:pt idx="2">
                  <c:v>41334</c:v>
                </c:pt>
                <c:pt idx="3">
                  <c:v>41365</c:v>
                </c:pt>
                <c:pt idx="4">
                  <c:v>41395</c:v>
                </c:pt>
                <c:pt idx="5">
                  <c:v>41426</c:v>
                </c:pt>
                <c:pt idx="6">
                  <c:v>41456</c:v>
                </c:pt>
                <c:pt idx="7">
                  <c:v>41487</c:v>
                </c:pt>
                <c:pt idx="8">
                  <c:v>41518</c:v>
                </c:pt>
                <c:pt idx="9">
                  <c:v>41548</c:v>
                </c:pt>
                <c:pt idx="10">
                  <c:v>41579</c:v>
                </c:pt>
                <c:pt idx="11">
                  <c:v>41609</c:v>
                </c:pt>
                <c:pt idx="12">
                  <c:v>41640</c:v>
                </c:pt>
                <c:pt idx="13">
                  <c:v>41671</c:v>
                </c:pt>
                <c:pt idx="14">
                  <c:v>41699</c:v>
                </c:pt>
                <c:pt idx="15">
                  <c:v>41730</c:v>
                </c:pt>
                <c:pt idx="16">
                  <c:v>41760</c:v>
                </c:pt>
                <c:pt idx="17">
                  <c:v>41791</c:v>
                </c:pt>
                <c:pt idx="18">
                  <c:v>41821</c:v>
                </c:pt>
                <c:pt idx="19">
                  <c:v>41852</c:v>
                </c:pt>
                <c:pt idx="20">
                  <c:v>41883</c:v>
                </c:pt>
                <c:pt idx="21">
                  <c:v>41913</c:v>
                </c:pt>
                <c:pt idx="22">
                  <c:v>41944</c:v>
                </c:pt>
                <c:pt idx="23">
                  <c:v>41974</c:v>
                </c:pt>
                <c:pt idx="24">
                  <c:v>42005</c:v>
                </c:pt>
                <c:pt idx="25">
                  <c:v>42036</c:v>
                </c:pt>
                <c:pt idx="26">
                  <c:v>42064</c:v>
                </c:pt>
                <c:pt idx="27">
                  <c:v>42095</c:v>
                </c:pt>
                <c:pt idx="28">
                  <c:v>42125</c:v>
                </c:pt>
                <c:pt idx="29">
                  <c:v>42156</c:v>
                </c:pt>
                <c:pt idx="30">
                  <c:v>42186</c:v>
                </c:pt>
                <c:pt idx="31">
                  <c:v>42217</c:v>
                </c:pt>
                <c:pt idx="32">
                  <c:v>42248</c:v>
                </c:pt>
                <c:pt idx="33">
                  <c:v>42278</c:v>
                </c:pt>
                <c:pt idx="34">
                  <c:v>42309</c:v>
                </c:pt>
                <c:pt idx="35">
                  <c:v>42339</c:v>
                </c:pt>
                <c:pt idx="36">
                  <c:v>42370</c:v>
                </c:pt>
                <c:pt idx="37">
                  <c:v>42401</c:v>
                </c:pt>
                <c:pt idx="38">
                  <c:v>42430</c:v>
                </c:pt>
                <c:pt idx="39">
                  <c:v>42461</c:v>
                </c:pt>
                <c:pt idx="40">
                  <c:v>42491</c:v>
                </c:pt>
                <c:pt idx="41">
                  <c:v>42522</c:v>
                </c:pt>
                <c:pt idx="42">
                  <c:v>42552</c:v>
                </c:pt>
                <c:pt idx="43">
                  <c:v>42583</c:v>
                </c:pt>
                <c:pt idx="44">
                  <c:v>42614</c:v>
                </c:pt>
                <c:pt idx="45">
                  <c:v>42644</c:v>
                </c:pt>
                <c:pt idx="46">
                  <c:v>42675</c:v>
                </c:pt>
                <c:pt idx="47">
                  <c:v>42705</c:v>
                </c:pt>
                <c:pt idx="48">
                  <c:v>42736</c:v>
                </c:pt>
                <c:pt idx="49">
                  <c:v>42767</c:v>
                </c:pt>
                <c:pt idx="50">
                  <c:v>42795</c:v>
                </c:pt>
                <c:pt idx="51">
                  <c:v>42826</c:v>
                </c:pt>
                <c:pt idx="52">
                  <c:v>42856</c:v>
                </c:pt>
                <c:pt idx="53">
                  <c:v>42887</c:v>
                </c:pt>
                <c:pt idx="54">
                  <c:v>42917</c:v>
                </c:pt>
                <c:pt idx="55">
                  <c:v>42948</c:v>
                </c:pt>
                <c:pt idx="56">
                  <c:v>42979</c:v>
                </c:pt>
                <c:pt idx="57">
                  <c:v>43009</c:v>
                </c:pt>
                <c:pt idx="58">
                  <c:v>43040</c:v>
                </c:pt>
                <c:pt idx="59">
                  <c:v>43070</c:v>
                </c:pt>
              </c:numCache>
            </c:numRef>
          </c:cat>
          <c:val>
            <c:numRef>
              <c:f>Sheet1!$E$4:$E$63</c:f>
              <c:numCache>
                <c:formatCode>"$"#,##0.00</c:formatCode>
                <c:ptCount val="60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  <c:pt idx="12">
                  <c:v>#N/A</c:v>
                </c:pt>
                <c:pt idx="13">
                  <c:v>#N/A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28.426743803704014</c:v>
                </c:pt>
                <c:pt idx="42">
                  <c:v>26.549310120836392</c:v>
                </c:pt>
                <c:pt idx="43">
                  <c:v>25.234912029748987</c:v>
                </c:pt>
                <c:pt idx="44">
                  <c:v>23.919970518465572</c:v>
                </c:pt>
                <c:pt idx="45">
                  <c:v>23.014180687512329</c:v>
                </c:pt>
                <c:pt idx="46">
                  <c:v>22.206187112556968</c:v>
                </c:pt>
                <c:pt idx="47">
                  <c:v>21.538488409411165</c:v>
                </c:pt>
                <c:pt idx="48">
                  <c:v>21.019575982426392</c:v>
                </c:pt>
                <c:pt idx="49">
                  <c:v>20.681997325302916</c:v>
                </c:pt>
                <c:pt idx="50">
                  <c:v>20.280683507924667</c:v>
                </c:pt>
                <c:pt idx="51">
                  <c:v>19.959982533983187</c:v>
                </c:pt>
                <c:pt idx="52">
                  <c:v>19.751873920606471</c:v>
                </c:pt>
                <c:pt idx="53">
                  <c:v>19.507063719232949</c:v>
                </c:pt>
                <c:pt idx="54">
                  <c:v>#N/A</c:v>
                </c:pt>
                <c:pt idx="55">
                  <c:v>#N/A</c:v>
                </c:pt>
                <c:pt idx="56">
                  <c:v>#N/A</c:v>
                </c:pt>
                <c:pt idx="57">
                  <c:v>#N/A</c:v>
                </c:pt>
                <c:pt idx="58">
                  <c:v>#N/A</c:v>
                </c:pt>
                <c:pt idx="59">
                  <c:v>18.758154596103644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Sheet1!$F$3</c:f>
              <c:strCache>
                <c:ptCount val="1"/>
                <c:pt idx="0">
                  <c:v>95% NYMEX futures price lower confidence interval</c:v>
                </c:pt>
              </c:strCache>
            </c:strRef>
          </c:tx>
          <c:spPr>
            <a:ln w="22225">
              <a:solidFill>
                <a:schemeClr val="accent3">
                  <a:lumMod val="75000"/>
                </a:schemeClr>
              </a:solidFill>
              <a:prstDash val="dash"/>
            </a:ln>
          </c:spPr>
          <c:marker>
            <c:symbol val="none"/>
          </c:marker>
          <c:cat>
            <c:numRef>
              <c:f>Sheet1!$A$4:$A$63</c:f>
              <c:numCache>
                <c:formatCode>mmm\-yy</c:formatCode>
                <c:ptCount val="60"/>
                <c:pt idx="0">
                  <c:v>41275</c:v>
                </c:pt>
                <c:pt idx="1">
                  <c:v>41306</c:v>
                </c:pt>
                <c:pt idx="2">
                  <c:v>41334</c:v>
                </c:pt>
                <c:pt idx="3">
                  <c:v>41365</c:v>
                </c:pt>
                <c:pt idx="4">
                  <c:v>41395</c:v>
                </c:pt>
                <c:pt idx="5">
                  <c:v>41426</c:v>
                </c:pt>
                <c:pt idx="6">
                  <c:v>41456</c:v>
                </c:pt>
                <c:pt idx="7">
                  <c:v>41487</c:v>
                </c:pt>
                <c:pt idx="8">
                  <c:v>41518</c:v>
                </c:pt>
                <c:pt idx="9">
                  <c:v>41548</c:v>
                </c:pt>
                <c:pt idx="10">
                  <c:v>41579</c:v>
                </c:pt>
                <c:pt idx="11">
                  <c:v>41609</c:v>
                </c:pt>
                <c:pt idx="12">
                  <c:v>41640</c:v>
                </c:pt>
                <c:pt idx="13">
                  <c:v>41671</c:v>
                </c:pt>
                <c:pt idx="14">
                  <c:v>41699</c:v>
                </c:pt>
                <c:pt idx="15">
                  <c:v>41730</c:v>
                </c:pt>
                <c:pt idx="16">
                  <c:v>41760</c:v>
                </c:pt>
                <c:pt idx="17">
                  <c:v>41791</c:v>
                </c:pt>
                <c:pt idx="18">
                  <c:v>41821</c:v>
                </c:pt>
                <c:pt idx="19">
                  <c:v>41852</c:v>
                </c:pt>
                <c:pt idx="20">
                  <c:v>41883</c:v>
                </c:pt>
                <c:pt idx="21">
                  <c:v>41913</c:v>
                </c:pt>
                <c:pt idx="22">
                  <c:v>41944</c:v>
                </c:pt>
                <c:pt idx="23">
                  <c:v>41974</c:v>
                </c:pt>
                <c:pt idx="24">
                  <c:v>42005</c:v>
                </c:pt>
                <c:pt idx="25">
                  <c:v>42036</c:v>
                </c:pt>
                <c:pt idx="26">
                  <c:v>42064</c:v>
                </c:pt>
                <c:pt idx="27">
                  <c:v>42095</c:v>
                </c:pt>
                <c:pt idx="28">
                  <c:v>42125</c:v>
                </c:pt>
                <c:pt idx="29">
                  <c:v>42156</c:v>
                </c:pt>
                <c:pt idx="30">
                  <c:v>42186</c:v>
                </c:pt>
                <c:pt idx="31">
                  <c:v>42217</c:v>
                </c:pt>
                <c:pt idx="32">
                  <c:v>42248</c:v>
                </c:pt>
                <c:pt idx="33">
                  <c:v>42278</c:v>
                </c:pt>
                <c:pt idx="34">
                  <c:v>42309</c:v>
                </c:pt>
                <c:pt idx="35">
                  <c:v>42339</c:v>
                </c:pt>
                <c:pt idx="36">
                  <c:v>42370</c:v>
                </c:pt>
                <c:pt idx="37">
                  <c:v>42401</c:v>
                </c:pt>
                <c:pt idx="38">
                  <c:v>42430</c:v>
                </c:pt>
                <c:pt idx="39">
                  <c:v>42461</c:v>
                </c:pt>
                <c:pt idx="40">
                  <c:v>42491</c:v>
                </c:pt>
                <c:pt idx="41">
                  <c:v>42522</c:v>
                </c:pt>
                <c:pt idx="42">
                  <c:v>42552</c:v>
                </c:pt>
                <c:pt idx="43">
                  <c:v>42583</c:v>
                </c:pt>
                <c:pt idx="44">
                  <c:v>42614</c:v>
                </c:pt>
                <c:pt idx="45">
                  <c:v>42644</c:v>
                </c:pt>
                <c:pt idx="46">
                  <c:v>42675</c:v>
                </c:pt>
                <c:pt idx="47">
                  <c:v>42705</c:v>
                </c:pt>
                <c:pt idx="48">
                  <c:v>42736</c:v>
                </c:pt>
                <c:pt idx="49">
                  <c:v>42767</c:v>
                </c:pt>
                <c:pt idx="50">
                  <c:v>42795</c:v>
                </c:pt>
                <c:pt idx="51">
                  <c:v>42826</c:v>
                </c:pt>
                <c:pt idx="52">
                  <c:v>42856</c:v>
                </c:pt>
                <c:pt idx="53">
                  <c:v>42887</c:v>
                </c:pt>
                <c:pt idx="54">
                  <c:v>42917</c:v>
                </c:pt>
                <c:pt idx="55">
                  <c:v>42948</c:v>
                </c:pt>
                <c:pt idx="56">
                  <c:v>42979</c:v>
                </c:pt>
                <c:pt idx="57">
                  <c:v>43009</c:v>
                </c:pt>
                <c:pt idx="58">
                  <c:v>43040</c:v>
                </c:pt>
                <c:pt idx="59">
                  <c:v>43070</c:v>
                </c:pt>
              </c:numCache>
            </c:numRef>
          </c:cat>
          <c:val>
            <c:numRef>
              <c:f>Sheet1!$F$4:$F$63</c:f>
              <c:numCache>
                <c:formatCode>"$"#,##0.00</c:formatCode>
                <c:ptCount val="60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  <c:pt idx="12">
                  <c:v>#N/A</c:v>
                </c:pt>
                <c:pt idx="13">
                  <c:v>#N/A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50.695691843967815</c:v>
                </c:pt>
                <c:pt idx="42">
                  <c:v>56.914186362006966</c:v>
                </c:pt>
                <c:pt idx="43">
                  <c:v>61.778945540295062</c:v>
                </c:pt>
                <c:pt idx="44">
                  <c:v>66.809470971810967</c:v>
                </c:pt>
                <c:pt idx="45">
                  <c:v>70.779386940499236</c:v>
                </c:pt>
                <c:pt idx="46">
                  <c:v>74.544566683577401</c:v>
                </c:pt>
                <c:pt idx="47">
                  <c:v>77.932158844841126</c:v>
                </c:pt>
                <c:pt idx="48">
                  <c:v>80.841463472939523</c:v>
                </c:pt>
                <c:pt idx="49">
                  <c:v>83.136513797746375</c:v>
                </c:pt>
                <c:pt idx="50">
                  <c:v>85.807002279780562</c:v>
                </c:pt>
                <c:pt idx="51">
                  <c:v>88.242212687373254</c:v>
                </c:pt>
                <c:pt idx="52">
                  <c:v>90.203294490515589</c:v>
                </c:pt>
                <c:pt idx="53">
                  <c:v>92.342106937600718</c:v>
                </c:pt>
                <c:pt idx="54">
                  <c:v>#N/A</c:v>
                </c:pt>
                <c:pt idx="55">
                  <c:v>#N/A</c:v>
                </c:pt>
                <c:pt idx="56">
                  <c:v>#N/A</c:v>
                </c:pt>
                <c:pt idx="57">
                  <c:v>#N/A</c:v>
                </c:pt>
                <c:pt idx="58">
                  <c:v>#N/A</c:v>
                </c:pt>
                <c:pt idx="59">
                  <c:v>101.61025991308922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7992160"/>
        <c:axId val="197992720"/>
      </c:lineChart>
      <c:dateAx>
        <c:axId val="197992160"/>
        <c:scaling>
          <c:orientation val="minMax"/>
        </c:scaling>
        <c:delete val="0"/>
        <c:axPos val="b"/>
        <c:numFmt formatCode="mmm" sourceLinked="0"/>
        <c:majorTickMark val="out"/>
        <c:minorTickMark val="none"/>
        <c:tickLblPos val="nextTo"/>
        <c:spPr>
          <a:ln w="12700">
            <a:solidFill>
              <a:schemeClr val="tx1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97992720"/>
        <c:crosses val="autoZero"/>
        <c:auto val="1"/>
        <c:lblOffset val="100"/>
        <c:baseTimeUnit val="months"/>
        <c:majorUnit val="3"/>
        <c:majorTimeUnit val="months"/>
      </c:dateAx>
      <c:valAx>
        <c:axId val="197992720"/>
        <c:scaling>
          <c:orientation val="minMax"/>
          <c:max val="120"/>
        </c:scaling>
        <c:delete val="0"/>
        <c:axPos val="l"/>
        <c:majorGridlines>
          <c:spPr>
            <a:ln>
              <a:solidFill>
                <a:schemeClr val="bg1">
                  <a:lumMod val="65000"/>
                </a:schemeClr>
              </a:solidFill>
            </a:ln>
          </c:spPr>
        </c:majorGridlines>
        <c:numFmt formatCode="#,##0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97992160"/>
        <c:crosses val="autoZero"/>
        <c:crossBetween val="between"/>
        <c:majorUnit val="20"/>
      </c:valAx>
    </c:plotArea>
    <c:legend>
      <c:legendPos val="b"/>
      <c:legendEntry>
        <c:idx val="4"/>
        <c:delete val="1"/>
      </c:legendEntry>
      <c:layout>
        <c:manualLayout>
          <c:xMode val="edge"/>
          <c:yMode val="edge"/>
          <c:x val="5.8934259728200968E-2"/>
          <c:y val="0.3880483262257392"/>
          <c:w val="0.6021596314095079"/>
          <c:h val="0.40349357717573758"/>
        </c:manualLayout>
      </c:layout>
      <c:overlay val="0"/>
      <c:spPr>
        <a:ln>
          <a:noFill/>
        </a:ln>
      </c:spPr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8872591690535478E-2"/>
          <c:y val="6.6496163682864456E-2"/>
          <c:w val="0.892663987035478"/>
          <c:h val="0.80306905370843995"/>
        </c:manualLayout>
      </c:layout>
      <c:areaChart>
        <c:grouping val="stacked"/>
        <c:varyColors val="0"/>
        <c:ser>
          <c:idx val="2"/>
          <c:order val="0"/>
          <c:tx>
            <c:strRef>
              <c:f>Sheet1!$A$2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rgbClr val="A33340"/>
            </a:solidFill>
            <a:ln>
              <a:noFill/>
            </a:ln>
          </c:spPr>
          <c:cat>
            <c:numRef>
              <c:f>Sheet1!$B$1:$BT$1</c:f>
              <c:numCache>
                <c:formatCode>General</c:formatCode>
                <c:ptCount val="71"/>
                <c:pt idx="0">
                  <c:v>1970</c:v>
                </c:pt>
                <c:pt idx="5">
                  <c:v>1975</c:v>
                </c:pt>
                <c:pt idx="10">
                  <c:v>1980</c:v>
                </c:pt>
                <c:pt idx="15">
                  <c:v>1985</c:v>
                </c:pt>
                <c:pt idx="20">
                  <c:v>1990</c:v>
                </c:pt>
                <c:pt idx="25">
                  <c:v>1995</c:v>
                </c:pt>
                <c:pt idx="30">
                  <c:v>2000</c:v>
                </c:pt>
                <c:pt idx="35">
                  <c:v>2005</c:v>
                </c:pt>
                <c:pt idx="40">
                  <c:v>2010</c:v>
                </c:pt>
                <c:pt idx="45">
                  <c:v>2015</c:v>
                </c:pt>
                <c:pt idx="50">
                  <c:v>2020</c:v>
                </c:pt>
                <c:pt idx="55">
                  <c:v>2025</c:v>
                </c:pt>
                <c:pt idx="60">
                  <c:v>2030</c:v>
                </c:pt>
                <c:pt idx="65">
                  <c:v>2035</c:v>
                </c:pt>
                <c:pt idx="70">
                  <c:v>2040</c:v>
                </c:pt>
              </c:numCache>
            </c:numRef>
          </c:cat>
          <c:val>
            <c:numRef>
              <c:f>Sheet1!$B$2:$BT$2</c:f>
              <c:numCache>
                <c:formatCode>General</c:formatCode>
                <c:ptCount val="71"/>
                <c:pt idx="0">
                  <c:v>0.23973399999999945</c:v>
                </c:pt>
                <c:pt idx="1">
                  <c:v>0.35560500000000017</c:v>
                </c:pt>
                <c:pt idx="2">
                  <c:v>0.66340699999999764</c:v>
                </c:pt>
                <c:pt idx="3">
                  <c:v>0.33670400000000034</c:v>
                </c:pt>
                <c:pt idx="4">
                  <c:v>0.29890499999999887</c:v>
                </c:pt>
                <c:pt idx="5">
                  <c:v>0.4681390000000003</c:v>
                </c:pt>
                <c:pt idx="6">
                  <c:v>0.63582899999999998</c:v>
                </c:pt>
                <c:pt idx="7">
                  <c:v>4.6300000000021324E-3</c:v>
                </c:pt>
                <c:pt idx="8">
                  <c:v>0.57021099999999847</c:v>
                </c:pt>
                <c:pt idx="9">
                  <c:v>0.39209100000000197</c:v>
                </c:pt>
                <c:pt idx="10">
                  <c:v>0.52143699999999793</c:v>
                </c:pt>
                <c:pt idx="11">
                  <c:v>0.47648499999999916</c:v>
                </c:pt>
                <c:pt idx="12">
                  <c:v>0.7986309999999992</c:v>
                </c:pt>
                <c:pt idx="13">
                  <c:v>0.67273799999999984</c:v>
                </c:pt>
                <c:pt idx="14">
                  <c:v>0.50148400000000093</c:v>
                </c:pt>
                <c:pt idx="15">
                  <c:v>0.85970599999999697</c:v>
                </c:pt>
                <c:pt idx="16">
                  <c:v>0.61087299999999956</c:v>
                </c:pt>
                <c:pt idx="17">
                  <c:v>0.8067019999999967</c:v>
                </c:pt>
                <c:pt idx="18">
                  <c:v>0.93223900000000004</c:v>
                </c:pt>
                <c:pt idx="19">
                  <c:v>0.96477599999999542</c:v>
                </c:pt>
                <c:pt idx="20">
                  <c:v>0.91340099999999858</c:v>
                </c:pt>
                <c:pt idx="21">
                  <c:v>1.0121409999999993</c:v>
                </c:pt>
                <c:pt idx="22">
                  <c:v>1.226507999999999</c:v>
                </c:pt>
                <c:pt idx="23">
                  <c:v>1.0366479999999998</c:v>
                </c:pt>
                <c:pt idx="24">
                  <c:v>1.2759629999999991</c:v>
                </c:pt>
                <c:pt idx="25">
                  <c:v>1.5170730000000003</c:v>
                </c:pt>
                <c:pt idx="26">
                  <c:v>1.5163679999999982</c:v>
                </c:pt>
                <c:pt idx="27">
                  <c:v>1.1934300000000004</c:v>
                </c:pt>
                <c:pt idx="28">
                  <c:v>1.1423170000000002</c:v>
                </c:pt>
                <c:pt idx="29">
                  <c:v>1.8757489999999999</c:v>
                </c:pt>
                <c:pt idx="30">
                  <c:v>1.5494420000000013</c:v>
                </c:pt>
                <c:pt idx="31">
                  <c:v>1.0785879999999979</c:v>
                </c:pt>
                <c:pt idx="32">
                  <c:v>1.5905169999999984</c:v>
                </c:pt>
                <c:pt idx="33">
                  <c:v>1.4272099999999999</c:v>
                </c:pt>
                <c:pt idx="34">
                  <c:v>1.3840860000000021</c:v>
                </c:pt>
                <c:pt idx="35">
                  <c:v>1.3548900000000001</c:v>
                </c:pt>
                <c:pt idx="36">
                  <c:v>1.4704050000000017</c:v>
                </c:pt>
                <c:pt idx="37">
                  <c:v>1.7845040000000008</c:v>
                </c:pt>
                <c:pt idx="38">
                  <c:v>1.6009110000000004</c:v>
                </c:pt>
                <c:pt idx="39">
                  <c:v>1.8450970000000004</c:v>
                </c:pt>
                <c:pt idx="40">
                  <c:v>2.1836100000000007</c:v>
                </c:pt>
                <c:pt idx="41">
                  <c:v>2.570768999999999</c:v>
                </c:pt>
                <c:pt idx="42">
                  <c:v>2.1924020000000009</c:v>
                </c:pt>
                <c:pt idx="43">
                  <c:v>2.6765310000000015</c:v>
                </c:pt>
                <c:pt idx="44">
                  <c:v>2.4134929999999999</c:v>
                </c:pt>
                <c:pt idx="45">
                  <c:v>2.4978750000000005</c:v>
                </c:pt>
                <c:pt idx="46">
                  <c:v>2.4293020000000003</c:v>
                </c:pt>
                <c:pt idx="47">
                  <c:v>2.2829139999999999</c:v>
                </c:pt>
                <c:pt idx="48">
                  <c:v>2.2755019999999999</c:v>
                </c:pt>
                <c:pt idx="49">
                  <c:v>2.2770319999999997</c:v>
                </c:pt>
                <c:pt idx="50">
                  <c:v>2.2822309999999999</c:v>
                </c:pt>
                <c:pt idx="51">
                  <c:v>2.3049179999999998</c:v>
                </c:pt>
                <c:pt idx="52">
                  <c:v>2.3139339999999993</c:v>
                </c:pt>
                <c:pt idx="53">
                  <c:v>2.3222010000000002</c:v>
                </c:pt>
                <c:pt idx="54">
                  <c:v>2.3184309999999999</c:v>
                </c:pt>
                <c:pt idx="55">
                  <c:v>2.3045099999999996</c:v>
                </c:pt>
                <c:pt idx="56">
                  <c:v>2.2954779999999997</c:v>
                </c:pt>
                <c:pt idx="57">
                  <c:v>2.2880380000000002</c:v>
                </c:pt>
                <c:pt idx="58">
                  <c:v>2.2913459999999999</c:v>
                </c:pt>
                <c:pt idx="59">
                  <c:v>2.2881850000000004</c:v>
                </c:pt>
                <c:pt idx="60">
                  <c:v>2.2856450000000001</c:v>
                </c:pt>
                <c:pt idx="61">
                  <c:v>2.306012</c:v>
                </c:pt>
                <c:pt idx="62">
                  <c:v>2.3144429999999998</c:v>
                </c:pt>
                <c:pt idx="63">
                  <c:v>2.3207700000000004</c:v>
                </c:pt>
                <c:pt idx="64">
                  <c:v>2.3221270000000001</c:v>
                </c:pt>
                <c:pt idx="65">
                  <c:v>2.3294309999999996</c:v>
                </c:pt>
                <c:pt idx="66">
                  <c:v>2.3418939999999999</c:v>
                </c:pt>
                <c:pt idx="67">
                  <c:v>2.3417490000000005</c:v>
                </c:pt>
                <c:pt idx="68">
                  <c:v>2.3533489999999997</c:v>
                </c:pt>
                <c:pt idx="69">
                  <c:v>2.3750099999999996</c:v>
                </c:pt>
                <c:pt idx="70">
                  <c:v>2.3945880000000002</c:v>
                </c:pt>
              </c:numCache>
            </c:numRef>
          </c:val>
        </c:ser>
        <c:ser>
          <c:idx val="0"/>
          <c:order val="1"/>
          <c:tx>
            <c:strRef>
              <c:f>Sheet1!$A$3</c:f>
              <c:strCache>
                <c:ptCount val="1"/>
                <c:pt idx="0">
                  <c:v>Crude Oil</c:v>
                </c:pt>
              </c:strCache>
            </c:strRef>
          </c:tx>
          <c:spPr>
            <a:solidFill>
              <a:srgbClr val="5D9732"/>
            </a:solidFill>
            <a:ln w="25400">
              <a:noFill/>
            </a:ln>
          </c:spPr>
          <c:cat>
            <c:numRef>
              <c:f>Sheet1!$B$1:$BT$1</c:f>
              <c:numCache>
                <c:formatCode>General</c:formatCode>
                <c:ptCount val="71"/>
                <c:pt idx="0">
                  <c:v>1970</c:v>
                </c:pt>
                <c:pt idx="5">
                  <c:v>1975</c:v>
                </c:pt>
                <c:pt idx="10">
                  <c:v>1980</c:v>
                </c:pt>
                <c:pt idx="15">
                  <c:v>1985</c:v>
                </c:pt>
                <c:pt idx="20">
                  <c:v>1990</c:v>
                </c:pt>
                <c:pt idx="25">
                  <c:v>1995</c:v>
                </c:pt>
                <c:pt idx="30">
                  <c:v>2000</c:v>
                </c:pt>
                <c:pt idx="35">
                  <c:v>2005</c:v>
                </c:pt>
                <c:pt idx="40">
                  <c:v>2010</c:v>
                </c:pt>
                <c:pt idx="45">
                  <c:v>2015</c:v>
                </c:pt>
                <c:pt idx="50">
                  <c:v>2020</c:v>
                </c:pt>
                <c:pt idx="55">
                  <c:v>2025</c:v>
                </c:pt>
                <c:pt idx="60">
                  <c:v>2030</c:v>
                </c:pt>
                <c:pt idx="65">
                  <c:v>2035</c:v>
                </c:pt>
                <c:pt idx="70">
                  <c:v>2040</c:v>
                </c:pt>
              </c:numCache>
            </c:numRef>
          </c:cat>
          <c:val>
            <c:numRef>
              <c:f>Sheet1!$B$3:$BT$3</c:f>
              <c:numCache>
                <c:formatCode>General</c:formatCode>
                <c:ptCount val="71"/>
                <c:pt idx="0">
                  <c:v>9.6368489999999998</c:v>
                </c:pt>
                <c:pt idx="1">
                  <c:v>9.4627780000000001</c:v>
                </c:pt>
                <c:pt idx="2">
                  <c:v>9.4408960000000004</c:v>
                </c:pt>
                <c:pt idx="3">
                  <c:v>9.2079529999999998</c:v>
                </c:pt>
                <c:pt idx="4">
                  <c:v>8.7742050000000003</c:v>
                </c:pt>
                <c:pt idx="5">
                  <c:v>8.3747369999999997</c:v>
                </c:pt>
                <c:pt idx="6">
                  <c:v>8.1316389999999998</c:v>
                </c:pt>
                <c:pt idx="7">
                  <c:v>8.2445620000000002</c:v>
                </c:pt>
                <c:pt idx="8">
                  <c:v>8.7074410000000011</c:v>
                </c:pt>
                <c:pt idx="9">
                  <c:v>8.5515340000000002</c:v>
                </c:pt>
                <c:pt idx="10">
                  <c:v>8.5966260000000005</c:v>
                </c:pt>
                <c:pt idx="11">
                  <c:v>8.5715730000000008</c:v>
                </c:pt>
                <c:pt idx="12">
                  <c:v>8.6485339999999997</c:v>
                </c:pt>
                <c:pt idx="13">
                  <c:v>8.6876680000000004</c:v>
                </c:pt>
                <c:pt idx="14">
                  <c:v>8.8789509999999989</c:v>
                </c:pt>
                <c:pt idx="15">
                  <c:v>8.9713780000000014</c:v>
                </c:pt>
                <c:pt idx="16">
                  <c:v>8.680142</c:v>
                </c:pt>
                <c:pt idx="17">
                  <c:v>8.3489779999999989</c:v>
                </c:pt>
                <c:pt idx="18">
                  <c:v>8.1396890000000006</c:v>
                </c:pt>
                <c:pt idx="19">
                  <c:v>7.6130770000000005</c:v>
                </c:pt>
                <c:pt idx="20">
                  <c:v>7.3513070000000003</c:v>
                </c:pt>
                <c:pt idx="21">
                  <c:v>7.4095450000000005</c:v>
                </c:pt>
                <c:pt idx="22">
                  <c:v>7.1651249999999997</c:v>
                </c:pt>
                <c:pt idx="23">
                  <c:v>6.8416649999999999</c:v>
                </c:pt>
                <c:pt idx="24">
                  <c:v>6.6575790000000001</c:v>
                </c:pt>
                <c:pt idx="25">
                  <c:v>6.5566389999999997</c:v>
                </c:pt>
                <c:pt idx="26">
                  <c:v>6.4625270000000006</c:v>
                </c:pt>
                <c:pt idx="27">
                  <c:v>6.449592</c:v>
                </c:pt>
                <c:pt idx="28">
                  <c:v>6.2498329999999997</c:v>
                </c:pt>
                <c:pt idx="29">
                  <c:v>5.8804579999999991</c:v>
                </c:pt>
                <c:pt idx="30">
                  <c:v>5.540604000000001</c:v>
                </c:pt>
                <c:pt idx="31">
                  <c:v>5.529401</c:v>
                </c:pt>
                <c:pt idx="32">
                  <c:v>5.4800779999999998</c:v>
                </c:pt>
                <c:pt idx="33">
                  <c:v>5.3872999999999998</c:v>
                </c:pt>
                <c:pt idx="34">
                  <c:v>5.1679950000000003</c:v>
                </c:pt>
                <c:pt idx="35">
                  <c:v>4.8833690000000001</c:v>
                </c:pt>
                <c:pt idx="36">
                  <c:v>4.7727669999999991</c:v>
                </c:pt>
                <c:pt idx="37">
                  <c:v>4.7320469999999997</c:v>
                </c:pt>
                <c:pt idx="38">
                  <c:v>4.3877189999999997</c:v>
                </c:pt>
                <c:pt idx="39">
                  <c:v>4.6597799999999996</c:v>
                </c:pt>
                <c:pt idx="40">
                  <c:v>4.6108100000000007</c:v>
                </c:pt>
                <c:pt idx="41">
                  <c:v>4.330927</c:v>
                </c:pt>
                <c:pt idx="42">
                  <c:v>4.303738000000001</c:v>
                </c:pt>
                <c:pt idx="43">
                  <c:v>4.2925180000000003</c:v>
                </c:pt>
                <c:pt idx="44">
                  <c:v>4.4432640000000001</c:v>
                </c:pt>
                <c:pt idx="45">
                  <c:v>4.5360580000000006</c:v>
                </c:pt>
                <c:pt idx="46">
                  <c:v>4.6094889999999999</c:v>
                </c:pt>
                <c:pt idx="47">
                  <c:v>4.7263719999999996</c:v>
                </c:pt>
                <c:pt idx="48">
                  <c:v>4.9033529999999992</c:v>
                </c:pt>
                <c:pt idx="49">
                  <c:v>5.0190710000000012</c:v>
                </c:pt>
                <c:pt idx="50">
                  <c:v>4.999073000000001</c:v>
                </c:pt>
                <c:pt idx="51">
                  <c:v>4.9828180000000009</c:v>
                </c:pt>
                <c:pt idx="52">
                  <c:v>4.9628810000000003</c:v>
                </c:pt>
                <c:pt idx="53">
                  <c:v>4.9458309999999992</c:v>
                </c:pt>
                <c:pt idx="54">
                  <c:v>4.977792</c:v>
                </c:pt>
                <c:pt idx="55">
                  <c:v>4.9713139999999996</c:v>
                </c:pt>
                <c:pt idx="56">
                  <c:v>5.0201579999999995</c:v>
                </c:pt>
                <c:pt idx="57">
                  <c:v>5.1007090000000002</c:v>
                </c:pt>
                <c:pt idx="58">
                  <c:v>5.200564</c:v>
                </c:pt>
                <c:pt idx="59">
                  <c:v>5.1990299999999996</c:v>
                </c:pt>
                <c:pt idx="60">
                  <c:v>5.2155820000000004</c:v>
                </c:pt>
                <c:pt idx="61">
                  <c:v>5.1635089999999995</c:v>
                </c:pt>
                <c:pt idx="62">
                  <c:v>5.1100910000000006</c:v>
                </c:pt>
                <c:pt idx="63">
                  <c:v>5.0546819999999997</c:v>
                </c:pt>
                <c:pt idx="64">
                  <c:v>5.0012929999999995</c:v>
                </c:pt>
                <c:pt idx="65">
                  <c:v>4.9867210000000002</c:v>
                </c:pt>
                <c:pt idx="66">
                  <c:v>4.9592590000000003</c:v>
                </c:pt>
                <c:pt idx="67">
                  <c:v>4.9703049999999998</c:v>
                </c:pt>
                <c:pt idx="68">
                  <c:v>5.0524739999999992</c:v>
                </c:pt>
                <c:pt idx="69">
                  <c:v>5.0716749999999999</c:v>
                </c:pt>
                <c:pt idx="70">
                  <c:v>5.1398450000000002</c:v>
                </c:pt>
              </c:numCache>
            </c:numRef>
          </c:val>
        </c:ser>
        <c:ser>
          <c:idx val="7"/>
          <c:order val="2"/>
          <c:tx>
            <c:strRef>
              <c:f>Sheet1!$A$4</c:f>
              <c:strCache>
                <c:ptCount val="1"/>
                <c:pt idx="0">
                  <c:v>Tight oil</c:v>
                </c:pt>
              </c:strCache>
            </c:strRef>
          </c:tx>
          <c:spPr>
            <a:solidFill>
              <a:srgbClr val="BD732A"/>
            </a:solidFill>
            <a:ln>
              <a:noFill/>
            </a:ln>
          </c:spPr>
          <c:cat>
            <c:numRef>
              <c:f>Sheet1!$B$1:$BT$1</c:f>
              <c:numCache>
                <c:formatCode>General</c:formatCode>
                <c:ptCount val="71"/>
                <c:pt idx="0">
                  <c:v>1970</c:v>
                </c:pt>
                <c:pt idx="5">
                  <c:v>1975</c:v>
                </c:pt>
                <c:pt idx="10">
                  <c:v>1980</c:v>
                </c:pt>
                <c:pt idx="15">
                  <c:v>1985</c:v>
                </c:pt>
                <c:pt idx="20">
                  <c:v>1990</c:v>
                </c:pt>
                <c:pt idx="25">
                  <c:v>1995</c:v>
                </c:pt>
                <c:pt idx="30">
                  <c:v>2000</c:v>
                </c:pt>
                <c:pt idx="35">
                  <c:v>2005</c:v>
                </c:pt>
                <c:pt idx="40">
                  <c:v>2010</c:v>
                </c:pt>
                <c:pt idx="45">
                  <c:v>2015</c:v>
                </c:pt>
                <c:pt idx="50">
                  <c:v>2020</c:v>
                </c:pt>
                <c:pt idx="55">
                  <c:v>2025</c:v>
                </c:pt>
                <c:pt idx="60">
                  <c:v>2030</c:v>
                </c:pt>
                <c:pt idx="65">
                  <c:v>2035</c:v>
                </c:pt>
                <c:pt idx="70">
                  <c:v>2040</c:v>
                </c:pt>
              </c:numCache>
            </c:numRef>
          </c:cat>
          <c:val>
            <c:numRef>
              <c:f>Sheet1!$B$4:$BT$4</c:f>
              <c:numCache>
                <c:formatCode>General</c:formatCode>
                <c:ptCount val="7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4.0000000000000001E-3</c:v>
                </c:pt>
                <c:pt idx="21">
                  <c:v>7.0000000000000001E-3</c:v>
                </c:pt>
                <c:pt idx="22">
                  <c:v>6.0000000000000001E-3</c:v>
                </c:pt>
                <c:pt idx="23">
                  <c:v>5.0000000000000001E-3</c:v>
                </c:pt>
                <c:pt idx="24">
                  <c:v>4.0000000000000001E-3</c:v>
                </c:pt>
                <c:pt idx="25">
                  <c:v>3.0000000000000001E-3</c:v>
                </c:pt>
                <c:pt idx="26">
                  <c:v>2E-3</c:v>
                </c:pt>
                <c:pt idx="27">
                  <c:v>2E-3</c:v>
                </c:pt>
                <c:pt idx="28">
                  <c:v>2E-3</c:v>
                </c:pt>
                <c:pt idx="29">
                  <c:v>1E-3</c:v>
                </c:pt>
                <c:pt idx="30">
                  <c:v>0.28100000000000003</c:v>
                </c:pt>
                <c:pt idx="31">
                  <c:v>0.27200000000000002</c:v>
                </c:pt>
                <c:pt idx="32">
                  <c:v>0.26400000000000001</c:v>
                </c:pt>
                <c:pt idx="33">
                  <c:v>0.26200000000000001</c:v>
                </c:pt>
                <c:pt idx="34">
                  <c:v>0.27300000000000002</c:v>
                </c:pt>
                <c:pt idx="35">
                  <c:v>0.29799999999999999</c:v>
                </c:pt>
                <c:pt idx="36">
                  <c:v>0.315</c:v>
                </c:pt>
                <c:pt idx="37">
                  <c:v>0.34499999999999997</c:v>
                </c:pt>
                <c:pt idx="38">
                  <c:v>0.61199999999999999</c:v>
                </c:pt>
                <c:pt idx="39">
                  <c:v>0.69</c:v>
                </c:pt>
                <c:pt idx="40">
                  <c:v>0.871</c:v>
                </c:pt>
                <c:pt idx="41">
                  <c:v>1.3140000000000001</c:v>
                </c:pt>
                <c:pt idx="42">
                  <c:v>2.1930000000000001</c:v>
                </c:pt>
                <c:pt idx="43">
                  <c:v>3.149</c:v>
                </c:pt>
                <c:pt idx="44">
                  <c:v>4.1887359999999996</c:v>
                </c:pt>
                <c:pt idx="45">
                  <c:v>4.7894550000000002</c:v>
                </c:pt>
                <c:pt idx="46">
                  <c:v>4.942475</c:v>
                </c:pt>
                <c:pt idx="47">
                  <c:v>5.2760590000000001</c:v>
                </c:pt>
                <c:pt idx="48">
                  <c:v>5.4687450000000002</c:v>
                </c:pt>
                <c:pt idx="49">
                  <c:v>5.5600949999999996</c:v>
                </c:pt>
                <c:pt idx="50">
                  <c:v>5.6037879999999998</c:v>
                </c:pt>
                <c:pt idx="51">
                  <c:v>5.5302829999999998</c:v>
                </c:pt>
                <c:pt idx="52">
                  <c:v>5.4809720000000004</c:v>
                </c:pt>
                <c:pt idx="53">
                  <c:v>5.4235280000000001</c:v>
                </c:pt>
                <c:pt idx="54">
                  <c:v>5.3937549999999996</c:v>
                </c:pt>
                <c:pt idx="55">
                  <c:v>5.3076819999999998</c:v>
                </c:pt>
                <c:pt idx="56">
                  <c:v>5.0937060000000001</c:v>
                </c:pt>
                <c:pt idx="57">
                  <c:v>4.9867410000000003</c:v>
                </c:pt>
                <c:pt idx="58">
                  <c:v>4.9367830000000001</c:v>
                </c:pt>
                <c:pt idx="59">
                  <c:v>4.8846160000000003</c:v>
                </c:pt>
                <c:pt idx="60">
                  <c:v>4.8254440000000001</c:v>
                </c:pt>
                <c:pt idx="61">
                  <c:v>4.6257950000000001</c:v>
                </c:pt>
                <c:pt idx="62">
                  <c:v>4.4641000000000002</c:v>
                </c:pt>
                <c:pt idx="63">
                  <c:v>4.3907129999999999</c:v>
                </c:pt>
                <c:pt idx="64">
                  <c:v>4.3806339999999997</c:v>
                </c:pt>
                <c:pt idx="65">
                  <c:v>4.3979629999999998</c:v>
                </c:pt>
                <c:pt idx="66">
                  <c:v>4.3746590000000003</c:v>
                </c:pt>
                <c:pt idx="67">
                  <c:v>4.355086</c:v>
                </c:pt>
                <c:pt idx="68">
                  <c:v>4.3226599999999999</c:v>
                </c:pt>
                <c:pt idx="69">
                  <c:v>4.2990570000000004</c:v>
                </c:pt>
                <c:pt idx="70">
                  <c:v>4.2856160000000001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Natural Gas Plant Liquids</c:v>
                </c:pt>
              </c:strCache>
            </c:strRef>
          </c:tx>
          <c:spPr>
            <a:solidFill>
              <a:srgbClr val="FFC702"/>
            </a:solidFill>
            <a:ln>
              <a:noFill/>
            </a:ln>
          </c:spPr>
          <c:cat>
            <c:numRef>
              <c:f>Sheet1!$B$1:$BT$1</c:f>
              <c:numCache>
                <c:formatCode>General</c:formatCode>
                <c:ptCount val="71"/>
                <c:pt idx="0">
                  <c:v>1970</c:v>
                </c:pt>
                <c:pt idx="5">
                  <c:v>1975</c:v>
                </c:pt>
                <c:pt idx="10">
                  <c:v>1980</c:v>
                </c:pt>
                <c:pt idx="15">
                  <c:v>1985</c:v>
                </c:pt>
                <c:pt idx="20">
                  <c:v>1990</c:v>
                </c:pt>
                <c:pt idx="25">
                  <c:v>1995</c:v>
                </c:pt>
                <c:pt idx="30">
                  <c:v>2000</c:v>
                </c:pt>
                <c:pt idx="35">
                  <c:v>2005</c:v>
                </c:pt>
                <c:pt idx="40">
                  <c:v>2010</c:v>
                </c:pt>
                <c:pt idx="45">
                  <c:v>2015</c:v>
                </c:pt>
                <c:pt idx="50">
                  <c:v>2020</c:v>
                </c:pt>
                <c:pt idx="55">
                  <c:v>2025</c:v>
                </c:pt>
                <c:pt idx="60">
                  <c:v>2030</c:v>
                </c:pt>
                <c:pt idx="65">
                  <c:v>2035</c:v>
                </c:pt>
                <c:pt idx="70">
                  <c:v>2040</c:v>
                </c:pt>
              </c:numCache>
            </c:numRef>
          </c:cat>
          <c:val>
            <c:numRef>
              <c:f>Sheet1!$B$5:$BT$5</c:f>
              <c:numCache>
                <c:formatCode>General</c:formatCode>
                <c:ptCount val="71"/>
                <c:pt idx="0">
                  <c:v>1.6600440000000001</c:v>
                </c:pt>
                <c:pt idx="1">
                  <c:v>1.692644</c:v>
                </c:pt>
                <c:pt idx="2">
                  <c:v>1.74376</c:v>
                </c:pt>
                <c:pt idx="3">
                  <c:v>1.7381450000000001</c:v>
                </c:pt>
                <c:pt idx="4">
                  <c:v>1.68794</c:v>
                </c:pt>
                <c:pt idx="5">
                  <c:v>1.632762</c:v>
                </c:pt>
                <c:pt idx="6">
                  <c:v>1.6039480000000002</c:v>
                </c:pt>
                <c:pt idx="7">
                  <c:v>1.617685</c:v>
                </c:pt>
                <c:pt idx="8">
                  <c:v>1.5673589999999999</c:v>
                </c:pt>
                <c:pt idx="9">
                  <c:v>1.5836250000000001</c:v>
                </c:pt>
                <c:pt idx="10">
                  <c:v>1.5731890000000002</c:v>
                </c:pt>
                <c:pt idx="11">
                  <c:v>1.6085480000000001</c:v>
                </c:pt>
                <c:pt idx="12">
                  <c:v>1.550349</c:v>
                </c:pt>
                <c:pt idx="13">
                  <c:v>1.5587010000000001</c:v>
                </c:pt>
                <c:pt idx="14">
                  <c:v>1.6297190000000001</c:v>
                </c:pt>
                <c:pt idx="15">
                  <c:v>1.6092</c:v>
                </c:pt>
                <c:pt idx="16">
                  <c:v>1.5506849999999999</c:v>
                </c:pt>
                <c:pt idx="17">
                  <c:v>1.595318</c:v>
                </c:pt>
                <c:pt idx="18">
                  <c:v>1.6248420000000001</c:v>
                </c:pt>
                <c:pt idx="19">
                  <c:v>1.5455479999999999</c:v>
                </c:pt>
                <c:pt idx="20">
                  <c:v>1.5589010000000001</c:v>
                </c:pt>
                <c:pt idx="21">
                  <c:v>1.6593370000000001</c:v>
                </c:pt>
                <c:pt idx="22">
                  <c:v>1.697208</c:v>
                </c:pt>
                <c:pt idx="23">
                  <c:v>1.7356659999999999</c:v>
                </c:pt>
                <c:pt idx="24">
                  <c:v>1.726575</c:v>
                </c:pt>
                <c:pt idx="25">
                  <c:v>1.762189</c:v>
                </c:pt>
                <c:pt idx="26">
                  <c:v>1.830109</c:v>
                </c:pt>
                <c:pt idx="27">
                  <c:v>1.817167</c:v>
                </c:pt>
                <c:pt idx="28">
                  <c:v>1.7594580000000002</c:v>
                </c:pt>
                <c:pt idx="29">
                  <c:v>1.8496440000000001</c:v>
                </c:pt>
                <c:pt idx="30">
                  <c:v>1.9109700000000001</c:v>
                </c:pt>
                <c:pt idx="31">
                  <c:v>1.868395</c:v>
                </c:pt>
                <c:pt idx="32">
                  <c:v>1.8802410000000001</c:v>
                </c:pt>
                <c:pt idx="33">
                  <c:v>1.7192049999999999</c:v>
                </c:pt>
                <c:pt idx="34">
                  <c:v>1.809156</c:v>
                </c:pt>
                <c:pt idx="35">
                  <c:v>1.7169949999999998</c:v>
                </c:pt>
                <c:pt idx="36">
                  <c:v>1.7387779999999999</c:v>
                </c:pt>
                <c:pt idx="37">
                  <c:v>1.7829970000000002</c:v>
                </c:pt>
                <c:pt idx="38">
                  <c:v>1.7836669999999999</c:v>
                </c:pt>
                <c:pt idx="39">
                  <c:v>1.909929</c:v>
                </c:pt>
                <c:pt idx="40">
                  <c:v>2.0740250000000002</c:v>
                </c:pt>
                <c:pt idx="41">
                  <c:v>2.2160680000000004</c:v>
                </c:pt>
                <c:pt idx="42">
                  <c:v>2.40794</c:v>
                </c:pt>
                <c:pt idx="43">
                  <c:v>2.6056360000000001</c:v>
                </c:pt>
                <c:pt idx="44">
                  <c:v>2.9489999999999998</c:v>
                </c:pt>
                <c:pt idx="45">
                  <c:v>3.2027190000000001</c:v>
                </c:pt>
                <c:pt idx="46">
                  <c:v>3.5119050000000001</c:v>
                </c:pt>
                <c:pt idx="47">
                  <c:v>3.807023</c:v>
                </c:pt>
                <c:pt idx="48">
                  <c:v>3.8895590000000002</c:v>
                </c:pt>
                <c:pt idx="49">
                  <c:v>3.9799769999999999</c:v>
                </c:pt>
                <c:pt idx="50">
                  <c:v>4.0380219999999998</c:v>
                </c:pt>
                <c:pt idx="51">
                  <c:v>4.0858790000000003</c:v>
                </c:pt>
                <c:pt idx="52">
                  <c:v>4.1271490000000002</c:v>
                </c:pt>
                <c:pt idx="53">
                  <c:v>4.1327550000000004</c:v>
                </c:pt>
                <c:pt idx="54">
                  <c:v>4.1496240000000002</c:v>
                </c:pt>
                <c:pt idx="55">
                  <c:v>4.1602160000000001</c:v>
                </c:pt>
                <c:pt idx="56">
                  <c:v>4.158182</c:v>
                </c:pt>
                <c:pt idx="57">
                  <c:v>4.1819499999999996</c:v>
                </c:pt>
                <c:pt idx="58">
                  <c:v>4.1822359999999996</c:v>
                </c:pt>
                <c:pt idx="59">
                  <c:v>4.1904159999999999</c:v>
                </c:pt>
                <c:pt idx="60">
                  <c:v>4.1944590000000002</c:v>
                </c:pt>
                <c:pt idx="61">
                  <c:v>4.1406830000000001</c:v>
                </c:pt>
                <c:pt idx="62">
                  <c:v>4.1174160000000004</c:v>
                </c:pt>
                <c:pt idx="63">
                  <c:v>4.1108099999999999</c:v>
                </c:pt>
                <c:pt idx="64">
                  <c:v>4.1140980000000003</c:v>
                </c:pt>
                <c:pt idx="65">
                  <c:v>4.1280429999999999</c:v>
                </c:pt>
                <c:pt idx="66">
                  <c:v>4.1589410000000004</c:v>
                </c:pt>
                <c:pt idx="67">
                  <c:v>4.1771510000000003</c:v>
                </c:pt>
                <c:pt idx="68">
                  <c:v>4.1487049999999996</c:v>
                </c:pt>
                <c:pt idx="69">
                  <c:v>4.086805</c:v>
                </c:pt>
                <c:pt idx="70">
                  <c:v>4.0671299999999997</c:v>
                </c:pt>
              </c:numCache>
            </c:numRef>
          </c:val>
        </c:ser>
        <c:ser>
          <c:idx val="1"/>
          <c:order val="4"/>
          <c:tx>
            <c:strRef>
              <c:f>Sheet1!$A$6</c:f>
              <c:strCache>
                <c:ptCount val="1"/>
                <c:pt idx="0">
                  <c:v>Net Petroleum and Biofuels Imports</c:v>
                </c:pt>
              </c:strCache>
            </c:strRef>
          </c:tx>
          <c:spPr>
            <a:solidFill>
              <a:srgbClr val="000000"/>
            </a:solidFill>
            <a:ln>
              <a:noFill/>
            </a:ln>
          </c:spPr>
          <c:cat>
            <c:numRef>
              <c:f>Sheet1!$B$1:$BT$1</c:f>
              <c:numCache>
                <c:formatCode>General</c:formatCode>
                <c:ptCount val="71"/>
                <c:pt idx="0">
                  <c:v>1970</c:v>
                </c:pt>
                <c:pt idx="5">
                  <c:v>1975</c:v>
                </c:pt>
                <c:pt idx="10">
                  <c:v>1980</c:v>
                </c:pt>
                <c:pt idx="15">
                  <c:v>1985</c:v>
                </c:pt>
                <c:pt idx="20">
                  <c:v>1990</c:v>
                </c:pt>
                <c:pt idx="25">
                  <c:v>1995</c:v>
                </c:pt>
                <c:pt idx="30">
                  <c:v>2000</c:v>
                </c:pt>
                <c:pt idx="35">
                  <c:v>2005</c:v>
                </c:pt>
                <c:pt idx="40">
                  <c:v>2010</c:v>
                </c:pt>
                <c:pt idx="45">
                  <c:v>2015</c:v>
                </c:pt>
                <c:pt idx="50">
                  <c:v>2020</c:v>
                </c:pt>
                <c:pt idx="55">
                  <c:v>2025</c:v>
                </c:pt>
                <c:pt idx="60">
                  <c:v>2030</c:v>
                </c:pt>
                <c:pt idx="65">
                  <c:v>2035</c:v>
                </c:pt>
                <c:pt idx="70">
                  <c:v>2040</c:v>
                </c:pt>
              </c:numCache>
            </c:numRef>
          </c:cat>
          <c:val>
            <c:numRef>
              <c:f>Sheet1!$B$6:$BT$6</c:f>
              <c:numCache>
                <c:formatCode>General</c:formatCode>
                <c:ptCount val="71"/>
                <c:pt idx="0">
                  <c:v>3.1605590000000001</c:v>
                </c:pt>
                <c:pt idx="1">
                  <c:v>3.7014659999999999</c:v>
                </c:pt>
                <c:pt idx="2">
                  <c:v>4.5189210000000006</c:v>
                </c:pt>
                <c:pt idx="3">
                  <c:v>6.024877</c:v>
                </c:pt>
                <c:pt idx="4">
                  <c:v>5.8916599999999999</c:v>
                </c:pt>
                <c:pt idx="5">
                  <c:v>5.8463209999999997</c:v>
                </c:pt>
                <c:pt idx="6">
                  <c:v>7.0896499999999998</c:v>
                </c:pt>
                <c:pt idx="7">
                  <c:v>8.5645419999999994</c:v>
                </c:pt>
                <c:pt idx="8">
                  <c:v>8.0016110000000005</c:v>
                </c:pt>
                <c:pt idx="9">
                  <c:v>7.98529</c:v>
                </c:pt>
                <c:pt idx="10">
                  <c:v>6.3646090000000006</c:v>
                </c:pt>
                <c:pt idx="11">
                  <c:v>5.4010899999999999</c:v>
                </c:pt>
                <c:pt idx="12">
                  <c:v>4.2982060000000004</c:v>
                </c:pt>
                <c:pt idx="13">
                  <c:v>4.3120269999999996</c:v>
                </c:pt>
                <c:pt idx="14">
                  <c:v>4.7154610000000003</c:v>
                </c:pt>
                <c:pt idx="15">
                  <c:v>4.2861339999999997</c:v>
                </c:pt>
                <c:pt idx="16">
                  <c:v>5.4389269999999996</c:v>
                </c:pt>
                <c:pt idx="17">
                  <c:v>5.9140480000000002</c:v>
                </c:pt>
                <c:pt idx="18">
                  <c:v>6.5865400000000003</c:v>
                </c:pt>
                <c:pt idx="19">
                  <c:v>7.2017520000000008</c:v>
                </c:pt>
                <c:pt idx="20">
                  <c:v>7.1608869999999998</c:v>
                </c:pt>
                <c:pt idx="21">
                  <c:v>6.625813</c:v>
                </c:pt>
                <c:pt idx="22">
                  <c:v>6.9380139999999999</c:v>
                </c:pt>
                <c:pt idx="23">
                  <c:v>7.6177520000000003</c:v>
                </c:pt>
                <c:pt idx="24">
                  <c:v>8.0540420000000008</c:v>
                </c:pt>
                <c:pt idx="25">
                  <c:v>7.8856890000000002</c:v>
                </c:pt>
                <c:pt idx="26">
                  <c:v>8.4978999999999996</c:v>
                </c:pt>
                <c:pt idx="27">
                  <c:v>9.1581150000000004</c:v>
                </c:pt>
                <c:pt idx="28">
                  <c:v>9.7635319999999997</c:v>
                </c:pt>
                <c:pt idx="29">
                  <c:v>9.9124860000000012</c:v>
                </c:pt>
                <c:pt idx="30">
                  <c:v>10.419060999999999</c:v>
                </c:pt>
                <c:pt idx="31">
                  <c:v>10.900323</c:v>
                </c:pt>
                <c:pt idx="32">
                  <c:v>10.546468000000001</c:v>
                </c:pt>
                <c:pt idx="33">
                  <c:v>11.237789000000001</c:v>
                </c:pt>
                <c:pt idx="34">
                  <c:v>12.096913000000001</c:v>
                </c:pt>
                <c:pt idx="35">
                  <c:v>12.548907999999999</c:v>
                </c:pt>
                <c:pt idx="36">
                  <c:v>12.390468</c:v>
                </c:pt>
                <c:pt idx="37">
                  <c:v>12.035830000000001</c:v>
                </c:pt>
                <c:pt idx="38">
                  <c:v>11.113667</c:v>
                </c:pt>
                <c:pt idx="39">
                  <c:v>9.6665939999999999</c:v>
                </c:pt>
                <c:pt idx="40">
                  <c:v>9.4406809999999997</c:v>
                </c:pt>
                <c:pt idx="41">
                  <c:v>8.4503080000000015</c:v>
                </c:pt>
                <c:pt idx="42">
                  <c:v>7.3931339999999999</c:v>
                </c:pt>
                <c:pt idx="43">
                  <c:v>6.2374429999999998</c:v>
                </c:pt>
                <c:pt idx="44">
                  <c:v>5.043075</c:v>
                </c:pt>
                <c:pt idx="45">
                  <c:v>4.2177800000000003</c:v>
                </c:pt>
                <c:pt idx="46">
                  <c:v>3.8699979999999998</c:v>
                </c:pt>
                <c:pt idx="47">
                  <c:v>3.2013569999999993</c:v>
                </c:pt>
                <c:pt idx="48">
                  <c:v>2.9271059999999998</c:v>
                </c:pt>
                <c:pt idx="49">
                  <c:v>2.7202199999999999</c:v>
                </c:pt>
                <c:pt idx="50">
                  <c:v>2.6968750000000004</c:v>
                </c:pt>
                <c:pt idx="51">
                  <c:v>2.7133529999999997</c:v>
                </c:pt>
                <c:pt idx="52">
                  <c:v>2.7515130000000005</c:v>
                </c:pt>
                <c:pt idx="53">
                  <c:v>2.8218749999999999</c:v>
                </c:pt>
                <c:pt idx="54">
                  <c:v>2.7943450000000003</c:v>
                </c:pt>
                <c:pt idx="55">
                  <c:v>2.8437620000000003</c:v>
                </c:pt>
                <c:pt idx="56">
                  <c:v>2.9627700000000003</c:v>
                </c:pt>
                <c:pt idx="57">
                  <c:v>2.9285629999999991</c:v>
                </c:pt>
                <c:pt idx="58">
                  <c:v>2.8431419999999998</c:v>
                </c:pt>
                <c:pt idx="59">
                  <c:v>2.853834</c:v>
                </c:pt>
                <c:pt idx="60">
                  <c:v>2.8628669999999996</c:v>
                </c:pt>
                <c:pt idx="61">
                  <c:v>3.1084240000000003</c:v>
                </c:pt>
                <c:pt idx="62">
                  <c:v>3.2895050000000001</c:v>
                </c:pt>
                <c:pt idx="63">
                  <c:v>3.3931679999999997</c:v>
                </c:pt>
                <c:pt idx="64">
                  <c:v>3.4439419999999998</c:v>
                </c:pt>
                <c:pt idx="65">
                  <c:v>3.4168780000000005</c:v>
                </c:pt>
                <c:pt idx="66">
                  <c:v>3.4244850000000002</c:v>
                </c:pt>
                <c:pt idx="67">
                  <c:v>3.4292090000000002</c:v>
                </c:pt>
                <c:pt idx="68">
                  <c:v>3.4113299999999995</c:v>
                </c:pt>
                <c:pt idx="69">
                  <c:v>3.4354220000000009</c:v>
                </c:pt>
                <c:pt idx="70">
                  <c:v>3.3566539999999998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4660688"/>
        <c:axId val="194661248"/>
      </c:areaChart>
      <c:catAx>
        <c:axId val="1946606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rgbClr val="000000"/>
            </a:solidFill>
          </a:ln>
        </c:spPr>
        <c:txPr>
          <a:bodyPr rot="0" vert="horz"/>
          <a:lstStyle/>
          <a:p>
            <a:pPr>
              <a:defRPr sz="1200"/>
            </a:pPr>
            <a:endParaRPr lang="en-US"/>
          </a:p>
        </c:txPr>
        <c:crossAx val="194661248"/>
        <c:crosses val="autoZero"/>
        <c:auto val="1"/>
        <c:lblAlgn val="ctr"/>
        <c:lblOffset val="100"/>
        <c:tickLblSkip val="5"/>
        <c:tickMarkSkip val="5"/>
        <c:noMultiLvlLbl val="0"/>
      </c:catAx>
      <c:valAx>
        <c:axId val="194661248"/>
        <c:scaling>
          <c:orientation val="minMax"/>
          <c:max val="25"/>
        </c:scaling>
        <c:delete val="0"/>
        <c:axPos val="l"/>
        <c:majorGridlines>
          <c:spPr>
            <a:ln>
              <a:solidFill>
                <a:schemeClr val="bg1">
                  <a:lumMod val="65000"/>
                </a:schemeClr>
              </a:solidFill>
            </a:ln>
          </c:spPr>
        </c:majorGridlines>
        <c:numFmt formatCode="#,##0" sourceLinked="0"/>
        <c:majorTickMark val="out"/>
        <c:minorTickMark val="none"/>
        <c:tickLblPos val="nextTo"/>
        <c:spPr>
          <a:ln>
            <a:noFill/>
          </a:ln>
        </c:spPr>
        <c:txPr>
          <a:bodyPr rot="0" vert="horz"/>
          <a:lstStyle/>
          <a:p>
            <a:pPr>
              <a:defRPr sz="1200"/>
            </a:pPr>
            <a:endParaRPr lang="en-US"/>
          </a:p>
        </c:txPr>
        <c:crossAx val="194660688"/>
        <c:crosses val="autoZero"/>
        <c:crossBetween val="midCat"/>
        <c:majorUnit val="5"/>
      </c:valAx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9248826291079785E-2"/>
          <c:y val="6.5989847715736072E-2"/>
          <c:w val="0.88262910798122052"/>
          <c:h val="0.80456852791878153"/>
        </c:manualLayout>
      </c:layout>
      <c:areaChart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Alaska</c:v>
                </c:pt>
              </c:strCache>
            </c:strRef>
          </c:tx>
          <c:spPr>
            <a:solidFill>
              <a:srgbClr val="0096D7"/>
            </a:solidFill>
            <a:ln>
              <a:noFill/>
            </a:ln>
          </c:spPr>
          <c:cat>
            <c:numRef>
              <c:f>Sheet1!$B$1:$DH$1</c:f>
              <c:numCache>
                <c:formatCode>General</c:formatCode>
                <c:ptCount val="111"/>
                <c:pt idx="0">
                  <c:v>1990</c:v>
                </c:pt>
                <c:pt idx="10">
                  <c:v>2000</c:v>
                </c:pt>
                <c:pt idx="20">
                  <c:v>2010</c:v>
                </c:pt>
                <c:pt idx="30">
                  <c:v>2020</c:v>
                </c:pt>
                <c:pt idx="40">
                  <c:v>2030</c:v>
                </c:pt>
                <c:pt idx="50">
                  <c:v>2040</c:v>
                </c:pt>
                <c:pt idx="60">
                  <c:v>2020</c:v>
                </c:pt>
                <c:pt idx="70">
                  <c:v>2030</c:v>
                </c:pt>
                <c:pt idx="80">
                  <c:v>2040</c:v>
                </c:pt>
                <c:pt idx="90">
                  <c:v>2020</c:v>
                </c:pt>
                <c:pt idx="100">
                  <c:v>2030</c:v>
                </c:pt>
                <c:pt idx="110">
                  <c:v>2040</c:v>
                </c:pt>
              </c:numCache>
            </c:numRef>
          </c:cat>
          <c:val>
            <c:numRef>
              <c:f>Sheet1!$B$2:$DH$2</c:f>
              <c:numCache>
                <c:formatCode>General</c:formatCode>
                <c:ptCount val="111"/>
                <c:pt idx="0">
                  <c:v>1.774</c:v>
                </c:pt>
                <c:pt idx="1">
                  <c:v>1.798</c:v>
                </c:pt>
                <c:pt idx="2">
                  <c:v>1.7143029999999999</c:v>
                </c:pt>
                <c:pt idx="3">
                  <c:v>1.5840000000000001</c:v>
                </c:pt>
                <c:pt idx="4">
                  <c:v>1.5589999999999999</c:v>
                </c:pt>
                <c:pt idx="5">
                  <c:v>1.4810000000000001</c:v>
                </c:pt>
                <c:pt idx="6">
                  <c:v>1.3921859999999999</c:v>
                </c:pt>
                <c:pt idx="7">
                  <c:v>1.296</c:v>
                </c:pt>
                <c:pt idx="8">
                  <c:v>1.175</c:v>
                </c:pt>
                <c:pt idx="9">
                  <c:v>1.0503</c:v>
                </c:pt>
                <c:pt idx="10">
                  <c:v>0.97034200000000004</c:v>
                </c:pt>
                <c:pt idx="11">
                  <c:v>0.96299999999999997</c:v>
                </c:pt>
                <c:pt idx="12">
                  <c:v>0.98499999999999999</c:v>
                </c:pt>
                <c:pt idx="13">
                  <c:v>0.97399999999999998</c:v>
                </c:pt>
                <c:pt idx="14">
                  <c:v>0.90851099999999996</c:v>
                </c:pt>
                <c:pt idx="15">
                  <c:v>0.86399999999999999</c:v>
                </c:pt>
                <c:pt idx="16">
                  <c:v>0.74099999999999999</c:v>
                </c:pt>
                <c:pt idx="17">
                  <c:v>0.72199999999999998</c:v>
                </c:pt>
                <c:pt idx="18">
                  <c:v>0.68500000000000005</c:v>
                </c:pt>
                <c:pt idx="19">
                  <c:v>0.64600000000000002</c:v>
                </c:pt>
                <c:pt idx="20">
                  <c:v>0.59899999999999998</c:v>
                </c:pt>
                <c:pt idx="21">
                  <c:v>0.56100000000000005</c:v>
                </c:pt>
                <c:pt idx="22">
                  <c:v>0.52700000000000002</c:v>
                </c:pt>
                <c:pt idx="23">
                  <c:v>0.51500000000000001</c:v>
                </c:pt>
                <c:pt idx="24">
                  <c:v>0.49299999999999999</c:v>
                </c:pt>
                <c:pt idx="25">
                  <c:v>0.44990000000000002</c:v>
                </c:pt>
                <c:pt idx="26">
                  <c:v>0.43314599999999998</c:v>
                </c:pt>
                <c:pt idx="27">
                  <c:v>0.44387799999999999</c:v>
                </c:pt>
                <c:pt idx="28">
                  <c:v>0.448571</c:v>
                </c:pt>
                <c:pt idx="29">
                  <c:v>0.43304199999999998</c:v>
                </c:pt>
                <c:pt idx="30">
                  <c:v>0.41838999999999998</c:v>
                </c:pt>
                <c:pt idx="31">
                  <c:v>0.396088</c:v>
                </c:pt>
                <c:pt idx="32">
                  <c:v>0.37515799999999999</c:v>
                </c:pt>
                <c:pt idx="33">
                  <c:v>0.35427599999999998</c:v>
                </c:pt>
                <c:pt idx="34">
                  <c:v>0.33503899999999998</c:v>
                </c:pt>
                <c:pt idx="35">
                  <c:v>0.31729099999999999</c:v>
                </c:pt>
                <c:pt idx="36">
                  <c:v>0.30088999999999999</c:v>
                </c:pt>
                <c:pt idx="37">
                  <c:v>0.28302500000000003</c:v>
                </c:pt>
                <c:pt idx="38">
                  <c:v>0.26642399999999999</c:v>
                </c:pt>
                <c:pt idx="39">
                  <c:v>0.251085</c:v>
                </c:pt>
                <c:pt idx="40">
                  <c:v>0.23689299999999999</c:v>
                </c:pt>
                <c:pt idx="41">
                  <c:v>0.223742</c:v>
                </c:pt>
                <c:pt idx="42">
                  <c:v>0.21154100000000001</c:v>
                </c:pt>
                <c:pt idx="43">
                  <c:v>0.200206</c:v>
                </c:pt>
                <c:pt idx="44">
                  <c:v>0.18966</c:v>
                </c:pt>
                <c:pt idx="45">
                  <c:v>0.17983499999999999</c:v>
                </c:pt>
                <c:pt idx="46">
                  <c:v>0.17067099999999999</c:v>
                </c:pt>
                <c:pt idx="47">
                  <c:v>0.22137100000000001</c:v>
                </c:pt>
                <c:pt idx="48">
                  <c:v>0.29237999999999997</c:v>
                </c:pt>
                <c:pt idx="49">
                  <c:v>0.34414600000000001</c:v>
                </c:pt>
                <c:pt idx="50">
                  <c:v>0.337119</c:v>
                </c:pt>
                <c:pt idx="51">
                  <c:v>0.337119</c:v>
                </c:pt>
                <c:pt idx="52">
                  <c:v>0.51500000000000001</c:v>
                </c:pt>
                <c:pt idx="53">
                  <c:v>0.51500000000000001</c:v>
                </c:pt>
                <c:pt idx="54">
                  <c:v>0.49299999999999999</c:v>
                </c:pt>
                <c:pt idx="55">
                  <c:v>0.44990000000000002</c:v>
                </c:pt>
                <c:pt idx="56">
                  <c:v>0.43314599999999998</c:v>
                </c:pt>
                <c:pt idx="57">
                  <c:v>0.44387799999999999</c:v>
                </c:pt>
                <c:pt idx="58">
                  <c:v>0.448571</c:v>
                </c:pt>
                <c:pt idx="59">
                  <c:v>0.43304199999999998</c:v>
                </c:pt>
                <c:pt idx="60">
                  <c:v>0.41838999999999998</c:v>
                </c:pt>
                <c:pt idx="61">
                  <c:v>0.396088</c:v>
                </c:pt>
                <c:pt idx="62">
                  <c:v>0.37515799999999999</c:v>
                </c:pt>
                <c:pt idx="63">
                  <c:v>0.35427599999999998</c:v>
                </c:pt>
                <c:pt idx="64">
                  <c:v>0.33503899999999998</c:v>
                </c:pt>
                <c:pt idx="65">
                  <c:v>0.31729099999999999</c:v>
                </c:pt>
                <c:pt idx="66">
                  <c:v>0.30088999999999999</c:v>
                </c:pt>
                <c:pt idx="67">
                  <c:v>0.28302500000000003</c:v>
                </c:pt>
                <c:pt idx="68">
                  <c:v>0.26642399999999999</c:v>
                </c:pt>
                <c:pt idx="69">
                  <c:v>0.251085</c:v>
                </c:pt>
                <c:pt idx="70">
                  <c:v>0.23689299999999999</c:v>
                </c:pt>
                <c:pt idx="71">
                  <c:v>0.223742</c:v>
                </c:pt>
                <c:pt idx="72">
                  <c:v>0.21154100000000001</c:v>
                </c:pt>
                <c:pt idx="73">
                  <c:v>0.200206</c:v>
                </c:pt>
                <c:pt idx="74">
                  <c:v>0.18966</c:v>
                </c:pt>
                <c:pt idx="75">
                  <c:v>0.17983499999999999</c:v>
                </c:pt>
                <c:pt idx="76">
                  <c:v>0.17067099999999999</c:v>
                </c:pt>
                <c:pt idx="77">
                  <c:v>0.16211100000000001</c:v>
                </c:pt>
                <c:pt idx="78">
                  <c:v>0.15410599999999999</c:v>
                </c:pt>
                <c:pt idx="79">
                  <c:v>0.14661099999999999</c:v>
                </c:pt>
                <c:pt idx="80">
                  <c:v>0.13958499999999999</c:v>
                </c:pt>
                <c:pt idx="81">
                  <c:v>0.13958499999999999</c:v>
                </c:pt>
                <c:pt idx="82">
                  <c:v>0.51500000000000001</c:v>
                </c:pt>
                <c:pt idx="83">
                  <c:v>0.51500000000000001</c:v>
                </c:pt>
                <c:pt idx="84">
                  <c:v>0.49299999999999999</c:v>
                </c:pt>
                <c:pt idx="85">
                  <c:v>0.44990000000000002</c:v>
                </c:pt>
                <c:pt idx="86">
                  <c:v>0.43314599999999998</c:v>
                </c:pt>
                <c:pt idx="87">
                  <c:v>0.44387799999999999</c:v>
                </c:pt>
                <c:pt idx="88">
                  <c:v>0.448571</c:v>
                </c:pt>
                <c:pt idx="89">
                  <c:v>0.43304199999999998</c:v>
                </c:pt>
                <c:pt idx="90">
                  <c:v>0.41838999999999998</c:v>
                </c:pt>
                <c:pt idx="91">
                  <c:v>0.396088</c:v>
                </c:pt>
                <c:pt idx="92">
                  <c:v>0.37515799999999999</c:v>
                </c:pt>
                <c:pt idx="93">
                  <c:v>0.35427599999999998</c:v>
                </c:pt>
                <c:pt idx="94">
                  <c:v>0.33503899999999998</c:v>
                </c:pt>
                <c:pt idx="95">
                  <c:v>0.31729099999999999</c:v>
                </c:pt>
                <c:pt idx="96">
                  <c:v>0.30088999999999999</c:v>
                </c:pt>
                <c:pt idx="97">
                  <c:v>0.28302500000000003</c:v>
                </c:pt>
                <c:pt idx="98">
                  <c:v>4.4739999999999997E-3</c:v>
                </c:pt>
                <c:pt idx="99">
                  <c:v>4.2859999999999999E-3</c:v>
                </c:pt>
                <c:pt idx="100">
                  <c:v>4.1060000000000003E-3</c:v>
                </c:pt>
                <c:pt idx="101">
                  <c:v>3.934E-3</c:v>
                </c:pt>
                <c:pt idx="102">
                  <c:v>3.7690000000000002E-3</c:v>
                </c:pt>
                <c:pt idx="103">
                  <c:v>3.6099999999999999E-3</c:v>
                </c:pt>
                <c:pt idx="104">
                  <c:v>3.4589999999999998E-3</c:v>
                </c:pt>
                <c:pt idx="105">
                  <c:v>3.3140000000000001E-3</c:v>
                </c:pt>
                <c:pt idx="106">
                  <c:v>3.1740000000000002E-3</c:v>
                </c:pt>
                <c:pt idx="107">
                  <c:v>3.0409999999999999E-3</c:v>
                </c:pt>
                <c:pt idx="108">
                  <c:v>2.9129999999999998E-3</c:v>
                </c:pt>
                <c:pt idx="109">
                  <c:v>2.7910000000000001E-3</c:v>
                </c:pt>
                <c:pt idx="110">
                  <c:v>2.6740000000000002E-3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Other onshore</c:v>
                </c:pt>
              </c:strCache>
            </c:strRef>
          </c:tx>
          <c:spPr>
            <a:solidFill>
              <a:srgbClr val="000000"/>
            </a:solidFill>
            <a:ln>
              <a:noFill/>
            </a:ln>
          </c:spPr>
          <c:cat>
            <c:numRef>
              <c:f>Sheet1!$B$1:$DH$1</c:f>
              <c:numCache>
                <c:formatCode>General</c:formatCode>
                <c:ptCount val="111"/>
                <c:pt idx="0">
                  <c:v>1990</c:v>
                </c:pt>
                <c:pt idx="10">
                  <c:v>2000</c:v>
                </c:pt>
                <c:pt idx="20">
                  <c:v>2010</c:v>
                </c:pt>
                <c:pt idx="30">
                  <c:v>2020</c:v>
                </c:pt>
                <c:pt idx="40">
                  <c:v>2030</c:v>
                </c:pt>
                <c:pt idx="50">
                  <c:v>2040</c:v>
                </c:pt>
                <c:pt idx="60">
                  <c:v>2020</c:v>
                </c:pt>
                <c:pt idx="70">
                  <c:v>2030</c:v>
                </c:pt>
                <c:pt idx="80">
                  <c:v>2040</c:v>
                </c:pt>
                <c:pt idx="90">
                  <c:v>2020</c:v>
                </c:pt>
                <c:pt idx="100">
                  <c:v>2030</c:v>
                </c:pt>
                <c:pt idx="110">
                  <c:v>2040</c:v>
                </c:pt>
              </c:numCache>
            </c:numRef>
          </c:cat>
          <c:val>
            <c:numRef>
              <c:f>Sheet1!$B$3:$DH$3</c:f>
              <c:numCache>
                <c:formatCode>General</c:formatCode>
                <c:ptCount val="111"/>
                <c:pt idx="0">
                  <c:v>4.6259990000000002</c:v>
                </c:pt>
                <c:pt idx="1">
                  <c:v>4.5880000000000001</c:v>
                </c:pt>
                <c:pt idx="2">
                  <c:v>4.3829760000000002</c:v>
                </c:pt>
                <c:pt idx="3">
                  <c:v>4.17</c:v>
                </c:pt>
                <c:pt idx="4">
                  <c:v>3.96</c:v>
                </c:pt>
                <c:pt idx="5">
                  <c:v>3.8119999999999998</c:v>
                </c:pt>
                <c:pt idx="6">
                  <c:v>3.7547079999999999</c:v>
                </c:pt>
                <c:pt idx="7">
                  <c:v>3.7519999999999998</c:v>
                </c:pt>
                <c:pt idx="8">
                  <c:v>3.6019999999999999</c:v>
                </c:pt>
                <c:pt idx="9">
                  <c:v>3.2719999999999998</c:v>
                </c:pt>
                <c:pt idx="10">
                  <c:v>2.958126</c:v>
                </c:pt>
                <c:pt idx="11">
                  <c:v>2.8620000000000001</c:v>
                </c:pt>
                <c:pt idx="12">
                  <c:v>2.7749999999999999</c:v>
                </c:pt>
                <c:pt idx="13">
                  <c:v>2.718</c:v>
                </c:pt>
                <c:pt idx="14">
                  <c:v>2.6509900000000002</c:v>
                </c:pt>
                <c:pt idx="15">
                  <c:v>2.601</c:v>
                </c:pt>
                <c:pt idx="16">
                  <c:v>2.605</c:v>
                </c:pt>
                <c:pt idx="17">
                  <c:v>2.5999999999999996</c:v>
                </c:pt>
                <c:pt idx="18">
                  <c:v>2.4299999999999997</c:v>
                </c:pt>
                <c:pt idx="19">
                  <c:v>2.3370000000000002</c:v>
                </c:pt>
                <c:pt idx="20">
                  <c:v>2.3380000000000001</c:v>
                </c:pt>
                <c:pt idx="21">
                  <c:v>2.3489990000000001</c:v>
                </c:pt>
                <c:pt idx="22">
                  <c:v>2.4040010000000001</c:v>
                </c:pt>
                <c:pt idx="23">
                  <c:v>2.4189990000000003</c:v>
                </c:pt>
                <c:pt idx="24">
                  <c:v>2.447263</c:v>
                </c:pt>
                <c:pt idx="25">
                  <c:v>2.4441579999999998</c:v>
                </c:pt>
                <c:pt idx="26">
                  <c:v>2.4304110000000003</c:v>
                </c:pt>
                <c:pt idx="27">
                  <c:v>2.3671889999999998</c:v>
                </c:pt>
                <c:pt idx="28">
                  <c:v>2.381024</c:v>
                </c:pt>
                <c:pt idx="29">
                  <c:v>2.401157</c:v>
                </c:pt>
                <c:pt idx="30">
                  <c:v>2.4309970000000001</c:v>
                </c:pt>
                <c:pt idx="31">
                  <c:v>2.4775130000000001</c:v>
                </c:pt>
                <c:pt idx="32">
                  <c:v>2.5140669999999998</c:v>
                </c:pt>
                <c:pt idx="33">
                  <c:v>2.570144</c:v>
                </c:pt>
                <c:pt idx="34">
                  <c:v>2.6384439999999998</c:v>
                </c:pt>
                <c:pt idx="35">
                  <c:v>2.7021060000000001</c:v>
                </c:pt>
                <c:pt idx="36">
                  <c:v>2.7673969999999999</c:v>
                </c:pt>
                <c:pt idx="37">
                  <c:v>2.8207140000000002</c:v>
                </c:pt>
                <c:pt idx="38">
                  <c:v>2.8360960000000004</c:v>
                </c:pt>
                <c:pt idx="39">
                  <c:v>2.7919350000000001</c:v>
                </c:pt>
                <c:pt idx="40">
                  <c:v>2.7725059999999999</c:v>
                </c:pt>
                <c:pt idx="41">
                  <c:v>2.7379849999999997</c:v>
                </c:pt>
                <c:pt idx="42">
                  <c:v>2.720021</c:v>
                </c:pt>
                <c:pt idx="43">
                  <c:v>2.6972670000000001</c:v>
                </c:pt>
                <c:pt idx="44">
                  <c:v>2.6826999999999996</c:v>
                </c:pt>
                <c:pt idx="45">
                  <c:v>2.6701290000000002</c:v>
                </c:pt>
                <c:pt idx="46">
                  <c:v>2.6700349999999999</c:v>
                </c:pt>
                <c:pt idx="47">
                  <c:v>2.649302</c:v>
                </c:pt>
                <c:pt idx="48">
                  <c:v>2.6395460000000002</c:v>
                </c:pt>
                <c:pt idx="49">
                  <c:v>2.6421969999999999</c:v>
                </c:pt>
                <c:pt idx="50">
                  <c:v>2.6375789999999997</c:v>
                </c:pt>
                <c:pt idx="51">
                  <c:v>2.6375789999999997</c:v>
                </c:pt>
                <c:pt idx="52">
                  <c:v>2.4189990000000003</c:v>
                </c:pt>
                <c:pt idx="53">
                  <c:v>2.4189990000000003</c:v>
                </c:pt>
                <c:pt idx="54">
                  <c:v>2.4430319999999996</c:v>
                </c:pt>
                <c:pt idx="55">
                  <c:v>2.3874179999999998</c:v>
                </c:pt>
                <c:pt idx="56">
                  <c:v>2.3442370000000001</c:v>
                </c:pt>
                <c:pt idx="57">
                  <c:v>2.3030419999999996</c:v>
                </c:pt>
                <c:pt idx="58">
                  <c:v>2.360474</c:v>
                </c:pt>
                <c:pt idx="59">
                  <c:v>2.4020029999999997</c:v>
                </c:pt>
                <c:pt idx="60">
                  <c:v>2.433786</c:v>
                </c:pt>
                <c:pt idx="61">
                  <c:v>2.4791240000000001</c:v>
                </c:pt>
                <c:pt idx="62">
                  <c:v>2.5155919999999998</c:v>
                </c:pt>
                <c:pt idx="63">
                  <c:v>2.5609280000000001</c:v>
                </c:pt>
                <c:pt idx="64">
                  <c:v>2.623122</c:v>
                </c:pt>
                <c:pt idx="65">
                  <c:v>2.6766130000000001</c:v>
                </c:pt>
                <c:pt idx="66">
                  <c:v>2.748828</c:v>
                </c:pt>
                <c:pt idx="67">
                  <c:v>2.8220169999999998</c:v>
                </c:pt>
                <c:pt idx="68">
                  <c:v>2.8277160000000001</c:v>
                </c:pt>
                <c:pt idx="69">
                  <c:v>2.8219479999999999</c:v>
                </c:pt>
                <c:pt idx="70">
                  <c:v>2.7983370000000001</c:v>
                </c:pt>
                <c:pt idx="71">
                  <c:v>2.7644520000000004</c:v>
                </c:pt>
                <c:pt idx="72">
                  <c:v>2.7394540000000003</c:v>
                </c:pt>
                <c:pt idx="73">
                  <c:v>2.709705</c:v>
                </c:pt>
                <c:pt idx="74">
                  <c:v>2.6868069999999999</c:v>
                </c:pt>
                <c:pt idx="75">
                  <c:v>2.6579600000000001</c:v>
                </c:pt>
                <c:pt idx="76">
                  <c:v>2.6298909999999998</c:v>
                </c:pt>
                <c:pt idx="77">
                  <c:v>2.6009800000000003</c:v>
                </c:pt>
                <c:pt idx="78">
                  <c:v>2.559507</c:v>
                </c:pt>
                <c:pt idx="79">
                  <c:v>2.5154900000000002</c:v>
                </c:pt>
                <c:pt idx="80">
                  <c:v>2.4678180000000003</c:v>
                </c:pt>
                <c:pt idx="81">
                  <c:v>2.4678180000000003</c:v>
                </c:pt>
                <c:pt idx="82">
                  <c:v>2.4189990000000003</c:v>
                </c:pt>
                <c:pt idx="83">
                  <c:v>2.4189990000000003</c:v>
                </c:pt>
                <c:pt idx="84">
                  <c:v>2.447263</c:v>
                </c:pt>
                <c:pt idx="85">
                  <c:v>2.4510209999999999</c:v>
                </c:pt>
                <c:pt idx="86">
                  <c:v>2.4178679999999999</c:v>
                </c:pt>
                <c:pt idx="87">
                  <c:v>2.3360469999999998</c:v>
                </c:pt>
                <c:pt idx="88">
                  <c:v>2.3514870000000001</c:v>
                </c:pt>
                <c:pt idx="89">
                  <c:v>2.3588179999999999</c:v>
                </c:pt>
                <c:pt idx="90">
                  <c:v>2.370657</c:v>
                </c:pt>
                <c:pt idx="91">
                  <c:v>2.401691</c:v>
                </c:pt>
                <c:pt idx="92">
                  <c:v>2.4113850000000001</c:v>
                </c:pt>
                <c:pt idx="93">
                  <c:v>2.439851</c:v>
                </c:pt>
                <c:pt idx="94">
                  <c:v>2.4772909999999997</c:v>
                </c:pt>
                <c:pt idx="95">
                  <c:v>2.5162930000000001</c:v>
                </c:pt>
                <c:pt idx="96">
                  <c:v>2.5521389999999999</c:v>
                </c:pt>
                <c:pt idx="97">
                  <c:v>2.5732819999999998</c:v>
                </c:pt>
                <c:pt idx="98">
                  <c:v>2.5265919999999999</c:v>
                </c:pt>
                <c:pt idx="99">
                  <c:v>2.4945029999999999</c:v>
                </c:pt>
                <c:pt idx="100">
                  <c:v>2.4682629999999999</c:v>
                </c:pt>
                <c:pt idx="101">
                  <c:v>2.4346129999999997</c:v>
                </c:pt>
                <c:pt idx="102">
                  <c:v>2.3991790000000002</c:v>
                </c:pt>
                <c:pt idx="103">
                  <c:v>2.362298</c:v>
                </c:pt>
                <c:pt idx="104">
                  <c:v>2.33447</c:v>
                </c:pt>
                <c:pt idx="105">
                  <c:v>2.2946879999999998</c:v>
                </c:pt>
                <c:pt idx="106">
                  <c:v>2.2617669999999999</c:v>
                </c:pt>
                <c:pt idx="107">
                  <c:v>2.2130079999999999</c:v>
                </c:pt>
                <c:pt idx="108">
                  <c:v>2.17401</c:v>
                </c:pt>
                <c:pt idx="109">
                  <c:v>2.1357340000000002</c:v>
                </c:pt>
                <c:pt idx="110">
                  <c:v>2.0938090000000003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Offshore</c:v>
                </c:pt>
              </c:strCache>
            </c:strRef>
          </c:tx>
          <c:spPr>
            <a:solidFill>
              <a:srgbClr val="A33340"/>
            </a:solidFill>
            <a:ln>
              <a:noFill/>
            </a:ln>
          </c:spPr>
          <c:cat>
            <c:numRef>
              <c:f>Sheet1!$B$1:$DH$1</c:f>
              <c:numCache>
                <c:formatCode>General</c:formatCode>
                <c:ptCount val="111"/>
                <c:pt idx="0">
                  <c:v>1990</c:v>
                </c:pt>
                <c:pt idx="10">
                  <c:v>2000</c:v>
                </c:pt>
                <c:pt idx="20">
                  <c:v>2010</c:v>
                </c:pt>
                <c:pt idx="30">
                  <c:v>2020</c:v>
                </c:pt>
                <c:pt idx="40">
                  <c:v>2030</c:v>
                </c:pt>
                <c:pt idx="50">
                  <c:v>2040</c:v>
                </c:pt>
                <c:pt idx="60">
                  <c:v>2020</c:v>
                </c:pt>
                <c:pt idx="70">
                  <c:v>2030</c:v>
                </c:pt>
                <c:pt idx="80">
                  <c:v>2040</c:v>
                </c:pt>
                <c:pt idx="90">
                  <c:v>2020</c:v>
                </c:pt>
                <c:pt idx="100">
                  <c:v>2030</c:v>
                </c:pt>
                <c:pt idx="110">
                  <c:v>2040</c:v>
                </c:pt>
              </c:numCache>
            </c:numRef>
          </c:cat>
          <c:val>
            <c:numRef>
              <c:f>Sheet1!$B$4:$DH$4</c:f>
              <c:numCache>
                <c:formatCode>General</c:formatCode>
                <c:ptCount val="111"/>
                <c:pt idx="0">
                  <c:v>0.95399999999999996</c:v>
                </c:pt>
                <c:pt idx="1">
                  <c:v>1.0229999999999999</c:v>
                </c:pt>
                <c:pt idx="2">
                  <c:v>1.0690710000000001</c:v>
                </c:pt>
                <c:pt idx="3">
                  <c:v>1.0900000000000001</c:v>
                </c:pt>
                <c:pt idx="4">
                  <c:v>1.1379999999999999</c:v>
                </c:pt>
                <c:pt idx="5">
                  <c:v>1.2609999999999999</c:v>
                </c:pt>
                <c:pt idx="6">
                  <c:v>1.3143990000000001</c:v>
                </c:pt>
                <c:pt idx="7">
                  <c:v>1.401</c:v>
                </c:pt>
                <c:pt idx="8">
                  <c:v>1.4730000000000001</c:v>
                </c:pt>
                <c:pt idx="9">
                  <c:v>1.5580000000000001</c:v>
                </c:pt>
                <c:pt idx="10">
                  <c:v>1.612582</c:v>
                </c:pt>
                <c:pt idx="11">
                  <c:v>1.7050000000000001</c:v>
                </c:pt>
                <c:pt idx="12">
                  <c:v>1.72</c:v>
                </c:pt>
                <c:pt idx="13">
                  <c:v>1.694</c:v>
                </c:pt>
                <c:pt idx="14">
                  <c:v>1.6085929999999999</c:v>
                </c:pt>
                <c:pt idx="15">
                  <c:v>1.419</c:v>
                </c:pt>
                <c:pt idx="16">
                  <c:v>1.4279999999999999</c:v>
                </c:pt>
                <c:pt idx="17">
                  <c:v>1.411</c:v>
                </c:pt>
                <c:pt idx="18">
                  <c:v>1.286</c:v>
                </c:pt>
                <c:pt idx="19">
                  <c:v>1.6830000000000001</c:v>
                </c:pt>
                <c:pt idx="20">
                  <c:v>1.663</c:v>
                </c:pt>
                <c:pt idx="21">
                  <c:v>1.4279999999999999</c:v>
                </c:pt>
                <c:pt idx="22">
                  <c:v>1.3779999999999999</c:v>
                </c:pt>
                <c:pt idx="23">
                  <c:v>1.3560000000000001</c:v>
                </c:pt>
                <c:pt idx="24">
                  <c:v>1.5029999999999999</c:v>
                </c:pt>
                <c:pt idx="25">
                  <c:v>1.6419999999999999</c:v>
                </c:pt>
                <c:pt idx="26">
                  <c:v>1.745932</c:v>
                </c:pt>
                <c:pt idx="27">
                  <c:v>1.9153039999999999</c:v>
                </c:pt>
                <c:pt idx="28">
                  <c:v>2.0737580000000002</c:v>
                </c:pt>
                <c:pt idx="29">
                  <c:v>2.1848740000000002</c:v>
                </c:pt>
                <c:pt idx="30">
                  <c:v>2.149689</c:v>
                </c:pt>
                <c:pt idx="31">
                  <c:v>2.1092170000000001</c:v>
                </c:pt>
                <c:pt idx="32">
                  <c:v>2.0736569999999999</c:v>
                </c:pt>
                <c:pt idx="33">
                  <c:v>2.0214099999999999</c:v>
                </c:pt>
                <c:pt idx="34">
                  <c:v>2.0043099999999998</c:v>
                </c:pt>
                <c:pt idx="35">
                  <c:v>1.951916</c:v>
                </c:pt>
                <c:pt idx="36">
                  <c:v>1.9518709999999999</c:v>
                </c:pt>
                <c:pt idx="37">
                  <c:v>1.9969730000000001</c:v>
                </c:pt>
                <c:pt idx="38">
                  <c:v>2.0980430000000001</c:v>
                </c:pt>
                <c:pt idx="39">
                  <c:v>2.1560100000000002</c:v>
                </c:pt>
                <c:pt idx="40">
                  <c:v>2.2061839999999999</c:v>
                </c:pt>
                <c:pt idx="41">
                  <c:v>2.201781</c:v>
                </c:pt>
                <c:pt idx="42">
                  <c:v>2.178528</c:v>
                </c:pt>
                <c:pt idx="43">
                  <c:v>2.1572079999999998</c:v>
                </c:pt>
                <c:pt idx="44">
                  <c:v>2.1289349999999998</c:v>
                </c:pt>
                <c:pt idx="45">
                  <c:v>2.1367569999999998</c:v>
                </c:pt>
                <c:pt idx="46">
                  <c:v>2.118554</c:v>
                </c:pt>
                <c:pt idx="47">
                  <c:v>2.0996290000000002</c:v>
                </c:pt>
                <c:pt idx="48">
                  <c:v>2.1205449999999999</c:v>
                </c:pt>
                <c:pt idx="49">
                  <c:v>2.0853320000000002</c:v>
                </c:pt>
                <c:pt idx="50">
                  <c:v>2.165146</c:v>
                </c:pt>
                <c:pt idx="51">
                  <c:v>2.165146</c:v>
                </c:pt>
                <c:pt idx="52">
                  <c:v>1.3560000000000001</c:v>
                </c:pt>
                <c:pt idx="53">
                  <c:v>1.3560000000000001</c:v>
                </c:pt>
                <c:pt idx="54">
                  <c:v>1.5029999999999999</c:v>
                </c:pt>
                <c:pt idx="55">
                  <c:v>1.6419999999999999</c:v>
                </c:pt>
                <c:pt idx="56">
                  <c:v>1.762381</c:v>
                </c:pt>
                <c:pt idx="57">
                  <c:v>1.970926</c:v>
                </c:pt>
                <c:pt idx="58">
                  <c:v>2.20174</c:v>
                </c:pt>
                <c:pt idx="59">
                  <c:v>2.3106589999999998</c:v>
                </c:pt>
                <c:pt idx="60">
                  <c:v>2.3070219999999999</c:v>
                </c:pt>
                <c:pt idx="61">
                  <c:v>2.2808199999999998</c:v>
                </c:pt>
                <c:pt idx="62">
                  <c:v>2.316821</c:v>
                </c:pt>
                <c:pt idx="63">
                  <c:v>2.2784170000000001</c:v>
                </c:pt>
                <c:pt idx="64">
                  <c:v>2.2685379999999999</c:v>
                </c:pt>
                <c:pt idx="65">
                  <c:v>2.2327409999999999</c:v>
                </c:pt>
                <c:pt idx="66">
                  <c:v>2.2046739999999998</c:v>
                </c:pt>
                <c:pt idx="67">
                  <c:v>2.2240489999999999</c:v>
                </c:pt>
                <c:pt idx="68">
                  <c:v>2.2170350000000001</c:v>
                </c:pt>
                <c:pt idx="69">
                  <c:v>2.2972589999999999</c:v>
                </c:pt>
                <c:pt idx="70">
                  <c:v>2.3710399999999998</c:v>
                </c:pt>
                <c:pt idx="71">
                  <c:v>2.3646910000000001</c:v>
                </c:pt>
                <c:pt idx="72">
                  <c:v>2.3489010000000001</c:v>
                </c:pt>
                <c:pt idx="73">
                  <c:v>2.3699370000000002</c:v>
                </c:pt>
                <c:pt idx="74">
                  <c:v>2.3308520000000001</c:v>
                </c:pt>
                <c:pt idx="75">
                  <c:v>2.3271820000000001</c:v>
                </c:pt>
                <c:pt idx="76">
                  <c:v>2.4036490000000001</c:v>
                </c:pt>
                <c:pt idx="77">
                  <c:v>2.378895</c:v>
                </c:pt>
                <c:pt idx="78">
                  <c:v>2.3618260000000002</c:v>
                </c:pt>
                <c:pt idx="79">
                  <c:v>2.4058359999999999</c:v>
                </c:pt>
                <c:pt idx="80">
                  <c:v>2.418269</c:v>
                </c:pt>
                <c:pt idx="81">
                  <c:v>2.418269</c:v>
                </c:pt>
                <c:pt idx="82">
                  <c:v>1.3560000000000001</c:v>
                </c:pt>
                <c:pt idx="83">
                  <c:v>1.3560000000000001</c:v>
                </c:pt>
                <c:pt idx="84">
                  <c:v>1.5029999999999999</c:v>
                </c:pt>
                <c:pt idx="85">
                  <c:v>1.6419999999999999</c:v>
                </c:pt>
                <c:pt idx="86">
                  <c:v>1.745932</c:v>
                </c:pt>
                <c:pt idx="87">
                  <c:v>1.9064749999999999</c:v>
                </c:pt>
                <c:pt idx="88">
                  <c:v>2.0515780000000001</c:v>
                </c:pt>
                <c:pt idx="89">
                  <c:v>2.158128</c:v>
                </c:pt>
                <c:pt idx="90">
                  <c:v>2.1280739999999998</c:v>
                </c:pt>
                <c:pt idx="91">
                  <c:v>2.0256720000000001</c:v>
                </c:pt>
                <c:pt idx="92">
                  <c:v>1.996578</c:v>
                </c:pt>
                <c:pt idx="93">
                  <c:v>1.9385859999999999</c:v>
                </c:pt>
                <c:pt idx="94">
                  <c:v>1.9170579999999999</c:v>
                </c:pt>
                <c:pt idx="95">
                  <c:v>1.8717820000000001</c:v>
                </c:pt>
                <c:pt idx="96">
                  <c:v>1.8361860000000001</c:v>
                </c:pt>
                <c:pt idx="97">
                  <c:v>1.8341130000000001</c:v>
                </c:pt>
                <c:pt idx="98">
                  <c:v>1.8802449999999999</c:v>
                </c:pt>
                <c:pt idx="99">
                  <c:v>1.9852209999999999</c:v>
                </c:pt>
                <c:pt idx="100">
                  <c:v>2.0053179999999999</c:v>
                </c:pt>
                <c:pt idx="101">
                  <c:v>1.9715830000000001</c:v>
                </c:pt>
                <c:pt idx="102">
                  <c:v>1.9338580000000001</c:v>
                </c:pt>
                <c:pt idx="103">
                  <c:v>1.887753</c:v>
                </c:pt>
                <c:pt idx="104">
                  <c:v>1.854614</c:v>
                </c:pt>
                <c:pt idx="105">
                  <c:v>1.869326</c:v>
                </c:pt>
                <c:pt idx="106">
                  <c:v>1.8566959999999999</c:v>
                </c:pt>
                <c:pt idx="107">
                  <c:v>1.867848</c:v>
                </c:pt>
                <c:pt idx="108">
                  <c:v>1.919837</c:v>
                </c:pt>
                <c:pt idx="109">
                  <c:v>1.8937489999999999</c:v>
                </c:pt>
                <c:pt idx="110">
                  <c:v>1.916609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Tight oil</c:v>
                </c:pt>
              </c:strCache>
            </c:strRef>
          </c:tx>
          <c:spPr>
            <a:solidFill>
              <a:srgbClr val="5D9732"/>
            </a:solidFill>
            <a:ln>
              <a:noFill/>
            </a:ln>
          </c:spPr>
          <c:cat>
            <c:numRef>
              <c:f>Sheet1!$B$1:$DH$1</c:f>
              <c:numCache>
                <c:formatCode>General</c:formatCode>
                <c:ptCount val="111"/>
                <c:pt idx="0">
                  <c:v>1990</c:v>
                </c:pt>
                <c:pt idx="10">
                  <c:v>2000</c:v>
                </c:pt>
                <c:pt idx="20">
                  <c:v>2010</c:v>
                </c:pt>
                <c:pt idx="30">
                  <c:v>2020</c:v>
                </c:pt>
                <c:pt idx="40">
                  <c:v>2030</c:v>
                </c:pt>
                <c:pt idx="50">
                  <c:v>2040</c:v>
                </c:pt>
                <c:pt idx="60">
                  <c:v>2020</c:v>
                </c:pt>
                <c:pt idx="70">
                  <c:v>2030</c:v>
                </c:pt>
                <c:pt idx="80">
                  <c:v>2040</c:v>
                </c:pt>
                <c:pt idx="90">
                  <c:v>2020</c:v>
                </c:pt>
                <c:pt idx="100">
                  <c:v>2030</c:v>
                </c:pt>
                <c:pt idx="110">
                  <c:v>2040</c:v>
                </c:pt>
              </c:numCache>
            </c:numRef>
          </c:cat>
          <c:val>
            <c:numRef>
              <c:f>Sheet1!$B$5:$DH$5</c:f>
              <c:numCache>
                <c:formatCode>General</c:formatCode>
                <c:ptCount val="111"/>
                <c:pt idx="0">
                  <c:v>4.0000000000000001E-3</c:v>
                </c:pt>
                <c:pt idx="1">
                  <c:v>7.0000000000000001E-3</c:v>
                </c:pt>
                <c:pt idx="2">
                  <c:v>6.0000000000000001E-3</c:v>
                </c:pt>
                <c:pt idx="3">
                  <c:v>5.0000000000000001E-3</c:v>
                </c:pt>
                <c:pt idx="4">
                  <c:v>4.0000000000000001E-3</c:v>
                </c:pt>
                <c:pt idx="5">
                  <c:v>3.0000000000000001E-3</c:v>
                </c:pt>
                <c:pt idx="6">
                  <c:v>2E-3</c:v>
                </c:pt>
                <c:pt idx="7">
                  <c:v>2E-3</c:v>
                </c:pt>
                <c:pt idx="8">
                  <c:v>2E-3</c:v>
                </c:pt>
                <c:pt idx="9">
                  <c:v>1E-3</c:v>
                </c:pt>
                <c:pt idx="10">
                  <c:v>0.28100000000000003</c:v>
                </c:pt>
                <c:pt idx="11">
                  <c:v>0.27200000000000002</c:v>
                </c:pt>
                <c:pt idx="12">
                  <c:v>0.26400000000000001</c:v>
                </c:pt>
                <c:pt idx="13">
                  <c:v>0.26200000000000001</c:v>
                </c:pt>
                <c:pt idx="14">
                  <c:v>0.27300000000000002</c:v>
                </c:pt>
                <c:pt idx="15">
                  <c:v>0.29799999999999999</c:v>
                </c:pt>
                <c:pt idx="16">
                  <c:v>0.315</c:v>
                </c:pt>
                <c:pt idx="17">
                  <c:v>0.34499999999999997</c:v>
                </c:pt>
                <c:pt idx="18">
                  <c:v>0.61199999999999999</c:v>
                </c:pt>
                <c:pt idx="19">
                  <c:v>0.69</c:v>
                </c:pt>
                <c:pt idx="20">
                  <c:v>0.871</c:v>
                </c:pt>
                <c:pt idx="21">
                  <c:v>1.3140000000000001</c:v>
                </c:pt>
                <c:pt idx="22">
                  <c:v>2.1930000000000001</c:v>
                </c:pt>
                <c:pt idx="23">
                  <c:v>3.149</c:v>
                </c:pt>
                <c:pt idx="24">
                  <c:v>4.1887359999999996</c:v>
                </c:pt>
                <c:pt idx="25">
                  <c:v>4.7894550000000002</c:v>
                </c:pt>
                <c:pt idx="26">
                  <c:v>4.942475</c:v>
                </c:pt>
                <c:pt idx="27">
                  <c:v>5.2760590000000001</c:v>
                </c:pt>
                <c:pt idx="28">
                  <c:v>5.4687450000000002</c:v>
                </c:pt>
                <c:pt idx="29">
                  <c:v>5.5600949999999996</c:v>
                </c:pt>
                <c:pt idx="30">
                  <c:v>5.6037879999999998</c:v>
                </c:pt>
                <c:pt idx="31">
                  <c:v>5.5302829999999998</c:v>
                </c:pt>
                <c:pt idx="32">
                  <c:v>5.4809720000000004</c:v>
                </c:pt>
                <c:pt idx="33">
                  <c:v>5.4235280000000001</c:v>
                </c:pt>
                <c:pt idx="34">
                  <c:v>5.3937549999999996</c:v>
                </c:pt>
                <c:pt idx="35">
                  <c:v>5.3076819999999998</c:v>
                </c:pt>
                <c:pt idx="36">
                  <c:v>5.0937060000000001</c:v>
                </c:pt>
                <c:pt idx="37">
                  <c:v>4.9867410000000003</c:v>
                </c:pt>
                <c:pt idx="38">
                  <c:v>4.9367830000000001</c:v>
                </c:pt>
                <c:pt idx="39">
                  <c:v>4.8846160000000003</c:v>
                </c:pt>
                <c:pt idx="40">
                  <c:v>4.8254440000000001</c:v>
                </c:pt>
                <c:pt idx="41">
                  <c:v>4.6257950000000001</c:v>
                </c:pt>
                <c:pt idx="42">
                  <c:v>4.4641000000000002</c:v>
                </c:pt>
                <c:pt idx="43">
                  <c:v>4.3907129999999999</c:v>
                </c:pt>
                <c:pt idx="44">
                  <c:v>4.3806339999999997</c:v>
                </c:pt>
                <c:pt idx="45">
                  <c:v>4.3979629999999998</c:v>
                </c:pt>
                <c:pt idx="46">
                  <c:v>4.3746590000000003</c:v>
                </c:pt>
                <c:pt idx="47">
                  <c:v>4.355086</c:v>
                </c:pt>
                <c:pt idx="48">
                  <c:v>4.3226599999999999</c:v>
                </c:pt>
                <c:pt idx="49">
                  <c:v>4.2990570000000004</c:v>
                </c:pt>
                <c:pt idx="50">
                  <c:v>4.2856160000000001</c:v>
                </c:pt>
                <c:pt idx="51">
                  <c:v>4.2856160000000001</c:v>
                </c:pt>
                <c:pt idx="52">
                  <c:v>3.149</c:v>
                </c:pt>
                <c:pt idx="53">
                  <c:v>3.149</c:v>
                </c:pt>
                <c:pt idx="54">
                  <c:v>4.1929679999999996</c:v>
                </c:pt>
                <c:pt idx="55">
                  <c:v>5.1531099999999999</c:v>
                </c:pt>
                <c:pt idx="56">
                  <c:v>5.4929490000000003</c:v>
                </c:pt>
                <c:pt idx="57">
                  <c:v>5.9178879999999996</c:v>
                </c:pt>
                <c:pt idx="58">
                  <c:v>6.5691170000000003</c:v>
                </c:pt>
                <c:pt idx="59">
                  <c:v>7.1017599999999996</c:v>
                </c:pt>
                <c:pt idx="60">
                  <c:v>7.4466469999999996</c:v>
                </c:pt>
                <c:pt idx="61">
                  <c:v>7.6076180000000004</c:v>
                </c:pt>
                <c:pt idx="62">
                  <c:v>7.8934259999999998</c:v>
                </c:pt>
                <c:pt idx="63">
                  <c:v>8.1518169999999994</c:v>
                </c:pt>
                <c:pt idx="64">
                  <c:v>8.5533619999999999</c:v>
                </c:pt>
                <c:pt idx="65">
                  <c:v>8.9126429999999992</c:v>
                </c:pt>
                <c:pt idx="66">
                  <c:v>9.0545229999999997</c:v>
                </c:pt>
                <c:pt idx="67">
                  <c:v>9.3000070000000008</c:v>
                </c:pt>
                <c:pt idx="68">
                  <c:v>9.5503669999999996</c:v>
                </c:pt>
                <c:pt idx="69">
                  <c:v>9.9027049999999992</c:v>
                </c:pt>
                <c:pt idx="70">
                  <c:v>10.230471</c:v>
                </c:pt>
                <c:pt idx="71">
                  <c:v>10.472885</c:v>
                </c:pt>
                <c:pt idx="72">
                  <c:v>10.693059999999999</c:v>
                </c:pt>
                <c:pt idx="73">
                  <c:v>10.884762</c:v>
                </c:pt>
                <c:pt idx="74">
                  <c:v>11.080588000000001</c:v>
                </c:pt>
                <c:pt idx="75">
                  <c:v>11.243145999999999</c:v>
                </c:pt>
                <c:pt idx="76">
                  <c:v>11.369232</c:v>
                </c:pt>
                <c:pt idx="77">
                  <c:v>11.46421</c:v>
                </c:pt>
                <c:pt idx="78">
                  <c:v>11.51374</c:v>
                </c:pt>
                <c:pt idx="79">
                  <c:v>11.543341</c:v>
                </c:pt>
                <c:pt idx="80">
                  <c:v>11.564401999999999</c:v>
                </c:pt>
                <c:pt idx="81">
                  <c:v>11.564401999999999</c:v>
                </c:pt>
                <c:pt idx="82">
                  <c:v>3.149</c:v>
                </c:pt>
                <c:pt idx="83">
                  <c:v>3.149</c:v>
                </c:pt>
                <c:pt idx="84">
                  <c:v>4.1887359999999996</c:v>
                </c:pt>
                <c:pt idx="85">
                  <c:v>4.6546440000000002</c:v>
                </c:pt>
                <c:pt idx="86">
                  <c:v>4.5892920000000004</c:v>
                </c:pt>
                <c:pt idx="87">
                  <c:v>4.7895979999999998</c:v>
                </c:pt>
                <c:pt idx="88">
                  <c:v>4.9408989999999999</c:v>
                </c:pt>
                <c:pt idx="89">
                  <c:v>5.0075519999999996</c:v>
                </c:pt>
                <c:pt idx="90">
                  <c:v>5.0468109999999999</c:v>
                </c:pt>
                <c:pt idx="91">
                  <c:v>5.0114789999999996</c:v>
                </c:pt>
                <c:pt idx="92">
                  <c:v>4.9695530000000003</c:v>
                </c:pt>
                <c:pt idx="93">
                  <c:v>4.8800059999999998</c:v>
                </c:pt>
                <c:pt idx="94">
                  <c:v>4.8250580000000003</c:v>
                </c:pt>
                <c:pt idx="95">
                  <c:v>4.7811940000000002</c:v>
                </c:pt>
                <c:pt idx="96">
                  <c:v>4.7165999999999997</c:v>
                </c:pt>
                <c:pt idx="97">
                  <c:v>4.5107150000000003</c:v>
                </c:pt>
                <c:pt idx="98">
                  <c:v>4.3864799999999997</c:v>
                </c:pt>
                <c:pt idx="99">
                  <c:v>4.2870559999999998</c:v>
                </c:pt>
                <c:pt idx="100">
                  <c:v>4.2116379999999998</c:v>
                </c:pt>
                <c:pt idx="101">
                  <c:v>4.1258309999999998</c:v>
                </c:pt>
                <c:pt idx="102">
                  <c:v>4.0553220000000003</c:v>
                </c:pt>
                <c:pt idx="103">
                  <c:v>3.9218039999999998</c:v>
                </c:pt>
                <c:pt idx="104">
                  <c:v>3.7372679999999998</c:v>
                </c:pt>
                <c:pt idx="105">
                  <c:v>3.5927630000000002</c:v>
                </c:pt>
                <c:pt idx="106">
                  <c:v>3.451362</c:v>
                </c:pt>
                <c:pt idx="107">
                  <c:v>3.3391280000000001</c:v>
                </c:pt>
                <c:pt idx="108">
                  <c:v>3.2348979999999998</c:v>
                </c:pt>
                <c:pt idx="109">
                  <c:v>3.1508539999999998</c:v>
                </c:pt>
                <c:pt idx="110">
                  <c:v>3.0762450000000001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4665728"/>
        <c:axId val="194666288"/>
      </c:areaChart>
      <c:lineChart>
        <c:grouping val="standard"/>
        <c:varyColors val="0"/>
        <c:ser>
          <c:idx val="4"/>
          <c:order val="4"/>
          <c:tx>
            <c:strRef>
              <c:f>Sheet1!$A$6</c:f>
              <c:strCache>
                <c:ptCount val="1"/>
              </c:strCache>
            </c:strRef>
          </c:tx>
          <c:spPr>
            <a:ln w="38100">
              <a:solidFill>
                <a:srgbClr val="003953"/>
              </a:solidFill>
              <a:prstDash val="sysDash"/>
            </a:ln>
          </c:spPr>
          <c:marker>
            <c:symbol val="none"/>
          </c:marker>
          <c:cat>
            <c:numRef>
              <c:f>Sheet1!$B$1:$DH$1</c:f>
              <c:numCache>
                <c:formatCode>General</c:formatCode>
                <c:ptCount val="111"/>
                <c:pt idx="0">
                  <c:v>1990</c:v>
                </c:pt>
                <c:pt idx="10">
                  <c:v>2000</c:v>
                </c:pt>
                <c:pt idx="20">
                  <c:v>2010</c:v>
                </c:pt>
                <c:pt idx="30">
                  <c:v>2020</c:v>
                </c:pt>
                <c:pt idx="40">
                  <c:v>2030</c:v>
                </c:pt>
                <c:pt idx="50">
                  <c:v>2040</c:v>
                </c:pt>
                <c:pt idx="60">
                  <c:v>2020</c:v>
                </c:pt>
                <c:pt idx="70">
                  <c:v>2030</c:v>
                </c:pt>
                <c:pt idx="80">
                  <c:v>2040</c:v>
                </c:pt>
                <c:pt idx="90">
                  <c:v>2020</c:v>
                </c:pt>
                <c:pt idx="100">
                  <c:v>2030</c:v>
                </c:pt>
                <c:pt idx="110">
                  <c:v>2040</c:v>
                </c:pt>
              </c:numCache>
            </c:numRef>
          </c:cat>
          <c:val>
            <c:numRef>
              <c:f>Sheet1!$B$6:$DH$6</c:f>
              <c:numCache>
                <c:formatCode>General</c:formatCode>
                <c:ptCount val="111"/>
                <c:pt idx="0">
                  <c:v>9.6368489999999998</c:v>
                </c:pt>
                <c:pt idx="1">
                  <c:v>9.6368489999999998</c:v>
                </c:pt>
                <c:pt idx="2">
                  <c:v>9.6368489999999998</c:v>
                </c:pt>
                <c:pt idx="3">
                  <c:v>9.6368489999999998</c:v>
                </c:pt>
                <c:pt idx="4">
                  <c:v>9.6368489999999998</c:v>
                </c:pt>
                <c:pt idx="5">
                  <c:v>9.6368489999999998</c:v>
                </c:pt>
                <c:pt idx="6">
                  <c:v>9.6368489999999998</c:v>
                </c:pt>
                <c:pt idx="7">
                  <c:v>9.6368489999999998</c:v>
                </c:pt>
                <c:pt idx="8">
                  <c:v>9.6368489999999998</c:v>
                </c:pt>
                <c:pt idx="9">
                  <c:v>9.6368489999999998</c:v>
                </c:pt>
                <c:pt idx="10">
                  <c:v>9.6368489999999998</c:v>
                </c:pt>
                <c:pt idx="11">
                  <c:v>9.6368489999999998</c:v>
                </c:pt>
                <c:pt idx="12">
                  <c:v>9.6368489999999998</c:v>
                </c:pt>
                <c:pt idx="13">
                  <c:v>9.6368489999999998</c:v>
                </c:pt>
                <c:pt idx="14">
                  <c:v>9.6368489999999998</c:v>
                </c:pt>
                <c:pt idx="15">
                  <c:v>9.6368489999999998</c:v>
                </c:pt>
                <c:pt idx="16">
                  <c:v>9.6368489999999998</c:v>
                </c:pt>
                <c:pt idx="17">
                  <c:v>9.6368489999999998</c:v>
                </c:pt>
                <c:pt idx="18">
                  <c:v>9.6368489999999998</c:v>
                </c:pt>
                <c:pt idx="19">
                  <c:v>9.6368489999999998</c:v>
                </c:pt>
                <c:pt idx="20">
                  <c:v>9.6368489999999998</c:v>
                </c:pt>
                <c:pt idx="21">
                  <c:v>9.6368489999999998</c:v>
                </c:pt>
                <c:pt idx="22">
                  <c:v>9.6368489999999998</c:v>
                </c:pt>
                <c:pt idx="23">
                  <c:v>9.6368489999999998</c:v>
                </c:pt>
                <c:pt idx="24">
                  <c:v>9.6368489999999998</c:v>
                </c:pt>
                <c:pt idx="25">
                  <c:v>9.6368489999999998</c:v>
                </c:pt>
                <c:pt idx="26">
                  <c:v>9.6368489999999998</c:v>
                </c:pt>
                <c:pt idx="27">
                  <c:v>9.6368489999999998</c:v>
                </c:pt>
                <c:pt idx="28">
                  <c:v>9.6368489999999998</c:v>
                </c:pt>
                <c:pt idx="29">
                  <c:v>9.6368489999999998</c:v>
                </c:pt>
                <c:pt idx="30">
                  <c:v>9.6368489999999998</c:v>
                </c:pt>
                <c:pt idx="31">
                  <c:v>9.6368489999999998</c:v>
                </c:pt>
                <c:pt idx="32">
                  <c:v>9.6368489999999998</c:v>
                </c:pt>
                <c:pt idx="33">
                  <c:v>9.6368489999999998</c:v>
                </c:pt>
                <c:pt idx="34">
                  <c:v>9.6368489999999998</c:v>
                </c:pt>
                <c:pt idx="35">
                  <c:v>9.6368489999999998</c:v>
                </c:pt>
                <c:pt idx="36">
                  <c:v>9.6368489999999998</c:v>
                </c:pt>
                <c:pt idx="37">
                  <c:v>9.6368489999999998</c:v>
                </c:pt>
                <c:pt idx="38">
                  <c:v>9.6368489999999998</c:v>
                </c:pt>
                <c:pt idx="39">
                  <c:v>9.6368489999999998</c:v>
                </c:pt>
                <c:pt idx="40">
                  <c:v>9.6368489999999998</c:v>
                </c:pt>
                <c:pt idx="41">
                  <c:v>9.6368489999999998</c:v>
                </c:pt>
                <c:pt idx="42">
                  <c:v>9.6368489999999998</c:v>
                </c:pt>
                <c:pt idx="43">
                  <c:v>9.6368489999999998</c:v>
                </c:pt>
                <c:pt idx="44">
                  <c:v>9.6368489999999998</c:v>
                </c:pt>
                <c:pt idx="45">
                  <c:v>9.6368489999999998</c:v>
                </c:pt>
                <c:pt idx="46">
                  <c:v>9.6368489999999998</c:v>
                </c:pt>
                <c:pt idx="47">
                  <c:v>9.6368489999999998</c:v>
                </c:pt>
                <c:pt idx="48">
                  <c:v>9.6368489999999998</c:v>
                </c:pt>
                <c:pt idx="49">
                  <c:v>9.6368489999999998</c:v>
                </c:pt>
                <c:pt idx="50">
                  <c:v>9.6368489999999998</c:v>
                </c:pt>
                <c:pt idx="51">
                  <c:v>9.6368489999999998</c:v>
                </c:pt>
                <c:pt idx="52">
                  <c:v>9.6368489999999998</c:v>
                </c:pt>
                <c:pt idx="53">
                  <c:v>9.6368489999999998</c:v>
                </c:pt>
                <c:pt idx="54">
                  <c:v>9.6368489999999998</c:v>
                </c:pt>
                <c:pt idx="55">
                  <c:v>9.6368489999999998</c:v>
                </c:pt>
                <c:pt idx="56">
                  <c:v>9.6368489999999998</c:v>
                </c:pt>
                <c:pt idx="57">
                  <c:v>9.6368489999999998</c:v>
                </c:pt>
                <c:pt idx="58">
                  <c:v>9.6368489999999998</c:v>
                </c:pt>
                <c:pt idx="59">
                  <c:v>9.6368489999999998</c:v>
                </c:pt>
                <c:pt idx="60">
                  <c:v>9.6368489999999998</c:v>
                </c:pt>
                <c:pt idx="61">
                  <c:v>9.6368489999999998</c:v>
                </c:pt>
                <c:pt idx="62">
                  <c:v>9.6368489999999998</c:v>
                </c:pt>
                <c:pt idx="63">
                  <c:v>9.6368489999999998</c:v>
                </c:pt>
                <c:pt idx="64">
                  <c:v>9.6368489999999998</c:v>
                </c:pt>
                <c:pt idx="65">
                  <c:v>9.6368489999999998</c:v>
                </c:pt>
                <c:pt idx="66">
                  <c:v>9.6368489999999998</c:v>
                </c:pt>
                <c:pt idx="67">
                  <c:v>9.6368489999999998</c:v>
                </c:pt>
                <c:pt idx="68">
                  <c:v>9.6368489999999998</c:v>
                </c:pt>
                <c:pt idx="69">
                  <c:v>9.6368489999999998</c:v>
                </c:pt>
                <c:pt idx="70">
                  <c:v>9.6368489999999998</c:v>
                </c:pt>
                <c:pt idx="71">
                  <c:v>9.6368489999999998</c:v>
                </c:pt>
                <c:pt idx="72">
                  <c:v>9.6368489999999998</c:v>
                </c:pt>
                <c:pt idx="73">
                  <c:v>9.6368489999999998</c:v>
                </c:pt>
                <c:pt idx="74">
                  <c:v>9.6368489999999998</c:v>
                </c:pt>
                <c:pt idx="75">
                  <c:v>9.6368489999999998</c:v>
                </c:pt>
                <c:pt idx="76">
                  <c:v>9.6368489999999998</c:v>
                </c:pt>
                <c:pt idx="77">
                  <c:v>9.6368489999999998</c:v>
                </c:pt>
                <c:pt idx="78">
                  <c:v>9.6368489999999998</c:v>
                </c:pt>
                <c:pt idx="79">
                  <c:v>9.6368489999999998</c:v>
                </c:pt>
                <c:pt idx="80">
                  <c:v>9.6368489999999998</c:v>
                </c:pt>
                <c:pt idx="81">
                  <c:v>9.6368489999999998</c:v>
                </c:pt>
                <c:pt idx="82">
                  <c:v>9.6368489999999998</c:v>
                </c:pt>
                <c:pt idx="83">
                  <c:v>9.6368489999999998</c:v>
                </c:pt>
                <c:pt idx="84">
                  <c:v>9.6368489999999998</c:v>
                </c:pt>
                <c:pt idx="85">
                  <c:v>9.6368489999999998</c:v>
                </c:pt>
                <c:pt idx="86">
                  <c:v>9.6368489999999998</c:v>
                </c:pt>
                <c:pt idx="87">
                  <c:v>9.6368489999999998</c:v>
                </c:pt>
                <c:pt idx="88">
                  <c:v>9.6368489999999998</c:v>
                </c:pt>
                <c:pt idx="89">
                  <c:v>9.6368489999999998</c:v>
                </c:pt>
                <c:pt idx="90">
                  <c:v>9.6368489999999998</c:v>
                </c:pt>
                <c:pt idx="91">
                  <c:v>9.6368489999999998</c:v>
                </c:pt>
                <c:pt idx="92">
                  <c:v>9.6368489999999998</c:v>
                </c:pt>
                <c:pt idx="93">
                  <c:v>9.6368489999999998</c:v>
                </c:pt>
                <c:pt idx="94">
                  <c:v>9.6368489999999998</c:v>
                </c:pt>
                <c:pt idx="95">
                  <c:v>9.6368489999999998</c:v>
                </c:pt>
                <c:pt idx="96">
                  <c:v>9.6368489999999998</c:v>
                </c:pt>
                <c:pt idx="97">
                  <c:v>9.6368489999999998</c:v>
                </c:pt>
                <c:pt idx="98">
                  <c:v>9.6368489999999998</c:v>
                </c:pt>
                <c:pt idx="99">
                  <c:v>9.6368489999999998</c:v>
                </c:pt>
                <c:pt idx="100">
                  <c:v>9.6368489999999998</c:v>
                </c:pt>
                <c:pt idx="101">
                  <c:v>9.6368489999999998</c:v>
                </c:pt>
                <c:pt idx="102">
                  <c:v>9.6368489999999998</c:v>
                </c:pt>
                <c:pt idx="103">
                  <c:v>9.6368489999999998</c:v>
                </c:pt>
                <c:pt idx="104">
                  <c:v>9.6368489999999998</c:v>
                </c:pt>
                <c:pt idx="105">
                  <c:v>9.6368489999999998</c:v>
                </c:pt>
                <c:pt idx="106">
                  <c:v>9.6368489999999998</c:v>
                </c:pt>
                <c:pt idx="107">
                  <c:v>9.6368489999999998</c:v>
                </c:pt>
                <c:pt idx="108">
                  <c:v>9.6368489999999998</c:v>
                </c:pt>
                <c:pt idx="109">
                  <c:v>9.6368489999999998</c:v>
                </c:pt>
                <c:pt idx="110">
                  <c:v>9.6368489999999998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4665728"/>
        <c:axId val="194666288"/>
      </c:lineChart>
      <c:catAx>
        <c:axId val="1946657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 rot="0" vert="horz"/>
          <a:lstStyle/>
          <a:p>
            <a:pPr>
              <a:defRPr sz="1200"/>
            </a:pPr>
            <a:endParaRPr lang="en-US"/>
          </a:p>
        </c:txPr>
        <c:crossAx val="194666288"/>
        <c:crosses val="autoZero"/>
        <c:auto val="1"/>
        <c:lblAlgn val="ctr"/>
        <c:lblOffset val="100"/>
        <c:tickLblSkip val="5"/>
        <c:tickMarkSkip val="10"/>
        <c:noMultiLvlLbl val="0"/>
      </c:catAx>
      <c:valAx>
        <c:axId val="194666288"/>
        <c:scaling>
          <c:orientation val="minMax"/>
          <c:max val="20"/>
          <c:min val="0"/>
        </c:scaling>
        <c:delete val="0"/>
        <c:axPos val="l"/>
        <c:majorGridlines>
          <c:spPr>
            <a:ln>
              <a:solidFill>
                <a:schemeClr val="bg1">
                  <a:lumMod val="65000"/>
                </a:schemeClr>
              </a:solidFill>
            </a:ln>
          </c:spPr>
        </c:majorGridlines>
        <c:numFmt formatCode="#,##0" sourceLinked="0"/>
        <c:majorTickMark val="out"/>
        <c:minorTickMark val="none"/>
        <c:tickLblPos val="nextTo"/>
        <c:spPr>
          <a:ln>
            <a:noFill/>
          </a:ln>
        </c:spPr>
        <c:txPr>
          <a:bodyPr rot="0" vert="horz"/>
          <a:lstStyle/>
          <a:p>
            <a:pPr>
              <a:defRPr sz="1200"/>
            </a:pPr>
            <a:endParaRPr lang="en-US"/>
          </a:p>
        </c:txPr>
        <c:crossAx val="194665728"/>
        <c:crosses val="autoZero"/>
        <c:crossBetween val="midCat"/>
        <c:majorUnit val="5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High Price</c:v>
                </c:pt>
              </c:strCache>
            </c:strRef>
          </c:tx>
          <c:spPr>
            <a:ln w="22225">
              <a:solidFill>
                <a:srgbClr val="5D9732"/>
              </a:solidFill>
            </a:ln>
          </c:spPr>
          <c:marker>
            <c:symbol val="none"/>
          </c:marker>
          <c:cat>
            <c:strRef>
              <c:f>Sheet1!$B$1:$AK$1</c:f>
              <c:strCache>
                <c:ptCount val="3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  <c:pt idx="18">
                  <c:v>2023</c:v>
                </c:pt>
                <c:pt idx="19">
                  <c:v>2024</c:v>
                </c:pt>
                <c:pt idx="20">
                  <c:v>2025</c:v>
                </c:pt>
                <c:pt idx="21">
                  <c:v>2026</c:v>
                </c:pt>
                <c:pt idx="22">
                  <c:v>2027</c:v>
                </c:pt>
                <c:pt idx="23">
                  <c:v>2028</c:v>
                </c:pt>
                <c:pt idx="24">
                  <c:v>2029</c:v>
                </c:pt>
                <c:pt idx="25">
                  <c:v>2030</c:v>
                </c:pt>
                <c:pt idx="26">
                  <c:v>2031</c:v>
                </c:pt>
                <c:pt idx="27">
                  <c:v>2032</c:v>
                </c:pt>
                <c:pt idx="28">
                  <c:v>2033</c:v>
                </c:pt>
                <c:pt idx="29">
                  <c:v>2034</c:v>
                </c:pt>
                <c:pt idx="30">
                  <c:v>2035</c:v>
                </c:pt>
                <c:pt idx="31">
                  <c:v>2036</c:v>
                </c:pt>
                <c:pt idx="32">
                  <c:v>2037</c:v>
                </c:pt>
                <c:pt idx="33">
                  <c:v>2038</c:v>
                </c:pt>
                <c:pt idx="34">
                  <c:v>2039</c:v>
                </c:pt>
                <c:pt idx="35">
                  <c:v>2040</c:v>
                </c:pt>
              </c:strCache>
            </c:strRef>
          </c:cat>
          <c:val>
            <c:numRef>
              <c:f>Sheet1!$B$2:$AK$2</c:f>
              <c:numCache>
                <c:formatCode>General</c:formatCode>
                <c:ptCount val="36"/>
                <c:pt idx="9">
                  <c:v>26.490292</c:v>
                </c:pt>
                <c:pt idx="10">
                  <c:v>18.322189000000002</c:v>
                </c:pt>
                <c:pt idx="11">
                  <c:v>14.857767000000001</c:v>
                </c:pt>
                <c:pt idx="12">
                  <c:v>8.0487780000000004</c:v>
                </c:pt>
                <c:pt idx="13">
                  <c:v>3.4571320000000001</c:v>
                </c:pt>
                <c:pt idx="14">
                  <c:v>1.4091</c:v>
                </c:pt>
                <c:pt idx="15">
                  <c:v>-0.18155299999999999</c:v>
                </c:pt>
                <c:pt idx="16">
                  <c:v>-2.4304739999999998</c:v>
                </c:pt>
                <c:pt idx="17">
                  <c:v>-4.616187</c:v>
                </c:pt>
                <c:pt idx="18">
                  <c:v>-4.8210439999999997</c:v>
                </c:pt>
                <c:pt idx="19">
                  <c:v>-5.821942</c:v>
                </c:pt>
                <c:pt idx="20">
                  <c:v>-7.46408</c:v>
                </c:pt>
                <c:pt idx="21">
                  <c:v>-8.6840679999999999</c:v>
                </c:pt>
                <c:pt idx="22">
                  <c:v>-9.5442509999999992</c:v>
                </c:pt>
                <c:pt idx="23">
                  <c:v>-9.7898329999999998</c:v>
                </c:pt>
                <c:pt idx="24">
                  <c:v>-10.158941</c:v>
                </c:pt>
                <c:pt idx="25">
                  <c:v>-9.9834680000000002</c:v>
                </c:pt>
                <c:pt idx="26">
                  <c:v>-9.7493999999999996</c:v>
                </c:pt>
                <c:pt idx="27">
                  <c:v>-9.5316650000000003</c:v>
                </c:pt>
                <c:pt idx="28">
                  <c:v>-9.1117899999999992</c:v>
                </c:pt>
                <c:pt idx="29">
                  <c:v>-8.9845670000000002</c:v>
                </c:pt>
                <c:pt idx="30">
                  <c:v>-8.6186699999999998</c:v>
                </c:pt>
                <c:pt idx="31">
                  <c:v>-7.6962380000000001</c:v>
                </c:pt>
                <c:pt idx="32">
                  <c:v>-6.7602869999999999</c:v>
                </c:pt>
                <c:pt idx="33">
                  <c:v>-4.8764000000000003</c:v>
                </c:pt>
                <c:pt idx="34">
                  <c:v>-3.6712289999999999</c:v>
                </c:pt>
                <c:pt idx="35">
                  <c:v>-3.2212209999999999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Low Price</c:v>
                </c:pt>
              </c:strCache>
            </c:strRef>
          </c:tx>
          <c:spPr>
            <a:ln w="22225">
              <a:solidFill>
                <a:srgbClr val="0096D7"/>
              </a:solidFill>
            </a:ln>
          </c:spPr>
          <c:marker>
            <c:symbol val="none"/>
          </c:marker>
          <c:cat>
            <c:strRef>
              <c:f>Sheet1!$B$1:$AK$1</c:f>
              <c:strCache>
                <c:ptCount val="3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  <c:pt idx="18">
                  <c:v>2023</c:v>
                </c:pt>
                <c:pt idx="19">
                  <c:v>2024</c:v>
                </c:pt>
                <c:pt idx="20">
                  <c:v>2025</c:v>
                </c:pt>
                <c:pt idx="21">
                  <c:v>2026</c:v>
                </c:pt>
                <c:pt idx="22">
                  <c:v>2027</c:v>
                </c:pt>
                <c:pt idx="23">
                  <c:v>2028</c:v>
                </c:pt>
                <c:pt idx="24">
                  <c:v>2029</c:v>
                </c:pt>
                <c:pt idx="25">
                  <c:v>2030</c:v>
                </c:pt>
                <c:pt idx="26">
                  <c:v>2031</c:v>
                </c:pt>
                <c:pt idx="27">
                  <c:v>2032</c:v>
                </c:pt>
                <c:pt idx="28">
                  <c:v>2033</c:v>
                </c:pt>
                <c:pt idx="29">
                  <c:v>2034</c:v>
                </c:pt>
                <c:pt idx="30">
                  <c:v>2035</c:v>
                </c:pt>
                <c:pt idx="31">
                  <c:v>2036</c:v>
                </c:pt>
                <c:pt idx="32">
                  <c:v>2037</c:v>
                </c:pt>
                <c:pt idx="33">
                  <c:v>2038</c:v>
                </c:pt>
                <c:pt idx="34">
                  <c:v>2039</c:v>
                </c:pt>
                <c:pt idx="35">
                  <c:v>2040</c:v>
                </c:pt>
              </c:strCache>
            </c:strRef>
          </c:cat>
          <c:val>
            <c:numRef>
              <c:f>Sheet1!$B$3:$AK$3</c:f>
              <c:numCache>
                <c:formatCode>General</c:formatCode>
                <c:ptCount val="36"/>
                <c:pt idx="9">
                  <c:v>26.490158000000001</c:v>
                </c:pt>
                <c:pt idx="10">
                  <c:v>23.479485</c:v>
                </c:pt>
                <c:pt idx="11">
                  <c:v>22.655066999999999</c:v>
                </c:pt>
                <c:pt idx="12">
                  <c:v>21.013849</c:v>
                </c:pt>
                <c:pt idx="13">
                  <c:v>20.106468</c:v>
                </c:pt>
                <c:pt idx="14">
                  <c:v>19.196615000000001</c:v>
                </c:pt>
                <c:pt idx="15">
                  <c:v>19.088602000000002</c:v>
                </c:pt>
                <c:pt idx="16">
                  <c:v>19.680311</c:v>
                </c:pt>
                <c:pt idx="17">
                  <c:v>20.187874000000001</c:v>
                </c:pt>
                <c:pt idx="18">
                  <c:v>21.21735</c:v>
                </c:pt>
                <c:pt idx="19">
                  <c:v>21.567924000000001</c:v>
                </c:pt>
                <c:pt idx="20">
                  <c:v>21.816519</c:v>
                </c:pt>
                <c:pt idx="21">
                  <c:v>22.153625000000002</c:v>
                </c:pt>
                <c:pt idx="22">
                  <c:v>23.180137999999999</c:v>
                </c:pt>
                <c:pt idx="23">
                  <c:v>25.133329</c:v>
                </c:pt>
                <c:pt idx="24">
                  <c:v>25.182238000000002</c:v>
                </c:pt>
                <c:pt idx="25">
                  <c:v>25.652989999999999</c:v>
                </c:pt>
                <c:pt idx="26">
                  <c:v>26.509073000000001</c:v>
                </c:pt>
                <c:pt idx="27">
                  <c:v>27.397493000000001</c:v>
                </c:pt>
                <c:pt idx="28">
                  <c:v>28.590702</c:v>
                </c:pt>
                <c:pt idx="29">
                  <c:v>30.026748999999999</c:v>
                </c:pt>
                <c:pt idx="30">
                  <c:v>31.026855000000001</c:v>
                </c:pt>
                <c:pt idx="31">
                  <c:v>32.059981999999998</c:v>
                </c:pt>
                <c:pt idx="32">
                  <c:v>32.962150999999999</c:v>
                </c:pt>
                <c:pt idx="33">
                  <c:v>33.888930999999999</c:v>
                </c:pt>
                <c:pt idx="34">
                  <c:v>35.155208999999999</c:v>
                </c:pt>
                <c:pt idx="35">
                  <c:v>35.906337999999998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Sheet1!$A$4</c:f>
              <c:strCache>
                <c:ptCount val="1"/>
                <c:pt idx="0">
                  <c:v>High Resource</c:v>
                </c:pt>
              </c:strCache>
            </c:strRef>
          </c:tx>
          <c:spPr>
            <a:ln w="22225">
              <a:solidFill>
                <a:srgbClr val="A33340"/>
              </a:solidFill>
            </a:ln>
          </c:spPr>
          <c:marker>
            <c:symbol val="none"/>
          </c:marker>
          <c:cat>
            <c:strRef>
              <c:f>Sheet1!$B$1:$AK$1</c:f>
              <c:strCache>
                <c:ptCount val="3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  <c:pt idx="18">
                  <c:v>2023</c:v>
                </c:pt>
                <c:pt idx="19">
                  <c:v>2024</c:v>
                </c:pt>
                <c:pt idx="20">
                  <c:v>2025</c:v>
                </c:pt>
                <c:pt idx="21">
                  <c:v>2026</c:v>
                </c:pt>
                <c:pt idx="22">
                  <c:v>2027</c:v>
                </c:pt>
                <c:pt idx="23">
                  <c:v>2028</c:v>
                </c:pt>
                <c:pt idx="24">
                  <c:v>2029</c:v>
                </c:pt>
                <c:pt idx="25">
                  <c:v>2030</c:v>
                </c:pt>
                <c:pt idx="26">
                  <c:v>2031</c:v>
                </c:pt>
                <c:pt idx="27">
                  <c:v>2032</c:v>
                </c:pt>
                <c:pt idx="28">
                  <c:v>2033</c:v>
                </c:pt>
                <c:pt idx="29">
                  <c:v>2034</c:v>
                </c:pt>
                <c:pt idx="30">
                  <c:v>2035</c:v>
                </c:pt>
                <c:pt idx="31">
                  <c:v>2036</c:v>
                </c:pt>
                <c:pt idx="32">
                  <c:v>2037</c:v>
                </c:pt>
                <c:pt idx="33">
                  <c:v>2038</c:v>
                </c:pt>
                <c:pt idx="34">
                  <c:v>2039</c:v>
                </c:pt>
                <c:pt idx="35">
                  <c:v>2040</c:v>
                </c:pt>
              </c:strCache>
            </c:strRef>
          </c:cat>
          <c:val>
            <c:numRef>
              <c:f>Sheet1!$B$4:$AK$4</c:f>
              <c:numCache>
                <c:formatCode>General</c:formatCode>
                <c:ptCount val="36"/>
                <c:pt idx="9">
                  <c:v>26.490148999999999</c:v>
                </c:pt>
                <c:pt idx="10">
                  <c:v>19.595886</c:v>
                </c:pt>
                <c:pt idx="11">
                  <c:v>15.889326000000001</c:v>
                </c:pt>
                <c:pt idx="12">
                  <c:v>11.395706000000001</c:v>
                </c:pt>
                <c:pt idx="13">
                  <c:v>6.5132159999999999</c:v>
                </c:pt>
                <c:pt idx="14">
                  <c:v>2.6701069999999998</c:v>
                </c:pt>
                <c:pt idx="15">
                  <c:v>0.56752999999999998</c:v>
                </c:pt>
                <c:pt idx="16">
                  <c:v>-0.58022799999999997</c:v>
                </c:pt>
                <c:pt idx="17">
                  <c:v>-2.6509659999999999</c:v>
                </c:pt>
                <c:pt idx="18">
                  <c:v>-3.9123299999999999</c:v>
                </c:pt>
                <c:pt idx="19">
                  <c:v>-6.8275439999999996</c:v>
                </c:pt>
                <c:pt idx="20">
                  <c:v>-9.0962929999999993</c:v>
                </c:pt>
                <c:pt idx="21">
                  <c:v>-10.578175999999999</c:v>
                </c:pt>
                <c:pt idx="22">
                  <c:v>-12.745991999999999</c:v>
                </c:pt>
                <c:pt idx="23">
                  <c:v>-14.369002999999999</c:v>
                </c:pt>
                <c:pt idx="24">
                  <c:v>-16.968073</c:v>
                </c:pt>
                <c:pt idx="25">
                  <c:v>-19.250195000000001</c:v>
                </c:pt>
                <c:pt idx="26">
                  <c:v>-20.724602000000001</c:v>
                </c:pt>
                <c:pt idx="27">
                  <c:v>-22.115459000000001</c:v>
                </c:pt>
                <c:pt idx="28">
                  <c:v>-23.454166000000001</c:v>
                </c:pt>
                <c:pt idx="29">
                  <c:v>-24.578431999999999</c:v>
                </c:pt>
                <c:pt idx="30">
                  <c:v>-25.726282000000001</c:v>
                </c:pt>
                <c:pt idx="31">
                  <c:v>-27.101564</c:v>
                </c:pt>
                <c:pt idx="32">
                  <c:v>-27.582535</c:v>
                </c:pt>
                <c:pt idx="33">
                  <c:v>-27.846539</c:v>
                </c:pt>
                <c:pt idx="34">
                  <c:v>-28.502300000000002</c:v>
                </c:pt>
                <c:pt idx="35">
                  <c:v>-29.068480999999998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Sheet1!$A$5</c:f>
              <c:strCache>
                <c:ptCount val="1"/>
                <c:pt idx="0">
                  <c:v>Reference</c:v>
                </c:pt>
              </c:strCache>
            </c:strRef>
          </c:tx>
          <c:marker>
            <c:symbol val="none"/>
          </c:marker>
          <c:cat>
            <c:strRef>
              <c:f>Sheet1!$B$1:$AK$1</c:f>
              <c:strCache>
                <c:ptCount val="3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  <c:pt idx="18">
                  <c:v>2023</c:v>
                </c:pt>
                <c:pt idx="19">
                  <c:v>2024</c:v>
                </c:pt>
                <c:pt idx="20">
                  <c:v>2025</c:v>
                </c:pt>
                <c:pt idx="21">
                  <c:v>2026</c:v>
                </c:pt>
                <c:pt idx="22">
                  <c:v>2027</c:v>
                </c:pt>
                <c:pt idx="23">
                  <c:v>2028</c:v>
                </c:pt>
                <c:pt idx="24">
                  <c:v>2029</c:v>
                </c:pt>
                <c:pt idx="25">
                  <c:v>2030</c:v>
                </c:pt>
                <c:pt idx="26">
                  <c:v>2031</c:v>
                </c:pt>
                <c:pt idx="27">
                  <c:v>2032</c:v>
                </c:pt>
                <c:pt idx="28">
                  <c:v>2033</c:v>
                </c:pt>
                <c:pt idx="29">
                  <c:v>2034</c:v>
                </c:pt>
                <c:pt idx="30">
                  <c:v>2035</c:v>
                </c:pt>
                <c:pt idx="31">
                  <c:v>2036</c:v>
                </c:pt>
                <c:pt idx="32">
                  <c:v>2037</c:v>
                </c:pt>
                <c:pt idx="33">
                  <c:v>2038</c:v>
                </c:pt>
                <c:pt idx="34">
                  <c:v>2039</c:v>
                </c:pt>
                <c:pt idx="35">
                  <c:v>2040</c:v>
                </c:pt>
              </c:strCache>
            </c:strRef>
          </c:cat>
          <c:val>
            <c:numRef>
              <c:f>Sheet1!$B$5:$AJ$5</c:f>
              <c:numCache>
                <c:formatCode>General</c:formatCode>
                <c:ptCount val="35"/>
                <c:pt idx="0">
                  <c:v>60.325018139941413</c:v>
                </c:pt>
                <c:pt idx="1">
                  <c:v>59.893738309923449</c:v>
                </c:pt>
                <c:pt idx="2">
                  <c:v>58.199274694108581</c:v>
                </c:pt>
                <c:pt idx="3">
                  <c:v>56.999115394817636</c:v>
                </c:pt>
                <c:pt idx="4">
                  <c:v>51.496393449609499</c:v>
                </c:pt>
                <c:pt idx="5">
                  <c:v>49.22116257213326</c:v>
                </c:pt>
                <c:pt idx="6">
                  <c:v>44.753075827695184</c:v>
                </c:pt>
                <c:pt idx="7">
                  <c:v>39.984036961389414</c:v>
                </c:pt>
                <c:pt idx="8">
                  <c:v>32.895949017379131</c:v>
                </c:pt>
                <c:pt idx="9">
                  <c:v>26.490126</c:v>
                </c:pt>
                <c:pt idx="10">
                  <c:v>21.917504999999998</c:v>
                </c:pt>
                <c:pt idx="11">
                  <c:v>19.986387000000001</c:v>
                </c:pt>
                <c:pt idx="12">
                  <c:v>16.592742999999999</c:v>
                </c:pt>
                <c:pt idx="13">
                  <c:v>15.038354999999999</c:v>
                </c:pt>
                <c:pt idx="14">
                  <c:v>13.909615000000001</c:v>
                </c:pt>
                <c:pt idx="15">
                  <c:v>13.745545999999999</c:v>
                </c:pt>
                <c:pt idx="16">
                  <c:v>13.831460999999999</c:v>
                </c:pt>
                <c:pt idx="17">
                  <c:v>14.012274</c:v>
                </c:pt>
                <c:pt idx="18">
                  <c:v>14.363472</c:v>
                </c:pt>
                <c:pt idx="19">
                  <c:v>14.232208</c:v>
                </c:pt>
                <c:pt idx="20">
                  <c:v>14.518261000000001</c:v>
                </c:pt>
                <c:pt idx="21">
                  <c:v>15.170121</c:v>
                </c:pt>
                <c:pt idx="22">
                  <c:v>15.029057999999999</c:v>
                </c:pt>
                <c:pt idx="23">
                  <c:v>14.614635</c:v>
                </c:pt>
                <c:pt idx="24">
                  <c:v>14.698302999999999</c:v>
                </c:pt>
                <c:pt idx="25">
                  <c:v>14.769228999999999</c:v>
                </c:pt>
                <c:pt idx="26">
                  <c:v>16.068840000000002</c:v>
                </c:pt>
                <c:pt idx="27">
                  <c:v>17.047991</c:v>
                </c:pt>
                <c:pt idx="28">
                  <c:v>17.608422999999998</c:v>
                </c:pt>
                <c:pt idx="29">
                  <c:v>17.879377000000002</c:v>
                </c:pt>
                <c:pt idx="30">
                  <c:v>17.741683999999999</c:v>
                </c:pt>
                <c:pt idx="31">
                  <c:v>17.781002000000001</c:v>
                </c:pt>
                <c:pt idx="32">
                  <c:v>17.792355000000001</c:v>
                </c:pt>
                <c:pt idx="33">
                  <c:v>17.685808000000002</c:v>
                </c:pt>
                <c:pt idx="34">
                  <c:v>17.829699999999999</c:v>
                </c:pt>
              </c:numCache>
            </c:numRef>
          </c:val>
          <c:smooth val="0"/>
        </c:ser>
        <c:ser>
          <c:idx val="1"/>
          <c:order val="4"/>
          <c:tx>
            <c:strRef>
              <c:f>Sheet1!$A$5</c:f>
              <c:strCache>
                <c:ptCount val="1"/>
                <c:pt idx="0">
                  <c:v>Reference</c:v>
                </c:pt>
              </c:strCache>
            </c:strRef>
          </c:tx>
          <c:spPr>
            <a:ln w="22225">
              <a:solidFill>
                <a:srgbClr val="000000"/>
              </a:solidFill>
            </a:ln>
          </c:spPr>
          <c:marker>
            <c:symbol val="none"/>
          </c:marker>
          <c:cat>
            <c:strRef>
              <c:f>Sheet1!$B$1:$AK$1</c:f>
              <c:strCache>
                <c:ptCount val="3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  <c:pt idx="18">
                  <c:v>2023</c:v>
                </c:pt>
                <c:pt idx="19">
                  <c:v>2024</c:v>
                </c:pt>
                <c:pt idx="20">
                  <c:v>2025</c:v>
                </c:pt>
                <c:pt idx="21">
                  <c:v>2026</c:v>
                </c:pt>
                <c:pt idx="22">
                  <c:v>2027</c:v>
                </c:pt>
                <c:pt idx="23">
                  <c:v>2028</c:v>
                </c:pt>
                <c:pt idx="24">
                  <c:v>2029</c:v>
                </c:pt>
                <c:pt idx="25">
                  <c:v>2030</c:v>
                </c:pt>
                <c:pt idx="26">
                  <c:v>2031</c:v>
                </c:pt>
                <c:pt idx="27">
                  <c:v>2032</c:v>
                </c:pt>
                <c:pt idx="28">
                  <c:v>2033</c:v>
                </c:pt>
                <c:pt idx="29">
                  <c:v>2034</c:v>
                </c:pt>
                <c:pt idx="30">
                  <c:v>2035</c:v>
                </c:pt>
                <c:pt idx="31">
                  <c:v>2036</c:v>
                </c:pt>
                <c:pt idx="32">
                  <c:v>2037</c:v>
                </c:pt>
                <c:pt idx="33">
                  <c:v>2038</c:v>
                </c:pt>
                <c:pt idx="34">
                  <c:v>2039</c:v>
                </c:pt>
                <c:pt idx="35">
                  <c:v>2040</c:v>
                </c:pt>
              </c:strCache>
            </c:strRef>
          </c:cat>
          <c:val>
            <c:numRef>
              <c:f>Sheet1!$B$5:$AK$5</c:f>
              <c:numCache>
                <c:formatCode>General</c:formatCode>
                <c:ptCount val="36"/>
                <c:pt idx="0">
                  <c:v>60.325018139941413</c:v>
                </c:pt>
                <c:pt idx="1">
                  <c:v>59.893738309923449</c:v>
                </c:pt>
                <c:pt idx="2">
                  <c:v>58.199274694108581</c:v>
                </c:pt>
                <c:pt idx="3">
                  <c:v>56.999115394817636</c:v>
                </c:pt>
                <c:pt idx="4">
                  <c:v>51.496393449609499</c:v>
                </c:pt>
                <c:pt idx="5">
                  <c:v>49.22116257213326</c:v>
                </c:pt>
                <c:pt idx="6">
                  <c:v>44.753075827695184</c:v>
                </c:pt>
                <c:pt idx="7">
                  <c:v>39.984036961389414</c:v>
                </c:pt>
                <c:pt idx="8">
                  <c:v>32.895949017379131</c:v>
                </c:pt>
                <c:pt idx="9">
                  <c:v>26.490126</c:v>
                </c:pt>
                <c:pt idx="10">
                  <c:v>21.917504999999998</c:v>
                </c:pt>
                <c:pt idx="11">
                  <c:v>19.986387000000001</c:v>
                </c:pt>
                <c:pt idx="12">
                  <c:v>16.592742999999999</c:v>
                </c:pt>
                <c:pt idx="13">
                  <c:v>15.038354999999999</c:v>
                </c:pt>
                <c:pt idx="14">
                  <c:v>13.909615000000001</c:v>
                </c:pt>
                <c:pt idx="15">
                  <c:v>13.745545999999999</c:v>
                </c:pt>
                <c:pt idx="16">
                  <c:v>13.831460999999999</c:v>
                </c:pt>
                <c:pt idx="17">
                  <c:v>14.012274</c:v>
                </c:pt>
                <c:pt idx="18">
                  <c:v>14.363472</c:v>
                </c:pt>
                <c:pt idx="19">
                  <c:v>14.232208</c:v>
                </c:pt>
                <c:pt idx="20">
                  <c:v>14.518261000000001</c:v>
                </c:pt>
                <c:pt idx="21">
                  <c:v>15.170121</c:v>
                </c:pt>
                <c:pt idx="22">
                  <c:v>15.029057999999999</c:v>
                </c:pt>
                <c:pt idx="23">
                  <c:v>14.614635</c:v>
                </c:pt>
                <c:pt idx="24">
                  <c:v>14.698302999999999</c:v>
                </c:pt>
                <c:pt idx="25">
                  <c:v>14.769228999999999</c:v>
                </c:pt>
                <c:pt idx="26">
                  <c:v>16.068840000000002</c:v>
                </c:pt>
                <c:pt idx="27">
                  <c:v>17.047991</c:v>
                </c:pt>
                <c:pt idx="28">
                  <c:v>17.608422999999998</c:v>
                </c:pt>
                <c:pt idx="29">
                  <c:v>17.879377000000002</c:v>
                </c:pt>
                <c:pt idx="30">
                  <c:v>17.741683999999999</c:v>
                </c:pt>
                <c:pt idx="31">
                  <c:v>17.781002000000001</c:v>
                </c:pt>
                <c:pt idx="32">
                  <c:v>17.792355000000001</c:v>
                </c:pt>
                <c:pt idx="33">
                  <c:v>17.685808000000002</c:v>
                </c:pt>
                <c:pt idx="34">
                  <c:v>17.829699999999999</c:v>
                </c:pt>
                <c:pt idx="35">
                  <c:v>17.442748999999999</c:v>
                </c:pt>
              </c:numCache>
            </c:numRef>
          </c:val>
          <c:smooth val="0"/>
        </c:ser>
        <c:ser>
          <c:idx val="5"/>
          <c:order val="5"/>
          <c:tx>
            <c:v>Low Oil Price</c:v>
          </c:tx>
          <c:marker>
            <c:symbol val="none"/>
          </c:marker>
          <c:cat>
            <c:strRef>
              <c:f>Sheet1!$B$1:$AK$1</c:f>
              <c:strCache>
                <c:ptCount val="3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  <c:pt idx="18">
                  <c:v>2023</c:v>
                </c:pt>
                <c:pt idx="19">
                  <c:v>2024</c:v>
                </c:pt>
                <c:pt idx="20">
                  <c:v>2025</c:v>
                </c:pt>
                <c:pt idx="21">
                  <c:v>2026</c:v>
                </c:pt>
                <c:pt idx="22">
                  <c:v>2027</c:v>
                </c:pt>
                <c:pt idx="23">
                  <c:v>2028</c:v>
                </c:pt>
                <c:pt idx="24">
                  <c:v>2029</c:v>
                </c:pt>
                <c:pt idx="25">
                  <c:v>2030</c:v>
                </c:pt>
                <c:pt idx="26">
                  <c:v>2031</c:v>
                </c:pt>
                <c:pt idx="27">
                  <c:v>2032</c:v>
                </c:pt>
                <c:pt idx="28">
                  <c:v>2033</c:v>
                </c:pt>
                <c:pt idx="29">
                  <c:v>2034</c:v>
                </c:pt>
                <c:pt idx="30">
                  <c:v>2035</c:v>
                </c:pt>
                <c:pt idx="31">
                  <c:v>2036</c:v>
                </c:pt>
                <c:pt idx="32">
                  <c:v>2037</c:v>
                </c:pt>
                <c:pt idx="33">
                  <c:v>2038</c:v>
                </c:pt>
                <c:pt idx="34">
                  <c:v>2039</c:v>
                </c:pt>
                <c:pt idx="35">
                  <c:v>2040</c:v>
                </c:pt>
              </c:strCache>
            </c:str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37389680"/>
        <c:axId val="237390240"/>
      </c:lineChart>
      <c:catAx>
        <c:axId val="2373896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>
            <a:solidFill>
              <a:schemeClr val="tx1"/>
            </a:solidFill>
          </a:ln>
        </c:spPr>
        <c:txPr>
          <a:bodyPr/>
          <a:lstStyle/>
          <a:p>
            <a:pPr>
              <a:defRPr sz="1200" baseline="0"/>
            </a:pPr>
            <a:endParaRPr lang="en-US"/>
          </a:p>
        </c:txPr>
        <c:crossAx val="237390240"/>
        <c:crosses val="autoZero"/>
        <c:auto val="1"/>
        <c:lblAlgn val="ctr"/>
        <c:lblOffset val="100"/>
        <c:tickLblSkip val="5"/>
        <c:tickMarkSkip val="5"/>
        <c:noMultiLvlLbl val="0"/>
      </c:catAx>
      <c:valAx>
        <c:axId val="237390240"/>
        <c:scaling>
          <c:orientation val="minMax"/>
          <c:max val="70"/>
          <c:min val="-30"/>
        </c:scaling>
        <c:delete val="0"/>
        <c:axPos val="l"/>
        <c:majorGridlines>
          <c:spPr>
            <a:ln>
              <a:solidFill>
                <a:srgbClr val="FFFFFF">
                  <a:lumMod val="65000"/>
                </a:srgbClr>
              </a:solidFill>
            </a:ln>
          </c:spPr>
        </c:majorGridlines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37389680"/>
        <c:crosses val="autoZero"/>
        <c:crossBetween val="midCat"/>
        <c:majorUnit val="10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5.4156592877069323E-2"/>
          <c:y val="3.9554552753246035E-2"/>
          <c:w val="0.89931515252563066"/>
          <c:h val="0.8663331293573437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Residential</c:v>
                </c:pt>
              </c:strCache>
            </c:strRef>
          </c:tx>
          <c:spPr>
            <a:solidFill>
              <a:srgbClr val="5D9732"/>
            </a:solidFill>
          </c:spPr>
          <c:invertIfNegative val="0"/>
          <c:cat>
            <c:strRef>
              <c:f>Sheet1!$B$1:$BA$1</c:f>
              <c:strCache>
                <c:ptCount val="8"/>
                <c:pt idx="0">
                  <c:v>1995</c:v>
                </c:pt>
                <c:pt idx="1">
                  <c:v>2005</c:v>
                </c:pt>
                <c:pt idx="2">
                  <c:v>2013</c:v>
                </c:pt>
                <c:pt idx="3">
                  <c:v>2020</c:v>
                </c:pt>
                <c:pt idx="4">
                  <c:v>2025</c:v>
                </c:pt>
                <c:pt idx="5">
                  <c:v>2030</c:v>
                </c:pt>
                <c:pt idx="6">
                  <c:v>2035</c:v>
                </c:pt>
                <c:pt idx="7">
                  <c:v>2040</c:v>
                </c:pt>
              </c:strCache>
            </c:strRef>
          </c:cat>
          <c:val>
            <c:numRef>
              <c:f>Sheet1!$B$2:$BA$2</c:f>
              <c:numCache>
                <c:formatCode>General</c:formatCode>
                <c:ptCount val="8"/>
                <c:pt idx="0">
                  <c:v>4.8503180000000006</c:v>
                </c:pt>
                <c:pt idx="1">
                  <c:v>4.8267749999999996</c:v>
                </c:pt>
                <c:pt idx="2">
                  <c:v>4.9143270000000001</c:v>
                </c:pt>
                <c:pt idx="3">
                  <c:v>4.5040880000000003</c:v>
                </c:pt>
                <c:pt idx="4">
                  <c:v>4.4194740000000001</c:v>
                </c:pt>
                <c:pt idx="5">
                  <c:v>4.396909</c:v>
                </c:pt>
                <c:pt idx="6">
                  <c:v>4.3134230000000002</c:v>
                </c:pt>
                <c:pt idx="7">
                  <c:v>4.195163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Commercial</c:v>
                </c:pt>
              </c:strCache>
            </c:strRef>
          </c:tx>
          <c:spPr>
            <a:solidFill>
              <a:srgbClr val="A33340"/>
            </a:solidFill>
          </c:spPr>
          <c:invertIfNegative val="0"/>
          <c:cat>
            <c:strRef>
              <c:f>Sheet1!$B$1:$BA$1</c:f>
              <c:strCache>
                <c:ptCount val="8"/>
                <c:pt idx="0">
                  <c:v>1995</c:v>
                </c:pt>
                <c:pt idx="1">
                  <c:v>2005</c:v>
                </c:pt>
                <c:pt idx="2">
                  <c:v>2013</c:v>
                </c:pt>
                <c:pt idx="3">
                  <c:v>2020</c:v>
                </c:pt>
                <c:pt idx="4">
                  <c:v>2025</c:v>
                </c:pt>
                <c:pt idx="5">
                  <c:v>2030</c:v>
                </c:pt>
                <c:pt idx="6">
                  <c:v>2035</c:v>
                </c:pt>
                <c:pt idx="7">
                  <c:v>2040</c:v>
                </c:pt>
              </c:strCache>
            </c:strRef>
          </c:cat>
          <c:val>
            <c:numRef>
              <c:f>Sheet1!$B$3:$BA$3</c:f>
              <c:numCache>
                <c:formatCode>General</c:formatCode>
                <c:ptCount val="8"/>
                <c:pt idx="0">
                  <c:v>3.0310770000000002</c:v>
                </c:pt>
                <c:pt idx="1">
                  <c:v>2.99892</c:v>
                </c:pt>
                <c:pt idx="2">
                  <c:v>3.2788560000000002</c:v>
                </c:pt>
                <c:pt idx="3">
                  <c:v>3.207246</c:v>
                </c:pt>
                <c:pt idx="4">
                  <c:v>3.2046589999999999</c:v>
                </c:pt>
                <c:pt idx="5">
                  <c:v>3.333412</c:v>
                </c:pt>
                <c:pt idx="6">
                  <c:v>3.4705750000000002</c:v>
                </c:pt>
                <c:pt idx="7">
                  <c:v>3.6124209999999999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Transportation</c:v>
                </c:pt>
              </c:strCache>
            </c:strRef>
          </c:tx>
          <c:spPr>
            <a:solidFill>
              <a:srgbClr val="0096D7"/>
            </a:solidFill>
          </c:spPr>
          <c:invertIfNegative val="0"/>
          <c:cat>
            <c:strRef>
              <c:f>Sheet1!$B$1:$BA$1</c:f>
              <c:strCache>
                <c:ptCount val="8"/>
                <c:pt idx="0">
                  <c:v>1995</c:v>
                </c:pt>
                <c:pt idx="1">
                  <c:v>2005</c:v>
                </c:pt>
                <c:pt idx="2">
                  <c:v>2013</c:v>
                </c:pt>
                <c:pt idx="3">
                  <c:v>2020</c:v>
                </c:pt>
                <c:pt idx="4">
                  <c:v>2025</c:v>
                </c:pt>
                <c:pt idx="5">
                  <c:v>2030</c:v>
                </c:pt>
                <c:pt idx="6">
                  <c:v>2035</c:v>
                </c:pt>
                <c:pt idx="7">
                  <c:v>2040</c:v>
                </c:pt>
              </c:strCache>
            </c:strRef>
          </c:cat>
          <c:val>
            <c:numRef>
              <c:f>Sheet1!$B$4:$BA$4</c:f>
              <c:numCache>
                <c:formatCode>General</c:formatCode>
                <c:ptCount val="8"/>
                <c:pt idx="0">
                  <c:v>0.7049200000000001</c:v>
                </c:pt>
                <c:pt idx="1">
                  <c:v>0.60690999999999995</c:v>
                </c:pt>
                <c:pt idx="2">
                  <c:v>0.895208</c:v>
                </c:pt>
                <c:pt idx="3">
                  <c:v>0.89477099999999998</c:v>
                </c:pt>
                <c:pt idx="4">
                  <c:v>0.97202100000000002</c:v>
                </c:pt>
                <c:pt idx="5">
                  <c:v>1.080838</c:v>
                </c:pt>
                <c:pt idx="6">
                  <c:v>1.2253850000000002</c:v>
                </c:pt>
                <c:pt idx="7">
                  <c:v>1.6310760000000002</c:v>
                </c:pt>
              </c:numCache>
            </c:numRef>
          </c:val>
        </c:ser>
        <c:ser>
          <c:idx val="4"/>
          <c:order val="3"/>
          <c:tx>
            <c:strRef>
              <c:f>Sheet1!$A$5</c:f>
              <c:strCache>
                <c:ptCount val="1"/>
                <c:pt idx="0">
                  <c:v>Electric power</c:v>
                </c:pt>
              </c:strCache>
            </c:strRef>
          </c:tx>
          <c:spPr>
            <a:solidFill>
              <a:srgbClr val="000000"/>
            </a:solidFill>
            <a:ln w="25400">
              <a:noFill/>
            </a:ln>
          </c:spPr>
          <c:invertIfNegative val="0"/>
          <c:cat>
            <c:strRef>
              <c:f>Sheet1!$B$1:$BA$1</c:f>
              <c:strCache>
                <c:ptCount val="8"/>
                <c:pt idx="0">
                  <c:v>1995</c:v>
                </c:pt>
                <c:pt idx="1">
                  <c:v>2005</c:v>
                </c:pt>
                <c:pt idx="2">
                  <c:v>2013</c:v>
                </c:pt>
                <c:pt idx="3">
                  <c:v>2020</c:v>
                </c:pt>
                <c:pt idx="4">
                  <c:v>2025</c:v>
                </c:pt>
                <c:pt idx="5">
                  <c:v>2030</c:v>
                </c:pt>
                <c:pt idx="6">
                  <c:v>2035</c:v>
                </c:pt>
                <c:pt idx="7">
                  <c:v>2040</c:v>
                </c:pt>
              </c:strCache>
            </c:strRef>
          </c:cat>
          <c:val>
            <c:numRef>
              <c:f>Sheet1!$B$5:$BA$5</c:f>
              <c:numCache>
                <c:formatCode>General</c:formatCode>
                <c:ptCount val="8"/>
                <c:pt idx="0">
                  <c:v>4.2365259999999996</c:v>
                </c:pt>
                <c:pt idx="1">
                  <c:v>5.8691450000000005</c:v>
                </c:pt>
                <c:pt idx="2">
                  <c:v>8.1532850000000003</c:v>
                </c:pt>
                <c:pt idx="3">
                  <c:v>7.6079429999999997</c:v>
                </c:pt>
                <c:pt idx="4">
                  <c:v>8.1252340000000007</c:v>
                </c:pt>
                <c:pt idx="5">
                  <c:v>8.8115450000000006</c:v>
                </c:pt>
                <c:pt idx="6">
                  <c:v>9.1692339999999994</c:v>
                </c:pt>
                <c:pt idx="7">
                  <c:v>9.3792559999999998</c:v>
                </c:pt>
              </c:numCache>
            </c:numRef>
          </c:val>
        </c:ser>
        <c:ser>
          <c:idx val="5"/>
          <c:order val="4"/>
          <c:tx>
            <c:strRef>
              <c:f>Sheet1!$A$6</c:f>
              <c:strCache>
                <c:ptCount val="1"/>
                <c:pt idx="0">
                  <c:v>Industrial</c:v>
                </c:pt>
              </c:strCache>
            </c:strRef>
          </c:tx>
          <c:spPr>
            <a:solidFill>
              <a:srgbClr val="BD732A"/>
            </a:solidFill>
            <a:ln w="25400">
              <a:noFill/>
            </a:ln>
          </c:spPr>
          <c:invertIfNegative val="0"/>
          <c:cat>
            <c:strRef>
              <c:f>Sheet1!$B$1:$BA$1</c:f>
              <c:strCache>
                <c:ptCount val="8"/>
                <c:pt idx="0">
                  <c:v>1995</c:v>
                </c:pt>
                <c:pt idx="1">
                  <c:v>2005</c:v>
                </c:pt>
                <c:pt idx="2">
                  <c:v>2013</c:v>
                </c:pt>
                <c:pt idx="3">
                  <c:v>2020</c:v>
                </c:pt>
                <c:pt idx="4">
                  <c:v>2025</c:v>
                </c:pt>
                <c:pt idx="5">
                  <c:v>2030</c:v>
                </c:pt>
                <c:pt idx="6">
                  <c:v>2035</c:v>
                </c:pt>
                <c:pt idx="7">
                  <c:v>2040</c:v>
                </c:pt>
              </c:strCache>
            </c:strRef>
          </c:cat>
          <c:val>
            <c:numRef>
              <c:f>Sheet1!$B$6:$BA$6</c:f>
              <c:numCache>
                <c:formatCode>General</c:formatCode>
                <c:ptCount val="8"/>
                <c:pt idx="0">
                  <c:v>9.3840479999999999</c:v>
                </c:pt>
                <c:pt idx="1">
                  <c:v>7.7126849999999996</c:v>
                </c:pt>
                <c:pt idx="2">
                  <c:v>8.8889910000000008</c:v>
                </c:pt>
                <c:pt idx="3">
                  <c:v>9.9275690000000001</c:v>
                </c:pt>
                <c:pt idx="4">
                  <c:v>10.160038</c:v>
                </c:pt>
                <c:pt idx="5">
                  <c:v>10.45684</c:v>
                </c:pt>
                <c:pt idx="6">
                  <c:v>10.640518999999999</c:v>
                </c:pt>
                <c:pt idx="7">
                  <c:v>10.884596999999999</c:v>
                </c:pt>
              </c:numCache>
            </c:numRef>
          </c:val>
        </c:ser>
        <c:ser>
          <c:idx val="3"/>
          <c:order val="5"/>
          <c:tx>
            <c:strRef>
              <c:f>Sheet1!$A$7</c:f>
              <c:strCache>
                <c:ptCount val="1"/>
                <c:pt idx="0">
                  <c:v>Gas to Liquids</c:v>
                </c:pt>
              </c:strCache>
            </c:strRef>
          </c:tx>
          <c:spPr>
            <a:solidFill>
              <a:srgbClr val="0096D7"/>
            </a:solidFill>
          </c:spPr>
          <c:invertIfNegative val="0"/>
          <c:cat>
            <c:strRef>
              <c:f>Sheet1!$B$1:$BA$1</c:f>
              <c:strCache>
                <c:ptCount val="8"/>
                <c:pt idx="0">
                  <c:v>1995</c:v>
                </c:pt>
                <c:pt idx="1">
                  <c:v>2005</c:v>
                </c:pt>
                <c:pt idx="2">
                  <c:v>2013</c:v>
                </c:pt>
                <c:pt idx="3">
                  <c:v>2020</c:v>
                </c:pt>
                <c:pt idx="4">
                  <c:v>2025</c:v>
                </c:pt>
                <c:pt idx="5">
                  <c:v>2030</c:v>
                </c:pt>
                <c:pt idx="6">
                  <c:v>2035</c:v>
                </c:pt>
                <c:pt idx="7">
                  <c:v>2040</c:v>
                </c:pt>
              </c:strCache>
            </c:strRef>
          </c:cat>
          <c:val>
            <c:numRef>
              <c:f>Sheet1!$B$7:$BA$7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6"/>
          <c:order val="6"/>
          <c:tx>
            <c:strRef>
              <c:f>Sheet1!$A$8</c:f>
              <c:strCache>
                <c:ptCount val="1"/>
              </c:strCache>
            </c:strRef>
          </c:tx>
          <c:invertIfNegative val="0"/>
          <c:cat>
            <c:strRef>
              <c:f>Sheet1!$B$1:$BA$1</c:f>
              <c:strCache>
                <c:ptCount val="8"/>
                <c:pt idx="0">
                  <c:v>1995</c:v>
                </c:pt>
                <c:pt idx="1">
                  <c:v>2005</c:v>
                </c:pt>
                <c:pt idx="2">
                  <c:v>2013</c:v>
                </c:pt>
                <c:pt idx="3">
                  <c:v>2020</c:v>
                </c:pt>
                <c:pt idx="4">
                  <c:v>2025</c:v>
                </c:pt>
                <c:pt idx="5">
                  <c:v>2030</c:v>
                </c:pt>
                <c:pt idx="6">
                  <c:v>2035</c:v>
                </c:pt>
                <c:pt idx="7">
                  <c:v>2040</c:v>
                </c:pt>
              </c:strCache>
            </c:strRef>
          </c:cat>
          <c:val>
            <c:numRef>
              <c:f>Sheet1!$B$8:$BA$8</c:f>
              <c:numCache>
                <c:formatCode>General</c:formatCode>
                <c:ptCount val="8"/>
              </c:numCache>
            </c:numRef>
          </c:val>
        </c:ser>
        <c:ser>
          <c:idx val="12"/>
          <c:order val="12"/>
          <c:tx>
            <c:strRef>
              <c:f>Sheet1!$A$14</c:f>
              <c:strCache>
                <c:ptCount val="1"/>
                <c:pt idx="0">
                  <c:v>Gas to Liquids</c:v>
                </c:pt>
              </c:strCache>
            </c:strRef>
          </c:tx>
          <c:invertIfNegative val="0"/>
          <c:cat>
            <c:strRef>
              <c:f>Sheet1!$B$1:$BA$1</c:f>
              <c:strCache>
                <c:ptCount val="8"/>
                <c:pt idx="0">
                  <c:v>1995</c:v>
                </c:pt>
                <c:pt idx="1">
                  <c:v>2005</c:v>
                </c:pt>
                <c:pt idx="2">
                  <c:v>2013</c:v>
                </c:pt>
                <c:pt idx="3">
                  <c:v>2020</c:v>
                </c:pt>
                <c:pt idx="4">
                  <c:v>2025</c:v>
                </c:pt>
                <c:pt idx="5">
                  <c:v>2030</c:v>
                </c:pt>
                <c:pt idx="6">
                  <c:v>2035</c:v>
                </c:pt>
                <c:pt idx="7">
                  <c:v>2040</c:v>
                </c:pt>
              </c:strCache>
            </c:strRef>
          </c:cat>
          <c:val>
            <c:numRef>
              <c:f>Sheet1!$B$14:$BA$14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92836896"/>
        <c:axId val="192832976"/>
      </c:barChart>
      <c:barChart>
        <c:barDir val="col"/>
        <c:grouping val="stacked"/>
        <c:varyColors val="0"/>
        <c:ser>
          <c:idx val="7"/>
          <c:order val="7"/>
          <c:tx>
            <c:strRef>
              <c:f>Sheet1!$A$9</c:f>
              <c:strCache>
                <c:ptCount val="1"/>
                <c:pt idx="0">
                  <c:v>Residential</c:v>
                </c:pt>
              </c:strCache>
            </c:strRef>
          </c:tx>
          <c:spPr>
            <a:solidFill>
              <a:srgbClr val="5D9732"/>
            </a:solidFill>
            <a:ln>
              <a:noFill/>
            </a:ln>
          </c:spPr>
          <c:invertIfNegative val="0"/>
          <c:cat>
            <c:strRef>
              <c:f>Sheet1!$B$1:$BA$1</c:f>
              <c:strCache>
                <c:ptCount val="8"/>
                <c:pt idx="0">
                  <c:v>1995</c:v>
                </c:pt>
                <c:pt idx="1">
                  <c:v>2005</c:v>
                </c:pt>
                <c:pt idx="2">
                  <c:v>2013</c:v>
                </c:pt>
                <c:pt idx="3">
                  <c:v>2020</c:v>
                </c:pt>
                <c:pt idx="4">
                  <c:v>2025</c:v>
                </c:pt>
                <c:pt idx="5">
                  <c:v>2030</c:v>
                </c:pt>
                <c:pt idx="6">
                  <c:v>2035</c:v>
                </c:pt>
                <c:pt idx="7">
                  <c:v>2040</c:v>
                </c:pt>
              </c:strCache>
            </c:strRef>
          </c:cat>
          <c:val>
            <c:numRef>
              <c:f>Sheet1!$B$9:$BA$9</c:f>
              <c:numCache>
                <c:formatCode>General</c:formatCode>
                <c:ptCount val="8"/>
                <c:pt idx="0">
                  <c:v>13.288542465753427</c:v>
                </c:pt>
                <c:pt idx="1">
                  <c:v>13.224041095890408</c:v>
                </c:pt>
                <c:pt idx="2">
                  <c:v>13.463909589041096</c:v>
                </c:pt>
                <c:pt idx="3">
                  <c:v>12.30625136612022</c:v>
                </c:pt>
                <c:pt idx="4">
                  <c:v>12.108147945205479</c:v>
                </c:pt>
                <c:pt idx="5">
                  <c:v>12.04632602739726</c:v>
                </c:pt>
                <c:pt idx="6">
                  <c:v>11.817597260273974</c:v>
                </c:pt>
                <c:pt idx="7">
                  <c:v>11.462193989071038</c:v>
                </c:pt>
              </c:numCache>
            </c:numRef>
          </c:val>
        </c:ser>
        <c:ser>
          <c:idx val="8"/>
          <c:order val="8"/>
          <c:tx>
            <c:strRef>
              <c:f>Sheet1!$A$10</c:f>
              <c:strCache>
                <c:ptCount val="1"/>
                <c:pt idx="0">
                  <c:v>Commercial</c:v>
                </c:pt>
              </c:strCache>
            </c:strRef>
          </c:tx>
          <c:spPr>
            <a:solidFill>
              <a:srgbClr val="A33340"/>
            </a:solidFill>
            <a:ln>
              <a:noFill/>
            </a:ln>
          </c:spPr>
          <c:invertIfNegative val="0"/>
          <c:cat>
            <c:strRef>
              <c:f>Sheet1!$B$1:$BA$1</c:f>
              <c:strCache>
                <c:ptCount val="8"/>
                <c:pt idx="0">
                  <c:v>1995</c:v>
                </c:pt>
                <c:pt idx="1">
                  <c:v>2005</c:v>
                </c:pt>
                <c:pt idx="2">
                  <c:v>2013</c:v>
                </c:pt>
                <c:pt idx="3">
                  <c:v>2020</c:v>
                </c:pt>
                <c:pt idx="4">
                  <c:v>2025</c:v>
                </c:pt>
                <c:pt idx="5">
                  <c:v>2030</c:v>
                </c:pt>
                <c:pt idx="6">
                  <c:v>2035</c:v>
                </c:pt>
                <c:pt idx="7">
                  <c:v>2040</c:v>
                </c:pt>
              </c:strCache>
            </c:strRef>
          </c:cat>
          <c:val>
            <c:numRef>
              <c:f>Sheet1!$B$10:$BA$10</c:f>
              <c:numCache>
                <c:formatCode>General</c:formatCode>
                <c:ptCount val="8"/>
                <c:pt idx="0">
                  <c:v>8.3043205479452045</c:v>
                </c:pt>
                <c:pt idx="1">
                  <c:v>8.2162191780821914</c:v>
                </c:pt>
                <c:pt idx="2">
                  <c:v>8.9831671232876715</c:v>
                </c:pt>
                <c:pt idx="3">
                  <c:v>8.7629672131147558</c:v>
                </c:pt>
                <c:pt idx="4">
                  <c:v>8.7798876712328759</c:v>
                </c:pt>
                <c:pt idx="5">
                  <c:v>9.1326356164383569</c:v>
                </c:pt>
                <c:pt idx="6">
                  <c:v>9.5084246575342473</c:v>
                </c:pt>
                <c:pt idx="7">
                  <c:v>9.8700027322404384</c:v>
                </c:pt>
              </c:numCache>
            </c:numRef>
          </c:val>
        </c:ser>
        <c:ser>
          <c:idx val="9"/>
          <c:order val="9"/>
          <c:tx>
            <c:strRef>
              <c:f>Sheet1!$A$11</c:f>
              <c:strCache>
                <c:ptCount val="1"/>
                <c:pt idx="0">
                  <c:v>Transportation</c:v>
                </c:pt>
              </c:strCache>
            </c:strRef>
          </c:tx>
          <c:spPr>
            <a:solidFill>
              <a:srgbClr val="0096D7"/>
            </a:solidFill>
            <a:ln>
              <a:noFill/>
            </a:ln>
          </c:spPr>
          <c:invertIfNegative val="0"/>
          <c:cat>
            <c:strRef>
              <c:f>Sheet1!$B$1:$BA$1</c:f>
              <c:strCache>
                <c:ptCount val="8"/>
                <c:pt idx="0">
                  <c:v>1995</c:v>
                </c:pt>
                <c:pt idx="1">
                  <c:v>2005</c:v>
                </c:pt>
                <c:pt idx="2">
                  <c:v>2013</c:v>
                </c:pt>
                <c:pt idx="3">
                  <c:v>2020</c:v>
                </c:pt>
                <c:pt idx="4">
                  <c:v>2025</c:v>
                </c:pt>
                <c:pt idx="5">
                  <c:v>2030</c:v>
                </c:pt>
                <c:pt idx="6">
                  <c:v>2035</c:v>
                </c:pt>
                <c:pt idx="7">
                  <c:v>2040</c:v>
                </c:pt>
              </c:strCache>
            </c:strRef>
          </c:cat>
          <c:val>
            <c:numRef>
              <c:f>Sheet1!$B$11:$BA$11</c:f>
              <c:numCache>
                <c:formatCode>General</c:formatCode>
                <c:ptCount val="8"/>
                <c:pt idx="0">
                  <c:v>1.931287671232877</c:v>
                </c:pt>
                <c:pt idx="1">
                  <c:v>1.6627671232876713</c:v>
                </c:pt>
                <c:pt idx="2">
                  <c:v>2.4526246575342467</c:v>
                </c:pt>
                <c:pt idx="3">
                  <c:v>2.4447295081967213</c:v>
                </c:pt>
                <c:pt idx="4">
                  <c:v>2.6630712328767121</c:v>
                </c:pt>
                <c:pt idx="5">
                  <c:v>2.9611999999999998</c:v>
                </c:pt>
                <c:pt idx="6">
                  <c:v>3.3572191780821918</c:v>
                </c:pt>
                <c:pt idx="7">
                  <c:v>4.4564918032786895</c:v>
                </c:pt>
              </c:numCache>
            </c:numRef>
          </c:val>
        </c:ser>
        <c:ser>
          <c:idx val="10"/>
          <c:order val="10"/>
          <c:tx>
            <c:strRef>
              <c:f>Sheet1!$A$12</c:f>
              <c:strCache>
                <c:ptCount val="1"/>
                <c:pt idx="0">
                  <c:v>Electric power</c:v>
                </c:pt>
              </c:strCache>
            </c:strRef>
          </c:tx>
          <c:spPr>
            <a:solidFill>
              <a:srgbClr val="000000"/>
            </a:solidFill>
            <a:ln>
              <a:noFill/>
            </a:ln>
          </c:spPr>
          <c:invertIfNegative val="0"/>
          <c:cat>
            <c:strRef>
              <c:f>Sheet1!$B$1:$BA$1</c:f>
              <c:strCache>
                <c:ptCount val="8"/>
                <c:pt idx="0">
                  <c:v>1995</c:v>
                </c:pt>
                <c:pt idx="1">
                  <c:v>2005</c:v>
                </c:pt>
                <c:pt idx="2">
                  <c:v>2013</c:v>
                </c:pt>
                <c:pt idx="3">
                  <c:v>2020</c:v>
                </c:pt>
                <c:pt idx="4">
                  <c:v>2025</c:v>
                </c:pt>
                <c:pt idx="5">
                  <c:v>2030</c:v>
                </c:pt>
                <c:pt idx="6">
                  <c:v>2035</c:v>
                </c:pt>
                <c:pt idx="7">
                  <c:v>2040</c:v>
                </c:pt>
              </c:strCache>
            </c:strRef>
          </c:cat>
          <c:val>
            <c:numRef>
              <c:f>Sheet1!$B$12:$BA$12</c:f>
              <c:numCache>
                <c:formatCode>General</c:formatCode>
                <c:ptCount val="8"/>
                <c:pt idx="0">
                  <c:v>11.606920547945204</c:v>
                </c:pt>
                <c:pt idx="1">
                  <c:v>16.079849315068497</c:v>
                </c:pt>
                <c:pt idx="2">
                  <c:v>22.337767123287673</c:v>
                </c:pt>
                <c:pt idx="3">
                  <c:v>20.786729508196721</c:v>
                </c:pt>
                <c:pt idx="4">
                  <c:v>22.260915068493151</c:v>
                </c:pt>
                <c:pt idx="5">
                  <c:v>24.141219178082192</c:v>
                </c:pt>
                <c:pt idx="6">
                  <c:v>25.121189041095889</c:v>
                </c:pt>
                <c:pt idx="7">
                  <c:v>25.626382513661198</c:v>
                </c:pt>
              </c:numCache>
            </c:numRef>
          </c:val>
        </c:ser>
        <c:ser>
          <c:idx val="11"/>
          <c:order val="11"/>
          <c:tx>
            <c:strRef>
              <c:f>Sheet1!$A$13</c:f>
              <c:strCache>
                <c:ptCount val="1"/>
                <c:pt idx="0">
                  <c:v>Industrial</c:v>
                </c:pt>
              </c:strCache>
            </c:strRef>
          </c:tx>
          <c:spPr>
            <a:solidFill>
              <a:srgbClr val="BD732A"/>
            </a:solidFill>
            <a:ln>
              <a:noFill/>
            </a:ln>
          </c:spPr>
          <c:invertIfNegative val="0"/>
          <c:cat>
            <c:strRef>
              <c:f>Sheet1!$B$1:$BA$1</c:f>
              <c:strCache>
                <c:ptCount val="8"/>
                <c:pt idx="0">
                  <c:v>1995</c:v>
                </c:pt>
                <c:pt idx="1">
                  <c:v>2005</c:v>
                </c:pt>
                <c:pt idx="2">
                  <c:v>2013</c:v>
                </c:pt>
                <c:pt idx="3">
                  <c:v>2020</c:v>
                </c:pt>
                <c:pt idx="4">
                  <c:v>2025</c:v>
                </c:pt>
                <c:pt idx="5">
                  <c:v>2030</c:v>
                </c:pt>
                <c:pt idx="6">
                  <c:v>2035</c:v>
                </c:pt>
                <c:pt idx="7">
                  <c:v>2040</c:v>
                </c:pt>
              </c:strCache>
            </c:strRef>
          </c:cat>
          <c:val>
            <c:numRef>
              <c:f>Sheet1!$B$13:$BA$13</c:f>
              <c:numCache>
                <c:formatCode>General</c:formatCode>
                <c:ptCount val="8"/>
                <c:pt idx="0">
                  <c:v>25.709720547945206</c:v>
                </c:pt>
                <c:pt idx="1">
                  <c:v>21.130643835616439</c:v>
                </c:pt>
                <c:pt idx="2">
                  <c:v>24.353400000000001</c:v>
                </c:pt>
                <c:pt idx="3">
                  <c:v>27.124505464480873</c:v>
                </c:pt>
                <c:pt idx="4">
                  <c:v>27.835720547945204</c:v>
                </c:pt>
                <c:pt idx="5">
                  <c:v>28.648876712328764</c:v>
                </c:pt>
                <c:pt idx="6">
                  <c:v>29.152106849315068</c:v>
                </c:pt>
                <c:pt idx="7">
                  <c:v>29.73933606557377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97816208"/>
        <c:axId val="197815648"/>
      </c:barChart>
      <c:catAx>
        <c:axId val="1928368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>
            <a:solidFill>
              <a:schemeClr val="tx1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928329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92832976"/>
        <c:scaling>
          <c:orientation val="minMax"/>
          <c:max val="35"/>
        </c:scaling>
        <c:delete val="0"/>
        <c:axPos val="l"/>
        <c:majorGridlines>
          <c:spPr>
            <a:ln>
              <a:solidFill>
                <a:schemeClr val="bg1">
                  <a:lumMod val="65000"/>
                </a:scheme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92836896"/>
        <c:crosses val="autoZero"/>
        <c:crossBetween val="between"/>
      </c:valAx>
      <c:valAx>
        <c:axId val="197815648"/>
        <c:scaling>
          <c:orientation val="minMax"/>
          <c:max val="95.890410000000003"/>
          <c:min val="0"/>
        </c:scaling>
        <c:delete val="0"/>
        <c:axPos val="r"/>
        <c:numFmt formatCode="#,##0" sourceLinked="0"/>
        <c:majorTickMark val="out"/>
        <c:minorTickMark val="none"/>
        <c:tickLblPos val="nextTo"/>
        <c:spPr>
          <a:ln>
            <a:solidFill>
              <a:srgbClr val="FFFFFF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97816208"/>
        <c:crosses val="max"/>
        <c:crossBetween val="between"/>
        <c:majorUnit val="10"/>
      </c:valAx>
      <c:catAx>
        <c:axId val="19781620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97815648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9248826291079785E-2"/>
          <c:y val="6.5989847715736072E-2"/>
          <c:w val="0.88262910798122052"/>
          <c:h val="0.80456852791878153"/>
        </c:manualLayout>
      </c:layout>
      <c:areaChart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Alaska</c:v>
                </c:pt>
              </c:strCache>
            </c:strRef>
          </c:tx>
          <c:spPr>
            <a:solidFill>
              <a:srgbClr val="0096D7"/>
            </a:solidFill>
            <a:ln>
              <a:noFill/>
            </a:ln>
          </c:spPr>
          <c:cat>
            <c:numRef>
              <c:f>Sheet1!$B$1:$AZ$1</c:f>
              <c:numCache>
                <c:formatCode>General</c:formatCode>
                <c:ptCount val="51"/>
                <c:pt idx="0">
                  <c:v>1990</c:v>
                </c:pt>
                <c:pt idx="5">
                  <c:v>1995</c:v>
                </c:pt>
                <c:pt idx="10">
                  <c:v>2000</c:v>
                </c:pt>
                <c:pt idx="15">
                  <c:v>2005</c:v>
                </c:pt>
                <c:pt idx="20">
                  <c:v>2010</c:v>
                </c:pt>
                <c:pt idx="25">
                  <c:v>2015</c:v>
                </c:pt>
                <c:pt idx="30">
                  <c:v>2020</c:v>
                </c:pt>
                <c:pt idx="35">
                  <c:v>2025</c:v>
                </c:pt>
                <c:pt idx="40">
                  <c:v>2030</c:v>
                </c:pt>
                <c:pt idx="45">
                  <c:v>2035</c:v>
                </c:pt>
                <c:pt idx="50">
                  <c:v>2040</c:v>
                </c:pt>
              </c:numCache>
            </c:numRef>
          </c:cat>
          <c:val>
            <c:numRef>
              <c:f>Sheet1!$B$2:$AZ$2</c:f>
              <c:numCache>
                <c:formatCode>General</c:formatCode>
                <c:ptCount val="51"/>
                <c:pt idx="0">
                  <c:v>0.38143100000000002</c:v>
                </c:pt>
                <c:pt idx="1">
                  <c:v>0.40938200000000002</c:v>
                </c:pt>
                <c:pt idx="2">
                  <c:v>0.41159299999999999</c:v>
                </c:pt>
                <c:pt idx="3">
                  <c:v>0.39809299999999997</c:v>
                </c:pt>
                <c:pt idx="4">
                  <c:v>0.52445699999999995</c:v>
                </c:pt>
                <c:pt idx="5">
                  <c:v>0.434498</c:v>
                </c:pt>
                <c:pt idx="6">
                  <c:v>0.44237500000000002</c:v>
                </c:pt>
                <c:pt idx="7">
                  <c:v>0.42677599999999999</c:v>
                </c:pt>
                <c:pt idx="8">
                  <c:v>0.42652800000000002</c:v>
                </c:pt>
                <c:pt idx="9">
                  <c:v>0.42455500000000002</c:v>
                </c:pt>
                <c:pt idx="10">
                  <c:v>0.41967100000000002</c:v>
                </c:pt>
                <c:pt idx="11">
                  <c:v>0.43529099999999998</c:v>
                </c:pt>
                <c:pt idx="12">
                  <c:v>0.428595</c:v>
                </c:pt>
                <c:pt idx="13">
                  <c:v>0.45644099999999999</c:v>
                </c:pt>
                <c:pt idx="14">
                  <c:v>0.438855</c:v>
                </c:pt>
                <c:pt idx="15">
                  <c:v>0.45932600000000001</c:v>
                </c:pt>
                <c:pt idx="16">
                  <c:v>0.42008600000000001</c:v>
                </c:pt>
                <c:pt idx="17">
                  <c:v>0.40715299999999999</c:v>
                </c:pt>
                <c:pt idx="18">
                  <c:v>0.37410500000000002</c:v>
                </c:pt>
                <c:pt idx="19">
                  <c:v>0.37415199999999998</c:v>
                </c:pt>
                <c:pt idx="20">
                  <c:v>0.35339100000000001</c:v>
                </c:pt>
                <c:pt idx="21">
                  <c:v>0.334671</c:v>
                </c:pt>
                <c:pt idx="22">
                  <c:v>0.329789</c:v>
                </c:pt>
                <c:pt idx="23">
                  <c:v>0.31532199999999999</c:v>
                </c:pt>
                <c:pt idx="24">
                  <c:v>0.31545299999999998</c:v>
                </c:pt>
                <c:pt idx="25">
                  <c:v>0.29822799999999999</c:v>
                </c:pt>
                <c:pt idx="26">
                  <c:v>0.292632</c:v>
                </c:pt>
                <c:pt idx="27">
                  <c:v>0.28697099999999998</c:v>
                </c:pt>
                <c:pt idx="28">
                  <c:v>0.28184500000000001</c:v>
                </c:pt>
                <c:pt idx="29">
                  <c:v>0.27677499999999999</c:v>
                </c:pt>
                <c:pt idx="30">
                  <c:v>0.27161600000000002</c:v>
                </c:pt>
                <c:pt idx="31">
                  <c:v>0.266538</c:v>
                </c:pt>
                <c:pt idx="32">
                  <c:v>0.26153900000000002</c:v>
                </c:pt>
                <c:pt idx="33">
                  <c:v>0.25662200000000002</c:v>
                </c:pt>
                <c:pt idx="34">
                  <c:v>0.25183</c:v>
                </c:pt>
                <c:pt idx="35">
                  <c:v>0.24707799999999999</c:v>
                </c:pt>
                <c:pt idx="36">
                  <c:v>0.24235100000000001</c:v>
                </c:pt>
                <c:pt idx="37">
                  <c:v>0.47553499999999999</c:v>
                </c:pt>
                <c:pt idx="38">
                  <c:v>0.70881099999999997</c:v>
                </c:pt>
                <c:pt idx="39">
                  <c:v>0.94217499999999998</c:v>
                </c:pt>
                <c:pt idx="40">
                  <c:v>1.175578</c:v>
                </c:pt>
                <c:pt idx="41">
                  <c:v>1.1712419999999999</c:v>
                </c:pt>
                <c:pt idx="42">
                  <c:v>1.1670499999999999</c:v>
                </c:pt>
                <c:pt idx="43">
                  <c:v>1.1630510000000001</c:v>
                </c:pt>
                <c:pt idx="44">
                  <c:v>1.159184</c:v>
                </c:pt>
                <c:pt idx="45">
                  <c:v>1.155491</c:v>
                </c:pt>
                <c:pt idx="46">
                  <c:v>1.151977</c:v>
                </c:pt>
                <c:pt idx="47">
                  <c:v>1.1494409999999999</c:v>
                </c:pt>
                <c:pt idx="48">
                  <c:v>1.148115</c:v>
                </c:pt>
                <c:pt idx="49">
                  <c:v>1.1476390000000001</c:v>
                </c:pt>
                <c:pt idx="50">
                  <c:v>1.147162</c:v>
                </c:pt>
              </c:numCache>
            </c:numRef>
          </c:val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Lower 48 Offshore</c:v>
                </c:pt>
              </c:strCache>
            </c:strRef>
          </c:tx>
          <c:spPr>
            <a:solidFill>
              <a:srgbClr val="5D9732"/>
            </a:solidFill>
            <a:ln>
              <a:noFill/>
            </a:ln>
          </c:spPr>
          <c:cat>
            <c:numRef>
              <c:f>Sheet1!$B$1:$AZ$1</c:f>
              <c:numCache>
                <c:formatCode>General</c:formatCode>
                <c:ptCount val="51"/>
                <c:pt idx="0">
                  <c:v>1990</c:v>
                </c:pt>
                <c:pt idx="5">
                  <c:v>1995</c:v>
                </c:pt>
                <c:pt idx="10">
                  <c:v>2000</c:v>
                </c:pt>
                <c:pt idx="15">
                  <c:v>2005</c:v>
                </c:pt>
                <c:pt idx="20">
                  <c:v>2010</c:v>
                </c:pt>
                <c:pt idx="25">
                  <c:v>2015</c:v>
                </c:pt>
                <c:pt idx="30">
                  <c:v>2020</c:v>
                </c:pt>
                <c:pt idx="35">
                  <c:v>2025</c:v>
                </c:pt>
                <c:pt idx="40">
                  <c:v>2030</c:v>
                </c:pt>
                <c:pt idx="45">
                  <c:v>2035</c:v>
                </c:pt>
                <c:pt idx="50">
                  <c:v>2040</c:v>
                </c:pt>
              </c:numCache>
            </c:numRef>
          </c:cat>
          <c:val>
            <c:numRef>
              <c:f>Sheet1!$B$3:$AZ$3</c:f>
              <c:numCache>
                <c:formatCode>General</c:formatCode>
                <c:ptCount val="51"/>
                <c:pt idx="0">
                  <c:v>5.3334770000000002</c:v>
                </c:pt>
                <c:pt idx="1">
                  <c:v>5.084517</c:v>
                </c:pt>
                <c:pt idx="2">
                  <c:v>4.9496380000000002</c:v>
                </c:pt>
                <c:pt idx="3">
                  <c:v>5.0921960000000004</c:v>
                </c:pt>
                <c:pt idx="4">
                  <c:v>5.3883359999999998</c:v>
                </c:pt>
                <c:pt idx="5">
                  <c:v>5.3286210000000001</c:v>
                </c:pt>
                <c:pt idx="6">
                  <c:v>5.527094</c:v>
                </c:pt>
                <c:pt idx="7">
                  <c:v>5.5097149999999999</c:v>
                </c:pt>
                <c:pt idx="8">
                  <c:v>5.4457630000000004</c:v>
                </c:pt>
                <c:pt idx="9">
                  <c:v>5.368881</c:v>
                </c:pt>
                <c:pt idx="10">
                  <c:v>5.17483</c:v>
                </c:pt>
                <c:pt idx="11">
                  <c:v>5.3283719999999999</c:v>
                </c:pt>
                <c:pt idx="12">
                  <c:v>4.7506620000000002</c:v>
                </c:pt>
                <c:pt idx="13">
                  <c:v>4.7584559999999998</c:v>
                </c:pt>
                <c:pt idx="14">
                  <c:v>4.2175140000000004</c:v>
                </c:pt>
                <c:pt idx="15">
                  <c:v>3.3657780000000002</c:v>
                </c:pt>
                <c:pt idx="16">
                  <c:v>3.096133</c:v>
                </c:pt>
                <c:pt idx="17">
                  <c:v>2.984159</c:v>
                </c:pt>
                <c:pt idx="18">
                  <c:v>2.6834750000000001</c:v>
                </c:pt>
                <c:pt idx="19">
                  <c:v>2.7041330000000001</c:v>
                </c:pt>
                <c:pt idx="20">
                  <c:v>2.438768</c:v>
                </c:pt>
                <c:pt idx="21">
                  <c:v>1.8750199999999999</c:v>
                </c:pt>
                <c:pt idx="22">
                  <c:v>1.5697319999999999</c:v>
                </c:pt>
                <c:pt idx="23">
                  <c:v>1.4558260000000001</c:v>
                </c:pt>
                <c:pt idx="24">
                  <c:v>1.669737</c:v>
                </c:pt>
                <c:pt idx="25">
                  <c:v>1.611877</c:v>
                </c:pt>
                <c:pt idx="26">
                  <c:v>1.5927830000000001</c:v>
                </c:pt>
                <c:pt idx="27">
                  <c:v>1.6274960000000001</c:v>
                </c:pt>
                <c:pt idx="28">
                  <c:v>1.788092</c:v>
                </c:pt>
                <c:pt idx="29">
                  <c:v>1.962159</c:v>
                </c:pt>
                <c:pt idx="30">
                  <c:v>2.03403</c:v>
                </c:pt>
                <c:pt idx="31">
                  <c:v>2.0644689999999999</c:v>
                </c:pt>
                <c:pt idx="32">
                  <c:v>2.0981930000000002</c:v>
                </c:pt>
                <c:pt idx="33">
                  <c:v>2.1120130000000001</c:v>
                </c:pt>
                <c:pt idx="34">
                  <c:v>2.1476120000000001</c:v>
                </c:pt>
                <c:pt idx="35">
                  <c:v>2.1649949999999998</c:v>
                </c:pt>
                <c:pt idx="36">
                  <c:v>2.1898390000000001</c:v>
                </c:pt>
                <c:pt idx="37">
                  <c:v>2.2696170000000002</c:v>
                </c:pt>
                <c:pt idx="38">
                  <c:v>2.4384679999999999</c:v>
                </c:pt>
                <c:pt idx="39">
                  <c:v>2.5960179999999999</c:v>
                </c:pt>
                <c:pt idx="40">
                  <c:v>2.78911</c:v>
                </c:pt>
                <c:pt idx="41">
                  <c:v>2.7797969999999999</c:v>
                </c:pt>
                <c:pt idx="42">
                  <c:v>2.7698040000000002</c:v>
                </c:pt>
                <c:pt idx="43">
                  <c:v>2.7599230000000001</c:v>
                </c:pt>
                <c:pt idx="44">
                  <c:v>2.7435619999999998</c:v>
                </c:pt>
                <c:pt idx="45">
                  <c:v>2.7262110000000002</c:v>
                </c:pt>
                <c:pt idx="46">
                  <c:v>2.7137579999999999</c:v>
                </c:pt>
                <c:pt idx="47">
                  <c:v>2.691481</c:v>
                </c:pt>
                <c:pt idx="48">
                  <c:v>2.7497739999999999</c:v>
                </c:pt>
                <c:pt idx="49">
                  <c:v>2.7692640000000002</c:v>
                </c:pt>
                <c:pt idx="50">
                  <c:v>2.8105509999999998</c:v>
                </c:pt>
              </c:numCache>
            </c:numRef>
          </c:val>
        </c:ser>
        <c:ser>
          <c:idx val="3"/>
          <c:order val="2"/>
          <c:tx>
            <c:strRef>
              <c:f>Sheet1!$A$4</c:f>
              <c:strCache>
                <c:ptCount val="1"/>
                <c:pt idx="0">
                  <c:v>Coalbed methane</c:v>
                </c:pt>
              </c:strCache>
            </c:strRef>
          </c:tx>
          <c:spPr>
            <a:solidFill>
              <a:srgbClr val="FFC702"/>
            </a:solidFill>
            <a:ln>
              <a:noFill/>
            </a:ln>
          </c:spPr>
          <c:cat>
            <c:numRef>
              <c:f>Sheet1!$B$1:$AZ$1</c:f>
              <c:numCache>
                <c:formatCode>General</c:formatCode>
                <c:ptCount val="51"/>
                <c:pt idx="0">
                  <c:v>1990</c:v>
                </c:pt>
                <c:pt idx="5">
                  <c:v>1995</c:v>
                </c:pt>
                <c:pt idx="10">
                  <c:v>2000</c:v>
                </c:pt>
                <c:pt idx="15">
                  <c:v>2005</c:v>
                </c:pt>
                <c:pt idx="20">
                  <c:v>2010</c:v>
                </c:pt>
                <c:pt idx="25">
                  <c:v>2015</c:v>
                </c:pt>
                <c:pt idx="30">
                  <c:v>2020</c:v>
                </c:pt>
                <c:pt idx="35">
                  <c:v>2025</c:v>
                </c:pt>
                <c:pt idx="40">
                  <c:v>2030</c:v>
                </c:pt>
                <c:pt idx="45">
                  <c:v>2035</c:v>
                </c:pt>
                <c:pt idx="50">
                  <c:v>2040</c:v>
                </c:pt>
              </c:numCache>
            </c:numRef>
          </c:cat>
          <c:val>
            <c:numRef>
              <c:f>Sheet1!$B$4:$AZ$4</c:f>
              <c:numCache>
                <c:formatCode>General</c:formatCode>
                <c:ptCount val="51"/>
                <c:pt idx="0">
                  <c:v>0.295427</c:v>
                </c:pt>
                <c:pt idx="1">
                  <c:v>0.38720100000000002</c:v>
                </c:pt>
                <c:pt idx="2">
                  <c:v>0.35702899999999999</c:v>
                </c:pt>
                <c:pt idx="3">
                  <c:v>0.62801099999999999</c:v>
                </c:pt>
                <c:pt idx="4">
                  <c:v>0.67460100000000001</c:v>
                </c:pt>
                <c:pt idx="5">
                  <c:v>0.87982899999999997</c:v>
                </c:pt>
                <c:pt idx="6">
                  <c:v>1.085191</c:v>
                </c:pt>
                <c:pt idx="7">
                  <c:v>1.1769890000000001</c:v>
                </c:pt>
                <c:pt idx="8">
                  <c:v>1.3120099999999999</c:v>
                </c:pt>
                <c:pt idx="9">
                  <c:v>1.38897</c:v>
                </c:pt>
                <c:pt idx="10">
                  <c:v>1.5080439999999999</c:v>
                </c:pt>
                <c:pt idx="11">
                  <c:v>1.604015</c:v>
                </c:pt>
                <c:pt idx="12">
                  <c:v>1.657376</c:v>
                </c:pt>
                <c:pt idx="13">
                  <c:v>1.7053689999999999</c:v>
                </c:pt>
                <c:pt idx="14">
                  <c:v>1.7233080000000001</c:v>
                </c:pt>
                <c:pt idx="15">
                  <c:v>1.7542059999999999</c:v>
                </c:pt>
                <c:pt idx="16">
                  <c:v>1.838015</c:v>
                </c:pt>
                <c:pt idx="17">
                  <c:v>1.802916</c:v>
                </c:pt>
                <c:pt idx="18">
                  <c:v>1.653993</c:v>
                </c:pt>
                <c:pt idx="19">
                  <c:v>1.917019</c:v>
                </c:pt>
                <c:pt idx="20">
                  <c:v>1.808298</c:v>
                </c:pt>
                <c:pt idx="21">
                  <c:v>1.7311529999999999</c:v>
                </c:pt>
                <c:pt idx="22">
                  <c:v>1.6425069999999999</c:v>
                </c:pt>
                <c:pt idx="23">
                  <c:v>1.2941659999999999</c:v>
                </c:pt>
                <c:pt idx="24">
                  <c:v>1.314937</c:v>
                </c:pt>
                <c:pt idx="25">
                  <c:v>1.3834439999999999</c:v>
                </c:pt>
                <c:pt idx="26">
                  <c:v>1.449079</c:v>
                </c:pt>
                <c:pt idx="27">
                  <c:v>1.4348879999999999</c:v>
                </c:pt>
                <c:pt idx="28">
                  <c:v>1.441238</c:v>
                </c:pt>
                <c:pt idx="29">
                  <c:v>1.450431</c:v>
                </c:pt>
                <c:pt idx="30">
                  <c:v>1.449301</c:v>
                </c:pt>
                <c:pt idx="31">
                  <c:v>1.427052</c:v>
                </c:pt>
                <c:pt idx="32">
                  <c:v>1.4013629999999999</c:v>
                </c:pt>
                <c:pt idx="33">
                  <c:v>1.365648</c:v>
                </c:pt>
                <c:pt idx="34">
                  <c:v>1.337367</c:v>
                </c:pt>
                <c:pt idx="35">
                  <c:v>1.3241179999999999</c:v>
                </c:pt>
                <c:pt idx="36">
                  <c:v>1.3148010000000001</c:v>
                </c:pt>
                <c:pt idx="37">
                  <c:v>1.2941069999999999</c:v>
                </c:pt>
                <c:pt idx="38">
                  <c:v>1.2599450000000001</c:v>
                </c:pt>
                <c:pt idx="39">
                  <c:v>1.246278</c:v>
                </c:pt>
                <c:pt idx="40">
                  <c:v>1.238575</c:v>
                </c:pt>
                <c:pt idx="41">
                  <c:v>1.2393639999999999</c:v>
                </c:pt>
                <c:pt idx="42">
                  <c:v>1.2414050000000001</c:v>
                </c:pt>
                <c:pt idx="43">
                  <c:v>1.236694</c:v>
                </c:pt>
                <c:pt idx="44">
                  <c:v>1.234774</c:v>
                </c:pt>
                <c:pt idx="45">
                  <c:v>1.238308</c:v>
                </c:pt>
                <c:pt idx="46">
                  <c:v>1.2400500000000001</c:v>
                </c:pt>
                <c:pt idx="47">
                  <c:v>1.234318</c:v>
                </c:pt>
                <c:pt idx="48">
                  <c:v>1.2384850000000001</c:v>
                </c:pt>
                <c:pt idx="49">
                  <c:v>1.246319</c:v>
                </c:pt>
                <c:pt idx="50">
                  <c:v>1.250108</c:v>
                </c:pt>
              </c:numCache>
            </c:numRef>
          </c:val>
        </c:ser>
        <c:ser>
          <c:idx val="7"/>
          <c:order val="3"/>
          <c:tx>
            <c:strRef>
              <c:f>Sheet1!$A$5</c:f>
              <c:strCache>
                <c:ptCount val="1"/>
                <c:pt idx="0">
                  <c:v>Other Onshore</c:v>
                </c:pt>
              </c:strCache>
            </c:strRef>
          </c:tx>
          <c:spPr>
            <a:solidFill>
              <a:srgbClr val="003953"/>
            </a:solidFill>
            <a:ln>
              <a:noFill/>
            </a:ln>
          </c:spPr>
          <c:cat>
            <c:numRef>
              <c:f>Sheet1!$B$1:$AZ$1</c:f>
              <c:numCache>
                <c:formatCode>General</c:formatCode>
                <c:ptCount val="51"/>
                <c:pt idx="0">
                  <c:v>1990</c:v>
                </c:pt>
                <c:pt idx="5">
                  <c:v>1995</c:v>
                </c:pt>
                <c:pt idx="10">
                  <c:v>2000</c:v>
                </c:pt>
                <c:pt idx="15">
                  <c:v>2005</c:v>
                </c:pt>
                <c:pt idx="20">
                  <c:v>2010</c:v>
                </c:pt>
                <c:pt idx="25">
                  <c:v>2015</c:v>
                </c:pt>
                <c:pt idx="30">
                  <c:v>2020</c:v>
                </c:pt>
                <c:pt idx="35">
                  <c:v>2025</c:v>
                </c:pt>
                <c:pt idx="40">
                  <c:v>2030</c:v>
                </c:pt>
                <c:pt idx="45">
                  <c:v>2035</c:v>
                </c:pt>
                <c:pt idx="50">
                  <c:v>2040</c:v>
                </c:pt>
              </c:numCache>
            </c:numRef>
          </c:cat>
          <c:val>
            <c:numRef>
              <c:f>Sheet1!$B$5:$AZ$5</c:f>
              <c:numCache>
                <c:formatCode>General</c:formatCode>
                <c:ptCount val="51"/>
                <c:pt idx="0">
                  <c:v>9.9566359999999996</c:v>
                </c:pt>
                <c:pt idx="1">
                  <c:v>9.8754629999999999</c:v>
                </c:pt>
                <c:pt idx="2">
                  <c:v>9.9703520000000001</c:v>
                </c:pt>
                <c:pt idx="3">
                  <c:v>9.5021540000000009</c:v>
                </c:pt>
                <c:pt idx="4">
                  <c:v>9.6268419999999999</c:v>
                </c:pt>
                <c:pt idx="5">
                  <c:v>9.2024919999999995</c:v>
                </c:pt>
                <c:pt idx="6">
                  <c:v>8.8992319999999996</c:v>
                </c:pt>
                <c:pt idx="7">
                  <c:v>8.7331529999999997</c:v>
                </c:pt>
                <c:pt idx="8">
                  <c:v>8.5973980000000001</c:v>
                </c:pt>
                <c:pt idx="9">
                  <c:v>8.3395209999999995</c:v>
                </c:pt>
                <c:pt idx="10">
                  <c:v>7.9403050000000004</c:v>
                </c:pt>
                <c:pt idx="11">
                  <c:v>7.8826539999999996</c:v>
                </c:pt>
                <c:pt idx="12">
                  <c:v>7.5336179999999997</c:v>
                </c:pt>
                <c:pt idx="13">
                  <c:v>7.3661459999999996</c:v>
                </c:pt>
                <c:pt idx="14">
                  <c:v>7.0009860000000002</c:v>
                </c:pt>
                <c:pt idx="15">
                  <c:v>6.7260590000000002</c:v>
                </c:pt>
                <c:pt idx="16">
                  <c:v>6.7879560000000003</c:v>
                </c:pt>
                <c:pt idx="17">
                  <c:v>6.8342340000000004</c:v>
                </c:pt>
                <c:pt idx="18">
                  <c:v>6.8849809999999998</c:v>
                </c:pt>
                <c:pt idx="19">
                  <c:v>6.1942269999999997</c:v>
                </c:pt>
                <c:pt idx="20">
                  <c:v>5.7685639999999996</c:v>
                </c:pt>
                <c:pt idx="21">
                  <c:v>5.7745860000000002</c:v>
                </c:pt>
                <c:pt idx="22">
                  <c:v>5.577013</c:v>
                </c:pt>
                <c:pt idx="23">
                  <c:v>5.6130300000000002</c:v>
                </c:pt>
                <c:pt idx="24">
                  <c:v>4.9241229999999998</c:v>
                </c:pt>
                <c:pt idx="25">
                  <c:v>4.8116250000000003</c:v>
                </c:pt>
                <c:pt idx="26">
                  <c:v>4.8687139999999998</c:v>
                </c:pt>
                <c:pt idx="27">
                  <c:v>4.6250020000000003</c:v>
                </c:pt>
                <c:pt idx="28">
                  <c:v>4.5596810000000003</c:v>
                </c:pt>
                <c:pt idx="29">
                  <c:v>4.4872259999999997</c:v>
                </c:pt>
                <c:pt idx="30">
                  <c:v>4.4180359999999999</c:v>
                </c:pt>
                <c:pt idx="31">
                  <c:v>4.3407910000000003</c:v>
                </c:pt>
                <c:pt idx="32">
                  <c:v>4.2629159999999997</c:v>
                </c:pt>
                <c:pt idx="33">
                  <c:v>4.2171979999999998</c:v>
                </c:pt>
                <c:pt idx="34">
                  <c:v>4.1841759999999999</c:v>
                </c:pt>
                <c:pt idx="35">
                  <c:v>4.1854100000000001</c:v>
                </c:pt>
                <c:pt idx="36">
                  <c:v>4.1846670000000001</c:v>
                </c:pt>
                <c:pt idx="37">
                  <c:v>4.1435870000000001</c:v>
                </c:pt>
                <c:pt idx="38">
                  <c:v>4.1158359999999998</c:v>
                </c:pt>
                <c:pt idx="39">
                  <c:v>4.0209359999999998</c:v>
                </c:pt>
                <c:pt idx="40">
                  <c:v>3.97078</c:v>
                </c:pt>
                <c:pt idx="41">
                  <c:v>3.9413969999999998</c:v>
                </c:pt>
                <c:pt idx="42">
                  <c:v>3.9068990000000001</c:v>
                </c:pt>
                <c:pt idx="43">
                  <c:v>3.8556059999999999</c:v>
                </c:pt>
                <c:pt idx="44">
                  <c:v>3.8061729999999998</c:v>
                </c:pt>
                <c:pt idx="45">
                  <c:v>3.766165</c:v>
                </c:pt>
                <c:pt idx="46">
                  <c:v>3.7241840000000002</c:v>
                </c:pt>
                <c:pt idx="47">
                  <c:v>3.7012290000000001</c:v>
                </c:pt>
                <c:pt idx="48">
                  <c:v>3.7113849999999999</c:v>
                </c:pt>
                <c:pt idx="49">
                  <c:v>3.7062300000000001</c:v>
                </c:pt>
                <c:pt idx="50">
                  <c:v>3.6856450000000001</c:v>
                </c:pt>
              </c:numCache>
            </c:numRef>
          </c:val>
        </c:ser>
        <c:ser>
          <c:idx val="9"/>
          <c:order val="4"/>
          <c:tx>
            <c:strRef>
              <c:f>Sheet1!$A$6</c:f>
              <c:strCache>
                <c:ptCount val="1"/>
                <c:pt idx="0">
                  <c:v>Tight gas</c:v>
                </c:pt>
              </c:strCache>
            </c:strRef>
          </c:tx>
          <c:spPr>
            <a:solidFill>
              <a:srgbClr val="BD732A"/>
            </a:solidFill>
            <a:ln>
              <a:noFill/>
            </a:ln>
          </c:spPr>
          <c:cat>
            <c:numRef>
              <c:f>Sheet1!$B$1:$AZ$1</c:f>
              <c:numCache>
                <c:formatCode>General</c:formatCode>
                <c:ptCount val="51"/>
                <c:pt idx="0">
                  <c:v>1990</c:v>
                </c:pt>
                <c:pt idx="5">
                  <c:v>1995</c:v>
                </c:pt>
                <c:pt idx="10">
                  <c:v>2000</c:v>
                </c:pt>
                <c:pt idx="15">
                  <c:v>2005</c:v>
                </c:pt>
                <c:pt idx="20">
                  <c:v>2010</c:v>
                </c:pt>
                <c:pt idx="25">
                  <c:v>2015</c:v>
                </c:pt>
                <c:pt idx="30">
                  <c:v>2020</c:v>
                </c:pt>
                <c:pt idx="35">
                  <c:v>2025</c:v>
                </c:pt>
                <c:pt idx="40">
                  <c:v>2030</c:v>
                </c:pt>
                <c:pt idx="45">
                  <c:v>2035</c:v>
                </c:pt>
                <c:pt idx="50">
                  <c:v>2040</c:v>
                </c:pt>
              </c:numCache>
            </c:numRef>
          </c:cat>
          <c:val>
            <c:numRef>
              <c:f>Sheet1!$B$6:$AZ$6</c:f>
              <c:numCache>
                <c:formatCode>General</c:formatCode>
                <c:ptCount val="51"/>
                <c:pt idx="0">
                  <c:v>1.8137019999999999</c:v>
                </c:pt>
                <c:pt idx="1">
                  <c:v>1.8972599999999999</c:v>
                </c:pt>
                <c:pt idx="2">
                  <c:v>2.0863040000000002</c:v>
                </c:pt>
                <c:pt idx="3">
                  <c:v>2.3880170000000001</c:v>
                </c:pt>
                <c:pt idx="4">
                  <c:v>2.5078100000000001</c:v>
                </c:pt>
                <c:pt idx="5">
                  <c:v>2.623221</c:v>
                </c:pt>
                <c:pt idx="6">
                  <c:v>2.744164</c:v>
                </c:pt>
                <c:pt idx="7">
                  <c:v>2.8557260000000002</c:v>
                </c:pt>
                <c:pt idx="8">
                  <c:v>3.034869</c:v>
                </c:pt>
                <c:pt idx="9">
                  <c:v>3.0903350000000001</c:v>
                </c:pt>
                <c:pt idx="10">
                  <c:v>3.321129</c:v>
                </c:pt>
                <c:pt idx="11">
                  <c:v>3.5349879999999998</c:v>
                </c:pt>
                <c:pt idx="12">
                  <c:v>3.6655489999999999</c:v>
                </c:pt>
                <c:pt idx="13">
                  <c:v>3.863143</c:v>
                </c:pt>
                <c:pt idx="14">
                  <c:v>4.2022430000000002</c:v>
                </c:pt>
                <c:pt idx="15">
                  <c:v>4.6092360000000001</c:v>
                </c:pt>
                <c:pt idx="16">
                  <c:v>4.9704280000000001</c:v>
                </c:pt>
                <c:pt idx="17">
                  <c:v>5.342568</c:v>
                </c:pt>
                <c:pt idx="18">
                  <c:v>5.8660290000000002</c:v>
                </c:pt>
                <c:pt idx="19">
                  <c:v>5.7343339999999996</c:v>
                </c:pt>
                <c:pt idx="20">
                  <c:v>5.4744910000000004</c:v>
                </c:pt>
                <c:pt idx="21">
                  <c:v>5.1574749999999998</c:v>
                </c:pt>
                <c:pt idx="22">
                  <c:v>4.7815760000000003</c:v>
                </c:pt>
                <c:pt idx="23">
                  <c:v>4.3807770000000001</c:v>
                </c:pt>
                <c:pt idx="24">
                  <c:v>4.5063789999999999</c:v>
                </c:pt>
                <c:pt idx="25">
                  <c:v>4.7031369999999999</c:v>
                </c:pt>
                <c:pt idx="26">
                  <c:v>4.9141069999999996</c:v>
                </c:pt>
                <c:pt idx="27">
                  <c:v>4.9158010000000001</c:v>
                </c:pt>
                <c:pt idx="28">
                  <c:v>4.9855710000000002</c:v>
                </c:pt>
                <c:pt idx="29">
                  <c:v>5.1009070000000003</c:v>
                </c:pt>
                <c:pt idx="30">
                  <c:v>5.2065830000000002</c:v>
                </c:pt>
                <c:pt idx="31">
                  <c:v>5.3221220000000002</c:v>
                </c:pt>
                <c:pt idx="32">
                  <c:v>5.3821190000000003</c:v>
                </c:pt>
                <c:pt idx="33">
                  <c:v>5.4388870000000002</c:v>
                </c:pt>
                <c:pt idx="34">
                  <c:v>5.4652909999999997</c:v>
                </c:pt>
                <c:pt idx="35">
                  <c:v>5.5527389999999999</c:v>
                </c:pt>
                <c:pt idx="36">
                  <c:v>5.7189819999999996</c:v>
                </c:pt>
                <c:pt idx="37">
                  <c:v>5.8602780000000001</c:v>
                </c:pt>
                <c:pt idx="38">
                  <c:v>5.9443159999999997</c:v>
                </c:pt>
                <c:pt idx="39">
                  <c:v>5.9977200000000002</c:v>
                </c:pt>
                <c:pt idx="40">
                  <c:v>5.9935150000000004</c:v>
                </c:pt>
                <c:pt idx="41">
                  <c:v>6.0463820000000004</c:v>
                </c:pt>
                <c:pt idx="42">
                  <c:v>6.1414780000000002</c:v>
                </c:pt>
                <c:pt idx="43">
                  <c:v>6.2420220000000004</c:v>
                </c:pt>
                <c:pt idx="44">
                  <c:v>6.3116159999999999</c:v>
                </c:pt>
                <c:pt idx="45">
                  <c:v>6.4027070000000004</c:v>
                </c:pt>
                <c:pt idx="46">
                  <c:v>6.51023</c:v>
                </c:pt>
                <c:pt idx="47">
                  <c:v>6.596006</c:v>
                </c:pt>
                <c:pt idx="48">
                  <c:v>6.6805719999999997</c:v>
                </c:pt>
                <c:pt idx="49">
                  <c:v>6.8025169999999999</c:v>
                </c:pt>
                <c:pt idx="50">
                  <c:v>6.9729150000000004</c:v>
                </c:pt>
              </c:numCache>
            </c:numRef>
          </c:val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Shale gas</c:v>
                </c:pt>
              </c:strCache>
            </c:strRef>
          </c:tx>
          <c:spPr>
            <a:solidFill>
              <a:srgbClr val="000000"/>
            </a:solidFill>
            <a:ln>
              <a:noFill/>
            </a:ln>
          </c:spPr>
          <c:cat>
            <c:numRef>
              <c:f>Sheet1!$B$1:$AZ$1</c:f>
              <c:numCache>
                <c:formatCode>General</c:formatCode>
                <c:ptCount val="51"/>
                <c:pt idx="0">
                  <c:v>1990</c:v>
                </c:pt>
                <c:pt idx="5">
                  <c:v>1995</c:v>
                </c:pt>
                <c:pt idx="10">
                  <c:v>2000</c:v>
                </c:pt>
                <c:pt idx="15">
                  <c:v>2005</c:v>
                </c:pt>
                <c:pt idx="20">
                  <c:v>2010</c:v>
                </c:pt>
                <c:pt idx="25">
                  <c:v>2015</c:v>
                </c:pt>
                <c:pt idx="30">
                  <c:v>2020</c:v>
                </c:pt>
                <c:pt idx="35">
                  <c:v>2025</c:v>
                </c:pt>
                <c:pt idx="40">
                  <c:v>2030</c:v>
                </c:pt>
                <c:pt idx="45">
                  <c:v>2035</c:v>
                </c:pt>
                <c:pt idx="50">
                  <c:v>2040</c:v>
                </c:pt>
              </c:numCache>
            </c:numRef>
          </c:cat>
          <c:val>
            <c:numRef>
              <c:f>Sheet1!$B$7:$AZ$7</c:f>
              <c:numCache>
                <c:formatCode>General</c:formatCode>
                <c:ptCount val="51"/>
                <c:pt idx="0">
                  <c:v>2.9000000000000001E-2</c:v>
                </c:pt>
                <c:pt idx="1">
                  <c:v>4.3999999999999997E-2</c:v>
                </c:pt>
                <c:pt idx="2">
                  <c:v>6.5000000000000002E-2</c:v>
                </c:pt>
                <c:pt idx="3">
                  <c:v>8.6999999999999994E-2</c:v>
                </c:pt>
                <c:pt idx="4">
                  <c:v>9.9000000000000005E-2</c:v>
                </c:pt>
                <c:pt idx="5">
                  <c:v>0.13</c:v>
                </c:pt>
                <c:pt idx="6">
                  <c:v>0.156</c:v>
                </c:pt>
                <c:pt idx="7">
                  <c:v>0.2</c:v>
                </c:pt>
                <c:pt idx="8">
                  <c:v>0.20699999999999999</c:v>
                </c:pt>
                <c:pt idx="9">
                  <c:v>0.22</c:v>
                </c:pt>
                <c:pt idx="10">
                  <c:v>0.81799999999999995</c:v>
                </c:pt>
                <c:pt idx="11">
                  <c:v>0.83099999999999996</c:v>
                </c:pt>
                <c:pt idx="12">
                  <c:v>0.89200000000000002</c:v>
                </c:pt>
                <c:pt idx="13">
                  <c:v>0.94899999999999995</c:v>
                </c:pt>
                <c:pt idx="14">
                  <c:v>1.008</c:v>
                </c:pt>
                <c:pt idx="15">
                  <c:v>1.1359999999999999</c:v>
                </c:pt>
                <c:pt idx="16">
                  <c:v>1.391</c:v>
                </c:pt>
                <c:pt idx="17">
                  <c:v>1.895</c:v>
                </c:pt>
                <c:pt idx="18">
                  <c:v>2.6960000000000002</c:v>
                </c:pt>
                <c:pt idx="19">
                  <c:v>3.7</c:v>
                </c:pt>
                <c:pt idx="20">
                  <c:v>5.4719990000000003</c:v>
                </c:pt>
                <c:pt idx="21">
                  <c:v>8.0289990000000007</c:v>
                </c:pt>
                <c:pt idx="22">
                  <c:v>10.157000999999999</c:v>
                </c:pt>
                <c:pt idx="23">
                  <c:v>11.341998999999999</c:v>
                </c:pt>
                <c:pt idx="24">
                  <c:v>12.842331</c:v>
                </c:pt>
                <c:pt idx="25">
                  <c:v>13.623526999999999</c:v>
                </c:pt>
                <c:pt idx="26">
                  <c:v>14.180737000000001</c:v>
                </c:pt>
                <c:pt idx="27">
                  <c:v>14.288778000000001</c:v>
                </c:pt>
                <c:pt idx="28">
                  <c:v>14.619394</c:v>
                </c:pt>
                <c:pt idx="29">
                  <c:v>14.995892</c:v>
                </c:pt>
                <c:pt idx="30">
                  <c:v>15.441390999999999</c:v>
                </c:pt>
                <c:pt idx="31">
                  <c:v>15.747256</c:v>
                </c:pt>
                <c:pt idx="32">
                  <c:v>16.124901000000001</c:v>
                </c:pt>
                <c:pt idx="33">
                  <c:v>16.461510000000001</c:v>
                </c:pt>
                <c:pt idx="34">
                  <c:v>16.785318</c:v>
                </c:pt>
                <c:pt idx="35">
                  <c:v>17.033669</c:v>
                </c:pt>
                <c:pt idx="36">
                  <c:v>17.134036999999999</c:v>
                </c:pt>
                <c:pt idx="37">
                  <c:v>17.329792000000001</c:v>
                </c:pt>
                <c:pt idx="38">
                  <c:v>17.468492999999999</c:v>
                </c:pt>
                <c:pt idx="39">
                  <c:v>17.692083</c:v>
                </c:pt>
                <c:pt idx="40">
                  <c:v>17.846588000000001</c:v>
                </c:pt>
                <c:pt idx="41">
                  <c:v>18.015841000000002</c:v>
                </c:pt>
                <c:pt idx="42">
                  <c:v>18.177588</c:v>
                </c:pt>
                <c:pt idx="43">
                  <c:v>18.371663999999999</c:v>
                </c:pt>
                <c:pt idx="44">
                  <c:v>18.586442999999999</c:v>
                </c:pt>
                <c:pt idx="45">
                  <c:v>18.849841999999999</c:v>
                </c:pt>
                <c:pt idx="46">
                  <c:v>19.120899000000001</c:v>
                </c:pt>
                <c:pt idx="47">
                  <c:v>19.381218000000001</c:v>
                </c:pt>
                <c:pt idx="48">
                  <c:v>19.507607</c:v>
                </c:pt>
                <c:pt idx="49">
                  <c:v>19.603106</c:v>
                </c:pt>
                <c:pt idx="50">
                  <c:v>19.584517999999999</c:v>
                </c:pt>
              </c:numCache>
            </c:numRef>
          </c:val>
        </c:ser>
        <c:ser>
          <c:idx val="4"/>
          <c:order val="6"/>
          <c:tx>
            <c:strRef>
              <c:f>Sheet1!$A$8</c:f>
              <c:strCache>
                <c:ptCount val="1"/>
              </c:strCache>
            </c:strRef>
          </c:tx>
          <c:spPr>
            <a:ln w="25400">
              <a:noFill/>
            </a:ln>
          </c:spPr>
          <c:cat>
            <c:numRef>
              <c:f>Sheet1!$B$1:$AZ$1</c:f>
              <c:numCache>
                <c:formatCode>General</c:formatCode>
                <c:ptCount val="51"/>
                <c:pt idx="0">
                  <c:v>1990</c:v>
                </c:pt>
                <c:pt idx="5">
                  <c:v>1995</c:v>
                </c:pt>
                <c:pt idx="10">
                  <c:v>2000</c:v>
                </c:pt>
                <c:pt idx="15">
                  <c:v>2005</c:v>
                </c:pt>
                <c:pt idx="20">
                  <c:v>2010</c:v>
                </c:pt>
                <c:pt idx="25">
                  <c:v>2015</c:v>
                </c:pt>
                <c:pt idx="30">
                  <c:v>2020</c:v>
                </c:pt>
                <c:pt idx="35">
                  <c:v>2025</c:v>
                </c:pt>
                <c:pt idx="40">
                  <c:v>2030</c:v>
                </c:pt>
                <c:pt idx="45">
                  <c:v>2035</c:v>
                </c:pt>
                <c:pt idx="50">
                  <c:v>2040</c:v>
                </c:pt>
              </c:numCache>
            </c:numRef>
          </c:cat>
          <c:val>
            <c:numRef>
              <c:f>Sheet1!$B$8:$AZ$8</c:f>
              <c:numCache>
                <c:formatCode>General</c:formatCode>
                <c:ptCount val="51"/>
              </c:numCache>
            </c:numRef>
          </c:val>
        </c:ser>
        <c:ser>
          <c:idx val="6"/>
          <c:order val="7"/>
          <c:tx>
            <c:strRef>
              <c:f>Sheet1!$A$9</c:f>
              <c:strCache>
                <c:ptCount val="1"/>
              </c:strCache>
            </c:strRef>
          </c:tx>
          <c:spPr>
            <a:ln w="25400">
              <a:noFill/>
            </a:ln>
          </c:spPr>
          <c:cat>
            <c:numRef>
              <c:f>Sheet1!$B$1:$AZ$1</c:f>
              <c:numCache>
                <c:formatCode>General</c:formatCode>
                <c:ptCount val="51"/>
                <c:pt idx="0">
                  <c:v>1990</c:v>
                </c:pt>
                <c:pt idx="5">
                  <c:v>1995</c:v>
                </c:pt>
                <c:pt idx="10">
                  <c:v>2000</c:v>
                </c:pt>
                <c:pt idx="15">
                  <c:v>2005</c:v>
                </c:pt>
                <c:pt idx="20">
                  <c:v>2010</c:v>
                </c:pt>
                <c:pt idx="25">
                  <c:v>2015</c:v>
                </c:pt>
                <c:pt idx="30">
                  <c:v>2020</c:v>
                </c:pt>
                <c:pt idx="35">
                  <c:v>2025</c:v>
                </c:pt>
                <c:pt idx="40">
                  <c:v>2030</c:v>
                </c:pt>
                <c:pt idx="45">
                  <c:v>2035</c:v>
                </c:pt>
                <c:pt idx="50">
                  <c:v>2040</c:v>
                </c:pt>
              </c:numCache>
            </c:numRef>
          </c:cat>
          <c:val>
            <c:numRef>
              <c:f>Sheet1!$B$9:$AZ$9</c:f>
              <c:numCache>
                <c:formatCode>General</c:formatCode>
                <c:ptCount val="51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7825168"/>
        <c:axId val="197825728"/>
      </c:areaChart>
      <c:areaChart>
        <c:grouping val="stacked"/>
        <c:varyColors val="0"/>
        <c:ser>
          <c:idx val="8"/>
          <c:order val="8"/>
          <c:tx>
            <c:strRef>
              <c:f>Sheet1!$A$10</c:f>
              <c:strCache>
                <c:ptCount val="1"/>
                <c:pt idx="0">
                  <c:v>Alaska</c:v>
                </c:pt>
              </c:strCache>
            </c:strRef>
          </c:tx>
          <c:spPr>
            <a:solidFill>
              <a:srgbClr val="003953"/>
            </a:solidFill>
            <a:ln w="25400">
              <a:noFill/>
            </a:ln>
          </c:spPr>
          <c:cat>
            <c:numRef>
              <c:f>Sheet1!$B$1:$AZ$1</c:f>
              <c:numCache>
                <c:formatCode>General</c:formatCode>
                <c:ptCount val="51"/>
                <c:pt idx="0">
                  <c:v>1990</c:v>
                </c:pt>
                <c:pt idx="5">
                  <c:v>1995</c:v>
                </c:pt>
                <c:pt idx="10">
                  <c:v>2000</c:v>
                </c:pt>
                <c:pt idx="15">
                  <c:v>2005</c:v>
                </c:pt>
                <c:pt idx="20">
                  <c:v>2010</c:v>
                </c:pt>
                <c:pt idx="25">
                  <c:v>2015</c:v>
                </c:pt>
                <c:pt idx="30">
                  <c:v>2020</c:v>
                </c:pt>
                <c:pt idx="35">
                  <c:v>2025</c:v>
                </c:pt>
                <c:pt idx="40">
                  <c:v>2030</c:v>
                </c:pt>
                <c:pt idx="45">
                  <c:v>2035</c:v>
                </c:pt>
                <c:pt idx="50">
                  <c:v>2040</c:v>
                </c:pt>
              </c:numCache>
            </c:numRef>
          </c:cat>
          <c:val>
            <c:numRef>
              <c:f>Sheet1!$B$10:$AZ$10</c:f>
              <c:numCache>
                <c:formatCode>General</c:formatCode>
                <c:ptCount val="51"/>
                <c:pt idx="0">
                  <c:v>1.0450164383561644</c:v>
                </c:pt>
                <c:pt idx="1">
                  <c:v>1.1215945205479454</c:v>
                </c:pt>
                <c:pt idx="2">
                  <c:v>1.1245710382513661</c:v>
                </c:pt>
                <c:pt idx="3">
                  <c:v>1.0906657534246575</c:v>
                </c:pt>
                <c:pt idx="4">
                  <c:v>1.4368684931506848</c:v>
                </c:pt>
                <c:pt idx="5">
                  <c:v>1.1904054794520547</c:v>
                </c:pt>
                <c:pt idx="6">
                  <c:v>1.2086748633879782</c:v>
                </c:pt>
                <c:pt idx="7">
                  <c:v>1.1692493150684931</c:v>
                </c:pt>
                <c:pt idx="8">
                  <c:v>1.1685698630136987</c:v>
                </c:pt>
                <c:pt idx="9">
                  <c:v>1.1631643835616441</c:v>
                </c:pt>
                <c:pt idx="10">
                  <c:v>1.1466420765027323</c:v>
                </c:pt>
                <c:pt idx="11">
                  <c:v>1.1925780821917809</c:v>
                </c:pt>
                <c:pt idx="12">
                  <c:v>1.1742328767123287</c:v>
                </c:pt>
                <c:pt idx="13">
                  <c:v>1.2505232876712329</c:v>
                </c:pt>
                <c:pt idx="14">
                  <c:v>1.1990573770491804</c:v>
                </c:pt>
                <c:pt idx="15">
                  <c:v>1.258427397260274</c:v>
                </c:pt>
                <c:pt idx="16">
                  <c:v>1.1509205479452054</c:v>
                </c:pt>
                <c:pt idx="17">
                  <c:v>1.1154876712328767</c:v>
                </c:pt>
                <c:pt idx="18">
                  <c:v>1.0221448087431695</c:v>
                </c:pt>
                <c:pt idx="19">
                  <c:v>1.0250739726027398</c:v>
                </c:pt>
                <c:pt idx="20">
                  <c:v>0.9681945205479453</c:v>
                </c:pt>
                <c:pt idx="21">
                  <c:v>0.9169068493150685</c:v>
                </c:pt>
                <c:pt idx="22">
                  <c:v>0.90106284153005467</c:v>
                </c:pt>
                <c:pt idx="23">
                  <c:v>0.86389589041095893</c:v>
                </c:pt>
                <c:pt idx="24">
                  <c:v>0.86425479452054799</c:v>
                </c:pt>
                <c:pt idx="25">
                  <c:v>0.8170630136986301</c:v>
                </c:pt>
                <c:pt idx="26">
                  <c:v>0.79954098360655734</c:v>
                </c:pt>
                <c:pt idx="27">
                  <c:v>0.78622191780821915</c:v>
                </c:pt>
                <c:pt idx="28">
                  <c:v>0.77217808219178086</c:v>
                </c:pt>
                <c:pt idx="29">
                  <c:v>0.75828767123287666</c:v>
                </c:pt>
                <c:pt idx="30">
                  <c:v>0.74212021857923505</c:v>
                </c:pt>
                <c:pt idx="31">
                  <c:v>0.73024109589041086</c:v>
                </c:pt>
                <c:pt idx="32">
                  <c:v>0.71654520547945211</c:v>
                </c:pt>
                <c:pt idx="33">
                  <c:v>0.70307397260273985</c:v>
                </c:pt>
                <c:pt idx="34">
                  <c:v>0.68806010928961747</c:v>
                </c:pt>
                <c:pt idx="35">
                  <c:v>0.67692602739726027</c:v>
                </c:pt>
                <c:pt idx="36">
                  <c:v>0.66397534246575352</c:v>
                </c:pt>
                <c:pt idx="37">
                  <c:v>1.3028356164383561</c:v>
                </c:pt>
                <c:pt idx="38">
                  <c:v>1.9366420765027323</c:v>
                </c:pt>
                <c:pt idx="39">
                  <c:v>2.5813013698630138</c:v>
                </c:pt>
                <c:pt idx="40">
                  <c:v>3.2207616438356164</c:v>
                </c:pt>
                <c:pt idx="41">
                  <c:v>3.2088821917808219</c:v>
                </c:pt>
                <c:pt idx="42">
                  <c:v>3.1886612021857923</c:v>
                </c:pt>
                <c:pt idx="43">
                  <c:v>3.186441095890411</c:v>
                </c:pt>
                <c:pt idx="44">
                  <c:v>3.1758465753424661</c:v>
                </c:pt>
                <c:pt idx="45">
                  <c:v>3.1657287671232877</c:v>
                </c:pt>
                <c:pt idx="46">
                  <c:v>3.147478142076503</c:v>
                </c:pt>
                <c:pt idx="47">
                  <c:v>3.1491534246575341</c:v>
                </c:pt>
                <c:pt idx="48">
                  <c:v>3.1455205479452055</c:v>
                </c:pt>
                <c:pt idx="49">
                  <c:v>3.1442164383561648</c:v>
                </c:pt>
                <c:pt idx="50">
                  <c:v>3.1343224043715847</c:v>
                </c:pt>
              </c:numCache>
            </c:numRef>
          </c:val>
        </c:ser>
        <c:ser>
          <c:idx val="10"/>
          <c:order val="9"/>
          <c:tx>
            <c:strRef>
              <c:f>Sheet1!$A$11</c:f>
              <c:strCache>
                <c:ptCount val="1"/>
                <c:pt idx="0">
                  <c:v>Lower 48 Offshore</c:v>
                </c:pt>
              </c:strCache>
            </c:strRef>
          </c:tx>
          <c:spPr>
            <a:solidFill>
              <a:srgbClr val="FFC702"/>
            </a:solidFill>
            <a:ln w="25400">
              <a:noFill/>
            </a:ln>
          </c:spPr>
          <c:cat>
            <c:numRef>
              <c:f>Sheet1!$B$1:$AZ$1</c:f>
              <c:numCache>
                <c:formatCode>General</c:formatCode>
                <c:ptCount val="51"/>
                <c:pt idx="0">
                  <c:v>1990</c:v>
                </c:pt>
                <c:pt idx="5">
                  <c:v>1995</c:v>
                </c:pt>
                <c:pt idx="10">
                  <c:v>2000</c:v>
                </c:pt>
                <c:pt idx="15">
                  <c:v>2005</c:v>
                </c:pt>
                <c:pt idx="20">
                  <c:v>2010</c:v>
                </c:pt>
                <c:pt idx="25">
                  <c:v>2015</c:v>
                </c:pt>
                <c:pt idx="30">
                  <c:v>2020</c:v>
                </c:pt>
                <c:pt idx="35">
                  <c:v>2025</c:v>
                </c:pt>
                <c:pt idx="40">
                  <c:v>2030</c:v>
                </c:pt>
                <c:pt idx="45">
                  <c:v>2035</c:v>
                </c:pt>
                <c:pt idx="50">
                  <c:v>2040</c:v>
                </c:pt>
              </c:numCache>
            </c:numRef>
          </c:cat>
          <c:val>
            <c:numRef>
              <c:f>Sheet1!$B$11:$AZ$11</c:f>
              <c:numCache>
                <c:formatCode>General</c:formatCode>
                <c:ptCount val="51"/>
                <c:pt idx="0">
                  <c:v>14.612265753424658</c:v>
                </c:pt>
                <c:pt idx="1">
                  <c:v>13.930183561643837</c:v>
                </c:pt>
                <c:pt idx="2">
                  <c:v>13.523601092896175</c:v>
                </c:pt>
                <c:pt idx="3">
                  <c:v>13.951221917808219</c:v>
                </c:pt>
                <c:pt idx="4">
                  <c:v>14.762564383561642</c:v>
                </c:pt>
                <c:pt idx="5">
                  <c:v>14.598961643835617</c:v>
                </c:pt>
                <c:pt idx="6">
                  <c:v>15.101349726775956</c:v>
                </c:pt>
                <c:pt idx="7">
                  <c:v>15.095109589041096</c:v>
                </c:pt>
                <c:pt idx="8">
                  <c:v>14.919898630136986</c:v>
                </c:pt>
                <c:pt idx="9">
                  <c:v>14.709263013698632</c:v>
                </c:pt>
                <c:pt idx="10">
                  <c:v>14.138879781420766</c:v>
                </c:pt>
                <c:pt idx="11">
                  <c:v>14.598279452054793</c:v>
                </c:pt>
                <c:pt idx="12">
                  <c:v>13.015512328767125</c:v>
                </c:pt>
                <c:pt idx="13">
                  <c:v>13.036865753424658</c:v>
                </c:pt>
                <c:pt idx="14">
                  <c:v>11.523262295081969</c:v>
                </c:pt>
                <c:pt idx="15">
                  <c:v>9.2213095890410965</c:v>
                </c:pt>
                <c:pt idx="16">
                  <c:v>8.4825561643835616</c:v>
                </c:pt>
                <c:pt idx="17">
                  <c:v>8.1757780821917816</c:v>
                </c:pt>
                <c:pt idx="18">
                  <c:v>7.3318989071038247</c:v>
                </c:pt>
                <c:pt idx="19">
                  <c:v>7.4085835616438365</c:v>
                </c:pt>
                <c:pt idx="20">
                  <c:v>6.6815561643835615</c:v>
                </c:pt>
                <c:pt idx="21">
                  <c:v>5.1370410958904102</c:v>
                </c:pt>
                <c:pt idx="22">
                  <c:v>4.2888852459016391</c:v>
                </c:pt>
                <c:pt idx="23">
                  <c:v>3.9885643835616444</c:v>
                </c:pt>
                <c:pt idx="24">
                  <c:v>4.5746219178082193</c:v>
                </c:pt>
                <c:pt idx="25">
                  <c:v>4.4161013698630143</c:v>
                </c:pt>
                <c:pt idx="26">
                  <c:v>4.3518661202185793</c:v>
                </c:pt>
                <c:pt idx="27">
                  <c:v>4.4588931506849319</c:v>
                </c:pt>
                <c:pt idx="28">
                  <c:v>4.8988821917808227</c:v>
                </c:pt>
                <c:pt idx="29">
                  <c:v>5.3757780821917809</c:v>
                </c:pt>
                <c:pt idx="30">
                  <c:v>5.5574590163934428</c:v>
                </c:pt>
                <c:pt idx="31">
                  <c:v>5.6560794520547946</c:v>
                </c:pt>
                <c:pt idx="32">
                  <c:v>5.7484739726027403</c:v>
                </c:pt>
                <c:pt idx="33">
                  <c:v>5.7863369863013698</c:v>
                </c:pt>
                <c:pt idx="34">
                  <c:v>5.8677923497267761</c:v>
                </c:pt>
                <c:pt idx="35">
                  <c:v>5.9314931506849309</c:v>
                </c:pt>
                <c:pt idx="36">
                  <c:v>5.9995589041095894</c:v>
                </c:pt>
                <c:pt idx="37">
                  <c:v>6.2181287671232885</c:v>
                </c:pt>
                <c:pt idx="38">
                  <c:v>6.6624808743169392</c:v>
                </c:pt>
                <c:pt idx="39">
                  <c:v>7.1123780821917801</c:v>
                </c:pt>
                <c:pt idx="40">
                  <c:v>7.6413972602739726</c:v>
                </c:pt>
                <c:pt idx="41">
                  <c:v>7.6158821917808215</c:v>
                </c:pt>
                <c:pt idx="42">
                  <c:v>7.5677704918032793</c:v>
                </c:pt>
                <c:pt idx="43">
                  <c:v>7.5614328767123293</c:v>
                </c:pt>
                <c:pt idx="44">
                  <c:v>7.5166082191780816</c:v>
                </c:pt>
                <c:pt idx="45">
                  <c:v>7.4690712328767122</c:v>
                </c:pt>
                <c:pt idx="46">
                  <c:v>7.4146393442622944</c:v>
                </c:pt>
                <c:pt idx="47">
                  <c:v>7.3739205479452057</c:v>
                </c:pt>
                <c:pt idx="48">
                  <c:v>7.5336273972602736</c:v>
                </c:pt>
                <c:pt idx="49">
                  <c:v>7.587024657534247</c:v>
                </c:pt>
                <c:pt idx="50">
                  <c:v>7.6791010928961745</c:v>
                </c:pt>
              </c:numCache>
            </c:numRef>
          </c:val>
        </c:ser>
        <c:ser>
          <c:idx val="11"/>
          <c:order val="10"/>
          <c:tx>
            <c:strRef>
              <c:f>Sheet1!$A$12</c:f>
              <c:strCache>
                <c:ptCount val="1"/>
                <c:pt idx="0">
                  <c:v>Coalbed methane</c:v>
                </c:pt>
              </c:strCache>
            </c:strRef>
          </c:tx>
          <c:spPr>
            <a:solidFill>
              <a:srgbClr val="000000"/>
            </a:solidFill>
            <a:ln w="25400">
              <a:noFill/>
            </a:ln>
          </c:spPr>
          <c:cat>
            <c:numRef>
              <c:f>Sheet1!$B$1:$AZ$1</c:f>
              <c:numCache>
                <c:formatCode>General</c:formatCode>
                <c:ptCount val="51"/>
                <c:pt idx="0">
                  <c:v>1990</c:v>
                </c:pt>
                <c:pt idx="5">
                  <c:v>1995</c:v>
                </c:pt>
                <c:pt idx="10">
                  <c:v>2000</c:v>
                </c:pt>
                <c:pt idx="15">
                  <c:v>2005</c:v>
                </c:pt>
                <c:pt idx="20">
                  <c:v>2010</c:v>
                </c:pt>
                <c:pt idx="25">
                  <c:v>2015</c:v>
                </c:pt>
                <c:pt idx="30">
                  <c:v>2020</c:v>
                </c:pt>
                <c:pt idx="35">
                  <c:v>2025</c:v>
                </c:pt>
                <c:pt idx="40">
                  <c:v>2030</c:v>
                </c:pt>
                <c:pt idx="45">
                  <c:v>2035</c:v>
                </c:pt>
                <c:pt idx="50">
                  <c:v>2040</c:v>
                </c:pt>
              </c:numCache>
            </c:numRef>
          </c:cat>
          <c:val>
            <c:numRef>
              <c:f>Sheet1!$B$12:$AZ$12</c:f>
              <c:numCache>
                <c:formatCode>General</c:formatCode>
                <c:ptCount val="51"/>
                <c:pt idx="0">
                  <c:v>0.80938904109589038</c:v>
                </c:pt>
                <c:pt idx="1">
                  <c:v>1.0608246575342466</c:v>
                </c:pt>
                <c:pt idx="2">
                  <c:v>0.97548907103825133</c:v>
                </c:pt>
                <c:pt idx="3">
                  <c:v>1.7205780821917807</c:v>
                </c:pt>
                <c:pt idx="4">
                  <c:v>1.8482219178082191</c:v>
                </c:pt>
                <c:pt idx="5">
                  <c:v>2.410490410958904</c:v>
                </c:pt>
                <c:pt idx="6">
                  <c:v>2.9650027322404373</c:v>
                </c:pt>
                <c:pt idx="7">
                  <c:v>3.2246273972602739</c:v>
                </c:pt>
                <c:pt idx="8">
                  <c:v>3.5945479452054792</c:v>
                </c:pt>
                <c:pt idx="9">
                  <c:v>3.8053972602739727</c:v>
                </c:pt>
                <c:pt idx="10">
                  <c:v>4.120338797814207</c:v>
                </c:pt>
                <c:pt idx="11">
                  <c:v>4.3945616438356163</c:v>
                </c:pt>
                <c:pt idx="12">
                  <c:v>4.540756164383561</c:v>
                </c:pt>
                <c:pt idx="13">
                  <c:v>4.6722438356164382</c:v>
                </c:pt>
                <c:pt idx="14">
                  <c:v>4.7084918032786884</c:v>
                </c:pt>
                <c:pt idx="15">
                  <c:v>4.8060438356164381</c:v>
                </c:pt>
                <c:pt idx="16">
                  <c:v>5.0356575342465755</c:v>
                </c:pt>
                <c:pt idx="17">
                  <c:v>4.9394958904109592</c:v>
                </c:pt>
                <c:pt idx="18">
                  <c:v>4.5191065573770492</c:v>
                </c:pt>
                <c:pt idx="19">
                  <c:v>5.2521068493150684</c:v>
                </c:pt>
                <c:pt idx="20">
                  <c:v>4.9542410958904108</c:v>
                </c:pt>
                <c:pt idx="21">
                  <c:v>4.7428849315068495</c:v>
                </c:pt>
                <c:pt idx="22">
                  <c:v>4.487724043715847</c:v>
                </c:pt>
                <c:pt idx="23">
                  <c:v>3.5456602739726022</c:v>
                </c:pt>
                <c:pt idx="24">
                  <c:v>3.6025671232876713</c:v>
                </c:pt>
                <c:pt idx="25">
                  <c:v>3.790257534246575</c:v>
                </c:pt>
                <c:pt idx="26">
                  <c:v>3.9592322404371583</c:v>
                </c:pt>
                <c:pt idx="27">
                  <c:v>3.9312</c:v>
                </c:pt>
                <c:pt idx="28">
                  <c:v>3.9485972602739725</c:v>
                </c:pt>
                <c:pt idx="29">
                  <c:v>3.9737835616438355</c:v>
                </c:pt>
                <c:pt idx="30">
                  <c:v>3.9598387978142071</c:v>
                </c:pt>
                <c:pt idx="31">
                  <c:v>3.9097315068493148</c:v>
                </c:pt>
                <c:pt idx="32">
                  <c:v>3.8393506849315067</c:v>
                </c:pt>
                <c:pt idx="33">
                  <c:v>3.7415013698630135</c:v>
                </c:pt>
                <c:pt idx="34">
                  <c:v>3.6540081967213114</c:v>
                </c:pt>
                <c:pt idx="35">
                  <c:v>3.6277205479452053</c:v>
                </c:pt>
                <c:pt idx="36">
                  <c:v>3.6021945205479455</c:v>
                </c:pt>
                <c:pt idx="37">
                  <c:v>3.5454986301369864</c:v>
                </c:pt>
                <c:pt idx="38">
                  <c:v>3.4424726775956289</c:v>
                </c:pt>
                <c:pt idx="39">
                  <c:v>3.4144602739726029</c:v>
                </c:pt>
                <c:pt idx="40">
                  <c:v>3.3933561643835617</c:v>
                </c:pt>
                <c:pt idx="41">
                  <c:v>3.3955178082191781</c:v>
                </c:pt>
                <c:pt idx="42">
                  <c:v>3.3918169398907105</c:v>
                </c:pt>
                <c:pt idx="43">
                  <c:v>3.3882027397260273</c:v>
                </c:pt>
                <c:pt idx="44">
                  <c:v>3.3829424657534251</c:v>
                </c:pt>
                <c:pt idx="45">
                  <c:v>3.3926246575342467</c:v>
                </c:pt>
                <c:pt idx="46">
                  <c:v>3.3881147540983609</c:v>
                </c:pt>
                <c:pt idx="47">
                  <c:v>3.3816931506849315</c:v>
                </c:pt>
                <c:pt idx="48">
                  <c:v>3.3931095890410958</c:v>
                </c:pt>
                <c:pt idx="49">
                  <c:v>3.4145726027397258</c:v>
                </c:pt>
                <c:pt idx="50">
                  <c:v>3.4155956284153008</c:v>
                </c:pt>
              </c:numCache>
            </c:numRef>
          </c:val>
        </c:ser>
        <c:ser>
          <c:idx val="12"/>
          <c:order val="11"/>
          <c:tx>
            <c:strRef>
              <c:f>Sheet1!$A$13</c:f>
              <c:strCache>
                <c:ptCount val="1"/>
                <c:pt idx="0">
                  <c:v>Other Onshore</c:v>
                </c:pt>
              </c:strCache>
            </c:strRef>
          </c:tx>
          <c:spPr>
            <a:solidFill>
              <a:srgbClr val="A33340"/>
            </a:solidFill>
            <a:ln w="25400">
              <a:noFill/>
            </a:ln>
          </c:spPr>
          <c:cat>
            <c:numRef>
              <c:f>Sheet1!$B$1:$AZ$1</c:f>
              <c:numCache>
                <c:formatCode>General</c:formatCode>
                <c:ptCount val="51"/>
                <c:pt idx="0">
                  <c:v>1990</c:v>
                </c:pt>
                <c:pt idx="5">
                  <c:v>1995</c:v>
                </c:pt>
                <c:pt idx="10">
                  <c:v>2000</c:v>
                </c:pt>
                <c:pt idx="15">
                  <c:v>2005</c:v>
                </c:pt>
                <c:pt idx="20">
                  <c:v>2010</c:v>
                </c:pt>
                <c:pt idx="25">
                  <c:v>2015</c:v>
                </c:pt>
                <c:pt idx="30">
                  <c:v>2020</c:v>
                </c:pt>
                <c:pt idx="35">
                  <c:v>2025</c:v>
                </c:pt>
                <c:pt idx="40">
                  <c:v>2030</c:v>
                </c:pt>
                <c:pt idx="45">
                  <c:v>2035</c:v>
                </c:pt>
                <c:pt idx="50">
                  <c:v>2040</c:v>
                </c:pt>
              </c:numCache>
            </c:numRef>
          </c:cat>
          <c:val>
            <c:numRef>
              <c:f>Sheet1!$B$13:$AZ$13</c:f>
              <c:numCache>
                <c:formatCode>General</c:formatCode>
                <c:ptCount val="51"/>
                <c:pt idx="0">
                  <c:v>27.278454794520549</c:v>
                </c:pt>
                <c:pt idx="1">
                  <c:v>27.05606301369863</c:v>
                </c:pt>
                <c:pt idx="2">
                  <c:v>27.241398907103825</c:v>
                </c:pt>
                <c:pt idx="3">
                  <c:v>26.033298630136986</c:v>
                </c:pt>
                <c:pt idx="4">
                  <c:v>26.374909589041096</c:v>
                </c:pt>
                <c:pt idx="5">
                  <c:v>25.212306849315066</c:v>
                </c:pt>
                <c:pt idx="6">
                  <c:v>24.314841530054643</c:v>
                </c:pt>
                <c:pt idx="7">
                  <c:v>23.926446575342464</c:v>
                </c:pt>
                <c:pt idx="8">
                  <c:v>23.554515068493149</c:v>
                </c:pt>
                <c:pt idx="9">
                  <c:v>22.848002739726027</c:v>
                </c:pt>
                <c:pt idx="10">
                  <c:v>21.694822404371589</c:v>
                </c:pt>
                <c:pt idx="11">
                  <c:v>21.596312328767119</c:v>
                </c:pt>
                <c:pt idx="12">
                  <c:v>20.640049315068492</c:v>
                </c:pt>
                <c:pt idx="13">
                  <c:v>20.181221917808216</c:v>
                </c:pt>
                <c:pt idx="14">
                  <c:v>19.12837704918033</c:v>
                </c:pt>
                <c:pt idx="15">
                  <c:v>18.427558904109588</c:v>
                </c:pt>
                <c:pt idx="16">
                  <c:v>18.597139726027397</c:v>
                </c:pt>
                <c:pt idx="17">
                  <c:v>18.72392876712329</c:v>
                </c:pt>
                <c:pt idx="18">
                  <c:v>18.811423497267757</c:v>
                </c:pt>
                <c:pt idx="19">
                  <c:v>16.970484931506849</c:v>
                </c:pt>
                <c:pt idx="20">
                  <c:v>15.804284931506849</c:v>
                </c:pt>
                <c:pt idx="21">
                  <c:v>15.820783561643838</c:v>
                </c:pt>
                <c:pt idx="22">
                  <c:v>15.23774043715847</c:v>
                </c:pt>
                <c:pt idx="23">
                  <c:v>15.378164383561645</c:v>
                </c:pt>
                <c:pt idx="24">
                  <c:v>13.490747945205479</c:v>
                </c:pt>
                <c:pt idx="25">
                  <c:v>13.182534246575342</c:v>
                </c:pt>
                <c:pt idx="26">
                  <c:v>13.302497267759563</c:v>
                </c:pt>
                <c:pt idx="27">
                  <c:v>12.671238356164384</c:v>
                </c:pt>
                <c:pt idx="28">
                  <c:v>12.492276712328767</c:v>
                </c:pt>
                <c:pt idx="29">
                  <c:v>12.293769863013699</c:v>
                </c:pt>
                <c:pt idx="30">
                  <c:v>12.071136612021858</c:v>
                </c:pt>
                <c:pt idx="31">
                  <c:v>11.892578082191783</c:v>
                </c:pt>
                <c:pt idx="32">
                  <c:v>11.679221917808219</c:v>
                </c:pt>
                <c:pt idx="33">
                  <c:v>11.55396712328767</c:v>
                </c:pt>
                <c:pt idx="34">
                  <c:v>11.432174863387978</c:v>
                </c:pt>
                <c:pt idx="35">
                  <c:v>11.466876712328768</c:v>
                </c:pt>
                <c:pt idx="36">
                  <c:v>11.464841095890412</c:v>
                </c:pt>
                <c:pt idx="37">
                  <c:v>11.352293150684932</c:v>
                </c:pt>
                <c:pt idx="38">
                  <c:v>11.245453551912568</c:v>
                </c:pt>
                <c:pt idx="39">
                  <c:v>11.016263013698628</c:v>
                </c:pt>
                <c:pt idx="40">
                  <c:v>10.878849315068493</c:v>
                </c:pt>
                <c:pt idx="41">
                  <c:v>10.79834794520548</c:v>
                </c:pt>
                <c:pt idx="42">
                  <c:v>10.67458743169399</c:v>
                </c:pt>
                <c:pt idx="43">
                  <c:v>10.563304109589041</c:v>
                </c:pt>
                <c:pt idx="44">
                  <c:v>10.427871232876711</c:v>
                </c:pt>
                <c:pt idx="45">
                  <c:v>10.318260273972603</c:v>
                </c:pt>
                <c:pt idx="46">
                  <c:v>10.17536612021858</c:v>
                </c:pt>
                <c:pt idx="47">
                  <c:v>10.140353424657535</c:v>
                </c:pt>
                <c:pt idx="48">
                  <c:v>10.168178082191782</c:v>
                </c:pt>
                <c:pt idx="49">
                  <c:v>10.154054794520547</c:v>
                </c:pt>
                <c:pt idx="50">
                  <c:v>10.07006830601093</c:v>
                </c:pt>
              </c:numCache>
            </c:numRef>
          </c:val>
        </c:ser>
        <c:ser>
          <c:idx val="13"/>
          <c:order val="12"/>
          <c:tx>
            <c:strRef>
              <c:f>Sheet1!$A$14</c:f>
              <c:strCache>
                <c:ptCount val="1"/>
                <c:pt idx="0">
                  <c:v>Tight gas</c:v>
                </c:pt>
              </c:strCache>
            </c:strRef>
          </c:tx>
          <c:spPr>
            <a:solidFill>
              <a:srgbClr val="BD732A"/>
            </a:solidFill>
            <a:ln w="25400">
              <a:noFill/>
            </a:ln>
          </c:spPr>
          <c:cat>
            <c:numRef>
              <c:f>Sheet1!$B$1:$AZ$1</c:f>
              <c:numCache>
                <c:formatCode>General</c:formatCode>
                <c:ptCount val="51"/>
                <c:pt idx="0">
                  <c:v>1990</c:v>
                </c:pt>
                <c:pt idx="5">
                  <c:v>1995</c:v>
                </c:pt>
                <c:pt idx="10">
                  <c:v>2000</c:v>
                </c:pt>
                <c:pt idx="15">
                  <c:v>2005</c:v>
                </c:pt>
                <c:pt idx="20">
                  <c:v>2010</c:v>
                </c:pt>
                <c:pt idx="25">
                  <c:v>2015</c:v>
                </c:pt>
                <c:pt idx="30">
                  <c:v>2020</c:v>
                </c:pt>
                <c:pt idx="35">
                  <c:v>2025</c:v>
                </c:pt>
                <c:pt idx="40">
                  <c:v>2030</c:v>
                </c:pt>
                <c:pt idx="45">
                  <c:v>2035</c:v>
                </c:pt>
                <c:pt idx="50">
                  <c:v>2040</c:v>
                </c:pt>
              </c:numCache>
            </c:numRef>
          </c:cat>
          <c:val>
            <c:numRef>
              <c:f>Sheet1!$B$14:$AZ$14</c:f>
              <c:numCache>
                <c:formatCode>General</c:formatCode>
                <c:ptCount val="51"/>
                <c:pt idx="0">
                  <c:v>4.9690465753424657</c:v>
                </c:pt>
                <c:pt idx="1">
                  <c:v>5.1979726027397257</c:v>
                </c:pt>
                <c:pt idx="2">
                  <c:v>5.7002841530054651</c:v>
                </c:pt>
                <c:pt idx="3">
                  <c:v>6.5425123287671232</c:v>
                </c:pt>
                <c:pt idx="4">
                  <c:v>6.8707123287671239</c:v>
                </c:pt>
                <c:pt idx="5">
                  <c:v>7.1869068493150685</c:v>
                </c:pt>
                <c:pt idx="6">
                  <c:v>7.4977158469945353</c:v>
                </c:pt>
                <c:pt idx="7">
                  <c:v>7.8239068493150699</c:v>
                </c:pt>
                <c:pt idx="8">
                  <c:v>8.3147095890410956</c:v>
                </c:pt>
                <c:pt idx="9">
                  <c:v>8.4666712328767133</c:v>
                </c:pt>
                <c:pt idx="10">
                  <c:v>9.074122950819671</c:v>
                </c:pt>
                <c:pt idx="11">
                  <c:v>9.6848986301369848</c:v>
                </c:pt>
                <c:pt idx="12">
                  <c:v>10.0426</c:v>
                </c:pt>
                <c:pt idx="13">
                  <c:v>10.583953424657535</c:v>
                </c:pt>
                <c:pt idx="14">
                  <c:v>11.481538251366119</c:v>
                </c:pt>
                <c:pt idx="15">
                  <c:v>12.62804383561644</c:v>
                </c:pt>
                <c:pt idx="16">
                  <c:v>13.617610958904109</c:v>
                </c:pt>
                <c:pt idx="17">
                  <c:v>14.637172602739726</c:v>
                </c:pt>
                <c:pt idx="18">
                  <c:v>16.027401639344262</c:v>
                </c:pt>
                <c:pt idx="19">
                  <c:v>15.710504109589039</c:v>
                </c:pt>
                <c:pt idx="20">
                  <c:v>14.998605479452056</c:v>
                </c:pt>
                <c:pt idx="21">
                  <c:v>14.130068493150684</c:v>
                </c:pt>
                <c:pt idx="22">
                  <c:v>13.064415300546449</c:v>
                </c:pt>
                <c:pt idx="23">
                  <c:v>12.002128767123288</c:v>
                </c:pt>
                <c:pt idx="24">
                  <c:v>12.346243835616439</c:v>
                </c:pt>
                <c:pt idx="25">
                  <c:v>12.885306849315068</c:v>
                </c:pt>
                <c:pt idx="26">
                  <c:v>13.426521857923497</c:v>
                </c:pt>
                <c:pt idx="27">
                  <c:v>13.467947945205479</c:v>
                </c:pt>
                <c:pt idx="28">
                  <c:v>13.659098630136988</c:v>
                </c:pt>
                <c:pt idx="29">
                  <c:v>13.975087671232878</c:v>
                </c:pt>
                <c:pt idx="30">
                  <c:v>14.225636612021859</c:v>
                </c:pt>
                <c:pt idx="31">
                  <c:v>14.581156164383563</c:v>
                </c:pt>
                <c:pt idx="32">
                  <c:v>14.745531506849316</c:v>
                </c:pt>
                <c:pt idx="33">
                  <c:v>14.901060273972604</c:v>
                </c:pt>
                <c:pt idx="34">
                  <c:v>14.932489071038249</c:v>
                </c:pt>
                <c:pt idx="35">
                  <c:v>15.212983561643835</c:v>
                </c:pt>
                <c:pt idx="36">
                  <c:v>15.668443835616438</c:v>
                </c:pt>
                <c:pt idx="37">
                  <c:v>16.05555616438356</c:v>
                </c:pt>
                <c:pt idx="38">
                  <c:v>16.241300546448088</c:v>
                </c:pt>
                <c:pt idx="39">
                  <c:v>16.432109589041097</c:v>
                </c:pt>
                <c:pt idx="40">
                  <c:v>16.420589041095891</c:v>
                </c:pt>
                <c:pt idx="41">
                  <c:v>16.565430136986304</c:v>
                </c:pt>
                <c:pt idx="42">
                  <c:v>16.779994535519126</c:v>
                </c:pt>
                <c:pt idx="43">
                  <c:v>17.101430136986302</c:v>
                </c:pt>
                <c:pt idx="44">
                  <c:v>17.292098630136987</c:v>
                </c:pt>
                <c:pt idx="45">
                  <c:v>17.541663013698631</c:v>
                </c:pt>
                <c:pt idx="46">
                  <c:v>17.787513661202183</c:v>
                </c:pt>
                <c:pt idx="47">
                  <c:v>18.071249315068492</c:v>
                </c:pt>
                <c:pt idx="48">
                  <c:v>18.302936986301368</c:v>
                </c:pt>
                <c:pt idx="49">
                  <c:v>18.637032876712329</c:v>
                </c:pt>
                <c:pt idx="50">
                  <c:v>19.051680327868855</c:v>
                </c:pt>
              </c:numCache>
            </c:numRef>
          </c:val>
        </c:ser>
        <c:ser>
          <c:idx val="14"/>
          <c:order val="13"/>
          <c:tx>
            <c:strRef>
              <c:f>Sheet1!$A$15</c:f>
              <c:strCache>
                <c:ptCount val="1"/>
                <c:pt idx="0">
                  <c:v>Shale gas</c:v>
                </c:pt>
              </c:strCache>
            </c:strRef>
          </c:tx>
          <c:spPr>
            <a:solidFill>
              <a:srgbClr val="5D9732"/>
            </a:solidFill>
            <a:ln w="25400">
              <a:noFill/>
            </a:ln>
          </c:spPr>
          <c:cat>
            <c:numRef>
              <c:f>Sheet1!$B$1:$AZ$1</c:f>
              <c:numCache>
                <c:formatCode>General</c:formatCode>
                <c:ptCount val="51"/>
                <c:pt idx="0">
                  <c:v>1990</c:v>
                </c:pt>
                <c:pt idx="5">
                  <c:v>1995</c:v>
                </c:pt>
                <c:pt idx="10">
                  <c:v>2000</c:v>
                </c:pt>
                <c:pt idx="15">
                  <c:v>2005</c:v>
                </c:pt>
                <c:pt idx="20">
                  <c:v>2010</c:v>
                </c:pt>
                <c:pt idx="25">
                  <c:v>2015</c:v>
                </c:pt>
                <c:pt idx="30">
                  <c:v>2020</c:v>
                </c:pt>
                <c:pt idx="35">
                  <c:v>2025</c:v>
                </c:pt>
                <c:pt idx="40">
                  <c:v>2030</c:v>
                </c:pt>
                <c:pt idx="45">
                  <c:v>2035</c:v>
                </c:pt>
                <c:pt idx="50">
                  <c:v>2040</c:v>
                </c:pt>
              </c:numCache>
            </c:numRef>
          </c:cat>
          <c:val>
            <c:numRef>
              <c:f>Sheet1!$B$15:$AZ$15</c:f>
              <c:numCache>
                <c:formatCode>General</c:formatCode>
                <c:ptCount val="51"/>
                <c:pt idx="0">
                  <c:v>7.9452054794520555E-2</c:v>
                </c:pt>
                <c:pt idx="1">
                  <c:v>0.12054794520547944</c:v>
                </c:pt>
                <c:pt idx="2">
                  <c:v>0.17759562841530055</c:v>
                </c:pt>
                <c:pt idx="3">
                  <c:v>0.23835616438356161</c:v>
                </c:pt>
                <c:pt idx="4">
                  <c:v>0.27123287671232876</c:v>
                </c:pt>
                <c:pt idx="5">
                  <c:v>0.35616438356164382</c:v>
                </c:pt>
                <c:pt idx="6">
                  <c:v>0.42622950819672134</c:v>
                </c:pt>
                <c:pt idx="7">
                  <c:v>0.54794520547945214</c:v>
                </c:pt>
                <c:pt idx="8">
                  <c:v>0.56712328767123288</c:v>
                </c:pt>
                <c:pt idx="9">
                  <c:v>0.60273972602739734</c:v>
                </c:pt>
                <c:pt idx="10">
                  <c:v>2.2349726775956285</c:v>
                </c:pt>
                <c:pt idx="11">
                  <c:v>2.2767123287671232</c:v>
                </c:pt>
                <c:pt idx="12">
                  <c:v>2.4438356164383563</c:v>
                </c:pt>
                <c:pt idx="13">
                  <c:v>2.6</c:v>
                </c:pt>
                <c:pt idx="14">
                  <c:v>2.7540983606557381</c:v>
                </c:pt>
                <c:pt idx="15">
                  <c:v>3.1123287671232873</c:v>
                </c:pt>
                <c:pt idx="16">
                  <c:v>3.8109589041095888</c:v>
                </c:pt>
                <c:pt idx="17">
                  <c:v>5.1917808219178081</c:v>
                </c:pt>
                <c:pt idx="18">
                  <c:v>7.366120218579236</c:v>
                </c:pt>
                <c:pt idx="19">
                  <c:v>10.136986301369864</c:v>
                </c:pt>
                <c:pt idx="20">
                  <c:v>14.991778082191782</c:v>
                </c:pt>
                <c:pt idx="21">
                  <c:v>21.997257534246575</c:v>
                </c:pt>
                <c:pt idx="22">
                  <c:v>27.751368852459017</c:v>
                </c:pt>
                <c:pt idx="23">
                  <c:v>31.073969863013698</c:v>
                </c:pt>
                <c:pt idx="24">
                  <c:v>35.184468493150682</c:v>
                </c:pt>
                <c:pt idx="25">
                  <c:v>37.324731506849311</c:v>
                </c:pt>
                <c:pt idx="26">
                  <c:v>38.745183060109291</c:v>
                </c:pt>
                <c:pt idx="27">
                  <c:v>39.147336986301369</c:v>
                </c:pt>
                <c:pt idx="28">
                  <c:v>40.05313424657534</c:v>
                </c:pt>
                <c:pt idx="29">
                  <c:v>41.084635616438355</c:v>
                </c:pt>
                <c:pt idx="30">
                  <c:v>42.189592896174858</c:v>
                </c:pt>
                <c:pt idx="31">
                  <c:v>43.143167123287675</c:v>
                </c:pt>
                <c:pt idx="32">
                  <c:v>44.177810958904111</c:v>
                </c:pt>
                <c:pt idx="33">
                  <c:v>45.100027397260277</c:v>
                </c:pt>
                <c:pt idx="34">
                  <c:v>45.861524590163931</c:v>
                </c:pt>
                <c:pt idx="35">
                  <c:v>46.667586301369866</c:v>
                </c:pt>
                <c:pt idx="36">
                  <c:v>46.942567123287667</c:v>
                </c:pt>
                <c:pt idx="37">
                  <c:v>47.478882191780826</c:v>
                </c:pt>
                <c:pt idx="38">
                  <c:v>47.728122950819667</c:v>
                </c:pt>
                <c:pt idx="39">
                  <c:v>48.471460273972603</c:v>
                </c:pt>
                <c:pt idx="40">
                  <c:v>48.894761643835622</c:v>
                </c:pt>
                <c:pt idx="41">
                  <c:v>49.358468493150689</c:v>
                </c:pt>
                <c:pt idx="42">
                  <c:v>49.665540983606562</c:v>
                </c:pt>
                <c:pt idx="43">
                  <c:v>50.333326027397256</c:v>
                </c:pt>
                <c:pt idx="44">
                  <c:v>50.921761643835616</c:v>
                </c:pt>
                <c:pt idx="45">
                  <c:v>51.643402739726021</c:v>
                </c:pt>
                <c:pt idx="46">
                  <c:v>52.242893442622957</c:v>
                </c:pt>
                <c:pt idx="47">
                  <c:v>53.099227397260272</c:v>
                </c:pt>
                <c:pt idx="48">
                  <c:v>53.445498630136989</c:v>
                </c:pt>
                <c:pt idx="49">
                  <c:v>53.7071397260274</c:v>
                </c:pt>
                <c:pt idx="50">
                  <c:v>53.509612021857926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7826848"/>
        <c:axId val="197826288"/>
      </c:areaChart>
      <c:catAx>
        <c:axId val="1978251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 rot="0" vert="horz"/>
          <a:lstStyle/>
          <a:p>
            <a:pPr>
              <a:defRPr sz="1200"/>
            </a:pPr>
            <a:endParaRPr lang="en-US"/>
          </a:p>
        </c:txPr>
        <c:crossAx val="197825728"/>
        <c:crosses val="autoZero"/>
        <c:auto val="1"/>
        <c:lblAlgn val="ctr"/>
        <c:lblOffset val="100"/>
        <c:tickLblSkip val="5"/>
        <c:tickMarkSkip val="5"/>
        <c:noMultiLvlLbl val="0"/>
      </c:catAx>
      <c:valAx>
        <c:axId val="197825728"/>
        <c:scaling>
          <c:orientation val="minMax"/>
          <c:max val="40"/>
          <c:min val="0"/>
        </c:scaling>
        <c:delete val="0"/>
        <c:axPos val="l"/>
        <c:majorGridlines>
          <c:spPr>
            <a:ln>
              <a:solidFill>
                <a:schemeClr val="bg1">
                  <a:lumMod val="65000"/>
                </a:schemeClr>
              </a:solidFill>
            </a:ln>
          </c:spPr>
        </c:majorGridlines>
        <c:numFmt formatCode="#,##0" sourceLinked="0"/>
        <c:majorTickMark val="out"/>
        <c:minorTickMark val="none"/>
        <c:tickLblPos val="nextTo"/>
        <c:spPr>
          <a:ln>
            <a:noFill/>
          </a:ln>
        </c:spPr>
        <c:txPr>
          <a:bodyPr rot="0" vert="horz"/>
          <a:lstStyle/>
          <a:p>
            <a:pPr>
              <a:defRPr sz="1200"/>
            </a:pPr>
            <a:endParaRPr lang="en-US"/>
          </a:p>
        </c:txPr>
        <c:crossAx val="197825168"/>
        <c:crosses val="autoZero"/>
        <c:crossBetween val="midCat"/>
        <c:majorUnit val="5"/>
      </c:valAx>
      <c:valAx>
        <c:axId val="197826288"/>
        <c:scaling>
          <c:orientation val="minMax"/>
          <c:max val="109.589"/>
          <c:min val="0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ln>
            <a:solidFill>
              <a:srgbClr val="FFFFFF"/>
            </a:solidFill>
          </a:ln>
        </c:spPr>
        <c:txPr>
          <a:bodyPr/>
          <a:lstStyle/>
          <a:p>
            <a:pPr>
              <a:defRPr sz="1200">
                <a:solidFill>
                  <a:schemeClr val="tx1"/>
                </a:solidFill>
              </a:defRPr>
            </a:pPr>
            <a:endParaRPr lang="en-US"/>
          </a:p>
        </c:txPr>
        <c:crossAx val="197826848"/>
        <c:crosses val="max"/>
        <c:crossBetween val="midCat"/>
        <c:majorUnit val="10"/>
      </c:valAx>
      <c:catAx>
        <c:axId val="19782684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97826288"/>
        <c:crosses val="autoZero"/>
        <c:auto val="1"/>
        <c:lblAlgn val="ctr"/>
        <c:lblOffset val="100"/>
        <c:noMultiLvlLbl val="0"/>
      </c:catAx>
      <c:spPr>
        <a:noFill/>
        <a:ln w="25400">
          <a:noFill/>
        </a:ln>
      </c:spPr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99631296087989E-2"/>
          <c:y val="4.1549999732721797E-2"/>
          <c:w val="0.91437507811523566"/>
          <c:h val="0.86854288699298787"/>
        </c:manualLayout>
      </c:layout>
      <c:areaChart>
        <c:grouping val="stack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Exports to Canada</c:v>
                </c:pt>
              </c:strCache>
            </c:strRef>
          </c:tx>
          <c:spPr>
            <a:solidFill>
              <a:srgbClr val="675005"/>
            </a:solidFill>
            <a:ln>
              <a:noFill/>
            </a:ln>
          </c:spPr>
          <c:cat>
            <c:strRef>
              <c:f>Sheet1!$B$1:$CX$1</c:f>
              <c:strCache>
                <c:ptCount val="10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  <c:pt idx="48">
                  <c:v>2018</c:v>
                </c:pt>
                <c:pt idx="49">
                  <c:v>2019</c:v>
                </c:pt>
                <c:pt idx="50">
                  <c:v>2020</c:v>
                </c:pt>
                <c:pt idx="51">
                  <c:v>2021</c:v>
                </c:pt>
                <c:pt idx="52">
                  <c:v>2022</c:v>
                </c:pt>
                <c:pt idx="53">
                  <c:v>2023</c:v>
                </c:pt>
                <c:pt idx="54">
                  <c:v>2024</c:v>
                </c:pt>
                <c:pt idx="55">
                  <c:v>2025</c:v>
                </c:pt>
                <c:pt idx="56">
                  <c:v>2026</c:v>
                </c:pt>
                <c:pt idx="57">
                  <c:v>2027</c:v>
                </c:pt>
                <c:pt idx="58">
                  <c:v>2028</c:v>
                </c:pt>
                <c:pt idx="59">
                  <c:v>2029</c:v>
                </c:pt>
                <c:pt idx="60">
                  <c:v>2030</c:v>
                </c:pt>
                <c:pt idx="61">
                  <c:v>2031</c:v>
                </c:pt>
                <c:pt idx="62">
                  <c:v>2032</c:v>
                </c:pt>
                <c:pt idx="63">
                  <c:v>2033</c:v>
                </c:pt>
                <c:pt idx="64">
                  <c:v>2034</c:v>
                </c:pt>
                <c:pt idx="65">
                  <c:v>2035</c:v>
                </c:pt>
                <c:pt idx="66">
                  <c:v>2036</c:v>
                </c:pt>
                <c:pt idx="67">
                  <c:v>2037</c:v>
                </c:pt>
                <c:pt idx="68">
                  <c:v>2038</c:v>
                </c:pt>
                <c:pt idx="69">
                  <c:v>2039</c:v>
                </c:pt>
                <c:pt idx="70">
                  <c:v>2040</c:v>
                </c:pt>
                <c:pt idx="73">
                  <c:v>2013</c:v>
                </c:pt>
                <c:pt idx="74">
                  <c:v>2014</c:v>
                </c:pt>
                <c:pt idx="75">
                  <c:v>2015</c:v>
                </c:pt>
                <c:pt idx="76">
                  <c:v>2016</c:v>
                </c:pt>
                <c:pt idx="77">
                  <c:v>2017</c:v>
                </c:pt>
                <c:pt idx="78">
                  <c:v>2018</c:v>
                </c:pt>
                <c:pt idx="79">
                  <c:v>2019</c:v>
                </c:pt>
                <c:pt idx="80">
                  <c:v>2020</c:v>
                </c:pt>
                <c:pt idx="81">
                  <c:v>2021</c:v>
                </c:pt>
                <c:pt idx="82">
                  <c:v>2022</c:v>
                </c:pt>
                <c:pt idx="83">
                  <c:v>2023</c:v>
                </c:pt>
                <c:pt idx="84">
                  <c:v>2024</c:v>
                </c:pt>
                <c:pt idx="85">
                  <c:v>2025</c:v>
                </c:pt>
                <c:pt idx="86">
                  <c:v>2026</c:v>
                </c:pt>
                <c:pt idx="87">
                  <c:v>2027</c:v>
                </c:pt>
                <c:pt idx="88">
                  <c:v>2028</c:v>
                </c:pt>
                <c:pt idx="89">
                  <c:v>2029</c:v>
                </c:pt>
                <c:pt idx="90">
                  <c:v>2030</c:v>
                </c:pt>
                <c:pt idx="91">
                  <c:v>2031</c:v>
                </c:pt>
                <c:pt idx="92">
                  <c:v>2032</c:v>
                </c:pt>
                <c:pt idx="93">
                  <c:v>2033</c:v>
                </c:pt>
                <c:pt idx="94">
                  <c:v>2034</c:v>
                </c:pt>
                <c:pt idx="95">
                  <c:v>2035</c:v>
                </c:pt>
                <c:pt idx="96">
                  <c:v>2036</c:v>
                </c:pt>
                <c:pt idx="97">
                  <c:v>2037</c:v>
                </c:pt>
                <c:pt idx="98">
                  <c:v>2038</c:v>
                </c:pt>
                <c:pt idx="99">
                  <c:v>2039</c:v>
                </c:pt>
                <c:pt idx="100">
                  <c:v>2040</c:v>
                </c:pt>
              </c:strCache>
            </c:strRef>
          </c:cat>
          <c:val>
            <c:numRef>
              <c:f>Sheet1!$B$2:$CX$2</c:f>
              <c:numCache>
                <c:formatCode>0.00</c:formatCode>
                <c:ptCount val="101"/>
                <c:pt idx="0">
                  <c:v>7.2585999999999998E-2</c:v>
                </c:pt>
                <c:pt idx="1">
                  <c:v>0.166689</c:v>
                </c:pt>
                <c:pt idx="2">
                  <c:v>0.18931500000000001</c:v>
                </c:pt>
                <c:pt idx="3">
                  <c:v>0.27098699999999998</c:v>
                </c:pt>
                <c:pt idx="4">
                  <c:v>0.39458500000000002</c:v>
                </c:pt>
                <c:pt idx="5">
                  <c:v>0.35828100000000002</c:v>
                </c:pt>
                <c:pt idx="6">
                  <c:v>0.34106500000000001</c:v>
                </c:pt>
                <c:pt idx="7">
                  <c:v>0.48219800000000002</c:v>
                </c:pt>
                <c:pt idx="8">
                  <c:v>0.55865100000000001</c:v>
                </c:pt>
                <c:pt idx="9">
                  <c:v>0.700596</c:v>
                </c:pt>
                <c:pt idx="10">
                  <c:v>0.73874499999999999</c:v>
                </c:pt>
                <c:pt idx="11">
                  <c:v>0.93699299999999996</c:v>
                </c:pt>
                <c:pt idx="12">
                  <c:v>0.97072999999999998</c:v>
                </c:pt>
                <c:pt idx="13">
                  <c:v>0.91119399999999995</c:v>
                </c:pt>
                <c:pt idx="14">
                  <c:v>0.76128899999999999</c:v>
                </c:pt>
                <c:pt idx="15">
                  <c:v>0.84828899999999996</c:v>
                </c:pt>
                <c:pt idx="16">
                  <c:v>0.91028900000000001</c:v>
                </c:pt>
                <c:pt idx="17">
                  <c:v>0.93357199999999996</c:v>
                </c:pt>
                <c:pt idx="18">
                  <c:v>0.97940300000000002</c:v>
                </c:pt>
                <c:pt idx="19">
                  <c:v>1.0300910000000001</c:v>
                </c:pt>
                <c:pt idx="20">
                  <c:v>1.0669029999999999</c:v>
                </c:pt>
                <c:pt idx="21">
                  <c:v>1.1055630000000001</c:v>
                </c:pt>
                <c:pt idx="22">
                  <c:v>1.152552</c:v>
                </c:pt>
                <c:pt idx="23">
                  <c:v>1.19564</c:v>
                </c:pt>
                <c:pt idx="24">
                  <c:v>1.229522</c:v>
                </c:pt>
                <c:pt idx="25">
                  <c:v>1.271163</c:v>
                </c:pt>
                <c:pt idx="26">
                  <c:v>1.2762169999999999</c:v>
                </c:pt>
                <c:pt idx="27">
                  <c:v>1.287677</c:v>
                </c:pt>
                <c:pt idx="28">
                  <c:v>1.277441</c:v>
                </c:pt>
                <c:pt idx="29">
                  <c:v>1.2666269999999999</c:v>
                </c:pt>
                <c:pt idx="30">
                  <c:v>1.250866</c:v>
                </c:pt>
                <c:pt idx="31">
                  <c:v>1.2309600000000001</c:v>
                </c:pt>
                <c:pt idx="32">
                  <c:v>1.2229449999999999</c:v>
                </c:pt>
                <c:pt idx="33">
                  <c:v>1.196161</c:v>
                </c:pt>
                <c:pt idx="34">
                  <c:v>1.156404</c:v>
                </c:pt>
                <c:pt idx="35">
                  <c:v>1.1263049999999999</c:v>
                </c:pt>
                <c:pt idx="36">
                  <c:v>1.092622</c:v>
                </c:pt>
                <c:pt idx="37">
                  <c:v>1.0559160000000001</c:v>
                </c:pt>
                <c:pt idx="38">
                  <c:v>1.0244949999999999</c:v>
                </c:pt>
                <c:pt idx="39">
                  <c:v>0.99226899999999996</c:v>
                </c:pt>
                <c:pt idx="40">
                  <c:v>0.929226</c:v>
                </c:pt>
                <c:pt idx="41">
                  <c:v>0.929226</c:v>
                </c:pt>
                <c:pt idx="42">
                  <c:v>0.91119399999999995</c:v>
                </c:pt>
                <c:pt idx="43" formatCode="General">
                  <c:v>0.91119399999999995</c:v>
                </c:pt>
                <c:pt idx="44">
                  <c:v>0.76128899999999999</c:v>
                </c:pt>
                <c:pt idx="45">
                  <c:v>0.84828899999999996</c:v>
                </c:pt>
                <c:pt idx="46">
                  <c:v>0.91028900000000001</c:v>
                </c:pt>
                <c:pt idx="47">
                  <c:v>0.92265299999999995</c:v>
                </c:pt>
                <c:pt idx="48">
                  <c:v>0.97607999999999995</c:v>
                </c:pt>
                <c:pt idx="49">
                  <c:v>1.034565</c:v>
                </c:pt>
                <c:pt idx="50">
                  <c:v>1.0837399999999999</c:v>
                </c:pt>
                <c:pt idx="51">
                  <c:v>1.127926</c:v>
                </c:pt>
                <c:pt idx="52">
                  <c:v>1.173325</c:v>
                </c:pt>
                <c:pt idx="53">
                  <c:v>1.21089</c:v>
                </c:pt>
                <c:pt idx="54">
                  <c:v>1.230232</c:v>
                </c:pt>
                <c:pt idx="55">
                  <c:v>1.2284839999999999</c:v>
                </c:pt>
                <c:pt idx="56">
                  <c:v>1.207417</c:v>
                </c:pt>
                <c:pt idx="57">
                  <c:v>1.1827220000000001</c:v>
                </c:pt>
                <c:pt idx="58">
                  <c:v>1.1353009999999999</c:v>
                </c:pt>
                <c:pt idx="59">
                  <c:v>1.0939570000000001</c:v>
                </c:pt>
                <c:pt idx="60">
                  <c:v>1.0547010000000001</c:v>
                </c:pt>
                <c:pt idx="61">
                  <c:v>1.0110920000000001</c:v>
                </c:pt>
                <c:pt idx="62">
                  <c:v>0.97200600000000004</c:v>
                </c:pt>
                <c:pt idx="63">
                  <c:v>0.91929799999999995</c:v>
                </c:pt>
                <c:pt idx="64">
                  <c:v>0.85916099999999995</c:v>
                </c:pt>
                <c:pt idx="65">
                  <c:v>0.80907399999999996</c:v>
                </c:pt>
                <c:pt idx="66">
                  <c:v>0.75952200000000003</c:v>
                </c:pt>
                <c:pt idx="67">
                  <c:v>0.70971200000000001</c:v>
                </c:pt>
                <c:pt idx="68">
                  <c:v>0.67190700000000003</c:v>
                </c:pt>
                <c:pt idx="69">
                  <c:v>0.64143499999999998</c:v>
                </c:pt>
                <c:pt idx="70">
                  <c:v>0.59648999999999996</c:v>
                </c:pt>
                <c:pt idx="71">
                  <c:v>0.59648999999999996</c:v>
                </c:pt>
                <c:pt idx="72">
                  <c:v>0.91119399999999995</c:v>
                </c:pt>
                <c:pt idx="73" formatCode="General">
                  <c:v>0.91119399999999995</c:v>
                </c:pt>
                <c:pt idx="74" formatCode="General">
                  <c:v>0.76128899999999999</c:v>
                </c:pt>
                <c:pt idx="75" formatCode="General">
                  <c:v>0.84828899999999996</c:v>
                </c:pt>
                <c:pt idx="76" formatCode="General">
                  <c:v>0.91028900000000001</c:v>
                </c:pt>
                <c:pt idx="77" formatCode="General">
                  <c:v>0.92491299999999999</c:v>
                </c:pt>
                <c:pt idx="78" formatCode="General">
                  <c:v>0.97705399999999998</c:v>
                </c:pt>
                <c:pt idx="79" formatCode="General">
                  <c:v>1.037283</c:v>
                </c:pt>
                <c:pt idx="80" formatCode="General">
                  <c:v>1.0940240000000001</c:v>
                </c:pt>
                <c:pt idx="81" formatCode="General">
                  <c:v>1.143005</c:v>
                </c:pt>
                <c:pt idx="82" formatCode="General">
                  <c:v>1.205082</c:v>
                </c:pt>
                <c:pt idx="83" formatCode="General">
                  <c:v>1.254788</c:v>
                </c:pt>
                <c:pt idx="84" formatCode="General">
                  <c:v>1.2896860000000001</c:v>
                </c:pt>
                <c:pt idx="85" formatCode="General">
                  <c:v>1.335707</c:v>
                </c:pt>
                <c:pt idx="86" formatCode="General">
                  <c:v>1.342198</c:v>
                </c:pt>
                <c:pt idx="87" formatCode="General">
                  <c:v>1.3404389999999999</c:v>
                </c:pt>
                <c:pt idx="88" formatCode="General">
                  <c:v>1.32525</c:v>
                </c:pt>
                <c:pt idx="89" formatCode="General">
                  <c:v>1.321224</c:v>
                </c:pt>
                <c:pt idx="90" formatCode="General">
                  <c:v>1.308427</c:v>
                </c:pt>
                <c:pt idx="91" formatCode="General">
                  <c:v>1.2846550000000001</c:v>
                </c:pt>
                <c:pt idx="92" formatCode="General">
                  <c:v>1.2734510000000001</c:v>
                </c:pt>
                <c:pt idx="93" formatCode="General">
                  <c:v>1.2494460000000001</c:v>
                </c:pt>
                <c:pt idx="94" formatCode="General">
                  <c:v>1.2131879999999999</c:v>
                </c:pt>
                <c:pt idx="95" formatCode="General">
                  <c:v>1.1901790000000001</c:v>
                </c:pt>
                <c:pt idx="96" formatCode="General">
                  <c:v>1.1600820000000001</c:v>
                </c:pt>
                <c:pt idx="97" formatCode="General">
                  <c:v>1.1230249999999999</c:v>
                </c:pt>
                <c:pt idx="98" formatCode="General">
                  <c:v>1.0909770000000001</c:v>
                </c:pt>
                <c:pt idx="99" formatCode="General">
                  <c:v>1.0516259999999999</c:v>
                </c:pt>
                <c:pt idx="100" formatCode="General">
                  <c:v>0.98501700000000003</c:v>
                </c:pt>
              </c:numCache>
            </c:numRef>
          </c:val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Alaska LNG exports</c:v>
                </c:pt>
              </c:strCache>
            </c:strRef>
          </c:tx>
          <c:spPr>
            <a:solidFill>
              <a:srgbClr val="FFC702"/>
            </a:solidFill>
            <a:ln>
              <a:noFill/>
            </a:ln>
          </c:spPr>
          <c:cat>
            <c:strRef>
              <c:f>Sheet1!$B$1:$CX$1</c:f>
              <c:strCache>
                <c:ptCount val="10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  <c:pt idx="48">
                  <c:v>2018</c:v>
                </c:pt>
                <c:pt idx="49">
                  <c:v>2019</c:v>
                </c:pt>
                <c:pt idx="50">
                  <c:v>2020</c:v>
                </c:pt>
                <c:pt idx="51">
                  <c:v>2021</c:v>
                </c:pt>
                <c:pt idx="52">
                  <c:v>2022</c:v>
                </c:pt>
                <c:pt idx="53">
                  <c:v>2023</c:v>
                </c:pt>
                <c:pt idx="54">
                  <c:v>2024</c:v>
                </c:pt>
                <c:pt idx="55">
                  <c:v>2025</c:v>
                </c:pt>
                <c:pt idx="56">
                  <c:v>2026</c:v>
                </c:pt>
                <c:pt idx="57">
                  <c:v>2027</c:v>
                </c:pt>
                <c:pt idx="58">
                  <c:v>2028</c:v>
                </c:pt>
                <c:pt idx="59">
                  <c:v>2029</c:v>
                </c:pt>
                <c:pt idx="60">
                  <c:v>2030</c:v>
                </c:pt>
                <c:pt idx="61">
                  <c:v>2031</c:v>
                </c:pt>
                <c:pt idx="62">
                  <c:v>2032</c:v>
                </c:pt>
                <c:pt idx="63">
                  <c:v>2033</c:v>
                </c:pt>
                <c:pt idx="64">
                  <c:v>2034</c:v>
                </c:pt>
                <c:pt idx="65">
                  <c:v>2035</c:v>
                </c:pt>
                <c:pt idx="66">
                  <c:v>2036</c:v>
                </c:pt>
                <c:pt idx="67">
                  <c:v>2037</c:v>
                </c:pt>
                <c:pt idx="68">
                  <c:v>2038</c:v>
                </c:pt>
                <c:pt idx="69">
                  <c:v>2039</c:v>
                </c:pt>
                <c:pt idx="70">
                  <c:v>2040</c:v>
                </c:pt>
                <c:pt idx="73">
                  <c:v>2013</c:v>
                </c:pt>
                <c:pt idx="74">
                  <c:v>2014</c:v>
                </c:pt>
                <c:pt idx="75">
                  <c:v>2015</c:v>
                </c:pt>
                <c:pt idx="76">
                  <c:v>2016</c:v>
                </c:pt>
                <c:pt idx="77">
                  <c:v>2017</c:v>
                </c:pt>
                <c:pt idx="78">
                  <c:v>2018</c:v>
                </c:pt>
                <c:pt idx="79">
                  <c:v>2019</c:v>
                </c:pt>
                <c:pt idx="80">
                  <c:v>2020</c:v>
                </c:pt>
                <c:pt idx="81">
                  <c:v>2021</c:v>
                </c:pt>
                <c:pt idx="82">
                  <c:v>2022</c:v>
                </c:pt>
                <c:pt idx="83">
                  <c:v>2023</c:v>
                </c:pt>
                <c:pt idx="84">
                  <c:v>2024</c:v>
                </c:pt>
                <c:pt idx="85">
                  <c:v>2025</c:v>
                </c:pt>
                <c:pt idx="86">
                  <c:v>2026</c:v>
                </c:pt>
                <c:pt idx="87">
                  <c:v>2027</c:v>
                </c:pt>
                <c:pt idx="88">
                  <c:v>2028</c:v>
                </c:pt>
                <c:pt idx="89">
                  <c:v>2029</c:v>
                </c:pt>
                <c:pt idx="90">
                  <c:v>2030</c:v>
                </c:pt>
                <c:pt idx="91">
                  <c:v>2031</c:v>
                </c:pt>
                <c:pt idx="92">
                  <c:v>2032</c:v>
                </c:pt>
                <c:pt idx="93">
                  <c:v>2033</c:v>
                </c:pt>
                <c:pt idx="94">
                  <c:v>2034</c:v>
                </c:pt>
                <c:pt idx="95">
                  <c:v>2035</c:v>
                </c:pt>
                <c:pt idx="96">
                  <c:v>2036</c:v>
                </c:pt>
                <c:pt idx="97">
                  <c:v>2037</c:v>
                </c:pt>
                <c:pt idx="98">
                  <c:v>2038</c:v>
                </c:pt>
                <c:pt idx="99">
                  <c:v>2039</c:v>
                </c:pt>
                <c:pt idx="100">
                  <c:v>2040</c:v>
                </c:pt>
              </c:strCache>
            </c:strRef>
          </c:cat>
          <c:val>
            <c:numRef>
              <c:f>Sheet1!$B$3:$CX$3</c:f>
              <c:numCache>
                <c:formatCode>General</c:formatCode>
                <c:ptCount val="10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0.2</c:v>
                </c:pt>
                <c:pt idx="28">
                  <c:v>0.4</c:v>
                </c:pt>
                <c:pt idx="29">
                  <c:v>0.6</c:v>
                </c:pt>
                <c:pt idx="30">
                  <c:v>0.8</c:v>
                </c:pt>
                <c:pt idx="31">
                  <c:v>0.8</c:v>
                </c:pt>
                <c:pt idx="32">
                  <c:v>0.8</c:v>
                </c:pt>
                <c:pt idx="33">
                  <c:v>0.8</c:v>
                </c:pt>
                <c:pt idx="34">
                  <c:v>0.8</c:v>
                </c:pt>
                <c:pt idx="35">
                  <c:v>0.8</c:v>
                </c:pt>
                <c:pt idx="36">
                  <c:v>0.8</c:v>
                </c:pt>
                <c:pt idx="37">
                  <c:v>0.8</c:v>
                </c:pt>
                <c:pt idx="38">
                  <c:v>0.8</c:v>
                </c:pt>
                <c:pt idx="39">
                  <c:v>0.8</c:v>
                </c:pt>
                <c:pt idx="40">
                  <c:v>0.8</c:v>
                </c:pt>
                <c:pt idx="41" formatCode="0.00">
                  <c:v>0.8</c:v>
                </c:pt>
                <c:pt idx="42" formatCode="0.00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 formatCode="0.00">
                  <c:v>0</c:v>
                </c:pt>
                <c:pt idx="72" formatCode="0.00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</c:numCache>
            </c:numRef>
          </c:val>
        </c:ser>
        <c:ser>
          <c:idx val="0"/>
          <c:order val="2"/>
          <c:tx>
            <c:strRef>
              <c:f>Sheet1!$A$4</c:f>
              <c:strCache>
                <c:ptCount val="1"/>
                <c:pt idx="0">
                  <c:v>Exports to Mexico</c:v>
                </c:pt>
              </c:strCache>
            </c:strRef>
          </c:tx>
          <c:spPr>
            <a:solidFill>
              <a:srgbClr val="A33340"/>
            </a:solidFill>
            <a:ln>
              <a:noFill/>
            </a:ln>
          </c:spPr>
          <c:cat>
            <c:strRef>
              <c:f>Sheet1!$B$1:$CX$1</c:f>
              <c:strCache>
                <c:ptCount val="10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  <c:pt idx="48">
                  <c:v>2018</c:v>
                </c:pt>
                <c:pt idx="49">
                  <c:v>2019</c:v>
                </c:pt>
                <c:pt idx="50">
                  <c:v>2020</c:v>
                </c:pt>
                <c:pt idx="51">
                  <c:v>2021</c:v>
                </c:pt>
                <c:pt idx="52">
                  <c:v>2022</c:v>
                </c:pt>
                <c:pt idx="53">
                  <c:v>2023</c:v>
                </c:pt>
                <c:pt idx="54">
                  <c:v>2024</c:v>
                </c:pt>
                <c:pt idx="55">
                  <c:v>2025</c:v>
                </c:pt>
                <c:pt idx="56">
                  <c:v>2026</c:v>
                </c:pt>
                <c:pt idx="57">
                  <c:v>2027</c:v>
                </c:pt>
                <c:pt idx="58">
                  <c:v>2028</c:v>
                </c:pt>
                <c:pt idx="59">
                  <c:v>2029</c:v>
                </c:pt>
                <c:pt idx="60">
                  <c:v>2030</c:v>
                </c:pt>
                <c:pt idx="61">
                  <c:v>2031</c:v>
                </c:pt>
                <c:pt idx="62">
                  <c:v>2032</c:v>
                </c:pt>
                <c:pt idx="63">
                  <c:v>2033</c:v>
                </c:pt>
                <c:pt idx="64">
                  <c:v>2034</c:v>
                </c:pt>
                <c:pt idx="65">
                  <c:v>2035</c:v>
                </c:pt>
                <c:pt idx="66">
                  <c:v>2036</c:v>
                </c:pt>
                <c:pt idx="67">
                  <c:v>2037</c:v>
                </c:pt>
                <c:pt idx="68">
                  <c:v>2038</c:v>
                </c:pt>
                <c:pt idx="69">
                  <c:v>2039</c:v>
                </c:pt>
                <c:pt idx="70">
                  <c:v>2040</c:v>
                </c:pt>
                <c:pt idx="73">
                  <c:v>2013</c:v>
                </c:pt>
                <c:pt idx="74">
                  <c:v>2014</c:v>
                </c:pt>
                <c:pt idx="75">
                  <c:v>2015</c:v>
                </c:pt>
                <c:pt idx="76">
                  <c:v>2016</c:v>
                </c:pt>
                <c:pt idx="77">
                  <c:v>2017</c:v>
                </c:pt>
                <c:pt idx="78">
                  <c:v>2018</c:v>
                </c:pt>
                <c:pt idx="79">
                  <c:v>2019</c:v>
                </c:pt>
                <c:pt idx="80">
                  <c:v>2020</c:v>
                </c:pt>
                <c:pt idx="81">
                  <c:v>2021</c:v>
                </c:pt>
                <c:pt idx="82">
                  <c:v>2022</c:v>
                </c:pt>
                <c:pt idx="83">
                  <c:v>2023</c:v>
                </c:pt>
                <c:pt idx="84">
                  <c:v>2024</c:v>
                </c:pt>
                <c:pt idx="85">
                  <c:v>2025</c:v>
                </c:pt>
                <c:pt idx="86">
                  <c:v>2026</c:v>
                </c:pt>
                <c:pt idx="87">
                  <c:v>2027</c:v>
                </c:pt>
                <c:pt idx="88">
                  <c:v>2028</c:v>
                </c:pt>
                <c:pt idx="89">
                  <c:v>2029</c:v>
                </c:pt>
                <c:pt idx="90">
                  <c:v>2030</c:v>
                </c:pt>
                <c:pt idx="91">
                  <c:v>2031</c:v>
                </c:pt>
                <c:pt idx="92">
                  <c:v>2032</c:v>
                </c:pt>
                <c:pt idx="93">
                  <c:v>2033</c:v>
                </c:pt>
                <c:pt idx="94">
                  <c:v>2034</c:v>
                </c:pt>
                <c:pt idx="95">
                  <c:v>2035</c:v>
                </c:pt>
                <c:pt idx="96">
                  <c:v>2036</c:v>
                </c:pt>
                <c:pt idx="97">
                  <c:v>2037</c:v>
                </c:pt>
                <c:pt idx="98">
                  <c:v>2038</c:v>
                </c:pt>
                <c:pt idx="99">
                  <c:v>2039</c:v>
                </c:pt>
                <c:pt idx="100">
                  <c:v>2040</c:v>
                </c:pt>
              </c:strCache>
            </c:strRef>
          </c:cat>
          <c:val>
            <c:numRef>
              <c:f>Sheet1!$B$4:$CX$4</c:f>
              <c:numCache>
                <c:formatCode>0.00</c:formatCode>
                <c:ptCount val="101"/>
                <c:pt idx="0">
                  <c:v>0.10552</c:v>
                </c:pt>
                <c:pt idx="1">
                  <c:v>0.14083499999999999</c:v>
                </c:pt>
                <c:pt idx="2">
                  <c:v>0.26348100000000002</c:v>
                </c:pt>
                <c:pt idx="3">
                  <c:v>0.34323500000000001</c:v>
                </c:pt>
                <c:pt idx="4">
                  <c:v>0.39749400000000001</c:v>
                </c:pt>
                <c:pt idx="5">
                  <c:v>0.30522700000000003</c:v>
                </c:pt>
                <c:pt idx="6">
                  <c:v>0.32216</c:v>
                </c:pt>
                <c:pt idx="7">
                  <c:v>0.29186000000000001</c:v>
                </c:pt>
                <c:pt idx="8">
                  <c:v>0.36544900000000002</c:v>
                </c:pt>
                <c:pt idx="9">
                  <c:v>0.33852399999999999</c:v>
                </c:pt>
                <c:pt idx="10">
                  <c:v>0.33345900000000001</c:v>
                </c:pt>
                <c:pt idx="11">
                  <c:v>0.500301</c:v>
                </c:pt>
                <c:pt idx="12">
                  <c:v>0.61995500000000003</c:v>
                </c:pt>
                <c:pt idx="13">
                  <c:v>0.65849599999999997</c:v>
                </c:pt>
                <c:pt idx="14">
                  <c:v>0.76250300000000004</c:v>
                </c:pt>
                <c:pt idx="15">
                  <c:v>0.84951100000000002</c:v>
                </c:pt>
                <c:pt idx="16">
                  <c:v>0.96049099999999998</c:v>
                </c:pt>
                <c:pt idx="17">
                  <c:v>1.028697</c:v>
                </c:pt>
                <c:pt idx="18">
                  <c:v>1.085521</c:v>
                </c:pt>
                <c:pt idx="19">
                  <c:v>1.143942</c:v>
                </c:pt>
                <c:pt idx="20">
                  <c:v>1.2046760000000001</c:v>
                </c:pt>
                <c:pt idx="21">
                  <c:v>1.2154119999999999</c:v>
                </c:pt>
                <c:pt idx="22">
                  <c:v>1.234148</c:v>
                </c:pt>
                <c:pt idx="23">
                  <c:v>1.2605569999999999</c:v>
                </c:pt>
                <c:pt idx="24">
                  <c:v>1.295226</c:v>
                </c:pt>
                <c:pt idx="25">
                  <c:v>1.337334</c:v>
                </c:pt>
                <c:pt idx="26">
                  <c:v>1.39324</c:v>
                </c:pt>
                <c:pt idx="27">
                  <c:v>1.4597910000000001</c:v>
                </c:pt>
                <c:pt idx="28">
                  <c:v>1.5387770000000001</c:v>
                </c:pt>
                <c:pt idx="29">
                  <c:v>1.629626</c:v>
                </c:pt>
                <c:pt idx="30">
                  <c:v>1.7316279999999999</c:v>
                </c:pt>
                <c:pt idx="31">
                  <c:v>1.815639</c:v>
                </c:pt>
                <c:pt idx="32">
                  <c:v>1.90604</c:v>
                </c:pt>
                <c:pt idx="33">
                  <c:v>2.0039210000000001</c:v>
                </c:pt>
                <c:pt idx="34">
                  <c:v>2.1088800000000001</c:v>
                </c:pt>
                <c:pt idx="35">
                  <c:v>2.2211569999999998</c:v>
                </c:pt>
                <c:pt idx="36">
                  <c:v>2.3685170000000002</c:v>
                </c:pt>
                <c:pt idx="37">
                  <c:v>2.5254650000000001</c:v>
                </c:pt>
                <c:pt idx="38">
                  <c:v>2.6896110000000002</c:v>
                </c:pt>
                <c:pt idx="39">
                  <c:v>2.8587820000000002</c:v>
                </c:pt>
                <c:pt idx="40">
                  <c:v>3.0323169999999999</c:v>
                </c:pt>
                <c:pt idx="41">
                  <c:v>3.0323169999999999</c:v>
                </c:pt>
                <c:pt idx="42">
                  <c:v>0.65849599999999997</c:v>
                </c:pt>
                <c:pt idx="43" formatCode="General">
                  <c:v>0.65849599999999997</c:v>
                </c:pt>
                <c:pt idx="44">
                  <c:v>0.76250300000000004</c:v>
                </c:pt>
                <c:pt idx="45">
                  <c:v>0.84951100000000002</c:v>
                </c:pt>
                <c:pt idx="46">
                  <c:v>0.96049099999999998</c:v>
                </c:pt>
                <c:pt idx="47">
                  <c:v>1.0609869999999999</c:v>
                </c:pt>
                <c:pt idx="48">
                  <c:v>1.136231</c:v>
                </c:pt>
                <c:pt idx="49">
                  <c:v>1.2208859999999999</c:v>
                </c:pt>
                <c:pt idx="50">
                  <c:v>1.3146869999999999</c:v>
                </c:pt>
                <c:pt idx="51">
                  <c:v>1.365019</c:v>
                </c:pt>
                <c:pt idx="52">
                  <c:v>1.4253499999999999</c:v>
                </c:pt>
                <c:pt idx="53">
                  <c:v>1.4949920000000001</c:v>
                </c:pt>
                <c:pt idx="54">
                  <c:v>1.5744990000000001</c:v>
                </c:pt>
                <c:pt idx="55">
                  <c:v>1.663931</c:v>
                </c:pt>
                <c:pt idx="56">
                  <c:v>1.7709649999999999</c:v>
                </c:pt>
                <c:pt idx="57">
                  <c:v>1.8901870000000001</c:v>
                </c:pt>
                <c:pt idx="58">
                  <c:v>2.0221239999999998</c:v>
                </c:pt>
                <c:pt idx="59">
                  <c:v>2.1680139999999999</c:v>
                </c:pt>
                <c:pt idx="60">
                  <c:v>2.3276750000000002</c:v>
                </c:pt>
                <c:pt idx="61">
                  <c:v>2.4847459999999999</c:v>
                </c:pt>
                <c:pt idx="62">
                  <c:v>2.654982</c:v>
                </c:pt>
                <c:pt idx="63">
                  <c:v>2.8378040000000002</c:v>
                </c:pt>
                <c:pt idx="64">
                  <c:v>3.0339830000000001</c:v>
                </c:pt>
                <c:pt idx="65">
                  <c:v>3.24308</c:v>
                </c:pt>
                <c:pt idx="66">
                  <c:v>3.4938020000000001</c:v>
                </c:pt>
                <c:pt idx="67">
                  <c:v>3.7604700000000002</c:v>
                </c:pt>
                <c:pt idx="68">
                  <c:v>4.0449999999999999</c:v>
                </c:pt>
                <c:pt idx="69">
                  <c:v>4.3472489999999997</c:v>
                </c:pt>
                <c:pt idx="70">
                  <c:v>4.6686350000000001</c:v>
                </c:pt>
                <c:pt idx="71">
                  <c:v>4.6686350000000001</c:v>
                </c:pt>
                <c:pt idx="72">
                  <c:v>0.65849599999999997</c:v>
                </c:pt>
                <c:pt idx="73" formatCode="General">
                  <c:v>0.65849599999999997</c:v>
                </c:pt>
                <c:pt idx="74" formatCode="General">
                  <c:v>0.76250300000000004</c:v>
                </c:pt>
                <c:pt idx="75" formatCode="General">
                  <c:v>0.84951100000000002</c:v>
                </c:pt>
                <c:pt idx="76" formatCode="General">
                  <c:v>0.96049099999999998</c:v>
                </c:pt>
                <c:pt idx="77" formatCode="General">
                  <c:v>1.0205649999999999</c:v>
                </c:pt>
                <c:pt idx="78" formatCode="General">
                  <c:v>1.0761609999999999</c:v>
                </c:pt>
                <c:pt idx="79" formatCode="General">
                  <c:v>1.1379539999999999</c:v>
                </c:pt>
                <c:pt idx="80" formatCode="General">
                  <c:v>1.207551</c:v>
                </c:pt>
                <c:pt idx="81" formatCode="General">
                  <c:v>1.2288030000000001</c:v>
                </c:pt>
                <c:pt idx="82" formatCode="General">
                  <c:v>1.258734</c:v>
                </c:pt>
                <c:pt idx="83" formatCode="General">
                  <c:v>1.2950269999999999</c:v>
                </c:pt>
                <c:pt idx="84" formatCode="General">
                  <c:v>1.3380339999999999</c:v>
                </c:pt>
                <c:pt idx="85" formatCode="General">
                  <c:v>1.388109</c:v>
                </c:pt>
                <c:pt idx="86" formatCode="General">
                  <c:v>1.4521329999999999</c:v>
                </c:pt>
                <c:pt idx="87" formatCode="General">
                  <c:v>1.5234460000000001</c:v>
                </c:pt>
                <c:pt idx="88" formatCode="General">
                  <c:v>1.6054949999999999</c:v>
                </c:pt>
                <c:pt idx="89" formatCode="General">
                  <c:v>1.7009399999999999</c:v>
                </c:pt>
                <c:pt idx="90" formatCode="General">
                  <c:v>1.809067</c:v>
                </c:pt>
                <c:pt idx="91" formatCode="General">
                  <c:v>1.902795</c:v>
                </c:pt>
                <c:pt idx="92" formatCode="General">
                  <c:v>2.0050690000000002</c:v>
                </c:pt>
                <c:pt idx="93" formatCode="General">
                  <c:v>2.1162990000000002</c:v>
                </c:pt>
                <c:pt idx="94" formatCode="General">
                  <c:v>2.2369599999999998</c:v>
                </c:pt>
                <c:pt idx="95" formatCode="General">
                  <c:v>2.3669600000000002</c:v>
                </c:pt>
                <c:pt idx="96" formatCode="General">
                  <c:v>2.5330059999999999</c:v>
                </c:pt>
                <c:pt idx="97" formatCode="General">
                  <c:v>2.7102900000000001</c:v>
                </c:pt>
                <c:pt idx="98" formatCode="General">
                  <c:v>2.8968419999999999</c:v>
                </c:pt>
                <c:pt idx="99" formatCode="General">
                  <c:v>3.0883889999999998</c:v>
                </c:pt>
                <c:pt idx="100" formatCode="General">
                  <c:v>3.2880820000000002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Lower 48 LNG exports</c:v>
                </c:pt>
              </c:strCache>
            </c:strRef>
          </c:tx>
          <c:spPr>
            <a:solidFill>
              <a:srgbClr val="BD732A"/>
            </a:solidFill>
            <a:ln>
              <a:noFill/>
            </a:ln>
          </c:spPr>
          <c:cat>
            <c:strRef>
              <c:f>Sheet1!$B$1:$CX$1</c:f>
              <c:strCache>
                <c:ptCount val="10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  <c:pt idx="48">
                  <c:v>2018</c:v>
                </c:pt>
                <c:pt idx="49">
                  <c:v>2019</c:v>
                </c:pt>
                <c:pt idx="50">
                  <c:v>2020</c:v>
                </c:pt>
                <c:pt idx="51">
                  <c:v>2021</c:v>
                </c:pt>
                <c:pt idx="52">
                  <c:v>2022</c:v>
                </c:pt>
                <c:pt idx="53">
                  <c:v>2023</c:v>
                </c:pt>
                <c:pt idx="54">
                  <c:v>2024</c:v>
                </c:pt>
                <c:pt idx="55">
                  <c:v>2025</c:v>
                </c:pt>
                <c:pt idx="56">
                  <c:v>2026</c:v>
                </c:pt>
                <c:pt idx="57">
                  <c:v>2027</c:v>
                </c:pt>
                <c:pt idx="58">
                  <c:v>2028</c:v>
                </c:pt>
                <c:pt idx="59">
                  <c:v>2029</c:v>
                </c:pt>
                <c:pt idx="60">
                  <c:v>2030</c:v>
                </c:pt>
                <c:pt idx="61">
                  <c:v>2031</c:v>
                </c:pt>
                <c:pt idx="62">
                  <c:v>2032</c:v>
                </c:pt>
                <c:pt idx="63">
                  <c:v>2033</c:v>
                </c:pt>
                <c:pt idx="64">
                  <c:v>2034</c:v>
                </c:pt>
                <c:pt idx="65">
                  <c:v>2035</c:v>
                </c:pt>
                <c:pt idx="66">
                  <c:v>2036</c:v>
                </c:pt>
                <c:pt idx="67">
                  <c:v>2037</c:v>
                </c:pt>
                <c:pt idx="68">
                  <c:v>2038</c:v>
                </c:pt>
                <c:pt idx="69">
                  <c:v>2039</c:v>
                </c:pt>
                <c:pt idx="70">
                  <c:v>2040</c:v>
                </c:pt>
                <c:pt idx="73">
                  <c:v>2013</c:v>
                </c:pt>
                <c:pt idx="74">
                  <c:v>2014</c:v>
                </c:pt>
                <c:pt idx="75">
                  <c:v>2015</c:v>
                </c:pt>
                <c:pt idx="76">
                  <c:v>2016</c:v>
                </c:pt>
                <c:pt idx="77">
                  <c:v>2017</c:v>
                </c:pt>
                <c:pt idx="78">
                  <c:v>2018</c:v>
                </c:pt>
                <c:pt idx="79">
                  <c:v>2019</c:v>
                </c:pt>
                <c:pt idx="80">
                  <c:v>2020</c:v>
                </c:pt>
                <c:pt idx="81">
                  <c:v>2021</c:v>
                </c:pt>
                <c:pt idx="82">
                  <c:v>2022</c:v>
                </c:pt>
                <c:pt idx="83">
                  <c:v>2023</c:v>
                </c:pt>
                <c:pt idx="84">
                  <c:v>2024</c:v>
                </c:pt>
                <c:pt idx="85">
                  <c:v>2025</c:v>
                </c:pt>
                <c:pt idx="86">
                  <c:v>2026</c:v>
                </c:pt>
                <c:pt idx="87">
                  <c:v>2027</c:v>
                </c:pt>
                <c:pt idx="88">
                  <c:v>2028</c:v>
                </c:pt>
                <c:pt idx="89">
                  <c:v>2029</c:v>
                </c:pt>
                <c:pt idx="90">
                  <c:v>2030</c:v>
                </c:pt>
                <c:pt idx="91">
                  <c:v>2031</c:v>
                </c:pt>
                <c:pt idx="92">
                  <c:v>2032</c:v>
                </c:pt>
                <c:pt idx="93">
                  <c:v>2033</c:v>
                </c:pt>
                <c:pt idx="94">
                  <c:v>2034</c:v>
                </c:pt>
                <c:pt idx="95">
                  <c:v>2035</c:v>
                </c:pt>
                <c:pt idx="96">
                  <c:v>2036</c:v>
                </c:pt>
                <c:pt idx="97">
                  <c:v>2037</c:v>
                </c:pt>
                <c:pt idx="98">
                  <c:v>2038</c:v>
                </c:pt>
                <c:pt idx="99">
                  <c:v>2039</c:v>
                </c:pt>
                <c:pt idx="100">
                  <c:v>2040</c:v>
                </c:pt>
              </c:strCache>
            </c:strRef>
          </c:cat>
          <c:val>
            <c:numRef>
              <c:f>Sheet1!$B$5:$CX$5</c:f>
              <c:numCache>
                <c:formatCode>0.00</c:formatCode>
                <c:ptCount val="101"/>
                <c:pt idx="0">
                  <c:v>6.5610000000000002E-2</c:v>
                </c:pt>
                <c:pt idx="1">
                  <c:v>6.5753000000000006E-2</c:v>
                </c:pt>
                <c:pt idx="2">
                  <c:v>6.3438999999999995E-2</c:v>
                </c:pt>
                <c:pt idx="3">
                  <c:v>6.5698000000000006E-2</c:v>
                </c:pt>
                <c:pt idx="4">
                  <c:v>6.2099000000000001E-2</c:v>
                </c:pt>
                <c:pt idx="5">
                  <c:v>6.5124000000000001E-2</c:v>
                </c:pt>
                <c:pt idx="6">
                  <c:v>6.0765E-2</c:v>
                </c:pt>
                <c:pt idx="7">
                  <c:v>4.8396000000000002E-2</c:v>
                </c:pt>
                <c:pt idx="8">
                  <c:v>3.9163999999999997E-2</c:v>
                </c:pt>
                <c:pt idx="9">
                  <c:v>3.3271000000000002E-2</c:v>
                </c:pt>
                <c:pt idx="10">
                  <c:v>6.4585000000000004E-2</c:v>
                </c:pt>
                <c:pt idx="11">
                  <c:v>6.9764999999999994E-2</c:v>
                </c:pt>
                <c:pt idx="12">
                  <c:v>2.8143000000000001E-2</c:v>
                </c:pt>
                <c:pt idx="13">
                  <c:v>2.725E-3</c:v>
                </c:pt>
                <c:pt idx="14">
                  <c:v>1.3402000000000001E-2</c:v>
                </c:pt>
                <c:pt idx="15">
                  <c:v>9.4E-2</c:v>
                </c:pt>
                <c:pt idx="16">
                  <c:v>0.28899999999999998</c:v>
                </c:pt>
                <c:pt idx="17">
                  <c:v>0.753</c:v>
                </c:pt>
                <c:pt idx="18">
                  <c:v>1.113</c:v>
                </c:pt>
                <c:pt idx="19">
                  <c:v>1.583</c:v>
                </c:pt>
                <c:pt idx="20">
                  <c:v>2.141</c:v>
                </c:pt>
                <c:pt idx="21">
                  <c:v>2.4329999999999998</c:v>
                </c:pt>
                <c:pt idx="22">
                  <c:v>2.5529999999999999</c:v>
                </c:pt>
                <c:pt idx="23">
                  <c:v>2.5529999999999999</c:v>
                </c:pt>
                <c:pt idx="24">
                  <c:v>2.5529999999999999</c:v>
                </c:pt>
                <c:pt idx="25">
                  <c:v>2.5529999999999999</c:v>
                </c:pt>
                <c:pt idx="26">
                  <c:v>2.5529999999999999</c:v>
                </c:pt>
                <c:pt idx="27">
                  <c:v>2.5529999999999999</c:v>
                </c:pt>
                <c:pt idx="28">
                  <c:v>2.5529999999999999</c:v>
                </c:pt>
                <c:pt idx="29">
                  <c:v>2.5529999999999999</c:v>
                </c:pt>
                <c:pt idx="30">
                  <c:v>2.5529999999999999</c:v>
                </c:pt>
                <c:pt idx="31">
                  <c:v>2.5529999999999999</c:v>
                </c:pt>
                <c:pt idx="32">
                  <c:v>2.5529999999999999</c:v>
                </c:pt>
                <c:pt idx="33">
                  <c:v>2.5529999999999999</c:v>
                </c:pt>
                <c:pt idx="34">
                  <c:v>2.5529999999999999</c:v>
                </c:pt>
                <c:pt idx="35">
                  <c:v>2.5529999999999999</c:v>
                </c:pt>
                <c:pt idx="36">
                  <c:v>2.5529999999999999</c:v>
                </c:pt>
                <c:pt idx="37">
                  <c:v>2.5529999999999999</c:v>
                </c:pt>
                <c:pt idx="38">
                  <c:v>2.5529999999999999</c:v>
                </c:pt>
                <c:pt idx="39">
                  <c:v>2.5529999999999999</c:v>
                </c:pt>
                <c:pt idx="40">
                  <c:v>2.5529999999999999</c:v>
                </c:pt>
                <c:pt idx="41">
                  <c:v>2.5529999999999999</c:v>
                </c:pt>
                <c:pt idx="42">
                  <c:v>2.725E-3</c:v>
                </c:pt>
                <c:pt idx="43" formatCode="General">
                  <c:v>2.725E-3</c:v>
                </c:pt>
                <c:pt idx="44">
                  <c:v>1.3402000000000001E-2</c:v>
                </c:pt>
                <c:pt idx="45">
                  <c:v>9.4E-2</c:v>
                </c:pt>
                <c:pt idx="46">
                  <c:v>0.28899999999999998</c:v>
                </c:pt>
                <c:pt idx="47">
                  <c:v>0.753</c:v>
                </c:pt>
                <c:pt idx="48">
                  <c:v>1.113</c:v>
                </c:pt>
                <c:pt idx="49">
                  <c:v>1.583</c:v>
                </c:pt>
                <c:pt idx="50">
                  <c:v>2.141</c:v>
                </c:pt>
                <c:pt idx="51">
                  <c:v>2.698</c:v>
                </c:pt>
                <c:pt idx="52">
                  <c:v>3.081</c:v>
                </c:pt>
                <c:pt idx="53">
                  <c:v>3.5176669999999999</c:v>
                </c:pt>
                <c:pt idx="54">
                  <c:v>3.952334</c:v>
                </c:pt>
                <c:pt idx="55">
                  <c:v>4.5209999999999999</c:v>
                </c:pt>
                <c:pt idx="56">
                  <c:v>5.1210000000000004</c:v>
                </c:pt>
                <c:pt idx="57">
                  <c:v>5.7210000000000001</c:v>
                </c:pt>
                <c:pt idx="58">
                  <c:v>6.2543340000000001</c:v>
                </c:pt>
                <c:pt idx="59">
                  <c:v>6.7876669999999999</c:v>
                </c:pt>
                <c:pt idx="60">
                  <c:v>7.3210009999999999</c:v>
                </c:pt>
                <c:pt idx="61">
                  <c:v>7.9210000000000003</c:v>
                </c:pt>
                <c:pt idx="62">
                  <c:v>8.4543339999999993</c:v>
                </c:pt>
                <c:pt idx="63">
                  <c:v>8.9876670000000001</c:v>
                </c:pt>
                <c:pt idx="64">
                  <c:v>9.521001</c:v>
                </c:pt>
                <c:pt idx="65">
                  <c:v>9.9876660000000008</c:v>
                </c:pt>
                <c:pt idx="66">
                  <c:v>10.254333000000001</c:v>
                </c:pt>
                <c:pt idx="67">
                  <c:v>10.321</c:v>
                </c:pt>
                <c:pt idx="68">
                  <c:v>10.321</c:v>
                </c:pt>
                <c:pt idx="69">
                  <c:v>10.321</c:v>
                </c:pt>
                <c:pt idx="70">
                  <c:v>10.321</c:v>
                </c:pt>
                <c:pt idx="71">
                  <c:v>10.321</c:v>
                </c:pt>
                <c:pt idx="72">
                  <c:v>2.725E-3</c:v>
                </c:pt>
                <c:pt idx="73" formatCode="General">
                  <c:v>2.725E-3</c:v>
                </c:pt>
                <c:pt idx="74" formatCode="General">
                  <c:v>1.3402000000000001E-2</c:v>
                </c:pt>
                <c:pt idx="75" formatCode="General">
                  <c:v>9.4E-2</c:v>
                </c:pt>
                <c:pt idx="76" formatCode="General">
                  <c:v>0.28899999999999998</c:v>
                </c:pt>
                <c:pt idx="77" formatCode="General">
                  <c:v>0.753</c:v>
                </c:pt>
                <c:pt idx="78" formatCode="General">
                  <c:v>0.80300000000000005</c:v>
                </c:pt>
                <c:pt idx="79" formatCode="General">
                  <c:v>0.80300000000000005</c:v>
                </c:pt>
                <c:pt idx="80" formatCode="General">
                  <c:v>0.80300000000000005</c:v>
                </c:pt>
                <c:pt idx="81" formatCode="General">
                  <c:v>0.80300000000000005</c:v>
                </c:pt>
                <c:pt idx="82" formatCode="General">
                  <c:v>0.80300000000000005</c:v>
                </c:pt>
                <c:pt idx="83" formatCode="General">
                  <c:v>0.80300000000000005</c:v>
                </c:pt>
                <c:pt idx="84" formatCode="General">
                  <c:v>0.80300000000000005</c:v>
                </c:pt>
                <c:pt idx="85" formatCode="General">
                  <c:v>0.80300000000000005</c:v>
                </c:pt>
                <c:pt idx="86" formatCode="General">
                  <c:v>0.80300000000000005</c:v>
                </c:pt>
                <c:pt idx="87" formatCode="General">
                  <c:v>0.80300000000000005</c:v>
                </c:pt>
                <c:pt idx="88" formatCode="General">
                  <c:v>0.80300000000000005</c:v>
                </c:pt>
                <c:pt idx="89" formatCode="General">
                  <c:v>0.80300000000000005</c:v>
                </c:pt>
                <c:pt idx="90" formatCode="General">
                  <c:v>0.80300000000000005</c:v>
                </c:pt>
                <c:pt idx="91" formatCode="General">
                  <c:v>0.80300000000000005</c:v>
                </c:pt>
                <c:pt idx="92" formatCode="General">
                  <c:v>0.80300000000000005</c:v>
                </c:pt>
                <c:pt idx="93" formatCode="General">
                  <c:v>0.80300000000000005</c:v>
                </c:pt>
                <c:pt idx="94" formatCode="General">
                  <c:v>0.80300000000000005</c:v>
                </c:pt>
                <c:pt idx="95" formatCode="General">
                  <c:v>0.80300000000000005</c:v>
                </c:pt>
                <c:pt idx="96" formatCode="General">
                  <c:v>0.80300000000000005</c:v>
                </c:pt>
                <c:pt idx="97" formatCode="General">
                  <c:v>0.80300000000000005</c:v>
                </c:pt>
                <c:pt idx="98" formatCode="General">
                  <c:v>0.80300000000000005</c:v>
                </c:pt>
                <c:pt idx="99" formatCode="General">
                  <c:v>0.701407</c:v>
                </c:pt>
                <c:pt idx="100" formatCode="General">
                  <c:v>0.65893900000000005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38041936"/>
        <c:axId val="238042496"/>
      </c:areaChart>
      <c:areaChart>
        <c:grouping val="stacked"/>
        <c:varyColors val="0"/>
        <c:ser>
          <c:idx val="4"/>
          <c:order val="4"/>
          <c:tx>
            <c:strRef>
              <c:f>Sheet1!$A$6</c:f>
              <c:strCache>
                <c:ptCount val="1"/>
                <c:pt idx="0">
                  <c:v>   Pipeline Imports from Mexico</c:v>
                </c:pt>
              </c:strCache>
            </c:strRef>
          </c:tx>
          <c:spPr>
            <a:solidFill>
              <a:srgbClr val="5D9732">
                <a:lumMod val="60000"/>
                <a:lumOff val="40000"/>
              </a:srgbClr>
            </a:solidFill>
            <a:ln w="25400">
              <a:noFill/>
            </a:ln>
          </c:spPr>
          <c:cat>
            <c:strRef>
              <c:f>Sheet1!$B$1:$CX$1</c:f>
              <c:strCache>
                <c:ptCount val="10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  <c:pt idx="48">
                  <c:v>2018</c:v>
                </c:pt>
                <c:pt idx="49">
                  <c:v>2019</c:v>
                </c:pt>
                <c:pt idx="50">
                  <c:v>2020</c:v>
                </c:pt>
                <c:pt idx="51">
                  <c:v>2021</c:v>
                </c:pt>
                <c:pt idx="52">
                  <c:v>2022</c:v>
                </c:pt>
                <c:pt idx="53">
                  <c:v>2023</c:v>
                </c:pt>
                <c:pt idx="54">
                  <c:v>2024</c:v>
                </c:pt>
                <c:pt idx="55">
                  <c:v>2025</c:v>
                </c:pt>
                <c:pt idx="56">
                  <c:v>2026</c:v>
                </c:pt>
                <c:pt idx="57">
                  <c:v>2027</c:v>
                </c:pt>
                <c:pt idx="58">
                  <c:v>2028</c:v>
                </c:pt>
                <c:pt idx="59">
                  <c:v>2029</c:v>
                </c:pt>
                <c:pt idx="60">
                  <c:v>2030</c:v>
                </c:pt>
                <c:pt idx="61">
                  <c:v>2031</c:v>
                </c:pt>
                <c:pt idx="62">
                  <c:v>2032</c:v>
                </c:pt>
                <c:pt idx="63">
                  <c:v>2033</c:v>
                </c:pt>
                <c:pt idx="64">
                  <c:v>2034</c:v>
                </c:pt>
                <c:pt idx="65">
                  <c:v>2035</c:v>
                </c:pt>
                <c:pt idx="66">
                  <c:v>2036</c:v>
                </c:pt>
                <c:pt idx="67">
                  <c:v>2037</c:v>
                </c:pt>
                <c:pt idx="68">
                  <c:v>2038</c:v>
                </c:pt>
                <c:pt idx="69">
                  <c:v>2039</c:v>
                </c:pt>
                <c:pt idx="70">
                  <c:v>2040</c:v>
                </c:pt>
                <c:pt idx="73">
                  <c:v>2013</c:v>
                </c:pt>
                <c:pt idx="74">
                  <c:v>2014</c:v>
                </c:pt>
                <c:pt idx="75">
                  <c:v>2015</c:v>
                </c:pt>
                <c:pt idx="76">
                  <c:v>2016</c:v>
                </c:pt>
                <c:pt idx="77">
                  <c:v>2017</c:v>
                </c:pt>
                <c:pt idx="78">
                  <c:v>2018</c:v>
                </c:pt>
                <c:pt idx="79">
                  <c:v>2019</c:v>
                </c:pt>
                <c:pt idx="80">
                  <c:v>2020</c:v>
                </c:pt>
                <c:pt idx="81">
                  <c:v>2021</c:v>
                </c:pt>
                <c:pt idx="82">
                  <c:v>2022</c:v>
                </c:pt>
                <c:pt idx="83">
                  <c:v>2023</c:v>
                </c:pt>
                <c:pt idx="84">
                  <c:v>2024</c:v>
                </c:pt>
                <c:pt idx="85">
                  <c:v>2025</c:v>
                </c:pt>
                <c:pt idx="86">
                  <c:v>2026</c:v>
                </c:pt>
                <c:pt idx="87">
                  <c:v>2027</c:v>
                </c:pt>
                <c:pt idx="88">
                  <c:v>2028</c:v>
                </c:pt>
                <c:pt idx="89">
                  <c:v>2029</c:v>
                </c:pt>
                <c:pt idx="90">
                  <c:v>2030</c:v>
                </c:pt>
                <c:pt idx="91">
                  <c:v>2031</c:v>
                </c:pt>
                <c:pt idx="92">
                  <c:v>2032</c:v>
                </c:pt>
                <c:pt idx="93">
                  <c:v>2033</c:v>
                </c:pt>
                <c:pt idx="94">
                  <c:v>2034</c:v>
                </c:pt>
                <c:pt idx="95">
                  <c:v>2035</c:v>
                </c:pt>
                <c:pt idx="96">
                  <c:v>2036</c:v>
                </c:pt>
                <c:pt idx="97">
                  <c:v>2037</c:v>
                </c:pt>
                <c:pt idx="98">
                  <c:v>2038</c:v>
                </c:pt>
                <c:pt idx="99">
                  <c:v>2039</c:v>
                </c:pt>
                <c:pt idx="100">
                  <c:v>2040</c:v>
                </c:pt>
              </c:strCache>
            </c:strRef>
          </c:cat>
          <c:val>
            <c:numRef>
              <c:f>Sheet1!$B$6:$CX$6</c:f>
              <c:numCache>
                <c:formatCode>0.00</c:formatCode>
                <c:ptCount val="101"/>
                <c:pt idx="0">
                  <c:v>-1.1601E-2</c:v>
                </c:pt>
                <c:pt idx="1">
                  <c:v>-1.0276E-2</c:v>
                </c:pt>
                <c:pt idx="2">
                  <c:v>-1.755E-3</c:v>
                </c:pt>
                <c:pt idx="3">
                  <c:v>0</c:v>
                </c:pt>
                <c:pt idx="4">
                  <c:v>0</c:v>
                </c:pt>
                <c:pt idx="5">
                  <c:v>-9.3200000000000002E-3</c:v>
                </c:pt>
                <c:pt idx="6">
                  <c:v>-1.2749E-2</c:v>
                </c:pt>
                <c:pt idx="7">
                  <c:v>-5.4061999999999999E-2</c:v>
                </c:pt>
                <c:pt idx="8">
                  <c:v>-4.3313999999999998E-2</c:v>
                </c:pt>
                <c:pt idx="9">
                  <c:v>-2.8296000000000002E-2</c:v>
                </c:pt>
                <c:pt idx="10">
                  <c:v>-2.9995000000000001E-2</c:v>
                </c:pt>
                <c:pt idx="11">
                  <c:v>-2.6719999999999999E-3</c:v>
                </c:pt>
                <c:pt idx="12">
                  <c:v>-3.1399999999999999E-4</c:v>
                </c:pt>
                <c:pt idx="13">
                  <c:v>-1.0690000000000001E-3</c:v>
                </c:pt>
                <c:pt idx="14">
                  <c:v>-1.4649999999999999E-3</c:v>
                </c:pt>
                <c:pt idx="15">
                  <c:v>-1E-3</c:v>
                </c:pt>
                <c:pt idx="16">
                  <c:v>-1E-3</c:v>
                </c:pt>
                <c:pt idx="17">
                  <c:v>-2.9999999999999997E-4</c:v>
                </c:pt>
                <c:pt idx="18">
                  <c:v>-2.9999999999999997E-4</c:v>
                </c:pt>
                <c:pt idx="19">
                  <c:v>-2.9999999999999997E-4</c:v>
                </c:pt>
                <c:pt idx="20">
                  <c:v>-2.9999999999999997E-4</c:v>
                </c:pt>
                <c:pt idx="21">
                  <c:v>-2.9999999999999997E-4</c:v>
                </c:pt>
                <c:pt idx="22">
                  <c:v>-2.9999999999999997E-4</c:v>
                </c:pt>
                <c:pt idx="23">
                  <c:v>-2.9999999999999997E-4</c:v>
                </c:pt>
                <c:pt idx="24">
                  <c:v>-2.9999999999999997E-4</c:v>
                </c:pt>
                <c:pt idx="25">
                  <c:v>-2.9999999999999997E-4</c:v>
                </c:pt>
                <c:pt idx="26">
                  <c:v>-2.9999999999999997E-4</c:v>
                </c:pt>
                <c:pt idx="27">
                  <c:v>-2.9999999999999997E-4</c:v>
                </c:pt>
                <c:pt idx="28">
                  <c:v>-2.9999999999999997E-4</c:v>
                </c:pt>
                <c:pt idx="29">
                  <c:v>-2.9999999999999997E-4</c:v>
                </c:pt>
                <c:pt idx="30">
                  <c:v>-2.9999999999999997E-4</c:v>
                </c:pt>
                <c:pt idx="31">
                  <c:v>-2.9999999999999997E-4</c:v>
                </c:pt>
                <c:pt idx="32">
                  <c:v>-2.9999999999999997E-4</c:v>
                </c:pt>
                <c:pt idx="33">
                  <c:v>-2.9999999999999997E-4</c:v>
                </c:pt>
                <c:pt idx="34">
                  <c:v>-2.9999999999999997E-4</c:v>
                </c:pt>
                <c:pt idx="35">
                  <c:v>-2.9999999999999997E-4</c:v>
                </c:pt>
                <c:pt idx="36">
                  <c:v>-2.9999999999999997E-4</c:v>
                </c:pt>
                <c:pt idx="37">
                  <c:v>-2.9999999999999997E-4</c:v>
                </c:pt>
                <c:pt idx="38">
                  <c:v>-2.9999999999999997E-4</c:v>
                </c:pt>
                <c:pt idx="39">
                  <c:v>-2.9999999999999997E-4</c:v>
                </c:pt>
                <c:pt idx="40">
                  <c:v>-2.9999999999999997E-4</c:v>
                </c:pt>
                <c:pt idx="41">
                  <c:v>-2.9999999999999997E-4</c:v>
                </c:pt>
                <c:pt idx="42">
                  <c:v>-1.0690000000000001E-3</c:v>
                </c:pt>
                <c:pt idx="43" formatCode="General">
                  <c:v>-1.0690000000000001E-3</c:v>
                </c:pt>
                <c:pt idx="44">
                  <c:v>-1.4649999999999999E-3</c:v>
                </c:pt>
                <c:pt idx="45">
                  <c:v>-1E-3</c:v>
                </c:pt>
                <c:pt idx="46">
                  <c:v>-1E-3</c:v>
                </c:pt>
                <c:pt idx="47">
                  <c:v>-2.9999999999999997E-4</c:v>
                </c:pt>
                <c:pt idx="48">
                  <c:v>-2.9999999999999997E-4</c:v>
                </c:pt>
                <c:pt idx="49">
                  <c:v>-2.9999999999999997E-4</c:v>
                </c:pt>
                <c:pt idx="50">
                  <c:v>-2.9999999999999997E-4</c:v>
                </c:pt>
                <c:pt idx="51">
                  <c:v>-2.9999999999999997E-4</c:v>
                </c:pt>
                <c:pt idx="52">
                  <c:v>-2.9999999999999997E-4</c:v>
                </c:pt>
                <c:pt idx="53">
                  <c:v>-2.9999999999999997E-4</c:v>
                </c:pt>
                <c:pt idx="54">
                  <c:v>-2.9999999999999997E-4</c:v>
                </c:pt>
                <c:pt idx="55">
                  <c:v>-2.9999999999999997E-4</c:v>
                </c:pt>
                <c:pt idx="56">
                  <c:v>-2.9999999999999997E-4</c:v>
                </c:pt>
                <c:pt idx="57">
                  <c:v>-2.9999999999999997E-4</c:v>
                </c:pt>
                <c:pt idx="58">
                  <c:v>-2.9999999999999997E-4</c:v>
                </c:pt>
                <c:pt idx="59">
                  <c:v>-2.9999999999999997E-4</c:v>
                </c:pt>
                <c:pt idx="60">
                  <c:v>-2.9999999999999997E-4</c:v>
                </c:pt>
                <c:pt idx="61">
                  <c:v>-2.9999999999999997E-4</c:v>
                </c:pt>
                <c:pt idx="62">
                  <c:v>-2.9999999999999997E-4</c:v>
                </c:pt>
                <c:pt idx="63">
                  <c:v>-2.9999999999999997E-4</c:v>
                </c:pt>
                <c:pt idx="64">
                  <c:v>-2.9999999999999997E-4</c:v>
                </c:pt>
                <c:pt idx="65">
                  <c:v>-2.9999999999999997E-4</c:v>
                </c:pt>
                <c:pt idx="66">
                  <c:v>-2.9999999999999997E-4</c:v>
                </c:pt>
                <c:pt idx="67">
                  <c:v>-2.9999999999999997E-4</c:v>
                </c:pt>
                <c:pt idx="68">
                  <c:v>-2.9999999999999997E-4</c:v>
                </c:pt>
                <c:pt idx="69">
                  <c:v>-2.9999999999999997E-4</c:v>
                </c:pt>
                <c:pt idx="70">
                  <c:v>-2.9999999999999997E-4</c:v>
                </c:pt>
                <c:pt idx="71">
                  <c:v>-2.9999999999999997E-4</c:v>
                </c:pt>
                <c:pt idx="72">
                  <c:v>-1.0690000000000001E-3</c:v>
                </c:pt>
                <c:pt idx="73" formatCode="General">
                  <c:v>-1.0690000000000001E-3</c:v>
                </c:pt>
                <c:pt idx="74" formatCode="General">
                  <c:v>-1.4649999999999999E-3</c:v>
                </c:pt>
                <c:pt idx="75" formatCode="General">
                  <c:v>-1E-3</c:v>
                </c:pt>
                <c:pt idx="76" formatCode="General">
                  <c:v>-1E-3</c:v>
                </c:pt>
                <c:pt idx="77" formatCode="General">
                  <c:v>-2.9999999999999997E-4</c:v>
                </c:pt>
                <c:pt idx="78" formatCode="General">
                  <c:v>-2.9999999999999997E-4</c:v>
                </c:pt>
                <c:pt idx="79" formatCode="General">
                  <c:v>-2.9999999999999997E-4</c:v>
                </c:pt>
                <c:pt idx="80" formatCode="General">
                  <c:v>-2.9999999999999997E-4</c:v>
                </c:pt>
                <c:pt idx="81" formatCode="General">
                  <c:v>-2.9999999999999997E-4</c:v>
                </c:pt>
                <c:pt idx="82" formatCode="General">
                  <c:v>-2.9999999999999997E-4</c:v>
                </c:pt>
                <c:pt idx="83" formatCode="General">
                  <c:v>-2.9999999999999997E-4</c:v>
                </c:pt>
                <c:pt idx="84" formatCode="General">
                  <c:v>-1.1900000000000001E-3</c:v>
                </c:pt>
                <c:pt idx="85" formatCode="General">
                  <c:v>-7.8930000000000007E-3</c:v>
                </c:pt>
                <c:pt idx="86" formatCode="General">
                  <c:v>-1.7773000000000001E-2</c:v>
                </c:pt>
                <c:pt idx="87" formatCode="General">
                  <c:v>-1.2914999999999999E-2</c:v>
                </c:pt>
                <c:pt idx="88" formatCode="General">
                  <c:v>-6.4469999999999996E-3</c:v>
                </c:pt>
                <c:pt idx="89" formatCode="General">
                  <c:v>-2.9999999999999997E-4</c:v>
                </c:pt>
                <c:pt idx="90" formatCode="General">
                  <c:v>-2.9999999999999997E-4</c:v>
                </c:pt>
                <c:pt idx="91" formatCode="General">
                  <c:v>-2.9999999999999997E-4</c:v>
                </c:pt>
                <c:pt idx="92" formatCode="General">
                  <c:v>-2.9999999999999997E-4</c:v>
                </c:pt>
                <c:pt idx="93" formatCode="General">
                  <c:v>-2.9999999999999997E-4</c:v>
                </c:pt>
                <c:pt idx="94" formatCode="General">
                  <c:v>-2.9999999999999997E-4</c:v>
                </c:pt>
                <c:pt idx="95" formatCode="General">
                  <c:v>-2.9999999999999997E-4</c:v>
                </c:pt>
                <c:pt idx="96" formatCode="General">
                  <c:v>-2.9999999999999997E-4</c:v>
                </c:pt>
                <c:pt idx="97" formatCode="General">
                  <c:v>-2.9999999999999997E-4</c:v>
                </c:pt>
                <c:pt idx="98" formatCode="General">
                  <c:v>-2.9999999999999997E-4</c:v>
                </c:pt>
                <c:pt idx="99" formatCode="General">
                  <c:v>-2.9999999999999997E-4</c:v>
                </c:pt>
                <c:pt idx="100" formatCode="General">
                  <c:v>-2.9999999999999997E-4</c:v>
                </c:pt>
              </c:numCache>
            </c:numRef>
          </c:val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   Liquefied Natural Gas Imports</c:v>
                </c:pt>
              </c:strCache>
            </c:strRef>
          </c:tx>
          <c:spPr>
            <a:solidFill>
              <a:srgbClr val="003953"/>
            </a:solidFill>
            <a:ln w="25400">
              <a:noFill/>
            </a:ln>
          </c:spPr>
          <c:cat>
            <c:strRef>
              <c:f>Sheet1!$B$1:$CX$1</c:f>
              <c:strCache>
                <c:ptCount val="10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  <c:pt idx="48">
                  <c:v>2018</c:v>
                </c:pt>
                <c:pt idx="49">
                  <c:v>2019</c:v>
                </c:pt>
                <c:pt idx="50">
                  <c:v>2020</c:v>
                </c:pt>
                <c:pt idx="51">
                  <c:v>2021</c:v>
                </c:pt>
                <c:pt idx="52">
                  <c:v>2022</c:v>
                </c:pt>
                <c:pt idx="53">
                  <c:v>2023</c:v>
                </c:pt>
                <c:pt idx="54">
                  <c:v>2024</c:v>
                </c:pt>
                <c:pt idx="55">
                  <c:v>2025</c:v>
                </c:pt>
                <c:pt idx="56">
                  <c:v>2026</c:v>
                </c:pt>
                <c:pt idx="57">
                  <c:v>2027</c:v>
                </c:pt>
                <c:pt idx="58">
                  <c:v>2028</c:v>
                </c:pt>
                <c:pt idx="59">
                  <c:v>2029</c:v>
                </c:pt>
                <c:pt idx="60">
                  <c:v>2030</c:v>
                </c:pt>
                <c:pt idx="61">
                  <c:v>2031</c:v>
                </c:pt>
                <c:pt idx="62">
                  <c:v>2032</c:v>
                </c:pt>
                <c:pt idx="63">
                  <c:v>2033</c:v>
                </c:pt>
                <c:pt idx="64">
                  <c:v>2034</c:v>
                </c:pt>
                <c:pt idx="65">
                  <c:v>2035</c:v>
                </c:pt>
                <c:pt idx="66">
                  <c:v>2036</c:v>
                </c:pt>
                <c:pt idx="67">
                  <c:v>2037</c:v>
                </c:pt>
                <c:pt idx="68">
                  <c:v>2038</c:v>
                </c:pt>
                <c:pt idx="69">
                  <c:v>2039</c:v>
                </c:pt>
                <c:pt idx="70">
                  <c:v>2040</c:v>
                </c:pt>
                <c:pt idx="73">
                  <c:v>2013</c:v>
                </c:pt>
                <c:pt idx="74">
                  <c:v>2014</c:v>
                </c:pt>
                <c:pt idx="75">
                  <c:v>2015</c:v>
                </c:pt>
                <c:pt idx="76">
                  <c:v>2016</c:v>
                </c:pt>
                <c:pt idx="77">
                  <c:v>2017</c:v>
                </c:pt>
                <c:pt idx="78">
                  <c:v>2018</c:v>
                </c:pt>
                <c:pt idx="79">
                  <c:v>2019</c:v>
                </c:pt>
                <c:pt idx="80">
                  <c:v>2020</c:v>
                </c:pt>
                <c:pt idx="81">
                  <c:v>2021</c:v>
                </c:pt>
                <c:pt idx="82">
                  <c:v>2022</c:v>
                </c:pt>
                <c:pt idx="83">
                  <c:v>2023</c:v>
                </c:pt>
                <c:pt idx="84">
                  <c:v>2024</c:v>
                </c:pt>
                <c:pt idx="85">
                  <c:v>2025</c:v>
                </c:pt>
                <c:pt idx="86">
                  <c:v>2026</c:v>
                </c:pt>
                <c:pt idx="87">
                  <c:v>2027</c:v>
                </c:pt>
                <c:pt idx="88">
                  <c:v>2028</c:v>
                </c:pt>
                <c:pt idx="89">
                  <c:v>2029</c:v>
                </c:pt>
                <c:pt idx="90">
                  <c:v>2030</c:v>
                </c:pt>
                <c:pt idx="91">
                  <c:v>2031</c:v>
                </c:pt>
                <c:pt idx="92">
                  <c:v>2032</c:v>
                </c:pt>
                <c:pt idx="93">
                  <c:v>2033</c:v>
                </c:pt>
                <c:pt idx="94">
                  <c:v>2034</c:v>
                </c:pt>
                <c:pt idx="95">
                  <c:v>2035</c:v>
                </c:pt>
                <c:pt idx="96">
                  <c:v>2036</c:v>
                </c:pt>
                <c:pt idx="97">
                  <c:v>2037</c:v>
                </c:pt>
                <c:pt idx="98">
                  <c:v>2038</c:v>
                </c:pt>
                <c:pt idx="99">
                  <c:v>2039</c:v>
                </c:pt>
                <c:pt idx="100">
                  <c:v>2040</c:v>
                </c:pt>
              </c:strCache>
            </c:strRef>
          </c:cat>
          <c:val>
            <c:numRef>
              <c:f>Sheet1!$B$7:$CX$7</c:f>
              <c:numCache>
                <c:formatCode>0.00</c:formatCode>
                <c:ptCount val="101"/>
                <c:pt idx="0">
                  <c:v>-0.22603400000000001</c:v>
                </c:pt>
                <c:pt idx="1">
                  <c:v>-0.23812700000000001</c:v>
                </c:pt>
                <c:pt idx="2">
                  <c:v>-0.22872899999999999</c:v>
                </c:pt>
                <c:pt idx="3">
                  <c:v>-0.50651900000000005</c:v>
                </c:pt>
                <c:pt idx="4">
                  <c:v>-0.65201500000000001</c:v>
                </c:pt>
                <c:pt idx="5">
                  <c:v>-0.63126099999999996</c:v>
                </c:pt>
                <c:pt idx="6">
                  <c:v>-0.58353699999999997</c:v>
                </c:pt>
                <c:pt idx="7">
                  <c:v>-0.77081200000000005</c:v>
                </c:pt>
                <c:pt idx="8">
                  <c:v>-0.35169699999999998</c:v>
                </c:pt>
                <c:pt idx="9">
                  <c:v>-0.451957</c:v>
                </c:pt>
                <c:pt idx="10">
                  <c:v>-0.43100899999999998</c:v>
                </c:pt>
                <c:pt idx="11">
                  <c:v>-0.348939</c:v>
                </c:pt>
                <c:pt idx="12">
                  <c:v>-0.174648</c:v>
                </c:pt>
                <c:pt idx="13">
                  <c:v>-9.6310000000000007E-2</c:v>
                </c:pt>
                <c:pt idx="14">
                  <c:v>-6.1539999999999997E-2</c:v>
                </c:pt>
                <c:pt idx="15">
                  <c:v>-6.225E-2</c:v>
                </c:pt>
                <c:pt idx="16">
                  <c:v>-5.6009999999999997E-2</c:v>
                </c:pt>
                <c:pt idx="17">
                  <c:v>-6.0505000000000003E-2</c:v>
                </c:pt>
                <c:pt idx="18">
                  <c:v>-6.5000000000000002E-2</c:v>
                </c:pt>
                <c:pt idx="19">
                  <c:v>-6.5000000000000002E-2</c:v>
                </c:pt>
                <c:pt idx="20">
                  <c:v>-6.5000000000000002E-2</c:v>
                </c:pt>
                <c:pt idx="21">
                  <c:v>-6.5000000000000002E-2</c:v>
                </c:pt>
                <c:pt idx="22">
                  <c:v>-6.5000000000000002E-2</c:v>
                </c:pt>
                <c:pt idx="23">
                  <c:v>-6.5000000000000002E-2</c:v>
                </c:pt>
                <c:pt idx="24">
                  <c:v>-6.5000000000000002E-2</c:v>
                </c:pt>
                <c:pt idx="25">
                  <c:v>-6.5000000000000002E-2</c:v>
                </c:pt>
                <c:pt idx="26">
                  <c:v>-6.5000000000000002E-2</c:v>
                </c:pt>
                <c:pt idx="27">
                  <c:v>-6.5000000000000002E-2</c:v>
                </c:pt>
                <c:pt idx="28">
                  <c:v>-6.5000000000000002E-2</c:v>
                </c:pt>
                <c:pt idx="29">
                  <c:v>-6.5000000000000002E-2</c:v>
                </c:pt>
                <c:pt idx="30">
                  <c:v>-6.5000000000000002E-2</c:v>
                </c:pt>
                <c:pt idx="31">
                  <c:v>-6.5000000000000002E-2</c:v>
                </c:pt>
                <c:pt idx="32">
                  <c:v>-6.5000000000000002E-2</c:v>
                </c:pt>
                <c:pt idx="33">
                  <c:v>-6.5000000000000002E-2</c:v>
                </c:pt>
                <c:pt idx="34">
                  <c:v>-6.5000000000000002E-2</c:v>
                </c:pt>
                <c:pt idx="35">
                  <c:v>-6.5000000000000002E-2</c:v>
                </c:pt>
                <c:pt idx="36">
                  <c:v>-6.5000000000000002E-2</c:v>
                </c:pt>
                <c:pt idx="37">
                  <c:v>-6.5000000000000002E-2</c:v>
                </c:pt>
                <c:pt idx="38">
                  <c:v>-6.5000000000000002E-2</c:v>
                </c:pt>
                <c:pt idx="39">
                  <c:v>-6.5000000000000002E-2</c:v>
                </c:pt>
                <c:pt idx="40">
                  <c:v>-6.5000000000000002E-2</c:v>
                </c:pt>
                <c:pt idx="41">
                  <c:v>-6.5000000000000002E-2</c:v>
                </c:pt>
                <c:pt idx="42">
                  <c:v>-9.6310000000000007E-2</c:v>
                </c:pt>
                <c:pt idx="43" formatCode="General">
                  <c:v>-9.6310000000000007E-2</c:v>
                </c:pt>
                <c:pt idx="44">
                  <c:v>-6.1539999999999997E-2</c:v>
                </c:pt>
                <c:pt idx="45">
                  <c:v>-6.225E-2</c:v>
                </c:pt>
                <c:pt idx="46">
                  <c:v>-5.6009999999999997E-2</c:v>
                </c:pt>
                <c:pt idx="47">
                  <c:v>-6.0505000000000003E-2</c:v>
                </c:pt>
                <c:pt idx="48">
                  <c:v>-6.5000000000000002E-2</c:v>
                </c:pt>
                <c:pt idx="49">
                  <c:v>-6.5000000000000002E-2</c:v>
                </c:pt>
                <c:pt idx="50">
                  <c:v>-6.5000000000000002E-2</c:v>
                </c:pt>
                <c:pt idx="51">
                  <c:v>-6.5000000000000002E-2</c:v>
                </c:pt>
                <c:pt idx="52">
                  <c:v>-6.5000000000000002E-2</c:v>
                </c:pt>
                <c:pt idx="53">
                  <c:v>-6.5000000000000002E-2</c:v>
                </c:pt>
                <c:pt idx="54">
                  <c:v>-6.5000000000000002E-2</c:v>
                </c:pt>
                <c:pt idx="55">
                  <c:v>-6.5000000000000002E-2</c:v>
                </c:pt>
                <c:pt idx="56">
                  <c:v>-6.5000000000000002E-2</c:v>
                </c:pt>
                <c:pt idx="57">
                  <c:v>-6.5000000000000002E-2</c:v>
                </c:pt>
                <c:pt idx="58">
                  <c:v>-6.5000000000000002E-2</c:v>
                </c:pt>
                <c:pt idx="59">
                  <c:v>-6.5000000000000002E-2</c:v>
                </c:pt>
                <c:pt idx="60">
                  <c:v>-6.5000000000000002E-2</c:v>
                </c:pt>
                <c:pt idx="61">
                  <c:v>-6.5000000000000002E-2</c:v>
                </c:pt>
                <c:pt idx="62">
                  <c:v>-6.5000000000000002E-2</c:v>
                </c:pt>
                <c:pt idx="63">
                  <c:v>-6.5000000000000002E-2</c:v>
                </c:pt>
                <c:pt idx="64">
                  <c:v>-6.5000000000000002E-2</c:v>
                </c:pt>
                <c:pt idx="65">
                  <c:v>-6.5000000000000002E-2</c:v>
                </c:pt>
                <c:pt idx="66">
                  <c:v>-6.5000000000000002E-2</c:v>
                </c:pt>
                <c:pt idx="67">
                  <c:v>-6.5000000000000002E-2</c:v>
                </c:pt>
                <c:pt idx="68">
                  <c:v>-6.5000000000000002E-2</c:v>
                </c:pt>
                <c:pt idx="69">
                  <c:v>-6.5000000000000002E-2</c:v>
                </c:pt>
                <c:pt idx="70">
                  <c:v>-6.5000000000000002E-2</c:v>
                </c:pt>
                <c:pt idx="71">
                  <c:v>-6.5000000000000002E-2</c:v>
                </c:pt>
                <c:pt idx="72">
                  <c:v>-9.6310000000000007E-2</c:v>
                </c:pt>
                <c:pt idx="73" formatCode="General">
                  <c:v>-9.6310000000000007E-2</c:v>
                </c:pt>
                <c:pt idx="74" formatCode="General">
                  <c:v>-6.1539999999999997E-2</c:v>
                </c:pt>
                <c:pt idx="75" formatCode="General">
                  <c:v>-6.225E-2</c:v>
                </c:pt>
                <c:pt idx="76" formatCode="General">
                  <c:v>-5.6009999999999997E-2</c:v>
                </c:pt>
                <c:pt idx="77" formatCode="General">
                  <c:v>-6.0505000000000003E-2</c:v>
                </c:pt>
                <c:pt idx="78" formatCode="General">
                  <c:v>-6.5000000000000002E-2</c:v>
                </c:pt>
                <c:pt idx="79" formatCode="General">
                  <c:v>-6.5000000000000002E-2</c:v>
                </c:pt>
                <c:pt idx="80" formatCode="General">
                  <c:v>-6.5000000000000002E-2</c:v>
                </c:pt>
                <c:pt idx="81" formatCode="General">
                  <c:v>-6.5000000000000002E-2</c:v>
                </c:pt>
                <c:pt idx="82" formatCode="General">
                  <c:v>-6.5000000000000002E-2</c:v>
                </c:pt>
                <c:pt idx="83" formatCode="General">
                  <c:v>-6.5000000000000002E-2</c:v>
                </c:pt>
                <c:pt idx="84" formatCode="General">
                  <c:v>-6.5000000000000002E-2</c:v>
                </c:pt>
                <c:pt idx="85" formatCode="General">
                  <c:v>-7.9046000000000005E-2</c:v>
                </c:pt>
                <c:pt idx="86" formatCode="General">
                  <c:v>-0.111148</c:v>
                </c:pt>
                <c:pt idx="87" formatCode="General">
                  <c:v>-0.139628</c:v>
                </c:pt>
                <c:pt idx="88" formatCode="General">
                  <c:v>-0.15010599999999999</c:v>
                </c:pt>
                <c:pt idx="89" formatCode="General">
                  <c:v>-0.13170100000000001</c:v>
                </c:pt>
                <c:pt idx="90" formatCode="General">
                  <c:v>-0.11883299999999999</c:v>
                </c:pt>
                <c:pt idx="91" formatCode="General">
                  <c:v>-0.106102</c:v>
                </c:pt>
                <c:pt idx="92" formatCode="General">
                  <c:v>-0.12435599999999999</c:v>
                </c:pt>
                <c:pt idx="93" formatCode="General">
                  <c:v>-0.161991</c:v>
                </c:pt>
                <c:pt idx="94" formatCode="General">
                  <c:v>-0.21474199999999999</c:v>
                </c:pt>
                <c:pt idx="95" formatCode="General">
                  <c:v>-0.27797899999999998</c:v>
                </c:pt>
                <c:pt idx="96" formatCode="General">
                  <c:v>-0.341505</c:v>
                </c:pt>
                <c:pt idx="97" formatCode="General">
                  <c:v>-0.39456799999999997</c:v>
                </c:pt>
                <c:pt idx="98" formatCode="General">
                  <c:v>-0.450735</c:v>
                </c:pt>
                <c:pt idx="99" formatCode="General">
                  <c:v>-0.422564</c:v>
                </c:pt>
                <c:pt idx="100" formatCode="General">
                  <c:v>-0.41366199999999997</c:v>
                </c:pt>
              </c:numCache>
            </c:numRef>
          </c:val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   Pipeline Imports from Canada</c:v>
                </c:pt>
              </c:strCache>
            </c:strRef>
          </c:tx>
          <c:spPr>
            <a:solidFill>
              <a:srgbClr val="5D9732"/>
            </a:solidFill>
            <a:ln w="25400">
              <a:noFill/>
            </a:ln>
          </c:spPr>
          <c:cat>
            <c:strRef>
              <c:f>Sheet1!$B$1:$CX$1</c:f>
              <c:strCache>
                <c:ptCount val="10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  <c:pt idx="48">
                  <c:v>2018</c:v>
                </c:pt>
                <c:pt idx="49">
                  <c:v>2019</c:v>
                </c:pt>
                <c:pt idx="50">
                  <c:v>2020</c:v>
                </c:pt>
                <c:pt idx="51">
                  <c:v>2021</c:v>
                </c:pt>
                <c:pt idx="52">
                  <c:v>2022</c:v>
                </c:pt>
                <c:pt idx="53">
                  <c:v>2023</c:v>
                </c:pt>
                <c:pt idx="54">
                  <c:v>2024</c:v>
                </c:pt>
                <c:pt idx="55">
                  <c:v>2025</c:v>
                </c:pt>
                <c:pt idx="56">
                  <c:v>2026</c:v>
                </c:pt>
                <c:pt idx="57">
                  <c:v>2027</c:v>
                </c:pt>
                <c:pt idx="58">
                  <c:v>2028</c:v>
                </c:pt>
                <c:pt idx="59">
                  <c:v>2029</c:v>
                </c:pt>
                <c:pt idx="60">
                  <c:v>2030</c:v>
                </c:pt>
                <c:pt idx="61">
                  <c:v>2031</c:v>
                </c:pt>
                <c:pt idx="62">
                  <c:v>2032</c:v>
                </c:pt>
                <c:pt idx="63">
                  <c:v>2033</c:v>
                </c:pt>
                <c:pt idx="64">
                  <c:v>2034</c:v>
                </c:pt>
                <c:pt idx="65">
                  <c:v>2035</c:v>
                </c:pt>
                <c:pt idx="66">
                  <c:v>2036</c:v>
                </c:pt>
                <c:pt idx="67">
                  <c:v>2037</c:v>
                </c:pt>
                <c:pt idx="68">
                  <c:v>2038</c:v>
                </c:pt>
                <c:pt idx="69">
                  <c:v>2039</c:v>
                </c:pt>
                <c:pt idx="70">
                  <c:v>2040</c:v>
                </c:pt>
                <c:pt idx="73">
                  <c:v>2013</c:v>
                </c:pt>
                <c:pt idx="74">
                  <c:v>2014</c:v>
                </c:pt>
                <c:pt idx="75">
                  <c:v>2015</c:v>
                </c:pt>
                <c:pt idx="76">
                  <c:v>2016</c:v>
                </c:pt>
                <c:pt idx="77">
                  <c:v>2017</c:v>
                </c:pt>
                <c:pt idx="78">
                  <c:v>2018</c:v>
                </c:pt>
                <c:pt idx="79">
                  <c:v>2019</c:v>
                </c:pt>
                <c:pt idx="80">
                  <c:v>2020</c:v>
                </c:pt>
                <c:pt idx="81">
                  <c:v>2021</c:v>
                </c:pt>
                <c:pt idx="82">
                  <c:v>2022</c:v>
                </c:pt>
                <c:pt idx="83">
                  <c:v>2023</c:v>
                </c:pt>
                <c:pt idx="84">
                  <c:v>2024</c:v>
                </c:pt>
                <c:pt idx="85">
                  <c:v>2025</c:v>
                </c:pt>
                <c:pt idx="86">
                  <c:v>2026</c:v>
                </c:pt>
                <c:pt idx="87">
                  <c:v>2027</c:v>
                </c:pt>
                <c:pt idx="88">
                  <c:v>2028</c:v>
                </c:pt>
                <c:pt idx="89">
                  <c:v>2029</c:v>
                </c:pt>
                <c:pt idx="90">
                  <c:v>2030</c:v>
                </c:pt>
                <c:pt idx="91">
                  <c:v>2031</c:v>
                </c:pt>
                <c:pt idx="92">
                  <c:v>2032</c:v>
                </c:pt>
                <c:pt idx="93">
                  <c:v>2033</c:v>
                </c:pt>
                <c:pt idx="94">
                  <c:v>2034</c:v>
                </c:pt>
                <c:pt idx="95">
                  <c:v>2035</c:v>
                </c:pt>
                <c:pt idx="96">
                  <c:v>2036</c:v>
                </c:pt>
                <c:pt idx="97">
                  <c:v>2037</c:v>
                </c:pt>
                <c:pt idx="98">
                  <c:v>2038</c:v>
                </c:pt>
                <c:pt idx="99">
                  <c:v>2039</c:v>
                </c:pt>
                <c:pt idx="100">
                  <c:v>2040</c:v>
                </c:pt>
              </c:strCache>
            </c:strRef>
          </c:cat>
          <c:val>
            <c:numRef>
              <c:f>Sheet1!$B$8:$CX$8</c:f>
              <c:numCache>
                <c:formatCode>0.00</c:formatCode>
                <c:ptCount val="101"/>
                <c:pt idx="0">
                  <c:v>-3.543965</c:v>
                </c:pt>
                <c:pt idx="1">
                  <c:v>-3.7285370000000002</c:v>
                </c:pt>
                <c:pt idx="2">
                  <c:v>-3.7849780000000002</c:v>
                </c:pt>
                <c:pt idx="3">
                  <c:v>-3.4372289999999999</c:v>
                </c:pt>
                <c:pt idx="4">
                  <c:v>-3.6065429999999998</c:v>
                </c:pt>
                <c:pt idx="5">
                  <c:v>-3.700453</c:v>
                </c:pt>
                <c:pt idx="6">
                  <c:v>-3.5899939999999999</c:v>
                </c:pt>
                <c:pt idx="7">
                  <c:v>-3.7827090000000001</c:v>
                </c:pt>
                <c:pt idx="8">
                  <c:v>-3.589089</c:v>
                </c:pt>
                <c:pt idx="9">
                  <c:v>-3.2711070000000002</c:v>
                </c:pt>
                <c:pt idx="10">
                  <c:v>-3.2797519999999998</c:v>
                </c:pt>
                <c:pt idx="11">
                  <c:v>-3.1170800000000001</c:v>
                </c:pt>
                <c:pt idx="12">
                  <c:v>-2.9628260000000002</c:v>
                </c:pt>
                <c:pt idx="13">
                  <c:v>-2.7683230000000001</c:v>
                </c:pt>
                <c:pt idx="14">
                  <c:v>-2.6113849999999998</c:v>
                </c:pt>
                <c:pt idx="15">
                  <c:v>-2.5261819999999999</c:v>
                </c:pt>
                <c:pt idx="16">
                  <c:v>-2.4542480000000002</c:v>
                </c:pt>
                <c:pt idx="17">
                  <c:v>-2.1919209999999998</c:v>
                </c:pt>
                <c:pt idx="18">
                  <c:v>-1.9911190000000001</c:v>
                </c:pt>
                <c:pt idx="19">
                  <c:v>-1.8805609999999999</c:v>
                </c:pt>
                <c:pt idx="20">
                  <c:v>-1.7962340000000001</c:v>
                </c:pt>
                <c:pt idx="21">
                  <c:v>-1.739689</c:v>
                </c:pt>
                <c:pt idx="22">
                  <c:v>-1.669759</c:v>
                </c:pt>
                <c:pt idx="23">
                  <c:v>-1.6239129999999999</c:v>
                </c:pt>
                <c:pt idx="24">
                  <c:v>-1.6156809999999999</c:v>
                </c:pt>
                <c:pt idx="25">
                  <c:v>-1.597979</c:v>
                </c:pt>
                <c:pt idx="26">
                  <c:v>-1.5753809999999999</c:v>
                </c:pt>
                <c:pt idx="27">
                  <c:v>-1.5421149999999999</c:v>
                </c:pt>
                <c:pt idx="28">
                  <c:v>-1.5086409999999999</c:v>
                </c:pt>
                <c:pt idx="29">
                  <c:v>-1.4863029999999999</c:v>
                </c:pt>
                <c:pt idx="30">
                  <c:v>-1.464288</c:v>
                </c:pt>
                <c:pt idx="31">
                  <c:v>-1.4488270000000001</c:v>
                </c:pt>
                <c:pt idx="32">
                  <c:v>-1.4348609999999999</c:v>
                </c:pt>
                <c:pt idx="33">
                  <c:v>-1.4263239999999999</c:v>
                </c:pt>
                <c:pt idx="34">
                  <c:v>-1.4338949999999999</c:v>
                </c:pt>
                <c:pt idx="35">
                  <c:v>-1.4445840000000001</c:v>
                </c:pt>
                <c:pt idx="36">
                  <c:v>-1.463446</c:v>
                </c:pt>
                <c:pt idx="37">
                  <c:v>-1.4933890000000001</c:v>
                </c:pt>
                <c:pt idx="38">
                  <c:v>-1.52352</c:v>
                </c:pt>
                <c:pt idx="39">
                  <c:v>-1.5522990000000001</c:v>
                </c:pt>
                <c:pt idx="40">
                  <c:v>-1.6303289999999999</c:v>
                </c:pt>
                <c:pt idx="41">
                  <c:v>-1.6303289999999999</c:v>
                </c:pt>
                <c:pt idx="42">
                  <c:v>-2.7683230000000001</c:v>
                </c:pt>
                <c:pt idx="43" formatCode="General">
                  <c:v>-2.7683230000000001</c:v>
                </c:pt>
                <c:pt idx="44">
                  <c:v>-2.5844070000000001</c:v>
                </c:pt>
                <c:pt idx="45">
                  <c:v>-2.520149</c:v>
                </c:pt>
                <c:pt idx="46">
                  <c:v>-2.460118</c:v>
                </c:pt>
                <c:pt idx="47">
                  <c:v>-2.1876229999999999</c:v>
                </c:pt>
                <c:pt idx="48">
                  <c:v>-1.971846</c:v>
                </c:pt>
                <c:pt idx="49">
                  <c:v>-1.8494679999999999</c:v>
                </c:pt>
                <c:pt idx="50">
                  <c:v>-1.7365200000000001</c:v>
                </c:pt>
                <c:pt idx="51">
                  <c:v>-1.66673</c:v>
                </c:pt>
                <c:pt idx="52">
                  <c:v>-1.6120559999999999</c:v>
                </c:pt>
                <c:pt idx="53">
                  <c:v>-1.5867089999999999</c:v>
                </c:pt>
                <c:pt idx="54">
                  <c:v>-1.6074820000000001</c:v>
                </c:pt>
                <c:pt idx="55">
                  <c:v>-1.6064309999999999</c:v>
                </c:pt>
                <c:pt idx="56">
                  <c:v>-1.59839</c:v>
                </c:pt>
                <c:pt idx="57">
                  <c:v>-1.5867770000000001</c:v>
                </c:pt>
                <c:pt idx="58">
                  <c:v>-1.591655</c:v>
                </c:pt>
                <c:pt idx="59">
                  <c:v>-1.5985</c:v>
                </c:pt>
                <c:pt idx="60">
                  <c:v>-1.605774</c:v>
                </c:pt>
                <c:pt idx="61">
                  <c:v>-1.6248199999999999</c:v>
                </c:pt>
                <c:pt idx="62">
                  <c:v>-1.644938</c:v>
                </c:pt>
                <c:pt idx="63">
                  <c:v>-1.6835990000000001</c:v>
                </c:pt>
                <c:pt idx="64">
                  <c:v>-1.7491719999999999</c:v>
                </c:pt>
                <c:pt idx="65">
                  <c:v>-1.825264</c:v>
                </c:pt>
                <c:pt idx="66">
                  <c:v>-1.9103060000000001</c:v>
                </c:pt>
                <c:pt idx="67">
                  <c:v>-2.023031</c:v>
                </c:pt>
                <c:pt idx="68">
                  <c:v>-2.143087</c:v>
                </c:pt>
                <c:pt idx="69">
                  <c:v>-2.2610079999999999</c:v>
                </c:pt>
                <c:pt idx="70">
                  <c:v>-2.4143289999999999</c:v>
                </c:pt>
                <c:pt idx="71">
                  <c:v>-2.4143289999999999</c:v>
                </c:pt>
                <c:pt idx="72">
                  <c:v>-2.7683230000000001</c:v>
                </c:pt>
                <c:pt idx="73" formatCode="General">
                  <c:v>-2.7683230000000001</c:v>
                </c:pt>
                <c:pt idx="74" formatCode="General">
                  <c:v>-2.6146319999999998</c:v>
                </c:pt>
                <c:pt idx="75" formatCode="General">
                  <c:v>-2.5630639999999998</c:v>
                </c:pt>
                <c:pt idx="76" formatCode="General">
                  <c:v>-2.488505</c:v>
                </c:pt>
                <c:pt idx="77" formatCode="General">
                  <c:v>-2.1834820000000001</c:v>
                </c:pt>
                <c:pt idx="78" formatCode="General">
                  <c:v>-1.9756849999999999</c:v>
                </c:pt>
                <c:pt idx="79" formatCode="General">
                  <c:v>-1.8483259999999999</c:v>
                </c:pt>
                <c:pt idx="80" formatCode="General">
                  <c:v>-1.7418610000000001</c:v>
                </c:pt>
                <c:pt idx="81" formatCode="General">
                  <c:v>-1.649858</c:v>
                </c:pt>
                <c:pt idx="82" formatCode="General">
                  <c:v>-1.575742</c:v>
                </c:pt>
                <c:pt idx="83" formatCode="General">
                  <c:v>-1.5385500000000001</c:v>
                </c:pt>
                <c:pt idx="84" formatCode="General">
                  <c:v>-1.509941</c:v>
                </c:pt>
                <c:pt idx="85" formatCode="General">
                  <c:v>-1.5046930000000001</c:v>
                </c:pt>
                <c:pt idx="86" formatCode="General">
                  <c:v>-1.4730220000000001</c:v>
                </c:pt>
                <c:pt idx="87" formatCode="General">
                  <c:v>-1.4455169999999999</c:v>
                </c:pt>
                <c:pt idx="88" formatCode="General">
                  <c:v>-1.438698</c:v>
                </c:pt>
                <c:pt idx="89" formatCode="General">
                  <c:v>-1.4144730000000001</c:v>
                </c:pt>
                <c:pt idx="90" formatCode="General">
                  <c:v>-1.3972089999999999</c:v>
                </c:pt>
                <c:pt idx="91" formatCode="General">
                  <c:v>-1.3892679999999999</c:v>
                </c:pt>
                <c:pt idx="92" formatCode="General">
                  <c:v>-1.3600289999999999</c:v>
                </c:pt>
                <c:pt idx="93" formatCode="General">
                  <c:v>-1.3545510000000001</c:v>
                </c:pt>
                <c:pt idx="94" formatCode="General">
                  <c:v>-1.36442</c:v>
                </c:pt>
                <c:pt idx="95" formatCode="General">
                  <c:v>-1.369327</c:v>
                </c:pt>
                <c:pt idx="96" formatCode="General">
                  <c:v>-1.3826210000000001</c:v>
                </c:pt>
                <c:pt idx="97" formatCode="General">
                  <c:v>-1.413613</c:v>
                </c:pt>
                <c:pt idx="98" formatCode="General">
                  <c:v>-1.4261349999999999</c:v>
                </c:pt>
                <c:pt idx="99" formatCode="General">
                  <c:v>-1.442974</c:v>
                </c:pt>
                <c:pt idx="100" formatCode="General">
                  <c:v>-1.5050730000000001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38043616"/>
        <c:axId val="238043056"/>
      </c:areaChart>
      <c:catAx>
        <c:axId val="2380419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12700">
            <a:solidFill>
              <a:srgbClr val="000000"/>
            </a:solidFill>
          </a:ln>
        </c:spPr>
        <c:txPr>
          <a:bodyPr rot="0" vert="horz"/>
          <a:lstStyle/>
          <a:p>
            <a:pPr>
              <a:defRPr sz="1200"/>
            </a:pPr>
            <a:endParaRPr lang="en-US"/>
          </a:p>
        </c:txPr>
        <c:crossAx val="238042496"/>
        <c:crossesAt val="0"/>
        <c:auto val="1"/>
        <c:lblAlgn val="ctr"/>
        <c:lblOffset val="100"/>
        <c:tickLblSkip val="10"/>
        <c:tickMarkSkip val="1"/>
        <c:noMultiLvlLbl val="0"/>
      </c:catAx>
      <c:valAx>
        <c:axId val="238042496"/>
        <c:scaling>
          <c:orientation val="minMax"/>
          <c:max val="16"/>
          <c:min val="-8"/>
        </c:scaling>
        <c:delete val="0"/>
        <c:axPos val="l"/>
        <c:majorGridlines>
          <c:spPr>
            <a:ln>
              <a:solidFill>
                <a:srgbClr val="FFFFFF">
                  <a:lumMod val="65000"/>
                </a:srgbClr>
              </a:solidFill>
            </a:ln>
          </c:spPr>
        </c:majorGridlines>
        <c:numFmt formatCode="#,##0" sourceLinked="0"/>
        <c:majorTickMark val="out"/>
        <c:minorTickMark val="none"/>
        <c:tickLblPos val="nextTo"/>
        <c:spPr>
          <a:ln>
            <a:noFill/>
          </a:ln>
        </c:spPr>
        <c:txPr>
          <a:bodyPr rot="0" vert="horz"/>
          <a:lstStyle/>
          <a:p>
            <a:pPr>
              <a:defRPr sz="1200"/>
            </a:pPr>
            <a:endParaRPr lang="en-US"/>
          </a:p>
        </c:txPr>
        <c:crossAx val="238041936"/>
        <c:crosses val="autoZero"/>
        <c:crossBetween val="midCat"/>
        <c:majorUnit val="4"/>
      </c:valAx>
      <c:valAx>
        <c:axId val="238043056"/>
        <c:scaling>
          <c:orientation val="minMax"/>
          <c:max val="6"/>
          <c:min val="-6"/>
        </c:scaling>
        <c:delete val="1"/>
        <c:axPos val="r"/>
        <c:numFmt formatCode="0" sourceLinked="0"/>
        <c:majorTickMark val="out"/>
        <c:minorTickMark val="none"/>
        <c:tickLblPos val="none"/>
        <c:crossAx val="238043616"/>
        <c:crosses val="max"/>
        <c:crossBetween val="midCat"/>
        <c:majorUnit val="2"/>
      </c:valAx>
      <c:catAx>
        <c:axId val="23804361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238043056"/>
        <c:crosses val="autoZero"/>
        <c:auto val="1"/>
        <c:lblAlgn val="ctr"/>
        <c:lblOffset val="100"/>
        <c:noMultiLvlLbl val="0"/>
      </c:catAx>
      <c:spPr>
        <a:noFill/>
        <a:ln w="25400">
          <a:noFill/>
        </a:ln>
      </c:spPr>
    </c:plotArea>
    <c:plotVisOnly val="1"/>
    <c:dispBlanksAs val="zero"/>
    <c:showDLblsOverMax val="0"/>
  </c:chart>
  <c:txPr>
    <a:bodyPr/>
    <a:lstStyle/>
    <a:p>
      <a:pPr>
        <a:defRPr sz="1400"/>
      </a:pPr>
      <a:endParaRPr lang="en-US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6820522434695657E-2"/>
          <c:y val="4.8210572344609431E-2"/>
          <c:w val="0.87773903262092234"/>
          <c:h val="0.84000652337124448"/>
        </c:manualLayout>
      </c:layout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OECD-miles</c:v>
                </c:pt>
              </c:strCache>
            </c:strRef>
          </c:tx>
          <c:spPr>
            <a:ln w="22225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xVal>
            <c:numRef>
              <c:f>Sheet1!$A$2:$A$32</c:f>
              <c:numCache>
                <c:formatCode>_("$"* #,##0_);_("$"* \(#,##0\);_("$"* "-"??_);_(@_)</c:formatCode>
                <c:ptCount val="31"/>
                <c:pt idx="0">
                  <c:v>35293.109906036778</c:v>
                </c:pt>
                <c:pt idx="1">
                  <c:v>35771.050884776676</c:v>
                </c:pt>
                <c:pt idx="2">
                  <c:v>36030.220355079102</c:v>
                </c:pt>
                <c:pt idx="3">
                  <c:v>36361.026815383018</c:v>
                </c:pt>
                <c:pt idx="4">
                  <c:v>36786.548520384997</c:v>
                </c:pt>
                <c:pt idx="5">
                  <c:v>37439.449599391963</c:v>
                </c:pt>
                <c:pt idx="6">
                  <c:v>38138.716078937832</c:v>
                </c:pt>
                <c:pt idx="7">
                  <c:v>38787.254878918218</c:v>
                </c:pt>
                <c:pt idx="8">
                  <c:v>39476.534971467772</c:v>
                </c:pt>
                <c:pt idx="9">
                  <c:v>40153.290560826696</c:v>
                </c:pt>
                <c:pt idx="10">
                  <c:v>40861.780080456483</c:v>
                </c:pt>
                <c:pt idx="11">
                  <c:v>41533.190890854727</c:v>
                </c:pt>
                <c:pt idx="12">
                  <c:v>42211.43604811313</c:v>
                </c:pt>
                <c:pt idx="13">
                  <c:v>42922.483868264477</c:v>
                </c:pt>
                <c:pt idx="14">
                  <c:v>43663.166758969157</c:v>
                </c:pt>
                <c:pt idx="15">
                  <c:v>44407.259648804655</c:v>
                </c:pt>
                <c:pt idx="16">
                  <c:v>45130.301274187346</c:v>
                </c:pt>
                <c:pt idx="17">
                  <c:v>45855.375525781077</c:v>
                </c:pt>
                <c:pt idx="18">
                  <c:v>46584.643772271229</c:v>
                </c:pt>
                <c:pt idx="19">
                  <c:v>47303.241223237943</c:v>
                </c:pt>
                <c:pt idx="20">
                  <c:v>48024.022731825309</c:v>
                </c:pt>
                <c:pt idx="21">
                  <c:v>48755.498203008297</c:v>
                </c:pt>
                <c:pt idx="22">
                  <c:v>49501.157424472542</c:v>
                </c:pt>
                <c:pt idx="23">
                  <c:v>50285.564130834246</c:v>
                </c:pt>
                <c:pt idx="24">
                  <c:v>51090.773831337305</c:v>
                </c:pt>
                <c:pt idx="25">
                  <c:v>51915.051311288495</c:v>
                </c:pt>
                <c:pt idx="26">
                  <c:v>52768.224135542805</c:v>
                </c:pt>
                <c:pt idx="27">
                  <c:v>53630.609796007426</c:v>
                </c:pt>
                <c:pt idx="28">
                  <c:v>54519.255884145452</c:v>
                </c:pt>
                <c:pt idx="29">
                  <c:v>55428.177415501799</c:v>
                </c:pt>
                <c:pt idx="30">
                  <c:v>56375.772942672207</c:v>
                </c:pt>
              </c:numCache>
            </c:numRef>
          </c:xVal>
          <c:yVal>
            <c:numRef>
              <c:f>Sheet1!$B$2:$B$32</c:f>
              <c:numCache>
                <c:formatCode>_(* #,##0_);_(* \(#,##0\);_(* "-"??_);_(@_)</c:formatCode>
                <c:ptCount val="31"/>
                <c:pt idx="0">
                  <c:v>9077.1549750028535</c:v>
                </c:pt>
                <c:pt idx="1">
                  <c:v>9082.094626580536</c:v>
                </c:pt>
                <c:pt idx="2">
                  <c:v>9126.4834532489876</c:v>
                </c:pt>
                <c:pt idx="3">
                  <c:v>9176.4552481764113</c:v>
                </c:pt>
                <c:pt idx="4">
                  <c:v>9259.6928339981005</c:v>
                </c:pt>
                <c:pt idx="5">
                  <c:v>9488.2212346011329</c:v>
                </c:pt>
                <c:pt idx="6">
                  <c:v>9496.2806899973239</c:v>
                </c:pt>
                <c:pt idx="7">
                  <c:v>9540.5307526578454</c:v>
                </c:pt>
                <c:pt idx="8">
                  <c:v>9608.1057914185039</c:v>
                </c:pt>
                <c:pt idx="9">
                  <c:v>9673.0234416093208</c:v>
                </c:pt>
                <c:pt idx="10">
                  <c:v>9734.3053632509964</c:v>
                </c:pt>
                <c:pt idx="11">
                  <c:v>9795.91422093443</c:v>
                </c:pt>
                <c:pt idx="12">
                  <c:v>9852.2096700639686</c:v>
                </c:pt>
                <c:pt idx="13">
                  <c:v>9903.5544601296642</c:v>
                </c:pt>
                <c:pt idx="14">
                  <c:v>9951.3263562774537</c:v>
                </c:pt>
                <c:pt idx="15">
                  <c:v>9996.547988636019</c:v>
                </c:pt>
                <c:pt idx="16">
                  <c:v>10038.254607922087</c:v>
                </c:pt>
                <c:pt idx="17">
                  <c:v>10075.32952396662</c:v>
                </c:pt>
                <c:pt idx="18">
                  <c:v>10111.013007522728</c:v>
                </c:pt>
                <c:pt idx="19">
                  <c:v>10145.408497602955</c:v>
                </c:pt>
                <c:pt idx="20">
                  <c:v>10178.77696251178</c:v>
                </c:pt>
                <c:pt idx="21">
                  <c:v>10210.673236655673</c:v>
                </c:pt>
                <c:pt idx="22">
                  <c:v>10235.860250210109</c:v>
                </c:pt>
                <c:pt idx="23">
                  <c:v>10258.901434766631</c:v>
                </c:pt>
                <c:pt idx="24">
                  <c:v>10278.457687008018</c:v>
                </c:pt>
                <c:pt idx="25">
                  <c:v>10297.140098821741</c:v>
                </c:pt>
                <c:pt idx="26">
                  <c:v>10307.636482535885</c:v>
                </c:pt>
                <c:pt idx="27">
                  <c:v>10319.80620850151</c:v>
                </c:pt>
                <c:pt idx="28">
                  <c:v>10325.827396465158</c:v>
                </c:pt>
                <c:pt idx="29">
                  <c:v>10333.167760009848</c:v>
                </c:pt>
                <c:pt idx="30">
                  <c:v>10337.779921549929</c:v>
                </c:pt>
              </c:numCache>
            </c:numRef>
          </c:yVal>
          <c:smooth val="1"/>
        </c:ser>
        <c:ser>
          <c:idx val="2"/>
          <c:order val="1"/>
          <c:tx>
            <c:strRef>
              <c:f>Sheet1!$D$1</c:f>
              <c:strCache>
                <c:ptCount val="1"/>
                <c:pt idx="0">
                  <c:v>China-miles</c:v>
                </c:pt>
              </c:strCache>
            </c:strRef>
          </c:tx>
          <c:spPr>
            <a:ln w="2222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xVal>
            <c:numRef>
              <c:f>Sheet1!$C$2:$C$32</c:f>
              <c:numCache>
                <c:formatCode>General</c:formatCode>
                <c:ptCount val="31"/>
                <c:pt idx="0">
                  <c:v>8895.2831986862748</c:v>
                </c:pt>
                <c:pt idx="1">
                  <c:v>9679.2382728550929</c:v>
                </c:pt>
                <c:pt idx="2">
                  <c:v>10359.032830202339</c:v>
                </c:pt>
                <c:pt idx="3">
                  <c:v>11088.6877437366</c:v>
                </c:pt>
                <c:pt idx="4">
                  <c:v>11841.172977729448</c:v>
                </c:pt>
                <c:pt idx="5">
                  <c:v>12561.523736327863</c:v>
                </c:pt>
                <c:pt idx="6">
                  <c:v>13261.035815949355</c:v>
                </c:pt>
                <c:pt idx="7">
                  <c:v>13943.030525151005</c:v>
                </c:pt>
                <c:pt idx="8">
                  <c:v>14632.971444211295</c:v>
                </c:pt>
                <c:pt idx="9">
                  <c:v>15373.685682326621</c:v>
                </c:pt>
                <c:pt idx="10">
                  <c:v>16133.79786085078</c:v>
                </c:pt>
                <c:pt idx="11">
                  <c:v>16925.45807016447</c:v>
                </c:pt>
                <c:pt idx="12">
                  <c:v>17745.849536603797</c:v>
                </c:pt>
                <c:pt idx="13">
                  <c:v>18610.754830541893</c:v>
                </c:pt>
                <c:pt idx="14">
                  <c:v>19483.441879096365</c:v>
                </c:pt>
                <c:pt idx="15">
                  <c:v>20356.451690771275</c:v>
                </c:pt>
                <c:pt idx="16">
                  <c:v>21248.27928318968</c:v>
                </c:pt>
                <c:pt idx="17">
                  <c:v>22168.936410454131</c:v>
                </c:pt>
                <c:pt idx="18">
                  <c:v>23089.777294499811</c:v>
                </c:pt>
                <c:pt idx="19">
                  <c:v>23975.276785775721</c:v>
                </c:pt>
                <c:pt idx="20">
                  <c:v>24981.166092084528</c:v>
                </c:pt>
                <c:pt idx="21">
                  <c:v>25997.549576338271</c:v>
                </c:pt>
                <c:pt idx="22">
                  <c:v>26989.325289422395</c:v>
                </c:pt>
                <c:pt idx="23">
                  <c:v>28036.708250051692</c:v>
                </c:pt>
                <c:pt idx="24">
                  <c:v>29088.28927033889</c:v>
                </c:pt>
                <c:pt idx="25">
                  <c:v>30182.549769973608</c:v>
                </c:pt>
                <c:pt idx="26">
                  <c:v>31318.510729554353</c:v>
                </c:pt>
                <c:pt idx="27">
                  <c:v>32463.179704661525</c:v>
                </c:pt>
                <c:pt idx="28">
                  <c:v>33674.796917308893</c:v>
                </c:pt>
                <c:pt idx="29">
                  <c:v>34865.034303288383</c:v>
                </c:pt>
                <c:pt idx="30">
                  <c:v>36094.187887538101</c:v>
                </c:pt>
              </c:numCache>
            </c:numRef>
          </c:xVal>
          <c:yVal>
            <c:numRef>
              <c:f>Sheet1!$D$2:$D$32</c:f>
              <c:numCache>
                <c:formatCode>General</c:formatCode>
                <c:ptCount val="31"/>
                <c:pt idx="0">
                  <c:v>1720.5388817207454</c:v>
                </c:pt>
                <c:pt idx="1">
                  <c:v>1882.215403556572</c:v>
                </c:pt>
                <c:pt idx="2">
                  <c:v>2053.0186006442977</c:v>
                </c:pt>
                <c:pt idx="3">
                  <c:v>2264.9447309723564</c:v>
                </c:pt>
                <c:pt idx="4">
                  <c:v>2503.1585845000395</c:v>
                </c:pt>
                <c:pt idx="5">
                  <c:v>2818.0421589348362</c:v>
                </c:pt>
                <c:pt idx="6">
                  <c:v>2989.7720928750477</c:v>
                </c:pt>
                <c:pt idx="7">
                  <c:v>3144.4526687481934</c:v>
                </c:pt>
                <c:pt idx="8">
                  <c:v>3355.1321636852335</c:v>
                </c:pt>
                <c:pt idx="9">
                  <c:v>3653.7692121085006</c:v>
                </c:pt>
                <c:pt idx="10">
                  <c:v>3864.6535525903214</c:v>
                </c:pt>
                <c:pt idx="11">
                  <c:v>4117.1727541186365</c:v>
                </c:pt>
                <c:pt idx="12">
                  <c:v>4346.8963420467071</c:v>
                </c:pt>
                <c:pt idx="13">
                  <c:v>4588.4191893406387</c:v>
                </c:pt>
                <c:pt idx="14">
                  <c:v>4807.2751735235815</c:v>
                </c:pt>
                <c:pt idx="15">
                  <c:v>5022.2057264833475</c:v>
                </c:pt>
                <c:pt idx="16">
                  <c:v>5216.5144960487241</c:v>
                </c:pt>
                <c:pt idx="17">
                  <c:v>5401.5520407039194</c:v>
                </c:pt>
                <c:pt idx="18">
                  <c:v>5563.1058601277327</c:v>
                </c:pt>
                <c:pt idx="19">
                  <c:v>5698.541026223259</c:v>
                </c:pt>
                <c:pt idx="20">
                  <c:v>5829.1879764386913</c:v>
                </c:pt>
                <c:pt idx="21">
                  <c:v>5943.359018729222</c:v>
                </c:pt>
                <c:pt idx="22">
                  <c:v>6038.9851118778543</c:v>
                </c:pt>
                <c:pt idx="23">
                  <c:v>6123.345894272521</c:v>
                </c:pt>
                <c:pt idx="24">
                  <c:v>6197.6767213544535</c:v>
                </c:pt>
                <c:pt idx="25">
                  <c:v>6261.0963741486248</c:v>
                </c:pt>
                <c:pt idx="26">
                  <c:v>6316.7029933450476</c:v>
                </c:pt>
                <c:pt idx="27">
                  <c:v>6364.0267620176155</c:v>
                </c:pt>
                <c:pt idx="28">
                  <c:v>6403.965232243283</c:v>
                </c:pt>
                <c:pt idx="29">
                  <c:v>6434.729534922556</c:v>
                </c:pt>
                <c:pt idx="30">
                  <c:v>6461.4817566766405</c:v>
                </c:pt>
              </c:numCache>
            </c:numRef>
          </c:yVal>
          <c:smooth val="1"/>
        </c:ser>
        <c:ser>
          <c:idx val="1"/>
          <c:order val="2"/>
          <c:tx>
            <c:strRef>
              <c:f>Sheet1!$F$1</c:f>
              <c:strCache>
                <c:ptCount val="1"/>
                <c:pt idx="0">
                  <c:v>India-miles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Sheet1!$E$2:$E$32</c:f>
              <c:numCache>
                <c:formatCode>_("$"* #,##0_);_("$"* \(#,##0\);_("$"* "-"??_);_(@_)</c:formatCode>
                <c:ptCount val="31"/>
                <c:pt idx="0">
                  <c:v>4431.1438931926814</c:v>
                </c:pt>
                <c:pt idx="1">
                  <c:v>4642.7333458099056</c:v>
                </c:pt>
                <c:pt idx="2">
                  <c:v>4786.5694908716896</c:v>
                </c:pt>
                <c:pt idx="3">
                  <c:v>5029.9083224193364</c:v>
                </c:pt>
                <c:pt idx="4">
                  <c:v>5322.5695125299035</c:v>
                </c:pt>
                <c:pt idx="5">
                  <c:v>5656.2201977127352</c:v>
                </c:pt>
                <c:pt idx="6">
                  <c:v>6016.668327876896</c:v>
                </c:pt>
                <c:pt idx="7">
                  <c:v>6361.4928406746758</c:v>
                </c:pt>
                <c:pt idx="8">
                  <c:v>6719.4248923173909</c:v>
                </c:pt>
                <c:pt idx="9">
                  <c:v>7096.4752016398561</c:v>
                </c:pt>
                <c:pt idx="10">
                  <c:v>7473.7925608958103</c:v>
                </c:pt>
                <c:pt idx="11">
                  <c:v>7856.8859703404951</c:v>
                </c:pt>
                <c:pt idx="12">
                  <c:v>8251.4312908296433</c:v>
                </c:pt>
                <c:pt idx="13">
                  <c:v>8648.8148814881497</c:v>
                </c:pt>
                <c:pt idx="14">
                  <c:v>9035.5104988177336</c:v>
                </c:pt>
                <c:pt idx="15">
                  <c:v>9420.3681739386757</c:v>
                </c:pt>
                <c:pt idx="16">
                  <c:v>9819.636991258838</c:v>
                </c:pt>
                <c:pt idx="17">
                  <c:v>10233.178470098512</c:v>
                </c:pt>
                <c:pt idx="18">
                  <c:v>10661.061528661548</c:v>
                </c:pt>
                <c:pt idx="19">
                  <c:v>11104.439157036029</c:v>
                </c:pt>
                <c:pt idx="20">
                  <c:v>11558.909878717934</c:v>
                </c:pt>
                <c:pt idx="21">
                  <c:v>12027.573911353295</c:v>
                </c:pt>
                <c:pt idx="22">
                  <c:v>12514.024913946349</c:v>
                </c:pt>
                <c:pt idx="23">
                  <c:v>13018.966657845993</c:v>
                </c:pt>
                <c:pt idx="24">
                  <c:v>13539.171658327143</c:v>
                </c:pt>
                <c:pt idx="25">
                  <c:v>14080.782857665808</c:v>
                </c:pt>
                <c:pt idx="26">
                  <c:v>14644.402407790218</c:v>
                </c:pt>
                <c:pt idx="27">
                  <c:v>15230.65035498597</c:v>
                </c:pt>
                <c:pt idx="28">
                  <c:v>15836.926382696747</c:v>
                </c:pt>
                <c:pt idx="29">
                  <c:v>16466.831851154693</c:v>
                </c:pt>
                <c:pt idx="30">
                  <c:v>17120.423953500231</c:v>
                </c:pt>
              </c:numCache>
            </c:numRef>
          </c:xVal>
          <c:yVal>
            <c:numRef>
              <c:f>Sheet1!$F$2:$F$32</c:f>
              <c:numCache>
                <c:formatCode>_(* #,##0_);_(* \(#,##0\);_(* "-"??_);_(@_)</c:formatCode>
                <c:ptCount val="31"/>
                <c:pt idx="0">
                  <c:v>1169.1033402010878</c:v>
                </c:pt>
                <c:pt idx="1">
                  <c:v>1212.9417552910159</c:v>
                </c:pt>
                <c:pt idx="2">
                  <c:v>1245.7577823669324</c:v>
                </c:pt>
                <c:pt idx="3">
                  <c:v>1307.0073024566418</c:v>
                </c:pt>
                <c:pt idx="4">
                  <c:v>1383.6403537393624</c:v>
                </c:pt>
                <c:pt idx="5">
                  <c:v>1480.4986105834466</c:v>
                </c:pt>
                <c:pt idx="6">
                  <c:v>1578.3558028629043</c:v>
                </c:pt>
                <c:pt idx="7">
                  <c:v>1657.8564327751487</c:v>
                </c:pt>
                <c:pt idx="8">
                  <c:v>1757.4006836157346</c:v>
                </c:pt>
                <c:pt idx="9">
                  <c:v>1860.2457562794291</c:v>
                </c:pt>
                <c:pt idx="10">
                  <c:v>1970.4091014697344</c:v>
                </c:pt>
                <c:pt idx="11">
                  <c:v>2084.068897560408</c:v>
                </c:pt>
                <c:pt idx="12">
                  <c:v>2201.6765167356475</c:v>
                </c:pt>
                <c:pt idx="13">
                  <c:v>2317.5017437458032</c:v>
                </c:pt>
                <c:pt idx="14">
                  <c:v>2428.2271086128535</c:v>
                </c:pt>
                <c:pt idx="15">
                  <c:v>2537.1693403608751</c:v>
                </c:pt>
                <c:pt idx="16">
                  <c:v>2646.1285208228937</c:v>
                </c:pt>
                <c:pt idx="17">
                  <c:v>2756.4252452384735</c:v>
                </c:pt>
                <c:pt idx="18">
                  <c:v>2868.1542559093677</c:v>
                </c:pt>
                <c:pt idx="19">
                  <c:v>2980.1307987763421</c:v>
                </c:pt>
                <c:pt idx="20">
                  <c:v>3088.675221203102</c:v>
                </c:pt>
                <c:pt idx="21">
                  <c:v>3197.2500934992868</c:v>
                </c:pt>
                <c:pt idx="22">
                  <c:v>3306.736088603634</c:v>
                </c:pt>
                <c:pt idx="23">
                  <c:v>3415.1563032548297</c:v>
                </c:pt>
                <c:pt idx="24">
                  <c:v>3524.2632480093635</c:v>
                </c:pt>
                <c:pt idx="25">
                  <c:v>3634.1214664853774</c:v>
                </c:pt>
                <c:pt idx="26">
                  <c:v>3745.5785346542384</c:v>
                </c:pt>
                <c:pt idx="27">
                  <c:v>3858.708526129295</c:v>
                </c:pt>
                <c:pt idx="28">
                  <c:v>3970.3399867472126</c:v>
                </c:pt>
                <c:pt idx="29">
                  <c:v>4080.9683895792919</c:v>
                </c:pt>
                <c:pt idx="30">
                  <c:v>4194.2463296028145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Sheet1!$H$1</c:f>
              <c:strCache>
                <c:ptCount val="1"/>
                <c:pt idx="0">
                  <c:v>Africa-miles</c:v>
                </c:pt>
              </c:strCache>
            </c:strRef>
          </c:tx>
          <c:spPr>
            <a:ln w="2222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xVal>
            <c:numRef>
              <c:f>Sheet1!$G$2:$G$32</c:f>
              <c:numCache>
                <c:formatCode>_("$"* #,##0_);_("$"* \(#,##0\);_("$"* "-"??_);_(@_)</c:formatCode>
                <c:ptCount val="31"/>
                <c:pt idx="0">
                  <c:v>4193.3524962475349</c:v>
                </c:pt>
                <c:pt idx="1">
                  <c:v>4168.1054283745498</c:v>
                </c:pt>
                <c:pt idx="2">
                  <c:v>4261.3460137142429</c:v>
                </c:pt>
                <c:pt idx="3">
                  <c:v>4317.2469798167813</c:v>
                </c:pt>
                <c:pt idx="4">
                  <c:v>4370.8581517280736</c:v>
                </c:pt>
                <c:pt idx="5">
                  <c:v>4451.3156288688551</c:v>
                </c:pt>
                <c:pt idx="6">
                  <c:v>4560.1546334692903</c:v>
                </c:pt>
                <c:pt idx="7">
                  <c:v>4689.8964851551063</c:v>
                </c:pt>
                <c:pt idx="8">
                  <c:v>4826.9086826347311</c:v>
                </c:pt>
                <c:pt idx="9">
                  <c:v>4962.2513868218102</c:v>
                </c:pt>
                <c:pt idx="10">
                  <c:v>5093.7436712311692</c:v>
                </c:pt>
                <c:pt idx="11">
                  <c:v>5223.8668463570812</c:v>
                </c:pt>
                <c:pt idx="12">
                  <c:v>5359.0372036890803</c:v>
                </c:pt>
                <c:pt idx="13">
                  <c:v>5503.2195491901903</c:v>
                </c:pt>
                <c:pt idx="14">
                  <c:v>5651.3864985110222</c:v>
                </c:pt>
                <c:pt idx="15">
                  <c:v>5803.9265074234218</c:v>
                </c:pt>
                <c:pt idx="16">
                  <c:v>5957.7653876186687</c:v>
                </c:pt>
                <c:pt idx="17">
                  <c:v>6122.7542901611423</c:v>
                </c:pt>
                <c:pt idx="18">
                  <c:v>6298.8411303416133</c:v>
                </c:pt>
                <c:pt idx="19">
                  <c:v>6482.303593404682</c:v>
                </c:pt>
                <c:pt idx="20">
                  <c:v>6671.5949226327002</c:v>
                </c:pt>
                <c:pt idx="21">
                  <c:v>6861.8544063200379</c:v>
                </c:pt>
                <c:pt idx="22">
                  <c:v>7057.7971183375212</c:v>
                </c:pt>
                <c:pt idx="23">
                  <c:v>7273.4577269886613</c:v>
                </c:pt>
                <c:pt idx="24">
                  <c:v>7491.1189742152465</c:v>
                </c:pt>
                <c:pt idx="25">
                  <c:v>7716.7234908174078</c:v>
                </c:pt>
                <c:pt idx="26">
                  <c:v>7944.291133904735</c:v>
                </c:pt>
                <c:pt idx="27">
                  <c:v>8178.7400185291399</c:v>
                </c:pt>
                <c:pt idx="28">
                  <c:v>8427.7015177430876</c:v>
                </c:pt>
                <c:pt idx="29">
                  <c:v>8683.8329081632673</c:v>
                </c:pt>
                <c:pt idx="30">
                  <c:v>8949.1838620264862</c:v>
                </c:pt>
              </c:numCache>
            </c:numRef>
          </c:xVal>
          <c:yVal>
            <c:numRef>
              <c:f>Sheet1!$H$2:$H$32</c:f>
              <c:numCache>
                <c:formatCode>_(* #,##0_);_(* \(#,##0\);_(* "-"??_);_(@_)</c:formatCode>
                <c:ptCount val="31"/>
                <c:pt idx="0">
                  <c:v>1367.9147322260701</c:v>
                </c:pt>
                <c:pt idx="1">
                  <c:v>1354.6848805604473</c:v>
                </c:pt>
                <c:pt idx="2">
                  <c:v>1400.1484015620035</c:v>
                </c:pt>
                <c:pt idx="3">
                  <c:v>1431.019748895945</c:v>
                </c:pt>
                <c:pt idx="4">
                  <c:v>1463.2813879873024</c:v>
                </c:pt>
                <c:pt idx="5">
                  <c:v>1519.5955073322987</c:v>
                </c:pt>
                <c:pt idx="6">
                  <c:v>1573.5465680055179</c:v>
                </c:pt>
                <c:pt idx="7">
                  <c:v>1647.3239299028094</c:v>
                </c:pt>
                <c:pt idx="8">
                  <c:v>1724.907130304608</c:v>
                </c:pt>
                <c:pt idx="9">
                  <c:v>1804.5657906675051</c:v>
                </c:pt>
                <c:pt idx="10">
                  <c:v>1875.5063988721161</c:v>
                </c:pt>
                <c:pt idx="11">
                  <c:v>1943.0706480275935</c:v>
                </c:pt>
                <c:pt idx="12">
                  <c:v>2005.7515554926474</c:v>
                </c:pt>
                <c:pt idx="13">
                  <c:v>2065.7840962291534</c:v>
                </c:pt>
                <c:pt idx="14">
                  <c:v>2120.6550136043247</c:v>
                </c:pt>
                <c:pt idx="15">
                  <c:v>2168.968500482767</c:v>
                </c:pt>
                <c:pt idx="16">
                  <c:v>2213.1931449237641</c:v>
                </c:pt>
                <c:pt idx="17">
                  <c:v>2254.7636144691473</c:v>
                </c:pt>
                <c:pt idx="18">
                  <c:v>2296.2760791686114</c:v>
                </c:pt>
                <c:pt idx="19">
                  <c:v>2335.3309856250926</c:v>
                </c:pt>
                <c:pt idx="20">
                  <c:v>2373.2633868491384</c:v>
                </c:pt>
                <c:pt idx="21">
                  <c:v>2409.8044453249795</c:v>
                </c:pt>
                <c:pt idx="22">
                  <c:v>2446.0218163941586</c:v>
                </c:pt>
                <c:pt idx="23">
                  <c:v>2483.782778918549</c:v>
                </c:pt>
                <c:pt idx="24">
                  <c:v>2522.6507397935352</c:v>
                </c:pt>
                <c:pt idx="25">
                  <c:v>2563.6026702575709</c:v>
                </c:pt>
                <c:pt idx="26">
                  <c:v>2605.6198010397643</c:v>
                </c:pt>
                <c:pt idx="27">
                  <c:v>2652.8953335245074</c:v>
                </c:pt>
                <c:pt idx="28">
                  <c:v>2706.8189144131466</c:v>
                </c:pt>
                <c:pt idx="29">
                  <c:v>2764.070615433674</c:v>
                </c:pt>
                <c:pt idx="30">
                  <c:v>2826.0796265653303</c:v>
                </c:pt>
              </c:numCache>
            </c:numRef>
          </c:yVal>
          <c:smooth val="1"/>
        </c:ser>
        <c:ser>
          <c:idx val="4"/>
          <c:order val="4"/>
          <c:tx>
            <c:strRef>
              <c:f>Sheet1!$J$1</c:f>
              <c:strCache>
                <c:ptCount val="1"/>
                <c:pt idx="0">
                  <c:v>Other Asia-miles</c:v>
                </c:pt>
              </c:strCache>
            </c:strRef>
          </c:tx>
          <c:spPr>
            <a:ln w="22225" cap="rnd">
              <a:solidFill>
                <a:srgbClr val="169DD8"/>
              </a:solidFill>
              <a:round/>
            </a:ln>
            <a:effectLst/>
          </c:spPr>
          <c:marker>
            <c:symbol val="none"/>
          </c:marker>
          <c:xVal>
            <c:numRef>
              <c:f>Sheet1!$I$2:$I$32</c:f>
              <c:numCache>
                <c:formatCode>_("$"* #,##0_);_("$"* \(#,##0\);_("$"* "-"??_);_(@_)</c:formatCode>
                <c:ptCount val="31"/>
                <c:pt idx="0">
                  <c:v>6477.5556920328281</c:v>
                </c:pt>
                <c:pt idx="1">
                  <c:v>6672.4562112143358</c:v>
                </c:pt>
                <c:pt idx="2">
                  <c:v>6926.9805903504248</c:v>
                </c:pt>
                <c:pt idx="3">
                  <c:v>7143.8340245995423</c:v>
                </c:pt>
                <c:pt idx="4">
                  <c:v>7345.1899828812457</c:v>
                </c:pt>
                <c:pt idx="5">
                  <c:v>7552.7790121197859</c:v>
                </c:pt>
                <c:pt idx="6">
                  <c:v>7806.4976978355353</c:v>
                </c:pt>
                <c:pt idx="7">
                  <c:v>8072.6802765047496</c:v>
                </c:pt>
                <c:pt idx="8">
                  <c:v>8337.0105864560555</c:v>
                </c:pt>
                <c:pt idx="9">
                  <c:v>8606.2712272572517</c:v>
                </c:pt>
                <c:pt idx="10">
                  <c:v>8880.9246277355487</c:v>
                </c:pt>
                <c:pt idx="11">
                  <c:v>9162.9070239545272</c:v>
                </c:pt>
                <c:pt idx="12">
                  <c:v>9450.0289221672338</c:v>
                </c:pt>
                <c:pt idx="13">
                  <c:v>9742.8807657449961</c:v>
                </c:pt>
                <c:pt idx="14">
                  <c:v>10039.79794164857</c:v>
                </c:pt>
                <c:pt idx="15">
                  <c:v>10346.496249737129</c:v>
                </c:pt>
                <c:pt idx="16">
                  <c:v>10656.401907377973</c:v>
                </c:pt>
                <c:pt idx="17">
                  <c:v>10979.083528278519</c:v>
                </c:pt>
                <c:pt idx="18">
                  <c:v>11312.474431430779</c:v>
                </c:pt>
                <c:pt idx="19">
                  <c:v>11646.340639289978</c:v>
                </c:pt>
                <c:pt idx="20">
                  <c:v>11992.660850924463</c:v>
                </c:pt>
                <c:pt idx="21">
                  <c:v>12359.796486512429</c:v>
                </c:pt>
                <c:pt idx="22">
                  <c:v>12733.512598638659</c:v>
                </c:pt>
                <c:pt idx="23">
                  <c:v>13117.894277612158</c:v>
                </c:pt>
                <c:pt idx="24">
                  <c:v>13517.540504456392</c:v>
                </c:pt>
                <c:pt idx="25">
                  <c:v>13930.702715868958</c:v>
                </c:pt>
                <c:pt idx="26">
                  <c:v>14366.287800607797</c:v>
                </c:pt>
                <c:pt idx="27">
                  <c:v>14808.584662164552</c:v>
                </c:pt>
                <c:pt idx="28">
                  <c:v>15273.141869338826</c:v>
                </c:pt>
                <c:pt idx="29">
                  <c:v>15752.421658390775</c:v>
                </c:pt>
                <c:pt idx="30">
                  <c:v>16246.017146228871</c:v>
                </c:pt>
              </c:numCache>
            </c:numRef>
          </c:xVal>
          <c:yVal>
            <c:numRef>
              <c:f>Sheet1!$J$2:$J$32</c:f>
              <c:numCache>
                <c:formatCode>_(* #,##0_);_(* \(#,##0\);_(* "-"??_);_(@_)</c:formatCode>
                <c:ptCount val="31"/>
                <c:pt idx="0">
                  <c:v>1813.8209545344571</c:v>
                </c:pt>
                <c:pt idx="1">
                  <c:v>1871.5512897954691</c:v>
                </c:pt>
                <c:pt idx="2">
                  <c:v>1905.0447291434575</c:v>
                </c:pt>
                <c:pt idx="3">
                  <c:v>1931.2311990489129</c:v>
                </c:pt>
                <c:pt idx="4">
                  <c:v>1961.2834362811714</c:v>
                </c:pt>
                <c:pt idx="5">
                  <c:v>1998.3099920711677</c:v>
                </c:pt>
                <c:pt idx="6">
                  <c:v>2035.8530031412711</c:v>
                </c:pt>
                <c:pt idx="7">
                  <c:v>2082.6661468740167</c:v>
                </c:pt>
                <c:pt idx="8">
                  <c:v>2121.7037002184506</c:v>
                </c:pt>
                <c:pt idx="9">
                  <c:v>2176.4470890112352</c:v>
                </c:pt>
                <c:pt idx="10">
                  <c:v>2226.9424127004972</c:v>
                </c:pt>
                <c:pt idx="11">
                  <c:v>2281.6400016240354</c:v>
                </c:pt>
                <c:pt idx="12">
                  <c:v>2335.7822715148786</c:v>
                </c:pt>
                <c:pt idx="13">
                  <c:v>2391.9024231631502</c:v>
                </c:pt>
                <c:pt idx="14">
                  <c:v>2451.4164495011487</c:v>
                </c:pt>
                <c:pt idx="15">
                  <c:v>2513.2443886253709</c:v>
                </c:pt>
                <c:pt idx="16">
                  <c:v>2579.4169688739375</c:v>
                </c:pt>
                <c:pt idx="17">
                  <c:v>2649.7312340412518</c:v>
                </c:pt>
                <c:pt idx="18">
                  <c:v>2724.6589705904635</c:v>
                </c:pt>
                <c:pt idx="19">
                  <c:v>2801.7426583770716</c:v>
                </c:pt>
                <c:pt idx="20">
                  <c:v>2884.2033792836514</c:v>
                </c:pt>
                <c:pt idx="21">
                  <c:v>2973.7673263378647</c:v>
                </c:pt>
                <c:pt idx="22">
                  <c:v>3066.722636518834</c:v>
                </c:pt>
                <c:pt idx="23">
                  <c:v>3164.0086621100854</c:v>
                </c:pt>
                <c:pt idx="24">
                  <c:v>3265.4881261501819</c:v>
                </c:pt>
                <c:pt idx="25">
                  <c:v>3372.0083711233856</c:v>
                </c:pt>
                <c:pt idx="26">
                  <c:v>3484.3688278875784</c:v>
                </c:pt>
                <c:pt idx="27">
                  <c:v>3596.4513205812677</c:v>
                </c:pt>
                <c:pt idx="28">
                  <c:v>3719.3097865881514</c:v>
                </c:pt>
                <c:pt idx="29">
                  <c:v>3851.3745137477567</c:v>
                </c:pt>
                <c:pt idx="30">
                  <c:v>3980.4321877060847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38047536"/>
        <c:axId val="238048096"/>
      </c:scatterChart>
      <c:valAx>
        <c:axId val="238047536"/>
        <c:scaling>
          <c:orientation val="minMax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8048096"/>
        <c:crosses val="autoZero"/>
        <c:crossBetween val="midCat"/>
      </c:valAx>
      <c:valAx>
        <c:axId val="238048096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6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804753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0.05429</cdr:x>
      <cdr:y>0.91362</cdr:y>
    </cdr:from>
    <cdr:to>
      <cdr:x>0.26725</cdr:x>
      <cdr:y>0.98097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442461" y="2857223"/>
          <a:ext cx="1735643" cy="2106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dirty="0" smtClean="0"/>
            <a:t>2013</a:t>
          </a:r>
          <a:endParaRPr lang="en-US" sz="1200" dirty="0"/>
        </a:p>
      </cdr:txBody>
    </cdr:sp>
  </cdr:relSizeAnchor>
  <cdr:relSizeAnchor xmlns:cdr="http://schemas.openxmlformats.org/drawingml/2006/chartDrawing">
    <cdr:from>
      <cdr:x>0.23798</cdr:x>
      <cdr:y>0.91362</cdr:y>
    </cdr:from>
    <cdr:to>
      <cdr:x>0.46021</cdr:x>
      <cdr:y>0.98097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1939564" y="2857224"/>
          <a:ext cx="1811194" cy="2106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dirty="0" smtClean="0"/>
            <a:t>2014</a:t>
          </a:r>
          <a:endParaRPr lang="en-US" sz="1200" dirty="0"/>
        </a:p>
      </cdr:txBody>
    </cdr:sp>
  </cdr:relSizeAnchor>
  <cdr:relSizeAnchor xmlns:cdr="http://schemas.openxmlformats.org/drawingml/2006/chartDrawing">
    <cdr:from>
      <cdr:x>0.41021</cdr:x>
      <cdr:y>0.91044</cdr:y>
    </cdr:from>
    <cdr:to>
      <cdr:x>0.62317</cdr:x>
      <cdr:y>0.97779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3343253" y="2847285"/>
          <a:ext cx="1735642" cy="2106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dirty="0" smtClean="0"/>
            <a:t>2015</a:t>
          </a:r>
          <a:endParaRPr lang="en-US" sz="1200" dirty="0"/>
        </a:p>
      </cdr:txBody>
    </cdr:sp>
  </cdr:relSizeAnchor>
  <cdr:relSizeAnchor xmlns:cdr="http://schemas.openxmlformats.org/drawingml/2006/chartDrawing">
    <cdr:from>
      <cdr:x>0.23667</cdr:x>
      <cdr:y>0.80377</cdr:y>
    </cdr:from>
    <cdr:to>
      <cdr:x>0.23667</cdr:x>
      <cdr:y>0.93846</cdr:y>
    </cdr:to>
    <cdr:cxnSp macro="">
      <cdr:nvCxnSpPr>
        <cdr:cNvPr id="7" name="Straight Connector 6"/>
        <cdr:cNvCxnSpPr/>
      </cdr:nvCxnSpPr>
      <cdr:spPr>
        <a:xfrm xmlns:a="http://schemas.openxmlformats.org/drawingml/2006/main">
          <a:off x="1928877" y="2513701"/>
          <a:ext cx="0" cy="42122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0.42181</cdr:x>
      <cdr:y>0.80496</cdr:y>
    </cdr:from>
    <cdr:to>
      <cdr:x>0.42181</cdr:x>
      <cdr:y>0.93965</cdr:y>
    </cdr:to>
    <cdr:cxnSp macro="">
      <cdr:nvCxnSpPr>
        <cdr:cNvPr id="8" name="Straight Connector 7"/>
        <cdr:cNvCxnSpPr/>
      </cdr:nvCxnSpPr>
      <cdr:spPr>
        <a:xfrm xmlns:a="http://schemas.openxmlformats.org/drawingml/2006/main">
          <a:off x="3437752" y="2517419"/>
          <a:ext cx="0" cy="42122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0.78429</cdr:x>
      <cdr:y>0.80178</cdr:y>
    </cdr:from>
    <cdr:to>
      <cdr:x>0.78429</cdr:x>
      <cdr:y>0.93647</cdr:y>
    </cdr:to>
    <cdr:cxnSp macro="">
      <cdr:nvCxnSpPr>
        <cdr:cNvPr id="10" name="Straight Connector 9"/>
        <cdr:cNvCxnSpPr/>
      </cdr:nvCxnSpPr>
      <cdr:spPr>
        <a:xfrm xmlns:a="http://schemas.openxmlformats.org/drawingml/2006/main">
          <a:off x="6232772" y="3511727"/>
          <a:ext cx="0" cy="58993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0.59146</cdr:x>
      <cdr:y>0.91044</cdr:y>
    </cdr:from>
    <cdr:to>
      <cdr:x>0.82294</cdr:x>
      <cdr:y>0.97779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4820478" y="2847285"/>
          <a:ext cx="1886582" cy="2106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dirty="0" smtClean="0"/>
            <a:t>2016</a:t>
          </a:r>
          <a:endParaRPr lang="en-US" sz="1200" dirty="0"/>
        </a:p>
      </cdr:txBody>
    </cdr:sp>
  </cdr:relSizeAnchor>
  <cdr:relSizeAnchor xmlns:cdr="http://schemas.openxmlformats.org/drawingml/2006/chartDrawing">
    <cdr:from>
      <cdr:x>0.60121</cdr:x>
      <cdr:y>0.80532</cdr:y>
    </cdr:from>
    <cdr:to>
      <cdr:x>0.60121</cdr:x>
      <cdr:y>0.94001</cdr:y>
    </cdr:to>
    <cdr:cxnSp macro="">
      <cdr:nvCxnSpPr>
        <cdr:cNvPr id="9" name="Straight Connector 8"/>
        <cdr:cNvCxnSpPr/>
      </cdr:nvCxnSpPr>
      <cdr:spPr>
        <a:xfrm xmlns:a="http://schemas.openxmlformats.org/drawingml/2006/main">
          <a:off x="4899908" y="2518523"/>
          <a:ext cx="0" cy="42122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0.76852</cdr:x>
      <cdr:y>0.90761</cdr:y>
    </cdr:from>
    <cdr:to>
      <cdr:x>1</cdr:x>
      <cdr:y>0.97496</cdr:y>
    </cdr:to>
    <cdr:sp macro="" textlink="">
      <cdr:nvSpPr>
        <cdr:cNvPr id="12" name="TextBox 1"/>
        <cdr:cNvSpPr txBox="1"/>
      </cdr:nvSpPr>
      <cdr:spPr>
        <a:xfrm xmlns:a="http://schemas.openxmlformats.org/drawingml/2006/main">
          <a:off x="6263505" y="2838450"/>
          <a:ext cx="1886582" cy="2106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dirty="0" smtClean="0"/>
            <a:t>2017</a:t>
          </a:r>
          <a:endParaRPr lang="en-US" sz="12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0.67196</cdr:x>
      <cdr:y>0.0934</cdr:y>
    </cdr:from>
    <cdr:to>
      <cdr:x>0.78624</cdr:x>
      <cdr:y>0.19608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376332" y="287488"/>
          <a:ext cx="914400" cy="3160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200" dirty="0" smtClean="0">
              <a:solidFill>
                <a:srgbClr val="002060"/>
              </a:solidFill>
            </a:rPr>
            <a:t>OECD</a:t>
          </a:r>
          <a:endParaRPr lang="en-US" sz="1200" dirty="0">
            <a:solidFill>
              <a:srgbClr val="002060"/>
            </a:solidFill>
          </a:endParaRPr>
        </a:p>
      </cdr:txBody>
    </cdr:sp>
  </cdr:relSizeAnchor>
  <cdr:relSizeAnchor xmlns:cdr="http://schemas.openxmlformats.org/drawingml/2006/chartDrawing">
    <cdr:from>
      <cdr:x>0.43139</cdr:x>
      <cdr:y>0.34461</cdr:y>
    </cdr:from>
    <cdr:to>
      <cdr:x>0.54568</cdr:x>
      <cdr:y>0.4473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3451577" y="1060777"/>
          <a:ext cx="914400" cy="3160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dirty="0" smtClean="0">
              <a:solidFill>
                <a:srgbClr val="C00000"/>
              </a:solidFill>
            </a:rPr>
            <a:t>China</a:t>
          </a:r>
          <a:endParaRPr lang="en-US" sz="1200" dirty="0">
            <a:solidFill>
              <a:srgbClr val="C00000"/>
            </a:solidFill>
          </a:endParaRPr>
        </a:p>
      </cdr:txBody>
    </cdr:sp>
  </cdr:relSizeAnchor>
  <cdr:relSizeAnchor xmlns:cdr="http://schemas.openxmlformats.org/drawingml/2006/chartDrawing">
    <cdr:from>
      <cdr:x>0.27595</cdr:x>
      <cdr:y>0.69251</cdr:y>
    </cdr:from>
    <cdr:to>
      <cdr:x>0.48053</cdr:x>
      <cdr:y>0.8356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2207860" y="2131659"/>
          <a:ext cx="1636890" cy="4404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dirty="0" smtClean="0">
              <a:solidFill>
                <a:srgbClr val="169DD8"/>
              </a:solidFill>
            </a:rPr>
            <a:t>Other</a:t>
          </a:r>
        </a:p>
        <a:p xmlns:a="http://schemas.openxmlformats.org/drawingml/2006/main">
          <a:r>
            <a:rPr lang="en-US" sz="1200" dirty="0" smtClean="0">
              <a:solidFill>
                <a:srgbClr val="169DD8"/>
              </a:solidFill>
            </a:rPr>
            <a:t>non-OECD Asia</a:t>
          </a:r>
          <a:endParaRPr lang="en-US" sz="1200" dirty="0">
            <a:solidFill>
              <a:srgbClr val="169DD8"/>
            </a:solidFill>
          </a:endParaRPr>
        </a:p>
      </cdr:txBody>
    </cdr:sp>
  </cdr:relSizeAnchor>
  <cdr:relSizeAnchor xmlns:cdr="http://schemas.openxmlformats.org/drawingml/2006/chartDrawing">
    <cdr:from>
      <cdr:x>0.09347</cdr:x>
      <cdr:y>0.65451</cdr:y>
    </cdr:from>
    <cdr:to>
      <cdr:x>0.20776</cdr:x>
      <cdr:y>0.7572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747888" y="2014688"/>
          <a:ext cx="914400" cy="3160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dirty="0" smtClean="0">
              <a:solidFill>
                <a:schemeClr val="accent3"/>
              </a:solidFill>
            </a:rPr>
            <a:t>Africa</a:t>
          </a:r>
          <a:endParaRPr lang="en-US" sz="1200" dirty="0">
            <a:solidFill>
              <a:schemeClr val="accent3"/>
            </a:solidFill>
          </a:endParaRPr>
        </a:p>
      </cdr:txBody>
    </cdr:sp>
  </cdr:relSizeAnchor>
  <cdr:relSizeAnchor xmlns:cdr="http://schemas.openxmlformats.org/drawingml/2006/chartDrawing">
    <cdr:from>
      <cdr:x>0.20443</cdr:x>
      <cdr:y>0.57999</cdr:y>
    </cdr:from>
    <cdr:to>
      <cdr:x>0.31872</cdr:x>
      <cdr:y>0.68268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1635634" y="1785304"/>
          <a:ext cx="914435" cy="3160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dirty="0" smtClean="0">
              <a:solidFill>
                <a:srgbClr val="C5600D"/>
              </a:solidFill>
            </a:rPr>
            <a:t>India</a:t>
          </a:r>
          <a:endParaRPr lang="en-US" sz="1200" dirty="0">
            <a:solidFill>
              <a:srgbClr val="C5600D"/>
            </a:solidFill>
          </a:endParaRPr>
        </a:p>
      </cdr:txBody>
    </cdr:sp>
  </cdr:relSizeAnchor>
  <cdr:relSizeAnchor xmlns:cdr="http://schemas.openxmlformats.org/drawingml/2006/chartDrawing">
    <cdr:from>
      <cdr:x>0.23598</cdr:x>
      <cdr:y>0.71091</cdr:y>
    </cdr:from>
    <cdr:to>
      <cdr:x>0.27595</cdr:x>
      <cdr:y>0.76405</cdr:y>
    </cdr:to>
    <cdr:cxnSp macro="">
      <cdr:nvCxnSpPr>
        <cdr:cNvPr id="9" name="Straight Arrow Connector 8"/>
        <cdr:cNvCxnSpPr>
          <a:stCxn xmlns:a="http://schemas.openxmlformats.org/drawingml/2006/main" id="5" idx="1"/>
        </cdr:cNvCxnSpPr>
      </cdr:nvCxnSpPr>
      <cdr:spPr>
        <a:xfrm xmlns:a="http://schemas.openxmlformats.org/drawingml/2006/main" flipH="1" flipV="1">
          <a:off x="1888068" y="2188282"/>
          <a:ext cx="319792" cy="163599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5138"/>
          </a:xfrm>
          <a:prstGeom prst="rect">
            <a:avLst/>
          </a:prstGeom>
        </p:spPr>
        <p:txBody>
          <a:bodyPr vert="horz" lIns="91419" tIns="45709" rIns="91419" bIns="4570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1"/>
            <a:ext cx="3038475" cy="465138"/>
          </a:xfrm>
          <a:prstGeom prst="rect">
            <a:avLst/>
          </a:prstGeom>
        </p:spPr>
        <p:txBody>
          <a:bodyPr vert="horz" lIns="91419" tIns="45709" rIns="91419" bIns="4570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ED25893-A83F-48CE-B658-2412045A40A5}" type="datetimeFigureOut">
              <a:rPr lang="en-US"/>
              <a:pPr>
                <a:defRPr/>
              </a:pPr>
              <a:t>6/8/2016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19" tIns="45709" rIns="91419" bIns="4570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19" tIns="45709" rIns="91419" bIns="4570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91D3A1A-398C-4278-B50A-5F8985FF03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3746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5138"/>
          </a:xfrm>
          <a:prstGeom prst="rect">
            <a:avLst/>
          </a:prstGeom>
        </p:spPr>
        <p:txBody>
          <a:bodyPr vert="horz" lIns="93150" tIns="46576" rIns="93150" bIns="4657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1"/>
            <a:ext cx="3038475" cy="465138"/>
          </a:xfrm>
          <a:prstGeom prst="rect">
            <a:avLst/>
          </a:prstGeom>
        </p:spPr>
        <p:txBody>
          <a:bodyPr vert="horz" lIns="93150" tIns="46576" rIns="93150" bIns="4657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F5DD0C8-C8A1-48F2-871C-E859113BC4F1}" type="datetimeFigureOut">
              <a:rPr lang="en-US"/>
              <a:pPr>
                <a:defRPr/>
              </a:pPr>
              <a:t>6/8/2016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0" tIns="46576" rIns="93150" bIns="46576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6" y="4416425"/>
            <a:ext cx="5607050" cy="4183063"/>
          </a:xfrm>
          <a:prstGeom prst="rect">
            <a:avLst/>
          </a:prstGeom>
        </p:spPr>
        <p:txBody>
          <a:bodyPr vert="horz" lIns="93150" tIns="46576" rIns="93150" bIns="4657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3150" tIns="46576" rIns="93150" bIns="4657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50" tIns="46576" rIns="93150" bIns="4657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C049336-6624-4A1E-9498-510DC43D0C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1556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049336-6624-4A1E-9498-510DC43D0CD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2734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59027" y="4301654"/>
            <a:ext cx="6710901" cy="4691276"/>
          </a:xfrm>
        </p:spPr>
        <p:txBody>
          <a:bodyPr>
            <a:normAutofit/>
          </a:bodyPr>
          <a:lstStyle/>
          <a:p>
            <a:pPr marL="239289" indent="-239289">
              <a:spcBef>
                <a:spcPts val="601"/>
              </a:spcBef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A4C88-B6CE-4DF6-AC5C-0E11A83F5D76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1474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 txBox="1">
            <a:spLocks noGrp="1" noChangeArrowheads="1"/>
          </p:cNvSpPr>
          <p:nvPr/>
        </p:nvSpPr>
        <p:spPr bwMode="auto">
          <a:xfrm>
            <a:off x="3970338" y="8829678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33" tIns="46567" rIns="93133" bIns="46567" anchor="b"/>
          <a:lstStyle/>
          <a:p>
            <a:pPr algn="r" defTabSz="930104"/>
            <a:fld id="{10E5EEC7-062D-4A4F-B235-43C101952428}" type="slidenum">
              <a:rPr lang="en-US" sz="1300"/>
              <a:pPr algn="r" defTabSz="930104"/>
              <a:t>12</a:t>
            </a:fld>
            <a:endParaRPr lang="en-US" sz="1300" dirty="0"/>
          </a:p>
        </p:txBody>
      </p:sp>
      <p:sp>
        <p:nvSpPr>
          <p:cNvPr id="27650" name="Rectangle 7"/>
          <p:cNvSpPr txBox="1">
            <a:spLocks noGrp="1" noChangeArrowheads="1"/>
          </p:cNvSpPr>
          <p:nvPr/>
        </p:nvSpPr>
        <p:spPr bwMode="auto">
          <a:xfrm>
            <a:off x="3970338" y="8831266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19" tIns="46612" rIns="93219" bIns="46612" anchor="b"/>
          <a:lstStyle/>
          <a:p>
            <a:pPr algn="r" defTabSz="931693"/>
            <a:fld id="{82F1F28D-463C-4AD6-BC28-DCFFF59488E5}" type="slidenum">
              <a:rPr lang="en-US" sz="1300"/>
              <a:pPr algn="r" defTabSz="931693"/>
              <a:t>12</a:t>
            </a:fld>
            <a:endParaRPr lang="en-US" sz="1300" dirty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3925" y="93663"/>
            <a:ext cx="5257800" cy="2959100"/>
          </a:xfrm>
          <a:ln/>
        </p:spPr>
      </p:sp>
      <p:sp>
        <p:nvSpPr>
          <p:cNvPr id="27652" name="Rectangle 94"/>
          <p:cNvSpPr>
            <a:spLocks noGrp="1" noChangeArrowheads="1"/>
          </p:cNvSpPr>
          <p:nvPr>
            <p:ph type="body" idx="1"/>
          </p:nvPr>
        </p:nvSpPr>
        <p:spPr>
          <a:xfrm>
            <a:off x="66917" y="3099860"/>
            <a:ext cx="6863819" cy="3948744"/>
          </a:xfrm>
          <a:noFill/>
          <a:ln/>
        </p:spPr>
        <p:txBody>
          <a:bodyPr lIns="93133" tIns="46567" rIns="93133" bIns="46567">
            <a:normAutofit/>
          </a:bodyPr>
          <a:lstStyle/>
          <a:p>
            <a:pPr marL="171818" indent="-171818">
              <a:spcBef>
                <a:spcPts val="601"/>
              </a:spcBef>
              <a:buFont typeface="Arial" panose="020B0604020202020204" pitchFamily="34" charset="0"/>
              <a:buChar char="•"/>
            </a:pP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271772" y="6845839"/>
          <a:ext cx="6553819" cy="2216408"/>
        </p:xfrm>
        <a:graphic>
          <a:graphicData uri="http://schemas.openxmlformats.org/drawingml/2006/table">
            <a:tbl>
              <a:tblPr/>
              <a:tblGrid>
                <a:gridCol w="1589979"/>
                <a:gridCol w="620480"/>
                <a:gridCol w="620480"/>
                <a:gridCol w="620480"/>
                <a:gridCol w="620480"/>
                <a:gridCol w="620480"/>
                <a:gridCol w="620480"/>
                <a:gridCol w="620480"/>
                <a:gridCol w="620480"/>
              </a:tblGrid>
              <a:tr h="40783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trillion cubic feet</a:t>
                      </a:r>
                    </a:p>
                  </a:txBody>
                  <a:tcPr marL="7241" marR="7241" marT="72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41" marR="7241" marT="72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41" marR="7241" marT="72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41" marR="7241" marT="72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41" marR="7241" marT="72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41" marR="7241" marT="72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41" marR="7241" marT="72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2013-2040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41" marR="7241" marT="72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2013-2040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41" marR="7241" marT="72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32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417" marR="6417" marT="64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2005</a:t>
                      </a:r>
                    </a:p>
                  </a:txBody>
                  <a:tcPr marL="9561" marR="9561" marT="9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2010</a:t>
                      </a:r>
                    </a:p>
                  </a:txBody>
                  <a:tcPr marL="9561" marR="9561" marT="9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</a:t>
                      </a:r>
                    </a:p>
                  </a:txBody>
                  <a:tcPr marL="9561" marR="9561" marT="9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2020</a:t>
                      </a:r>
                    </a:p>
                  </a:txBody>
                  <a:tcPr marL="9561" marR="9561" marT="9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2025</a:t>
                      </a:r>
                    </a:p>
                  </a:txBody>
                  <a:tcPr marL="9561" marR="9561" marT="9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2040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61" marR="9561" marT="9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%change</a:t>
                      </a:r>
                    </a:p>
                  </a:txBody>
                  <a:tcPr marL="6417" marR="6417" marT="64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AAGR, %</a:t>
                      </a:r>
                    </a:p>
                  </a:txBody>
                  <a:tcPr marL="6417" marR="6417" marT="64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325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Coalbed methane</a:t>
                      </a:r>
                    </a:p>
                  </a:txBody>
                  <a:tcPr marL="7241" marR="7241" marT="72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1.75</a:t>
                      </a:r>
                    </a:p>
                  </a:txBody>
                  <a:tcPr marL="9561" marR="9561" marT="9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1.81</a:t>
                      </a:r>
                    </a:p>
                  </a:txBody>
                  <a:tcPr marL="9561" marR="9561" marT="9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1.38</a:t>
                      </a:r>
                    </a:p>
                  </a:txBody>
                  <a:tcPr marL="9561" marR="9561" marT="9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1.45</a:t>
                      </a:r>
                    </a:p>
                  </a:txBody>
                  <a:tcPr marL="9561" marR="9561" marT="9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1.32</a:t>
                      </a:r>
                    </a:p>
                  </a:txBody>
                  <a:tcPr marL="9561" marR="9561" marT="9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1.25</a:t>
                      </a:r>
                    </a:p>
                  </a:txBody>
                  <a:tcPr marL="9561" marR="9561" marT="9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-3%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41" marR="7241" marT="72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-0.1%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41" marR="7241" marT="72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295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Alaska</a:t>
                      </a:r>
                    </a:p>
                  </a:txBody>
                  <a:tcPr marL="7241" marR="7241" marT="72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0.46</a:t>
                      </a:r>
                    </a:p>
                  </a:txBody>
                  <a:tcPr marL="9561" marR="9561" marT="9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0.35</a:t>
                      </a:r>
                    </a:p>
                  </a:txBody>
                  <a:tcPr marL="9561" marR="9561" marT="9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</a:t>
                      </a:r>
                    </a:p>
                  </a:txBody>
                  <a:tcPr marL="9561" marR="9561" marT="9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0.27</a:t>
                      </a:r>
                    </a:p>
                  </a:txBody>
                  <a:tcPr marL="9561" marR="9561" marT="9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0.25</a:t>
                      </a:r>
                    </a:p>
                  </a:txBody>
                  <a:tcPr marL="9561" marR="9561" marT="9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1.15</a:t>
                      </a:r>
                    </a:p>
                  </a:txBody>
                  <a:tcPr marL="9561" marR="9561" marT="9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264%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41" marR="7241" marT="72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4.9%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41" marR="7241" marT="72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325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Lower 48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offshore</a:t>
                      </a:r>
                    </a:p>
                  </a:txBody>
                  <a:tcPr marL="7241" marR="7241" marT="72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3.37</a:t>
                      </a:r>
                    </a:p>
                  </a:txBody>
                  <a:tcPr marL="9561" marR="9561" marT="9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2.44</a:t>
                      </a:r>
                    </a:p>
                  </a:txBody>
                  <a:tcPr marL="9561" marR="9561" marT="9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1.61</a:t>
                      </a:r>
                    </a:p>
                  </a:txBody>
                  <a:tcPr marL="9561" marR="9561" marT="9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2.03</a:t>
                      </a:r>
                    </a:p>
                  </a:txBody>
                  <a:tcPr marL="9561" marR="9561" marT="9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2.16</a:t>
                      </a:r>
                    </a:p>
                  </a:txBody>
                  <a:tcPr marL="9561" marR="9561" marT="9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2.81</a:t>
                      </a:r>
                    </a:p>
                  </a:txBody>
                  <a:tcPr marL="9561" marR="9561" marT="9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93%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41" marR="7241" marT="72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2.5%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41" marR="7241" marT="72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325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Other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41" marR="7241" marT="72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6.73</a:t>
                      </a:r>
                    </a:p>
                  </a:txBody>
                  <a:tcPr marL="9561" marR="9561" marT="9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5.77</a:t>
                      </a:r>
                    </a:p>
                  </a:txBody>
                  <a:tcPr marL="9561" marR="9561" marT="9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4.81</a:t>
                      </a:r>
                    </a:p>
                  </a:txBody>
                  <a:tcPr marL="9561" marR="9561" marT="9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4.42</a:t>
                      </a:r>
                    </a:p>
                  </a:txBody>
                  <a:tcPr marL="9561" marR="9561" marT="9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4.19</a:t>
                      </a:r>
                    </a:p>
                  </a:txBody>
                  <a:tcPr marL="9561" marR="9561" marT="9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3.69</a:t>
                      </a:r>
                    </a:p>
                  </a:txBody>
                  <a:tcPr marL="9561" marR="9561" marT="9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-34%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41" marR="7241" marT="72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-1.5%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41" marR="7241" marT="72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325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Tight gas</a:t>
                      </a:r>
                    </a:p>
                  </a:txBody>
                  <a:tcPr marL="7241" marR="7241" marT="72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4.61</a:t>
                      </a:r>
                    </a:p>
                  </a:txBody>
                  <a:tcPr marL="9561" marR="9561" marT="9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5.47</a:t>
                      </a:r>
                    </a:p>
                  </a:txBody>
                  <a:tcPr marL="9561" marR="9561" marT="9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4.7</a:t>
                      </a:r>
                    </a:p>
                  </a:txBody>
                  <a:tcPr marL="9561" marR="9561" marT="9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5.21</a:t>
                      </a:r>
                    </a:p>
                  </a:txBody>
                  <a:tcPr marL="9561" marR="9561" marT="9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5.55</a:t>
                      </a:r>
                    </a:p>
                  </a:txBody>
                  <a:tcPr marL="9561" marR="9561" marT="9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6.97</a:t>
                      </a:r>
                    </a:p>
                  </a:txBody>
                  <a:tcPr marL="9561" marR="9561" marT="9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59%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41" marR="7241" marT="72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1.7%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41" marR="7241" marT="72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325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Shale gas</a:t>
                      </a:r>
                    </a:p>
                  </a:txBody>
                  <a:tcPr marL="7241" marR="7241" marT="72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1.14</a:t>
                      </a:r>
                    </a:p>
                  </a:txBody>
                  <a:tcPr marL="9561" marR="9561" marT="9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5.47</a:t>
                      </a:r>
                    </a:p>
                  </a:txBody>
                  <a:tcPr marL="9561" marR="9561" marT="9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13.62</a:t>
                      </a:r>
                    </a:p>
                  </a:txBody>
                  <a:tcPr marL="9561" marR="9561" marT="9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15.44</a:t>
                      </a:r>
                    </a:p>
                  </a:txBody>
                  <a:tcPr marL="9561" marR="9561" marT="9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17.03</a:t>
                      </a:r>
                    </a:p>
                  </a:txBody>
                  <a:tcPr marL="9561" marR="9561" marT="9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19.58</a:t>
                      </a:r>
                    </a:p>
                  </a:txBody>
                  <a:tcPr marL="9561" marR="9561" marT="9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73%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41" marR="7241" marT="72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2.0%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41" marR="7241" marT="72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325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</a:p>
                  </a:txBody>
                  <a:tcPr marL="7241" marR="7241" marT="72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18.05</a:t>
                      </a:r>
                    </a:p>
                  </a:txBody>
                  <a:tcPr marL="9561" marR="9561" marT="9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21.32</a:t>
                      </a:r>
                    </a:p>
                  </a:txBody>
                  <a:tcPr marL="9561" marR="9561" marT="9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26.43</a:t>
                      </a:r>
                    </a:p>
                  </a:txBody>
                  <a:tcPr marL="9561" marR="9561" marT="9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28.82</a:t>
                      </a:r>
                    </a:p>
                  </a:txBody>
                  <a:tcPr marL="9561" marR="9561" marT="9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30.51</a:t>
                      </a:r>
                    </a:p>
                  </a:txBody>
                  <a:tcPr marL="9561" marR="9561" marT="9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35.45</a:t>
                      </a:r>
                    </a:p>
                  </a:txBody>
                  <a:tcPr marL="9561" marR="9561" marT="9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45%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41" marR="7241" marT="72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1.4%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41" marR="7241" marT="72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62841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 txBox="1">
            <a:spLocks noGrp="1" noChangeArrowheads="1"/>
          </p:cNvSpPr>
          <p:nvPr/>
        </p:nvSpPr>
        <p:spPr bwMode="auto">
          <a:xfrm>
            <a:off x="3970338" y="8829677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04" tIns="46553" rIns="93104" bIns="46553" anchor="b"/>
          <a:lstStyle/>
          <a:p>
            <a:pPr algn="r" defTabSz="929813"/>
            <a:fld id="{10E5EEC7-062D-4A4F-B235-43C101952428}" type="slidenum">
              <a:rPr lang="en-US" sz="1200">
                <a:solidFill>
                  <a:prstClr val="black"/>
                </a:solidFill>
              </a:rPr>
              <a:pPr algn="r" defTabSz="929813"/>
              <a:t>13</a:t>
            </a:fld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27650" name="Rectangle 7"/>
          <p:cNvSpPr txBox="1">
            <a:spLocks noGrp="1" noChangeArrowheads="1"/>
          </p:cNvSpPr>
          <p:nvPr/>
        </p:nvSpPr>
        <p:spPr bwMode="auto">
          <a:xfrm>
            <a:off x="3970338" y="8831266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90" tIns="46597" rIns="93190" bIns="46597" anchor="b"/>
          <a:lstStyle/>
          <a:p>
            <a:pPr algn="r" defTabSz="931401"/>
            <a:fld id="{82F1F28D-463C-4AD6-BC28-DCFFF59488E5}" type="slidenum">
              <a:rPr lang="en-US" sz="1200">
                <a:solidFill>
                  <a:prstClr val="black"/>
                </a:solidFill>
              </a:rPr>
              <a:pPr algn="r" defTabSz="931401"/>
              <a:t>13</a:t>
            </a:fld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57238" y="493713"/>
            <a:ext cx="5513387" cy="3101975"/>
          </a:xfrm>
          <a:ln/>
        </p:spPr>
      </p:sp>
      <p:sp>
        <p:nvSpPr>
          <p:cNvPr id="27652" name="Rectangle 94"/>
          <p:cNvSpPr>
            <a:spLocks noGrp="1" noChangeArrowheads="1"/>
          </p:cNvSpPr>
          <p:nvPr>
            <p:ph type="body" idx="1"/>
          </p:nvPr>
        </p:nvSpPr>
        <p:spPr>
          <a:xfrm>
            <a:off x="1588" y="3554126"/>
            <a:ext cx="7008812" cy="3509994"/>
          </a:xfrm>
          <a:noFill/>
          <a:ln/>
        </p:spPr>
        <p:txBody>
          <a:bodyPr lIns="93104" tIns="46553" rIns="93104" bIns="46553">
            <a:noAutofit/>
          </a:bodyPr>
          <a:lstStyle/>
          <a:p>
            <a:pPr marL="229036" indent="-229036">
              <a:spcAft>
                <a:spcPts val="1200"/>
              </a:spcAft>
              <a:buFont typeface="Arial" pitchFamily="34" charset="0"/>
              <a:buChar char="•"/>
            </a:pP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156452" y="6940576"/>
          <a:ext cx="6496457" cy="2274032"/>
        </p:xfrm>
        <a:graphic>
          <a:graphicData uri="http://schemas.openxmlformats.org/drawingml/2006/table">
            <a:tbl>
              <a:tblPr/>
              <a:tblGrid>
                <a:gridCol w="1238056"/>
                <a:gridCol w="710645"/>
                <a:gridCol w="769585"/>
                <a:gridCol w="655451"/>
                <a:gridCol w="701019"/>
                <a:gridCol w="646394"/>
                <a:gridCol w="600873"/>
                <a:gridCol w="582665"/>
                <a:gridCol w="591769"/>
              </a:tblGrid>
              <a:tr h="12933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trillion cubic feet</a:t>
                      </a:r>
                    </a:p>
                  </a:txBody>
                  <a:tcPr marL="6416" marR="6416" marT="64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416" marR="6416" marT="64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416" marR="6416" marT="64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416" marR="6416" marT="64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416" marR="6416" marT="64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416" marR="6416" marT="64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416" marR="6416" marT="64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2013-2040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416" marR="6416" marT="64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2013-2040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416" marR="6416" marT="64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38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416" marR="6416" marT="64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2005</a:t>
                      </a:r>
                    </a:p>
                  </a:txBody>
                  <a:tcPr marL="9560" marR="9560" marT="9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2010</a:t>
                      </a:r>
                    </a:p>
                  </a:txBody>
                  <a:tcPr marL="9560" marR="9560" marT="9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</a:t>
                      </a:r>
                    </a:p>
                  </a:txBody>
                  <a:tcPr marL="9560" marR="9560" marT="9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2020</a:t>
                      </a:r>
                    </a:p>
                  </a:txBody>
                  <a:tcPr marL="9560" marR="9560" marT="9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2025</a:t>
                      </a:r>
                    </a:p>
                  </a:txBody>
                  <a:tcPr marL="9560" marR="9560" marT="9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2040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60" marR="9560" marT="9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%change</a:t>
                      </a:r>
                    </a:p>
                  </a:txBody>
                  <a:tcPr marL="6416" marR="6416" marT="64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AAGR, %</a:t>
                      </a:r>
                    </a:p>
                  </a:txBody>
                  <a:tcPr marL="6416" marR="6416" marT="64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386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Exports to Mexico</a:t>
                      </a:r>
                    </a:p>
                  </a:txBody>
                  <a:tcPr marL="6416" marR="6416" marT="64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0.31</a:t>
                      </a:r>
                    </a:p>
                  </a:txBody>
                  <a:tcPr marL="9560" marR="9560" marT="9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0.33</a:t>
                      </a:r>
                    </a:p>
                  </a:txBody>
                  <a:tcPr marL="9560" marR="9560" marT="9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0.85</a:t>
                      </a:r>
                    </a:p>
                  </a:txBody>
                  <a:tcPr marL="9560" marR="9560" marT="9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1.20</a:t>
                      </a:r>
                    </a:p>
                  </a:txBody>
                  <a:tcPr marL="9560" marR="9560" marT="9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1.34</a:t>
                      </a:r>
                    </a:p>
                  </a:txBody>
                  <a:tcPr marL="9560" marR="9560" marT="9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3.03</a:t>
                      </a:r>
                    </a:p>
                  </a:txBody>
                  <a:tcPr marL="9560" marR="9560" marT="9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360%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416" marR="6416" marT="64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5.8%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416" marR="6416" marT="64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386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Exports to Canada</a:t>
                      </a:r>
                    </a:p>
                  </a:txBody>
                  <a:tcPr marL="6416" marR="6416" marT="64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0.36</a:t>
                      </a:r>
                    </a:p>
                  </a:txBody>
                  <a:tcPr marL="9560" marR="9560" marT="9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0.74</a:t>
                      </a:r>
                    </a:p>
                  </a:txBody>
                  <a:tcPr marL="9560" marR="9560" marT="9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0.85</a:t>
                      </a:r>
                    </a:p>
                  </a:txBody>
                  <a:tcPr marL="9560" marR="9560" marT="9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1.07</a:t>
                      </a:r>
                    </a:p>
                  </a:txBody>
                  <a:tcPr marL="9560" marR="9560" marT="9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1.27</a:t>
                      </a:r>
                    </a:p>
                  </a:txBody>
                  <a:tcPr marL="9560" marR="9560" marT="9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0.93</a:t>
                      </a:r>
                    </a:p>
                  </a:txBody>
                  <a:tcPr marL="9560" marR="9560" marT="9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2%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416" marR="6416" marT="64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0.1%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416" marR="6416" marT="64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386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Lower 48 LNG exports</a:t>
                      </a:r>
                    </a:p>
                  </a:txBody>
                  <a:tcPr marL="6416" marR="6416" marT="64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0.07</a:t>
                      </a:r>
                    </a:p>
                  </a:txBody>
                  <a:tcPr marL="9560" marR="9560" marT="9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0.06</a:t>
                      </a:r>
                    </a:p>
                  </a:txBody>
                  <a:tcPr marL="9560" marR="9560" marT="9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0.09</a:t>
                      </a:r>
                    </a:p>
                  </a:txBody>
                  <a:tcPr marL="9560" marR="9560" marT="9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2.14</a:t>
                      </a:r>
                    </a:p>
                  </a:txBody>
                  <a:tcPr marL="9560" marR="9560" marT="9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2.55</a:t>
                      </a:r>
                    </a:p>
                  </a:txBody>
                  <a:tcPr marL="9560" marR="9560" marT="9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2.55</a:t>
                      </a:r>
                    </a:p>
                  </a:txBody>
                  <a:tcPr marL="9560" marR="9560" marT="9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NA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416" marR="6416" marT="64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17.7%</a:t>
                      </a:r>
                    </a:p>
                  </a:txBody>
                  <a:tcPr marL="6416" marR="6416" marT="64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386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Alaska LNG exports</a:t>
                      </a:r>
                    </a:p>
                  </a:txBody>
                  <a:tcPr marL="6416" marR="6416" marT="64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9560" marR="9560" marT="9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9560" marR="9560" marT="9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9560" marR="9560" marT="9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9560" marR="9560" marT="9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9560" marR="9560" marT="9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0.80</a:t>
                      </a:r>
                    </a:p>
                  </a:txBody>
                  <a:tcPr marL="9560" marR="9560" marT="9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NA</a:t>
                      </a:r>
                    </a:p>
                  </a:txBody>
                  <a:tcPr marL="6416" marR="6416" marT="64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NA</a:t>
                      </a:r>
                    </a:p>
                  </a:txBody>
                  <a:tcPr marL="6416" marR="6416" marT="64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386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Pipeline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Imports from Canada</a:t>
                      </a:r>
                    </a:p>
                  </a:txBody>
                  <a:tcPr marL="6416" marR="6416" marT="64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3.70</a:t>
                      </a:r>
                    </a:p>
                  </a:txBody>
                  <a:tcPr marL="9560" marR="9560" marT="9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3.28</a:t>
                      </a:r>
                    </a:p>
                  </a:txBody>
                  <a:tcPr marL="9560" marR="9560" marT="9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2.53</a:t>
                      </a:r>
                    </a:p>
                  </a:txBody>
                  <a:tcPr marL="9560" marR="9560" marT="9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1.80</a:t>
                      </a:r>
                    </a:p>
                  </a:txBody>
                  <a:tcPr marL="9560" marR="9560" marT="9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1.60</a:t>
                      </a:r>
                    </a:p>
                  </a:txBody>
                  <a:tcPr marL="9560" marR="9560" marT="9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1.63</a:t>
                      </a:r>
                    </a:p>
                  </a:txBody>
                  <a:tcPr marL="9560" marR="9560" marT="9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-41%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416" marR="6416" marT="64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1.9%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416" marR="6416" marT="64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386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Liquefied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Natural Gas Imports</a:t>
                      </a:r>
                    </a:p>
                  </a:txBody>
                  <a:tcPr marL="6416" marR="6416" marT="64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0.63</a:t>
                      </a:r>
                    </a:p>
                  </a:txBody>
                  <a:tcPr marL="9560" marR="9560" marT="9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0.43</a:t>
                      </a:r>
                    </a:p>
                  </a:txBody>
                  <a:tcPr marL="9560" marR="9560" marT="9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0.06</a:t>
                      </a:r>
                    </a:p>
                  </a:txBody>
                  <a:tcPr marL="9560" marR="9560" marT="9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0.07</a:t>
                      </a:r>
                    </a:p>
                  </a:txBody>
                  <a:tcPr marL="9560" marR="9560" marT="9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0.07</a:t>
                      </a:r>
                    </a:p>
                  </a:txBody>
                  <a:tcPr marL="9560" marR="9560" marT="9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0.07</a:t>
                      </a:r>
                    </a:p>
                  </a:txBody>
                  <a:tcPr marL="9560" marR="9560" marT="9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-33%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416" marR="6416" marT="64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-1.4%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416" marR="6416" marT="64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8940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049336-6624-4A1E-9498-510DC43D0CD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5095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68300" y="3924300"/>
            <a:ext cx="37084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4025" y="176213"/>
            <a:ext cx="6196013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89368" y="4004843"/>
            <a:ext cx="6412376" cy="5023411"/>
          </a:xfrm>
          <a:noFill/>
          <a:effectLst>
            <a:outerShdw blurRad="50800" dist="50800" dir="5400000" algn="ctr" rotWithShape="0">
              <a:schemeClr val="bg1"/>
            </a:outerShdw>
          </a:effectLst>
        </p:spPr>
        <p:txBody>
          <a:bodyPr>
            <a:normAutofit/>
          </a:bodyPr>
          <a:lstStyle/>
          <a:p>
            <a:pPr eaLnBrk="1" hangingPunct="1">
              <a:buFont typeface="Arial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A4C88-B6CE-4DF6-AC5C-0E11A83F5D76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8269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786288" y="4275852"/>
            <a:ext cx="2017222" cy="213971"/>
          </a:xfrm>
          <a:prstGeom prst="rect">
            <a:avLst/>
          </a:prstGeom>
          <a:solidFill>
            <a:srgbClr val="FFFF00"/>
          </a:solidFill>
        </p:spPr>
        <p:txBody>
          <a:bodyPr wrap="square" lIns="90788" tIns="45394" rIns="90788" bIns="45394" rtlCol="0">
            <a:spAutoFit/>
          </a:bodyPr>
          <a:lstStyle/>
          <a:p>
            <a:endParaRPr lang="en-US" sz="800" dirty="0"/>
          </a:p>
        </p:txBody>
      </p:sp>
      <p:sp>
        <p:nvSpPr>
          <p:cNvPr id="5" name="TextBox 4"/>
          <p:cNvSpPr txBox="1"/>
          <p:nvPr/>
        </p:nvSpPr>
        <p:spPr>
          <a:xfrm>
            <a:off x="706027" y="4124495"/>
            <a:ext cx="5433891" cy="213971"/>
          </a:xfrm>
          <a:prstGeom prst="rect">
            <a:avLst/>
          </a:prstGeom>
          <a:solidFill>
            <a:srgbClr val="FFFF00"/>
          </a:solidFill>
        </p:spPr>
        <p:txBody>
          <a:bodyPr wrap="square" lIns="90788" tIns="45394" rIns="90788" bIns="45394" rtlCol="0">
            <a:spAutoFit/>
          </a:bodyPr>
          <a:lstStyle/>
          <a:p>
            <a:endParaRPr lang="en-US" sz="8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3225" y="592138"/>
            <a:ext cx="6153150" cy="3462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5941" y="4162334"/>
            <a:ext cx="5567532" cy="4704698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A4C88-B6CE-4DF6-AC5C-0E11A83F5D76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8326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806700" y="4305300"/>
            <a:ext cx="2032000" cy="21544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sz="800" dirty="0"/>
          </a:p>
        </p:txBody>
      </p:sp>
      <p:sp>
        <p:nvSpPr>
          <p:cNvPr id="5" name="TextBox 4"/>
          <p:cNvSpPr txBox="1"/>
          <p:nvPr/>
        </p:nvSpPr>
        <p:spPr>
          <a:xfrm>
            <a:off x="711200" y="4152900"/>
            <a:ext cx="5473700" cy="21544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sz="8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5953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4191000"/>
            <a:ext cx="5608320" cy="473710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A4C88-B6CE-4DF6-AC5C-0E11A83F5D76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9167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4670979"/>
            <a:ext cx="5608320" cy="3928193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A4C88-B6CE-4DF6-AC5C-0E11A83F5D76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49198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806700" y="4305300"/>
            <a:ext cx="2032000" cy="21544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sz="800" dirty="0"/>
          </a:p>
        </p:txBody>
      </p:sp>
      <p:sp>
        <p:nvSpPr>
          <p:cNvPr id="5" name="TextBox 4"/>
          <p:cNvSpPr txBox="1"/>
          <p:nvPr/>
        </p:nvSpPr>
        <p:spPr>
          <a:xfrm>
            <a:off x="711200" y="4152900"/>
            <a:ext cx="5473700" cy="21544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sz="8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5953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4191000"/>
            <a:ext cx="5608320" cy="473710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A4C88-B6CE-4DF6-AC5C-0E11A83F5D76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61711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A4C88-B6CE-4DF6-AC5C-0E11A83F5D76}" type="slidenum">
              <a:rPr lang="en-US" smtClean="0">
                <a:solidFill>
                  <a:prstClr val="black"/>
                </a:solidFill>
              </a:rPr>
              <a:pPr/>
              <a:t>20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77651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320" y="5000625"/>
            <a:ext cx="5655734" cy="3181350"/>
          </a:xfrm>
          <a:prstGeom prst="rect">
            <a:avLst/>
          </a:prstGeom>
        </p:spPr>
      </p:pic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8014895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806700" y="4305300"/>
            <a:ext cx="2032000" cy="21544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sz="800" dirty="0"/>
          </a:p>
        </p:txBody>
      </p:sp>
      <p:sp>
        <p:nvSpPr>
          <p:cNvPr id="5" name="TextBox 4"/>
          <p:cNvSpPr txBox="1"/>
          <p:nvPr/>
        </p:nvSpPr>
        <p:spPr>
          <a:xfrm>
            <a:off x="711200" y="4152900"/>
            <a:ext cx="5473700" cy="21544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sz="8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5953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4191000"/>
            <a:ext cx="5608320" cy="4737100"/>
          </a:xfrm>
        </p:spPr>
        <p:txBody>
          <a:bodyPr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A4C88-B6CE-4DF6-AC5C-0E11A83F5D76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97620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4670979"/>
            <a:ext cx="5608320" cy="3928193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A4C88-B6CE-4DF6-AC5C-0E11A83F5D76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26103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4800601"/>
            <a:ext cx="5608320" cy="3798572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A4C88-B6CE-4DF6-AC5C-0E11A83F5D76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8141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A4C88-B6CE-4DF6-AC5C-0E11A83F5D7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3922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049336-6624-4A1E-9498-510DC43D0CD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5102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049336-6624-4A1E-9498-510DC43D0CD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8543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6917" y="4225349"/>
            <a:ext cx="6863819" cy="4625945"/>
          </a:xfrm>
        </p:spPr>
        <p:txBody>
          <a:bodyPr>
            <a:noAutofit/>
          </a:bodyPr>
          <a:lstStyle/>
          <a:p>
            <a:pPr marL="229092" indent="-229092">
              <a:spcBef>
                <a:spcPts val="601"/>
              </a:spcBef>
              <a:buFont typeface="Arial" panose="020B0604020202020204" pitchFamily="34" charset="0"/>
              <a:buChar char="•"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A4C88-B6CE-4DF6-AC5C-0E11A83F5D76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2689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 txBox="1">
            <a:spLocks noGrp="1" noChangeArrowheads="1"/>
          </p:cNvSpPr>
          <p:nvPr/>
        </p:nvSpPr>
        <p:spPr bwMode="auto">
          <a:xfrm>
            <a:off x="3970338" y="8829677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34" tIns="46567" rIns="93134" bIns="46567" anchor="b"/>
          <a:lstStyle/>
          <a:p>
            <a:pPr algn="r" defTabSz="930108"/>
            <a:fld id="{10E5EEC7-062D-4A4F-B235-43C101952428}" type="slidenum">
              <a:rPr lang="en-US" sz="1200">
                <a:solidFill>
                  <a:prstClr val="black"/>
                </a:solidFill>
              </a:rPr>
              <a:pPr algn="r" defTabSz="930108"/>
              <a:t>8</a:t>
            </a:fld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27650" name="Rectangle 7"/>
          <p:cNvSpPr txBox="1">
            <a:spLocks noGrp="1" noChangeArrowheads="1"/>
          </p:cNvSpPr>
          <p:nvPr/>
        </p:nvSpPr>
        <p:spPr bwMode="auto">
          <a:xfrm>
            <a:off x="3970338" y="8831266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20" tIns="46612" rIns="93220" bIns="46612" anchor="b"/>
          <a:lstStyle/>
          <a:p>
            <a:pPr algn="r" defTabSz="931697"/>
            <a:fld id="{82F1F28D-463C-4AD6-BC28-DCFFF59488E5}" type="slidenum">
              <a:rPr lang="en-US" sz="1200">
                <a:solidFill>
                  <a:prstClr val="black"/>
                </a:solidFill>
              </a:rPr>
              <a:pPr algn="r" defTabSz="931697"/>
              <a:t>8</a:t>
            </a:fld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82638" y="93663"/>
            <a:ext cx="5461000" cy="3073400"/>
          </a:xfrm>
          <a:ln/>
        </p:spPr>
      </p:sp>
      <p:sp>
        <p:nvSpPr>
          <p:cNvPr id="27652" name="Rectangle 94"/>
          <p:cNvSpPr>
            <a:spLocks noGrp="1" noChangeArrowheads="1"/>
          </p:cNvSpPr>
          <p:nvPr>
            <p:ph type="body" idx="1"/>
          </p:nvPr>
        </p:nvSpPr>
        <p:spPr>
          <a:xfrm>
            <a:off x="165101" y="3271544"/>
            <a:ext cx="6629400" cy="3757984"/>
          </a:xfrm>
          <a:noFill/>
          <a:ln/>
        </p:spPr>
        <p:txBody>
          <a:bodyPr lIns="93134" tIns="46567" rIns="93134" bIns="46567">
            <a:normAutofit/>
          </a:bodyPr>
          <a:lstStyle/>
          <a:p>
            <a:pPr>
              <a:spcBef>
                <a:spcPts val="601"/>
              </a:spcBef>
            </a:pP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823685" y="6553430"/>
          <a:ext cx="5396083" cy="2421838"/>
        </p:xfrm>
        <a:graphic>
          <a:graphicData uri="http://schemas.openxmlformats.org/drawingml/2006/table">
            <a:tbl>
              <a:tblPr/>
              <a:tblGrid>
                <a:gridCol w="770869"/>
                <a:gridCol w="770869"/>
                <a:gridCol w="770869"/>
                <a:gridCol w="770869"/>
                <a:gridCol w="770869"/>
                <a:gridCol w="770869"/>
                <a:gridCol w="770869"/>
              </a:tblGrid>
              <a:tr h="52332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million barrels per day</a:t>
                      </a:r>
                    </a:p>
                  </a:txBody>
                  <a:tcPr marL="9560" marR="9560" marT="9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60" marR="9560" marT="9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60" marR="9560" marT="9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60" marR="9560" marT="9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60" marR="9560" marT="9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60" marR="9560" marT="9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2015-2040</a:t>
                      </a:r>
                    </a:p>
                  </a:txBody>
                  <a:tcPr marL="9560" marR="9560" marT="9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475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60" marR="9560" marT="9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2000</a:t>
                      </a:r>
                    </a:p>
                  </a:txBody>
                  <a:tcPr marL="9560" marR="9560" marT="9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2005</a:t>
                      </a:r>
                    </a:p>
                  </a:txBody>
                  <a:tcPr marL="9560" marR="9560" marT="9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2015</a:t>
                      </a:r>
                    </a:p>
                  </a:txBody>
                  <a:tcPr marL="9560" marR="9560" marT="9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2020</a:t>
                      </a:r>
                    </a:p>
                  </a:txBody>
                  <a:tcPr marL="9560" marR="9560" marT="9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2040</a:t>
                      </a:r>
                    </a:p>
                  </a:txBody>
                  <a:tcPr marL="9560" marR="9560" marT="9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%change</a:t>
                      </a:r>
                    </a:p>
                  </a:txBody>
                  <a:tcPr marL="9560" marR="9560" marT="9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393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Lower 48 offshore</a:t>
                      </a:r>
                    </a:p>
                  </a:txBody>
                  <a:tcPr marL="9560" marR="9560" marT="9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1.6</a:t>
                      </a:r>
                    </a:p>
                  </a:txBody>
                  <a:tcPr marL="9560" marR="9560" marT="9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1.4</a:t>
                      </a:r>
                    </a:p>
                  </a:txBody>
                  <a:tcPr marL="9560" marR="9560" marT="9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1.6</a:t>
                      </a:r>
                    </a:p>
                  </a:txBody>
                  <a:tcPr marL="9560" marR="9560" marT="9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2.1</a:t>
                      </a:r>
                    </a:p>
                  </a:txBody>
                  <a:tcPr marL="9560" marR="9560" marT="9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2.2</a:t>
                      </a:r>
                    </a:p>
                  </a:txBody>
                  <a:tcPr marL="9560" marR="9560" marT="9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38%</a:t>
                      </a:r>
                    </a:p>
                  </a:txBody>
                  <a:tcPr marL="9560" marR="9560" marT="9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586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Natural Gas Plant Liquids</a:t>
                      </a:r>
                    </a:p>
                  </a:txBody>
                  <a:tcPr marL="9560" marR="9560" marT="9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1.9</a:t>
                      </a:r>
                    </a:p>
                  </a:txBody>
                  <a:tcPr marL="9560" marR="9560" marT="9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1.7</a:t>
                      </a:r>
                    </a:p>
                  </a:txBody>
                  <a:tcPr marL="9560" marR="9560" marT="9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3.2</a:t>
                      </a:r>
                    </a:p>
                  </a:txBody>
                  <a:tcPr marL="9560" marR="9560" marT="9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560" marR="9560" marT="9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4.1</a:t>
                      </a:r>
                    </a:p>
                  </a:txBody>
                  <a:tcPr marL="9560" marR="9560" marT="9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28%</a:t>
                      </a:r>
                    </a:p>
                  </a:txBody>
                  <a:tcPr marL="9560" marR="9560" marT="9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321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Other Lower 48 onshore Crude Oil (excl tight)</a:t>
                      </a:r>
                    </a:p>
                  </a:txBody>
                  <a:tcPr marL="9560" marR="9560" marT="9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60" marR="9560" marT="9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2.4</a:t>
                      </a:r>
                    </a:p>
                  </a:txBody>
                  <a:tcPr marL="9560" marR="9560" marT="9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2.1</a:t>
                      </a:r>
                    </a:p>
                  </a:txBody>
                  <a:tcPr marL="9560" marR="9560" marT="9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2.1</a:t>
                      </a:r>
                    </a:p>
                  </a:txBody>
                  <a:tcPr marL="9560" marR="9560" marT="9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1.8</a:t>
                      </a:r>
                    </a:p>
                  </a:txBody>
                  <a:tcPr marL="9560" marR="9560" marT="9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-14%</a:t>
                      </a:r>
                    </a:p>
                  </a:txBody>
                  <a:tcPr marL="9560" marR="9560" marT="9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515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Tight oil</a:t>
                      </a:r>
                    </a:p>
                  </a:txBody>
                  <a:tcPr marL="9560" marR="9560" marT="9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0.3</a:t>
                      </a:r>
                    </a:p>
                  </a:txBody>
                  <a:tcPr marL="9560" marR="9560" marT="9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0.3</a:t>
                      </a:r>
                    </a:p>
                  </a:txBody>
                  <a:tcPr marL="9560" marR="9560" marT="9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4.8</a:t>
                      </a:r>
                    </a:p>
                  </a:txBody>
                  <a:tcPr marL="9560" marR="9560" marT="9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5.6</a:t>
                      </a:r>
                    </a:p>
                  </a:txBody>
                  <a:tcPr marL="9560" marR="9560" marT="9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4.3</a:t>
                      </a:r>
                    </a:p>
                  </a:txBody>
                  <a:tcPr marL="9560" marR="9560" marT="9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-10%</a:t>
                      </a:r>
                    </a:p>
                  </a:txBody>
                  <a:tcPr marL="9560" marR="9560" marT="9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515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Alaska</a:t>
                      </a:r>
                    </a:p>
                  </a:txBody>
                  <a:tcPr marL="9560" marR="9560" marT="9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60" marR="9560" marT="9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0.9</a:t>
                      </a:r>
                    </a:p>
                  </a:txBody>
                  <a:tcPr marL="9560" marR="9560" marT="9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0.4</a:t>
                      </a:r>
                    </a:p>
                  </a:txBody>
                  <a:tcPr marL="9560" marR="9560" marT="9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0.4</a:t>
                      </a:r>
                    </a:p>
                  </a:txBody>
                  <a:tcPr marL="9560" marR="9560" marT="9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0.3</a:t>
                      </a:r>
                    </a:p>
                  </a:txBody>
                  <a:tcPr marL="9560" marR="9560" marT="9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-25%</a:t>
                      </a:r>
                    </a:p>
                  </a:txBody>
                  <a:tcPr marL="9560" marR="9560" marT="9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515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CO2 EOR</a:t>
                      </a:r>
                    </a:p>
                  </a:txBody>
                  <a:tcPr marL="9560" marR="9560" marT="9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60" marR="9560" marT="9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0.2</a:t>
                      </a:r>
                    </a:p>
                  </a:txBody>
                  <a:tcPr marL="9560" marR="9560" marT="9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0.3</a:t>
                      </a:r>
                    </a:p>
                  </a:txBody>
                  <a:tcPr marL="9560" marR="9560" marT="9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0.3</a:t>
                      </a:r>
                    </a:p>
                  </a:txBody>
                  <a:tcPr marL="9560" marR="9560" marT="9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0.8</a:t>
                      </a:r>
                    </a:p>
                  </a:txBody>
                  <a:tcPr marL="9560" marR="9560" marT="9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167%</a:t>
                      </a:r>
                    </a:p>
                  </a:txBody>
                  <a:tcPr marL="9560" marR="9560" marT="9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198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US total supply</a:t>
                      </a:r>
                    </a:p>
                  </a:txBody>
                  <a:tcPr marL="9560" marR="9560" marT="9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5.8</a:t>
                      </a:r>
                    </a:p>
                  </a:txBody>
                  <a:tcPr marL="9560" marR="9560" marT="9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5.2</a:t>
                      </a:r>
                    </a:p>
                  </a:txBody>
                  <a:tcPr marL="9560" marR="9560" marT="9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9.3</a:t>
                      </a:r>
                    </a:p>
                  </a:txBody>
                  <a:tcPr marL="9560" marR="9560" marT="9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10.6</a:t>
                      </a:r>
                    </a:p>
                  </a:txBody>
                  <a:tcPr marL="9560" marR="9560" marT="9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9.4</a:t>
                      </a:r>
                    </a:p>
                  </a:txBody>
                  <a:tcPr marL="9560" marR="9560" marT="9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1%</a:t>
                      </a:r>
                    </a:p>
                  </a:txBody>
                  <a:tcPr marL="9560" marR="9560" marT="9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85097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62514" y="4282577"/>
            <a:ext cx="6672626" cy="4711786"/>
          </a:xfrm>
        </p:spPr>
        <p:txBody>
          <a:bodyPr>
            <a:noAutofit/>
          </a:bodyPr>
          <a:lstStyle/>
          <a:p>
            <a:pPr marL="229092" indent="-229092">
              <a:spcBef>
                <a:spcPts val="601"/>
              </a:spcBef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A4C88-B6CE-4DF6-AC5C-0E11A83F5D76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5867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049336-6624-4A1E-9498-510DC43D0CD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92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presentatio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924801" y="4828781"/>
            <a:ext cx="811213" cy="230832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www.eia.gov</a:t>
            </a:r>
          </a:p>
        </p:txBody>
      </p:sp>
      <p:cxnSp>
        <p:nvCxnSpPr>
          <p:cNvPr id="5" name="Straight Connector 12"/>
          <p:cNvCxnSpPr>
            <a:cxnSpLocks noChangeShapeType="1"/>
          </p:cNvCxnSpPr>
          <p:nvPr/>
        </p:nvCxnSpPr>
        <p:spPr bwMode="auto">
          <a:xfrm rot="5400000">
            <a:off x="7757914" y="4904385"/>
            <a:ext cx="136922" cy="0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cxnSp>
        <p:nvCxnSpPr>
          <p:cNvPr id="6" name="Straight Connector 10"/>
          <p:cNvCxnSpPr>
            <a:cxnSpLocks noChangeShapeType="1"/>
          </p:cNvCxnSpPr>
          <p:nvPr/>
        </p:nvCxnSpPr>
        <p:spPr bwMode="auto">
          <a:xfrm rot="10800000" flipH="1">
            <a:off x="608013" y="2384546"/>
            <a:ext cx="8050212" cy="0"/>
          </a:xfrm>
          <a:prstGeom prst="line">
            <a:avLst/>
          </a:prstGeom>
          <a:noFill/>
          <a:ln w="28575" algn="ctr">
            <a:solidFill>
              <a:schemeClr val="accent1"/>
            </a:solidFill>
            <a:round/>
            <a:headEnd/>
            <a:tailEnd/>
          </a:ln>
        </p:spPr>
      </p:cxnSp>
      <p:pic>
        <p:nvPicPr>
          <p:cNvPr id="7" name="Picture 11" descr="icon_row-01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1399" y="1873863"/>
            <a:ext cx="7164449" cy="363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C:\Documents and Settings\MVO\Desktop\eia_logo_white-0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12"/>
          <p:cNvSpPr txBox="1">
            <a:spLocks noChangeArrowheads="1"/>
          </p:cNvSpPr>
          <p:nvPr/>
        </p:nvSpPr>
        <p:spPr bwMode="auto">
          <a:xfrm>
            <a:off x="776288" y="4789379"/>
            <a:ext cx="4030662" cy="323165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U.S. Energy Information Administration</a:t>
            </a:r>
          </a:p>
        </p:txBody>
      </p:sp>
      <p:cxnSp>
        <p:nvCxnSpPr>
          <p:cNvPr id="10" name="Straight Connector 12"/>
          <p:cNvCxnSpPr>
            <a:cxnSpLocks noChangeShapeType="1"/>
          </p:cNvCxnSpPr>
          <p:nvPr/>
        </p:nvCxnSpPr>
        <p:spPr bwMode="auto">
          <a:xfrm rot="5400000">
            <a:off x="573882" y="4962525"/>
            <a:ext cx="214313" cy="0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11" name="TextBox 14"/>
          <p:cNvSpPr txBox="1">
            <a:spLocks noChangeArrowheads="1"/>
          </p:cNvSpPr>
          <p:nvPr/>
        </p:nvSpPr>
        <p:spPr bwMode="auto">
          <a:xfrm>
            <a:off x="5672138" y="4828781"/>
            <a:ext cx="2082800" cy="230832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1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Independent Statistics &amp; Analysis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387963"/>
            <a:ext cx="7772400" cy="1028700"/>
          </a:xfrm>
          <a:prstGeom prst="rect">
            <a:avLst/>
          </a:prstGeom>
        </p:spPr>
        <p:txBody>
          <a:bodyPr anchor="b" anchorCtr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Title – Click to edit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2507085"/>
            <a:ext cx="7388352" cy="1062990"/>
          </a:xfrm>
          <a:prstGeom prst="rect">
            <a:avLst/>
          </a:prstGeom>
        </p:spPr>
        <p:txBody>
          <a:bodyPr/>
          <a:lstStyle>
            <a:lvl1pPr marL="347472" marR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600" i="1">
                <a:latin typeface="+mj-lt"/>
              </a:defRPr>
            </a:lvl1pPr>
          </a:lstStyle>
          <a:p>
            <a:pPr lvl="0"/>
            <a:r>
              <a:rPr lang="en-US" dirty="0" smtClean="0"/>
              <a:t>Audience</a:t>
            </a:r>
          </a:p>
          <a:p>
            <a:pPr lvl="0"/>
            <a:r>
              <a:rPr lang="en-US" dirty="0" smtClean="0"/>
              <a:t>Presenter, Title</a:t>
            </a:r>
          </a:p>
          <a:p>
            <a:pPr lvl="0"/>
            <a:r>
              <a:rPr lang="en-US" dirty="0" smtClean="0"/>
              <a:t>Month DD, YYYY  |  City, State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pic>
        <p:nvPicPr>
          <p:cNvPr id="8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2808288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smtClean="0"/>
              <a:t>NAS | Oil market outlook and drivers, May 4, 2016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76247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2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</a:t>
            </a:r>
            <a:br>
              <a:rPr lang="en-US" dirty="0" smtClean="0"/>
            </a:br>
            <a:r>
              <a:rPr lang="en-US" dirty="0" smtClean="0"/>
              <a:t>text.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ine or bar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9" name="Chart Placeholder 8"/>
          <p:cNvSpPr>
            <a:spLocks noGrp="1"/>
          </p:cNvSpPr>
          <p:nvPr>
            <p:ph type="chart" sz="quarter" idx="12"/>
          </p:nvPr>
        </p:nvSpPr>
        <p:spPr>
          <a:xfrm>
            <a:off x="685800" y="1311965"/>
            <a:ext cx="8001000" cy="3077154"/>
          </a:xfrm>
          <a:prstGeom prst="rect">
            <a:avLst/>
          </a:prstGeom>
        </p:spPr>
        <p:txBody>
          <a:bodyPr lIns="0" tIns="0" rIns="0" bIns="0"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/>
            </a:lvl1pPr>
          </a:lstStyle>
          <a:p>
            <a:pPr lvl="0"/>
            <a:r>
              <a:rPr lang="en-US" noProof="0" smtClean="0"/>
              <a:t>Click icon to add chart</a:t>
            </a:r>
            <a:endParaRPr lang="en-US" noProof="0" dirty="0" smtClean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685800" y="840140"/>
            <a:ext cx="4005072" cy="411480"/>
          </a:xfrm>
          <a:prstGeom prst="rect">
            <a:avLst/>
          </a:prstGeom>
        </p:spPr>
        <p:txBody>
          <a:bodyPr lIns="0" tIns="0" bIns="0" anchor="b" anchorCtr="0"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4800600" y="840140"/>
            <a:ext cx="3895344" cy="411480"/>
          </a:xfrm>
          <a:prstGeom prst="rect">
            <a:avLst/>
          </a:prstGeom>
        </p:spPr>
        <p:txBody>
          <a:bodyPr tIns="0" rIns="0" bIns="0" anchor="b" anchorCtr="0"/>
          <a:lstStyle>
            <a:lvl1pPr marL="342900" marR="0" indent="-34290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pic>
        <p:nvPicPr>
          <p:cNvPr id="15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20" name="Footer Placeholder 2"/>
          <p:cNvSpPr>
            <a:spLocks noGrp="1"/>
          </p:cNvSpPr>
          <p:nvPr>
            <p:ph type="ftr" sz="quarter" idx="17"/>
          </p:nvPr>
        </p:nvSpPr>
        <p:spPr>
          <a:xfrm>
            <a:off x="666750" y="4793456"/>
            <a:ext cx="2808288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smtClean="0"/>
              <a:t>NAS | Oil market outlook and drivers, May 4, 2016</a:t>
            </a:r>
            <a:endParaRPr lang="en-US" dirty="0"/>
          </a:p>
        </p:txBody>
      </p:sp>
      <p:sp>
        <p:nvSpPr>
          <p:cNvPr id="21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6308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2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r>
              <a:rPr lang="en-US" dirty="0" smtClean="0"/>
              <a:t>This can span two lines</a:t>
            </a:r>
            <a:endParaRPr lang="en-US" dirty="0"/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pie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9" name="Chart Placeholder 8"/>
          <p:cNvSpPr>
            <a:spLocks noGrp="1"/>
          </p:cNvSpPr>
          <p:nvPr>
            <p:ph type="chart" sz="quarter" idx="12"/>
          </p:nvPr>
        </p:nvSpPr>
        <p:spPr>
          <a:xfrm>
            <a:off x="685800" y="1262271"/>
            <a:ext cx="8001000" cy="3126850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/>
            </a:lvl1pPr>
          </a:lstStyle>
          <a:p>
            <a:pPr lvl="0"/>
            <a:r>
              <a:rPr lang="en-US" noProof="0" smtClean="0"/>
              <a:t>Click icon to add chart</a:t>
            </a:r>
            <a:endParaRPr lang="en-US" noProof="0" dirty="0" smtClean="0"/>
          </a:p>
        </p:txBody>
      </p:sp>
      <p:pic>
        <p:nvPicPr>
          <p:cNvPr id="12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18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2808288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smtClean="0"/>
              <a:t>NAS | Oil market outlook and drivers, May 4, 2016</a:t>
            </a:r>
            <a:endParaRPr lang="en-US" dirty="0"/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685800" y="68579"/>
            <a:ext cx="8001000" cy="776247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1"/>
          <p:cNvSpPr>
            <a:spLocks noGrp="1"/>
          </p:cNvSpPr>
          <p:nvPr>
            <p:ph type="body" sz="quarter" idx="17"/>
          </p:nvPr>
        </p:nvSpPr>
        <p:spPr>
          <a:xfrm>
            <a:off x="685800" y="840140"/>
            <a:ext cx="4005072" cy="411480"/>
          </a:xfrm>
          <a:prstGeom prst="rect">
            <a:avLst/>
          </a:prstGeom>
        </p:spPr>
        <p:txBody>
          <a:bodyPr lIns="0" tIns="0" bIns="0" anchor="b" anchorCtr="0"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13" name="Picture Placeholder 12"/>
          <p:cNvSpPr>
            <a:spLocks noGrp="1"/>
          </p:cNvSpPr>
          <p:nvPr>
            <p:ph type="pic" sz="quarter" idx="16"/>
          </p:nvPr>
        </p:nvSpPr>
        <p:spPr>
          <a:xfrm>
            <a:off x="685800" y="834888"/>
            <a:ext cx="8001000" cy="3554232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pic>
        <p:nvPicPr>
          <p:cNvPr id="14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17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2808288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smtClean="0"/>
              <a:t>NAS | Oil market outlook and drivers, May 4, 2016</a:t>
            </a:r>
            <a:endParaRPr lang="en-US" dirty="0"/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6308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r>
              <a:rPr lang="en-US" dirty="0" smtClean="0"/>
              <a:t>This can span two lines</a:t>
            </a:r>
            <a:endParaRPr lang="en-US" dirty="0"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7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pic>
        <p:nvPicPr>
          <p:cNvPr id="7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2808288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smtClean="0"/>
              <a:t>NAS | Oil market outlook and drivers, May 4, 2016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*full-screen image/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credi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79"/>
            <a:ext cx="8001000" cy="766307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85800" y="834887"/>
            <a:ext cx="8001000" cy="341707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None/>
              <a:defRPr sz="1400" i="1">
                <a:latin typeface="+mj-lt"/>
              </a:defRPr>
            </a:lvl1pPr>
            <a:lvl2pPr marL="457200" indent="0">
              <a:spcAft>
                <a:spcPts val="400"/>
              </a:spcAft>
              <a:buNone/>
              <a:defRPr sz="1600"/>
            </a:lvl2pPr>
            <a:lvl3pPr marL="914400" indent="0">
              <a:spcAft>
                <a:spcPts val="400"/>
              </a:spcAft>
              <a:buNone/>
              <a:defRPr sz="1600"/>
            </a:lvl3pPr>
            <a:lvl4pPr marL="1371600" indent="0">
              <a:spcAft>
                <a:spcPts val="400"/>
              </a:spcAft>
              <a:buNone/>
              <a:defRPr sz="1600"/>
            </a:lvl4pPr>
            <a:lvl5pPr marL="1828800" indent="0">
              <a:spcAft>
                <a:spcPts val="400"/>
              </a:spcAft>
              <a:buFont typeface="Arial" pitchFamily="34" charset="0"/>
              <a:buNone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0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2808288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smtClean="0"/>
              <a:t>NAS | Oil market outlook and drivers, May 4, 2016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5887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*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13"/>
          <p:cNvSpPr>
            <a:spLocks noChangeAspect="1"/>
          </p:cNvSpPr>
          <p:nvPr/>
        </p:nvSpPr>
        <p:spPr bwMode="auto">
          <a:xfrm>
            <a:off x="8732839" y="4842406"/>
            <a:ext cx="276225" cy="205979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40080" y="54864"/>
            <a:ext cx="8046720" cy="857250"/>
          </a:xfrm>
          <a:prstGeom prst="rect">
            <a:avLst/>
          </a:prstGeom>
        </p:spPr>
        <p:txBody>
          <a:bodyPr anchor="b" anchorCtr="0"/>
          <a:lstStyle>
            <a:lvl1pPr algn="l">
              <a:defRPr sz="255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NAS | Oil market outlook and drivers, May 4, 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6" name="Straight Connector 12"/>
          <p:cNvCxnSpPr>
            <a:cxnSpLocks noChangeShapeType="1"/>
          </p:cNvCxnSpPr>
          <p:nvPr/>
        </p:nvCxnSpPr>
        <p:spPr bwMode="auto">
          <a:xfrm rot="5400000">
            <a:off x="506959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40080" y="987552"/>
            <a:ext cx="8046720" cy="3442716"/>
          </a:xfrm>
          <a:prstGeom prst="rect">
            <a:avLst/>
          </a:prstGeom>
        </p:spPr>
        <p:txBody>
          <a:bodyPr/>
          <a:lstStyle>
            <a:lvl1pPr marL="178308" indent="-178308">
              <a:spcBef>
                <a:spcPts val="1200"/>
              </a:spcBef>
              <a:spcAft>
                <a:spcPts val="450"/>
              </a:spcAft>
              <a:defRPr sz="1650"/>
            </a:lvl1pPr>
            <a:lvl2pPr marL="521208" indent="-178308">
              <a:spcAft>
                <a:spcPts val="300"/>
              </a:spcAft>
              <a:defRPr sz="1200"/>
            </a:lvl2pPr>
            <a:lvl3pPr marL="816102" indent="-130302">
              <a:spcAft>
                <a:spcPts val="300"/>
              </a:spcAft>
              <a:defRPr sz="1200"/>
            </a:lvl3pPr>
            <a:lvl4pPr marL="1207008" indent="-178308">
              <a:spcAft>
                <a:spcPts val="300"/>
              </a:spcAft>
              <a:defRPr sz="1200"/>
            </a:lvl4pPr>
            <a:lvl5pPr marL="1501902" indent="-130302">
              <a:spcAft>
                <a:spcPts val="300"/>
              </a:spcAft>
              <a:buFont typeface="Arial" pitchFamily="34" charset="0"/>
              <a:buChar char="•"/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5070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*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13"/>
          <p:cNvSpPr>
            <a:spLocks noChangeAspect="1"/>
          </p:cNvSpPr>
          <p:nvPr/>
        </p:nvSpPr>
        <p:spPr bwMode="auto">
          <a:xfrm>
            <a:off x="8732839" y="4842406"/>
            <a:ext cx="276225" cy="205979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40080" y="54864"/>
            <a:ext cx="8046720" cy="857250"/>
          </a:xfrm>
          <a:prstGeom prst="rect">
            <a:avLst/>
          </a:prstGeom>
        </p:spPr>
        <p:txBody>
          <a:bodyPr anchor="b" anchorCtr="0"/>
          <a:lstStyle>
            <a:lvl1pPr algn="l">
              <a:defRPr sz="255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NAS | Oil market outlook and drivers, May 4, 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6" name="Straight Connector 12"/>
          <p:cNvCxnSpPr>
            <a:cxnSpLocks noChangeShapeType="1"/>
          </p:cNvCxnSpPr>
          <p:nvPr/>
        </p:nvCxnSpPr>
        <p:spPr bwMode="auto">
          <a:xfrm rot="5400000">
            <a:off x="506959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40080" y="987552"/>
            <a:ext cx="8046720" cy="3442716"/>
          </a:xfrm>
          <a:prstGeom prst="rect">
            <a:avLst/>
          </a:prstGeom>
        </p:spPr>
        <p:txBody>
          <a:bodyPr/>
          <a:lstStyle>
            <a:lvl1pPr marL="178308" indent="-178308">
              <a:spcBef>
                <a:spcPts val="1200"/>
              </a:spcBef>
              <a:spcAft>
                <a:spcPts val="450"/>
              </a:spcAft>
              <a:defRPr sz="1650"/>
            </a:lvl1pPr>
            <a:lvl2pPr marL="521208" indent="-178308">
              <a:spcAft>
                <a:spcPts val="300"/>
              </a:spcAft>
              <a:defRPr sz="1200"/>
            </a:lvl2pPr>
            <a:lvl3pPr marL="816102" indent="-130302">
              <a:spcAft>
                <a:spcPts val="300"/>
              </a:spcAft>
              <a:defRPr sz="1200"/>
            </a:lvl3pPr>
            <a:lvl4pPr marL="1207008" indent="-178308">
              <a:spcAft>
                <a:spcPts val="300"/>
              </a:spcAft>
              <a:defRPr sz="1200"/>
            </a:lvl4pPr>
            <a:lvl5pPr marL="1501902" indent="-130302">
              <a:spcAft>
                <a:spcPts val="300"/>
              </a:spcAft>
              <a:buFont typeface="Arial" pitchFamily="34" charset="0"/>
              <a:buChar char="•"/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760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alternate presentation title slide (with sub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/>
          <p:cNvCxnSpPr>
            <a:cxnSpLocks noChangeShapeType="1"/>
          </p:cNvCxnSpPr>
          <p:nvPr/>
        </p:nvCxnSpPr>
        <p:spPr bwMode="auto">
          <a:xfrm rot="10800000" flipH="1">
            <a:off x="608013" y="2384546"/>
            <a:ext cx="8050212" cy="0"/>
          </a:xfrm>
          <a:prstGeom prst="line">
            <a:avLst/>
          </a:prstGeom>
          <a:noFill/>
          <a:ln w="28575" algn="ctr">
            <a:solidFill>
              <a:schemeClr val="accent1"/>
            </a:solidFill>
            <a:round/>
            <a:headEnd/>
            <a:tailEnd/>
          </a:ln>
        </p:spPr>
      </p:cxnSp>
      <p:sp>
        <p:nvSpPr>
          <p:cNvPr id="10" name="TextBox 12"/>
          <p:cNvSpPr txBox="1">
            <a:spLocks noChangeArrowheads="1"/>
          </p:cNvSpPr>
          <p:nvPr/>
        </p:nvSpPr>
        <p:spPr bwMode="auto">
          <a:xfrm>
            <a:off x="776288" y="4789379"/>
            <a:ext cx="4030662" cy="323165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U.S. Energy Information Administration</a:t>
            </a:r>
          </a:p>
        </p:txBody>
      </p:sp>
      <p:cxnSp>
        <p:nvCxnSpPr>
          <p:cNvPr id="11" name="Straight Connector 12"/>
          <p:cNvCxnSpPr>
            <a:cxnSpLocks noChangeShapeType="1"/>
          </p:cNvCxnSpPr>
          <p:nvPr/>
        </p:nvCxnSpPr>
        <p:spPr bwMode="auto">
          <a:xfrm rot="5400000">
            <a:off x="573882" y="4962525"/>
            <a:ext cx="214313" cy="0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7963"/>
            <a:ext cx="7772400" cy="548640"/>
          </a:xfrm>
          <a:prstGeom prst="rect">
            <a:avLst/>
          </a:prstGeom>
        </p:spPr>
        <p:txBody>
          <a:bodyPr anchor="b" anchorCtr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2507085"/>
            <a:ext cx="7388352" cy="1062990"/>
          </a:xfrm>
          <a:prstGeom prst="rect">
            <a:avLst/>
          </a:prstGeom>
        </p:spPr>
        <p:txBody>
          <a:bodyPr/>
          <a:lstStyle>
            <a:lvl1pPr marL="347472" marR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600" i="1">
                <a:latin typeface="+mj-lt"/>
              </a:defRPr>
            </a:lvl1pPr>
          </a:lstStyle>
          <a:p>
            <a:pPr lvl="0"/>
            <a:r>
              <a:rPr lang="en-US" dirty="0" smtClean="0"/>
              <a:t>Audience</a:t>
            </a:r>
          </a:p>
          <a:p>
            <a:pPr lvl="0"/>
            <a:r>
              <a:rPr lang="en-US" dirty="0" smtClean="0"/>
              <a:t>Presenter, Title</a:t>
            </a:r>
          </a:p>
          <a:p>
            <a:pPr lvl="0"/>
            <a:r>
              <a:rPr lang="en-US" dirty="0" smtClean="0"/>
              <a:t>Month DD, YYYY  |  City, State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991467"/>
            <a:ext cx="7388352" cy="630936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000" i="1"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Subhead – Click to edit</a:t>
            </a:r>
          </a:p>
        </p:txBody>
      </p:sp>
      <p:pic>
        <p:nvPicPr>
          <p:cNvPr id="13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1" descr="icon_row-01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1399" y="1873863"/>
            <a:ext cx="7164449" cy="363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Box 19"/>
          <p:cNvSpPr txBox="1">
            <a:spLocks noChangeArrowheads="1"/>
          </p:cNvSpPr>
          <p:nvPr userDrawn="1"/>
        </p:nvSpPr>
        <p:spPr bwMode="auto">
          <a:xfrm>
            <a:off x="7924801" y="4828781"/>
            <a:ext cx="811213" cy="230832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www.eia.gov</a:t>
            </a:r>
          </a:p>
        </p:txBody>
      </p:sp>
      <p:cxnSp>
        <p:nvCxnSpPr>
          <p:cNvPr id="21" name="Straight Connector 12"/>
          <p:cNvCxnSpPr>
            <a:cxnSpLocks noChangeShapeType="1"/>
          </p:cNvCxnSpPr>
          <p:nvPr userDrawn="1"/>
        </p:nvCxnSpPr>
        <p:spPr bwMode="auto">
          <a:xfrm rot="5400000">
            <a:off x="7757914" y="4904385"/>
            <a:ext cx="136922" cy="0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22" name="TextBox 14"/>
          <p:cNvSpPr txBox="1">
            <a:spLocks noChangeArrowheads="1"/>
          </p:cNvSpPr>
          <p:nvPr userDrawn="1"/>
        </p:nvSpPr>
        <p:spPr bwMode="auto">
          <a:xfrm>
            <a:off x="5672138" y="4828781"/>
            <a:ext cx="2082800" cy="230832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1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Independent Statistics &amp; Analysis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600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85800" y="891540"/>
            <a:ext cx="8001000" cy="3634740"/>
          </a:xfrm>
          <a:prstGeom prst="rect">
            <a:avLst/>
          </a:prstGeom>
        </p:spPr>
        <p:txBody>
          <a:bodyPr lIns="0" tIns="0" rIns="0" b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 marL="694944" indent="-237744">
              <a:spcAft>
                <a:spcPts val="400"/>
              </a:spcAft>
              <a:defRPr sz="1400"/>
            </a:lvl2pPr>
            <a:lvl3pPr marL="1088136" indent="-173736">
              <a:spcAft>
                <a:spcPts val="400"/>
              </a:spcAft>
              <a:defRPr sz="1400"/>
            </a:lvl3pPr>
            <a:lvl4pPr marL="1609344" indent="-237744">
              <a:spcAft>
                <a:spcPts val="400"/>
              </a:spcAft>
              <a:defRPr sz="1400"/>
            </a:lvl4pPr>
            <a:lvl5pPr marL="2002536" indent="-173736"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2808288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smtClean="0"/>
              <a:t>NAS | Oil market outlook and drivers, May 4, 2016</a:t>
            </a:r>
            <a:endParaRPr lang="en-US" dirty="0"/>
          </a:p>
        </p:txBody>
      </p:sp>
      <p:sp>
        <p:nvSpPr>
          <p:cNvPr id="12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14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cxnSp>
        <p:nvCxnSpPr>
          <p:cNvPr id="5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9574"/>
            <a:ext cx="8001000" cy="765314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2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85800" y="891540"/>
            <a:ext cx="8001000" cy="3634740"/>
          </a:xfrm>
          <a:prstGeom prst="rect">
            <a:avLst/>
          </a:prstGeom>
        </p:spPr>
        <p:txBody>
          <a:bodyPr lIns="0" tIns="0" rIns="0" b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 marL="694944" indent="-237744">
              <a:spcAft>
                <a:spcPts val="400"/>
              </a:spcAft>
              <a:defRPr sz="1400"/>
            </a:lvl2pPr>
            <a:lvl3pPr marL="1088136" indent="-173736">
              <a:spcAft>
                <a:spcPts val="400"/>
              </a:spcAft>
              <a:defRPr sz="1400"/>
            </a:lvl3pPr>
            <a:lvl4pPr marL="1609344" indent="-237744">
              <a:spcAft>
                <a:spcPts val="400"/>
              </a:spcAft>
              <a:defRPr sz="1400"/>
            </a:lvl4pPr>
            <a:lvl5pPr marL="2002536" indent="-173736"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smtClean="0"/>
              <a:t>NAS | Oil market outlook and drivers, May 4, 2016</a:t>
            </a:r>
            <a:endParaRPr lang="en-US" dirty="0"/>
          </a:p>
        </p:txBody>
      </p:sp>
      <p:pic>
        <p:nvPicPr>
          <p:cNvPr id="10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945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685800" y="891540"/>
            <a:ext cx="3931920" cy="3497580"/>
          </a:xfrm>
          <a:prstGeom prst="rect">
            <a:avLst/>
          </a:prstGeom>
        </p:spPr>
        <p:txBody>
          <a:bodyPr lIns="0" t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663440" y="891540"/>
            <a:ext cx="4023360" cy="3497580"/>
          </a:xfrm>
          <a:prstGeom prst="rect">
            <a:avLst/>
          </a:prstGeom>
        </p:spPr>
        <p:txBody>
          <a:bodyPr t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79513"/>
            <a:ext cx="8001000" cy="755374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pic>
        <p:nvPicPr>
          <p:cNvPr id="12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17" name="Footer Placeholder 2"/>
          <p:cNvSpPr>
            <a:spLocks noGrp="1"/>
          </p:cNvSpPr>
          <p:nvPr>
            <p:ph type="ftr" sz="quarter" idx="17"/>
          </p:nvPr>
        </p:nvSpPr>
        <p:spPr>
          <a:xfrm>
            <a:off x="666750" y="4793456"/>
            <a:ext cx="2808288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smtClean="0"/>
              <a:t>NAS | Oil market outlook and drivers, May 4, 2016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12" name="Content Placeholder 10"/>
          <p:cNvSpPr>
            <a:spLocks noGrp="1"/>
          </p:cNvSpPr>
          <p:nvPr>
            <p:ph sz="quarter" idx="12"/>
          </p:nvPr>
        </p:nvSpPr>
        <p:spPr>
          <a:xfrm>
            <a:off x="685800" y="891540"/>
            <a:ext cx="3931920" cy="3497580"/>
          </a:xfrm>
          <a:prstGeom prst="rect">
            <a:avLst/>
          </a:prstGeom>
        </p:spPr>
        <p:txBody>
          <a:bodyPr lIns="0" t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2"/>
          <p:cNvSpPr>
            <a:spLocks noGrp="1"/>
          </p:cNvSpPr>
          <p:nvPr>
            <p:ph sz="quarter" idx="13"/>
          </p:nvPr>
        </p:nvSpPr>
        <p:spPr>
          <a:xfrm>
            <a:off x="4663440" y="891540"/>
            <a:ext cx="4023360" cy="3497580"/>
          </a:xfrm>
          <a:prstGeom prst="rect">
            <a:avLst/>
          </a:prstGeom>
        </p:spPr>
        <p:txBody>
          <a:bodyPr t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1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17" name="Footer Placeholder 2"/>
          <p:cNvSpPr>
            <a:spLocks noGrp="1"/>
          </p:cNvSpPr>
          <p:nvPr>
            <p:ph type="ftr" sz="quarter" idx="17"/>
          </p:nvPr>
        </p:nvSpPr>
        <p:spPr>
          <a:xfrm>
            <a:off x="666750" y="4793456"/>
            <a:ext cx="2808288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smtClean="0"/>
              <a:t>NAS | Oil market outlook and drivers, May 4, 2016</a:t>
            </a:r>
            <a:endParaRPr lang="en-US" dirty="0"/>
          </a:p>
        </p:txBody>
      </p:sp>
      <p:sp>
        <p:nvSpPr>
          <p:cNvPr id="14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9574"/>
            <a:ext cx="8001000" cy="765314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2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and 2 labeled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685800" y="1292087"/>
            <a:ext cx="3931920" cy="3097033"/>
          </a:xfrm>
          <a:prstGeom prst="rect">
            <a:avLst/>
          </a:prstGeom>
        </p:spPr>
        <p:txBody>
          <a:bodyPr l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663440" y="1292087"/>
            <a:ext cx="4023360" cy="3097033"/>
          </a:xfrm>
          <a:prstGeom prst="rect">
            <a:avLst/>
          </a:prstGeom>
        </p:spPr>
        <p:txBody>
          <a:bodyPr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Text Placeholder 11"/>
          <p:cNvSpPr>
            <a:spLocks noGrp="1"/>
          </p:cNvSpPr>
          <p:nvPr>
            <p:ph type="body" sz="quarter" idx="17"/>
          </p:nvPr>
        </p:nvSpPr>
        <p:spPr>
          <a:xfrm>
            <a:off x="685800" y="894520"/>
            <a:ext cx="3931920" cy="350851"/>
          </a:xfrm>
          <a:prstGeom prst="rect">
            <a:avLst/>
          </a:prstGeom>
        </p:spPr>
        <p:txBody>
          <a:bodyPr lIns="0" tIns="0" bIns="0" anchor="b" anchorCtr="0"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8"/>
          </p:nvPr>
        </p:nvSpPr>
        <p:spPr>
          <a:xfrm>
            <a:off x="4663440" y="894520"/>
            <a:ext cx="4023360" cy="350851"/>
          </a:xfrm>
          <a:prstGeom prst="rect">
            <a:avLst/>
          </a:prstGeom>
        </p:spPr>
        <p:txBody>
          <a:bodyPr tIns="0" rIns="0" bIns="0" anchor="b" anchorCtr="0"/>
          <a:lstStyle>
            <a:lvl1pPr marL="342900" marR="0" indent="-34290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 algn="r"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pic>
        <p:nvPicPr>
          <p:cNvPr id="17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20" name="Footer Placeholder 2"/>
          <p:cNvSpPr>
            <a:spLocks noGrp="1"/>
          </p:cNvSpPr>
          <p:nvPr>
            <p:ph type="ftr" sz="quarter" idx="19"/>
          </p:nvPr>
        </p:nvSpPr>
        <p:spPr>
          <a:xfrm>
            <a:off x="666750" y="4793456"/>
            <a:ext cx="2808288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smtClean="0"/>
              <a:t>NAS | Oil market outlook and drivers, May 4, 2016</a:t>
            </a:r>
            <a:endParaRPr lang="en-US" dirty="0"/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685800" y="91440"/>
            <a:ext cx="8001000" cy="743448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179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659636"/>
            <a:ext cx="8229600" cy="1117854"/>
          </a:xfrm>
          <a:prstGeom prst="rect">
            <a:avLst/>
          </a:prstGeom>
        </p:spPr>
        <p:txBody>
          <a:bodyPr anchor="b" anchorCtr="0"/>
          <a:lstStyle>
            <a:lvl1pPr algn="ct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Section Title — click to edit</a:t>
            </a:r>
            <a:endParaRPr lang="en-US" dirty="0"/>
          </a:p>
        </p:txBody>
      </p:sp>
      <p:pic>
        <p:nvPicPr>
          <p:cNvPr id="8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2808288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smtClean="0"/>
              <a:t>NAS | Oil market outlook and drivers, May 4, 2016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80"/>
            <a:ext cx="8001000" cy="766307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pic>
        <p:nvPicPr>
          <p:cNvPr id="10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2808288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smtClean="0"/>
              <a:t>NAS | Oil market outlook and drivers, May 4, 2016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eia_ppt_bottombar.jpg"/>
          <p:cNvPicPr>
            <a:picLocks noChangeAspect="1"/>
          </p:cNvPicPr>
          <p:nvPr/>
        </p:nvPicPr>
        <p:blipFill>
          <a:blip r:embed="rId20" cstate="print"/>
          <a:srcRect t="10667" b="10667"/>
          <a:stretch>
            <a:fillRect/>
          </a:stretch>
        </p:blipFill>
        <p:spPr bwMode="auto">
          <a:xfrm>
            <a:off x="0" y="4669632"/>
            <a:ext cx="9144000" cy="473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7"/>
          <p:cNvSpPr>
            <a:spLocks noChangeArrowheads="1"/>
          </p:cNvSpPr>
          <p:nvPr/>
        </p:nvSpPr>
        <p:spPr bwMode="auto">
          <a:xfrm>
            <a:off x="0" y="1"/>
            <a:ext cx="9144000" cy="69056"/>
          </a:xfrm>
          <a:prstGeom prst="rect">
            <a:avLst/>
          </a:prstGeom>
          <a:solidFill>
            <a:srgbClr val="169DD8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6750" y="4793456"/>
            <a:ext cx="2808288" cy="295275"/>
          </a:xfrm>
          <a:prstGeom prst="rect">
            <a:avLst/>
          </a:prstGeom>
        </p:spPr>
        <p:txBody>
          <a:bodyPr vert="horz" lIns="91440" tIns="45720" rIns="91440" bIns="0" rtlCol="0" anchor="b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i="1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NAS | Oil market outlook and drivers, May 4,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56" r:id="rId1"/>
    <p:sldLayoutId id="2147485257" r:id="rId2"/>
    <p:sldLayoutId id="2147485258" r:id="rId3"/>
    <p:sldLayoutId id="2147485272" r:id="rId4"/>
    <p:sldLayoutId id="2147485260" r:id="rId5"/>
    <p:sldLayoutId id="2147485261" r:id="rId6"/>
    <p:sldLayoutId id="2147485273" r:id="rId7"/>
    <p:sldLayoutId id="2147485262" r:id="rId8"/>
    <p:sldLayoutId id="2147485263" r:id="rId9"/>
    <p:sldLayoutId id="2147485264" r:id="rId10"/>
    <p:sldLayoutId id="2147485265" r:id="rId11"/>
    <p:sldLayoutId id="2147485266" r:id="rId12"/>
    <p:sldLayoutId id="2147485267" r:id="rId13"/>
    <p:sldLayoutId id="2147485268" r:id="rId14"/>
    <p:sldLayoutId id="2147485269" r:id="rId15"/>
    <p:sldLayoutId id="2147485274" r:id="rId16"/>
    <p:sldLayoutId id="2147485275" r:id="rId17"/>
    <p:sldLayoutId id="2147485276" r:id="rId18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Oil and natural gas  -- outlook and drivers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for</a:t>
            </a:r>
          </a:p>
          <a:p>
            <a:pPr marL="0" indent="0"/>
            <a:r>
              <a:rPr lang="en-US" dirty="0" smtClean="0"/>
              <a:t>Committee </a:t>
            </a:r>
            <a:r>
              <a:rPr lang="en-US" dirty="0"/>
              <a:t>on Earth </a:t>
            </a:r>
            <a:r>
              <a:rPr lang="en-US" dirty="0" smtClean="0"/>
              <a:t>Resources</a:t>
            </a:r>
          </a:p>
          <a:p>
            <a:pPr marL="0" indent="0"/>
            <a:r>
              <a:rPr lang="en-US" dirty="0" smtClean="0"/>
              <a:t>National </a:t>
            </a:r>
            <a:r>
              <a:rPr lang="en-US" dirty="0"/>
              <a:t>Academies of </a:t>
            </a:r>
            <a:r>
              <a:rPr lang="en-US" dirty="0" smtClean="0"/>
              <a:t>Science, Engineering</a:t>
            </a:r>
            <a:r>
              <a:rPr lang="en-US" dirty="0"/>
              <a:t>, and Medicine</a:t>
            </a:r>
            <a:endParaRPr lang="en-US" dirty="0" smtClean="0"/>
          </a:p>
          <a:p>
            <a:r>
              <a:rPr lang="en-US" dirty="0" smtClean="0"/>
              <a:t>May 4, 2016 | Washington, DC</a:t>
            </a:r>
          </a:p>
          <a:p>
            <a:endParaRPr lang="en-US" dirty="0" smtClean="0"/>
          </a:p>
          <a:p>
            <a:r>
              <a:rPr lang="en-US" dirty="0" smtClean="0"/>
              <a:t>by</a:t>
            </a:r>
          </a:p>
          <a:p>
            <a:r>
              <a:rPr lang="en-US" dirty="0" smtClean="0"/>
              <a:t>Howard Gruenspecht, Deputy Administrator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35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/>
              <a:t>Takeaways – Natural gas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>
            <a:noAutofit/>
          </a:bodyPr>
          <a:lstStyle/>
          <a:p>
            <a:pPr>
              <a:spcBef>
                <a:spcPts val="1000"/>
              </a:spcBef>
              <a:spcAft>
                <a:spcPts val="0"/>
              </a:spcAft>
            </a:pPr>
            <a:r>
              <a:rPr lang="en-US" sz="1600" dirty="0" smtClean="0"/>
              <a:t>North </a:t>
            </a:r>
            <a:r>
              <a:rPr lang="en-US" sz="1600" dirty="0"/>
              <a:t>American natural gas production is more likely to be limited by demand than supply</a:t>
            </a:r>
          </a:p>
          <a:p>
            <a:pPr>
              <a:spcBef>
                <a:spcPts val="1000"/>
              </a:spcBef>
              <a:spcAft>
                <a:spcPts val="0"/>
              </a:spcAft>
            </a:pPr>
            <a:r>
              <a:rPr lang="en-US" sz="1600" dirty="0"/>
              <a:t>U.S. natural gas demand growth is likely to be concentrated in electricity and industrial </a:t>
            </a:r>
            <a:r>
              <a:rPr lang="en-US" sz="1600" dirty="0" smtClean="0"/>
              <a:t>uses; natural </a:t>
            </a:r>
            <a:r>
              <a:rPr lang="en-US" sz="1600" dirty="0"/>
              <a:t>gas exports and </a:t>
            </a:r>
            <a:r>
              <a:rPr lang="en-US" sz="1600" dirty="0" smtClean="0"/>
              <a:t>use </a:t>
            </a:r>
            <a:r>
              <a:rPr lang="en-US" sz="1600" dirty="0"/>
              <a:t>in the transportation sector, where little natural gas is used today, are also likely to grow  </a:t>
            </a:r>
          </a:p>
          <a:p>
            <a:pPr>
              <a:spcBef>
                <a:spcPts val="1000"/>
              </a:spcBef>
              <a:spcAft>
                <a:spcPts val="0"/>
              </a:spcAft>
            </a:pPr>
            <a:r>
              <a:rPr lang="en-US" sz="1600" dirty="0"/>
              <a:t>Potential challenges to natural gas demand growth include</a:t>
            </a:r>
          </a:p>
          <a:p>
            <a:pPr lvl="1">
              <a:spcBef>
                <a:spcPts val="400"/>
              </a:spcBef>
            </a:pPr>
            <a:r>
              <a:rPr lang="en-US" sz="1300" dirty="0"/>
              <a:t>Slow growth in U.S. electricity demand</a:t>
            </a:r>
          </a:p>
          <a:p>
            <a:pPr lvl="1">
              <a:spcBef>
                <a:spcPts val="400"/>
              </a:spcBef>
            </a:pPr>
            <a:r>
              <a:rPr lang="en-US" sz="1300" dirty="0"/>
              <a:t>Competition from offshore “stranded” </a:t>
            </a:r>
            <a:r>
              <a:rPr lang="en-US" sz="1300" dirty="0" smtClean="0"/>
              <a:t>gas for </a:t>
            </a:r>
            <a:r>
              <a:rPr lang="en-US" sz="1300" dirty="0"/>
              <a:t>global LNG exports and siting of  gas-intensive </a:t>
            </a:r>
            <a:r>
              <a:rPr lang="en-US" sz="1300" dirty="0" smtClean="0"/>
              <a:t>industries.  </a:t>
            </a:r>
          </a:p>
          <a:p>
            <a:pPr lvl="1">
              <a:spcBef>
                <a:spcPts val="400"/>
              </a:spcBef>
            </a:pPr>
            <a:r>
              <a:rPr lang="en-US" sz="1300" dirty="0" smtClean="0"/>
              <a:t>Long-term cheap oil would be another significant challenge to LNG exports  </a:t>
            </a:r>
            <a:endParaRPr lang="en-US" sz="1300" dirty="0"/>
          </a:p>
          <a:p>
            <a:pPr lvl="1">
              <a:spcBef>
                <a:spcPts val="400"/>
              </a:spcBef>
            </a:pPr>
            <a:r>
              <a:rPr lang="en-US" sz="1300" dirty="0"/>
              <a:t>Extent and nature of global price convergence in natural gas markets</a:t>
            </a:r>
          </a:p>
          <a:p>
            <a:pPr>
              <a:spcBef>
                <a:spcPts val="1000"/>
              </a:spcBef>
              <a:spcAft>
                <a:spcPts val="0"/>
              </a:spcAft>
            </a:pPr>
            <a:r>
              <a:rPr lang="en-US" sz="1600" dirty="0" smtClean="0"/>
              <a:t>Future policies </a:t>
            </a:r>
            <a:r>
              <a:rPr lang="en-US" sz="1600" dirty="0"/>
              <a:t>that target particular sources or uses of energy or energy-related emissions can really matter for future natural gas </a:t>
            </a:r>
            <a:r>
              <a:rPr lang="en-US" sz="1600" dirty="0" smtClean="0"/>
              <a:t>demand</a:t>
            </a:r>
            <a:endParaRPr lang="en-US" sz="1600" dirty="0"/>
          </a:p>
          <a:p>
            <a:pPr marL="0" indent="0"/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	 </a:t>
            </a:r>
            <a:endParaRPr lang="en-US" sz="1600" dirty="0"/>
          </a:p>
          <a:p>
            <a:pPr lvl="1">
              <a:spcBef>
                <a:spcPts val="1600"/>
              </a:spcBef>
              <a:spcAft>
                <a:spcPts val="600"/>
              </a:spcAft>
            </a:pPr>
            <a:endParaRPr lang="en-US" sz="1600" dirty="0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3"/>
          </p:nvPr>
        </p:nvSpPr>
        <p:spPr>
          <a:xfrm>
            <a:off x="666749" y="4793456"/>
            <a:ext cx="4734741" cy="295275"/>
          </a:xfrm>
        </p:spPr>
        <p:txBody>
          <a:bodyPr/>
          <a:lstStyle/>
          <a:p>
            <a:r>
              <a:rPr lang="en-US" dirty="0" smtClean="0"/>
              <a:t>NAS | Oil market outlook and drivers, May 4, 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649989" y="4814888"/>
            <a:ext cx="384175" cy="273844"/>
          </a:xfrm>
        </p:spPr>
        <p:txBody>
          <a:bodyPr/>
          <a:lstStyle/>
          <a:p>
            <a:fld id="{2D80C5C9-96E0-47EC-B500-37C5FE284639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21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Placeholder 8"/>
          <p:cNvGraphicFramePr>
            <a:graphicFrameLocks noGrp="1"/>
          </p:cNvGraphicFramePr>
          <p:nvPr>
            <p:ph type="chart" sz="quarter" idx="12"/>
            <p:extLst>
              <p:ext uri="{D42A27DB-BD31-4B8C-83A1-F6EECF244321}">
                <p14:modId xmlns:p14="http://schemas.microsoft.com/office/powerpoint/2010/main" val="2154265804"/>
              </p:ext>
            </p:extLst>
          </p:nvPr>
        </p:nvGraphicFramePr>
        <p:xfrm>
          <a:off x="572655" y="1311275"/>
          <a:ext cx="8114145" cy="3078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eaLnBrk="0" hangingPunct="0"/>
            <a:r>
              <a:rPr lang="en-US" dirty="0" smtClean="0">
                <a:solidFill>
                  <a:schemeClr val="tx1"/>
                </a:solidFill>
              </a:rPr>
              <a:t>U.S. dry gas consumption</a:t>
            </a:r>
          </a:p>
          <a:p>
            <a:pPr eaLnBrk="0" hangingPunct="0"/>
            <a:r>
              <a:rPr lang="en-US" dirty="0" smtClean="0">
                <a:solidFill>
                  <a:schemeClr val="tx1"/>
                </a:solidFill>
              </a:rPr>
              <a:t>trillion cubic feet</a:t>
            </a:r>
            <a:endParaRPr lang="en-GB" dirty="0" smtClean="0">
              <a:solidFill>
                <a:schemeClr val="tx1"/>
              </a:solidFill>
            </a:endParaRPr>
          </a:p>
        </p:txBody>
      </p:sp>
      <p:sp>
        <p:nvSpPr>
          <p:cNvPr id="45" name="Text Placeholder 4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algn="r" eaLnBrk="0" hangingPunct="0"/>
            <a:endParaRPr lang="en-US" dirty="0" smtClean="0">
              <a:solidFill>
                <a:schemeClr val="tx1"/>
              </a:solidFill>
            </a:endParaRPr>
          </a:p>
          <a:p>
            <a:pPr algn="r" eaLnBrk="0" hangingPunct="0"/>
            <a:endParaRPr lang="en-US" dirty="0" smtClean="0">
              <a:solidFill>
                <a:schemeClr val="tx1"/>
              </a:solidFill>
            </a:endParaRPr>
          </a:p>
          <a:p>
            <a:pPr algn="r" eaLnBrk="0" hangingPunct="0"/>
            <a:r>
              <a:rPr lang="en-US" dirty="0" smtClean="0">
                <a:solidFill>
                  <a:schemeClr val="tx1"/>
                </a:solidFill>
              </a:rPr>
              <a:t>billion cubic feet per day</a:t>
            </a:r>
            <a:endParaRPr lang="en-GB" dirty="0" smtClean="0">
              <a:solidFill>
                <a:schemeClr val="tx1"/>
              </a:solidFill>
            </a:endParaRPr>
          </a:p>
        </p:txBody>
      </p:sp>
      <p:sp>
        <p:nvSpPr>
          <p:cNvPr id="44" name="Footer Placeholder 32"/>
          <p:cNvSpPr>
            <a:spLocks noGrp="1"/>
          </p:cNvSpPr>
          <p:nvPr>
            <p:ph type="ftr" sz="quarter" idx="17"/>
          </p:nvPr>
        </p:nvSpPr>
        <p:spPr>
          <a:xfrm>
            <a:off x="666750" y="4793456"/>
            <a:ext cx="4133850" cy="29527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NAS | Oil market outlook and drivers, May 4, 2016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9" name="Title 3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 gas consumption growth is concentrated in electricity generation and industry; gas use rises in all sectors except residential</a:t>
            </a:r>
            <a:endParaRPr lang="en-US" dirty="0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18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Source:  EIA, Annual Energy Outlook 2015 Reference case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2D80C5C9-96E0-47EC-B500-37C5FE284639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3441160" y="1200202"/>
            <a:ext cx="3720830" cy="20805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 dirty="0">
                <a:solidFill>
                  <a:srgbClr val="000000"/>
                </a:solidFill>
              </a:rPr>
              <a:t>Projections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1910237" y="1196949"/>
            <a:ext cx="1510220" cy="20805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 dirty="0">
                <a:solidFill>
                  <a:srgbClr val="000000"/>
                </a:solidFill>
              </a:rPr>
              <a:t>History</a:t>
            </a:r>
          </a:p>
        </p:txBody>
      </p:sp>
      <p:cxnSp>
        <p:nvCxnSpPr>
          <p:cNvPr id="13" name="Straight Connector 12"/>
          <p:cNvCxnSpPr/>
          <p:nvPr/>
        </p:nvCxnSpPr>
        <p:spPr bwMode="auto">
          <a:xfrm flipV="1">
            <a:off x="3756277" y="1260712"/>
            <a:ext cx="5157" cy="286625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6734231" y="2125986"/>
            <a:ext cx="400050" cy="254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34390" rIns="0" bIns="34390">
            <a:spAutoFit/>
          </a:bodyPr>
          <a:lstStyle/>
          <a:p>
            <a:pPr algn="ctr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1200" dirty="0">
                <a:solidFill>
                  <a:schemeClr val="bg1"/>
                </a:solidFill>
                <a:cs typeface="Arial" pitchFamily="34" charset="0"/>
              </a:rPr>
              <a:t>10.9</a:t>
            </a:r>
            <a:endParaRPr lang="en-GB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3" name="Text Box 4"/>
          <p:cNvSpPr txBox="1">
            <a:spLocks noChangeArrowheads="1"/>
          </p:cNvSpPr>
          <p:nvPr/>
        </p:nvSpPr>
        <p:spPr bwMode="auto">
          <a:xfrm>
            <a:off x="6796723" y="3838727"/>
            <a:ext cx="342900" cy="254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34390" rIns="0" bIns="34390">
            <a:spAutoFit/>
          </a:bodyPr>
          <a:lstStyle/>
          <a:p>
            <a:pPr algn="ctr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1200" dirty="0">
                <a:solidFill>
                  <a:schemeClr val="bg1"/>
                </a:solidFill>
                <a:cs typeface="Arial" pitchFamily="34" charset="0"/>
              </a:rPr>
              <a:t>4.2</a:t>
            </a:r>
            <a:endParaRPr lang="en-GB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4" name="Text Box 4"/>
          <p:cNvSpPr txBox="1">
            <a:spLocks noChangeArrowheads="1"/>
          </p:cNvSpPr>
          <p:nvPr/>
        </p:nvSpPr>
        <p:spPr bwMode="auto">
          <a:xfrm>
            <a:off x="6796723" y="3344606"/>
            <a:ext cx="342900" cy="254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34390" rIns="0" bIns="34390">
            <a:spAutoFit/>
          </a:bodyPr>
          <a:lstStyle/>
          <a:p>
            <a:pPr algn="ctr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1200" dirty="0">
                <a:solidFill>
                  <a:schemeClr val="bg1"/>
                </a:solidFill>
                <a:cs typeface="Arial" pitchFamily="34" charset="0"/>
              </a:rPr>
              <a:t>1.6</a:t>
            </a:r>
            <a:endParaRPr lang="en-GB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5" name="Text Box 4"/>
          <p:cNvSpPr txBox="1">
            <a:spLocks noChangeArrowheads="1"/>
          </p:cNvSpPr>
          <p:nvPr/>
        </p:nvSpPr>
        <p:spPr bwMode="auto">
          <a:xfrm>
            <a:off x="6791381" y="2817857"/>
            <a:ext cx="342900" cy="254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34390" rIns="0" bIns="34390">
            <a:spAutoFit/>
          </a:bodyPr>
          <a:lstStyle/>
          <a:p>
            <a:pPr algn="ctr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1200" dirty="0">
                <a:solidFill>
                  <a:schemeClr val="bg1"/>
                </a:solidFill>
                <a:cs typeface="Arial" pitchFamily="34" charset="0"/>
              </a:rPr>
              <a:t>9.4</a:t>
            </a:r>
            <a:endParaRPr lang="en-GB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6791381" y="3542822"/>
            <a:ext cx="342900" cy="254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34390" rIns="0" bIns="34390">
            <a:spAutoFit/>
          </a:bodyPr>
          <a:lstStyle/>
          <a:p>
            <a:pPr algn="ctr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1200" dirty="0">
                <a:solidFill>
                  <a:schemeClr val="bg1"/>
                </a:solidFill>
                <a:cs typeface="Arial" pitchFamily="34" charset="0"/>
              </a:rPr>
              <a:t>3.6</a:t>
            </a:r>
            <a:endParaRPr lang="en-GB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3098278" y="2339766"/>
            <a:ext cx="400050" cy="254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34390" rIns="0" bIns="34390">
            <a:spAutoFit/>
          </a:bodyPr>
          <a:lstStyle/>
          <a:p>
            <a:pPr algn="ctr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1200" dirty="0">
                <a:solidFill>
                  <a:schemeClr val="bg1"/>
                </a:solidFill>
                <a:cs typeface="Arial" pitchFamily="34" charset="0"/>
              </a:rPr>
              <a:t>8.9</a:t>
            </a:r>
            <a:endParaRPr lang="en-GB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8" name="Text Box 4"/>
          <p:cNvSpPr txBox="1">
            <a:spLocks noChangeArrowheads="1"/>
          </p:cNvSpPr>
          <p:nvPr/>
        </p:nvSpPr>
        <p:spPr bwMode="auto">
          <a:xfrm>
            <a:off x="3127128" y="3834116"/>
            <a:ext cx="342900" cy="254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34390" rIns="0" bIns="34390">
            <a:spAutoFit/>
          </a:bodyPr>
          <a:lstStyle/>
          <a:p>
            <a:pPr algn="ctr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1200" dirty="0">
                <a:solidFill>
                  <a:schemeClr val="bg1"/>
                </a:solidFill>
                <a:cs typeface="Arial" pitchFamily="34" charset="0"/>
              </a:rPr>
              <a:t>4.9</a:t>
            </a:r>
            <a:endParaRPr lang="en-GB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9" name="Text Box 4"/>
          <p:cNvSpPr txBox="1">
            <a:spLocks noChangeArrowheads="1"/>
          </p:cNvSpPr>
          <p:nvPr/>
        </p:nvSpPr>
        <p:spPr bwMode="auto">
          <a:xfrm>
            <a:off x="3127128" y="3314120"/>
            <a:ext cx="342900" cy="254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34390" rIns="0" bIns="34390">
            <a:spAutoFit/>
          </a:bodyPr>
          <a:lstStyle/>
          <a:p>
            <a:pPr algn="ctr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1200" dirty="0">
                <a:solidFill>
                  <a:schemeClr val="bg1"/>
                </a:solidFill>
                <a:cs typeface="Arial" pitchFamily="34" charset="0"/>
              </a:rPr>
              <a:t>0.9</a:t>
            </a:r>
            <a:endParaRPr lang="en-GB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0" name="Text Box 4"/>
          <p:cNvSpPr txBox="1">
            <a:spLocks noChangeArrowheads="1"/>
          </p:cNvSpPr>
          <p:nvPr/>
        </p:nvSpPr>
        <p:spPr bwMode="auto">
          <a:xfrm>
            <a:off x="3126853" y="2996703"/>
            <a:ext cx="342900" cy="254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34390" rIns="0" bIns="34390">
            <a:spAutoFit/>
          </a:bodyPr>
          <a:lstStyle/>
          <a:p>
            <a:pPr algn="ctr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1200" dirty="0">
                <a:solidFill>
                  <a:schemeClr val="bg1"/>
                </a:solidFill>
                <a:cs typeface="Arial" pitchFamily="34" charset="0"/>
              </a:rPr>
              <a:t>8.2</a:t>
            </a:r>
            <a:endParaRPr lang="en-GB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1" name="Text Box 4"/>
          <p:cNvSpPr txBox="1">
            <a:spLocks noChangeArrowheads="1"/>
          </p:cNvSpPr>
          <p:nvPr/>
        </p:nvSpPr>
        <p:spPr bwMode="auto">
          <a:xfrm>
            <a:off x="3127128" y="3510129"/>
            <a:ext cx="342900" cy="254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34390" rIns="0" bIns="34390">
            <a:spAutoFit/>
          </a:bodyPr>
          <a:lstStyle/>
          <a:p>
            <a:pPr algn="ctr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1200" dirty="0">
                <a:solidFill>
                  <a:schemeClr val="bg1"/>
                </a:solidFill>
                <a:cs typeface="Arial" pitchFamily="34" charset="0"/>
              </a:rPr>
              <a:t>3.3</a:t>
            </a:r>
            <a:endParaRPr lang="en-GB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 bwMode="auto">
          <a:xfrm>
            <a:off x="4965700" y="4381734"/>
            <a:ext cx="3730244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rtlCol="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000" i="1" dirty="0">
                <a:ea typeface="Times New Roman" charset="0"/>
                <a:cs typeface="Times New Roman" charset="0"/>
              </a:rPr>
              <a:t>*Includes combined heat-and-power and lease and plant fuel</a:t>
            </a:r>
          </a:p>
          <a:p>
            <a:pPr eaLnBrk="0" hangingPunct="0"/>
            <a:r>
              <a:rPr lang="en-US" sz="1000" i="1" dirty="0">
                <a:ea typeface="Times New Roman" charset="0"/>
                <a:cs typeface="Times New Roman" charset="0"/>
              </a:rPr>
              <a:t>**Includes pipeline fuel</a:t>
            </a:r>
          </a:p>
        </p:txBody>
      </p:sp>
      <p:sp>
        <p:nvSpPr>
          <p:cNvPr id="2" name="Rectangle 1"/>
          <p:cNvSpPr/>
          <p:nvPr/>
        </p:nvSpPr>
        <p:spPr>
          <a:xfrm>
            <a:off x="1575526" y="1594126"/>
            <a:ext cx="100584" cy="11218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Rectangle 54"/>
          <p:cNvSpPr/>
          <p:nvPr/>
        </p:nvSpPr>
        <p:spPr>
          <a:xfrm>
            <a:off x="2650401" y="1594126"/>
            <a:ext cx="100584" cy="11218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>
            <a:off x="3863676" y="1594126"/>
            <a:ext cx="100584" cy="11218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5226680" y="1594126"/>
            <a:ext cx="100584" cy="11218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6519941" y="1594126"/>
            <a:ext cx="100584" cy="11218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708727" y="1566863"/>
            <a:ext cx="5735781" cy="245946"/>
            <a:chOff x="1381773" y="1813855"/>
            <a:chExt cx="6762344" cy="327927"/>
          </a:xfrm>
        </p:grpSpPr>
        <p:sp>
          <p:nvSpPr>
            <p:cNvPr id="15" name="TextBox 14"/>
            <p:cNvSpPr txBox="1"/>
            <p:nvPr/>
          </p:nvSpPr>
          <p:spPr bwMode="auto">
            <a:xfrm>
              <a:off x="7235748" y="1834007"/>
              <a:ext cx="908369" cy="307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rtlCol="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200" dirty="0">
                  <a:ea typeface="Times New Roman" charset="0"/>
                  <a:cs typeface="Times New Roman" charset="0"/>
                </a:rPr>
                <a:t>Industrial*</a:t>
              </a:r>
            </a:p>
          </p:txBody>
        </p:sp>
        <p:sp>
          <p:nvSpPr>
            <p:cNvPr id="16" name="TextBox 15"/>
            <p:cNvSpPr txBox="1"/>
            <p:nvPr/>
          </p:nvSpPr>
          <p:spPr bwMode="auto">
            <a:xfrm>
              <a:off x="5699556" y="1834007"/>
              <a:ext cx="1518108" cy="307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rtlCol="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200" dirty="0">
                  <a:ea typeface="Times New Roman" charset="0"/>
                  <a:cs typeface="Times New Roman" charset="0"/>
                </a:rPr>
                <a:t>Electric power</a:t>
              </a:r>
            </a:p>
          </p:txBody>
        </p:sp>
        <p:sp>
          <p:nvSpPr>
            <p:cNvPr id="18" name="TextBox 17"/>
            <p:cNvSpPr txBox="1"/>
            <p:nvPr/>
          </p:nvSpPr>
          <p:spPr bwMode="auto">
            <a:xfrm>
              <a:off x="1381773" y="1834007"/>
              <a:ext cx="1008823" cy="307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rtlCol="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200" dirty="0">
                  <a:ea typeface="Times New Roman" charset="0"/>
                  <a:cs typeface="Times New Roman" charset="0"/>
                </a:rPr>
                <a:t>Residential</a:t>
              </a:r>
            </a:p>
          </p:txBody>
        </p:sp>
        <p:sp>
          <p:nvSpPr>
            <p:cNvPr id="19" name="TextBox 18"/>
            <p:cNvSpPr txBox="1"/>
            <p:nvPr/>
          </p:nvSpPr>
          <p:spPr bwMode="auto">
            <a:xfrm>
              <a:off x="4043669" y="1834007"/>
              <a:ext cx="1469291" cy="307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rtlCol="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200" dirty="0">
                  <a:ea typeface="Times New Roman" charset="0"/>
                  <a:cs typeface="Times New Roman" charset="0"/>
                </a:rPr>
                <a:t>Transportation**</a:t>
              </a:r>
            </a:p>
          </p:txBody>
        </p:sp>
        <p:sp>
          <p:nvSpPr>
            <p:cNvPr id="17" name="TextBox 16"/>
            <p:cNvSpPr txBox="1"/>
            <p:nvPr/>
          </p:nvSpPr>
          <p:spPr bwMode="auto">
            <a:xfrm>
              <a:off x="2652347" y="1813855"/>
              <a:ext cx="1090041" cy="30777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rtlCol="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200" dirty="0">
                  <a:ea typeface="Times New Roman" charset="0"/>
                  <a:cs typeface="Times New Roman" charset="0"/>
                </a:rPr>
                <a:t>Commercial</a:t>
              </a:r>
            </a:p>
          </p:txBody>
        </p:sp>
      </p:grpSp>
      <p:cxnSp>
        <p:nvCxnSpPr>
          <p:cNvPr id="54" name="Straight Connector 53"/>
          <p:cNvCxnSpPr/>
          <p:nvPr/>
        </p:nvCxnSpPr>
        <p:spPr>
          <a:xfrm>
            <a:off x="8365672" y="1426558"/>
            <a:ext cx="4572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8365672" y="4096606"/>
            <a:ext cx="4572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8365672" y="2020918"/>
            <a:ext cx="4572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8365672" y="2903314"/>
            <a:ext cx="4572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8365672" y="3497674"/>
            <a:ext cx="4572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8365672" y="1719166"/>
            <a:ext cx="4572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8365672" y="2313526"/>
            <a:ext cx="4572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8365672" y="2615278"/>
            <a:ext cx="4572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8365672" y="3205066"/>
            <a:ext cx="4572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8365672" y="3790282"/>
            <a:ext cx="4572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5234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Object 2"/>
          <p:cNvGraphicFramePr>
            <a:graphicFrameLocks noGrp="1" noChangeAspect="1"/>
          </p:cNvGraphicFramePr>
          <p:nvPr>
            <p:ph type="chart" sz="quarter" idx="12"/>
            <p:extLst>
              <p:ext uri="{D42A27DB-BD31-4B8C-83A1-F6EECF244321}">
                <p14:modId xmlns:p14="http://schemas.microsoft.com/office/powerpoint/2010/main" val="1107157694"/>
              </p:ext>
            </p:extLst>
          </p:nvPr>
        </p:nvGraphicFramePr>
        <p:xfrm>
          <a:off x="685799" y="1311275"/>
          <a:ext cx="8131629" cy="3078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2" name="Text Placeholder 4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eaLnBrk="0" hangingPunct="0"/>
            <a:r>
              <a:rPr lang="en-US" dirty="0" smtClean="0">
                <a:solidFill>
                  <a:schemeClr val="tx1"/>
                </a:solidFill>
              </a:rPr>
              <a:t>U.S. dry natural gas production</a:t>
            </a:r>
          </a:p>
          <a:p>
            <a:pPr eaLnBrk="0" hangingPunct="0"/>
            <a:r>
              <a:rPr lang="en-US" dirty="0" smtClean="0">
                <a:solidFill>
                  <a:schemeClr val="tx1"/>
                </a:solidFill>
              </a:rPr>
              <a:t>trillion cubic feet</a:t>
            </a:r>
            <a:endParaRPr lang="en-GB" dirty="0" smtClean="0">
              <a:solidFill>
                <a:schemeClr val="tx1"/>
              </a:solidFill>
            </a:endParaRPr>
          </a:p>
        </p:txBody>
      </p:sp>
      <p:sp>
        <p:nvSpPr>
          <p:cNvPr id="22" name="Text Placeholder 41"/>
          <p:cNvSpPr>
            <a:spLocks noGrp="1"/>
          </p:cNvSpPr>
          <p:nvPr>
            <p:ph type="body" sz="quarter" idx="14"/>
          </p:nvPr>
        </p:nvSpPr>
        <p:spPr>
          <a:xfrm>
            <a:off x="4800599" y="840140"/>
            <a:ext cx="3701053" cy="411480"/>
          </a:xfrm>
        </p:spPr>
        <p:txBody>
          <a:bodyPr/>
          <a:lstStyle/>
          <a:p>
            <a:pPr algn="r" eaLnBrk="0" hangingPunct="0"/>
            <a:r>
              <a:rPr lang="en-US" dirty="0" smtClean="0">
                <a:solidFill>
                  <a:schemeClr val="tx1"/>
                </a:solidFill>
              </a:rPr>
              <a:t>billion cubic feet per day</a:t>
            </a:r>
            <a:endParaRPr lang="en-GB" dirty="0" smtClean="0">
              <a:solidFill>
                <a:schemeClr val="tx1"/>
              </a:solidFill>
            </a:endParaRPr>
          </a:p>
        </p:txBody>
      </p:sp>
      <p:sp>
        <p:nvSpPr>
          <p:cNvPr id="38" name="Footer Placeholder 32"/>
          <p:cNvSpPr>
            <a:spLocks noGrp="1"/>
          </p:cNvSpPr>
          <p:nvPr>
            <p:ph type="ftr" sz="quarter" idx="17"/>
          </p:nvPr>
        </p:nvSpPr>
        <p:spPr>
          <a:xfrm>
            <a:off x="666750" y="4793456"/>
            <a:ext cx="4133850" cy="29527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NAS | Oil market outlook and drivers, May 4, 2016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anchor="ctr" anchorCtr="0"/>
          <a:lstStyle/>
          <a:p>
            <a:r>
              <a:rPr lang="en-US" dirty="0" smtClean="0"/>
              <a:t>Shale resources remain the dominant source of U.S. natural gas production growth</a:t>
            </a:r>
            <a:endParaRPr lang="en-US" dirty="0" smtClean="0">
              <a:solidFill>
                <a:schemeClr val="accent1"/>
              </a:solidFill>
            </a:endParaRP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8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Source:  EIA, Annual Energy Outlook 2015 Reference case</a:t>
            </a:r>
            <a:endParaRPr lang="en-US" dirty="0"/>
          </a:p>
        </p:txBody>
      </p:sp>
      <p:sp>
        <p:nvSpPr>
          <p:cNvPr id="39" name="Slide Number Placeholder 3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3424F81-F06C-4AD8-AE56-B62176B75971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47" name="Text Box 7"/>
          <p:cNvSpPr txBox="1">
            <a:spLocks noChangeArrowheads="1"/>
          </p:cNvSpPr>
          <p:nvPr/>
        </p:nvSpPr>
        <p:spPr bwMode="auto">
          <a:xfrm>
            <a:off x="3945488" y="3188552"/>
            <a:ext cx="2287191" cy="3071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 dirty="0">
                <a:solidFill>
                  <a:schemeClr val="bg1"/>
                </a:solidFill>
                <a:cs typeface="Arial" pitchFamily="34" charset="0"/>
              </a:rPr>
              <a:t>Tight gas</a:t>
            </a:r>
          </a:p>
        </p:txBody>
      </p:sp>
      <p:sp>
        <p:nvSpPr>
          <p:cNvPr id="51" name="Text Box 11"/>
          <p:cNvSpPr txBox="1">
            <a:spLocks noChangeArrowheads="1"/>
          </p:cNvSpPr>
          <p:nvPr/>
        </p:nvSpPr>
        <p:spPr bwMode="auto">
          <a:xfrm>
            <a:off x="4116652" y="3486890"/>
            <a:ext cx="1887141" cy="23060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 dirty="0">
                <a:solidFill>
                  <a:schemeClr val="bg1"/>
                </a:solidFill>
                <a:cs typeface="Arial" pitchFamily="34" charset="0"/>
              </a:rPr>
              <a:t>Coalbed methane</a:t>
            </a:r>
          </a:p>
        </p:txBody>
      </p:sp>
      <p:sp>
        <p:nvSpPr>
          <p:cNvPr id="53" name="Text Box 14"/>
          <p:cNvSpPr txBox="1">
            <a:spLocks noChangeArrowheads="1"/>
          </p:cNvSpPr>
          <p:nvPr/>
        </p:nvSpPr>
        <p:spPr bwMode="auto">
          <a:xfrm>
            <a:off x="1083540" y="3231452"/>
            <a:ext cx="2500243" cy="3071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 dirty="0">
                <a:solidFill>
                  <a:schemeClr val="bg1"/>
                </a:solidFill>
                <a:cs typeface="Arial" pitchFamily="34" charset="0"/>
              </a:rPr>
              <a:t>Other lower 48 onshore</a:t>
            </a:r>
          </a:p>
        </p:txBody>
      </p:sp>
      <p:sp>
        <p:nvSpPr>
          <p:cNvPr id="54" name="Text Box 15"/>
          <p:cNvSpPr txBox="1">
            <a:spLocks noChangeArrowheads="1"/>
          </p:cNvSpPr>
          <p:nvPr/>
        </p:nvSpPr>
        <p:spPr bwMode="auto">
          <a:xfrm>
            <a:off x="4685011" y="2434384"/>
            <a:ext cx="2565534" cy="3071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 dirty="0">
                <a:solidFill>
                  <a:schemeClr val="bg1"/>
                </a:solidFill>
                <a:cs typeface="Arial" pitchFamily="34" charset="0"/>
              </a:rPr>
              <a:t>Shale gas and tight oil plays</a:t>
            </a:r>
          </a:p>
        </p:txBody>
      </p:sp>
      <p:sp>
        <p:nvSpPr>
          <p:cNvPr id="46" name="Text Box 6"/>
          <p:cNvSpPr txBox="1">
            <a:spLocks noChangeArrowheads="1"/>
          </p:cNvSpPr>
          <p:nvPr/>
        </p:nvSpPr>
        <p:spPr bwMode="auto">
          <a:xfrm>
            <a:off x="6005220" y="3676779"/>
            <a:ext cx="1507643" cy="23317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 dirty="0">
                <a:solidFill>
                  <a:schemeClr val="tx2"/>
                </a:solidFill>
                <a:cs typeface="Arial" pitchFamily="34" charset="0"/>
              </a:rPr>
              <a:t>Alaska</a:t>
            </a:r>
          </a:p>
        </p:txBody>
      </p:sp>
      <p:sp>
        <p:nvSpPr>
          <p:cNvPr id="73" name="Text Box 15"/>
          <p:cNvSpPr txBox="1">
            <a:spLocks noChangeArrowheads="1"/>
          </p:cNvSpPr>
          <p:nvPr/>
        </p:nvSpPr>
        <p:spPr bwMode="auto">
          <a:xfrm>
            <a:off x="1220089" y="3744149"/>
            <a:ext cx="1887140" cy="3071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 dirty="0">
                <a:cs typeface="Arial" pitchFamily="34" charset="0"/>
              </a:rPr>
              <a:t>Lower 48 offshore</a:t>
            </a:r>
          </a:p>
        </p:txBody>
      </p:sp>
      <p:cxnSp>
        <p:nvCxnSpPr>
          <p:cNvPr id="43" name="Straight Connector 42"/>
          <p:cNvCxnSpPr/>
          <p:nvPr/>
        </p:nvCxnSpPr>
        <p:spPr bwMode="auto">
          <a:xfrm rot="16200000" flipV="1">
            <a:off x="2906709" y="2669255"/>
            <a:ext cx="2640303" cy="929"/>
          </a:xfrm>
          <a:prstGeom prst="line">
            <a:avLst/>
          </a:prstGeom>
          <a:solidFill>
            <a:srgbClr val="0096D7"/>
          </a:solidFill>
          <a:ln w="12700" cap="flat" cmpd="sng" algn="ctr">
            <a:solidFill>
              <a:srgbClr val="FFFFFF">
                <a:lumMod val="65000"/>
                <a:alpha val="65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8" name="Text Box 8"/>
          <p:cNvSpPr txBox="1">
            <a:spLocks noChangeArrowheads="1"/>
          </p:cNvSpPr>
          <p:nvPr/>
        </p:nvSpPr>
        <p:spPr bwMode="auto">
          <a:xfrm>
            <a:off x="4122175" y="1128901"/>
            <a:ext cx="2846438" cy="23540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Projections</a:t>
            </a:r>
          </a:p>
        </p:txBody>
      </p:sp>
      <p:sp>
        <p:nvSpPr>
          <p:cNvPr id="49" name="Text Box 9"/>
          <p:cNvSpPr txBox="1">
            <a:spLocks noChangeArrowheads="1"/>
          </p:cNvSpPr>
          <p:nvPr/>
        </p:nvSpPr>
        <p:spPr bwMode="auto">
          <a:xfrm>
            <a:off x="1887794" y="1128901"/>
            <a:ext cx="2241755" cy="2426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History</a:t>
            </a:r>
          </a:p>
        </p:txBody>
      </p:sp>
      <p:sp>
        <p:nvSpPr>
          <p:cNvPr id="55" name="Text Box 4"/>
          <p:cNvSpPr txBox="1">
            <a:spLocks noChangeArrowheads="1"/>
          </p:cNvSpPr>
          <p:nvPr/>
        </p:nvSpPr>
        <p:spPr bwMode="auto">
          <a:xfrm>
            <a:off x="3886732" y="1155913"/>
            <a:ext cx="685800" cy="254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34390" rIns="0" bIns="34390">
            <a:spAutoFit/>
          </a:bodyPr>
          <a:lstStyle/>
          <a:p>
            <a:pPr algn="ctr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2013</a:t>
            </a:r>
            <a:endParaRPr lang="en-GB" sz="12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8142286" y="1586389"/>
            <a:ext cx="4572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8142286" y="4000405"/>
            <a:ext cx="4572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8142286" y="2071021"/>
            <a:ext cx="4572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8142286" y="2555653"/>
            <a:ext cx="4572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8142286" y="3035713"/>
            <a:ext cx="4572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8142286" y="3511201"/>
            <a:ext cx="4572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8142286" y="1833277"/>
            <a:ext cx="4572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8142286" y="2317909"/>
            <a:ext cx="4572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8142286" y="2793397"/>
            <a:ext cx="4572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8142286" y="3273457"/>
            <a:ext cx="4572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8142286" y="3758089"/>
            <a:ext cx="4572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Line 29"/>
          <p:cNvSpPr>
            <a:spLocks noChangeShapeType="1"/>
          </p:cNvSpPr>
          <p:nvPr/>
        </p:nvSpPr>
        <p:spPr bwMode="auto">
          <a:xfrm>
            <a:off x="4997644" y="3658129"/>
            <a:ext cx="0" cy="130573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 type="triangle" w="lg" len="med"/>
          </a:ln>
        </p:spPr>
        <p:txBody>
          <a:bodyPr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en-US" sz="825" dirty="0"/>
          </a:p>
        </p:txBody>
      </p:sp>
      <p:sp>
        <p:nvSpPr>
          <p:cNvPr id="33" name="Line 29"/>
          <p:cNvSpPr>
            <a:spLocks noChangeShapeType="1"/>
          </p:cNvSpPr>
          <p:nvPr/>
        </p:nvSpPr>
        <p:spPr bwMode="auto">
          <a:xfrm flipH="1">
            <a:off x="6564884" y="3842875"/>
            <a:ext cx="7860" cy="110418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med"/>
          </a:ln>
        </p:spPr>
        <p:txBody>
          <a:bodyPr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en-US" sz="825" dirty="0"/>
          </a:p>
        </p:txBody>
      </p:sp>
    </p:spTree>
    <p:extLst>
      <p:ext uri="{BB962C8B-B14F-4D97-AF65-F5344CB8AC3E}">
        <p14:creationId xmlns:p14="http://schemas.microsoft.com/office/powerpoint/2010/main" val="4254823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Object 2"/>
          <p:cNvGraphicFramePr>
            <a:graphicFrameLocks noGrp="1"/>
          </p:cNvGraphicFramePr>
          <p:nvPr>
            <p:ph type="chart" sz="quarter" idx="12"/>
            <p:extLst>
              <p:ext uri="{D42A27DB-BD31-4B8C-83A1-F6EECF244321}">
                <p14:modId xmlns:p14="http://schemas.microsoft.com/office/powerpoint/2010/main" val="2985871699"/>
              </p:ext>
            </p:extLst>
          </p:nvPr>
        </p:nvGraphicFramePr>
        <p:xfrm>
          <a:off x="685800" y="1428559"/>
          <a:ext cx="8001000" cy="29608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2" name="Text Placeholder 4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eaLnBrk="0" hangingPunct="0"/>
            <a:r>
              <a:rPr lang="en-US" dirty="0" smtClean="0">
                <a:solidFill>
                  <a:schemeClr val="tx1"/>
                </a:solidFill>
              </a:rPr>
              <a:t>U.S. natural gas imports and </a:t>
            </a:r>
            <a:r>
              <a:rPr lang="en-US" dirty="0" smtClean="0"/>
              <a:t>exports</a:t>
            </a:r>
            <a:endParaRPr lang="en-US" dirty="0" smtClean="0">
              <a:solidFill>
                <a:schemeClr val="tx1"/>
              </a:solidFill>
            </a:endParaRPr>
          </a:p>
          <a:p>
            <a:pPr eaLnBrk="0" hangingPunct="0"/>
            <a:r>
              <a:rPr lang="en-US" dirty="0" smtClean="0">
                <a:solidFill>
                  <a:schemeClr val="tx1"/>
                </a:solidFill>
              </a:rPr>
              <a:t>trillion cubic feet</a:t>
            </a:r>
            <a:endParaRPr lang="en-GB" dirty="0" smtClean="0">
              <a:solidFill>
                <a:schemeClr val="tx1"/>
              </a:solidFill>
            </a:endParaRPr>
          </a:p>
        </p:txBody>
      </p:sp>
      <p:sp>
        <p:nvSpPr>
          <p:cNvPr id="30" name="Text Placeholder 41"/>
          <p:cNvSpPr>
            <a:spLocks noGrp="1"/>
          </p:cNvSpPr>
          <p:nvPr>
            <p:ph type="body" sz="quarter" idx="14"/>
          </p:nvPr>
        </p:nvSpPr>
        <p:spPr>
          <a:xfrm>
            <a:off x="4800600" y="840140"/>
            <a:ext cx="3756740" cy="411480"/>
          </a:xfrm>
        </p:spPr>
        <p:txBody>
          <a:bodyPr/>
          <a:lstStyle/>
          <a:p>
            <a:pPr algn="r" eaLnBrk="0" hangingPunct="0"/>
            <a:endParaRPr lang="en-US" dirty="0" smtClean="0">
              <a:solidFill>
                <a:schemeClr val="tx1"/>
              </a:solidFill>
            </a:endParaRPr>
          </a:p>
          <a:p>
            <a:pPr algn="r" eaLnBrk="0" hangingPunct="0"/>
            <a:endParaRPr lang="en-US" dirty="0" smtClean="0">
              <a:solidFill>
                <a:schemeClr val="tx1"/>
              </a:solidFill>
            </a:endParaRPr>
          </a:p>
          <a:p>
            <a:pPr algn="r" eaLnBrk="0" hangingPunct="0"/>
            <a:r>
              <a:rPr lang="en-US" dirty="0" smtClean="0">
                <a:solidFill>
                  <a:schemeClr val="tx1"/>
                </a:solidFill>
              </a:rPr>
              <a:t>billion cubic feet per day</a:t>
            </a:r>
            <a:endParaRPr lang="en-GB" dirty="0" smtClean="0">
              <a:solidFill>
                <a:schemeClr val="tx1"/>
              </a:solidFill>
            </a:endParaRPr>
          </a:p>
        </p:txBody>
      </p:sp>
      <p:sp>
        <p:nvSpPr>
          <p:cNvPr id="47" name="Footer Placeholder 32"/>
          <p:cNvSpPr>
            <a:spLocks noGrp="1"/>
          </p:cNvSpPr>
          <p:nvPr>
            <p:ph type="ftr" sz="quarter" idx="17"/>
          </p:nvPr>
        </p:nvSpPr>
        <p:spPr>
          <a:xfrm>
            <a:off x="666749" y="4793456"/>
            <a:ext cx="5666037" cy="29527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NAS | Oil market outlook and drivers, May 4, 2016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Projected U.S. natural gas exports reflect the spread between domestic natural gas prices and world energy prices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18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Source:  EIA, Annual Energy Outlook 2015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647937" y="4814888"/>
            <a:ext cx="384175" cy="273844"/>
          </a:xfrm>
          <a:prstGeom prst="rect">
            <a:avLst/>
          </a:prstGeom>
        </p:spPr>
        <p:txBody>
          <a:bodyPr/>
          <a:lstStyle/>
          <a:p>
            <a:fld id="{2D80C5C9-96E0-47EC-B500-37C5FE284639}" type="slidenum">
              <a:rPr lang="en-US" smtClean="0">
                <a:solidFill>
                  <a:srgbClr val="000000"/>
                </a:solidFill>
              </a:rPr>
              <a:pPr/>
              <a:t>13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461332" y="3823312"/>
            <a:ext cx="1898900" cy="32800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 dirty="0">
                <a:solidFill>
                  <a:srgbClr val="003953"/>
                </a:solidFill>
                <a:cs typeface="Arial" pitchFamily="34" charset="0"/>
              </a:rPr>
              <a:t>LNG imports</a:t>
            </a:r>
          </a:p>
        </p:txBody>
      </p:sp>
      <p:cxnSp>
        <p:nvCxnSpPr>
          <p:cNvPr id="15" name="Straight Arrow Connector 14"/>
          <p:cNvCxnSpPr/>
          <p:nvPr/>
        </p:nvCxnSpPr>
        <p:spPr bwMode="auto">
          <a:xfrm flipV="1">
            <a:off x="1380747" y="3254574"/>
            <a:ext cx="85215" cy="60234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 flipH="1" flipV="1">
            <a:off x="2070627" y="1525760"/>
            <a:ext cx="4150" cy="2607157"/>
          </a:xfrm>
          <a:prstGeom prst="line">
            <a:avLst/>
          </a:prstGeom>
          <a:solidFill>
            <a:srgbClr val="0096D7"/>
          </a:solidFill>
          <a:ln w="12700" cap="flat" cmpd="sng" algn="ctr">
            <a:solidFill>
              <a:srgbClr val="FFFFFF">
                <a:lumMod val="65000"/>
                <a:alpha val="65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Text Box 15"/>
          <p:cNvSpPr txBox="1">
            <a:spLocks noChangeArrowheads="1"/>
          </p:cNvSpPr>
          <p:nvPr/>
        </p:nvSpPr>
        <p:spPr bwMode="auto">
          <a:xfrm>
            <a:off x="8242566" y="3490060"/>
            <a:ext cx="454584" cy="142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rIns="0"/>
          <a:lstStyle/>
          <a:p>
            <a:r>
              <a:rPr lang="en-US" sz="1200" dirty="0">
                <a:solidFill>
                  <a:srgbClr val="000000"/>
                </a:solidFill>
                <a:cs typeface="Arial" pitchFamily="34" charset="0"/>
              </a:rPr>
              <a:t>-10</a:t>
            </a:r>
          </a:p>
        </p:txBody>
      </p:sp>
      <p:sp>
        <p:nvSpPr>
          <p:cNvPr id="24" name="Text Box 15"/>
          <p:cNvSpPr txBox="1">
            <a:spLocks noChangeArrowheads="1"/>
          </p:cNvSpPr>
          <p:nvPr/>
        </p:nvSpPr>
        <p:spPr bwMode="auto">
          <a:xfrm>
            <a:off x="8242566" y="3050626"/>
            <a:ext cx="319346" cy="142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rIns="0"/>
          <a:lstStyle/>
          <a:p>
            <a:r>
              <a:rPr lang="en-US" sz="1200" dirty="0">
                <a:solidFill>
                  <a:srgbClr val="000000"/>
                </a:solidFill>
                <a:cs typeface="Arial" pitchFamily="34" charset="0"/>
              </a:rPr>
              <a:t>0</a:t>
            </a:r>
          </a:p>
        </p:txBody>
      </p:sp>
      <p:sp>
        <p:nvSpPr>
          <p:cNvPr id="26" name="Text Box 15"/>
          <p:cNvSpPr txBox="1">
            <a:spLocks noChangeArrowheads="1"/>
          </p:cNvSpPr>
          <p:nvPr/>
        </p:nvSpPr>
        <p:spPr bwMode="auto">
          <a:xfrm>
            <a:off x="8242566" y="2617294"/>
            <a:ext cx="390576" cy="142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rIns="0"/>
          <a:lstStyle/>
          <a:p>
            <a:r>
              <a:rPr lang="en-US" sz="1200" dirty="0">
                <a:solidFill>
                  <a:srgbClr val="000000"/>
                </a:solidFill>
                <a:cs typeface="Arial" pitchFamily="34" charset="0"/>
              </a:rPr>
              <a:t>10</a:t>
            </a:r>
          </a:p>
        </p:txBody>
      </p:sp>
      <p:sp>
        <p:nvSpPr>
          <p:cNvPr id="28" name="Text Box 15"/>
          <p:cNvSpPr txBox="1">
            <a:spLocks noChangeArrowheads="1"/>
          </p:cNvSpPr>
          <p:nvPr/>
        </p:nvSpPr>
        <p:spPr bwMode="auto">
          <a:xfrm>
            <a:off x="8242566" y="2190067"/>
            <a:ext cx="454584" cy="142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rIns="0"/>
          <a:lstStyle/>
          <a:p>
            <a:r>
              <a:rPr lang="en-US" sz="1200" dirty="0">
                <a:solidFill>
                  <a:srgbClr val="000000"/>
                </a:solidFill>
                <a:cs typeface="Arial" pitchFamily="34" charset="0"/>
              </a:rPr>
              <a:t>20</a:t>
            </a:r>
          </a:p>
        </p:txBody>
      </p:sp>
      <p:cxnSp>
        <p:nvCxnSpPr>
          <p:cNvPr id="55" name="Straight Connector 54"/>
          <p:cNvCxnSpPr/>
          <p:nvPr/>
        </p:nvCxnSpPr>
        <p:spPr bwMode="auto">
          <a:xfrm flipH="1" flipV="1">
            <a:off x="4203564" y="1523717"/>
            <a:ext cx="24467" cy="2609188"/>
          </a:xfrm>
          <a:prstGeom prst="line">
            <a:avLst/>
          </a:prstGeom>
          <a:solidFill>
            <a:srgbClr val="0096D7"/>
          </a:solidFill>
          <a:ln w="12700" cap="flat" cmpd="sng" algn="ctr">
            <a:solidFill>
              <a:srgbClr val="FFFFFF">
                <a:lumMod val="65000"/>
                <a:alpha val="65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/>
          <p:cNvCxnSpPr/>
          <p:nvPr/>
        </p:nvCxnSpPr>
        <p:spPr bwMode="auto">
          <a:xfrm flipV="1">
            <a:off x="6366172" y="1518464"/>
            <a:ext cx="9121" cy="2614430"/>
          </a:xfrm>
          <a:prstGeom prst="line">
            <a:avLst/>
          </a:prstGeom>
          <a:solidFill>
            <a:srgbClr val="0096D7"/>
          </a:solidFill>
          <a:ln w="12700" cap="flat" cmpd="sng" algn="ctr">
            <a:solidFill>
              <a:srgbClr val="FFFFFF">
                <a:lumMod val="65000"/>
                <a:alpha val="65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5" name="Group 4"/>
          <p:cNvGrpSpPr/>
          <p:nvPr/>
        </p:nvGrpSpPr>
        <p:grpSpPr>
          <a:xfrm>
            <a:off x="763262" y="1293088"/>
            <a:ext cx="6395061" cy="296244"/>
            <a:chOff x="455385" y="1407665"/>
            <a:chExt cx="7252553" cy="394992"/>
          </a:xfrm>
        </p:grpSpPr>
        <p:sp>
          <p:nvSpPr>
            <p:cNvPr id="40" name="Text Box 8"/>
            <p:cNvSpPr txBox="1">
              <a:spLocks noChangeArrowheads="1"/>
            </p:cNvSpPr>
            <p:nvPr/>
          </p:nvSpPr>
          <p:spPr bwMode="auto">
            <a:xfrm>
              <a:off x="2805198" y="1407665"/>
              <a:ext cx="4902740" cy="26082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200" dirty="0" smtClean="0">
                  <a:solidFill>
                    <a:srgbClr val="000000"/>
                  </a:solidFill>
                  <a:cs typeface="Arial" pitchFamily="34" charset="0"/>
                </a:rPr>
                <a:t>           Projections</a:t>
              </a:r>
              <a:endParaRPr lang="en-US" sz="120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41" name="Text Box 9"/>
            <p:cNvSpPr txBox="1">
              <a:spLocks noChangeArrowheads="1"/>
            </p:cNvSpPr>
            <p:nvPr/>
          </p:nvSpPr>
          <p:spPr bwMode="auto">
            <a:xfrm>
              <a:off x="455385" y="1407665"/>
              <a:ext cx="1579674" cy="27055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200" dirty="0">
                  <a:solidFill>
                    <a:srgbClr val="000000"/>
                  </a:solidFill>
                  <a:cs typeface="Arial" pitchFamily="34" charset="0"/>
                </a:rPr>
                <a:t>History</a:t>
              </a:r>
            </a:p>
          </p:txBody>
        </p:sp>
        <p:sp>
          <p:nvSpPr>
            <p:cNvPr id="43" name="Text Box 4"/>
            <p:cNvSpPr txBox="1">
              <a:spLocks noChangeArrowheads="1"/>
            </p:cNvSpPr>
            <p:nvPr/>
          </p:nvSpPr>
          <p:spPr bwMode="auto">
            <a:xfrm>
              <a:off x="1474155" y="1443681"/>
              <a:ext cx="914400" cy="3388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34390" rIns="0" bIns="34390">
              <a:spAutoFit/>
            </a:bodyPr>
            <a:lstStyle/>
            <a:p>
              <a:pPr algn="ctr" eaLnBrk="0" hangingPunct="0">
                <a:spcBef>
                  <a:spcPct val="50000"/>
                </a:spcBef>
                <a:buFont typeface="Wingdings" pitchFamily="2" charset="2"/>
                <a:buNone/>
              </a:pPr>
              <a:r>
                <a:rPr lang="en-US" sz="1200" dirty="0">
                  <a:solidFill>
                    <a:srgbClr val="000000"/>
                  </a:solidFill>
                  <a:cs typeface="Arial" pitchFamily="34" charset="0"/>
                </a:rPr>
                <a:t>2013</a:t>
              </a:r>
              <a:endParaRPr lang="en-GB" sz="120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66" name="Text Box 4"/>
            <p:cNvSpPr txBox="1">
              <a:spLocks noChangeArrowheads="1"/>
            </p:cNvSpPr>
            <p:nvPr/>
          </p:nvSpPr>
          <p:spPr bwMode="auto">
            <a:xfrm>
              <a:off x="6391968" y="1443653"/>
              <a:ext cx="914400" cy="3388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34390" rIns="0" bIns="34390">
              <a:spAutoFit/>
            </a:bodyPr>
            <a:lstStyle/>
            <a:p>
              <a:pPr algn="ctr" eaLnBrk="0" hangingPunct="0">
                <a:spcBef>
                  <a:spcPct val="50000"/>
                </a:spcBef>
                <a:buFont typeface="Wingdings" pitchFamily="2" charset="2"/>
                <a:buNone/>
              </a:pPr>
              <a:r>
                <a:rPr lang="en-US" sz="1200" dirty="0">
                  <a:solidFill>
                    <a:srgbClr val="000000"/>
                  </a:solidFill>
                  <a:cs typeface="Arial" pitchFamily="34" charset="0"/>
                </a:rPr>
                <a:t>2013</a:t>
              </a:r>
              <a:endParaRPr lang="en-GB" sz="120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65" name="Text Box 4"/>
            <p:cNvSpPr txBox="1">
              <a:spLocks noChangeArrowheads="1"/>
            </p:cNvSpPr>
            <p:nvPr/>
          </p:nvSpPr>
          <p:spPr bwMode="auto">
            <a:xfrm>
              <a:off x="3905050" y="1463833"/>
              <a:ext cx="914400" cy="3388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34390" rIns="0" bIns="34390">
              <a:spAutoFit/>
            </a:bodyPr>
            <a:lstStyle/>
            <a:p>
              <a:pPr algn="ctr" eaLnBrk="0" hangingPunct="0">
                <a:spcBef>
                  <a:spcPct val="50000"/>
                </a:spcBef>
                <a:buFont typeface="Wingdings" pitchFamily="2" charset="2"/>
                <a:buNone/>
              </a:pPr>
              <a:r>
                <a:rPr lang="en-US" sz="1200" dirty="0">
                  <a:solidFill>
                    <a:srgbClr val="000000"/>
                  </a:solidFill>
                  <a:cs typeface="Arial" pitchFamily="34" charset="0"/>
                </a:rPr>
                <a:t>2013</a:t>
              </a:r>
              <a:endParaRPr lang="en-GB" sz="120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</p:grpSp>
      <p:cxnSp>
        <p:nvCxnSpPr>
          <p:cNvPr id="67" name="Straight Arrow Connector 66"/>
          <p:cNvCxnSpPr/>
          <p:nvPr/>
        </p:nvCxnSpPr>
        <p:spPr bwMode="auto">
          <a:xfrm>
            <a:off x="3615098" y="2261385"/>
            <a:ext cx="249820" cy="79792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70" name="Text Box 15"/>
          <p:cNvSpPr txBox="1">
            <a:spLocks noChangeArrowheads="1"/>
          </p:cNvSpPr>
          <p:nvPr/>
        </p:nvSpPr>
        <p:spPr bwMode="auto">
          <a:xfrm>
            <a:off x="8237994" y="1762786"/>
            <a:ext cx="454584" cy="142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rIns="0"/>
          <a:lstStyle/>
          <a:p>
            <a:r>
              <a:rPr lang="en-US" sz="1200" dirty="0">
                <a:solidFill>
                  <a:srgbClr val="000000"/>
                </a:solidFill>
                <a:cs typeface="Arial" pitchFamily="34" charset="0"/>
              </a:rPr>
              <a:t>30</a:t>
            </a:r>
          </a:p>
        </p:txBody>
      </p:sp>
      <p:sp>
        <p:nvSpPr>
          <p:cNvPr id="72" name="Text Box 15"/>
          <p:cNvSpPr txBox="1">
            <a:spLocks noChangeArrowheads="1"/>
          </p:cNvSpPr>
          <p:nvPr/>
        </p:nvSpPr>
        <p:spPr bwMode="auto">
          <a:xfrm>
            <a:off x="8237994" y="1323352"/>
            <a:ext cx="319346" cy="142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rIns="0"/>
          <a:lstStyle/>
          <a:p>
            <a:r>
              <a:rPr lang="en-US" sz="1200" dirty="0">
                <a:solidFill>
                  <a:srgbClr val="000000"/>
                </a:solidFill>
                <a:cs typeface="Arial" pitchFamily="34" charset="0"/>
              </a:rPr>
              <a:t>40</a:t>
            </a:r>
          </a:p>
        </p:txBody>
      </p:sp>
      <p:sp>
        <p:nvSpPr>
          <p:cNvPr id="88" name="Text Box 15"/>
          <p:cNvSpPr txBox="1">
            <a:spLocks noChangeArrowheads="1"/>
          </p:cNvSpPr>
          <p:nvPr/>
        </p:nvSpPr>
        <p:spPr bwMode="auto">
          <a:xfrm>
            <a:off x="8247138" y="3921609"/>
            <a:ext cx="500304" cy="142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rIns="0"/>
          <a:lstStyle/>
          <a:p>
            <a:r>
              <a:rPr lang="en-US" sz="1200" dirty="0">
                <a:solidFill>
                  <a:srgbClr val="000000"/>
                </a:solidFill>
                <a:cs typeface="Arial" pitchFamily="34" charset="0"/>
              </a:rPr>
              <a:t>-20</a:t>
            </a:r>
          </a:p>
        </p:txBody>
      </p:sp>
      <p:grpSp>
        <p:nvGrpSpPr>
          <p:cNvPr id="104" name="Group 103"/>
          <p:cNvGrpSpPr/>
          <p:nvPr/>
        </p:nvGrpSpPr>
        <p:grpSpPr>
          <a:xfrm>
            <a:off x="4010240" y="1518464"/>
            <a:ext cx="193324" cy="2664202"/>
            <a:chOff x="3933822" y="1692512"/>
            <a:chExt cx="257765" cy="3706161"/>
          </a:xfrm>
        </p:grpSpPr>
        <p:sp>
          <p:nvSpPr>
            <p:cNvPr id="93" name="Rectangle 92"/>
            <p:cNvSpPr/>
            <p:nvPr/>
          </p:nvSpPr>
          <p:spPr>
            <a:xfrm>
              <a:off x="4027148" y="1697182"/>
              <a:ext cx="164439" cy="370149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3933822" y="1692512"/>
              <a:ext cx="194548" cy="370149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6201808" y="1530176"/>
            <a:ext cx="218561" cy="2616930"/>
            <a:chOff x="6110290" y="1690047"/>
            <a:chExt cx="187096" cy="3839427"/>
          </a:xfrm>
        </p:grpSpPr>
        <p:sp>
          <p:nvSpPr>
            <p:cNvPr id="96" name="Rectangle 95"/>
            <p:cNvSpPr/>
            <p:nvPr/>
          </p:nvSpPr>
          <p:spPr>
            <a:xfrm>
              <a:off x="6174894" y="1690047"/>
              <a:ext cx="122492" cy="383229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6110290" y="1697181"/>
              <a:ext cx="130885" cy="383229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98" name="Straight Arrow Connector 97"/>
          <p:cNvCxnSpPr/>
          <p:nvPr/>
        </p:nvCxnSpPr>
        <p:spPr bwMode="auto">
          <a:xfrm flipH="1">
            <a:off x="6214341" y="1774914"/>
            <a:ext cx="206029" cy="7562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99" name="Straight Arrow Connector 98"/>
          <p:cNvCxnSpPr/>
          <p:nvPr/>
        </p:nvCxnSpPr>
        <p:spPr bwMode="auto">
          <a:xfrm flipH="1">
            <a:off x="6216923" y="2649082"/>
            <a:ext cx="250656" cy="184859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5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100" name="Text Box 9"/>
          <p:cNvSpPr txBox="1">
            <a:spLocks noChangeArrowheads="1"/>
          </p:cNvSpPr>
          <p:nvPr/>
        </p:nvSpPr>
        <p:spPr bwMode="auto">
          <a:xfrm>
            <a:off x="2846956" y="3788876"/>
            <a:ext cx="1226599" cy="23540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 dirty="0">
                <a:solidFill>
                  <a:srgbClr val="000000"/>
                </a:solidFill>
                <a:cs typeface="Arial" pitchFamily="34" charset="0"/>
              </a:rPr>
              <a:t>Reference</a:t>
            </a:r>
          </a:p>
        </p:txBody>
      </p:sp>
      <p:sp>
        <p:nvSpPr>
          <p:cNvPr id="101" name="Text Box 9"/>
          <p:cNvSpPr txBox="1">
            <a:spLocks noChangeArrowheads="1"/>
          </p:cNvSpPr>
          <p:nvPr/>
        </p:nvSpPr>
        <p:spPr bwMode="auto">
          <a:xfrm>
            <a:off x="6012949" y="3788876"/>
            <a:ext cx="1229019" cy="23540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 dirty="0">
                <a:solidFill>
                  <a:srgbClr val="000000"/>
                </a:solidFill>
                <a:cs typeface="Arial" pitchFamily="34" charset="0"/>
              </a:rPr>
              <a:t>Low Oil Price</a:t>
            </a:r>
          </a:p>
        </p:txBody>
      </p:sp>
      <p:sp>
        <p:nvSpPr>
          <p:cNvPr id="102" name="Text Box 9"/>
          <p:cNvSpPr txBox="1">
            <a:spLocks noChangeArrowheads="1"/>
          </p:cNvSpPr>
          <p:nvPr/>
        </p:nvSpPr>
        <p:spPr bwMode="auto">
          <a:xfrm>
            <a:off x="4365279" y="3715724"/>
            <a:ext cx="1407751" cy="23540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 dirty="0">
                <a:solidFill>
                  <a:srgbClr val="000000"/>
                </a:solidFill>
                <a:cs typeface="Arial" pitchFamily="34" charset="0"/>
              </a:rPr>
              <a:t>High Oil and Gas Resource</a:t>
            </a:r>
          </a:p>
        </p:txBody>
      </p:sp>
      <p:sp>
        <p:nvSpPr>
          <p:cNvPr id="54" name="Text Box 15"/>
          <p:cNvSpPr txBox="1">
            <a:spLocks noChangeArrowheads="1"/>
          </p:cNvSpPr>
          <p:nvPr/>
        </p:nvSpPr>
        <p:spPr bwMode="auto">
          <a:xfrm>
            <a:off x="6467577" y="2370398"/>
            <a:ext cx="1392568" cy="38766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200" dirty="0">
                <a:solidFill>
                  <a:srgbClr val="A33340"/>
                </a:solidFill>
                <a:cs typeface="Arial" pitchFamily="34" charset="0"/>
              </a:rPr>
              <a:t>Pipeline exports to Mexico</a:t>
            </a:r>
          </a:p>
        </p:txBody>
      </p:sp>
      <p:sp>
        <p:nvSpPr>
          <p:cNvPr id="20" name="Text Box 14"/>
          <p:cNvSpPr txBox="1">
            <a:spLocks noChangeArrowheads="1"/>
          </p:cNvSpPr>
          <p:nvPr/>
        </p:nvSpPr>
        <p:spPr bwMode="auto">
          <a:xfrm>
            <a:off x="6390407" y="1576356"/>
            <a:ext cx="1383638" cy="41407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200" dirty="0">
                <a:solidFill>
                  <a:srgbClr val="BD732A"/>
                </a:solidFill>
                <a:cs typeface="Arial" pitchFamily="34" charset="0"/>
              </a:rPr>
              <a:t>Lower 48 states LNG exports</a:t>
            </a:r>
          </a:p>
        </p:txBody>
      </p:sp>
      <p:sp>
        <p:nvSpPr>
          <p:cNvPr id="73" name="Text Box 15"/>
          <p:cNvSpPr txBox="1">
            <a:spLocks noChangeArrowheads="1"/>
          </p:cNvSpPr>
          <p:nvPr/>
        </p:nvSpPr>
        <p:spPr bwMode="auto">
          <a:xfrm>
            <a:off x="2278641" y="3516676"/>
            <a:ext cx="2099356" cy="22112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sz="1200" dirty="0">
                <a:solidFill>
                  <a:srgbClr val="675005"/>
                </a:solidFill>
                <a:cs typeface="Arial" pitchFamily="34" charset="0"/>
              </a:rPr>
              <a:t>Pipeline exports to Canada</a:t>
            </a:r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4370331" y="3467640"/>
            <a:ext cx="2603267" cy="32800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sz="1200" dirty="0">
                <a:solidFill>
                  <a:srgbClr val="5D9732"/>
                </a:solidFill>
                <a:cs typeface="Arial" pitchFamily="34" charset="0"/>
              </a:rPr>
              <a:t>Pipeline imports from Canada</a:t>
            </a:r>
          </a:p>
        </p:txBody>
      </p:sp>
      <p:sp>
        <p:nvSpPr>
          <p:cNvPr id="53" name="Text Box 14"/>
          <p:cNvSpPr txBox="1">
            <a:spLocks noChangeArrowheads="1"/>
          </p:cNvSpPr>
          <p:nvPr/>
        </p:nvSpPr>
        <p:spPr bwMode="auto">
          <a:xfrm>
            <a:off x="2608731" y="1987549"/>
            <a:ext cx="1881379" cy="32800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 dirty="0">
                <a:solidFill>
                  <a:srgbClr val="000000"/>
                </a:solidFill>
                <a:cs typeface="Arial" pitchFamily="34" charset="0"/>
              </a:rPr>
              <a:t>Alaska LNG exports</a:t>
            </a:r>
          </a:p>
        </p:txBody>
      </p:sp>
      <p:cxnSp>
        <p:nvCxnSpPr>
          <p:cNvPr id="106" name="Straight Arrow Connector 105"/>
          <p:cNvCxnSpPr/>
          <p:nvPr/>
        </p:nvCxnSpPr>
        <p:spPr bwMode="auto">
          <a:xfrm flipH="1" flipV="1">
            <a:off x="4687995" y="3345079"/>
            <a:ext cx="138938" cy="18140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3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grpSp>
        <p:nvGrpSpPr>
          <p:cNvPr id="117" name="Group 116"/>
          <p:cNvGrpSpPr/>
          <p:nvPr/>
        </p:nvGrpSpPr>
        <p:grpSpPr>
          <a:xfrm>
            <a:off x="4076166" y="3161476"/>
            <a:ext cx="174691" cy="411125"/>
            <a:chOff x="3971011" y="4187355"/>
            <a:chExt cx="232921" cy="548166"/>
          </a:xfrm>
        </p:grpSpPr>
        <p:cxnSp>
          <p:nvCxnSpPr>
            <p:cNvPr id="108" name="Straight Arrow Connector 107"/>
            <p:cNvCxnSpPr/>
            <p:nvPr/>
          </p:nvCxnSpPr>
          <p:spPr bwMode="auto">
            <a:xfrm flipV="1">
              <a:off x="4027148" y="4187355"/>
              <a:ext cx="176784" cy="8404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112" name="Straight Arrow Connector 111"/>
            <p:cNvCxnSpPr/>
            <p:nvPr/>
          </p:nvCxnSpPr>
          <p:spPr bwMode="auto">
            <a:xfrm flipV="1">
              <a:off x="3971011" y="4266640"/>
              <a:ext cx="56810" cy="468881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4763573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outlook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NAS | Oil market outlook and drivers, May 4, 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6596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average annual percent change (2012–40)</a:t>
            </a:r>
          </a:p>
          <a:p>
            <a:r>
              <a:rPr lang="en-US" dirty="0" smtClean="0"/>
              <a:t>percent per year</a:t>
            </a:r>
            <a:endParaRPr lang="en-GB" dirty="0" smtClean="0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7"/>
          </p:nvPr>
        </p:nvSpPr>
        <p:spPr>
          <a:xfrm>
            <a:off x="666749" y="4793456"/>
            <a:ext cx="3337691" cy="295275"/>
          </a:xfrm>
        </p:spPr>
        <p:txBody>
          <a:bodyPr/>
          <a:lstStyle/>
          <a:p>
            <a:r>
              <a:rPr lang="en-US" dirty="0" smtClean="0"/>
              <a:t>NAS | Oil market outlook and drivers, May 4, 2016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activity and population drive increases in energy use; energy intensity (E/GDP) improvements moderate this trend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smtClean="0"/>
              <a:t>Source:  Current Thinking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653624" y="4814888"/>
            <a:ext cx="384175" cy="273844"/>
          </a:xfrm>
        </p:spPr>
        <p:txBody>
          <a:bodyPr/>
          <a:lstStyle/>
          <a:p>
            <a:fld id="{2D80C5C9-96E0-47EC-B500-37C5FE284639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5" name="Chart Placeholder 4"/>
          <p:cNvPicPr>
            <a:picLocks noGrp="1" noChangeAspect="1"/>
          </p:cNvPicPr>
          <p:nvPr>
            <p:ph type="chart" sz="quarter" idx="12"/>
          </p:nvPr>
        </p:nvPicPr>
        <p:blipFill>
          <a:blip r:embed="rId3"/>
          <a:stretch>
            <a:fillRect/>
          </a:stretch>
        </p:blipFill>
        <p:spPr>
          <a:xfrm>
            <a:off x="692596" y="1311275"/>
            <a:ext cx="7987408" cy="3078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714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world energy consumption</a:t>
            </a:r>
          </a:p>
          <a:p>
            <a:r>
              <a:rPr lang="en-US" dirty="0" smtClean="0"/>
              <a:t>quadrillion Btu</a:t>
            </a:r>
          </a:p>
        </p:txBody>
      </p:sp>
      <p:sp>
        <p:nvSpPr>
          <p:cNvPr id="25" name="Footer Placeholder 3"/>
          <p:cNvSpPr>
            <a:spLocks noGrp="1"/>
          </p:cNvSpPr>
          <p:nvPr>
            <p:ph type="ftr" sz="quarter" idx="17"/>
          </p:nvPr>
        </p:nvSpPr>
        <p:spPr>
          <a:xfrm>
            <a:off x="666749" y="4793456"/>
            <a:ext cx="3621471" cy="295275"/>
          </a:xfrm>
        </p:spPr>
        <p:txBody>
          <a:bodyPr/>
          <a:lstStyle/>
          <a:p>
            <a:r>
              <a:rPr lang="en-US" smtClean="0"/>
              <a:t>NAS | Oil market outlook and drivers, May 4, 2016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Renewables grow fastest, coal use plateaus, natural gas surpasses coal by 2030, and oil maintains its leading share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smtClean="0"/>
              <a:t>Source: Current Thinking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644197" y="4814888"/>
            <a:ext cx="384175" cy="273844"/>
          </a:xfrm>
        </p:spPr>
        <p:txBody>
          <a:bodyPr/>
          <a:lstStyle/>
          <a:p>
            <a:fld id="{2D80C5C9-96E0-47EC-B500-37C5FE284639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6" name="Chart Placeholder 5"/>
          <p:cNvPicPr>
            <a:picLocks noGrp="1" noChangeAspect="1"/>
          </p:cNvPicPr>
          <p:nvPr>
            <p:ph type="chart" sz="quarter" idx="12"/>
          </p:nvPr>
        </p:nvPicPr>
        <p:blipFill>
          <a:blip r:embed="rId3"/>
          <a:stretch>
            <a:fillRect/>
          </a:stretch>
        </p:blipFill>
        <p:spPr>
          <a:xfrm>
            <a:off x="784772" y="1311275"/>
            <a:ext cx="7803055" cy="3078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055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685800" y="868940"/>
            <a:ext cx="7083000" cy="411480"/>
          </a:xfrm>
        </p:spPr>
        <p:txBody>
          <a:bodyPr/>
          <a:lstStyle/>
          <a:p>
            <a:r>
              <a:rPr lang="en-US" dirty="0" smtClean="0"/>
              <a:t>passenger-miles </a:t>
            </a:r>
            <a:r>
              <a:rPr lang="en-US" dirty="0"/>
              <a:t>per capita </a:t>
            </a:r>
            <a:r>
              <a:rPr lang="en-US" dirty="0" smtClean="0"/>
              <a:t>(left-axis) and GDP per capita (horizontal-axis) </a:t>
            </a:r>
            <a:r>
              <a:rPr lang="en-US" dirty="0"/>
              <a:t>for </a:t>
            </a:r>
            <a:endParaRPr lang="en-US" dirty="0" smtClean="0"/>
          </a:p>
          <a:p>
            <a:r>
              <a:rPr lang="en-US" dirty="0" smtClean="0"/>
              <a:t>selected </a:t>
            </a:r>
            <a:r>
              <a:rPr lang="en-US" dirty="0"/>
              <a:t>country </a:t>
            </a:r>
            <a:r>
              <a:rPr lang="en-US" dirty="0" smtClean="0"/>
              <a:t>groupings 2010–40</a:t>
            </a:r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17"/>
          </p:nvPr>
        </p:nvSpPr>
        <p:spPr>
          <a:xfrm>
            <a:off x="666750" y="4793456"/>
            <a:ext cx="3534760" cy="295275"/>
          </a:xfrm>
        </p:spPr>
        <p:txBody>
          <a:bodyPr/>
          <a:lstStyle/>
          <a:p>
            <a:r>
              <a:rPr lang="en-US" smtClean="0"/>
              <a:t>NAS | Oil market outlook and drivers, May 4, 2016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Passenger-miles per person </a:t>
            </a:r>
            <a:r>
              <a:rPr lang="en-US" dirty="0" smtClean="0"/>
              <a:t>will </a:t>
            </a:r>
            <a:r>
              <a:rPr lang="en-US" dirty="0"/>
              <a:t>rise as GDP per capita </a:t>
            </a:r>
            <a:r>
              <a:rPr lang="en-US" dirty="0" smtClean="0"/>
              <a:t>grows; travel </a:t>
            </a:r>
            <a:r>
              <a:rPr lang="en-US" dirty="0"/>
              <a:t>growth is largely outside the OECD 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Source:  EIA, International Energy Outlook 2016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644197" y="4814888"/>
            <a:ext cx="384175" cy="273844"/>
          </a:xfrm>
        </p:spPr>
        <p:txBody>
          <a:bodyPr/>
          <a:lstStyle/>
          <a:p>
            <a:fld id="{2D80C5C9-96E0-47EC-B500-37C5FE284639}" type="slidenum">
              <a:rPr lang="en-US" smtClean="0"/>
              <a:pPr/>
              <a:t>17</a:t>
            </a:fld>
            <a:endParaRPr lang="en-US" dirty="0"/>
          </a:p>
        </p:txBody>
      </p:sp>
      <p:graphicFrame>
        <p:nvGraphicFramePr>
          <p:cNvPr id="9" name="Chart Placeholder 8"/>
          <p:cNvGraphicFramePr>
            <a:graphicFrameLocks noGrp="1"/>
          </p:cNvGraphicFramePr>
          <p:nvPr>
            <p:ph type="chart" sz="quarter" idx="12"/>
            <p:extLst/>
          </p:nvPr>
        </p:nvGraphicFramePr>
        <p:xfrm>
          <a:off x="685800" y="1311275"/>
          <a:ext cx="8001000" cy="3078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5880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hart Placeholder 10"/>
          <p:cNvGraphicFramePr>
            <a:graphicFrameLocks noGrp="1"/>
          </p:cNvGraphicFramePr>
          <p:nvPr>
            <p:ph type="chart" sz="quarter" idx="12"/>
            <p:extLst/>
          </p:nvPr>
        </p:nvGraphicFramePr>
        <p:xfrm>
          <a:off x="685800" y="1311275"/>
          <a:ext cx="8001000" cy="3078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world petroleum and other liquid fuels consumption</a:t>
            </a:r>
          </a:p>
          <a:p>
            <a:r>
              <a:rPr lang="en-US" dirty="0" smtClean="0"/>
              <a:t>million barrels per day</a:t>
            </a:r>
            <a:endParaRPr lang="en-GB" dirty="0" smtClean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7"/>
          </p:nvPr>
        </p:nvSpPr>
        <p:spPr>
          <a:xfrm>
            <a:off x="666749" y="4793456"/>
            <a:ext cx="3455933" cy="295275"/>
          </a:xfrm>
        </p:spPr>
        <p:txBody>
          <a:bodyPr/>
          <a:lstStyle/>
          <a:p>
            <a:r>
              <a:rPr lang="en-US" smtClean="0"/>
              <a:t>NAS | Oil market outlook and drivers, May 4, 2016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Most of the growth in world oil consumption occurs in the non-OECD regions — especially Asia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smtClean="0"/>
              <a:t>Source:  EIA, International Energy Outlook 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644197" y="4814888"/>
            <a:ext cx="384175" cy="273844"/>
          </a:xfrm>
        </p:spPr>
        <p:txBody>
          <a:bodyPr/>
          <a:lstStyle/>
          <a:p>
            <a:fld id="{2D80C5C9-96E0-47EC-B500-37C5FE284639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986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world production of petroleum and other liquid fuels</a:t>
            </a:r>
          </a:p>
          <a:p>
            <a:r>
              <a:rPr lang="en-US" dirty="0" smtClean="0"/>
              <a:t>million barrels per day</a:t>
            </a:r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17"/>
          </p:nvPr>
        </p:nvSpPr>
        <p:spPr>
          <a:xfrm>
            <a:off x="666749" y="4793456"/>
            <a:ext cx="3455933" cy="295275"/>
          </a:xfrm>
        </p:spPr>
        <p:txBody>
          <a:bodyPr/>
          <a:lstStyle/>
          <a:p>
            <a:r>
              <a:rPr lang="en-US" smtClean="0"/>
              <a:t>NAS | Oil market outlook and drivers, May 4, 2016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Liquid fuels supplies from both OPEC and non-OPEC producers increase through 2040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smtClean="0"/>
              <a:t>Source: Current thinking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644197" y="4814888"/>
            <a:ext cx="384175" cy="273844"/>
          </a:xfrm>
        </p:spPr>
        <p:txBody>
          <a:bodyPr/>
          <a:lstStyle/>
          <a:p>
            <a:fld id="{2D80C5C9-96E0-47EC-B500-37C5FE284639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6" name="Chart Placeholder 5"/>
          <p:cNvPicPr>
            <a:picLocks noGrp="1" noChangeAspect="1"/>
          </p:cNvPicPr>
          <p:nvPr>
            <p:ph type="chart" sz="quarter" idx="12"/>
          </p:nvPr>
        </p:nvPicPr>
        <p:blipFill>
          <a:blip r:embed="rId3"/>
          <a:stretch>
            <a:fillRect/>
          </a:stretch>
        </p:blipFill>
        <p:spPr>
          <a:xfrm>
            <a:off x="837130" y="1311275"/>
            <a:ext cx="7698340" cy="3078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38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666750" y="953645"/>
            <a:ext cx="2488842" cy="411480"/>
          </a:xfrm>
        </p:spPr>
        <p:txBody>
          <a:bodyPr/>
          <a:lstStyle/>
          <a:p>
            <a:r>
              <a:rPr lang="en-US" dirty="0" smtClean="0"/>
              <a:t>World supply and demand</a:t>
            </a:r>
          </a:p>
          <a:p>
            <a:r>
              <a:rPr lang="en-US" dirty="0" smtClean="0"/>
              <a:t>million barrels per day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4791456" y="907960"/>
            <a:ext cx="3895344" cy="411480"/>
          </a:xfrm>
        </p:spPr>
        <p:txBody>
          <a:bodyPr/>
          <a:lstStyle/>
          <a:p>
            <a:r>
              <a:rPr lang="en-US" dirty="0" smtClean="0"/>
              <a:t>implied stock change</a:t>
            </a:r>
          </a:p>
          <a:p>
            <a:r>
              <a:rPr lang="en-US" dirty="0" smtClean="0"/>
              <a:t>million barrels per day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7"/>
          </p:nvPr>
        </p:nvSpPr>
        <p:spPr>
          <a:xfrm>
            <a:off x="666750" y="4793456"/>
            <a:ext cx="4324350" cy="29527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NAS | Oil market outlook and drivers, May 4, 2016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66750" y="127682"/>
            <a:ext cx="8130662" cy="766308"/>
          </a:xfrm>
        </p:spPr>
        <p:txBody>
          <a:bodyPr/>
          <a:lstStyle/>
          <a:p>
            <a:r>
              <a:rPr lang="en-US" dirty="0" smtClean="0"/>
              <a:t>Global supply has consistently exceeded demand since the start of 2014;  EIA forecasts a return to market balance in the second half of 2017 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Source: EIA, Short-Term Energy Outlook, </a:t>
            </a:r>
            <a:r>
              <a:rPr lang="en-US" dirty="0" smtClean="0"/>
              <a:t>April 2016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graphicFrame>
        <p:nvGraphicFramePr>
          <p:cNvPr id="9" name="Chart Placeholder 8"/>
          <p:cNvGraphicFramePr>
            <a:graphicFrameLocks noGrp="1"/>
          </p:cNvGraphicFramePr>
          <p:nvPr>
            <p:ph type="chart" sz="quarter" idx="12"/>
            <p:extLst>
              <p:ext uri="{D42A27DB-BD31-4B8C-83A1-F6EECF244321}">
                <p14:modId xmlns:p14="http://schemas.microsoft.com/office/powerpoint/2010/main" val="415270415"/>
              </p:ext>
            </p:extLst>
          </p:nvPr>
        </p:nvGraphicFramePr>
        <p:xfrm>
          <a:off x="685800" y="1424780"/>
          <a:ext cx="8001000" cy="3078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7116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type="pic" sz="quarter" idx="16"/>
            <p:extLst/>
          </p:nvPr>
        </p:nvGraphicFramePr>
        <p:xfrm>
          <a:off x="662262" y="1187432"/>
          <a:ext cx="8000789" cy="3116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50615"/>
                <a:gridCol w="1315203"/>
                <a:gridCol w="1365555"/>
                <a:gridCol w="2269416"/>
              </a:tblGrid>
              <a:tr h="8915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4175" marR="94175" marT="34290" marB="34290" anchor="ctr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Actual</a:t>
                      </a:r>
                    </a:p>
                  </a:txBody>
                  <a:tcPr marL="94175" marR="94175" marT="34290" marB="34290" anchor="ctr" horzOverflow="overflow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6093" marR="9609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Projected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AEO 2015 Reference &amp; HOGR Cases </a:t>
                      </a:r>
                    </a:p>
                  </a:txBody>
                  <a:tcPr marL="94175" marR="94175" marT="34290" marB="34290" anchor="ctr" horzOverflow="overflow"/>
                </a:tc>
              </a:tr>
              <a:tr h="2781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4175" marR="94175" marT="34290" marB="3429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1973–85</a:t>
                      </a:r>
                    </a:p>
                  </a:txBody>
                  <a:tcPr marL="94175" marR="94175" marT="34290" marB="3429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2000–12</a:t>
                      </a:r>
                    </a:p>
                  </a:txBody>
                  <a:tcPr marL="94175" marR="94175" marT="34290" marB="3429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2013–25</a:t>
                      </a:r>
                    </a:p>
                  </a:txBody>
                  <a:tcPr marL="94175" marR="94175" marT="34290" marB="34290" anchor="ctr" horzOverflow="overflow"/>
                </a:tc>
              </a:tr>
              <a:tr h="27813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World Liquids Demand</a:t>
                      </a:r>
                    </a:p>
                  </a:txBody>
                  <a:tcPr marL="94175" marR="94175" marT="34290" marB="3429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+3</a:t>
                      </a:r>
                    </a:p>
                  </a:txBody>
                  <a:tcPr marL="94175" marR="94175" marT="34290" marB="3429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+12</a:t>
                      </a:r>
                    </a:p>
                  </a:txBody>
                  <a:tcPr marL="94175" marR="94175" marT="34290" marB="3429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+12 to +13</a:t>
                      </a:r>
                    </a:p>
                  </a:txBody>
                  <a:tcPr marL="94175" marR="94175" marT="34290" marB="34290" anchor="ctr" horzOverflow="overflow"/>
                </a:tc>
              </a:tr>
              <a:tr h="27813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OECD</a:t>
                      </a:r>
                    </a:p>
                  </a:txBody>
                  <a:tcPr marL="94175" marR="94175" marT="34290" marB="3429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-4</a:t>
                      </a:r>
                    </a:p>
                  </a:txBody>
                  <a:tcPr marL="94175" marR="94175" marT="34290" marB="3429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</a:t>
                      </a:r>
                    </a:p>
                  </a:txBody>
                  <a:tcPr marL="94175" marR="94175" marT="34290" marB="3429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+1</a:t>
                      </a:r>
                    </a:p>
                  </a:txBody>
                  <a:tcPr marL="94175" marR="94175" marT="34290" marB="34290" anchor="ctr" horzOverflow="overflow"/>
                </a:tc>
              </a:tr>
              <a:tr h="27813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Non-OECD</a:t>
                      </a:r>
                    </a:p>
                  </a:txBody>
                  <a:tcPr marL="94175" marR="94175" marT="34290" marB="3429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+7</a:t>
                      </a:r>
                    </a:p>
                  </a:txBody>
                  <a:tcPr marL="94175" marR="94175" marT="34290" marB="3429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+15</a:t>
                      </a:r>
                    </a:p>
                  </a:txBody>
                  <a:tcPr marL="94175" marR="94175" marT="34290" marB="3429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+11</a:t>
                      </a:r>
                    </a:p>
                  </a:txBody>
                  <a:tcPr marL="94175" marR="94175" marT="34290" marB="34290" anchor="ctr" horzOverflow="overflow"/>
                </a:tc>
              </a:tr>
              <a:tr h="27813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4175" marR="94175" marT="34290" marB="3429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4175" marR="94175" marT="34290" marB="3429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4175" marR="94175" marT="34290" marB="3429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4175" marR="94175" marT="34290" marB="34290" anchor="ctr" horzOverflow="overflow"/>
                </a:tc>
              </a:tr>
              <a:tr h="27813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World Liquids Supply</a:t>
                      </a:r>
                    </a:p>
                  </a:txBody>
                  <a:tcPr marL="94175" marR="94175" marT="34290" marB="3429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</a:t>
                      </a:r>
                    </a:p>
                  </a:txBody>
                  <a:tcPr marL="94175" marR="94175" marT="34290" marB="3429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+12</a:t>
                      </a:r>
                    </a:p>
                  </a:txBody>
                  <a:tcPr marL="94175" marR="94175" marT="34290" marB="3429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+11 to +12</a:t>
                      </a:r>
                    </a:p>
                  </a:txBody>
                  <a:tcPr marL="94175" marR="94175" marT="34290" marB="34290" anchor="ctr" horzOverflow="overflow"/>
                </a:tc>
              </a:tr>
              <a:tr h="27813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Non-OPEC Supply</a:t>
                      </a:r>
                    </a:p>
                  </a:txBody>
                  <a:tcPr marL="94175" marR="94175" marT="34290" marB="3429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+13</a:t>
                      </a:r>
                    </a:p>
                  </a:txBody>
                  <a:tcPr marL="94175" marR="94175" marT="34290" marB="3429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+ 6 </a:t>
                      </a:r>
                    </a:p>
                  </a:txBody>
                  <a:tcPr marL="94175" marR="94175" marT="34290" marB="3429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+10 to +15</a:t>
                      </a:r>
                    </a:p>
                  </a:txBody>
                  <a:tcPr marL="94175" marR="94175" marT="34290" marB="34290" anchor="ctr" horzOverflow="overflow"/>
                </a:tc>
              </a:tr>
              <a:tr h="27813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OPEC Production</a:t>
                      </a:r>
                    </a:p>
                  </a:txBody>
                  <a:tcPr marL="94175" marR="94175" marT="34290" marB="3429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-14</a:t>
                      </a:r>
                    </a:p>
                  </a:txBody>
                  <a:tcPr marL="94175" marR="94175" marT="34290" marB="3429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+ 6 </a:t>
                      </a:r>
                    </a:p>
                  </a:txBody>
                  <a:tcPr marL="94175" marR="94175" marT="34290" marB="3429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-3 to +2</a:t>
                      </a:r>
                    </a:p>
                  </a:txBody>
                  <a:tcPr marL="94175" marR="94175" marT="34290" marB="34290" anchor="ctr" horzOverflow="overflow"/>
                </a:tc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62262" y="68579"/>
            <a:ext cx="8024538" cy="1039004"/>
          </a:xfrm>
        </p:spPr>
        <p:txBody>
          <a:bodyPr/>
          <a:lstStyle/>
          <a:p>
            <a:r>
              <a:rPr lang="en-US" sz="2200" dirty="0" smtClean="0"/>
              <a:t>LONGER TERM PERSPECTIVE:  Can OPEC cohere? –  Change in world liquid fuel balances for two 12-year historical periods with EIA projections for 2013-25 from AEO2015 (million barrels per day) 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D80C5C9-96E0-47EC-B500-37C5FE284639}" type="slidenum">
              <a:rPr lang="en-US" smtClean="0">
                <a:solidFill>
                  <a:srgbClr val="000000"/>
                </a:solidFill>
              </a:rPr>
              <a:pPr/>
              <a:t>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Text Placeholder 7"/>
          <p:cNvSpPr txBox="1">
            <a:spLocks/>
          </p:cNvSpPr>
          <p:nvPr/>
        </p:nvSpPr>
        <p:spPr>
          <a:xfrm>
            <a:off x="573432" y="4412063"/>
            <a:ext cx="5959602" cy="185166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000" i="1" dirty="0"/>
              <a:t>Source: EIA, Annual Energy Outlook 2015, April 2015</a:t>
            </a:r>
          </a:p>
        </p:txBody>
      </p:sp>
      <p:sp>
        <p:nvSpPr>
          <p:cNvPr id="10" name="Oval 9"/>
          <p:cNvSpPr/>
          <p:nvPr/>
        </p:nvSpPr>
        <p:spPr>
          <a:xfrm>
            <a:off x="3751546" y="2036069"/>
            <a:ext cx="4651518" cy="33143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751546" y="3433359"/>
            <a:ext cx="4569565" cy="28421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751546" y="3721006"/>
            <a:ext cx="4569565" cy="32146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66750" y="4793456"/>
            <a:ext cx="4324350" cy="2952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1000" i="1" smtClean="0">
                <a:solidFill>
                  <a:schemeClr val="bg1"/>
                </a:solidFill>
                <a:latin typeface="+mn-lt"/>
              </a:rPr>
              <a:t>NAS | Oil market outlook and drivers, May 4, 2016</a:t>
            </a:r>
            <a:endParaRPr lang="en-US" sz="1000" i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07984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world natural gas consumption</a:t>
            </a:r>
          </a:p>
          <a:p>
            <a:r>
              <a:rPr lang="en-US" dirty="0" smtClean="0"/>
              <a:t>trillion cubic feet</a:t>
            </a:r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17"/>
          </p:nvPr>
        </p:nvSpPr>
        <p:spPr>
          <a:xfrm>
            <a:off x="666749" y="4793456"/>
            <a:ext cx="3629353" cy="295275"/>
          </a:xfrm>
        </p:spPr>
        <p:txBody>
          <a:bodyPr/>
          <a:lstStyle/>
          <a:p>
            <a:r>
              <a:rPr lang="en-US" smtClean="0"/>
              <a:t>NAS | Oil market outlook and drivers, May 4, 2016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Non-OECD nations account for ¾ of projected growth in natural gas consumption</a:t>
            </a:r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smtClean="0"/>
              <a:t>Source:  Current Thinking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653624" y="4814888"/>
            <a:ext cx="384175" cy="273844"/>
          </a:xfrm>
        </p:spPr>
        <p:txBody>
          <a:bodyPr/>
          <a:lstStyle/>
          <a:p>
            <a:fld id="{2D80C5C9-96E0-47EC-B500-37C5FE284639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5" name="Chart Placeholder 4"/>
          <p:cNvPicPr>
            <a:picLocks noGrp="1" noChangeAspect="1"/>
          </p:cNvPicPr>
          <p:nvPr>
            <p:ph type="chart" sz="quarter" idx="12"/>
          </p:nvPr>
        </p:nvPicPr>
        <p:blipFill>
          <a:blip r:embed="rId3"/>
          <a:stretch>
            <a:fillRect/>
          </a:stretch>
        </p:blipFill>
        <p:spPr>
          <a:xfrm>
            <a:off x="689554" y="1311275"/>
            <a:ext cx="7993491" cy="3078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51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world change in natural gas production, 2012–40</a:t>
            </a:r>
          </a:p>
          <a:p>
            <a:r>
              <a:rPr lang="en-US" dirty="0" smtClean="0"/>
              <a:t>trillion cubic feet</a:t>
            </a:r>
            <a:endParaRPr lang="en-GB" dirty="0" smtClean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7"/>
          </p:nvPr>
        </p:nvSpPr>
        <p:spPr>
          <a:xfrm>
            <a:off x="666750" y="4793456"/>
            <a:ext cx="3613588" cy="295275"/>
          </a:xfrm>
        </p:spPr>
        <p:txBody>
          <a:bodyPr/>
          <a:lstStyle/>
          <a:p>
            <a:r>
              <a:rPr lang="en-US" dirty="0" smtClean="0"/>
              <a:t>NAS | Oil market outlook and drivers, May 4, 2016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Non-OECD Asia, Middle East, and OECD Americas account for the largest increases in natural gas production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Source:  </a:t>
            </a:r>
            <a:r>
              <a:rPr lang="en-US" dirty="0" smtClean="0"/>
              <a:t>Current thinking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653624" y="4814888"/>
            <a:ext cx="384175" cy="273844"/>
          </a:xfrm>
        </p:spPr>
        <p:txBody>
          <a:bodyPr/>
          <a:lstStyle/>
          <a:p>
            <a:fld id="{2D80C5C9-96E0-47EC-B500-37C5FE284639}" type="slidenum">
              <a:rPr lang="en-US" smtClean="0"/>
              <a:pPr/>
              <a:t>22</a:t>
            </a:fld>
            <a:endParaRPr lang="en-US" dirty="0"/>
          </a:p>
        </p:txBody>
      </p:sp>
      <p:pic>
        <p:nvPicPr>
          <p:cNvPr id="5" name="Chart Placeholder 4"/>
          <p:cNvPicPr>
            <a:picLocks noGrp="1" noChangeAspect="1"/>
          </p:cNvPicPr>
          <p:nvPr>
            <p:ph type="chart" sz="quarter" idx="12"/>
          </p:nvPr>
        </p:nvPicPr>
        <p:blipFill>
          <a:blip r:embed="rId3"/>
          <a:stretch>
            <a:fillRect/>
          </a:stretch>
        </p:blipFill>
        <p:spPr>
          <a:xfrm>
            <a:off x="692596" y="1311275"/>
            <a:ext cx="7987408" cy="3078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4995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648092" y="840140"/>
            <a:ext cx="4005072" cy="411480"/>
          </a:xfrm>
        </p:spPr>
        <p:txBody>
          <a:bodyPr/>
          <a:lstStyle/>
          <a:p>
            <a:r>
              <a:rPr lang="en-US" dirty="0" smtClean="0"/>
              <a:t>natural gas production by type</a:t>
            </a:r>
          </a:p>
          <a:p>
            <a:r>
              <a:rPr lang="en-US" dirty="0" smtClean="0"/>
              <a:t>trillion cubic feet</a:t>
            </a:r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17"/>
          </p:nvPr>
        </p:nvSpPr>
        <p:spPr>
          <a:xfrm>
            <a:off x="666749" y="4793456"/>
            <a:ext cx="3455933" cy="295275"/>
          </a:xfrm>
        </p:spPr>
        <p:txBody>
          <a:bodyPr/>
          <a:lstStyle/>
          <a:p>
            <a:r>
              <a:rPr lang="en-US" smtClean="0"/>
              <a:t>NAS | Oil market outlook and drivers, May 4, 2016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906" y="12739"/>
            <a:ext cx="8442039" cy="766308"/>
          </a:xfrm>
        </p:spPr>
        <p:txBody>
          <a:bodyPr/>
          <a:lstStyle/>
          <a:p>
            <a:pPr marL="57150"/>
            <a:r>
              <a:rPr lang="en-US" dirty="0" smtClean="0"/>
              <a:t>Shale gas, tight gas, and coalbed methane become increasingly important to gas supplies, not only for the U.S., but also China and Canada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18"/>
          </p:nvPr>
        </p:nvSpPr>
        <p:spPr>
          <a:xfrm>
            <a:off x="685800" y="4082703"/>
            <a:ext cx="8001000" cy="580737"/>
          </a:xfrm>
        </p:spPr>
        <p:txBody>
          <a:bodyPr/>
          <a:lstStyle/>
          <a:p>
            <a:r>
              <a:rPr lang="en-US" dirty="0" smtClean="0"/>
              <a:t>Note</a:t>
            </a:r>
            <a:r>
              <a:rPr lang="en-US" dirty="0"/>
              <a:t>: Other natural gas includes natural gas produced from structural and stratigraphic </a:t>
            </a:r>
            <a:r>
              <a:rPr lang="en-US" dirty="0" smtClean="0"/>
              <a:t>traps (e.g</a:t>
            </a:r>
            <a:r>
              <a:rPr lang="en-US" dirty="0"/>
              <a:t>. reservoirs), historically referred to as ‘conventional’ production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Source: Current thinking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644197" y="4814888"/>
            <a:ext cx="384175" cy="273844"/>
          </a:xfrm>
        </p:spPr>
        <p:txBody>
          <a:bodyPr/>
          <a:lstStyle/>
          <a:p>
            <a:fld id="{2D80C5C9-96E0-47EC-B500-37C5FE284639}" type="slidenum">
              <a:rPr lang="en-US" smtClean="0"/>
              <a:pPr/>
              <a:t>23</a:t>
            </a:fld>
            <a:endParaRPr lang="en-US" dirty="0"/>
          </a:p>
        </p:txBody>
      </p:sp>
      <p:pic>
        <p:nvPicPr>
          <p:cNvPr id="7" name="Chart Placeholder 6"/>
          <p:cNvPicPr>
            <a:picLocks noGrp="1" noChangeAspect="1"/>
          </p:cNvPicPr>
          <p:nvPr>
            <p:ph type="chart" sz="quarter" idx="12"/>
          </p:nvPr>
        </p:nvPicPr>
        <p:blipFill>
          <a:blip r:embed="rId3"/>
          <a:stretch>
            <a:fillRect/>
          </a:stretch>
        </p:blipFill>
        <p:spPr>
          <a:xfrm>
            <a:off x="685800" y="1405494"/>
            <a:ext cx="8001000" cy="2889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0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3"/>
          <p:cNvGraphicFramePr>
            <a:graphicFrameLocks noGrp="1"/>
          </p:cNvGraphicFramePr>
          <p:nvPr>
            <p:ph type="chart" sz="quarter" idx="12"/>
            <p:extLst>
              <p:ext uri="{D42A27DB-BD31-4B8C-83A1-F6EECF244321}">
                <p14:modId xmlns:p14="http://schemas.microsoft.com/office/powerpoint/2010/main" val="3612150064"/>
              </p:ext>
            </p:extLst>
          </p:nvPr>
        </p:nvGraphicFramePr>
        <p:xfrm>
          <a:off x="486697" y="1338220"/>
          <a:ext cx="8200103" cy="3078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685800" y="827459"/>
            <a:ext cx="4005072" cy="41148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WTI price</a:t>
            </a:r>
          </a:p>
          <a:p>
            <a:r>
              <a:rPr lang="en-US" dirty="0"/>
              <a:t>dollars per </a:t>
            </a:r>
            <a:r>
              <a:rPr lang="en-US" dirty="0" smtClean="0"/>
              <a:t>barrel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EIA expects WTI oil prices to remain low compared to recent history, but the market-implied confidence band is very wide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8"/>
          </p:nvPr>
        </p:nvSpPr>
        <p:spPr>
          <a:xfrm>
            <a:off x="685800" y="4463582"/>
            <a:ext cx="8001000" cy="205740"/>
          </a:xfrm>
        </p:spPr>
        <p:txBody>
          <a:bodyPr/>
          <a:lstStyle/>
          <a:p>
            <a:r>
              <a:rPr lang="en-US" dirty="0"/>
              <a:t>Source: EIA, Short-Term Energy Outlook, </a:t>
            </a:r>
            <a:r>
              <a:rPr lang="en-US" dirty="0" smtClean="0"/>
              <a:t>April 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2D80C5C9-96E0-47EC-B500-37C5FE284639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7"/>
          </p:nvPr>
        </p:nvSpPr>
        <p:spPr>
          <a:xfrm>
            <a:off x="666750" y="4793456"/>
            <a:ext cx="4324350" cy="295275"/>
          </a:xfrm>
        </p:spPr>
        <p:txBody>
          <a:bodyPr/>
          <a:lstStyle/>
          <a:p>
            <a:pPr>
              <a:defRPr/>
            </a:pPr>
            <a:r>
              <a:rPr lang="en-US" smtClean="0"/>
              <a:t>NAS | Oil market outlook and drivers, May 4,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064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 algn="r"/>
            <a:r>
              <a:rPr lang="en-US" smtClean="0"/>
              <a:t>U.S. tight oil production</a:t>
            </a:r>
          </a:p>
          <a:p>
            <a:pPr algn="r"/>
            <a:r>
              <a:rPr lang="en-US" smtClean="0"/>
              <a:t>million barrels of oil per day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smtClean="0"/>
              <a:t>U.S. dry shale gas production</a:t>
            </a:r>
          </a:p>
          <a:p>
            <a:r>
              <a:rPr lang="en-US" smtClean="0"/>
              <a:t>billion cubic feet per day</a:t>
            </a:r>
            <a:endParaRPr lang="en-US" dirty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U.S. has experienced a rapid increase in natural gas and oil production from shale and other tight resources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Sources: EIA derived from state administrative data collected by </a:t>
            </a:r>
            <a:r>
              <a:rPr lang="en-US" dirty="0" err="1" smtClean="0"/>
              <a:t>DrillingInfo</a:t>
            </a:r>
            <a:r>
              <a:rPr lang="en-US" dirty="0" smtClean="0"/>
              <a:t> Inc. Data are through February 2016  and represent EIA’s official tight oil &amp; shale gas estimates, but are not survey data. State abbreviations indicate primary state(s).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66750" y="4793456"/>
            <a:ext cx="4324350" cy="2952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1000" i="1" smtClean="0">
                <a:solidFill>
                  <a:schemeClr val="bg1"/>
                </a:solidFill>
                <a:latin typeface="+mn-lt"/>
              </a:rPr>
              <a:t>NAS | Oil market outlook and drivers, May 4, 2016</a:t>
            </a:r>
            <a:endParaRPr lang="en-US" sz="1000" i="1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quarter" idx="12"/>
          </p:nvPr>
        </p:nvPicPr>
        <p:blipFill>
          <a:blip r:embed="rId3"/>
          <a:stretch>
            <a:fillRect/>
          </a:stretch>
        </p:blipFill>
        <p:spPr>
          <a:xfrm>
            <a:off x="690351" y="1292225"/>
            <a:ext cx="3923136" cy="3097213"/>
          </a:xfrm>
          <a:prstGeom prst="rect">
            <a:avLst/>
          </a:prstGeom>
        </p:spPr>
      </p:pic>
      <p:pic>
        <p:nvPicPr>
          <p:cNvPr id="6" name="Content Placeholder 5"/>
          <p:cNvPicPr>
            <a:picLocks noGrp="1" noChangeAspect="1"/>
          </p:cNvPicPr>
          <p:nvPr>
            <p:ph sz="quarter" idx="13"/>
          </p:nvPr>
        </p:nvPicPr>
        <p:blipFill>
          <a:blip r:embed="rId4"/>
          <a:stretch>
            <a:fillRect/>
          </a:stretch>
        </p:blipFill>
        <p:spPr>
          <a:xfrm>
            <a:off x="4671358" y="1292225"/>
            <a:ext cx="4008158" cy="3097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3430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EIA, Short-Term Energy </a:t>
            </a:r>
            <a:r>
              <a:rPr lang="en-US" dirty="0" smtClean="0"/>
              <a:t>Outlook and Drilling Productivity Report, April 2016;  International Energy Agency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45863" y="141531"/>
            <a:ext cx="8441198" cy="972243"/>
          </a:xfrm>
        </p:spPr>
        <p:txBody>
          <a:bodyPr/>
          <a:lstStyle/>
          <a:p>
            <a:r>
              <a:rPr lang="en-US" sz="2000" dirty="0" smtClean="0"/>
              <a:t>Crude supply trends </a:t>
            </a:r>
            <a:r>
              <a:rPr lang="en-US" sz="2000" u="sng" dirty="0" smtClean="0"/>
              <a:t>outside</a:t>
            </a:r>
            <a:r>
              <a:rPr lang="en-US" sz="2000" dirty="0" smtClean="0"/>
              <a:t> the United States (red areas below) are key to future oil market balance: geopolitical developments, exporter decisions, and the timing and magnitude of supply effects stemming from reduced investment all matter  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A4DF0B6C-5B86-44A1-BAEB-5215227D8FF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7"/>
          </p:nvPr>
        </p:nvSpPr>
        <p:spPr>
          <a:xfrm>
            <a:off x="666750" y="4793456"/>
            <a:ext cx="4324350" cy="295275"/>
          </a:xfrm>
        </p:spPr>
        <p:txBody>
          <a:bodyPr/>
          <a:lstStyle/>
          <a:p>
            <a:pPr>
              <a:defRPr/>
            </a:pPr>
            <a:r>
              <a:rPr lang="en-US" smtClean="0"/>
              <a:t>NAS | Oil market outlook and drivers, May 4, 2016</a:t>
            </a:r>
            <a:endParaRPr lang="en-US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quarter" idx="12"/>
          </p:nvPr>
        </p:nvPicPr>
        <p:blipFill>
          <a:blip r:embed="rId3"/>
          <a:stretch>
            <a:fillRect/>
          </a:stretch>
        </p:blipFill>
        <p:spPr>
          <a:xfrm>
            <a:off x="687370" y="892175"/>
            <a:ext cx="3929098" cy="3497263"/>
          </a:xfrm>
          <a:prstGeom prst="rect">
            <a:avLst/>
          </a:prstGeom>
        </p:spPr>
      </p:pic>
      <p:pic>
        <p:nvPicPr>
          <p:cNvPr id="9" name="Content Placeholder 8"/>
          <p:cNvPicPr>
            <a:picLocks noGrp="1" noChangeAspect="1"/>
          </p:cNvPicPr>
          <p:nvPr>
            <p:ph sz="quarter" idx="13"/>
          </p:nvPr>
        </p:nvPicPr>
        <p:blipFill>
          <a:blip r:embed="rId4"/>
          <a:stretch>
            <a:fillRect/>
          </a:stretch>
        </p:blipFill>
        <p:spPr>
          <a:xfrm>
            <a:off x="4668313" y="892175"/>
            <a:ext cx="4014249" cy="3497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90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U.S. outlook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NAS | Oil market outlook and drivers, May 4, 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723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2"/>
          <p:cNvGraphicFramePr>
            <a:graphicFrameLocks noGrp="1" noChangeAspect="1"/>
          </p:cNvGraphicFramePr>
          <p:nvPr>
            <p:ph type="chart" sz="quarter" idx="12"/>
            <p:extLst>
              <p:ext uri="{D42A27DB-BD31-4B8C-83A1-F6EECF244321}">
                <p14:modId xmlns:p14="http://schemas.microsoft.com/office/powerpoint/2010/main" val="231068249"/>
              </p:ext>
            </p:extLst>
          </p:nvPr>
        </p:nvGraphicFramePr>
        <p:xfrm>
          <a:off x="506321" y="1311275"/>
          <a:ext cx="8180479" cy="3078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" name="Text Placeholder 39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U.S. liquid fuels supply</a:t>
            </a:r>
          </a:p>
          <a:p>
            <a:r>
              <a:rPr lang="en-US" dirty="0" smtClean="0"/>
              <a:t>million barrels per day</a:t>
            </a:r>
          </a:p>
        </p:txBody>
      </p:sp>
      <p:sp>
        <p:nvSpPr>
          <p:cNvPr id="41" name="Footer Placeholder 2"/>
          <p:cNvSpPr>
            <a:spLocks noGrp="1"/>
          </p:cNvSpPr>
          <p:nvPr>
            <p:ph type="ftr" sz="quarter" idx="17"/>
          </p:nvPr>
        </p:nvSpPr>
        <p:spPr>
          <a:xfrm>
            <a:off x="666750" y="4793456"/>
            <a:ext cx="4079704" cy="29527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NAS | Oil market outlook and drivers, May 4, 2016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Increased production of tight oil and greater fuel efficiency drive decline in petroleum and other liquid imports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685800" y="4190192"/>
            <a:ext cx="8001000" cy="47324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Note: “Other” includes refinery gain, biofuels production, all stock withdrawals, and other domestic sources of liquid fuels</a:t>
            </a:r>
          </a:p>
          <a:p>
            <a:pPr>
              <a:spcBef>
                <a:spcPts val="0"/>
              </a:spcBef>
            </a:pPr>
            <a:r>
              <a:rPr lang="en-US" dirty="0"/>
              <a:t>Source:  EIA, Annual Energy Outlook 2015 Reference </a:t>
            </a:r>
            <a:r>
              <a:rPr lang="en-US" dirty="0" smtClean="0"/>
              <a:t>case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647937" y="4814888"/>
            <a:ext cx="384175" cy="273844"/>
          </a:xfrm>
          <a:prstGeom prst="rect">
            <a:avLst/>
          </a:prstGeom>
        </p:spPr>
        <p:txBody>
          <a:bodyPr/>
          <a:lstStyle/>
          <a:p>
            <a:fld id="{2D80C5C9-96E0-47EC-B500-37C5FE284639}" type="slidenum">
              <a:rPr lang="en-US" smtClean="0">
                <a:solidFill>
                  <a:srgbClr val="000000"/>
                </a:solidFill>
              </a:rPr>
              <a:pPr/>
              <a:t>7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5893758" y="1245371"/>
            <a:ext cx="2086583" cy="2121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 dirty="0">
                <a:solidFill>
                  <a:srgbClr val="000000"/>
                </a:solidFill>
              </a:rPr>
              <a:t>Projections</a:t>
            </a: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1208276" y="1243520"/>
            <a:ext cx="3151761" cy="21948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 dirty="0">
                <a:solidFill>
                  <a:srgbClr val="000000"/>
                </a:solidFill>
              </a:rPr>
              <a:t>History</a:t>
            </a: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6112694" y="2366832"/>
            <a:ext cx="2452733" cy="41774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 dirty="0">
                <a:solidFill>
                  <a:srgbClr val="000000"/>
                </a:solidFill>
              </a:rPr>
              <a:t>Natural gas</a:t>
            </a:r>
          </a:p>
          <a:p>
            <a:pPr algn="ctr"/>
            <a:r>
              <a:rPr lang="en-US" sz="1200" dirty="0">
                <a:solidFill>
                  <a:srgbClr val="000000"/>
                </a:solidFill>
              </a:rPr>
              <a:t>plant liquids</a:t>
            </a:r>
          </a:p>
        </p:txBody>
      </p:sp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1774047" y="3317121"/>
            <a:ext cx="2102342" cy="32698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 dirty="0">
                <a:solidFill>
                  <a:srgbClr val="FFFFFF"/>
                </a:solidFill>
              </a:rPr>
              <a:t>Other crude oil production</a:t>
            </a:r>
          </a:p>
          <a:p>
            <a:pPr algn="ctr"/>
            <a:r>
              <a:rPr lang="en-US" sz="1200" dirty="0">
                <a:solidFill>
                  <a:srgbClr val="FFFFFF"/>
                </a:solidFill>
              </a:rPr>
              <a:t>(excluding tight)</a:t>
            </a:r>
          </a:p>
        </p:txBody>
      </p:sp>
      <p:sp>
        <p:nvSpPr>
          <p:cNvPr id="19" name="Text Box 12"/>
          <p:cNvSpPr txBox="1">
            <a:spLocks noChangeArrowheads="1"/>
          </p:cNvSpPr>
          <p:nvPr/>
        </p:nvSpPr>
        <p:spPr bwMode="auto">
          <a:xfrm>
            <a:off x="1675186" y="2476377"/>
            <a:ext cx="2587620" cy="32698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 dirty="0">
                <a:solidFill>
                  <a:srgbClr val="FFFFFF"/>
                </a:solidFill>
              </a:rPr>
              <a:t>Net petroleum and other liquids imports</a:t>
            </a:r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7940638" y="2031678"/>
            <a:ext cx="280313" cy="438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34390" rIns="0" bIns="34390">
            <a:spAutoFit/>
          </a:bodyPr>
          <a:lstStyle/>
          <a:p>
            <a:pPr algn="r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1200" dirty="0">
                <a:solidFill>
                  <a:srgbClr val="FFFFFF"/>
                </a:solidFill>
              </a:rPr>
              <a:t>17%</a:t>
            </a:r>
            <a:endParaRPr lang="en-GB" sz="1200" dirty="0">
              <a:solidFill>
                <a:srgbClr val="FFFFFF"/>
              </a:solidFill>
            </a:endParaRPr>
          </a:p>
        </p:txBody>
      </p:sp>
      <p:sp>
        <p:nvSpPr>
          <p:cNvPr id="23" name="Text Box 4"/>
          <p:cNvSpPr txBox="1">
            <a:spLocks noChangeArrowheads="1"/>
          </p:cNvSpPr>
          <p:nvPr/>
        </p:nvSpPr>
        <p:spPr bwMode="auto">
          <a:xfrm>
            <a:off x="7940638" y="2862908"/>
            <a:ext cx="280313" cy="438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34390" rIns="0" bIns="34390">
            <a:spAutoFit/>
          </a:bodyPr>
          <a:lstStyle/>
          <a:p>
            <a:pPr algn="r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1200" dirty="0">
                <a:solidFill>
                  <a:srgbClr val="FFFFFF"/>
                </a:solidFill>
              </a:rPr>
              <a:t>22%</a:t>
            </a:r>
            <a:endParaRPr lang="en-GB" sz="1200" dirty="0">
              <a:solidFill>
                <a:srgbClr val="FFFFFF"/>
              </a:solidFill>
            </a:endParaRPr>
          </a:p>
        </p:txBody>
      </p:sp>
      <p:sp>
        <p:nvSpPr>
          <p:cNvPr id="24" name="Text Box 4"/>
          <p:cNvSpPr txBox="1">
            <a:spLocks noChangeArrowheads="1"/>
          </p:cNvSpPr>
          <p:nvPr/>
        </p:nvSpPr>
        <p:spPr bwMode="auto">
          <a:xfrm>
            <a:off x="7940638" y="3766076"/>
            <a:ext cx="280313" cy="438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34390" rIns="0" bIns="34390">
            <a:spAutoFit/>
          </a:bodyPr>
          <a:lstStyle/>
          <a:p>
            <a:pPr algn="r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1200" dirty="0">
                <a:solidFill>
                  <a:srgbClr val="FFFFFF"/>
                </a:solidFill>
              </a:rPr>
              <a:t>12%</a:t>
            </a:r>
            <a:endParaRPr lang="en-GB" sz="1200" dirty="0">
              <a:solidFill>
                <a:srgbClr val="FFFFFF"/>
              </a:solidFill>
            </a:endParaRPr>
          </a:p>
        </p:txBody>
      </p:sp>
      <p:sp>
        <p:nvSpPr>
          <p:cNvPr id="25" name="Text Box 4"/>
          <p:cNvSpPr txBox="1">
            <a:spLocks noChangeArrowheads="1"/>
          </p:cNvSpPr>
          <p:nvPr/>
        </p:nvSpPr>
        <p:spPr bwMode="auto">
          <a:xfrm>
            <a:off x="7940638" y="3348177"/>
            <a:ext cx="280313" cy="438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34390" rIns="0" bIns="34390">
            <a:spAutoFit/>
          </a:bodyPr>
          <a:lstStyle/>
          <a:p>
            <a:pPr algn="r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1200" dirty="0">
                <a:solidFill>
                  <a:srgbClr val="FFFFFF"/>
                </a:solidFill>
              </a:rPr>
              <a:t>27%</a:t>
            </a:r>
            <a:endParaRPr lang="en-GB" sz="1200" dirty="0">
              <a:solidFill>
                <a:srgbClr val="FFFFFF"/>
              </a:solidFill>
            </a:endParaRPr>
          </a:p>
        </p:txBody>
      </p:sp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4809112" y="3086087"/>
            <a:ext cx="350390" cy="254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34390" rIns="0" bIns="34390">
            <a:spAutoFit/>
          </a:bodyPr>
          <a:lstStyle/>
          <a:p>
            <a:pPr algn="r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1200" dirty="0">
                <a:solidFill>
                  <a:srgbClr val="000000"/>
                </a:solidFill>
              </a:rPr>
              <a:t>17%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28" name="Text Box 4"/>
          <p:cNvSpPr txBox="1">
            <a:spLocks noChangeArrowheads="1"/>
          </p:cNvSpPr>
          <p:nvPr/>
        </p:nvSpPr>
        <p:spPr bwMode="auto">
          <a:xfrm>
            <a:off x="4909871" y="2795265"/>
            <a:ext cx="350390" cy="254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34390" rIns="0" bIns="34390">
            <a:spAutoFit/>
          </a:bodyPr>
          <a:lstStyle/>
          <a:p>
            <a:pPr algn="r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1200" dirty="0">
                <a:solidFill>
                  <a:srgbClr val="FFFFFF"/>
                </a:solidFill>
              </a:rPr>
              <a:t>14%</a:t>
            </a:r>
            <a:endParaRPr lang="en-GB" sz="1200" dirty="0">
              <a:solidFill>
                <a:srgbClr val="FFFFFF"/>
              </a:solidFill>
            </a:endParaRPr>
          </a:p>
        </p:txBody>
      </p:sp>
      <p:sp>
        <p:nvSpPr>
          <p:cNvPr id="29" name="Text Box 4"/>
          <p:cNvSpPr txBox="1">
            <a:spLocks noChangeArrowheads="1"/>
          </p:cNvSpPr>
          <p:nvPr/>
        </p:nvSpPr>
        <p:spPr bwMode="auto">
          <a:xfrm>
            <a:off x="5128612" y="2234036"/>
            <a:ext cx="350390" cy="254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34390" rIns="0" bIns="34390">
            <a:spAutoFit/>
          </a:bodyPr>
          <a:lstStyle/>
          <a:p>
            <a:pPr algn="r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1200" dirty="0">
                <a:solidFill>
                  <a:srgbClr val="FFFFFF"/>
                </a:solidFill>
              </a:rPr>
              <a:t>33%</a:t>
            </a:r>
            <a:endParaRPr lang="en-GB" sz="1200" dirty="0">
              <a:solidFill>
                <a:srgbClr val="FFFFFF"/>
              </a:solidFill>
            </a:endParaRPr>
          </a:p>
        </p:txBody>
      </p:sp>
      <p:sp>
        <p:nvSpPr>
          <p:cNvPr id="30" name="Line 29"/>
          <p:cNvSpPr>
            <a:spLocks noChangeShapeType="1"/>
          </p:cNvSpPr>
          <p:nvPr/>
        </p:nvSpPr>
        <p:spPr bwMode="auto">
          <a:xfrm flipV="1">
            <a:off x="5172306" y="3159611"/>
            <a:ext cx="312636" cy="2656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 type="triangle" w="lg" len="med"/>
          </a:ln>
        </p:spPr>
        <p:txBody>
          <a:bodyPr/>
          <a:lstStyle/>
          <a:p>
            <a:endParaRPr lang="en-US" dirty="0">
              <a:solidFill>
                <a:srgbClr val="FFFFFF"/>
              </a:solidFill>
            </a:endParaRPr>
          </a:p>
        </p:txBody>
      </p:sp>
      <p:cxnSp>
        <p:nvCxnSpPr>
          <p:cNvPr id="35" name="Straight Connector 34"/>
          <p:cNvCxnSpPr/>
          <p:nvPr/>
        </p:nvCxnSpPr>
        <p:spPr bwMode="auto">
          <a:xfrm flipH="1">
            <a:off x="5484942" y="1539496"/>
            <a:ext cx="26450" cy="247348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" name="Text Box 4"/>
          <p:cNvSpPr txBox="1">
            <a:spLocks noChangeArrowheads="1"/>
          </p:cNvSpPr>
          <p:nvPr/>
        </p:nvSpPr>
        <p:spPr bwMode="auto">
          <a:xfrm>
            <a:off x="5161649" y="1307549"/>
            <a:ext cx="685800" cy="254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34390" rIns="0" bIns="34390">
            <a:spAutoFit/>
          </a:bodyPr>
          <a:lstStyle/>
          <a:p>
            <a:pPr algn="ctr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1200" dirty="0">
                <a:solidFill>
                  <a:srgbClr val="000000"/>
                </a:solidFill>
              </a:rPr>
              <a:t>2013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31" name="Text Box 10"/>
          <p:cNvSpPr txBox="1">
            <a:spLocks noChangeArrowheads="1"/>
          </p:cNvSpPr>
          <p:nvPr/>
        </p:nvSpPr>
        <p:spPr bwMode="auto">
          <a:xfrm>
            <a:off x="2882788" y="3785341"/>
            <a:ext cx="1745751" cy="27550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 dirty="0">
                <a:solidFill>
                  <a:srgbClr val="FFFFFF"/>
                </a:solidFill>
              </a:rPr>
              <a:t>Other</a:t>
            </a:r>
          </a:p>
        </p:txBody>
      </p:sp>
      <p:sp>
        <p:nvSpPr>
          <p:cNvPr id="37" name="Text Box 4"/>
          <p:cNvSpPr txBox="1">
            <a:spLocks noChangeArrowheads="1"/>
          </p:cNvSpPr>
          <p:nvPr/>
        </p:nvSpPr>
        <p:spPr bwMode="auto">
          <a:xfrm>
            <a:off x="5128612" y="3403539"/>
            <a:ext cx="350390" cy="254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34390" rIns="0" bIns="34390">
            <a:spAutoFit/>
          </a:bodyPr>
          <a:lstStyle/>
          <a:p>
            <a:pPr algn="r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1200" dirty="0">
                <a:solidFill>
                  <a:srgbClr val="FFFFFF"/>
                </a:solidFill>
              </a:rPr>
              <a:t>23%</a:t>
            </a:r>
            <a:endParaRPr lang="en-GB" sz="1200" dirty="0">
              <a:solidFill>
                <a:srgbClr val="FFFFFF"/>
              </a:solidFill>
            </a:endParaRPr>
          </a:p>
        </p:txBody>
      </p:sp>
      <p:sp>
        <p:nvSpPr>
          <p:cNvPr id="38" name="Text Box 10"/>
          <p:cNvSpPr txBox="1">
            <a:spLocks noChangeArrowheads="1"/>
          </p:cNvSpPr>
          <p:nvPr/>
        </p:nvSpPr>
        <p:spPr bwMode="auto">
          <a:xfrm>
            <a:off x="6608271" y="2833667"/>
            <a:ext cx="1463914" cy="32698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 dirty="0">
                <a:solidFill>
                  <a:srgbClr val="FFFFFF"/>
                </a:solidFill>
              </a:rPr>
              <a:t>Tight oil</a:t>
            </a:r>
          </a:p>
          <a:p>
            <a:pPr algn="ctr"/>
            <a:r>
              <a:rPr lang="en-US" sz="1200" dirty="0">
                <a:solidFill>
                  <a:srgbClr val="FFFFFF"/>
                </a:solidFill>
              </a:rPr>
              <a:t>production</a:t>
            </a:r>
          </a:p>
        </p:txBody>
      </p: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7940638" y="2416918"/>
            <a:ext cx="280313" cy="438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34390" rIns="0" bIns="34390">
            <a:spAutoFit/>
          </a:bodyPr>
          <a:lstStyle/>
          <a:p>
            <a:pPr algn="r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1200" dirty="0">
                <a:solidFill>
                  <a:srgbClr val="000000"/>
                </a:solidFill>
              </a:rPr>
              <a:t>21%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5128612" y="3794445"/>
            <a:ext cx="350390" cy="254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34390" rIns="0" bIns="34390">
            <a:spAutoFit/>
          </a:bodyPr>
          <a:lstStyle/>
          <a:p>
            <a:pPr algn="r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1200" dirty="0">
                <a:solidFill>
                  <a:srgbClr val="FFFFFF"/>
                </a:solidFill>
              </a:rPr>
              <a:t>14%</a:t>
            </a:r>
            <a:endParaRPr lang="en-GB" sz="1200" dirty="0">
              <a:solidFill>
                <a:srgbClr val="FFFFFF"/>
              </a:solidFill>
            </a:endParaRPr>
          </a:p>
        </p:txBody>
      </p:sp>
      <p:sp>
        <p:nvSpPr>
          <p:cNvPr id="33" name="Text Box 4"/>
          <p:cNvSpPr txBox="1">
            <a:spLocks noChangeArrowheads="1"/>
          </p:cNvSpPr>
          <p:nvPr/>
        </p:nvSpPr>
        <p:spPr bwMode="auto">
          <a:xfrm>
            <a:off x="5826616" y="2356384"/>
            <a:ext cx="350390" cy="254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34390" rIns="0" bIns="34390">
            <a:spAutoFit/>
          </a:bodyPr>
          <a:lstStyle/>
          <a:p>
            <a:pPr algn="r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1200" dirty="0">
                <a:solidFill>
                  <a:srgbClr val="000000"/>
                </a:solidFill>
              </a:rPr>
              <a:t>21%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39" name="Text Box 4"/>
          <p:cNvSpPr txBox="1">
            <a:spLocks noChangeArrowheads="1"/>
          </p:cNvSpPr>
          <p:nvPr/>
        </p:nvSpPr>
        <p:spPr bwMode="auto">
          <a:xfrm>
            <a:off x="5826616" y="2056648"/>
            <a:ext cx="350390" cy="254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34390" rIns="0" bIns="34390">
            <a:spAutoFit/>
          </a:bodyPr>
          <a:lstStyle/>
          <a:p>
            <a:pPr algn="r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1200" dirty="0">
                <a:solidFill>
                  <a:srgbClr val="FFFFFF"/>
                </a:solidFill>
              </a:rPr>
              <a:t>14%</a:t>
            </a:r>
            <a:endParaRPr lang="en-GB" sz="1200" dirty="0">
              <a:solidFill>
                <a:srgbClr val="FFFFFF"/>
              </a:solidFill>
            </a:endParaRPr>
          </a:p>
        </p:txBody>
      </p:sp>
      <p:sp>
        <p:nvSpPr>
          <p:cNvPr id="43" name="Text Box 4"/>
          <p:cNvSpPr txBox="1">
            <a:spLocks noChangeArrowheads="1"/>
          </p:cNvSpPr>
          <p:nvPr/>
        </p:nvSpPr>
        <p:spPr bwMode="auto">
          <a:xfrm>
            <a:off x="5869332" y="1308462"/>
            <a:ext cx="685800" cy="254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34390" rIns="0" bIns="34390">
            <a:spAutoFit/>
          </a:bodyPr>
          <a:lstStyle/>
          <a:p>
            <a:pPr algn="ctr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1200" dirty="0">
                <a:solidFill>
                  <a:srgbClr val="000000"/>
                </a:solidFill>
              </a:rPr>
              <a:t>2020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44" name="Text Box 4"/>
          <p:cNvSpPr txBox="1">
            <a:spLocks noChangeArrowheads="1"/>
          </p:cNvSpPr>
          <p:nvPr/>
        </p:nvSpPr>
        <p:spPr bwMode="auto">
          <a:xfrm>
            <a:off x="5826616" y="3371535"/>
            <a:ext cx="350390" cy="254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34390" rIns="0" bIns="34390">
            <a:spAutoFit/>
          </a:bodyPr>
          <a:lstStyle/>
          <a:p>
            <a:pPr algn="r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1200" dirty="0">
                <a:solidFill>
                  <a:srgbClr val="FFFFFF"/>
                </a:solidFill>
              </a:rPr>
              <a:t>25%</a:t>
            </a:r>
            <a:endParaRPr lang="en-GB" sz="1200" dirty="0">
              <a:solidFill>
                <a:srgbClr val="FFFFFF"/>
              </a:solidFill>
            </a:endParaRPr>
          </a:p>
        </p:txBody>
      </p:sp>
      <p:sp>
        <p:nvSpPr>
          <p:cNvPr id="45" name="Text Box 4"/>
          <p:cNvSpPr txBox="1">
            <a:spLocks noChangeArrowheads="1"/>
          </p:cNvSpPr>
          <p:nvPr/>
        </p:nvSpPr>
        <p:spPr bwMode="auto">
          <a:xfrm>
            <a:off x="5826616" y="3771585"/>
            <a:ext cx="350390" cy="254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34390" rIns="0" bIns="34390">
            <a:spAutoFit/>
          </a:bodyPr>
          <a:lstStyle/>
          <a:p>
            <a:pPr algn="r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1200" dirty="0">
                <a:solidFill>
                  <a:srgbClr val="FFFFFF"/>
                </a:solidFill>
              </a:rPr>
              <a:t>12%</a:t>
            </a:r>
            <a:endParaRPr lang="en-GB" sz="1200" dirty="0">
              <a:solidFill>
                <a:srgbClr val="FFFFFF"/>
              </a:solidFill>
            </a:endParaRPr>
          </a:p>
        </p:txBody>
      </p:sp>
      <p:sp>
        <p:nvSpPr>
          <p:cNvPr id="46" name="Text Box 4"/>
          <p:cNvSpPr txBox="1">
            <a:spLocks noChangeArrowheads="1"/>
          </p:cNvSpPr>
          <p:nvPr/>
        </p:nvSpPr>
        <p:spPr bwMode="auto">
          <a:xfrm>
            <a:off x="5831188" y="2845755"/>
            <a:ext cx="350390" cy="254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34390" rIns="0" bIns="34390">
            <a:spAutoFit/>
          </a:bodyPr>
          <a:lstStyle/>
          <a:p>
            <a:pPr algn="r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1200" dirty="0">
                <a:solidFill>
                  <a:srgbClr val="FFFFFF"/>
                </a:solidFill>
              </a:rPr>
              <a:t>29%</a:t>
            </a:r>
            <a:endParaRPr lang="en-GB" sz="1200" dirty="0">
              <a:solidFill>
                <a:srgbClr val="FFFFFF"/>
              </a:solidFill>
            </a:endParaRPr>
          </a:p>
        </p:txBody>
      </p:sp>
      <p:sp>
        <p:nvSpPr>
          <p:cNvPr id="48" name="Text Box 4"/>
          <p:cNvSpPr txBox="1">
            <a:spLocks noChangeArrowheads="1"/>
          </p:cNvSpPr>
          <p:nvPr/>
        </p:nvSpPr>
        <p:spPr bwMode="auto">
          <a:xfrm>
            <a:off x="7937739" y="1322298"/>
            <a:ext cx="685800" cy="254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34390" rIns="0" bIns="34390">
            <a:spAutoFit/>
          </a:bodyPr>
          <a:lstStyle/>
          <a:p>
            <a:pPr algn="ctr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1200" dirty="0">
                <a:solidFill>
                  <a:srgbClr val="000000"/>
                </a:solidFill>
              </a:rPr>
              <a:t>2040</a:t>
            </a:r>
            <a:endParaRPr lang="en-GB" sz="1200" dirty="0">
              <a:solidFill>
                <a:srgbClr val="000000"/>
              </a:solidFill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 flipV="1">
            <a:off x="8292588" y="1571980"/>
            <a:ext cx="0" cy="2424862"/>
          </a:xfrm>
          <a:prstGeom prst="line">
            <a:avLst/>
          </a:prstGeom>
          <a:ln w="12700" cmpd="sng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6194382" y="1563501"/>
            <a:ext cx="0" cy="2424862"/>
          </a:xfrm>
          <a:prstGeom prst="line">
            <a:avLst/>
          </a:prstGeom>
          <a:ln w="12700" cmpd="sng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Line 29"/>
          <p:cNvSpPr>
            <a:spLocks noChangeShapeType="1"/>
          </p:cNvSpPr>
          <p:nvPr/>
        </p:nvSpPr>
        <p:spPr bwMode="auto">
          <a:xfrm flipV="1">
            <a:off x="5312448" y="2885609"/>
            <a:ext cx="198944" cy="1598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med"/>
          </a:ln>
        </p:spPr>
        <p:txBody>
          <a:bodyPr/>
          <a:lstStyle/>
          <a:p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22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Object 2"/>
          <p:cNvGraphicFramePr>
            <a:graphicFrameLocks noGrp="1" noChangeAspect="1"/>
          </p:cNvGraphicFramePr>
          <p:nvPr>
            <p:ph type="chart" sz="quarter" idx="12"/>
            <p:extLst>
              <p:ext uri="{D42A27DB-BD31-4B8C-83A1-F6EECF244321}">
                <p14:modId xmlns:p14="http://schemas.microsoft.com/office/powerpoint/2010/main" val="2785214315"/>
              </p:ext>
            </p:extLst>
          </p:nvPr>
        </p:nvGraphicFramePr>
        <p:xfrm>
          <a:off x="449542" y="1317292"/>
          <a:ext cx="8020050" cy="3078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2" name="Text Placeholder 4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eaLnBrk="0" hangingPunct="0"/>
            <a:r>
              <a:rPr lang="en-US" dirty="0" smtClean="0">
                <a:solidFill>
                  <a:schemeClr val="tx1"/>
                </a:solidFill>
              </a:rPr>
              <a:t>U.S. crude oil production</a:t>
            </a:r>
          </a:p>
          <a:p>
            <a:pPr eaLnBrk="0" hangingPunct="0"/>
            <a:r>
              <a:rPr lang="en-US" dirty="0" smtClean="0"/>
              <a:t>million barrels per day</a:t>
            </a:r>
            <a:endParaRPr lang="en-GB" dirty="0" smtClean="0">
              <a:solidFill>
                <a:schemeClr val="tx1"/>
              </a:solidFill>
            </a:endParaRPr>
          </a:p>
        </p:txBody>
      </p:sp>
      <p:sp>
        <p:nvSpPr>
          <p:cNvPr id="34" name="Footer Placeholder 2"/>
          <p:cNvSpPr>
            <a:spLocks noGrp="1"/>
          </p:cNvSpPr>
          <p:nvPr>
            <p:ph type="ftr" sz="quarter" idx="17"/>
          </p:nvPr>
        </p:nvSpPr>
        <p:spPr>
          <a:xfrm>
            <a:off x="666749" y="4793456"/>
            <a:ext cx="4117261" cy="2952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NAS | Oil market outlook and drivers, May 4, 2016</a:t>
            </a:r>
            <a:endParaRPr lang="en-US" dirty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anchor="ctr" anchorCtr="0"/>
          <a:lstStyle/>
          <a:p>
            <a:r>
              <a:rPr lang="en-US" dirty="0"/>
              <a:t>Resource and technology assumptions have major implications for projected U.S. crude oil production beyond the next few years</a:t>
            </a:r>
            <a:endParaRPr lang="en-US" dirty="0" smtClean="0">
              <a:solidFill>
                <a:schemeClr val="accent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Source:  EIA, Annual Energy Outlook </a:t>
            </a:r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39" name="Slide Number Placeholder 3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3424F81-F06C-4AD8-AE56-B62176B75971}" type="slidenum">
              <a:rPr lang="en-US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667852" y="1136468"/>
            <a:ext cx="8154789" cy="2928686"/>
            <a:chOff x="312673" y="1136468"/>
            <a:chExt cx="8154789" cy="2928686"/>
          </a:xfrm>
        </p:grpSpPr>
        <p:sp>
          <p:nvSpPr>
            <p:cNvPr id="54" name="Text Box 15"/>
            <p:cNvSpPr txBox="1">
              <a:spLocks noChangeArrowheads="1"/>
            </p:cNvSpPr>
            <p:nvPr/>
          </p:nvSpPr>
          <p:spPr bwMode="auto">
            <a:xfrm>
              <a:off x="1875862" y="2887723"/>
              <a:ext cx="1887140" cy="30718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200" dirty="0">
                  <a:solidFill>
                    <a:srgbClr val="FFFFFF"/>
                  </a:solidFill>
                  <a:cs typeface="Arial" pitchFamily="34" charset="0"/>
                </a:rPr>
                <a:t>Tight oil</a:t>
              </a:r>
            </a:p>
          </p:txBody>
        </p:sp>
        <p:sp>
          <p:nvSpPr>
            <p:cNvPr id="46" name="Text Box 6"/>
            <p:cNvSpPr txBox="1">
              <a:spLocks noChangeArrowheads="1"/>
            </p:cNvSpPr>
            <p:nvPr/>
          </p:nvSpPr>
          <p:spPr bwMode="auto">
            <a:xfrm>
              <a:off x="423506" y="3768416"/>
              <a:ext cx="1102157" cy="23317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200" dirty="0">
                  <a:solidFill>
                    <a:srgbClr val="FFFFFF"/>
                  </a:solidFill>
                  <a:cs typeface="Arial" pitchFamily="34" charset="0"/>
                </a:rPr>
                <a:t>Alaska</a:t>
              </a:r>
            </a:p>
          </p:txBody>
        </p:sp>
        <p:cxnSp>
          <p:nvCxnSpPr>
            <p:cNvPr id="43" name="Straight Connector 42"/>
            <p:cNvCxnSpPr/>
            <p:nvPr/>
          </p:nvCxnSpPr>
          <p:spPr bwMode="auto">
            <a:xfrm rot="16200000" flipV="1">
              <a:off x="857247" y="2669255"/>
              <a:ext cx="2640303" cy="929"/>
            </a:xfrm>
            <a:prstGeom prst="line">
              <a:avLst/>
            </a:prstGeom>
            <a:solidFill>
              <a:srgbClr val="0096D7"/>
            </a:solidFill>
            <a:ln w="12700" cap="flat" cmpd="sng" algn="ctr">
              <a:solidFill>
                <a:srgbClr val="FFFFFF">
                  <a:lumMod val="65000"/>
                  <a:alpha val="65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0" name="Text Box 14"/>
            <p:cNvSpPr txBox="1">
              <a:spLocks noChangeArrowheads="1"/>
            </p:cNvSpPr>
            <p:nvPr/>
          </p:nvSpPr>
          <p:spPr bwMode="auto">
            <a:xfrm>
              <a:off x="1764131" y="3375729"/>
              <a:ext cx="2110601" cy="30718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200" dirty="0">
                  <a:solidFill>
                    <a:srgbClr val="FFFFFF"/>
                  </a:solidFill>
                  <a:cs typeface="Arial" pitchFamily="34" charset="0"/>
                </a:rPr>
                <a:t>Lower 48 offshore</a:t>
              </a:r>
            </a:p>
          </p:txBody>
        </p:sp>
        <p:sp>
          <p:nvSpPr>
            <p:cNvPr id="49" name="Text Box 9"/>
            <p:cNvSpPr txBox="1">
              <a:spLocks noChangeArrowheads="1"/>
            </p:cNvSpPr>
            <p:nvPr/>
          </p:nvSpPr>
          <p:spPr bwMode="auto">
            <a:xfrm>
              <a:off x="312673" y="1260603"/>
              <a:ext cx="2312751" cy="23540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050" dirty="0">
                  <a:solidFill>
                    <a:srgbClr val="000000"/>
                  </a:solidFill>
                  <a:cs typeface="Arial" pitchFamily="34" charset="0"/>
                </a:rPr>
                <a:t>History</a:t>
              </a:r>
            </a:p>
          </p:txBody>
        </p:sp>
        <p:sp>
          <p:nvSpPr>
            <p:cNvPr id="55" name="Text Box 4"/>
            <p:cNvSpPr txBox="1">
              <a:spLocks noChangeArrowheads="1"/>
            </p:cNvSpPr>
            <p:nvPr/>
          </p:nvSpPr>
          <p:spPr bwMode="auto">
            <a:xfrm>
              <a:off x="1834033" y="1168378"/>
              <a:ext cx="685800" cy="2310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34390" rIns="0" bIns="34390">
              <a:spAutoFit/>
            </a:bodyPr>
            <a:lstStyle/>
            <a:p>
              <a:pPr algn="ctr" eaLnBrk="0" hangingPunct="0">
                <a:spcBef>
                  <a:spcPct val="50000"/>
                </a:spcBef>
                <a:buFont typeface="Wingdings" pitchFamily="2" charset="2"/>
                <a:buNone/>
              </a:pPr>
              <a:r>
                <a:rPr lang="en-US" sz="1050" dirty="0">
                  <a:solidFill>
                    <a:srgbClr val="000000"/>
                  </a:solidFill>
                  <a:cs typeface="Arial" pitchFamily="34" charset="0"/>
                </a:rPr>
                <a:t>2013</a:t>
              </a:r>
              <a:endParaRPr lang="en-GB" sz="105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18" name="Line 19"/>
            <p:cNvSpPr>
              <a:spLocks noChangeShapeType="1"/>
            </p:cNvSpPr>
            <p:nvPr/>
          </p:nvSpPr>
          <p:spPr bwMode="auto">
            <a:xfrm>
              <a:off x="3487928" y="2578838"/>
              <a:ext cx="50085" cy="1369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2" name="Rectangle 1"/>
            <p:cNvSpPr/>
            <p:nvPr/>
          </p:nvSpPr>
          <p:spPr>
            <a:xfrm>
              <a:off x="3028531" y="2251203"/>
              <a:ext cx="208445" cy="3276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22" name="Text Box 4"/>
            <p:cNvSpPr txBox="1">
              <a:spLocks noChangeArrowheads="1"/>
            </p:cNvSpPr>
            <p:nvPr/>
          </p:nvSpPr>
          <p:spPr bwMode="auto">
            <a:xfrm>
              <a:off x="3743032" y="1136468"/>
              <a:ext cx="685800" cy="2310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34390" rIns="0" bIns="34390">
              <a:spAutoFit/>
            </a:bodyPr>
            <a:lstStyle/>
            <a:p>
              <a:pPr algn="ctr" eaLnBrk="0" hangingPunct="0">
                <a:spcBef>
                  <a:spcPct val="50000"/>
                </a:spcBef>
                <a:buFont typeface="Wingdings" pitchFamily="2" charset="2"/>
                <a:buNone/>
              </a:pPr>
              <a:r>
                <a:rPr lang="en-US" sz="1050" dirty="0">
                  <a:solidFill>
                    <a:srgbClr val="000000"/>
                  </a:solidFill>
                  <a:cs typeface="Arial" pitchFamily="34" charset="0"/>
                </a:rPr>
                <a:t>2013</a:t>
              </a:r>
              <a:endParaRPr lang="en-GB" sz="105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25" name="Text Box 4"/>
            <p:cNvSpPr txBox="1">
              <a:spLocks noChangeArrowheads="1"/>
            </p:cNvSpPr>
            <p:nvPr/>
          </p:nvSpPr>
          <p:spPr bwMode="auto">
            <a:xfrm>
              <a:off x="5724109" y="1145894"/>
              <a:ext cx="685800" cy="2310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34390" rIns="0" bIns="34390">
              <a:spAutoFit/>
            </a:bodyPr>
            <a:lstStyle/>
            <a:p>
              <a:pPr algn="ctr" eaLnBrk="0" hangingPunct="0">
                <a:spcBef>
                  <a:spcPct val="50000"/>
                </a:spcBef>
                <a:buFont typeface="Wingdings" pitchFamily="2" charset="2"/>
                <a:buNone/>
              </a:pPr>
              <a:r>
                <a:rPr lang="en-US" sz="1050" dirty="0">
                  <a:solidFill>
                    <a:srgbClr val="000000"/>
                  </a:solidFill>
                  <a:cs typeface="Arial" pitchFamily="34" charset="0"/>
                </a:rPr>
                <a:t>2013</a:t>
              </a:r>
              <a:endParaRPr lang="en-GB" sz="105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5818206" y="1349567"/>
              <a:ext cx="212929" cy="27155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881710" y="1349714"/>
              <a:ext cx="232650" cy="27154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</a:endParaRPr>
            </a:p>
          </p:txBody>
        </p:sp>
        <p:cxnSp>
          <p:nvCxnSpPr>
            <p:cNvPr id="19" name="Straight Connector 18"/>
            <p:cNvCxnSpPr/>
            <p:nvPr/>
          </p:nvCxnSpPr>
          <p:spPr bwMode="auto">
            <a:xfrm rot="16200000" flipV="1">
              <a:off x="2790617" y="2680972"/>
              <a:ext cx="2640303" cy="929"/>
            </a:xfrm>
            <a:prstGeom prst="line">
              <a:avLst/>
            </a:prstGeom>
            <a:solidFill>
              <a:srgbClr val="0096D7"/>
            </a:solidFill>
            <a:ln w="12700" cap="flat" cmpd="sng" algn="ctr">
              <a:solidFill>
                <a:srgbClr val="FFFFFF">
                  <a:lumMod val="65000"/>
                  <a:alpha val="65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Straight Connector 23"/>
            <p:cNvCxnSpPr/>
            <p:nvPr/>
          </p:nvCxnSpPr>
          <p:spPr bwMode="auto">
            <a:xfrm rot="16200000" flipV="1">
              <a:off x="4721415" y="2680972"/>
              <a:ext cx="2640303" cy="929"/>
            </a:xfrm>
            <a:prstGeom prst="line">
              <a:avLst/>
            </a:prstGeom>
            <a:solidFill>
              <a:srgbClr val="0096D7"/>
            </a:solidFill>
            <a:ln w="12700" cap="flat" cmpd="sng" algn="ctr">
              <a:solidFill>
                <a:srgbClr val="FFFFFF">
                  <a:lumMod val="65000"/>
                  <a:alpha val="65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9" name="Rectangle 28"/>
            <p:cNvSpPr/>
            <p:nvPr/>
          </p:nvSpPr>
          <p:spPr>
            <a:xfrm>
              <a:off x="8259017" y="2566854"/>
              <a:ext cx="208445" cy="3276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 bwMode="auto">
            <a:xfrm>
              <a:off x="1436676" y="2219237"/>
              <a:ext cx="2581753" cy="415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rtlCol="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200" dirty="0" smtClean="0">
                  <a:solidFill>
                    <a:srgbClr val="333333"/>
                  </a:solidFill>
                  <a:ea typeface="Times New Roman" charset="0"/>
                  <a:cs typeface="Times New Roman" charset="0"/>
                </a:rPr>
                <a:t>U.S. maximum production level of</a:t>
              </a:r>
            </a:p>
            <a:p>
              <a:pPr eaLnBrk="0" hangingPunct="0"/>
              <a:r>
                <a:rPr lang="en-US" sz="1200" dirty="0" smtClean="0">
                  <a:solidFill>
                    <a:srgbClr val="333333"/>
                  </a:solidFill>
                  <a:ea typeface="Times New Roman" charset="0"/>
                  <a:cs typeface="Times New Roman" charset="0"/>
                </a:rPr>
                <a:t>9.6 million barrels per day in 1970</a:t>
              </a:r>
              <a:endParaRPr lang="en-US" sz="1200" dirty="0">
                <a:solidFill>
                  <a:srgbClr val="333333"/>
                </a:solidFill>
                <a:ea typeface="Times New Roman" charset="0"/>
                <a:cs typeface="Times New Roman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063240" y="3681464"/>
              <a:ext cx="114300" cy="16381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73" name="Text Box 15"/>
            <p:cNvSpPr txBox="1">
              <a:spLocks noChangeArrowheads="1"/>
            </p:cNvSpPr>
            <p:nvPr/>
          </p:nvSpPr>
          <p:spPr bwMode="auto">
            <a:xfrm>
              <a:off x="1987592" y="3677309"/>
              <a:ext cx="1887140" cy="30718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200" dirty="0">
                  <a:solidFill>
                    <a:srgbClr val="FFFFFF"/>
                  </a:solidFill>
                  <a:cs typeface="Arial" pitchFamily="34" charset="0"/>
                </a:rPr>
                <a:t>Other lower 48 onshore</a:t>
              </a:r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5861" y="1585832"/>
              <a:ext cx="1799228" cy="23540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200" b="1" dirty="0">
                  <a:solidFill>
                    <a:srgbClr val="000000"/>
                  </a:solidFill>
                  <a:cs typeface="Arial" pitchFamily="34" charset="0"/>
                </a:rPr>
                <a:t>Reference</a:t>
              </a:r>
            </a:p>
          </p:txBody>
        </p:sp>
        <p:sp>
          <p:nvSpPr>
            <p:cNvPr id="32" name="Text Box 9"/>
            <p:cNvSpPr txBox="1">
              <a:spLocks noChangeArrowheads="1"/>
            </p:cNvSpPr>
            <p:nvPr/>
          </p:nvSpPr>
          <p:spPr bwMode="auto">
            <a:xfrm>
              <a:off x="4326359" y="1511605"/>
              <a:ext cx="1575113" cy="23540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200" b="1" dirty="0">
                  <a:solidFill>
                    <a:srgbClr val="000000"/>
                  </a:solidFill>
                  <a:cs typeface="Arial" pitchFamily="34" charset="0"/>
                </a:rPr>
                <a:t>High Oil and Gas Resource</a:t>
              </a:r>
            </a:p>
          </p:txBody>
        </p:sp>
        <p:sp>
          <p:nvSpPr>
            <p:cNvPr id="33" name="Text Box 9"/>
            <p:cNvSpPr txBox="1">
              <a:spLocks noChangeArrowheads="1"/>
            </p:cNvSpPr>
            <p:nvPr/>
          </p:nvSpPr>
          <p:spPr bwMode="auto">
            <a:xfrm>
              <a:off x="5901472" y="1520579"/>
              <a:ext cx="1799228" cy="23540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200" b="1" dirty="0">
                  <a:solidFill>
                    <a:srgbClr val="000000"/>
                  </a:solidFill>
                  <a:cs typeface="Arial" pitchFamily="34" charset="0"/>
                </a:rPr>
                <a:t>Low Oil Price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909256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" name="Chart Placeholder 10"/>
          <p:cNvGraphicFramePr>
            <a:graphicFrameLocks noGrp="1"/>
          </p:cNvGraphicFramePr>
          <p:nvPr>
            <p:ph type="chart" sz="quarter" idx="12"/>
            <p:extLst>
              <p:ext uri="{D42A27DB-BD31-4B8C-83A1-F6EECF244321}">
                <p14:modId xmlns:p14="http://schemas.microsoft.com/office/powerpoint/2010/main" val="3375655301"/>
              </p:ext>
            </p:extLst>
          </p:nvPr>
        </p:nvGraphicFramePr>
        <p:xfrm>
          <a:off x="535710" y="1403069"/>
          <a:ext cx="8151090" cy="29863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685799" y="840140"/>
            <a:ext cx="5681173" cy="411480"/>
          </a:xfrm>
        </p:spPr>
        <p:txBody>
          <a:bodyPr/>
          <a:lstStyle/>
          <a:p>
            <a:pPr marL="0" indent="0" eaLnBrk="0" hangingPunct="0">
              <a:spcBef>
                <a:spcPts val="252"/>
              </a:spcBef>
            </a:pPr>
            <a:r>
              <a:rPr lang="en-US" dirty="0">
                <a:solidFill>
                  <a:srgbClr val="000000"/>
                </a:solidFill>
              </a:rPr>
              <a:t>n</a:t>
            </a:r>
            <a:r>
              <a:rPr lang="en-US" dirty="0" smtClean="0">
                <a:solidFill>
                  <a:srgbClr val="000000"/>
                </a:solidFill>
              </a:rPr>
              <a:t>et crude oil and petroleum product imports as a percentage of total U.S. supply</a:t>
            </a:r>
          </a:p>
          <a:p>
            <a:pPr eaLnBrk="0" hangingPunct="0">
              <a:spcBef>
                <a:spcPts val="252"/>
              </a:spcBef>
            </a:pPr>
            <a:r>
              <a:rPr lang="en-US" dirty="0">
                <a:solidFill>
                  <a:srgbClr val="000000"/>
                </a:solidFill>
              </a:rPr>
              <a:t>p</a:t>
            </a:r>
            <a:r>
              <a:rPr lang="en-US" dirty="0" smtClean="0">
                <a:solidFill>
                  <a:srgbClr val="000000"/>
                </a:solidFill>
              </a:rPr>
              <a:t>ercent</a:t>
            </a:r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17"/>
          </p:nvPr>
        </p:nvSpPr>
        <p:spPr>
          <a:xfrm>
            <a:off x="666750" y="4793456"/>
            <a:ext cx="4434242" cy="2952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NAS | Oil market outlook and drivers, May 4, 2016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691" y="68579"/>
            <a:ext cx="8308109" cy="766308"/>
          </a:xfrm>
        </p:spPr>
        <p:txBody>
          <a:bodyPr/>
          <a:lstStyle/>
          <a:p>
            <a:pPr marL="300038"/>
            <a:r>
              <a:rPr lang="en-US" dirty="0"/>
              <a:t>U.S. reliance on net imports of petroleum and other liquids is virtually eliminated by 2035 in High Oil and Gas Resource case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Source:  EIA, Annual Energy Outlook </a:t>
            </a:r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635343" y="4814888"/>
            <a:ext cx="384175" cy="273844"/>
          </a:xfrm>
          <a:prstGeom prst="rect">
            <a:avLst/>
          </a:prstGeom>
        </p:spPr>
        <p:txBody>
          <a:bodyPr/>
          <a:lstStyle/>
          <a:p>
            <a:fld id="{2D80C5C9-96E0-47EC-B500-37C5FE284639}" type="slidenum">
              <a:rPr lang="en-US" smtClean="0">
                <a:solidFill>
                  <a:srgbClr val="000000"/>
                </a:solidFill>
              </a:rPr>
              <a:pPr/>
              <a:t>9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 bwMode="auto">
          <a:xfrm>
            <a:off x="2033187" y="1337354"/>
            <a:ext cx="1169917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rtlCol="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200" dirty="0">
                <a:solidFill>
                  <a:srgbClr val="000000"/>
                </a:solidFill>
                <a:ea typeface="Times New Roman" charset="0"/>
                <a:cs typeface="Times New Roman" charset="0"/>
              </a:rPr>
              <a:t>History</a:t>
            </a:r>
          </a:p>
        </p:txBody>
      </p:sp>
      <p:sp>
        <p:nvSpPr>
          <p:cNvPr id="22" name="TextBox 21"/>
          <p:cNvSpPr txBox="1"/>
          <p:nvPr/>
        </p:nvSpPr>
        <p:spPr bwMode="auto">
          <a:xfrm>
            <a:off x="3203104" y="1337240"/>
            <a:ext cx="4136735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rtlCol="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200" dirty="0">
                <a:solidFill>
                  <a:srgbClr val="000000"/>
                </a:solidFill>
                <a:ea typeface="Times New Roman" charset="0"/>
                <a:cs typeface="Times New Roman" charset="0"/>
              </a:rPr>
              <a:t>Projections</a:t>
            </a:r>
          </a:p>
        </p:txBody>
      </p:sp>
      <p:sp>
        <p:nvSpPr>
          <p:cNvPr id="24" name="TextBox 23"/>
          <p:cNvSpPr txBox="1"/>
          <p:nvPr/>
        </p:nvSpPr>
        <p:spPr bwMode="auto">
          <a:xfrm>
            <a:off x="3054024" y="1199303"/>
            <a:ext cx="339837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rtlCol="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200" dirty="0">
                <a:solidFill>
                  <a:srgbClr val="000000"/>
                </a:solidFill>
                <a:ea typeface="Times New Roman" charset="0"/>
                <a:cs typeface="Times New Roman" charset="0"/>
              </a:rPr>
              <a:t>2013</a:t>
            </a:r>
          </a:p>
        </p:txBody>
      </p:sp>
      <p:sp>
        <p:nvSpPr>
          <p:cNvPr id="14" name="Text Box 20"/>
          <p:cNvSpPr txBox="1">
            <a:spLocks noChangeArrowheads="1"/>
          </p:cNvSpPr>
          <p:nvPr/>
        </p:nvSpPr>
        <p:spPr bwMode="auto">
          <a:xfrm>
            <a:off x="5340222" y="3260399"/>
            <a:ext cx="1390790" cy="3071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 dirty="0">
                <a:solidFill>
                  <a:srgbClr val="5D9732"/>
                </a:solidFill>
              </a:rPr>
              <a:t>High Oil Price</a:t>
            </a:r>
          </a:p>
        </p:txBody>
      </p:sp>
      <p:cxnSp>
        <p:nvCxnSpPr>
          <p:cNvPr id="23" name="Straight Connector 22"/>
          <p:cNvCxnSpPr/>
          <p:nvPr/>
        </p:nvCxnSpPr>
        <p:spPr bwMode="auto">
          <a:xfrm>
            <a:off x="3203104" y="1468582"/>
            <a:ext cx="0" cy="265891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65000"/>
                <a:alpha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Text Box 20"/>
          <p:cNvSpPr txBox="1">
            <a:spLocks noChangeArrowheads="1"/>
          </p:cNvSpPr>
          <p:nvPr/>
        </p:nvSpPr>
        <p:spPr bwMode="auto">
          <a:xfrm>
            <a:off x="4359560" y="3796095"/>
            <a:ext cx="2321446" cy="3071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 dirty="0">
                <a:solidFill>
                  <a:srgbClr val="A33340"/>
                </a:solidFill>
              </a:rPr>
              <a:t>High Oil and Gas Resource</a:t>
            </a:r>
          </a:p>
        </p:txBody>
      </p:sp>
      <p:sp>
        <p:nvSpPr>
          <p:cNvPr id="40" name="Text Box 20"/>
          <p:cNvSpPr txBox="1">
            <a:spLocks noChangeArrowheads="1"/>
          </p:cNvSpPr>
          <p:nvPr/>
        </p:nvSpPr>
        <p:spPr bwMode="auto">
          <a:xfrm>
            <a:off x="6082456" y="2974831"/>
            <a:ext cx="1390790" cy="3071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 dirty="0">
                <a:solidFill>
                  <a:srgbClr val="000000"/>
                </a:solidFill>
              </a:rPr>
              <a:t>Reference</a:t>
            </a:r>
          </a:p>
        </p:txBody>
      </p:sp>
      <p:sp>
        <p:nvSpPr>
          <p:cNvPr id="25" name="Text Box 20"/>
          <p:cNvSpPr txBox="1">
            <a:spLocks noChangeArrowheads="1"/>
          </p:cNvSpPr>
          <p:nvPr/>
        </p:nvSpPr>
        <p:spPr bwMode="auto">
          <a:xfrm>
            <a:off x="5659516" y="2233598"/>
            <a:ext cx="1834533" cy="3071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 dirty="0">
                <a:solidFill>
                  <a:srgbClr val="0096D7"/>
                </a:solidFill>
              </a:rPr>
              <a:t>Low Oil Price</a:t>
            </a:r>
          </a:p>
        </p:txBody>
      </p:sp>
    </p:spTree>
    <p:extLst>
      <p:ext uri="{BB962C8B-B14F-4D97-AF65-F5344CB8AC3E}">
        <p14:creationId xmlns:p14="http://schemas.microsoft.com/office/powerpoint/2010/main" val="3121174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ia_template_16x9">
  <a:themeElements>
    <a:clrScheme name="EIA">
      <a:dk1>
        <a:srgbClr val="000000"/>
      </a:dk1>
      <a:lt1>
        <a:srgbClr val="FFFFFF"/>
      </a:lt1>
      <a:dk2>
        <a:srgbClr val="003953"/>
      </a:dk2>
      <a:lt2>
        <a:srgbClr val="333333"/>
      </a:lt2>
      <a:accent1>
        <a:srgbClr val="0096D7"/>
      </a:accent1>
      <a:accent2>
        <a:srgbClr val="BD732A"/>
      </a:accent2>
      <a:accent3>
        <a:srgbClr val="5D9732"/>
      </a:accent3>
      <a:accent4>
        <a:srgbClr val="FFC702"/>
      </a:accent4>
      <a:accent5>
        <a:srgbClr val="A33340"/>
      </a:accent5>
      <a:accent6>
        <a:srgbClr val="675005"/>
      </a:accent6>
      <a:hlink>
        <a:srgbClr val="0096D7"/>
      </a:hlink>
      <a:folHlink>
        <a:srgbClr val="5D9732"/>
      </a:folHlink>
    </a:clrScheme>
    <a:fontScheme name="EIA 1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IA.potx" id="{29447570-E686-4A5C-B0E9-1075197C0273}" vid="{0F2230B6-DAD3-44F8-9B30-CFD495AC814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IA">
    <a:dk1>
      <a:srgbClr val="000000"/>
    </a:dk1>
    <a:lt1>
      <a:srgbClr val="FFFFFF"/>
    </a:lt1>
    <a:dk2>
      <a:srgbClr val="003953"/>
    </a:dk2>
    <a:lt2>
      <a:srgbClr val="333333"/>
    </a:lt2>
    <a:accent1>
      <a:srgbClr val="0096D7"/>
    </a:accent1>
    <a:accent2>
      <a:srgbClr val="BD732A"/>
    </a:accent2>
    <a:accent3>
      <a:srgbClr val="5D9732"/>
    </a:accent3>
    <a:accent4>
      <a:srgbClr val="FFC702"/>
    </a:accent4>
    <a:accent5>
      <a:srgbClr val="A33340"/>
    </a:accent5>
    <a:accent6>
      <a:srgbClr val="675005"/>
    </a:accent6>
    <a:hlink>
      <a:srgbClr val="0096D7"/>
    </a:hlink>
    <a:folHlink>
      <a:srgbClr val="5D9732"/>
    </a:folHlink>
  </a:clrScheme>
  <a:fontScheme name="EIA 1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EIA">
    <a:dk1>
      <a:srgbClr val="000000"/>
    </a:dk1>
    <a:lt1>
      <a:srgbClr val="FFFFFF"/>
    </a:lt1>
    <a:dk2>
      <a:srgbClr val="003953"/>
    </a:dk2>
    <a:lt2>
      <a:srgbClr val="333333"/>
    </a:lt2>
    <a:accent1>
      <a:srgbClr val="0096D7"/>
    </a:accent1>
    <a:accent2>
      <a:srgbClr val="BD732A"/>
    </a:accent2>
    <a:accent3>
      <a:srgbClr val="5D9732"/>
    </a:accent3>
    <a:accent4>
      <a:srgbClr val="FFC702"/>
    </a:accent4>
    <a:accent5>
      <a:srgbClr val="A33340"/>
    </a:accent5>
    <a:accent6>
      <a:srgbClr val="675005"/>
    </a:accent6>
    <a:hlink>
      <a:srgbClr val="0096D7"/>
    </a:hlink>
    <a:folHlink>
      <a:srgbClr val="5D9732"/>
    </a:folHlink>
  </a:clrScheme>
  <a:fontScheme name="EIA 1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EIA">
    <a:dk1>
      <a:srgbClr val="000000"/>
    </a:dk1>
    <a:lt1>
      <a:srgbClr val="FFFFFF"/>
    </a:lt1>
    <a:dk2>
      <a:srgbClr val="003953"/>
    </a:dk2>
    <a:lt2>
      <a:srgbClr val="333333"/>
    </a:lt2>
    <a:accent1>
      <a:srgbClr val="0096D7"/>
    </a:accent1>
    <a:accent2>
      <a:srgbClr val="BD732A"/>
    </a:accent2>
    <a:accent3>
      <a:srgbClr val="5D9732"/>
    </a:accent3>
    <a:accent4>
      <a:srgbClr val="FFC702"/>
    </a:accent4>
    <a:accent5>
      <a:srgbClr val="A33340"/>
    </a:accent5>
    <a:accent6>
      <a:srgbClr val="675005"/>
    </a:accent6>
    <a:hlink>
      <a:srgbClr val="0096D7"/>
    </a:hlink>
    <a:folHlink>
      <a:srgbClr val="5D9732"/>
    </a:folHlink>
  </a:clrScheme>
  <a:fontScheme name="EIA 1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EIA">
    <a:dk1>
      <a:srgbClr val="000000"/>
    </a:dk1>
    <a:lt1>
      <a:srgbClr val="FFFFFF"/>
    </a:lt1>
    <a:dk2>
      <a:srgbClr val="003953"/>
    </a:dk2>
    <a:lt2>
      <a:srgbClr val="333333"/>
    </a:lt2>
    <a:accent1>
      <a:srgbClr val="0096D7"/>
    </a:accent1>
    <a:accent2>
      <a:srgbClr val="BD732A"/>
    </a:accent2>
    <a:accent3>
      <a:srgbClr val="5D9732"/>
    </a:accent3>
    <a:accent4>
      <a:srgbClr val="FFC702"/>
    </a:accent4>
    <a:accent5>
      <a:srgbClr val="A33340"/>
    </a:accent5>
    <a:accent6>
      <a:srgbClr val="675005"/>
    </a:accent6>
    <a:hlink>
      <a:srgbClr val="0096D7"/>
    </a:hlink>
    <a:folHlink>
      <a:srgbClr val="5D9732"/>
    </a:folHlink>
  </a:clrScheme>
  <a:fontScheme name="EIA 1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EIA">
    <a:dk1>
      <a:srgbClr val="000000"/>
    </a:dk1>
    <a:lt1>
      <a:srgbClr val="FFFFFF"/>
    </a:lt1>
    <a:dk2>
      <a:srgbClr val="003953"/>
    </a:dk2>
    <a:lt2>
      <a:srgbClr val="333333"/>
    </a:lt2>
    <a:accent1>
      <a:srgbClr val="0096D7"/>
    </a:accent1>
    <a:accent2>
      <a:srgbClr val="BD732A"/>
    </a:accent2>
    <a:accent3>
      <a:srgbClr val="5D9732"/>
    </a:accent3>
    <a:accent4>
      <a:srgbClr val="FFC702"/>
    </a:accent4>
    <a:accent5>
      <a:srgbClr val="A33340"/>
    </a:accent5>
    <a:accent6>
      <a:srgbClr val="675005"/>
    </a:accent6>
    <a:hlink>
      <a:srgbClr val="0096D7"/>
    </a:hlink>
    <a:folHlink>
      <a:srgbClr val="5D9732"/>
    </a:folHlink>
  </a:clrScheme>
  <a:fontScheme name="EIA 1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EIA">
    <a:dk1>
      <a:srgbClr val="000000"/>
    </a:dk1>
    <a:lt1>
      <a:srgbClr val="FFFFFF"/>
    </a:lt1>
    <a:dk2>
      <a:srgbClr val="003953"/>
    </a:dk2>
    <a:lt2>
      <a:srgbClr val="333333"/>
    </a:lt2>
    <a:accent1>
      <a:srgbClr val="0096D7"/>
    </a:accent1>
    <a:accent2>
      <a:srgbClr val="BD732A"/>
    </a:accent2>
    <a:accent3>
      <a:srgbClr val="5D9732"/>
    </a:accent3>
    <a:accent4>
      <a:srgbClr val="FFC702"/>
    </a:accent4>
    <a:accent5>
      <a:srgbClr val="A33340"/>
    </a:accent5>
    <a:accent6>
      <a:srgbClr val="675005"/>
    </a:accent6>
    <a:hlink>
      <a:srgbClr val="0096D7"/>
    </a:hlink>
    <a:folHlink>
      <a:srgbClr val="5D9732"/>
    </a:folHlink>
  </a:clrScheme>
  <a:fontScheme name="EIA 1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520</TotalTime>
  <Words>1898</Words>
  <Application>Microsoft Office PowerPoint</Application>
  <PresentationFormat>On-screen Show (16:9)</PresentationFormat>
  <Paragraphs>516</Paragraphs>
  <Slides>23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Times New Roman</vt:lpstr>
      <vt:lpstr>Wingdings</vt:lpstr>
      <vt:lpstr>eia_template_16x9</vt:lpstr>
      <vt:lpstr>Oil and natural gas  -- outlook and drivers</vt:lpstr>
      <vt:lpstr>Global supply has consistently exceeded demand since the start of 2014;  EIA forecasts a return to market balance in the second half of 2017 </vt:lpstr>
      <vt:lpstr>EIA expects WTI oil prices to remain low compared to recent history, but the market-implied confidence band is very wide</vt:lpstr>
      <vt:lpstr>The U.S. has experienced a rapid increase in natural gas and oil production from shale and other tight resources</vt:lpstr>
      <vt:lpstr>Crude supply trends outside the United States (red areas below) are key to future oil market balance: geopolitical developments, exporter decisions, and the timing and magnitude of supply effects stemming from reduced investment all matter  </vt:lpstr>
      <vt:lpstr>U.S. outlook</vt:lpstr>
      <vt:lpstr>Increased production of tight oil and greater fuel efficiency drive decline in petroleum and other liquid imports </vt:lpstr>
      <vt:lpstr>Resource and technology assumptions have major implications for projected U.S. crude oil production beyond the next few years</vt:lpstr>
      <vt:lpstr>U.S. reliance on net imports of petroleum and other liquids is virtually eliminated by 2035 in High Oil and Gas Resource case</vt:lpstr>
      <vt:lpstr>Takeaways – Natural gas</vt:lpstr>
      <vt:lpstr>Natural gas consumption growth is concentrated in electricity generation and industry; gas use rises in all sectors except residential</vt:lpstr>
      <vt:lpstr>Shale resources remain the dominant source of U.S. natural gas production growth</vt:lpstr>
      <vt:lpstr>Projected U.S. natural gas exports reflect the spread between domestic natural gas prices and world energy prices</vt:lpstr>
      <vt:lpstr>Global outlook</vt:lpstr>
      <vt:lpstr>Economic activity and population drive increases in energy use; energy intensity (E/GDP) improvements moderate this trend</vt:lpstr>
      <vt:lpstr>Renewables grow fastest, coal use plateaus, natural gas surpasses coal by 2030, and oil maintains its leading share</vt:lpstr>
      <vt:lpstr>Passenger-miles per person will rise as GDP per capita grows; travel growth is largely outside the OECD </vt:lpstr>
      <vt:lpstr>Most of the growth in world oil consumption occurs in the non-OECD regions — especially Asia</vt:lpstr>
      <vt:lpstr>Liquid fuels supplies from both OPEC and non-OPEC producers increase through 2040</vt:lpstr>
      <vt:lpstr>LONGER TERM PERSPECTIVE:  Can OPEC cohere? –  Change in world liquid fuel balances for two 12-year historical periods with EIA projections for 2013-25 from AEO2015 (million barrels per day) </vt:lpstr>
      <vt:lpstr>Non-OECD nations account for ¾ of projected growth in natural gas consumption</vt:lpstr>
      <vt:lpstr>Non-OECD Asia, Middle East, and OECD Americas account for the largest increases in natural gas production</vt:lpstr>
      <vt:lpstr>Shale gas, tight gas, and coalbed methane become increasingly important to gas supplies, not only for the U.S., but also China and Canada</vt:lpstr>
    </vt:vector>
  </TitlesOfParts>
  <Company>EIA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Oil market outlook and drivers</dc:title>
  <dc:creator>Jarzomski, Kevin</dc:creator>
  <cp:lastModifiedBy>Gilchrist, Laverne</cp:lastModifiedBy>
  <cp:revision>51</cp:revision>
  <cp:lastPrinted>2016-04-13T13:54:11Z</cp:lastPrinted>
  <dcterms:created xsi:type="dcterms:W3CDTF">2016-04-13T12:30:09Z</dcterms:created>
  <dcterms:modified xsi:type="dcterms:W3CDTF">2016-06-08T17:08:59Z</dcterms:modified>
</cp:coreProperties>
</file>