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6459200" cy="219456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yriad Pro" panose="020B050303040302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1pPr>
    <a:lvl2pPr marL="984717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2pPr>
    <a:lvl3pPr marL="1969435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3pPr>
    <a:lvl4pPr marL="2954152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4pPr>
    <a:lvl5pPr marL="3938869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5pPr>
    <a:lvl6pPr marL="4923587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6pPr>
    <a:lvl7pPr marL="5908304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7pPr>
    <a:lvl8pPr marL="6893022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8pPr>
    <a:lvl9pPr marL="7877739" algn="l" defTabSz="1969435" rtl="0" eaLnBrk="1" latinLnBrk="0" hangingPunct="1">
      <a:defRPr sz="387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51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2A4"/>
    <a:srgbClr val="3B3A3A"/>
    <a:srgbClr val="0370B8"/>
    <a:srgbClr val="37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85" autoAdjust="0"/>
    <p:restoredTop sz="94660"/>
  </p:normalViewPr>
  <p:slideViewPr>
    <p:cSldViewPr snapToGrid="0" showGuides="1">
      <p:cViewPr varScale="1">
        <p:scale>
          <a:sx n="26" d="100"/>
          <a:sy n="26" d="100"/>
        </p:scale>
        <p:origin x="1296" y="77"/>
      </p:cViewPr>
      <p:guideLst>
        <p:guide orient="horz" pos="6912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/>
          <p:cNvSpPr>
            <a:spLocks noGrp="1"/>
          </p:cNvSpPr>
          <p:nvPr>
            <p:ph type="title"/>
          </p:nvPr>
        </p:nvSpPr>
        <p:spPr>
          <a:xfrm>
            <a:off x="1131572" y="1168402"/>
            <a:ext cx="14196060" cy="4241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57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0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I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NTERNATIONAL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L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EAD </a:t>
            </a: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OISONING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P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REVENTION </a:t>
            </a:r>
            <a:r>
              <a:rPr lang="en-US" sz="4000" b="1" dirty="0">
                <a:solidFill>
                  <a:srgbClr val="373435"/>
                </a:solidFill>
                <a:latin typeface="Myriad Pro" panose="020B0503030403020204" pitchFamily="34" charset="0"/>
              </a:rPr>
              <a:t>W</a:t>
            </a:r>
            <a: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  <a:t>EEK</a:t>
            </a:r>
            <a:br>
              <a:rPr lang="en-US" sz="3200" b="1" dirty="0">
                <a:solidFill>
                  <a:srgbClr val="373435"/>
                </a:solidFill>
                <a:latin typeface="Myriad Pro" panose="020B0503030403020204" pitchFamily="34" charset="0"/>
              </a:rPr>
            </a:br>
            <a:endParaRPr lang="en-US" dirty="0"/>
          </a:p>
        </p:txBody>
      </p:sp>
      <p:sp>
        <p:nvSpPr>
          <p:cNvPr id="6" name="Rectangle: Rounded Corners 5" descr="Gray bar" title="Gray bar"/>
          <p:cNvSpPr/>
          <p:nvPr/>
        </p:nvSpPr>
        <p:spPr>
          <a:xfrm>
            <a:off x="431268" y="478971"/>
            <a:ext cx="3905454" cy="21027374"/>
          </a:xfrm>
          <a:prstGeom prst="roundRect">
            <a:avLst>
              <a:gd name="adj" fmla="val 6878"/>
            </a:avLst>
          </a:prstGeom>
          <a:solidFill>
            <a:srgbClr val="4B4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 descr="Niños Libres de plomo Para un futuro saludable" title="Niños Libres de plomo Para un futuro saludable"/>
          <p:cNvGrpSpPr/>
          <p:nvPr/>
        </p:nvGrpSpPr>
        <p:grpSpPr>
          <a:xfrm>
            <a:off x="641678" y="1261596"/>
            <a:ext cx="3376224" cy="4239595"/>
            <a:chOff x="556334" y="1261596"/>
            <a:chExt cx="3376224" cy="4239595"/>
          </a:xfrm>
        </p:grpSpPr>
        <p:pic>
          <p:nvPicPr>
            <p:cNvPr id="27" name="Picture 26" descr="Niños Libres de plomo Para un futuro saludable " title="Niños Libres de plomo Para un futuro saludable 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55"/>
            <a:stretch/>
          </p:blipFill>
          <p:spPr>
            <a:xfrm>
              <a:off x="556334" y="1261596"/>
              <a:ext cx="3273058" cy="218764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9471" y="4103926"/>
              <a:ext cx="333308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5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Libres</a:t>
              </a:r>
              <a:r>
                <a:rPr lang="en-US" sz="335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de </a:t>
              </a:r>
              <a:r>
                <a:rPr lang="en-US" sz="335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plomo</a:t>
              </a:r>
              <a:endParaRPr lang="en-US" sz="335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5" name="TextBox 24" descr="Lead Free Kids for a Healthy Future" title="Lead Free Kids for a Healthy Future"/>
            <p:cNvSpPr txBox="1"/>
            <p:nvPr/>
          </p:nvSpPr>
          <p:spPr>
            <a:xfrm>
              <a:off x="676306" y="2949494"/>
              <a:ext cx="312471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900" b="1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Niños</a:t>
              </a:r>
              <a:endParaRPr lang="en-US" sz="8900" b="1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2961" y="4573508"/>
              <a:ext cx="31110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Para un </a:t>
              </a:r>
              <a:r>
                <a:rPr lang="en-US" sz="220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futuro</a:t>
              </a:r>
              <a:r>
                <a:rPr lang="en-US" sz="2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 </a:t>
              </a:r>
              <a:r>
                <a:rPr lang="en-US" sz="2200" dirty="0" err="1">
                  <a:solidFill>
                    <a:schemeClr val="bg1"/>
                  </a:solidFill>
                  <a:latin typeface="Myriad Pro" panose="020B0503030403020204" pitchFamily="34" charset="0"/>
                </a:rPr>
                <a:t>saludable</a:t>
              </a:r>
              <a:endParaRPr lang="en-US" sz="22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  <p:pic>
          <p:nvPicPr>
            <p:cNvPr id="53" name="Picture 52" descr="Niños Libres de plomo Para un futuro saludable " title="Niños Libres de plomo Para un futuro saludable 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18"/>
            <a:stretch/>
          </p:blipFill>
          <p:spPr>
            <a:xfrm>
              <a:off x="617294" y="4803290"/>
              <a:ext cx="3273058" cy="69790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65027" y="19361224"/>
            <a:ext cx="3571695" cy="128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#</a:t>
            </a:r>
            <a:r>
              <a:rPr lang="en-US" dirty="0" err="1">
                <a:solidFill>
                  <a:schemeClr val="bg1"/>
                </a:solidFill>
                <a:latin typeface="Myriad Pro" panose="020B0503030403020204" pitchFamily="34" charset="0"/>
              </a:rPr>
              <a:t>LeadFreeKids</a:t>
            </a:r>
            <a:endParaRPr lang="en-US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#LPPW2016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17" y="1329634"/>
            <a:ext cx="9824563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es-ES" sz="8000" b="1" dirty="0">
                <a:solidFill>
                  <a:srgbClr val="373435"/>
                </a:solidFill>
                <a:latin typeface="Myriad Pro" panose="020B0503030403020204" pitchFamily="34" charset="0"/>
              </a:rPr>
              <a:t>Semana Nacional </a:t>
            </a:r>
          </a:p>
          <a:p>
            <a:pPr>
              <a:lnSpc>
                <a:spcPts val="8000"/>
              </a:lnSpc>
            </a:pPr>
            <a:r>
              <a:rPr lang="es-ES" sz="8000" b="1" dirty="0">
                <a:solidFill>
                  <a:srgbClr val="373435"/>
                </a:solidFill>
                <a:latin typeface="Myriad Pro" panose="020B0503030403020204" pitchFamily="34" charset="0"/>
              </a:rPr>
              <a:t>de Prevención </a:t>
            </a:r>
          </a:p>
          <a:p>
            <a:pPr>
              <a:lnSpc>
                <a:spcPts val="8000"/>
              </a:lnSpc>
            </a:pPr>
            <a:r>
              <a:rPr lang="es-ES" sz="8000" b="1" dirty="0">
                <a:solidFill>
                  <a:srgbClr val="373435"/>
                </a:solidFill>
                <a:latin typeface="Myriad Pro" panose="020B0503030403020204" pitchFamily="34" charset="0"/>
              </a:rPr>
              <a:t>del Envenenamiento </a:t>
            </a:r>
          </a:p>
          <a:p>
            <a:pPr>
              <a:lnSpc>
                <a:spcPts val="8000"/>
              </a:lnSpc>
            </a:pPr>
            <a:r>
              <a:rPr lang="es-ES" sz="8000" b="1" dirty="0">
                <a:solidFill>
                  <a:srgbClr val="373435"/>
                </a:solidFill>
                <a:latin typeface="Myriad Pro" panose="020B0503030403020204" pitchFamily="34" charset="0"/>
              </a:rPr>
              <a:t>por Plomo</a:t>
            </a:r>
            <a:endParaRPr lang="en-US" sz="8000" b="1" dirty="0">
              <a:solidFill>
                <a:srgbClr val="373435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17" y="5636952"/>
            <a:ext cx="10847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kern="800" spc="-150" dirty="0">
                <a:solidFill>
                  <a:srgbClr val="0370B8"/>
                </a:solidFill>
                <a:latin typeface="Myriad Pro" panose="020B0503030403020204" pitchFamily="34" charset="0"/>
              </a:rPr>
              <a:t>23 al 29 de octubre de 2016</a:t>
            </a:r>
            <a:endParaRPr lang="en-US" sz="6000" kern="800" spc="-150" dirty="0">
              <a:solidFill>
                <a:srgbClr val="0370B8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Rectangle: Rounded Corners 8" descr="Purple bar" title="Purple bar"/>
          <p:cNvSpPr/>
          <p:nvPr/>
        </p:nvSpPr>
        <p:spPr>
          <a:xfrm>
            <a:off x="1367232" y="7577994"/>
            <a:ext cx="14619031" cy="1711880"/>
          </a:xfrm>
          <a:prstGeom prst="roundRect">
            <a:avLst>
              <a:gd name="adj" fmla="val 12189"/>
            </a:avLst>
          </a:prstGeom>
          <a:solidFill>
            <a:srgbClr val="7D6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977666" y="7876033"/>
            <a:ext cx="84210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-150" dirty="0" err="1">
                <a:solidFill>
                  <a:schemeClr val="bg1"/>
                </a:solidFill>
                <a:latin typeface="Myriad Pro" panose="020B0503030403020204" pitchFamily="34" charset="0"/>
              </a:rPr>
              <a:t>Haga</a:t>
            </a:r>
            <a:r>
              <a:rPr lang="en-US" sz="66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6600" b="1" spc="-150" dirty="0" err="1">
                <a:solidFill>
                  <a:schemeClr val="bg1"/>
                </a:solidFill>
                <a:latin typeface="Myriad Pro" panose="020B0503030403020204" pitchFamily="34" charset="0"/>
              </a:rPr>
              <a:t>evaluar</a:t>
            </a:r>
            <a:r>
              <a:rPr lang="en-US" sz="66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6600" b="1" spc="-150" dirty="0" err="1">
                <a:solidFill>
                  <a:schemeClr val="bg1"/>
                </a:solidFill>
                <a:latin typeface="Myriad Pro" panose="020B0503030403020204" pitchFamily="34" charset="0"/>
              </a:rPr>
              <a:t>su</a:t>
            </a:r>
            <a:r>
              <a:rPr lang="en-US" sz="66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6600" b="1" spc="-150" dirty="0" err="1">
                <a:solidFill>
                  <a:schemeClr val="bg1"/>
                </a:solidFill>
                <a:latin typeface="Myriad Pro" panose="020B0503030403020204" pitchFamily="34" charset="0"/>
              </a:rPr>
              <a:t>hogar</a:t>
            </a:r>
            <a:endParaRPr lang="en-US" sz="6600" b="1" spc="-15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39" name="Group 38" descr="Icon of house" title="Icon of house"/>
          <p:cNvGrpSpPr/>
          <p:nvPr/>
        </p:nvGrpSpPr>
        <p:grpSpPr>
          <a:xfrm>
            <a:off x="13141098" y="7337903"/>
            <a:ext cx="2219395" cy="2219396"/>
            <a:chOff x="13141098" y="7337903"/>
            <a:chExt cx="2219395" cy="2219396"/>
          </a:xfrm>
        </p:grpSpPr>
        <p:sp>
          <p:nvSpPr>
            <p:cNvPr id="10" name="Oval 9"/>
            <p:cNvSpPr/>
            <p:nvPr/>
          </p:nvSpPr>
          <p:spPr>
            <a:xfrm>
              <a:off x="13141098" y="7337903"/>
              <a:ext cx="2219395" cy="2219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Icon of house" title="Icon of hous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5148" y="7692577"/>
              <a:ext cx="1565263" cy="1437623"/>
            </a:xfrm>
            <a:prstGeom prst="rect">
              <a:avLst/>
            </a:prstGeom>
          </p:spPr>
        </p:pic>
      </p:grpSp>
      <p:sp>
        <p:nvSpPr>
          <p:cNvPr id="12" name="Rectangle: Rounded Corners 11" descr="Gold bar" title="Gold bar"/>
          <p:cNvSpPr/>
          <p:nvPr/>
        </p:nvSpPr>
        <p:spPr>
          <a:xfrm>
            <a:off x="1367232" y="9607836"/>
            <a:ext cx="14612386" cy="1714414"/>
          </a:xfrm>
          <a:prstGeom prst="roundRect">
            <a:avLst>
              <a:gd name="adj" fmla="val 12189"/>
            </a:avLst>
          </a:prstGeom>
          <a:solidFill>
            <a:srgbClr val="E0B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977666" y="10012665"/>
            <a:ext cx="8919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Haga examinar a su hijo</a:t>
            </a:r>
            <a:endParaRPr lang="en-US" sz="6600" b="1" spc="-15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40" name="Group 39" descr="Icon of child" title="Icon of child"/>
          <p:cNvGrpSpPr/>
          <p:nvPr/>
        </p:nvGrpSpPr>
        <p:grpSpPr>
          <a:xfrm>
            <a:off x="13141098" y="9352173"/>
            <a:ext cx="2219395" cy="2219396"/>
            <a:chOff x="13141098" y="9352173"/>
            <a:chExt cx="2219395" cy="2219396"/>
          </a:xfrm>
        </p:grpSpPr>
        <p:sp>
          <p:nvSpPr>
            <p:cNvPr id="13" name="Oval 12"/>
            <p:cNvSpPr/>
            <p:nvPr/>
          </p:nvSpPr>
          <p:spPr>
            <a:xfrm>
              <a:off x="13141098" y="9352173"/>
              <a:ext cx="2219395" cy="2219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Icon of child" title="Icon of chil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290" y="9676525"/>
              <a:ext cx="1404980" cy="1446102"/>
            </a:xfrm>
            <a:prstGeom prst="rect">
              <a:avLst/>
            </a:prstGeom>
          </p:spPr>
        </p:pic>
      </p:grpSp>
      <p:sp>
        <p:nvSpPr>
          <p:cNvPr id="7" name="Rectangle: Rounded Corners 6" descr="Blue bar" title="Blue bar"/>
          <p:cNvSpPr/>
          <p:nvPr/>
        </p:nvSpPr>
        <p:spPr>
          <a:xfrm>
            <a:off x="1367232" y="11594702"/>
            <a:ext cx="14612386" cy="1714414"/>
          </a:xfrm>
          <a:prstGeom prst="roundRect">
            <a:avLst>
              <a:gd name="adj" fmla="val 12189"/>
            </a:avLst>
          </a:prstGeom>
          <a:solidFill>
            <a:srgbClr val="00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977666" y="11890743"/>
            <a:ext cx="11418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Aprenda sobre el agua potable</a:t>
            </a:r>
            <a:endParaRPr lang="en-US" sz="6600" b="1" spc="-15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41" name="Group 40" descr="Icon of glass" title="Icon of glass"/>
          <p:cNvGrpSpPr/>
          <p:nvPr/>
        </p:nvGrpSpPr>
        <p:grpSpPr>
          <a:xfrm>
            <a:off x="13141098" y="11345677"/>
            <a:ext cx="2219395" cy="2219396"/>
            <a:chOff x="13141098" y="11345677"/>
            <a:chExt cx="2219395" cy="2219396"/>
          </a:xfrm>
        </p:grpSpPr>
        <p:sp>
          <p:nvSpPr>
            <p:cNvPr id="14" name="Oval 13"/>
            <p:cNvSpPr/>
            <p:nvPr/>
          </p:nvSpPr>
          <p:spPr>
            <a:xfrm>
              <a:off x="13141098" y="11345677"/>
              <a:ext cx="2219395" cy="2219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Icon of glass" title="Icon of glas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5102" y="11590141"/>
              <a:ext cx="962178" cy="1781326"/>
            </a:xfrm>
            <a:prstGeom prst="rect">
              <a:avLst/>
            </a:prstGeom>
          </p:spPr>
        </p:pic>
      </p:grpSp>
      <p:sp>
        <p:nvSpPr>
          <p:cNvPr id="8" name="Rectangle: Rounded Corners 7" descr="Orange bar" title="Orange bar"/>
          <p:cNvSpPr/>
          <p:nvPr/>
        </p:nvSpPr>
        <p:spPr>
          <a:xfrm>
            <a:off x="1367232" y="13591673"/>
            <a:ext cx="14612386" cy="1714414"/>
          </a:xfrm>
          <a:prstGeom prst="roundRect">
            <a:avLst>
              <a:gd name="adj" fmla="val 12189"/>
            </a:avLst>
          </a:prstGeom>
          <a:solidFill>
            <a:srgbClr val="EA6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977666" y="13903570"/>
            <a:ext cx="80168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-150" dirty="0" err="1">
                <a:solidFill>
                  <a:schemeClr val="bg1"/>
                </a:solidFill>
                <a:latin typeface="Myriad Pro" panose="020B0503030403020204" pitchFamily="34" charset="0"/>
              </a:rPr>
              <a:t>Comprenda</a:t>
            </a:r>
            <a:r>
              <a:rPr lang="en-US" sz="66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6600" b="1" spc="-150" dirty="0" err="1">
                <a:solidFill>
                  <a:schemeClr val="bg1"/>
                </a:solidFill>
                <a:latin typeface="Myriad Pro" panose="020B0503030403020204" pitchFamily="34" charset="0"/>
              </a:rPr>
              <a:t>los</a:t>
            </a:r>
            <a:r>
              <a:rPr lang="en-US" sz="6600" b="1" spc="-150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en-US" sz="6600" b="1" spc="-150" dirty="0" err="1">
                <a:solidFill>
                  <a:schemeClr val="bg1"/>
                </a:solidFill>
                <a:latin typeface="Myriad Pro" panose="020B0503030403020204" pitchFamily="34" charset="0"/>
              </a:rPr>
              <a:t>datos</a:t>
            </a:r>
            <a:endParaRPr lang="en-US" sz="6600" b="1" spc="-15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42" name="Group 41" descr="Icon of document" title="Icon of document"/>
          <p:cNvGrpSpPr/>
          <p:nvPr/>
        </p:nvGrpSpPr>
        <p:grpSpPr>
          <a:xfrm>
            <a:off x="13141098" y="13359947"/>
            <a:ext cx="2219395" cy="2219396"/>
            <a:chOff x="13141098" y="13359947"/>
            <a:chExt cx="2219395" cy="2219396"/>
          </a:xfrm>
        </p:grpSpPr>
        <p:sp>
          <p:nvSpPr>
            <p:cNvPr id="15" name="Oval 14"/>
            <p:cNvSpPr/>
            <p:nvPr/>
          </p:nvSpPr>
          <p:spPr>
            <a:xfrm>
              <a:off x="13141098" y="13359947"/>
              <a:ext cx="2219395" cy="22193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Icon of document" title="Icon of document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2969" y="13756021"/>
              <a:ext cx="1309622" cy="1362803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148017" y="16977053"/>
            <a:ext cx="10058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3B3A3A"/>
                </a:solidFill>
                <a:latin typeface="Myriad Pro" panose="020B0503030403020204" pitchFamily="34" charset="0"/>
              </a:rPr>
              <a:t>1-800-424-LEAD (5323)</a:t>
            </a:r>
          </a:p>
        </p:txBody>
      </p:sp>
      <p:pic>
        <p:nvPicPr>
          <p:cNvPr id="29" name="Picture 28" descr="http://www.cdc.gov/Spanish/especialesCDC/PeligrosPlomo" title="http://www.cdc.gov/Spanish/especialesCDC/PeligrosPlomo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54" y="18959090"/>
            <a:ext cx="3096872" cy="159495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95997" y="20546665"/>
            <a:ext cx="4776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latin typeface="Myriad Pro" panose="020B0503030403020204" pitchFamily="34" charset="0"/>
              </a:rPr>
              <a:t>cdc.gov/Spanish/</a:t>
            </a:r>
          </a:p>
          <a:p>
            <a:pPr algn="ctr"/>
            <a:r>
              <a:rPr lang="en-US" sz="2700" b="1" dirty="0" err="1">
                <a:latin typeface="Myriad Pro" panose="020B0503030403020204" pitchFamily="34" charset="0"/>
              </a:rPr>
              <a:t>especialesCDC</a:t>
            </a:r>
            <a:r>
              <a:rPr lang="en-US" sz="2700" b="1" dirty="0">
                <a:latin typeface="Myriad Pro" panose="020B0503030403020204" pitchFamily="34" charset="0"/>
              </a:rPr>
              <a:t>/</a:t>
            </a:r>
            <a:r>
              <a:rPr lang="en-US" sz="2700" b="1" dirty="0" err="1">
                <a:latin typeface="Myriad Pro" panose="020B0503030403020204" pitchFamily="34" charset="0"/>
              </a:rPr>
              <a:t>PeligrosPlomo</a:t>
            </a:r>
            <a:endParaRPr lang="en-US" sz="2700" b="1" dirty="0">
              <a:latin typeface="Myriad Pro" panose="020B0503030403020204" pitchFamily="34" charset="0"/>
            </a:endParaRPr>
          </a:p>
        </p:txBody>
      </p:sp>
      <p:pic>
        <p:nvPicPr>
          <p:cNvPr id="31" name="Picture 30" descr="http://www.hud.gov/lead" title="http://www.hud.gov/lea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548" y="18959090"/>
            <a:ext cx="1669373" cy="161486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9561525" y="20546665"/>
            <a:ext cx="22462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latin typeface="Myriad Pro" panose="020B0503030403020204" pitchFamily="34" charset="0"/>
              </a:rPr>
              <a:t>hud.gov/lead</a:t>
            </a:r>
          </a:p>
        </p:txBody>
      </p:sp>
      <p:pic>
        <p:nvPicPr>
          <p:cNvPr id="30" name="Picture 29" descr="http://www.epa.gov/lead" title="http://www.epa.gov/lea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527" y="19225850"/>
            <a:ext cx="2785107" cy="10691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039888" y="20546665"/>
            <a:ext cx="2850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>
                <a:latin typeface="Myriad Pro" panose="020B0503030403020204" pitchFamily="34" charset="0"/>
              </a:rPr>
              <a:t>espanol.epa.gov/</a:t>
            </a:r>
          </a:p>
          <a:p>
            <a:pPr algn="ctr"/>
            <a:r>
              <a:rPr lang="en-US" sz="2700" b="1" dirty="0" err="1">
                <a:latin typeface="Myriad Pro" panose="020B0503030403020204" pitchFamily="34" charset="0"/>
              </a:rPr>
              <a:t>espanol</a:t>
            </a:r>
            <a:r>
              <a:rPr lang="en-US" sz="2700" b="1" dirty="0">
                <a:latin typeface="Myriad Pro" panose="020B0503030403020204" pitchFamily="34" charset="0"/>
              </a:rPr>
              <a:t>/</a:t>
            </a:r>
            <a:r>
              <a:rPr lang="en-US" sz="2700" b="1" dirty="0" err="1">
                <a:latin typeface="Myriad Pro" panose="020B0503030403020204" pitchFamily="34" charset="0"/>
              </a:rPr>
              <a:t>plomo</a:t>
            </a:r>
            <a:endParaRPr lang="en-US" sz="2700" b="1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3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56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Myriad Pro</vt:lpstr>
      <vt:lpstr>Calibri Light</vt:lpstr>
      <vt:lpstr>Office Theme</vt:lpstr>
      <vt:lpstr>INTERNATIONAL LEAD POISONING PREVENTION WEEK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Drake, Debby A</dc:creator>
  <cp:lastModifiedBy>McShane, Sheila A</cp:lastModifiedBy>
  <cp:revision>29</cp:revision>
  <dcterms:created xsi:type="dcterms:W3CDTF">2016-09-19T13:45:26Z</dcterms:created>
  <dcterms:modified xsi:type="dcterms:W3CDTF">2016-10-04T19:41:24Z</dcterms:modified>
</cp:coreProperties>
</file>