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Myriad Pro" panose="020B050303040302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2A4"/>
    <a:srgbClr val="3B3A3A"/>
    <a:srgbClr val="0370B8"/>
    <a:srgbClr val="37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8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248" y="6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57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0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I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NTERNATIONAL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L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EAD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OISONING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REVENTION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W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EEK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endParaRPr lang="en-US" dirty="0"/>
          </a:p>
        </p:txBody>
      </p:sp>
      <p:sp>
        <p:nvSpPr>
          <p:cNvPr id="39" name="Rectangle: Rounded Corners 38" descr="Gray bar" title="Gray bar"/>
          <p:cNvSpPr/>
          <p:nvPr/>
        </p:nvSpPr>
        <p:spPr>
          <a:xfrm>
            <a:off x="208029" y="206679"/>
            <a:ext cx="1791392" cy="9645041"/>
          </a:xfrm>
          <a:prstGeom prst="roundRect">
            <a:avLst>
              <a:gd name="adj" fmla="val 6878"/>
            </a:avLst>
          </a:prstGeom>
          <a:solidFill>
            <a:srgbClr val="4B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 descr="Защитим от свинца НАШИХ ДЕТЕЙ во имя здорового будущего" title="Защитим от свинца НАШИХ ДЕТЕЙ во имя здорового будущего"/>
          <p:cNvGrpSpPr/>
          <p:nvPr/>
        </p:nvGrpSpPr>
        <p:grpSpPr>
          <a:xfrm>
            <a:off x="309578" y="522730"/>
            <a:ext cx="1676088" cy="1697739"/>
            <a:chOff x="309578" y="522730"/>
            <a:chExt cx="1676088" cy="1697739"/>
          </a:xfrm>
        </p:grpSpPr>
        <p:pic>
          <p:nvPicPr>
            <p:cNvPr id="59" name="Picture 58" descr="Защитим от свинца НАШИХ ДЕТЕЙ во имя здорового будущего" title="Защитим от свинца НАШИХ ДЕТЕЙ во имя здорового будущего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17" y="522730"/>
              <a:ext cx="1505715" cy="1697739"/>
            </a:xfrm>
            <a:prstGeom prst="rect">
              <a:avLst/>
            </a:prstGeom>
          </p:spPr>
        </p:pic>
        <p:sp>
          <p:nvSpPr>
            <p:cNvPr id="60" name="Title 1"/>
            <p:cNvSpPr txBox="1">
              <a:spLocks/>
            </p:cNvSpPr>
            <p:nvPr/>
          </p:nvSpPr>
          <p:spPr>
            <a:xfrm>
              <a:off x="387068" y="1400175"/>
              <a:ext cx="1598598" cy="25667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58293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z-Cyrl-AZ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Защитим от свинца</a:t>
              </a:r>
              <a:endParaRPr lang="en-US" sz="12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1" name="Title 1"/>
            <p:cNvSpPr txBox="1">
              <a:spLocks/>
            </p:cNvSpPr>
            <p:nvPr/>
          </p:nvSpPr>
          <p:spPr>
            <a:xfrm>
              <a:off x="309578" y="1502926"/>
              <a:ext cx="1598598" cy="35409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z-Cyrl-AZ" sz="15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НАШИХ ДЕТЕЙ</a:t>
              </a:r>
              <a:endParaRPr lang="en-US" sz="15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2" name="Title 1"/>
            <p:cNvSpPr txBox="1">
              <a:spLocks/>
            </p:cNvSpPr>
            <p:nvPr/>
          </p:nvSpPr>
          <p:spPr>
            <a:xfrm>
              <a:off x="314744" y="1755775"/>
              <a:ext cx="1598598" cy="1934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z-Cyrl-AZ" sz="85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во имя здорового будущего</a:t>
              </a:r>
              <a:endParaRPr lang="en-US" sz="85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401" y="8867775"/>
            <a:ext cx="1574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LeadFreeKids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#LPPW2016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54897" y="611130"/>
            <a:ext cx="5065810" cy="1791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600" b="1" dirty="0">
                <a:solidFill>
                  <a:srgbClr val="373435"/>
                </a:solidFill>
                <a:latin typeface="Myriad Pro" panose="020B0503030403020204" pitchFamily="34" charset="0"/>
              </a:rPr>
              <a:t>Национальная неделя </a:t>
            </a:r>
          </a:p>
          <a:p>
            <a:pPr>
              <a:lnSpc>
                <a:spcPts val="3300"/>
              </a:lnSpc>
            </a:pPr>
            <a:r>
              <a:rPr lang="ru-RU" sz="3600" b="1" dirty="0">
                <a:solidFill>
                  <a:srgbClr val="373435"/>
                </a:solidFill>
                <a:latin typeface="Myriad Pro" panose="020B0503030403020204" pitchFamily="34" charset="0"/>
              </a:rPr>
              <a:t>действий по </a:t>
            </a:r>
          </a:p>
          <a:p>
            <a:pPr>
              <a:lnSpc>
                <a:spcPts val="3300"/>
              </a:lnSpc>
            </a:pPr>
            <a:r>
              <a:rPr lang="ru-RU" sz="3600" b="1" dirty="0">
                <a:solidFill>
                  <a:srgbClr val="373435"/>
                </a:solidFill>
                <a:latin typeface="Myriad Pro" panose="020B0503030403020204" pitchFamily="34" charset="0"/>
              </a:rPr>
              <a:t>предотвращению </a:t>
            </a:r>
          </a:p>
          <a:p>
            <a:pPr>
              <a:lnSpc>
                <a:spcPts val="3300"/>
              </a:lnSpc>
            </a:pPr>
            <a:r>
              <a:rPr lang="ru-RU" sz="3600" b="1" dirty="0">
                <a:solidFill>
                  <a:srgbClr val="373435"/>
                </a:solidFill>
                <a:latin typeface="Myriad Pro" panose="020B0503030403020204" pitchFamily="34" charset="0"/>
              </a:rPr>
              <a:t>отравлений свинцом</a:t>
            </a:r>
            <a:endParaRPr lang="en-US" sz="3600" b="1" dirty="0">
              <a:solidFill>
                <a:srgbClr val="373435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4897" y="2496435"/>
            <a:ext cx="453842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3700" spc="10" dirty="0">
                <a:solidFill>
                  <a:srgbClr val="0370B8"/>
                </a:solidFill>
                <a:latin typeface="Myriad Pro" panose="020B0503030403020204" pitchFamily="34" charset="0"/>
              </a:rPr>
              <a:t>23-29 октября 2016 г.</a:t>
            </a:r>
            <a:endParaRPr lang="en-US" sz="3700" spc="10" dirty="0">
              <a:solidFill>
                <a:srgbClr val="0370B8"/>
              </a:solidFill>
              <a:latin typeface="Myriad Pro" panose="020B0503030403020204" pitchFamily="34" charset="0"/>
            </a:endParaRPr>
          </a:p>
        </p:txBody>
      </p:sp>
      <p:sp>
        <p:nvSpPr>
          <p:cNvPr id="42" name="Rectangle: Rounded Corners 41" descr="Purple bar" title="Purple bar"/>
          <p:cNvSpPr/>
          <p:nvPr/>
        </p:nvSpPr>
        <p:spPr>
          <a:xfrm>
            <a:off x="637346" y="3462928"/>
            <a:ext cx="6705600" cy="785222"/>
          </a:xfrm>
          <a:prstGeom prst="roundRect">
            <a:avLst>
              <a:gd name="adj" fmla="val 12189"/>
            </a:avLst>
          </a:prstGeom>
          <a:solidFill>
            <a:srgbClr val="7D6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857248" y="3558705"/>
            <a:ext cx="4392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Протестируйте свой дом </a:t>
            </a:r>
          </a:p>
          <a:p>
            <a:pPr>
              <a:lnSpc>
                <a:spcPts val="2400"/>
              </a:lnSpc>
            </a:pPr>
            <a:r>
              <a:rPr lang="ru-RU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на свинец</a:t>
            </a:r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9" name="Group 8" descr="Icon of house" title="Icon of house"/>
          <p:cNvGrpSpPr/>
          <p:nvPr/>
        </p:nvGrpSpPr>
        <p:grpSpPr>
          <a:xfrm>
            <a:off x="6037898" y="3352801"/>
            <a:ext cx="1018014" cy="1018014"/>
            <a:chOff x="6037898" y="3352801"/>
            <a:chExt cx="1018014" cy="1018014"/>
          </a:xfrm>
        </p:grpSpPr>
        <p:sp>
          <p:nvSpPr>
            <p:cNvPr id="43" name="Oval 42"/>
            <p:cNvSpPr/>
            <p:nvPr/>
          </p:nvSpPr>
          <p:spPr>
            <a:xfrm>
              <a:off x="6037898" y="3352801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 of house" title="Icon of hous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471" y="3515486"/>
              <a:ext cx="717970" cy="659423"/>
            </a:xfrm>
            <a:prstGeom prst="rect">
              <a:avLst/>
            </a:prstGeom>
          </p:spPr>
        </p:pic>
      </p:grpSp>
      <p:sp>
        <p:nvSpPr>
          <p:cNvPr id="45" name="Rectangle: Rounded Corners 44" descr="Gold bar" title="Gold bar"/>
          <p:cNvSpPr/>
          <p:nvPr/>
        </p:nvSpPr>
        <p:spPr>
          <a:xfrm>
            <a:off x="637346" y="4393996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E0B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57248" y="4465302"/>
            <a:ext cx="3974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Протестируйте своего </a:t>
            </a:r>
          </a:p>
          <a:p>
            <a:pPr>
              <a:lnSpc>
                <a:spcPts val="2400"/>
              </a:lnSpc>
            </a:pPr>
            <a:r>
              <a:rPr lang="ru-RU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ребенка на свинец</a:t>
            </a:r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2" name="Group 11" descr="Icon of child" title="Icon of child"/>
          <p:cNvGrpSpPr/>
          <p:nvPr/>
        </p:nvGrpSpPr>
        <p:grpSpPr>
          <a:xfrm>
            <a:off x="6037898" y="4276726"/>
            <a:ext cx="1018014" cy="1018014"/>
            <a:chOff x="6037898" y="4276726"/>
            <a:chExt cx="1018014" cy="1018014"/>
          </a:xfrm>
        </p:grpSpPr>
        <p:sp>
          <p:nvSpPr>
            <p:cNvPr id="46" name="Oval 45"/>
            <p:cNvSpPr/>
            <p:nvPr/>
          </p:nvSpPr>
          <p:spPr>
            <a:xfrm>
              <a:off x="6037898" y="4276726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Icon of child" title="Icon of chil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231" y="4425503"/>
              <a:ext cx="644450" cy="663312"/>
            </a:xfrm>
            <a:prstGeom prst="rect">
              <a:avLst/>
            </a:prstGeom>
          </p:spPr>
        </p:pic>
      </p:grpSp>
      <p:sp>
        <p:nvSpPr>
          <p:cNvPr id="40" name="Rectangle: Rounded Corners 39" descr="Blue bar" title="Blue bar"/>
          <p:cNvSpPr/>
          <p:nvPr/>
        </p:nvSpPr>
        <p:spPr>
          <a:xfrm>
            <a:off x="637346" y="5305351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00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57248" y="5399725"/>
            <a:ext cx="4506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Узнайте о качестве воды, </a:t>
            </a:r>
          </a:p>
          <a:p>
            <a:pPr>
              <a:lnSpc>
                <a:spcPts val="2400"/>
              </a:lnSpc>
            </a:pPr>
            <a:r>
              <a:rPr lang="ru-RU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которую вы пьете </a:t>
            </a:r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5" name="Group 24" descr="Icon of glass" title="Icon of glass"/>
          <p:cNvGrpSpPr/>
          <p:nvPr/>
        </p:nvGrpSpPr>
        <p:grpSpPr>
          <a:xfrm>
            <a:off x="6037898" y="5191126"/>
            <a:ext cx="1018014" cy="1018014"/>
            <a:chOff x="6037898" y="5191126"/>
            <a:chExt cx="1018014" cy="1018014"/>
          </a:xfrm>
        </p:grpSpPr>
        <p:sp>
          <p:nvSpPr>
            <p:cNvPr id="47" name="Oval 46"/>
            <p:cNvSpPr/>
            <p:nvPr/>
          </p:nvSpPr>
          <p:spPr>
            <a:xfrm>
              <a:off x="6037898" y="5191126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 descr="Icon of glass" title="Icon of glas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296" y="5303259"/>
              <a:ext cx="441341" cy="817076"/>
            </a:xfrm>
            <a:prstGeom prst="rect">
              <a:avLst/>
            </a:prstGeom>
          </p:spPr>
        </p:pic>
      </p:grpSp>
      <p:sp>
        <p:nvSpPr>
          <p:cNvPr id="41" name="Rectangle: Rounded Corners 40" descr="Orange bar" title="Orange bar"/>
          <p:cNvSpPr/>
          <p:nvPr/>
        </p:nvSpPr>
        <p:spPr>
          <a:xfrm>
            <a:off x="637346" y="6221341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EA6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57248" y="6300825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3100" b="1" dirty="0">
                <a:solidFill>
                  <a:schemeClr val="bg1"/>
                </a:solidFill>
                <a:latin typeface="Myriad Pro" panose="020B0503030403020204" pitchFamily="34" charset="0"/>
              </a:rPr>
              <a:t>Разберитесь в фактах</a:t>
            </a:r>
            <a:endParaRPr lang="en-US" sz="31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8" name="Group 27" descr="Icon of document" title="Icon of document"/>
          <p:cNvGrpSpPr/>
          <p:nvPr/>
        </p:nvGrpSpPr>
        <p:grpSpPr>
          <a:xfrm>
            <a:off x="6037898" y="6115051"/>
            <a:ext cx="1018014" cy="1018014"/>
            <a:chOff x="6037898" y="6115051"/>
            <a:chExt cx="1018014" cy="1018014"/>
          </a:xfrm>
        </p:grpSpPr>
        <p:sp>
          <p:nvSpPr>
            <p:cNvPr id="48" name="Oval 47"/>
            <p:cNvSpPr/>
            <p:nvPr/>
          </p:nvSpPr>
          <p:spPr>
            <a:xfrm>
              <a:off x="6037898" y="6115051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Icon of document" title="Icon of docume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101" y="6296726"/>
              <a:ext cx="600710" cy="62510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354897" y="7383266"/>
            <a:ext cx="5054589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>
                <a:solidFill>
                  <a:srgbClr val="3B3A3A"/>
                </a:solidFill>
                <a:latin typeface="Myriad Pro" panose="020B0503030403020204" pitchFamily="34" charset="0"/>
              </a:rPr>
              <a:t>Для получения более подробной </a:t>
            </a:r>
          </a:p>
          <a:p>
            <a:pPr>
              <a:lnSpc>
                <a:spcPts val="2100"/>
              </a:lnSpc>
            </a:pPr>
            <a:r>
              <a:rPr lang="ru-RU" sz="2100" dirty="0">
                <a:solidFill>
                  <a:srgbClr val="3B3A3A"/>
                </a:solidFill>
                <a:latin typeface="Myriad Pro" panose="020B0503030403020204" pitchFamily="34" charset="0"/>
              </a:rPr>
              <a:t>информации (на английском языке) </a:t>
            </a:r>
          </a:p>
          <a:p>
            <a:pPr>
              <a:lnSpc>
                <a:spcPts val="2100"/>
              </a:lnSpc>
            </a:pPr>
            <a:r>
              <a:rPr lang="ru-RU" sz="2100" dirty="0">
                <a:solidFill>
                  <a:srgbClr val="3B3A3A"/>
                </a:solidFill>
                <a:latin typeface="Myriad Pro" panose="020B0503030403020204" pitchFamily="34" charset="0"/>
              </a:rPr>
              <a:t>звоните по номеру 1-800-424-LEAD (5323)</a:t>
            </a:r>
            <a:endParaRPr lang="en-US" sz="2100" dirty="0">
              <a:solidFill>
                <a:srgbClr val="3B3A3A"/>
              </a:solidFill>
              <a:latin typeface="Myriad Pro" panose="020B0503030403020204" pitchFamily="34" charset="0"/>
            </a:endParaRPr>
          </a:p>
        </p:txBody>
      </p:sp>
      <p:pic>
        <p:nvPicPr>
          <p:cNvPr id="49" name="Picture 48" descr="http://www.cdc.gov/nceh/lead" title="http://www.cdc.gov/nceh/lea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46" y="8684960"/>
            <a:ext cx="1419225" cy="73093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675696" y="9372600"/>
            <a:ext cx="1380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cdc.gov/</a:t>
            </a:r>
            <a:r>
              <a:rPr lang="en-US" sz="1200" b="1" dirty="0" err="1"/>
              <a:t>nceh</a:t>
            </a:r>
            <a:r>
              <a:rPr lang="en-US" sz="1200" b="1" dirty="0"/>
              <a:t>/lead</a:t>
            </a:r>
          </a:p>
        </p:txBody>
      </p:sp>
      <p:pic>
        <p:nvPicPr>
          <p:cNvPr id="51" name="Picture 50" descr="http://www.hud.gov/lead" title="http://www.hud.gov/lea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96" y="8686800"/>
            <a:ext cx="765035" cy="74005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542596" y="9372600"/>
            <a:ext cx="1059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hud.gov/lead</a:t>
            </a:r>
          </a:p>
        </p:txBody>
      </p:sp>
      <p:pic>
        <p:nvPicPr>
          <p:cNvPr id="50" name="Picture 49" descr="http://www.epa.gov/lead" title="http://www.epa.gov/lea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46" y="8807211"/>
            <a:ext cx="1276350" cy="48994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247571" y="9372600"/>
            <a:ext cx="102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epa.gov/lead</a:t>
            </a:r>
          </a:p>
        </p:txBody>
      </p:sp>
    </p:spTree>
    <p:extLst>
      <p:ext uri="{BB962C8B-B14F-4D97-AF65-F5344CB8AC3E}">
        <p14:creationId xmlns:p14="http://schemas.microsoft.com/office/powerpoint/2010/main" val="320063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67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Myriad Pro</vt:lpstr>
      <vt:lpstr>Calibri</vt:lpstr>
      <vt:lpstr>Arial</vt:lpstr>
      <vt:lpstr>Office Theme</vt:lpstr>
      <vt:lpstr>INTERNATIONAL LEAD POISONING PREVENTION WEEK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Drake, Debby A</dc:creator>
  <cp:lastModifiedBy>McShane, Sheila A</cp:lastModifiedBy>
  <cp:revision>26</cp:revision>
  <dcterms:created xsi:type="dcterms:W3CDTF">2016-09-19T13:45:26Z</dcterms:created>
  <dcterms:modified xsi:type="dcterms:W3CDTF">2016-10-04T21:40:24Z</dcterms:modified>
</cp:coreProperties>
</file>