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</p:sldIdLst>
  <p:sldSz cx="16459200" cy="21945600"/>
  <p:notesSz cx="6858000" cy="9144000"/>
  <p:embeddedFontLst>
    <p:embeddedFont>
      <p:font typeface="Calibri Light" panose="020F0302020204030204" pitchFamily="34" charset="0"/>
      <p:regular r:id="rId3"/>
      <p:italic r:id="rId4"/>
    </p:embeddedFont>
    <p:embeddedFont>
      <p:font typeface="Myriad Pro" panose="020B0503030403020204" pitchFamily="34" charset="0"/>
      <p:regular r:id="rId5"/>
      <p:bold r:id="rId6"/>
      <p:italic r:id="rId7"/>
      <p:boldItalic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1969435" rtl="0" eaLnBrk="1" latinLnBrk="0" hangingPunct="1">
      <a:defRPr sz="3877" kern="1200">
        <a:solidFill>
          <a:schemeClr val="tx1"/>
        </a:solidFill>
        <a:latin typeface="+mn-lt"/>
        <a:ea typeface="+mn-ea"/>
        <a:cs typeface="+mn-cs"/>
      </a:defRPr>
    </a:lvl1pPr>
    <a:lvl2pPr marL="984717" algn="l" defTabSz="1969435" rtl="0" eaLnBrk="1" latinLnBrk="0" hangingPunct="1">
      <a:defRPr sz="3877" kern="1200">
        <a:solidFill>
          <a:schemeClr val="tx1"/>
        </a:solidFill>
        <a:latin typeface="+mn-lt"/>
        <a:ea typeface="+mn-ea"/>
        <a:cs typeface="+mn-cs"/>
      </a:defRPr>
    </a:lvl2pPr>
    <a:lvl3pPr marL="1969435" algn="l" defTabSz="1969435" rtl="0" eaLnBrk="1" latinLnBrk="0" hangingPunct="1">
      <a:defRPr sz="3877" kern="1200">
        <a:solidFill>
          <a:schemeClr val="tx1"/>
        </a:solidFill>
        <a:latin typeface="+mn-lt"/>
        <a:ea typeface="+mn-ea"/>
        <a:cs typeface="+mn-cs"/>
      </a:defRPr>
    </a:lvl3pPr>
    <a:lvl4pPr marL="2954152" algn="l" defTabSz="1969435" rtl="0" eaLnBrk="1" latinLnBrk="0" hangingPunct="1">
      <a:defRPr sz="3877" kern="1200">
        <a:solidFill>
          <a:schemeClr val="tx1"/>
        </a:solidFill>
        <a:latin typeface="+mn-lt"/>
        <a:ea typeface="+mn-ea"/>
        <a:cs typeface="+mn-cs"/>
      </a:defRPr>
    </a:lvl4pPr>
    <a:lvl5pPr marL="3938869" algn="l" defTabSz="1969435" rtl="0" eaLnBrk="1" latinLnBrk="0" hangingPunct="1">
      <a:defRPr sz="3877" kern="1200">
        <a:solidFill>
          <a:schemeClr val="tx1"/>
        </a:solidFill>
        <a:latin typeface="+mn-lt"/>
        <a:ea typeface="+mn-ea"/>
        <a:cs typeface="+mn-cs"/>
      </a:defRPr>
    </a:lvl5pPr>
    <a:lvl6pPr marL="4923587" algn="l" defTabSz="1969435" rtl="0" eaLnBrk="1" latinLnBrk="0" hangingPunct="1">
      <a:defRPr sz="3877" kern="1200">
        <a:solidFill>
          <a:schemeClr val="tx1"/>
        </a:solidFill>
        <a:latin typeface="+mn-lt"/>
        <a:ea typeface="+mn-ea"/>
        <a:cs typeface="+mn-cs"/>
      </a:defRPr>
    </a:lvl6pPr>
    <a:lvl7pPr marL="5908304" algn="l" defTabSz="1969435" rtl="0" eaLnBrk="1" latinLnBrk="0" hangingPunct="1">
      <a:defRPr sz="3877" kern="1200">
        <a:solidFill>
          <a:schemeClr val="tx1"/>
        </a:solidFill>
        <a:latin typeface="+mn-lt"/>
        <a:ea typeface="+mn-ea"/>
        <a:cs typeface="+mn-cs"/>
      </a:defRPr>
    </a:lvl7pPr>
    <a:lvl8pPr marL="6893022" algn="l" defTabSz="1969435" rtl="0" eaLnBrk="1" latinLnBrk="0" hangingPunct="1">
      <a:defRPr sz="3877" kern="1200">
        <a:solidFill>
          <a:schemeClr val="tx1"/>
        </a:solidFill>
        <a:latin typeface="+mn-lt"/>
        <a:ea typeface="+mn-ea"/>
        <a:cs typeface="+mn-cs"/>
      </a:defRPr>
    </a:lvl8pPr>
    <a:lvl9pPr marL="7877739" algn="l" defTabSz="1969435" rtl="0" eaLnBrk="1" latinLnBrk="0" hangingPunct="1">
      <a:defRPr sz="387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912" userDrawn="1">
          <p15:clr>
            <a:srgbClr val="A4A3A4"/>
          </p15:clr>
        </p15:guide>
        <p15:guide id="2" pos="518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52A4"/>
    <a:srgbClr val="3B3A3A"/>
    <a:srgbClr val="0370B8"/>
    <a:srgbClr val="3734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185" autoAdjust="0"/>
    <p:restoredTop sz="94660"/>
  </p:normalViewPr>
  <p:slideViewPr>
    <p:cSldViewPr snapToGrid="0" showGuides="1">
      <p:cViewPr varScale="1">
        <p:scale>
          <a:sx n="26" d="100"/>
          <a:sy n="26" d="100"/>
        </p:scale>
        <p:origin x="1930" y="77"/>
      </p:cViewPr>
      <p:guideLst>
        <p:guide orient="horz" pos="6912"/>
        <p:guide pos="51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heme" Target="theme/theme1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 hidden="1"/>
          <p:cNvSpPr>
            <a:spLocks noGrp="1"/>
          </p:cNvSpPr>
          <p:nvPr>
            <p:ph type="title"/>
          </p:nvPr>
        </p:nvSpPr>
        <p:spPr>
          <a:xfrm>
            <a:off x="1131572" y="1168402"/>
            <a:ext cx="14196060" cy="424180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29573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2206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582930" rtl="0" eaLnBrk="1" latinLnBrk="0" hangingPunct="1">
        <a:lnSpc>
          <a:spcPct val="90000"/>
        </a:lnSpc>
        <a:spcBef>
          <a:spcPct val="0"/>
        </a:spcBef>
        <a:buNone/>
        <a:defRPr sz="280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5733" indent="-145733" algn="l" defTabSz="582930" rtl="0" eaLnBrk="1" latinLnBrk="0" hangingPunct="1">
        <a:lnSpc>
          <a:spcPct val="90000"/>
        </a:lnSpc>
        <a:spcBef>
          <a:spcPts val="638"/>
        </a:spcBef>
        <a:buFont typeface="Arial" panose="020B0604020202020204" pitchFamily="34" charset="0"/>
        <a:buChar char="•"/>
        <a:defRPr sz="1785" kern="1200">
          <a:solidFill>
            <a:schemeClr val="tx1"/>
          </a:solidFill>
          <a:latin typeface="+mn-lt"/>
          <a:ea typeface="+mn-ea"/>
          <a:cs typeface="+mn-cs"/>
        </a:defRPr>
      </a:lvl1pPr>
      <a:lvl2pPr marL="43719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2866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3pPr>
      <a:lvl4pPr marL="102012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4pPr>
      <a:lvl5pPr marL="131159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5pPr>
      <a:lvl6pPr marL="160305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6pPr>
      <a:lvl7pPr marL="189452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18598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47745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1pPr>
      <a:lvl2pPr marL="29146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2pPr>
      <a:lvl3pPr marL="58293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3pPr>
      <a:lvl4pPr marL="87439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4pPr>
      <a:lvl5pPr marL="116586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5pPr>
      <a:lvl6pPr marL="145732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6pPr>
      <a:lvl7pPr marL="174879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04025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33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sz="4000" b="1" dirty="0">
                <a:solidFill>
                  <a:srgbClr val="373435"/>
                </a:solidFill>
                <a:latin typeface="Myriad Pro" panose="020B0503030403020204" pitchFamily="34" charset="0"/>
              </a:rPr>
              <a:t>I</a:t>
            </a:r>
            <a:r>
              <a:rPr lang="en-US" sz="3200" b="1" dirty="0">
                <a:solidFill>
                  <a:srgbClr val="373435"/>
                </a:solidFill>
                <a:latin typeface="Myriad Pro" panose="020B0503030403020204" pitchFamily="34" charset="0"/>
              </a:rPr>
              <a:t>NTERNATIONAL</a:t>
            </a:r>
            <a:br>
              <a:rPr lang="en-US" sz="3200" b="1" dirty="0">
                <a:solidFill>
                  <a:srgbClr val="373435"/>
                </a:solidFill>
                <a:latin typeface="Myriad Pro" panose="020B0503030403020204" pitchFamily="34" charset="0"/>
              </a:rPr>
            </a:br>
            <a:r>
              <a:rPr lang="en-US" sz="4000" b="1" dirty="0">
                <a:solidFill>
                  <a:srgbClr val="373435"/>
                </a:solidFill>
                <a:latin typeface="Myriad Pro" panose="020B0503030403020204" pitchFamily="34" charset="0"/>
              </a:rPr>
              <a:t>L</a:t>
            </a:r>
            <a:r>
              <a:rPr lang="en-US" sz="3200" b="1" dirty="0">
                <a:solidFill>
                  <a:srgbClr val="373435"/>
                </a:solidFill>
                <a:latin typeface="Myriad Pro" panose="020B0503030403020204" pitchFamily="34" charset="0"/>
              </a:rPr>
              <a:t>EAD </a:t>
            </a:r>
            <a:r>
              <a:rPr lang="en-US" sz="4000" b="1" dirty="0">
                <a:solidFill>
                  <a:srgbClr val="373435"/>
                </a:solidFill>
                <a:latin typeface="Myriad Pro" panose="020B0503030403020204" pitchFamily="34" charset="0"/>
              </a:rPr>
              <a:t>P</a:t>
            </a:r>
            <a:r>
              <a:rPr lang="en-US" sz="3200" b="1" dirty="0">
                <a:solidFill>
                  <a:srgbClr val="373435"/>
                </a:solidFill>
                <a:latin typeface="Myriad Pro" panose="020B0503030403020204" pitchFamily="34" charset="0"/>
              </a:rPr>
              <a:t>OISONING</a:t>
            </a:r>
            <a:br>
              <a:rPr lang="en-US" sz="3200" b="1" dirty="0">
                <a:solidFill>
                  <a:srgbClr val="373435"/>
                </a:solidFill>
                <a:latin typeface="Myriad Pro" panose="020B0503030403020204" pitchFamily="34" charset="0"/>
              </a:rPr>
            </a:br>
            <a:r>
              <a:rPr lang="en-US" sz="4000" b="1" dirty="0">
                <a:solidFill>
                  <a:srgbClr val="373435"/>
                </a:solidFill>
                <a:latin typeface="Myriad Pro" panose="020B0503030403020204" pitchFamily="34" charset="0"/>
              </a:rPr>
              <a:t>P</a:t>
            </a:r>
            <a:r>
              <a:rPr lang="en-US" sz="3200" b="1" dirty="0">
                <a:solidFill>
                  <a:srgbClr val="373435"/>
                </a:solidFill>
                <a:latin typeface="Myriad Pro" panose="020B0503030403020204" pitchFamily="34" charset="0"/>
              </a:rPr>
              <a:t>REVENTION </a:t>
            </a:r>
            <a:r>
              <a:rPr lang="en-US" sz="4000" b="1" dirty="0">
                <a:solidFill>
                  <a:srgbClr val="373435"/>
                </a:solidFill>
                <a:latin typeface="Myriad Pro" panose="020B0503030403020204" pitchFamily="34" charset="0"/>
              </a:rPr>
              <a:t>W</a:t>
            </a:r>
            <a:r>
              <a:rPr lang="en-US" sz="3200" b="1" dirty="0">
                <a:solidFill>
                  <a:srgbClr val="373435"/>
                </a:solidFill>
                <a:latin typeface="Myriad Pro" panose="020B0503030403020204" pitchFamily="34" charset="0"/>
              </a:rPr>
              <a:t>EEK</a:t>
            </a:r>
            <a:br>
              <a:rPr lang="en-US" sz="3200" b="1" dirty="0">
                <a:solidFill>
                  <a:srgbClr val="373435"/>
                </a:solidFill>
                <a:latin typeface="Myriad Pro" panose="020B0503030403020204" pitchFamily="34" charset="0"/>
              </a:rPr>
            </a:br>
            <a:endParaRPr lang="en-US" dirty="0"/>
          </a:p>
        </p:txBody>
      </p:sp>
      <p:sp>
        <p:nvSpPr>
          <p:cNvPr id="6" name="Rectangle: Rounded Corners 5" descr="Gray bar" title="Gray bar"/>
          <p:cNvSpPr/>
          <p:nvPr/>
        </p:nvSpPr>
        <p:spPr>
          <a:xfrm>
            <a:off x="478971" y="440642"/>
            <a:ext cx="3929044" cy="21154380"/>
          </a:xfrm>
          <a:prstGeom prst="roundRect">
            <a:avLst>
              <a:gd name="adj" fmla="val 6878"/>
            </a:avLst>
          </a:prstGeom>
          <a:solidFill>
            <a:srgbClr val="4B4C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 descr="Des Enfants Sans Plomb Pour un avenir en santé  " title="Des Enfants Sans Plomb Pour un avenir en santé  "/>
          <p:cNvGrpSpPr/>
          <p:nvPr/>
        </p:nvGrpSpPr>
        <p:grpSpPr>
          <a:xfrm>
            <a:off x="805233" y="1191446"/>
            <a:ext cx="3349267" cy="3884081"/>
            <a:chOff x="805233" y="1191446"/>
            <a:chExt cx="3349267" cy="3884081"/>
          </a:xfrm>
        </p:grpSpPr>
        <p:sp>
          <p:nvSpPr>
            <p:cNvPr id="19" name="TextBox 18"/>
            <p:cNvSpPr txBox="1"/>
            <p:nvPr/>
          </p:nvSpPr>
          <p:spPr>
            <a:xfrm>
              <a:off x="1055790" y="3458062"/>
              <a:ext cx="284815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Myriad Pro" panose="020B0503030403020204" pitchFamily="34" charset="0"/>
                </a:rPr>
                <a:t>Sans </a:t>
              </a:r>
              <a:r>
                <a:rPr lang="en-US" sz="4000" b="1" dirty="0" err="1">
                  <a:solidFill>
                    <a:schemeClr val="bg1"/>
                  </a:solidFill>
                  <a:latin typeface="Myriad Pro" panose="020B0503030403020204" pitchFamily="34" charset="0"/>
                </a:rPr>
                <a:t>Plomb</a:t>
              </a:r>
              <a:endParaRPr lang="en-US" sz="4000" b="1" dirty="0">
                <a:solidFill>
                  <a:schemeClr val="bg1"/>
                </a:solidFill>
                <a:latin typeface="Myriad Pro" panose="020B0503030403020204" pitchFamily="34" charset="0"/>
              </a:endParaRPr>
            </a:p>
          </p:txBody>
        </p:sp>
        <p:sp>
          <p:nvSpPr>
            <p:cNvPr id="20" name="TextBox 19" descr="Lead Free Kids for a Healthy Future" title="Lead Free Kids for a Healthy Future"/>
            <p:cNvSpPr txBox="1"/>
            <p:nvPr/>
          </p:nvSpPr>
          <p:spPr>
            <a:xfrm>
              <a:off x="1044954" y="2965951"/>
              <a:ext cx="286982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Myriad Pro" panose="020B0503030403020204" pitchFamily="34" charset="0"/>
                </a:rPr>
                <a:t>Des Enfants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136774" y="4095601"/>
              <a:ext cx="268618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2000" dirty="0">
                  <a:solidFill>
                    <a:schemeClr val="bg1"/>
                  </a:solidFill>
                  <a:latin typeface="Myriad Pro" panose="020B0503030403020204" pitchFamily="34" charset="0"/>
                </a:rPr>
                <a:t>Pour un avenir en santé</a:t>
              </a:r>
              <a:endParaRPr lang="en-US" sz="2000" dirty="0">
                <a:solidFill>
                  <a:schemeClr val="bg1"/>
                </a:solidFill>
                <a:latin typeface="Myriad Pro" panose="020B0503030403020204" pitchFamily="34" charset="0"/>
              </a:endParaRPr>
            </a:p>
          </p:txBody>
        </p:sp>
        <p:pic>
          <p:nvPicPr>
            <p:cNvPr id="22" name="Picture 21" descr="Des Enfants Sans Plomb Pour un avenir en santé  " title="Des Enfants Sans Plomb Pour un avenir en santé  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5233" y="1191446"/>
              <a:ext cx="3349267" cy="3884081"/>
            </a:xfrm>
            <a:prstGeom prst="rect">
              <a:avLst/>
            </a:prstGeom>
          </p:spPr>
        </p:pic>
      </p:grpSp>
      <p:sp>
        <p:nvSpPr>
          <p:cNvPr id="27" name="TextBox 26"/>
          <p:cNvSpPr txBox="1"/>
          <p:nvPr/>
        </p:nvSpPr>
        <p:spPr>
          <a:xfrm>
            <a:off x="874865" y="19401549"/>
            <a:ext cx="3232676" cy="1281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Myriad Pro" panose="020B0503030403020204" pitchFamily="34" charset="0"/>
              </a:rPr>
              <a:t>#</a:t>
            </a:r>
            <a:r>
              <a:rPr lang="en-US" dirty="0" err="1">
                <a:solidFill>
                  <a:schemeClr val="bg1"/>
                </a:solidFill>
                <a:latin typeface="Myriad Pro" panose="020B0503030403020204" pitchFamily="34" charset="0"/>
              </a:rPr>
              <a:t>LeadFreeKids</a:t>
            </a:r>
            <a:endParaRPr lang="en-US" dirty="0">
              <a:solidFill>
                <a:schemeClr val="bg1"/>
              </a:solidFill>
              <a:latin typeface="Myriad Pro" panose="020B0503030403020204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Myriad Pro" panose="020B0503030403020204" pitchFamily="34" charset="0"/>
              </a:rPr>
              <a:t>#LPPW2016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39536" y="1495514"/>
            <a:ext cx="10690812" cy="3811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6800"/>
              </a:lnSpc>
              <a:spcBef>
                <a:spcPts val="600"/>
              </a:spcBef>
            </a:pPr>
            <a:r>
              <a:rPr lang="fr-FR" sz="8000" b="1" dirty="0">
                <a:solidFill>
                  <a:srgbClr val="373435"/>
                </a:solidFill>
                <a:latin typeface="Myriad Pro" panose="020B0503030403020204" pitchFamily="34" charset="0"/>
              </a:rPr>
              <a:t>Semaine d'action </a:t>
            </a:r>
          </a:p>
          <a:p>
            <a:pPr>
              <a:lnSpc>
                <a:spcPts val="6800"/>
              </a:lnSpc>
              <a:spcBef>
                <a:spcPts val="600"/>
              </a:spcBef>
            </a:pPr>
            <a:r>
              <a:rPr lang="fr-FR" sz="8000" b="1" dirty="0">
                <a:solidFill>
                  <a:srgbClr val="373435"/>
                </a:solidFill>
                <a:latin typeface="Myriad Pro" panose="020B0503030403020204" pitchFamily="34" charset="0"/>
              </a:rPr>
              <a:t>nationale pour </a:t>
            </a:r>
          </a:p>
          <a:p>
            <a:pPr>
              <a:lnSpc>
                <a:spcPts val="6800"/>
              </a:lnSpc>
              <a:spcBef>
                <a:spcPts val="600"/>
              </a:spcBef>
            </a:pPr>
            <a:r>
              <a:rPr lang="fr-FR" sz="8000" b="1" dirty="0">
                <a:solidFill>
                  <a:srgbClr val="373435"/>
                </a:solidFill>
                <a:latin typeface="Myriad Pro" panose="020B0503030403020204" pitchFamily="34" charset="0"/>
              </a:rPr>
              <a:t>la prévention de </a:t>
            </a:r>
          </a:p>
          <a:p>
            <a:pPr>
              <a:lnSpc>
                <a:spcPts val="6800"/>
              </a:lnSpc>
              <a:spcBef>
                <a:spcPts val="600"/>
              </a:spcBef>
            </a:pPr>
            <a:r>
              <a:rPr lang="fr-FR" sz="8000" b="1" dirty="0">
                <a:solidFill>
                  <a:srgbClr val="373435"/>
                </a:solidFill>
                <a:latin typeface="Myriad Pro" panose="020B0503030403020204" pitchFamily="34" charset="0"/>
              </a:rPr>
              <a:t>l'intoxication au plomb</a:t>
            </a:r>
            <a:endParaRPr lang="en-US" sz="8000" b="1" dirty="0">
              <a:solidFill>
                <a:srgbClr val="373435"/>
              </a:solidFill>
              <a:latin typeface="Myriad Pro" panose="020B0503030403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39536" y="5680291"/>
            <a:ext cx="877362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600" spc="-150" dirty="0">
                <a:solidFill>
                  <a:srgbClr val="0370B8"/>
                </a:solidFill>
                <a:latin typeface="Myriad Pro" panose="020B0503030403020204" pitchFamily="34" charset="0"/>
              </a:rPr>
              <a:t>Du 23 au 29 octobre 2016</a:t>
            </a:r>
            <a:endParaRPr lang="en-US" sz="6600" spc="-150" dirty="0">
              <a:solidFill>
                <a:srgbClr val="0370B8"/>
              </a:solidFill>
              <a:latin typeface="Myriad Pro" panose="020B0503030403020204" pitchFamily="34" charset="0"/>
            </a:endParaRPr>
          </a:p>
        </p:txBody>
      </p:sp>
      <p:sp>
        <p:nvSpPr>
          <p:cNvPr id="9" name="Rectangle: Rounded Corners 8" descr="Purple bar" title="Purple bar"/>
          <p:cNvSpPr/>
          <p:nvPr/>
        </p:nvSpPr>
        <p:spPr>
          <a:xfrm>
            <a:off x="1420588" y="7582543"/>
            <a:ext cx="14707331" cy="1722220"/>
          </a:xfrm>
          <a:prstGeom prst="roundRect">
            <a:avLst>
              <a:gd name="adj" fmla="val 12189"/>
            </a:avLst>
          </a:prstGeom>
          <a:solidFill>
            <a:srgbClr val="7D62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2191271" y="7894197"/>
            <a:ext cx="986731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err="1">
                <a:solidFill>
                  <a:schemeClr val="bg1"/>
                </a:solidFill>
                <a:latin typeface="Myriad Pro" panose="020B0503030403020204" pitchFamily="34" charset="0"/>
              </a:rPr>
              <a:t>Faites</a:t>
            </a:r>
            <a:r>
              <a:rPr lang="en-US" sz="6600" b="1" dirty="0">
                <a:solidFill>
                  <a:schemeClr val="bg1"/>
                </a:solidFill>
                <a:latin typeface="Myriad Pro" panose="020B0503030403020204" pitchFamily="34" charset="0"/>
              </a:rPr>
              <a:t> tester </a:t>
            </a:r>
            <a:r>
              <a:rPr lang="en-US" sz="6600" b="1" dirty="0" err="1">
                <a:solidFill>
                  <a:schemeClr val="bg1"/>
                </a:solidFill>
                <a:latin typeface="Myriad Pro" panose="020B0503030403020204" pitchFamily="34" charset="0"/>
              </a:rPr>
              <a:t>votre</a:t>
            </a:r>
            <a:r>
              <a:rPr lang="en-US" sz="6600" b="1" dirty="0">
                <a:solidFill>
                  <a:schemeClr val="bg1"/>
                </a:solidFill>
                <a:latin typeface="Myriad Pro" panose="020B0503030403020204" pitchFamily="34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latin typeface="Myriad Pro" panose="020B0503030403020204" pitchFamily="34" charset="0"/>
              </a:rPr>
              <a:t>maison</a:t>
            </a:r>
            <a:endParaRPr lang="en-US" sz="6600" b="1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grpSp>
        <p:nvGrpSpPr>
          <p:cNvPr id="35" name="Group 34" descr="Icon of house" title="Icon of house"/>
          <p:cNvGrpSpPr/>
          <p:nvPr/>
        </p:nvGrpSpPr>
        <p:grpSpPr>
          <a:xfrm>
            <a:off x="13265570" y="7341003"/>
            <a:ext cx="2232801" cy="2232801"/>
            <a:chOff x="13265570" y="7341003"/>
            <a:chExt cx="2232801" cy="2232801"/>
          </a:xfrm>
        </p:grpSpPr>
        <p:sp>
          <p:nvSpPr>
            <p:cNvPr id="10" name="Oval 9"/>
            <p:cNvSpPr/>
            <p:nvPr/>
          </p:nvSpPr>
          <p:spPr>
            <a:xfrm>
              <a:off x="13265570" y="7341003"/>
              <a:ext cx="2232801" cy="223280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 descr="Icon of house" title="Icon of house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41879" y="7697818"/>
              <a:ext cx="1574717" cy="1446306"/>
            </a:xfrm>
            <a:prstGeom prst="rect">
              <a:avLst/>
            </a:prstGeom>
          </p:spPr>
        </p:pic>
      </p:grpSp>
      <p:sp>
        <p:nvSpPr>
          <p:cNvPr id="11" name="Rectangle: Rounded Corners 10" descr="Gold bar" title="Gold bar"/>
          <p:cNvSpPr/>
          <p:nvPr/>
        </p:nvSpPr>
        <p:spPr>
          <a:xfrm>
            <a:off x="1420588" y="9624646"/>
            <a:ext cx="14700646" cy="1724769"/>
          </a:xfrm>
          <a:prstGeom prst="roundRect">
            <a:avLst>
              <a:gd name="adj" fmla="val 12189"/>
            </a:avLst>
          </a:prstGeom>
          <a:solidFill>
            <a:srgbClr val="E0B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2191271" y="9885507"/>
            <a:ext cx="958813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err="1">
                <a:solidFill>
                  <a:schemeClr val="bg1"/>
                </a:solidFill>
                <a:latin typeface="Myriad Pro" panose="020B0503030403020204" pitchFamily="34" charset="0"/>
              </a:rPr>
              <a:t>Faites</a:t>
            </a:r>
            <a:r>
              <a:rPr lang="en-US" sz="6600" b="1" dirty="0">
                <a:solidFill>
                  <a:schemeClr val="bg1"/>
                </a:solidFill>
                <a:latin typeface="Myriad Pro" panose="020B0503030403020204" pitchFamily="34" charset="0"/>
              </a:rPr>
              <a:t> tester </a:t>
            </a:r>
            <a:r>
              <a:rPr lang="en-US" sz="6600" b="1" dirty="0" err="1">
                <a:solidFill>
                  <a:schemeClr val="bg1"/>
                </a:solidFill>
                <a:latin typeface="Myriad Pro" panose="020B0503030403020204" pitchFamily="34" charset="0"/>
              </a:rPr>
              <a:t>votre</a:t>
            </a:r>
            <a:r>
              <a:rPr lang="en-US" sz="6600" b="1" dirty="0">
                <a:solidFill>
                  <a:schemeClr val="bg1"/>
                </a:solidFill>
                <a:latin typeface="Myriad Pro" panose="020B0503030403020204" pitchFamily="34" charset="0"/>
              </a:rPr>
              <a:t> enfant</a:t>
            </a:r>
          </a:p>
        </p:txBody>
      </p:sp>
      <p:grpSp>
        <p:nvGrpSpPr>
          <p:cNvPr id="36" name="Group 35" descr="Icon of child" title="Icon of child"/>
          <p:cNvGrpSpPr/>
          <p:nvPr/>
        </p:nvGrpSpPr>
        <p:grpSpPr>
          <a:xfrm>
            <a:off x="13265570" y="9367439"/>
            <a:ext cx="2232801" cy="2232801"/>
            <a:chOff x="13265570" y="9367439"/>
            <a:chExt cx="2232801" cy="2232801"/>
          </a:xfrm>
        </p:grpSpPr>
        <p:sp>
          <p:nvSpPr>
            <p:cNvPr id="12" name="Oval 11"/>
            <p:cNvSpPr/>
            <p:nvPr/>
          </p:nvSpPr>
          <p:spPr>
            <a:xfrm>
              <a:off x="13265570" y="9367439"/>
              <a:ext cx="2232801" cy="223280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 descr="Icon of child" title="Icon of child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22504" y="9693750"/>
              <a:ext cx="1413466" cy="1454836"/>
            </a:xfrm>
            <a:prstGeom prst="rect">
              <a:avLst/>
            </a:prstGeom>
          </p:spPr>
        </p:pic>
      </p:grpSp>
      <p:sp>
        <p:nvSpPr>
          <p:cNvPr id="7" name="Rectangle: Rounded Corners 6" descr="Blue bar" title="Blue bar"/>
          <p:cNvSpPr/>
          <p:nvPr/>
        </p:nvSpPr>
        <p:spPr>
          <a:xfrm>
            <a:off x="1420588" y="11623513"/>
            <a:ext cx="14700646" cy="1724769"/>
          </a:xfrm>
          <a:prstGeom prst="roundRect">
            <a:avLst>
              <a:gd name="adj" fmla="val 12189"/>
            </a:avLst>
          </a:prstGeom>
          <a:solidFill>
            <a:srgbClr val="006A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2191271" y="11610888"/>
            <a:ext cx="7133748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6400"/>
              </a:lnSpc>
            </a:pPr>
            <a:r>
              <a:rPr lang="en-US" sz="5600" b="1" dirty="0" err="1">
                <a:solidFill>
                  <a:schemeClr val="bg1"/>
                </a:solidFill>
                <a:latin typeface="Myriad Pro" panose="020B0503030403020204" pitchFamily="34" charset="0"/>
              </a:rPr>
              <a:t>Renseignez-vous</a:t>
            </a:r>
            <a:r>
              <a:rPr lang="en-US" sz="5600" b="1" dirty="0">
                <a:solidFill>
                  <a:schemeClr val="bg1"/>
                </a:solidFill>
                <a:latin typeface="Myriad Pro" panose="020B0503030403020204" pitchFamily="34" charset="0"/>
              </a:rPr>
              <a:t> sur </a:t>
            </a:r>
          </a:p>
          <a:p>
            <a:pPr>
              <a:lnSpc>
                <a:spcPts val="6400"/>
              </a:lnSpc>
            </a:pPr>
            <a:r>
              <a:rPr lang="en-US" sz="5600" b="1" dirty="0" err="1">
                <a:solidFill>
                  <a:schemeClr val="bg1"/>
                </a:solidFill>
                <a:latin typeface="Myriad Pro" panose="020B0503030403020204" pitchFamily="34" charset="0"/>
              </a:rPr>
              <a:t>l'eau</a:t>
            </a:r>
            <a:r>
              <a:rPr lang="en-US" sz="5600" b="1" dirty="0">
                <a:solidFill>
                  <a:schemeClr val="bg1"/>
                </a:solidFill>
                <a:latin typeface="Myriad Pro" panose="020B0503030403020204" pitchFamily="34" charset="0"/>
              </a:rPr>
              <a:t> potable</a:t>
            </a:r>
          </a:p>
        </p:txBody>
      </p:sp>
      <p:grpSp>
        <p:nvGrpSpPr>
          <p:cNvPr id="37" name="Group 36" descr="Icon of glass" title="Icon of glass"/>
          <p:cNvGrpSpPr/>
          <p:nvPr/>
        </p:nvGrpSpPr>
        <p:grpSpPr>
          <a:xfrm>
            <a:off x="13265570" y="11372984"/>
            <a:ext cx="2232801" cy="2232801"/>
            <a:chOff x="13265570" y="11372984"/>
            <a:chExt cx="2232801" cy="2232801"/>
          </a:xfrm>
        </p:grpSpPr>
        <p:sp>
          <p:nvSpPr>
            <p:cNvPr id="13" name="Oval 12"/>
            <p:cNvSpPr/>
            <p:nvPr/>
          </p:nvSpPr>
          <p:spPr>
            <a:xfrm>
              <a:off x="13265570" y="11372984"/>
              <a:ext cx="2232801" cy="223280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 descr="Icon of glass" title="Icon of glass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13463" y="11618924"/>
              <a:ext cx="967989" cy="1792085"/>
            </a:xfrm>
            <a:prstGeom prst="rect">
              <a:avLst/>
            </a:prstGeom>
          </p:spPr>
        </p:pic>
      </p:grpSp>
      <p:sp>
        <p:nvSpPr>
          <p:cNvPr id="8" name="Rectangle: Rounded Corners 7" descr="Orange bar" title="Orange bar"/>
          <p:cNvSpPr/>
          <p:nvPr/>
        </p:nvSpPr>
        <p:spPr>
          <a:xfrm>
            <a:off x="1420588" y="13632545"/>
            <a:ext cx="14700646" cy="1724769"/>
          </a:xfrm>
          <a:prstGeom prst="roundRect">
            <a:avLst>
              <a:gd name="adj" fmla="val 12189"/>
            </a:avLst>
          </a:prstGeom>
          <a:solidFill>
            <a:srgbClr val="EA6C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2191271" y="13930789"/>
            <a:ext cx="794935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err="1">
                <a:solidFill>
                  <a:schemeClr val="bg1"/>
                </a:solidFill>
                <a:latin typeface="Myriad Pro" panose="020B0503030403020204" pitchFamily="34" charset="0"/>
              </a:rPr>
              <a:t>Comprenez</a:t>
            </a:r>
            <a:r>
              <a:rPr lang="en-US" sz="6600" b="1" dirty="0">
                <a:solidFill>
                  <a:schemeClr val="bg1"/>
                </a:solidFill>
                <a:latin typeface="Myriad Pro" panose="020B0503030403020204" pitchFamily="34" charset="0"/>
              </a:rPr>
              <a:t> la </a:t>
            </a:r>
            <a:r>
              <a:rPr lang="en-US" sz="6600" b="1" dirty="0" err="1">
                <a:solidFill>
                  <a:schemeClr val="bg1"/>
                </a:solidFill>
                <a:latin typeface="Myriad Pro" panose="020B0503030403020204" pitchFamily="34" charset="0"/>
              </a:rPr>
              <a:t>réalité</a:t>
            </a:r>
            <a:endParaRPr lang="en-US" sz="6600" b="1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grpSp>
        <p:nvGrpSpPr>
          <p:cNvPr id="38" name="Group 37" descr="Icon of document" title="Icon of document"/>
          <p:cNvGrpSpPr/>
          <p:nvPr/>
        </p:nvGrpSpPr>
        <p:grpSpPr>
          <a:xfrm>
            <a:off x="13265570" y="13399420"/>
            <a:ext cx="2232801" cy="2232801"/>
            <a:chOff x="13265570" y="13399420"/>
            <a:chExt cx="2232801" cy="2232801"/>
          </a:xfrm>
        </p:grpSpPr>
        <p:sp>
          <p:nvSpPr>
            <p:cNvPr id="14" name="Oval 13"/>
            <p:cNvSpPr/>
            <p:nvPr/>
          </p:nvSpPr>
          <p:spPr>
            <a:xfrm>
              <a:off x="13265570" y="13399420"/>
              <a:ext cx="2232801" cy="223280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 descr="Icon of document" title="Icon of document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70472" y="13797886"/>
              <a:ext cx="1317532" cy="1371035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5239536" y="15993397"/>
            <a:ext cx="8988230" cy="26314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6600"/>
              </a:lnSpc>
            </a:pPr>
            <a:r>
              <a:rPr lang="fr-FR" sz="6600" dirty="0">
                <a:solidFill>
                  <a:srgbClr val="3B3A3A"/>
                </a:solidFill>
                <a:latin typeface="Myriad Pro" panose="020B0503030403020204" pitchFamily="34" charset="0"/>
              </a:rPr>
              <a:t>Pour plus d'informations </a:t>
            </a:r>
          </a:p>
          <a:p>
            <a:pPr>
              <a:lnSpc>
                <a:spcPts val="6600"/>
              </a:lnSpc>
            </a:pPr>
            <a:r>
              <a:rPr lang="fr-FR" sz="6600" dirty="0">
                <a:solidFill>
                  <a:srgbClr val="3B3A3A"/>
                </a:solidFill>
                <a:latin typeface="Myriad Pro" panose="020B0503030403020204" pitchFamily="34" charset="0"/>
              </a:rPr>
              <a:t>en anglais, appelez le</a:t>
            </a:r>
          </a:p>
          <a:p>
            <a:pPr>
              <a:lnSpc>
                <a:spcPts val="6600"/>
              </a:lnSpc>
            </a:pPr>
            <a:r>
              <a:rPr lang="fr-FR" sz="6600" dirty="0">
                <a:solidFill>
                  <a:srgbClr val="3B3A3A"/>
                </a:solidFill>
                <a:latin typeface="Myriad Pro" panose="020B0503030403020204" pitchFamily="34" charset="0"/>
              </a:rPr>
              <a:t>1-800-424-LEAD (5323)</a:t>
            </a:r>
            <a:endParaRPr lang="en-US" sz="6600" dirty="0">
              <a:solidFill>
                <a:srgbClr val="3B3A3A"/>
              </a:solidFill>
              <a:latin typeface="Myriad Pro" panose="020B0503030403020204" pitchFamily="34" charset="0"/>
            </a:endParaRPr>
          </a:p>
        </p:txBody>
      </p:sp>
      <p:pic>
        <p:nvPicPr>
          <p:cNvPr id="28" name="Picture 27" descr="http://www.cdc.gov/nceh/lead" title="http://www.cdc.gov/nceh/lead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190" y="18959090"/>
            <a:ext cx="3096872" cy="1594955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5548098" y="20546665"/>
            <a:ext cx="29704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dirty="0"/>
              <a:t>cdc.gov/</a:t>
            </a:r>
            <a:r>
              <a:rPr lang="en-US" sz="2700" b="1" dirty="0" err="1"/>
              <a:t>nceh</a:t>
            </a:r>
            <a:r>
              <a:rPr lang="en-US" sz="2700" b="1" dirty="0"/>
              <a:t>/lead</a:t>
            </a:r>
          </a:p>
        </p:txBody>
      </p:sp>
      <p:pic>
        <p:nvPicPr>
          <p:cNvPr id="30" name="Picture 29" descr="http://www.hud.gov/lead" title="http://www.hud.gov/lead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8548" y="18963103"/>
            <a:ext cx="1669373" cy="1614862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9621834" y="20546665"/>
            <a:ext cx="21834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dirty="0"/>
              <a:t>hud.gov/lead</a:t>
            </a:r>
          </a:p>
        </p:txBody>
      </p:sp>
      <p:pic>
        <p:nvPicPr>
          <p:cNvPr id="29" name="Picture 28" descr="http://www.epa.gov/lead" title="http://www.epa.gov/lead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7527" y="19225850"/>
            <a:ext cx="2785107" cy="106910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3342237" y="20546665"/>
            <a:ext cx="21577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dirty="0"/>
              <a:t>epa.gov/lead</a:t>
            </a:r>
          </a:p>
        </p:txBody>
      </p:sp>
    </p:spTree>
    <p:extLst>
      <p:ext uri="{BB962C8B-B14F-4D97-AF65-F5344CB8AC3E}">
        <p14:creationId xmlns:p14="http://schemas.microsoft.com/office/powerpoint/2010/main" val="32006377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60</Words>
  <Application>Microsoft Office PowerPoint</Application>
  <PresentationFormat>Custom</PresentationFormat>
  <Paragraphs>22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Calibri Light</vt:lpstr>
      <vt:lpstr>Myriad Pro</vt:lpstr>
      <vt:lpstr>Calibri</vt:lpstr>
      <vt:lpstr>Arial</vt:lpstr>
      <vt:lpstr>Office Theme</vt:lpstr>
      <vt:lpstr>INTERNATIONAL LEAD POISONING PREVENTION WEEK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Drake, Debby A</dc:creator>
  <cp:lastModifiedBy>McShane, Sheila A</cp:lastModifiedBy>
  <cp:revision>23</cp:revision>
  <dcterms:created xsi:type="dcterms:W3CDTF">2016-09-19T13:45:26Z</dcterms:created>
  <dcterms:modified xsi:type="dcterms:W3CDTF">2016-10-04T21:33:06Z</dcterms:modified>
</cp:coreProperties>
</file>