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yriad Pro" panose="020B050303040302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2A4"/>
    <a:srgbClr val="3B3A3A"/>
    <a:srgbClr val="0370B8"/>
    <a:srgbClr val="37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8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2011" y="3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558D6-3E1C-4120-9854-5FE4884C78E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71EF4-9021-4188-9DF6-01A93282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1EF4-9021-4188-9DF6-01A93282B4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0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57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0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jp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jpg"/><Relationship Id="rId5" Type="http://schemas.openxmlformats.org/officeDocument/2006/relationships/image" Target="../media/image1.emf"/><Relationship Id="rId15" Type="http://schemas.openxmlformats.org/officeDocument/2006/relationships/image" Target="../media/image9.jpg"/><Relationship Id="rId10" Type="http://schemas.openxmlformats.org/officeDocument/2006/relationships/image" Target="../media/image4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I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NTERNATIONAL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L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EAD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OISONING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REVENTION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W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EEK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endParaRPr lang="en-US" dirty="0"/>
          </a:p>
        </p:txBody>
      </p:sp>
      <p:sp>
        <p:nvSpPr>
          <p:cNvPr id="37" name="Rectangle: Rounded Corners 36" descr="Gray bar" title="Gray bar"/>
          <p:cNvSpPr/>
          <p:nvPr/>
        </p:nvSpPr>
        <p:spPr>
          <a:xfrm>
            <a:off x="208858" y="206679"/>
            <a:ext cx="1791392" cy="9645041"/>
          </a:xfrm>
          <a:prstGeom prst="roundRect">
            <a:avLst>
              <a:gd name="adj" fmla="val 6878"/>
            </a:avLst>
          </a:prstGeom>
          <a:solidFill>
            <a:srgbClr val="4B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 descr="Lead Free Kids for a Healthy Future" title="Lead Free Kids for a Healthy Future"/>
          <p:cNvGrpSpPr/>
          <p:nvPr/>
        </p:nvGrpSpPr>
        <p:grpSpPr>
          <a:xfrm>
            <a:off x="346931" y="638511"/>
            <a:ext cx="1538242" cy="1788444"/>
            <a:chOff x="346931" y="638511"/>
            <a:chExt cx="1538242" cy="1788444"/>
          </a:xfrm>
        </p:grpSpPr>
        <p:sp>
          <p:nvSpPr>
            <p:cNvPr id="43" name="TextBox 42"/>
            <p:cNvSpPr txBox="1"/>
            <p:nvPr/>
          </p:nvSpPr>
          <p:spPr>
            <a:xfrm>
              <a:off x="382999" y="1287637"/>
              <a:ext cx="14661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Lead       Free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6931" y="1397175"/>
              <a:ext cx="1538242" cy="846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900" b="1" spc="2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KIDS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4380" y="2006776"/>
              <a:ext cx="14433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for a Healthy Future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0748977"/>
                </p:ext>
              </p:extLst>
            </p:nvPr>
          </p:nvGraphicFramePr>
          <p:xfrm>
            <a:off x="461589" y="638511"/>
            <a:ext cx="1285930" cy="726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CorelDRAW" r:id="rId4" imgW="761775" imgH="430704" progId="CorelDraw.Graphic.15">
                    <p:embed/>
                  </p:oleObj>
                </mc:Choice>
                <mc:Fallback>
                  <p:oleObj name="CorelDRAW" r:id="rId4" imgW="761775" imgH="430704" progId="CorelDraw.Graphic.1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61589" y="638511"/>
                          <a:ext cx="1285930" cy="7260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8443345"/>
                </p:ext>
              </p:extLst>
            </p:nvPr>
          </p:nvGraphicFramePr>
          <p:xfrm>
            <a:off x="441847" y="2243082"/>
            <a:ext cx="1348410" cy="183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CorelDRAW" r:id="rId6" imgW="803700" imgH="109296" progId="CorelDraw.Graphic.15">
                    <p:embed/>
                  </p:oleObj>
                </mc:Choice>
                <mc:Fallback>
                  <p:oleObj name="CorelDRAW" r:id="rId6" imgW="803700" imgH="109296" progId="CorelDraw.Graphic.1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41847" y="2243082"/>
                          <a:ext cx="1348410" cy="1838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7565208"/>
                </p:ext>
              </p:extLst>
            </p:nvPr>
          </p:nvGraphicFramePr>
          <p:xfrm>
            <a:off x="855804" y="1030095"/>
            <a:ext cx="471071" cy="557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CorelDRAW" r:id="rId8" imgW="283532" imgH="336096" progId="CorelDraw.Graphic.15">
                    <p:embed/>
                  </p:oleObj>
                </mc:Choice>
                <mc:Fallback>
                  <p:oleObj name="CorelDRAW" r:id="rId8" imgW="283532" imgH="336096" progId="CorelDraw.Graphic.1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55804" y="1030095"/>
                          <a:ext cx="471071" cy="557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extBox 45"/>
          <p:cNvSpPr txBox="1"/>
          <p:nvPr/>
        </p:nvSpPr>
        <p:spPr>
          <a:xfrm>
            <a:off x="361950" y="8867775"/>
            <a:ext cx="1574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Myriad Pro" panose="020B0503030403020204" pitchFamily="34" charset="0"/>
              </a:rPr>
              <a:t>LeadFreeKids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#LPPW2016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23837" y="473454"/>
            <a:ext cx="5034392" cy="2051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4900" b="1" dirty="0">
                <a:solidFill>
                  <a:srgbClr val="373435"/>
                </a:solidFill>
                <a:latin typeface="Myriad Pro" panose="020B0503030403020204" pitchFamily="34" charset="0"/>
              </a:rPr>
              <a:t>N</a:t>
            </a:r>
            <a:r>
              <a:rPr lang="en-US" sz="4300" b="1" dirty="0">
                <a:solidFill>
                  <a:srgbClr val="373435"/>
                </a:solidFill>
                <a:latin typeface="Myriad Pro" panose="020B0503030403020204" pitchFamily="34" charset="0"/>
              </a:rPr>
              <a:t>ATIONAL</a:t>
            </a:r>
          </a:p>
          <a:p>
            <a:pPr>
              <a:lnSpc>
                <a:spcPts val="4700"/>
              </a:lnSpc>
            </a:pPr>
            <a:r>
              <a:rPr lang="en-US" sz="4900" b="1" dirty="0">
                <a:solidFill>
                  <a:srgbClr val="373435"/>
                </a:solidFill>
                <a:latin typeface="Myriad Pro" panose="020B0503030403020204" pitchFamily="34" charset="0"/>
              </a:rPr>
              <a:t>L</a:t>
            </a:r>
            <a:r>
              <a:rPr lang="en-US" sz="4300" b="1" dirty="0">
                <a:solidFill>
                  <a:srgbClr val="373435"/>
                </a:solidFill>
                <a:latin typeface="Myriad Pro" panose="020B0503030403020204" pitchFamily="34" charset="0"/>
              </a:rPr>
              <a:t>EAD </a:t>
            </a:r>
            <a:r>
              <a:rPr lang="en-US" sz="49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4300" b="1" dirty="0">
                <a:solidFill>
                  <a:srgbClr val="373435"/>
                </a:solidFill>
                <a:latin typeface="Myriad Pro" panose="020B0503030403020204" pitchFamily="34" charset="0"/>
              </a:rPr>
              <a:t>OISONING</a:t>
            </a:r>
            <a:br>
              <a:rPr lang="en-US" sz="43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9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4300" b="1" dirty="0">
                <a:solidFill>
                  <a:srgbClr val="373435"/>
                </a:solidFill>
                <a:latin typeface="Myriad Pro" panose="020B0503030403020204" pitchFamily="34" charset="0"/>
              </a:rPr>
              <a:t>REVENTION </a:t>
            </a:r>
            <a:r>
              <a:rPr lang="en-US" sz="4900" b="1" dirty="0">
                <a:solidFill>
                  <a:srgbClr val="373435"/>
                </a:solidFill>
                <a:latin typeface="Myriad Pro" panose="020B0503030403020204" pitchFamily="34" charset="0"/>
              </a:rPr>
              <a:t>W</a:t>
            </a:r>
            <a:r>
              <a:rPr lang="en-US" sz="4300" b="1" dirty="0">
                <a:solidFill>
                  <a:srgbClr val="373435"/>
                </a:solidFill>
                <a:latin typeface="Myriad Pro" panose="020B0503030403020204" pitchFamily="34" charset="0"/>
              </a:rPr>
              <a:t>EEK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23837" y="2534823"/>
            <a:ext cx="437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370B8"/>
                </a:solidFill>
                <a:latin typeface="Myriad Pro" panose="020B0503030403020204" pitchFamily="34" charset="0"/>
              </a:rPr>
              <a:t>OCTOBER 23-29, 2016</a:t>
            </a:r>
          </a:p>
        </p:txBody>
      </p:sp>
      <p:sp>
        <p:nvSpPr>
          <p:cNvPr id="40" name="Rectangle: Rounded Corners 39" descr="Purple bar" title="Purple bar"/>
          <p:cNvSpPr/>
          <p:nvPr/>
        </p:nvSpPr>
        <p:spPr>
          <a:xfrm>
            <a:off x="638175" y="3462928"/>
            <a:ext cx="6705600" cy="785222"/>
          </a:xfrm>
          <a:prstGeom prst="roundRect">
            <a:avLst>
              <a:gd name="adj" fmla="val 12189"/>
            </a:avLst>
          </a:prstGeom>
          <a:solidFill>
            <a:srgbClr val="7D6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62000" y="3585972"/>
            <a:ext cx="4169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Get Your Home Tested</a:t>
            </a:r>
          </a:p>
        </p:txBody>
      </p:sp>
      <p:grpSp>
        <p:nvGrpSpPr>
          <p:cNvPr id="2" name="Group 1" descr="Icon of house" title="Icon of house"/>
          <p:cNvGrpSpPr/>
          <p:nvPr/>
        </p:nvGrpSpPr>
        <p:grpSpPr>
          <a:xfrm>
            <a:off x="6038727" y="3352801"/>
            <a:ext cx="1018014" cy="1018014"/>
            <a:chOff x="6038727" y="3352801"/>
            <a:chExt cx="1018014" cy="1018014"/>
          </a:xfrm>
        </p:grpSpPr>
        <p:sp>
          <p:nvSpPr>
            <p:cNvPr id="41" name="Oval 40"/>
            <p:cNvSpPr/>
            <p:nvPr/>
          </p:nvSpPr>
          <p:spPr>
            <a:xfrm>
              <a:off x="6038727" y="3352801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 descr="Icon of house" title="Icon of house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300" y="3515486"/>
              <a:ext cx="717970" cy="659423"/>
            </a:xfrm>
            <a:prstGeom prst="rect">
              <a:avLst/>
            </a:prstGeom>
          </p:spPr>
        </p:pic>
      </p:grpSp>
      <p:sp>
        <p:nvSpPr>
          <p:cNvPr id="47" name="Rectangle: Rounded Corners 46" descr="Gold bar" title="Gold bar"/>
          <p:cNvSpPr/>
          <p:nvPr/>
        </p:nvSpPr>
        <p:spPr>
          <a:xfrm>
            <a:off x="638175" y="4393996"/>
            <a:ext cx="6702552" cy="786384"/>
          </a:xfrm>
          <a:prstGeom prst="roundRect">
            <a:avLst>
              <a:gd name="adj" fmla="val 12189"/>
            </a:avLst>
          </a:prstGeom>
          <a:solidFill>
            <a:srgbClr val="E0B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62000" y="4484354"/>
            <a:ext cx="4034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Get Your Child Tested</a:t>
            </a:r>
          </a:p>
        </p:txBody>
      </p:sp>
      <p:grpSp>
        <p:nvGrpSpPr>
          <p:cNvPr id="3" name="Group 2" descr="Icon of child" title="Icon of child"/>
          <p:cNvGrpSpPr/>
          <p:nvPr/>
        </p:nvGrpSpPr>
        <p:grpSpPr>
          <a:xfrm>
            <a:off x="6038727" y="4276726"/>
            <a:ext cx="1018014" cy="1018014"/>
            <a:chOff x="6038727" y="4276726"/>
            <a:chExt cx="1018014" cy="1018014"/>
          </a:xfrm>
        </p:grpSpPr>
        <p:sp>
          <p:nvSpPr>
            <p:cNvPr id="48" name="Oval 47"/>
            <p:cNvSpPr/>
            <p:nvPr/>
          </p:nvSpPr>
          <p:spPr>
            <a:xfrm>
              <a:off x="6038727" y="4276726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Icon of child" title="Icon of chil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060" y="4425503"/>
              <a:ext cx="644450" cy="663312"/>
            </a:xfrm>
            <a:prstGeom prst="rect">
              <a:avLst/>
            </a:prstGeom>
          </p:spPr>
        </p:pic>
      </p:grpSp>
      <p:sp>
        <p:nvSpPr>
          <p:cNvPr id="38" name="Rectangle: Rounded Corners 37" descr="Blue bar" title="Blue bar"/>
          <p:cNvSpPr/>
          <p:nvPr/>
        </p:nvSpPr>
        <p:spPr>
          <a:xfrm>
            <a:off x="638175" y="5305351"/>
            <a:ext cx="6702552" cy="786384"/>
          </a:xfrm>
          <a:prstGeom prst="roundRect">
            <a:avLst>
              <a:gd name="adj" fmla="val 12189"/>
            </a:avLst>
          </a:prstGeom>
          <a:solidFill>
            <a:srgbClr val="00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62000" y="5407665"/>
            <a:ext cx="5290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Learn About Drinking Water</a:t>
            </a:r>
          </a:p>
        </p:txBody>
      </p:sp>
      <p:grpSp>
        <p:nvGrpSpPr>
          <p:cNvPr id="4" name="Group 3" descr="Icon of glass" title="Icon of glass"/>
          <p:cNvGrpSpPr/>
          <p:nvPr/>
        </p:nvGrpSpPr>
        <p:grpSpPr>
          <a:xfrm>
            <a:off x="6038727" y="5191126"/>
            <a:ext cx="1018014" cy="1018014"/>
            <a:chOff x="6038727" y="5191126"/>
            <a:chExt cx="1018014" cy="1018014"/>
          </a:xfrm>
        </p:grpSpPr>
        <p:sp>
          <p:nvSpPr>
            <p:cNvPr id="49" name="Oval 48"/>
            <p:cNvSpPr/>
            <p:nvPr/>
          </p:nvSpPr>
          <p:spPr>
            <a:xfrm>
              <a:off x="6038727" y="5191126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Icon of glass" title="Icon of glas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125" y="5303259"/>
              <a:ext cx="441341" cy="817076"/>
            </a:xfrm>
            <a:prstGeom prst="rect">
              <a:avLst/>
            </a:prstGeom>
          </p:spPr>
        </p:pic>
      </p:grpSp>
      <p:sp>
        <p:nvSpPr>
          <p:cNvPr id="39" name="Rectangle: Rounded Corners 38" descr="Orange bar" title="Orange bar"/>
          <p:cNvSpPr/>
          <p:nvPr/>
        </p:nvSpPr>
        <p:spPr>
          <a:xfrm>
            <a:off x="638175" y="6221341"/>
            <a:ext cx="6702552" cy="786384"/>
          </a:xfrm>
          <a:prstGeom prst="roundRect">
            <a:avLst>
              <a:gd name="adj" fmla="val 12189"/>
            </a:avLst>
          </a:prstGeom>
          <a:solidFill>
            <a:srgbClr val="EA6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62000" y="6316045"/>
            <a:ext cx="4116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Understand The Facts</a:t>
            </a:r>
          </a:p>
        </p:txBody>
      </p:sp>
      <p:grpSp>
        <p:nvGrpSpPr>
          <p:cNvPr id="5" name="Group 4" descr="Icon of document" title="Icon of document"/>
          <p:cNvGrpSpPr/>
          <p:nvPr/>
        </p:nvGrpSpPr>
        <p:grpSpPr>
          <a:xfrm>
            <a:off x="6038727" y="6115051"/>
            <a:ext cx="1018014" cy="1018014"/>
            <a:chOff x="6038727" y="6115051"/>
            <a:chExt cx="1018014" cy="1018014"/>
          </a:xfrm>
        </p:grpSpPr>
        <p:sp>
          <p:nvSpPr>
            <p:cNvPr id="50" name="Oval 49"/>
            <p:cNvSpPr/>
            <p:nvPr/>
          </p:nvSpPr>
          <p:spPr>
            <a:xfrm>
              <a:off x="6038727" y="6115051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 of document" title="Icon of document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930" y="6296726"/>
              <a:ext cx="600710" cy="62510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323837" y="7791450"/>
            <a:ext cx="461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B3A3A"/>
                </a:solidFill>
                <a:latin typeface="Myriad Pro" panose="020B0503030403020204" pitchFamily="34" charset="0"/>
              </a:rPr>
              <a:t>1-800-424-LEAD (5323)</a:t>
            </a:r>
          </a:p>
        </p:txBody>
      </p:sp>
      <p:pic>
        <p:nvPicPr>
          <p:cNvPr id="55" name="Picture 54" descr="http://www.cdc.gov/nceh/lead" title="http://www.cdc.gov/nceh/lea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8684960"/>
            <a:ext cx="1419225" cy="730931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676525" y="9372600"/>
            <a:ext cx="1380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cdc.gov/</a:t>
            </a:r>
            <a:r>
              <a:rPr lang="en-US" sz="1200" b="1" dirty="0" err="1"/>
              <a:t>nceh</a:t>
            </a:r>
            <a:r>
              <a:rPr lang="en-US" sz="1200" b="1" dirty="0"/>
              <a:t>/lead</a:t>
            </a:r>
          </a:p>
        </p:txBody>
      </p:sp>
      <p:pic>
        <p:nvPicPr>
          <p:cNvPr id="57" name="Picture 56" descr="http://www.hud.gov/lead" title="http://www.hud.gov/lead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25" y="8686800"/>
            <a:ext cx="765035" cy="74005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543425" y="9372600"/>
            <a:ext cx="1059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hud.gov/lead</a:t>
            </a:r>
          </a:p>
        </p:txBody>
      </p:sp>
      <p:pic>
        <p:nvPicPr>
          <p:cNvPr id="56" name="Picture 55" descr="http://www.epa.gov/lead" title="http://www.epa.gov/lead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8807211"/>
            <a:ext cx="1276350" cy="489944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248400" y="9372600"/>
            <a:ext cx="102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epa.gov/lead</a:t>
            </a:r>
          </a:p>
        </p:txBody>
      </p:sp>
    </p:spTree>
    <p:extLst>
      <p:ext uri="{BB962C8B-B14F-4D97-AF65-F5344CB8AC3E}">
        <p14:creationId xmlns:p14="http://schemas.microsoft.com/office/powerpoint/2010/main" val="320063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42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Myriad Pro</vt:lpstr>
      <vt:lpstr>Calibri Light</vt:lpstr>
      <vt:lpstr>Calibri</vt:lpstr>
      <vt:lpstr>Arial</vt:lpstr>
      <vt:lpstr>Office Theme</vt:lpstr>
      <vt:lpstr>CorelDRAW</vt:lpstr>
      <vt:lpstr>INTERNATIONAL LEAD POISONING PREVENTION WEEK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Drake, Debby A</dc:creator>
  <cp:lastModifiedBy>McShane, Sheila A</cp:lastModifiedBy>
  <cp:revision>25</cp:revision>
  <dcterms:created xsi:type="dcterms:W3CDTF">2016-09-19T13:45:26Z</dcterms:created>
  <dcterms:modified xsi:type="dcterms:W3CDTF">2016-10-05T18:16:25Z</dcterms:modified>
</cp:coreProperties>
</file>