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</p:sldIdLst>
  <p:sldSz cx="16459200" cy="219456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Myriad Pro" panose="020B0503030403020204" pitchFamily="34" charset="0"/>
      <p:regular r:id="rId9"/>
      <p:bold r:id="rId10"/>
      <p:italic r:id="rId11"/>
      <p:boldItalic r:id="rId12"/>
    </p:embeddedFont>
    <p:embeddedFont>
      <p:font typeface="SimSun" panose="02010600030101010101" pitchFamily="2" charset="-122"/>
      <p:regular r:id="rId13"/>
    </p:embeddedFont>
    <p:embeddedFont>
      <p:font typeface="Adobe Fangsong Std R" panose="02020400000000000000" pitchFamily="18" charset="-128"/>
      <p:regular r:id="rId14"/>
    </p:embeddedFont>
  </p:embeddedFontLst>
  <p:defaultTextStyle>
    <a:defPPr>
      <a:defRPr lang="en-US"/>
    </a:defPPr>
    <a:lvl1pPr marL="0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1pPr>
    <a:lvl2pPr marL="984717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2pPr>
    <a:lvl3pPr marL="1969435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3pPr>
    <a:lvl4pPr marL="2954152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4pPr>
    <a:lvl5pPr marL="3938869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5pPr>
    <a:lvl6pPr marL="4923587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6pPr>
    <a:lvl7pPr marL="5908304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7pPr>
    <a:lvl8pPr marL="6893022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8pPr>
    <a:lvl9pPr marL="7877739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184" userDrawn="1">
          <p15:clr>
            <a:srgbClr val="A4A3A4"/>
          </p15:clr>
        </p15:guide>
        <p15:guide id="3" orient="horz" pos="69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52A4"/>
    <a:srgbClr val="3B3A3A"/>
    <a:srgbClr val="0370B8"/>
    <a:srgbClr val="373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85" autoAdjust="0"/>
    <p:restoredTop sz="94660"/>
  </p:normalViewPr>
  <p:slideViewPr>
    <p:cSldViewPr snapToGrid="0" showGuides="1">
      <p:cViewPr varScale="1">
        <p:scale>
          <a:sx n="26" d="100"/>
          <a:sy n="26" d="100"/>
        </p:scale>
        <p:origin x="1930" y="77"/>
      </p:cViewPr>
      <p:guideLst>
        <p:guide pos="5184"/>
        <p:guide orient="horz" pos="6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18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presProps" Target="presProp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/>
          <p:cNvSpPr>
            <a:spLocks noGrp="1"/>
          </p:cNvSpPr>
          <p:nvPr>
            <p:ph type="title"/>
          </p:nvPr>
        </p:nvSpPr>
        <p:spPr>
          <a:xfrm>
            <a:off x="1131572" y="1168402"/>
            <a:ext cx="14196060" cy="4241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957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0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I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NTERNATIONAL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L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EAD </a:t>
            </a: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P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OISONING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P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REVENTION </a:t>
            </a: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W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EEK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endParaRPr lang="en-US" dirty="0"/>
          </a:p>
        </p:txBody>
      </p:sp>
      <p:sp>
        <p:nvSpPr>
          <p:cNvPr id="5" name="Rectangle: Rounded Corners 4" descr="Gray bar" title="Gray bar"/>
          <p:cNvSpPr/>
          <p:nvPr/>
        </p:nvSpPr>
        <p:spPr>
          <a:xfrm>
            <a:off x="355729" y="435429"/>
            <a:ext cx="3859196" cy="21074742"/>
          </a:xfrm>
          <a:prstGeom prst="roundRect">
            <a:avLst>
              <a:gd name="adj" fmla="val 6878"/>
            </a:avLst>
          </a:prstGeom>
          <a:solidFill>
            <a:srgbClr val="4B4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 descr="培养无铅 儿童, 创建健康未来" title="培养无铅 儿童, 创建健康未来"/>
          <p:cNvGrpSpPr/>
          <p:nvPr/>
        </p:nvGrpSpPr>
        <p:grpSpPr>
          <a:xfrm>
            <a:off x="431428" y="1086046"/>
            <a:ext cx="3799132" cy="6231439"/>
            <a:chOff x="431428" y="1086046"/>
            <a:chExt cx="3799132" cy="6231439"/>
          </a:xfrm>
        </p:grpSpPr>
        <p:pic>
          <p:nvPicPr>
            <p:cNvPr id="6" name="Picture 5" descr="培养无铅 儿童, 创建健康未来" title="培养无铅 儿童, 创建健康未来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8" y="1086046"/>
              <a:ext cx="3473583" cy="6231439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431428" y="3603164"/>
              <a:ext cx="3598662" cy="76283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5400" dirty="0">
                  <a:solidFill>
                    <a:schemeClr val="bg1"/>
                  </a:solidFill>
                  <a:latin typeface="Adobe Fangsong Std R" panose="02020400000000000000" pitchFamily="18" charset="-128"/>
                  <a:ea typeface="Adobe Fangsong Std R" panose="02020400000000000000" pitchFamily="18" charset="-128"/>
                </a:rPr>
                <a:t>培养无铅</a:t>
              </a:r>
              <a:endParaRPr lang="en-US" sz="54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66064" y="4160876"/>
              <a:ext cx="3529391" cy="173118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9600" b="1" dirty="0">
                  <a:solidFill>
                    <a:schemeClr val="bg1"/>
                  </a:solidFill>
                  <a:latin typeface="Adobe Fangsong Std R" panose="02020400000000000000" pitchFamily="18" charset="-128"/>
                  <a:ea typeface="Adobe Fangsong Std R" panose="02020400000000000000" pitchFamily="18" charset="-128"/>
                </a:rPr>
                <a:t>儿童</a:t>
              </a:r>
              <a:endParaRPr lang="en-US" sz="9600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endParaRP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431428" y="5606431"/>
              <a:ext cx="3598662" cy="76283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3600" dirty="0">
                  <a:solidFill>
                    <a:schemeClr val="bg1"/>
                  </a:solidFill>
                  <a:latin typeface="Adobe Fangsong Std R" panose="02020400000000000000" pitchFamily="18" charset="-128"/>
                  <a:ea typeface="Adobe Fangsong Std R" panose="02020400000000000000" pitchFamily="18" charset="-128"/>
                </a:rPr>
                <a:t>创建健康未来</a:t>
              </a:r>
              <a:endParaRPr lang="en-US" sz="36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70131" y="4119530"/>
              <a:ext cx="76042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/>
                  </a:solidFill>
                  <a:latin typeface="Adobe Fangsong Std R" panose="02020400000000000000" pitchFamily="18" charset="-128"/>
                  <a:ea typeface="Adobe Fangsong Std R" panose="02020400000000000000" pitchFamily="18" charset="-128"/>
                </a:rPr>
                <a:t>,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74840" y="19401549"/>
            <a:ext cx="3232676" cy="128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LeadFreeKids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#LPPW2016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0870" y="1323371"/>
            <a:ext cx="10386216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0"/>
              </a:lnSpc>
            </a:pPr>
            <a:r>
              <a:rPr lang="zh-CN" altLang="en-US" sz="13800" dirty="0">
                <a:solidFill>
                  <a:srgbClr val="37343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预防铅中毒</a:t>
            </a:r>
          </a:p>
          <a:p>
            <a:pPr>
              <a:lnSpc>
                <a:spcPts val="14000"/>
              </a:lnSpc>
            </a:pPr>
            <a:r>
              <a:rPr lang="zh-CN" altLang="en-US" sz="13800" dirty="0">
                <a:solidFill>
                  <a:srgbClr val="37343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全国行动周</a:t>
            </a:r>
            <a:endParaRPr lang="en-US" sz="13800" dirty="0">
              <a:solidFill>
                <a:srgbClr val="373435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0870" y="5589226"/>
            <a:ext cx="10699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2016 </a:t>
            </a:r>
            <a:r>
              <a:rPr lang="ja-JP" altLang="en-US" sz="6600" spc="-150" dirty="0">
                <a:solidFill>
                  <a:srgbClr val="0370B8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年</a:t>
            </a:r>
            <a:r>
              <a:rPr lang="ja-JP" altLang="en-US" sz="6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 </a:t>
            </a:r>
            <a:r>
              <a:rPr lang="en-US" altLang="ja-JP" sz="6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10 </a:t>
            </a:r>
            <a:r>
              <a:rPr lang="ja-JP" altLang="en-US" sz="6600" spc="-150" dirty="0">
                <a:solidFill>
                  <a:srgbClr val="0370B8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ja-JP" altLang="en-US" sz="6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 </a:t>
            </a:r>
            <a:r>
              <a:rPr lang="en-US" altLang="ja-JP" sz="6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23</a:t>
            </a:r>
            <a:r>
              <a:rPr lang="ja-JP" altLang="en-US" sz="6600" spc="-150" dirty="0">
                <a:solidFill>
                  <a:srgbClr val="0370B8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日至</a:t>
            </a:r>
            <a:r>
              <a:rPr lang="en-US" altLang="ja-JP" sz="6600" spc="-150" dirty="0">
                <a:solidFill>
                  <a:srgbClr val="0370B8"/>
                </a:solidFill>
                <a:latin typeface="Myriad Pro" panose="020B0503030403020204" pitchFamily="34" charset="0"/>
              </a:rPr>
              <a:t>29</a:t>
            </a:r>
            <a:r>
              <a:rPr lang="ja-JP" altLang="en-US" sz="6600" spc="-150" dirty="0">
                <a:solidFill>
                  <a:srgbClr val="0370B8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日</a:t>
            </a:r>
            <a:endParaRPr lang="en-US" sz="6600" spc="-150" dirty="0">
              <a:solidFill>
                <a:srgbClr val="0370B8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1" name="Rectangle: Rounded Corners 20" descr="Purple bar" title="Purple bar"/>
          <p:cNvSpPr/>
          <p:nvPr/>
        </p:nvSpPr>
        <p:spPr>
          <a:xfrm>
            <a:off x="1155244" y="7541655"/>
            <a:ext cx="14657475" cy="1721581"/>
          </a:xfrm>
          <a:prstGeom prst="roundRect">
            <a:avLst>
              <a:gd name="adj" fmla="val 12189"/>
            </a:avLst>
          </a:prstGeom>
          <a:solidFill>
            <a:srgbClr val="7D6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771010" y="7906243"/>
            <a:ext cx="7996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测试住宅的含铅情况</a:t>
            </a:r>
            <a:endParaRPr lang="en-US" sz="60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36" name="Group 35" descr="Icon of house" title="Icon of house"/>
          <p:cNvGrpSpPr/>
          <p:nvPr/>
        </p:nvGrpSpPr>
        <p:grpSpPr>
          <a:xfrm>
            <a:off x="12995825" y="7300205"/>
            <a:ext cx="2231972" cy="2231972"/>
            <a:chOff x="12995825" y="7300205"/>
            <a:chExt cx="2231972" cy="2231972"/>
          </a:xfrm>
        </p:grpSpPr>
        <p:sp>
          <p:nvSpPr>
            <p:cNvPr id="22" name="Oval 21"/>
            <p:cNvSpPr/>
            <p:nvPr/>
          </p:nvSpPr>
          <p:spPr>
            <a:xfrm>
              <a:off x="12995825" y="7300205"/>
              <a:ext cx="2231972" cy="22319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Icon of house" title="Icon of hous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1994" y="7656888"/>
              <a:ext cx="1574132" cy="1445769"/>
            </a:xfrm>
            <a:prstGeom prst="rect">
              <a:avLst/>
            </a:prstGeom>
          </p:spPr>
        </p:pic>
      </p:grpSp>
      <p:sp>
        <p:nvSpPr>
          <p:cNvPr id="23" name="Rectangle: Rounded Corners 22" descr="Gold bar" title="Gold bar"/>
          <p:cNvSpPr/>
          <p:nvPr/>
        </p:nvSpPr>
        <p:spPr>
          <a:xfrm>
            <a:off x="1155244" y="9554425"/>
            <a:ext cx="14650813" cy="1724128"/>
          </a:xfrm>
          <a:prstGeom prst="roundRect">
            <a:avLst>
              <a:gd name="adj" fmla="val 12189"/>
            </a:avLst>
          </a:prstGeom>
          <a:solidFill>
            <a:srgbClr val="E0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32" name="TextBox 31"/>
          <p:cNvSpPr txBox="1"/>
          <p:nvPr/>
        </p:nvSpPr>
        <p:spPr>
          <a:xfrm>
            <a:off x="1771010" y="9946067"/>
            <a:ext cx="9721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测试您小孩体内的含铅量</a:t>
            </a:r>
            <a:endParaRPr lang="en-US" sz="60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37" name="Group 36" descr="Icon of child" title="Icon of child"/>
          <p:cNvGrpSpPr/>
          <p:nvPr/>
        </p:nvGrpSpPr>
        <p:grpSpPr>
          <a:xfrm>
            <a:off x="12995825" y="9297313"/>
            <a:ext cx="2231972" cy="2231972"/>
            <a:chOff x="12995825" y="9325888"/>
            <a:chExt cx="2231972" cy="2231972"/>
          </a:xfrm>
        </p:grpSpPr>
        <p:sp>
          <p:nvSpPr>
            <p:cNvPr id="24" name="Oval 23"/>
            <p:cNvSpPr/>
            <p:nvPr/>
          </p:nvSpPr>
          <p:spPr>
            <a:xfrm>
              <a:off x="12995825" y="9325888"/>
              <a:ext cx="2231972" cy="22319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Icon of child" title="Icon of chil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2589" y="9652078"/>
              <a:ext cx="1412941" cy="1454296"/>
            </a:xfrm>
            <a:prstGeom prst="rect">
              <a:avLst/>
            </a:prstGeom>
          </p:spPr>
        </p:pic>
      </p:grpSp>
      <p:sp>
        <p:nvSpPr>
          <p:cNvPr id="19" name="Rectangle: Rounded Corners 18" descr="Blue bar" title="Blue bar"/>
          <p:cNvSpPr/>
          <p:nvPr/>
        </p:nvSpPr>
        <p:spPr>
          <a:xfrm>
            <a:off x="1155244" y="11537580"/>
            <a:ext cx="14650813" cy="1724128"/>
          </a:xfrm>
          <a:prstGeom prst="roundRect">
            <a:avLst>
              <a:gd name="adj" fmla="val 12189"/>
            </a:avLst>
          </a:prstGeom>
          <a:solidFill>
            <a:srgbClr val="006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771010" y="12361094"/>
            <a:ext cx="4622331" cy="54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ja-JP" altLang="en-US" sz="60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了解饮用水</a:t>
            </a:r>
            <a:endParaRPr lang="en-US" sz="60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38" name="Group 37" descr="Icon of glass" title="Icon of glass"/>
          <p:cNvGrpSpPr/>
          <p:nvPr/>
        </p:nvGrpSpPr>
        <p:grpSpPr>
          <a:xfrm>
            <a:off x="12995825" y="11330688"/>
            <a:ext cx="2231972" cy="2231972"/>
            <a:chOff x="12995825" y="11330688"/>
            <a:chExt cx="2231972" cy="2231972"/>
          </a:xfrm>
        </p:grpSpPr>
        <p:sp>
          <p:nvSpPr>
            <p:cNvPr id="25" name="Oval 24"/>
            <p:cNvSpPr/>
            <p:nvPr/>
          </p:nvSpPr>
          <p:spPr>
            <a:xfrm>
              <a:off x="12995825" y="11330688"/>
              <a:ext cx="2231972" cy="22319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Icon of glass" title="Icon of glas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3478" y="11576538"/>
              <a:ext cx="812751" cy="1791420"/>
            </a:xfrm>
            <a:prstGeom prst="rect">
              <a:avLst/>
            </a:prstGeom>
          </p:spPr>
        </p:pic>
      </p:grpSp>
      <p:sp>
        <p:nvSpPr>
          <p:cNvPr id="20" name="Rectangle: Rounded Corners 19" descr="Orange bar" title="Orange bar"/>
          <p:cNvSpPr/>
          <p:nvPr/>
        </p:nvSpPr>
        <p:spPr>
          <a:xfrm>
            <a:off x="1155244" y="13532260"/>
            <a:ext cx="14650813" cy="1724128"/>
          </a:xfrm>
          <a:prstGeom prst="roundRect">
            <a:avLst>
              <a:gd name="adj" fmla="val 12189"/>
            </a:avLst>
          </a:prstGeom>
          <a:solidFill>
            <a:srgbClr val="EA6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71010" y="13916824"/>
            <a:ext cx="7180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了解有关铅的事实</a:t>
            </a:r>
            <a:endParaRPr lang="en-US" sz="60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39" name="Group 38" descr="Icon of document" title="Icon of document"/>
          <p:cNvGrpSpPr/>
          <p:nvPr/>
        </p:nvGrpSpPr>
        <p:grpSpPr>
          <a:xfrm>
            <a:off x="12995825" y="13299221"/>
            <a:ext cx="2231972" cy="2231972"/>
            <a:chOff x="12995825" y="13356371"/>
            <a:chExt cx="2231972" cy="2231972"/>
          </a:xfrm>
        </p:grpSpPr>
        <p:sp>
          <p:nvSpPr>
            <p:cNvPr id="26" name="Oval 25"/>
            <p:cNvSpPr/>
            <p:nvPr/>
          </p:nvSpPr>
          <p:spPr>
            <a:xfrm>
              <a:off x="12995825" y="13356371"/>
              <a:ext cx="2231972" cy="22319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Icon of document" title="Icon of docume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0539" y="13754690"/>
              <a:ext cx="1317043" cy="137052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940870" y="16240894"/>
            <a:ext cx="10453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solidFill>
                  <a:srgbClr val="3B3A3A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如需更多以英语提供的信息，</a:t>
            </a:r>
          </a:p>
          <a:p>
            <a:r>
              <a:rPr lang="ja-JP" altLang="en-US" sz="6000" dirty="0">
                <a:solidFill>
                  <a:srgbClr val="3B3A3A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请致电</a:t>
            </a:r>
            <a:r>
              <a:rPr lang="ja-JP" altLang="en-US" sz="6000" dirty="0">
                <a:solidFill>
                  <a:srgbClr val="3B3A3A"/>
                </a:solidFill>
                <a:latin typeface="Myriad Pro" panose="020B0503030403020204" pitchFamily="34" charset="0"/>
                <a:ea typeface="SimSun" panose="02010600030101010101" pitchFamily="2" charset="-122"/>
              </a:rPr>
              <a:t> </a:t>
            </a:r>
            <a:r>
              <a:rPr lang="en-US" altLang="ja-JP" sz="6000" dirty="0">
                <a:solidFill>
                  <a:srgbClr val="3B3A3A"/>
                </a:solidFill>
                <a:latin typeface="Myriad Pro" panose="020B0503030403020204" pitchFamily="34" charset="0"/>
                <a:ea typeface="SimSun" panose="02010600030101010101" pitchFamily="2" charset="-122"/>
              </a:rPr>
              <a:t>1-800-424-</a:t>
            </a:r>
            <a:r>
              <a:rPr lang="fr-FR" sz="6000" dirty="0">
                <a:solidFill>
                  <a:srgbClr val="3B3A3A"/>
                </a:solidFill>
                <a:latin typeface="Myriad Pro" panose="020B0503030403020204" pitchFamily="34" charset="0"/>
                <a:ea typeface="SimSun" panose="02010600030101010101" pitchFamily="2" charset="-122"/>
              </a:rPr>
              <a:t>LEAD (5323)</a:t>
            </a:r>
            <a:endParaRPr lang="en-US" sz="6000" dirty="0">
              <a:solidFill>
                <a:srgbClr val="3B3A3A"/>
              </a:solidFill>
              <a:latin typeface="Myriad Pro" panose="020B0503030403020204" pitchFamily="34" charset="0"/>
              <a:ea typeface="SimSun" panose="02010600030101010101" pitchFamily="2" charset="-122"/>
            </a:endParaRPr>
          </a:p>
        </p:txBody>
      </p:sp>
      <p:pic>
        <p:nvPicPr>
          <p:cNvPr id="12" name="Picture 11" descr="http://www.cdc.gov/nceh/lead" title="http://www.cdc.gov/nceh/lea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0" y="18959090"/>
            <a:ext cx="3096872" cy="15949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48098" y="20546665"/>
            <a:ext cx="297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cdc.gov/</a:t>
            </a:r>
            <a:r>
              <a:rPr lang="en-US" sz="2700" b="1" dirty="0" err="1"/>
              <a:t>nceh</a:t>
            </a:r>
            <a:r>
              <a:rPr lang="en-US" sz="2700" b="1" dirty="0"/>
              <a:t>/lead</a:t>
            </a:r>
          </a:p>
        </p:txBody>
      </p:sp>
      <p:pic>
        <p:nvPicPr>
          <p:cNvPr id="14" name="Picture 13" descr="http://www.hud.gov/lead" title="http://www.hud.gov/lea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48" y="18963103"/>
            <a:ext cx="1669373" cy="16148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21834" y="20546665"/>
            <a:ext cx="2183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hud.gov/lead</a:t>
            </a:r>
          </a:p>
        </p:txBody>
      </p:sp>
      <p:pic>
        <p:nvPicPr>
          <p:cNvPr id="13" name="Picture 12" descr="http://www.epa.gov/lead" title="http://www.epa.gov/lea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527" y="19225850"/>
            <a:ext cx="2785107" cy="1069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42237" y="20546665"/>
            <a:ext cx="2157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epa.gov/lead</a:t>
            </a:r>
          </a:p>
        </p:txBody>
      </p:sp>
    </p:spTree>
    <p:extLst>
      <p:ext uri="{BB962C8B-B14F-4D97-AF65-F5344CB8AC3E}">
        <p14:creationId xmlns:p14="http://schemas.microsoft.com/office/powerpoint/2010/main" val="3200637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94</Words>
  <Application>Microsoft Office PowerPoint</Application>
  <PresentationFormat>Custom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Calibri</vt:lpstr>
      <vt:lpstr>Arial</vt:lpstr>
      <vt:lpstr>Calibri Light</vt:lpstr>
      <vt:lpstr>游ゴシック</vt:lpstr>
      <vt:lpstr>Myriad Pro</vt:lpstr>
      <vt:lpstr>SimSun</vt:lpstr>
      <vt:lpstr>Adobe Fangsong Std R</vt:lpstr>
      <vt:lpstr>Office Theme</vt:lpstr>
      <vt:lpstr>INTERNATIONAL LEAD POISONING PREVENTION WEEK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Drake, Debby A</dc:creator>
  <cp:lastModifiedBy>McShane, Sheila A</cp:lastModifiedBy>
  <cp:revision>25</cp:revision>
  <dcterms:created xsi:type="dcterms:W3CDTF">2016-09-19T13:45:26Z</dcterms:created>
  <dcterms:modified xsi:type="dcterms:W3CDTF">2016-10-04T21:24:45Z</dcterms:modified>
</cp:coreProperties>
</file>