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Myriad Pro" panose="020B0503030403020204" pitchFamily="34" charset="0"/>
      <p:regular r:id="rId8"/>
      <p:bold r:id="rId9"/>
      <p:italic r:id="rId10"/>
      <p:boldItalic r:id="rId11"/>
    </p:embeddedFont>
    <p:embeddedFont>
      <p:font typeface="Adobe Fangsong Std R" panose="02020400000000000000" pitchFamily="18" charset="-128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imSun" panose="02010600030101010101" pitchFamily="2" charset="-122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2A4"/>
    <a:srgbClr val="3B3A3A"/>
    <a:srgbClr val="0370B8"/>
    <a:srgbClr val="37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2016" y="67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80961-5892-460B-AC31-EB2A26D9963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1B3EC-813A-4AE8-BE39-5F0E68996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B3EC-813A-4AE8-BE39-5F0E68996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/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5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I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NTERNATIONAL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L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EAD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OISONING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REVENTION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W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EEK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endParaRPr lang="en-US" dirty="0"/>
          </a:p>
        </p:txBody>
      </p:sp>
      <p:sp>
        <p:nvSpPr>
          <p:cNvPr id="38" name="Rectangle: Rounded Corners 37" descr="Gray bar" title="Gray bar"/>
          <p:cNvSpPr/>
          <p:nvPr/>
        </p:nvSpPr>
        <p:spPr>
          <a:xfrm>
            <a:off x="212171" y="206679"/>
            <a:ext cx="1791392" cy="9645041"/>
          </a:xfrm>
          <a:prstGeom prst="roundRect">
            <a:avLst>
              <a:gd name="adj" fmla="val 6878"/>
            </a:avLst>
          </a:prstGeom>
          <a:solidFill>
            <a:srgbClr val="4B4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 descr="培养无铅 儿童, 创建健康未来" title="培养无铅 儿童, 创建健康未来"/>
          <p:cNvGrpSpPr/>
          <p:nvPr/>
        </p:nvGrpSpPr>
        <p:grpSpPr>
          <a:xfrm>
            <a:off x="231775" y="436634"/>
            <a:ext cx="1733550" cy="2892558"/>
            <a:chOff x="231775" y="436634"/>
            <a:chExt cx="1733550" cy="2892558"/>
          </a:xfrm>
        </p:grpSpPr>
        <p:pic>
          <p:nvPicPr>
            <p:cNvPr id="58" name="Picture 57" descr="培养无铅 儿童, 创建健康未来" title="培养无铅 儿童, 创建健康未来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21" y="436634"/>
              <a:ext cx="1612395" cy="2892558"/>
            </a:xfrm>
            <a:prstGeom prst="rect">
              <a:avLst/>
            </a:prstGeom>
          </p:spPr>
        </p:pic>
        <p:sp>
          <p:nvSpPr>
            <p:cNvPr id="59" name="Title 1" descr="培养无铅 "/>
            <p:cNvSpPr txBox="1">
              <a:spLocks/>
            </p:cNvSpPr>
            <p:nvPr/>
          </p:nvSpPr>
          <p:spPr>
            <a:xfrm>
              <a:off x="275819" y="1735225"/>
              <a:ext cx="1670456" cy="3540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7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培养无铅</a:t>
              </a:r>
              <a:endParaRPr lang="en-US" sz="27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231775" y="1981200"/>
              <a:ext cx="1638300" cy="8035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700" b="1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儿童</a:t>
              </a:r>
              <a:endParaRPr lang="en-US" sz="4700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>
            <a:xfrm>
              <a:off x="294869" y="2649917"/>
              <a:ext cx="1670456" cy="3540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8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创建健康未来</a:t>
              </a:r>
              <a:endParaRPr lang="en-US" sz="18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90675" y="1803400"/>
              <a:ext cx="35298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,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65263" y="8867775"/>
            <a:ext cx="157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LeadFreeKids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#LPPW2016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8889" y="493499"/>
            <a:ext cx="4095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0"/>
              </a:lnSpc>
            </a:pPr>
            <a:r>
              <a:rPr lang="zh-CN" altLang="en-US" sz="61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预防铅中毒</a:t>
            </a:r>
          </a:p>
          <a:p>
            <a:pPr>
              <a:lnSpc>
                <a:spcPts val="7000"/>
              </a:lnSpc>
            </a:pPr>
            <a:r>
              <a:rPr lang="zh-CN" altLang="en-US" sz="61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全国行动周</a:t>
            </a:r>
            <a:endParaRPr lang="en-US" sz="61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48889" y="2515491"/>
            <a:ext cx="489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2016 </a:t>
            </a:r>
            <a:r>
              <a:rPr lang="ja-JP" altLang="en-US" sz="3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ja-JP" altLang="en-US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 </a:t>
            </a:r>
            <a:r>
              <a:rPr lang="en-US" altLang="ja-JP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10 </a:t>
            </a:r>
            <a:r>
              <a:rPr lang="ja-JP" altLang="en-US" sz="3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ja-JP" altLang="en-US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 </a:t>
            </a:r>
            <a:r>
              <a:rPr lang="en-US" altLang="ja-JP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23</a:t>
            </a:r>
            <a:r>
              <a:rPr lang="ja-JP" altLang="en-US" sz="3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日至</a:t>
            </a:r>
            <a:r>
              <a:rPr lang="en-US" altLang="ja-JP" sz="3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29</a:t>
            </a:r>
            <a:r>
              <a:rPr lang="ja-JP" altLang="en-US" sz="3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lang="en-US" sz="3600" spc="-150" dirty="0">
              <a:solidFill>
                <a:srgbClr val="0370B8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1" name="Rectangle: Rounded Corners 40" descr="Purple bar" title="Purple bar"/>
          <p:cNvSpPr/>
          <p:nvPr/>
        </p:nvSpPr>
        <p:spPr>
          <a:xfrm>
            <a:off x="641488" y="3462928"/>
            <a:ext cx="6705600" cy="785222"/>
          </a:xfrm>
          <a:prstGeom prst="roundRect">
            <a:avLst>
              <a:gd name="adj" fmla="val 12189"/>
            </a:avLst>
          </a:prstGeom>
          <a:solidFill>
            <a:srgbClr val="7D6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66751" y="3604092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测试住宅的含铅情况</a:t>
            </a:r>
            <a:endParaRPr lang="en-US" sz="3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8" name="Group 7" descr="Icon of house" title="Icon of house"/>
          <p:cNvGrpSpPr/>
          <p:nvPr/>
        </p:nvGrpSpPr>
        <p:grpSpPr>
          <a:xfrm>
            <a:off x="6042040" y="3352801"/>
            <a:ext cx="1018014" cy="1018014"/>
            <a:chOff x="6042040" y="3352801"/>
            <a:chExt cx="1018014" cy="1018014"/>
          </a:xfrm>
        </p:grpSpPr>
        <p:sp>
          <p:nvSpPr>
            <p:cNvPr id="42" name="Oval 41"/>
            <p:cNvSpPr/>
            <p:nvPr/>
          </p:nvSpPr>
          <p:spPr>
            <a:xfrm>
              <a:off x="6042040" y="3352801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Icon of house" title="Icon of hous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13" y="3515486"/>
              <a:ext cx="717970" cy="659423"/>
            </a:xfrm>
            <a:prstGeom prst="rect">
              <a:avLst/>
            </a:prstGeom>
          </p:spPr>
        </p:pic>
      </p:grpSp>
      <p:sp>
        <p:nvSpPr>
          <p:cNvPr id="44" name="Rectangle: Rounded Corners 43" descr="Gold bar" title="Gold bar"/>
          <p:cNvSpPr/>
          <p:nvPr/>
        </p:nvSpPr>
        <p:spPr>
          <a:xfrm>
            <a:off x="641488" y="4393996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E0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66751" y="4524075"/>
            <a:ext cx="4434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测试您小孩体内的含铅量</a:t>
            </a:r>
            <a:endParaRPr lang="en-US" sz="3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9" name="Group 8" descr="Icon of child" title="Icon of child"/>
          <p:cNvGrpSpPr/>
          <p:nvPr/>
        </p:nvGrpSpPr>
        <p:grpSpPr>
          <a:xfrm>
            <a:off x="6042040" y="4276726"/>
            <a:ext cx="1018014" cy="1018014"/>
            <a:chOff x="6042040" y="4276726"/>
            <a:chExt cx="1018014" cy="1018014"/>
          </a:xfrm>
        </p:grpSpPr>
        <p:sp>
          <p:nvSpPr>
            <p:cNvPr id="45" name="Oval 44"/>
            <p:cNvSpPr/>
            <p:nvPr/>
          </p:nvSpPr>
          <p:spPr>
            <a:xfrm>
              <a:off x="6042040" y="4276726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Icon of child" title="Icon of chil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373" y="4425503"/>
              <a:ext cx="644450" cy="663312"/>
            </a:xfrm>
            <a:prstGeom prst="rect">
              <a:avLst/>
            </a:prstGeom>
          </p:spPr>
        </p:pic>
      </p:grpSp>
      <p:sp>
        <p:nvSpPr>
          <p:cNvPr id="39" name="Rectangle: Rounded Corners 38" descr="Blue bar" title="Blue bar"/>
          <p:cNvSpPr/>
          <p:nvPr/>
        </p:nvSpPr>
        <p:spPr>
          <a:xfrm>
            <a:off x="641488" y="5305351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66751" y="5539756"/>
            <a:ext cx="2108269" cy="441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ja-JP" altLang="en-US" sz="3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了解饮用水</a:t>
            </a:r>
            <a:endParaRPr lang="en-US" sz="3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12" name="Group 11" descr="Icon of glass" title="Icon of glass"/>
          <p:cNvGrpSpPr/>
          <p:nvPr/>
        </p:nvGrpSpPr>
        <p:grpSpPr>
          <a:xfrm>
            <a:off x="6042040" y="5191126"/>
            <a:ext cx="1018014" cy="1018014"/>
            <a:chOff x="6042040" y="5191126"/>
            <a:chExt cx="1018014" cy="1018014"/>
          </a:xfrm>
        </p:grpSpPr>
        <p:sp>
          <p:nvSpPr>
            <p:cNvPr id="46" name="Oval 45"/>
            <p:cNvSpPr/>
            <p:nvPr/>
          </p:nvSpPr>
          <p:spPr>
            <a:xfrm>
              <a:off x="6042040" y="5191126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Icon of glass" title="Icon of glas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438" y="5303259"/>
              <a:ext cx="441341" cy="817076"/>
            </a:xfrm>
            <a:prstGeom prst="rect">
              <a:avLst/>
            </a:prstGeom>
          </p:spPr>
        </p:pic>
      </p:grpSp>
      <p:sp>
        <p:nvSpPr>
          <p:cNvPr id="40" name="Rectangle: Rounded Corners 39" descr="Orange bar" title="Orange bar"/>
          <p:cNvSpPr/>
          <p:nvPr/>
        </p:nvSpPr>
        <p:spPr>
          <a:xfrm>
            <a:off x="641488" y="6221341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EA6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66751" y="6357320"/>
            <a:ext cx="32752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了解有关铅的事实</a:t>
            </a:r>
            <a:endParaRPr lang="en-US" sz="3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25" name="Group 24" descr="Icon of glass" title="Icon of glass"/>
          <p:cNvGrpSpPr/>
          <p:nvPr/>
        </p:nvGrpSpPr>
        <p:grpSpPr>
          <a:xfrm>
            <a:off x="6042040" y="6115051"/>
            <a:ext cx="1018014" cy="1018014"/>
            <a:chOff x="6042040" y="6115051"/>
            <a:chExt cx="1018014" cy="1018014"/>
          </a:xfrm>
        </p:grpSpPr>
        <p:sp>
          <p:nvSpPr>
            <p:cNvPr id="47" name="Oval 46"/>
            <p:cNvSpPr/>
            <p:nvPr/>
          </p:nvSpPr>
          <p:spPr>
            <a:xfrm>
              <a:off x="6042040" y="6115051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Icon of document" title="Icon of docume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243" y="6296726"/>
              <a:ext cx="600710" cy="625104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348889" y="7409470"/>
            <a:ext cx="485261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ja-JP" altLang="en-US" sz="28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如需更多以英语提供的信息，</a:t>
            </a:r>
          </a:p>
          <a:p>
            <a:pPr>
              <a:lnSpc>
                <a:spcPts val="3300"/>
              </a:lnSpc>
            </a:pPr>
            <a:r>
              <a:rPr lang="ja-JP" altLang="en-US" sz="28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请致电</a:t>
            </a:r>
            <a:r>
              <a:rPr lang="ja-JP" altLang="en-US" sz="28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 </a:t>
            </a:r>
            <a:r>
              <a:rPr lang="en-US" altLang="ja-JP" sz="28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1-800-424-</a:t>
            </a:r>
            <a:r>
              <a:rPr lang="fr-FR" sz="28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LEAD (5323)</a:t>
            </a:r>
            <a:endParaRPr lang="en-US" sz="28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pic>
        <p:nvPicPr>
          <p:cNvPr id="48" name="Picture 47" descr="http://www.cdc.gov/nceh/lead" title="http://www.cdc.gov/nceh/lea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88" y="8684960"/>
            <a:ext cx="1419225" cy="73093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679838" y="9372600"/>
            <a:ext cx="1380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cdc.gov/</a:t>
            </a:r>
            <a:r>
              <a:rPr lang="en-US" sz="1200" b="1" dirty="0" err="1"/>
              <a:t>nceh</a:t>
            </a:r>
            <a:r>
              <a:rPr lang="en-US" sz="1200" b="1" dirty="0"/>
              <a:t>/lead</a:t>
            </a:r>
          </a:p>
        </p:txBody>
      </p:sp>
      <p:pic>
        <p:nvPicPr>
          <p:cNvPr id="50" name="Picture 49" descr="http://www.hud.gov/lead" title="http://www.hud.gov/lea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38" y="8686800"/>
            <a:ext cx="765035" cy="74005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546738" y="9372600"/>
            <a:ext cx="1059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hud.gov/lead</a:t>
            </a:r>
          </a:p>
        </p:txBody>
      </p:sp>
      <p:pic>
        <p:nvPicPr>
          <p:cNvPr id="49" name="Picture 48" descr="http://www.epa.gov/lead" title="http://www.epa.gov/lea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88" y="8807211"/>
            <a:ext cx="1276350" cy="48994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251713" y="9372600"/>
            <a:ext cx="102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epa.gov/lead</a:t>
            </a:r>
          </a:p>
        </p:txBody>
      </p:sp>
    </p:spTree>
    <p:extLst>
      <p:ext uri="{BB962C8B-B14F-4D97-AF65-F5344CB8AC3E}">
        <p14:creationId xmlns:p14="http://schemas.microsoft.com/office/powerpoint/2010/main" val="320063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95</Words>
  <Application>Microsoft Office PowerPoint</Application>
  <PresentationFormat>Custom</PresentationFormat>
  <Paragraphs>20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Arial</vt:lpstr>
      <vt:lpstr>Myriad Pro</vt:lpstr>
      <vt:lpstr>Adobe Fangsong Std R</vt:lpstr>
      <vt:lpstr>Calibri Light</vt:lpstr>
      <vt:lpstr>游ゴシック</vt:lpstr>
      <vt:lpstr>SimSun</vt:lpstr>
      <vt:lpstr>Office Theme</vt:lpstr>
      <vt:lpstr>INTERNATIONAL LEAD POISONING PREVENTION WEEK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Drake, Debby A</dc:creator>
  <cp:lastModifiedBy>McShane, Sheila A</cp:lastModifiedBy>
  <cp:revision>23</cp:revision>
  <dcterms:created xsi:type="dcterms:W3CDTF">2016-09-19T13:45:26Z</dcterms:created>
  <dcterms:modified xsi:type="dcterms:W3CDTF">2016-10-04T21:03:30Z</dcterms:modified>
</cp:coreProperties>
</file>