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"/>
  </p:notesMasterIdLst>
  <p:sldIdLst>
    <p:sldId id="256" r:id="rId2"/>
  </p:sldIdLst>
  <p:sldSz cx="16459200" cy="21945600"/>
  <p:notesSz cx="6858000" cy="9144000"/>
  <p:embeddedFontLst>
    <p:embeddedFont>
      <p:font typeface="Myriad Pro" panose="020B0503030403020204" pitchFamily="34" charset="0"/>
      <p:regular r:id="rId4"/>
      <p:bold r:id="rId5"/>
      <p:italic r:id="rId6"/>
      <p:boldItalic r:id="rId7"/>
    </p:embeddedFont>
    <p:embeddedFont>
      <p:font typeface="Adobe Fangsong Std R" panose="02020400000000000000" pitchFamily="18" charset="-128"/>
      <p:regular r:id="rId8"/>
    </p:embeddedFon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libri Light" panose="020F0302020204030204" pitchFamily="34" charset="0"/>
      <p:regular r:id="rId13"/>
      <p:italic r:id="rId14"/>
    </p:embeddedFont>
    <p:embeddedFont>
      <p:font typeface="SimSun" panose="02010600030101010101" pitchFamily="2" charset="-122"/>
      <p:regular r:id="rId15"/>
    </p:embeddedFont>
  </p:embeddedFontLst>
  <p:defaultTextStyle>
    <a:defPPr>
      <a:defRPr lang="en-US"/>
    </a:defPPr>
    <a:lvl1pPr marL="0" algn="l" defTabSz="1969435" rtl="0" eaLnBrk="1" latinLnBrk="0" hangingPunct="1">
      <a:defRPr sz="3877" kern="1200">
        <a:solidFill>
          <a:schemeClr val="tx1"/>
        </a:solidFill>
        <a:latin typeface="+mn-lt"/>
        <a:ea typeface="+mn-ea"/>
        <a:cs typeface="+mn-cs"/>
      </a:defRPr>
    </a:lvl1pPr>
    <a:lvl2pPr marL="984717" algn="l" defTabSz="1969435" rtl="0" eaLnBrk="1" latinLnBrk="0" hangingPunct="1">
      <a:defRPr sz="3877" kern="1200">
        <a:solidFill>
          <a:schemeClr val="tx1"/>
        </a:solidFill>
        <a:latin typeface="+mn-lt"/>
        <a:ea typeface="+mn-ea"/>
        <a:cs typeface="+mn-cs"/>
      </a:defRPr>
    </a:lvl2pPr>
    <a:lvl3pPr marL="1969435" algn="l" defTabSz="1969435" rtl="0" eaLnBrk="1" latinLnBrk="0" hangingPunct="1">
      <a:defRPr sz="3877" kern="1200">
        <a:solidFill>
          <a:schemeClr val="tx1"/>
        </a:solidFill>
        <a:latin typeface="+mn-lt"/>
        <a:ea typeface="+mn-ea"/>
        <a:cs typeface="+mn-cs"/>
      </a:defRPr>
    </a:lvl3pPr>
    <a:lvl4pPr marL="2954152" algn="l" defTabSz="1969435" rtl="0" eaLnBrk="1" latinLnBrk="0" hangingPunct="1">
      <a:defRPr sz="3877" kern="1200">
        <a:solidFill>
          <a:schemeClr val="tx1"/>
        </a:solidFill>
        <a:latin typeface="+mn-lt"/>
        <a:ea typeface="+mn-ea"/>
        <a:cs typeface="+mn-cs"/>
      </a:defRPr>
    </a:lvl4pPr>
    <a:lvl5pPr marL="3938869" algn="l" defTabSz="1969435" rtl="0" eaLnBrk="1" latinLnBrk="0" hangingPunct="1">
      <a:defRPr sz="3877" kern="1200">
        <a:solidFill>
          <a:schemeClr val="tx1"/>
        </a:solidFill>
        <a:latin typeface="+mn-lt"/>
        <a:ea typeface="+mn-ea"/>
        <a:cs typeface="+mn-cs"/>
      </a:defRPr>
    </a:lvl5pPr>
    <a:lvl6pPr marL="4923587" algn="l" defTabSz="1969435" rtl="0" eaLnBrk="1" latinLnBrk="0" hangingPunct="1">
      <a:defRPr sz="3877" kern="1200">
        <a:solidFill>
          <a:schemeClr val="tx1"/>
        </a:solidFill>
        <a:latin typeface="+mn-lt"/>
        <a:ea typeface="+mn-ea"/>
        <a:cs typeface="+mn-cs"/>
      </a:defRPr>
    </a:lvl6pPr>
    <a:lvl7pPr marL="5908304" algn="l" defTabSz="1969435" rtl="0" eaLnBrk="1" latinLnBrk="0" hangingPunct="1">
      <a:defRPr sz="3877" kern="1200">
        <a:solidFill>
          <a:schemeClr val="tx1"/>
        </a:solidFill>
        <a:latin typeface="+mn-lt"/>
        <a:ea typeface="+mn-ea"/>
        <a:cs typeface="+mn-cs"/>
      </a:defRPr>
    </a:lvl7pPr>
    <a:lvl8pPr marL="6893022" algn="l" defTabSz="1969435" rtl="0" eaLnBrk="1" latinLnBrk="0" hangingPunct="1">
      <a:defRPr sz="3877" kern="1200">
        <a:solidFill>
          <a:schemeClr val="tx1"/>
        </a:solidFill>
        <a:latin typeface="+mn-lt"/>
        <a:ea typeface="+mn-ea"/>
        <a:cs typeface="+mn-cs"/>
      </a:defRPr>
    </a:lvl8pPr>
    <a:lvl9pPr marL="7877739" algn="l" defTabSz="1969435" rtl="0" eaLnBrk="1" latinLnBrk="0" hangingPunct="1">
      <a:defRPr sz="387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912" userDrawn="1">
          <p15:clr>
            <a:srgbClr val="A4A3A4"/>
          </p15:clr>
        </p15:guide>
        <p15:guide id="2" pos="51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52A4"/>
    <a:srgbClr val="3B3A3A"/>
    <a:srgbClr val="0370B8"/>
    <a:srgbClr val="3734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185" autoAdjust="0"/>
    <p:restoredTop sz="94660"/>
  </p:normalViewPr>
  <p:slideViewPr>
    <p:cSldViewPr snapToGrid="0" showGuides="1">
      <p:cViewPr varScale="1">
        <p:scale>
          <a:sx n="26" d="100"/>
          <a:sy n="26" d="100"/>
        </p:scale>
        <p:origin x="1930" y="77"/>
      </p:cViewPr>
      <p:guideLst>
        <p:guide orient="horz" pos="6912"/>
        <p:guide pos="51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font" Target="fonts/font10.fntdata"/><Relationship Id="rId1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font" Target="fonts/font12.fntdata"/><Relationship Id="rId10" Type="http://schemas.openxmlformats.org/officeDocument/2006/relationships/font" Target="fonts/font7.fntdata"/><Relationship Id="rId19" Type="http://schemas.openxmlformats.org/officeDocument/2006/relationships/tableStyles" Target="tableStyles.xml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44DB7-B14C-47DA-BBF4-B239931D3DCB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A2DCC-2F97-4B1E-9383-DDD47816A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40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A2DCC-2F97-4B1E-9383-DDD47816AC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61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 hidden="1"/>
          <p:cNvSpPr>
            <a:spLocks noGrp="1"/>
          </p:cNvSpPr>
          <p:nvPr>
            <p:ph type="title"/>
          </p:nvPr>
        </p:nvSpPr>
        <p:spPr>
          <a:xfrm>
            <a:off x="1131572" y="1168402"/>
            <a:ext cx="14196060" cy="42418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9573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206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582930" rtl="0" eaLnBrk="1" latinLnBrk="0" hangingPunct="1">
        <a:lnSpc>
          <a:spcPct val="90000"/>
        </a:lnSpc>
        <a:spcBef>
          <a:spcPct val="0"/>
        </a:spcBef>
        <a:buNone/>
        <a:defRPr sz="28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5733" indent="-145733" algn="l" defTabSz="58293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1pPr>
      <a:lvl2pPr marL="43719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2866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02012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31159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60305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89452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185988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477453" indent="-145733" algn="l" defTabSz="58293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1pPr>
      <a:lvl2pPr marL="29146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2pPr>
      <a:lvl3pPr marL="58293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3pPr>
      <a:lvl4pPr marL="87439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45732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74879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04025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sz="4000" b="1" dirty="0">
                <a:solidFill>
                  <a:srgbClr val="373435"/>
                </a:solidFill>
                <a:latin typeface="Myriad Pro" panose="020B0503030403020204" pitchFamily="34" charset="0"/>
              </a:rPr>
              <a:t>I</a:t>
            </a:r>
            <a:r>
              <a:rPr lang="en-US" sz="3200" b="1" dirty="0">
                <a:solidFill>
                  <a:srgbClr val="373435"/>
                </a:solidFill>
                <a:latin typeface="Myriad Pro" panose="020B0503030403020204" pitchFamily="34" charset="0"/>
              </a:rPr>
              <a:t>NTERNATIONAL</a:t>
            </a:r>
            <a:br>
              <a:rPr lang="en-US" sz="3200" b="1" dirty="0">
                <a:solidFill>
                  <a:srgbClr val="373435"/>
                </a:solidFill>
                <a:latin typeface="Myriad Pro" panose="020B0503030403020204" pitchFamily="34" charset="0"/>
              </a:rPr>
            </a:br>
            <a:r>
              <a:rPr lang="en-US" sz="4000" b="1" dirty="0">
                <a:solidFill>
                  <a:srgbClr val="373435"/>
                </a:solidFill>
                <a:latin typeface="Myriad Pro" panose="020B0503030403020204" pitchFamily="34" charset="0"/>
              </a:rPr>
              <a:t>L</a:t>
            </a:r>
            <a:r>
              <a:rPr lang="en-US" sz="3200" b="1" dirty="0">
                <a:solidFill>
                  <a:srgbClr val="373435"/>
                </a:solidFill>
                <a:latin typeface="Myriad Pro" panose="020B0503030403020204" pitchFamily="34" charset="0"/>
              </a:rPr>
              <a:t>EAD </a:t>
            </a:r>
            <a:r>
              <a:rPr lang="en-US" sz="4000" b="1" dirty="0">
                <a:solidFill>
                  <a:srgbClr val="373435"/>
                </a:solidFill>
                <a:latin typeface="Myriad Pro" panose="020B0503030403020204" pitchFamily="34" charset="0"/>
              </a:rPr>
              <a:t>P</a:t>
            </a:r>
            <a:r>
              <a:rPr lang="en-US" sz="3200" b="1" dirty="0">
                <a:solidFill>
                  <a:srgbClr val="373435"/>
                </a:solidFill>
                <a:latin typeface="Myriad Pro" panose="020B0503030403020204" pitchFamily="34" charset="0"/>
              </a:rPr>
              <a:t>OISONING</a:t>
            </a:r>
            <a:br>
              <a:rPr lang="en-US" sz="3200" b="1" dirty="0">
                <a:solidFill>
                  <a:srgbClr val="373435"/>
                </a:solidFill>
                <a:latin typeface="Myriad Pro" panose="020B0503030403020204" pitchFamily="34" charset="0"/>
              </a:rPr>
            </a:br>
            <a:r>
              <a:rPr lang="en-US" sz="4000" b="1" dirty="0">
                <a:solidFill>
                  <a:srgbClr val="373435"/>
                </a:solidFill>
                <a:latin typeface="Myriad Pro" panose="020B0503030403020204" pitchFamily="34" charset="0"/>
              </a:rPr>
              <a:t>P</a:t>
            </a:r>
            <a:r>
              <a:rPr lang="en-US" sz="3200" b="1" dirty="0">
                <a:solidFill>
                  <a:srgbClr val="373435"/>
                </a:solidFill>
                <a:latin typeface="Myriad Pro" panose="020B0503030403020204" pitchFamily="34" charset="0"/>
              </a:rPr>
              <a:t>REVENTION </a:t>
            </a:r>
            <a:r>
              <a:rPr lang="en-US" sz="4000" b="1" dirty="0">
                <a:solidFill>
                  <a:srgbClr val="373435"/>
                </a:solidFill>
                <a:latin typeface="Myriad Pro" panose="020B0503030403020204" pitchFamily="34" charset="0"/>
              </a:rPr>
              <a:t>W</a:t>
            </a:r>
            <a:r>
              <a:rPr lang="en-US" sz="3200" b="1" dirty="0">
                <a:solidFill>
                  <a:srgbClr val="373435"/>
                </a:solidFill>
                <a:latin typeface="Myriad Pro" panose="020B0503030403020204" pitchFamily="34" charset="0"/>
              </a:rPr>
              <a:t>EEK</a:t>
            </a:r>
            <a:br>
              <a:rPr lang="en-US" sz="3200" b="1" dirty="0">
                <a:solidFill>
                  <a:srgbClr val="373435"/>
                </a:solidFill>
                <a:latin typeface="Myriad Pro" panose="020B0503030403020204" pitchFamily="34" charset="0"/>
              </a:rPr>
            </a:br>
            <a:endParaRPr lang="en-US" dirty="0"/>
          </a:p>
        </p:txBody>
      </p:sp>
      <p:sp>
        <p:nvSpPr>
          <p:cNvPr id="6" name="Rectangle: Rounded Corners 5" descr="Gray bar" title="Gray bar"/>
          <p:cNvSpPr/>
          <p:nvPr/>
        </p:nvSpPr>
        <p:spPr>
          <a:xfrm>
            <a:off x="391885" y="440489"/>
            <a:ext cx="3904418" cy="21021795"/>
          </a:xfrm>
          <a:prstGeom prst="roundRect">
            <a:avLst>
              <a:gd name="adj" fmla="val 6878"/>
            </a:avLst>
          </a:prstGeom>
          <a:solidFill>
            <a:srgbClr val="4B4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 descr="تجنيب الأطفال التعرض للرصاص&#10;من أجل مستقبل ينعمون فيه بالصحة"/>
          <p:cNvGrpSpPr/>
          <p:nvPr/>
        </p:nvGrpSpPr>
        <p:grpSpPr>
          <a:xfrm>
            <a:off x="0" y="864355"/>
            <a:ext cx="4622214" cy="3992603"/>
            <a:chOff x="0" y="864355"/>
            <a:chExt cx="4622214" cy="3992603"/>
          </a:xfrm>
        </p:grpSpPr>
        <p:pic>
          <p:nvPicPr>
            <p:cNvPr id="19" name="Picture 18" descr="تجنيب الأطفال التعرض للرصاص&#10;من أجل مستقبل ينعمون فيه بالصحة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613" y="864355"/>
              <a:ext cx="3314989" cy="3992603"/>
            </a:xfrm>
            <a:prstGeom prst="rect">
              <a:avLst/>
            </a:prstGeom>
          </p:spPr>
        </p:pic>
        <p:sp>
          <p:nvSpPr>
            <p:cNvPr id="20" name="Title 1"/>
            <p:cNvSpPr txBox="1">
              <a:spLocks/>
            </p:cNvSpPr>
            <p:nvPr/>
          </p:nvSpPr>
          <p:spPr>
            <a:xfrm>
              <a:off x="0" y="2923002"/>
              <a:ext cx="4622214" cy="77177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ar-AE" sz="2400" dirty="0">
                  <a:solidFill>
                    <a:schemeClr val="bg1"/>
                  </a:solidFill>
                  <a:latin typeface="Myriad Pro" panose="020B0503030403020204" pitchFamily="34" charset="0"/>
                </a:rPr>
                <a:t>تجنيب الأطفال التعرض للرصاص</a:t>
              </a:r>
              <a:endParaRPr lang="en-US" sz="2400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21" name="Title 1"/>
            <p:cNvSpPr txBox="1">
              <a:spLocks/>
            </p:cNvSpPr>
            <p:nvPr/>
          </p:nvSpPr>
          <p:spPr>
            <a:xfrm>
              <a:off x="0" y="3313492"/>
              <a:ext cx="4622214" cy="77177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ar-AE" sz="2400" dirty="0">
                  <a:solidFill>
                    <a:schemeClr val="bg1"/>
                  </a:solidFill>
                  <a:latin typeface="Myriad Pro" panose="020B0503030403020204" pitchFamily="34" charset="0"/>
                </a:rPr>
                <a:t>من أجل مستقبل ينعمون فيه بالصحة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817715" y="19401549"/>
            <a:ext cx="3232676" cy="1281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#</a:t>
            </a:r>
            <a:r>
              <a:rPr lang="en-US" dirty="0" err="1">
                <a:solidFill>
                  <a:schemeClr val="bg1"/>
                </a:solidFill>
                <a:latin typeface="Myriad Pro" panose="020B0503030403020204" pitchFamily="34" charset="0"/>
              </a:rPr>
              <a:t>LeadFreeKids</a:t>
            </a:r>
            <a:endParaRPr 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#LPPW2016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55103" y="2869203"/>
            <a:ext cx="10616293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0"/>
              </a:lnSpc>
            </a:pPr>
            <a:r>
              <a:rPr lang="ar-AE" altLang="zh-CN" sz="10000" dirty="0">
                <a:solidFill>
                  <a:srgbClr val="373435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أسبوع الحملة القومية لمنع</a:t>
            </a:r>
            <a:endParaRPr lang="en-US" sz="10000" dirty="0">
              <a:solidFill>
                <a:srgbClr val="373435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54701" y="4283529"/>
            <a:ext cx="7297645" cy="9900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7000"/>
              </a:lnSpc>
            </a:pPr>
            <a:r>
              <a:rPr lang="ar-AE" sz="10000" dirty="0">
                <a:solidFill>
                  <a:srgbClr val="373435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التسمم بالرصاص</a:t>
            </a:r>
            <a:endParaRPr lang="en-US" sz="10000" dirty="0">
              <a:solidFill>
                <a:srgbClr val="373435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graphicFrame>
        <p:nvGraphicFramePr>
          <p:cNvPr id="32" name="Table 31" descr="من 23 إلى 29 تشرين الأول/ أكتوبر 2016" title="من 23 إلى 29 تشرين الأول/ أكتوبر 20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69846"/>
              </p:ext>
            </p:extLst>
          </p:nvPr>
        </p:nvGraphicFramePr>
        <p:xfrm>
          <a:off x="4678363" y="5725826"/>
          <a:ext cx="11456764" cy="11733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56764">
                  <a:extLst>
                    <a:ext uri="{9D8B030D-6E8A-4147-A177-3AD203B41FA5}">
                      <a16:colId xmlns:a16="http://schemas.microsoft.com/office/drawing/2014/main" val="1633059650"/>
                    </a:ext>
                  </a:extLst>
                </a:gridCol>
              </a:tblGrid>
              <a:tr h="1173397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EG" sz="5600" b="0" dirty="0">
                          <a:solidFill>
                            <a:srgbClr val="006BB7"/>
                          </a:solidFill>
                          <a:effectLst/>
                        </a:rPr>
                        <a:t>من </a:t>
                      </a:r>
                      <a:r>
                        <a:rPr lang="en-GB" sz="5600" b="0" dirty="0">
                          <a:solidFill>
                            <a:srgbClr val="006BB7"/>
                          </a:solidFill>
                          <a:effectLst/>
                        </a:rPr>
                        <a:t>23</a:t>
                      </a:r>
                      <a:r>
                        <a:rPr lang="ar-EG" sz="5600" b="0" dirty="0">
                          <a:solidFill>
                            <a:srgbClr val="006BB7"/>
                          </a:solidFill>
                          <a:effectLst/>
                        </a:rPr>
                        <a:t> إلى </a:t>
                      </a:r>
                      <a:r>
                        <a:rPr lang="en-GB" sz="5600" b="0" dirty="0">
                          <a:solidFill>
                            <a:srgbClr val="006BB7"/>
                          </a:solidFill>
                          <a:effectLst/>
                        </a:rPr>
                        <a:t>29</a:t>
                      </a:r>
                      <a:r>
                        <a:rPr lang="ar-EG" sz="5600" b="0" dirty="0">
                          <a:solidFill>
                            <a:srgbClr val="006BB7"/>
                          </a:solidFill>
                          <a:effectLst/>
                        </a:rPr>
                        <a:t> تشرين الأول/ أكتوبر </a:t>
                      </a:r>
                      <a:r>
                        <a:rPr lang="en-GB" sz="5600" b="0" dirty="0">
                          <a:solidFill>
                            <a:srgbClr val="006BB7"/>
                          </a:solidFill>
                          <a:effectLst/>
                        </a:rPr>
                        <a:t>2016</a:t>
                      </a:r>
                      <a:endParaRPr lang="en-US" sz="5600" b="0" dirty="0">
                        <a:solidFill>
                          <a:srgbClr val="006BB7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407715" marR="40771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9888690"/>
                  </a:ext>
                </a:extLst>
              </a:tr>
            </a:tbl>
          </a:graphicData>
        </a:graphic>
      </p:graphicFrame>
      <p:sp>
        <p:nvSpPr>
          <p:cNvPr id="9" name="Rectangle: Rounded Corners 8" descr="Purple bar" title="Purple bar"/>
          <p:cNvSpPr/>
          <p:nvPr/>
        </p:nvSpPr>
        <p:spPr>
          <a:xfrm>
            <a:off x="1327600" y="7537628"/>
            <a:ext cx="14615153" cy="1711426"/>
          </a:xfrm>
          <a:prstGeom prst="roundRect">
            <a:avLst>
              <a:gd name="adj" fmla="val 12189"/>
            </a:avLst>
          </a:prstGeom>
          <a:solidFill>
            <a:srgbClr val="7D6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8613735" y="7900857"/>
            <a:ext cx="41697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altLang="zh-CN" sz="7200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افحص منزلك</a:t>
            </a:r>
            <a:endParaRPr lang="en-US" sz="7200" dirty="0">
              <a:solidFill>
                <a:schemeClr val="bg1"/>
              </a:solidFill>
              <a:latin typeface="Adobe Fangsong Std R" panose="02020400000000000000" pitchFamily="18" charset="-128"/>
              <a:ea typeface="Adobe Fangsong Std R" panose="02020400000000000000" pitchFamily="18" charset="-128"/>
            </a:endParaRPr>
          </a:p>
        </p:txBody>
      </p:sp>
      <p:grpSp>
        <p:nvGrpSpPr>
          <p:cNvPr id="41" name="Group 40" descr="Icon of house" title="Icon of house"/>
          <p:cNvGrpSpPr/>
          <p:nvPr/>
        </p:nvGrpSpPr>
        <p:grpSpPr>
          <a:xfrm>
            <a:off x="13098343" y="7297602"/>
            <a:ext cx="2218807" cy="2218807"/>
            <a:chOff x="13098343" y="7297602"/>
            <a:chExt cx="2218807" cy="2218807"/>
          </a:xfrm>
        </p:grpSpPr>
        <p:sp>
          <p:nvSpPr>
            <p:cNvPr id="10" name="Oval 9"/>
            <p:cNvSpPr/>
            <p:nvPr/>
          </p:nvSpPr>
          <p:spPr>
            <a:xfrm>
              <a:off x="13098343" y="7297602"/>
              <a:ext cx="2218807" cy="22188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Icon of house" title="Icon of house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2294" y="7652181"/>
              <a:ext cx="1564847" cy="1437242"/>
            </a:xfrm>
            <a:prstGeom prst="rect">
              <a:avLst/>
            </a:prstGeom>
          </p:spPr>
        </p:pic>
      </p:grpSp>
      <p:sp>
        <p:nvSpPr>
          <p:cNvPr id="11" name="Rectangle: Rounded Corners 10" descr="Gold bar" title="Gold bar"/>
          <p:cNvSpPr/>
          <p:nvPr/>
        </p:nvSpPr>
        <p:spPr>
          <a:xfrm>
            <a:off x="1327600" y="9566932"/>
            <a:ext cx="14608509" cy="1713959"/>
          </a:xfrm>
          <a:prstGeom prst="roundRect">
            <a:avLst>
              <a:gd name="adj" fmla="val 12189"/>
            </a:avLst>
          </a:prstGeom>
          <a:solidFill>
            <a:srgbClr val="E0B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8862151" y="9957137"/>
            <a:ext cx="39068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altLang="zh-CN" sz="7200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افحص طفلك</a:t>
            </a:r>
            <a:endParaRPr lang="en-US" sz="7200" dirty="0">
              <a:solidFill>
                <a:schemeClr val="bg1"/>
              </a:solidFill>
              <a:latin typeface="Adobe Fangsong Std R" panose="02020400000000000000" pitchFamily="18" charset="-128"/>
              <a:ea typeface="Adobe Fangsong Std R" panose="02020400000000000000" pitchFamily="18" charset="-128"/>
            </a:endParaRPr>
          </a:p>
        </p:txBody>
      </p:sp>
      <p:grpSp>
        <p:nvGrpSpPr>
          <p:cNvPr id="42" name="Group 41" descr="Icon of child" title="Icon of child"/>
          <p:cNvGrpSpPr/>
          <p:nvPr/>
        </p:nvGrpSpPr>
        <p:grpSpPr>
          <a:xfrm>
            <a:off x="13098343" y="9311337"/>
            <a:ext cx="2218807" cy="2218807"/>
            <a:chOff x="13098343" y="9311337"/>
            <a:chExt cx="2218807" cy="2218807"/>
          </a:xfrm>
        </p:grpSpPr>
        <p:sp>
          <p:nvSpPr>
            <p:cNvPr id="12" name="Oval 11"/>
            <p:cNvSpPr/>
            <p:nvPr/>
          </p:nvSpPr>
          <p:spPr>
            <a:xfrm>
              <a:off x="13098343" y="9311337"/>
              <a:ext cx="2218807" cy="22188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Icon of child" title="Icon of child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2414" y="9635603"/>
              <a:ext cx="1404607" cy="1445718"/>
            </a:xfrm>
            <a:prstGeom prst="rect">
              <a:avLst/>
            </a:prstGeom>
          </p:spPr>
        </p:pic>
      </p:grpSp>
      <p:sp>
        <p:nvSpPr>
          <p:cNvPr id="7" name="Rectangle: Rounded Corners 6" descr="Blue bar" title="Blue bar"/>
          <p:cNvSpPr/>
          <p:nvPr/>
        </p:nvSpPr>
        <p:spPr>
          <a:xfrm>
            <a:off x="1327600" y="11553271"/>
            <a:ext cx="14608509" cy="1713959"/>
          </a:xfrm>
          <a:prstGeom prst="roundRect">
            <a:avLst>
              <a:gd name="adj" fmla="val 12189"/>
            </a:avLst>
          </a:prstGeom>
          <a:solidFill>
            <a:srgbClr val="006A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 descr="Icon of glass" title="Icon of glass"/>
          <p:cNvGrpSpPr/>
          <p:nvPr/>
        </p:nvGrpSpPr>
        <p:grpSpPr>
          <a:xfrm>
            <a:off x="13098343" y="11304313"/>
            <a:ext cx="2218807" cy="2218807"/>
            <a:chOff x="13098343" y="11304313"/>
            <a:chExt cx="2218807" cy="2218807"/>
          </a:xfrm>
        </p:grpSpPr>
        <p:sp>
          <p:nvSpPr>
            <p:cNvPr id="13" name="Oval 12"/>
            <p:cNvSpPr/>
            <p:nvPr/>
          </p:nvSpPr>
          <p:spPr>
            <a:xfrm>
              <a:off x="13098343" y="11304313"/>
              <a:ext cx="2218807" cy="22188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 descr="Icon of glass" title="Icon of glass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42176" y="11548711"/>
              <a:ext cx="961922" cy="1780853"/>
            </a:xfrm>
            <a:prstGeom prst="rect">
              <a:avLst/>
            </a:prstGeom>
          </p:spPr>
        </p:pic>
      </p:grpSp>
      <p:sp>
        <p:nvSpPr>
          <p:cNvPr id="8" name="Rectangle: Rounded Corners 7" descr="Orange bar" title="Orange bar"/>
          <p:cNvSpPr/>
          <p:nvPr/>
        </p:nvSpPr>
        <p:spPr>
          <a:xfrm>
            <a:off x="1327600" y="13549712"/>
            <a:ext cx="14608509" cy="1713959"/>
          </a:xfrm>
          <a:prstGeom prst="roundRect">
            <a:avLst>
              <a:gd name="adj" fmla="val 12189"/>
            </a:avLst>
          </a:prstGeom>
          <a:solidFill>
            <a:srgbClr val="EA6C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8575951" y="13875403"/>
            <a:ext cx="41681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altLang="zh-CN" sz="7200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تسلح بالحقائق</a:t>
            </a:r>
            <a:endParaRPr lang="en-US" sz="7200" dirty="0">
              <a:solidFill>
                <a:schemeClr val="bg1"/>
              </a:solidFill>
              <a:latin typeface="Adobe Fangsong Std R" panose="02020400000000000000" pitchFamily="18" charset="-128"/>
              <a:ea typeface="Adobe Fangsong Std R" panose="02020400000000000000" pitchFamily="18" charset="-128"/>
            </a:endParaRPr>
          </a:p>
        </p:txBody>
      </p:sp>
      <p:grpSp>
        <p:nvGrpSpPr>
          <p:cNvPr id="44" name="Group 43" descr="Icon of document" title="Icon of document"/>
          <p:cNvGrpSpPr/>
          <p:nvPr/>
        </p:nvGrpSpPr>
        <p:grpSpPr>
          <a:xfrm>
            <a:off x="13098343" y="13318048"/>
            <a:ext cx="2218807" cy="2218807"/>
            <a:chOff x="13098343" y="13318048"/>
            <a:chExt cx="2218807" cy="2218807"/>
          </a:xfrm>
        </p:grpSpPr>
        <p:sp>
          <p:nvSpPr>
            <p:cNvPr id="14" name="Oval 13"/>
            <p:cNvSpPr/>
            <p:nvPr/>
          </p:nvSpPr>
          <p:spPr>
            <a:xfrm>
              <a:off x="13098343" y="13318048"/>
              <a:ext cx="2218807" cy="22188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Icon of document" title="Icon of documen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00081" y="13714017"/>
              <a:ext cx="1309274" cy="1362442"/>
            </a:xfrm>
            <a:prstGeom prst="rect">
              <a:avLst/>
            </a:prstGeom>
          </p:spPr>
        </p:pic>
      </p:grpSp>
      <p:sp>
        <p:nvSpPr>
          <p:cNvPr id="29" name="TextBox 28"/>
          <p:cNvSpPr txBox="1"/>
          <p:nvPr/>
        </p:nvSpPr>
        <p:spPr>
          <a:xfrm>
            <a:off x="6976166" y="16130508"/>
            <a:ext cx="7871948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ar-AE" altLang="ja-JP" sz="6600" dirty="0">
                <a:solidFill>
                  <a:srgbClr val="3B3A3A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لمزيد من المعلومات باللغة</a:t>
            </a:r>
            <a:endParaRPr lang="en-US" sz="6600" dirty="0">
              <a:solidFill>
                <a:srgbClr val="3B3A3A"/>
              </a:solidFill>
              <a:latin typeface="Myriad Pro" panose="020B0503030403020204" pitchFamily="34" charset="0"/>
              <a:ea typeface="SimSun" panose="02010600030101010101" pitchFamily="2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048092" y="16966931"/>
            <a:ext cx="6364593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ar-AE" altLang="ja-JP" sz="6600" dirty="0">
                <a:solidFill>
                  <a:srgbClr val="3B3A3A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الإنجليزية، اتصل على</a:t>
            </a:r>
            <a:endParaRPr lang="en-US" sz="6600" dirty="0">
              <a:solidFill>
                <a:srgbClr val="3B3A3A"/>
              </a:solidFill>
              <a:latin typeface="Myriad Pro" panose="020B0503030403020204" pitchFamily="34" charset="0"/>
              <a:ea typeface="SimSun" panose="02010600030101010101" pitchFamily="2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21831" y="17939657"/>
            <a:ext cx="8969828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en-US" altLang="ja-JP" sz="6000" dirty="0">
                <a:solidFill>
                  <a:srgbClr val="3B3A3A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1-800-424-LEAD (5323)</a:t>
            </a:r>
            <a:endParaRPr lang="en-US" sz="6000" dirty="0">
              <a:solidFill>
                <a:srgbClr val="3B3A3A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3" name="Picture 22" descr="http://www.cdc.gov/nceh/lead" title="http://www.cdc.gov/nceh/lea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90" y="18959090"/>
            <a:ext cx="3096872" cy="159495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548098" y="20546665"/>
            <a:ext cx="2970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/>
              <a:t>cdc.gov/</a:t>
            </a:r>
            <a:r>
              <a:rPr lang="en-US" sz="2700" b="1" dirty="0" err="1"/>
              <a:t>nceh</a:t>
            </a:r>
            <a:r>
              <a:rPr lang="en-US" sz="2700" b="1" dirty="0"/>
              <a:t>/lead</a:t>
            </a:r>
          </a:p>
        </p:txBody>
      </p:sp>
      <p:pic>
        <p:nvPicPr>
          <p:cNvPr id="25" name="Picture 24" descr="http://www.hud.gov/lead" title="http://www.hud.gov/lea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548" y="18963103"/>
            <a:ext cx="1669373" cy="161486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9621834" y="20546665"/>
            <a:ext cx="2183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/>
              <a:t>hud.gov/lead</a:t>
            </a:r>
          </a:p>
        </p:txBody>
      </p:sp>
      <p:pic>
        <p:nvPicPr>
          <p:cNvPr id="24" name="Picture 23" descr="http://www.epa.gov/lead" title="http://www.epa.gov/lea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7527" y="19225850"/>
            <a:ext cx="2785107" cy="10691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3342237" y="20546665"/>
            <a:ext cx="2157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/>
              <a:t>epa.gov/lead</a:t>
            </a:r>
          </a:p>
        </p:txBody>
      </p:sp>
      <p:sp>
        <p:nvSpPr>
          <p:cNvPr id="5" name="Rectangle 4"/>
          <p:cNvSpPr/>
          <p:nvPr/>
        </p:nvSpPr>
        <p:spPr>
          <a:xfrm>
            <a:off x="1910668" y="11852608"/>
            <a:ext cx="1091997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7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تعرف على معلومات عن ماء الشرب</a:t>
            </a:r>
            <a:endParaRPr lang="en-US" sz="7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6377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58</Words>
  <Application>Microsoft Office PowerPoint</Application>
  <PresentationFormat>Custom</PresentationFormat>
  <Paragraphs>19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Myriad Pro</vt:lpstr>
      <vt:lpstr>Adobe Fangsong Std R</vt:lpstr>
      <vt:lpstr>Times New Roman</vt:lpstr>
      <vt:lpstr>Calibri</vt:lpstr>
      <vt:lpstr>Arial</vt:lpstr>
      <vt:lpstr>Calibri Light</vt:lpstr>
      <vt:lpstr>SimSun</vt:lpstr>
      <vt:lpstr>Office Theme</vt:lpstr>
      <vt:lpstr>INTERNATIONAL LEAD POISONING PREVENTION WEEK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Drake, Debby A</dc:creator>
  <cp:lastModifiedBy>McShane, Sheila A</cp:lastModifiedBy>
  <cp:revision>29</cp:revision>
  <dcterms:created xsi:type="dcterms:W3CDTF">2016-09-19T13:45:26Z</dcterms:created>
  <dcterms:modified xsi:type="dcterms:W3CDTF">2016-10-04T21:27:39Z</dcterms:modified>
</cp:coreProperties>
</file>