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35" r:id="rId2"/>
    <p:sldId id="273" r:id="rId3"/>
    <p:sldId id="336" r:id="rId4"/>
    <p:sldId id="334" r:id="rId5"/>
    <p:sldId id="316" r:id="rId6"/>
    <p:sldId id="317" r:id="rId7"/>
    <p:sldId id="318" r:id="rId8"/>
    <p:sldId id="319" r:id="rId9"/>
    <p:sldId id="320" r:id="rId10"/>
    <p:sldId id="321" r:id="rId11"/>
    <p:sldId id="344" r:id="rId12"/>
    <p:sldId id="345" r:id="rId13"/>
    <p:sldId id="346" r:id="rId14"/>
    <p:sldId id="347" r:id="rId15"/>
    <p:sldId id="337" r:id="rId16"/>
    <p:sldId id="338" r:id="rId17"/>
    <p:sldId id="339" r:id="rId18"/>
    <p:sldId id="349" r:id="rId19"/>
    <p:sldId id="340" r:id="rId20"/>
    <p:sldId id="350" r:id="rId21"/>
    <p:sldId id="341" r:id="rId22"/>
    <p:sldId id="342" r:id="rId23"/>
    <p:sldId id="343" r:id="rId24"/>
    <p:sldId id="351" r:id="rId25"/>
    <p:sldId id="348"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FF"/>
    <a:srgbClr val="FF3300"/>
    <a:srgbClr val="879F31"/>
    <a:srgbClr val="9BB638"/>
    <a:srgbClr val="859C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08" autoAdjust="0"/>
    <p:restoredTop sz="98061" autoAdjust="0"/>
  </p:normalViewPr>
  <p:slideViewPr>
    <p:cSldViewPr>
      <p:cViewPr>
        <p:scale>
          <a:sx n="100" d="100"/>
          <a:sy n="100" d="100"/>
        </p:scale>
        <p:origin x="-666"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cs typeface="ＭＳ Ｐゴシック"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0A4F052-F102-4731-BED2-40DD6D70BF43}" type="datetime1">
              <a:rPr lang="en-US"/>
              <a:pPr/>
              <a:t>11/7/2012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smtClean="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0E11E8-84C6-4357-BE9A-7B588288882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a:defRPr sz="1300">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970338"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a:defRPr sz="1300">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a:defRPr sz="1300">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a:defRPr sz="1300"/>
            </a:lvl1pPr>
          </a:lstStyle>
          <a:p>
            <a:fld id="{E1EAB15F-6C63-4445-80B2-538D98C7D74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dirty="0" smtClean="0">
              <a:latin typeface="Arial" charset="0"/>
            </a:endParaRPr>
          </a:p>
          <a:p>
            <a:r>
              <a:rPr lang="en-US" dirty="0" smtClean="0">
                <a:latin typeface="Arial"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b="1" dirty="0" smtClean="0">
                <a:latin typeface="Arial" charset="0"/>
              </a:rPr>
              <a:t>All Appropriate Inquiry</a:t>
            </a:r>
            <a:endParaRPr lang="en-US" dirty="0" smtClean="0">
              <a:latin typeface="Arial" charset="0"/>
            </a:endParaRPr>
          </a:p>
          <a:p>
            <a:endParaRPr lang="en-US" dirty="0" smtClean="0">
              <a:latin typeface="Arial" charset="0"/>
            </a:endParaRPr>
          </a:p>
          <a:p>
            <a:r>
              <a:rPr lang="en-US" dirty="0" smtClean="0">
                <a:latin typeface="Arial" charset="0"/>
              </a:rPr>
              <a:t>AAI is a way for a party to voluntary take ownership without assuming liability or becoming responsible for the contamination. There are steps to meet the AAI requirements and I won’t get into all of these, but briefly they include:</a:t>
            </a:r>
          </a:p>
          <a:p>
            <a:endParaRPr lang="en-US" dirty="0" smtClean="0">
              <a:latin typeface="Arial" charset="0"/>
            </a:endParaRPr>
          </a:p>
          <a:p>
            <a:pPr>
              <a:buFontTx/>
              <a:buChar char="-"/>
            </a:pPr>
            <a:r>
              <a:rPr lang="en-US" dirty="0" smtClean="0">
                <a:latin typeface="Arial" charset="0"/>
              </a:rPr>
              <a:t>conducting your Phase 1 environmental assessment within </a:t>
            </a:r>
            <a:r>
              <a:rPr lang="en-US" b="1" dirty="0" smtClean="0">
                <a:latin typeface="Arial" charset="0"/>
              </a:rPr>
              <a:t>6 months (180</a:t>
            </a:r>
            <a:r>
              <a:rPr lang="en-US" b="1" baseline="0" dirty="0" smtClean="0">
                <a:latin typeface="Arial" charset="0"/>
              </a:rPr>
              <a:t> days) </a:t>
            </a:r>
            <a:r>
              <a:rPr lang="en-US" dirty="0" smtClean="0">
                <a:latin typeface="Arial" charset="0"/>
              </a:rPr>
              <a:t>prior </a:t>
            </a:r>
            <a:r>
              <a:rPr lang="en-US" dirty="0" smtClean="0">
                <a:latin typeface="Arial" charset="0"/>
              </a:rPr>
              <a:t>to voluntarily acquiring the property.  The timeframe is very important and Phase 1’s have a limited shelf-life, need to be updated if the acquisition will take longer than a year. </a:t>
            </a:r>
          </a:p>
          <a:p>
            <a:pPr>
              <a:buFontTx/>
              <a:buChar char="-"/>
            </a:pPr>
            <a:r>
              <a:rPr lang="en-US" dirty="0" smtClean="0">
                <a:latin typeface="Arial" charset="0"/>
              </a:rPr>
              <a:t> Once you buy it, you also have the responsibility of taking (or have taken) reasonable steps to control any release once you voluntarily take ownership.  </a:t>
            </a:r>
          </a:p>
          <a:p>
            <a:endParaRPr lang="en-US" dirty="0" smtClean="0">
              <a:latin typeface="Arial" charset="0"/>
            </a:endParaRPr>
          </a:p>
          <a:p>
            <a:r>
              <a:rPr lang="en-US" dirty="0" smtClean="0">
                <a:latin typeface="Arial" charset="0"/>
              </a:rPr>
              <a:t>This is very important because if  a prospective borrower acquired a contaminated property and didn’t do its phase 1 prior to purchase or control the release afterwards,  they may not be eligible for your loan.   So if you are getting calls from prospective borrowers who bought a contaminated site, one of the first things you are going to check is if they did they their AAI.</a:t>
            </a:r>
          </a:p>
          <a:p>
            <a:endParaRPr lang="en-US" dirty="0" smtClean="0">
              <a:latin typeface="Arial" charset="0"/>
            </a:endParaRPr>
          </a:p>
          <a:p>
            <a:r>
              <a:rPr lang="en-US" dirty="0" smtClean="0">
                <a:latin typeface="Arial" charset="0"/>
              </a:rPr>
              <a:t>Just know that this has been done many times in this country and its a fairly common process in real estate transactions and with RLFs.  See PDF "Common Elements" and All Appropriate Inquiry Website.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EAB15F-6C63-4445-80B2-538D98C7D74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EAB15F-6C63-4445-80B2-538D98C7D74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EAB15F-6C63-4445-80B2-538D98C7D74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Ineligible admin costs – proposal preparations, record retention, preparing revisions/changes</a:t>
            </a:r>
            <a:r>
              <a:rPr lang="en-US" baseline="0" dirty="0" smtClean="0"/>
              <a:t> to budgets, scopes of work; maintaining/operating financial systems etc</a:t>
            </a:r>
            <a:endParaRPr lang="en-US" dirty="0"/>
          </a:p>
        </p:txBody>
      </p:sp>
      <p:sp>
        <p:nvSpPr>
          <p:cNvPr id="4" name="Slide Number Placeholder 3"/>
          <p:cNvSpPr>
            <a:spLocks noGrp="1"/>
          </p:cNvSpPr>
          <p:nvPr>
            <p:ph type="sldNum" sz="quarter" idx="10"/>
          </p:nvPr>
        </p:nvSpPr>
        <p:spPr/>
        <p:txBody>
          <a:bodyPr/>
          <a:lstStyle/>
          <a:p>
            <a:fld id="{E1EAB15F-6C63-4445-80B2-538D98C7D74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dirty="0" smtClean="0"/>
              <a:t>. If a few additional samples needed than it is an eligible</a:t>
            </a:r>
            <a:r>
              <a:rPr lang="en-US" baseline="0" dirty="0" smtClean="0"/>
              <a:t> expense.</a:t>
            </a:r>
            <a:endParaRPr lang="en-US" dirty="0"/>
          </a:p>
        </p:txBody>
      </p:sp>
      <p:sp>
        <p:nvSpPr>
          <p:cNvPr id="4" name="Slide Number Placeholder 3"/>
          <p:cNvSpPr>
            <a:spLocks noGrp="1"/>
          </p:cNvSpPr>
          <p:nvPr>
            <p:ph type="sldNum" sz="quarter" idx="10"/>
          </p:nvPr>
        </p:nvSpPr>
        <p:spPr/>
        <p:txBody>
          <a:bodyPr/>
          <a:lstStyle/>
          <a:p>
            <a:fld id="{E1EAB15F-6C63-4445-80B2-538D98C7D74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Eligible – this is cleanup planning. It was already assessed, we just need to delineate what it was to make proper parameters</a:t>
            </a:r>
            <a:r>
              <a:rPr lang="en-US" baseline="0" dirty="0" smtClean="0"/>
              <a:t> for the bid. </a:t>
            </a:r>
          </a:p>
          <a:p>
            <a:r>
              <a:rPr lang="en-US" baseline="0" dirty="0" smtClean="0"/>
              <a:t>3. Ineligible – it would be assessment and would not be allowed. Key is “has not previously been characterized.”</a:t>
            </a:r>
          </a:p>
          <a:p>
            <a:r>
              <a:rPr lang="en-US" baseline="0" dirty="0" smtClean="0"/>
              <a:t>4. Eligible - if there’s enough $$ to cover extra costs they have to remove the buildings to get to contaminated soil.</a:t>
            </a:r>
          </a:p>
          <a:p>
            <a:r>
              <a:rPr lang="en-US" baseline="0" dirty="0" smtClean="0"/>
              <a:t>5. Eligible – yes all of these would be eligible expenses because not outside the cleanup. Required fees are part of the cleanup. All are allowable fees. </a:t>
            </a:r>
            <a:endParaRPr lang="en-US" dirty="0"/>
          </a:p>
        </p:txBody>
      </p:sp>
      <p:sp>
        <p:nvSpPr>
          <p:cNvPr id="4" name="Slide Number Placeholder 3"/>
          <p:cNvSpPr>
            <a:spLocks noGrp="1"/>
          </p:cNvSpPr>
          <p:nvPr>
            <p:ph type="sldNum" sz="quarter" idx="10"/>
          </p:nvPr>
        </p:nvSpPr>
        <p:spPr/>
        <p:txBody>
          <a:bodyPr/>
          <a:lstStyle/>
          <a:p>
            <a:fld id="{E1EAB15F-6C63-4445-80B2-538D98C7D74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dirty="0" smtClean="0">
                <a:latin typeface="Arial" charset="0"/>
              </a:rPr>
              <a:t>The </a:t>
            </a:r>
            <a:r>
              <a:rPr lang="en-US" dirty="0" smtClean="0">
                <a:latin typeface="Arial" charset="0"/>
              </a:rPr>
              <a:t>City cannot give a subgrant to the city for $700,000 – this amount exceeds the subgrant limit of $200,000, and a grantee can only subgrant 50% of its budget.  Furthermore, the City only has $600,000 of hazardous substance funds (no petroleum on this site).   To get the site cleaned, one option is for the non-profit to update its phase 1 to purchase the property (and meet AAI requirements) and then they would be eligible for a loan for the cleanup, providing it has adequate financial resources to payback the loan.  Or they could get a $200,000 subgrant and combine it with a loan for the remaining portion.  For the subgrant to work, the non-profit would need to take ownership and do</a:t>
            </a:r>
            <a:r>
              <a:rPr lang="en-US" baseline="0" dirty="0" smtClean="0">
                <a:latin typeface="Arial" charset="0"/>
              </a:rPr>
              <a:t> AAI to acquire the property and assert BFFP status</a:t>
            </a:r>
            <a:r>
              <a:rPr lang="en-US" dirty="0" smtClean="0">
                <a:latin typeface="Arial" charset="0"/>
              </a:rPr>
              <a:t>.  Alternatively, the City could acquire the property and conduct the cleanup (and loan to itself).  The City also should know that by </a:t>
            </a:r>
            <a:r>
              <a:rPr lang="en-US" dirty="0" err="1" smtClean="0">
                <a:latin typeface="Arial" charset="0"/>
              </a:rPr>
              <a:t>sugranting</a:t>
            </a:r>
            <a:r>
              <a:rPr lang="en-US" dirty="0" smtClean="0">
                <a:latin typeface="Arial" charset="0"/>
              </a:rPr>
              <a:t>, it is depleting its RLF and diminishing the long term ability to make loans and cleanup sites.  The City should also call its EPA PO to discuss the site and applicant eligibility. </a:t>
            </a:r>
          </a:p>
          <a:p>
            <a:r>
              <a:rPr lang="en-US" dirty="0" smtClean="0">
                <a:latin typeface="Arial" charset="0"/>
              </a:rPr>
              <a:t>Could consider</a:t>
            </a:r>
            <a:r>
              <a:rPr lang="en-US" baseline="0" dirty="0" smtClean="0">
                <a:latin typeface="Arial" charset="0"/>
              </a:rPr>
              <a:t> a subgrant/loan split and then a loan for the rest. Could also apply for a cleanup grant.</a:t>
            </a:r>
            <a:endParaRPr lang="en-US" dirty="0" smtClean="0">
              <a:latin typeface="Arial" charset="0"/>
            </a:endParaRPr>
          </a:p>
        </p:txBody>
      </p:sp>
      <p:sp>
        <p:nvSpPr>
          <p:cNvPr id="39940" name="Slide Number Placeholder 3"/>
          <p:cNvSpPr>
            <a:spLocks noGrp="1"/>
          </p:cNvSpPr>
          <p:nvPr>
            <p:ph type="sldNum" sz="quarter" idx="5"/>
          </p:nvPr>
        </p:nvSpPr>
        <p:spPr>
          <a:noFill/>
        </p:spPr>
        <p:txBody>
          <a:bodyPr/>
          <a:lstStyle/>
          <a:p>
            <a:fld id="{0F9CC094-B933-4379-951E-28A4B1246A9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100" dirty="0" smtClean="0">
                <a:latin typeface="Arial" charset="0"/>
              </a:rPr>
              <a:t>Answer </a:t>
            </a:r>
            <a:r>
              <a:rPr lang="en-US" sz="1100" dirty="0" smtClean="0">
                <a:latin typeface="Arial" charset="0"/>
              </a:rPr>
              <a:t>(not provided to participants):  As an RLF manager, it’s common to get a call from someone who says “I’ve heard about your fund and I have a possible cleanup project, and let’s talk to see if this could work.”  </a:t>
            </a:r>
          </a:p>
          <a:p>
            <a:r>
              <a:rPr lang="en-US" sz="1100" dirty="0" smtClean="0">
                <a:latin typeface="Arial" charset="0"/>
              </a:rPr>
              <a:t>So, as RLF manager you need to get some more information and you want to ask:  </a:t>
            </a:r>
          </a:p>
          <a:p>
            <a:r>
              <a:rPr lang="en-US" sz="1100" dirty="0" smtClean="0">
                <a:latin typeface="Arial" charset="0"/>
              </a:rPr>
              <a:t>Has a phase 1 or phase 2 been established? </a:t>
            </a:r>
          </a:p>
          <a:p>
            <a:r>
              <a:rPr lang="en-US" sz="1100" dirty="0" smtClean="0">
                <a:latin typeface="Arial" charset="0"/>
              </a:rPr>
              <a:t>Is the site part of the State Voluntary Cleanup Program? </a:t>
            </a:r>
          </a:p>
          <a:p>
            <a:r>
              <a:rPr lang="en-US" sz="1100" dirty="0" smtClean="0">
                <a:latin typeface="Arial" charset="0"/>
              </a:rPr>
              <a:t>Is the site on a CERCLA list or a National Priorities List or is there a state or federal enforcement action”?</a:t>
            </a:r>
          </a:p>
          <a:p>
            <a:r>
              <a:rPr lang="en-US" sz="1100" dirty="0" smtClean="0">
                <a:latin typeface="Arial" charset="0"/>
              </a:rPr>
              <a:t>Did you conduct your AAI within </a:t>
            </a:r>
            <a:r>
              <a:rPr lang="en-US" sz="1100" dirty="0" smtClean="0">
                <a:latin typeface="Arial" charset="0"/>
              </a:rPr>
              <a:t>180 days prior </a:t>
            </a:r>
            <a:r>
              <a:rPr lang="en-US" sz="1100" dirty="0" smtClean="0">
                <a:latin typeface="Arial" charset="0"/>
              </a:rPr>
              <a:t>to purchase? </a:t>
            </a:r>
          </a:p>
          <a:p>
            <a:r>
              <a:rPr lang="en-US" sz="1100" dirty="0" smtClean="0">
                <a:latin typeface="Arial" charset="0"/>
              </a:rPr>
              <a:t>When did they buy it?</a:t>
            </a:r>
          </a:p>
          <a:p>
            <a:r>
              <a:rPr lang="en-US" sz="1100" dirty="0" smtClean="0">
                <a:latin typeface="Arial" charset="0"/>
              </a:rPr>
              <a:t>Is Sustainable Ventures affiliated with the responsible party? </a:t>
            </a:r>
          </a:p>
          <a:p>
            <a:r>
              <a:rPr lang="en-US" sz="1100" dirty="0" smtClean="0">
                <a:latin typeface="Arial" charset="0"/>
              </a:rPr>
              <a:t>Is the petroleum commingled with the hazardous substances? </a:t>
            </a:r>
          </a:p>
          <a:p>
            <a:r>
              <a:rPr lang="en-US" sz="1100" dirty="0" smtClean="0">
                <a:latin typeface="Arial" charset="0"/>
              </a:rPr>
              <a:t>If petroleum is present, has the state determined the site to be eligible? </a:t>
            </a:r>
          </a:p>
          <a:p>
            <a:r>
              <a:rPr lang="en-US" sz="1100" dirty="0" smtClean="0">
                <a:latin typeface="Arial" charset="0"/>
              </a:rPr>
              <a:t>What do they want to use the RLF funds for? (i.e., make sure it’s cleanup related</a:t>
            </a:r>
            <a:r>
              <a:rPr lang="en-US" sz="1100" dirty="0" smtClean="0">
                <a:latin typeface="Arial" charset="0"/>
              </a:rPr>
              <a:t>)</a:t>
            </a:r>
          </a:p>
          <a:p>
            <a:r>
              <a:rPr lang="en-US" sz="1100" dirty="0" smtClean="0">
                <a:latin typeface="Arial" charset="0"/>
              </a:rPr>
              <a:t>Is there an interested private developer? (Just need to have control of the site, don’t have to own it)</a:t>
            </a:r>
          </a:p>
          <a:p>
            <a:r>
              <a:rPr lang="en-US" sz="1100" dirty="0" smtClean="0">
                <a:latin typeface="Arial" charset="0"/>
              </a:rPr>
              <a:t>Davis-Bacon – will you use prevailing wage on the project? </a:t>
            </a:r>
            <a:endParaRPr lang="en-US" sz="1100" dirty="0" smtClean="0">
              <a:latin typeface="Arial" charset="0"/>
            </a:endParaRPr>
          </a:p>
          <a:p>
            <a:r>
              <a:rPr lang="en-US" sz="1100" dirty="0" smtClean="0">
                <a:latin typeface="Arial" charset="0"/>
              </a:rPr>
              <a:t>Others? </a:t>
            </a:r>
          </a:p>
          <a:p>
            <a:r>
              <a:rPr lang="en-US" sz="1100" dirty="0" smtClean="0">
                <a:latin typeface="Arial" charset="0"/>
              </a:rPr>
              <a:t> </a:t>
            </a:r>
          </a:p>
          <a:p>
            <a:r>
              <a:rPr lang="en-US" sz="1100" dirty="0" smtClean="0">
                <a:latin typeface="Arial" charset="0"/>
              </a:rPr>
              <a:t>Once you get this information, a good next step for the RLF Manager is to call your PO to discuss eligibility and then meet with the potential borrower to discuss the application process. </a:t>
            </a:r>
          </a:p>
        </p:txBody>
      </p:sp>
      <p:sp>
        <p:nvSpPr>
          <p:cNvPr id="41988" name="Slide Number Placeholder 3"/>
          <p:cNvSpPr>
            <a:spLocks noGrp="1"/>
          </p:cNvSpPr>
          <p:nvPr>
            <p:ph type="sldNum" sz="quarter" idx="5"/>
          </p:nvPr>
        </p:nvSpPr>
        <p:spPr>
          <a:noFill/>
        </p:spPr>
        <p:txBody>
          <a:bodyPr/>
          <a:lstStyle/>
          <a:p>
            <a:fld id="{CC9F5B84-36FC-47AB-96BC-DCE8C25E74CB}"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dirty="0" smtClean="0"/>
              <a:t>Nonprofit </a:t>
            </a:r>
            <a:r>
              <a:rPr lang="en-US" dirty="0" smtClean="0"/>
              <a:t>incorporates themselves so they are a for-profit agency and wouldn’t be eligible. </a:t>
            </a:r>
          </a:p>
          <a:p>
            <a:r>
              <a:rPr lang="en-US" dirty="0" smtClean="0"/>
              <a:t>Suggestion to update a Phase I,</a:t>
            </a:r>
            <a:r>
              <a:rPr lang="en-US" baseline="0" dirty="0" smtClean="0"/>
              <a:t> transfer site to nonprofit and then once cleanup is done transfer back to for-profit </a:t>
            </a:r>
            <a:r>
              <a:rPr lang="en-US" baseline="0" dirty="0" smtClean="0"/>
              <a:t>group to ensure they retain their credits. </a:t>
            </a:r>
            <a:endParaRPr lang="en-US" baseline="0" dirty="0" smtClean="0"/>
          </a:p>
          <a:p>
            <a:r>
              <a:rPr lang="en-US" baseline="0" dirty="0" smtClean="0"/>
              <a:t>Could the New Market Tax Credits repay the loan?  [Megan checking w/ Charlie]</a:t>
            </a:r>
            <a:endParaRPr lang="en-US" dirty="0"/>
          </a:p>
        </p:txBody>
      </p:sp>
      <p:sp>
        <p:nvSpPr>
          <p:cNvPr id="4" name="Slide Number Placeholder 3"/>
          <p:cNvSpPr>
            <a:spLocks noGrp="1"/>
          </p:cNvSpPr>
          <p:nvPr>
            <p:ph type="sldNum" sz="quarter" idx="10"/>
          </p:nvPr>
        </p:nvSpPr>
        <p:spPr/>
        <p:txBody>
          <a:bodyPr/>
          <a:lstStyle/>
          <a:p>
            <a:fld id="{E1EAB15F-6C63-4445-80B2-538D98C7D74B}"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b="1" u="sng" dirty="0" smtClean="0">
                <a:latin typeface="Arial" charset="0"/>
              </a:rPr>
              <a:t>Eligible Sites</a:t>
            </a:r>
            <a:endParaRPr lang="en-US" dirty="0" smtClean="0">
              <a:latin typeface="Arial" charset="0"/>
            </a:endParaRPr>
          </a:p>
          <a:p>
            <a:endParaRPr lang="en-US" dirty="0" smtClean="0">
              <a:latin typeface="Arial" charset="0"/>
            </a:endParaRPr>
          </a:p>
          <a:p>
            <a:r>
              <a:rPr lang="en-US" dirty="0" smtClean="0">
                <a:latin typeface="Arial" charset="0"/>
              </a:rPr>
              <a:t>With respect </a:t>
            </a:r>
            <a:r>
              <a:rPr lang="en-US" dirty="0" smtClean="0">
                <a:latin typeface="Arial" charset="0"/>
              </a:rPr>
              <a:t>to eligible sites, the first thing that you are going to need to look at is whether it meets the brownfields definition, which was established in early 2002 with the passage of the Brownfields law.  I’m sure you’re all familiar so I won’t repeat but the key point is that there is contamination on the site that is inhibiting the reuse.  </a:t>
            </a:r>
          </a:p>
          <a:p>
            <a:endParaRPr lang="en-US" dirty="0" smtClean="0">
              <a:latin typeface="Arial" charset="0"/>
            </a:endParaRPr>
          </a:p>
          <a:p>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a:t>
            </a:r>
            <a:r>
              <a:rPr lang="en-US" sz="1200" kern="1200" dirty="0" smtClean="0">
                <a:solidFill>
                  <a:schemeClr val="tx1"/>
                </a:solidFill>
                <a:latin typeface="Arial" pitchFamily="-112" charset="0"/>
                <a:ea typeface="ＭＳ Ｐゴシック" charset="-128"/>
                <a:cs typeface="ＭＳ Ｐゴシック" charset="-128"/>
              </a:rPr>
              <a:t>The </a:t>
            </a:r>
            <a:r>
              <a:rPr lang="en-US" sz="1200" kern="1200" dirty="0" smtClean="0">
                <a:solidFill>
                  <a:schemeClr val="tx1"/>
                </a:solidFill>
                <a:latin typeface="Arial" pitchFamily="-112" charset="0"/>
                <a:ea typeface="ＭＳ Ｐゴシック" charset="-128"/>
                <a:cs typeface="ＭＳ Ｐゴシック" charset="-128"/>
              </a:rPr>
              <a:t>answer is yes as long as long as the asbestos and lead-based paint haven't been released to the outside environment.   The windows, doors, walls and roof need to be fully intact to show the contaminants have no way of being released.  When there is no release to the outside environment, CERCLA liability hasn't been triggered.  So, in this case we're able to lend/grant funds even though the borrower is responsible for having the asbestos installed in the first place.</a:t>
            </a:r>
          </a:p>
          <a:p>
            <a:endParaRPr lang="en-US" dirty="0" smtClean="0"/>
          </a:p>
          <a:p>
            <a:r>
              <a:rPr lang="en-US" dirty="0" smtClean="0"/>
              <a:t>3.  It depends. If there is trace amounts of PCB associated</a:t>
            </a:r>
            <a:r>
              <a:rPr lang="en-US" baseline="0" dirty="0" smtClean="0"/>
              <a:t> with the oily residue of a cutting/coating operation than this could be an eligible petroleum site.  </a:t>
            </a:r>
            <a:r>
              <a:rPr lang="en-US" dirty="0" smtClean="0"/>
              <a:t>The state will be a big factor here on whether the state thinks it’s a petroleum site. Is it a low-priority</a:t>
            </a:r>
            <a:r>
              <a:rPr lang="en-US" baseline="0" dirty="0" smtClean="0"/>
              <a:t> for the state? Will they make EPA make the determination? </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1EAB15F-6C63-4445-80B2-538D98C7D74B}"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(Megan) </a:t>
            </a:r>
            <a:r>
              <a:rPr lang="en-US" dirty="0" err="1" smtClean="0"/>
              <a:t>Reqts</a:t>
            </a:r>
            <a:r>
              <a:rPr lang="en-US" baseline="0" dirty="0" smtClean="0"/>
              <a:t> – the recipient is the same entity, so they can’t be a PRP and would have had to acquire the property appropriately. Don’t have to own property if loan, just need access to it.  So at state level could go to an arm of the state such as DOT. Cities may go to housing authority or parks department. Common with Brownfields Redevelopment Authorities in MI. </a:t>
            </a:r>
            <a:endParaRPr lang="en-US" dirty="0"/>
          </a:p>
        </p:txBody>
      </p:sp>
      <p:sp>
        <p:nvSpPr>
          <p:cNvPr id="4" name="Slide Number Placeholder 3"/>
          <p:cNvSpPr>
            <a:spLocks noGrp="1"/>
          </p:cNvSpPr>
          <p:nvPr>
            <p:ph type="sldNum" sz="quarter" idx="10"/>
          </p:nvPr>
        </p:nvSpPr>
        <p:spPr/>
        <p:txBody>
          <a:bodyPr/>
          <a:lstStyle/>
          <a:p>
            <a:fld id="{E1EAB15F-6C63-4445-80B2-538D98C7D74B}"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EAB15F-6C63-4445-80B2-538D98C7D74B}"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smtClean="0">
                <a:latin typeface="Arial" charset="0"/>
              </a:rPr>
              <a:t>A key aspect of meeting the brownfields definition is that the site you intend to cleanup will have a reuse. What we want to avoid is that you start with a dirt field and a chain link fence, and after the cleanup you end up with a dirt field and a chain link fence. Even though the site is clean, the community doesn’t perceive a lot of benefits of that process.  So in order to fully meet the definition, there needs to be a reuse component.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2688" y="696913"/>
            <a:ext cx="4648200" cy="3486150"/>
          </a:xfrm>
          <a:ln/>
        </p:spPr>
      </p:sp>
      <p:sp>
        <p:nvSpPr>
          <p:cNvPr id="23555" name="Rectangle 3"/>
          <p:cNvSpPr>
            <a:spLocks noGrp="1" noChangeArrowheads="1"/>
          </p:cNvSpPr>
          <p:nvPr>
            <p:ph type="body" idx="1"/>
          </p:nvPr>
        </p:nvSpPr>
        <p:spPr>
          <a:xfrm>
            <a:off x="933450" y="4416425"/>
            <a:ext cx="5143500" cy="4183063"/>
          </a:xfrm>
          <a:noFill/>
          <a:ln/>
        </p:spPr>
        <p:txBody>
          <a:bodyPr/>
          <a:lstStyle/>
          <a:p>
            <a:r>
              <a:rPr lang="en-US" b="1" dirty="0" smtClean="0">
                <a:latin typeface="Arial" charset="0"/>
              </a:rPr>
              <a:t>Eligible Sites</a:t>
            </a:r>
            <a:endParaRPr lang="en-US" dirty="0" smtClean="0">
              <a:latin typeface="Arial" charset="0"/>
            </a:endParaRPr>
          </a:p>
          <a:p>
            <a:r>
              <a:rPr lang="en-US" dirty="0" smtClean="0">
                <a:latin typeface="Arial" charset="0"/>
              </a:rPr>
              <a:t>There are many different types of sites that are eligible for loans and subgrant, and this is not really any different than the brownfields grants, and these can include, but are not limited to </a:t>
            </a:r>
          </a:p>
          <a:p>
            <a:pPr>
              <a:buFontTx/>
              <a:buChar char="-"/>
            </a:pPr>
            <a:r>
              <a:rPr lang="en-US" dirty="0" smtClean="0">
                <a:latin typeface="Arial" charset="0"/>
              </a:rPr>
              <a:t>Sites contaminated by various hazardous substances</a:t>
            </a:r>
          </a:p>
          <a:p>
            <a:pPr>
              <a:buFontTx/>
              <a:buChar char="-"/>
            </a:pPr>
            <a:r>
              <a:rPr lang="en-US" dirty="0" smtClean="0">
                <a:latin typeface="Arial" charset="0"/>
              </a:rPr>
              <a:t>Sites contaminated by petroleum or petroleum products</a:t>
            </a:r>
          </a:p>
          <a:p>
            <a:pPr>
              <a:buFontTx/>
              <a:buChar char="-"/>
            </a:pPr>
            <a:r>
              <a:rPr lang="en-US" dirty="0" smtClean="0">
                <a:latin typeface="Arial" charset="0"/>
              </a:rPr>
              <a:t>Sites contaminated by controlled substances</a:t>
            </a:r>
          </a:p>
          <a:p>
            <a:pPr>
              <a:buFontTx/>
              <a:buChar char="-"/>
            </a:pPr>
            <a:r>
              <a:rPr lang="en-US" dirty="0" smtClean="0">
                <a:latin typeface="Arial" charset="0"/>
              </a:rPr>
              <a:t>Mine scared lands</a:t>
            </a:r>
          </a:p>
          <a:p>
            <a:pPr>
              <a:buFontTx/>
              <a:buChar char="-"/>
            </a:pPr>
            <a:r>
              <a:rPr lang="en-US" dirty="0" smtClean="0">
                <a:latin typeface="Arial" charset="0"/>
              </a:rPr>
              <a:t>Sites contaminated with asbestos (common </a:t>
            </a:r>
            <a:r>
              <a:rPr lang="en-US" dirty="0" smtClean="0">
                <a:latin typeface="Arial" charset="0"/>
              </a:rPr>
              <a:t>question. As long as there has not been a release to the environment that triggers CERCLA.)</a:t>
            </a:r>
            <a:endParaRPr lang="en-US" dirty="0" smtClean="0">
              <a:latin typeface="Arial" charset="0"/>
            </a:endParaRPr>
          </a:p>
          <a:p>
            <a:pPr>
              <a:buFontTx/>
              <a:buChar char="-"/>
            </a:pPr>
            <a:r>
              <a:rPr lang="en-US" dirty="0" smtClean="0">
                <a:latin typeface="Arial" charset="0"/>
              </a:rPr>
              <a:t>Sites contaminated with lead based paint</a:t>
            </a:r>
          </a:p>
          <a:p>
            <a:pPr>
              <a:buFontTx/>
              <a:buChar char="-"/>
            </a:pPr>
            <a:r>
              <a:rPr lang="en-US" dirty="0" smtClean="0">
                <a:latin typeface="Arial" charset="0"/>
              </a:rPr>
              <a:t>Among others – really the </a:t>
            </a:r>
            <a:r>
              <a:rPr lang="en-US" dirty="0" smtClean="0">
                <a:latin typeface="Arial" charset="0"/>
              </a:rPr>
              <a:t>definition </a:t>
            </a:r>
            <a:r>
              <a:rPr lang="en-US" dirty="0" smtClean="0">
                <a:latin typeface="Arial" charset="0"/>
              </a:rPr>
              <a:t>is pretty broad and it’s not just limited to narrow list of contaminants.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b="1" dirty="0" smtClean="0">
                <a:latin typeface="Arial" charset="0"/>
              </a:rPr>
              <a:t>Petroleum Sites</a:t>
            </a:r>
            <a:endParaRPr lang="en-US" dirty="0" smtClean="0">
              <a:latin typeface="Arial" charset="0"/>
            </a:endParaRPr>
          </a:p>
          <a:p>
            <a:endParaRPr lang="en-US" dirty="0" smtClean="0">
              <a:latin typeface="Arial" charset="0"/>
            </a:endParaRPr>
          </a:p>
          <a:p>
            <a:r>
              <a:rPr lang="en-US" dirty="0" smtClean="0">
                <a:latin typeface="Arial" charset="0"/>
              </a:rPr>
              <a:t>If anyone has used brownfields funding for sites contaminated with petroleum, you probably know that eligibility is a bit more tricky than for sites with hazardous substances contamination or comingled petroleum and hazardous substances.  Generally, petroleum site eligibility will be determined by the state, and when the state cannot do this, then EPA will make the determination.  Briefly the statutory requirements that need to met include in order to use brownfields funds on a petroleum site include…</a:t>
            </a:r>
          </a:p>
          <a:p>
            <a:endParaRPr lang="en-US" dirty="0" smtClean="0">
              <a:latin typeface="Arial" charset="0"/>
            </a:endParaRPr>
          </a:p>
          <a:p>
            <a:pPr>
              <a:buFontTx/>
              <a:buChar char="-"/>
            </a:pPr>
            <a:r>
              <a:rPr lang="en-US" dirty="0" smtClean="0">
                <a:latin typeface="Arial" charset="0"/>
              </a:rPr>
              <a:t>“relatively low risk” compared to other sites in the state, </a:t>
            </a:r>
          </a:p>
          <a:p>
            <a:pPr>
              <a:buFontTx/>
              <a:buChar char="-"/>
            </a:pPr>
            <a:r>
              <a:rPr lang="en-US" dirty="0" smtClean="0">
                <a:latin typeface="Arial" charset="0"/>
              </a:rPr>
              <a:t>there is no viable responsible party, </a:t>
            </a:r>
          </a:p>
          <a:p>
            <a:pPr>
              <a:buFontTx/>
              <a:buChar char="-"/>
            </a:pPr>
            <a:r>
              <a:rPr lang="en-US" dirty="0" smtClean="0">
                <a:latin typeface="Arial" charset="0"/>
              </a:rPr>
              <a:t>and the applicant cannot be potentially liable for cleaning up the site, </a:t>
            </a:r>
          </a:p>
          <a:p>
            <a:pPr>
              <a:buFontTx/>
              <a:buChar char="-"/>
            </a:pPr>
            <a:r>
              <a:rPr lang="en-US" dirty="0" smtClean="0">
                <a:latin typeface="Arial" charset="0"/>
              </a:rPr>
              <a:t>and no RCRA order – which is the resource conservation and recovery act…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b="1" smtClean="0">
                <a:latin typeface="Arial" charset="0"/>
              </a:rPr>
              <a:t>Sites excluded from the brownfields definition and thus are not eligible are sites:</a:t>
            </a:r>
            <a:endParaRPr lang="en-US" smtClean="0">
              <a:latin typeface="Arial" charset="0"/>
            </a:endParaRPr>
          </a:p>
          <a:p>
            <a:r>
              <a:rPr lang="en-US" smtClean="0">
                <a:latin typeface="Arial" charset="0"/>
              </a:rPr>
              <a:t>The brownfields law excluded some sites from the definition, and these are not eligible for subgrants or loans.  This includes…</a:t>
            </a:r>
          </a:p>
          <a:p>
            <a:pPr>
              <a:buFontTx/>
              <a:buChar char="-"/>
            </a:pPr>
            <a:r>
              <a:rPr lang="en-US" smtClean="0">
                <a:latin typeface="Arial" charset="0"/>
              </a:rPr>
              <a:t>Listed or proposed for listing on NPL or that’s also known as a superfund site. </a:t>
            </a:r>
          </a:p>
          <a:p>
            <a:pPr>
              <a:buFontTx/>
              <a:buChar char="-"/>
            </a:pPr>
            <a:r>
              <a:rPr lang="en-US" smtClean="0">
                <a:latin typeface="Arial" charset="0"/>
              </a:rPr>
              <a:t>Subject to unilateral administrative orders, court orders, administrative orders on consent, </a:t>
            </a:r>
          </a:p>
          <a:p>
            <a:pPr>
              <a:buFontTx/>
              <a:buChar char="-"/>
            </a:pPr>
            <a:r>
              <a:rPr lang="en-US" smtClean="0">
                <a:latin typeface="Arial" charset="0"/>
              </a:rPr>
              <a:t>or judicial consent decrees issued or entered into under CERCLA</a:t>
            </a:r>
          </a:p>
          <a:p>
            <a:pPr>
              <a:buFontTx/>
              <a:buChar char="-"/>
            </a:pPr>
            <a:r>
              <a:rPr lang="en-US" smtClean="0">
                <a:latin typeface="Arial" charset="0"/>
              </a:rPr>
              <a:t>Federal property is not eligible.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dirty="0" smtClean="0">
                <a:latin typeface="Arial" charset="0"/>
              </a:rPr>
              <a:t>Moving from eligible sites, to eligible borrowers and Subgrantees. </a:t>
            </a:r>
            <a:endParaRPr lang="en-US" b="1" dirty="0" smtClean="0">
              <a:latin typeface="Arial" charset="0"/>
            </a:endParaRPr>
          </a:p>
          <a:p>
            <a:r>
              <a:rPr lang="en-US" b="1" dirty="0" smtClean="0">
                <a:latin typeface="Arial" charset="0"/>
              </a:rPr>
              <a:t>Eligible Borrowers</a:t>
            </a:r>
            <a:endParaRPr lang="en-US" dirty="0" smtClean="0">
              <a:latin typeface="Arial" charset="0"/>
            </a:endParaRPr>
          </a:p>
          <a:p>
            <a:pPr>
              <a:buFontTx/>
              <a:buChar char="-"/>
            </a:pPr>
            <a:r>
              <a:rPr lang="en-US" dirty="0" smtClean="0">
                <a:latin typeface="Arial" charset="0"/>
              </a:rPr>
              <a:t>Eligible borrowers can be any public or private entity with control or access of the brownfields site.</a:t>
            </a:r>
          </a:p>
          <a:p>
            <a:pPr>
              <a:buFontTx/>
              <a:buChar char="-"/>
            </a:pPr>
            <a:r>
              <a:rPr lang="en-US" dirty="0" smtClean="0">
                <a:latin typeface="Arial" charset="0"/>
              </a:rPr>
              <a:t>The borrower does not need to own the site they intend to cleanup. </a:t>
            </a:r>
          </a:p>
          <a:p>
            <a:pPr>
              <a:buFontTx/>
              <a:buChar char="-"/>
            </a:pPr>
            <a:r>
              <a:rPr lang="en-US" dirty="0" smtClean="0">
                <a:latin typeface="Arial" charset="0"/>
              </a:rPr>
              <a:t>The grantee can give a loan to itself if that is what you want to do. </a:t>
            </a:r>
            <a:endParaRPr lang="en-US" b="1" dirty="0" smtClean="0">
              <a:latin typeface="Arial" charset="0"/>
            </a:endParaRPr>
          </a:p>
          <a:p>
            <a:r>
              <a:rPr lang="en-US" b="1" dirty="0" smtClean="0">
                <a:latin typeface="Arial" charset="0"/>
              </a:rPr>
              <a:t>Eligible Subgrantees</a:t>
            </a:r>
            <a:endParaRPr lang="en-US" dirty="0" smtClean="0">
              <a:latin typeface="Arial" charset="0"/>
            </a:endParaRPr>
          </a:p>
          <a:p>
            <a:pPr>
              <a:buFontTx/>
              <a:buChar char="-"/>
            </a:pPr>
            <a:r>
              <a:rPr lang="en-US" dirty="0" smtClean="0">
                <a:latin typeface="Arial" charset="0"/>
              </a:rPr>
              <a:t>Eligible sub grantees are limited to cities, states, tribes and other government entities, plus non-profits, as well as quasi governmental redevelopment </a:t>
            </a:r>
            <a:r>
              <a:rPr lang="en-US" dirty="0" smtClean="0">
                <a:latin typeface="Arial" charset="0"/>
              </a:rPr>
              <a:t>authorities</a:t>
            </a:r>
            <a:endParaRPr lang="en-US" dirty="0" smtClean="0">
              <a:latin typeface="Arial" charset="0"/>
            </a:endParaRPr>
          </a:p>
          <a:p>
            <a:pPr>
              <a:buFontTx/>
              <a:buChar char="-"/>
            </a:pPr>
            <a:r>
              <a:rPr lang="en-US" dirty="0" smtClean="0">
                <a:latin typeface="Arial" charset="0"/>
              </a:rPr>
              <a:t>Similar folks who are eligible to receive other types Brownfields grants.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b="1" dirty="0" smtClean="0">
                <a:latin typeface="Arial" charset="0"/>
              </a:rPr>
              <a:t>Sub-grantee Restrictions – </a:t>
            </a:r>
            <a:endParaRPr lang="en-US" dirty="0" smtClean="0">
              <a:latin typeface="Arial" charset="0"/>
            </a:endParaRPr>
          </a:p>
          <a:p>
            <a:pPr>
              <a:buFontTx/>
              <a:buChar char="-"/>
            </a:pPr>
            <a:r>
              <a:rPr lang="en-US" dirty="0" smtClean="0">
                <a:latin typeface="Arial" charset="0"/>
              </a:rPr>
              <a:t>Cannot give subgrant to yourself.  But you can subgrant to a coalition member.  So whoever the primary grantee cannot get a subgrant, but another coalition member can. </a:t>
            </a:r>
          </a:p>
          <a:p>
            <a:pPr>
              <a:buFontTx/>
              <a:buChar char="-"/>
            </a:pPr>
            <a:r>
              <a:rPr lang="en-US" dirty="0" smtClean="0">
                <a:latin typeface="Arial" charset="0"/>
              </a:rPr>
              <a:t>Unlike loans, Must </a:t>
            </a:r>
            <a:r>
              <a:rPr lang="en-US" dirty="0" smtClean="0">
                <a:latin typeface="Arial" charset="0"/>
              </a:rPr>
              <a:t>have ownership of the land at the time the subgrant is awarded and through the end of the project being funded by the sub-grant. </a:t>
            </a:r>
          </a:p>
          <a:p>
            <a:pPr>
              <a:buFontTx/>
              <a:buChar char="-"/>
            </a:pPr>
            <a:r>
              <a:rPr lang="en-US" dirty="0" smtClean="0">
                <a:latin typeface="Arial" charset="0"/>
              </a:rPr>
              <a:t>For profit organizations are not eligible for subgrants. </a:t>
            </a:r>
          </a:p>
          <a:p>
            <a:pPr>
              <a:buFontTx/>
              <a:buChar char="-"/>
            </a:pPr>
            <a:r>
              <a:rPr lang="en-US" dirty="0" smtClean="0">
                <a:latin typeface="Arial" charset="0"/>
              </a:rPr>
              <a:t>Also with subgrants, you can only subgrant $200,000 per site, and a max of 50% of your grant can go towards subgrant and the other 50% has to go towards loans.   While </a:t>
            </a:r>
            <a:r>
              <a:rPr lang="en-US" dirty="0" err="1" smtClean="0">
                <a:latin typeface="Arial" charset="0"/>
              </a:rPr>
              <a:t>subgranting</a:t>
            </a:r>
            <a:r>
              <a:rPr lang="en-US" dirty="0" smtClean="0">
                <a:latin typeface="Arial" charset="0"/>
              </a:rPr>
              <a:t> can fill in an important niche in your financial toolbox, if you give away your money your overall ability to make future loans is diminished. </a:t>
            </a:r>
          </a:p>
          <a:p>
            <a:pPr>
              <a:buFontTx/>
              <a:buChar char="-"/>
            </a:pPr>
            <a:r>
              <a:rPr lang="en-US" dirty="0" smtClean="0">
                <a:latin typeface="Arial" charset="0"/>
              </a:rPr>
              <a:t>Cannot pair two subgrants from separate RLFs for work on one site. </a:t>
            </a:r>
          </a:p>
          <a:p>
            <a:pPr>
              <a:buFontTx/>
              <a:buChar char="-"/>
            </a:pPr>
            <a:r>
              <a:rPr lang="en-US" dirty="0" smtClean="0">
                <a:latin typeface="Arial" charset="0"/>
              </a:rPr>
              <a:t>It is ok to pair a $200k cleanup grant and a $200k RLF subgrant</a:t>
            </a:r>
          </a:p>
          <a:p>
            <a:endParaRPr lang="en-US" dirty="0" smtClean="0">
              <a:latin typeface="Arial" charset="0"/>
            </a:endParaRPr>
          </a:p>
          <a:p>
            <a:r>
              <a:rPr lang="en-US" dirty="0" smtClean="0">
                <a:latin typeface="Arial" charset="0"/>
              </a:rPr>
              <a:t>Probably way more than you ever wanted to know about subgrants.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b="1" dirty="0" smtClean="0">
                <a:latin typeface="Arial" charset="0"/>
              </a:rPr>
              <a:t>CERCLA 107 - Comprehensive Environmental Response, Compensation, and Liability Act</a:t>
            </a:r>
            <a:endParaRPr lang="en-US" dirty="0" smtClean="0">
              <a:latin typeface="Arial" charset="0"/>
            </a:endParaRPr>
          </a:p>
          <a:p>
            <a:r>
              <a:rPr lang="en-US" dirty="0" smtClean="0">
                <a:latin typeface="Arial" charset="0"/>
              </a:rPr>
              <a:t>An important factor with eligibility is that the borrower/subgrantee cannot be considered liable for the contamination they intend to cleanup.  So in other words, you cannot give a loan or a subgrant to a responsible party, which could include:    </a:t>
            </a:r>
          </a:p>
          <a:p>
            <a:r>
              <a:rPr lang="en-US" dirty="0" smtClean="0">
                <a:latin typeface="Arial" charset="0"/>
              </a:rPr>
              <a:t> </a:t>
            </a:r>
          </a:p>
          <a:p>
            <a:pPr>
              <a:buFontTx/>
              <a:buChar char="-"/>
            </a:pPr>
            <a:r>
              <a:rPr lang="en-US" dirty="0" smtClean="0">
                <a:latin typeface="Arial" charset="0"/>
              </a:rPr>
              <a:t>Past owner or operator of the site during release of contamination</a:t>
            </a:r>
          </a:p>
          <a:p>
            <a:pPr>
              <a:buFontTx/>
              <a:buChar char="-"/>
            </a:pPr>
            <a:r>
              <a:rPr lang="en-US" dirty="0" smtClean="0">
                <a:latin typeface="Arial" charset="0"/>
              </a:rPr>
              <a:t>The person who caused or contributed to the contamination</a:t>
            </a:r>
          </a:p>
          <a:p>
            <a:pPr>
              <a:buFontTx/>
              <a:buChar char="-"/>
            </a:pPr>
            <a:r>
              <a:rPr lang="en-US" dirty="0" smtClean="0">
                <a:latin typeface="Arial" charset="0"/>
              </a:rPr>
              <a:t>The Generator or transporter of contamination  </a:t>
            </a:r>
          </a:p>
          <a:p>
            <a:pPr>
              <a:buFontTx/>
              <a:buChar char="-"/>
            </a:pPr>
            <a:r>
              <a:rPr lang="en-US" dirty="0" smtClean="0">
                <a:latin typeface="Arial" charset="0"/>
              </a:rPr>
              <a:t>Those first three are fairly standard, but the </a:t>
            </a:r>
            <a:r>
              <a:rPr lang="en-US" dirty="0" smtClean="0">
                <a:latin typeface="Arial" charset="0"/>
              </a:rPr>
              <a:t>last bullet </a:t>
            </a:r>
            <a:r>
              <a:rPr lang="en-US" dirty="0" smtClean="0">
                <a:latin typeface="Arial" charset="0"/>
              </a:rPr>
              <a:t>is key to the brownfields world, which says that if </a:t>
            </a:r>
            <a:r>
              <a:rPr lang="en-US" dirty="0" smtClean="0">
                <a:latin typeface="Arial" charset="0"/>
              </a:rPr>
              <a:t>the potential borrower or subgrantee voluntarily acquires </a:t>
            </a:r>
            <a:r>
              <a:rPr lang="en-US" dirty="0" smtClean="0">
                <a:latin typeface="Arial" charset="0"/>
              </a:rPr>
              <a:t>a contaminated property without doing your All Appropriate Inquiry (AAI) or prior due diligence, you could be considered liable as well and thus not eligible for brownfields funding. More on AAI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3657600"/>
          </a:xfrm>
          <a:prstGeom prst="rect">
            <a:avLst/>
          </a:prstGeom>
          <a:gradFill rotWithShape="1">
            <a:gsLst>
              <a:gs pos="0">
                <a:schemeClr val="bg2"/>
              </a:gs>
              <a:gs pos="100000">
                <a:srgbClr val="859C30"/>
              </a:gs>
            </a:gsLst>
            <a:lin ang="5400000" scaled="1"/>
          </a:gradFill>
          <a:ln w="9525">
            <a:noFill/>
            <a:miter lim="800000"/>
            <a:headEnd/>
            <a:tailEnd/>
          </a:ln>
          <a:effectLst/>
        </p:spPr>
        <p:txBody>
          <a:bodyPr wrap="none" anchor="ctr"/>
          <a:lstStyle/>
          <a:p>
            <a:pPr>
              <a:defRPr/>
            </a:pPr>
            <a:endParaRPr lang="en-US">
              <a:cs typeface="ＭＳ Ｐゴシック" charset="-128"/>
            </a:endParaRPr>
          </a:p>
        </p:txBody>
      </p:sp>
      <p:sp>
        <p:nvSpPr>
          <p:cNvPr id="48131" name="Rectangle 3"/>
          <p:cNvSpPr>
            <a:spLocks noGrp="1" noChangeArrowheads="1"/>
          </p:cNvSpPr>
          <p:nvPr>
            <p:ph type="ctrTitle"/>
          </p:nvPr>
        </p:nvSpPr>
        <p:spPr>
          <a:xfrm>
            <a:off x="685800" y="2130425"/>
            <a:ext cx="7772400" cy="1470025"/>
          </a:xfrm>
        </p:spPr>
        <p:txBody>
          <a:bodyPr/>
          <a:lstStyle>
            <a:lvl1pPr>
              <a:defRPr b="1"/>
            </a:lvl1pPr>
          </a:lstStyle>
          <a:p>
            <a:r>
              <a:rPr lang="en-US"/>
              <a:t>Click to edit Master title style</a:t>
            </a:r>
          </a:p>
        </p:txBody>
      </p:sp>
      <p:sp>
        <p:nvSpPr>
          <p:cNvPr id="4813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859C30"/>
            </a:gs>
          </a:gsLst>
          <a:lin ang="5400000" scaled="1"/>
        </a:gra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1295400"/>
          </a:xfrm>
          <a:prstGeom prst="rect">
            <a:avLst/>
          </a:prstGeom>
          <a:gradFill rotWithShape="1">
            <a:gsLst>
              <a:gs pos="0">
                <a:schemeClr val="bg2"/>
              </a:gs>
              <a:gs pos="100000">
                <a:srgbClr val="859C30"/>
              </a:gs>
            </a:gsLst>
            <a:lin ang="5400000" scaled="1"/>
          </a:gradFill>
          <a:ln w="9525">
            <a:noFill/>
            <a:miter lim="800000"/>
            <a:headEnd/>
            <a:tailEnd/>
          </a:ln>
          <a:effectLst/>
        </p:spPr>
        <p:txBody>
          <a:bodyPr wrap="none" anchor="ctr"/>
          <a:lstStyle/>
          <a:p>
            <a:pPr>
              <a:defRPr/>
            </a:pPr>
            <a:endParaRPr lang="en-US">
              <a:cs typeface="ＭＳ Ｐゴシック" charset="-128"/>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userDrawn="1"/>
        </p:nvSpPr>
        <p:spPr bwMode="auto">
          <a:xfrm>
            <a:off x="6324600" y="6477000"/>
            <a:ext cx="2743200" cy="274638"/>
          </a:xfrm>
          <a:prstGeom prst="rect">
            <a:avLst/>
          </a:prstGeom>
          <a:noFill/>
          <a:ln w="9525">
            <a:noFill/>
            <a:miter lim="800000"/>
            <a:headEnd/>
            <a:tailEnd/>
          </a:ln>
          <a:effectLst/>
        </p:spPr>
        <p:txBody>
          <a:bodyPr>
            <a:spAutoFit/>
          </a:bodyPr>
          <a:lstStyle/>
          <a:p>
            <a:pPr algn="r">
              <a:spcBef>
                <a:spcPct val="50000"/>
              </a:spcBef>
            </a:pPr>
            <a:fld id="{63CC6BBE-74A7-4628-98F4-77838BE5D0AB}" type="slidenum">
              <a:rPr lang="en-US" sz="1200">
                <a:solidFill>
                  <a:schemeClr val="bg1"/>
                </a:solidFill>
                <a:latin typeface="Adobe Garamond Pro" pitchFamily="18" charset="0"/>
              </a:rPr>
              <a:pPr algn="r">
                <a:spcBef>
                  <a:spcPct val="50000"/>
                </a:spcBef>
              </a:pPr>
              <a:t>‹#›</a:t>
            </a:fld>
            <a:endParaRPr lang="en-US" sz="1200">
              <a:solidFill>
                <a:schemeClr val="bg1"/>
              </a:solidFill>
              <a:latin typeface="Adobe Garamond Pro" pitchFamily="18" charset="0"/>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1"/>
          </a:solidFill>
          <a:latin typeface="Adobe Garamond Pro Bold"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bg1"/>
          </a:solidFill>
          <a:latin typeface="Adobe Garamond Pro Bold"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bg1"/>
          </a:solidFill>
          <a:latin typeface="Adobe Garamond Pro Bold"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bg1"/>
          </a:solidFill>
          <a:latin typeface="Adobe Garamond Pro Bold" pitchFamily="18" charset="0"/>
          <a:ea typeface="ＭＳ Ｐゴシック" charset="-128"/>
          <a:cs typeface="ＭＳ Ｐゴシック" charset="-128"/>
        </a:defRPr>
      </a:lvl5pPr>
      <a:lvl6pPr marL="457200" algn="ctr" rtl="0" fontAlgn="base">
        <a:spcBef>
          <a:spcPct val="0"/>
        </a:spcBef>
        <a:spcAft>
          <a:spcPct val="0"/>
        </a:spcAft>
        <a:defRPr sz="4400">
          <a:solidFill>
            <a:schemeClr val="bg1"/>
          </a:solidFill>
          <a:latin typeface="Adobe Garamond Pro Bold" pitchFamily="18" charset="0"/>
        </a:defRPr>
      </a:lvl6pPr>
      <a:lvl7pPr marL="914400" algn="ctr" rtl="0" fontAlgn="base">
        <a:spcBef>
          <a:spcPct val="0"/>
        </a:spcBef>
        <a:spcAft>
          <a:spcPct val="0"/>
        </a:spcAft>
        <a:defRPr sz="4400">
          <a:solidFill>
            <a:schemeClr val="bg1"/>
          </a:solidFill>
          <a:latin typeface="Adobe Garamond Pro Bold" pitchFamily="18" charset="0"/>
        </a:defRPr>
      </a:lvl7pPr>
      <a:lvl8pPr marL="1371600" algn="ctr" rtl="0" fontAlgn="base">
        <a:spcBef>
          <a:spcPct val="0"/>
        </a:spcBef>
        <a:spcAft>
          <a:spcPct val="0"/>
        </a:spcAft>
        <a:defRPr sz="4400">
          <a:solidFill>
            <a:schemeClr val="bg1"/>
          </a:solidFill>
          <a:latin typeface="Adobe Garamond Pro Bold" pitchFamily="18" charset="0"/>
        </a:defRPr>
      </a:lvl8pPr>
      <a:lvl9pPr marL="1828800" algn="ctr" rtl="0" fontAlgn="base">
        <a:spcBef>
          <a:spcPct val="0"/>
        </a:spcBef>
        <a:spcAft>
          <a:spcPct val="0"/>
        </a:spcAft>
        <a:defRPr sz="4400">
          <a:solidFill>
            <a:schemeClr val="bg1"/>
          </a:solidFill>
          <a:latin typeface="Adobe Garamond Pro Bol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pa.gov/brownfields/rlflst.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background1"/>
          <p:cNvPicPr>
            <a:picLocks noChangeAspect="1" noChangeArrowheads="1"/>
          </p:cNvPicPr>
          <p:nvPr/>
        </p:nvPicPr>
        <p:blipFill>
          <a:blip r:embed="rId3"/>
          <a:srcRect/>
          <a:stretch>
            <a:fillRect/>
          </a:stretch>
        </p:blipFill>
        <p:spPr bwMode="auto">
          <a:xfrm>
            <a:off x="0" y="76200"/>
            <a:ext cx="9144000" cy="6858000"/>
          </a:xfrm>
          <a:prstGeom prst="rect">
            <a:avLst/>
          </a:prstGeom>
          <a:noFill/>
          <a:ln w="9525">
            <a:noFill/>
            <a:miter lim="800000"/>
            <a:headEnd/>
            <a:tailEnd/>
          </a:ln>
        </p:spPr>
      </p:pic>
      <p:sp>
        <p:nvSpPr>
          <p:cNvPr id="16387" name="Rectangle 2"/>
          <p:cNvSpPr>
            <a:spLocks noChangeArrowheads="1"/>
          </p:cNvSpPr>
          <p:nvPr/>
        </p:nvSpPr>
        <p:spPr bwMode="auto">
          <a:xfrm>
            <a:off x="228600" y="609600"/>
            <a:ext cx="8686800" cy="4343400"/>
          </a:xfrm>
          <a:prstGeom prst="rect">
            <a:avLst/>
          </a:prstGeom>
          <a:noFill/>
          <a:ln w="9525">
            <a:noFill/>
            <a:miter lim="800000"/>
            <a:headEnd/>
            <a:tailEnd/>
          </a:ln>
        </p:spPr>
        <p:txBody>
          <a:bodyPr anchor="ctr"/>
          <a:lstStyle/>
          <a:p>
            <a:pPr algn="ctr"/>
            <a:r>
              <a:rPr lang="en-US" sz="4400" b="1" dirty="0">
                <a:solidFill>
                  <a:schemeClr val="bg1"/>
                </a:solidFill>
                <a:latin typeface="Adobe Garamond Pro Bold" pitchFamily="18" charset="0"/>
              </a:rPr>
              <a:t>Brownfields RLF Webinar </a:t>
            </a:r>
            <a:r>
              <a:rPr lang="en-US" sz="4400" b="1" dirty="0" smtClean="0">
                <a:solidFill>
                  <a:schemeClr val="bg1"/>
                </a:solidFill>
                <a:latin typeface="Adobe Garamond Pro Bold" pitchFamily="18" charset="0"/>
              </a:rPr>
              <a:t>Series:</a:t>
            </a:r>
          </a:p>
          <a:p>
            <a:pPr algn="ctr"/>
            <a:r>
              <a:rPr lang="en-US" sz="4400" b="1" dirty="0" smtClean="0">
                <a:solidFill>
                  <a:schemeClr val="bg1"/>
                </a:solidFill>
                <a:latin typeface="Adobe Garamond Pro Bold" pitchFamily="18" charset="0"/>
              </a:rPr>
              <a:t> </a:t>
            </a:r>
            <a:r>
              <a:rPr lang="en-US" sz="4000" b="1" dirty="0">
                <a:solidFill>
                  <a:schemeClr val="bg1"/>
                </a:solidFill>
                <a:latin typeface="Adobe Garamond Pro Bold" pitchFamily="18" charset="0"/>
              </a:rPr>
              <a:t>Site and Applicant </a:t>
            </a:r>
            <a:r>
              <a:rPr lang="en-US" sz="4000" b="1" dirty="0" smtClean="0">
                <a:solidFill>
                  <a:schemeClr val="bg1"/>
                </a:solidFill>
                <a:latin typeface="Adobe Garamond Pro Bold" pitchFamily="18" charset="0"/>
              </a:rPr>
              <a:t>Eligibility</a:t>
            </a:r>
          </a:p>
          <a:p>
            <a:pPr algn="ctr"/>
            <a:endParaRPr lang="en-US" sz="4000" b="1" dirty="0" smtClean="0">
              <a:solidFill>
                <a:schemeClr val="bg1"/>
              </a:solidFill>
              <a:latin typeface="Adobe Garamond Pro Bold" pitchFamily="18" charset="0"/>
            </a:endParaRPr>
          </a:p>
          <a:p>
            <a:r>
              <a:rPr lang="en-US" sz="3200" b="1" dirty="0" smtClean="0">
                <a:solidFill>
                  <a:schemeClr val="bg1"/>
                </a:solidFill>
                <a:latin typeface="Adobe Garamond Pro Bold" pitchFamily="18" charset="0"/>
              </a:rPr>
              <a:t>Call In: 866-299-3188 / code 202 566 2773</a:t>
            </a:r>
          </a:p>
          <a:p>
            <a:pPr algn="ctr"/>
            <a:endParaRPr lang="en-US" sz="4000" b="1" dirty="0" smtClean="0">
              <a:solidFill>
                <a:schemeClr val="bg1"/>
              </a:solidFill>
              <a:latin typeface="Adobe Garamond Pro Bold" pitchFamily="18" charset="0"/>
            </a:endParaRPr>
          </a:p>
          <a:p>
            <a:pPr algn="ctr"/>
            <a:endParaRPr lang="en-US" sz="4400" b="1" dirty="0">
              <a:solidFill>
                <a:schemeClr val="bg1"/>
              </a:solidFill>
              <a:latin typeface="Adobe Garamond Pro Bold" pitchFamily="18" charset="0"/>
            </a:endParaRPr>
          </a:p>
        </p:txBody>
      </p:sp>
      <p:sp>
        <p:nvSpPr>
          <p:cNvPr id="16388" name="Rectangle 2"/>
          <p:cNvSpPr>
            <a:spLocks noChangeArrowheads="1"/>
          </p:cNvSpPr>
          <p:nvPr/>
        </p:nvSpPr>
        <p:spPr bwMode="auto">
          <a:xfrm>
            <a:off x="457200" y="3581400"/>
            <a:ext cx="8077200" cy="1828800"/>
          </a:xfrm>
          <a:prstGeom prst="rect">
            <a:avLst/>
          </a:prstGeom>
          <a:noFill/>
          <a:ln w="9525">
            <a:noFill/>
            <a:miter lim="800000"/>
            <a:headEnd/>
            <a:tailEnd/>
          </a:ln>
        </p:spPr>
        <p:txBody>
          <a:bodyPr anchor="ctr"/>
          <a:lstStyle/>
          <a:p>
            <a:pPr algn="ctr"/>
            <a:r>
              <a:rPr lang="en-US" sz="2800" b="1">
                <a:solidFill>
                  <a:schemeClr val="bg1"/>
                </a:solidFill>
                <a:latin typeface="Adobe Garamond Pro Bold" pitchFamily="18" charset="0"/>
              </a:rPr>
              <a:t/>
            </a:r>
            <a:br>
              <a:rPr lang="en-US" sz="2800" b="1">
                <a:solidFill>
                  <a:schemeClr val="bg1"/>
                </a:solidFill>
                <a:latin typeface="Adobe Garamond Pro Bold" pitchFamily="18" charset="0"/>
              </a:rPr>
            </a:br>
            <a:r>
              <a:rPr lang="en-US" sz="2800" b="1">
                <a:solidFill>
                  <a:schemeClr val="bg1"/>
                </a:solidFill>
                <a:latin typeface="Adobe Garamond Pro Bold" pitchFamily="18" charset="0"/>
              </a:rPr>
              <a:t/>
            </a:r>
            <a:br>
              <a:rPr lang="en-US" sz="2800" b="1">
                <a:solidFill>
                  <a:schemeClr val="bg1"/>
                </a:solidFill>
                <a:latin typeface="Adobe Garamond Pro Bold" pitchFamily="18" charset="0"/>
              </a:rPr>
            </a:br>
            <a:r>
              <a:rPr lang="en-US" sz="2800" b="1">
                <a:solidFill>
                  <a:schemeClr val="bg1"/>
                </a:solidFill>
                <a:latin typeface="Adobe Garamond Pro Bold" pitchFamily="18" charset="0"/>
              </a:rPr>
              <a:t/>
            </a:r>
            <a:br>
              <a:rPr lang="en-US" sz="2800" b="1">
                <a:solidFill>
                  <a:schemeClr val="bg1"/>
                </a:solidFill>
                <a:latin typeface="Adobe Garamond Pro Bold" pitchFamily="18" charset="0"/>
              </a:rPr>
            </a:br>
            <a:r>
              <a:rPr lang="en-US" sz="2800" b="1">
                <a:solidFill>
                  <a:schemeClr val="bg1"/>
                </a:solidFill>
                <a:latin typeface="Adobe Garamond Pro Bold" pitchFamily="18" charset="0"/>
              </a:rPr>
              <a:t/>
            </a:r>
            <a:br>
              <a:rPr lang="en-US" sz="2800" b="1">
                <a:solidFill>
                  <a:schemeClr val="bg1"/>
                </a:solidFill>
                <a:latin typeface="Adobe Garamond Pro Bold" pitchFamily="18" charset="0"/>
              </a:rPr>
            </a:br>
            <a:r>
              <a:rPr lang="en-US" sz="2800" b="1">
                <a:solidFill>
                  <a:schemeClr val="bg1"/>
                </a:solidFill>
                <a:latin typeface="Adobe Garamond Pro Bold" pitchFamily="18" charset="0"/>
              </a:rPr>
              <a:t>November 5, 2012</a:t>
            </a:r>
            <a:br>
              <a:rPr lang="en-US" sz="2800" b="1">
                <a:solidFill>
                  <a:schemeClr val="bg1"/>
                </a:solidFill>
                <a:latin typeface="Adobe Garamond Pro Bold" pitchFamily="18" charset="0"/>
              </a:rPr>
            </a:br>
            <a:endParaRPr lang="en-US" sz="2800" b="1">
              <a:solidFill>
                <a:schemeClr val="bg1"/>
              </a:solidFill>
              <a:latin typeface="Adobe Garamond Pro Bol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0"/>
            <a:ext cx="8229600" cy="1143000"/>
          </a:xfrm>
        </p:spPr>
        <p:txBody>
          <a:bodyPr/>
          <a:lstStyle/>
          <a:p>
            <a:r>
              <a:rPr lang="en-US" dirty="0" smtClean="0"/>
              <a:t>All Appropriate Inquiries (AAI)</a:t>
            </a:r>
          </a:p>
        </p:txBody>
      </p:sp>
      <p:sp>
        <p:nvSpPr>
          <p:cNvPr id="34819" name="Rectangle 3"/>
          <p:cNvSpPr>
            <a:spLocks noChangeArrowheads="1"/>
          </p:cNvSpPr>
          <p:nvPr/>
        </p:nvSpPr>
        <p:spPr bwMode="auto">
          <a:xfrm>
            <a:off x="533400" y="1471613"/>
            <a:ext cx="8305800" cy="5437187"/>
          </a:xfrm>
          <a:prstGeom prst="rect">
            <a:avLst/>
          </a:prstGeom>
          <a:noFill/>
          <a:ln w="12700">
            <a:noFill/>
            <a:miter lim="800000"/>
            <a:headEnd/>
            <a:tailEnd/>
          </a:ln>
        </p:spPr>
        <p:txBody>
          <a:bodyPr>
            <a:spAutoFit/>
          </a:bodyPr>
          <a:lstStyle/>
          <a:p>
            <a:pPr marL="225425" indent="-225425" eaLnBrk="0" hangingPunct="0">
              <a:lnSpc>
                <a:spcPct val="105000"/>
              </a:lnSpc>
              <a:spcBef>
                <a:spcPct val="10000"/>
              </a:spcBef>
              <a:spcAft>
                <a:spcPct val="25000"/>
              </a:spcAft>
              <a:buFontTx/>
              <a:buChar char="•"/>
              <a:tabLst>
                <a:tab pos="225425" algn="l"/>
                <a:tab pos="688975" algn="l"/>
              </a:tabLst>
            </a:pPr>
            <a:r>
              <a:rPr lang="en-US" sz="2400" dirty="0">
                <a:latin typeface="Adobe Garamond Pro" pitchFamily="18" charset="0"/>
              </a:rPr>
              <a:t>AAI is the process of evaluating a property for:</a:t>
            </a:r>
          </a:p>
          <a:p>
            <a:pPr marL="682625" lvl="1" indent="-219075" eaLnBrk="0" hangingPunct="0">
              <a:lnSpc>
                <a:spcPct val="105000"/>
              </a:lnSpc>
              <a:spcBef>
                <a:spcPct val="10000"/>
              </a:spcBef>
              <a:spcAft>
                <a:spcPct val="25000"/>
              </a:spcAft>
              <a:buFontTx/>
              <a:buChar char="•"/>
              <a:tabLst>
                <a:tab pos="225425" algn="l"/>
                <a:tab pos="688975" algn="l"/>
              </a:tabLst>
            </a:pPr>
            <a:r>
              <a:rPr lang="en-US" sz="2200" dirty="0">
                <a:latin typeface="Adobe Garamond Pro" pitchFamily="18" charset="0"/>
              </a:rPr>
              <a:t>Potential environmental contamination</a:t>
            </a:r>
          </a:p>
          <a:p>
            <a:pPr marL="682625" lvl="1" indent="-219075" eaLnBrk="0" hangingPunct="0">
              <a:lnSpc>
                <a:spcPct val="105000"/>
              </a:lnSpc>
              <a:spcBef>
                <a:spcPct val="10000"/>
              </a:spcBef>
              <a:spcAft>
                <a:spcPct val="25000"/>
              </a:spcAft>
              <a:buFontTx/>
              <a:buChar char="•"/>
              <a:tabLst>
                <a:tab pos="225425" algn="l"/>
                <a:tab pos="688975" algn="l"/>
              </a:tabLst>
            </a:pPr>
            <a:r>
              <a:rPr lang="en-US" sz="2200" dirty="0">
                <a:latin typeface="Adobe Garamond Pro" pitchFamily="18" charset="0"/>
              </a:rPr>
              <a:t>Potential liability for environmental contamination</a:t>
            </a:r>
          </a:p>
          <a:p>
            <a:pPr marL="225425" indent="-225425" eaLnBrk="0" hangingPunct="0">
              <a:lnSpc>
                <a:spcPct val="105000"/>
              </a:lnSpc>
              <a:spcBef>
                <a:spcPct val="10000"/>
              </a:spcBef>
              <a:spcAft>
                <a:spcPct val="25000"/>
              </a:spcAft>
              <a:buFontTx/>
              <a:buChar char="•"/>
              <a:tabLst>
                <a:tab pos="225425" algn="l"/>
                <a:tab pos="688975" algn="l"/>
              </a:tabLst>
            </a:pPr>
            <a:r>
              <a:rPr lang="en-US" sz="2400" dirty="0">
                <a:latin typeface="Adobe Garamond Pro" pitchFamily="18" charset="0"/>
              </a:rPr>
              <a:t>Requires Phase I environmental site assessment within </a:t>
            </a:r>
            <a:r>
              <a:rPr lang="en-US" sz="2400" dirty="0" smtClean="0">
                <a:latin typeface="Adobe Garamond Pro" pitchFamily="18" charset="0"/>
              </a:rPr>
              <a:t>6 months (180 days) prior </a:t>
            </a:r>
            <a:r>
              <a:rPr lang="en-US" sz="2400" dirty="0">
                <a:latin typeface="Adobe Garamond Pro" pitchFamily="18" charset="0"/>
              </a:rPr>
              <a:t>to voluntary acquisition. </a:t>
            </a:r>
          </a:p>
          <a:p>
            <a:pPr marL="225425" indent="-225425" eaLnBrk="0" hangingPunct="0">
              <a:lnSpc>
                <a:spcPct val="105000"/>
              </a:lnSpc>
              <a:spcBef>
                <a:spcPct val="10000"/>
              </a:spcBef>
              <a:spcAft>
                <a:spcPct val="25000"/>
              </a:spcAft>
              <a:buFontTx/>
              <a:buChar char="•"/>
              <a:tabLst>
                <a:tab pos="225425" algn="l"/>
                <a:tab pos="688975" algn="l"/>
              </a:tabLst>
            </a:pPr>
            <a:r>
              <a:rPr lang="en-US" sz="2400" dirty="0">
                <a:latin typeface="Adobe Garamond Pro" pitchFamily="18" charset="0"/>
              </a:rPr>
              <a:t>Also known as: “Environmental due diligence” </a:t>
            </a:r>
            <a:br>
              <a:rPr lang="en-US" sz="2400" dirty="0">
                <a:latin typeface="Adobe Garamond Pro" pitchFamily="18" charset="0"/>
              </a:rPr>
            </a:br>
            <a:r>
              <a:rPr lang="en-US" sz="2400" dirty="0">
                <a:latin typeface="Adobe Garamond Pro" pitchFamily="18" charset="0"/>
              </a:rPr>
              <a:t>and “Environmental site assessment </a:t>
            </a:r>
            <a:br>
              <a:rPr lang="en-US" sz="2400" dirty="0">
                <a:latin typeface="Adobe Garamond Pro" pitchFamily="18" charset="0"/>
              </a:rPr>
            </a:br>
            <a:r>
              <a:rPr lang="en-US" sz="2400" dirty="0">
                <a:latin typeface="Adobe Garamond Pro" pitchFamily="18" charset="0"/>
              </a:rPr>
              <a:t>standards”</a:t>
            </a:r>
          </a:p>
          <a:p>
            <a:pPr marL="225425" indent="-225425" eaLnBrk="0" hangingPunct="0">
              <a:lnSpc>
                <a:spcPct val="105000"/>
              </a:lnSpc>
              <a:spcBef>
                <a:spcPct val="10000"/>
              </a:spcBef>
              <a:spcAft>
                <a:spcPct val="25000"/>
              </a:spcAft>
              <a:buFontTx/>
              <a:buChar char="•"/>
              <a:tabLst>
                <a:tab pos="225425" algn="l"/>
                <a:tab pos="688975" algn="l"/>
              </a:tabLst>
            </a:pPr>
            <a:r>
              <a:rPr lang="en-US" sz="2400" dirty="0">
                <a:latin typeface="Adobe Garamond Pro" pitchFamily="18" charset="0"/>
              </a:rPr>
              <a:t>ASTM Standard E1527 - 05 </a:t>
            </a:r>
          </a:p>
          <a:p>
            <a:pPr marL="225425" indent="-225425" eaLnBrk="0" hangingPunct="0">
              <a:lnSpc>
                <a:spcPct val="105000"/>
              </a:lnSpc>
              <a:spcBef>
                <a:spcPct val="10000"/>
              </a:spcBef>
              <a:spcAft>
                <a:spcPct val="25000"/>
              </a:spcAft>
              <a:buFontTx/>
              <a:buChar char="•"/>
              <a:tabLst>
                <a:tab pos="225425" algn="l"/>
                <a:tab pos="688975" algn="l"/>
              </a:tabLst>
            </a:pPr>
            <a:r>
              <a:rPr lang="en-US" sz="2400" dirty="0">
                <a:latin typeface="Adobe Garamond Pro" pitchFamily="18" charset="0"/>
              </a:rPr>
              <a:t>AAI Rule available at: </a:t>
            </a:r>
            <a:br>
              <a:rPr lang="en-US" sz="2400" dirty="0">
                <a:latin typeface="Adobe Garamond Pro" pitchFamily="18" charset="0"/>
              </a:rPr>
            </a:br>
            <a:r>
              <a:rPr lang="en-US" sz="2000" dirty="0">
                <a:latin typeface="Adobe Garamond Pro" pitchFamily="18" charset="0"/>
              </a:rPr>
              <a:t>www.epa.gov/brownfields.regneg.htm</a:t>
            </a:r>
          </a:p>
          <a:p>
            <a:pPr marL="225425" indent="-225425" eaLnBrk="0" hangingPunct="0">
              <a:lnSpc>
                <a:spcPct val="105000"/>
              </a:lnSpc>
              <a:spcBef>
                <a:spcPct val="10000"/>
              </a:spcBef>
              <a:spcAft>
                <a:spcPct val="25000"/>
              </a:spcAft>
              <a:buFontTx/>
              <a:buChar char="•"/>
              <a:tabLst>
                <a:tab pos="225425" algn="l"/>
                <a:tab pos="688975" algn="l"/>
              </a:tabLst>
            </a:pPr>
            <a:endParaRPr lang="en-US" sz="2400" dirty="0">
              <a:latin typeface="Adobe Garamond Pro" pitchFamily="18" charset="0"/>
            </a:endParaRPr>
          </a:p>
        </p:txBody>
      </p:sp>
      <p:pic>
        <p:nvPicPr>
          <p:cNvPr id="34820" name="Picture 4" descr="Brownfields 8"/>
          <p:cNvPicPr>
            <a:picLocks noChangeAspect="1" noChangeArrowheads="1"/>
          </p:cNvPicPr>
          <p:nvPr/>
        </p:nvPicPr>
        <p:blipFill>
          <a:blip r:embed="rId3"/>
          <a:srcRect/>
          <a:stretch>
            <a:fillRect/>
          </a:stretch>
        </p:blipFill>
        <p:spPr bwMode="auto">
          <a:xfrm>
            <a:off x="5791200" y="4267200"/>
            <a:ext cx="3200400" cy="1968500"/>
          </a:xfrm>
          <a:prstGeom prst="rect">
            <a:avLst/>
          </a:prstGeom>
          <a:noFill/>
          <a:ln w="9525">
            <a:solidFill>
              <a:srgbClr val="859C30"/>
            </a:solidFill>
            <a:miter lim="800000"/>
            <a:headEnd/>
            <a:tailEnd/>
          </a:ln>
        </p:spPr>
      </p:pic>
      <p:sp>
        <p:nvSpPr>
          <p:cNvPr id="34821" name="Text Box 5"/>
          <p:cNvSpPr txBox="1">
            <a:spLocks noChangeArrowheads="1"/>
          </p:cNvSpPr>
          <p:nvPr/>
        </p:nvSpPr>
        <p:spPr bwMode="auto">
          <a:xfrm>
            <a:off x="5638800" y="6245225"/>
            <a:ext cx="3124200" cy="304800"/>
          </a:xfrm>
          <a:prstGeom prst="rect">
            <a:avLst/>
          </a:prstGeom>
          <a:noFill/>
          <a:ln w="9525">
            <a:noFill/>
            <a:miter lim="800000"/>
            <a:headEnd/>
            <a:tailEnd/>
          </a:ln>
        </p:spPr>
        <p:txBody>
          <a:bodyPr>
            <a:spAutoFit/>
          </a:bodyPr>
          <a:lstStyle/>
          <a:p>
            <a:pPr algn="ctr">
              <a:spcBef>
                <a:spcPct val="50000"/>
              </a:spcBef>
            </a:pPr>
            <a:r>
              <a:rPr lang="en-US" sz="1400" i="1">
                <a:solidFill>
                  <a:schemeClr val="bg1"/>
                </a:solidFill>
                <a:latin typeface="Arial Narrow" charset="0"/>
              </a:rPr>
              <a:t>Idalia Court RLF Cleanup, Aurora Colorado </a:t>
            </a:r>
          </a:p>
        </p:txBody>
      </p:sp>
      <p:sp>
        <p:nvSpPr>
          <p:cNvPr id="34822" name="Text Box 4"/>
          <p:cNvSpPr txBox="1">
            <a:spLocks noChangeArrowheads="1"/>
          </p:cNvSpPr>
          <p:nvPr/>
        </p:nvSpPr>
        <p:spPr bwMode="auto">
          <a:xfrm>
            <a:off x="76200" y="64770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Eligible</a:t>
            </a:r>
            <a:r>
              <a:rPr lang="en-US" dirty="0" smtClean="0"/>
              <a:t> Uses of RLF Funds</a:t>
            </a:r>
            <a:endParaRPr lang="en-US" dirty="0"/>
          </a:p>
        </p:txBody>
      </p:sp>
      <p:sp>
        <p:nvSpPr>
          <p:cNvPr id="3" name="Content Placeholder 2"/>
          <p:cNvSpPr>
            <a:spLocks noGrp="1"/>
          </p:cNvSpPr>
          <p:nvPr>
            <p:ph idx="1"/>
          </p:nvPr>
        </p:nvSpPr>
        <p:spPr>
          <a:xfrm>
            <a:off x="228600" y="1524000"/>
            <a:ext cx="8763000" cy="4953000"/>
          </a:xfrm>
        </p:spPr>
        <p:txBody>
          <a:bodyPr/>
          <a:lstStyle/>
          <a:p>
            <a:pPr marL="933450" lvl="1" indent="-457200">
              <a:buFont typeface="+mj-lt"/>
              <a:buAutoNum type="arabicPeriod"/>
            </a:pPr>
            <a:r>
              <a:rPr lang="en-US" sz="2400" dirty="0" smtClean="0">
                <a:latin typeface="Calibri" charset="0"/>
              </a:rPr>
              <a:t>Site eligibility per CERCLA 104(k)</a:t>
            </a:r>
          </a:p>
          <a:p>
            <a:pPr marL="933450" lvl="1" indent="-457200">
              <a:buFont typeface="+mj-lt"/>
              <a:buAutoNum type="arabicPeriod"/>
            </a:pPr>
            <a:r>
              <a:rPr lang="en-US" sz="2400" dirty="0" smtClean="0">
                <a:latin typeface="Calibri" charset="0"/>
              </a:rPr>
              <a:t>Installation of fences, warning signs, or other security or site control precautions</a:t>
            </a:r>
          </a:p>
          <a:p>
            <a:pPr marL="933450" lvl="1" indent="-457200">
              <a:buFont typeface="+mj-lt"/>
              <a:buAutoNum type="arabicPeriod"/>
            </a:pPr>
            <a:r>
              <a:rPr lang="en-US" sz="2400" dirty="0" smtClean="0">
                <a:latin typeface="Calibri" charset="0"/>
              </a:rPr>
              <a:t>Preparing an Analysis of Brownfields Cleanup Alternatives (ABCA)</a:t>
            </a:r>
          </a:p>
          <a:p>
            <a:pPr marL="933450" lvl="1" indent="-457200">
              <a:buFont typeface="+mj-lt"/>
              <a:buAutoNum type="arabicPeriod"/>
            </a:pPr>
            <a:r>
              <a:rPr lang="en-US" sz="2400" dirty="0" smtClean="0">
                <a:latin typeface="Calibri" charset="0"/>
              </a:rPr>
              <a:t>Ensuring public participation requirements are met including Community Relations Plan</a:t>
            </a:r>
          </a:p>
          <a:p>
            <a:pPr marL="933450" lvl="1" indent="-457200">
              <a:buFont typeface="+mj-lt"/>
              <a:buAutoNum type="arabicPeriod"/>
            </a:pPr>
            <a:r>
              <a:rPr lang="en-US" sz="2400" dirty="0" smtClean="0">
                <a:latin typeface="Calibri" charset="0"/>
              </a:rPr>
              <a:t>Establishing an administrative record for each site</a:t>
            </a:r>
          </a:p>
          <a:p>
            <a:pPr marL="933450" lvl="1" indent="-457200">
              <a:buFont typeface="+mj-lt"/>
              <a:buAutoNum type="arabicPeriod"/>
            </a:pPr>
            <a:r>
              <a:rPr lang="en-US" sz="2400" dirty="0" smtClean="0">
                <a:latin typeface="Calibri" charset="0"/>
              </a:rPr>
              <a:t>Removal of drums, barrels, tanks etc that contain/may contain hazardous substance or petroleum</a:t>
            </a:r>
          </a:p>
          <a:p>
            <a:pPr marL="933450" lvl="1" indent="-457200">
              <a:buFont typeface="+mj-lt"/>
              <a:buAutoNum type="arabicPeriod"/>
            </a:pPr>
            <a:r>
              <a:rPr lang="en-US" sz="2400" dirty="0" smtClean="0">
                <a:latin typeface="Calibri" charset="0"/>
              </a:rPr>
              <a:t>Sampling as related to design/implementation of selected cleanup </a:t>
            </a:r>
            <a:r>
              <a:rPr lang="en-US" sz="2400" dirty="0" smtClean="0">
                <a:latin typeface="Calibri" charset="0"/>
              </a:rPr>
              <a:t>plan (Confirmatory sampling)</a:t>
            </a:r>
            <a:endParaRPr lang="en-US" sz="2400" dirty="0" smtClean="0">
              <a:latin typeface="Calibri" charset="0"/>
            </a:endParaRP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Eligible</a:t>
            </a:r>
            <a:r>
              <a:rPr lang="en-US" dirty="0" smtClean="0"/>
              <a:t> Uses of RLF Funds</a:t>
            </a:r>
            <a:endParaRPr lang="en-US" dirty="0"/>
          </a:p>
        </p:txBody>
      </p:sp>
      <p:sp>
        <p:nvSpPr>
          <p:cNvPr id="3" name="Content Placeholder 2"/>
          <p:cNvSpPr>
            <a:spLocks noGrp="1"/>
          </p:cNvSpPr>
          <p:nvPr>
            <p:ph idx="1"/>
          </p:nvPr>
        </p:nvSpPr>
        <p:spPr>
          <a:xfrm>
            <a:off x="457200" y="1676400"/>
            <a:ext cx="8305800" cy="4876800"/>
          </a:xfrm>
        </p:spPr>
        <p:txBody>
          <a:bodyPr/>
          <a:lstStyle/>
          <a:p>
            <a:pPr marL="590550" indent="-514350">
              <a:buFont typeface="+mj-lt"/>
              <a:buAutoNum type="arabicPeriod" startAt="8"/>
            </a:pPr>
            <a:r>
              <a:rPr lang="en-US" sz="2400" dirty="0" smtClean="0">
                <a:latin typeface="Calibri" charset="0"/>
              </a:rPr>
              <a:t>Developing a Quality Assurance Project Plan (QAPP)</a:t>
            </a:r>
          </a:p>
          <a:p>
            <a:pPr marL="590550" indent="-514350">
              <a:buFont typeface="+mj-lt"/>
              <a:buAutoNum type="arabicPeriod" startAt="8"/>
            </a:pPr>
            <a:r>
              <a:rPr lang="en-US" sz="2400" dirty="0" smtClean="0">
                <a:latin typeface="Calibri" charset="0"/>
              </a:rPr>
              <a:t>Ensuring adequacy of cleanup and overseeing activities to ensure compliance with Federal &amp; State requirements</a:t>
            </a:r>
          </a:p>
          <a:p>
            <a:pPr marL="590550" indent="-514350">
              <a:buFont typeface="+mj-lt"/>
              <a:buAutoNum type="arabicPeriod" startAt="8"/>
            </a:pPr>
            <a:r>
              <a:rPr lang="en-US" sz="2400" dirty="0" smtClean="0">
                <a:latin typeface="Calibri" charset="0"/>
              </a:rPr>
              <a:t>Ensuring site is secure if borrower/</a:t>
            </a:r>
            <a:r>
              <a:rPr lang="en-US" sz="2400" dirty="0" err="1" smtClean="0">
                <a:latin typeface="Calibri" charset="0"/>
              </a:rPr>
              <a:t>subrantee</a:t>
            </a:r>
            <a:r>
              <a:rPr lang="en-US" sz="2400" dirty="0" smtClean="0">
                <a:latin typeface="Calibri" charset="0"/>
              </a:rPr>
              <a:t> is unable or unwilling to complete cleanup</a:t>
            </a:r>
          </a:p>
          <a:p>
            <a:pPr marL="590550" indent="-514350">
              <a:buFont typeface="+mj-lt"/>
              <a:buAutoNum type="arabicPeriod" startAt="8"/>
            </a:pPr>
            <a:r>
              <a:rPr lang="en-US" sz="2400" dirty="0" smtClean="0">
                <a:latin typeface="Calibri" charset="0"/>
              </a:rPr>
              <a:t>Purchasing environmental insurance</a:t>
            </a:r>
          </a:p>
          <a:p>
            <a:pPr marL="590550" indent="-514350">
              <a:buFont typeface="+mj-lt"/>
              <a:buAutoNum type="arabicPeriod" startAt="8"/>
            </a:pPr>
            <a:r>
              <a:rPr lang="en-US" sz="2400" dirty="0" smtClean="0">
                <a:latin typeface="Calibri" charset="0"/>
              </a:rPr>
              <a:t>Other eligible programmatic costs</a:t>
            </a:r>
          </a:p>
          <a:p>
            <a:pPr marL="590550" indent="-514350">
              <a:buFont typeface="+mj-lt"/>
              <a:buAutoNum type="arabicPeriod" startAt="8"/>
            </a:pPr>
            <a:r>
              <a:rPr lang="en-US" sz="2400" dirty="0" smtClean="0">
                <a:latin typeface="Calibri" charset="0"/>
              </a:rPr>
              <a:t>Subgrantee progress reporting</a:t>
            </a:r>
          </a:p>
          <a:p>
            <a:pPr marL="590550" indent="-514350">
              <a:buNone/>
            </a:pPr>
            <a:endParaRPr lang="en-US" sz="2400" dirty="0" smtClean="0">
              <a:latin typeface="Calibri" charset="0"/>
            </a:endParaRPr>
          </a:p>
          <a:p>
            <a:pPr marL="590550" indent="-514350">
              <a:buNone/>
            </a:pPr>
            <a:r>
              <a:rPr lang="en-US" sz="2400" dirty="0" smtClean="0">
                <a:latin typeface="Calibri" charset="0"/>
              </a:rPr>
              <a:t>*Others.  Always check with your EPA Project Officer!</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Ineligible</a:t>
            </a:r>
            <a:r>
              <a:rPr lang="en-US" dirty="0" smtClean="0"/>
              <a:t> Uses of RLF Funds</a:t>
            </a:r>
            <a:endParaRPr lang="en-US" dirty="0"/>
          </a:p>
        </p:txBody>
      </p:sp>
      <p:sp>
        <p:nvSpPr>
          <p:cNvPr id="3" name="Content Placeholder 2"/>
          <p:cNvSpPr>
            <a:spLocks noGrp="1"/>
          </p:cNvSpPr>
          <p:nvPr>
            <p:ph idx="1"/>
          </p:nvPr>
        </p:nvSpPr>
        <p:spPr>
          <a:xfrm>
            <a:off x="457200" y="1371600"/>
            <a:ext cx="8229600" cy="4876800"/>
          </a:xfrm>
        </p:spPr>
        <p:txBody>
          <a:bodyPr/>
          <a:lstStyle/>
          <a:p>
            <a:pPr marL="593725" indent="-457200">
              <a:buNone/>
            </a:pPr>
            <a:r>
              <a:rPr lang="en-US" sz="2500" dirty="0" smtClean="0">
                <a:latin typeface="Calibri" charset="0"/>
              </a:rPr>
              <a:t>Funds</a:t>
            </a:r>
            <a:r>
              <a:rPr lang="en-US" sz="2500" u="sng" dirty="0" smtClean="0">
                <a:latin typeface="Calibri" charset="0"/>
              </a:rPr>
              <a:t> cannot </a:t>
            </a:r>
            <a:r>
              <a:rPr lang="en-US" sz="2500" dirty="0" smtClean="0">
                <a:latin typeface="Calibri" charset="0"/>
              </a:rPr>
              <a:t>be used for:</a:t>
            </a:r>
          </a:p>
          <a:p>
            <a:pPr marL="933450" lvl="1" indent="-457200">
              <a:buFont typeface="+mj-lt"/>
              <a:buAutoNum type="arabicPeriod"/>
            </a:pPr>
            <a:r>
              <a:rPr lang="en-US" sz="2200" dirty="0" smtClean="0">
                <a:latin typeface="Calibri" charset="0"/>
              </a:rPr>
              <a:t>Pre-cleanup assessment activities (Phase I &amp; II)</a:t>
            </a:r>
          </a:p>
          <a:p>
            <a:pPr marL="933450" lvl="1" indent="-457200">
              <a:buFont typeface="+mj-lt"/>
              <a:buAutoNum type="arabicPeriod"/>
            </a:pPr>
            <a:r>
              <a:rPr lang="en-US" sz="2200" dirty="0" smtClean="0">
                <a:latin typeface="Calibri" charset="0"/>
              </a:rPr>
              <a:t>Monitoring and data collection for permits under federal or state laws unless required by cleanup</a:t>
            </a:r>
          </a:p>
          <a:p>
            <a:pPr marL="933450" lvl="1" indent="-457200">
              <a:buFont typeface="+mj-lt"/>
              <a:buAutoNum type="arabicPeriod"/>
            </a:pPr>
            <a:r>
              <a:rPr lang="en-US" sz="2200" dirty="0" smtClean="0">
                <a:latin typeface="Calibri" charset="0"/>
              </a:rPr>
              <a:t>Non-cleanup related construction, demolition, development and addressing deteriorated drinking water supplies</a:t>
            </a:r>
          </a:p>
          <a:p>
            <a:pPr marL="933450" lvl="1" indent="-457200">
              <a:buFont typeface="+mj-lt"/>
              <a:buAutoNum type="arabicPeriod"/>
            </a:pPr>
            <a:r>
              <a:rPr lang="en-US" sz="2200" dirty="0" smtClean="0">
                <a:latin typeface="Calibri" charset="0"/>
              </a:rPr>
              <a:t>Job training unrelated to site cleanup</a:t>
            </a:r>
          </a:p>
          <a:p>
            <a:pPr marL="933450" lvl="1" indent="-457200">
              <a:buFont typeface="+mj-lt"/>
              <a:buAutoNum type="arabicPeriod"/>
            </a:pPr>
            <a:r>
              <a:rPr lang="en-US" sz="2200" dirty="0" smtClean="0">
                <a:latin typeface="Calibri" charset="0"/>
              </a:rPr>
              <a:t>Paying a penalty or fine</a:t>
            </a:r>
          </a:p>
          <a:p>
            <a:pPr marL="933450" lvl="1" indent="-457200">
              <a:buFont typeface="+mj-lt"/>
              <a:buAutoNum type="arabicPeriod"/>
            </a:pPr>
            <a:r>
              <a:rPr lang="en-US" sz="2200" dirty="0" smtClean="0">
                <a:latin typeface="Calibri" charset="0"/>
              </a:rPr>
              <a:t>Meeting a federal cost share requirement unless allowed by statutory authority</a:t>
            </a:r>
          </a:p>
          <a:p>
            <a:pPr marL="933450" lvl="1" indent="-457200">
              <a:buFont typeface="+mj-lt"/>
              <a:buAutoNum type="arabicPeriod"/>
            </a:pPr>
            <a:r>
              <a:rPr lang="en-US" sz="2200" dirty="0" smtClean="0">
                <a:latin typeface="Calibri" charset="0"/>
              </a:rPr>
              <a:t>Paying a response cost at a site where the recipient of a loan or subgrant is liable under CERCLA 107</a:t>
            </a:r>
          </a:p>
          <a:p>
            <a:pPr marL="933450" lvl="1" indent="-457200">
              <a:buFont typeface="+mj-lt"/>
              <a:buAutoNum type="arabicPeriod"/>
            </a:pPr>
            <a:r>
              <a:rPr lang="en-US" sz="2200" dirty="0" smtClean="0">
                <a:latin typeface="Calibri" charset="0"/>
              </a:rPr>
              <a:t>Paying a cost of compliance with any federal law not applicable to the cleanup</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Ineligible</a:t>
            </a:r>
            <a:r>
              <a:rPr lang="en-US" dirty="0" smtClean="0"/>
              <a:t> Use of RLF Funds</a:t>
            </a:r>
            <a:endParaRPr lang="en-US" dirty="0"/>
          </a:p>
        </p:txBody>
      </p:sp>
      <p:sp>
        <p:nvSpPr>
          <p:cNvPr id="3" name="Content Placeholder 2"/>
          <p:cNvSpPr>
            <a:spLocks noGrp="1"/>
          </p:cNvSpPr>
          <p:nvPr>
            <p:ph idx="1"/>
          </p:nvPr>
        </p:nvSpPr>
        <p:spPr/>
        <p:txBody>
          <a:bodyPr/>
          <a:lstStyle/>
          <a:p>
            <a:pPr marL="0" lvl="1" indent="0">
              <a:spcBef>
                <a:spcPts val="0"/>
              </a:spcBef>
            </a:pPr>
            <a:r>
              <a:rPr lang="en-US" sz="2400" dirty="0" smtClean="0">
                <a:latin typeface="Calibri" charset="0"/>
              </a:rPr>
              <a:t> Administrative costs and all indirect costs under OMB Circulars   </a:t>
            </a:r>
          </a:p>
          <a:p>
            <a:pPr marL="0" lvl="1" indent="0">
              <a:spcBef>
                <a:spcPts val="0"/>
              </a:spcBef>
              <a:buNone/>
            </a:pPr>
            <a:r>
              <a:rPr lang="en-US" sz="2400" dirty="0" smtClean="0">
                <a:latin typeface="Calibri" charset="0"/>
              </a:rPr>
              <a:t>   are prohibited</a:t>
            </a:r>
          </a:p>
          <a:p>
            <a:pPr marL="1333500" lvl="2" indent="-457200">
              <a:buFont typeface="Wingdings" pitchFamily="2" charset="2"/>
              <a:buChar char="ü"/>
            </a:pPr>
            <a:r>
              <a:rPr lang="en-US" dirty="0" smtClean="0">
                <a:latin typeface="Calibri" charset="0"/>
              </a:rPr>
              <a:t>Ineligible administrative costs are salaries, benefits, contractual costs, supplies and data processing charges incurred to comply with Uniform Administrative Requirements for Grants in 40 CFR Part 30 or  Part 31 and direct costs for grant and subgrant administration not identified in eligible costs</a:t>
            </a:r>
          </a:p>
          <a:p>
            <a:pPr marL="1333500" lvl="2" indent="-457200">
              <a:buFont typeface="Wingdings" pitchFamily="2" charset="2"/>
              <a:buChar char="ü"/>
            </a:pPr>
            <a:r>
              <a:rPr lang="en-US" dirty="0" smtClean="0">
                <a:latin typeface="Calibri" charset="0"/>
              </a:rPr>
              <a:t>See T&amp;C for list of ineligible grant or subgrant administration costs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r>
              <a:rPr lang="en-US" dirty="0" smtClean="0"/>
              <a:t>Eligibility Exercises</a:t>
            </a:r>
          </a:p>
        </p:txBody>
      </p:sp>
      <p:sp>
        <p:nvSpPr>
          <p:cNvPr id="36867" name="Content Placeholder 2"/>
          <p:cNvSpPr>
            <a:spLocks noGrp="1"/>
          </p:cNvSpPr>
          <p:nvPr>
            <p:ph idx="1"/>
          </p:nvPr>
        </p:nvSpPr>
        <p:spPr>
          <a:xfrm>
            <a:off x="228600" y="1371600"/>
            <a:ext cx="8915400" cy="5257800"/>
          </a:xfrm>
        </p:spPr>
        <p:txBody>
          <a:bodyPr/>
          <a:lstStyle/>
          <a:p>
            <a:pPr>
              <a:buFontTx/>
              <a:buNone/>
            </a:pPr>
            <a:r>
              <a:rPr lang="en-US" sz="1600" b="1" dirty="0" smtClean="0"/>
              <a:t>Scenario #1</a:t>
            </a:r>
          </a:p>
          <a:p>
            <a:r>
              <a:rPr lang="en-US" sz="1600" dirty="0" smtClean="0"/>
              <a:t>10 acre former 1920s </a:t>
            </a:r>
            <a:r>
              <a:rPr lang="en-US" sz="1600" dirty="0" err="1" smtClean="0"/>
              <a:t>papermill</a:t>
            </a:r>
            <a:r>
              <a:rPr lang="en-US" sz="1600" dirty="0" smtClean="0"/>
              <a:t> site, no NHPA designation</a:t>
            </a:r>
          </a:p>
          <a:p>
            <a:r>
              <a:rPr lang="en-US" sz="1600" dirty="0" smtClean="0"/>
              <a:t>The site is contaminated w/ a mixture of cinders, ash, sludge residue, heavy metals and PCBs</a:t>
            </a:r>
          </a:p>
          <a:p>
            <a:r>
              <a:rPr lang="en-US" sz="1600" dirty="0" smtClean="0"/>
              <a:t>Cleanup plan calls for on-site consolidation and management of materials through a combination of engineering controls (road ROWs and greenspace)</a:t>
            </a:r>
          </a:p>
          <a:p>
            <a:r>
              <a:rPr lang="en-US" sz="1600" dirty="0" smtClean="0"/>
              <a:t>Planned end use of the site is single family homes. </a:t>
            </a:r>
          </a:p>
          <a:p>
            <a:r>
              <a:rPr lang="en-US" sz="1600" dirty="0" smtClean="0"/>
              <a:t>Groundwater, though impacted, will not impede the reuse of the site as homes will be connected to city municipal system</a:t>
            </a:r>
          </a:p>
          <a:p>
            <a:r>
              <a:rPr lang="en-US" sz="1600" dirty="0" smtClean="0"/>
              <a:t>Cleanup costs are estimated at approximately $850,000 and the RLF grantee executes a hazardous substance loan with the developer as the borrower</a:t>
            </a:r>
          </a:p>
          <a:p>
            <a:pPr>
              <a:buFontTx/>
              <a:buNone/>
            </a:pPr>
            <a:endParaRPr lang="en-US" sz="1800" dirty="0" smtClean="0"/>
          </a:p>
          <a:p>
            <a:pPr>
              <a:buFontTx/>
              <a:buNone/>
            </a:pPr>
            <a:r>
              <a:rPr lang="en-US" sz="1600" b="1" dirty="0" smtClean="0"/>
              <a:t>Are the following activities authorized by the grantee eligible?</a:t>
            </a:r>
          </a:p>
          <a:p>
            <a:pPr>
              <a:buFontTx/>
              <a:buNone/>
            </a:pPr>
            <a:r>
              <a:rPr lang="en-US" sz="1600" dirty="0" smtClean="0"/>
              <a:t>1.   Loan funds are used to finalize the cleanup plan for review and approval by the State’s Voluntary Cleanup Program (VCP). The VCP requires additional sampling to fill in data gaps and one additional round of groundwater sampling to confirm that previously documented releases to groundwater have not significantly changed.  The borrower uses loan funds to undertake the additional sampling required by the VCP. </a:t>
            </a:r>
            <a:r>
              <a:rPr lang="en-US" sz="1400" u="sng" dirty="0" smtClean="0">
                <a:solidFill>
                  <a:srgbClr val="FF0000"/>
                </a:solidFill>
              </a:rPr>
              <a:t>ANSWER</a:t>
            </a:r>
            <a:r>
              <a:rPr lang="en-US" sz="1400" dirty="0" smtClean="0">
                <a:solidFill>
                  <a:srgbClr val="FF0000"/>
                </a:solidFill>
              </a:rPr>
              <a:t>: </a:t>
            </a:r>
            <a:r>
              <a:rPr lang="en-US" sz="1400" i="1" dirty="0" smtClean="0">
                <a:solidFill>
                  <a:srgbClr val="FF0000"/>
                </a:solidFill>
              </a:rPr>
              <a:t>if a few additional samples needed than it is an eligible expense.</a:t>
            </a:r>
            <a:endParaRPr lang="en-US" sz="1600" i="1" dirty="0" smtClean="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r>
              <a:rPr lang="en-US" dirty="0" smtClean="0"/>
              <a:t>Eligibility Exercises</a:t>
            </a:r>
          </a:p>
        </p:txBody>
      </p:sp>
      <p:sp>
        <p:nvSpPr>
          <p:cNvPr id="37891" name="Content Placeholder 2"/>
          <p:cNvSpPr>
            <a:spLocks noGrp="1"/>
          </p:cNvSpPr>
          <p:nvPr>
            <p:ph idx="1"/>
          </p:nvPr>
        </p:nvSpPr>
        <p:spPr>
          <a:xfrm>
            <a:off x="304800" y="1219200"/>
            <a:ext cx="8610600" cy="5791200"/>
          </a:xfrm>
        </p:spPr>
        <p:txBody>
          <a:bodyPr/>
          <a:lstStyle/>
          <a:p>
            <a:pPr>
              <a:buFontTx/>
              <a:buNone/>
            </a:pPr>
            <a:r>
              <a:rPr lang="en-US" sz="1600" b="1" dirty="0" smtClean="0"/>
              <a:t>Scenario #1 (contd) - Are the following activities authorized by the grantee eligible</a:t>
            </a:r>
            <a:r>
              <a:rPr lang="en-US" sz="1600" b="1" dirty="0" smtClean="0"/>
              <a:t>?</a:t>
            </a:r>
            <a:endParaRPr lang="en-US" sz="1400" dirty="0" smtClean="0"/>
          </a:p>
          <a:p>
            <a:pPr>
              <a:buFontTx/>
              <a:buAutoNum type="arabicPeriod" startAt="2"/>
            </a:pPr>
            <a:r>
              <a:rPr lang="en-US" sz="1400" dirty="0" smtClean="0"/>
              <a:t>Several “hot spots” were identified during the assessment work located outside the main area requiring cleanup. These hot spots also require excavation. The borrower authorizes the use of loan funds to undertake some limited “step out” sampling of each hot spot to more fully delineate theses  areas.  This will better enable the borrower’s consultant to develop more detailed bid specifications. </a:t>
            </a:r>
            <a:r>
              <a:rPr lang="en-US" sz="1200" u="sng" dirty="0" smtClean="0">
                <a:solidFill>
                  <a:srgbClr val="FF0000"/>
                </a:solidFill>
              </a:rPr>
              <a:t>ANSWER</a:t>
            </a:r>
            <a:r>
              <a:rPr lang="en-US" sz="1200" dirty="0" smtClean="0">
                <a:solidFill>
                  <a:srgbClr val="FF0000"/>
                </a:solidFill>
              </a:rPr>
              <a:t>: </a:t>
            </a:r>
            <a:r>
              <a:rPr lang="en-US" sz="1200" i="1" dirty="0" smtClean="0">
                <a:solidFill>
                  <a:srgbClr val="FF0000"/>
                </a:solidFill>
              </a:rPr>
              <a:t>this is cleanup planning. It was already assessed, we just need to delineate what it was to make proper parameters for the bid. </a:t>
            </a:r>
            <a:endParaRPr lang="en-US" sz="1400" dirty="0" smtClean="0">
              <a:solidFill>
                <a:srgbClr val="FF0000"/>
              </a:solidFill>
            </a:endParaRPr>
          </a:p>
          <a:p>
            <a:pPr>
              <a:buFontTx/>
              <a:buNone/>
            </a:pPr>
            <a:endParaRPr lang="en-US" sz="1400" dirty="0" smtClean="0"/>
          </a:p>
          <a:p>
            <a:pPr>
              <a:buFont typeface="+mj-lt"/>
              <a:buAutoNum type="arabicPeriod" startAt="3"/>
            </a:pPr>
            <a:r>
              <a:rPr lang="en-US" sz="1400" dirty="0" smtClean="0"/>
              <a:t>During preparation of the bid specifications for cleanup, and upon reviewing additional historical information on the site, the borrower’s consultant identifies an area of concern on a portion of the site that </a:t>
            </a:r>
            <a:r>
              <a:rPr lang="en-US" sz="1400" u="sng" dirty="0" smtClean="0"/>
              <a:t>had not previously been characterized</a:t>
            </a:r>
            <a:r>
              <a:rPr lang="en-US" sz="1400" dirty="0" smtClean="0"/>
              <a:t>. The borrower authorizes its consultant to use loan funds to characterize soil and groundwater in this additional area of concern. </a:t>
            </a:r>
            <a:r>
              <a:rPr lang="en-US" sz="1200" u="sng" dirty="0" smtClean="0">
                <a:solidFill>
                  <a:srgbClr val="FF0000"/>
                </a:solidFill>
              </a:rPr>
              <a:t>ANSWER</a:t>
            </a:r>
            <a:r>
              <a:rPr lang="en-US" sz="1200" dirty="0" smtClean="0">
                <a:solidFill>
                  <a:srgbClr val="FF0000"/>
                </a:solidFill>
              </a:rPr>
              <a:t>: </a:t>
            </a:r>
            <a:r>
              <a:rPr lang="en-US" sz="1200" i="1" dirty="0" smtClean="0">
                <a:solidFill>
                  <a:srgbClr val="FF0000"/>
                </a:solidFill>
              </a:rPr>
              <a:t>Ineligible </a:t>
            </a:r>
            <a:r>
              <a:rPr lang="en-US" sz="1200" i="1" dirty="0" smtClean="0">
                <a:solidFill>
                  <a:srgbClr val="FF0000"/>
                </a:solidFill>
              </a:rPr>
              <a:t>– it would be assessment and would not be allowed. Key is “has not previously been characterized.”</a:t>
            </a:r>
            <a:endParaRPr lang="en-US" sz="1400" i="1" dirty="0" smtClean="0">
              <a:solidFill>
                <a:srgbClr val="FF0000"/>
              </a:solidFill>
            </a:endParaRPr>
          </a:p>
          <a:p>
            <a:pPr>
              <a:buFontTx/>
              <a:buNone/>
            </a:pPr>
            <a:endParaRPr lang="en-US" sz="1400" dirty="0" smtClean="0"/>
          </a:p>
          <a:p>
            <a:pPr>
              <a:buFont typeface="+mj-lt"/>
              <a:buAutoNum type="arabicPeriod" startAt="4"/>
            </a:pPr>
            <a:r>
              <a:rPr lang="en-US" sz="1400" dirty="0" smtClean="0"/>
              <a:t>Cleanup has started and is ongoing.  Soil confirmation sampling is showing that the area requiring excavation is larger than originally defined.  Contamination extends beneath the outbuildings that remain from the historical industrial operations.  The contractor consults with the borrower and authorization is given to use loan funds to remove the buildings. </a:t>
            </a:r>
            <a:r>
              <a:rPr lang="en-US" sz="1200" u="sng" dirty="0" smtClean="0">
                <a:solidFill>
                  <a:srgbClr val="FF0000"/>
                </a:solidFill>
              </a:rPr>
              <a:t>ANSWER</a:t>
            </a:r>
            <a:r>
              <a:rPr lang="en-US" sz="1200" dirty="0" smtClean="0">
                <a:solidFill>
                  <a:srgbClr val="FF0000"/>
                </a:solidFill>
              </a:rPr>
              <a:t>: </a:t>
            </a:r>
            <a:r>
              <a:rPr lang="en-US" sz="1200" i="1" dirty="0" smtClean="0">
                <a:solidFill>
                  <a:srgbClr val="FF0000"/>
                </a:solidFill>
              </a:rPr>
              <a:t>Eligible </a:t>
            </a:r>
            <a:r>
              <a:rPr lang="en-US" sz="1200" i="1" dirty="0" smtClean="0">
                <a:solidFill>
                  <a:srgbClr val="FF0000"/>
                </a:solidFill>
              </a:rPr>
              <a:t>- if there’s enough $$ to cover extra costs they have to remove the buildings to get to contaminated soil.</a:t>
            </a:r>
            <a:endParaRPr lang="en-US" sz="1400" i="1" dirty="0" smtClean="0">
              <a:solidFill>
                <a:srgbClr val="FF0000"/>
              </a:solidFill>
            </a:endParaRPr>
          </a:p>
          <a:p>
            <a:pPr>
              <a:buFontTx/>
              <a:buNone/>
            </a:pPr>
            <a:endParaRPr lang="en-US" sz="1400" dirty="0" smtClean="0"/>
          </a:p>
          <a:p>
            <a:pPr>
              <a:buFont typeface="+mj-lt"/>
              <a:buAutoNum type="arabicPeriod" startAt="5"/>
            </a:pPr>
            <a:r>
              <a:rPr lang="en-US" sz="1400" dirty="0" smtClean="0"/>
              <a:t>The VCP charges fees for document review including: 1) the draft cleanup plan and cleanup completion report; 2) cleanup oversight; and 3) issuance of a Certificate of Completion, No Further Action Letter, Covenant Not To Sue, or whatever the VCP does to certify that the cleanup is complete.  The borrower uses loan funds to pay these fees. </a:t>
            </a:r>
            <a:r>
              <a:rPr lang="en-US" sz="1400" dirty="0" smtClean="0"/>
              <a:t> </a:t>
            </a:r>
            <a:r>
              <a:rPr lang="en-US" sz="1200" i="1" u="sng" dirty="0" smtClean="0">
                <a:solidFill>
                  <a:srgbClr val="FF0000"/>
                </a:solidFill>
              </a:rPr>
              <a:t>ANSWER</a:t>
            </a:r>
            <a:r>
              <a:rPr lang="en-US" sz="1200" i="1" dirty="0" smtClean="0">
                <a:solidFill>
                  <a:srgbClr val="FF0000"/>
                </a:solidFill>
              </a:rPr>
              <a:t>: </a:t>
            </a:r>
            <a:r>
              <a:rPr lang="en-US" sz="1200" i="1" dirty="0" smtClean="0">
                <a:solidFill>
                  <a:srgbClr val="FF0000"/>
                </a:solidFill>
              </a:rPr>
              <a:t>Eligible </a:t>
            </a:r>
            <a:r>
              <a:rPr lang="en-US" sz="1200" i="1" dirty="0" smtClean="0">
                <a:solidFill>
                  <a:srgbClr val="FF0000"/>
                </a:solidFill>
              </a:rPr>
              <a:t>– yes all of these would be eligible expenses because not outside the cleanup. Required fees are part of the cleanup. All are allowable fees. </a:t>
            </a:r>
            <a:endParaRPr lang="en-US" sz="1400" i="1" dirty="0" smtClean="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3400" y="0"/>
            <a:ext cx="8229600" cy="1143000"/>
          </a:xfrm>
        </p:spPr>
        <p:txBody>
          <a:bodyPr/>
          <a:lstStyle/>
          <a:p>
            <a:r>
              <a:rPr lang="en-US" dirty="0" smtClean="0"/>
              <a:t>Eligibility Exercises</a:t>
            </a:r>
          </a:p>
        </p:txBody>
      </p:sp>
      <p:sp>
        <p:nvSpPr>
          <p:cNvPr id="38915" name="Content Placeholder 2"/>
          <p:cNvSpPr>
            <a:spLocks noGrp="1"/>
          </p:cNvSpPr>
          <p:nvPr>
            <p:ph idx="1"/>
          </p:nvPr>
        </p:nvSpPr>
        <p:spPr>
          <a:xfrm>
            <a:off x="228600" y="1295400"/>
            <a:ext cx="8610600" cy="5562600"/>
          </a:xfrm>
        </p:spPr>
        <p:txBody>
          <a:bodyPr/>
          <a:lstStyle/>
          <a:p>
            <a:pPr>
              <a:buFontTx/>
              <a:buNone/>
            </a:pPr>
            <a:r>
              <a:rPr lang="en-US" sz="1800" b="1" dirty="0" smtClean="0"/>
              <a:t>Scenario #2</a:t>
            </a:r>
          </a:p>
          <a:p>
            <a:r>
              <a:rPr lang="en-US" sz="1600" dirty="0" smtClean="0"/>
              <a:t>The City of Rivertown, South Dakota was awarded a $1,000,000 ($600,000 hazardous substance and $400,000 petroleum) EPA RLF grant in 2011 and has not yet made a loan.  </a:t>
            </a:r>
          </a:p>
          <a:p>
            <a:r>
              <a:rPr lang="en-US" sz="1600" dirty="0" smtClean="0"/>
              <a:t>A local non-profit called Rivertown Stewards wants to cleanup a scrap yard site along the Missouri river and convert into a park with recreational trails. </a:t>
            </a:r>
          </a:p>
          <a:p>
            <a:r>
              <a:rPr lang="en-US" sz="1600" dirty="0" smtClean="0"/>
              <a:t>The site is owned by Recyclers Inc, which operated the scrap yard for 25 years. The company just filed for bankruptcy and has agreed to allow Rivertown Stewards to cleanup the site and convert it to parks and trails. </a:t>
            </a:r>
          </a:p>
          <a:p>
            <a:r>
              <a:rPr lang="en-US" sz="1600" dirty="0" smtClean="0"/>
              <a:t>The company would sell the land to Rivertown Stewards, but the non-profit is uncertain about taking ownership of a dirty site.  </a:t>
            </a:r>
          </a:p>
          <a:p>
            <a:r>
              <a:rPr lang="en-US" sz="1600" dirty="0" smtClean="0"/>
              <a:t>A year and a half ago, Rivertown Stewards used a Targeted Brownfields Assessment (TBA) to conduct a Phase 1 and 2 assessment and the results showed elevated levels of PCE contamination on the site. There is no state or federal enforcement action and the site is not on the National Priorities List (NPL).  Estimated cleanup costs are at $700,000.  </a:t>
            </a:r>
          </a:p>
          <a:p>
            <a:r>
              <a:rPr lang="en-US" sz="1600" dirty="0" smtClean="0"/>
              <a:t>John </a:t>
            </a:r>
            <a:r>
              <a:rPr lang="en-US" sz="1600" dirty="0" err="1" smtClean="0"/>
              <a:t>Helphand</a:t>
            </a:r>
            <a:r>
              <a:rPr lang="en-US" sz="1600" dirty="0" smtClean="0"/>
              <a:t>, RLF fund manager from the City, thinks he could use the City’s RLF and give a $700,000 subgrant to the non-profit for the entire cleanup. </a:t>
            </a:r>
          </a:p>
          <a:p>
            <a:r>
              <a:rPr lang="en-US" sz="1600" b="1" dirty="0" smtClean="0"/>
              <a:t>Is he right? Why/why not?  If not, what could John or the non-profit do to get the site cleaned up? </a:t>
            </a:r>
            <a:r>
              <a:rPr lang="en-US" sz="1600" b="1" dirty="0" smtClean="0">
                <a:solidFill>
                  <a:srgbClr val="FF0000"/>
                </a:solidFill>
              </a:rPr>
              <a:t>ANSWERS ON NEXT SLIDE</a:t>
            </a:r>
            <a:endParaRPr lang="en-US" sz="16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Exercises</a:t>
            </a:r>
            <a:endParaRPr lang="en-US" dirty="0"/>
          </a:p>
        </p:txBody>
      </p:sp>
      <p:sp>
        <p:nvSpPr>
          <p:cNvPr id="3" name="Content Placeholder 2"/>
          <p:cNvSpPr>
            <a:spLocks noGrp="1"/>
          </p:cNvSpPr>
          <p:nvPr>
            <p:ph idx="1"/>
          </p:nvPr>
        </p:nvSpPr>
        <p:spPr/>
        <p:txBody>
          <a:bodyPr/>
          <a:lstStyle/>
          <a:p>
            <a:pPr>
              <a:buNone/>
            </a:pPr>
            <a:r>
              <a:rPr lang="en-US" sz="2400" dirty="0" smtClean="0">
                <a:solidFill>
                  <a:srgbClr val="FF0000"/>
                </a:solidFill>
              </a:rPr>
              <a:t>Possible answers for Scenario #2</a:t>
            </a:r>
          </a:p>
          <a:p>
            <a:r>
              <a:rPr lang="en-US" sz="1400" dirty="0" smtClean="0">
                <a:solidFill>
                  <a:srgbClr val="FF0000"/>
                </a:solidFill>
                <a:latin typeface="Arial" charset="0"/>
              </a:rPr>
              <a:t>The City cannot give a subgrant to the city for $700,000 – this amount exceeds the subgrant limit of $200,000, and a grantee can only subgrant 50% of its budget.  </a:t>
            </a:r>
            <a:endParaRPr lang="en-US" sz="1400" dirty="0" smtClean="0">
              <a:solidFill>
                <a:srgbClr val="FF0000"/>
              </a:solidFill>
              <a:latin typeface="Arial" charset="0"/>
            </a:endParaRPr>
          </a:p>
          <a:p>
            <a:r>
              <a:rPr lang="en-US" sz="1400" dirty="0" smtClean="0">
                <a:solidFill>
                  <a:srgbClr val="FF0000"/>
                </a:solidFill>
                <a:latin typeface="Arial" charset="0"/>
              </a:rPr>
              <a:t>The City </a:t>
            </a:r>
            <a:r>
              <a:rPr lang="en-US" sz="1400" dirty="0" smtClean="0">
                <a:solidFill>
                  <a:srgbClr val="FF0000"/>
                </a:solidFill>
                <a:latin typeface="Arial" charset="0"/>
              </a:rPr>
              <a:t>only has $600,000 of hazardous substance funds (no petroleum on this site).   </a:t>
            </a:r>
            <a:endParaRPr lang="en-US" sz="1400" dirty="0" smtClean="0">
              <a:solidFill>
                <a:srgbClr val="FF0000"/>
              </a:solidFill>
              <a:latin typeface="Arial" charset="0"/>
            </a:endParaRPr>
          </a:p>
          <a:p>
            <a:r>
              <a:rPr lang="en-US" sz="1400" dirty="0" smtClean="0">
                <a:solidFill>
                  <a:srgbClr val="FF0000"/>
                </a:solidFill>
                <a:latin typeface="Arial" charset="0"/>
              </a:rPr>
              <a:t>To </a:t>
            </a:r>
            <a:r>
              <a:rPr lang="en-US" sz="1400" dirty="0" smtClean="0">
                <a:solidFill>
                  <a:srgbClr val="FF0000"/>
                </a:solidFill>
                <a:latin typeface="Arial" charset="0"/>
              </a:rPr>
              <a:t>get the site cleaned, one option is for the non-profit to update its phase 1 to purchase the property (and meet AAI requirements) and then they would be eligible for a loan for the cleanup, providing it has adequate financial resources to payback the loan.  </a:t>
            </a:r>
            <a:endParaRPr lang="en-US" sz="1400" dirty="0" smtClean="0">
              <a:solidFill>
                <a:srgbClr val="FF0000"/>
              </a:solidFill>
              <a:latin typeface="Arial" charset="0"/>
            </a:endParaRPr>
          </a:p>
          <a:p>
            <a:r>
              <a:rPr lang="en-US" sz="1400" dirty="0" smtClean="0">
                <a:solidFill>
                  <a:srgbClr val="FF0000"/>
                </a:solidFill>
                <a:latin typeface="Arial" charset="0"/>
              </a:rPr>
              <a:t>Or </a:t>
            </a:r>
            <a:r>
              <a:rPr lang="en-US" sz="1400" dirty="0" smtClean="0">
                <a:solidFill>
                  <a:srgbClr val="FF0000"/>
                </a:solidFill>
                <a:latin typeface="Arial" charset="0"/>
              </a:rPr>
              <a:t>they could get a $200,000 subgrant and combine it with a loan for the remaining portion.  For the subgrant to work, the non-profit would need to take ownership and do AAI to acquire the property and assert BFFP status.  </a:t>
            </a:r>
            <a:endParaRPr lang="en-US" sz="1400" dirty="0" smtClean="0">
              <a:solidFill>
                <a:srgbClr val="FF0000"/>
              </a:solidFill>
              <a:latin typeface="Arial" charset="0"/>
            </a:endParaRPr>
          </a:p>
          <a:p>
            <a:r>
              <a:rPr lang="en-US" sz="1400" dirty="0" smtClean="0">
                <a:solidFill>
                  <a:srgbClr val="FF0000"/>
                </a:solidFill>
                <a:latin typeface="Arial" charset="0"/>
              </a:rPr>
              <a:t>Alternatively</a:t>
            </a:r>
            <a:r>
              <a:rPr lang="en-US" sz="1400" dirty="0" smtClean="0">
                <a:solidFill>
                  <a:srgbClr val="FF0000"/>
                </a:solidFill>
                <a:latin typeface="Arial" charset="0"/>
              </a:rPr>
              <a:t>, the City could acquire the property and conduct the cleanup (and loan to itself).  The City also should know that by </a:t>
            </a:r>
            <a:r>
              <a:rPr lang="en-US" sz="1400" dirty="0" err="1" smtClean="0">
                <a:solidFill>
                  <a:srgbClr val="FF0000"/>
                </a:solidFill>
                <a:latin typeface="Arial" charset="0"/>
              </a:rPr>
              <a:t>sugranting</a:t>
            </a:r>
            <a:r>
              <a:rPr lang="en-US" sz="1400" dirty="0" smtClean="0">
                <a:solidFill>
                  <a:srgbClr val="FF0000"/>
                </a:solidFill>
                <a:latin typeface="Arial" charset="0"/>
              </a:rPr>
              <a:t>, it is depleting its RLF and diminishing the long term ability to make loans and cleanup sites.  </a:t>
            </a:r>
          </a:p>
          <a:p>
            <a:r>
              <a:rPr lang="en-US" sz="1400" dirty="0" smtClean="0">
                <a:solidFill>
                  <a:srgbClr val="FF0000"/>
                </a:solidFill>
                <a:latin typeface="Arial" charset="0"/>
              </a:rPr>
              <a:t>Could consider a subgrant/loan split and then a loan for the rest. </a:t>
            </a:r>
            <a:endParaRPr lang="en-US" sz="1400" dirty="0" smtClean="0">
              <a:solidFill>
                <a:srgbClr val="FF0000"/>
              </a:solidFill>
              <a:latin typeface="Arial" charset="0"/>
            </a:endParaRPr>
          </a:p>
          <a:p>
            <a:r>
              <a:rPr lang="en-US" sz="1400" dirty="0" smtClean="0">
                <a:solidFill>
                  <a:srgbClr val="FF0000"/>
                </a:solidFill>
                <a:latin typeface="Arial" charset="0"/>
              </a:rPr>
              <a:t>Could </a:t>
            </a:r>
            <a:r>
              <a:rPr lang="en-US" sz="1400" dirty="0" smtClean="0">
                <a:solidFill>
                  <a:srgbClr val="FF0000"/>
                </a:solidFill>
                <a:latin typeface="Arial" charset="0"/>
              </a:rPr>
              <a:t>also apply for a cleanup grant</a:t>
            </a:r>
            <a:r>
              <a:rPr lang="en-US" sz="1400" dirty="0" smtClean="0">
                <a:solidFill>
                  <a:srgbClr val="FF0000"/>
                </a:solidFill>
                <a:latin typeface="Arial" charset="0"/>
              </a:rPr>
              <a:t>.</a:t>
            </a:r>
          </a:p>
          <a:p>
            <a:r>
              <a:rPr lang="en-US" sz="1400" dirty="0" smtClean="0">
                <a:solidFill>
                  <a:srgbClr val="FF0000"/>
                </a:solidFill>
                <a:latin typeface="Arial" charset="0"/>
              </a:rPr>
              <a:t>The City should also call its EPA PO to discuss the site and applicant eligibility.</a:t>
            </a:r>
          </a:p>
          <a:p>
            <a:pPr>
              <a:buNone/>
            </a:pPr>
            <a:endParaRPr lang="en-US"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0"/>
            <a:ext cx="8229600" cy="1143000"/>
          </a:xfrm>
        </p:spPr>
        <p:txBody>
          <a:bodyPr/>
          <a:lstStyle/>
          <a:p>
            <a:r>
              <a:rPr lang="en-US" dirty="0" smtClean="0"/>
              <a:t>Eligibility Exercises</a:t>
            </a:r>
          </a:p>
        </p:txBody>
      </p:sp>
      <p:sp>
        <p:nvSpPr>
          <p:cNvPr id="40963" name="Content Placeholder 2"/>
          <p:cNvSpPr>
            <a:spLocks noGrp="1"/>
          </p:cNvSpPr>
          <p:nvPr>
            <p:ph idx="1"/>
          </p:nvPr>
        </p:nvSpPr>
        <p:spPr>
          <a:xfrm>
            <a:off x="228600" y="1447800"/>
            <a:ext cx="8763000" cy="5105400"/>
          </a:xfrm>
        </p:spPr>
        <p:txBody>
          <a:bodyPr/>
          <a:lstStyle/>
          <a:p>
            <a:pPr>
              <a:buFontTx/>
              <a:buNone/>
            </a:pPr>
            <a:r>
              <a:rPr lang="en-US" sz="1800" b="1" dirty="0" smtClean="0"/>
              <a:t>Scenario #3</a:t>
            </a:r>
          </a:p>
          <a:p>
            <a:r>
              <a:rPr lang="en-US" sz="1800" dirty="0" smtClean="0"/>
              <a:t>Sustainable Ventures, LLC is a redevelopment company based in Nice City, Utah. Linda Green, the company’s Acquisitions Director recently purchased a brownfield site on the North end of Nice City that is contaminated with arsenic, lead and petroleum. </a:t>
            </a:r>
          </a:p>
          <a:p>
            <a:pPr>
              <a:buNone/>
            </a:pPr>
            <a:endParaRPr lang="en-US" sz="1800" dirty="0" smtClean="0"/>
          </a:p>
          <a:p>
            <a:r>
              <a:rPr lang="en-US" sz="1800" dirty="0" smtClean="0"/>
              <a:t>Sustainable Ventures would like to cleanup the contamination and then construct a LEED certified mixed commercial, residential and open space redevelopment.  </a:t>
            </a:r>
          </a:p>
          <a:p>
            <a:pPr>
              <a:buNone/>
            </a:pPr>
            <a:endParaRPr lang="en-US" sz="1800" dirty="0" smtClean="0"/>
          </a:p>
          <a:p>
            <a:r>
              <a:rPr lang="en-US" sz="1800" dirty="0" smtClean="0"/>
              <a:t>Linda Green heard that Nice City has a fund available to make low-interest loans or subgrants for cleanup projects and she decides to call to learn more.  </a:t>
            </a:r>
          </a:p>
          <a:p>
            <a:pPr>
              <a:buNone/>
            </a:pPr>
            <a:endParaRPr lang="en-US" sz="1800" dirty="0" smtClean="0"/>
          </a:p>
          <a:p>
            <a:r>
              <a:rPr lang="en-US" sz="1800" b="1" dirty="0" smtClean="0"/>
              <a:t>As the RLF Manager for Nice City, what are you going to ask to determine if the site and potential applicant are eligible? </a:t>
            </a:r>
            <a:r>
              <a:rPr lang="en-US" sz="1600" b="1" dirty="0" smtClean="0">
                <a:solidFill>
                  <a:srgbClr val="FF0000"/>
                </a:solidFill>
              </a:rPr>
              <a:t>ANSWERS ON NEXT SLIDE</a:t>
            </a:r>
            <a:endParaRPr lang="en-US" sz="18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1143000"/>
          </a:xfrm>
        </p:spPr>
        <p:txBody>
          <a:bodyPr/>
          <a:lstStyle/>
          <a:p>
            <a:pPr eaLnBrk="1" hangingPunct="1"/>
            <a:r>
              <a:rPr lang="en-US" dirty="0" smtClean="0"/>
              <a:t>Eligible Sites</a:t>
            </a:r>
          </a:p>
        </p:txBody>
      </p:sp>
      <p:sp>
        <p:nvSpPr>
          <p:cNvPr id="18435" name="Text Box 4"/>
          <p:cNvSpPr txBox="1">
            <a:spLocks noChangeArrowheads="1"/>
          </p:cNvSpPr>
          <p:nvPr/>
        </p:nvSpPr>
        <p:spPr bwMode="auto">
          <a:xfrm>
            <a:off x="76200" y="64770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
        <p:nvSpPr>
          <p:cNvPr id="18436" name="Rectangle 7"/>
          <p:cNvSpPr>
            <a:spLocks noChangeArrowheads="1"/>
          </p:cNvSpPr>
          <p:nvPr/>
        </p:nvSpPr>
        <p:spPr bwMode="auto">
          <a:xfrm>
            <a:off x="457200" y="1447800"/>
            <a:ext cx="8153400" cy="2286000"/>
          </a:xfrm>
          <a:prstGeom prst="rect">
            <a:avLst/>
          </a:prstGeom>
          <a:noFill/>
          <a:ln w="9525">
            <a:noFill/>
            <a:miter lim="800000"/>
            <a:headEnd/>
            <a:tailEnd/>
          </a:ln>
        </p:spPr>
        <p:txBody>
          <a:bodyPr/>
          <a:lstStyle/>
          <a:p>
            <a:pPr marL="342900" indent="-342900" eaLnBrk="0" hangingPunct="0">
              <a:spcBef>
                <a:spcPct val="20000"/>
              </a:spcBef>
              <a:spcAft>
                <a:spcPct val="25000"/>
              </a:spcAft>
              <a:buFontTx/>
              <a:buChar char="•"/>
            </a:pPr>
            <a:r>
              <a:rPr lang="en-US" sz="2600" dirty="0">
                <a:latin typeface="Adobe Garamond Pro" pitchFamily="18" charset="0"/>
              </a:rPr>
              <a:t>The site must meet the brownfield definition, which is:</a:t>
            </a:r>
          </a:p>
          <a:p>
            <a:pPr marL="342900" indent="-342900" eaLnBrk="0" hangingPunct="0">
              <a:spcBef>
                <a:spcPct val="20000"/>
              </a:spcBef>
              <a:spcAft>
                <a:spcPct val="25000"/>
              </a:spcAft>
            </a:pPr>
            <a:r>
              <a:rPr lang="en-US" sz="2200" i="1" dirty="0">
                <a:latin typeface="Adobe Garamond Pro" pitchFamily="18" charset="0"/>
              </a:rPr>
              <a:t>	“...real property, the expansion, redevelopment, or reuse of which may be complicated by the presence or potential presence of a hazardous substance, pollutant, or contaminant.”</a:t>
            </a:r>
          </a:p>
          <a:p>
            <a:pPr marL="342900" indent="-342900" eaLnBrk="0" hangingPunct="0">
              <a:spcBef>
                <a:spcPct val="20000"/>
              </a:spcBef>
              <a:spcAft>
                <a:spcPct val="25000"/>
              </a:spcAft>
            </a:pPr>
            <a:r>
              <a:rPr lang="en-US" sz="2200" i="1" dirty="0">
                <a:latin typeface="Adobe Garamond Pro" pitchFamily="18" charset="0"/>
              </a:rPr>
              <a:t> </a:t>
            </a:r>
          </a:p>
        </p:txBody>
      </p:sp>
      <p:sp>
        <p:nvSpPr>
          <p:cNvPr id="18437" name="Rectangle 8"/>
          <p:cNvSpPr>
            <a:spLocks noChangeArrowheads="1"/>
          </p:cNvSpPr>
          <p:nvPr/>
        </p:nvSpPr>
        <p:spPr bwMode="auto">
          <a:xfrm>
            <a:off x="381000" y="3962400"/>
            <a:ext cx="8153400" cy="1779588"/>
          </a:xfrm>
          <a:prstGeom prst="rect">
            <a:avLst/>
          </a:prstGeom>
          <a:noFill/>
          <a:ln w="9525">
            <a:noFill/>
            <a:miter lim="800000"/>
            <a:headEnd/>
            <a:tailEnd/>
          </a:ln>
        </p:spPr>
        <p:txBody>
          <a:bodyPr>
            <a:spAutoFit/>
          </a:bodyPr>
          <a:lstStyle/>
          <a:p>
            <a:pPr marL="463550" indent="-463550">
              <a:spcAft>
                <a:spcPct val="25000"/>
              </a:spcAft>
              <a:buFontTx/>
              <a:buChar char="•"/>
              <a:tabLst>
                <a:tab pos="463550" algn="l"/>
              </a:tabLst>
            </a:pPr>
            <a:r>
              <a:rPr lang="en-US" sz="2600" dirty="0">
                <a:latin typeface="Adobe Garamond Pro" pitchFamily="18" charset="0"/>
              </a:rPr>
              <a:t>Abandoned, idled, or underused industrial or commercial properties</a:t>
            </a:r>
          </a:p>
          <a:p>
            <a:pPr marL="463550" indent="-463550">
              <a:spcAft>
                <a:spcPct val="25000"/>
              </a:spcAft>
              <a:buFontTx/>
              <a:buChar char="•"/>
              <a:tabLst>
                <a:tab pos="463550" algn="l"/>
              </a:tabLst>
            </a:pPr>
            <a:r>
              <a:rPr lang="en-US" sz="2600" dirty="0">
                <a:latin typeface="Adobe Garamond Pro" pitchFamily="18" charset="0"/>
              </a:rPr>
              <a:t>Reuse/redevelopment is complicated by real or perceived environmental contamination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Exercises</a:t>
            </a:r>
            <a:endParaRPr lang="en-US" dirty="0"/>
          </a:p>
        </p:txBody>
      </p:sp>
      <p:sp>
        <p:nvSpPr>
          <p:cNvPr id="3" name="Content Placeholder 2"/>
          <p:cNvSpPr>
            <a:spLocks noGrp="1"/>
          </p:cNvSpPr>
          <p:nvPr>
            <p:ph idx="1"/>
          </p:nvPr>
        </p:nvSpPr>
        <p:spPr>
          <a:xfrm>
            <a:off x="533400" y="1295400"/>
            <a:ext cx="8229600" cy="4525963"/>
          </a:xfrm>
        </p:spPr>
        <p:txBody>
          <a:bodyPr/>
          <a:lstStyle/>
          <a:p>
            <a:pPr>
              <a:buNone/>
            </a:pPr>
            <a:r>
              <a:rPr lang="en-US" sz="1800" b="1" dirty="0" smtClean="0">
                <a:solidFill>
                  <a:srgbClr val="FF0000"/>
                </a:solidFill>
              </a:rPr>
              <a:t>Possible answers for Scenario </a:t>
            </a:r>
            <a:r>
              <a:rPr lang="en-US" sz="1800" b="1" dirty="0" smtClean="0">
                <a:solidFill>
                  <a:srgbClr val="FF0000"/>
                </a:solidFill>
              </a:rPr>
              <a:t>#3</a:t>
            </a:r>
            <a:endParaRPr lang="en-US" sz="1800" b="1" dirty="0" smtClean="0">
              <a:solidFill>
                <a:srgbClr val="FF0000"/>
              </a:solidFill>
              <a:latin typeface="Arial" charset="0"/>
            </a:endParaRPr>
          </a:p>
          <a:p>
            <a:r>
              <a:rPr lang="en-US" sz="1400" dirty="0" smtClean="0">
                <a:solidFill>
                  <a:srgbClr val="FF0000"/>
                </a:solidFill>
                <a:latin typeface="Arial" charset="0"/>
              </a:rPr>
              <a:t>As </a:t>
            </a:r>
            <a:r>
              <a:rPr lang="en-US" sz="1400" dirty="0" smtClean="0">
                <a:solidFill>
                  <a:srgbClr val="FF0000"/>
                </a:solidFill>
                <a:latin typeface="Arial" charset="0"/>
              </a:rPr>
              <a:t>an RLF manager, it’s common to get a call from someone who says “I’ve heard about your fund and I have a possible cleanup project, and let’s talk to see if this could work.”  </a:t>
            </a:r>
          </a:p>
          <a:p>
            <a:r>
              <a:rPr lang="en-US" sz="1400" dirty="0" smtClean="0">
                <a:solidFill>
                  <a:srgbClr val="FF0000"/>
                </a:solidFill>
                <a:latin typeface="Arial" charset="0"/>
              </a:rPr>
              <a:t>So, as RLF manager you need to get some more information and you want to ask:  </a:t>
            </a:r>
          </a:p>
          <a:p>
            <a:r>
              <a:rPr lang="en-US" sz="1400" dirty="0" smtClean="0">
                <a:solidFill>
                  <a:srgbClr val="FF0000"/>
                </a:solidFill>
                <a:latin typeface="Arial" charset="0"/>
              </a:rPr>
              <a:t>Has a phase 1 or phase 2 been established? </a:t>
            </a:r>
          </a:p>
          <a:p>
            <a:r>
              <a:rPr lang="en-US" sz="1400" dirty="0" smtClean="0">
                <a:solidFill>
                  <a:srgbClr val="FF0000"/>
                </a:solidFill>
                <a:latin typeface="Arial" charset="0"/>
              </a:rPr>
              <a:t>Is the site part of the State Voluntary Cleanup Program? </a:t>
            </a:r>
          </a:p>
          <a:p>
            <a:r>
              <a:rPr lang="en-US" sz="1400" dirty="0" smtClean="0">
                <a:solidFill>
                  <a:srgbClr val="FF0000"/>
                </a:solidFill>
                <a:latin typeface="Arial" charset="0"/>
              </a:rPr>
              <a:t>Is the site on a CERCLA list or a National Priorities List or is there a state or federal enforcement action”?</a:t>
            </a:r>
          </a:p>
          <a:p>
            <a:r>
              <a:rPr lang="en-US" sz="1400" dirty="0" smtClean="0">
                <a:solidFill>
                  <a:srgbClr val="FF0000"/>
                </a:solidFill>
                <a:latin typeface="Arial" charset="0"/>
              </a:rPr>
              <a:t>Did you conduct your AAI within 180 days prior to purchase? </a:t>
            </a:r>
          </a:p>
          <a:p>
            <a:r>
              <a:rPr lang="en-US" sz="1400" dirty="0" smtClean="0">
                <a:solidFill>
                  <a:srgbClr val="FF0000"/>
                </a:solidFill>
                <a:latin typeface="Arial" charset="0"/>
              </a:rPr>
              <a:t>When did they buy it?</a:t>
            </a:r>
          </a:p>
          <a:p>
            <a:r>
              <a:rPr lang="en-US" sz="1400" dirty="0" smtClean="0">
                <a:solidFill>
                  <a:srgbClr val="FF0000"/>
                </a:solidFill>
                <a:latin typeface="Arial" charset="0"/>
              </a:rPr>
              <a:t>Is Sustainable Ventures affiliated with the responsible party? </a:t>
            </a:r>
          </a:p>
          <a:p>
            <a:r>
              <a:rPr lang="en-US" sz="1400" dirty="0" smtClean="0">
                <a:solidFill>
                  <a:srgbClr val="FF0000"/>
                </a:solidFill>
                <a:latin typeface="Arial" charset="0"/>
              </a:rPr>
              <a:t>Is the petroleum commingled with the hazardous substances? </a:t>
            </a:r>
          </a:p>
          <a:p>
            <a:r>
              <a:rPr lang="en-US" sz="1400" dirty="0" smtClean="0">
                <a:solidFill>
                  <a:srgbClr val="FF0000"/>
                </a:solidFill>
                <a:latin typeface="Arial" charset="0"/>
              </a:rPr>
              <a:t>If petroleum is present, has the state determined the site to be eligible? </a:t>
            </a:r>
          </a:p>
          <a:p>
            <a:r>
              <a:rPr lang="en-US" sz="1400" dirty="0" smtClean="0">
                <a:solidFill>
                  <a:srgbClr val="FF0000"/>
                </a:solidFill>
                <a:latin typeface="Arial" charset="0"/>
              </a:rPr>
              <a:t>What do they want to use the RLF funds for? (i.e., make sure it’s cleanup related)</a:t>
            </a:r>
          </a:p>
          <a:p>
            <a:r>
              <a:rPr lang="en-US" sz="1400" dirty="0" smtClean="0">
                <a:solidFill>
                  <a:srgbClr val="FF0000"/>
                </a:solidFill>
                <a:latin typeface="Arial" charset="0"/>
              </a:rPr>
              <a:t>Is there an interested private developer? (Just need to have control of the site, don’t have to own it)</a:t>
            </a:r>
          </a:p>
          <a:p>
            <a:r>
              <a:rPr lang="en-US" sz="1400" dirty="0" smtClean="0">
                <a:solidFill>
                  <a:srgbClr val="FF0000"/>
                </a:solidFill>
                <a:latin typeface="Arial" charset="0"/>
              </a:rPr>
              <a:t>Davis-Bacon – will you use prevailing wage on the project</a:t>
            </a:r>
            <a:r>
              <a:rPr lang="en-US" sz="1400" dirty="0" smtClean="0">
                <a:solidFill>
                  <a:srgbClr val="FF0000"/>
                </a:solidFill>
                <a:latin typeface="Arial" charset="0"/>
              </a:rPr>
              <a:t>?</a:t>
            </a:r>
          </a:p>
          <a:p>
            <a:pPr>
              <a:buNone/>
            </a:pPr>
            <a:endParaRPr lang="en-US" sz="1400" dirty="0" smtClean="0">
              <a:solidFill>
                <a:srgbClr val="FF0000"/>
              </a:solidFill>
              <a:latin typeface="Arial" charset="0"/>
            </a:endParaRPr>
          </a:p>
          <a:p>
            <a:r>
              <a:rPr lang="en-US" sz="1400" dirty="0" smtClean="0">
                <a:solidFill>
                  <a:srgbClr val="FF0000"/>
                </a:solidFill>
                <a:latin typeface="Arial" charset="0"/>
              </a:rPr>
              <a:t>Once you get this information, a good next step for the RLF Manager is to call your PO to discuss eligibility and then meet with the potential borrower to discuss the application process.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143000"/>
          </a:xfrm>
        </p:spPr>
        <p:txBody>
          <a:bodyPr/>
          <a:lstStyle/>
          <a:p>
            <a:r>
              <a:rPr lang="en-US" sz="3200" dirty="0" smtClean="0"/>
              <a:t>“Stump The EPA”</a:t>
            </a:r>
            <a:br>
              <a:rPr lang="en-US" sz="3200" dirty="0" smtClean="0"/>
            </a:br>
            <a:r>
              <a:rPr lang="en-US" sz="3200" dirty="0" smtClean="0"/>
              <a:t>Real Life Eligibility Questions from Grantees</a:t>
            </a:r>
          </a:p>
        </p:txBody>
      </p:sp>
      <p:sp>
        <p:nvSpPr>
          <p:cNvPr id="43011" name="Content Placeholder 2"/>
          <p:cNvSpPr>
            <a:spLocks noGrp="1"/>
          </p:cNvSpPr>
          <p:nvPr>
            <p:ph idx="1"/>
          </p:nvPr>
        </p:nvSpPr>
        <p:spPr/>
        <p:txBody>
          <a:bodyPr/>
          <a:lstStyle/>
          <a:p>
            <a:r>
              <a:rPr lang="en-US" sz="2000" b="1" dirty="0" smtClean="0"/>
              <a:t>Q: </a:t>
            </a:r>
            <a:r>
              <a:rPr lang="en-US" sz="2000" dirty="0" smtClean="0"/>
              <a:t>A non-profit CDC forms a Limited Dividend Housing Association Limited Partnership (LDHALP), the members of which are the non-profit CDC, a non-profit housing organization and a tax credit investor.  The LDHALP is a for profit entity.  The project includes low/moderate income housing and the funding mechanisms are Low-Income Housing Tax Credits and New Markets Tax Credits, thus the need for the tax credit investor partner.  </a:t>
            </a:r>
            <a:r>
              <a:rPr lang="en-US" sz="2000" b="1" dirty="0" smtClean="0"/>
              <a:t>Would this scenario be eligible for a sub-grant?  If the LDHALP is not eligible, could we make a sub-grant to one of the non-profits who have an interest in the property and are eligible to receive a sub-grant</a:t>
            </a:r>
            <a:r>
              <a:rPr lang="en-US" sz="2000" b="1" dirty="0" smtClean="0"/>
              <a:t>? </a:t>
            </a:r>
            <a:r>
              <a:rPr lang="en-US" sz="1600" b="1" dirty="0" smtClean="0">
                <a:solidFill>
                  <a:srgbClr val="FF0000"/>
                </a:solidFill>
              </a:rPr>
              <a:t>ANSWER: </a:t>
            </a:r>
            <a:r>
              <a:rPr lang="en-US" sz="1600" i="1" dirty="0" smtClean="0">
                <a:solidFill>
                  <a:srgbClr val="FF0000"/>
                </a:solidFill>
              </a:rPr>
              <a:t>The </a:t>
            </a:r>
            <a:r>
              <a:rPr lang="en-US" sz="1800" i="1" dirty="0" smtClean="0">
                <a:solidFill>
                  <a:srgbClr val="FF0000"/>
                </a:solidFill>
              </a:rPr>
              <a:t>nonprofit incorporated </a:t>
            </a:r>
            <a:r>
              <a:rPr lang="en-US" sz="1800" i="1" dirty="0" smtClean="0">
                <a:solidFill>
                  <a:srgbClr val="FF0000"/>
                </a:solidFill>
              </a:rPr>
              <a:t>themselves so they are a for-profit agency and wouldn’t be eligible. </a:t>
            </a:r>
            <a:r>
              <a:rPr lang="en-US" sz="1800" i="1" dirty="0" smtClean="0">
                <a:solidFill>
                  <a:srgbClr val="FF0000"/>
                </a:solidFill>
              </a:rPr>
              <a:t>Suggestion </a:t>
            </a:r>
            <a:r>
              <a:rPr lang="en-US" sz="1800" i="1" dirty="0" smtClean="0">
                <a:solidFill>
                  <a:srgbClr val="FF0000"/>
                </a:solidFill>
              </a:rPr>
              <a:t>to update a Phase I, transfer site to nonprofit and then once cleanup is done transfer back to for-profit group to ensure they retain their credits. </a:t>
            </a:r>
            <a:endParaRPr lang="en-US" sz="2000" i="1" dirty="0" smtClean="0">
              <a:solidFill>
                <a:srgbClr val="FF0000"/>
              </a:solidFill>
            </a:endParaRPr>
          </a:p>
          <a:p>
            <a:pPr marL="457200" indent="-457200">
              <a:buFont typeface="+mj-lt"/>
              <a:buAutoNum type="arabicPeriod"/>
            </a:pPr>
            <a:endParaRPr lang="en-US" sz="2000" b="1"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sz="3200" dirty="0" smtClean="0"/>
              <a:t>“Stump The EPA”</a:t>
            </a:r>
            <a:br>
              <a:rPr lang="en-US" sz="3200" dirty="0" smtClean="0"/>
            </a:br>
            <a:r>
              <a:rPr lang="en-US" sz="3200" dirty="0" smtClean="0"/>
              <a:t>Real Life Eligibility Questions from Grantees</a:t>
            </a:r>
            <a:endParaRPr lang="en-US" sz="3200" dirty="0"/>
          </a:p>
        </p:txBody>
      </p:sp>
      <p:sp>
        <p:nvSpPr>
          <p:cNvPr id="3" name="Content Placeholder 2"/>
          <p:cNvSpPr>
            <a:spLocks noGrp="1"/>
          </p:cNvSpPr>
          <p:nvPr>
            <p:ph idx="1"/>
          </p:nvPr>
        </p:nvSpPr>
        <p:spPr>
          <a:xfrm>
            <a:off x="457200" y="1447800"/>
            <a:ext cx="8229600" cy="4525963"/>
          </a:xfrm>
        </p:spPr>
        <p:txBody>
          <a:bodyPr/>
          <a:lstStyle/>
          <a:p>
            <a:pPr marL="457200" indent="-457200">
              <a:buFont typeface="+mj-lt"/>
              <a:buAutoNum type="arabicPeriod" startAt="2"/>
            </a:pPr>
            <a:r>
              <a:rPr lang="en-US" sz="2000" b="1" dirty="0" smtClean="0"/>
              <a:t>Q:</a:t>
            </a:r>
            <a:r>
              <a:rPr lang="en-US" sz="2000" dirty="0" smtClean="0"/>
              <a:t> Say the City of Bozeman built its City Hall in 1920 with asbestos and lead-based paint.   Can the City receive a loan for cleanup so they can expand and renovate the building? </a:t>
            </a:r>
            <a:r>
              <a:rPr lang="en-US" sz="1400" u="sng" dirty="0" smtClean="0">
                <a:solidFill>
                  <a:srgbClr val="FF0000"/>
                </a:solidFill>
              </a:rPr>
              <a:t>ANSWER: </a:t>
            </a:r>
            <a:r>
              <a:rPr lang="en-US" sz="1400" i="1" kern="1200" dirty="0" smtClean="0">
                <a:solidFill>
                  <a:srgbClr val="FF0000"/>
                </a:solidFill>
                <a:latin typeface="Arial" pitchFamily="-112" charset="0"/>
              </a:rPr>
              <a:t>The </a:t>
            </a:r>
            <a:r>
              <a:rPr lang="en-US" sz="1400" i="1" kern="1200" dirty="0" smtClean="0">
                <a:solidFill>
                  <a:srgbClr val="FF0000"/>
                </a:solidFill>
                <a:latin typeface="Arial" pitchFamily="-112" charset="0"/>
              </a:rPr>
              <a:t>answer is yes as long as long as the asbestos and lead-based paint haven't been released to the outside environment.   The windows, doors, walls and roof need to be fully intact to show the contaminants have no way of being released.  When there is no release to the outside environment, CERCLA liability hasn't been triggered.  So, in this case we're able to lend/grant funds even though the borrower is responsible for having the asbestos installed in the first place.</a:t>
            </a:r>
            <a:endParaRPr lang="en-US" sz="2400" i="1" dirty="0" smtClean="0">
              <a:solidFill>
                <a:srgbClr val="FF0000"/>
              </a:solidFill>
            </a:endParaRPr>
          </a:p>
          <a:p>
            <a:pPr marL="457200" indent="-457200">
              <a:buNone/>
            </a:pPr>
            <a:endParaRPr lang="en-US" sz="2400" dirty="0" smtClean="0"/>
          </a:p>
          <a:p>
            <a:pPr marL="457200" indent="-457200">
              <a:buFont typeface="+mj-lt"/>
              <a:buAutoNum type="arabicPeriod" startAt="3"/>
            </a:pPr>
            <a:r>
              <a:rPr lang="en-US" sz="2000" b="1" dirty="0" smtClean="0"/>
              <a:t>Q:</a:t>
            </a:r>
            <a:r>
              <a:rPr lang="en-US" sz="2000" dirty="0" smtClean="0"/>
              <a:t> Can a site which has been contaminated with PCBs as a result of a cutting/coating oil operation qualify for a RLF petroleum subgrant or loan?  The remediation would consist of institutional controls</a:t>
            </a:r>
            <a:r>
              <a:rPr lang="en-US" sz="2000" dirty="0" smtClean="0"/>
              <a:t>. </a:t>
            </a:r>
            <a:r>
              <a:rPr lang="en-US" sz="1400" u="sng" dirty="0" smtClean="0">
                <a:solidFill>
                  <a:srgbClr val="FF0000"/>
                </a:solidFill>
                <a:latin typeface="Arial" pitchFamily="34" charset="0"/>
                <a:cs typeface="Arial" pitchFamily="34" charset="0"/>
              </a:rPr>
              <a:t>ANSWER: </a:t>
            </a:r>
            <a:r>
              <a:rPr lang="en-US" sz="1400" i="1" dirty="0" smtClean="0">
                <a:solidFill>
                  <a:srgbClr val="FF0000"/>
                </a:solidFill>
                <a:latin typeface="Arial" pitchFamily="34" charset="0"/>
                <a:cs typeface="Arial" pitchFamily="34" charset="0"/>
              </a:rPr>
              <a:t>It </a:t>
            </a:r>
            <a:r>
              <a:rPr lang="en-US" sz="1400" i="1" dirty="0" smtClean="0">
                <a:solidFill>
                  <a:srgbClr val="FF0000"/>
                </a:solidFill>
                <a:latin typeface="Arial" pitchFamily="34" charset="0"/>
                <a:cs typeface="Arial" pitchFamily="34" charset="0"/>
              </a:rPr>
              <a:t>depends. If there is trace amounts of PCB associated with the oily residue of a cutting/coating operation than this could be an eligible petroleum site.  The state will be a big factor here on whether the state thinks it’s a petroleum site. Is it a low-priority for the state? Will they make EPA make the determination</a:t>
            </a:r>
            <a:r>
              <a:rPr lang="en-US" sz="1400" i="1" dirty="0" smtClean="0">
                <a:solidFill>
                  <a:srgbClr val="FF0000"/>
                </a:solidFill>
                <a:latin typeface="Arial" pitchFamily="34" charset="0"/>
                <a:cs typeface="Arial" pitchFamily="34" charset="0"/>
              </a:rPr>
              <a:t>? This is information you’ll need to factor into your decision.</a:t>
            </a:r>
            <a:endParaRPr lang="en-US" sz="2000" i="1" dirty="0" smtClean="0">
              <a:solidFill>
                <a:srgbClr val="FF0000"/>
              </a:solidFill>
              <a:latin typeface="Arial" pitchFamily="34" charset="0"/>
              <a:cs typeface="Arial" pitchFamily="34" charset="0"/>
            </a:endParaRPr>
          </a:p>
          <a:p>
            <a:pPr marL="457200" indent="-457200">
              <a:buFont typeface="+mj-lt"/>
              <a:buAutoNum type="arabicPeriod" startAt="3"/>
            </a:pPr>
            <a:endParaRPr lang="en-US" sz="2400" dirty="0" smtClean="0"/>
          </a:p>
          <a:p>
            <a:pPr>
              <a:buNone/>
            </a:pPr>
            <a:r>
              <a:rPr lang="en-US" sz="2400" dirty="0" smtClean="0"/>
              <a:t>  </a:t>
            </a:r>
          </a:p>
          <a:p>
            <a:pPr>
              <a:buNone/>
            </a:pPr>
            <a:endParaRPr lang="en-US" sz="2800" dirty="0" smtClean="0"/>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z="3200" b="1" dirty="0" smtClean="0"/>
              <a:t>“Stump The EPA”</a:t>
            </a:r>
            <a:br>
              <a:rPr lang="en-US" sz="3200" b="1" dirty="0" smtClean="0"/>
            </a:br>
            <a:r>
              <a:rPr lang="en-US" sz="3200" b="1" dirty="0" smtClean="0"/>
              <a:t>Real Life Eligibility Questions from Grantees</a:t>
            </a:r>
            <a:endParaRPr lang="en-US" sz="3200" b="1" dirty="0"/>
          </a:p>
        </p:txBody>
      </p:sp>
      <p:sp>
        <p:nvSpPr>
          <p:cNvPr id="3" name="Content Placeholder 2"/>
          <p:cNvSpPr>
            <a:spLocks noGrp="1"/>
          </p:cNvSpPr>
          <p:nvPr>
            <p:ph idx="1"/>
          </p:nvPr>
        </p:nvSpPr>
        <p:spPr/>
        <p:txBody>
          <a:bodyPr/>
          <a:lstStyle/>
          <a:p>
            <a:pPr>
              <a:buNone/>
            </a:pPr>
            <a:endParaRPr lang="en-US" sz="2400" dirty="0" smtClean="0"/>
          </a:p>
          <a:p>
            <a:pPr marL="0" indent="0">
              <a:spcBef>
                <a:spcPts val="0"/>
              </a:spcBef>
              <a:buFont typeface="+mj-lt"/>
              <a:buAutoNum type="arabicPeriod" startAt="4"/>
            </a:pPr>
            <a:r>
              <a:rPr lang="en-US" sz="2400" b="1" dirty="0" smtClean="0"/>
              <a:t>Q:</a:t>
            </a:r>
            <a:r>
              <a:rPr lang="en-US" sz="2400" dirty="0" smtClean="0"/>
              <a:t> What is an </a:t>
            </a:r>
            <a:r>
              <a:rPr lang="en-US" sz="2400" dirty="0" err="1" smtClean="0"/>
              <a:t>intragovernmental</a:t>
            </a:r>
            <a:r>
              <a:rPr lang="en-US" sz="2400" dirty="0" smtClean="0"/>
              <a:t> loan? What are the requirements that a recipient must meet to be eligible for an </a:t>
            </a:r>
            <a:r>
              <a:rPr lang="en-US" sz="2400" dirty="0" err="1" smtClean="0"/>
              <a:t>intragovernmental</a:t>
            </a:r>
            <a:r>
              <a:rPr lang="en-US" sz="2400" dirty="0" smtClean="0"/>
              <a:t> loan</a:t>
            </a:r>
            <a:r>
              <a:rPr lang="en-US" sz="2400" dirty="0" smtClean="0"/>
              <a:t>? </a:t>
            </a:r>
            <a:r>
              <a:rPr lang="en-US" sz="1600" u="sng" dirty="0" smtClean="0">
                <a:solidFill>
                  <a:srgbClr val="FF0000"/>
                </a:solidFill>
              </a:rPr>
              <a:t>ANSWER</a:t>
            </a:r>
            <a:r>
              <a:rPr lang="en-US" sz="1600" dirty="0" smtClean="0">
                <a:solidFill>
                  <a:srgbClr val="FF0000"/>
                </a:solidFill>
              </a:rPr>
              <a:t>: </a:t>
            </a:r>
            <a:r>
              <a:rPr lang="en-US" sz="1600" i="1" dirty="0" smtClean="0">
                <a:solidFill>
                  <a:srgbClr val="FF0000"/>
                </a:solidFill>
              </a:rPr>
              <a:t>An </a:t>
            </a:r>
            <a:r>
              <a:rPr lang="en-US" sz="1600" i="1" dirty="0" err="1" smtClean="0">
                <a:solidFill>
                  <a:srgbClr val="FF0000"/>
                </a:solidFill>
              </a:rPr>
              <a:t>intragovernmental</a:t>
            </a:r>
            <a:r>
              <a:rPr lang="en-US" sz="1600" i="1" dirty="0" smtClean="0">
                <a:solidFill>
                  <a:srgbClr val="FF0000"/>
                </a:solidFill>
              </a:rPr>
              <a:t> loan is when an RLF grantee loans to another arm of the city or state.  </a:t>
            </a:r>
            <a:r>
              <a:rPr lang="en-US" sz="1600" i="1" dirty="0" smtClean="0">
                <a:solidFill>
                  <a:srgbClr val="FF0000"/>
                </a:solidFill>
              </a:rPr>
              <a:t>the </a:t>
            </a:r>
            <a:r>
              <a:rPr lang="en-US" sz="1600" i="1" dirty="0" smtClean="0">
                <a:solidFill>
                  <a:srgbClr val="FF0000"/>
                </a:solidFill>
              </a:rPr>
              <a:t>recipient is the same entity, so they can’t be a PRP and would have had to acquire the property </a:t>
            </a:r>
            <a:r>
              <a:rPr lang="en-US" sz="1600" i="1" dirty="0" smtClean="0">
                <a:solidFill>
                  <a:srgbClr val="FF0000"/>
                </a:solidFill>
              </a:rPr>
              <a:t>appropriately. </a:t>
            </a:r>
            <a:r>
              <a:rPr lang="en-US" sz="1600" i="1" dirty="0" smtClean="0">
                <a:solidFill>
                  <a:srgbClr val="FF0000"/>
                </a:solidFill>
              </a:rPr>
              <a:t>Don’t have to own property if loan, just need access to it.  So at state level could go to an arm of the state such as </a:t>
            </a:r>
            <a:r>
              <a:rPr lang="en-US" sz="1600" i="1" dirty="0" smtClean="0">
                <a:solidFill>
                  <a:srgbClr val="FF0000"/>
                </a:solidFill>
              </a:rPr>
              <a:t>Transportation Department. </a:t>
            </a:r>
            <a:r>
              <a:rPr lang="en-US" sz="1600" i="1" dirty="0" smtClean="0">
                <a:solidFill>
                  <a:srgbClr val="FF0000"/>
                </a:solidFill>
              </a:rPr>
              <a:t>Cities may go to housing authority or </a:t>
            </a:r>
            <a:r>
              <a:rPr lang="en-US" sz="1600" i="1" dirty="0" smtClean="0">
                <a:solidFill>
                  <a:srgbClr val="FF0000"/>
                </a:solidFill>
              </a:rPr>
              <a:t>parks department</a:t>
            </a:r>
            <a:r>
              <a:rPr lang="en-US" sz="1600" i="1" dirty="0" smtClean="0">
                <a:solidFill>
                  <a:srgbClr val="FF0000"/>
                </a:solidFill>
              </a:rPr>
              <a:t>. </a:t>
            </a:r>
            <a:endParaRPr lang="en-US" sz="2400" dirty="0" smtClean="0">
              <a:solidFill>
                <a:srgbClr val="FF0000"/>
              </a:solidFill>
            </a:endParaRPr>
          </a:p>
          <a:p>
            <a:pPr>
              <a:buNone/>
            </a:pPr>
            <a:endParaRPr lang="en-US" sz="24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Brownfields Conference 2013</a:t>
            </a:r>
            <a:endParaRPr lang="en-US" dirty="0"/>
          </a:p>
        </p:txBody>
      </p:sp>
      <p:sp>
        <p:nvSpPr>
          <p:cNvPr id="3" name="Content Placeholder 2"/>
          <p:cNvSpPr>
            <a:spLocks noGrp="1"/>
          </p:cNvSpPr>
          <p:nvPr>
            <p:ph idx="1"/>
          </p:nvPr>
        </p:nvSpPr>
        <p:spPr>
          <a:xfrm>
            <a:off x="457200" y="2514600"/>
            <a:ext cx="8229600" cy="1524000"/>
          </a:xfrm>
        </p:spPr>
        <p:txBody>
          <a:bodyPr/>
          <a:lstStyle/>
          <a:p>
            <a:r>
              <a:rPr lang="en-US" dirty="0" smtClean="0"/>
              <a:t>Please join us at the 2013 Brownfields Conference in Atlanta, May 15-17!</a:t>
            </a:r>
          </a:p>
          <a:p>
            <a:endParaRPr lang="en-US" dirty="0" smtClean="0"/>
          </a:p>
          <a:p>
            <a:r>
              <a:rPr lang="en-US" dirty="0" smtClean="0"/>
              <a:t>This training conference is an eligible cost under your RLF grant and will feature additional RLF sessions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Contacts</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For questions about this webinar please contact your </a:t>
            </a:r>
            <a:r>
              <a:rPr lang="en-US" u="sng" dirty="0" smtClean="0"/>
              <a:t>RLF Project Officer</a:t>
            </a:r>
            <a:endParaRPr lang="en-US" dirty="0" smtClean="0"/>
          </a:p>
          <a:p>
            <a:pPr>
              <a:buNone/>
            </a:pPr>
            <a:endParaRPr lang="en-US" dirty="0" smtClean="0"/>
          </a:p>
          <a:p>
            <a:r>
              <a:rPr lang="en-US" dirty="0" smtClean="0"/>
              <a:t>This webinar </a:t>
            </a:r>
            <a:r>
              <a:rPr lang="en-US" dirty="0" smtClean="0"/>
              <a:t>will </a:t>
            </a:r>
            <a:r>
              <a:rPr lang="en-US" dirty="0" smtClean="0"/>
              <a:t>be posted here: </a:t>
            </a:r>
            <a:r>
              <a:rPr lang="en-US" dirty="0" smtClean="0">
                <a:hlinkClick r:id="rId3"/>
              </a:rPr>
              <a:t>http://www.epa.gov/brownfields/rlflst.htm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7924800" cy="609600"/>
          </a:xfrm>
        </p:spPr>
        <p:txBody>
          <a:bodyPr/>
          <a:lstStyle/>
          <a:p>
            <a:r>
              <a:rPr lang="en-US" dirty="0" smtClean="0"/>
              <a:t>Eligible Sites</a:t>
            </a:r>
          </a:p>
        </p:txBody>
      </p:sp>
      <p:sp>
        <p:nvSpPr>
          <p:cNvPr id="20483" name="Rectangle 3"/>
          <p:cNvSpPr>
            <a:spLocks noChangeArrowheads="1"/>
          </p:cNvSpPr>
          <p:nvPr/>
        </p:nvSpPr>
        <p:spPr bwMode="auto">
          <a:xfrm>
            <a:off x="762000" y="5257800"/>
            <a:ext cx="8229600" cy="609600"/>
          </a:xfrm>
          <a:prstGeom prst="rect">
            <a:avLst/>
          </a:prstGeom>
          <a:noFill/>
          <a:ln w="9525">
            <a:noFill/>
            <a:miter lim="800000"/>
            <a:headEnd/>
            <a:tailEnd/>
          </a:ln>
        </p:spPr>
        <p:txBody>
          <a:bodyPr/>
          <a:lstStyle/>
          <a:p>
            <a:pPr marL="342900" indent="-342900" eaLnBrk="0" hangingPunct="0">
              <a:lnSpc>
                <a:spcPct val="90000"/>
              </a:lnSpc>
              <a:spcBef>
                <a:spcPct val="20000"/>
              </a:spcBef>
            </a:pPr>
            <a:r>
              <a:rPr lang="en-US" sz="2800">
                <a:latin typeface="Adobe Garamond Pro" pitchFamily="18" charset="0"/>
              </a:rPr>
              <a:t> Before		                                    After</a:t>
            </a:r>
          </a:p>
        </p:txBody>
      </p:sp>
      <p:pic>
        <p:nvPicPr>
          <p:cNvPr id="20484" name="Picture 4"/>
          <p:cNvPicPr>
            <a:picLocks noChangeAspect="1" noChangeArrowheads="1"/>
          </p:cNvPicPr>
          <p:nvPr/>
        </p:nvPicPr>
        <p:blipFill>
          <a:blip r:embed="rId3"/>
          <a:srcRect/>
          <a:stretch>
            <a:fillRect/>
          </a:stretch>
        </p:blipFill>
        <p:spPr bwMode="auto">
          <a:xfrm>
            <a:off x="762000" y="2371725"/>
            <a:ext cx="3429000" cy="2571750"/>
          </a:xfrm>
          <a:prstGeom prst="rect">
            <a:avLst/>
          </a:prstGeom>
          <a:noFill/>
          <a:ln w="12700">
            <a:noFill/>
            <a:miter lim="800000"/>
            <a:headEnd/>
            <a:tailEnd/>
          </a:ln>
        </p:spPr>
      </p:pic>
      <p:pic>
        <p:nvPicPr>
          <p:cNvPr id="20485" name="Picture 5"/>
          <p:cNvPicPr>
            <a:picLocks noChangeAspect="1" noChangeArrowheads="1"/>
          </p:cNvPicPr>
          <p:nvPr/>
        </p:nvPicPr>
        <p:blipFill>
          <a:blip r:embed="rId3"/>
          <a:srcRect/>
          <a:stretch>
            <a:fillRect/>
          </a:stretch>
        </p:blipFill>
        <p:spPr bwMode="auto">
          <a:xfrm>
            <a:off x="4953000" y="2362200"/>
            <a:ext cx="3352800" cy="25146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8637588" cy="1066800"/>
          </a:xfrm>
        </p:spPr>
        <p:txBody>
          <a:bodyPr/>
          <a:lstStyle/>
          <a:p>
            <a:r>
              <a:rPr lang="en-US" dirty="0" smtClean="0"/>
              <a:t>Eligible Sites</a:t>
            </a:r>
          </a:p>
        </p:txBody>
      </p:sp>
      <p:sp>
        <p:nvSpPr>
          <p:cNvPr id="22531" name="Rectangle 3"/>
          <p:cNvSpPr>
            <a:spLocks noGrp="1" noChangeArrowheads="1"/>
          </p:cNvSpPr>
          <p:nvPr>
            <p:ph type="body" idx="1"/>
          </p:nvPr>
        </p:nvSpPr>
        <p:spPr>
          <a:xfrm>
            <a:off x="401638" y="2514600"/>
            <a:ext cx="8208962" cy="2667000"/>
          </a:xfrm>
        </p:spPr>
        <p:txBody>
          <a:bodyPr/>
          <a:lstStyle/>
          <a:p>
            <a:pPr>
              <a:spcBef>
                <a:spcPct val="10000"/>
              </a:spcBef>
            </a:pPr>
            <a:r>
              <a:rPr lang="en-US" sz="2400" smtClean="0"/>
              <a:t>Hazardous substances </a:t>
            </a:r>
          </a:p>
          <a:p>
            <a:pPr>
              <a:spcBef>
                <a:spcPct val="10000"/>
              </a:spcBef>
            </a:pPr>
            <a:r>
              <a:rPr lang="en-US" sz="2400" smtClean="0"/>
              <a:t>Petroleum contamination</a:t>
            </a:r>
          </a:p>
          <a:p>
            <a:pPr>
              <a:spcBef>
                <a:spcPct val="10000"/>
              </a:spcBef>
            </a:pPr>
            <a:r>
              <a:rPr lang="en-US" sz="2400" smtClean="0"/>
              <a:t>Asbestos &amp; lead based paint</a:t>
            </a:r>
          </a:p>
          <a:p>
            <a:pPr>
              <a:spcBef>
                <a:spcPct val="10000"/>
              </a:spcBef>
            </a:pPr>
            <a:r>
              <a:rPr lang="en-US" sz="2400" smtClean="0"/>
              <a:t>Controlled substances (e.g., meth labs)</a:t>
            </a:r>
          </a:p>
          <a:p>
            <a:pPr>
              <a:spcBef>
                <a:spcPct val="10000"/>
              </a:spcBef>
            </a:pPr>
            <a:r>
              <a:rPr lang="en-US" sz="2400" smtClean="0"/>
              <a:t>Mine-scarred lands</a:t>
            </a:r>
          </a:p>
          <a:p>
            <a:pPr>
              <a:spcBef>
                <a:spcPct val="10000"/>
              </a:spcBef>
            </a:pPr>
            <a:r>
              <a:rPr lang="en-US" sz="2400" smtClean="0"/>
              <a:t>Other contaminants</a:t>
            </a:r>
          </a:p>
        </p:txBody>
      </p:sp>
      <p:pic>
        <p:nvPicPr>
          <p:cNvPr id="22532" name="Picture 4"/>
          <p:cNvPicPr>
            <a:picLocks noChangeAspect="1" noChangeArrowheads="1"/>
          </p:cNvPicPr>
          <p:nvPr/>
        </p:nvPicPr>
        <p:blipFill>
          <a:blip r:embed="rId3">
            <a:lum bright="18000" contrast="24000"/>
          </a:blip>
          <a:srcRect/>
          <a:stretch>
            <a:fillRect/>
          </a:stretch>
        </p:blipFill>
        <p:spPr bwMode="auto">
          <a:xfrm>
            <a:off x="2209800" y="5410200"/>
            <a:ext cx="1473200" cy="1012825"/>
          </a:xfrm>
          <a:prstGeom prst="rect">
            <a:avLst/>
          </a:prstGeom>
          <a:noFill/>
          <a:ln w="9525">
            <a:solidFill>
              <a:srgbClr val="859C30"/>
            </a:solidFill>
            <a:miter lim="800000"/>
            <a:headEnd/>
            <a:tailEnd/>
          </a:ln>
        </p:spPr>
      </p:pic>
      <p:pic>
        <p:nvPicPr>
          <p:cNvPr id="22533" name="Picture 5" descr="photo - house with lead based paint"/>
          <p:cNvPicPr>
            <a:picLocks noChangeAspect="1" noChangeArrowheads="1"/>
          </p:cNvPicPr>
          <p:nvPr/>
        </p:nvPicPr>
        <p:blipFill>
          <a:blip r:embed="rId4"/>
          <a:srcRect/>
          <a:stretch>
            <a:fillRect/>
          </a:stretch>
        </p:blipFill>
        <p:spPr bwMode="auto">
          <a:xfrm>
            <a:off x="5715000" y="5410200"/>
            <a:ext cx="1219200" cy="1030288"/>
          </a:xfrm>
          <a:prstGeom prst="rect">
            <a:avLst/>
          </a:prstGeom>
          <a:noFill/>
          <a:ln w="9525">
            <a:solidFill>
              <a:srgbClr val="859C30"/>
            </a:solidFill>
            <a:miter lim="800000"/>
            <a:headEnd/>
            <a:tailEnd/>
          </a:ln>
        </p:spPr>
      </p:pic>
      <p:pic>
        <p:nvPicPr>
          <p:cNvPr id="22534" name="Picture 6" descr="Photo of typical site on Route 66"/>
          <p:cNvPicPr>
            <a:picLocks noChangeAspect="1" noChangeArrowheads="1"/>
          </p:cNvPicPr>
          <p:nvPr/>
        </p:nvPicPr>
        <p:blipFill>
          <a:blip r:embed="rId5"/>
          <a:srcRect/>
          <a:stretch>
            <a:fillRect/>
          </a:stretch>
        </p:blipFill>
        <p:spPr bwMode="auto">
          <a:xfrm>
            <a:off x="3886200" y="5410200"/>
            <a:ext cx="1600200" cy="1042988"/>
          </a:xfrm>
          <a:prstGeom prst="rect">
            <a:avLst/>
          </a:prstGeom>
          <a:noFill/>
          <a:ln w="9525">
            <a:solidFill>
              <a:srgbClr val="859C30"/>
            </a:solidFill>
            <a:miter lim="800000"/>
            <a:headEnd/>
            <a:tailEnd/>
          </a:ln>
        </p:spPr>
      </p:pic>
      <p:pic>
        <p:nvPicPr>
          <p:cNvPr id="22535" name="Picture 7" descr="Photo collage of sites and homes"/>
          <p:cNvPicPr>
            <a:picLocks noChangeAspect="1" noChangeArrowheads="1"/>
          </p:cNvPicPr>
          <p:nvPr/>
        </p:nvPicPr>
        <p:blipFill>
          <a:blip r:embed="rId6"/>
          <a:srcRect l="3207" t="17392" r="69710" b="18840"/>
          <a:stretch>
            <a:fillRect/>
          </a:stretch>
        </p:blipFill>
        <p:spPr bwMode="auto">
          <a:xfrm>
            <a:off x="7162800" y="5410200"/>
            <a:ext cx="1447800" cy="1047750"/>
          </a:xfrm>
          <a:prstGeom prst="rect">
            <a:avLst/>
          </a:prstGeom>
          <a:noFill/>
          <a:ln w="9525">
            <a:solidFill>
              <a:srgbClr val="859C30"/>
            </a:solidFill>
            <a:miter lim="800000"/>
            <a:headEnd/>
            <a:tailEnd/>
          </a:ln>
        </p:spPr>
      </p:pic>
      <p:sp>
        <p:nvSpPr>
          <p:cNvPr id="22536" name="Rectangle 8"/>
          <p:cNvSpPr>
            <a:spLocks noChangeArrowheads="1"/>
          </p:cNvSpPr>
          <p:nvPr/>
        </p:nvSpPr>
        <p:spPr bwMode="auto">
          <a:xfrm>
            <a:off x="381000" y="1539875"/>
            <a:ext cx="8382000" cy="946150"/>
          </a:xfrm>
          <a:prstGeom prst="rect">
            <a:avLst/>
          </a:prstGeom>
          <a:noFill/>
          <a:ln w="9525">
            <a:noFill/>
            <a:miter lim="800000"/>
            <a:headEnd/>
            <a:tailEnd/>
          </a:ln>
        </p:spPr>
        <p:txBody>
          <a:bodyPr>
            <a:spAutoFit/>
          </a:bodyPr>
          <a:lstStyle/>
          <a:p>
            <a:pPr>
              <a:spcBef>
                <a:spcPct val="20000"/>
              </a:spcBef>
            </a:pPr>
            <a:r>
              <a:rPr lang="en-US" sz="2800">
                <a:latin typeface="Adobe Garamond Pro" pitchFamily="18" charset="0"/>
              </a:rPr>
              <a:t>Sites with the following contaminants can be eligible for RLF loans and sub-grants:  </a:t>
            </a:r>
          </a:p>
        </p:txBody>
      </p:sp>
      <p:pic>
        <p:nvPicPr>
          <p:cNvPr id="22537" name="Picture 9" descr="Junk Yard"/>
          <p:cNvPicPr>
            <a:picLocks noChangeAspect="1" noChangeArrowheads="1"/>
          </p:cNvPicPr>
          <p:nvPr/>
        </p:nvPicPr>
        <p:blipFill>
          <a:blip r:embed="rId7"/>
          <a:srcRect/>
          <a:stretch>
            <a:fillRect/>
          </a:stretch>
        </p:blipFill>
        <p:spPr bwMode="auto">
          <a:xfrm>
            <a:off x="304800" y="5410200"/>
            <a:ext cx="1600200" cy="1004888"/>
          </a:xfrm>
          <a:prstGeom prst="rect">
            <a:avLst/>
          </a:prstGeom>
          <a:noFill/>
          <a:ln w="9525">
            <a:solidFill>
              <a:srgbClr val="859C30"/>
            </a:solidFill>
            <a:miter lim="800000"/>
            <a:headEnd/>
            <a:tailEnd/>
          </a:ln>
        </p:spPr>
      </p:pic>
      <p:sp>
        <p:nvSpPr>
          <p:cNvPr id="22538" name="Text Box 4"/>
          <p:cNvSpPr txBox="1">
            <a:spLocks noChangeArrowheads="1"/>
          </p:cNvSpPr>
          <p:nvPr/>
        </p:nvSpPr>
        <p:spPr bwMode="auto">
          <a:xfrm>
            <a:off x="76200" y="64770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r>
              <a:rPr lang="en-US" dirty="0" smtClean="0"/>
              <a:t>Petroleum Sites</a:t>
            </a:r>
          </a:p>
        </p:txBody>
      </p:sp>
      <p:sp>
        <p:nvSpPr>
          <p:cNvPr id="24579" name="Rectangle 3"/>
          <p:cNvSpPr>
            <a:spLocks noGrp="1" noChangeArrowheads="1"/>
          </p:cNvSpPr>
          <p:nvPr>
            <p:ph type="body" idx="1"/>
          </p:nvPr>
        </p:nvSpPr>
        <p:spPr>
          <a:xfrm>
            <a:off x="381000" y="2819400"/>
            <a:ext cx="7924800" cy="2286000"/>
          </a:xfrm>
        </p:spPr>
        <p:txBody>
          <a:bodyPr/>
          <a:lstStyle/>
          <a:p>
            <a:pPr marL="457200" lvl="1" indent="-342900">
              <a:spcBef>
                <a:spcPct val="0"/>
              </a:spcBef>
            </a:pPr>
            <a:r>
              <a:rPr lang="en-US" dirty="0" smtClean="0">
                <a:ea typeface="ＭＳ Ｐゴシック" charset="-128"/>
              </a:rPr>
              <a:t>Relative low risk</a:t>
            </a:r>
          </a:p>
          <a:p>
            <a:pPr marL="457200" lvl="1" indent="-342900"/>
            <a:r>
              <a:rPr lang="en-US" dirty="0" smtClean="0">
                <a:ea typeface="ＭＳ Ｐゴシック" charset="-128"/>
              </a:rPr>
              <a:t>No viable responsible party</a:t>
            </a:r>
          </a:p>
          <a:p>
            <a:pPr marL="457200" lvl="1" indent="-342900"/>
            <a:r>
              <a:rPr lang="en-US" dirty="0" smtClean="0">
                <a:ea typeface="ＭＳ Ｐゴシック" charset="-128"/>
              </a:rPr>
              <a:t>Applicant not responsible party</a:t>
            </a:r>
          </a:p>
          <a:p>
            <a:pPr marL="457200" lvl="1" indent="-342900"/>
            <a:r>
              <a:rPr lang="en-US" dirty="0" smtClean="0">
                <a:ea typeface="ＭＳ Ｐゴシック" charset="-128"/>
              </a:rPr>
              <a:t>No RCRA order</a:t>
            </a:r>
          </a:p>
          <a:p>
            <a:pPr marL="0" indent="0"/>
            <a:endParaRPr lang="en-US" sz="2800" dirty="0" smtClean="0"/>
          </a:p>
        </p:txBody>
      </p:sp>
      <p:pic>
        <p:nvPicPr>
          <p:cNvPr id="24580" name="Picture 4" descr="MCBD06973_0000[1]"/>
          <p:cNvPicPr>
            <a:picLocks noChangeAspect="1" noChangeArrowheads="1"/>
          </p:cNvPicPr>
          <p:nvPr/>
        </p:nvPicPr>
        <p:blipFill>
          <a:blip r:embed="rId3"/>
          <a:srcRect/>
          <a:stretch>
            <a:fillRect/>
          </a:stretch>
        </p:blipFill>
        <p:spPr bwMode="auto">
          <a:xfrm>
            <a:off x="7086600" y="4648200"/>
            <a:ext cx="1677988" cy="1816100"/>
          </a:xfrm>
          <a:prstGeom prst="rect">
            <a:avLst/>
          </a:prstGeom>
          <a:noFill/>
          <a:ln w="9525">
            <a:noFill/>
            <a:miter lim="800000"/>
            <a:headEnd/>
            <a:tailEnd/>
          </a:ln>
        </p:spPr>
      </p:pic>
      <p:sp>
        <p:nvSpPr>
          <p:cNvPr id="24581" name="Rectangle 5"/>
          <p:cNvSpPr>
            <a:spLocks noChangeArrowheads="1"/>
          </p:cNvSpPr>
          <p:nvPr/>
        </p:nvSpPr>
        <p:spPr bwMode="auto">
          <a:xfrm>
            <a:off x="447675" y="1604963"/>
            <a:ext cx="8010525" cy="946150"/>
          </a:xfrm>
          <a:prstGeom prst="rect">
            <a:avLst/>
          </a:prstGeom>
          <a:noFill/>
          <a:ln w="9525">
            <a:noFill/>
            <a:miter lim="800000"/>
            <a:headEnd/>
            <a:tailEnd/>
          </a:ln>
        </p:spPr>
        <p:txBody>
          <a:bodyPr>
            <a:spAutoFit/>
          </a:bodyPr>
          <a:lstStyle/>
          <a:p>
            <a:r>
              <a:rPr lang="en-US" sz="2800">
                <a:latin typeface="Adobe Garamond Pro" pitchFamily="18" charset="0"/>
              </a:rPr>
              <a:t>State review based on statutory requirements to </a:t>
            </a:r>
          </a:p>
          <a:p>
            <a:r>
              <a:rPr lang="en-US" sz="2800">
                <a:latin typeface="Adobe Garamond Pro" pitchFamily="18" charset="0"/>
              </a:rPr>
              <a:t>determine whether the site is:</a:t>
            </a:r>
          </a:p>
        </p:txBody>
      </p:sp>
      <p:sp>
        <p:nvSpPr>
          <p:cNvPr id="24582" name="Text Box 4"/>
          <p:cNvSpPr txBox="1">
            <a:spLocks noChangeArrowheads="1"/>
          </p:cNvSpPr>
          <p:nvPr/>
        </p:nvSpPr>
        <p:spPr bwMode="auto">
          <a:xfrm>
            <a:off x="304800" y="63246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95400"/>
          </a:xfrm>
          <a:noFill/>
        </p:spPr>
        <p:txBody>
          <a:bodyPr/>
          <a:lstStyle/>
          <a:p>
            <a:r>
              <a:rPr lang="en-US" sz="4000" dirty="0" smtClean="0"/>
              <a:t>Properties </a:t>
            </a:r>
            <a:r>
              <a:rPr lang="en-US" sz="4000" u="sng" dirty="0" smtClean="0"/>
              <a:t>not</a:t>
            </a:r>
            <a:r>
              <a:rPr lang="en-US" sz="4000" dirty="0" smtClean="0"/>
              <a:t> considered </a:t>
            </a:r>
            <a:br>
              <a:rPr lang="en-US" sz="4000" dirty="0" smtClean="0"/>
            </a:br>
            <a:r>
              <a:rPr lang="en-US" sz="4000" dirty="0" smtClean="0"/>
              <a:t>Brownfields by EPA </a:t>
            </a:r>
          </a:p>
        </p:txBody>
      </p:sp>
      <p:sp>
        <p:nvSpPr>
          <p:cNvPr id="26627" name="Rectangle 3"/>
          <p:cNvSpPr>
            <a:spLocks noGrp="1" noChangeArrowheads="1"/>
          </p:cNvSpPr>
          <p:nvPr>
            <p:ph type="body" idx="1"/>
          </p:nvPr>
        </p:nvSpPr>
        <p:spPr>
          <a:xfrm>
            <a:off x="457200" y="1905000"/>
            <a:ext cx="8229600" cy="3352800"/>
          </a:xfrm>
          <a:noFill/>
        </p:spPr>
        <p:txBody>
          <a:bodyPr/>
          <a:lstStyle/>
          <a:p>
            <a:pPr>
              <a:spcAft>
                <a:spcPct val="25000"/>
              </a:spcAft>
              <a:buSzPct val="125000"/>
            </a:pPr>
            <a:r>
              <a:rPr lang="en-US" sz="2800" smtClean="0"/>
              <a:t>Listed sites or sites proposed for listing on the National Priorities List (NPL);</a:t>
            </a:r>
          </a:p>
          <a:p>
            <a:pPr>
              <a:spcAft>
                <a:spcPct val="25000"/>
              </a:spcAft>
              <a:buSzPct val="125000"/>
            </a:pPr>
            <a:r>
              <a:rPr lang="en-US" sz="2800" smtClean="0"/>
              <a:t>Sites subject to CERCLA orders or consent decrees; or,</a:t>
            </a:r>
          </a:p>
          <a:p>
            <a:pPr>
              <a:spcAft>
                <a:spcPct val="25000"/>
              </a:spcAft>
              <a:buSzPct val="125000"/>
            </a:pPr>
            <a:r>
              <a:rPr lang="en-US" sz="2800" smtClean="0"/>
              <a:t>Federal properties (except land held in trust for an Indian tribe)</a:t>
            </a:r>
          </a:p>
        </p:txBody>
      </p:sp>
      <p:grpSp>
        <p:nvGrpSpPr>
          <p:cNvPr id="2" name="Group 4"/>
          <p:cNvGrpSpPr>
            <a:grpSpLocks/>
          </p:cNvGrpSpPr>
          <p:nvPr/>
        </p:nvGrpSpPr>
        <p:grpSpPr bwMode="auto">
          <a:xfrm>
            <a:off x="7467600" y="5410200"/>
            <a:ext cx="1066800" cy="1066800"/>
            <a:chOff x="1008" y="3312"/>
            <a:chExt cx="912" cy="864"/>
          </a:xfrm>
        </p:grpSpPr>
        <p:sp>
          <p:nvSpPr>
            <p:cNvPr id="26630" name="Oval 5"/>
            <p:cNvSpPr>
              <a:spLocks noChangeArrowheads="1"/>
            </p:cNvSpPr>
            <p:nvPr/>
          </p:nvSpPr>
          <p:spPr bwMode="auto">
            <a:xfrm>
              <a:off x="1008" y="3312"/>
              <a:ext cx="912" cy="864"/>
            </a:xfrm>
            <a:prstGeom prst="ellipse">
              <a:avLst/>
            </a:prstGeom>
            <a:noFill/>
            <a:ln w="127000">
              <a:solidFill>
                <a:srgbClr val="FF0000"/>
              </a:solidFill>
              <a:round/>
              <a:headEnd/>
              <a:tailEnd/>
            </a:ln>
          </p:spPr>
          <p:txBody>
            <a:bodyPr wrap="none" anchor="ctr"/>
            <a:lstStyle/>
            <a:p>
              <a:endParaRPr lang="en-US"/>
            </a:p>
          </p:txBody>
        </p:sp>
        <p:sp>
          <p:nvSpPr>
            <p:cNvPr id="26631" name="Line 6"/>
            <p:cNvSpPr>
              <a:spLocks noChangeShapeType="1"/>
            </p:cNvSpPr>
            <p:nvPr/>
          </p:nvSpPr>
          <p:spPr bwMode="auto">
            <a:xfrm flipV="1">
              <a:off x="1104" y="3504"/>
              <a:ext cx="720" cy="528"/>
            </a:xfrm>
            <a:prstGeom prst="line">
              <a:avLst/>
            </a:prstGeom>
            <a:noFill/>
            <a:ln w="127000">
              <a:solidFill>
                <a:srgbClr val="FF0000"/>
              </a:solidFill>
              <a:round/>
              <a:headEnd/>
              <a:tailEnd/>
            </a:ln>
          </p:spPr>
          <p:txBody>
            <a:bodyPr wrap="none"/>
            <a:lstStyle/>
            <a:p>
              <a:endParaRPr lang="en-US"/>
            </a:p>
          </p:txBody>
        </p:sp>
      </p:grpSp>
      <p:sp>
        <p:nvSpPr>
          <p:cNvPr id="26629" name="Text Box 4"/>
          <p:cNvSpPr txBox="1">
            <a:spLocks noChangeArrowheads="1"/>
          </p:cNvSpPr>
          <p:nvPr/>
        </p:nvSpPr>
        <p:spPr bwMode="auto">
          <a:xfrm>
            <a:off x="76200" y="64770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43000"/>
          </a:xfrm>
        </p:spPr>
        <p:txBody>
          <a:bodyPr/>
          <a:lstStyle/>
          <a:p>
            <a:r>
              <a:rPr lang="en-US" dirty="0" smtClean="0"/>
              <a:t>Eligible Borrowers and Sub-grantees</a:t>
            </a:r>
          </a:p>
        </p:txBody>
      </p:sp>
      <p:sp>
        <p:nvSpPr>
          <p:cNvPr id="28675" name="Rectangle 3"/>
          <p:cNvSpPr>
            <a:spLocks noGrp="1" noChangeArrowheads="1"/>
          </p:cNvSpPr>
          <p:nvPr>
            <p:ph type="body" sz="half" idx="1"/>
          </p:nvPr>
        </p:nvSpPr>
        <p:spPr/>
        <p:txBody>
          <a:bodyPr/>
          <a:lstStyle/>
          <a:p>
            <a:pPr>
              <a:spcBef>
                <a:spcPct val="0"/>
              </a:spcBef>
              <a:buFontTx/>
              <a:buNone/>
            </a:pPr>
            <a:r>
              <a:rPr lang="en-US" sz="2400" u="sng" smtClean="0">
                <a:latin typeface="Adobe Garamond Pro Bold" pitchFamily="18" charset="0"/>
              </a:rPr>
              <a:t>Eligible Borrowers</a:t>
            </a:r>
          </a:p>
          <a:p>
            <a:pPr>
              <a:spcBef>
                <a:spcPct val="5000"/>
              </a:spcBef>
            </a:pPr>
            <a:r>
              <a:rPr lang="en-US" sz="2400" smtClean="0"/>
              <a:t>Any public or private entity with control or access of the brownfields site</a:t>
            </a:r>
          </a:p>
        </p:txBody>
      </p:sp>
      <p:sp>
        <p:nvSpPr>
          <p:cNvPr id="28676" name="Rectangle 4"/>
          <p:cNvSpPr>
            <a:spLocks noGrp="1" noChangeArrowheads="1"/>
          </p:cNvSpPr>
          <p:nvPr>
            <p:ph type="body" sz="half" idx="2"/>
          </p:nvPr>
        </p:nvSpPr>
        <p:spPr/>
        <p:txBody>
          <a:bodyPr/>
          <a:lstStyle/>
          <a:p>
            <a:pPr>
              <a:buFontTx/>
              <a:buNone/>
            </a:pPr>
            <a:r>
              <a:rPr lang="en-US" sz="2400" u="sng" smtClean="0">
                <a:latin typeface="Adobe Garamond Pro Bold" pitchFamily="18" charset="0"/>
              </a:rPr>
              <a:t>Eligible Sub-grantees</a:t>
            </a:r>
          </a:p>
          <a:p>
            <a:pPr>
              <a:spcBef>
                <a:spcPct val="5000"/>
              </a:spcBef>
            </a:pPr>
            <a:r>
              <a:rPr lang="en-US" sz="2400" smtClean="0"/>
              <a:t>States </a:t>
            </a:r>
          </a:p>
          <a:p>
            <a:pPr>
              <a:spcBef>
                <a:spcPct val="5000"/>
              </a:spcBef>
            </a:pPr>
            <a:r>
              <a:rPr lang="en-US" sz="2400" smtClean="0"/>
              <a:t>Local governments </a:t>
            </a:r>
          </a:p>
          <a:p>
            <a:pPr>
              <a:spcBef>
                <a:spcPct val="5000"/>
              </a:spcBef>
            </a:pPr>
            <a:r>
              <a:rPr lang="en-US" sz="2400" smtClean="0"/>
              <a:t>Tribes</a:t>
            </a:r>
          </a:p>
          <a:p>
            <a:pPr>
              <a:spcBef>
                <a:spcPct val="5000"/>
              </a:spcBef>
            </a:pPr>
            <a:r>
              <a:rPr lang="en-US" sz="2400" smtClean="0"/>
              <a:t>Non-profit organizations</a:t>
            </a:r>
          </a:p>
          <a:p>
            <a:r>
              <a:rPr lang="en-US" sz="2400" smtClean="0"/>
              <a:t>Redevelopment agencies</a:t>
            </a:r>
          </a:p>
          <a:p>
            <a:r>
              <a:rPr lang="en-US" sz="2400" smtClean="0"/>
              <a:t>Land clearance authorities</a:t>
            </a:r>
          </a:p>
          <a:p>
            <a:r>
              <a:rPr lang="en-US" sz="2400" smtClean="0"/>
              <a:t>Other quasi-governmental entities created by state or local governments</a:t>
            </a:r>
          </a:p>
        </p:txBody>
      </p:sp>
      <p:sp>
        <p:nvSpPr>
          <p:cNvPr id="28677" name="Text Box 5"/>
          <p:cNvSpPr txBox="1">
            <a:spLocks noChangeArrowheads="1"/>
          </p:cNvSpPr>
          <p:nvPr/>
        </p:nvSpPr>
        <p:spPr bwMode="auto">
          <a:xfrm>
            <a:off x="6248400" y="6248400"/>
            <a:ext cx="25908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pic>
        <p:nvPicPr>
          <p:cNvPr id="28678" name="Picture 6" descr="Picture 017"/>
          <p:cNvPicPr>
            <a:picLocks noChangeAspect="1" noChangeArrowheads="1"/>
          </p:cNvPicPr>
          <p:nvPr/>
        </p:nvPicPr>
        <p:blipFill>
          <a:blip r:embed="rId3"/>
          <a:srcRect/>
          <a:stretch>
            <a:fillRect/>
          </a:stretch>
        </p:blipFill>
        <p:spPr bwMode="auto">
          <a:xfrm>
            <a:off x="457200" y="3505200"/>
            <a:ext cx="3683000" cy="2762250"/>
          </a:xfrm>
          <a:prstGeom prst="rect">
            <a:avLst/>
          </a:prstGeom>
          <a:noFill/>
          <a:ln w="9525">
            <a:solidFill>
              <a:srgbClr val="859C30"/>
            </a:solidFill>
            <a:miter lim="800000"/>
            <a:headEnd/>
            <a:tailEnd/>
          </a:ln>
        </p:spPr>
      </p:pic>
      <p:sp>
        <p:nvSpPr>
          <p:cNvPr id="28679" name="Text Box 7"/>
          <p:cNvSpPr txBox="1">
            <a:spLocks noChangeArrowheads="1"/>
          </p:cNvSpPr>
          <p:nvPr/>
        </p:nvSpPr>
        <p:spPr bwMode="auto">
          <a:xfrm>
            <a:off x="457200" y="6248400"/>
            <a:ext cx="44958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rial Narrow" charset="0"/>
                <a:cs typeface="Arial" charset="0"/>
              </a:rPr>
              <a:t>Gold Hill Mesa Redevelopment, Colorado Springs, Colorado</a:t>
            </a:r>
            <a:endParaRPr lang="en-US" sz="1400" i="1">
              <a:solidFill>
                <a:schemeClr val="bg1"/>
              </a:solidFill>
              <a:latin typeface="Arial Narrow" charset="0"/>
            </a:endParaRPr>
          </a:p>
        </p:txBody>
      </p:sp>
      <p:sp>
        <p:nvSpPr>
          <p:cNvPr id="28680" name="Text Box 4"/>
          <p:cNvSpPr txBox="1">
            <a:spLocks noChangeArrowheads="1"/>
          </p:cNvSpPr>
          <p:nvPr/>
        </p:nvSpPr>
        <p:spPr bwMode="auto">
          <a:xfrm>
            <a:off x="76200" y="64770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1828800"/>
            <a:ext cx="8229600" cy="4525963"/>
          </a:xfrm>
        </p:spPr>
        <p:txBody>
          <a:bodyPr/>
          <a:lstStyle/>
          <a:p>
            <a:pPr>
              <a:lnSpc>
                <a:spcPct val="80000"/>
              </a:lnSpc>
              <a:spcAft>
                <a:spcPct val="25000"/>
              </a:spcAft>
            </a:pPr>
            <a:r>
              <a:rPr lang="en-US" sz="2600" dirty="0" smtClean="0"/>
              <a:t>Cannot sub-grant to yourself</a:t>
            </a:r>
          </a:p>
          <a:p>
            <a:pPr>
              <a:lnSpc>
                <a:spcPct val="80000"/>
              </a:lnSpc>
              <a:spcAft>
                <a:spcPct val="25000"/>
              </a:spcAft>
            </a:pPr>
            <a:r>
              <a:rPr lang="en-US" sz="2600" dirty="0" smtClean="0"/>
              <a:t>Sub-grantee must own the land</a:t>
            </a:r>
          </a:p>
          <a:p>
            <a:pPr>
              <a:lnSpc>
                <a:spcPct val="80000"/>
              </a:lnSpc>
              <a:spcAft>
                <a:spcPct val="25000"/>
              </a:spcAft>
            </a:pPr>
            <a:r>
              <a:rPr lang="en-US" sz="2600" dirty="0" smtClean="0"/>
              <a:t>For profit organizations are not eligible for sub-grants </a:t>
            </a:r>
          </a:p>
          <a:p>
            <a:pPr>
              <a:lnSpc>
                <a:spcPct val="80000"/>
              </a:lnSpc>
              <a:spcAft>
                <a:spcPct val="25000"/>
              </a:spcAft>
            </a:pPr>
            <a:r>
              <a:rPr lang="en-US" sz="2600" dirty="0" smtClean="0"/>
              <a:t>Max of $200,000 sub-granted per site, and up to 50% of your grant</a:t>
            </a:r>
          </a:p>
          <a:p>
            <a:pPr>
              <a:lnSpc>
                <a:spcPct val="80000"/>
              </a:lnSpc>
              <a:spcAft>
                <a:spcPct val="25000"/>
              </a:spcAft>
            </a:pPr>
            <a:r>
              <a:rPr lang="en-US" sz="2600" dirty="0" smtClean="0"/>
              <a:t>It is ok to pair a $200k cleanup grant and a $200k RLF sub-grant or multiple $200k RLF sub-grants from different RLF grants</a:t>
            </a:r>
          </a:p>
          <a:p>
            <a:pPr>
              <a:lnSpc>
                <a:spcPct val="80000"/>
              </a:lnSpc>
              <a:spcAft>
                <a:spcPct val="25000"/>
              </a:spcAft>
            </a:pPr>
            <a:endParaRPr lang="en-US" sz="2600" dirty="0" smtClean="0"/>
          </a:p>
          <a:p>
            <a:pPr>
              <a:lnSpc>
                <a:spcPct val="80000"/>
              </a:lnSpc>
              <a:spcAft>
                <a:spcPct val="25000"/>
              </a:spcAft>
            </a:pPr>
            <a:endParaRPr lang="en-US" sz="2600" dirty="0" smtClean="0"/>
          </a:p>
          <a:p>
            <a:pPr>
              <a:lnSpc>
                <a:spcPct val="80000"/>
              </a:lnSpc>
              <a:spcAft>
                <a:spcPct val="25000"/>
              </a:spcAft>
            </a:pPr>
            <a:endParaRPr lang="en-US" sz="2600" dirty="0" smtClean="0"/>
          </a:p>
        </p:txBody>
      </p:sp>
      <p:sp>
        <p:nvSpPr>
          <p:cNvPr id="30723" name="Rectangle 3"/>
          <p:cNvSpPr>
            <a:spLocks noGrp="1" noChangeArrowheads="1"/>
          </p:cNvSpPr>
          <p:nvPr>
            <p:ph type="title"/>
          </p:nvPr>
        </p:nvSpPr>
        <p:spPr>
          <a:xfrm>
            <a:off x="0" y="0"/>
            <a:ext cx="9144000" cy="1219200"/>
          </a:xfrm>
          <a:noFill/>
        </p:spPr>
        <p:txBody>
          <a:bodyPr/>
          <a:lstStyle/>
          <a:p>
            <a:r>
              <a:rPr lang="en-US" dirty="0" smtClean="0"/>
              <a:t>Sub-grantee Eligibility Restrictions</a:t>
            </a:r>
          </a:p>
        </p:txBody>
      </p:sp>
      <p:sp>
        <p:nvSpPr>
          <p:cNvPr id="30724" name="Text Box 4"/>
          <p:cNvSpPr txBox="1">
            <a:spLocks noChangeArrowheads="1"/>
          </p:cNvSpPr>
          <p:nvPr/>
        </p:nvSpPr>
        <p:spPr bwMode="auto">
          <a:xfrm>
            <a:off x="76200" y="64770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r>
              <a:rPr lang="en-US" dirty="0" smtClean="0"/>
              <a:t>Eligible Borrower/Sub-grantee</a:t>
            </a:r>
          </a:p>
        </p:txBody>
      </p:sp>
      <p:sp>
        <p:nvSpPr>
          <p:cNvPr id="32771" name="Rectangle 3"/>
          <p:cNvSpPr>
            <a:spLocks noGrp="1" noChangeArrowheads="1"/>
          </p:cNvSpPr>
          <p:nvPr>
            <p:ph type="body" idx="1"/>
          </p:nvPr>
        </p:nvSpPr>
        <p:spPr>
          <a:xfrm>
            <a:off x="381000" y="2362200"/>
            <a:ext cx="8229600" cy="1447800"/>
          </a:xfrm>
        </p:spPr>
        <p:txBody>
          <a:bodyPr/>
          <a:lstStyle/>
          <a:p>
            <a:pPr>
              <a:lnSpc>
                <a:spcPct val="90000"/>
              </a:lnSpc>
            </a:pPr>
            <a:r>
              <a:rPr lang="en-US" sz="2800" smtClean="0"/>
              <a:t>Past owner or operator during release of contamination</a:t>
            </a:r>
          </a:p>
          <a:p>
            <a:pPr>
              <a:lnSpc>
                <a:spcPct val="90000"/>
              </a:lnSpc>
            </a:pPr>
            <a:r>
              <a:rPr lang="en-US" sz="2800" smtClean="0"/>
              <a:t>Cause or contributor to contamination</a:t>
            </a:r>
          </a:p>
          <a:p>
            <a:pPr>
              <a:lnSpc>
                <a:spcPct val="90000"/>
              </a:lnSpc>
            </a:pPr>
            <a:r>
              <a:rPr lang="en-US" sz="2800" smtClean="0"/>
              <a:t>Generator or transporter of contamination </a:t>
            </a:r>
          </a:p>
          <a:p>
            <a:pPr>
              <a:lnSpc>
                <a:spcPct val="90000"/>
              </a:lnSpc>
            </a:pPr>
            <a:r>
              <a:rPr lang="en-US" sz="2800" smtClean="0"/>
              <a:t>Voluntary acquisition without All Appropriate Inquiry (AAI) </a:t>
            </a:r>
          </a:p>
        </p:txBody>
      </p:sp>
      <p:pic>
        <p:nvPicPr>
          <p:cNvPr id="32772" name="Picture 4" descr="na01591_[1]"/>
          <p:cNvPicPr>
            <a:picLocks noChangeAspect="1" noChangeArrowheads="1"/>
          </p:cNvPicPr>
          <p:nvPr/>
        </p:nvPicPr>
        <p:blipFill>
          <a:blip r:embed="rId3"/>
          <a:srcRect/>
          <a:stretch>
            <a:fillRect/>
          </a:stretch>
        </p:blipFill>
        <p:spPr bwMode="auto">
          <a:xfrm>
            <a:off x="6400800" y="4953000"/>
            <a:ext cx="1520825" cy="1522413"/>
          </a:xfrm>
          <a:prstGeom prst="rect">
            <a:avLst/>
          </a:prstGeom>
          <a:noFill/>
          <a:ln w="9525">
            <a:noFill/>
            <a:miter lim="800000"/>
            <a:headEnd/>
            <a:tailEnd/>
          </a:ln>
        </p:spPr>
      </p:pic>
      <p:pic>
        <p:nvPicPr>
          <p:cNvPr id="32773" name="Picture 5" descr="j0215192[1]"/>
          <p:cNvPicPr>
            <a:picLocks noChangeAspect="1" noChangeArrowheads="1"/>
          </p:cNvPicPr>
          <p:nvPr/>
        </p:nvPicPr>
        <p:blipFill>
          <a:blip r:embed="rId4"/>
          <a:srcRect/>
          <a:stretch>
            <a:fillRect/>
          </a:stretch>
        </p:blipFill>
        <p:spPr bwMode="auto">
          <a:xfrm>
            <a:off x="762000" y="5105400"/>
            <a:ext cx="1101725" cy="1219200"/>
          </a:xfrm>
          <a:prstGeom prst="rect">
            <a:avLst/>
          </a:prstGeom>
          <a:noFill/>
          <a:ln w="9525">
            <a:noFill/>
            <a:miter lim="800000"/>
            <a:headEnd/>
            <a:tailEnd/>
          </a:ln>
        </p:spPr>
      </p:pic>
      <p:pic>
        <p:nvPicPr>
          <p:cNvPr id="32774" name="Picture 6" descr="j0311308[1]"/>
          <p:cNvPicPr>
            <a:picLocks noChangeAspect="1" noChangeArrowheads="1"/>
          </p:cNvPicPr>
          <p:nvPr/>
        </p:nvPicPr>
        <p:blipFill>
          <a:blip r:embed="rId5"/>
          <a:srcRect/>
          <a:stretch>
            <a:fillRect/>
          </a:stretch>
        </p:blipFill>
        <p:spPr bwMode="auto">
          <a:xfrm>
            <a:off x="3429000" y="5105400"/>
            <a:ext cx="1820863" cy="1311275"/>
          </a:xfrm>
          <a:prstGeom prst="rect">
            <a:avLst/>
          </a:prstGeom>
          <a:noFill/>
          <a:ln w="9525">
            <a:noFill/>
            <a:miter lim="800000"/>
            <a:headEnd/>
            <a:tailEnd/>
          </a:ln>
        </p:spPr>
      </p:pic>
      <p:sp>
        <p:nvSpPr>
          <p:cNvPr id="32775" name="Rectangle 7"/>
          <p:cNvSpPr>
            <a:spLocks noChangeArrowheads="1"/>
          </p:cNvSpPr>
          <p:nvPr/>
        </p:nvSpPr>
        <p:spPr bwMode="auto">
          <a:xfrm>
            <a:off x="457200" y="1371600"/>
            <a:ext cx="8458200" cy="946150"/>
          </a:xfrm>
          <a:prstGeom prst="rect">
            <a:avLst/>
          </a:prstGeom>
          <a:noFill/>
          <a:ln w="9525">
            <a:noFill/>
            <a:miter lim="800000"/>
            <a:headEnd/>
            <a:tailEnd/>
          </a:ln>
        </p:spPr>
        <p:txBody>
          <a:bodyPr>
            <a:spAutoFit/>
          </a:bodyPr>
          <a:lstStyle/>
          <a:p>
            <a:r>
              <a:rPr lang="en-US" sz="2800">
                <a:latin typeface="Adobe Garamond Pro" pitchFamily="18" charset="0"/>
              </a:rPr>
              <a:t>The borrower/sub-grantee cannot be a potentially liable party under CERCLA 107:</a:t>
            </a:r>
          </a:p>
        </p:txBody>
      </p:sp>
      <p:sp>
        <p:nvSpPr>
          <p:cNvPr id="32776" name="Text Box 4"/>
          <p:cNvSpPr txBox="1">
            <a:spLocks noChangeArrowheads="1"/>
          </p:cNvSpPr>
          <p:nvPr/>
        </p:nvSpPr>
        <p:spPr bwMode="auto">
          <a:xfrm>
            <a:off x="76200" y="6477000"/>
            <a:ext cx="5334000" cy="304800"/>
          </a:xfrm>
          <a:prstGeom prst="rect">
            <a:avLst/>
          </a:prstGeom>
          <a:noFill/>
          <a:ln w="9525">
            <a:noFill/>
            <a:miter lim="800000"/>
            <a:headEnd/>
            <a:tailEnd/>
          </a:ln>
        </p:spPr>
        <p:txBody>
          <a:bodyPr>
            <a:spAutoFit/>
          </a:bodyPr>
          <a:lstStyle/>
          <a:p>
            <a:pPr>
              <a:spcBef>
                <a:spcPct val="50000"/>
              </a:spcBef>
            </a:pPr>
            <a:r>
              <a:rPr lang="en-US" sz="1400" i="1">
                <a:solidFill>
                  <a:schemeClr val="bg1"/>
                </a:solidFill>
                <a:latin typeface="Adobe Garamond Pro" pitchFamily="18" charset="0"/>
                <a:cs typeface="Arial" charset="0"/>
              </a:rPr>
              <a:t>Site and Applicant Eligibility</a:t>
            </a:r>
            <a:endParaRPr lang="en-US" sz="1400" i="1">
              <a:solidFill>
                <a:schemeClr val="bg1"/>
              </a:solidFill>
              <a:latin typeface="Adobe Garamond Pro"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Garamond Pro Bold"/>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2774</TotalTime>
  <Words>4728</Words>
  <Application>Microsoft Office PowerPoint</Application>
  <PresentationFormat>On-screen Show (4:3)</PresentationFormat>
  <Paragraphs>298</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Slide 1</vt:lpstr>
      <vt:lpstr>Eligible Sites</vt:lpstr>
      <vt:lpstr>Eligible Sites</vt:lpstr>
      <vt:lpstr>Eligible Sites</vt:lpstr>
      <vt:lpstr>Petroleum Sites</vt:lpstr>
      <vt:lpstr>Properties not considered  Brownfields by EPA </vt:lpstr>
      <vt:lpstr>Eligible Borrowers and Sub-grantees</vt:lpstr>
      <vt:lpstr>Sub-grantee Eligibility Restrictions</vt:lpstr>
      <vt:lpstr>Eligible Borrower/Sub-grantee</vt:lpstr>
      <vt:lpstr>All Appropriate Inquiries (AAI)</vt:lpstr>
      <vt:lpstr>Eligible Uses of RLF Funds</vt:lpstr>
      <vt:lpstr>Eligible Uses of RLF Funds</vt:lpstr>
      <vt:lpstr>Ineligible Uses of RLF Funds</vt:lpstr>
      <vt:lpstr>Ineligible Use of RLF Funds</vt:lpstr>
      <vt:lpstr>Eligibility Exercises</vt:lpstr>
      <vt:lpstr>Eligibility Exercises</vt:lpstr>
      <vt:lpstr>Eligibility Exercises</vt:lpstr>
      <vt:lpstr>Eligibility Exercises</vt:lpstr>
      <vt:lpstr>Eligibility Exercises</vt:lpstr>
      <vt:lpstr>Eligibility Exercises</vt:lpstr>
      <vt:lpstr>“Stump The EPA” Real Life Eligibility Questions from Grantees</vt:lpstr>
      <vt:lpstr>“Stump The EPA” Real Life Eligibility Questions from Grantees</vt:lpstr>
      <vt:lpstr>“Stump The EPA” Real Life Eligibility Questions from Grantees</vt:lpstr>
      <vt:lpstr>Brownfields Conference 2013</vt:lpstr>
      <vt:lpstr>Contacts</vt:lpstr>
    </vt:vector>
  </TitlesOfParts>
  <Company>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bstanfie</dc:creator>
  <cp:lastModifiedBy>Megan Quinn</cp:lastModifiedBy>
  <cp:revision>255</cp:revision>
  <dcterms:created xsi:type="dcterms:W3CDTF">2012-10-30T13:28:53Z</dcterms:created>
  <dcterms:modified xsi:type="dcterms:W3CDTF">2012-11-07T21:46:10Z</dcterms:modified>
</cp:coreProperties>
</file>