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5" r:id="rId3"/>
    <p:sldMasterId id="2147483667" r:id="rId4"/>
  </p:sldMasterIdLst>
  <p:notesMasterIdLst>
    <p:notesMasterId r:id="rId36"/>
  </p:notesMasterIdLst>
  <p:handoutMasterIdLst>
    <p:handoutMasterId r:id="rId37"/>
  </p:handoutMasterIdLst>
  <p:sldIdLst>
    <p:sldId id="256" r:id="rId5"/>
    <p:sldId id="322" r:id="rId6"/>
    <p:sldId id="379" r:id="rId7"/>
    <p:sldId id="373" r:id="rId8"/>
    <p:sldId id="324" r:id="rId9"/>
    <p:sldId id="325" r:id="rId10"/>
    <p:sldId id="326" r:id="rId11"/>
    <p:sldId id="327" r:id="rId12"/>
    <p:sldId id="328" r:id="rId13"/>
    <p:sldId id="335" r:id="rId14"/>
    <p:sldId id="374" r:id="rId15"/>
    <p:sldId id="388" r:id="rId16"/>
    <p:sldId id="393" r:id="rId17"/>
    <p:sldId id="354" r:id="rId18"/>
    <p:sldId id="375" r:id="rId19"/>
    <p:sldId id="389" r:id="rId20"/>
    <p:sldId id="394" r:id="rId21"/>
    <p:sldId id="355" r:id="rId22"/>
    <p:sldId id="376" r:id="rId23"/>
    <p:sldId id="390" r:id="rId24"/>
    <p:sldId id="395" r:id="rId25"/>
    <p:sldId id="356" r:id="rId26"/>
    <p:sldId id="377" r:id="rId27"/>
    <p:sldId id="391" r:id="rId28"/>
    <p:sldId id="396" r:id="rId29"/>
    <p:sldId id="357" r:id="rId30"/>
    <p:sldId id="378" r:id="rId31"/>
    <p:sldId id="392" r:id="rId32"/>
    <p:sldId id="397" r:id="rId33"/>
    <p:sldId id="381" r:id="rId34"/>
    <p:sldId id="380" r:id="rId3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15:clr>
            <a:srgbClr val="A4A3A4"/>
          </p15:clr>
        </p15:guide>
        <p15:guide id="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than Castellano" initials="J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9C"/>
    <a:srgbClr val="FF9012"/>
    <a:srgbClr val="00A59C"/>
    <a:srgbClr val="192749"/>
    <a:srgbClr val="77BC1F"/>
    <a:srgbClr val="003A70"/>
    <a:srgbClr val="939AAF"/>
    <a:srgbClr val="4D56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71" autoAdjust="0"/>
    <p:restoredTop sz="75775" autoAdjust="0"/>
  </p:normalViewPr>
  <p:slideViewPr>
    <p:cSldViewPr snapToGrid="0" snapToObjects="1" showGuides="1">
      <p:cViewPr>
        <p:scale>
          <a:sx n="50" d="100"/>
          <a:sy n="50" d="100"/>
        </p:scale>
        <p:origin x="-1912" y="-60"/>
      </p:cViewPr>
      <p:guideLst>
        <p:guide orient="horz"/>
        <p:guide/>
      </p:guideLst>
    </p:cSldViewPr>
  </p:slideViewPr>
  <p:notesTextViewPr>
    <p:cViewPr>
      <p:scale>
        <a:sx n="100" d="100"/>
        <a:sy n="100" d="100"/>
      </p:scale>
      <p:origin x="0" y="0"/>
    </p:cViewPr>
  </p:notesTextViewPr>
  <p:notesViewPr>
    <p:cSldViewPr snapToGrid="0" snapToObjects="1">
      <p:cViewPr>
        <p:scale>
          <a:sx n="75" d="100"/>
          <a:sy n="75" d="100"/>
        </p:scale>
        <p:origin x="-22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893F1A-7E77-4608-B88E-B3404A5A64C7}"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en-US"/>
        </a:p>
      </dgm:t>
    </dgm:pt>
    <dgm:pt modelId="{0383FC74-6FBB-4EB0-B091-EC7EAC28B9C1}">
      <dgm:prSet phldrT="[Text]"/>
      <dgm:spPr>
        <a:solidFill>
          <a:srgbClr val="192749"/>
        </a:solidFill>
      </dgm:spPr>
      <dgm:t>
        <a:bodyPr/>
        <a:lstStyle/>
        <a:p>
          <a:r>
            <a:rPr lang="en-US" dirty="0" smtClean="0"/>
            <a:t>Program Background</a:t>
          </a:r>
          <a:endParaRPr lang="en-US" dirty="0"/>
        </a:p>
      </dgm:t>
    </dgm:pt>
    <dgm:pt modelId="{0433EECA-2834-41C9-B54F-4A7191CFB881}" type="parTrans" cxnId="{5CC34472-D042-4AE1-8394-4298794CD023}">
      <dgm:prSet/>
      <dgm:spPr/>
      <dgm:t>
        <a:bodyPr/>
        <a:lstStyle/>
        <a:p>
          <a:endParaRPr lang="en-US"/>
        </a:p>
      </dgm:t>
    </dgm:pt>
    <dgm:pt modelId="{E76CDA56-9449-4F88-91DB-765EC88E5BDC}" type="sibTrans" cxnId="{5CC34472-D042-4AE1-8394-4298794CD023}">
      <dgm:prSet/>
      <dgm:spPr/>
      <dgm:t>
        <a:bodyPr/>
        <a:lstStyle/>
        <a:p>
          <a:endParaRPr lang="en-US"/>
        </a:p>
      </dgm:t>
    </dgm:pt>
    <dgm:pt modelId="{7D3A90A9-0985-47D5-A463-B4D06016DD81}">
      <dgm:prSet phldrT="[Text]"/>
      <dgm:spPr>
        <a:solidFill>
          <a:srgbClr val="003A70"/>
        </a:solidFill>
      </dgm:spPr>
      <dgm:t>
        <a:bodyPr/>
        <a:lstStyle/>
        <a:p>
          <a:r>
            <a:rPr lang="en-US" dirty="0" smtClean="0"/>
            <a:t>Goals and Progress</a:t>
          </a:r>
          <a:endParaRPr lang="en-US" dirty="0"/>
        </a:p>
      </dgm:t>
    </dgm:pt>
    <dgm:pt modelId="{3E17D56F-DE9F-4EE6-AE5A-C715E61DC251}" type="parTrans" cxnId="{F61B6037-5128-44CE-A433-00101DBB7393}">
      <dgm:prSet/>
      <dgm:spPr/>
      <dgm:t>
        <a:bodyPr/>
        <a:lstStyle/>
        <a:p>
          <a:endParaRPr lang="en-US"/>
        </a:p>
      </dgm:t>
    </dgm:pt>
    <dgm:pt modelId="{D5105CCA-53A3-452D-B664-EB64591EA53A}" type="sibTrans" cxnId="{F61B6037-5128-44CE-A433-00101DBB7393}">
      <dgm:prSet/>
      <dgm:spPr/>
      <dgm:t>
        <a:bodyPr/>
        <a:lstStyle/>
        <a:p>
          <a:endParaRPr lang="en-US"/>
        </a:p>
      </dgm:t>
    </dgm:pt>
    <dgm:pt modelId="{BE8F9308-F1FD-4CB0-8148-A9E31F332D7E}">
      <dgm:prSet phldrT="[Text]"/>
      <dgm:spPr>
        <a:solidFill>
          <a:srgbClr val="00639C"/>
        </a:solidFill>
      </dgm:spPr>
      <dgm:t>
        <a:bodyPr/>
        <a:lstStyle/>
        <a:p>
          <a:r>
            <a:rPr lang="en-US" dirty="0" smtClean="0"/>
            <a:t>Demand Assessment</a:t>
          </a:r>
          <a:endParaRPr lang="en-US" dirty="0"/>
        </a:p>
      </dgm:t>
    </dgm:pt>
    <dgm:pt modelId="{A13B3117-9D79-4809-BE1C-851C5FAB22EB}" type="parTrans" cxnId="{3B03BC17-9394-4009-8FFB-0A8D47DEC704}">
      <dgm:prSet/>
      <dgm:spPr/>
      <dgm:t>
        <a:bodyPr/>
        <a:lstStyle/>
        <a:p>
          <a:endParaRPr lang="en-US"/>
        </a:p>
      </dgm:t>
    </dgm:pt>
    <dgm:pt modelId="{BB417E8C-2DDF-4916-8986-DBC3DA7F686A}" type="sibTrans" cxnId="{3B03BC17-9394-4009-8FFB-0A8D47DEC704}">
      <dgm:prSet/>
      <dgm:spPr/>
      <dgm:t>
        <a:bodyPr/>
        <a:lstStyle/>
        <a:p>
          <a:endParaRPr lang="en-US"/>
        </a:p>
      </dgm:t>
    </dgm:pt>
    <dgm:pt modelId="{7BED1C37-F8FC-47CE-AF7A-59AF80AE65AC}">
      <dgm:prSet phldrT="[Text]"/>
      <dgm:spPr>
        <a:solidFill>
          <a:srgbClr val="77BC1F"/>
        </a:solidFill>
      </dgm:spPr>
      <dgm:t>
        <a:bodyPr/>
        <a:lstStyle/>
        <a:p>
          <a:r>
            <a:rPr lang="en-US" dirty="0" smtClean="0"/>
            <a:t>Procurement &amp; Installation</a:t>
          </a:r>
          <a:endParaRPr lang="en-US" dirty="0"/>
        </a:p>
      </dgm:t>
    </dgm:pt>
    <dgm:pt modelId="{C9B97A6C-688A-4C81-8878-71AB47CE68B4}" type="parTrans" cxnId="{2856CD05-1C44-40F8-B2F0-2E0E18D6FFA2}">
      <dgm:prSet/>
      <dgm:spPr/>
      <dgm:t>
        <a:bodyPr/>
        <a:lstStyle/>
        <a:p>
          <a:endParaRPr lang="en-US"/>
        </a:p>
      </dgm:t>
    </dgm:pt>
    <dgm:pt modelId="{6C332AE2-8577-484C-AE68-C6577FFFD2BD}" type="sibTrans" cxnId="{2856CD05-1C44-40F8-B2F0-2E0E18D6FFA2}">
      <dgm:prSet/>
      <dgm:spPr/>
      <dgm:t>
        <a:bodyPr/>
        <a:lstStyle/>
        <a:p>
          <a:endParaRPr lang="en-US"/>
        </a:p>
      </dgm:t>
    </dgm:pt>
    <dgm:pt modelId="{12510EDF-1076-46CA-8B6F-C3BEAB2C7DEF}">
      <dgm:prSet phldrT="[Text]"/>
      <dgm:spPr>
        <a:solidFill>
          <a:srgbClr val="FF9012"/>
        </a:solidFill>
      </dgm:spPr>
      <dgm:t>
        <a:bodyPr/>
        <a:lstStyle/>
        <a:p>
          <a:r>
            <a:rPr lang="en-US" dirty="0" smtClean="0"/>
            <a:t>Management &amp; Policy</a:t>
          </a:r>
          <a:endParaRPr lang="en-US" dirty="0"/>
        </a:p>
      </dgm:t>
    </dgm:pt>
    <dgm:pt modelId="{C30BFAAA-0040-44F5-A13D-BFFC61475C80}" type="parTrans" cxnId="{C61C123E-C05B-4E25-8315-0D4100B26F10}">
      <dgm:prSet/>
      <dgm:spPr/>
      <dgm:t>
        <a:bodyPr/>
        <a:lstStyle/>
        <a:p>
          <a:endParaRPr lang="en-US"/>
        </a:p>
      </dgm:t>
    </dgm:pt>
    <dgm:pt modelId="{FD2328A2-198F-4960-B028-DF30963A6297}" type="sibTrans" cxnId="{C61C123E-C05B-4E25-8315-0D4100B26F10}">
      <dgm:prSet/>
      <dgm:spPr/>
      <dgm:t>
        <a:bodyPr/>
        <a:lstStyle/>
        <a:p>
          <a:endParaRPr lang="en-US"/>
        </a:p>
      </dgm:t>
    </dgm:pt>
    <dgm:pt modelId="{C43E4E2D-D60F-484F-8CC6-EC599500F03C}">
      <dgm:prSet phldrT="[Text]"/>
      <dgm:spPr>
        <a:solidFill>
          <a:srgbClr val="00A59C"/>
        </a:solidFill>
      </dgm:spPr>
      <dgm:t>
        <a:bodyPr/>
        <a:lstStyle/>
        <a:p>
          <a:r>
            <a:rPr lang="en-US" dirty="0" smtClean="0"/>
            <a:t>PEVs/Charging Promotion</a:t>
          </a:r>
          <a:endParaRPr lang="en-US" dirty="0"/>
        </a:p>
      </dgm:t>
    </dgm:pt>
    <dgm:pt modelId="{92635353-E3F6-4E87-9487-55CD0ABE5736}" type="parTrans" cxnId="{3F0C4913-1FD5-464A-9A08-4B70DDEE0121}">
      <dgm:prSet/>
      <dgm:spPr/>
      <dgm:t>
        <a:bodyPr/>
        <a:lstStyle/>
        <a:p>
          <a:endParaRPr lang="en-US"/>
        </a:p>
      </dgm:t>
    </dgm:pt>
    <dgm:pt modelId="{FED4D53A-5013-4962-9983-FE23F8F11DA5}" type="sibTrans" cxnId="{3F0C4913-1FD5-464A-9A08-4B70DDEE0121}">
      <dgm:prSet/>
      <dgm:spPr/>
      <dgm:t>
        <a:bodyPr/>
        <a:lstStyle/>
        <a:p>
          <a:endParaRPr lang="en-US"/>
        </a:p>
      </dgm:t>
    </dgm:pt>
    <dgm:pt modelId="{3A897D9F-AD18-4D60-9955-123512D98D8A}" type="pres">
      <dgm:prSet presAssocID="{94893F1A-7E77-4608-B88E-B3404A5A64C7}" presName="CompostProcess" presStyleCnt="0">
        <dgm:presLayoutVars>
          <dgm:dir/>
          <dgm:resizeHandles val="exact"/>
        </dgm:presLayoutVars>
      </dgm:prSet>
      <dgm:spPr/>
      <dgm:t>
        <a:bodyPr/>
        <a:lstStyle/>
        <a:p>
          <a:endParaRPr lang="en-US"/>
        </a:p>
      </dgm:t>
    </dgm:pt>
    <dgm:pt modelId="{CF37F58A-F1F0-46AC-A588-E4F7F7C2C71E}" type="pres">
      <dgm:prSet presAssocID="{94893F1A-7E77-4608-B88E-B3404A5A64C7}" presName="arrow" presStyleLbl="bgShp" presStyleIdx="0" presStyleCnt="1" custScaleX="90196" custScaleY="22077" custLinFactNeighborX="52941" custLinFactNeighborY="-4919"/>
      <dgm:spPr/>
      <dgm:t>
        <a:bodyPr/>
        <a:lstStyle/>
        <a:p>
          <a:endParaRPr lang="en-US"/>
        </a:p>
      </dgm:t>
    </dgm:pt>
    <dgm:pt modelId="{1779EC6B-2EFD-4805-A598-2C38A07E2945}" type="pres">
      <dgm:prSet presAssocID="{94893F1A-7E77-4608-B88E-B3404A5A64C7}" presName="linearProcess" presStyleCnt="0"/>
      <dgm:spPr/>
      <dgm:t>
        <a:bodyPr/>
        <a:lstStyle/>
        <a:p>
          <a:endParaRPr lang="en-US"/>
        </a:p>
      </dgm:t>
    </dgm:pt>
    <dgm:pt modelId="{99F149F7-2BC6-4293-841A-C334669F70FC}" type="pres">
      <dgm:prSet presAssocID="{0383FC74-6FBB-4EB0-B091-EC7EAC28B9C1}" presName="textNode" presStyleLbl="node1" presStyleIdx="0" presStyleCnt="6" custScaleY="60811">
        <dgm:presLayoutVars>
          <dgm:bulletEnabled val="1"/>
        </dgm:presLayoutVars>
      </dgm:prSet>
      <dgm:spPr/>
      <dgm:t>
        <a:bodyPr/>
        <a:lstStyle/>
        <a:p>
          <a:endParaRPr lang="en-US"/>
        </a:p>
      </dgm:t>
    </dgm:pt>
    <dgm:pt modelId="{EC8921ED-2394-4200-AEA6-255C53816990}" type="pres">
      <dgm:prSet presAssocID="{E76CDA56-9449-4F88-91DB-765EC88E5BDC}" presName="sibTrans" presStyleCnt="0"/>
      <dgm:spPr/>
      <dgm:t>
        <a:bodyPr/>
        <a:lstStyle/>
        <a:p>
          <a:endParaRPr lang="en-US"/>
        </a:p>
      </dgm:t>
    </dgm:pt>
    <dgm:pt modelId="{5FB6D21B-F149-49CA-98AD-AABF69DA20DA}" type="pres">
      <dgm:prSet presAssocID="{7D3A90A9-0985-47D5-A463-B4D06016DD81}" presName="textNode" presStyleLbl="node1" presStyleIdx="1" presStyleCnt="6" custScaleY="60811">
        <dgm:presLayoutVars>
          <dgm:bulletEnabled val="1"/>
        </dgm:presLayoutVars>
      </dgm:prSet>
      <dgm:spPr/>
      <dgm:t>
        <a:bodyPr/>
        <a:lstStyle/>
        <a:p>
          <a:endParaRPr lang="en-US"/>
        </a:p>
      </dgm:t>
    </dgm:pt>
    <dgm:pt modelId="{85845B96-F2E8-46EF-9798-40D2AF59DFF0}" type="pres">
      <dgm:prSet presAssocID="{D5105CCA-53A3-452D-B664-EB64591EA53A}" presName="sibTrans" presStyleCnt="0"/>
      <dgm:spPr/>
      <dgm:t>
        <a:bodyPr/>
        <a:lstStyle/>
        <a:p>
          <a:endParaRPr lang="en-US"/>
        </a:p>
      </dgm:t>
    </dgm:pt>
    <dgm:pt modelId="{4E6F3AFB-0D24-4EA3-86D9-A0EA752F3F11}" type="pres">
      <dgm:prSet presAssocID="{BE8F9308-F1FD-4CB0-8148-A9E31F332D7E}" presName="textNode" presStyleLbl="node1" presStyleIdx="2" presStyleCnt="6" custScaleY="60811">
        <dgm:presLayoutVars>
          <dgm:bulletEnabled val="1"/>
        </dgm:presLayoutVars>
      </dgm:prSet>
      <dgm:spPr/>
      <dgm:t>
        <a:bodyPr/>
        <a:lstStyle/>
        <a:p>
          <a:endParaRPr lang="en-US"/>
        </a:p>
      </dgm:t>
    </dgm:pt>
    <dgm:pt modelId="{55A9196D-551B-4E14-A4E7-31BFD4DAAE09}" type="pres">
      <dgm:prSet presAssocID="{BB417E8C-2DDF-4916-8986-DBC3DA7F686A}" presName="sibTrans" presStyleCnt="0"/>
      <dgm:spPr/>
      <dgm:t>
        <a:bodyPr/>
        <a:lstStyle/>
        <a:p>
          <a:endParaRPr lang="en-US"/>
        </a:p>
      </dgm:t>
    </dgm:pt>
    <dgm:pt modelId="{001354CE-3280-436D-B324-EFD882291935}" type="pres">
      <dgm:prSet presAssocID="{12510EDF-1076-46CA-8B6F-C3BEAB2C7DEF}" presName="textNode" presStyleLbl="node1" presStyleIdx="3" presStyleCnt="6" custScaleY="60811">
        <dgm:presLayoutVars>
          <dgm:bulletEnabled val="1"/>
        </dgm:presLayoutVars>
      </dgm:prSet>
      <dgm:spPr/>
      <dgm:t>
        <a:bodyPr/>
        <a:lstStyle/>
        <a:p>
          <a:endParaRPr lang="en-US"/>
        </a:p>
      </dgm:t>
    </dgm:pt>
    <dgm:pt modelId="{1542488E-B621-4D59-814B-0BA8E682B17C}" type="pres">
      <dgm:prSet presAssocID="{FD2328A2-198F-4960-B028-DF30963A6297}" presName="sibTrans" presStyleCnt="0"/>
      <dgm:spPr/>
      <dgm:t>
        <a:bodyPr/>
        <a:lstStyle/>
        <a:p>
          <a:endParaRPr lang="en-US"/>
        </a:p>
      </dgm:t>
    </dgm:pt>
    <dgm:pt modelId="{9B949693-DA22-4C02-AEE4-8F891C73F1E6}" type="pres">
      <dgm:prSet presAssocID="{7BED1C37-F8FC-47CE-AF7A-59AF80AE65AC}" presName="textNode" presStyleLbl="node1" presStyleIdx="4" presStyleCnt="6" custScaleY="60811">
        <dgm:presLayoutVars>
          <dgm:bulletEnabled val="1"/>
        </dgm:presLayoutVars>
      </dgm:prSet>
      <dgm:spPr/>
      <dgm:t>
        <a:bodyPr/>
        <a:lstStyle/>
        <a:p>
          <a:endParaRPr lang="en-US"/>
        </a:p>
      </dgm:t>
    </dgm:pt>
    <dgm:pt modelId="{EF51D7F6-CC36-41A8-97B0-38D5151C51E6}" type="pres">
      <dgm:prSet presAssocID="{6C332AE2-8577-484C-AE68-C6577FFFD2BD}" presName="sibTrans" presStyleCnt="0"/>
      <dgm:spPr/>
      <dgm:t>
        <a:bodyPr/>
        <a:lstStyle/>
        <a:p>
          <a:endParaRPr lang="en-US"/>
        </a:p>
      </dgm:t>
    </dgm:pt>
    <dgm:pt modelId="{F5757D97-2687-4EC2-AEC5-BA92C5982A4A}" type="pres">
      <dgm:prSet presAssocID="{C43E4E2D-D60F-484F-8CC6-EC599500F03C}" presName="textNode" presStyleLbl="node1" presStyleIdx="5" presStyleCnt="6" custScaleY="60811">
        <dgm:presLayoutVars>
          <dgm:bulletEnabled val="1"/>
        </dgm:presLayoutVars>
      </dgm:prSet>
      <dgm:spPr/>
      <dgm:t>
        <a:bodyPr/>
        <a:lstStyle/>
        <a:p>
          <a:endParaRPr lang="en-US"/>
        </a:p>
      </dgm:t>
    </dgm:pt>
  </dgm:ptLst>
  <dgm:cxnLst>
    <dgm:cxn modelId="{3B03BC17-9394-4009-8FFB-0A8D47DEC704}" srcId="{94893F1A-7E77-4608-B88E-B3404A5A64C7}" destId="{BE8F9308-F1FD-4CB0-8148-A9E31F332D7E}" srcOrd="2" destOrd="0" parTransId="{A13B3117-9D79-4809-BE1C-851C5FAB22EB}" sibTransId="{BB417E8C-2DDF-4916-8986-DBC3DA7F686A}"/>
    <dgm:cxn modelId="{179CA415-6D59-4B48-857F-DBAF2F16A721}" type="presOf" srcId="{0383FC74-6FBB-4EB0-B091-EC7EAC28B9C1}" destId="{99F149F7-2BC6-4293-841A-C334669F70FC}" srcOrd="0" destOrd="0" presId="urn:microsoft.com/office/officeart/2005/8/layout/hProcess9"/>
    <dgm:cxn modelId="{2856CD05-1C44-40F8-B2F0-2E0E18D6FFA2}" srcId="{94893F1A-7E77-4608-B88E-B3404A5A64C7}" destId="{7BED1C37-F8FC-47CE-AF7A-59AF80AE65AC}" srcOrd="4" destOrd="0" parTransId="{C9B97A6C-688A-4C81-8878-71AB47CE68B4}" sibTransId="{6C332AE2-8577-484C-AE68-C6577FFFD2BD}"/>
    <dgm:cxn modelId="{C61C123E-C05B-4E25-8315-0D4100B26F10}" srcId="{94893F1A-7E77-4608-B88E-B3404A5A64C7}" destId="{12510EDF-1076-46CA-8B6F-C3BEAB2C7DEF}" srcOrd="3" destOrd="0" parTransId="{C30BFAAA-0040-44F5-A13D-BFFC61475C80}" sibTransId="{FD2328A2-198F-4960-B028-DF30963A6297}"/>
    <dgm:cxn modelId="{3F0C4913-1FD5-464A-9A08-4B70DDEE0121}" srcId="{94893F1A-7E77-4608-B88E-B3404A5A64C7}" destId="{C43E4E2D-D60F-484F-8CC6-EC599500F03C}" srcOrd="5" destOrd="0" parTransId="{92635353-E3F6-4E87-9487-55CD0ABE5736}" sibTransId="{FED4D53A-5013-4962-9983-FE23F8F11DA5}"/>
    <dgm:cxn modelId="{E6968846-FDBB-440B-980A-FFCBD6D5E7AF}" type="presOf" srcId="{7BED1C37-F8FC-47CE-AF7A-59AF80AE65AC}" destId="{9B949693-DA22-4C02-AEE4-8F891C73F1E6}" srcOrd="0" destOrd="0" presId="urn:microsoft.com/office/officeart/2005/8/layout/hProcess9"/>
    <dgm:cxn modelId="{5CC34472-D042-4AE1-8394-4298794CD023}" srcId="{94893F1A-7E77-4608-B88E-B3404A5A64C7}" destId="{0383FC74-6FBB-4EB0-B091-EC7EAC28B9C1}" srcOrd="0" destOrd="0" parTransId="{0433EECA-2834-41C9-B54F-4A7191CFB881}" sibTransId="{E76CDA56-9449-4F88-91DB-765EC88E5BDC}"/>
    <dgm:cxn modelId="{F61B6037-5128-44CE-A433-00101DBB7393}" srcId="{94893F1A-7E77-4608-B88E-B3404A5A64C7}" destId="{7D3A90A9-0985-47D5-A463-B4D06016DD81}" srcOrd="1" destOrd="0" parTransId="{3E17D56F-DE9F-4EE6-AE5A-C715E61DC251}" sibTransId="{D5105CCA-53A3-452D-B664-EB64591EA53A}"/>
    <dgm:cxn modelId="{2423E8F9-C4E7-4FAA-BA42-4EB62A7DC70B}" type="presOf" srcId="{12510EDF-1076-46CA-8B6F-C3BEAB2C7DEF}" destId="{001354CE-3280-436D-B324-EFD882291935}" srcOrd="0" destOrd="0" presId="urn:microsoft.com/office/officeart/2005/8/layout/hProcess9"/>
    <dgm:cxn modelId="{BC7C0B46-F451-4852-A416-9D4E96BA1B3C}" type="presOf" srcId="{7D3A90A9-0985-47D5-A463-B4D06016DD81}" destId="{5FB6D21B-F149-49CA-98AD-AABF69DA20DA}" srcOrd="0" destOrd="0" presId="urn:microsoft.com/office/officeart/2005/8/layout/hProcess9"/>
    <dgm:cxn modelId="{F0443FD9-9FFD-4BD6-ABCE-45FBDA4E340E}" type="presOf" srcId="{94893F1A-7E77-4608-B88E-B3404A5A64C7}" destId="{3A897D9F-AD18-4D60-9955-123512D98D8A}" srcOrd="0" destOrd="0" presId="urn:microsoft.com/office/officeart/2005/8/layout/hProcess9"/>
    <dgm:cxn modelId="{27550E27-6975-4871-9E40-2F21E971FB55}" type="presOf" srcId="{C43E4E2D-D60F-484F-8CC6-EC599500F03C}" destId="{F5757D97-2687-4EC2-AEC5-BA92C5982A4A}" srcOrd="0" destOrd="0" presId="urn:microsoft.com/office/officeart/2005/8/layout/hProcess9"/>
    <dgm:cxn modelId="{11541003-2E05-40B7-833F-360ADBB769DA}" type="presOf" srcId="{BE8F9308-F1FD-4CB0-8148-A9E31F332D7E}" destId="{4E6F3AFB-0D24-4EA3-86D9-A0EA752F3F11}" srcOrd="0" destOrd="0" presId="urn:microsoft.com/office/officeart/2005/8/layout/hProcess9"/>
    <dgm:cxn modelId="{B026F5F9-3B84-4620-9ACE-A5AD5D211197}" type="presParOf" srcId="{3A897D9F-AD18-4D60-9955-123512D98D8A}" destId="{CF37F58A-F1F0-46AC-A588-E4F7F7C2C71E}" srcOrd="0" destOrd="0" presId="urn:microsoft.com/office/officeart/2005/8/layout/hProcess9"/>
    <dgm:cxn modelId="{99F9D9E9-5CEF-46D5-9810-2DCC8833285E}" type="presParOf" srcId="{3A897D9F-AD18-4D60-9955-123512D98D8A}" destId="{1779EC6B-2EFD-4805-A598-2C38A07E2945}" srcOrd="1" destOrd="0" presId="urn:microsoft.com/office/officeart/2005/8/layout/hProcess9"/>
    <dgm:cxn modelId="{CD349B22-4BC3-444F-8EDC-1015945F4369}" type="presParOf" srcId="{1779EC6B-2EFD-4805-A598-2C38A07E2945}" destId="{99F149F7-2BC6-4293-841A-C334669F70FC}" srcOrd="0" destOrd="0" presId="urn:microsoft.com/office/officeart/2005/8/layout/hProcess9"/>
    <dgm:cxn modelId="{3B004605-1CF9-4FA4-9673-C0E418E7DB06}" type="presParOf" srcId="{1779EC6B-2EFD-4805-A598-2C38A07E2945}" destId="{EC8921ED-2394-4200-AEA6-255C53816990}" srcOrd="1" destOrd="0" presId="urn:microsoft.com/office/officeart/2005/8/layout/hProcess9"/>
    <dgm:cxn modelId="{D06F7E1C-960A-4639-89C4-8D4C8AB53788}" type="presParOf" srcId="{1779EC6B-2EFD-4805-A598-2C38A07E2945}" destId="{5FB6D21B-F149-49CA-98AD-AABF69DA20DA}" srcOrd="2" destOrd="0" presId="urn:microsoft.com/office/officeart/2005/8/layout/hProcess9"/>
    <dgm:cxn modelId="{8A4B1623-F951-47F0-8B5A-32C75503F066}" type="presParOf" srcId="{1779EC6B-2EFD-4805-A598-2C38A07E2945}" destId="{85845B96-F2E8-46EF-9798-40D2AF59DFF0}" srcOrd="3" destOrd="0" presId="urn:microsoft.com/office/officeart/2005/8/layout/hProcess9"/>
    <dgm:cxn modelId="{499333CB-75A0-4A6E-B79C-62C80135F328}" type="presParOf" srcId="{1779EC6B-2EFD-4805-A598-2C38A07E2945}" destId="{4E6F3AFB-0D24-4EA3-86D9-A0EA752F3F11}" srcOrd="4" destOrd="0" presId="urn:microsoft.com/office/officeart/2005/8/layout/hProcess9"/>
    <dgm:cxn modelId="{41C53A70-1A99-41DF-B156-2F330F2765F2}" type="presParOf" srcId="{1779EC6B-2EFD-4805-A598-2C38A07E2945}" destId="{55A9196D-551B-4E14-A4E7-31BFD4DAAE09}" srcOrd="5" destOrd="0" presId="urn:microsoft.com/office/officeart/2005/8/layout/hProcess9"/>
    <dgm:cxn modelId="{1CAB8A26-B6DF-48E8-99BF-A57E7E65A227}" type="presParOf" srcId="{1779EC6B-2EFD-4805-A598-2C38A07E2945}" destId="{001354CE-3280-436D-B324-EFD882291935}" srcOrd="6" destOrd="0" presId="urn:microsoft.com/office/officeart/2005/8/layout/hProcess9"/>
    <dgm:cxn modelId="{3FC7D060-EEED-4664-937F-915FFC8D8F2E}" type="presParOf" srcId="{1779EC6B-2EFD-4805-A598-2C38A07E2945}" destId="{1542488E-B621-4D59-814B-0BA8E682B17C}" srcOrd="7" destOrd="0" presId="urn:microsoft.com/office/officeart/2005/8/layout/hProcess9"/>
    <dgm:cxn modelId="{A8D6A84A-BACF-4E14-B4B3-7AC897DC64E3}" type="presParOf" srcId="{1779EC6B-2EFD-4805-A598-2C38A07E2945}" destId="{9B949693-DA22-4C02-AEE4-8F891C73F1E6}" srcOrd="8" destOrd="0" presId="urn:microsoft.com/office/officeart/2005/8/layout/hProcess9"/>
    <dgm:cxn modelId="{04F4A922-788B-4B7D-9CB9-665A18BD230D}" type="presParOf" srcId="{1779EC6B-2EFD-4805-A598-2C38A07E2945}" destId="{EF51D7F6-CC36-41A8-97B0-38D5151C51E6}" srcOrd="9" destOrd="0" presId="urn:microsoft.com/office/officeart/2005/8/layout/hProcess9"/>
    <dgm:cxn modelId="{543B191C-BD4F-47AB-B33F-1459E4E6BB91}" type="presParOf" srcId="{1779EC6B-2EFD-4805-A598-2C38A07E2945}" destId="{F5757D97-2687-4EC2-AEC5-BA92C5982A4A}"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7F58A-F1F0-46AC-A588-E4F7F7C2C71E}">
      <dsp:nvSpPr>
        <dsp:cNvPr id="0" name=""/>
        <dsp:cNvSpPr/>
      </dsp:nvSpPr>
      <dsp:spPr>
        <a:xfrm>
          <a:off x="2133606" y="1089496"/>
          <a:ext cx="7010393" cy="706552"/>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F149F7-2BC6-4293-841A-C334669F70FC}">
      <dsp:nvSpPr>
        <dsp:cNvPr id="0" name=""/>
        <dsp:cNvSpPr/>
      </dsp:nvSpPr>
      <dsp:spPr>
        <a:xfrm>
          <a:off x="1785" y="1210960"/>
          <a:ext cx="1451967" cy="778478"/>
        </a:xfrm>
        <a:prstGeom prst="roundRect">
          <a:avLst/>
        </a:prstGeom>
        <a:solidFill>
          <a:srgbClr val="19274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Program Background</a:t>
          </a:r>
          <a:endParaRPr lang="en-US" sz="1600" kern="1200" dirty="0"/>
        </a:p>
      </dsp:txBody>
      <dsp:txXfrm>
        <a:off x="39787" y="1248962"/>
        <a:ext cx="1375963" cy="702474"/>
      </dsp:txXfrm>
    </dsp:sp>
    <dsp:sp modelId="{5FB6D21B-F149-49CA-98AD-AABF69DA20DA}">
      <dsp:nvSpPr>
        <dsp:cNvPr id="0" name=""/>
        <dsp:cNvSpPr/>
      </dsp:nvSpPr>
      <dsp:spPr>
        <a:xfrm>
          <a:off x="1539478" y="1210960"/>
          <a:ext cx="1451967" cy="778478"/>
        </a:xfrm>
        <a:prstGeom prst="roundRect">
          <a:avLst/>
        </a:prstGeom>
        <a:solidFill>
          <a:srgbClr val="003A7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Goals and Progress</a:t>
          </a:r>
          <a:endParaRPr lang="en-US" sz="1600" kern="1200" dirty="0"/>
        </a:p>
      </dsp:txBody>
      <dsp:txXfrm>
        <a:off x="1577480" y="1248962"/>
        <a:ext cx="1375963" cy="702474"/>
      </dsp:txXfrm>
    </dsp:sp>
    <dsp:sp modelId="{4E6F3AFB-0D24-4EA3-86D9-A0EA752F3F11}">
      <dsp:nvSpPr>
        <dsp:cNvPr id="0" name=""/>
        <dsp:cNvSpPr/>
      </dsp:nvSpPr>
      <dsp:spPr>
        <a:xfrm>
          <a:off x="3077170" y="1210960"/>
          <a:ext cx="1451967" cy="778478"/>
        </a:xfrm>
        <a:prstGeom prst="roundRect">
          <a:avLst/>
        </a:prstGeom>
        <a:solidFill>
          <a:srgbClr val="00639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Demand Assessment</a:t>
          </a:r>
          <a:endParaRPr lang="en-US" sz="1600" kern="1200" dirty="0"/>
        </a:p>
      </dsp:txBody>
      <dsp:txXfrm>
        <a:off x="3115172" y="1248962"/>
        <a:ext cx="1375963" cy="702474"/>
      </dsp:txXfrm>
    </dsp:sp>
    <dsp:sp modelId="{001354CE-3280-436D-B324-EFD882291935}">
      <dsp:nvSpPr>
        <dsp:cNvPr id="0" name=""/>
        <dsp:cNvSpPr/>
      </dsp:nvSpPr>
      <dsp:spPr>
        <a:xfrm>
          <a:off x="4614862" y="1210960"/>
          <a:ext cx="1451967" cy="778478"/>
        </a:xfrm>
        <a:prstGeom prst="roundRect">
          <a:avLst/>
        </a:prstGeom>
        <a:solidFill>
          <a:srgbClr val="FF901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Management &amp; Policy</a:t>
          </a:r>
          <a:endParaRPr lang="en-US" sz="1600" kern="1200" dirty="0"/>
        </a:p>
      </dsp:txBody>
      <dsp:txXfrm>
        <a:off x="4652864" y="1248962"/>
        <a:ext cx="1375963" cy="702474"/>
      </dsp:txXfrm>
    </dsp:sp>
    <dsp:sp modelId="{9B949693-DA22-4C02-AEE4-8F891C73F1E6}">
      <dsp:nvSpPr>
        <dsp:cNvPr id="0" name=""/>
        <dsp:cNvSpPr/>
      </dsp:nvSpPr>
      <dsp:spPr>
        <a:xfrm>
          <a:off x="6152554" y="1210960"/>
          <a:ext cx="1451967" cy="778478"/>
        </a:xfrm>
        <a:prstGeom prst="roundRect">
          <a:avLst/>
        </a:prstGeom>
        <a:solidFill>
          <a:srgbClr val="77BC1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Procurement &amp; Installation</a:t>
          </a:r>
          <a:endParaRPr lang="en-US" sz="1600" kern="1200" dirty="0"/>
        </a:p>
      </dsp:txBody>
      <dsp:txXfrm>
        <a:off x="6190556" y="1248962"/>
        <a:ext cx="1375963" cy="702474"/>
      </dsp:txXfrm>
    </dsp:sp>
    <dsp:sp modelId="{F5757D97-2687-4EC2-AEC5-BA92C5982A4A}">
      <dsp:nvSpPr>
        <dsp:cNvPr id="0" name=""/>
        <dsp:cNvSpPr/>
      </dsp:nvSpPr>
      <dsp:spPr>
        <a:xfrm>
          <a:off x="7690246" y="1210960"/>
          <a:ext cx="1451967" cy="778478"/>
        </a:xfrm>
        <a:prstGeom prst="roundRect">
          <a:avLst/>
        </a:prstGeom>
        <a:solidFill>
          <a:srgbClr val="00A59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PEVs/Charging Promotion</a:t>
          </a:r>
          <a:endParaRPr lang="en-US" sz="1600" kern="1200" dirty="0"/>
        </a:p>
      </dsp:txBody>
      <dsp:txXfrm>
        <a:off x="7728248" y="1248962"/>
        <a:ext cx="1375963" cy="70247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9081049-97C4-4ABE-A85F-BEF0C4EAA03F}" type="datetimeFigureOut">
              <a:rPr lang="en-US" smtClean="0"/>
              <a:t>5/1/2015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21817E3-4E64-4E34-9C04-7ED3BE2056D1}" type="slidenum">
              <a:rPr lang="en-US" smtClean="0"/>
              <a:t>‹#›</a:t>
            </a:fld>
            <a:endParaRPr lang="en-US"/>
          </a:p>
        </p:txBody>
      </p:sp>
    </p:spTree>
    <p:extLst>
      <p:ext uri="{BB962C8B-B14F-4D97-AF65-F5344CB8AC3E}">
        <p14:creationId xmlns:p14="http://schemas.microsoft.com/office/powerpoint/2010/main" val="1858806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A421F19-8FEF-4231-ADA5-D8B109B25ADE}" type="datetimeFigureOut">
              <a:rPr lang="en-US" smtClean="0"/>
              <a:t>5/1/2015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04156C1-2474-4EF8-8B45-663CDD462065}" type="slidenum">
              <a:rPr lang="en-US" smtClean="0"/>
              <a:t>‹#›</a:t>
            </a:fld>
            <a:endParaRPr lang="en-US"/>
          </a:p>
        </p:txBody>
      </p:sp>
    </p:spTree>
    <p:extLst>
      <p:ext uri="{BB962C8B-B14F-4D97-AF65-F5344CB8AC3E}">
        <p14:creationId xmlns:p14="http://schemas.microsoft.com/office/powerpoint/2010/main" val="45134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mailto:WorkplaceCharging@ee.doe.gov"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ltLang="ja-JP" sz="1200" b="0" i="0" u="none" strike="noStrike" kern="1200" baseline="0" dirty="0" smtClean="0">
                <a:solidFill>
                  <a:schemeClr val="tx1"/>
                </a:solidFill>
                <a:latin typeface="+mn-lt"/>
                <a:ea typeface="+mn-ea"/>
                <a:cs typeface="+mn-cs"/>
              </a:rPr>
              <a:t>Hello and welcome to the Workplace Charging Challenge Management Policy webinar. </a:t>
            </a:r>
          </a:p>
          <a:p>
            <a:pPr rtl="0"/>
            <a:endParaRPr lang="en-US" altLang="ja-JP" sz="1200" b="0" i="0" u="none" strike="noStrike" kern="1200" baseline="0" dirty="0" smtClean="0">
              <a:solidFill>
                <a:schemeClr val="tx1"/>
              </a:solidFill>
              <a:latin typeface="+mn-lt"/>
              <a:ea typeface="+mn-ea"/>
              <a:cs typeface="+mn-cs"/>
            </a:endParaRPr>
          </a:p>
          <a:p>
            <a:pPr rtl="0"/>
            <a:r>
              <a:rPr lang="en-US" altLang="ja-JP" sz="1200" b="0" i="0" u="none" strike="noStrike" kern="1200" baseline="0" dirty="0" smtClean="0">
                <a:solidFill>
                  <a:schemeClr val="tx1"/>
                </a:solidFill>
                <a:latin typeface="+mn-lt"/>
                <a:ea typeface="+mn-ea"/>
                <a:cs typeface="+mn-cs"/>
              </a:rPr>
              <a:t>Today</a:t>
            </a:r>
            <a:r>
              <a:rPr lang="fr-FR" altLang="ja-JP" sz="1200" b="0" i="0" u="none" strike="noStrike" kern="1200" baseline="0" dirty="0" smtClean="0">
                <a:solidFill>
                  <a:schemeClr val="tx1"/>
                </a:solidFill>
                <a:latin typeface="+mn-lt"/>
                <a:ea typeface="+mn-ea"/>
                <a:cs typeface="+mn-cs"/>
              </a:rPr>
              <a:t>’s </a:t>
            </a:r>
            <a:r>
              <a:rPr lang="fr-FR" altLang="ja-JP" sz="1200" b="0" i="0" u="none" strike="noStrike" kern="1200" baseline="0" dirty="0" err="1" smtClean="0">
                <a:solidFill>
                  <a:schemeClr val="tx1"/>
                </a:solidFill>
                <a:latin typeface="+mn-lt"/>
                <a:ea typeface="+mn-ea"/>
                <a:cs typeface="+mn-cs"/>
              </a:rPr>
              <a:t>webinar</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is</a:t>
            </a:r>
            <a:r>
              <a:rPr lang="fr-FR" altLang="ja-JP" sz="1200" b="0" i="0" u="none" strike="noStrike" kern="1200" baseline="0" dirty="0" smtClean="0">
                <a:solidFill>
                  <a:schemeClr val="tx1"/>
                </a:solidFill>
                <a:latin typeface="+mn-lt"/>
                <a:ea typeface="+mn-ea"/>
                <a:cs typeface="+mn-cs"/>
              </a:rPr>
              <a:t> the second in a </a:t>
            </a:r>
            <a:r>
              <a:rPr lang="fr-FR" altLang="ja-JP" sz="1200" b="0" i="0" u="none" strike="noStrike" kern="1200" baseline="0" dirty="0" err="1" smtClean="0">
                <a:solidFill>
                  <a:schemeClr val="tx1"/>
                </a:solidFill>
                <a:latin typeface="+mn-lt"/>
                <a:ea typeface="+mn-ea"/>
                <a:cs typeface="+mn-cs"/>
              </a:rPr>
              <a:t>series</a:t>
            </a:r>
            <a:r>
              <a:rPr lang="fr-FR" altLang="ja-JP" sz="1200" b="0" i="0" u="none" strike="noStrike" kern="1200" baseline="0" dirty="0" smtClean="0">
                <a:solidFill>
                  <a:schemeClr val="tx1"/>
                </a:solidFill>
                <a:latin typeface="+mn-lt"/>
                <a:ea typeface="+mn-ea"/>
                <a:cs typeface="+mn-cs"/>
              </a:rPr>
              <a:t> of </a:t>
            </a:r>
            <a:r>
              <a:rPr lang="fr-FR" altLang="ja-JP" sz="1200" b="0" i="0" u="none" strike="noStrike" kern="1200" baseline="0" dirty="0" err="1" smtClean="0">
                <a:solidFill>
                  <a:schemeClr val="tx1"/>
                </a:solidFill>
                <a:latin typeface="+mn-lt"/>
                <a:ea typeface="+mn-ea"/>
                <a:cs typeface="+mn-cs"/>
              </a:rPr>
              <a:t>webinars</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that</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we</a:t>
            </a:r>
            <a:r>
              <a:rPr lang="fr-FR" altLang="ja-JP" sz="1200" b="0" i="0" u="none" strike="noStrike" kern="1200" baseline="0" dirty="0" smtClean="0">
                <a:solidFill>
                  <a:schemeClr val="tx1"/>
                </a:solidFill>
                <a:latin typeface="+mn-lt"/>
                <a:ea typeface="+mn-ea"/>
                <a:cs typeface="+mn-cs"/>
              </a:rPr>
              <a:t> are </a:t>
            </a:r>
            <a:r>
              <a:rPr lang="fr-FR" altLang="ja-JP" sz="1200" b="0" i="0" u="none" strike="noStrike" kern="1200" baseline="0" dirty="0" err="1" smtClean="0">
                <a:solidFill>
                  <a:schemeClr val="tx1"/>
                </a:solidFill>
                <a:latin typeface="+mn-lt"/>
                <a:ea typeface="+mn-ea"/>
                <a:cs typeface="+mn-cs"/>
              </a:rPr>
              <a:t>hosting</a:t>
            </a:r>
            <a:r>
              <a:rPr lang="fr-FR" altLang="ja-JP" sz="1200" b="0" i="0" u="none" strike="noStrike" kern="1200" baseline="0" dirty="0" smtClean="0">
                <a:solidFill>
                  <a:schemeClr val="tx1"/>
                </a:solidFill>
                <a:latin typeface="+mn-lt"/>
                <a:ea typeface="+mn-ea"/>
                <a:cs typeface="+mn-cs"/>
              </a:rPr>
              <a:t> to </a:t>
            </a:r>
            <a:r>
              <a:rPr lang="fr-FR" altLang="ja-JP" sz="1200" b="0" i="0" u="none" strike="noStrike" kern="1200" baseline="0" dirty="0" err="1" smtClean="0">
                <a:solidFill>
                  <a:schemeClr val="tx1"/>
                </a:solidFill>
                <a:latin typeface="+mn-lt"/>
                <a:ea typeface="+mn-ea"/>
                <a:cs typeface="+mn-cs"/>
              </a:rPr>
              <a:t>address</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some</a:t>
            </a:r>
            <a:r>
              <a:rPr lang="fr-FR" altLang="ja-JP" sz="1200" b="0" i="0" u="none" strike="noStrike" kern="1200" baseline="0" dirty="0" smtClean="0">
                <a:solidFill>
                  <a:schemeClr val="tx1"/>
                </a:solidFill>
                <a:latin typeface="+mn-lt"/>
                <a:ea typeface="+mn-ea"/>
                <a:cs typeface="+mn-cs"/>
              </a:rPr>
              <a:t> of </a:t>
            </a:r>
            <a:r>
              <a:rPr lang="fr-FR" altLang="ja-JP" sz="1200" b="0" i="0" u="none" strike="noStrike" kern="1200" baseline="0" dirty="0" err="1" smtClean="0">
                <a:solidFill>
                  <a:schemeClr val="tx1"/>
                </a:solidFill>
                <a:latin typeface="+mn-lt"/>
                <a:ea typeface="+mn-ea"/>
                <a:cs typeface="+mn-cs"/>
              </a:rPr>
              <a:t>most</a:t>
            </a:r>
            <a:r>
              <a:rPr lang="fr-FR" altLang="ja-JP" sz="1200" b="0" i="0" u="none" strike="noStrike" kern="1200" baseline="0" dirty="0" smtClean="0">
                <a:solidFill>
                  <a:schemeClr val="tx1"/>
                </a:solidFill>
                <a:latin typeface="+mn-lt"/>
                <a:ea typeface="+mn-ea"/>
                <a:cs typeface="+mn-cs"/>
              </a:rPr>
              <a:t> pressing </a:t>
            </a:r>
            <a:r>
              <a:rPr lang="fr-FR" altLang="ja-JP" sz="1200" b="0" i="0" u="none" strike="noStrike" kern="1200" baseline="0" dirty="0" err="1" smtClean="0">
                <a:solidFill>
                  <a:schemeClr val="tx1"/>
                </a:solidFill>
                <a:latin typeface="+mn-lt"/>
                <a:ea typeface="+mn-ea"/>
                <a:cs typeface="+mn-cs"/>
              </a:rPr>
              <a:t>workplace</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charging</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topics</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affecting</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our</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partners</a:t>
            </a:r>
            <a:r>
              <a:rPr lang="fr-FR" altLang="ja-JP" sz="1200" b="0" i="0" u="none" strike="noStrike" kern="1200" baseline="0" dirty="0" smtClean="0">
                <a:solidFill>
                  <a:schemeClr val="tx1"/>
                </a:solidFill>
                <a:latin typeface="+mn-lt"/>
                <a:ea typeface="+mn-ea"/>
                <a:cs typeface="+mn-cs"/>
              </a:rPr>
              <a:t> and </a:t>
            </a:r>
            <a:r>
              <a:rPr lang="fr-FR" altLang="ja-JP" sz="1200" b="0" i="0" u="none" strike="noStrike" kern="1200" baseline="0" dirty="0" err="1" smtClean="0">
                <a:solidFill>
                  <a:schemeClr val="tx1"/>
                </a:solidFill>
                <a:latin typeface="+mn-lt"/>
                <a:ea typeface="+mn-ea"/>
                <a:cs typeface="+mn-cs"/>
              </a:rPr>
              <a:t>ambassadors</a:t>
            </a:r>
            <a:r>
              <a:rPr lang="fr-FR" altLang="ja-JP" sz="1200" b="0" i="0" u="none" strike="noStrike" kern="1200" baseline="0" dirty="0" smtClean="0">
                <a:solidFill>
                  <a:schemeClr val="tx1"/>
                </a:solidFill>
                <a:latin typeface="+mn-lt"/>
                <a:ea typeface="+mn-ea"/>
                <a:cs typeface="+mn-cs"/>
              </a:rPr>
              <a:t>.</a:t>
            </a:r>
            <a:endParaRPr lang="fr-FR" altLang="ja-JP" sz="1200" b="1" i="0" u="none" strike="noStrike" kern="1200" baseline="0" dirty="0" smtClean="0">
              <a:solidFill>
                <a:schemeClr val="tx1"/>
              </a:solidFill>
              <a:latin typeface="+mn-lt"/>
              <a:ea typeface="+mn-ea"/>
              <a:cs typeface="+mn-cs"/>
            </a:endParaRPr>
          </a:p>
          <a:p>
            <a:pPr rtl="0"/>
            <a:endParaRPr lang="fr-FR" altLang="ja-JP" sz="1200" b="0" i="0" u="none" strike="noStrike" kern="1200" baseline="0" dirty="0" smtClean="0">
              <a:solidFill>
                <a:schemeClr val="tx1"/>
              </a:solidFill>
              <a:latin typeface="+mn-lt"/>
              <a:ea typeface="+mn-ea"/>
              <a:cs typeface="+mn-cs"/>
            </a:endParaRPr>
          </a:p>
          <a:p>
            <a:pPr rtl="0"/>
            <a:r>
              <a:rPr lang="fr-FR" altLang="ja-JP" sz="1200" b="0" i="0" u="none" strike="noStrike" kern="1200" baseline="0" dirty="0" err="1" smtClean="0">
                <a:solidFill>
                  <a:schemeClr val="tx1"/>
                </a:solidFill>
                <a:latin typeface="+mn-lt"/>
                <a:ea typeface="+mn-ea"/>
                <a:cs typeface="+mn-cs"/>
              </a:rPr>
              <a:t>Whether</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you</a:t>
            </a:r>
            <a:r>
              <a:rPr lang="fr-FR" altLang="ja-JP" sz="1200" b="0" i="0" u="none" strike="noStrike" kern="1200" baseline="0" dirty="0" smtClean="0">
                <a:solidFill>
                  <a:schemeClr val="tx1"/>
                </a:solidFill>
                <a:latin typeface="+mn-lt"/>
                <a:ea typeface="+mn-ea"/>
                <a:cs typeface="+mn-cs"/>
              </a:rPr>
              <a:t> are a Challenge </a:t>
            </a:r>
            <a:r>
              <a:rPr lang="fr-FR" altLang="ja-JP" sz="1200" b="0" i="0" u="none" strike="noStrike" kern="1200" baseline="0" dirty="0" err="1" smtClean="0">
                <a:solidFill>
                  <a:schemeClr val="tx1"/>
                </a:solidFill>
                <a:latin typeface="+mn-lt"/>
                <a:ea typeface="+mn-ea"/>
                <a:cs typeface="+mn-cs"/>
              </a:rPr>
              <a:t>partner</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ambassador</a:t>
            </a:r>
            <a:r>
              <a:rPr lang="fr-FR" altLang="ja-JP" sz="1200" b="0" i="0" u="none" strike="noStrike" kern="1200" baseline="0" dirty="0" smtClean="0">
                <a:solidFill>
                  <a:schemeClr val="tx1"/>
                </a:solidFill>
                <a:latin typeface="+mn-lt"/>
                <a:ea typeface="+mn-ea"/>
                <a:cs typeface="+mn-cs"/>
              </a:rPr>
              <a:t> or </a:t>
            </a:r>
            <a:r>
              <a:rPr lang="fr-FR" altLang="ja-JP" sz="1200" b="0" i="0" u="none" strike="noStrike" kern="1200" baseline="0" dirty="0" err="1" smtClean="0">
                <a:solidFill>
                  <a:schemeClr val="tx1"/>
                </a:solidFill>
                <a:latin typeface="+mn-lt"/>
                <a:ea typeface="+mn-ea"/>
                <a:cs typeface="+mn-cs"/>
              </a:rPr>
              <a:t>stakeholder</a:t>
            </a:r>
            <a:r>
              <a:rPr lang="fr-FR" altLang="ja-JP" sz="1200" b="0" i="0" u="none" strike="noStrike" kern="1200" baseline="0" dirty="0" smtClean="0">
                <a:solidFill>
                  <a:schemeClr val="tx1"/>
                </a:solidFill>
                <a:latin typeface="+mn-lt"/>
                <a:ea typeface="+mn-ea"/>
                <a:cs typeface="+mn-cs"/>
              </a:rPr>
              <a:t>, I </a:t>
            </a:r>
            <a:r>
              <a:rPr lang="fr-FR" altLang="ja-JP" sz="1200" b="0" i="0" u="none" strike="noStrike" kern="1200" baseline="0" dirty="0" err="1" smtClean="0">
                <a:solidFill>
                  <a:schemeClr val="tx1"/>
                </a:solidFill>
                <a:latin typeface="+mn-lt"/>
                <a:ea typeface="+mn-ea"/>
                <a:cs typeface="+mn-cs"/>
              </a:rPr>
              <a:t>think</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you</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will</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find</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that</a:t>
            </a:r>
            <a:r>
              <a:rPr lang="fr-FR" altLang="ja-JP" sz="1200" b="0" i="0" u="none" strike="noStrike" kern="1200" baseline="0" dirty="0" smtClean="0">
                <a:solidFill>
                  <a:schemeClr val="tx1"/>
                </a:solidFill>
                <a:latin typeface="+mn-lt"/>
                <a:ea typeface="+mn-ea"/>
                <a:cs typeface="+mn-cs"/>
              </a:rPr>
              <a:t> all of us </a:t>
            </a:r>
            <a:r>
              <a:rPr lang="fr-FR" altLang="ja-JP" sz="1200" b="0" i="0" u="none" strike="noStrike" kern="1200" baseline="0" dirty="0" err="1" smtClean="0">
                <a:solidFill>
                  <a:schemeClr val="tx1"/>
                </a:solidFill>
                <a:latin typeface="+mn-lt"/>
                <a:ea typeface="+mn-ea"/>
                <a:cs typeface="+mn-cs"/>
              </a:rPr>
              <a:t>can</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benefit</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from</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hearing</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from</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today’s</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presenters</a:t>
            </a:r>
            <a:r>
              <a:rPr lang="fr-FR" altLang="ja-JP" sz="1200" b="0" i="0" u="none" strike="noStrike" kern="1200" baseline="0" dirty="0" smtClean="0">
                <a:solidFill>
                  <a:schemeClr val="tx1"/>
                </a:solidFill>
                <a:latin typeface="+mn-lt"/>
                <a:ea typeface="+mn-ea"/>
                <a:cs typeface="+mn-cs"/>
              </a:rPr>
              <a:t> about </a:t>
            </a:r>
            <a:r>
              <a:rPr lang="fr-FR" altLang="ja-JP" sz="1200" b="0" i="0" u="none" strike="noStrike" kern="1200" baseline="0" dirty="0" err="1" smtClean="0">
                <a:solidFill>
                  <a:schemeClr val="tx1"/>
                </a:solidFill>
                <a:latin typeface="+mn-lt"/>
                <a:ea typeface="+mn-ea"/>
                <a:cs typeface="+mn-cs"/>
              </a:rPr>
              <a:t>workplace</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charging</a:t>
            </a:r>
            <a:r>
              <a:rPr lang="fr-FR" altLang="ja-JP" sz="1200" b="0" i="0" u="none" strike="noStrike" kern="1200" baseline="0" dirty="0" smtClean="0">
                <a:solidFill>
                  <a:schemeClr val="tx1"/>
                </a:solidFill>
                <a:latin typeface="+mn-lt"/>
                <a:ea typeface="+mn-ea"/>
                <a:cs typeface="+mn-cs"/>
              </a:rPr>
              <a:t> management </a:t>
            </a:r>
            <a:r>
              <a:rPr lang="fr-FR" altLang="ja-JP" sz="1200" b="0" i="0" u="none" strike="noStrike" kern="1200" baseline="0" dirty="0" err="1" smtClean="0">
                <a:solidFill>
                  <a:schemeClr val="tx1"/>
                </a:solidFill>
                <a:latin typeface="+mn-lt"/>
                <a:ea typeface="+mn-ea"/>
                <a:cs typeface="+mn-cs"/>
              </a:rPr>
              <a:t>policies</a:t>
            </a:r>
            <a:r>
              <a:rPr lang="fr-FR" altLang="ja-JP" sz="1200" b="0" i="0" u="none" strike="noStrike" kern="1200" baseline="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C04156C1-2474-4EF8-8B45-663CDD462065}" type="slidenum">
              <a:rPr lang="en-US" smtClean="0"/>
              <a:t>1</a:t>
            </a:fld>
            <a:endParaRPr lang="en-US"/>
          </a:p>
        </p:txBody>
      </p:sp>
    </p:spTree>
    <p:extLst>
      <p:ext uri="{BB962C8B-B14F-4D97-AF65-F5344CB8AC3E}">
        <p14:creationId xmlns:p14="http://schemas.microsoft.com/office/powerpoint/2010/main" val="404344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from our partner map,</a:t>
            </a:r>
            <a:r>
              <a:rPr lang="en-US" baseline="0" dirty="0" smtClean="0"/>
              <a:t> Raytheon, SAS and UCLA represent quite a bit of geographic diversity in addition to their sector diversity. </a:t>
            </a:r>
            <a:r>
              <a:rPr lang="en-US" dirty="0" smtClean="0"/>
              <a:t>We’re going to kick things off by giving Frank,</a:t>
            </a:r>
            <a:r>
              <a:rPr lang="en-US" baseline="0" dirty="0" smtClean="0"/>
              <a:t> Zane and Rajit </a:t>
            </a:r>
            <a:r>
              <a:rPr lang="en-US" dirty="0" smtClean="0"/>
              <a:t>a chance to give</a:t>
            </a:r>
            <a:r>
              <a:rPr lang="en-US" baseline="0" dirty="0" smtClean="0"/>
              <a:t> you some high-level background on their organization’s workplace charging program. </a:t>
            </a:r>
          </a:p>
          <a:p>
            <a:endParaRPr lang="en-US" baseline="0" dirty="0" smtClean="0"/>
          </a:p>
          <a:p>
            <a:r>
              <a:rPr lang="en-US" baseline="0" dirty="0" smtClean="0"/>
              <a:t>We’ll then divide the rest of their presentation time into four topic areas that delve down into the specifics of workplace charging management – Administration, Registration, Pricing and Sharing. </a:t>
            </a:r>
          </a:p>
          <a:p>
            <a:endParaRPr lang="en-US" baseline="0" dirty="0" smtClean="0"/>
          </a:p>
          <a:p>
            <a:r>
              <a:rPr lang="en-US" baseline="0" dirty="0" smtClean="0"/>
              <a:t>For each of these sections, Raytheon, SAS and UCLA will each present some highlights on how they have managed issues pertaining to each topic. Then, we’ll have some discussion to dig down into their organization’s decision making process. At the end we’ll have some time for Q&amp;A from the audience so please think about questions that you may have along the way and feel free to submit them online via the webinar system or ask them by phone. </a:t>
            </a:r>
          </a:p>
          <a:p>
            <a:endParaRPr lang="en-US" baseline="0" dirty="0" smtClean="0"/>
          </a:p>
          <a:p>
            <a:r>
              <a:rPr lang="en-US" baseline="0" dirty="0" smtClean="0"/>
              <a:t>Alright, let’s get started – Frank, can you give us an introduction to Raytheon’s workplace charging program? </a:t>
            </a:r>
            <a:endParaRPr lang="en-US" dirty="0"/>
          </a:p>
        </p:txBody>
      </p:sp>
      <p:sp>
        <p:nvSpPr>
          <p:cNvPr id="4" name="Slide Number Placeholder 3"/>
          <p:cNvSpPr>
            <a:spLocks noGrp="1"/>
          </p:cNvSpPr>
          <p:nvPr>
            <p:ph type="sldNum" sz="quarter" idx="10"/>
          </p:nvPr>
        </p:nvSpPr>
        <p:spPr/>
        <p:txBody>
          <a:bodyPr/>
          <a:lstStyle/>
          <a:p>
            <a:fld id="{C04156C1-2474-4EF8-8B45-663CDD462065}" type="slidenum">
              <a:rPr lang="en-US" smtClean="0"/>
              <a:t>10</a:t>
            </a:fld>
            <a:endParaRPr lang="en-US"/>
          </a:p>
        </p:txBody>
      </p:sp>
    </p:spTree>
    <p:extLst>
      <p:ext uri="{BB962C8B-B14F-4D97-AF65-F5344CB8AC3E}">
        <p14:creationId xmlns:p14="http://schemas.microsoft.com/office/powerpoint/2010/main" val="1464905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We have installed fifteen dual 220-volt plug-in electric vehicle (PEV) charging stations spread across six operating locations in California, Colorado, Massachusetts, Texas and Virginia.</a:t>
            </a:r>
          </a:p>
          <a:p>
            <a:endParaRPr lang="en-US" i="0" dirty="0" smtClean="0"/>
          </a:p>
          <a:p>
            <a:r>
              <a:rPr lang="en-US" i="0" dirty="0" smtClean="0"/>
              <a:t>Workplace charging is one of many initiatives we have implemented as part of a formal sustainability program we established in 2008, aiming to achieve 15 long-term sustainability goals by 2015. These goals include reducing GHG emissions, energy usage, water usage, and waste, as well as the greening of Raytheon's supply chain operations and products.</a:t>
            </a:r>
          </a:p>
          <a:p>
            <a:endParaRPr lang="en-US" i="0" dirty="0"/>
          </a:p>
          <a:p>
            <a:pPr lvl="0"/>
            <a:r>
              <a:rPr lang="en-US" i="0" dirty="0"/>
              <a:t>We have had 11K charging sessions on our stations since 2012.  We have avoided 41K </a:t>
            </a:r>
            <a:r>
              <a:rPr lang="en-US" i="0" dirty="0" err="1"/>
              <a:t>kgs</a:t>
            </a:r>
            <a:r>
              <a:rPr lang="en-US" i="0" dirty="0"/>
              <a:t> of GHGs, we delivered 100 MW of electricity, avoided the use of &gt;12,000 gallons of gasoline, and collected $29K in fees</a:t>
            </a:r>
            <a:r>
              <a:rPr lang="en-US" i="0" dirty="0" smtClean="0"/>
              <a:t>.  The </a:t>
            </a:r>
            <a:r>
              <a:rPr lang="en-US" i="0" dirty="0" err="1" smtClean="0"/>
              <a:t>ChargePoint</a:t>
            </a:r>
            <a:r>
              <a:rPr lang="en-US" i="0" dirty="0" smtClean="0"/>
              <a:t> networked stations makes these robust metrics readily available via the CP portal.</a:t>
            </a:r>
            <a:endParaRPr lang="en-US" i="0" dirty="0"/>
          </a:p>
          <a:p>
            <a:endParaRPr lang="en-US" i="0" dirty="0" smtClean="0"/>
          </a:p>
          <a:p>
            <a:r>
              <a:rPr lang="en-US" i="0" dirty="0" smtClean="0"/>
              <a:t>We have presented our lessons learned at numerous conferences and forums on the installation and use of EV charging stations.</a:t>
            </a:r>
          </a:p>
          <a:p>
            <a:endParaRPr lang="en-US" i="0" baseline="0" dirty="0" smtClean="0"/>
          </a:p>
        </p:txBody>
      </p:sp>
      <p:sp>
        <p:nvSpPr>
          <p:cNvPr id="4" name="Slide Number Placeholder 3"/>
          <p:cNvSpPr>
            <a:spLocks noGrp="1"/>
          </p:cNvSpPr>
          <p:nvPr>
            <p:ph type="sldNum" sz="quarter" idx="10"/>
          </p:nvPr>
        </p:nvSpPr>
        <p:spPr/>
        <p:txBody>
          <a:bodyPr/>
          <a:lstStyle/>
          <a:p>
            <a:fld id="{C04156C1-2474-4EF8-8B45-663CDD462065}" type="slidenum">
              <a:rPr lang="en-US" smtClean="0"/>
              <a:t>11</a:t>
            </a:fld>
            <a:endParaRPr lang="en-US"/>
          </a:p>
        </p:txBody>
      </p:sp>
    </p:spTree>
    <p:extLst>
      <p:ext uri="{BB962C8B-B14F-4D97-AF65-F5344CB8AC3E}">
        <p14:creationId xmlns:p14="http://schemas.microsoft.com/office/powerpoint/2010/main" val="215121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b="1" kern="1200" dirty="0" smtClean="0">
                <a:solidFill>
                  <a:schemeClr val="tx1"/>
                </a:solidFill>
                <a:effectLst/>
                <a:latin typeface="+mn-lt"/>
                <a:ea typeface="+mn-ea"/>
                <a:cs typeface="+mn-cs"/>
              </a:rPr>
              <a:t>1. </a:t>
            </a:r>
            <a:r>
              <a:rPr lang="en-US" sz="1200" b="1" u="sng" kern="1200" dirty="0" smtClean="0">
                <a:solidFill>
                  <a:schemeClr val="tx1"/>
                </a:solidFill>
                <a:effectLst/>
                <a:latin typeface="+mn-lt"/>
                <a:ea typeface="+mn-ea"/>
                <a:cs typeface="+mn-cs"/>
              </a:rPr>
              <a:t>Overview</a:t>
            </a:r>
            <a:endParaRPr lang="en-US" sz="1200" kern="1200" dirty="0" smtClean="0">
              <a:solidFill>
                <a:schemeClr val="tx1"/>
              </a:solidFill>
              <a:effectLst/>
              <a:latin typeface="+mn-lt"/>
              <a:ea typeface="+mn-ea"/>
              <a:cs typeface="+mn-cs"/>
            </a:endParaRPr>
          </a:p>
          <a:p>
            <a:pPr>
              <a:lnSpc>
                <a:spcPct val="100000"/>
              </a:lnSpc>
            </a:pPr>
            <a:endParaRPr lang="en-US" sz="1200" kern="1200" dirty="0" smtClean="0">
              <a:solidFill>
                <a:schemeClr val="tx1"/>
              </a:solidFill>
              <a:effectLst/>
              <a:latin typeface="+mn-lt"/>
              <a:ea typeface="+mn-ea"/>
              <a:cs typeface="+mn-cs"/>
            </a:endParaRPr>
          </a:p>
          <a:p>
            <a:pPr>
              <a:lnSpc>
                <a:spcPct val="100000"/>
              </a:lnSpc>
            </a:pPr>
            <a:r>
              <a:rPr lang="en-US" sz="1200" kern="1200" dirty="0" smtClean="0">
                <a:solidFill>
                  <a:schemeClr val="tx1"/>
                </a:solidFill>
                <a:effectLst/>
                <a:latin typeface="+mn-lt"/>
                <a:ea typeface="+mn-ea"/>
                <a:cs typeface="+mn-cs"/>
              </a:rPr>
              <a:t>SAS assigns top priority to minimizing energy consumption and related emissions from our operations.</a:t>
            </a:r>
          </a:p>
          <a:p>
            <a:pPr>
              <a:lnSpc>
                <a:spcPct val="100000"/>
              </a:lnSpc>
            </a:pPr>
            <a:endParaRPr lang="en-US" sz="1200" kern="1200" dirty="0" smtClean="0">
              <a:solidFill>
                <a:schemeClr val="tx1"/>
              </a:solidFill>
              <a:effectLst/>
              <a:latin typeface="+mn-lt"/>
              <a:ea typeface="+mn-ea"/>
              <a:cs typeface="+mn-cs"/>
            </a:endParaRPr>
          </a:p>
          <a:p>
            <a:pPr>
              <a:lnSpc>
                <a:spcPct val="100000"/>
              </a:lnSpc>
            </a:pPr>
            <a:r>
              <a:rPr lang="en-US" sz="1200" kern="1200" dirty="0" smtClean="0">
                <a:solidFill>
                  <a:schemeClr val="tx1"/>
                </a:solidFill>
                <a:effectLst/>
                <a:latin typeface="+mn-lt"/>
                <a:ea typeface="+mn-ea"/>
                <a:cs typeface="+mn-cs"/>
              </a:rPr>
              <a:t>Our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Eco-Commuter Parking Program encourages employees to minimize the environmental impacts of their daily commute. SAS provides preferred parking spaces for plug-in electric vehicles, low-emission vehicles, and active carpool participants. </a:t>
            </a:r>
          </a:p>
          <a:p>
            <a:pPr>
              <a:lnSpc>
                <a:spcPct val="100000"/>
              </a:lnSpc>
            </a:pPr>
            <a:endParaRPr lang="en-US" sz="1200" kern="1200" dirty="0" smtClean="0">
              <a:solidFill>
                <a:schemeClr val="tx1"/>
              </a:solidFill>
              <a:effectLst/>
              <a:latin typeface="+mn-lt"/>
              <a:ea typeface="+mn-ea"/>
              <a:cs typeface="+mn-cs"/>
            </a:endParaRPr>
          </a:p>
          <a:p>
            <a:pPr>
              <a:lnSpc>
                <a:spcPct val="100000"/>
              </a:lnSpc>
            </a:pPr>
            <a:r>
              <a:rPr lang="en-US" sz="1200" kern="1200" dirty="0" smtClean="0">
                <a:solidFill>
                  <a:schemeClr val="tx1"/>
                </a:solidFill>
                <a:effectLst/>
                <a:latin typeface="+mn-lt"/>
                <a:ea typeface="+mn-ea"/>
                <a:cs typeface="+mn-cs"/>
              </a:rPr>
              <a:t>Eco-Commuter parking includes  90 designated PEV spaces with access to 52 charging stations-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SAS provides free charging for all registered employees and visitors. </a:t>
            </a:r>
          </a:p>
          <a:p>
            <a:pPr>
              <a:lnSpc>
                <a:spcPct val="100000"/>
              </a:lnSpc>
            </a:pPr>
            <a:endParaRPr lang="en-US" sz="1200" kern="1200" dirty="0" smtClean="0">
              <a:solidFill>
                <a:schemeClr val="tx1"/>
              </a:solidFill>
              <a:effectLst/>
              <a:latin typeface="+mn-lt"/>
              <a:ea typeface="+mn-ea"/>
              <a:cs typeface="+mn-cs"/>
            </a:endParaRPr>
          </a:p>
          <a:p>
            <a:pPr>
              <a:lnSpc>
                <a:spcPct val="100000"/>
              </a:lnSpc>
            </a:pPr>
            <a:r>
              <a:rPr lang="en-US" sz="1200" kern="1200" dirty="0" smtClean="0">
                <a:solidFill>
                  <a:schemeClr val="tx1"/>
                </a:solidFill>
                <a:effectLst/>
                <a:latin typeface="+mn-lt"/>
                <a:ea typeface="+mn-ea"/>
                <a:cs typeface="+mn-cs"/>
              </a:rPr>
              <a:t>At the beginning of 2014, SAS</a:t>
            </a:r>
            <a:r>
              <a:rPr lang="en-US" sz="1200" kern="1200" baseline="0" dirty="0" smtClean="0">
                <a:solidFill>
                  <a:schemeClr val="tx1"/>
                </a:solidFill>
                <a:effectLst/>
                <a:latin typeface="+mn-lt"/>
                <a:ea typeface="+mn-ea"/>
                <a:cs typeface="+mn-cs"/>
              </a:rPr>
              <a:t> employees </a:t>
            </a:r>
            <a:r>
              <a:rPr lang="en-US" sz="1200" kern="1200" dirty="0" smtClean="0">
                <a:solidFill>
                  <a:schemeClr val="tx1"/>
                </a:solidFill>
                <a:effectLst/>
                <a:latin typeface="+mn-lt"/>
                <a:ea typeface="+mn-ea"/>
                <a:cs typeface="+mn-cs"/>
              </a:rPr>
              <a:t>in Cary represented approximately 5% of PEVs in North Carolina.</a:t>
            </a:r>
          </a:p>
          <a:p>
            <a:pPr>
              <a:lnSpc>
                <a:spcPct val="100000"/>
              </a:lnSpc>
            </a:pPr>
            <a:endParaRPr lang="en-US" sz="1200" kern="1200" dirty="0" smtClean="0">
              <a:solidFill>
                <a:schemeClr val="tx1"/>
              </a:solidFill>
              <a:effectLst/>
              <a:latin typeface="+mn-lt"/>
              <a:ea typeface="+mn-ea"/>
              <a:cs typeface="+mn-cs"/>
            </a:endParaRPr>
          </a:p>
          <a:p>
            <a:pPr>
              <a:lnSpc>
                <a:spcPct val="100000"/>
              </a:lnSpc>
            </a:pPr>
            <a:r>
              <a:rPr lang="en-US" sz="1200" kern="1200" dirty="0" smtClean="0">
                <a:solidFill>
                  <a:schemeClr val="tx1"/>
                </a:solidFill>
                <a:effectLst/>
                <a:latin typeface="+mn-lt"/>
                <a:ea typeface="+mn-ea"/>
                <a:cs typeface="+mn-cs"/>
              </a:rPr>
              <a:t>We are also proud to be a Workplace Charging Challenge Partner.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04156C1-2474-4EF8-8B45-663CDD462065}" type="slidenum">
              <a:rPr lang="en-US" smtClean="0"/>
              <a:t>12</a:t>
            </a:fld>
            <a:endParaRPr lang="en-US"/>
          </a:p>
        </p:txBody>
      </p:sp>
    </p:spTree>
    <p:extLst>
      <p:ext uri="{BB962C8B-B14F-4D97-AF65-F5344CB8AC3E}">
        <p14:creationId xmlns:p14="http://schemas.microsoft.com/office/powerpoint/2010/main" val="2483659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UCLA Smart Grid Energy Research Center (SMERC) provides thought leadership via partnerships between utilities, government, policy makers, technology providers, electric vehicle manufacturers, research labs and universities, to collectively work on envisioning, planning, and executing the smart grid of the future. SMERC currently provides charging for employees as part of its ongoing research on the topics of Electric Vehicle Integration Automated Demand Response </a:t>
            </a:r>
            <a:r>
              <a:rPr lang="en-US" i="1" dirty="0" err="1" smtClean="0"/>
              <a:t>Microgrids</a:t>
            </a:r>
            <a:r>
              <a:rPr lang="en-US" i="1" dirty="0" smtClean="0"/>
              <a:t>, and Distributed and Renewable Integration, and Energy Storage Integration. The current </a:t>
            </a:r>
            <a:r>
              <a:rPr lang="en-US" i="1" dirty="0" err="1" smtClean="0"/>
              <a:t>WINSmartEV</a:t>
            </a:r>
            <a:r>
              <a:rPr lang="en-US" i="1" dirty="0" smtClean="0"/>
              <a:t> infrastructure at UCLA consists of 137 electric vehicle supply equipment Smart Plugs in seven different locations for UCLA faculty and staff use.</a:t>
            </a:r>
          </a:p>
          <a:p>
            <a:endParaRPr lang="en-US" dirty="0"/>
          </a:p>
        </p:txBody>
      </p:sp>
      <p:sp>
        <p:nvSpPr>
          <p:cNvPr id="4" name="Slide Number Placeholder 3"/>
          <p:cNvSpPr>
            <a:spLocks noGrp="1"/>
          </p:cNvSpPr>
          <p:nvPr>
            <p:ph type="sldNum" sz="quarter" idx="10"/>
          </p:nvPr>
        </p:nvSpPr>
        <p:spPr/>
        <p:txBody>
          <a:bodyPr/>
          <a:lstStyle/>
          <a:p>
            <a:fld id="{C04156C1-2474-4EF8-8B45-663CDD462065}" type="slidenum">
              <a:rPr lang="en-US" smtClean="0"/>
              <a:t>13</a:t>
            </a:fld>
            <a:endParaRPr lang="en-US"/>
          </a:p>
        </p:txBody>
      </p:sp>
    </p:spTree>
    <p:extLst>
      <p:ext uri="{BB962C8B-B14F-4D97-AF65-F5344CB8AC3E}">
        <p14:creationId xmlns:p14="http://schemas.microsoft.com/office/powerpoint/2010/main" val="413843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Thank you for those overviews</a:t>
            </a:r>
            <a:r>
              <a:rPr lang="en-US" sz="1200" kern="1200" baseline="0" dirty="0" smtClean="0">
                <a:solidFill>
                  <a:schemeClr val="tx1"/>
                </a:solidFill>
                <a:effectLst/>
                <a:latin typeface="+mn-lt"/>
                <a:ea typeface="+mn-ea"/>
                <a:cs typeface="+mn-cs"/>
              </a:rPr>
              <a:t>. The first topic of workplace charging management that we’re going to dive into is administration. </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Our partners employers frequently underscore the importance of having all of the right players on board from the start – and getting senior leadership buy-in on the time of those players. These are the people within an organization who are responsible for establishing and approving the overall management policy that we’re discussing today. They’re also the folks who will lead both internal and external communication about the charging program and those who are responsible for the day-to-day operation of the program after the ribbon-cutting ceremony is complete. Having senior leadership buy-in where the funding of the program – both at the start and for future expansion – is essential.</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Partners have learned that using clear and consistent signage from day one of their program is important for conveying the basics of their workplace charging policy.</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Lastly, making sure that all employees – both PEV drivers and traditional internal combustion engine vehicle drivers – are aware of the policy, who enforces the policy and any penalties for not adhering to that policy are crucial elements for a well-functioning workplace charging program. </a:t>
            </a:r>
          </a:p>
          <a:p>
            <a:pPr lvl="0"/>
            <a:endParaRPr lang="en-US" sz="1200" kern="1200" baseline="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04156C1-2474-4EF8-8B45-663CDD462065}" type="slidenum">
              <a:rPr lang="en-US" smtClean="0"/>
              <a:t>14</a:t>
            </a:fld>
            <a:endParaRPr lang="en-US"/>
          </a:p>
        </p:txBody>
      </p:sp>
    </p:spTree>
    <p:extLst>
      <p:ext uri="{BB962C8B-B14F-4D97-AF65-F5344CB8AC3E}">
        <p14:creationId xmlns:p14="http://schemas.microsoft.com/office/powerpoint/2010/main" val="657055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851">
              <a:defRPr/>
            </a:pPr>
            <a:r>
              <a:rPr lang="en-US" dirty="0"/>
              <a:t>Our stations are installed by our facilities organization. EHSS </a:t>
            </a:r>
            <a:r>
              <a:rPr lang="en-US" dirty="0" smtClean="0"/>
              <a:t>partners with </a:t>
            </a:r>
            <a:r>
              <a:rPr lang="en-US" dirty="0"/>
              <a:t>facilities </a:t>
            </a:r>
            <a:r>
              <a:rPr lang="en-US" dirty="0" smtClean="0"/>
              <a:t>on </a:t>
            </a:r>
            <a:r>
              <a:rPr lang="en-US" dirty="0"/>
              <a:t>managing the stations once they are installed</a:t>
            </a:r>
            <a:r>
              <a:rPr lang="en-US" dirty="0" smtClean="0"/>
              <a:t>.</a:t>
            </a:r>
          </a:p>
          <a:p>
            <a:pPr defTabSz="910851">
              <a:defRPr/>
            </a:pPr>
            <a:endParaRPr lang="en-US" dirty="0"/>
          </a:p>
          <a:p>
            <a:pPr defTabSz="910851">
              <a:defRPr/>
            </a:pPr>
            <a:r>
              <a:rPr lang="en-US" i="0" dirty="0" smtClean="0"/>
              <a:t>Where </a:t>
            </a:r>
            <a:r>
              <a:rPr lang="en-US" i="0" dirty="0"/>
              <a:t>feasible, </a:t>
            </a:r>
            <a:r>
              <a:rPr lang="en-US" i="0" dirty="0" smtClean="0"/>
              <a:t>we install dual </a:t>
            </a:r>
            <a:r>
              <a:rPr lang="en-US" i="0" dirty="0"/>
              <a:t>stations to allow access to 4 vehicles without having to move any vehicle. </a:t>
            </a:r>
            <a:r>
              <a:rPr lang="en-US" i="0" dirty="0" smtClean="0"/>
              <a:t>As </a:t>
            </a:r>
            <a:r>
              <a:rPr lang="en-US" i="0" dirty="0"/>
              <a:t>station demand increases, </a:t>
            </a:r>
            <a:r>
              <a:rPr lang="en-US" i="0" dirty="0" smtClean="0"/>
              <a:t>this </a:t>
            </a:r>
            <a:r>
              <a:rPr lang="en-US" i="0" dirty="0"/>
              <a:t>will </a:t>
            </a:r>
            <a:r>
              <a:rPr lang="en-US" i="0" dirty="0" smtClean="0"/>
              <a:t>minimize </a:t>
            </a:r>
            <a:r>
              <a:rPr lang="en-US" i="0" dirty="0"/>
              <a:t>disruption to employees’ work schedules. </a:t>
            </a:r>
            <a:r>
              <a:rPr lang="en-US" i="0" dirty="0" smtClean="0"/>
              <a:t>Our stations are not currently available </a:t>
            </a:r>
            <a:r>
              <a:rPr lang="en-US" i="0" dirty="0"/>
              <a:t>to those outside of Raytheon, as </a:t>
            </a:r>
            <a:r>
              <a:rPr lang="en-US" i="0" dirty="0" smtClean="0"/>
              <a:t>our </a:t>
            </a:r>
            <a:r>
              <a:rPr lang="en-US" i="0" dirty="0"/>
              <a:t>sites have perimeter security due to our work with </a:t>
            </a:r>
            <a:r>
              <a:rPr lang="en-US" i="0" dirty="0" err="1"/>
              <a:t>DoD</a:t>
            </a:r>
            <a:r>
              <a:rPr lang="en-US" i="0" dirty="0" smtClean="0"/>
              <a:t>.</a:t>
            </a:r>
            <a:endParaRPr lang="en-US" i="0" dirty="0"/>
          </a:p>
          <a:p>
            <a:pPr lvl="0"/>
            <a:endParaRPr lang="en-US" dirty="0"/>
          </a:p>
          <a:p>
            <a:pPr lvl="0"/>
            <a:r>
              <a:rPr lang="en-US" dirty="0" smtClean="0"/>
              <a:t>Today we do not have common signage but we are working  on developing Raytheon signage for the station bonnet and body.</a:t>
            </a:r>
          </a:p>
          <a:p>
            <a:pPr lvl="0"/>
            <a:endParaRPr lang="en-US" dirty="0"/>
          </a:p>
          <a:p>
            <a:pPr lvl="0"/>
            <a:r>
              <a:rPr lang="en-US" dirty="0" smtClean="0"/>
              <a:t>Our stations are used predominantly on the first shift. We have discussed making the stations available during second and third shifts for on-site company electric vehicles.</a:t>
            </a:r>
          </a:p>
          <a:p>
            <a:pPr lvl="0"/>
            <a:endParaRPr lang="en-US" dirty="0"/>
          </a:p>
          <a:p>
            <a:pPr lvl="0"/>
            <a:r>
              <a:rPr lang="en-US" dirty="0" smtClean="0"/>
              <a:t>Today our stations are available to Raytheon employees only.  We may make them available to customers at selected locations where stations are located in close proximity to visitor parking.</a:t>
            </a:r>
          </a:p>
          <a:p>
            <a:pPr lvl="0"/>
            <a:endParaRPr lang="en-US" dirty="0" smtClean="0"/>
          </a:p>
          <a:p>
            <a:pPr lvl="0"/>
            <a:r>
              <a:rPr lang="en-US" dirty="0" smtClean="0"/>
              <a:t>We do not have any formal enforcement policy.  Our EV drivers  cooperate with each other on making use of our stations.</a:t>
            </a:r>
            <a:endParaRPr lang="en-US" dirty="0"/>
          </a:p>
        </p:txBody>
      </p:sp>
      <p:sp>
        <p:nvSpPr>
          <p:cNvPr id="4" name="Slide Number Placeholder 3"/>
          <p:cNvSpPr>
            <a:spLocks noGrp="1"/>
          </p:cNvSpPr>
          <p:nvPr>
            <p:ph type="sldNum" sz="quarter" idx="10"/>
          </p:nvPr>
        </p:nvSpPr>
        <p:spPr/>
        <p:txBody>
          <a:bodyPr/>
          <a:lstStyle/>
          <a:p>
            <a:fld id="{C04156C1-2474-4EF8-8B45-663CDD462065}" type="slidenum">
              <a:rPr lang="en-US" smtClean="0"/>
              <a:t>15</a:t>
            </a:fld>
            <a:endParaRPr lang="en-US"/>
          </a:p>
        </p:txBody>
      </p:sp>
    </p:spTree>
    <p:extLst>
      <p:ext uri="{BB962C8B-B14F-4D97-AF65-F5344CB8AC3E}">
        <p14:creationId xmlns:p14="http://schemas.microsoft.com/office/powerpoint/2010/main" val="1328289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b="1" kern="1200" dirty="0" smtClean="0">
                <a:solidFill>
                  <a:schemeClr val="tx1"/>
                </a:solidFill>
                <a:effectLst/>
                <a:latin typeface="+mn-lt"/>
                <a:ea typeface="+mn-ea"/>
                <a:cs typeface="+mn-cs"/>
              </a:rPr>
              <a:t>2. </a:t>
            </a:r>
            <a:r>
              <a:rPr lang="en-US" sz="1200" b="1" u="sng" kern="1200" dirty="0" smtClean="0">
                <a:solidFill>
                  <a:schemeClr val="tx1"/>
                </a:solidFill>
                <a:effectLst/>
                <a:latin typeface="+mn-lt"/>
                <a:ea typeface="+mn-ea"/>
                <a:cs typeface="+mn-cs"/>
              </a:rPr>
              <a:t>Administration</a:t>
            </a:r>
          </a:p>
          <a:p>
            <a:pPr>
              <a:lnSpc>
                <a:spcPct val="100000"/>
              </a:lnSpc>
            </a:pPr>
            <a:endParaRPr lang="en-US" sz="1200" kern="1200" dirty="0" smtClean="0">
              <a:solidFill>
                <a:schemeClr val="tx1"/>
              </a:solidFill>
              <a:effectLst/>
              <a:latin typeface="+mn-lt"/>
              <a:ea typeface="+mn-ea"/>
              <a:cs typeface="+mn-cs"/>
            </a:endParaRPr>
          </a:p>
          <a:p>
            <a:pPr>
              <a:lnSpc>
                <a:spcPct val="100000"/>
              </a:lnSpc>
            </a:pPr>
            <a:r>
              <a:rPr lang="en-US" sz="1200" u="sng" kern="1200" dirty="0" smtClean="0">
                <a:solidFill>
                  <a:schemeClr val="tx1"/>
                </a:solidFill>
                <a:effectLst/>
                <a:latin typeface="+mn-lt"/>
                <a:ea typeface="+mn-ea"/>
                <a:cs typeface="+mn-cs"/>
              </a:rPr>
              <a:t>Key</a:t>
            </a:r>
            <a:r>
              <a:rPr lang="en-US" sz="1200" u="sng" kern="1200" baseline="0" dirty="0" smtClean="0">
                <a:solidFill>
                  <a:schemeClr val="tx1"/>
                </a:solidFill>
                <a:effectLst/>
                <a:latin typeface="+mn-lt"/>
                <a:ea typeface="+mn-ea"/>
                <a:cs typeface="+mn-cs"/>
              </a:rPr>
              <a:t> Players</a:t>
            </a:r>
            <a:endParaRPr lang="en-US" sz="1200" kern="1200" dirty="0" smtClean="0">
              <a:solidFill>
                <a:schemeClr val="tx1"/>
              </a:solidFill>
              <a:effectLst/>
              <a:latin typeface="+mn-lt"/>
              <a:ea typeface="+mn-ea"/>
              <a:cs typeface="+mn-cs"/>
            </a:endParaRP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Corporate Services</a:t>
            </a:r>
            <a:r>
              <a:rPr lang="en-US" sz="1200" kern="1200" baseline="0" dirty="0" smtClean="0">
                <a:solidFill>
                  <a:schemeClr val="tx1"/>
                </a:solidFill>
                <a:effectLst/>
                <a:latin typeface="+mn-lt"/>
                <a:ea typeface="+mn-ea"/>
                <a:cs typeface="+mn-cs"/>
              </a:rPr>
              <a:t> Division</a:t>
            </a:r>
            <a:r>
              <a:rPr lang="en-US" sz="1200" kern="1200" dirty="0" smtClean="0">
                <a:solidFill>
                  <a:schemeClr val="tx1"/>
                </a:solidFill>
                <a:effectLst/>
                <a:latin typeface="+mn-lt"/>
                <a:ea typeface="+mn-ea"/>
                <a:cs typeface="+mn-cs"/>
              </a:rPr>
              <a:t> manages the EVSE installation and management</a:t>
            </a:r>
            <a:r>
              <a:rPr lang="en-US" sz="1200" kern="1200" baseline="0" dirty="0" smtClean="0">
                <a:solidFill>
                  <a:schemeClr val="tx1"/>
                </a:solidFill>
                <a:effectLst/>
                <a:latin typeface="+mn-lt"/>
                <a:ea typeface="+mn-ea"/>
                <a:cs typeface="+mn-cs"/>
              </a:rPr>
              <a:t> policy</a:t>
            </a:r>
            <a:endParaRPr lang="en-US" sz="1200" kern="1200" dirty="0" smtClean="0">
              <a:solidFill>
                <a:schemeClr val="tx1"/>
              </a:solidFill>
              <a:effectLst/>
              <a:latin typeface="+mn-lt"/>
              <a:ea typeface="+mn-ea"/>
              <a:cs typeface="+mn-cs"/>
            </a:endParaRPr>
          </a:p>
          <a:p>
            <a:pPr marL="171450" lvl="0" indent="-171450">
              <a:lnSpc>
                <a:spcPct val="100000"/>
              </a:lnSpc>
              <a:buFont typeface="Arial" panose="020B0604020202020204" pitchFamily="34" charset="0"/>
              <a:buChar char="•"/>
            </a:pPr>
            <a:r>
              <a:rPr lang="en-US" dirty="0" smtClean="0">
                <a:effectLst/>
              </a:rPr>
              <a:t>The Corporate Services Division provides</a:t>
            </a:r>
            <a:r>
              <a:rPr lang="en-US" baseline="0" dirty="0" smtClean="0">
                <a:effectLst/>
              </a:rPr>
              <a:t> </a:t>
            </a:r>
            <a:r>
              <a:rPr lang="en-US" dirty="0" smtClean="0">
                <a:effectLst/>
              </a:rPr>
              <a:t>service &amp; support for all of SAS- including</a:t>
            </a:r>
            <a:r>
              <a:rPr lang="en-US" baseline="0" dirty="0" smtClean="0">
                <a:effectLst/>
              </a:rPr>
              <a:t> construction, operation and maintenance, environmental sustainability, security and safety…</a:t>
            </a:r>
            <a:endParaRPr lang="en-US" sz="1200" kern="1200" dirty="0" smtClean="0">
              <a:solidFill>
                <a:schemeClr val="tx1"/>
              </a:solidFill>
              <a:effectLst/>
              <a:latin typeface="+mn-lt"/>
              <a:ea typeface="+mn-ea"/>
              <a:cs typeface="+mn-cs"/>
            </a:endParaRP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Policy management was a team effort involving EMP, Security, Facilities, and Legal</a:t>
            </a: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Facilities is responsible for ongoing operation and maintenance</a:t>
            </a:r>
          </a:p>
          <a:p>
            <a:pPr marL="0" lvl="0" indent="0">
              <a:lnSpc>
                <a:spcPct val="100000"/>
              </a:lnSpc>
              <a:buFont typeface="Arial" panose="020B0604020202020204" pitchFamily="34" charset="0"/>
              <a:buNone/>
            </a:pPr>
            <a:endParaRPr lang="en-US" sz="1200" u="sng" kern="1200" dirty="0" smtClean="0">
              <a:solidFill>
                <a:schemeClr val="tx1"/>
              </a:solidFill>
              <a:effectLst/>
              <a:latin typeface="+mn-lt"/>
              <a:ea typeface="+mn-ea"/>
              <a:cs typeface="+mn-cs"/>
            </a:endParaRPr>
          </a:p>
          <a:p>
            <a:pPr marL="0" indent="0">
              <a:lnSpc>
                <a:spcPct val="100000"/>
              </a:lnSpc>
              <a:buFont typeface="Arial" panose="020B0604020202020204" pitchFamily="34" charset="0"/>
              <a:buNone/>
            </a:pPr>
            <a:r>
              <a:rPr lang="en-US" sz="1200" u="sng" kern="1200" dirty="0" smtClean="0">
                <a:solidFill>
                  <a:schemeClr val="tx1"/>
                </a:solidFill>
                <a:effectLst/>
                <a:latin typeface="+mn-lt"/>
                <a:ea typeface="+mn-ea"/>
                <a:cs typeface="+mn-cs"/>
              </a:rPr>
              <a:t>Signage/Access</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All EVSE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parking spaces have pavement that is marked with an industry standard PEV charging logo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There are special EV charging signs on each charging station with an overview of the SAS policy and a link to the Use Policy and Guidelines</a:t>
            </a: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And for the most part</a:t>
            </a:r>
            <a:r>
              <a:rPr lang="en-US" sz="1200" kern="1200" baseline="0" dirty="0" smtClean="0">
                <a:solidFill>
                  <a:schemeClr val="tx1"/>
                </a:solidFill>
                <a:effectLst/>
                <a:latin typeface="+mn-lt"/>
                <a:ea typeface="+mn-ea"/>
                <a:cs typeface="+mn-cs"/>
              </a:rPr>
              <a:t> the signage is effective.</a:t>
            </a:r>
            <a:r>
              <a:rPr lang="en-US" sz="1200" kern="1200" dirty="0" smtClean="0">
                <a:solidFill>
                  <a:schemeClr val="tx1"/>
                </a:solidFill>
                <a:effectLst/>
                <a:latin typeface="+mn-lt"/>
                <a:ea typeface="+mn-ea"/>
                <a:cs typeface="+mn-cs"/>
              </a:rPr>
              <a:t> There is no way-finding signage to indicate charging station locations</a:t>
            </a:r>
            <a:r>
              <a:rPr lang="en-US" sz="1200" kern="1200" baseline="0" dirty="0" smtClean="0">
                <a:solidFill>
                  <a:schemeClr val="tx1"/>
                </a:solidFill>
                <a:effectLst/>
                <a:latin typeface="+mn-lt"/>
                <a:ea typeface="+mn-ea"/>
                <a:cs typeface="+mn-cs"/>
              </a:rPr>
              <a:t> but there are</a:t>
            </a:r>
            <a:r>
              <a:rPr lang="en-US" sz="1200" kern="1200" dirty="0" smtClean="0">
                <a:solidFill>
                  <a:schemeClr val="tx1"/>
                </a:solidFill>
                <a:effectLst/>
                <a:latin typeface="+mn-lt"/>
                <a:ea typeface="+mn-ea"/>
                <a:cs typeface="+mn-cs"/>
              </a:rPr>
              <a:t> maps are available on the internal website</a:t>
            </a: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All employees and guest who have registered their vehicles</a:t>
            </a:r>
            <a:r>
              <a:rPr lang="en-US" sz="1200" kern="1200" baseline="0" dirty="0" smtClean="0">
                <a:solidFill>
                  <a:schemeClr val="tx1"/>
                </a:solidFill>
                <a:effectLst/>
                <a:latin typeface="+mn-lt"/>
                <a:ea typeface="+mn-ea"/>
                <a:cs typeface="+mn-cs"/>
              </a:rPr>
              <a:t> with</a:t>
            </a:r>
            <a:r>
              <a:rPr lang="en-US" sz="1200" kern="1200" dirty="0" smtClean="0">
                <a:solidFill>
                  <a:schemeClr val="tx1"/>
                </a:solidFill>
                <a:effectLst/>
                <a:latin typeface="+mn-lt"/>
                <a:ea typeface="+mn-ea"/>
                <a:cs typeface="+mn-cs"/>
              </a:rPr>
              <a:t> security can use the charging stations and they are available 24/7 as long as the EV is registered and has permission to be on campus</a:t>
            </a:r>
          </a:p>
          <a:p>
            <a:pPr>
              <a:lnSpc>
                <a:spcPct val="100000"/>
              </a:lnSpc>
            </a:pPr>
            <a:endParaRPr lang="en-US" sz="1200" u="sng" kern="1200" dirty="0" smtClean="0">
              <a:solidFill>
                <a:schemeClr val="tx1"/>
              </a:solidFill>
              <a:effectLst/>
              <a:latin typeface="+mn-lt"/>
              <a:ea typeface="+mn-ea"/>
              <a:cs typeface="+mn-cs"/>
            </a:endParaRPr>
          </a:p>
          <a:p>
            <a:pPr>
              <a:lnSpc>
                <a:spcPct val="100000"/>
              </a:lnSpc>
            </a:pPr>
            <a:r>
              <a:rPr lang="en-US" sz="1200" u="sng" kern="1200" dirty="0" smtClean="0">
                <a:solidFill>
                  <a:schemeClr val="tx1"/>
                </a:solidFill>
                <a:effectLst/>
                <a:latin typeface="+mn-lt"/>
                <a:ea typeface="+mn-ea"/>
                <a:cs typeface="+mn-cs"/>
              </a:rPr>
              <a:t>Policy</a:t>
            </a:r>
            <a:r>
              <a:rPr lang="en-US" sz="1200" u="sng" kern="1200" baseline="0" dirty="0" smtClean="0">
                <a:solidFill>
                  <a:schemeClr val="tx1"/>
                </a:solidFill>
                <a:effectLst/>
                <a:latin typeface="+mn-lt"/>
                <a:ea typeface="+mn-ea"/>
                <a:cs typeface="+mn-cs"/>
              </a:rPr>
              <a:t> Enforcement</a:t>
            </a:r>
          </a:p>
          <a:p>
            <a:pPr marL="171450" indent="-171450">
              <a:lnSpc>
                <a:spcPct val="100000"/>
              </a:lnSpc>
              <a:buFont typeface="Arial" panose="020B0604020202020204" pitchFamily="34" charset="0"/>
              <a:buChar char="•"/>
            </a:pPr>
            <a:r>
              <a:rPr lang="en-US" sz="1200" u="none" kern="1200" baseline="0" dirty="0" smtClean="0">
                <a:solidFill>
                  <a:schemeClr val="tx1"/>
                </a:solidFill>
                <a:effectLst/>
                <a:latin typeface="+mn-lt"/>
                <a:ea typeface="+mn-ea"/>
                <a:cs typeface="+mn-cs"/>
              </a:rPr>
              <a:t>Employees</a:t>
            </a:r>
            <a:endParaRPr lang="en-US" sz="1200" u="none" kern="1200" dirty="0" smtClean="0">
              <a:solidFill>
                <a:schemeClr val="tx1"/>
              </a:solidFill>
              <a:effectLst/>
              <a:latin typeface="+mn-lt"/>
              <a:ea typeface="+mn-ea"/>
              <a:cs typeface="+mn-cs"/>
            </a:endParaRP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Security is responsible for enforcing workplace charging policies</a:t>
            </a: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There are repercussions for not adhering to these policies:</a:t>
            </a:r>
          </a:p>
          <a:p>
            <a:pPr marL="628650" lvl="1"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A parking advisory will be issued by a security officer</a:t>
            </a:r>
          </a:p>
          <a:p>
            <a:pPr marL="628650" lvl="1"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When an employee has been issued three parking advisories a Security Supervisor will email the employee, the employee's manager, and the Senior Security </a:t>
            </a:r>
          </a:p>
          <a:p>
            <a:pPr marL="628650" lvl="1"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If the employee continues to violate SAS' parking policy the Director of Security will be notified</a:t>
            </a:r>
          </a:p>
          <a:p>
            <a:endParaRPr lang="en-US" dirty="0"/>
          </a:p>
        </p:txBody>
      </p:sp>
      <p:sp>
        <p:nvSpPr>
          <p:cNvPr id="4" name="Slide Number Placeholder 3"/>
          <p:cNvSpPr>
            <a:spLocks noGrp="1"/>
          </p:cNvSpPr>
          <p:nvPr>
            <p:ph type="sldNum" sz="quarter" idx="10"/>
          </p:nvPr>
        </p:nvSpPr>
        <p:spPr/>
        <p:txBody>
          <a:bodyPr/>
          <a:lstStyle/>
          <a:p>
            <a:fld id="{C04156C1-2474-4EF8-8B45-663CDD462065}" type="slidenum">
              <a:rPr lang="en-US" smtClean="0"/>
              <a:t>16</a:t>
            </a:fld>
            <a:endParaRPr lang="en-US"/>
          </a:p>
        </p:txBody>
      </p:sp>
    </p:spTree>
    <p:extLst>
      <p:ext uri="{BB962C8B-B14F-4D97-AF65-F5344CB8AC3E}">
        <p14:creationId xmlns:p14="http://schemas.microsoft.com/office/powerpoint/2010/main" val="2227598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Points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consider:</a:t>
            </a:r>
          </a:p>
          <a:p>
            <a:pPr lvl="0"/>
            <a:r>
              <a:rPr lang="en-US" sz="1200" kern="1200" dirty="0" smtClean="0">
                <a:solidFill>
                  <a:schemeClr val="tx1"/>
                </a:solidFill>
                <a:effectLst/>
                <a:latin typeface="+mn-lt"/>
                <a:ea typeface="+mn-ea"/>
                <a:cs typeface="+mn-cs"/>
              </a:rPr>
              <a:t>Administration</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Who managed installation and established management policy?</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Who were your internal partners through process of establishing program and communicating it to employees?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Who is responsible for ongoing operation and maintenance?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What department covers the costs associated with operation/maintenance?</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Signage/Access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Does your organization have special PEV/workplace charging signage? If no, why?</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What does the signage indicate/instruct?</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Did you mark pavement in addition to signage? Why or why not?</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How/from where did you acquire your signage?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Is your signage effective? If not, what would make it more effective?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 you use any </a:t>
            </a:r>
            <a:r>
              <a:rPr lang="en-US" sz="1200" kern="1200" dirty="0" err="1" smtClean="0">
                <a:solidFill>
                  <a:schemeClr val="tx1"/>
                </a:solidFill>
                <a:effectLst/>
                <a:latin typeface="+mn-lt"/>
                <a:ea typeface="+mn-ea"/>
                <a:cs typeface="+mn-cs"/>
              </a:rPr>
              <a:t>wayfinding</a:t>
            </a:r>
            <a:r>
              <a:rPr lang="en-US" sz="1200" kern="1200" dirty="0" smtClean="0">
                <a:solidFill>
                  <a:schemeClr val="tx1"/>
                </a:solidFill>
                <a:effectLst/>
                <a:latin typeface="+mn-lt"/>
                <a:ea typeface="+mn-ea"/>
                <a:cs typeface="+mn-cs"/>
              </a:rPr>
              <a:t> signage to indicate charging station location?</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Who has access to your charging stations?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What hours of the day/night are charging stations available for use?</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Enforcement/Security</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Who is responsible for enforcing workplace charging policies?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What are the repercussions for not adhering to these policies?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Did you consider </a:t>
            </a:r>
            <a:r>
              <a:rPr lang="en-US" sz="1200" kern="1200" dirty="0" err="1" smtClean="0">
                <a:solidFill>
                  <a:schemeClr val="tx1"/>
                </a:solidFill>
                <a:effectLst/>
                <a:latin typeface="+mn-lt"/>
                <a:ea typeface="+mn-ea"/>
                <a:cs typeface="+mn-cs"/>
              </a:rPr>
              <a:t>cybersecurity</a:t>
            </a:r>
            <a:r>
              <a:rPr lang="en-US" sz="1200" kern="1200" dirty="0" smtClean="0">
                <a:solidFill>
                  <a:schemeClr val="tx1"/>
                </a:solidFill>
                <a:effectLst/>
                <a:latin typeface="+mn-lt"/>
                <a:ea typeface="+mn-ea"/>
                <a:cs typeface="+mn-cs"/>
              </a:rPr>
              <a:t> of charging stations if they are “connected” units?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How ensure hardware security? </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4156C1-2474-4EF8-8B45-663CDD462065}" type="slidenum">
              <a:rPr lang="en-US" smtClean="0"/>
              <a:t>17</a:t>
            </a:fld>
            <a:endParaRPr lang="en-US"/>
          </a:p>
        </p:txBody>
      </p:sp>
    </p:spTree>
    <p:extLst>
      <p:ext uri="{BB962C8B-B14F-4D97-AF65-F5344CB8AC3E}">
        <p14:creationId xmlns:p14="http://schemas.microsoft.com/office/powerpoint/2010/main" val="635792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second topic that want to cover is the registration process. How does a new PEV-driver start charging at her workplace?</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Our partners have told us that having employees register for their workplace charging program is an essential way to get certainty about the population of their charging workforce. It allows them to have an official touch point where they can review the established policy for workplace charging as well.</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In a recent assessment of employers, the California PEV Collaborative found that liability is one of the top concerns of employers offering workplace charging. The registration process can therefore also be a good place for organizations to identify who – the employer or the employee – is responsible for any risk associated with charging.</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Lastly, the information gathered during the registration process can allow companies to evaluate the charging demand of their employee base.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04156C1-2474-4EF8-8B45-663CDD462065}" type="slidenum">
              <a:rPr lang="en-US" smtClean="0"/>
              <a:t>18</a:t>
            </a:fld>
            <a:endParaRPr lang="en-US"/>
          </a:p>
        </p:txBody>
      </p:sp>
    </p:spTree>
    <p:extLst>
      <p:ext uri="{BB962C8B-B14F-4D97-AF65-F5344CB8AC3E}">
        <p14:creationId xmlns:p14="http://schemas.microsoft.com/office/powerpoint/2010/main" val="4243334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i="0" dirty="0" smtClean="0"/>
              <a:t>We require that </a:t>
            </a:r>
            <a:r>
              <a:rPr lang="en-US" i="0" dirty="0"/>
              <a:t>a liability waiver be signed. </a:t>
            </a:r>
            <a:r>
              <a:rPr lang="en-US" i="0" dirty="0" smtClean="0"/>
              <a:t>We </a:t>
            </a:r>
            <a:r>
              <a:rPr lang="en-US" i="0" dirty="0"/>
              <a:t>have a POC established at </a:t>
            </a:r>
            <a:r>
              <a:rPr lang="en-US" i="0" dirty="0" smtClean="0"/>
              <a:t>each </a:t>
            </a:r>
            <a:r>
              <a:rPr lang="en-US" i="0" dirty="0"/>
              <a:t>location to serve as </a:t>
            </a:r>
            <a:r>
              <a:rPr lang="en-US" i="0" dirty="0" smtClean="0"/>
              <a:t>station administrator </a:t>
            </a:r>
            <a:r>
              <a:rPr lang="en-US" i="0" dirty="0"/>
              <a:t>to approve drivers as they apply online in the </a:t>
            </a:r>
            <a:r>
              <a:rPr lang="en-US" i="0" dirty="0" err="1"/>
              <a:t>ChargePoint</a:t>
            </a:r>
            <a:r>
              <a:rPr lang="en-US" i="0" dirty="0"/>
              <a:t> system</a:t>
            </a:r>
            <a:r>
              <a:rPr lang="en-US" i="0" dirty="0" smtClean="0"/>
              <a:t>.  </a:t>
            </a:r>
            <a:r>
              <a:rPr lang="en-US" i="0" dirty="0" err="1" smtClean="0"/>
              <a:t>ChargePoint</a:t>
            </a:r>
            <a:r>
              <a:rPr lang="en-US" i="0" dirty="0" smtClean="0"/>
              <a:t> now has the capability to incorporate the waiver into the online registration process and “auto approve” all drivers.  We will be implementing this system at all our locations in the near future.  We have found the time commitment for site administrators to be minimal, and with the new online waiver system, that commitment will be further reduced.</a:t>
            </a:r>
          </a:p>
          <a:p>
            <a:pPr lvl="0"/>
            <a:endParaRPr lang="en-US" i="0" dirty="0"/>
          </a:p>
          <a:p>
            <a:pPr lvl="0"/>
            <a:r>
              <a:rPr lang="en-US" i="0" dirty="0" smtClean="0"/>
              <a:t>Today we do informal polls at our operating locations to assess station demand.  Providing stations is contingent on having available capital money.  </a:t>
            </a:r>
          </a:p>
          <a:p>
            <a:pPr lvl="0"/>
            <a:endParaRPr lang="en-US" i="0" dirty="0"/>
          </a:p>
          <a:p>
            <a:pPr lvl="0"/>
            <a:r>
              <a:rPr lang="en-US" i="0" dirty="0" smtClean="0"/>
              <a:t>Leased facilities provide unique challenges, but in one instance we have succeeded in installing a station using funding from a landlord’s site improvement fund.</a:t>
            </a:r>
          </a:p>
          <a:p>
            <a:pPr lvl="0"/>
            <a:endParaRPr lang="en-US" i="0" dirty="0"/>
          </a:p>
          <a:p>
            <a:pPr lvl="0"/>
            <a:r>
              <a:rPr lang="en-US" i="0" dirty="0" smtClean="0"/>
              <a:t>Any new facilities we construct will be outfitted with EV charging stations.  We have a new facility under construction in Texas where we have 3 dual stations planned initially, with 2  additional single pole stations slated for installation, based on employee demand.</a:t>
            </a:r>
            <a:endParaRPr lang="en-US" i="0" dirty="0"/>
          </a:p>
          <a:p>
            <a:pPr lvl="0"/>
            <a:endParaRPr lang="en-US" i="1" dirty="0"/>
          </a:p>
          <a:p>
            <a:pPr lvl="0"/>
            <a:endParaRPr lang="en-US" dirty="0"/>
          </a:p>
        </p:txBody>
      </p:sp>
      <p:sp>
        <p:nvSpPr>
          <p:cNvPr id="4" name="Slide Number Placeholder 3"/>
          <p:cNvSpPr>
            <a:spLocks noGrp="1"/>
          </p:cNvSpPr>
          <p:nvPr>
            <p:ph type="sldNum" sz="quarter" idx="10"/>
          </p:nvPr>
        </p:nvSpPr>
        <p:spPr/>
        <p:txBody>
          <a:bodyPr/>
          <a:lstStyle/>
          <a:p>
            <a:fld id="{C04156C1-2474-4EF8-8B45-663CDD462065}" type="slidenum">
              <a:rPr lang="en-US" smtClean="0"/>
              <a:t>19</a:t>
            </a:fld>
            <a:endParaRPr lang="en-US"/>
          </a:p>
        </p:txBody>
      </p:sp>
    </p:spTree>
    <p:extLst>
      <p:ext uri="{BB962C8B-B14F-4D97-AF65-F5344CB8AC3E}">
        <p14:creationId xmlns:p14="http://schemas.microsoft.com/office/powerpoint/2010/main" val="127626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For </a:t>
            </a:r>
            <a:r>
              <a:rPr lang="en-US" dirty="0"/>
              <a:t>those of you on the call who may not be </a:t>
            </a:r>
            <a:r>
              <a:rPr lang="en-US" dirty="0" smtClean="0"/>
              <a:t>familiar </a:t>
            </a:r>
            <a:r>
              <a:rPr lang="en-US" dirty="0"/>
              <a:t>with the Workplace Charging Challenge, </a:t>
            </a:r>
            <a:r>
              <a:rPr lang="en-US" dirty="0" smtClean="0"/>
              <a:t>it was launched by the U.S. Department of Energy as part of the</a:t>
            </a:r>
            <a:r>
              <a:rPr lang="en-US" baseline="0" dirty="0" smtClean="0"/>
              <a:t> president’s EV Everywhere Grand Challenge which aims to make plug-in electric vehicles as affordable and convenient as gasoline powered vehicles by 2022. </a:t>
            </a:r>
            <a:endParaRPr lang="en-US" dirty="0" smtClean="0"/>
          </a:p>
          <a:p>
            <a:pPr defTabSz="931774">
              <a:defRPr/>
            </a:pPr>
            <a:endParaRPr lang="en-US" dirty="0" smtClean="0"/>
          </a:p>
          <a:p>
            <a:pPr defTabSz="931774">
              <a:defRPr/>
            </a:pPr>
            <a:r>
              <a:rPr lang="en-US" dirty="0" smtClean="0"/>
              <a:t>The Workplace Charging Challenge works to raise the</a:t>
            </a:r>
            <a:r>
              <a:rPr lang="en-US" baseline="0" dirty="0" smtClean="0"/>
              <a:t> profile of workplace charging and </a:t>
            </a:r>
            <a:r>
              <a:rPr lang="en-US" dirty="0" smtClean="0"/>
              <a:t>increase </a:t>
            </a:r>
            <a:r>
              <a:rPr lang="en-US" dirty="0"/>
              <a:t>the number of employers offering PEV charging to 500 by 2018. </a:t>
            </a:r>
            <a:r>
              <a:rPr lang="en-US" dirty="0" smtClean="0"/>
              <a:t>We are </a:t>
            </a:r>
            <a:r>
              <a:rPr lang="en-US" dirty="0"/>
              <a:t>moving steadily toward our goal with </a:t>
            </a:r>
            <a:r>
              <a:rPr lang="en-US" dirty="0" smtClean="0"/>
              <a:t>190 </a:t>
            </a:r>
            <a:r>
              <a:rPr lang="en-US" dirty="0"/>
              <a:t>partners committing to provide charging station access to their employees. </a:t>
            </a:r>
          </a:p>
          <a:p>
            <a:endParaRPr lang="en-US" dirty="0"/>
          </a:p>
          <a:p>
            <a:r>
              <a:rPr lang="en-US" dirty="0"/>
              <a:t>These partners now represent over 350 worksites and they are providing over </a:t>
            </a:r>
            <a:r>
              <a:rPr lang="en-US" dirty="0" smtClean="0"/>
              <a:t>3,500 </a:t>
            </a:r>
            <a:r>
              <a:rPr lang="en-US" dirty="0"/>
              <a:t>workplace charging stations for nearly 1 million PEV driving employees across the country. </a:t>
            </a:r>
          </a:p>
          <a:p>
            <a:endParaRPr lang="en-US" dirty="0"/>
          </a:p>
          <a:p>
            <a:r>
              <a:rPr lang="en-US" dirty="0"/>
              <a:t>And some of the most exciting efforts to promote and support workplace charging are coming out of our </a:t>
            </a:r>
            <a:r>
              <a:rPr lang="en-US" dirty="0" smtClean="0"/>
              <a:t>18 </a:t>
            </a:r>
            <a:r>
              <a:rPr lang="en-US" dirty="0"/>
              <a:t>ambassador organizations and network of DOE Clean Cities </a:t>
            </a:r>
            <a:r>
              <a:rPr lang="en-US" dirty="0" smtClean="0"/>
              <a:t>coalitions.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05DEF08-1D39-41C4-A77F-3FF6F79B2C6C}" type="slidenum">
              <a:rPr lang="en-US" smtClean="0"/>
              <a:t>2</a:t>
            </a:fld>
            <a:endParaRPr lang="en-US"/>
          </a:p>
        </p:txBody>
      </p:sp>
    </p:spTree>
    <p:extLst>
      <p:ext uri="{BB962C8B-B14F-4D97-AF65-F5344CB8AC3E}">
        <p14:creationId xmlns:p14="http://schemas.microsoft.com/office/powerpoint/2010/main" val="889640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b="1" kern="1200" dirty="0" smtClean="0">
                <a:solidFill>
                  <a:schemeClr val="tx1"/>
                </a:solidFill>
                <a:effectLst/>
                <a:latin typeface="+mn-lt"/>
                <a:ea typeface="+mn-ea"/>
                <a:cs typeface="+mn-cs"/>
              </a:rPr>
              <a:t>3. </a:t>
            </a:r>
            <a:r>
              <a:rPr lang="en-US" sz="1200" b="1" u="sng" kern="1200" dirty="0" smtClean="0">
                <a:solidFill>
                  <a:schemeClr val="tx1"/>
                </a:solidFill>
                <a:effectLst/>
                <a:latin typeface="+mn-lt"/>
                <a:ea typeface="+mn-ea"/>
                <a:cs typeface="+mn-cs"/>
              </a:rPr>
              <a:t>Policy and Guidelines</a:t>
            </a:r>
          </a:p>
          <a:p>
            <a:pPr>
              <a:lnSpc>
                <a:spcPct val="100000"/>
              </a:lnSpc>
            </a:pPr>
            <a:endParaRPr lang="en-US" sz="1200" u="sng" kern="1200" dirty="0" smtClean="0">
              <a:solidFill>
                <a:schemeClr val="tx1"/>
              </a:solidFill>
              <a:effectLst/>
              <a:latin typeface="+mn-lt"/>
              <a:ea typeface="+mn-ea"/>
              <a:cs typeface="+mn-cs"/>
            </a:endParaRPr>
          </a:p>
          <a:p>
            <a:pPr>
              <a:lnSpc>
                <a:spcPct val="100000"/>
              </a:lnSpc>
            </a:pPr>
            <a:r>
              <a:rPr lang="en-US" sz="1200" u="sng" kern="1200" dirty="0" smtClean="0">
                <a:solidFill>
                  <a:schemeClr val="tx1"/>
                </a:solidFill>
                <a:effectLst/>
                <a:latin typeface="+mn-lt"/>
                <a:ea typeface="+mn-ea"/>
                <a:cs typeface="+mn-cs"/>
              </a:rPr>
              <a:t>Registration</a:t>
            </a:r>
            <a:endParaRPr lang="en-US" sz="1200" kern="1200" dirty="0" smtClean="0">
              <a:solidFill>
                <a:schemeClr val="tx1"/>
              </a:solidFill>
              <a:effectLst/>
              <a:latin typeface="+mn-lt"/>
              <a:ea typeface="+mn-ea"/>
              <a:cs typeface="+mn-cs"/>
            </a:endParaRP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By registering their vehicles employees are agree to follow the SAS EVSE Use Policy and Guidelines and display a SAS-issued car tag before they can use the charging stations</a:t>
            </a: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Electric vehicle charging stations are available for employees and visitors with PEVs only</a:t>
            </a: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Employees should be courteous while sharing available charging stations and limit times to 4 hours</a:t>
            </a: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Agree that their vehicle can be unplugged, by employees after charging is complete or by Security at any time</a:t>
            </a: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Do not park in charging station spaces if you do not need to charge</a:t>
            </a:r>
          </a:p>
          <a:p>
            <a:pPr>
              <a:lnSpc>
                <a:spcPct val="100000"/>
              </a:lnSpc>
            </a:pPr>
            <a:endParaRPr lang="en-US" sz="1200" u="sng" kern="1200" dirty="0" smtClean="0">
              <a:solidFill>
                <a:schemeClr val="tx1"/>
              </a:solidFill>
              <a:effectLst/>
              <a:latin typeface="+mn-lt"/>
              <a:ea typeface="+mn-ea"/>
              <a:cs typeface="+mn-cs"/>
            </a:endParaRPr>
          </a:p>
          <a:p>
            <a:pPr>
              <a:lnSpc>
                <a:spcPct val="100000"/>
              </a:lnSpc>
            </a:pPr>
            <a:r>
              <a:rPr lang="en-US" sz="1200" u="sng" kern="1200" dirty="0" smtClean="0">
                <a:solidFill>
                  <a:schemeClr val="tx1"/>
                </a:solidFill>
                <a:effectLst/>
                <a:latin typeface="+mn-lt"/>
                <a:ea typeface="+mn-ea"/>
                <a:cs typeface="+mn-cs"/>
              </a:rPr>
              <a:t>Liability</a:t>
            </a:r>
            <a:endParaRPr lang="en-US" sz="1200" kern="1200" dirty="0" smtClean="0">
              <a:solidFill>
                <a:schemeClr val="tx1"/>
              </a:solidFill>
              <a:effectLst/>
              <a:latin typeface="+mn-lt"/>
              <a:ea typeface="+mn-ea"/>
              <a:cs typeface="+mn-cs"/>
            </a:endParaRPr>
          </a:p>
          <a:p>
            <a:pPr marL="17145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Users are not required to sign a liability waiver</a:t>
            </a:r>
          </a:p>
          <a:p>
            <a:pPr>
              <a:lnSpc>
                <a:spcPct val="100000"/>
              </a:lnSpc>
            </a:pPr>
            <a:endParaRPr lang="en-US" sz="1200" u="sng" kern="1200" dirty="0" smtClean="0">
              <a:solidFill>
                <a:schemeClr val="tx1"/>
              </a:solidFill>
              <a:effectLst/>
              <a:latin typeface="+mn-lt"/>
              <a:ea typeface="+mn-ea"/>
              <a:cs typeface="+mn-cs"/>
            </a:endParaRPr>
          </a:p>
          <a:p>
            <a:pPr>
              <a:lnSpc>
                <a:spcPct val="100000"/>
              </a:lnSpc>
            </a:pPr>
            <a:r>
              <a:rPr lang="en-US" sz="1200" u="sng" kern="1200" dirty="0" smtClean="0">
                <a:solidFill>
                  <a:schemeClr val="tx1"/>
                </a:solidFill>
                <a:effectLst/>
                <a:latin typeface="+mn-lt"/>
                <a:ea typeface="+mn-ea"/>
                <a:cs typeface="+mn-cs"/>
              </a:rPr>
              <a:t>Program Evaluation </a:t>
            </a:r>
          </a:p>
          <a:p>
            <a:pPr marL="171450" indent="-171450">
              <a:lnSpc>
                <a:spcPct val="100000"/>
              </a:lnSpc>
              <a:buFont typeface="Arial" panose="020B0604020202020204" pitchFamily="34" charset="0"/>
              <a:buChar char="•"/>
            </a:pPr>
            <a:r>
              <a:rPr lang="en-US" sz="1200" u="none" kern="1200" dirty="0" smtClean="0">
                <a:solidFill>
                  <a:schemeClr val="tx1"/>
                </a:solidFill>
                <a:effectLst/>
                <a:latin typeface="+mn-lt"/>
                <a:ea typeface="+mn-ea"/>
                <a:cs typeface="+mn-cs"/>
              </a:rPr>
              <a:t>We try to continually evaluate the program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SAS evaluates program performance by encouraging employee feedback.  We have internal social media (The Hub) – with an EV dedicated group that is used for news, questions, and discussions</a:t>
            </a:r>
            <a:endParaRPr lang="en-US" sz="1200" u="none" kern="1200" dirty="0" smtClean="0">
              <a:solidFill>
                <a:schemeClr val="tx1"/>
              </a:solidFill>
              <a:effectLst/>
              <a:latin typeface="+mn-lt"/>
              <a:ea typeface="+mn-ea"/>
              <a:cs typeface="+mn-cs"/>
            </a:endParaRPr>
          </a:p>
          <a:p>
            <a:pPr marL="17145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SAS created a report that summarizes registered plug-in EV owners by building. This report may be used by the SAS EV community for constructive collaboration about sharing campus stations. We also use the report to assess demand for additional EVSE. </a:t>
            </a:r>
          </a:p>
          <a:p>
            <a:pPr marL="17145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It’s a perk not a guarantee- if you need to charge to complete your commute then reconsider your vehicle choice</a:t>
            </a:r>
          </a:p>
          <a:p>
            <a:pPr marL="17145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The policy and guidelines document is dynamic and is adjusted when revisions are needed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04156C1-2474-4EF8-8B45-663CDD462065}" type="slidenum">
              <a:rPr lang="en-US" smtClean="0"/>
              <a:t>20</a:t>
            </a:fld>
            <a:endParaRPr lang="en-US"/>
          </a:p>
        </p:txBody>
      </p:sp>
    </p:spTree>
    <p:extLst>
      <p:ext uri="{BB962C8B-B14F-4D97-AF65-F5344CB8AC3E}">
        <p14:creationId xmlns:p14="http://schemas.microsoft.com/office/powerpoint/2010/main" val="1958952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Points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consider:</a:t>
            </a:r>
          </a:p>
          <a:p>
            <a:pPr lvl="0"/>
            <a:r>
              <a:rPr lang="en-US" sz="1200" kern="1200" dirty="0" smtClean="0">
                <a:solidFill>
                  <a:schemeClr val="tx1"/>
                </a:solidFill>
                <a:effectLst/>
                <a:latin typeface="+mn-lt"/>
                <a:ea typeface="+mn-ea"/>
                <a:cs typeface="+mn-cs"/>
              </a:rPr>
              <a:t>Registration</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 you require users to register their vehicles prior to charging?</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What is the value of requiring registration?</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 employees receive a permit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window hang tag, sticker) to signal charging permission?</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 employees also need to register with charging station provider?</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Liability</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 you require all users to sign a liability waiver?</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If so, what topics are covered in the liability waiver?</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Program Evaluation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 you regularly assess demand to determine if your current infrastructure is meeting employee needs?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If so, how do you assess demand?</a:t>
            </a:r>
          </a:p>
          <a:p>
            <a:pPr lvl="1"/>
            <a:r>
              <a:rPr lang="en-US" sz="1200" kern="1200" dirty="0" smtClean="0">
                <a:solidFill>
                  <a:schemeClr val="tx1"/>
                </a:solidFill>
                <a:effectLst/>
                <a:latin typeface="+mn-lt"/>
                <a:ea typeface="+mn-ea"/>
                <a:cs typeface="+mn-cs"/>
              </a:rPr>
              <a:t>How do you evaluate whether or not the program is performing well and if policy revisions are needed?</a:t>
            </a:r>
          </a:p>
          <a:p>
            <a:endParaRPr lang="en-US" dirty="0"/>
          </a:p>
        </p:txBody>
      </p:sp>
      <p:sp>
        <p:nvSpPr>
          <p:cNvPr id="4" name="Slide Number Placeholder 3"/>
          <p:cNvSpPr>
            <a:spLocks noGrp="1"/>
          </p:cNvSpPr>
          <p:nvPr>
            <p:ph type="sldNum" sz="quarter" idx="10"/>
          </p:nvPr>
        </p:nvSpPr>
        <p:spPr/>
        <p:txBody>
          <a:bodyPr/>
          <a:lstStyle/>
          <a:p>
            <a:fld id="{C04156C1-2474-4EF8-8B45-663CDD462065}" type="slidenum">
              <a:rPr lang="en-US" smtClean="0"/>
              <a:t>21</a:t>
            </a:fld>
            <a:endParaRPr lang="en-US"/>
          </a:p>
        </p:txBody>
      </p:sp>
    </p:spTree>
    <p:extLst>
      <p:ext uri="{BB962C8B-B14F-4D97-AF65-F5344CB8AC3E}">
        <p14:creationId xmlns:p14="http://schemas.microsoft.com/office/powerpoint/2010/main" val="2804392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Next up is pricing policy. Employers that provide workplace charging must decide if and how employees will pay for charging station use. Many existing workplace charging programs are free for employees. </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In fact, 80% of employers who responded to DOE’s 2014 Workplace Charging Challenge Annual Survey provided free charging access. The remaining 20% required employees to pay a fee, which was either fixed or based on usage, such as electricity or time.  </a:t>
            </a:r>
          </a:p>
          <a:p>
            <a:pPr rtl="0"/>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0" dirty="0" smtClean="0">
                <a:solidFill>
                  <a:schemeClr val="tx1"/>
                </a:solidFill>
                <a:latin typeface="+mn-lt"/>
                <a:ea typeface="+mn-ea"/>
                <a:cs typeface="+mn-cs"/>
              </a:rPr>
              <a:t>Partners have noted that free charging can be easier to administer, especially if Level 1 charging is deployed. In regions where PEVs have been slower to deploy, free charging at work can be another great way to incentivize employee PEV purchase. But many employers have found that as the number of PEV-driving employees expands, the policy of providing free charging may need to be revisited.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4156C1-2474-4EF8-8B45-663CDD462065}" type="slidenum">
              <a:rPr lang="en-US" smtClean="0"/>
              <a:t>22</a:t>
            </a:fld>
            <a:endParaRPr lang="en-US"/>
          </a:p>
        </p:txBody>
      </p:sp>
    </p:spTree>
    <p:extLst>
      <p:ext uri="{BB962C8B-B14F-4D97-AF65-F5344CB8AC3E}">
        <p14:creationId xmlns:p14="http://schemas.microsoft.com/office/powerpoint/2010/main" val="3606264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851">
              <a:defRPr/>
            </a:pPr>
            <a:r>
              <a:rPr lang="en-US" i="0" dirty="0" smtClean="0"/>
              <a:t>Pricing </a:t>
            </a:r>
            <a:r>
              <a:rPr lang="en-US" i="0" dirty="0"/>
              <a:t>is determined by each operating location.  </a:t>
            </a:r>
            <a:r>
              <a:rPr lang="en-US" i="0" dirty="0" smtClean="0"/>
              <a:t>We set this up to accommodate regional energy pricing.  One location charges </a:t>
            </a:r>
            <a:r>
              <a:rPr lang="en-US" i="0" dirty="0"/>
              <a:t>$1 per hour of charging, with the fee accumulating for the entire time the car is plugged into the station.  </a:t>
            </a:r>
            <a:r>
              <a:rPr lang="en-US" i="0" dirty="0" smtClean="0"/>
              <a:t>Most other </a:t>
            </a:r>
            <a:r>
              <a:rPr lang="en-US" i="0" dirty="0"/>
              <a:t>locations charge $1 for the first hour and $0.40 for each additional hour that the vehicle is plugged in. We charge by the hour to discourage employees from </a:t>
            </a:r>
            <a:r>
              <a:rPr lang="en-US" i="0" dirty="0" smtClean="0"/>
              <a:t>occupying </a:t>
            </a:r>
            <a:r>
              <a:rPr lang="en-US" i="0" dirty="0"/>
              <a:t>a charging station </a:t>
            </a:r>
            <a:r>
              <a:rPr lang="en-US" i="0" dirty="0" smtClean="0"/>
              <a:t>parking spot </a:t>
            </a:r>
            <a:r>
              <a:rPr lang="en-US" i="0" dirty="0"/>
              <a:t>once their </a:t>
            </a:r>
            <a:r>
              <a:rPr lang="en-US" i="0" dirty="0" smtClean="0"/>
              <a:t>EV </a:t>
            </a:r>
            <a:r>
              <a:rPr lang="en-US" i="0" dirty="0"/>
              <a:t>is charged. </a:t>
            </a:r>
            <a:r>
              <a:rPr lang="en-US" i="0" dirty="0" smtClean="0"/>
              <a:t> </a:t>
            </a:r>
          </a:p>
          <a:p>
            <a:pPr defTabSz="910851">
              <a:defRPr/>
            </a:pPr>
            <a:endParaRPr lang="en-US" i="0" dirty="0"/>
          </a:p>
          <a:p>
            <a:pPr defTabSz="910851">
              <a:defRPr/>
            </a:pPr>
            <a:r>
              <a:rPr lang="en-US" i="0" dirty="0" smtClean="0"/>
              <a:t>We found you must take into account the price employees are currently paying to charge their vehicles at home.  We try to charge approximately the same price as they would pay at home.  After all these are our own employees….</a:t>
            </a:r>
          </a:p>
          <a:p>
            <a:pPr defTabSz="910851">
              <a:defRPr/>
            </a:pPr>
            <a:endParaRPr lang="en-US" i="0" dirty="0"/>
          </a:p>
          <a:p>
            <a:pPr defTabSz="910851">
              <a:defRPr/>
            </a:pPr>
            <a:r>
              <a:rPr lang="en-US" i="0" dirty="0" smtClean="0"/>
              <a:t>We are required </a:t>
            </a:r>
            <a:r>
              <a:rPr lang="en-US" i="0" dirty="0"/>
              <a:t>to charge </a:t>
            </a:r>
            <a:r>
              <a:rPr lang="en-US" i="0" dirty="0" smtClean="0"/>
              <a:t>for station use because we are </a:t>
            </a:r>
            <a:r>
              <a:rPr lang="en-US" i="0" dirty="0"/>
              <a:t>a government contractor. </a:t>
            </a:r>
            <a:r>
              <a:rPr lang="en-US" i="0" dirty="0" smtClean="0"/>
              <a:t> We recover the cost of the power we supply to our employees.  This keeps us in good stead with our government customers and our ICE drivers too!</a:t>
            </a:r>
          </a:p>
          <a:p>
            <a:pPr defTabSz="910851">
              <a:defRPr/>
            </a:pPr>
            <a:endParaRPr lang="en-US" i="0" dirty="0"/>
          </a:p>
          <a:p>
            <a:pPr defTabSz="910851">
              <a:defRPr/>
            </a:pPr>
            <a:r>
              <a:rPr lang="en-US" i="0" dirty="0" smtClean="0"/>
              <a:t>The next pricing model we are evaluating will be to charge by the kwh, where it is allowed by law, in the states that we have stations.  This is a more equitable way to charge for station use, as the employee pays for exactly what they use in power.  For example a Tesla driver and a Leaf driver draw much different kwh’s of power.</a:t>
            </a:r>
            <a:endParaRPr lang="en-US" i="0" dirty="0"/>
          </a:p>
        </p:txBody>
      </p:sp>
      <p:sp>
        <p:nvSpPr>
          <p:cNvPr id="4" name="Slide Number Placeholder 3"/>
          <p:cNvSpPr>
            <a:spLocks noGrp="1"/>
          </p:cNvSpPr>
          <p:nvPr>
            <p:ph type="sldNum" sz="quarter" idx="10"/>
          </p:nvPr>
        </p:nvSpPr>
        <p:spPr/>
        <p:txBody>
          <a:bodyPr/>
          <a:lstStyle/>
          <a:p>
            <a:fld id="{C04156C1-2474-4EF8-8B45-663CDD462065}" type="slidenum">
              <a:rPr lang="en-US" smtClean="0"/>
              <a:t>23</a:t>
            </a:fld>
            <a:endParaRPr lang="en-US"/>
          </a:p>
        </p:txBody>
      </p:sp>
    </p:spTree>
    <p:extLst>
      <p:ext uri="{BB962C8B-B14F-4D97-AF65-F5344CB8AC3E}">
        <p14:creationId xmlns:p14="http://schemas.microsoft.com/office/powerpoint/2010/main" val="2561906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4. </a:t>
            </a:r>
            <a:r>
              <a:rPr lang="en-US" sz="1200" b="1" u="sng" kern="1200" dirty="0" smtClean="0">
                <a:solidFill>
                  <a:schemeClr val="tx1"/>
                </a:solidFill>
                <a:effectLst/>
                <a:latin typeface="+mn-lt"/>
                <a:ea typeface="+mn-ea"/>
                <a:cs typeface="+mn-cs"/>
              </a:rPr>
              <a:t>Pricing</a:t>
            </a:r>
            <a:endParaRPr lang="en-US" sz="1200" kern="1200" dirty="0" smtClean="0">
              <a:solidFill>
                <a:schemeClr val="tx1"/>
              </a:solidFill>
              <a:effectLst/>
              <a:latin typeface="+mn-lt"/>
              <a:ea typeface="+mn-ea"/>
              <a:cs typeface="+mn-cs"/>
            </a:endParaRPr>
          </a:p>
          <a:p>
            <a:pPr>
              <a:lnSpc>
                <a:spcPct val="100000"/>
              </a:lnSpc>
            </a:pPr>
            <a:endParaRPr lang="en-US" sz="1200" kern="1200" dirty="0" smtClean="0">
              <a:solidFill>
                <a:schemeClr val="tx1"/>
              </a:solidFill>
              <a:effectLst/>
              <a:latin typeface="+mn-lt"/>
              <a:ea typeface="+mn-ea"/>
              <a:cs typeface="+mn-cs"/>
            </a:endParaRPr>
          </a:p>
          <a:p>
            <a:pPr>
              <a:lnSpc>
                <a:spcPct val="100000"/>
              </a:lnSpc>
            </a:pPr>
            <a:r>
              <a:rPr lang="en-US" sz="1200" kern="1200" dirty="0" smtClean="0">
                <a:solidFill>
                  <a:schemeClr val="tx1"/>
                </a:solidFill>
                <a:effectLst/>
                <a:latin typeface="+mn-lt"/>
                <a:ea typeface="+mn-ea"/>
                <a:cs typeface="+mn-cs"/>
              </a:rPr>
              <a:t>SAS provides preferred parking and free</a:t>
            </a:r>
            <a:r>
              <a:rPr lang="en-US" sz="1200" kern="1200" baseline="0" dirty="0" smtClean="0">
                <a:solidFill>
                  <a:schemeClr val="tx1"/>
                </a:solidFill>
                <a:effectLst/>
                <a:latin typeface="+mn-lt"/>
                <a:ea typeface="+mn-ea"/>
                <a:cs typeface="+mn-cs"/>
              </a:rPr>
              <a:t> charging</a:t>
            </a:r>
            <a:r>
              <a:rPr lang="en-US" sz="1200" kern="1200" dirty="0" smtClean="0">
                <a:solidFill>
                  <a:schemeClr val="tx1"/>
                </a:solidFill>
                <a:effectLst/>
                <a:latin typeface="+mn-lt"/>
                <a:ea typeface="+mn-ea"/>
                <a:cs typeface="+mn-cs"/>
              </a:rPr>
              <a:t> for employees, their guests and campus visitors.</a:t>
            </a:r>
          </a:p>
          <a:p>
            <a:pPr>
              <a:lnSpc>
                <a:spcPct val="100000"/>
              </a:lnSpc>
            </a:pPr>
            <a:endParaRPr lang="en-US" sz="1200" kern="1200" dirty="0" smtClean="0">
              <a:solidFill>
                <a:schemeClr val="tx1"/>
              </a:solidFill>
              <a:effectLst/>
              <a:latin typeface="+mn-lt"/>
              <a:ea typeface="+mn-ea"/>
              <a:cs typeface="+mn-cs"/>
            </a:endParaRPr>
          </a:p>
          <a:p>
            <a:pPr>
              <a:lnSpc>
                <a:spcPct val="100000"/>
              </a:lnSpc>
            </a:pPr>
            <a:r>
              <a:rPr lang="en-US" sz="1200" kern="1200" dirty="0" smtClean="0">
                <a:solidFill>
                  <a:schemeClr val="tx1"/>
                </a:solidFill>
                <a:effectLst/>
                <a:latin typeface="+mn-lt"/>
                <a:ea typeface="+mn-ea"/>
                <a:cs typeface="+mn-cs"/>
              </a:rPr>
              <a:t>We choose this approach for several different reasons: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Didn’t feel the added costs to set-up and monitor a system to charge for using the EVSE was worth the effort- Never recoup the investment</a:t>
            </a: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Best fit for our workplace culture and SAS knows our commitment to our workplace culture is smart business</a:t>
            </a: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SAS' turnover rate remains below 5 percent versus an industry norm of more than 16 percent.</a:t>
            </a: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Up to 3 LEED points available</a:t>
            </a: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Good for the community</a:t>
            </a:r>
            <a:r>
              <a:rPr lang="en-US" sz="1200" kern="1200" baseline="0" dirty="0" smtClean="0">
                <a:solidFill>
                  <a:schemeClr val="tx1"/>
                </a:solidFill>
                <a:effectLst/>
                <a:latin typeface="+mn-lt"/>
                <a:ea typeface="+mn-ea"/>
                <a:cs typeface="+mn-cs"/>
              </a:rPr>
              <a:t> reducing emissions leads to </a:t>
            </a:r>
            <a:r>
              <a:rPr lang="en-US" sz="1200" kern="1200" dirty="0" smtClean="0">
                <a:solidFill>
                  <a:schemeClr val="tx1"/>
                </a:solidFill>
                <a:effectLst/>
                <a:latin typeface="+mn-lt"/>
                <a:ea typeface="+mn-ea"/>
                <a:cs typeface="+mn-cs"/>
              </a:rPr>
              <a:t>better air quality</a:t>
            </a:r>
          </a:p>
          <a:p>
            <a:pPr marL="171450" lvl="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Great PR- local media, global marketing</a:t>
            </a:r>
          </a:p>
          <a:p>
            <a:pPr>
              <a:lnSpc>
                <a:spcPct val="100000"/>
              </a:lnSpc>
            </a:pPr>
            <a:endParaRPr lang="en-US" sz="1200" kern="1200" dirty="0" smtClean="0">
              <a:solidFill>
                <a:schemeClr val="tx1"/>
              </a:solidFill>
              <a:effectLst/>
              <a:latin typeface="+mn-lt"/>
              <a:ea typeface="+mn-ea"/>
              <a:cs typeface="+mn-cs"/>
            </a:endParaRPr>
          </a:p>
          <a:p>
            <a:pPr>
              <a:lnSpc>
                <a:spcPct val="100000"/>
              </a:lnSpc>
            </a:pPr>
            <a:r>
              <a:rPr lang="en-US" sz="1200" kern="1200" dirty="0" smtClean="0">
                <a:solidFill>
                  <a:schemeClr val="tx1"/>
                </a:solidFill>
                <a:effectLst/>
                <a:latin typeface="+mn-lt"/>
                <a:ea typeface="+mn-ea"/>
                <a:cs typeface="+mn-cs"/>
              </a:rPr>
              <a:t>Employees may also take advantage of discounts through the Recreation and Fitness Center Discount page. They are eligible to receive a pre-negotiated Vehicle Purchase Program (VPP) price. </a:t>
            </a:r>
          </a:p>
          <a:p>
            <a:endParaRPr lang="en-US" i="1" dirty="0"/>
          </a:p>
        </p:txBody>
      </p:sp>
      <p:sp>
        <p:nvSpPr>
          <p:cNvPr id="4" name="Slide Number Placeholder 3"/>
          <p:cNvSpPr>
            <a:spLocks noGrp="1"/>
          </p:cNvSpPr>
          <p:nvPr>
            <p:ph type="sldNum" sz="quarter" idx="10"/>
          </p:nvPr>
        </p:nvSpPr>
        <p:spPr/>
        <p:txBody>
          <a:bodyPr/>
          <a:lstStyle/>
          <a:p>
            <a:fld id="{C04156C1-2474-4EF8-8B45-663CDD462065}" type="slidenum">
              <a:rPr lang="en-US" smtClean="0"/>
              <a:t>24</a:t>
            </a:fld>
            <a:endParaRPr lang="en-US"/>
          </a:p>
        </p:txBody>
      </p:sp>
    </p:spTree>
    <p:extLst>
      <p:ext uri="{BB962C8B-B14F-4D97-AF65-F5344CB8AC3E}">
        <p14:creationId xmlns:p14="http://schemas.microsoft.com/office/powerpoint/2010/main" val="3698027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Points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consider:</a:t>
            </a:r>
          </a:p>
          <a:p>
            <a:pPr lvl="0"/>
            <a:r>
              <a:rPr lang="en-US" sz="1200" kern="1200" dirty="0" smtClean="0">
                <a:solidFill>
                  <a:schemeClr val="tx1"/>
                </a:solidFill>
                <a:effectLst/>
                <a:latin typeface="+mn-lt"/>
                <a:ea typeface="+mn-ea"/>
                <a:cs typeface="+mn-cs"/>
              </a:rPr>
              <a:t>Pricing</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 you charge a fee for charging station use or provide free charging?</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If free, why?</a:t>
            </a:r>
            <a:r>
              <a:rPr lang="en-US" sz="1200" kern="1200" baseline="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If fee, how much do you charge and how did you decide what amount to charge?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 you offer any other financial incentives for PEV drivers?</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4156C1-2474-4EF8-8B45-663CDD462065}" type="slidenum">
              <a:rPr lang="en-US" smtClean="0"/>
              <a:t>25</a:t>
            </a:fld>
            <a:endParaRPr lang="en-US"/>
          </a:p>
        </p:txBody>
      </p:sp>
    </p:spTree>
    <p:extLst>
      <p:ext uri="{BB962C8B-B14F-4D97-AF65-F5344CB8AC3E}">
        <p14:creationId xmlns:p14="http://schemas.microsoft.com/office/powerpoint/2010/main" val="3103694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question that we asked on our</a:t>
            </a:r>
            <a:r>
              <a:rPr lang="en-US" baseline="0" dirty="0" smtClean="0"/>
              <a:t> Partner survey was</a:t>
            </a:r>
            <a:r>
              <a:rPr lang="en-US" dirty="0" smtClean="0"/>
              <a:t> how employers plan to install</a:t>
            </a:r>
            <a:r>
              <a:rPr lang="en-US" baseline="0" dirty="0" smtClean="0"/>
              <a:t> their charging stations – in other words, what is their ideal ratio of PEVs to charging stations?</a:t>
            </a:r>
          </a:p>
          <a:p>
            <a:endParaRPr lang="en-US" baseline="0" dirty="0" smtClean="0"/>
          </a:p>
          <a:p>
            <a:r>
              <a:rPr lang="en-US" baseline="0" dirty="0" smtClean="0"/>
              <a:t>Just about half of respondents said that they were installing a fixed number of stations no matter how may employees are driving electric. These plus another 34% of partners expect their employees to share charging stations. This, coupled with the fact that 90% of our partners say that their existing charging stations are already full occupied at least 5 days a week, means that employers must come up with a solid policy to encourage charging station sharing among employees. </a:t>
            </a:r>
          </a:p>
          <a:p>
            <a:endParaRPr lang="en-US" baseline="0" dirty="0" smtClean="0"/>
          </a:p>
          <a:p>
            <a:r>
              <a:rPr lang="en-US" baseline="0" dirty="0" smtClean="0"/>
              <a:t>So our last topic that we’re going to have Frank, Zane and Rajit talk about is their workplace charging sharing policies.</a:t>
            </a:r>
            <a:endParaRPr lang="en-US" dirty="0" smtClean="0"/>
          </a:p>
        </p:txBody>
      </p:sp>
      <p:sp>
        <p:nvSpPr>
          <p:cNvPr id="4" name="Slide Number Placeholder 3"/>
          <p:cNvSpPr>
            <a:spLocks noGrp="1"/>
          </p:cNvSpPr>
          <p:nvPr>
            <p:ph type="sldNum" sz="quarter" idx="10"/>
          </p:nvPr>
        </p:nvSpPr>
        <p:spPr/>
        <p:txBody>
          <a:bodyPr/>
          <a:lstStyle/>
          <a:p>
            <a:fld id="{C04156C1-2474-4EF8-8B45-663CDD462065}" type="slidenum">
              <a:rPr lang="en-US" smtClean="0"/>
              <a:t>26</a:t>
            </a:fld>
            <a:endParaRPr lang="en-US"/>
          </a:p>
        </p:txBody>
      </p:sp>
    </p:spTree>
    <p:extLst>
      <p:ext uri="{BB962C8B-B14F-4D97-AF65-F5344CB8AC3E}">
        <p14:creationId xmlns:p14="http://schemas.microsoft.com/office/powerpoint/2010/main" val="1863844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Sharing</a:t>
            </a:r>
            <a:endParaRPr lang="en-US" sz="1100" dirty="0"/>
          </a:p>
          <a:p>
            <a:pPr marL="164643" indent="-164643">
              <a:buFont typeface="Arial" panose="020B0604020202020204" pitchFamily="34" charset="0"/>
              <a:buChar char="•"/>
            </a:pPr>
            <a:r>
              <a:rPr lang="en-US" dirty="0" smtClean="0"/>
              <a:t>Today drivers police themselves  to share the stations</a:t>
            </a:r>
          </a:p>
          <a:p>
            <a:pPr marL="164643" indent="-164643">
              <a:buFont typeface="Arial" panose="020B0604020202020204" pitchFamily="34" charset="0"/>
              <a:buChar char="•"/>
            </a:pPr>
            <a:r>
              <a:rPr lang="en-US" dirty="0" err="1" smtClean="0"/>
              <a:t>ChargePoint</a:t>
            </a:r>
            <a:r>
              <a:rPr lang="en-US" dirty="0" smtClean="0"/>
              <a:t> is working on an electronic waiting line for employees so they can get in line electronically and be notified when the station is available.  That will be available on the CP network soon.</a:t>
            </a:r>
          </a:p>
          <a:p>
            <a:pPr marL="164643" indent="-164643">
              <a:buFont typeface="Arial" panose="020B0604020202020204" pitchFamily="34" charset="0"/>
              <a:buChar char="•"/>
            </a:pPr>
            <a:r>
              <a:rPr lang="en-US" dirty="0" smtClean="0"/>
              <a:t>We communicate through various channels with our employees  including EHSS Council Meetings, plasma screens etc.  We recently solicited comments from our EV drivers for our annual meeting with CP.  We reviewed various driver testimonials.</a:t>
            </a:r>
          </a:p>
          <a:p>
            <a:pPr marL="164643" indent="-164643">
              <a:buFont typeface="Arial" panose="020B0604020202020204" pitchFamily="34" charset="0"/>
              <a:buChar char="•"/>
            </a:pPr>
            <a:endParaRPr lang="en-US" dirty="0"/>
          </a:p>
          <a:p>
            <a:pPr marL="164643" indent="-164643">
              <a:buFont typeface="Arial" panose="020B0604020202020204" pitchFamily="34" charset="0"/>
              <a:buChar char="•"/>
            </a:pPr>
            <a:endParaRPr lang="en-US" dirty="0" smtClean="0"/>
          </a:p>
          <a:p>
            <a:pPr marL="164643" indent="-164643">
              <a:buFont typeface="Arial" panose="020B0604020202020204" pitchFamily="34" charset="0"/>
              <a:buChar char="•"/>
            </a:pPr>
            <a:r>
              <a:rPr lang="en-US" dirty="0" smtClean="0"/>
              <a:t>What’s next?</a:t>
            </a:r>
            <a:endParaRPr lang="en-US" dirty="0"/>
          </a:p>
          <a:p>
            <a:pPr marL="603693" lvl="1" indent="-164643">
              <a:buFont typeface="Arial" panose="020B0604020202020204" pitchFamily="34" charset="0"/>
              <a:buChar char="•"/>
            </a:pPr>
            <a:r>
              <a:rPr lang="en-US" dirty="0"/>
              <a:t>Raytheon video on station </a:t>
            </a:r>
            <a:r>
              <a:rPr lang="en-US" dirty="0" smtClean="0"/>
              <a:t>screens – video only, no audio</a:t>
            </a:r>
          </a:p>
          <a:p>
            <a:pPr marL="603693" lvl="1" indent="-164643">
              <a:buFont typeface="Arial" panose="020B0604020202020204" pitchFamily="34" charset="0"/>
              <a:buChar char="•"/>
            </a:pPr>
            <a:r>
              <a:rPr lang="en-US" dirty="0" smtClean="0"/>
              <a:t>Common signage for use in the CP stations (bonnet and body)</a:t>
            </a:r>
            <a:endParaRPr lang="en-US" dirty="0"/>
          </a:p>
          <a:p>
            <a:pPr lvl="1"/>
            <a:endParaRPr lang="en-US" dirty="0"/>
          </a:p>
          <a:p>
            <a:pPr marL="164643" indent="-16464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04156C1-2474-4EF8-8B45-663CDD462065}" type="slidenum">
              <a:rPr lang="en-US" smtClean="0"/>
              <a:t>27</a:t>
            </a:fld>
            <a:endParaRPr lang="en-US"/>
          </a:p>
        </p:txBody>
      </p:sp>
    </p:spTree>
    <p:extLst>
      <p:ext uri="{BB962C8B-B14F-4D97-AF65-F5344CB8AC3E}">
        <p14:creationId xmlns:p14="http://schemas.microsoft.com/office/powerpoint/2010/main" val="3931855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b="1" kern="1200" dirty="0" smtClean="0">
                <a:solidFill>
                  <a:schemeClr val="tx1"/>
                </a:solidFill>
                <a:effectLst/>
                <a:latin typeface="+mn-lt"/>
                <a:ea typeface="+mn-ea"/>
                <a:cs typeface="+mn-cs"/>
              </a:rPr>
              <a:t>5. </a:t>
            </a:r>
            <a:r>
              <a:rPr lang="en-US" sz="1200" b="1" u="sng" kern="1200" dirty="0" smtClean="0">
                <a:solidFill>
                  <a:schemeClr val="tx1"/>
                </a:solidFill>
                <a:effectLst/>
                <a:latin typeface="+mn-lt"/>
                <a:ea typeface="+mn-ea"/>
                <a:cs typeface="+mn-cs"/>
              </a:rPr>
              <a:t>Sharing</a:t>
            </a:r>
            <a:endParaRPr lang="en-US" sz="1200" kern="1200" dirty="0" smtClean="0">
              <a:solidFill>
                <a:schemeClr val="tx1"/>
              </a:solidFill>
              <a:effectLst/>
              <a:latin typeface="+mn-lt"/>
              <a:ea typeface="+mn-ea"/>
              <a:cs typeface="+mn-cs"/>
            </a:endParaRPr>
          </a:p>
          <a:p>
            <a:pPr>
              <a:lnSpc>
                <a:spcPct val="100000"/>
              </a:lnSpc>
            </a:pPr>
            <a:endParaRPr lang="en-US" sz="1200" kern="1200" dirty="0" smtClean="0">
              <a:solidFill>
                <a:schemeClr val="tx1"/>
              </a:solidFill>
              <a:effectLst/>
              <a:latin typeface="+mn-lt"/>
              <a:ea typeface="+mn-ea"/>
              <a:cs typeface="+mn-cs"/>
            </a:endParaRPr>
          </a:p>
          <a:p>
            <a:pPr>
              <a:lnSpc>
                <a:spcPct val="100000"/>
              </a:lnSpc>
            </a:pPr>
            <a:r>
              <a:rPr lang="en-US" sz="1200" kern="1200" dirty="0" smtClean="0">
                <a:solidFill>
                  <a:schemeClr val="tx1"/>
                </a:solidFill>
                <a:effectLst/>
                <a:latin typeface="+mn-lt"/>
                <a:ea typeface="+mn-ea"/>
                <a:cs typeface="+mn-cs"/>
              </a:rPr>
              <a:t>Employees share the charging station infrastructure by following the Use Policy and Guidelines. Employees parking in these spaces must limit charging times to no more than 4 hours per day.</a:t>
            </a:r>
            <a:r>
              <a:rPr lang="en-US" sz="1200" kern="1200" baseline="0" dirty="0" smtClean="0">
                <a:solidFill>
                  <a:schemeClr val="tx1"/>
                </a:solidFill>
                <a:effectLst/>
                <a:latin typeface="+mn-lt"/>
                <a:ea typeface="+mn-ea"/>
                <a:cs typeface="+mn-cs"/>
              </a:rPr>
              <a:t> They</a:t>
            </a:r>
            <a:r>
              <a:rPr lang="en-US" sz="1200" kern="1200" dirty="0" smtClean="0">
                <a:solidFill>
                  <a:schemeClr val="tx1"/>
                </a:solidFill>
                <a:effectLst/>
                <a:latin typeface="+mn-lt"/>
                <a:ea typeface="+mn-ea"/>
                <a:cs typeface="+mn-cs"/>
              </a:rPr>
              <a:t> may also use these spaces for no more than 4 hours to wait for a</a:t>
            </a:r>
            <a:r>
              <a:rPr lang="en-US" sz="1200" kern="1200" baseline="0" dirty="0" smtClean="0">
                <a:solidFill>
                  <a:schemeClr val="tx1"/>
                </a:solidFill>
                <a:effectLst/>
                <a:latin typeface="+mn-lt"/>
                <a:ea typeface="+mn-ea"/>
                <a:cs typeface="+mn-cs"/>
              </a:rPr>
              <a:t> charge</a:t>
            </a:r>
            <a:r>
              <a:rPr lang="en-US" sz="1200" kern="1200" dirty="0" smtClean="0">
                <a:solidFill>
                  <a:schemeClr val="tx1"/>
                </a:solidFill>
                <a:effectLst/>
                <a:latin typeface="+mn-lt"/>
                <a:ea typeface="+mn-ea"/>
                <a:cs typeface="+mn-cs"/>
              </a:rPr>
              <a:t>. Combined waiting and charging times may exceed 4 hours.</a:t>
            </a:r>
          </a:p>
          <a:p>
            <a:pPr marL="171450" indent="-171450">
              <a:lnSpc>
                <a:spcPct val="100000"/>
              </a:lnSpc>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Currently we have more PEVs than charging stations, thus requiring employees to share. It’s just about a 2:1 ration of EVs to charging stations so if everyone rotates after 4 hours all employees should be able to charge every day</a:t>
            </a:r>
          </a:p>
          <a:p>
            <a:pPr marL="17145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It is a first come first serve basis. We want the sharing program to be self-managed. Owners consent for their vehicle to be unplugged when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their vehicle is fully charged</a:t>
            </a:r>
            <a:r>
              <a:rPr lang="en-US" sz="1200" kern="1200" baseline="0" dirty="0" smtClean="0">
                <a:solidFill>
                  <a:schemeClr val="tx1"/>
                </a:solidFill>
                <a:effectLst/>
                <a:latin typeface="+mn-lt"/>
                <a:ea typeface="+mn-ea"/>
                <a:cs typeface="+mn-cs"/>
              </a:rPr>
              <a:t> and t</a:t>
            </a:r>
            <a:r>
              <a:rPr lang="en-US" sz="1200" kern="1200" dirty="0" smtClean="0">
                <a:solidFill>
                  <a:schemeClr val="tx1"/>
                </a:solidFill>
                <a:effectLst/>
                <a:latin typeface="+mn-lt"/>
                <a:ea typeface="+mn-ea"/>
                <a:cs typeface="+mn-cs"/>
              </a:rPr>
              <a:t>his better enables sharing</a:t>
            </a:r>
          </a:p>
          <a:p>
            <a:pPr marL="17145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SAS encourages EV owners who park in spaces adjacent to EVSE to open charge-port covers as a means to let other EV owners know it is ok to plug in your vehicle when they are done</a:t>
            </a:r>
          </a:p>
          <a:p>
            <a:pPr marL="17145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When your charge is complete, move your vehicle so other employees can use EVSE</a:t>
            </a:r>
          </a:p>
          <a:p>
            <a:pPr marL="17145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Charging cords and EVSE status indicators have matching identification numbers to better identify fully charged EVs and minimize confusion when moving charging cords</a:t>
            </a:r>
          </a:p>
          <a:p>
            <a:pPr marL="171450" indent="-171450">
              <a:lnSpc>
                <a:spcPct val="100000"/>
              </a:lnSpc>
              <a:buFont typeface="Arial" panose="020B0604020202020204" pitchFamily="34" charset="0"/>
              <a:buChar char="•"/>
            </a:pPr>
            <a:r>
              <a:rPr lang="en-US" sz="1200" kern="1200" dirty="0" smtClean="0">
                <a:solidFill>
                  <a:schemeClr val="tx1"/>
                </a:solidFill>
                <a:effectLst/>
                <a:latin typeface="+mn-lt"/>
                <a:ea typeface="+mn-ea"/>
                <a:cs typeface="+mn-cs"/>
              </a:rPr>
              <a:t>Additional helpful information about SAS EVSE infrastructure and plug-in electric vehicles can be found on our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Green Initiative Site and on The Hub - Electric Vehicle Enthusiasts group page</a:t>
            </a:r>
          </a:p>
          <a:p>
            <a:endParaRPr lang="en-US" i="1" dirty="0"/>
          </a:p>
        </p:txBody>
      </p:sp>
      <p:sp>
        <p:nvSpPr>
          <p:cNvPr id="4" name="Slide Number Placeholder 3"/>
          <p:cNvSpPr>
            <a:spLocks noGrp="1"/>
          </p:cNvSpPr>
          <p:nvPr>
            <p:ph type="sldNum" sz="quarter" idx="10"/>
          </p:nvPr>
        </p:nvSpPr>
        <p:spPr/>
        <p:txBody>
          <a:bodyPr/>
          <a:lstStyle/>
          <a:p>
            <a:fld id="{C04156C1-2474-4EF8-8B45-663CDD462065}" type="slidenum">
              <a:rPr lang="en-US" smtClean="0"/>
              <a:t>28</a:t>
            </a:fld>
            <a:endParaRPr lang="en-US"/>
          </a:p>
        </p:txBody>
      </p:sp>
    </p:spTree>
    <p:extLst>
      <p:ext uri="{BB962C8B-B14F-4D97-AF65-F5344CB8AC3E}">
        <p14:creationId xmlns:p14="http://schemas.microsoft.com/office/powerpoint/2010/main" val="3032692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Points to consider:</a:t>
            </a:r>
          </a:p>
          <a:p>
            <a:pPr lvl="0"/>
            <a:r>
              <a:rPr lang="en-US" sz="1200" kern="1200" dirty="0" smtClean="0">
                <a:solidFill>
                  <a:schemeClr val="tx1"/>
                </a:solidFill>
                <a:effectLst/>
                <a:latin typeface="+mn-lt"/>
                <a:ea typeface="+mn-ea"/>
                <a:cs typeface="+mn-cs"/>
              </a:rPr>
              <a:t>Sharing</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Do you currently have more PEVs than charging stations, thus requiring employees to share?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How are charging stations shared among employees?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valet, assigned spaces, reservation system, time limit, or employee self-managed?)</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What, if any, platform(s) do you use to facilitate communication among employees and with workplace charging program managers?</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4156C1-2474-4EF8-8B45-663CDD462065}" type="slidenum">
              <a:rPr lang="en-US" smtClean="0"/>
              <a:t>29</a:t>
            </a:fld>
            <a:endParaRPr lang="en-US"/>
          </a:p>
        </p:txBody>
      </p:sp>
    </p:spTree>
    <p:extLst>
      <p:ext uri="{BB962C8B-B14F-4D97-AF65-F5344CB8AC3E}">
        <p14:creationId xmlns:p14="http://schemas.microsoft.com/office/powerpoint/2010/main" val="10999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 of ambassadors, you can see that we have</a:t>
            </a:r>
            <a:r>
              <a:rPr lang="en-US" baseline="0" dirty="0" smtClean="0"/>
              <a:t> some really amazing organizations joining forces to help employers learn about the benefits of and overcome the challenges associated with workplace charging.</a:t>
            </a:r>
            <a:endParaRPr lang="en-US" dirty="0"/>
          </a:p>
        </p:txBody>
      </p:sp>
      <p:sp>
        <p:nvSpPr>
          <p:cNvPr id="4" name="Slide Number Placeholder 3"/>
          <p:cNvSpPr>
            <a:spLocks noGrp="1"/>
          </p:cNvSpPr>
          <p:nvPr>
            <p:ph type="sldNum" sz="quarter" idx="10"/>
          </p:nvPr>
        </p:nvSpPr>
        <p:spPr/>
        <p:txBody>
          <a:bodyPr/>
          <a:lstStyle/>
          <a:p>
            <a:fld id="{C04156C1-2474-4EF8-8B45-663CDD462065}" type="slidenum">
              <a:rPr lang="en-US" smtClean="0"/>
              <a:t>3</a:t>
            </a:fld>
            <a:endParaRPr lang="en-US"/>
          </a:p>
        </p:txBody>
      </p:sp>
    </p:spTree>
    <p:extLst>
      <p:ext uri="{BB962C8B-B14F-4D97-AF65-F5344CB8AC3E}">
        <p14:creationId xmlns:p14="http://schemas.microsoft.com/office/powerpoint/2010/main" val="2883049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 you again to our speakers. With that, it looks like we have about (X MINUTES) left for questions from the audience. (Insert conference system host Q&amp;A instruction) Our first question is for … </a:t>
            </a:r>
            <a:endParaRPr lang="en-US" dirty="0"/>
          </a:p>
        </p:txBody>
      </p:sp>
      <p:sp>
        <p:nvSpPr>
          <p:cNvPr id="4" name="Slide Number Placeholder 3"/>
          <p:cNvSpPr>
            <a:spLocks noGrp="1"/>
          </p:cNvSpPr>
          <p:nvPr>
            <p:ph type="sldNum" sz="quarter" idx="10"/>
          </p:nvPr>
        </p:nvSpPr>
        <p:spPr/>
        <p:txBody>
          <a:bodyPr/>
          <a:lstStyle/>
          <a:p>
            <a:fld id="{E05DEF08-1D39-41C4-A77F-3FF6F79B2C6C}" type="slidenum">
              <a:rPr lang="en-US" smtClean="0"/>
              <a:t>30</a:t>
            </a:fld>
            <a:endParaRPr lang="en-US"/>
          </a:p>
        </p:txBody>
      </p:sp>
    </p:spTree>
    <p:extLst>
      <p:ext uri="{BB962C8B-B14F-4D97-AF65-F5344CB8AC3E}">
        <p14:creationId xmlns:p14="http://schemas.microsoft.com/office/powerpoint/2010/main" val="3963797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As we conclude this webinar, I’d like to thank our speakers for their valuable time and thank you to all who joined us for today’s webinar.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A recording of this webinar along with the presentation slides will be available on our website shortly following the presentation.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If you are not yet a partner and you would like to learn more, or if you are a partner and have questions about the information presented today, please reach out to us at </a:t>
            </a:r>
            <a:r>
              <a:rPr lang="en-US" sz="1200" u="sng" kern="1200" dirty="0" smtClean="0">
                <a:solidFill>
                  <a:schemeClr val="tx1"/>
                </a:solidFill>
                <a:effectLst/>
                <a:latin typeface="+mn-lt"/>
                <a:ea typeface="+mn-ea"/>
                <a:cs typeface="+mn-cs"/>
                <a:hlinkClick r:id="rId3"/>
              </a:rPr>
              <a:t>WorkplaceCharging@ee.doe.gov</a:t>
            </a:r>
            <a:r>
              <a:rPr lang="en-US" sz="1200" kern="1200" dirty="0" smtClean="0">
                <a:solidFill>
                  <a:schemeClr val="tx1"/>
                </a:solidFill>
                <a:effectLst/>
                <a:latin typeface="+mn-lt"/>
                <a:ea typeface="+mn-ea"/>
                <a:cs typeface="+mn-cs"/>
              </a:rPr>
              <a:t> or to your account manager.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Thank you very much and have a great day.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5DEF08-1D39-41C4-A77F-3FF6F79B2C6C}" type="slidenum">
              <a:rPr lang="en-US" smtClean="0"/>
              <a:t>31</a:t>
            </a:fld>
            <a:endParaRPr lang="en-US"/>
          </a:p>
        </p:txBody>
      </p:sp>
    </p:spTree>
    <p:extLst>
      <p:ext uri="{BB962C8B-B14F-4D97-AF65-F5344CB8AC3E}">
        <p14:creationId xmlns:p14="http://schemas.microsoft.com/office/powerpoint/2010/main" val="259538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Before we dive into our topic for today</a:t>
            </a:r>
            <a:r>
              <a:rPr lang="en-US" sz="1200" kern="1200" baseline="0" dirty="0" smtClean="0">
                <a:solidFill>
                  <a:schemeClr val="tx1"/>
                </a:solidFill>
                <a:effectLst/>
                <a:latin typeface="+mn-lt"/>
                <a:ea typeface="+mn-ea"/>
                <a:cs typeface="+mn-cs"/>
              </a:rPr>
              <a:t>, we wanted to highlight a new report that just came out yesterday. At the request of Congress, DOE commissioned a </a:t>
            </a:r>
            <a:r>
              <a:rPr lang="en-US" sz="1200" kern="1200" dirty="0" smtClean="0">
                <a:solidFill>
                  <a:schemeClr val="tx1"/>
                </a:solidFill>
                <a:effectLst/>
                <a:latin typeface="+mn-lt"/>
                <a:ea typeface="+mn-ea"/>
                <a:cs typeface="+mn-cs"/>
              </a:rPr>
              <a:t>study by the National Academies to address market barriers that are slowing the purchase of electric vehicles and hindering the deployment of supporting infrastructure. As a result of the request, the National Research Council (NRC)—a part of the National Academies—appointed the Committee on Overcoming Barriers to Electric-Vehicle Deployment.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committee honed in on the importance of workplace charging and in 2013 two of our partners, Cisco and </a:t>
            </a:r>
            <a:r>
              <a:rPr lang="en-US" sz="1200" kern="1200" baseline="0" dirty="0" err="1" smtClean="0">
                <a:solidFill>
                  <a:schemeClr val="tx1"/>
                </a:solidFill>
                <a:effectLst/>
                <a:latin typeface="+mn-lt"/>
                <a:ea typeface="+mn-ea"/>
                <a:cs typeface="+mn-cs"/>
              </a:rPr>
              <a:t>lynda.com</a:t>
            </a:r>
            <a:r>
              <a:rPr lang="en-US" sz="1200" kern="1200" baseline="0" dirty="0" smtClean="0">
                <a:solidFill>
                  <a:schemeClr val="tx1"/>
                </a:solidFill>
                <a:effectLst/>
                <a:latin typeface="+mn-lt"/>
                <a:ea typeface="+mn-ea"/>
                <a:cs typeface="+mn-cs"/>
              </a:rPr>
              <a:t>, presented their experiences with workplace charging.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yesterday’s final report, the committee underscored the importance of employee charging and recommended that local governments work with employers to promote the investment in workplace charging infrastructure. </a:t>
            </a: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full report is now available on the academies’ website. Our thanks to Ali Ahmed at Cisco and Dana Jennings at </a:t>
            </a:r>
            <a:r>
              <a:rPr lang="en-US" sz="1200" kern="1200" baseline="0" dirty="0" err="1" smtClean="0">
                <a:solidFill>
                  <a:schemeClr val="tx1"/>
                </a:solidFill>
                <a:effectLst/>
                <a:latin typeface="+mn-lt"/>
                <a:ea typeface="+mn-ea"/>
                <a:cs typeface="+mn-cs"/>
              </a:rPr>
              <a:t>lynda.com</a:t>
            </a:r>
            <a:r>
              <a:rPr lang="en-US" sz="1200" kern="1200" baseline="0" dirty="0" smtClean="0">
                <a:solidFill>
                  <a:schemeClr val="tx1"/>
                </a:solidFill>
                <a:effectLst/>
                <a:latin typeface="+mn-lt"/>
                <a:ea typeface="+mn-ea"/>
                <a:cs typeface="+mn-cs"/>
              </a:rPr>
              <a:t> for providing leadership in workplace charging.</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04156C1-2474-4EF8-8B45-663CDD462065}" type="slidenum">
              <a:rPr lang="en-US" smtClean="0"/>
              <a:t>4</a:t>
            </a:fld>
            <a:endParaRPr lang="en-US"/>
          </a:p>
        </p:txBody>
      </p:sp>
    </p:spTree>
    <p:extLst>
      <p:ext uri="{BB962C8B-B14F-4D97-AF65-F5344CB8AC3E}">
        <p14:creationId xmlns:p14="http://schemas.microsoft.com/office/powerpoint/2010/main" val="2162395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a:t>As partners on the call know, one of the key things that we ask of our partners is that they complete and submit a partner plan. Whether or not you have already installed charging stations, Partner Plans are important in the establishment of a robust workplace charging strategy. </a:t>
            </a:r>
          </a:p>
          <a:p>
            <a:pPr defTabSz="931774" eaLnBrk="0" fontAlgn="base" hangingPunct="0">
              <a:spcBef>
                <a:spcPct val="30000"/>
              </a:spcBef>
              <a:spcAft>
                <a:spcPct val="0"/>
              </a:spcAft>
              <a:defRPr/>
            </a:pPr>
            <a:endParaRPr lang="en-US" dirty="0"/>
          </a:p>
          <a:p>
            <a:pPr defTabSz="931774" eaLnBrk="0" fontAlgn="base" hangingPunct="0">
              <a:spcBef>
                <a:spcPct val="30000"/>
              </a:spcBef>
              <a:spcAft>
                <a:spcPct val="0"/>
              </a:spcAft>
              <a:defRPr/>
            </a:pPr>
            <a:r>
              <a:rPr lang="en-US" dirty="0"/>
              <a:t>Utilizing best practices to develop the Partner Plan will help minimize barriers and smooth the way towards installing workplace charging at your organization and managing a workplace charging program. At DOE, we draw upon lessons learned from submitted plans and promote these best practices to other Partners. </a:t>
            </a:r>
          </a:p>
          <a:p>
            <a:pPr defTabSz="931774" eaLnBrk="0" fontAlgn="base" hangingPunct="0">
              <a:spcBef>
                <a:spcPct val="30000"/>
              </a:spcBef>
              <a:spcAft>
                <a:spcPct val="0"/>
              </a:spcAft>
              <a:defRPr/>
            </a:pPr>
            <a:endParaRPr lang="en-US" dirty="0"/>
          </a:p>
          <a:p>
            <a:pPr defTabSz="931774" eaLnBrk="0" fontAlgn="base" hangingPunct="0">
              <a:spcBef>
                <a:spcPct val="30000"/>
              </a:spcBef>
              <a:spcAft>
                <a:spcPct val="0"/>
              </a:spcAft>
              <a:defRPr/>
            </a:pPr>
            <a:r>
              <a:rPr lang="en-US" dirty="0"/>
              <a:t>One of the key parts of this </a:t>
            </a:r>
            <a:r>
              <a:rPr lang="en-US" dirty="0" smtClean="0"/>
              <a:t>plan is “Management and Policy” and focuses on establishing an </a:t>
            </a:r>
            <a:r>
              <a:rPr lang="en-US" sz="1200" b="0" i="0" u="none" strike="noStrike" kern="1200" baseline="0" dirty="0" smtClean="0">
                <a:solidFill>
                  <a:schemeClr val="tx1"/>
                </a:solidFill>
                <a:latin typeface="+mn-lt"/>
                <a:ea typeface="+mn-ea"/>
                <a:cs typeface="+mn-cs"/>
              </a:rPr>
              <a:t>internal company policy that will address all aspects of a well-managed workplace charging program</a:t>
            </a:r>
            <a:r>
              <a:rPr lang="en-US" dirty="0" smtClean="0"/>
              <a:t>.</a:t>
            </a:r>
          </a:p>
          <a:p>
            <a:pPr defTabSz="931774" eaLnBrk="0" fontAlgn="base" hangingPunct="0">
              <a:spcBef>
                <a:spcPct val="30000"/>
              </a:spcBef>
              <a:spcAft>
                <a:spcPct val="0"/>
              </a:spcAft>
              <a:defRPr/>
            </a:pPr>
            <a:endParaRPr lang="en-US" dirty="0"/>
          </a:p>
          <a:p>
            <a:pPr defTabSz="931774" eaLnBrk="0" fontAlgn="base" hangingPunct="0">
              <a:spcBef>
                <a:spcPct val="30000"/>
              </a:spcBef>
              <a:spcAft>
                <a:spcPct val="0"/>
              </a:spcAft>
              <a:defRPr/>
            </a:pPr>
            <a:r>
              <a:rPr lang="en-US" dirty="0" smtClean="0"/>
              <a:t>For our partners on the call</a:t>
            </a:r>
            <a:r>
              <a:rPr lang="en-US" baseline="0" dirty="0" smtClean="0"/>
              <a:t> today, d</a:t>
            </a:r>
            <a:r>
              <a:rPr lang="en-US" dirty="0" smtClean="0"/>
              <a:t>on’t </a:t>
            </a:r>
            <a:r>
              <a:rPr lang="en-US" dirty="0"/>
              <a:t>forget that you can always talk to your account manager about your workplace charging plan. </a:t>
            </a:r>
          </a:p>
          <a:p>
            <a:pPr defTabSz="931774" eaLnBrk="0" fontAlgn="base" hangingPunct="0">
              <a:spcBef>
                <a:spcPct val="30000"/>
              </a:spcBef>
              <a:spcAft>
                <a:spcPct val="0"/>
              </a:spcAft>
              <a:defRPr/>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E05DEF08-1D39-41C4-A77F-3FF6F79B2C6C}" type="slidenum">
              <a:rPr lang="en-US" smtClean="0"/>
              <a:t>5</a:t>
            </a:fld>
            <a:endParaRPr lang="en-US"/>
          </a:p>
        </p:txBody>
      </p:sp>
    </p:spTree>
    <p:extLst>
      <p:ext uri="{BB962C8B-B14F-4D97-AF65-F5344CB8AC3E}">
        <p14:creationId xmlns:p14="http://schemas.microsoft.com/office/powerpoint/2010/main" val="889640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encourage you to browse the new “Managing Workplace Charging” section of our website for useful templates and resources to assist you in your efforts. </a:t>
            </a:r>
          </a:p>
          <a:p>
            <a:endParaRPr lang="en-US" baseline="0" dirty="0" smtClean="0"/>
          </a:p>
        </p:txBody>
      </p:sp>
      <p:sp>
        <p:nvSpPr>
          <p:cNvPr id="4" name="Slide Number Placeholder 3"/>
          <p:cNvSpPr>
            <a:spLocks noGrp="1"/>
          </p:cNvSpPr>
          <p:nvPr>
            <p:ph type="sldNum" sz="quarter" idx="10"/>
          </p:nvPr>
        </p:nvSpPr>
        <p:spPr/>
        <p:txBody>
          <a:bodyPr/>
          <a:lstStyle/>
          <a:p>
            <a:fld id="{E05DEF08-1D39-41C4-A77F-3FF6F79B2C6C}" type="slidenum">
              <a:rPr lang="en-US" smtClean="0"/>
              <a:t>6</a:t>
            </a:fld>
            <a:endParaRPr lang="en-US"/>
          </a:p>
        </p:txBody>
      </p:sp>
    </p:spTree>
    <p:extLst>
      <p:ext uri="{BB962C8B-B14F-4D97-AF65-F5344CB8AC3E}">
        <p14:creationId xmlns:p14="http://schemas.microsoft.com/office/powerpoint/2010/main" val="1240942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DOE’s PEV Handbook for Workplace Charging Hosts,</a:t>
            </a:r>
            <a:r>
              <a:rPr lang="en-US" baseline="0" dirty="0" smtClean="0"/>
              <a:t> which serves as a good high-level overview of workplace charging, there are a lot of great resources that dig down into workplace charging management policy issues. </a:t>
            </a:r>
          </a:p>
          <a:p>
            <a:endParaRPr lang="en-US" baseline="0" dirty="0" smtClean="0"/>
          </a:p>
          <a:p>
            <a:r>
              <a:rPr lang="en-US" baseline="0" dirty="0" smtClean="0"/>
              <a:t>On our website you can find sample workplace charging policies and employee agreements and focused resources from some of our Workplace Charging Challenge ambassadors that deal with specific management issues. For example, Advanced Energy worked with employers in North Carolina to develop a workplace charging policy guide and the CA PEV Collaborative looked and management policy in 20 employer case studies. Lastly, Plug In America recently published a well-received pricing guide that reviews the pros and cons of providing free workplace charging.</a:t>
            </a:r>
          </a:p>
          <a:p>
            <a:endParaRPr lang="en-US" baseline="0" dirty="0" smtClean="0"/>
          </a:p>
          <a:p>
            <a:r>
              <a:rPr lang="en-US" baseline="0" dirty="0" smtClean="0"/>
              <a:t>We encourage you to check out these resources as you work to establish and evaluate the management of your workplace charging program.</a:t>
            </a:r>
          </a:p>
          <a:p>
            <a:endParaRPr lang="en-US" baseline="0" dirty="0" smtClean="0"/>
          </a:p>
        </p:txBody>
      </p:sp>
      <p:sp>
        <p:nvSpPr>
          <p:cNvPr id="4" name="Slide Number Placeholder 3"/>
          <p:cNvSpPr>
            <a:spLocks noGrp="1"/>
          </p:cNvSpPr>
          <p:nvPr>
            <p:ph type="sldNum" sz="quarter" idx="10"/>
          </p:nvPr>
        </p:nvSpPr>
        <p:spPr/>
        <p:txBody>
          <a:bodyPr/>
          <a:lstStyle/>
          <a:p>
            <a:fld id="{E05DEF08-1D39-41C4-A77F-3FF6F79B2C6C}" type="slidenum">
              <a:rPr lang="en-US" smtClean="0"/>
              <a:t>7</a:t>
            </a:fld>
            <a:endParaRPr lang="en-US"/>
          </a:p>
        </p:txBody>
      </p:sp>
    </p:spTree>
    <p:extLst>
      <p:ext uri="{BB962C8B-B14F-4D97-AF65-F5344CB8AC3E}">
        <p14:creationId xmlns:p14="http://schemas.microsoft.com/office/powerpoint/2010/main" val="3618159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are not already a Challenge partner and you want to learn more, please visit our website or email us to learn how you can join! </a:t>
            </a:r>
          </a:p>
          <a:p>
            <a:endParaRPr lang="en-US" baseline="0" dirty="0" smtClean="0"/>
          </a:p>
          <a:p>
            <a:r>
              <a:rPr lang="en-US" baseline="0" dirty="0" smtClean="0"/>
              <a:t>Thank you, again, for joining today, and now I’d like to introduce today’s featured speakers.</a:t>
            </a:r>
            <a:endParaRPr lang="en-US" dirty="0"/>
          </a:p>
        </p:txBody>
      </p:sp>
      <p:sp>
        <p:nvSpPr>
          <p:cNvPr id="4" name="Slide Number Placeholder 3"/>
          <p:cNvSpPr>
            <a:spLocks noGrp="1"/>
          </p:cNvSpPr>
          <p:nvPr>
            <p:ph type="sldNum" sz="quarter" idx="10"/>
          </p:nvPr>
        </p:nvSpPr>
        <p:spPr/>
        <p:txBody>
          <a:bodyPr/>
          <a:lstStyle/>
          <a:p>
            <a:fld id="{E05DEF08-1D39-41C4-A77F-3FF6F79B2C6C}" type="slidenum">
              <a:rPr lang="en-US" smtClean="0"/>
              <a:t>8</a:t>
            </a:fld>
            <a:endParaRPr lang="en-US"/>
          </a:p>
        </p:txBody>
      </p:sp>
    </p:spTree>
    <p:extLst>
      <p:ext uri="{BB962C8B-B14F-4D97-AF65-F5344CB8AC3E}">
        <p14:creationId xmlns:p14="http://schemas.microsoft.com/office/powerpoint/2010/main" val="25953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ltLang="ja-JP" sz="1200" b="0" i="0" u="none" strike="noStrike" kern="1200" baseline="0" dirty="0" smtClean="0">
                <a:solidFill>
                  <a:schemeClr val="tx1"/>
                </a:solidFill>
                <a:latin typeface="+mn-lt"/>
                <a:ea typeface="+mn-ea"/>
                <a:cs typeface="+mn-cs"/>
              </a:rPr>
              <a:t>We’re pleased to have three excellent partner representatives on the webinar with us today:</a:t>
            </a:r>
          </a:p>
          <a:p>
            <a:pPr rtl="0"/>
            <a:endParaRPr lang="en-US" altLang="ja-JP" sz="1200" b="0" i="0" u="none" strike="noStrike" kern="1200" baseline="0" dirty="0" smtClean="0">
              <a:solidFill>
                <a:schemeClr val="tx1"/>
              </a:solidFill>
              <a:latin typeface="+mn-lt"/>
              <a:ea typeface="+mn-ea"/>
              <a:cs typeface="+mn-cs"/>
            </a:endParaRPr>
          </a:p>
          <a:p>
            <a:pPr rtl="0"/>
            <a:r>
              <a:rPr lang="en-US" altLang="ja-JP" sz="1200" b="1" i="0" u="none" strike="noStrike" kern="1200" baseline="0" dirty="0" smtClean="0">
                <a:solidFill>
                  <a:schemeClr val="tx1"/>
                </a:solidFill>
                <a:latin typeface="+mn-lt"/>
                <a:ea typeface="+mn-ea"/>
                <a:cs typeface="+mn-cs"/>
              </a:rPr>
              <a:t>Frank Marino</a:t>
            </a:r>
            <a:endParaRPr lang="en-US" altLang="ja-JP" sz="1200" b="0" i="0" u="none" strike="noStrike" kern="1200" baseline="0" dirty="0" smtClean="0">
              <a:solidFill>
                <a:schemeClr val="tx1"/>
              </a:solidFill>
              <a:latin typeface="+mn-lt"/>
              <a:ea typeface="+mn-ea"/>
              <a:cs typeface="+mn-cs"/>
            </a:endParaRPr>
          </a:p>
          <a:p>
            <a:pPr rtl="0"/>
            <a:r>
              <a:rPr lang="en-US" altLang="ja-JP" sz="1200" b="0" i="0" u="none" strike="noStrike" kern="1200" baseline="0" dirty="0" smtClean="0">
                <a:solidFill>
                  <a:schemeClr val="tx1"/>
                </a:solidFill>
                <a:latin typeface="+mn-lt"/>
                <a:ea typeface="+mn-ea"/>
                <a:cs typeface="+mn-cs"/>
              </a:rPr>
              <a:t>Frank Marino is a Senior Corporate Environmental, Health, Safety and Sustainability Manager at Raytheon, where he is responsible for developing and implementing EHSS programs for the company. He has over 30 years of experience in industrial environmental, health, safety and sustainability management, including the manufacture of computers, appliances, military hardware and aircraft. Frank led the enterprise effort at Raytheon to install electric vehicle charging stations. Raytheon has been a partner since 2013 and Frank has been an invaluable resource to DOE as the Workplace Charging Challenge has evolved over the past couple of years. </a:t>
            </a:r>
          </a:p>
          <a:p>
            <a:pPr rtl="0"/>
            <a:endParaRPr lang="en-US" altLang="ja-JP" sz="1200" b="1" i="0" u="none" strike="noStrike" kern="1200" baseline="0" dirty="0" smtClean="0">
              <a:solidFill>
                <a:schemeClr val="tx1"/>
              </a:solidFill>
              <a:latin typeface="+mn-lt"/>
              <a:ea typeface="+mn-ea"/>
              <a:cs typeface="+mn-cs"/>
            </a:endParaRPr>
          </a:p>
          <a:p>
            <a:pPr rtl="0"/>
            <a:r>
              <a:rPr lang="en-US" altLang="ja-JP" sz="1200" b="1" i="0" u="none" strike="noStrike" kern="1200" baseline="0" dirty="0" smtClean="0">
                <a:solidFill>
                  <a:schemeClr val="tx1"/>
                </a:solidFill>
                <a:latin typeface="+mn-lt"/>
                <a:ea typeface="+mn-ea"/>
                <a:cs typeface="+mn-cs"/>
              </a:rPr>
              <a:t>Zane </a:t>
            </a:r>
            <a:r>
              <a:rPr lang="en-US" altLang="ja-JP" sz="1200" b="1" i="0" u="none" strike="noStrike" kern="1200" baseline="0" dirty="0" err="1" smtClean="0">
                <a:solidFill>
                  <a:schemeClr val="tx1"/>
                </a:solidFill>
                <a:latin typeface="+mn-lt"/>
                <a:ea typeface="+mn-ea"/>
                <a:cs typeface="+mn-cs"/>
              </a:rPr>
              <a:t>Lichtneger</a:t>
            </a:r>
            <a:r>
              <a:rPr lang="en-US" altLang="ja-JP" sz="1200" b="0" i="0" u="none" strike="noStrike" kern="1200" baseline="0" dirty="0" smtClean="0">
                <a:solidFill>
                  <a:schemeClr val="tx1"/>
                </a:solidFill>
                <a:latin typeface="+mn-lt"/>
                <a:ea typeface="+mn-ea"/>
                <a:cs typeface="+mn-cs"/>
              </a:rPr>
              <a:t> </a:t>
            </a:r>
            <a:r>
              <a:rPr lang="en-US" altLang="ja-JP" sz="1200" b="0" i="1" u="none" strike="noStrike" kern="1200" baseline="0" dirty="0" smtClean="0">
                <a:solidFill>
                  <a:schemeClr val="tx1"/>
                </a:solidFill>
                <a:latin typeface="+mn-lt"/>
                <a:ea typeface="+mn-ea"/>
                <a:cs typeface="+mn-cs"/>
              </a:rPr>
              <a:t>(</a:t>
            </a:r>
            <a:r>
              <a:rPr lang="en-US" altLang="ja-JP" sz="1200" b="0" i="1" u="none" strike="noStrike" kern="1200" baseline="0" dirty="0" err="1" smtClean="0">
                <a:solidFill>
                  <a:schemeClr val="tx1"/>
                </a:solidFill>
                <a:latin typeface="+mn-lt"/>
                <a:ea typeface="+mn-ea"/>
                <a:cs typeface="+mn-cs"/>
              </a:rPr>
              <a:t>Likt</a:t>
            </a:r>
            <a:r>
              <a:rPr lang="en-US" altLang="ja-JP" sz="1200" b="0" i="1" u="none" strike="noStrike" kern="1200" baseline="0" dirty="0" smtClean="0">
                <a:solidFill>
                  <a:schemeClr val="tx1"/>
                </a:solidFill>
                <a:latin typeface="+mn-lt"/>
                <a:ea typeface="+mn-ea"/>
                <a:cs typeface="+mn-cs"/>
              </a:rPr>
              <a:t>-nay-</a:t>
            </a:r>
            <a:r>
              <a:rPr lang="en-US" altLang="ja-JP" sz="1200" b="0" i="1" u="none" strike="noStrike" kern="1200" baseline="0" dirty="0" err="1" smtClean="0">
                <a:solidFill>
                  <a:schemeClr val="tx1"/>
                </a:solidFill>
                <a:latin typeface="+mn-lt"/>
                <a:ea typeface="+mn-ea"/>
                <a:cs typeface="+mn-cs"/>
              </a:rPr>
              <a:t>ger</a:t>
            </a:r>
            <a:r>
              <a:rPr lang="en-US" altLang="ja-JP" sz="1200" b="0" i="1" u="none" strike="noStrike" kern="1200" baseline="0" dirty="0" smtClean="0">
                <a:solidFill>
                  <a:schemeClr val="tx1"/>
                </a:solidFill>
                <a:latin typeface="+mn-lt"/>
                <a:ea typeface="+mn-ea"/>
                <a:cs typeface="+mn-cs"/>
              </a:rPr>
              <a:t>)</a:t>
            </a:r>
            <a:endParaRPr lang="en-US" altLang="ja-JP" sz="1200" b="1" i="0" u="none" strike="noStrike" kern="1200" baseline="0" dirty="0" smtClean="0">
              <a:solidFill>
                <a:schemeClr val="tx1"/>
              </a:solidFill>
              <a:latin typeface="+mn-lt"/>
              <a:ea typeface="+mn-ea"/>
              <a:cs typeface="+mn-cs"/>
            </a:endParaRPr>
          </a:p>
          <a:p>
            <a:pPr rtl="0"/>
            <a:r>
              <a:rPr lang="en-US" altLang="ja-JP" sz="1200" b="0" i="0" u="none" strike="noStrike" kern="1200" baseline="0" dirty="0" smtClean="0">
                <a:solidFill>
                  <a:schemeClr val="tx1"/>
                </a:solidFill>
                <a:latin typeface="+mn-lt"/>
                <a:ea typeface="+mn-ea"/>
                <a:cs typeface="+mn-cs"/>
              </a:rPr>
              <a:t>Zane </a:t>
            </a:r>
            <a:r>
              <a:rPr lang="en-US" altLang="ja-JP" sz="1200" b="0" i="0" u="none" strike="noStrike" kern="1200" baseline="0" dirty="0" err="1" smtClean="0">
                <a:solidFill>
                  <a:schemeClr val="tx1"/>
                </a:solidFill>
                <a:latin typeface="+mn-lt"/>
                <a:ea typeface="+mn-ea"/>
                <a:cs typeface="+mn-cs"/>
              </a:rPr>
              <a:t>Lichtneger</a:t>
            </a:r>
            <a:r>
              <a:rPr lang="en-US" altLang="ja-JP" sz="1200" b="0" i="0" u="none" strike="noStrike" kern="1200" baseline="0" dirty="0" smtClean="0">
                <a:solidFill>
                  <a:schemeClr val="tx1"/>
                </a:solidFill>
                <a:latin typeface="+mn-lt"/>
                <a:ea typeface="+mn-ea"/>
                <a:cs typeface="+mn-cs"/>
              </a:rPr>
              <a:t> is a Sustainability Analyst at SAS Institute where he has worked since 2011. In this role, he facilitates the collection and validation of greenhouse gas inventory, measurements and analysis related to Scope 1, 2 and 3 emissions among many other things. Zane received his Bachelor</a:t>
            </a:r>
            <a:r>
              <a:rPr lang="fr-FR" altLang="ja-JP" sz="1200" b="0" i="0" u="none" strike="noStrike" kern="1200" baseline="0" dirty="0" smtClean="0">
                <a:solidFill>
                  <a:schemeClr val="tx1"/>
                </a:solidFill>
                <a:latin typeface="+mn-lt"/>
                <a:ea typeface="+mn-ea"/>
                <a:cs typeface="+mn-cs"/>
              </a:rPr>
              <a:t>’s </a:t>
            </a:r>
            <a:r>
              <a:rPr lang="fr-FR" altLang="ja-JP" sz="1200" b="0" i="0" u="none" strike="noStrike" kern="1200" baseline="0" dirty="0" err="1" smtClean="0">
                <a:solidFill>
                  <a:schemeClr val="tx1"/>
                </a:solidFill>
                <a:latin typeface="+mn-lt"/>
                <a:ea typeface="+mn-ea"/>
                <a:cs typeface="+mn-cs"/>
              </a:rPr>
              <a:t>degree</a:t>
            </a:r>
            <a:r>
              <a:rPr lang="fr-FR" altLang="ja-JP" sz="1200" b="0" i="0" u="none" strike="noStrike" kern="1200" baseline="0" dirty="0" smtClean="0">
                <a:solidFill>
                  <a:schemeClr val="tx1"/>
                </a:solidFill>
                <a:latin typeface="+mn-lt"/>
                <a:ea typeface="+mn-ea"/>
                <a:cs typeface="+mn-cs"/>
              </a:rPr>
              <a:t> in </a:t>
            </a:r>
            <a:r>
              <a:rPr lang="fr-FR" altLang="ja-JP" sz="1200" b="0" i="0" u="none" strike="noStrike" kern="1200" baseline="0" dirty="0" err="1" smtClean="0">
                <a:solidFill>
                  <a:schemeClr val="tx1"/>
                </a:solidFill>
                <a:latin typeface="+mn-lt"/>
                <a:ea typeface="+mn-ea"/>
                <a:cs typeface="+mn-cs"/>
              </a:rPr>
              <a:t>Environmental</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Technology</a:t>
            </a:r>
            <a:r>
              <a:rPr lang="fr-FR" altLang="ja-JP" sz="1200" b="0" i="0" u="none" strike="noStrike" kern="1200" baseline="0" dirty="0" smtClean="0">
                <a:solidFill>
                  <a:schemeClr val="tx1"/>
                </a:solidFill>
                <a:latin typeface="+mn-lt"/>
                <a:ea typeface="+mn-ea"/>
                <a:cs typeface="+mn-cs"/>
              </a:rPr>
              <a:t> and Management </a:t>
            </a:r>
            <a:r>
              <a:rPr lang="fr-FR" altLang="ja-JP" sz="1200" b="0" i="0" u="none" strike="noStrike" kern="1200" baseline="0" dirty="0" err="1" smtClean="0">
                <a:solidFill>
                  <a:schemeClr val="tx1"/>
                </a:solidFill>
                <a:latin typeface="+mn-lt"/>
                <a:ea typeface="+mn-ea"/>
                <a:cs typeface="+mn-cs"/>
              </a:rPr>
              <a:t>from</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North</a:t>
            </a:r>
            <a:r>
              <a:rPr lang="fr-FR" altLang="ja-JP" sz="1200" b="0" i="0" u="none" strike="noStrike" kern="1200" baseline="0" dirty="0" smtClean="0">
                <a:solidFill>
                  <a:schemeClr val="tx1"/>
                </a:solidFill>
                <a:latin typeface="+mn-lt"/>
                <a:ea typeface="+mn-ea"/>
                <a:cs typeface="+mn-cs"/>
              </a:rPr>
              <a:t> Carolina State </a:t>
            </a:r>
            <a:r>
              <a:rPr lang="fr-FR" altLang="ja-JP" sz="1200" b="0" i="0" u="none" strike="noStrike" kern="1200" baseline="0" dirty="0" err="1" smtClean="0">
                <a:solidFill>
                  <a:schemeClr val="tx1"/>
                </a:solidFill>
                <a:latin typeface="+mn-lt"/>
                <a:ea typeface="+mn-ea"/>
                <a:cs typeface="+mn-cs"/>
              </a:rPr>
              <a:t>University</a:t>
            </a:r>
            <a:r>
              <a:rPr lang="fr-FR" altLang="ja-JP" sz="1200" b="0" i="0" u="none" strike="noStrike" kern="1200" baseline="0" dirty="0" smtClean="0">
                <a:solidFill>
                  <a:schemeClr val="tx1"/>
                </a:solidFill>
                <a:latin typeface="+mn-lt"/>
                <a:ea typeface="+mn-ea"/>
                <a:cs typeface="+mn-cs"/>
              </a:rPr>
              <a:t>. </a:t>
            </a:r>
            <a:endParaRPr lang="fr-FR" altLang="ja-JP" sz="1200" b="1" i="0" u="none" strike="noStrike" kern="1200" baseline="0" dirty="0" smtClean="0">
              <a:solidFill>
                <a:schemeClr val="tx1"/>
              </a:solidFill>
              <a:latin typeface="+mn-lt"/>
              <a:ea typeface="+mn-ea"/>
              <a:cs typeface="+mn-cs"/>
            </a:endParaRPr>
          </a:p>
          <a:p>
            <a:pPr rtl="0"/>
            <a:endParaRPr lang="fr-FR" altLang="ja-JP" sz="1200" b="1" i="0" u="none" strike="noStrike" kern="1200" baseline="0" dirty="0" smtClean="0">
              <a:solidFill>
                <a:schemeClr val="tx1"/>
              </a:solidFill>
              <a:latin typeface="+mn-lt"/>
              <a:ea typeface="+mn-ea"/>
              <a:cs typeface="+mn-cs"/>
            </a:endParaRPr>
          </a:p>
          <a:p>
            <a:pPr rtl="0"/>
            <a:r>
              <a:rPr lang="fr-FR" altLang="ja-JP" sz="1200" b="1" i="0" u="none" strike="noStrike" kern="1200" baseline="0" dirty="0" err="1" smtClean="0">
                <a:solidFill>
                  <a:schemeClr val="tx1"/>
                </a:solidFill>
                <a:latin typeface="+mn-lt"/>
                <a:ea typeface="+mn-ea"/>
                <a:cs typeface="+mn-cs"/>
              </a:rPr>
              <a:t>Rajit</a:t>
            </a:r>
            <a:r>
              <a:rPr lang="fr-FR" altLang="ja-JP" sz="1200" b="1" i="0" u="none" strike="noStrike" kern="1200" baseline="0" dirty="0" smtClean="0">
                <a:solidFill>
                  <a:schemeClr val="tx1"/>
                </a:solidFill>
                <a:latin typeface="+mn-lt"/>
                <a:ea typeface="+mn-ea"/>
                <a:cs typeface="+mn-cs"/>
              </a:rPr>
              <a:t> </a:t>
            </a:r>
            <a:r>
              <a:rPr lang="fr-FR" altLang="ja-JP" sz="1200" b="1" i="0" u="none" strike="noStrike" kern="1200" baseline="0" dirty="0" err="1" smtClean="0">
                <a:solidFill>
                  <a:schemeClr val="tx1"/>
                </a:solidFill>
                <a:latin typeface="+mn-lt"/>
                <a:ea typeface="+mn-ea"/>
                <a:cs typeface="+mn-cs"/>
              </a:rPr>
              <a:t>Gadh</a:t>
            </a:r>
            <a:r>
              <a:rPr lang="fr-FR" altLang="ja-JP" sz="1200" b="1" i="0" u="none" strike="noStrike" kern="1200" baseline="0" dirty="0" smtClean="0">
                <a:solidFill>
                  <a:schemeClr val="tx1"/>
                </a:solidFill>
                <a:latin typeface="+mn-lt"/>
                <a:ea typeface="+mn-ea"/>
                <a:cs typeface="+mn-cs"/>
              </a:rPr>
              <a:t> </a:t>
            </a:r>
            <a:r>
              <a:rPr lang="fr-FR" altLang="ja-JP" sz="1200" b="0" i="1" u="none" strike="noStrike" kern="1200" baseline="0" dirty="0" smtClean="0">
                <a:solidFill>
                  <a:schemeClr val="tx1"/>
                </a:solidFill>
                <a:latin typeface="+mn-lt"/>
                <a:ea typeface="+mn-ea"/>
                <a:cs typeface="+mn-cs"/>
              </a:rPr>
              <a:t>(</a:t>
            </a:r>
            <a:r>
              <a:rPr lang="fr-FR" altLang="ja-JP" sz="1200" b="0" i="1" u="none" strike="noStrike" kern="1200" baseline="0" dirty="0" err="1" smtClean="0">
                <a:solidFill>
                  <a:schemeClr val="tx1"/>
                </a:solidFill>
                <a:latin typeface="+mn-lt"/>
                <a:ea typeface="+mn-ea"/>
                <a:cs typeface="+mn-cs"/>
              </a:rPr>
              <a:t>Raw-jeet</a:t>
            </a:r>
            <a:r>
              <a:rPr lang="fr-FR" altLang="ja-JP" sz="1200" b="0" i="1" u="none" strike="noStrike" kern="1200" baseline="0" dirty="0" smtClean="0">
                <a:solidFill>
                  <a:schemeClr val="tx1"/>
                </a:solidFill>
                <a:latin typeface="+mn-lt"/>
                <a:ea typeface="+mn-ea"/>
                <a:cs typeface="+mn-cs"/>
              </a:rPr>
              <a:t> </a:t>
            </a:r>
            <a:r>
              <a:rPr lang="fr-FR" altLang="ja-JP" sz="1200" b="0" i="1" u="none" strike="noStrike" kern="1200" baseline="0" dirty="0" err="1" smtClean="0">
                <a:solidFill>
                  <a:schemeClr val="tx1"/>
                </a:solidFill>
                <a:latin typeface="+mn-lt"/>
                <a:ea typeface="+mn-ea"/>
                <a:cs typeface="+mn-cs"/>
              </a:rPr>
              <a:t>Gawd</a:t>
            </a:r>
            <a:r>
              <a:rPr lang="fr-FR" altLang="ja-JP" sz="1200" b="0" i="1" u="none" strike="noStrike" kern="1200" baseline="0" dirty="0" smtClean="0">
                <a:solidFill>
                  <a:schemeClr val="tx1"/>
                </a:solidFill>
                <a:latin typeface="+mn-lt"/>
                <a:ea typeface="+mn-ea"/>
                <a:cs typeface="+mn-cs"/>
              </a:rPr>
              <a:t>)</a:t>
            </a:r>
            <a:endParaRPr lang="fr-FR" altLang="ja-JP" sz="1200" b="1" i="0" u="none" strike="noStrike" kern="1200" baseline="0" dirty="0" smtClean="0">
              <a:solidFill>
                <a:schemeClr val="tx1"/>
              </a:solidFill>
              <a:latin typeface="+mn-lt"/>
              <a:ea typeface="+mn-ea"/>
              <a:cs typeface="+mn-cs"/>
            </a:endParaRPr>
          </a:p>
          <a:p>
            <a:pPr rtl="0"/>
            <a:r>
              <a:rPr lang="fr-FR" altLang="ja-JP" sz="1200" b="0" i="0" u="none" strike="noStrike" kern="1200" baseline="0" dirty="0" smtClean="0">
                <a:solidFill>
                  <a:schemeClr val="tx1"/>
                </a:solidFill>
                <a:latin typeface="+mn-lt"/>
                <a:ea typeface="+mn-ea"/>
                <a:cs typeface="+mn-cs"/>
              </a:rPr>
              <a:t>Dr. </a:t>
            </a:r>
            <a:r>
              <a:rPr lang="fr-FR" altLang="ja-JP" sz="1200" b="0" i="0" u="none" strike="noStrike" kern="1200" baseline="0" dirty="0" err="1" smtClean="0">
                <a:solidFill>
                  <a:schemeClr val="tx1"/>
                </a:solidFill>
                <a:latin typeface="+mn-lt"/>
                <a:ea typeface="+mn-ea"/>
                <a:cs typeface="+mn-cs"/>
              </a:rPr>
              <a:t>Rajit</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Gadh</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is</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Professor</a:t>
            </a:r>
            <a:r>
              <a:rPr lang="fr-FR" altLang="ja-JP" sz="1200" b="0" i="0" u="none" strike="noStrike" kern="1200" baseline="0" dirty="0" smtClean="0">
                <a:solidFill>
                  <a:schemeClr val="tx1"/>
                </a:solidFill>
                <a:latin typeface="+mn-lt"/>
                <a:ea typeface="+mn-ea"/>
                <a:cs typeface="+mn-cs"/>
              </a:rPr>
              <a:t> of the Henry </a:t>
            </a:r>
            <a:r>
              <a:rPr lang="fr-FR" altLang="ja-JP" sz="1200" b="0" i="0" u="none" strike="noStrike" kern="1200" baseline="0" dirty="0" err="1" smtClean="0">
                <a:solidFill>
                  <a:schemeClr val="tx1"/>
                </a:solidFill>
                <a:latin typeface="+mn-lt"/>
                <a:ea typeface="+mn-ea"/>
                <a:cs typeface="+mn-cs"/>
              </a:rPr>
              <a:t>Samueli</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School</a:t>
            </a:r>
            <a:r>
              <a:rPr lang="fr-FR" altLang="ja-JP" sz="1200" b="0" i="0" u="none" strike="noStrike" kern="1200" baseline="0" dirty="0" smtClean="0">
                <a:solidFill>
                  <a:schemeClr val="tx1"/>
                </a:solidFill>
                <a:latin typeface="+mn-lt"/>
                <a:ea typeface="+mn-ea"/>
                <a:cs typeface="+mn-cs"/>
              </a:rPr>
              <a:t> of Engineering and </a:t>
            </a:r>
            <a:r>
              <a:rPr lang="fr-FR" altLang="ja-JP" sz="1200" b="0" i="0" u="none" strike="noStrike" kern="1200" baseline="0" dirty="0" err="1" smtClean="0">
                <a:solidFill>
                  <a:schemeClr val="tx1"/>
                </a:solidFill>
                <a:latin typeface="+mn-lt"/>
                <a:ea typeface="+mn-ea"/>
                <a:cs typeface="+mn-cs"/>
              </a:rPr>
              <a:t>Applied</a:t>
            </a:r>
            <a:r>
              <a:rPr lang="fr-FR" altLang="ja-JP" sz="1200" b="0" i="0" u="none" strike="noStrike" kern="1200" baseline="0" dirty="0" smtClean="0">
                <a:solidFill>
                  <a:schemeClr val="tx1"/>
                </a:solidFill>
                <a:latin typeface="+mn-lt"/>
                <a:ea typeface="+mn-ea"/>
                <a:cs typeface="+mn-cs"/>
              </a:rPr>
              <a:t> Science </a:t>
            </a:r>
            <a:r>
              <a:rPr lang="fr-FR" altLang="ja-JP" sz="1200" b="0" i="0" u="none" strike="noStrike" kern="1200" baseline="0" dirty="0" err="1" smtClean="0">
                <a:solidFill>
                  <a:schemeClr val="tx1"/>
                </a:solidFill>
                <a:latin typeface="+mn-lt"/>
                <a:ea typeface="+mn-ea"/>
                <a:cs typeface="+mn-cs"/>
              </a:rPr>
              <a:t>at</a:t>
            </a:r>
            <a:r>
              <a:rPr lang="fr-FR" altLang="ja-JP" sz="1200" b="0" i="0" u="none" strike="noStrike" kern="1200" baseline="0" dirty="0" smtClean="0">
                <a:solidFill>
                  <a:schemeClr val="tx1"/>
                </a:solidFill>
                <a:latin typeface="+mn-lt"/>
                <a:ea typeface="+mn-ea"/>
                <a:cs typeface="+mn-cs"/>
              </a:rPr>
              <a:t> UCLA, </a:t>
            </a:r>
            <a:r>
              <a:rPr lang="fr-FR" altLang="ja-JP" sz="1200" b="0" i="0" u="none" strike="noStrike" kern="1200" baseline="0" dirty="0" err="1" smtClean="0">
                <a:solidFill>
                  <a:schemeClr val="tx1"/>
                </a:solidFill>
                <a:latin typeface="+mn-lt"/>
                <a:ea typeface="+mn-ea"/>
                <a:cs typeface="+mn-cs"/>
              </a:rPr>
              <a:t>Founder</a:t>
            </a:r>
            <a:r>
              <a:rPr lang="fr-FR" altLang="ja-JP" sz="1200" b="0" i="0" u="none" strike="noStrike" kern="1200" baseline="0" dirty="0" smtClean="0">
                <a:solidFill>
                  <a:schemeClr val="tx1"/>
                </a:solidFill>
                <a:latin typeface="+mn-lt"/>
                <a:ea typeface="+mn-ea"/>
                <a:cs typeface="+mn-cs"/>
              </a:rPr>
              <a:t> and </a:t>
            </a:r>
            <a:r>
              <a:rPr lang="fr-FR" altLang="ja-JP" sz="1200" b="0" i="0" u="none" strike="noStrike" kern="1200" baseline="0" dirty="0" err="1" smtClean="0">
                <a:solidFill>
                  <a:schemeClr val="tx1"/>
                </a:solidFill>
                <a:latin typeface="+mn-lt"/>
                <a:ea typeface="+mn-ea"/>
                <a:cs typeface="+mn-cs"/>
              </a:rPr>
              <a:t>Director</a:t>
            </a:r>
            <a:r>
              <a:rPr lang="fr-FR" altLang="ja-JP" sz="1200" b="0" i="0" u="none" strike="noStrike" kern="1200" baseline="0" dirty="0" smtClean="0">
                <a:solidFill>
                  <a:schemeClr val="tx1"/>
                </a:solidFill>
                <a:latin typeface="+mn-lt"/>
                <a:ea typeface="+mn-ea"/>
                <a:cs typeface="+mn-cs"/>
              </a:rPr>
              <a:t> the Smart </a:t>
            </a:r>
            <a:r>
              <a:rPr lang="fr-FR" altLang="ja-JP" sz="1200" b="0" i="0" u="none" strike="noStrike" kern="1200" baseline="0" dirty="0" err="1" smtClean="0">
                <a:solidFill>
                  <a:schemeClr val="tx1"/>
                </a:solidFill>
                <a:latin typeface="+mn-lt"/>
                <a:ea typeface="+mn-ea"/>
                <a:cs typeface="+mn-cs"/>
              </a:rPr>
              <a:t>Grid</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Energy</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Research</a:t>
            </a:r>
            <a:r>
              <a:rPr lang="fr-FR" altLang="ja-JP" sz="1200" b="0" i="0" u="none" strike="noStrike" kern="1200" baseline="0" dirty="0" smtClean="0">
                <a:solidFill>
                  <a:schemeClr val="tx1"/>
                </a:solidFill>
                <a:latin typeface="+mn-lt"/>
                <a:ea typeface="+mn-ea"/>
                <a:cs typeface="+mn-cs"/>
              </a:rPr>
              <a:t> Center or SMERC. Dr. </a:t>
            </a:r>
            <a:r>
              <a:rPr lang="fr-FR" altLang="ja-JP" sz="1200" b="0" i="0" u="none" strike="noStrike" kern="1200" baseline="0" dirty="0" err="1" smtClean="0">
                <a:solidFill>
                  <a:schemeClr val="tx1"/>
                </a:solidFill>
                <a:latin typeface="+mn-lt"/>
                <a:ea typeface="+mn-ea"/>
                <a:cs typeface="+mn-cs"/>
              </a:rPr>
              <a:t>Gadh</a:t>
            </a:r>
            <a:r>
              <a:rPr lang="fr-FR" altLang="ja-JP" sz="1200" b="0" i="0" u="none" strike="noStrike" kern="1200" baseline="0" dirty="0" smtClean="0">
                <a:solidFill>
                  <a:schemeClr val="tx1"/>
                </a:solidFill>
                <a:latin typeface="+mn-lt"/>
                <a:ea typeface="+mn-ea"/>
                <a:cs typeface="+mn-cs"/>
              </a:rPr>
              <a:t> has a </a:t>
            </a:r>
            <a:r>
              <a:rPr lang="fr-FR" altLang="ja-JP" sz="1200" b="0" i="0" u="none" strike="noStrike" kern="1200" baseline="0" dirty="0" err="1" smtClean="0">
                <a:solidFill>
                  <a:schemeClr val="tx1"/>
                </a:solidFill>
                <a:latin typeface="+mn-lt"/>
                <a:ea typeface="+mn-ea"/>
                <a:cs typeface="+mn-cs"/>
              </a:rPr>
              <a:t>Doctorate</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degree</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from</a:t>
            </a:r>
            <a:r>
              <a:rPr lang="fr-FR" altLang="ja-JP" sz="1200" b="0" i="0" u="none" strike="noStrike" kern="1200" baseline="0" dirty="0" smtClean="0">
                <a:solidFill>
                  <a:schemeClr val="tx1"/>
                </a:solidFill>
                <a:latin typeface="+mn-lt"/>
                <a:ea typeface="+mn-ea"/>
                <a:cs typeface="+mn-cs"/>
              </a:rPr>
              <a:t> Carnegie Mellon </a:t>
            </a:r>
            <a:r>
              <a:rPr lang="fr-FR" altLang="ja-JP" sz="1200" b="0" i="0" u="none" strike="noStrike" kern="1200" baseline="0" dirty="0" err="1" smtClean="0">
                <a:solidFill>
                  <a:schemeClr val="tx1"/>
                </a:solidFill>
                <a:latin typeface="+mn-lt"/>
                <a:ea typeface="+mn-ea"/>
                <a:cs typeface="+mn-cs"/>
              </a:rPr>
              <a:t>University</a:t>
            </a:r>
            <a:r>
              <a:rPr lang="fr-FR" altLang="ja-JP" sz="1200" b="0" i="0" u="none" strike="noStrike" kern="1200" baseline="0" dirty="0" smtClean="0">
                <a:solidFill>
                  <a:schemeClr val="tx1"/>
                </a:solidFill>
                <a:latin typeface="+mn-lt"/>
                <a:ea typeface="+mn-ea"/>
                <a:cs typeface="+mn-cs"/>
              </a:rPr>
              <a:t>, a Masters </a:t>
            </a:r>
            <a:r>
              <a:rPr lang="fr-FR" altLang="ja-JP" sz="1200" b="0" i="0" u="none" strike="noStrike" kern="1200" baseline="0" dirty="0" err="1" smtClean="0">
                <a:solidFill>
                  <a:schemeClr val="tx1"/>
                </a:solidFill>
                <a:latin typeface="+mn-lt"/>
                <a:ea typeface="+mn-ea"/>
                <a:cs typeface="+mn-cs"/>
              </a:rPr>
              <a:t>from</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Cornell</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University</a:t>
            </a:r>
            <a:r>
              <a:rPr lang="fr-FR" altLang="ja-JP" sz="1200" b="0" i="0" u="none" strike="noStrike" kern="1200" baseline="0" dirty="0" smtClean="0">
                <a:solidFill>
                  <a:schemeClr val="tx1"/>
                </a:solidFill>
                <a:latin typeface="+mn-lt"/>
                <a:ea typeface="+mn-ea"/>
                <a:cs typeface="+mn-cs"/>
              </a:rPr>
              <a:t> and a </a:t>
            </a:r>
            <a:r>
              <a:rPr lang="fr-FR" altLang="ja-JP" sz="1200" b="0" i="0" u="none" strike="noStrike" kern="1200" baseline="0" dirty="0" err="1" smtClean="0">
                <a:solidFill>
                  <a:schemeClr val="tx1"/>
                </a:solidFill>
                <a:latin typeface="+mn-lt"/>
                <a:ea typeface="+mn-ea"/>
                <a:cs typeface="+mn-cs"/>
              </a:rPr>
              <a:t>Bachelor’s</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degree</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from</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IITKanpur</a:t>
            </a:r>
            <a:r>
              <a:rPr lang="fr-FR" altLang="ja-JP" sz="1200" b="0" i="0" u="none" strike="noStrike" kern="1200" baseline="0" dirty="0" smtClean="0">
                <a:solidFill>
                  <a:schemeClr val="tx1"/>
                </a:solidFill>
                <a:latin typeface="+mn-lt"/>
                <a:ea typeface="+mn-ea"/>
                <a:cs typeface="+mn-cs"/>
              </a:rPr>
              <a:t>, all in engineering. Dr. </a:t>
            </a:r>
            <a:r>
              <a:rPr lang="fr-FR" altLang="ja-JP" sz="1200" b="0" i="0" u="none" strike="noStrike" kern="1200" baseline="0" dirty="0" err="1" smtClean="0">
                <a:solidFill>
                  <a:schemeClr val="tx1"/>
                </a:solidFill>
                <a:latin typeface="+mn-lt"/>
                <a:ea typeface="+mn-ea"/>
                <a:cs typeface="+mn-cs"/>
              </a:rPr>
              <a:t>Gadh</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was</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responsible</a:t>
            </a:r>
            <a:r>
              <a:rPr lang="fr-FR" altLang="ja-JP" sz="1200" b="0" i="0" u="none" strike="noStrike" kern="1200" baseline="0" dirty="0" smtClean="0">
                <a:solidFill>
                  <a:schemeClr val="tx1"/>
                </a:solidFill>
                <a:latin typeface="+mn-lt"/>
                <a:ea typeface="+mn-ea"/>
                <a:cs typeface="+mn-cs"/>
              </a:rPr>
              <a:t> for </a:t>
            </a:r>
            <a:r>
              <a:rPr lang="fr-FR" altLang="ja-JP" sz="1200" b="0" i="0" u="none" strike="noStrike" kern="1200" baseline="0" dirty="0" err="1" smtClean="0">
                <a:solidFill>
                  <a:schemeClr val="tx1"/>
                </a:solidFill>
                <a:latin typeface="+mn-lt"/>
                <a:ea typeface="+mn-ea"/>
                <a:cs typeface="+mn-cs"/>
              </a:rPr>
              <a:t>establishing</a:t>
            </a:r>
            <a:r>
              <a:rPr lang="fr-FR" altLang="ja-JP" sz="1200" b="0" i="0" u="none" strike="noStrike" kern="1200" baseline="0" dirty="0" smtClean="0">
                <a:solidFill>
                  <a:schemeClr val="tx1"/>
                </a:solidFill>
                <a:latin typeface="+mn-lt"/>
                <a:ea typeface="+mn-ea"/>
                <a:cs typeface="+mn-cs"/>
              </a:rPr>
              <a:t> the </a:t>
            </a:r>
            <a:r>
              <a:rPr lang="fr-FR" altLang="ja-JP" sz="1200" b="0" i="0" u="none" strike="noStrike" kern="1200" baseline="0" dirty="0" err="1" smtClean="0">
                <a:solidFill>
                  <a:schemeClr val="tx1"/>
                </a:solidFill>
                <a:latin typeface="+mn-lt"/>
                <a:ea typeface="+mn-ea"/>
                <a:cs typeface="+mn-cs"/>
              </a:rPr>
              <a:t>workplace</a:t>
            </a:r>
            <a:r>
              <a:rPr lang="fr-FR" altLang="ja-JP" sz="1200" b="0" i="0" u="none" strike="noStrike" kern="1200" baseline="0" dirty="0" smtClean="0">
                <a:solidFill>
                  <a:schemeClr val="tx1"/>
                </a:solidFill>
                <a:latin typeface="+mn-lt"/>
                <a:ea typeface="+mn-ea"/>
                <a:cs typeface="+mn-cs"/>
              </a:rPr>
              <a:t> </a:t>
            </a:r>
            <a:r>
              <a:rPr lang="fr-FR" altLang="ja-JP" sz="1200" b="0" i="0" u="none" strike="noStrike" kern="1200" baseline="0" dirty="0" err="1" smtClean="0">
                <a:solidFill>
                  <a:schemeClr val="tx1"/>
                </a:solidFill>
                <a:latin typeface="+mn-lt"/>
                <a:ea typeface="+mn-ea"/>
                <a:cs typeface="+mn-cs"/>
              </a:rPr>
              <a:t>charging</a:t>
            </a:r>
            <a:r>
              <a:rPr lang="fr-FR" altLang="ja-JP" sz="1200" b="0" i="0" u="none" strike="noStrike" kern="1200" baseline="0" dirty="0" smtClean="0">
                <a:solidFill>
                  <a:schemeClr val="tx1"/>
                </a:solidFill>
                <a:latin typeface="+mn-lt"/>
                <a:ea typeface="+mn-ea"/>
                <a:cs typeface="+mn-cs"/>
              </a:rPr>
              <a:t> program </a:t>
            </a:r>
            <a:r>
              <a:rPr lang="fr-FR" altLang="ja-JP" sz="1200" b="0" i="0" u="none" strike="noStrike" kern="1200" baseline="0" dirty="0" err="1" smtClean="0">
                <a:solidFill>
                  <a:schemeClr val="tx1"/>
                </a:solidFill>
                <a:latin typeface="+mn-lt"/>
                <a:ea typeface="+mn-ea"/>
                <a:cs typeface="+mn-cs"/>
              </a:rPr>
              <a:t>at</a:t>
            </a:r>
            <a:r>
              <a:rPr lang="fr-FR" altLang="ja-JP" sz="1200" b="0" i="0" u="none" strike="noStrike" kern="1200" baseline="0" dirty="0" smtClean="0">
                <a:solidFill>
                  <a:schemeClr val="tx1"/>
                </a:solidFill>
                <a:latin typeface="+mn-lt"/>
                <a:ea typeface="+mn-ea"/>
                <a:cs typeface="+mn-cs"/>
              </a:rPr>
              <a:t> UCLA in 2011 and continues to support </a:t>
            </a:r>
            <a:r>
              <a:rPr lang="fr-FR" altLang="ja-JP" sz="1200" b="0" i="0" u="none" strike="noStrike" kern="1200" baseline="0" dirty="0" err="1" smtClean="0">
                <a:solidFill>
                  <a:schemeClr val="tx1"/>
                </a:solidFill>
                <a:latin typeface="+mn-lt"/>
                <a:ea typeface="+mn-ea"/>
                <a:cs typeface="+mn-cs"/>
              </a:rPr>
              <a:t>its</a:t>
            </a:r>
            <a:r>
              <a:rPr lang="fr-FR" altLang="ja-JP" sz="1200" b="0" i="0" u="none" strike="noStrike" kern="1200" baseline="0" dirty="0" smtClean="0">
                <a:solidFill>
                  <a:schemeClr val="tx1"/>
                </a:solidFill>
                <a:latin typeface="+mn-lt"/>
                <a:ea typeface="+mn-ea"/>
                <a:cs typeface="+mn-cs"/>
              </a:rPr>
              <a:t> expansion and management.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05DEF08-1D39-41C4-A77F-3FF6F79B2C6C}" type="slidenum">
              <a:rPr lang="en-US" smtClean="0"/>
              <a:t>9</a:t>
            </a:fld>
            <a:endParaRPr lang="en-US"/>
          </a:p>
        </p:txBody>
      </p:sp>
    </p:spTree>
    <p:extLst>
      <p:ext uri="{BB962C8B-B14F-4D97-AF65-F5344CB8AC3E}">
        <p14:creationId xmlns:p14="http://schemas.microsoft.com/office/powerpoint/2010/main" val="3963797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56466" y="6356350"/>
            <a:ext cx="2133600" cy="365125"/>
          </a:xfrm>
          <a:prstGeom prst="rect">
            <a:avLst/>
          </a:prstGeom>
        </p:spPr>
        <p:txBody>
          <a:bodyPr/>
          <a:lstStyle>
            <a:lvl1pPr>
              <a:defRPr sz="1500">
                <a:solidFill>
                  <a:schemeClr val="bg1"/>
                </a:solidFill>
              </a:defRPr>
            </a:lvl1pPr>
          </a:lstStyle>
          <a:p>
            <a:fld id="{A50C01D3-D743-5A4D-AB84-9D7E980ACD87}"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76038"/>
            <a:ext cx="4894355" cy="402526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1031" y="674788"/>
            <a:ext cx="4128458" cy="4027763"/>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1124" y="5128321"/>
            <a:ext cx="2183308" cy="1372364"/>
          </a:xfrm>
          <a:prstGeom prst="rect">
            <a:avLst/>
          </a:prstGeom>
        </p:spPr>
      </p:pic>
    </p:spTree>
    <p:extLst>
      <p:ext uri="{BB962C8B-B14F-4D97-AF65-F5344CB8AC3E}">
        <p14:creationId xmlns:p14="http://schemas.microsoft.com/office/powerpoint/2010/main" val="2078463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027B1C4-20E0-0440-837E-6827A7BE5FFE}" type="datetimeFigureOut">
              <a:rPr lang="en-US" smtClean="0"/>
              <a:t>5/1/2015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50C01D3-D743-5A4D-AB84-9D7E980ACD87}" type="slidenum">
              <a:rPr lang="en-US" smtClean="0"/>
              <a:t>‹#›</a:t>
            </a:fld>
            <a:endParaRPr lang="en-US"/>
          </a:p>
        </p:txBody>
      </p:sp>
    </p:spTree>
    <p:extLst>
      <p:ext uri="{BB962C8B-B14F-4D97-AF65-F5344CB8AC3E}">
        <p14:creationId xmlns:p14="http://schemas.microsoft.com/office/powerpoint/2010/main" val="140137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027B1C4-20E0-0440-837E-6827A7BE5FFE}" type="datetimeFigureOut">
              <a:rPr lang="en-US" smtClean="0"/>
              <a:t>5/1/2015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50C01D3-D743-5A4D-AB84-9D7E980ACD87}" type="slidenum">
              <a:rPr lang="en-US" smtClean="0"/>
              <a:t>‹#›</a:t>
            </a:fld>
            <a:endParaRPr lang="en-US"/>
          </a:p>
        </p:txBody>
      </p:sp>
    </p:spTree>
    <p:extLst>
      <p:ext uri="{BB962C8B-B14F-4D97-AF65-F5344CB8AC3E}">
        <p14:creationId xmlns:p14="http://schemas.microsoft.com/office/powerpoint/2010/main" val="4002870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Interi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82B2E"/>
                </a:solidFill>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457200" y="1066800"/>
            <a:ext cx="8229600" cy="5029200"/>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63897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588019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4541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6716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93725" y="3505200"/>
            <a:ext cx="8229600" cy="820160"/>
          </a:xfrm>
          <a:prstGeom prst="rect">
            <a:avLst/>
          </a:prstGeom>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593725" y="4002088"/>
            <a:ext cx="8229600" cy="919162"/>
          </a:xfrm>
          <a:prstGeom prst="rect">
            <a:avLst/>
          </a:prstGeom>
        </p:spPr>
        <p:txBody>
          <a:bodyPr vert="horz" lIns="0" tIns="0" rIns="0" bIns="0"/>
          <a:lstStyle/>
          <a:p>
            <a:pPr lvl="0"/>
            <a:r>
              <a:rPr lang="en-US" dirty="0" smtClean="0"/>
              <a:t>Byline/Subhead</a:t>
            </a:r>
            <a:endParaRPr lang="en-US" dirty="0"/>
          </a:p>
        </p:txBody>
      </p:sp>
      <p:sp>
        <p:nvSpPr>
          <p:cNvPr id="9" name="Text Placeholder 8"/>
          <p:cNvSpPr>
            <a:spLocks noGrp="1"/>
          </p:cNvSpPr>
          <p:nvPr>
            <p:ph type="body" sz="quarter" idx="11" hasCustomPrompt="1"/>
          </p:nvPr>
        </p:nvSpPr>
        <p:spPr>
          <a:xfrm>
            <a:off x="593725" y="4921250"/>
            <a:ext cx="8229600" cy="995362"/>
          </a:xfrm>
          <a:prstGeom prst="rect">
            <a:avLst/>
          </a:prstGeom>
        </p:spPr>
        <p:txBody>
          <a:bodyPr vert="horz" lIns="0" tIns="0" rIns="0" bIns="0"/>
          <a:lstStyle>
            <a:lvl1pPr>
              <a:defRPr b="0"/>
            </a:lvl1pPr>
          </a:lstStyle>
          <a:p>
            <a:pPr lvl="0"/>
            <a:r>
              <a:rPr lang="en-US" dirty="0" smtClean="0"/>
              <a:t>Date</a:t>
            </a:r>
            <a:endParaRPr lang="en-US" dirty="0"/>
          </a:p>
        </p:txBody>
      </p:sp>
    </p:spTree>
    <p:extLst>
      <p:ext uri="{BB962C8B-B14F-4D97-AF65-F5344CB8AC3E}">
        <p14:creationId xmlns:p14="http://schemas.microsoft.com/office/powerpoint/2010/main" val="2148987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457200" y="1027113"/>
            <a:ext cx="8229600" cy="5072062"/>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9095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6216" y="548223"/>
            <a:ext cx="8020584" cy="617603"/>
          </a:xfrm>
        </p:spPr>
        <p:txBody>
          <a:bodyPr>
            <a:normAutofit/>
          </a:bodyPr>
          <a:lstStyle>
            <a:lvl1pPr>
              <a:defRPr sz="3000"/>
            </a:lvl1pPr>
          </a:lstStyle>
          <a:p>
            <a:r>
              <a:rPr lang="en-US" dirty="0" smtClean="0"/>
              <a:t>Click to edit Master title style</a:t>
            </a:r>
            <a:endParaRPr lang="en-US" dirty="0"/>
          </a:p>
        </p:txBody>
      </p:sp>
      <p:sp>
        <p:nvSpPr>
          <p:cNvPr id="12" name="TextBox 11"/>
          <p:cNvSpPr txBox="1"/>
          <p:nvPr userDrawn="1"/>
        </p:nvSpPr>
        <p:spPr>
          <a:xfrm>
            <a:off x="4392044" y="83274"/>
            <a:ext cx="4525546" cy="292388"/>
          </a:xfrm>
          <a:prstGeom prst="rect">
            <a:avLst/>
          </a:prstGeom>
          <a:noFill/>
        </p:spPr>
        <p:txBody>
          <a:bodyPr wrap="square" rtlCol="0">
            <a:spAutoFit/>
          </a:bodyPr>
          <a:lstStyle/>
          <a:p>
            <a:pPr algn="r"/>
            <a:r>
              <a:rPr lang="en-US" sz="1300" b="0" dirty="0" smtClean="0">
                <a:solidFill>
                  <a:schemeClr val="bg1"/>
                </a:solidFill>
              </a:rPr>
              <a:t>Workplace Charging Challenge</a:t>
            </a:r>
            <a:endParaRPr lang="en-US" sz="1300" b="0" dirty="0">
              <a:solidFill>
                <a:schemeClr val="bg1"/>
              </a:solidFill>
            </a:endParaRPr>
          </a:p>
        </p:txBody>
      </p:sp>
      <p:sp>
        <p:nvSpPr>
          <p:cNvPr id="13" name="Rectangle 12"/>
          <p:cNvSpPr/>
          <p:nvPr userDrawn="1"/>
        </p:nvSpPr>
        <p:spPr>
          <a:xfrm>
            <a:off x="595786" y="6688978"/>
            <a:ext cx="7439421" cy="45720"/>
          </a:xfrm>
          <a:prstGeom prst="rect">
            <a:avLst/>
          </a:prstGeom>
          <a:solidFill>
            <a:srgbClr val="77BC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3630" y="6050379"/>
            <a:ext cx="781720" cy="687913"/>
          </a:xfrm>
          <a:prstGeom prst="rect">
            <a:avLst/>
          </a:prstGeom>
        </p:spPr>
      </p:pic>
      <p:sp>
        <p:nvSpPr>
          <p:cNvPr id="15" name="Slide Number Placeholder 5"/>
          <p:cNvSpPr txBox="1">
            <a:spLocks/>
          </p:cNvSpPr>
          <p:nvPr userDrawn="1"/>
        </p:nvSpPr>
        <p:spPr>
          <a:xfrm>
            <a:off x="142586" y="6509030"/>
            <a:ext cx="523630" cy="365125"/>
          </a:xfrm>
          <a:prstGeom prst="rect">
            <a:avLst/>
          </a:prstGeom>
        </p:spPr>
        <p:txBody>
          <a:bodyPr/>
          <a:lstStyle>
            <a:defPPr>
              <a:defRPr lang="en-US"/>
            </a:defPPr>
            <a:lvl1pPr marL="0" algn="l" defTabSz="457200" rtl="0" eaLnBrk="1" latinLnBrk="0" hangingPunct="1">
              <a:defRPr sz="15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0C01D3-D743-5A4D-AB84-9D7E980ACD87}" type="slidenum">
              <a:rPr lang="en-US" sz="1400" smtClean="0">
                <a:solidFill>
                  <a:srgbClr val="4D5659"/>
                </a:solidFill>
              </a:rPr>
              <a:pPr/>
              <a:t>‹#›</a:t>
            </a:fld>
            <a:endParaRPr lang="en-US" sz="1400" dirty="0">
              <a:solidFill>
                <a:srgbClr val="4D5659"/>
              </a:solidFill>
            </a:endParaRPr>
          </a:p>
        </p:txBody>
      </p:sp>
      <p:pic>
        <p:nvPicPr>
          <p:cNvPr id="16" name="Picture 15" descr="PPT head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53144" cy="360024"/>
          </a:xfrm>
          <a:prstGeom prst="rect">
            <a:avLst/>
          </a:prstGeom>
        </p:spPr>
      </p:pic>
    </p:spTree>
    <p:extLst>
      <p:ext uri="{BB962C8B-B14F-4D97-AF65-F5344CB8AC3E}">
        <p14:creationId xmlns:p14="http://schemas.microsoft.com/office/powerpoint/2010/main" val="2124851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027B1C4-20E0-0440-837E-6827A7BE5FFE}" type="datetimeFigureOut">
              <a:rPr lang="en-US" smtClean="0"/>
              <a:t>5/1/2015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50C01D3-D743-5A4D-AB84-9D7E980ACD87}" type="slidenum">
              <a:rPr lang="en-US" smtClean="0"/>
              <a:t>‹#›</a:t>
            </a:fld>
            <a:endParaRPr lang="en-US"/>
          </a:p>
        </p:txBody>
      </p:sp>
    </p:spTree>
    <p:extLst>
      <p:ext uri="{BB962C8B-B14F-4D97-AF65-F5344CB8AC3E}">
        <p14:creationId xmlns:p14="http://schemas.microsoft.com/office/powerpoint/2010/main" val="3945126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027B1C4-20E0-0440-837E-6827A7BE5FFE}" type="datetimeFigureOut">
              <a:rPr lang="en-US" smtClean="0"/>
              <a:t>5/1/2015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50C01D3-D743-5A4D-AB84-9D7E980ACD87}" type="slidenum">
              <a:rPr lang="en-US" smtClean="0"/>
              <a:t>‹#›</a:t>
            </a:fld>
            <a:endParaRPr lang="en-US"/>
          </a:p>
        </p:txBody>
      </p:sp>
    </p:spTree>
    <p:extLst>
      <p:ext uri="{BB962C8B-B14F-4D97-AF65-F5344CB8AC3E}">
        <p14:creationId xmlns:p14="http://schemas.microsoft.com/office/powerpoint/2010/main" val="2463663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027B1C4-20E0-0440-837E-6827A7BE5FFE}" type="datetimeFigureOut">
              <a:rPr lang="en-US" smtClean="0"/>
              <a:t>5/1/2015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50C01D3-D743-5A4D-AB84-9D7E980ACD87}" type="slidenum">
              <a:rPr lang="en-US" smtClean="0"/>
              <a:t>‹#›</a:t>
            </a:fld>
            <a:endParaRPr lang="en-US"/>
          </a:p>
        </p:txBody>
      </p:sp>
    </p:spTree>
    <p:extLst>
      <p:ext uri="{BB962C8B-B14F-4D97-AF65-F5344CB8AC3E}">
        <p14:creationId xmlns:p14="http://schemas.microsoft.com/office/powerpoint/2010/main" val="2463810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027B1C4-20E0-0440-837E-6827A7BE5FFE}" type="datetimeFigureOut">
              <a:rPr lang="en-US" smtClean="0"/>
              <a:t>5/1/2015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50C01D3-D743-5A4D-AB84-9D7E980ACD87}" type="slidenum">
              <a:rPr lang="en-US" smtClean="0"/>
              <a:t>‹#›</a:t>
            </a:fld>
            <a:endParaRPr lang="en-US"/>
          </a:p>
        </p:txBody>
      </p:sp>
    </p:spTree>
    <p:extLst>
      <p:ext uri="{BB962C8B-B14F-4D97-AF65-F5344CB8AC3E}">
        <p14:creationId xmlns:p14="http://schemas.microsoft.com/office/powerpoint/2010/main" val="281648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027B1C4-20E0-0440-837E-6827A7BE5FFE}" type="datetimeFigureOut">
              <a:rPr lang="en-US" smtClean="0"/>
              <a:t>5/1/2015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50C01D3-D743-5A4D-AB84-9D7E980ACD87}" type="slidenum">
              <a:rPr lang="en-US" smtClean="0"/>
              <a:t>‹#›</a:t>
            </a:fld>
            <a:endParaRPr lang="en-US"/>
          </a:p>
        </p:txBody>
      </p:sp>
    </p:spTree>
    <p:extLst>
      <p:ext uri="{BB962C8B-B14F-4D97-AF65-F5344CB8AC3E}">
        <p14:creationId xmlns:p14="http://schemas.microsoft.com/office/powerpoint/2010/main" val="1179254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027B1C4-20E0-0440-837E-6827A7BE5FFE}" type="datetimeFigureOut">
              <a:rPr lang="en-US" smtClean="0"/>
              <a:t>5/1/2015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50C01D3-D743-5A4D-AB84-9D7E980ACD87}" type="slidenum">
              <a:rPr lang="en-US" smtClean="0"/>
              <a:t>‹#›</a:t>
            </a:fld>
            <a:endParaRPr lang="en-US"/>
          </a:p>
        </p:txBody>
      </p:sp>
    </p:spTree>
    <p:extLst>
      <p:ext uri="{BB962C8B-B14F-4D97-AF65-F5344CB8AC3E}">
        <p14:creationId xmlns:p14="http://schemas.microsoft.com/office/powerpoint/2010/main" val="477498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027B1C4-20E0-0440-837E-6827A7BE5FFE}" type="datetimeFigureOut">
              <a:rPr lang="en-US" smtClean="0"/>
              <a:t>5/1/2015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50C01D3-D743-5A4D-AB84-9D7E980ACD87}" type="slidenum">
              <a:rPr lang="en-US" smtClean="0"/>
              <a:t>‹#›</a:t>
            </a:fld>
            <a:endParaRPr lang="en-US"/>
          </a:p>
        </p:txBody>
      </p:sp>
    </p:spTree>
    <p:extLst>
      <p:ext uri="{BB962C8B-B14F-4D97-AF65-F5344CB8AC3E}">
        <p14:creationId xmlns:p14="http://schemas.microsoft.com/office/powerpoint/2010/main" val="572539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6.emf"/><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25709"/>
            <a:ext cx="8229600" cy="696898"/>
          </a:xfrm>
          <a:prstGeom prst="rect">
            <a:avLst/>
          </a:prstGeom>
        </p:spPr>
        <p:txBody>
          <a:bodyPr vert="horz" lIns="91440" tIns="45720" rIns="91440" bIns="45720" rtlCol="0" anchor="ctr">
            <a:normAutofit/>
          </a:bodyPr>
          <a:lstStyle/>
          <a:p>
            <a:r>
              <a:rPr lang="en-US" dirty="0" smtClean="0"/>
              <a:t>Slide Title</a:t>
            </a:r>
            <a:endParaRPr lang="en-US" dirty="0"/>
          </a:p>
        </p:txBody>
      </p:sp>
    </p:spTree>
    <p:extLst>
      <p:ext uri="{BB962C8B-B14F-4D97-AF65-F5344CB8AC3E}">
        <p14:creationId xmlns:p14="http://schemas.microsoft.com/office/powerpoint/2010/main" val="1585462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kern="1200">
          <a:solidFill>
            <a:srgbClr val="4D5659"/>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4"/>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ln>
                  <a:solidFill>
                    <a:srgbClr val="00425D"/>
                  </a:solidFill>
                </a:ln>
                <a:solidFill>
                  <a:srgbClr val="00425D"/>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ln>
                  <a:solidFill>
                    <a:srgbClr val="00425D"/>
                  </a:solidFill>
                </a:ln>
                <a:solidFill>
                  <a:srgbClr val="00425D"/>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ln>
                  <a:solidFill>
                    <a:srgbClr val="00425D"/>
                  </a:solidFill>
                </a:ln>
                <a:solidFill>
                  <a:srgbClr val="00425D"/>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fontAlgn="base">
              <a:lnSpc>
                <a:spcPct val="90000"/>
              </a:lnSpc>
              <a:spcBef>
                <a:spcPct val="20000"/>
              </a:spcBef>
              <a:spcAft>
                <a:spcPct val="0"/>
              </a:spcAft>
              <a:buFont typeface="Arial" pitchFamily="-106" charset="0"/>
              <a:buNone/>
            </a:pPr>
            <a:fld id="{1EF35371-194E-174F-9528-630C4585B8CC}" type="slidenum">
              <a:rPr lang="en-US" sz="1000">
                <a:solidFill>
                  <a:srgbClr val="282B2E"/>
                </a:solidFill>
                <a:ea typeface="Arial" pitchFamily="-106" charset="0"/>
                <a:cs typeface="Calibri"/>
              </a:rPr>
              <a:pPr marL="342900" indent="-342900" algn="ctr" fontAlgn="base">
                <a:lnSpc>
                  <a:spcPct val="90000"/>
                </a:lnSpc>
                <a:spcBef>
                  <a:spcPct val="20000"/>
                </a:spcBef>
                <a:spcAft>
                  <a:spcPct val="0"/>
                </a:spcAft>
                <a:buFont typeface="Arial" pitchFamily="-106" charset="0"/>
                <a:buNone/>
              </a:pPr>
              <a:t>‹#›</a:t>
            </a:fld>
            <a:endParaRPr lang="en-US" sz="1000" dirty="0">
              <a:solidFill>
                <a:srgbClr val="282B2E"/>
              </a:solidFill>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47249" y="6308608"/>
            <a:ext cx="2735931" cy="402071"/>
          </a:xfrm>
          <a:prstGeom prst="rect">
            <a:avLst/>
          </a:prstGeom>
        </p:spPr>
      </p:pic>
    </p:spTree>
    <p:extLst>
      <p:ext uri="{BB962C8B-B14F-4D97-AF65-F5344CB8AC3E}">
        <p14:creationId xmlns:p14="http://schemas.microsoft.com/office/powerpoint/2010/main" val="1268200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b="52000"/>
          <a:stretch/>
        </p:blipFill>
        <p:spPr>
          <a:xfrm>
            <a:off x="0" y="0"/>
            <a:ext cx="9144000" cy="3291840"/>
          </a:xfrm>
          <a:prstGeom prst="rect">
            <a:avLst/>
          </a:prstGeom>
        </p:spPr>
      </p:pic>
    </p:spTree>
    <p:extLst>
      <p:ext uri="{BB962C8B-B14F-4D97-AF65-F5344CB8AC3E}">
        <p14:creationId xmlns:p14="http://schemas.microsoft.com/office/powerpoint/2010/main" val="3137568796"/>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457200" rtl="0" eaLnBrk="0" fontAlgn="base" hangingPunct="0">
        <a:lnSpc>
          <a:spcPts val="2800"/>
        </a:lnSpc>
        <a:spcBef>
          <a:spcPct val="0"/>
        </a:spcBef>
        <a:spcAft>
          <a:spcPct val="0"/>
        </a:spcAft>
        <a:defRPr sz="36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0" indent="0" algn="l" defTabSz="457200" rtl="0" eaLnBrk="0" fontAlgn="base" hangingPunct="0">
        <a:spcBef>
          <a:spcPct val="20000"/>
        </a:spcBef>
        <a:spcAft>
          <a:spcPct val="0"/>
        </a:spcAft>
        <a:buFont typeface="Arial"/>
        <a:buNone/>
        <a:defRPr sz="2400" b="1"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fontAlgn="base">
              <a:lnSpc>
                <a:spcPct val="90000"/>
              </a:lnSpc>
              <a:spcBef>
                <a:spcPct val="20000"/>
              </a:spcBef>
              <a:spcAft>
                <a:spcPct val="0"/>
              </a:spcAft>
              <a:buFont typeface="Arial" pitchFamily="-106" charset="0"/>
              <a:buNone/>
            </a:pPr>
            <a:fld id="{1EF35371-194E-174F-9528-630C4585B8CC}" type="slidenum">
              <a:rPr lang="en-US" sz="1000">
                <a:solidFill>
                  <a:srgbClr val="50565C"/>
                </a:solidFill>
                <a:ea typeface="Arial" pitchFamily="-106" charset="0"/>
                <a:cs typeface="Calibri"/>
              </a:rPr>
              <a:pPr marL="342900" indent="-342900" algn="ctr" fontAlgn="base">
                <a:lnSpc>
                  <a:spcPct val="90000"/>
                </a:lnSpc>
                <a:spcBef>
                  <a:spcPct val="20000"/>
                </a:spcBef>
                <a:spcAft>
                  <a:spcPct val="0"/>
                </a:spcAft>
                <a:buFont typeface="Arial" pitchFamily="-106" charset="0"/>
                <a:buNone/>
              </a:pPr>
              <a:t>‹#›</a:t>
            </a:fld>
            <a:endParaRPr lang="en-US" sz="1000" dirty="0">
              <a:solidFill>
                <a:srgbClr val="50565C"/>
              </a:solidFill>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cxnSp>
        <p:nvCxnSpPr>
          <p:cNvPr id="9" name="Straight Connector 8"/>
          <p:cNvCxnSpPr/>
          <p:nvPr userDrawn="1"/>
        </p:nvCxnSpPr>
        <p:spPr>
          <a:xfrm flipH="1">
            <a:off x="0" y="6324600"/>
            <a:ext cx="9144000" cy="0"/>
          </a:xfrm>
          <a:prstGeom prst="line">
            <a:avLst/>
          </a:prstGeom>
          <a:ln>
            <a:solidFill>
              <a:srgbClr val="0F6636"/>
            </a:solidFill>
          </a:ln>
        </p:spPr>
        <p:style>
          <a:lnRef idx="2">
            <a:schemeClr val="accent1"/>
          </a:lnRef>
          <a:fillRef idx="0">
            <a:schemeClr val="accent1"/>
          </a:fillRef>
          <a:effectRef idx="1">
            <a:schemeClr val="accent1"/>
          </a:effectRef>
          <a:fontRef idx="minor">
            <a:schemeClr val="tx1"/>
          </a:fontRef>
        </p:style>
      </p:cxnSp>
      <p:pic>
        <p:nvPicPr>
          <p:cNvPr id="10" name="Picture 9" descr="eere_logo_horiz_PM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05825" y="6437453"/>
            <a:ext cx="2067783" cy="302084"/>
          </a:xfrm>
          <a:prstGeom prst="rect">
            <a:avLst/>
          </a:prstGeom>
        </p:spPr>
      </p:pic>
    </p:spTree>
    <p:extLst>
      <p:ext uri="{BB962C8B-B14F-4D97-AF65-F5344CB8AC3E}">
        <p14:creationId xmlns:p14="http://schemas.microsoft.com/office/powerpoint/2010/main" val="2184063963"/>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g"/></Relationships>
</file>

<file path=ppt/slides/_rels/slide31.xml.rels><?xml version="1.0" encoding="UTF-8" standalone="yes"?>
<Relationships xmlns="http://schemas.openxmlformats.org/package/2006/relationships"><Relationship Id="rId3" Type="http://schemas.openxmlformats.org/officeDocument/2006/relationships/hyperlink" Target="mailto:WorkplaceCharging@ee.doe.gov"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www.electricvehicles.energy.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hyperlink" Target="http://www.electricvehicles.energy.g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www.electricvehicles.energy.gov/" TargetMode="External"/><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hyperlink" Target="mailto:WorkplaceCharging@ee.doe.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www.electricvehicles.energy.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84101" y="4784830"/>
            <a:ext cx="5989012" cy="506586"/>
          </a:xfrm>
          <a:prstGeom prst="rect">
            <a:avLst/>
          </a:prstGeom>
        </p:spPr>
        <p:txBody>
          <a:bodyPr>
            <a:normAutofit fontScale="92500"/>
          </a:bodyPr>
          <a:lstStyle>
            <a:lvl1pPr algn="l" defTabSz="457200" rtl="0" eaLnBrk="1" latinLnBrk="0" hangingPunct="1">
              <a:spcBef>
                <a:spcPct val="0"/>
              </a:spcBef>
              <a:buNone/>
              <a:defRPr sz="2800" b="1" kern="1200">
                <a:solidFill>
                  <a:srgbClr val="4D5659"/>
                </a:solidFill>
                <a:latin typeface="+mj-lt"/>
                <a:ea typeface="+mj-ea"/>
                <a:cs typeface="+mj-cs"/>
              </a:defRPr>
            </a:lvl1pPr>
          </a:lstStyle>
          <a:p>
            <a:r>
              <a:rPr lang="en-US" dirty="0" smtClean="0"/>
              <a:t>Workplace Charging Management Policies</a:t>
            </a:r>
            <a:endParaRPr lang="en-US" dirty="0"/>
          </a:p>
        </p:txBody>
      </p:sp>
      <p:sp>
        <p:nvSpPr>
          <p:cNvPr id="6" name="Subtitle 2"/>
          <p:cNvSpPr txBox="1">
            <a:spLocks/>
          </p:cNvSpPr>
          <p:nvPr/>
        </p:nvSpPr>
        <p:spPr>
          <a:xfrm>
            <a:off x="3011861" y="5735333"/>
            <a:ext cx="6167784" cy="966872"/>
          </a:xfrm>
          <a:prstGeom prst="rect">
            <a:avLst/>
          </a:prstGeom>
        </p:spPr>
        <p:txBody>
          <a:bodyPr>
            <a:normAutofit fontScale="85000" lnSpcReduction="20000"/>
          </a:bodyPr>
          <a:lstStyle>
            <a:lvl1pPr marL="0" indent="0" algn="l" defTabSz="457200" rtl="0" eaLnBrk="1" latinLnBrk="0" hangingPunct="1">
              <a:spcBef>
                <a:spcPct val="20000"/>
              </a:spcBef>
              <a:buFont typeface="Arial"/>
              <a:buNone/>
              <a:defRPr sz="1600" kern="1200">
                <a:solidFill>
                  <a:srgbClr val="4D5659"/>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Sarah Olexsak, U.S. Department of Energy</a:t>
            </a:r>
          </a:p>
          <a:p>
            <a:r>
              <a:rPr lang="en-US" dirty="0" smtClean="0"/>
              <a:t>Frank Marino, Raytheon</a:t>
            </a:r>
          </a:p>
          <a:p>
            <a:r>
              <a:rPr lang="en-US" dirty="0"/>
              <a:t>Zane </a:t>
            </a:r>
            <a:r>
              <a:rPr lang="en-US" dirty="0" err="1"/>
              <a:t>Lichtneger</a:t>
            </a:r>
            <a:r>
              <a:rPr lang="en-US" dirty="0"/>
              <a:t>, </a:t>
            </a:r>
            <a:r>
              <a:rPr lang="en-US" dirty="0" smtClean="0"/>
              <a:t>SAS Institute</a:t>
            </a:r>
          </a:p>
          <a:p>
            <a:r>
              <a:rPr lang="en-US" dirty="0" err="1"/>
              <a:t>Rajit</a:t>
            </a:r>
            <a:r>
              <a:rPr lang="en-US" dirty="0"/>
              <a:t> </a:t>
            </a:r>
            <a:r>
              <a:rPr lang="en-US" dirty="0" err="1"/>
              <a:t>Gadh</a:t>
            </a:r>
            <a:r>
              <a:rPr lang="en-US" dirty="0" smtClean="0"/>
              <a:t>, UCLA </a:t>
            </a:r>
            <a:r>
              <a:rPr lang="en-US" dirty="0"/>
              <a:t>Smart Grid Energy Research </a:t>
            </a:r>
            <a:r>
              <a:rPr lang="en-US" dirty="0" smtClean="0"/>
              <a:t>Center</a:t>
            </a:r>
          </a:p>
          <a:p>
            <a:endParaRPr lang="en-US" dirty="0"/>
          </a:p>
        </p:txBody>
      </p:sp>
      <p:sp>
        <p:nvSpPr>
          <p:cNvPr id="7" name="Subtitle 2"/>
          <p:cNvSpPr txBox="1">
            <a:spLocks/>
          </p:cNvSpPr>
          <p:nvPr/>
        </p:nvSpPr>
        <p:spPr>
          <a:xfrm>
            <a:off x="2997981" y="5226158"/>
            <a:ext cx="6167784" cy="407369"/>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b="1" dirty="0" smtClean="0">
                <a:solidFill>
                  <a:srgbClr val="4D5659"/>
                </a:solidFill>
              </a:rPr>
              <a:t>April 23, 2015</a:t>
            </a:r>
            <a:endParaRPr lang="en-US" sz="1800" b="1" dirty="0">
              <a:solidFill>
                <a:srgbClr val="4D5659"/>
              </a:solidFill>
            </a:endParaRPr>
          </a:p>
        </p:txBody>
      </p:sp>
    </p:spTree>
    <p:extLst>
      <p:ext uri="{BB962C8B-B14F-4D97-AF65-F5344CB8AC3E}">
        <p14:creationId xmlns:p14="http://schemas.microsoft.com/office/powerpoint/2010/main" val="29980359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8100839" y="5458383"/>
            <a:ext cx="1012681" cy="1353897"/>
          </a:xfrm>
          <a:prstGeom prst="roundRect">
            <a:avLst/>
          </a:prstGeom>
          <a:solidFill>
            <a:schemeClr val="bg1"/>
          </a:solidFill>
          <a:ln>
            <a:solidFill>
              <a:schemeClr val="bg1"/>
            </a:solidFill>
          </a:ln>
        </p:spPr>
        <p:style>
          <a:lnRef idx="2">
            <a:schemeClr val="lt1">
              <a:hueOff val="0"/>
              <a:satOff val="0"/>
              <a:lumOff val="0"/>
              <a:alphaOff val="0"/>
            </a:schemeClr>
          </a:lnRef>
          <a:fillRef idx="1">
            <a:schemeClr val="accent4">
              <a:hueOff val="-2678862"/>
              <a:satOff val="16139"/>
              <a:lumOff val="1294"/>
              <a:alphaOff val="0"/>
            </a:schemeClr>
          </a:fillRef>
          <a:effectRef idx="0">
            <a:schemeClr val="accent4">
              <a:hueOff val="-2678862"/>
              <a:satOff val="16139"/>
              <a:lumOff val="1294"/>
              <a:alphaOff val="0"/>
            </a:schemeClr>
          </a:effectRef>
          <a:fontRef idx="minor">
            <a:schemeClr val="lt1"/>
          </a:fontRef>
        </p:style>
      </p:sp>
      <p:sp>
        <p:nvSpPr>
          <p:cNvPr id="2" name="Title 1"/>
          <p:cNvSpPr>
            <a:spLocks noGrp="1"/>
          </p:cNvSpPr>
          <p:nvPr>
            <p:ph type="title"/>
          </p:nvPr>
        </p:nvSpPr>
        <p:spPr/>
        <p:txBody>
          <a:bodyPr>
            <a:normAutofit/>
          </a:bodyPr>
          <a:lstStyle/>
          <a:p>
            <a:r>
              <a:rPr lang="en-US" dirty="0" smtClean="0"/>
              <a:t>Today’s Discussion Format</a:t>
            </a:r>
            <a:endParaRPr lang="en-US" dirty="0"/>
          </a:p>
        </p:txBody>
      </p:sp>
      <p:grpSp>
        <p:nvGrpSpPr>
          <p:cNvPr id="3" name="Group 2"/>
          <p:cNvGrpSpPr/>
          <p:nvPr/>
        </p:nvGrpSpPr>
        <p:grpSpPr>
          <a:xfrm>
            <a:off x="267085" y="1346407"/>
            <a:ext cx="5763079" cy="3029967"/>
            <a:chOff x="312516" y="2262620"/>
            <a:chExt cx="6516547" cy="3426106"/>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22" t="23802" r="32370" b="41701"/>
            <a:stretch/>
          </p:blipFill>
          <p:spPr bwMode="auto">
            <a:xfrm>
              <a:off x="312516" y="2262620"/>
              <a:ext cx="6516547" cy="3426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5-Point Star 3"/>
            <p:cNvSpPr/>
            <p:nvPr/>
          </p:nvSpPr>
          <p:spPr>
            <a:xfrm>
              <a:off x="5962060" y="2943903"/>
              <a:ext cx="360566" cy="356714"/>
            </a:xfrm>
            <a:prstGeom prst="star5">
              <a:avLst/>
            </a:prstGeom>
            <a:solidFill>
              <a:srgbClr val="00639C"/>
            </a:solidFill>
            <a:ln>
              <a:solidFill>
                <a:srgbClr val="0063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885701" y="4207987"/>
              <a:ext cx="360566" cy="356714"/>
            </a:xfrm>
            <a:prstGeom prst="star5">
              <a:avLst/>
            </a:prstGeom>
            <a:solidFill>
              <a:srgbClr val="00639C"/>
            </a:solidFill>
            <a:ln>
              <a:solidFill>
                <a:srgbClr val="0063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5168141" y="4029630"/>
              <a:ext cx="360566" cy="356714"/>
            </a:xfrm>
            <a:prstGeom prst="star5">
              <a:avLst/>
            </a:prstGeom>
            <a:solidFill>
              <a:srgbClr val="00639C"/>
            </a:solidFill>
            <a:ln>
              <a:solidFill>
                <a:srgbClr val="0063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5601494" y="3672916"/>
              <a:ext cx="360566" cy="356714"/>
            </a:xfrm>
            <a:prstGeom prst="star5">
              <a:avLst/>
            </a:prstGeom>
            <a:solidFill>
              <a:srgbClr val="00639C"/>
            </a:solidFill>
            <a:ln>
              <a:solidFill>
                <a:srgbClr val="0063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3308861" y="4386344"/>
              <a:ext cx="360566" cy="356714"/>
            </a:xfrm>
            <a:prstGeom prst="star5">
              <a:avLst/>
            </a:prstGeom>
            <a:solidFill>
              <a:srgbClr val="00639C"/>
            </a:solidFill>
            <a:ln>
              <a:solidFill>
                <a:srgbClr val="0063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2424941" y="3494880"/>
              <a:ext cx="360566" cy="356714"/>
            </a:xfrm>
            <a:prstGeom prst="star5">
              <a:avLst/>
            </a:prstGeom>
            <a:solidFill>
              <a:srgbClr val="00639C"/>
            </a:solidFill>
            <a:ln>
              <a:solidFill>
                <a:srgbClr val="0063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706453" y="4034833"/>
            <a:ext cx="2025362" cy="1469705"/>
            <a:chOff x="7085876" y="1654494"/>
            <a:chExt cx="1862181" cy="1969850"/>
          </a:xfrm>
        </p:grpSpPr>
        <p:sp>
          <p:nvSpPr>
            <p:cNvPr id="13" name="Rounded Rectangle 12"/>
            <p:cNvSpPr/>
            <p:nvPr/>
          </p:nvSpPr>
          <p:spPr>
            <a:xfrm>
              <a:off x="7085876" y="1654494"/>
              <a:ext cx="1862181" cy="1969850"/>
            </a:xfrm>
            <a:prstGeom prst="roundRect">
              <a:avLst/>
            </a:prstGeom>
            <a:solidFill>
              <a:srgbClr val="00639C"/>
            </a:solidFill>
            <a:ln>
              <a:solidFill>
                <a:srgbClr val="00639C"/>
              </a:solidFill>
            </a:ln>
          </p:spPr>
          <p:style>
            <a:lnRef idx="2">
              <a:schemeClr val="lt1">
                <a:hueOff val="0"/>
                <a:satOff val="0"/>
                <a:lumOff val="0"/>
                <a:alphaOff val="0"/>
              </a:schemeClr>
            </a:lnRef>
            <a:fillRef idx="1">
              <a:schemeClr val="accent4">
                <a:hueOff val="-2678862"/>
                <a:satOff val="16139"/>
                <a:lumOff val="1294"/>
                <a:alphaOff val="0"/>
              </a:schemeClr>
            </a:fillRef>
            <a:effectRef idx="0">
              <a:schemeClr val="accent4">
                <a:hueOff val="-2678862"/>
                <a:satOff val="16139"/>
                <a:lumOff val="1294"/>
                <a:alphaOff val="0"/>
              </a:schemeClr>
            </a:effectRef>
            <a:fontRef idx="minor">
              <a:schemeClr val="lt1"/>
            </a:fontRef>
          </p:style>
        </p:sp>
        <p:sp>
          <p:nvSpPr>
            <p:cNvPr id="5" name="TextBox 4"/>
            <p:cNvSpPr txBox="1"/>
            <p:nvPr/>
          </p:nvSpPr>
          <p:spPr>
            <a:xfrm>
              <a:off x="7130140" y="1828786"/>
              <a:ext cx="1702593" cy="1608805"/>
            </a:xfrm>
            <a:prstGeom prst="rect">
              <a:avLst/>
            </a:prstGeom>
            <a:noFill/>
          </p:spPr>
          <p:txBody>
            <a:bodyPr wrap="none" rtlCol="0">
              <a:spAutoFit/>
            </a:bodyPr>
            <a:lstStyle/>
            <a:p>
              <a:pPr marL="285750" indent="-285750">
                <a:buFont typeface="Wingdings" charset="2"/>
                <a:buChar char="ü"/>
              </a:pPr>
              <a:r>
                <a:rPr lang="en-US" dirty="0" smtClean="0">
                  <a:solidFill>
                    <a:schemeClr val="bg1"/>
                  </a:solidFill>
                </a:rPr>
                <a:t>Administration</a:t>
              </a:r>
              <a:endParaRPr lang="en-US" dirty="0">
                <a:solidFill>
                  <a:schemeClr val="bg1"/>
                </a:solidFill>
              </a:endParaRPr>
            </a:p>
            <a:p>
              <a:pPr marL="285750" indent="-285750">
                <a:buFont typeface="Wingdings" charset="2"/>
                <a:buChar char="ü"/>
              </a:pPr>
              <a:r>
                <a:rPr lang="en-US" dirty="0" smtClean="0">
                  <a:solidFill>
                    <a:schemeClr val="bg1"/>
                  </a:solidFill>
                </a:rPr>
                <a:t>Registration </a:t>
              </a:r>
              <a:endParaRPr lang="en-US" dirty="0">
                <a:solidFill>
                  <a:schemeClr val="bg1"/>
                </a:solidFill>
              </a:endParaRPr>
            </a:p>
            <a:p>
              <a:pPr marL="285750" indent="-285750">
                <a:buFont typeface="Wingdings" charset="2"/>
                <a:buChar char="ü"/>
              </a:pPr>
              <a:r>
                <a:rPr lang="en-US" dirty="0" smtClean="0">
                  <a:solidFill>
                    <a:schemeClr val="bg1"/>
                  </a:solidFill>
                </a:rPr>
                <a:t>Pricing</a:t>
              </a:r>
              <a:endParaRPr lang="en-US" dirty="0">
                <a:solidFill>
                  <a:schemeClr val="bg1"/>
                </a:solidFill>
              </a:endParaRPr>
            </a:p>
            <a:p>
              <a:pPr marL="285750" indent="-285750">
                <a:buFont typeface="Wingdings" charset="2"/>
                <a:buChar char="ü"/>
              </a:pPr>
              <a:r>
                <a:rPr lang="en-US" dirty="0" smtClean="0">
                  <a:solidFill>
                    <a:schemeClr val="bg1"/>
                  </a:solidFill>
                </a:rPr>
                <a:t>Sharing </a:t>
              </a:r>
              <a:endParaRPr lang="en-US" dirty="0">
                <a:solidFill>
                  <a:schemeClr val="bg1"/>
                </a:solidFill>
              </a:endParaRPr>
            </a:p>
          </p:txBody>
        </p:sp>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2219" y="5648468"/>
            <a:ext cx="1584960" cy="79613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02" y="4850124"/>
            <a:ext cx="2030705" cy="381609"/>
          </a:xfrm>
          <a:prstGeom prst="rect">
            <a:avLst/>
          </a:prstGeom>
        </p:spPr>
      </p:pic>
      <p:sp>
        <p:nvSpPr>
          <p:cNvPr id="23" name="Circular Arrow 22"/>
          <p:cNvSpPr/>
          <p:nvPr/>
        </p:nvSpPr>
        <p:spPr>
          <a:xfrm rot="19792800">
            <a:off x="4759946" y="2974841"/>
            <a:ext cx="1893013" cy="1721619"/>
          </a:xfrm>
          <a:prstGeom prst="circularArrow">
            <a:avLst/>
          </a:prstGeom>
          <a:solidFill>
            <a:srgbClr val="FF9012"/>
          </a:solidFill>
          <a:ln>
            <a:solidFill>
              <a:srgbClr val="FF9012"/>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9012"/>
              </a:solidFill>
            </a:endParaRPr>
          </a:p>
        </p:txBody>
      </p:sp>
      <p:sp>
        <p:nvSpPr>
          <p:cNvPr id="25" name="Circular Arrow 24"/>
          <p:cNvSpPr/>
          <p:nvPr/>
        </p:nvSpPr>
        <p:spPr>
          <a:xfrm rot="5400000">
            <a:off x="7292300" y="3825430"/>
            <a:ext cx="1893013" cy="1721619"/>
          </a:xfrm>
          <a:prstGeom prst="circularArrow">
            <a:avLst/>
          </a:prstGeom>
          <a:solidFill>
            <a:srgbClr val="FF9012"/>
          </a:solidFill>
          <a:ln>
            <a:solidFill>
              <a:srgbClr val="FF9012"/>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9012"/>
              </a:solidFill>
            </a:endParaRPr>
          </a:p>
        </p:txBody>
      </p:sp>
      <p:sp>
        <p:nvSpPr>
          <p:cNvPr id="26" name="Circular Arrow 25"/>
          <p:cNvSpPr/>
          <p:nvPr/>
        </p:nvSpPr>
        <p:spPr>
          <a:xfrm rot="12210748">
            <a:off x="4812430" y="5001976"/>
            <a:ext cx="1893013" cy="1721619"/>
          </a:xfrm>
          <a:prstGeom prst="circularArrow">
            <a:avLst/>
          </a:prstGeom>
          <a:solidFill>
            <a:srgbClr val="FF9012"/>
          </a:solidFill>
          <a:ln>
            <a:solidFill>
              <a:srgbClr val="FF9012"/>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9012"/>
              </a:solidFill>
            </a:endParaRP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1985" y="2931865"/>
            <a:ext cx="1967666" cy="81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36916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167" t="19787" r="1167" b="4223"/>
          <a:stretch/>
        </p:blipFill>
        <p:spPr>
          <a:xfrm>
            <a:off x="-3" y="316454"/>
            <a:ext cx="9144001" cy="6541546"/>
          </a:xfrm>
          <a:prstGeom prst="rect">
            <a:avLst/>
          </a:prstGeom>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987" y="537701"/>
            <a:ext cx="2767013" cy="519976"/>
          </a:xfrm>
          <a:prstGeom prst="rect">
            <a:avLst/>
          </a:prstGeom>
        </p:spPr>
      </p:pic>
      <p:sp>
        <p:nvSpPr>
          <p:cNvPr id="6" name="Rectangle 5"/>
          <p:cNvSpPr/>
          <p:nvPr/>
        </p:nvSpPr>
        <p:spPr>
          <a:xfrm>
            <a:off x="4983480" y="1751183"/>
            <a:ext cx="4160520" cy="4329577"/>
          </a:xfrm>
          <a:prstGeom prst="rect">
            <a:avLst/>
          </a:prstGeom>
          <a:solidFill>
            <a:srgbClr val="77BC1F">
              <a:alpha val="52000"/>
            </a:srgb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u="sng" dirty="0" smtClean="0">
              <a:solidFill>
                <a:schemeClr val="bg1"/>
              </a:solidFill>
            </a:endParaRPr>
          </a:p>
          <a:p>
            <a:pPr algn="ctr"/>
            <a:endParaRPr lang="en-US" sz="2200" u="sng" dirty="0">
              <a:solidFill>
                <a:schemeClr val="bg1"/>
              </a:solidFill>
            </a:endParaRPr>
          </a:p>
          <a:p>
            <a:pPr algn="ctr"/>
            <a:endParaRPr lang="en-US" sz="2200" u="sng" dirty="0" smtClean="0">
              <a:solidFill>
                <a:schemeClr val="bg1"/>
              </a:solidFill>
            </a:endParaRPr>
          </a:p>
          <a:p>
            <a:pPr algn="ctr"/>
            <a:endParaRPr lang="en-US" sz="2200" u="sng" dirty="0">
              <a:solidFill>
                <a:schemeClr val="bg1"/>
              </a:solidFill>
            </a:endParaRPr>
          </a:p>
          <a:p>
            <a:pPr algn="ctr"/>
            <a:r>
              <a:rPr lang="en-US" sz="2200" u="sng" dirty="0" smtClean="0">
                <a:solidFill>
                  <a:schemeClr val="bg1"/>
                </a:solidFill>
              </a:rPr>
              <a:t>Headquarters</a:t>
            </a:r>
          </a:p>
          <a:p>
            <a:pPr algn="ctr"/>
            <a:r>
              <a:rPr lang="en-US" sz="2200" dirty="0" smtClean="0">
                <a:solidFill>
                  <a:schemeClr val="bg1"/>
                </a:solidFill>
              </a:rPr>
              <a:t>Waltham, MA</a:t>
            </a:r>
          </a:p>
          <a:p>
            <a:pPr algn="ctr"/>
            <a:r>
              <a:rPr lang="en-US" sz="2200" u="sng" dirty="0">
                <a:solidFill>
                  <a:schemeClr val="bg1"/>
                </a:solidFill>
              </a:rPr>
              <a:t>Locations with charging</a:t>
            </a:r>
          </a:p>
          <a:p>
            <a:pPr algn="ctr"/>
            <a:r>
              <a:rPr lang="en-US" sz="2200" dirty="0">
                <a:solidFill>
                  <a:schemeClr val="bg1"/>
                </a:solidFill>
              </a:rPr>
              <a:t>6 – CA, CO, MA, TX, VA</a:t>
            </a:r>
            <a:endParaRPr lang="en-US" sz="2200" u="sng" dirty="0">
              <a:solidFill>
                <a:schemeClr val="bg1"/>
              </a:solidFill>
            </a:endParaRPr>
          </a:p>
          <a:p>
            <a:pPr algn="ctr"/>
            <a:r>
              <a:rPr lang="en-US" sz="2200" u="sng" dirty="0" smtClean="0">
                <a:solidFill>
                  <a:schemeClr val="bg1"/>
                </a:solidFill>
              </a:rPr>
              <a:t>Number of employees</a:t>
            </a:r>
          </a:p>
          <a:p>
            <a:pPr algn="ctr"/>
            <a:r>
              <a:rPr lang="en-US" sz="2200" dirty="0" smtClean="0">
                <a:solidFill>
                  <a:schemeClr val="bg1"/>
                </a:solidFill>
              </a:rPr>
              <a:t>60,000</a:t>
            </a:r>
          </a:p>
          <a:p>
            <a:pPr algn="ctr"/>
            <a:r>
              <a:rPr lang="en-US" sz="2200" u="sng" dirty="0" smtClean="0">
                <a:solidFill>
                  <a:schemeClr val="bg1"/>
                </a:solidFill>
              </a:rPr>
              <a:t>Number of charging stations</a:t>
            </a:r>
          </a:p>
          <a:p>
            <a:pPr algn="ctr"/>
            <a:r>
              <a:rPr lang="en-US" sz="2200" dirty="0" smtClean="0">
                <a:solidFill>
                  <a:schemeClr val="bg1"/>
                </a:solidFill>
              </a:rPr>
              <a:t>15 </a:t>
            </a:r>
          </a:p>
          <a:p>
            <a:pPr algn="ctr"/>
            <a:r>
              <a:rPr lang="en-US" sz="2200" u="sng" dirty="0" smtClean="0">
                <a:solidFill>
                  <a:schemeClr val="bg1"/>
                </a:solidFill>
              </a:rPr>
              <a:t>Number of PEV driving employees</a:t>
            </a:r>
          </a:p>
          <a:p>
            <a:pPr algn="ctr"/>
            <a:r>
              <a:rPr lang="en-US" sz="2200" dirty="0" smtClean="0">
                <a:solidFill>
                  <a:schemeClr val="bg1"/>
                </a:solidFill>
              </a:rPr>
              <a:t>75</a:t>
            </a:r>
          </a:p>
          <a:p>
            <a:pPr algn="ctr"/>
            <a:r>
              <a:rPr lang="en-US" sz="2200" u="sng" dirty="0" smtClean="0">
                <a:solidFill>
                  <a:schemeClr val="bg1"/>
                </a:solidFill>
              </a:rPr>
              <a:t>Biggest management challenge</a:t>
            </a:r>
          </a:p>
          <a:p>
            <a:pPr algn="ctr"/>
            <a:r>
              <a:rPr lang="en-US" sz="2200" dirty="0" smtClean="0">
                <a:solidFill>
                  <a:schemeClr val="bg1"/>
                </a:solidFill>
              </a:rPr>
              <a:t> Funding</a:t>
            </a:r>
          </a:p>
          <a:p>
            <a:pPr algn="ctr"/>
            <a:endParaRPr lang="en-US" sz="2200" dirty="0" smtClean="0">
              <a:solidFill>
                <a:schemeClr val="bg1"/>
              </a:solidFill>
            </a:endParaRPr>
          </a:p>
          <a:p>
            <a:pPr algn="ctr"/>
            <a:endParaRPr lang="en-US" sz="2200" dirty="0" smtClean="0">
              <a:solidFill>
                <a:schemeClr val="bg1"/>
              </a:solidFill>
            </a:endParaRPr>
          </a:p>
          <a:p>
            <a:pPr algn="ctr"/>
            <a:endParaRPr lang="en-US" sz="2200" dirty="0" smtClean="0">
              <a:solidFill>
                <a:schemeClr val="bg1"/>
              </a:solidFill>
            </a:endParaRPr>
          </a:p>
          <a:p>
            <a:pPr algn="ctr"/>
            <a:endParaRPr lang="en-US" sz="2200" dirty="0">
              <a:solidFill>
                <a:schemeClr val="bg1"/>
              </a:solidFill>
            </a:endParaRPr>
          </a:p>
        </p:txBody>
      </p:sp>
      <p:sp>
        <p:nvSpPr>
          <p:cNvPr id="7" name="TextBox 6"/>
          <p:cNvSpPr txBox="1"/>
          <p:nvPr/>
        </p:nvSpPr>
        <p:spPr>
          <a:xfrm>
            <a:off x="5978434" y="6596390"/>
            <a:ext cx="3165566" cy="261610"/>
          </a:xfrm>
          <a:prstGeom prst="rect">
            <a:avLst/>
          </a:prstGeom>
          <a:noFill/>
        </p:spPr>
        <p:txBody>
          <a:bodyPr wrap="square" rtlCol="0">
            <a:spAutoFit/>
          </a:bodyPr>
          <a:lstStyle/>
          <a:p>
            <a:pPr algn="r"/>
            <a:r>
              <a:rPr lang="en-US" sz="1100" dirty="0" smtClean="0">
                <a:solidFill>
                  <a:schemeClr val="bg1"/>
                </a:solidFill>
              </a:rPr>
              <a:t>Photo courtesy Raytheon Company</a:t>
            </a:r>
            <a:endParaRPr lang="en-US" sz="1100" dirty="0">
              <a:solidFill>
                <a:schemeClr val="bg1"/>
              </a:solidFill>
            </a:endParaRPr>
          </a:p>
        </p:txBody>
      </p:sp>
    </p:spTree>
    <p:extLst>
      <p:ext uri="{BB962C8B-B14F-4D97-AF65-F5344CB8AC3E}">
        <p14:creationId xmlns:p14="http://schemas.microsoft.com/office/powerpoint/2010/main" val="2279071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4394" b="8166"/>
          <a:stretch/>
        </p:blipFill>
        <p:spPr>
          <a:xfrm>
            <a:off x="-1" y="320041"/>
            <a:ext cx="9144001" cy="6537959"/>
          </a:xfrm>
          <a:prstGeom prst="rect">
            <a:avLst/>
          </a:prstGeom>
        </p:spPr>
      </p:pic>
      <p:sp>
        <p:nvSpPr>
          <p:cNvPr id="7" name="Rectangle 6"/>
          <p:cNvSpPr/>
          <p:nvPr/>
        </p:nvSpPr>
        <p:spPr>
          <a:xfrm>
            <a:off x="-1" y="1366308"/>
            <a:ext cx="3751879" cy="5232612"/>
          </a:xfrm>
          <a:prstGeom prst="rect">
            <a:avLst/>
          </a:prstGeom>
          <a:solidFill>
            <a:srgbClr val="939AAF">
              <a:alpha val="64000"/>
            </a:srgb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200" u="sng" dirty="0">
                <a:solidFill>
                  <a:schemeClr val="bg1"/>
                </a:solidFill>
              </a:rPr>
              <a:t>Headquarters</a:t>
            </a:r>
          </a:p>
          <a:p>
            <a:pPr algn="ctr"/>
            <a:r>
              <a:rPr lang="en-US" sz="2200" dirty="0" smtClean="0">
                <a:solidFill>
                  <a:schemeClr val="bg1"/>
                </a:solidFill>
              </a:rPr>
              <a:t>Cary, NC</a:t>
            </a:r>
            <a:endParaRPr lang="en-US" sz="2200" dirty="0">
              <a:solidFill>
                <a:schemeClr val="bg1"/>
              </a:solidFill>
            </a:endParaRPr>
          </a:p>
          <a:p>
            <a:pPr algn="ctr"/>
            <a:r>
              <a:rPr lang="en-US" sz="2200" u="sng" dirty="0">
                <a:solidFill>
                  <a:schemeClr val="bg1"/>
                </a:solidFill>
              </a:rPr>
              <a:t>Locations with charging</a:t>
            </a:r>
          </a:p>
          <a:p>
            <a:pPr algn="ctr"/>
            <a:r>
              <a:rPr lang="en-US" sz="2200" dirty="0" smtClean="0">
                <a:solidFill>
                  <a:schemeClr val="bg1"/>
                </a:solidFill>
              </a:rPr>
              <a:t>Cary, NC &amp; Sweden</a:t>
            </a:r>
            <a:endParaRPr lang="en-US" sz="2200" u="sng" dirty="0" smtClean="0">
              <a:solidFill>
                <a:schemeClr val="bg1"/>
              </a:solidFill>
            </a:endParaRPr>
          </a:p>
          <a:p>
            <a:pPr algn="ctr"/>
            <a:r>
              <a:rPr lang="en-US" sz="2200" u="sng" dirty="0" smtClean="0">
                <a:solidFill>
                  <a:schemeClr val="bg1"/>
                </a:solidFill>
              </a:rPr>
              <a:t>Number </a:t>
            </a:r>
            <a:r>
              <a:rPr lang="en-US" sz="2200" u="sng" dirty="0">
                <a:solidFill>
                  <a:schemeClr val="bg1"/>
                </a:solidFill>
              </a:rPr>
              <a:t>of employees</a:t>
            </a:r>
          </a:p>
          <a:p>
            <a:pPr algn="ctr"/>
            <a:r>
              <a:rPr lang="en-US" sz="2200" dirty="0" smtClean="0">
                <a:solidFill>
                  <a:schemeClr val="bg1"/>
                </a:solidFill>
              </a:rPr>
              <a:t>5,377 at Cary HQ</a:t>
            </a:r>
          </a:p>
          <a:p>
            <a:pPr algn="ctr"/>
            <a:r>
              <a:rPr lang="en-US" sz="2200" u="sng" dirty="0" smtClean="0">
                <a:solidFill>
                  <a:schemeClr val="bg1"/>
                </a:solidFill>
              </a:rPr>
              <a:t>Number </a:t>
            </a:r>
            <a:r>
              <a:rPr lang="en-US" sz="2200" u="sng" dirty="0">
                <a:solidFill>
                  <a:schemeClr val="bg1"/>
                </a:solidFill>
              </a:rPr>
              <a:t>of charging stations</a:t>
            </a:r>
          </a:p>
          <a:p>
            <a:pPr algn="ctr"/>
            <a:r>
              <a:rPr lang="en-US" sz="2200" dirty="0" smtClean="0">
                <a:solidFill>
                  <a:schemeClr val="bg1"/>
                </a:solidFill>
              </a:rPr>
              <a:t>52 Global, 42 Cary, NC</a:t>
            </a:r>
            <a:endParaRPr lang="en-US" sz="2200" dirty="0">
              <a:solidFill>
                <a:schemeClr val="bg1"/>
              </a:solidFill>
            </a:endParaRPr>
          </a:p>
          <a:p>
            <a:pPr algn="ctr"/>
            <a:r>
              <a:rPr lang="en-US" sz="2200" u="sng" dirty="0">
                <a:solidFill>
                  <a:schemeClr val="bg1"/>
                </a:solidFill>
              </a:rPr>
              <a:t>Number of PEV driving employees</a:t>
            </a:r>
          </a:p>
          <a:p>
            <a:pPr algn="ctr"/>
            <a:r>
              <a:rPr lang="en-US" sz="2200" dirty="0" smtClean="0">
                <a:solidFill>
                  <a:schemeClr val="bg1"/>
                </a:solidFill>
              </a:rPr>
              <a:t>99</a:t>
            </a:r>
            <a:endParaRPr lang="en-US" sz="2200" dirty="0">
              <a:solidFill>
                <a:schemeClr val="bg1"/>
              </a:solidFill>
            </a:endParaRPr>
          </a:p>
          <a:p>
            <a:pPr algn="ctr"/>
            <a:r>
              <a:rPr lang="en-US" sz="2200" u="sng" dirty="0">
                <a:solidFill>
                  <a:schemeClr val="bg1"/>
                </a:solidFill>
              </a:rPr>
              <a:t>Biggest </a:t>
            </a:r>
            <a:r>
              <a:rPr lang="en-US" sz="2200" u="sng" dirty="0" smtClean="0">
                <a:solidFill>
                  <a:schemeClr val="bg1"/>
                </a:solidFill>
              </a:rPr>
              <a:t>management challenge</a:t>
            </a:r>
            <a:endParaRPr lang="en-US" sz="2200" u="sng" dirty="0">
              <a:solidFill>
                <a:schemeClr val="bg1"/>
              </a:solidFill>
            </a:endParaRPr>
          </a:p>
          <a:p>
            <a:pPr algn="ctr"/>
            <a:r>
              <a:rPr lang="en-US" sz="2200" dirty="0" smtClean="0">
                <a:solidFill>
                  <a:schemeClr val="bg1"/>
                </a:solidFill>
              </a:rPr>
              <a:t>COMMUNICATION</a:t>
            </a:r>
            <a:endParaRPr lang="en-US" sz="2200" dirty="0">
              <a:solidFill>
                <a:schemeClr val="bg1"/>
              </a:solidFill>
            </a:endParaRPr>
          </a:p>
          <a:p>
            <a:endParaRPr lang="en-US" sz="2200" dirty="0">
              <a:solidFill>
                <a:schemeClr val="bg1"/>
              </a:solidFill>
            </a:endParaRPr>
          </a:p>
        </p:txBody>
      </p:sp>
      <p:sp>
        <p:nvSpPr>
          <p:cNvPr id="5" name="TextBox 4"/>
          <p:cNvSpPr txBox="1"/>
          <p:nvPr/>
        </p:nvSpPr>
        <p:spPr>
          <a:xfrm>
            <a:off x="5978434" y="6598920"/>
            <a:ext cx="3165566" cy="261610"/>
          </a:xfrm>
          <a:prstGeom prst="rect">
            <a:avLst/>
          </a:prstGeom>
          <a:noFill/>
        </p:spPr>
        <p:txBody>
          <a:bodyPr wrap="square" rtlCol="0">
            <a:spAutoFit/>
          </a:bodyPr>
          <a:lstStyle/>
          <a:p>
            <a:pPr algn="r"/>
            <a:r>
              <a:rPr lang="en-US" sz="1100" dirty="0" smtClean="0">
                <a:solidFill>
                  <a:schemeClr val="bg1"/>
                </a:solidFill>
              </a:rPr>
              <a:t>Photo courtesy SAS Institute</a:t>
            </a:r>
            <a:endParaRPr lang="en-US" sz="1100" dirty="0">
              <a:solidFill>
                <a:schemeClr val="bg1"/>
              </a:solidFill>
            </a:endParaRPr>
          </a:p>
        </p:txBody>
      </p:sp>
      <p:pic>
        <p:nvPicPr>
          <p:cNvPr id="2" name="Picture 1"/>
          <p:cNvPicPr>
            <a:picLocks noChangeAspect="1"/>
          </p:cNvPicPr>
          <p:nvPr/>
        </p:nvPicPr>
        <p:blipFill>
          <a:blip r:embed="rId4"/>
          <a:stretch>
            <a:fillRect/>
          </a:stretch>
        </p:blipFill>
        <p:spPr>
          <a:xfrm>
            <a:off x="6943153" y="317511"/>
            <a:ext cx="2200847" cy="914479"/>
          </a:xfrm>
          <a:prstGeom prst="rect">
            <a:avLst/>
          </a:prstGeom>
        </p:spPr>
      </p:pic>
    </p:spTree>
    <p:extLst>
      <p:ext uri="{BB962C8B-B14F-4D97-AF65-F5344CB8AC3E}">
        <p14:creationId xmlns:p14="http://schemas.microsoft.com/office/powerpoint/2010/main" val="2527803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6351"/>
          <a:stretch/>
        </p:blipFill>
        <p:spPr>
          <a:xfrm>
            <a:off x="0" y="365761"/>
            <a:ext cx="9144000" cy="649223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761"/>
            <a:ext cx="1767840" cy="887993"/>
          </a:xfrm>
          <a:prstGeom prst="rect">
            <a:avLst/>
          </a:prstGeom>
        </p:spPr>
      </p:pic>
      <p:sp>
        <p:nvSpPr>
          <p:cNvPr id="5" name="Rectangle 4"/>
          <p:cNvSpPr/>
          <p:nvPr/>
        </p:nvSpPr>
        <p:spPr>
          <a:xfrm>
            <a:off x="5791199" y="365761"/>
            <a:ext cx="3352801" cy="5445853"/>
          </a:xfrm>
          <a:prstGeom prst="rect">
            <a:avLst/>
          </a:prstGeom>
          <a:solidFill>
            <a:srgbClr val="939AAF">
              <a:alpha val="64000"/>
            </a:srgb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sz="2200" u="sng" dirty="0" smtClean="0">
              <a:solidFill>
                <a:schemeClr val="bg1"/>
              </a:solidFill>
            </a:endParaRPr>
          </a:p>
          <a:p>
            <a:pPr algn="ctr"/>
            <a:r>
              <a:rPr lang="en-US" sz="2200" u="sng" dirty="0" smtClean="0">
                <a:solidFill>
                  <a:schemeClr val="bg1"/>
                </a:solidFill>
              </a:rPr>
              <a:t>Headquarters</a:t>
            </a:r>
            <a:endParaRPr lang="en-US" sz="2200" u="sng" dirty="0">
              <a:solidFill>
                <a:schemeClr val="bg1"/>
              </a:solidFill>
            </a:endParaRPr>
          </a:p>
          <a:p>
            <a:pPr algn="ctr"/>
            <a:r>
              <a:rPr lang="en-US" sz="2200" dirty="0" smtClean="0">
                <a:solidFill>
                  <a:schemeClr val="bg1"/>
                </a:solidFill>
              </a:rPr>
              <a:t>Los Angeles, CA</a:t>
            </a:r>
            <a:endParaRPr lang="en-US" sz="2200" dirty="0">
              <a:solidFill>
                <a:schemeClr val="bg1"/>
              </a:solidFill>
            </a:endParaRPr>
          </a:p>
          <a:p>
            <a:pPr algn="ctr"/>
            <a:r>
              <a:rPr lang="en-US" sz="2200" u="sng" dirty="0">
                <a:solidFill>
                  <a:schemeClr val="bg1"/>
                </a:solidFill>
              </a:rPr>
              <a:t>Locations with charging</a:t>
            </a:r>
          </a:p>
          <a:p>
            <a:pPr algn="ctr"/>
            <a:r>
              <a:rPr lang="en-US" sz="2200" dirty="0" smtClean="0">
                <a:solidFill>
                  <a:schemeClr val="bg1"/>
                </a:solidFill>
              </a:rPr>
              <a:t>1 </a:t>
            </a:r>
            <a:r>
              <a:rPr lang="en-US" sz="2200" dirty="0">
                <a:solidFill>
                  <a:schemeClr val="bg1"/>
                </a:solidFill>
              </a:rPr>
              <a:t>– </a:t>
            </a:r>
            <a:r>
              <a:rPr lang="en-US" sz="2200" dirty="0" smtClean="0">
                <a:solidFill>
                  <a:schemeClr val="bg1"/>
                </a:solidFill>
              </a:rPr>
              <a:t>CA</a:t>
            </a:r>
            <a:endParaRPr lang="en-US" sz="2200" u="sng" dirty="0">
              <a:solidFill>
                <a:schemeClr val="bg1"/>
              </a:solidFill>
            </a:endParaRPr>
          </a:p>
          <a:p>
            <a:pPr algn="ctr"/>
            <a:r>
              <a:rPr lang="en-US" sz="2200" u="sng" dirty="0" smtClean="0">
                <a:solidFill>
                  <a:schemeClr val="bg1"/>
                </a:solidFill>
              </a:rPr>
              <a:t>Number </a:t>
            </a:r>
            <a:r>
              <a:rPr lang="en-US" sz="2200" u="sng" dirty="0">
                <a:solidFill>
                  <a:schemeClr val="bg1"/>
                </a:solidFill>
              </a:rPr>
              <a:t>of employees</a:t>
            </a:r>
          </a:p>
          <a:p>
            <a:pPr algn="ctr"/>
            <a:r>
              <a:rPr lang="en-US" sz="2200" dirty="0" smtClean="0">
                <a:solidFill>
                  <a:schemeClr val="bg1"/>
                </a:solidFill>
              </a:rPr>
              <a:t>31,000</a:t>
            </a:r>
            <a:endParaRPr lang="en-US" sz="2200" dirty="0">
              <a:solidFill>
                <a:schemeClr val="bg1"/>
              </a:solidFill>
            </a:endParaRPr>
          </a:p>
          <a:p>
            <a:pPr algn="ctr"/>
            <a:r>
              <a:rPr lang="en-US" sz="2200" u="sng" dirty="0">
                <a:solidFill>
                  <a:schemeClr val="bg1"/>
                </a:solidFill>
              </a:rPr>
              <a:t>Number of charging stations</a:t>
            </a:r>
          </a:p>
          <a:p>
            <a:pPr algn="ctr"/>
            <a:r>
              <a:rPr lang="en-US" sz="2200" dirty="0" smtClean="0">
                <a:solidFill>
                  <a:schemeClr val="bg1"/>
                </a:solidFill>
              </a:rPr>
              <a:t>137</a:t>
            </a:r>
            <a:endParaRPr lang="en-US" sz="2200" dirty="0">
              <a:solidFill>
                <a:schemeClr val="bg1"/>
              </a:solidFill>
            </a:endParaRPr>
          </a:p>
          <a:p>
            <a:pPr algn="ctr"/>
            <a:r>
              <a:rPr lang="en-US" sz="2200" u="sng" dirty="0">
                <a:solidFill>
                  <a:schemeClr val="bg1"/>
                </a:solidFill>
              </a:rPr>
              <a:t>Number of PEV driving employees</a:t>
            </a:r>
          </a:p>
          <a:p>
            <a:pPr algn="ctr"/>
            <a:r>
              <a:rPr lang="en-US" sz="2200" dirty="0" smtClean="0">
                <a:solidFill>
                  <a:schemeClr val="bg1"/>
                </a:solidFill>
              </a:rPr>
              <a:t>~250+</a:t>
            </a:r>
            <a:endParaRPr lang="en-US" sz="2200" dirty="0">
              <a:solidFill>
                <a:schemeClr val="bg1"/>
              </a:solidFill>
            </a:endParaRPr>
          </a:p>
          <a:p>
            <a:pPr algn="ctr"/>
            <a:r>
              <a:rPr lang="en-US" sz="2200" u="sng" dirty="0">
                <a:solidFill>
                  <a:schemeClr val="bg1"/>
                </a:solidFill>
              </a:rPr>
              <a:t>Biggest challenge</a:t>
            </a:r>
          </a:p>
          <a:p>
            <a:pPr algn="ctr"/>
            <a:r>
              <a:rPr lang="en-US" sz="2200" dirty="0" smtClean="0">
                <a:solidFill>
                  <a:schemeClr val="bg1"/>
                </a:solidFill>
              </a:rPr>
              <a:t>Infrastructure cost and cost recovery</a:t>
            </a:r>
            <a:endParaRPr lang="en-US" sz="2200" dirty="0">
              <a:solidFill>
                <a:schemeClr val="bg1"/>
              </a:solidFill>
            </a:endParaRPr>
          </a:p>
          <a:p>
            <a:endParaRPr lang="en-US" sz="2200" dirty="0">
              <a:solidFill>
                <a:schemeClr val="bg1"/>
              </a:solidFill>
            </a:endParaRPr>
          </a:p>
        </p:txBody>
      </p:sp>
      <p:sp>
        <p:nvSpPr>
          <p:cNvPr id="6" name="TextBox 5"/>
          <p:cNvSpPr txBox="1"/>
          <p:nvPr/>
        </p:nvSpPr>
        <p:spPr>
          <a:xfrm>
            <a:off x="0" y="6596390"/>
            <a:ext cx="3165566" cy="261610"/>
          </a:xfrm>
          <a:prstGeom prst="rect">
            <a:avLst/>
          </a:prstGeom>
          <a:noFill/>
        </p:spPr>
        <p:txBody>
          <a:bodyPr wrap="square" rtlCol="0">
            <a:spAutoFit/>
          </a:bodyPr>
          <a:lstStyle/>
          <a:p>
            <a:r>
              <a:rPr lang="en-US" sz="1100" dirty="0" smtClean="0"/>
              <a:t>Photo courtesy UCLA SMERC</a:t>
            </a:r>
            <a:endParaRPr lang="en-US" sz="1100" dirty="0"/>
          </a:p>
        </p:txBody>
      </p:sp>
    </p:spTree>
    <p:extLst>
      <p:ext uri="{BB962C8B-B14F-4D97-AF65-F5344CB8AC3E}">
        <p14:creationId xmlns:p14="http://schemas.microsoft.com/office/powerpoint/2010/main" val="22573349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150459" y="1371149"/>
            <a:ext cx="5612584" cy="1508105"/>
          </a:xfrm>
          <a:prstGeom prst="rect">
            <a:avLst/>
          </a:prstGeom>
          <a:noFill/>
        </p:spPr>
        <p:txBody>
          <a:bodyPr wrap="none" rtlCol="0">
            <a:spAutoFit/>
          </a:bodyPr>
          <a:lstStyle/>
          <a:p>
            <a:r>
              <a:rPr lang="en-US" sz="2000" dirty="0" smtClean="0"/>
              <a:t>Get leadership buy-in on early identification of who:</a:t>
            </a:r>
          </a:p>
          <a:p>
            <a:pPr marL="285750" indent="-285750">
              <a:buFont typeface="Arial" panose="020B0604020202020204" pitchFamily="34" charset="0"/>
              <a:buChar char="•"/>
            </a:pPr>
            <a:r>
              <a:rPr lang="en-US" dirty="0" smtClean="0"/>
              <a:t>establishes and signs off on management policy</a:t>
            </a:r>
          </a:p>
          <a:p>
            <a:pPr marL="285750" indent="-285750">
              <a:buFont typeface="Arial" panose="020B0604020202020204" pitchFamily="34" charset="0"/>
              <a:buChar char="•"/>
            </a:pPr>
            <a:r>
              <a:rPr lang="en-US" dirty="0"/>
              <a:t>leads communication to employees &amp; the public</a:t>
            </a:r>
          </a:p>
          <a:p>
            <a:pPr marL="285750" indent="-285750">
              <a:buFont typeface="Arial" panose="020B0604020202020204" pitchFamily="34" charset="0"/>
              <a:buChar char="•"/>
            </a:pPr>
            <a:r>
              <a:rPr lang="en-US" dirty="0"/>
              <a:t>manages ongoing operations &amp; maintenance</a:t>
            </a:r>
          </a:p>
          <a:p>
            <a:pPr marL="285750" indent="-285750">
              <a:buFont typeface="Arial" panose="020B0604020202020204" pitchFamily="34" charset="0"/>
              <a:buChar char="•"/>
            </a:pPr>
            <a:r>
              <a:rPr lang="en-US" dirty="0" smtClean="0"/>
              <a:t>funds procurement, installation &amp; future expansion</a:t>
            </a:r>
          </a:p>
        </p:txBody>
      </p:sp>
      <p:sp>
        <p:nvSpPr>
          <p:cNvPr id="20" name="TextBox 19"/>
          <p:cNvSpPr txBox="1"/>
          <p:nvPr/>
        </p:nvSpPr>
        <p:spPr>
          <a:xfrm>
            <a:off x="3150459" y="3168395"/>
            <a:ext cx="5551392" cy="1231106"/>
          </a:xfrm>
          <a:prstGeom prst="rect">
            <a:avLst/>
          </a:prstGeom>
          <a:noFill/>
        </p:spPr>
        <p:txBody>
          <a:bodyPr wrap="none" rtlCol="0">
            <a:spAutoFit/>
          </a:bodyPr>
          <a:lstStyle/>
          <a:p>
            <a:r>
              <a:rPr lang="en-US" sz="2000" dirty="0" smtClean="0"/>
              <a:t>Use clear and consistent signage to:</a:t>
            </a:r>
          </a:p>
          <a:p>
            <a:pPr marL="285750" indent="-285750">
              <a:buFont typeface="Arial" panose="020B0604020202020204" pitchFamily="34" charset="0"/>
              <a:buChar char="•"/>
            </a:pPr>
            <a:r>
              <a:rPr lang="en-US" dirty="0" smtClean="0"/>
              <a:t>draw attention to where charging stations are located </a:t>
            </a:r>
          </a:p>
          <a:p>
            <a:pPr marL="285750" indent="-285750">
              <a:buFont typeface="Arial" panose="020B0604020202020204" pitchFamily="34" charset="0"/>
              <a:buChar char="•"/>
            </a:pPr>
            <a:r>
              <a:rPr lang="en-US" dirty="0" smtClean="0"/>
              <a:t>communicate designation for actively charging PEVs</a:t>
            </a:r>
          </a:p>
          <a:p>
            <a:pPr marL="285750" indent="-285750">
              <a:buFont typeface="Arial" panose="020B0604020202020204" pitchFamily="34" charset="0"/>
              <a:buChar char="•"/>
            </a:pPr>
            <a:r>
              <a:rPr lang="en-US" dirty="0" smtClean="0"/>
              <a:t>advise on time or accessibility limitations </a:t>
            </a:r>
          </a:p>
        </p:txBody>
      </p:sp>
      <p:sp>
        <p:nvSpPr>
          <p:cNvPr id="21" name="TextBox 20"/>
          <p:cNvSpPr txBox="1"/>
          <p:nvPr/>
        </p:nvSpPr>
        <p:spPr>
          <a:xfrm>
            <a:off x="3150459" y="4971795"/>
            <a:ext cx="4923335" cy="954107"/>
          </a:xfrm>
          <a:prstGeom prst="rect">
            <a:avLst/>
          </a:prstGeom>
          <a:noFill/>
        </p:spPr>
        <p:txBody>
          <a:bodyPr wrap="none" rtlCol="0">
            <a:spAutoFit/>
          </a:bodyPr>
          <a:lstStyle/>
          <a:p>
            <a:r>
              <a:rPr lang="en-US" sz="2000" dirty="0" smtClean="0"/>
              <a:t>Ensure that all employees understand:</a:t>
            </a:r>
          </a:p>
          <a:p>
            <a:pPr marL="285750" indent="-285750">
              <a:buFont typeface="Arial" panose="020B0604020202020204" pitchFamily="34" charset="0"/>
              <a:buChar char="•"/>
            </a:pPr>
            <a:r>
              <a:rPr lang="en-US" dirty="0" smtClean="0"/>
              <a:t>who is responsible </a:t>
            </a:r>
            <a:r>
              <a:rPr lang="en-US" dirty="0"/>
              <a:t>for enforcing </a:t>
            </a:r>
            <a:r>
              <a:rPr lang="en-US" dirty="0" smtClean="0"/>
              <a:t>charging policy</a:t>
            </a:r>
          </a:p>
          <a:p>
            <a:pPr marL="285750" indent="-285750">
              <a:buFont typeface="Arial" panose="020B0604020202020204" pitchFamily="34" charset="0"/>
              <a:buChar char="•"/>
            </a:pPr>
            <a:r>
              <a:rPr lang="en-US" dirty="0" smtClean="0"/>
              <a:t>penalties for not adhering to policy</a:t>
            </a:r>
          </a:p>
        </p:txBody>
      </p:sp>
      <p:sp>
        <p:nvSpPr>
          <p:cNvPr id="24" name="Oval Callout 23"/>
          <p:cNvSpPr/>
          <p:nvPr/>
        </p:nvSpPr>
        <p:spPr>
          <a:xfrm>
            <a:off x="673100" y="1371149"/>
            <a:ext cx="2018198" cy="1117600"/>
          </a:xfrm>
          <a:prstGeom prst="wedgeEllipseCallout">
            <a:avLst/>
          </a:prstGeom>
          <a:solidFill>
            <a:srgbClr val="00A5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smtClean="0">
                <a:solidFill>
                  <a:schemeClr val="bg1"/>
                </a:solidFill>
              </a:rPr>
              <a:t>Key Players</a:t>
            </a:r>
            <a:endParaRPr lang="en-US" sz="2600" b="1" dirty="0">
              <a:solidFill>
                <a:schemeClr val="bg1"/>
              </a:solidFill>
            </a:endParaRPr>
          </a:p>
        </p:txBody>
      </p:sp>
      <p:sp>
        <p:nvSpPr>
          <p:cNvPr id="25" name="Oval Callout 24"/>
          <p:cNvSpPr/>
          <p:nvPr/>
        </p:nvSpPr>
        <p:spPr>
          <a:xfrm>
            <a:off x="475148" y="3167944"/>
            <a:ext cx="2368550" cy="1117600"/>
          </a:xfrm>
          <a:prstGeom prst="wedgeEllipseCallout">
            <a:avLst>
              <a:gd name="adj1" fmla="val 18845"/>
              <a:gd name="adj2" fmla="val 70455"/>
            </a:avLst>
          </a:prstGeom>
          <a:solidFill>
            <a:srgbClr val="0063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smtClean="0">
                <a:solidFill>
                  <a:schemeClr val="bg1"/>
                </a:solidFill>
              </a:rPr>
              <a:t>Signage </a:t>
            </a:r>
            <a:br>
              <a:rPr lang="en-US" sz="2600" b="1" dirty="0" smtClean="0">
                <a:solidFill>
                  <a:schemeClr val="bg1"/>
                </a:solidFill>
              </a:rPr>
            </a:br>
            <a:r>
              <a:rPr lang="en-US" sz="2600" b="1" dirty="0" smtClean="0">
                <a:solidFill>
                  <a:schemeClr val="bg1"/>
                </a:solidFill>
              </a:rPr>
              <a:t>&amp; Access</a:t>
            </a:r>
            <a:endParaRPr lang="en-US" sz="2600" b="1" dirty="0">
              <a:solidFill>
                <a:schemeClr val="bg1"/>
              </a:solidFill>
            </a:endParaRPr>
          </a:p>
        </p:txBody>
      </p:sp>
      <p:sp>
        <p:nvSpPr>
          <p:cNvPr id="26" name="Oval Callout 25"/>
          <p:cNvSpPr/>
          <p:nvPr/>
        </p:nvSpPr>
        <p:spPr>
          <a:xfrm>
            <a:off x="183617" y="4971795"/>
            <a:ext cx="2826283" cy="1117600"/>
          </a:xfrm>
          <a:prstGeom prst="wedgeEllipseCallout">
            <a:avLst/>
          </a:prstGeom>
          <a:solidFill>
            <a:srgbClr val="003A7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smtClean="0">
                <a:solidFill>
                  <a:schemeClr val="bg1"/>
                </a:solidFill>
              </a:rPr>
              <a:t>Policy Enforcement</a:t>
            </a:r>
            <a:endParaRPr lang="en-US" sz="2600" b="1" dirty="0">
              <a:solidFill>
                <a:schemeClr val="bg1"/>
              </a:solidFill>
            </a:endParaRPr>
          </a:p>
        </p:txBody>
      </p:sp>
      <p:sp>
        <p:nvSpPr>
          <p:cNvPr id="28" name="Title 1"/>
          <p:cNvSpPr>
            <a:spLocks noGrp="1"/>
          </p:cNvSpPr>
          <p:nvPr>
            <p:ph type="title"/>
          </p:nvPr>
        </p:nvSpPr>
        <p:spPr/>
        <p:txBody>
          <a:bodyPr/>
          <a:lstStyle/>
          <a:p>
            <a:r>
              <a:rPr lang="en-US" dirty="0" smtClean="0"/>
              <a:t>What are partners saying about administration?</a:t>
            </a:r>
            <a:endParaRPr lang="en-US" dirty="0"/>
          </a:p>
        </p:txBody>
      </p:sp>
    </p:spTree>
    <p:extLst>
      <p:ext uri="{BB962C8B-B14F-4D97-AF65-F5344CB8AC3E}">
        <p14:creationId xmlns:p14="http://schemas.microsoft.com/office/powerpoint/2010/main" val="13186485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8100839" y="5458383"/>
            <a:ext cx="1012681" cy="1353897"/>
          </a:xfrm>
          <a:prstGeom prst="roundRect">
            <a:avLst/>
          </a:prstGeom>
          <a:solidFill>
            <a:schemeClr val="bg1"/>
          </a:solidFill>
          <a:ln>
            <a:solidFill>
              <a:schemeClr val="bg1"/>
            </a:solidFill>
          </a:ln>
        </p:spPr>
        <p:style>
          <a:lnRef idx="2">
            <a:schemeClr val="lt1">
              <a:hueOff val="0"/>
              <a:satOff val="0"/>
              <a:lumOff val="0"/>
              <a:alphaOff val="0"/>
            </a:schemeClr>
          </a:lnRef>
          <a:fillRef idx="1">
            <a:schemeClr val="accent4">
              <a:hueOff val="-2678862"/>
              <a:satOff val="16139"/>
              <a:lumOff val="1294"/>
              <a:alphaOff val="0"/>
            </a:schemeClr>
          </a:fillRef>
          <a:effectRef idx="0">
            <a:schemeClr val="accent4">
              <a:hueOff val="-2678862"/>
              <a:satOff val="16139"/>
              <a:lumOff val="1294"/>
              <a:alphaOff val="0"/>
            </a:schemeClr>
          </a:effectRef>
          <a:fontRef idx="minor">
            <a:schemeClr val="lt1"/>
          </a:fontRef>
        </p:style>
      </p:sp>
      <p:sp>
        <p:nvSpPr>
          <p:cNvPr id="14" name="Rectangle 13"/>
          <p:cNvSpPr/>
          <p:nvPr/>
        </p:nvSpPr>
        <p:spPr>
          <a:xfrm>
            <a:off x="457926" y="2476499"/>
            <a:ext cx="2559594" cy="4066383"/>
          </a:xfrm>
          <a:prstGeom prst="rect">
            <a:avLst/>
          </a:prstGeom>
          <a:solidFill>
            <a:srgbClr val="00A59C">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chemeClr val="tx1"/>
                </a:solidFill>
              </a:rPr>
              <a:t>Installation &amp; </a:t>
            </a:r>
          </a:p>
          <a:p>
            <a:pPr algn="ctr"/>
            <a:r>
              <a:rPr lang="en-US" sz="2200" b="1" dirty="0">
                <a:solidFill>
                  <a:schemeClr val="tx1"/>
                </a:solidFill>
              </a:rPr>
              <a:t>Management </a:t>
            </a:r>
            <a:r>
              <a:rPr lang="en-US" sz="2200" b="1" dirty="0" smtClean="0">
                <a:solidFill>
                  <a:schemeClr val="tx1"/>
                </a:solidFill>
              </a:rPr>
              <a:t>Policy Establishment</a:t>
            </a:r>
          </a:p>
          <a:p>
            <a:pPr algn="ctr"/>
            <a:r>
              <a:rPr lang="en-US" sz="2200" dirty="0" smtClean="0">
                <a:solidFill>
                  <a:schemeClr val="tx1"/>
                </a:solidFill>
              </a:rPr>
              <a:t> EHSS and Facilities Partnership</a:t>
            </a:r>
          </a:p>
          <a:p>
            <a:pPr algn="ctr"/>
            <a:r>
              <a:rPr lang="en-US" sz="2200" dirty="0" smtClean="0">
                <a:solidFill>
                  <a:schemeClr val="tx1"/>
                </a:solidFill>
              </a:rPr>
              <a:t> </a:t>
            </a:r>
          </a:p>
          <a:p>
            <a:pPr algn="ctr"/>
            <a:r>
              <a:rPr lang="en-US" sz="2200" b="1" dirty="0" smtClean="0">
                <a:solidFill>
                  <a:schemeClr val="tx1"/>
                </a:solidFill>
              </a:rPr>
              <a:t>Operations &amp; Maintenance </a:t>
            </a:r>
          </a:p>
          <a:p>
            <a:pPr algn="ctr"/>
            <a:r>
              <a:rPr lang="en-US" sz="2200" dirty="0" smtClean="0">
                <a:solidFill>
                  <a:schemeClr val="tx1"/>
                </a:solidFill>
              </a:rPr>
              <a:t>Facilities</a:t>
            </a:r>
          </a:p>
          <a:p>
            <a:pPr algn="ctr"/>
            <a:endParaRPr lang="en-US" sz="2200" dirty="0" smtClean="0">
              <a:solidFill>
                <a:schemeClr val="tx1"/>
              </a:solidFill>
            </a:endParaRPr>
          </a:p>
          <a:p>
            <a:pPr algn="ctr"/>
            <a:r>
              <a:rPr lang="en-US" sz="2200" b="1" dirty="0" smtClean="0">
                <a:solidFill>
                  <a:schemeClr val="tx1"/>
                </a:solidFill>
              </a:rPr>
              <a:t>Funding</a:t>
            </a:r>
          </a:p>
          <a:p>
            <a:pPr algn="ctr"/>
            <a:r>
              <a:rPr lang="en-US" sz="2200" dirty="0" smtClean="0">
                <a:solidFill>
                  <a:schemeClr val="tx1"/>
                </a:solidFill>
              </a:rPr>
              <a:t>Facilities</a:t>
            </a:r>
            <a:endParaRPr lang="en-US" sz="2200" dirty="0">
              <a:solidFill>
                <a:schemeClr val="tx1"/>
              </a:solidFill>
            </a:endParaRPr>
          </a:p>
        </p:txBody>
      </p:sp>
      <p:sp>
        <p:nvSpPr>
          <p:cNvPr id="15" name="Rectangle 14"/>
          <p:cNvSpPr/>
          <p:nvPr/>
        </p:nvSpPr>
        <p:spPr>
          <a:xfrm>
            <a:off x="457926" y="1577989"/>
            <a:ext cx="2559594" cy="852791"/>
          </a:xfrm>
          <a:prstGeom prst="rect">
            <a:avLst/>
          </a:prstGeom>
          <a:solidFill>
            <a:srgbClr val="00A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smtClean="0"/>
              <a:t>Key Players</a:t>
            </a:r>
            <a:endParaRPr lang="en-US" sz="2500" b="1" dirty="0"/>
          </a:p>
        </p:txBody>
      </p:sp>
      <p:sp>
        <p:nvSpPr>
          <p:cNvPr id="16" name="Rectangle 15"/>
          <p:cNvSpPr/>
          <p:nvPr/>
        </p:nvSpPr>
        <p:spPr>
          <a:xfrm>
            <a:off x="6371046" y="2453640"/>
            <a:ext cx="2559594" cy="4110680"/>
          </a:xfrm>
          <a:prstGeom prst="rect">
            <a:avLst/>
          </a:prstGeom>
          <a:solidFill>
            <a:srgbClr val="003A7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chemeClr val="tx1"/>
                </a:solidFill>
              </a:rPr>
              <a:t>Responsible party </a:t>
            </a:r>
            <a:r>
              <a:rPr lang="en-US" sz="2200" dirty="0" smtClean="0">
                <a:solidFill>
                  <a:schemeClr val="tx1"/>
                </a:solidFill>
              </a:rPr>
              <a:t>Self-policing </a:t>
            </a:r>
            <a:r>
              <a:rPr lang="en-US" sz="2200" dirty="0">
                <a:solidFill>
                  <a:schemeClr val="tx1"/>
                </a:solidFill>
              </a:rPr>
              <a:t>m</a:t>
            </a:r>
            <a:r>
              <a:rPr lang="en-US" sz="2200" dirty="0" smtClean="0">
                <a:solidFill>
                  <a:schemeClr val="tx1"/>
                </a:solidFill>
              </a:rPr>
              <a:t>odel</a:t>
            </a:r>
          </a:p>
          <a:p>
            <a:pPr algn="ctr"/>
            <a:endParaRPr lang="en-US" sz="2200" dirty="0" smtClean="0">
              <a:solidFill>
                <a:schemeClr val="tx1"/>
              </a:solidFill>
            </a:endParaRPr>
          </a:p>
          <a:p>
            <a:pPr algn="ctr"/>
            <a:r>
              <a:rPr lang="en-US" sz="2200" b="1" dirty="0" smtClean="0">
                <a:solidFill>
                  <a:schemeClr val="tx1"/>
                </a:solidFill>
              </a:rPr>
              <a:t>Repercussions</a:t>
            </a:r>
          </a:p>
          <a:p>
            <a:pPr algn="ctr"/>
            <a:r>
              <a:rPr lang="en-US" sz="2200" dirty="0" smtClean="0">
                <a:solidFill>
                  <a:schemeClr val="tx1"/>
                </a:solidFill>
              </a:rPr>
              <a:t>None</a:t>
            </a:r>
          </a:p>
          <a:p>
            <a:pPr algn="ctr"/>
            <a:endParaRPr lang="en-US" sz="2200" dirty="0" smtClean="0">
              <a:solidFill>
                <a:schemeClr val="tx1"/>
              </a:solidFill>
            </a:endParaRPr>
          </a:p>
          <a:p>
            <a:pPr algn="ctr"/>
            <a:r>
              <a:rPr lang="en-US" sz="2200" b="1" dirty="0" smtClean="0">
                <a:solidFill>
                  <a:schemeClr val="tx1"/>
                </a:solidFill>
              </a:rPr>
              <a:t>Security</a:t>
            </a:r>
          </a:p>
          <a:p>
            <a:pPr algn="ctr"/>
            <a:r>
              <a:rPr lang="en-US" sz="2200" dirty="0" smtClean="0">
                <a:solidFill>
                  <a:schemeClr val="tx1"/>
                </a:solidFill>
              </a:rPr>
              <a:t>None</a:t>
            </a:r>
          </a:p>
        </p:txBody>
      </p:sp>
      <p:sp>
        <p:nvSpPr>
          <p:cNvPr id="17" name="Rectangle 16"/>
          <p:cNvSpPr/>
          <p:nvPr/>
        </p:nvSpPr>
        <p:spPr>
          <a:xfrm>
            <a:off x="6371046" y="1562749"/>
            <a:ext cx="2559594" cy="852791"/>
          </a:xfrm>
          <a:prstGeom prst="rect">
            <a:avLst/>
          </a:prstGeom>
          <a:solidFill>
            <a:srgbClr val="003A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smtClean="0"/>
              <a:t>Policy Enforcement</a:t>
            </a:r>
            <a:endParaRPr lang="en-US" sz="2500" b="1" dirty="0"/>
          </a:p>
        </p:txBody>
      </p:sp>
      <p:sp>
        <p:nvSpPr>
          <p:cNvPr id="18" name="Rectangle 17"/>
          <p:cNvSpPr/>
          <p:nvPr/>
        </p:nvSpPr>
        <p:spPr>
          <a:xfrm>
            <a:off x="3364059" y="2476500"/>
            <a:ext cx="2559594" cy="4084102"/>
          </a:xfrm>
          <a:prstGeom prst="rect">
            <a:avLst/>
          </a:prstGeom>
          <a:solidFill>
            <a:srgbClr val="00639C">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chemeClr val="tx1"/>
                </a:solidFill>
              </a:rPr>
              <a:t>Signage</a:t>
            </a:r>
          </a:p>
          <a:p>
            <a:pPr algn="ctr"/>
            <a:r>
              <a:rPr lang="en-US" sz="2200" dirty="0" smtClean="0">
                <a:solidFill>
                  <a:schemeClr val="tx1"/>
                </a:solidFill>
              </a:rPr>
              <a:t>No standard on signage</a:t>
            </a:r>
          </a:p>
          <a:p>
            <a:pPr algn="ctr"/>
            <a:endParaRPr lang="en-US" sz="2200" dirty="0" smtClean="0">
              <a:solidFill>
                <a:schemeClr val="tx1"/>
              </a:solidFill>
            </a:endParaRPr>
          </a:p>
          <a:p>
            <a:pPr algn="ctr"/>
            <a:r>
              <a:rPr lang="en-US" sz="2200" b="1" dirty="0" smtClean="0">
                <a:solidFill>
                  <a:schemeClr val="tx1"/>
                </a:solidFill>
              </a:rPr>
              <a:t>Hours of </a:t>
            </a:r>
            <a:r>
              <a:rPr lang="en-US" sz="2200" b="1" dirty="0">
                <a:solidFill>
                  <a:schemeClr val="tx1"/>
                </a:solidFill>
              </a:rPr>
              <a:t>U</a:t>
            </a:r>
            <a:r>
              <a:rPr lang="en-US" sz="2200" b="1" dirty="0" smtClean="0">
                <a:solidFill>
                  <a:schemeClr val="tx1"/>
                </a:solidFill>
              </a:rPr>
              <a:t>se</a:t>
            </a:r>
          </a:p>
          <a:p>
            <a:pPr algn="ctr"/>
            <a:r>
              <a:rPr lang="en-US" sz="2200" dirty="0" smtClean="0">
                <a:solidFill>
                  <a:schemeClr val="tx1"/>
                </a:solidFill>
              </a:rPr>
              <a:t>First shift from </a:t>
            </a:r>
          </a:p>
          <a:p>
            <a:pPr algn="ctr"/>
            <a:r>
              <a:rPr lang="en-US" sz="2200" dirty="0" smtClean="0">
                <a:solidFill>
                  <a:schemeClr val="tx1"/>
                </a:solidFill>
              </a:rPr>
              <a:t>~7 AM to 7 PM</a:t>
            </a:r>
          </a:p>
          <a:p>
            <a:pPr algn="ctr"/>
            <a:endParaRPr lang="en-US" sz="2200" dirty="0" smtClean="0">
              <a:solidFill>
                <a:schemeClr val="tx1"/>
              </a:solidFill>
            </a:endParaRPr>
          </a:p>
          <a:p>
            <a:pPr algn="ctr"/>
            <a:r>
              <a:rPr lang="en-US" sz="2200" b="1" dirty="0" smtClean="0">
                <a:solidFill>
                  <a:schemeClr val="tx1"/>
                </a:solidFill>
              </a:rPr>
              <a:t>Access </a:t>
            </a:r>
            <a:br>
              <a:rPr lang="en-US" sz="2200" b="1" dirty="0" smtClean="0">
                <a:solidFill>
                  <a:schemeClr val="tx1"/>
                </a:solidFill>
              </a:rPr>
            </a:br>
            <a:r>
              <a:rPr lang="en-US" sz="2200" dirty="0" smtClean="0">
                <a:solidFill>
                  <a:schemeClr val="tx1"/>
                </a:solidFill>
              </a:rPr>
              <a:t>Employees Only  </a:t>
            </a:r>
            <a:endParaRPr lang="en-US" sz="2200" dirty="0">
              <a:solidFill>
                <a:schemeClr val="tx1"/>
              </a:solidFill>
            </a:endParaRPr>
          </a:p>
        </p:txBody>
      </p:sp>
      <p:sp>
        <p:nvSpPr>
          <p:cNvPr id="19" name="Rectangle 18"/>
          <p:cNvSpPr/>
          <p:nvPr/>
        </p:nvSpPr>
        <p:spPr>
          <a:xfrm>
            <a:off x="3364059" y="1577989"/>
            <a:ext cx="2559594" cy="852791"/>
          </a:xfrm>
          <a:prstGeom prst="rect">
            <a:avLst/>
          </a:prstGeom>
          <a:solidFill>
            <a:srgbClr val="0063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smtClean="0"/>
              <a:t>Signage/Access</a:t>
            </a:r>
            <a:endParaRPr lang="en-US" sz="2500" b="1"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972" y="643358"/>
            <a:ext cx="2767013" cy="519976"/>
          </a:xfrm>
          <a:prstGeom prst="rect">
            <a:avLst/>
          </a:prstGeom>
        </p:spPr>
      </p:pic>
      <p:sp>
        <p:nvSpPr>
          <p:cNvPr id="12" name="Title 2"/>
          <p:cNvSpPr>
            <a:spLocks noGrp="1"/>
          </p:cNvSpPr>
          <p:nvPr>
            <p:ph type="title"/>
          </p:nvPr>
        </p:nvSpPr>
        <p:spPr>
          <a:xfrm>
            <a:off x="442104" y="548223"/>
            <a:ext cx="8020584" cy="617603"/>
          </a:xfrm>
        </p:spPr>
        <p:txBody>
          <a:bodyPr/>
          <a:lstStyle/>
          <a:p>
            <a:r>
              <a:rPr lang="en-US" dirty="0" smtClean="0"/>
              <a:t>Workplace charging administration</a:t>
            </a:r>
            <a:endParaRPr lang="en-US" dirty="0"/>
          </a:p>
        </p:txBody>
      </p:sp>
    </p:spTree>
    <p:extLst>
      <p:ext uri="{BB962C8B-B14F-4D97-AF65-F5344CB8AC3E}">
        <p14:creationId xmlns:p14="http://schemas.microsoft.com/office/powerpoint/2010/main" val="28418479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8100839" y="5458383"/>
            <a:ext cx="1012681" cy="1353897"/>
          </a:xfrm>
          <a:prstGeom prst="roundRect">
            <a:avLst/>
          </a:prstGeom>
          <a:solidFill>
            <a:schemeClr val="bg1"/>
          </a:solidFill>
          <a:ln>
            <a:solidFill>
              <a:schemeClr val="bg1"/>
            </a:solidFill>
          </a:ln>
        </p:spPr>
        <p:style>
          <a:lnRef idx="2">
            <a:schemeClr val="lt1">
              <a:hueOff val="0"/>
              <a:satOff val="0"/>
              <a:lumOff val="0"/>
              <a:alphaOff val="0"/>
            </a:schemeClr>
          </a:lnRef>
          <a:fillRef idx="1">
            <a:schemeClr val="accent4">
              <a:hueOff val="-2678862"/>
              <a:satOff val="16139"/>
              <a:lumOff val="1294"/>
              <a:alphaOff val="0"/>
            </a:schemeClr>
          </a:fillRef>
          <a:effectRef idx="0">
            <a:schemeClr val="accent4">
              <a:hueOff val="-2678862"/>
              <a:satOff val="16139"/>
              <a:lumOff val="1294"/>
              <a:alphaOff val="0"/>
            </a:schemeClr>
          </a:effectRef>
          <a:fontRef idx="minor">
            <a:schemeClr val="lt1"/>
          </a:fontRef>
        </p:style>
      </p:sp>
      <p:sp>
        <p:nvSpPr>
          <p:cNvPr id="10" name="Rectangle 9"/>
          <p:cNvSpPr/>
          <p:nvPr/>
        </p:nvSpPr>
        <p:spPr>
          <a:xfrm>
            <a:off x="457926" y="2217907"/>
            <a:ext cx="2559594" cy="4324976"/>
          </a:xfrm>
          <a:prstGeom prst="rect">
            <a:avLst/>
          </a:prstGeom>
          <a:solidFill>
            <a:srgbClr val="00A59C">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000" b="1" dirty="0" smtClean="0">
                <a:solidFill>
                  <a:schemeClr val="tx1"/>
                </a:solidFill>
              </a:rPr>
              <a:t> </a:t>
            </a:r>
            <a:r>
              <a:rPr lang="en-US" sz="2200" b="1" dirty="0" smtClean="0">
                <a:solidFill>
                  <a:schemeClr val="tx1"/>
                </a:solidFill>
              </a:rPr>
              <a:t/>
            </a:r>
            <a:br>
              <a:rPr lang="en-US" sz="2200" b="1" dirty="0" smtClean="0">
                <a:solidFill>
                  <a:schemeClr val="tx1"/>
                </a:solidFill>
              </a:rPr>
            </a:br>
            <a:r>
              <a:rPr lang="en-US" sz="2200" b="1" dirty="0" smtClean="0">
                <a:solidFill>
                  <a:schemeClr val="tx1"/>
                </a:solidFill>
              </a:rPr>
              <a:t>Installation &amp; </a:t>
            </a:r>
          </a:p>
          <a:p>
            <a:pPr algn="ctr"/>
            <a:r>
              <a:rPr lang="en-US" sz="2200" b="1" dirty="0" smtClean="0">
                <a:solidFill>
                  <a:schemeClr val="tx1"/>
                </a:solidFill>
              </a:rPr>
              <a:t>Management Policy Establishment </a:t>
            </a:r>
            <a:r>
              <a:rPr lang="en-US" sz="2200" dirty="0" smtClean="0">
                <a:solidFill>
                  <a:schemeClr val="tx1"/>
                </a:solidFill>
              </a:rPr>
              <a:t>Corporate Services</a:t>
            </a:r>
          </a:p>
          <a:p>
            <a:pPr algn="ctr"/>
            <a:r>
              <a:rPr lang="en-US" sz="2200" dirty="0" smtClean="0">
                <a:solidFill>
                  <a:schemeClr val="tx1"/>
                </a:solidFill>
              </a:rPr>
              <a:t> </a:t>
            </a:r>
          </a:p>
          <a:p>
            <a:pPr algn="ctr"/>
            <a:r>
              <a:rPr lang="en-US" sz="2200" b="1" dirty="0" smtClean="0">
                <a:solidFill>
                  <a:schemeClr val="tx1"/>
                </a:solidFill>
              </a:rPr>
              <a:t>Operations &amp; Maintenance </a:t>
            </a:r>
          </a:p>
          <a:p>
            <a:pPr algn="ctr"/>
            <a:r>
              <a:rPr lang="en-US" sz="2200" dirty="0">
                <a:solidFill>
                  <a:schemeClr val="tx1"/>
                </a:solidFill>
              </a:rPr>
              <a:t>Corporate Services</a:t>
            </a:r>
          </a:p>
          <a:p>
            <a:pPr algn="ctr"/>
            <a:endParaRPr lang="en-US" sz="2200" dirty="0" smtClean="0">
              <a:solidFill>
                <a:schemeClr val="tx1"/>
              </a:solidFill>
            </a:endParaRPr>
          </a:p>
          <a:p>
            <a:pPr algn="ctr"/>
            <a:r>
              <a:rPr lang="en-US" sz="2200" b="1" dirty="0" smtClean="0">
                <a:solidFill>
                  <a:schemeClr val="tx1"/>
                </a:solidFill>
              </a:rPr>
              <a:t>Funding</a:t>
            </a:r>
          </a:p>
          <a:p>
            <a:pPr algn="ctr"/>
            <a:r>
              <a:rPr lang="en-US" sz="2200" dirty="0">
                <a:solidFill>
                  <a:schemeClr val="tx1"/>
                </a:solidFill>
              </a:rPr>
              <a:t>Corporate Services</a:t>
            </a:r>
          </a:p>
        </p:txBody>
      </p:sp>
      <p:sp>
        <p:nvSpPr>
          <p:cNvPr id="11" name="Rectangle 10"/>
          <p:cNvSpPr/>
          <p:nvPr/>
        </p:nvSpPr>
        <p:spPr>
          <a:xfrm>
            <a:off x="457926" y="1319098"/>
            <a:ext cx="2559594" cy="852791"/>
          </a:xfrm>
          <a:prstGeom prst="rect">
            <a:avLst/>
          </a:prstGeom>
          <a:solidFill>
            <a:srgbClr val="00A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smtClean="0"/>
              <a:t>Key Players</a:t>
            </a:r>
            <a:endParaRPr lang="en-US" sz="2500" b="1" dirty="0"/>
          </a:p>
        </p:txBody>
      </p:sp>
      <p:sp>
        <p:nvSpPr>
          <p:cNvPr id="12" name="Rectangle 11"/>
          <p:cNvSpPr/>
          <p:nvPr/>
        </p:nvSpPr>
        <p:spPr>
          <a:xfrm>
            <a:off x="6225535" y="2217907"/>
            <a:ext cx="2559594" cy="4346413"/>
          </a:xfrm>
          <a:prstGeom prst="rect">
            <a:avLst/>
          </a:prstGeom>
          <a:solidFill>
            <a:srgbClr val="003A7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000" b="1" dirty="0" smtClean="0">
                <a:solidFill>
                  <a:schemeClr val="tx1"/>
                </a:solidFill>
              </a:rPr>
              <a:t> </a:t>
            </a:r>
          </a:p>
          <a:p>
            <a:pPr algn="ctr"/>
            <a:r>
              <a:rPr lang="en-US" sz="2200" b="1" dirty="0" smtClean="0">
                <a:solidFill>
                  <a:schemeClr val="tx1"/>
                </a:solidFill>
              </a:rPr>
              <a:t>Responsible party </a:t>
            </a:r>
            <a:r>
              <a:rPr lang="en-US" sz="2200" dirty="0" smtClean="0">
                <a:solidFill>
                  <a:schemeClr val="tx1"/>
                </a:solidFill>
              </a:rPr>
              <a:t>Security &amp; Employees</a:t>
            </a:r>
          </a:p>
          <a:p>
            <a:pPr algn="ctr"/>
            <a:endParaRPr lang="en-US" sz="2200" dirty="0" smtClean="0">
              <a:solidFill>
                <a:schemeClr val="tx1"/>
              </a:solidFill>
            </a:endParaRPr>
          </a:p>
          <a:p>
            <a:pPr algn="ctr"/>
            <a:r>
              <a:rPr lang="en-US" sz="2200" b="1" dirty="0" smtClean="0">
                <a:solidFill>
                  <a:schemeClr val="tx1"/>
                </a:solidFill>
              </a:rPr>
              <a:t>Repercussions</a:t>
            </a:r>
          </a:p>
          <a:p>
            <a:pPr algn="ctr"/>
            <a:r>
              <a:rPr lang="en-US" sz="2200" dirty="0" smtClean="0">
                <a:solidFill>
                  <a:schemeClr val="tx1"/>
                </a:solidFill>
              </a:rPr>
              <a:t>Yes- Contact Employee and Manager</a:t>
            </a:r>
          </a:p>
          <a:p>
            <a:pPr algn="ctr"/>
            <a:endParaRPr lang="en-US" sz="2200" dirty="0" smtClean="0">
              <a:solidFill>
                <a:schemeClr val="tx1"/>
              </a:solidFill>
            </a:endParaRPr>
          </a:p>
          <a:p>
            <a:pPr algn="ctr"/>
            <a:r>
              <a:rPr lang="en-US" sz="2200" b="1" dirty="0" smtClean="0">
                <a:solidFill>
                  <a:schemeClr val="tx1"/>
                </a:solidFill>
              </a:rPr>
              <a:t>Security</a:t>
            </a:r>
          </a:p>
          <a:p>
            <a:pPr algn="ctr"/>
            <a:r>
              <a:rPr lang="en-US" sz="2200" dirty="0" smtClean="0">
                <a:solidFill>
                  <a:schemeClr val="tx1"/>
                </a:solidFill>
              </a:rPr>
              <a:t>Yes –Routine </a:t>
            </a:r>
          </a:p>
          <a:p>
            <a:pPr algn="ctr"/>
            <a:r>
              <a:rPr lang="en-US" sz="2200" dirty="0" smtClean="0">
                <a:solidFill>
                  <a:schemeClr val="tx1"/>
                </a:solidFill>
              </a:rPr>
              <a:t>Patrol</a:t>
            </a:r>
          </a:p>
        </p:txBody>
      </p:sp>
      <p:sp>
        <p:nvSpPr>
          <p:cNvPr id="13" name="Rectangle 12"/>
          <p:cNvSpPr/>
          <p:nvPr/>
        </p:nvSpPr>
        <p:spPr>
          <a:xfrm>
            <a:off x="6225535" y="1342107"/>
            <a:ext cx="2559594" cy="852791"/>
          </a:xfrm>
          <a:prstGeom prst="rect">
            <a:avLst/>
          </a:prstGeom>
          <a:solidFill>
            <a:srgbClr val="003A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smtClean="0"/>
              <a:t>Policy Enforcement</a:t>
            </a:r>
            <a:endParaRPr lang="en-US" sz="2500" b="1" dirty="0"/>
          </a:p>
        </p:txBody>
      </p:sp>
      <p:sp>
        <p:nvSpPr>
          <p:cNvPr id="14" name="Rectangle 13"/>
          <p:cNvSpPr/>
          <p:nvPr/>
        </p:nvSpPr>
        <p:spPr>
          <a:xfrm>
            <a:off x="3364059" y="2217907"/>
            <a:ext cx="2559594" cy="4342695"/>
          </a:xfrm>
          <a:prstGeom prst="rect">
            <a:avLst/>
          </a:prstGeom>
          <a:solidFill>
            <a:srgbClr val="00639C">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chemeClr val="tx1"/>
                </a:solidFill>
              </a:rPr>
              <a:t>Signage</a:t>
            </a:r>
          </a:p>
          <a:p>
            <a:pPr algn="ctr"/>
            <a:endParaRPr lang="en-US" sz="2200" b="1" dirty="0">
              <a:solidFill>
                <a:schemeClr val="tx1"/>
              </a:solidFill>
            </a:endParaRPr>
          </a:p>
          <a:p>
            <a:pPr algn="ctr"/>
            <a:endParaRPr lang="en-US" sz="2200" b="1" dirty="0" smtClean="0">
              <a:solidFill>
                <a:schemeClr val="tx1"/>
              </a:solidFill>
            </a:endParaRPr>
          </a:p>
          <a:p>
            <a:pPr algn="ctr"/>
            <a:endParaRPr lang="en-US" sz="2200" dirty="0" smtClean="0">
              <a:solidFill>
                <a:schemeClr val="tx1"/>
              </a:solidFill>
            </a:endParaRPr>
          </a:p>
          <a:p>
            <a:pPr algn="ctr"/>
            <a:r>
              <a:rPr lang="en-US" sz="2200" b="1" dirty="0" smtClean="0">
                <a:solidFill>
                  <a:schemeClr val="tx1"/>
                </a:solidFill>
              </a:rPr>
              <a:t>Hours of </a:t>
            </a:r>
            <a:r>
              <a:rPr lang="en-US" sz="2200" b="1" dirty="0">
                <a:solidFill>
                  <a:schemeClr val="tx1"/>
                </a:solidFill>
              </a:rPr>
              <a:t>U</a:t>
            </a:r>
            <a:r>
              <a:rPr lang="en-US" sz="2200" b="1" dirty="0" smtClean="0">
                <a:solidFill>
                  <a:schemeClr val="tx1"/>
                </a:solidFill>
              </a:rPr>
              <a:t>se</a:t>
            </a:r>
          </a:p>
          <a:p>
            <a:pPr algn="ctr"/>
            <a:r>
              <a:rPr lang="en-US" sz="2200" dirty="0" smtClean="0">
                <a:solidFill>
                  <a:schemeClr val="tx1"/>
                </a:solidFill>
              </a:rPr>
              <a:t>Open 24/7</a:t>
            </a:r>
          </a:p>
          <a:p>
            <a:pPr algn="ctr"/>
            <a:r>
              <a:rPr lang="en-US" sz="2200" dirty="0" smtClean="0">
                <a:solidFill>
                  <a:schemeClr val="tx1"/>
                </a:solidFill>
              </a:rPr>
              <a:t>Limit to 4hr/day</a:t>
            </a:r>
          </a:p>
          <a:p>
            <a:pPr algn="ctr"/>
            <a:endParaRPr lang="en-US" sz="2200" dirty="0" smtClean="0">
              <a:solidFill>
                <a:schemeClr val="tx1"/>
              </a:solidFill>
            </a:endParaRPr>
          </a:p>
          <a:p>
            <a:pPr algn="ctr"/>
            <a:r>
              <a:rPr lang="en-US" sz="2200" b="1" dirty="0" smtClean="0">
                <a:solidFill>
                  <a:schemeClr val="tx1"/>
                </a:solidFill>
              </a:rPr>
              <a:t>Access </a:t>
            </a:r>
            <a:br>
              <a:rPr lang="en-US" sz="2200" b="1" dirty="0" smtClean="0">
                <a:solidFill>
                  <a:schemeClr val="tx1"/>
                </a:solidFill>
              </a:rPr>
            </a:br>
            <a:r>
              <a:rPr lang="en-US" sz="2200" dirty="0" smtClean="0">
                <a:solidFill>
                  <a:schemeClr val="tx1"/>
                </a:solidFill>
              </a:rPr>
              <a:t>Registered Employees &amp; Visitors </a:t>
            </a:r>
            <a:endParaRPr lang="en-US" sz="2200" dirty="0">
              <a:solidFill>
                <a:schemeClr val="tx1"/>
              </a:solidFill>
            </a:endParaRPr>
          </a:p>
        </p:txBody>
      </p:sp>
      <p:sp>
        <p:nvSpPr>
          <p:cNvPr id="15" name="Rectangle 14"/>
          <p:cNvSpPr/>
          <p:nvPr/>
        </p:nvSpPr>
        <p:spPr>
          <a:xfrm>
            <a:off x="3364059" y="1319097"/>
            <a:ext cx="2559594" cy="852791"/>
          </a:xfrm>
          <a:prstGeom prst="rect">
            <a:avLst/>
          </a:prstGeom>
          <a:solidFill>
            <a:srgbClr val="0063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smtClean="0"/>
              <a:t>Signage/Access</a:t>
            </a:r>
            <a:endParaRPr lang="en-US" sz="25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2627" y="2772559"/>
            <a:ext cx="914400" cy="9144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353" y="404698"/>
            <a:ext cx="2203647" cy="914400"/>
          </a:xfrm>
          <a:prstGeom prst="rect">
            <a:avLst/>
          </a:prstGeom>
        </p:spPr>
      </p:pic>
      <p:sp>
        <p:nvSpPr>
          <p:cNvPr id="17" name="Title 2"/>
          <p:cNvSpPr>
            <a:spLocks noGrp="1"/>
          </p:cNvSpPr>
          <p:nvPr>
            <p:ph type="title"/>
          </p:nvPr>
        </p:nvSpPr>
        <p:spPr>
          <a:xfrm>
            <a:off x="442104" y="548223"/>
            <a:ext cx="8020584" cy="617603"/>
          </a:xfrm>
        </p:spPr>
        <p:txBody>
          <a:bodyPr/>
          <a:lstStyle/>
          <a:p>
            <a:r>
              <a:rPr lang="en-US" dirty="0" smtClean="0"/>
              <a:t>Workplace charging administration</a:t>
            </a:r>
            <a:endParaRPr lang="en-US" dirty="0"/>
          </a:p>
        </p:txBody>
      </p:sp>
    </p:spTree>
    <p:extLst>
      <p:ext uri="{BB962C8B-B14F-4D97-AF65-F5344CB8AC3E}">
        <p14:creationId xmlns:p14="http://schemas.microsoft.com/office/powerpoint/2010/main" val="1296458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8100839" y="5458383"/>
            <a:ext cx="1012681" cy="1353897"/>
          </a:xfrm>
          <a:prstGeom prst="roundRect">
            <a:avLst/>
          </a:prstGeom>
          <a:solidFill>
            <a:schemeClr val="bg1"/>
          </a:solidFill>
          <a:ln>
            <a:solidFill>
              <a:schemeClr val="bg1"/>
            </a:solidFill>
          </a:ln>
        </p:spPr>
        <p:style>
          <a:lnRef idx="2">
            <a:schemeClr val="lt1">
              <a:hueOff val="0"/>
              <a:satOff val="0"/>
              <a:lumOff val="0"/>
              <a:alphaOff val="0"/>
            </a:schemeClr>
          </a:lnRef>
          <a:fillRef idx="1">
            <a:schemeClr val="accent4">
              <a:hueOff val="-2678862"/>
              <a:satOff val="16139"/>
              <a:lumOff val="1294"/>
              <a:alphaOff val="0"/>
            </a:schemeClr>
          </a:fillRef>
          <a:effectRef idx="0">
            <a:schemeClr val="accent4">
              <a:hueOff val="-2678862"/>
              <a:satOff val="16139"/>
              <a:lumOff val="1294"/>
              <a:alphaOff val="0"/>
            </a:schemeClr>
          </a:effectRef>
          <a:fontRef idx="minor">
            <a:schemeClr val="lt1"/>
          </a:fontRef>
        </p:style>
      </p:sp>
      <p:sp>
        <p:nvSpPr>
          <p:cNvPr id="11" name="Rectangle 10"/>
          <p:cNvSpPr/>
          <p:nvPr/>
        </p:nvSpPr>
        <p:spPr>
          <a:xfrm>
            <a:off x="457926" y="2476499"/>
            <a:ext cx="2559594" cy="4066383"/>
          </a:xfrm>
          <a:prstGeom prst="rect">
            <a:avLst/>
          </a:prstGeom>
          <a:solidFill>
            <a:srgbClr val="00A59C">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Installation &amp; </a:t>
            </a:r>
          </a:p>
          <a:p>
            <a:pPr algn="ctr"/>
            <a:r>
              <a:rPr lang="en-US" sz="2000" b="1" dirty="0">
                <a:solidFill>
                  <a:schemeClr val="tx1"/>
                </a:solidFill>
              </a:rPr>
              <a:t>Management Policy Establishment </a:t>
            </a:r>
            <a:endParaRPr lang="en-US" sz="2000" b="1" dirty="0" smtClean="0">
              <a:solidFill>
                <a:schemeClr val="tx1"/>
              </a:solidFill>
            </a:endParaRPr>
          </a:p>
          <a:p>
            <a:pPr algn="ctr"/>
            <a:r>
              <a:rPr lang="en-US" sz="2000" dirty="0" smtClean="0">
                <a:solidFill>
                  <a:schemeClr val="tx1"/>
                </a:solidFill>
              </a:rPr>
              <a:t>UCLA parking, facilities, and faculty</a:t>
            </a:r>
          </a:p>
          <a:p>
            <a:pPr algn="ctr"/>
            <a:r>
              <a:rPr lang="en-US" sz="2000" dirty="0" smtClean="0">
                <a:solidFill>
                  <a:schemeClr val="tx1"/>
                </a:solidFill>
              </a:rPr>
              <a:t> </a:t>
            </a:r>
          </a:p>
          <a:p>
            <a:pPr algn="ctr"/>
            <a:r>
              <a:rPr lang="en-US" sz="2000" b="1" dirty="0" smtClean="0">
                <a:solidFill>
                  <a:schemeClr val="tx1"/>
                </a:solidFill>
              </a:rPr>
              <a:t>Operations &amp; Maintenance </a:t>
            </a:r>
          </a:p>
          <a:p>
            <a:pPr algn="ctr"/>
            <a:r>
              <a:rPr lang="en-US" sz="2000" dirty="0" smtClean="0">
                <a:solidFill>
                  <a:schemeClr val="tx1"/>
                </a:solidFill>
              </a:rPr>
              <a:t>UCLA electrical, facilities, SMERC</a:t>
            </a:r>
          </a:p>
          <a:p>
            <a:pPr algn="ctr"/>
            <a:endParaRPr lang="en-US" sz="2000" dirty="0" smtClean="0">
              <a:solidFill>
                <a:schemeClr val="tx1"/>
              </a:solidFill>
            </a:endParaRPr>
          </a:p>
          <a:p>
            <a:pPr algn="ctr"/>
            <a:r>
              <a:rPr lang="en-US" sz="2000" b="1" dirty="0" smtClean="0">
                <a:solidFill>
                  <a:schemeClr val="tx1"/>
                </a:solidFill>
              </a:rPr>
              <a:t>Funding</a:t>
            </a:r>
          </a:p>
          <a:p>
            <a:pPr algn="ctr"/>
            <a:r>
              <a:rPr lang="en-US" sz="2000" dirty="0" smtClean="0">
                <a:solidFill>
                  <a:schemeClr val="tx1"/>
                </a:solidFill>
              </a:rPr>
              <a:t>R&amp;D, Operations</a:t>
            </a:r>
            <a:endParaRPr lang="en-US" sz="2000" dirty="0">
              <a:solidFill>
                <a:schemeClr val="tx1"/>
              </a:solidFill>
            </a:endParaRPr>
          </a:p>
        </p:txBody>
      </p:sp>
      <p:sp>
        <p:nvSpPr>
          <p:cNvPr id="12" name="Rectangle 11"/>
          <p:cNvSpPr/>
          <p:nvPr/>
        </p:nvSpPr>
        <p:spPr>
          <a:xfrm>
            <a:off x="457926" y="1577989"/>
            <a:ext cx="2559594" cy="852791"/>
          </a:xfrm>
          <a:prstGeom prst="rect">
            <a:avLst/>
          </a:prstGeom>
          <a:solidFill>
            <a:srgbClr val="00A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smtClean="0"/>
              <a:t>Key Players</a:t>
            </a:r>
            <a:endParaRPr lang="en-US" sz="2500" b="1" dirty="0"/>
          </a:p>
        </p:txBody>
      </p:sp>
      <p:sp>
        <p:nvSpPr>
          <p:cNvPr id="13" name="Rectangle 12"/>
          <p:cNvSpPr/>
          <p:nvPr/>
        </p:nvSpPr>
        <p:spPr>
          <a:xfrm>
            <a:off x="6371046" y="2453640"/>
            <a:ext cx="2559594" cy="4110680"/>
          </a:xfrm>
          <a:prstGeom prst="rect">
            <a:avLst/>
          </a:prstGeom>
          <a:solidFill>
            <a:srgbClr val="003A7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chemeClr val="tx1"/>
                </a:solidFill>
              </a:rPr>
              <a:t>Responsible party </a:t>
            </a:r>
            <a:r>
              <a:rPr lang="en-US" sz="2200" dirty="0" smtClean="0">
                <a:solidFill>
                  <a:schemeClr val="tx1"/>
                </a:solidFill>
              </a:rPr>
              <a:t>UCLA parking personnel</a:t>
            </a:r>
          </a:p>
          <a:p>
            <a:pPr algn="ctr"/>
            <a:endParaRPr lang="en-US" sz="2200" dirty="0" smtClean="0">
              <a:solidFill>
                <a:schemeClr val="tx1"/>
              </a:solidFill>
            </a:endParaRPr>
          </a:p>
          <a:p>
            <a:pPr algn="ctr"/>
            <a:r>
              <a:rPr lang="en-US" sz="2200" b="1" dirty="0" smtClean="0">
                <a:solidFill>
                  <a:schemeClr val="tx1"/>
                </a:solidFill>
              </a:rPr>
              <a:t>Repercussions</a:t>
            </a:r>
          </a:p>
          <a:p>
            <a:pPr algn="ctr"/>
            <a:r>
              <a:rPr lang="en-US" sz="2200" dirty="0" smtClean="0">
                <a:solidFill>
                  <a:schemeClr val="tx1"/>
                </a:solidFill>
              </a:rPr>
              <a:t>Policies are in flux</a:t>
            </a:r>
          </a:p>
          <a:p>
            <a:pPr algn="ctr"/>
            <a:endParaRPr lang="en-US" sz="2200" dirty="0" smtClean="0">
              <a:solidFill>
                <a:schemeClr val="tx1"/>
              </a:solidFill>
            </a:endParaRPr>
          </a:p>
          <a:p>
            <a:pPr algn="ctr"/>
            <a:r>
              <a:rPr lang="en-US" sz="2200" b="1" dirty="0" smtClean="0">
                <a:solidFill>
                  <a:schemeClr val="tx1"/>
                </a:solidFill>
              </a:rPr>
              <a:t>Security</a:t>
            </a:r>
          </a:p>
          <a:p>
            <a:pPr algn="ctr"/>
            <a:r>
              <a:rPr lang="en-US" sz="2200" dirty="0" smtClean="0">
                <a:solidFill>
                  <a:schemeClr val="tx1"/>
                </a:solidFill>
              </a:rPr>
              <a:t>UCLA parking/ security</a:t>
            </a:r>
          </a:p>
        </p:txBody>
      </p:sp>
      <p:sp>
        <p:nvSpPr>
          <p:cNvPr id="14" name="Rectangle 13"/>
          <p:cNvSpPr/>
          <p:nvPr/>
        </p:nvSpPr>
        <p:spPr>
          <a:xfrm>
            <a:off x="6371046" y="1562749"/>
            <a:ext cx="2559594" cy="852791"/>
          </a:xfrm>
          <a:prstGeom prst="rect">
            <a:avLst/>
          </a:prstGeom>
          <a:solidFill>
            <a:srgbClr val="003A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smtClean="0"/>
              <a:t>Policy Enforcement</a:t>
            </a:r>
            <a:endParaRPr lang="en-US" sz="2500" b="1" dirty="0"/>
          </a:p>
        </p:txBody>
      </p:sp>
      <p:sp>
        <p:nvSpPr>
          <p:cNvPr id="15" name="Rectangle 14"/>
          <p:cNvSpPr/>
          <p:nvPr/>
        </p:nvSpPr>
        <p:spPr>
          <a:xfrm>
            <a:off x="3364059" y="2476500"/>
            <a:ext cx="2559594" cy="4084102"/>
          </a:xfrm>
          <a:prstGeom prst="rect">
            <a:avLst/>
          </a:prstGeom>
          <a:solidFill>
            <a:srgbClr val="00639C">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chemeClr val="tx1"/>
                </a:solidFill>
              </a:rPr>
              <a:t>Signage</a:t>
            </a:r>
          </a:p>
          <a:p>
            <a:pPr algn="ctr"/>
            <a:r>
              <a:rPr lang="en-US" sz="2200" dirty="0" smtClean="0">
                <a:solidFill>
                  <a:schemeClr val="tx1"/>
                </a:solidFill>
              </a:rPr>
              <a:t>Yes, for some</a:t>
            </a:r>
          </a:p>
          <a:p>
            <a:pPr algn="ctr"/>
            <a:endParaRPr lang="en-US" sz="2200" dirty="0" smtClean="0">
              <a:solidFill>
                <a:schemeClr val="tx1"/>
              </a:solidFill>
            </a:endParaRPr>
          </a:p>
          <a:p>
            <a:pPr algn="ctr"/>
            <a:r>
              <a:rPr lang="en-US" sz="2200" b="1" dirty="0" smtClean="0">
                <a:solidFill>
                  <a:schemeClr val="tx1"/>
                </a:solidFill>
              </a:rPr>
              <a:t>Hours of </a:t>
            </a:r>
            <a:r>
              <a:rPr lang="en-US" sz="2200" b="1" dirty="0">
                <a:solidFill>
                  <a:schemeClr val="tx1"/>
                </a:solidFill>
              </a:rPr>
              <a:t>U</a:t>
            </a:r>
            <a:r>
              <a:rPr lang="en-US" sz="2200" b="1" dirty="0" smtClean="0">
                <a:solidFill>
                  <a:schemeClr val="tx1"/>
                </a:solidFill>
              </a:rPr>
              <a:t>se</a:t>
            </a:r>
          </a:p>
          <a:p>
            <a:pPr algn="ctr"/>
            <a:r>
              <a:rPr lang="en-US" sz="2200" dirty="0" smtClean="0">
                <a:solidFill>
                  <a:schemeClr val="tx1"/>
                </a:solidFill>
              </a:rPr>
              <a:t>Open 24/7</a:t>
            </a:r>
          </a:p>
          <a:p>
            <a:pPr algn="ctr"/>
            <a:endParaRPr lang="en-US" sz="2200" dirty="0" smtClean="0">
              <a:solidFill>
                <a:schemeClr val="tx1"/>
              </a:solidFill>
            </a:endParaRPr>
          </a:p>
          <a:p>
            <a:pPr algn="ctr"/>
            <a:r>
              <a:rPr lang="en-US" sz="2200" b="1" dirty="0" smtClean="0">
                <a:solidFill>
                  <a:schemeClr val="tx1"/>
                </a:solidFill>
              </a:rPr>
              <a:t>Access </a:t>
            </a:r>
            <a:br>
              <a:rPr lang="en-US" sz="2200" b="1" dirty="0" smtClean="0">
                <a:solidFill>
                  <a:schemeClr val="tx1"/>
                </a:solidFill>
              </a:rPr>
            </a:br>
            <a:r>
              <a:rPr lang="en-US" sz="2200" dirty="0" smtClean="0">
                <a:solidFill>
                  <a:schemeClr val="tx1"/>
                </a:solidFill>
              </a:rPr>
              <a:t>Employees/public </a:t>
            </a:r>
            <a:endParaRPr lang="en-US" sz="2200" dirty="0">
              <a:solidFill>
                <a:schemeClr val="tx1"/>
              </a:solidFill>
            </a:endParaRPr>
          </a:p>
        </p:txBody>
      </p:sp>
      <p:sp>
        <p:nvSpPr>
          <p:cNvPr id="18" name="Rectangle 17"/>
          <p:cNvSpPr/>
          <p:nvPr/>
        </p:nvSpPr>
        <p:spPr>
          <a:xfrm>
            <a:off x="3364059" y="1577989"/>
            <a:ext cx="2559594" cy="852791"/>
          </a:xfrm>
          <a:prstGeom prst="rect">
            <a:avLst/>
          </a:prstGeom>
          <a:solidFill>
            <a:srgbClr val="0063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smtClean="0"/>
              <a:t>Signage/Access</a:t>
            </a:r>
            <a:endParaRPr lang="en-US" sz="2500" b="1" dirty="0"/>
          </a:p>
        </p:txBody>
      </p:sp>
      <p:sp>
        <p:nvSpPr>
          <p:cNvPr id="10" name="Title 2"/>
          <p:cNvSpPr>
            <a:spLocks noGrp="1"/>
          </p:cNvSpPr>
          <p:nvPr>
            <p:ph type="title"/>
          </p:nvPr>
        </p:nvSpPr>
        <p:spPr>
          <a:xfrm>
            <a:off x="442104" y="548223"/>
            <a:ext cx="8020584" cy="617603"/>
          </a:xfrm>
        </p:spPr>
        <p:txBody>
          <a:bodyPr/>
          <a:lstStyle/>
          <a:p>
            <a:r>
              <a:rPr lang="en-US" dirty="0" smtClean="0"/>
              <a:t>Workplace charging administration</a:t>
            </a:r>
            <a:endParaRPr lang="en-US" dirty="0"/>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9688" y="443507"/>
            <a:ext cx="1767840" cy="887993"/>
          </a:xfrm>
          <a:prstGeom prst="rect">
            <a:avLst/>
          </a:prstGeom>
        </p:spPr>
      </p:pic>
    </p:spTree>
    <p:extLst>
      <p:ext uri="{BB962C8B-B14F-4D97-AF65-F5344CB8AC3E}">
        <p14:creationId xmlns:p14="http://schemas.microsoft.com/office/powerpoint/2010/main" val="2039093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50459" y="1523549"/>
            <a:ext cx="5617179" cy="1231106"/>
          </a:xfrm>
          <a:prstGeom prst="rect">
            <a:avLst/>
          </a:prstGeom>
          <a:noFill/>
        </p:spPr>
        <p:txBody>
          <a:bodyPr wrap="none" rtlCol="0">
            <a:spAutoFit/>
          </a:bodyPr>
          <a:lstStyle/>
          <a:p>
            <a:r>
              <a:rPr lang="en-US" sz="2000" dirty="0" smtClean="0"/>
              <a:t>An established registration process can provide:</a:t>
            </a:r>
          </a:p>
          <a:p>
            <a:pPr marL="285750" indent="-285750">
              <a:buFont typeface="Arial" panose="020B0604020202020204" pitchFamily="34" charset="0"/>
              <a:buChar char="•"/>
            </a:pPr>
            <a:r>
              <a:rPr lang="en-US" dirty="0" smtClean="0"/>
              <a:t>certainty of charging demand (number &amp; kind of PEV)</a:t>
            </a:r>
          </a:p>
          <a:p>
            <a:pPr marL="285750" indent="-285750">
              <a:buFont typeface="Arial" panose="020B0604020202020204" pitchFamily="34" charset="0"/>
              <a:buChar char="•"/>
            </a:pPr>
            <a:r>
              <a:rPr lang="en-US" dirty="0" smtClean="0"/>
              <a:t>an opportunity for employee to agree to policy </a:t>
            </a:r>
          </a:p>
          <a:p>
            <a:pPr marL="285750" indent="-285750">
              <a:buFont typeface="Arial" panose="020B0604020202020204" pitchFamily="34" charset="0"/>
              <a:buChar char="•"/>
            </a:pPr>
            <a:endParaRPr lang="en-US" dirty="0" smtClean="0"/>
          </a:p>
        </p:txBody>
      </p:sp>
      <p:sp>
        <p:nvSpPr>
          <p:cNvPr id="8" name="TextBox 7"/>
          <p:cNvSpPr txBox="1"/>
          <p:nvPr/>
        </p:nvSpPr>
        <p:spPr>
          <a:xfrm>
            <a:off x="3150459" y="3168395"/>
            <a:ext cx="5509393" cy="954107"/>
          </a:xfrm>
          <a:prstGeom prst="rect">
            <a:avLst/>
          </a:prstGeom>
          <a:noFill/>
        </p:spPr>
        <p:txBody>
          <a:bodyPr wrap="none" rtlCol="0">
            <a:spAutoFit/>
          </a:bodyPr>
          <a:lstStyle/>
          <a:p>
            <a:r>
              <a:rPr lang="en-US" sz="2000" dirty="0" smtClean="0"/>
              <a:t>Liability waivers can be used to:</a:t>
            </a:r>
          </a:p>
          <a:p>
            <a:pPr marL="285750" indent="-285750">
              <a:buFont typeface="Arial" panose="020B0604020202020204" pitchFamily="34" charset="0"/>
              <a:buChar char="•"/>
            </a:pPr>
            <a:r>
              <a:rPr lang="en-US" dirty="0" smtClean="0"/>
              <a:t>stipulate who is responsible for risk associated with </a:t>
            </a:r>
            <a:br>
              <a:rPr lang="en-US" dirty="0" smtClean="0"/>
            </a:br>
            <a:r>
              <a:rPr lang="en-US" dirty="0" smtClean="0"/>
              <a:t>charging station usage</a:t>
            </a:r>
          </a:p>
        </p:txBody>
      </p:sp>
      <p:sp>
        <p:nvSpPr>
          <p:cNvPr id="9" name="TextBox 8"/>
          <p:cNvSpPr txBox="1"/>
          <p:nvPr/>
        </p:nvSpPr>
        <p:spPr>
          <a:xfrm>
            <a:off x="3150459" y="4870195"/>
            <a:ext cx="4734309" cy="954107"/>
          </a:xfrm>
          <a:prstGeom prst="rect">
            <a:avLst/>
          </a:prstGeom>
          <a:noFill/>
        </p:spPr>
        <p:txBody>
          <a:bodyPr wrap="none" rtlCol="0">
            <a:spAutoFit/>
          </a:bodyPr>
          <a:lstStyle/>
          <a:p>
            <a:r>
              <a:rPr lang="en-US" sz="2000" dirty="0" smtClean="0"/>
              <a:t>Periodic review of charging program can:</a:t>
            </a:r>
          </a:p>
          <a:p>
            <a:pPr marL="285750" indent="-285750">
              <a:buFont typeface="Arial" panose="020B0604020202020204" pitchFamily="34" charset="0"/>
              <a:buChar char="•"/>
            </a:pPr>
            <a:r>
              <a:rPr lang="en-US" dirty="0" smtClean="0"/>
              <a:t>determine needs for infrastructure expansion</a:t>
            </a:r>
          </a:p>
          <a:p>
            <a:pPr marL="285750" indent="-285750">
              <a:buFont typeface="Arial" panose="020B0604020202020204" pitchFamily="34" charset="0"/>
              <a:buChar char="•"/>
            </a:pPr>
            <a:r>
              <a:rPr lang="en-US" dirty="0" smtClean="0"/>
              <a:t>allow for management policy revision</a:t>
            </a:r>
          </a:p>
        </p:txBody>
      </p:sp>
      <p:sp>
        <p:nvSpPr>
          <p:cNvPr id="10" name="Oval Callout 9"/>
          <p:cNvSpPr/>
          <p:nvPr/>
        </p:nvSpPr>
        <p:spPr>
          <a:xfrm>
            <a:off x="330200" y="1580954"/>
            <a:ext cx="2628900" cy="1117600"/>
          </a:xfrm>
          <a:prstGeom prst="wedgeEllipseCallout">
            <a:avLst/>
          </a:prstGeom>
          <a:solidFill>
            <a:srgbClr val="00A59C"/>
          </a:solidFill>
        </p:spPr>
        <p:style>
          <a:lnRef idx="1">
            <a:schemeClr val="accent1"/>
          </a:lnRef>
          <a:fillRef idx="3">
            <a:schemeClr val="accent1"/>
          </a:fillRef>
          <a:effectRef idx="2">
            <a:schemeClr val="accent1"/>
          </a:effectRef>
          <a:fontRef idx="minor">
            <a:schemeClr val="lt1"/>
          </a:fontRef>
        </p:style>
        <p:txBody>
          <a:bodyPr rtlCol="0" anchor="ctr"/>
          <a:lstStyle/>
          <a:p>
            <a:r>
              <a:rPr lang="en-US" sz="2600" b="1" dirty="0">
                <a:solidFill>
                  <a:schemeClr val="bg1"/>
                </a:solidFill>
              </a:rPr>
              <a:t>Registration</a:t>
            </a:r>
          </a:p>
        </p:txBody>
      </p:sp>
      <p:sp>
        <p:nvSpPr>
          <p:cNvPr id="11" name="Oval Callout 10"/>
          <p:cNvSpPr/>
          <p:nvPr/>
        </p:nvSpPr>
        <p:spPr>
          <a:xfrm>
            <a:off x="698500" y="3225349"/>
            <a:ext cx="1878498" cy="1117600"/>
          </a:xfrm>
          <a:prstGeom prst="wedgeEllipseCallout">
            <a:avLst>
              <a:gd name="adj1" fmla="val 18845"/>
              <a:gd name="adj2" fmla="val 70455"/>
            </a:avLst>
          </a:prstGeom>
          <a:solidFill>
            <a:srgbClr val="0063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Liability</a:t>
            </a:r>
          </a:p>
        </p:txBody>
      </p:sp>
      <p:sp>
        <p:nvSpPr>
          <p:cNvPr id="12" name="Oval Callout 11"/>
          <p:cNvSpPr/>
          <p:nvPr/>
        </p:nvSpPr>
        <p:spPr>
          <a:xfrm>
            <a:off x="522914" y="4927600"/>
            <a:ext cx="2436186" cy="1117600"/>
          </a:xfrm>
          <a:prstGeom prst="wedgeEllipseCallout">
            <a:avLst/>
          </a:prstGeom>
          <a:solidFill>
            <a:srgbClr val="003A7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Evaluation</a:t>
            </a:r>
          </a:p>
        </p:txBody>
      </p:sp>
      <p:sp>
        <p:nvSpPr>
          <p:cNvPr id="15" name="Title 1"/>
          <p:cNvSpPr>
            <a:spLocks noGrp="1"/>
          </p:cNvSpPr>
          <p:nvPr>
            <p:ph type="title"/>
          </p:nvPr>
        </p:nvSpPr>
        <p:spPr>
          <a:xfrm>
            <a:off x="666216" y="548223"/>
            <a:ext cx="8020584" cy="617603"/>
          </a:xfrm>
        </p:spPr>
        <p:txBody>
          <a:bodyPr/>
          <a:lstStyle/>
          <a:p>
            <a:r>
              <a:rPr lang="en-US" dirty="0" smtClean="0"/>
              <a:t>What are partners saying about registration?</a:t>
            </a:r>
            <a:endParaRPr lang="en-US" dirty="0"/>
          </a:p>
        </p:txBody>
      </p:sp>
    </p:spTree>
    <p:extLst>
      <p:ext uri="{BB962C8B-B14F-4D97-AF65-F5344CB8AC3E}">
        <p14:creationId xmlns:p14="http://schemas.microsoft.com/office/powerpoint/2010/main" val="34319328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600194" y="4535278"/>
            <a:ext cx="2094718" cy="2010930"/>
          </a:xfrm>
          <a:prstGeom prst="rect">
            <a:avLst/>
          </a:prstGeom>
        </p:spPr>
      </p:pic>
      <p:sp>
        <p:nvSpPr>
          <p:cNvPr id="14" name="Down Arrow 13"/>
          <p:cNvSpPr/>
          <p:nvPr/>
        </p:nvSpPr>
        <p:spPr>
          <a:xfrm rot="7249613">
            <a:off x="2990176" y="3878383"/>
            <a:ext cx="624192" cy="1234440"/>
          </a:xfrm>
          <a:prstGeom prst="downArrow">
            <a:avLst/>
          </a:prstGeom>
          <a:solidFill>
            <a:srgbClr val="939AA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rot="10800000">
            <a:off x="4023361" y="3300838"/>
            <a:ext cx="624192" cy="1234440"/>
          </a:xfrm>
          <a:prstGeom prst="downArrow">
            <a:avLst/>
          </a:prstGeom>
          <a:solidFill>
            <a:srgbClr val="939AA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rot="14193041">
            <a:off x="5218399" y="3712126"/>
            <a:ext cx="624192" cy="1234440"/>
          </a:xfrm>
          <a:prstGeom prst="downArrow">
            <a:avLst/>
          </a:prstGeom>
          <a:solidFill>
            <a:srgbClr val="939AA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216691" y="2684557"/>
            <a:ext cx="2395629" cy="2065286"/>
          </a:xfrm>
          <a:prstGeom prst="roundRect">
            <a:avLst/>
          </a:prstGeom>
          <a:solidFill>
            <a:srgbClr val="00A5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Registration</a:t>
            </a:r>
          </a:p>
          <a:p>
            <a:pPr marL="285750" indent="-285750">
              <a:buFont typeface="Arial" panose="020B0604020202020204" pitchFamily="34" charset="0"/>
              <a:buChar char="•"/>
            </a:pPr>
            <a:r>
              <a:rPr lang="en-US" dirty="0">
                <a:solidFill>
                  <a:schemeClr val="bg1"/>
                </a:solidFill>
              </a:rPr>
              <a:t>Registration </a:t>
            </a:r>
            <a:r>
              <a:rPr lang="en-US" dirty="0" smtClean="0">
                <a:solidFill>
                  <a:schemeClr val="bg1"/>
                </a:solidFill>
              </a:rPr>
              <a:t>is required</a:t>
            </a:r>
          </a:p>
          <a:p>
            <a:pPr marL="285750" indent="-285750">
              <a:buFont typeface="Arial" panose="020B0604020202020204" pitchFamily="34" charset="0"/>
              <a:buChar char="•"/>
            </a:pPr>
            <a:r>
              <a:rPr lang="en-US" dirty="0" smtClean="0">
                <a:solidFill>
                  <a:schemeClr val="bg1"/>
                </a:solidFill>
              </a:rPr>
              <a:t>Proof </a:t>
            </a:r>
            <a:r>
              <a:rPr lang="en-US" dirty="0">
                <a:solidFill>
                  <a:schemeClr val="bg1"/>
                </a:solidFill>
              </a:rPr>
              <a:t>of </a:t>
            </a:r>
            <a:r>
              <a:rPr lang="en-US" dirty="0" smtClean="0">
                <a:solidFill>
                  <a:schemeClr val="bg1"/>
                </a:solidFill>
              </a:rPr>
              <a:t>registration : online record</a:t>
            </a:r>
          </a:p>
        </p:txBody>
      </p:sp>
      <p:sp>
        <p:nvSpPr>
          <p:cNvPr id="18" name="Rounded Rectangle 17"/>
          <p:cNvSpPr/>
          <p:nvPr/>
        </p:nvSpPr>
        <p:spPr>
          <a:xfrm>
            <a:off x="3104691" y="1671822"/>
            <a:ext cx="2367176" cy="1413842"/>
          </a:xfrm>
          <a:prstGeom prst="roundRect">
            <a:avLst/>
          </a:prstGeom>
          <a:solidFill>
            <a:srgbClr val="0063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Liability</a:t>
            </a:r>
          </a:p>
          <a:p>
            <a:pPr marL="285750" indent="-285750">
              <a:buFont typeface="Arial" panose="020B0604020202020204" pitchFamily="34" charset="0"/>
              <a:buChar char="•"/>
            </a:pPr>
            <a:r>
              <a:rPr lang="en-US" dirty="0">
                <a:solidFill>
                  <a:schemeClr val="bg1"/>
                </a:solidFill>
              </a:rPr>
              <a:t>Liability waivers </a:t>
            </a:r>
            <a:r>
              <a:rPr lang="en-US" dirty="0" smtClean="0">
                <a:solidFill>
                  <a:schemeClr val="bg1"/>
                </a:solidFill>
              </a:rPr>
              <a:t>are required</a:t>
            </a:r>
            <a:endParaRPr lang="en-US" dirty="0">
              <a:solidFill>
                <a:schemeClr val="bg1"/>
              </a:solidFill>
            </a:endParaRPr>
          </a:p>
        </p:txBody>
      </p:sp>
      <p:sp>
        <p:nvSpPr>
          <p:cNvPr id="19" name="Rounded Rectangle 18"/>
          <p:cNvSpPr/>
          <p:nvPr/>
        </p:nvSpPr>
        <p:spPr>
          <a:xfrm>
            <a:off x="6198264" y="2684557"/>
            <a:ext cx="2446984" cy="2065286"/>
          </a:xfrm>
          <a:prstGeom prst="roundRect">
            <a:avLst/>
          </a:prstGeom>
          <a:solidFill>
            <a:srgbClr val="003A7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Evaluation</a:t>
            </a:r>
          </a:p>
          <a:p>
            <a:pPr marL="285750" indent="-285750">
              <a:buFont typeface="Arial" panose="020B0604020202020204" pitchFamily="34" charset="0"/>
              <a:buChar char="•"/>
            </a:pPr>
            <a:r>
              <a:rPr lang="en-US" dirty="0" smtClean="0">
                <a:solidFill>
                  <a:schemeClr val="bg1"/>
                </a:solidFill>
              </a:rPr>
              <a:t>Informal polling</a:t>
            </a:r>
          </a:p>
          <a:p>
            <a:pPr marL="285750" indent="-285750">
              <a:buFont typeface="Arial" panose="020B0604020202020204" pitchFamily="34" charset="0"/>
              <a:buChar char="•"/>
            </a:pPr>
            <a:r>
              <a:rPr lang="en-US" dirty="0" smtClean="0">
                <a:solidFill>
                  <a:schemeClr val="bg1"/>
                </a:solidFill>
              </a:rPr>
              <a:t>Depends on capital money availability</a:t>
            </a:r>
          </a:p>
          <a:p>
            <a:pPr marL="285750" indent="-285750">
              <a:buFont typeface="Arial" panose="020B0604020202020204" pitchFamily="34" charset="0"/>
              <a:buChar char="•"/>
            </a:pPr>
            <a:r>
              <a:rPr lang="en-US" dirty="0" smtClean="0">
                <a:solidFill>
                  <a:schemeClr val="bg1"/>
                </a:solidFill>
              </a:rPr>
              <a:t>New sites to have charging stations</a:t>
            </a:r>
            <a:endParaRPr lang="en-US" dirty="0">
              <a:solidFill>
                <a:schemeClr val="bg1"/>
              </a:solidFill>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972" y="643358"/>
            <a:ext cx="2767013" cy="519976"/>
          </a:xfrm>
          <a:prstGeom prst="rect">
            <a:avLst/>
          </a:prstGeom>
        </p:spPr>
      </p:pic>
      <p:sp>
        <p:nvSpPr>
          <p:cNvPr id="22" name="Title 2"/>
          <p:cNvSpPr>
            <a:spLocks noGrp="1"/>
          </p:cNvSpPr>
          <p:nvPr>
            <p:ph type="title"/>
          </p:nvPr>
        </p:nvSpPr>
        <p:spPr>
          <a:xfrm>
            <a:off x="442104" y="548223"/>
            <a:ext cx="8020584" cy="617603"/>
          </a:xfrm>
        </p:spPr>
        <p:txBody>
          <a:bodyPr/>
          <a:lstStyle/>
          <a:p>
            <a:r>
              <a:rPr lang="en-US" dirty="0" smtClean="0"/>
              <a:t>Workplace charging registration</a:t>
            </a:r>
            <a:endParaRPr lang="en-US" dirty="0"/>
          </a:p>
        </p:txBody>
      </p:sp>
    </p:spTree>
    <p:extLst>
      <p:ext uri="{BB962C8B-B14F-4D97-AF65-F5344CB8AC3E}">
        <p14:creationId xmlns:p14="http://schemas.microsoft.com/office/powerpoint/2010/main" val="4064124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DOE Workplace Charging Challenge</a:t>
            </a:r>
            <a:endParaRPr lang="en-US" dirty="0"/>
          </a:p>
        </p:txBody>
      </p:sp>
      <p:pic>
        <p:nvPicPr>
          <p:cNvPr id="7" name="Picture 2" descr="O:\Technology\EE-2G Vehicle Technologies\080825_OStructure2\EV Everywhere\Workplace Charging Challenge\Public Affairs\Logos + Branding\Logos- new\WorkplaceChargingHorz_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82218"/>
            <a:ext cx="3794887" cy="2384982"/>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52400" y="4419600"/>
            <a:ext cx="8839200" cy="157468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r>
              <a:rPr lang="en-US" sz="3000" dirty="0" smtClean="0">
                <a:solidFill>
                  <a:prstClr val="white"/>
                </a:solidFill>
              </a:rPr>
              <a:t>190       </a:t>
            </a:r>
            <a:r>
              <a:rPr lang="en-US" sz="2200" dirty="0" smtClean="0">
                <a:solidFill>
                  <a:prstClr val="white"/>
                </a:solidFill>
              </a:rPr>
              <a:t>Partner </a:t>
            </a:r>
            <a:r>
              <a:rPr lang="en-US" sz="2200" dirty="0">
                <a:solidFill>
                  <a:prstClr val="white"/>
                </a:solidFill>
              </a:rPr>
              <a:t>employers committing to provide EVSE for employees</a:t>
            </a:r>
          </a:p>
          <a:p>
            <a:pPr defTabSz="914400" fontAlgn="base">
              <a:spcBef>
                <a:spcPct val="0"/>
              </a:spcBef>
              <a:spcAft>
                <a:spcPct val="0"/>
              </a:spcAft>
            </a:pPr>
            <a:r>
              <a:rPr lang="en-US" sz="3000" dirty="0" smtClean="0">
                <a:solidFill>
                  <a:prstClr val="white"/>
                </a:solidFill>
              </a:rPr>
              <a:t>3,500</a:t>
            </a:r>
            <a:r>
              <a:rPr lang="en-US" sz="3000" dirty="0">
                <a:solidFill>
                  <a:prstClr val="white"/>
                </a:solidFill>
              </a:rPr>
              <a:t>+ </a:t>
            </a:r>
            <a:r>
              <a:rPr lang="en-US" sz="2200" dirty="0">
                <a:solidFill>
                  <a:prstClr val="white"/>
                </a:solidFill>
              </a:rPr>
              <a:t>EVSE installed or planned for installation</a:t>
            </a:r>
          </a:p>
          <a:p>
            <a:pPr defTabSz="914400" fontAlgn="base">
              <a:spcBef>
                <a:spcPct val="0"/>
              </a:spcBef>
              <a:spcAft>
                <a:spcPct val="0"/>
              </a:spcAft>
            </a:pPr>
            <a:r>
              <a:rPr lang="en-US" sz="3000" dirty="0" smtClean="0">
                <a:solidFill>
                  <a:prstClr val="white"/>
                </a:solidFill>
              </a:rPr>
              <a:t>18         </a:t>
            </a:r>
            <a:r>
              <a:rPr lang="en-US" sz="2200" dirty="0" smtClean="0">
                <a:solidFill>
                  <a:prstClr val="white"/>
                </a:solidFill>
              </a:rPr>
              <a:t>Ambassadors </a:t>
            </a:r>
            <a:r>
              <a:rPr lang="en-US" sz="2200" dirty="0">
                <a:solidFill>
                  <a:prstClr val="white"/>
                </a:solidFill>
              </a:rPr>
              <a:t>promoting and supporting workplace charging</a:t>
            </a:r>
          </a:p>
        </p:txBody>
      </p:sp>
      <p:sp>
        <p:nvSpPr>
          <p:cNvPr id="9" name="Rounded Rectangle 8"/>
          <p:cNvSpPr/>
          <p:nvPr/>
        </p:nvSpPr>
        <p:spPr>
          <a:xfrm>
            <a:off x="247650" y="1249681"/>
            <a:ext cx="8610600" cy="53339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r>
              <a:rPr lang="en-US" sz="2200" dirty="0">
                <a:solidFill>
                  <a:prstClr val="white"/>
                </a:solidFill>
              </a:rPr>
              <a:t>Goal: Increase the number of employers offering charging by 10x by 2018</a:t>
            </a:r>
          </a:p>
        </p:txBody>
      </p:sp>
      <p:pic>
        <p:nvPicPr>
          <p:cNvPr id="10" name="Picture 2" descr="C:\Users\Sarah.Olexsak\AppData\Local\Microsoft\Windows\Temporary Internet Files\Content.Outlook\O1S4EY0L\charging_map_right_rail_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042601"/>
            <a:ext cx="3733800" cy="2064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417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600194" y="4535278"/>
            <a:ext cx="2094718" cy="2010930"/>
          </a:xfrm>
          <a:prstGeom prst="rect">
            <a:avLst/>
          </a:prstGeom>
        </p:spPr>
      </p:pic>
      <p:sp>
        <p:nvSpPr>
          <p:cNvPr id="16" name="Down Arrow 15"/>
          <p:cNvSpPr/>
          <p:nvPr/>
        </p:nvSpPr>
        <p:spPr>
          <a:xfrm rot="7249613">
            <a:off x="2990176" y="3878383"/>
            <a:ext cx="624192" cy="1234440"/>
          </a:xfrm>
          <a:prstGeom prst="downArrow">
            <a:avLst/>
          </a:prstGeom>
          <a:solidFill>
            <a:srgbClr val="939AA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p:cNvSpPr/>
          <p:nvPr/>
        </p:nvSpPr>
        <p:spPr>
          <a:xfrm rot="10800000">
            <a:off x="4023361" y="3300838"/>
            <a:ext cx="624192" cy="1234440"/>
          </a:xfrm>
          <a:prstGeom prst="downArrow">
            <a:avLst/>
          </a:prstGeom>
          <a:solidFill>
            <a:srgbClr val="939AA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rot="14193041">
            <a:off x="5218399" y="3712126"/>
            <a:ext cx="624192" cy="1234440"/>
          </a:xfrm>
          <a:prstGeom prst="downArrow">
            <a:avLst/>
          </a:prstGeom>
          <a:solidFill>
            <a:srgbClr val="939AA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216691" y="2684557"/>
            <a:ext cx="2395629" cy="2065286"/>
          </a:xfrm>
          <a:prstGeom prst="roundRect">
            <a:avLst/>
          </a:prstGeom>
          <a:solidFill>
            <a:srgbClr val="00A5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Registration</a:t>
            </a:r>
          </a:p>
          <a:p>
            <a:pPr marL="285750" indent="-285750">
              <a:buFont typeface="Arial" panose="020B0604020202020204" pitchFamily="34" charset="0"/>
              <a:buChar char="•"/>
            </a:pPr>
            <a:r>
              <a:rPr lang="en-US" dirty="0">
                <a:solidFill>
                  <a:schemeClr val="bg1"/>
                </a:solidFill>
              </a:rPr>
              <a:t>Registration </a:t>
            </a:r>
            <a:r>
              <a:rPr lang="en-US" dirty="0" smtClean="0">
                <a:solidFill>
                  <a:schemeClr val="bg1"/>
                </a:solidFill>
              </a:rPr>
              <a:t>is required</a:t>
            </a:r>
          </a:p>
          <a:p>
            <a:pPr marL="285750" indent="-285750">
              <a:buFont typeface="Arial" panose="020B0604020202020204" pitchFamily="34" charset="0"/>
              <a:buChar char="•"/>
            </a:pPr>
            <a:r>
              <a:rPr lang="en-US" dirty="0" smtClean="0">
                <a:solidFill>
                  <a:schemeClr val="bg1"/>
                </a:solidFill>
              </a:rPr>
              <a:t>Proof </a:t>
            </a:r>
            <a:r>
              <a:rPr lang="en-US" dirty="0">
                <a:solidFill>
                  <a:schemeClr val="bg1"/>
                </a:solidFill>
              </a:rPr>
              <a:t>of registration: </a:t>
            </a:r>
            <a:r>
              <a:rPr lang="en-US" dirty="0" smtClean="0">
                <a:solidFill>
                  <a:schemeClr val="bg1"/>
                </a:solidFill>
              </a:rPr>
              <a:t>Eco-Commuter tag</a:t>
            </a:r>
          </a:p>
        </p:txBody>
      </p:sp>
      <p:sp>
        <p:nvSpPr>
          <p:cNvPr id="21" name="Rounded Rectangle 20"/>
          <p:cNvSpPr/>
          <p:nvPr/>
        </p:nvSpPr>
        <p:spPr>
          <a:xfrm>
            <a:off x="3104691" y="1671822"/>
            <a:ext cx="2367176" cy="1413842"/>
          </a:xfrm>
          <a:prstGeom prst="roundRect">
            <a:avLst/>
          </a:prstGeom>
          <a:solidFill>
            <a:srgbClr val="0063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Liability</a:t>
            </a:r>
          </a:p>
          <a:p>
            <a:pPr marL="285750" indent="-285750">
              <a:buFont typeface="Arial" panose="020B0604020202020204" pitchFamily="34" charset="0"/>
              <a:buChar char="•"/>
            </a:pPr>
            <a:r>
              <a:rPr lang="en-US" dirty="0">
                <a:solidFill>
                  <a:schemeClr val="bg1"/>
                </a:solidFill>
              </a:rPr>
              <a:t>Liability waivers </a:t>
            </a:r>
            <a:r>
              <a:rPr lang="en-US" dirty="0" smtClean="0">
                <a:solidFill>
                  <a:schemeClr val="bg1"/>
                </a:solidFill>
              </a:rPr>
              <a:t>are not required</a:t>
            </a:r>
            <a:endParaRPr lang="en-US" dirty="0">
              <a:solidFill>
                <a:schemeClr val="bg1"/>
              </a:solidFill>
            </a:endParaRPr>
          </a:p>
        </p:txBody>
      </p:sp>
      <p:sp>
        <p:nvSpPr>
          <p:cNvPr id="26" name="Rounded Rectangle 25"/>
          <p:cNvSpPr/>
          <p:nvPr/>
        </p:nvSpPr>
        <p:spPr>
          <a:xfrm>
            <a:off x="6198264" y="2684557"/>
            <a:ext cx="2446984" cy="2065286"/>
          </a:xfrm>
          <a:prstGeom prst="roundRect">
            <a:avLst/>
          </a:prstGeom>
          <a:solidFill>
            <a:srgbClr val="003A7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Evaluation</a:t>
            </a:r>
          </a:p>
          <a:p>
            <a:pPr marL="285750" indent="-285750">
              <a:buFont typeface="Arial" panose="020B0604020202020204" pitchFamily="34" charset="0"/>
              <a:buChar char="•"/>
            </a:pPr>
            <a:r>
              <a:rPr lang="en-US" dirty="0">
                <a:solidFill>
                  <a:schemeClr val="bg1"/>
                </a:solidFill>
              </a:rPr>
              <a:t>E</a:t>
            </a:r>
            <a:r>
              <a:rPr lang="en-US" dirty="0" smtClean="0">
                <a:solidFill>
                  <a:schemeClr val="bg1"/>
                </a:solidFill>
              </a:rPr>
              <a:t>ncouraging </a:t>
            </a:r>
            <a:r>
              <a:rPr lang="en-US" dirty="0">
                <a:solidFill>
                  <a:schemeClr val="bg1"/>
                </a:solidFill>
              </a:rPr>
              <a:t>employee </a:t>
            </a:r>
            <a:r>
              <a:rPr lang="en-US" dirty="0" smtClean="0">
                <a:solidFill>
                  <a:schemeClr val="bg1"/>
                </a:solidFill>
              </a:rPr>
              <a:t>feedback</a:t>
            </a:r>
            <a:endParaRPr lang="en-US" dirty="0">
              <a:solidFill>
                <a:schemeClr val="bg1"/>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353" y="442376"/>
            <a:ext cx="2203647" cy="914400"/>
          </a:xfrm>
          <a:prstGeom prst="rect">
            <a:avLst/>
          </a:prstGeom>
        </p:spPr>
      </p:pic>
      <p:sp>
        <p:nvSpPr>
          <p:cNvPr id="11" name="Title 2"/>
          <p:cNvSpPr>
            <a:spLocks noGrp="1"/>
          </p:cNvSpPr>
          <p:nvPr>
            <p:ph type="title"/>
          </p:nvPr>
        </p:nvSpPr>
        <p:spPr>
          <a:xfrm>
            <a:off x="442104" y="548223"/>
            <a:ext cx="8020584" cy="617603"/>
          </a:xfrm>
        </p:spPr>
        <p:txBody>
          <a:bodyPr/>
          <a:lstStyle/>
          <a:p>
            <a:r>
              <a:rPr lang="en-US" dirty="0" smtClean="0"/>
              <a:t>Workplace charging registration</a:t>
            </a:r>
            <a:endParaRPr lang="en-US" dirty="0"/>
          </a:p>
        </p:txBody>
      </p:sp>
    </p:spTree>
    <p:extLst>
      <p:ext uri="{BB962C8B-B14F-4D97-AF65-F5344CB8AC3E}">
        <p14:creationId xmlns:p14="http://schemas.microsoft.com/office/powerpoint/2010/main" val="26886272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600194" y="4617666"/>
            <a:ext cx="2094718" cy="2010930"/>
          </a:xfrm>
          <a:prstGeom prst="rect">
            <a:avLst/>
          </a:prstGeom>
        </p:spPr>
      </p:pic>
      <p:sp>
        <p:nvSpPr>
          <p:cNvPr id="12" name="Down Arrow 11"/>
          <p:cNvSpPr/>
          <p:nvPr/>
        </p:nvSpPr>
        <p:spPr>
          <a:xfrm rot="7249613">
            <a:off x="2990176" y="3960771"/>
            <a:ext cx="624192" cy="1234440"/>
          </a:xfrm>
          <a:prstGeom prst="downArrow">
            <a:avLst/>
          </a:prstGeom>
          <a:solidFill>
            <a:srgbClr val="939AAF"/>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sp>
        <p:nvSpPr>
          <p:cNvPr id="13" name="Down Arrow 12"/>
          <p:cNvSpPr/>
          <p:nvPr/>
        </p:nvSpPr>
        <p:spPr>
          <a:xfrm rot="10800000">
            <a:off x="4023361" y="3383226"/>
            <a:ext cx="624192" cy="1234440"/>
          </a:xfrm>
          <a:prstGeom prst="downArrow">
            <a:avLst/>
          </a:prstGeom>
          <a:solidFill>
            <a:srgbClr val="939AAF"/>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sp>
        <p:nvSpPr>
          <p:cNvPr id="14" name="Down Arrow 13"/>
          <p:cNvSpPr/>
          <p:nvPr/>
        </p:nvSpPr>
        <p:spPr>
          <a:xfrm rot="14193041">
            <a:off x="5218399" y="3794514"/>
            <a:ext cx="624192" cy="1234440"/>
          </a:xfrm>
          <a:prstGeom prst="downArrow">
            <a:avLst/>
          </a:prstGeom>
          <a:solidFill>
            <a:srgbClr val="939AAF"/>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sp>
        <p:nvSpPr>
          <p:cNvPr id="22" name="Rounded Rectangle 21"/>
          <p:cNvSpPr/>
          <p:nvPr/>
        </p:nvSpPr>
        <p:spPr>
          <a:xfrm>
            <a:off x="216691" y="2766945"/>
            <a:ext cx="2395629" cy="2065286"/>
          </a:xfrm>
          <a:prstGeom prst="roundRect">
            <a:avLst/>
          </a:prstGeom>
          <a:solidFill>
            <a:srgbClr val="00A5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Registration</a:t>
            </a:r>
          </a:p>
          <a:p>
            <a:pPr marL="285750" indent="-285750">
              <a:buFont typeface="Arial" panose="020B0604020202020204" pitchFamily="34" charset="0"/>
              <a:buChar char="•"/>
            </a:pPr>
            <a:r>
              <a:rPr lang="en-US" dirty="0">
                <a:solidFill>
                  <a:schemeClr val="bg1"/>
                </a:solidFill>
              </a:rPr>
              <a:t>Registration </a:t>
            </a:r>
            <a:r>
              <a:rPr lang="en-US" dirty="0" smtClean="0">
                <a:solidFill>
                  <a:schemeClr val="bg1"/>
                </a:solidFill>
              </a:rPr>
              <a:t>is required via </a:t>
            </a:r>
            <a:r>
              <a:rPr lang="en-US" dirty="0" err="1" smtClean="0">
                <a:solidFill>
                  <a:schemeClr val="bg1"/>
                </a:solidFill>
              </a:rPr>
              <a:t>WINSmartEV</a:t>
            </a:r>
            <a:r>
              <a:rPr lang="en-US" dirty="0" smtClean="0">
                <a:solidFill>
                  <a:schemeClr val="bg1"/>
                </a:solidFill>
              </a:rPr>
              <a:t> App</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Proof of registration: </a:t>
            </a:r>
            <a:r>
              <a:rPr lang="en-US" dirty="0" smtClean="0">
                <a:solidFill>
                  <a:schemeClr val="bg1"/>
                </a:solidFill>
              </a:rPr>
              <a:t>access to app</a:t>
            </a:r>
            <a:endParaRPr lang="en-US" dirty="0">
              <a:solidFill>
                <a:schemeClr val="bg1"/>
              </a:solidFill>
            </a:endParaRPr>
          </a:p>
        </p:txBody>
      </p:sp>
      <p:sp>
        <p:nvSpPr>
          <p:cNvPr id="23" name="Rounded Rectangle 22"/>
          <p:cNvSpPr/>
          <p:nvPr/>
        </p:nvSpPr>
        <p:spPr>
          <a:xfrm>
            <a:off x="3104691" y="1754210"/>
            <a:ext cx="2367176" cy="1413842"/>
          </a:xfrm>
          <a:prstGeom prst="roundRect">
            <a:avLst/>
          </a:prstGeom>
          <a:solidFill>
            <a:srgbClr val="0063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bg1"/>
                </a:solidFill>
              </a:rPr>
              <a:t>Liability</a:t>
            </a:r>
            <a:endParaRPr lang="en-US" b="1" dirty="0">
              <a:solidFill>
                <a:schemeClr val="bg1"/>
              </a:solidFill>
            </a:endParaRPr>
          </a:p>
          <a:p>
            <a:pPr marL="285750" indent="-285750">
              <a:buFont typeface="Arial" panose="020B0604020202020204" pitchFamily="34" charset="0"/>
              <a:buChar char="•"/>
            </a:pPr>
            <a:r>
              <a:rPr lang="en-US" dirty="0">
                <a:solidFill>
                  <a:schemeClr val="bg1"/>
                </a:solidFill>
              </a:rPr>
              <a:t>Liability waivers </a:t>
            </a:r>
            <a:r>
              <a:rPr lang="en-US" dirty="0" smtClean="0">
                <a:solidFill>
                  <a:schemeClr val="bg1"/>
                </a:solidFill>
              </a:rPr>
              <a:t>are required</a:t>
            </a:r>
            <a:endParaRPr lang="en-US" dirty="0">
              <a:solidFill>
                <a:schemeClr val="bg1"/>
              </a:solidFill>
            </a:endParaRPr>
          </a:p>
        </p:txBody>
      </p:sp>
      <p:sp>
        <p:nvSpPr>
          <p:cNvPr id="24" name="Rounded Rectangle 23"/>
          <p:cNvSpPr/>
          <p:nvPr/>
        </p:nvSpPr>
        <p:spPr>
          <a:xfrm>
            <a:off x="6198264" y="2766945"/>
            <a:ext cx="2446984" cy="2065286"/>
          </a:xfrm>
          <a:prstGeom prst="roundRect">
            <a:avLst/>
          </a:prstGeom>
          <a:solidFill>
            <a:srgbClr val="003A7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bg1"/>
                </a:solidFill>
              </a:rPr>
              <a:t>Evaluation</a:t>
            </a:r>
          </a:p>
          <a:p>
            <a:pPr marL="285750" indent="-285750">
              <a:buFont typeface="Arial" panose="020B0604020202020204" pitchFamily="34" charset="0"/>
              <a:buChar char="•"/>
            </a:pPr>
            <a:r>
              <a:rPr lang="en-US" dirty="0">
                <a:solidFill>
                  <a:schemeClr val="bg1"/>
                </a:solidFill>
              </a:rPr>
              <a:t>Via cloud-based tracking software/app</a:t>
            </a:r>
          </a:p>
          <a:p>
            <a:pPr algn="ctr"/>
            <a:endParaRPr lang="en-US" b="1" dirty="0">
              <a:solidFill>
                <a:schemeClr val="bg1"/>
              </a:solidFill>
            </a:endParaRPr>
          </a:p>
        </p:txBody>
      </p:sp>
      <p:sp>
        <p:nvSpPr>
          <p:cNvPr id="15" name="Title 2"/>
          <p:cNvSpPr>
            <a:spLocks noGrp="1"/>
          </p:cNvSpPr>
          <p:nvPr>
            <p:ph type="title"/>
          </p:nvPr>
        </p:nvSpPr>
        <p:spPr>
          <a:xfrm>
            <a:off x="442104" y="548223"/>
            <a:ext cx="8020584" cy="617603"/>
          </a:xfrm>
        </p:spPr>
        <p:txBody>
          <a:bodyPr/>
          <a:lstStyle/>
          <a:p>
            <a:r>
              <a:rPr lang="en-US" dirty="0" smtClean="0"/>
              <a:t>Workplace charging registration</a:t>
            </a:r>
            <a:endParaRPr lang="en-US"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688" y="443507"/>
            <a:ext cx="1767840" cy="887993"/>
          </a:xfrm>
          <a:prstGeom prst="rect">
            <a:avLst/>
          </a:prstGeom>
        </p:spPr>
      </p:pic>
    </p:spTree>
    <p:extLst>
      <p:ext uri="{BB962C8B-B14F-4D97-AF65-F5344CB8AC3E}">
        <p14:creationId xmlns:p14="http://schemas.microsoft.com/office/powerpoint/2010/main" val="41897433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partners saying about pricing policy?</a:t>
            </a:r>
            <a:endParaRPr lang="en-US" dirty="0"/>
          </a:p>
        </p:txBody>
      </p:sp>
      <p:sp>
        <p:nvSpPr>
          <p:cNvPr id="11" name="TextBox 10"/>
          <p:cNvSpPr txBox="1"/>
          <p:nvPr/>
        </p:nvSpPr>
        <p:spPr>
          <a:xfrm>
            <a:off x="3069620" y="5037772"/>
            <a:ext cx="6074379" cy="1508105"/>
          </a:xfrm>
          <a:prstGeom prst="rect">
            <a:avLst/>
          </a:prstGeom>
          <a:noFill/>
        </p:spPr>
        <p:txBody>
          <a:bodyPr wrap="square" rtlCol="0">
            <a:spAutoFit/>
          </a:bodyPr>
          <a:lstStyle/>
          <a:p>
            <a:r>
              <a:rPr lang="en-US" sz="2000" dirty="0" smtClean="0"/>
              <a:t>On deciding between fee or free charging:</a:t>
            </a:r>
          </a:p>
          <a:p>
            <a:pPr marL="285750" indent="-285750">
              <a:buFont typeface="Arial" panose="020B0604020202020204" pitchFamily="34" charset="0"/>
              <a:buChar char="•"/>
            </a:pPr>
            <a:r>
              <a:rPr lang="en-US" dirty="0" smtClean="0"/>
              <a:t>free can be easier to administer and is an additional incentive for employee PEV purchase</a:t>
            </a:r>
          </a:p>
          <a:p>
            <a:pPr marL="285750" indent="-285750">
              <a:buFont typeface="Arial" panose="020B0604020202020204" pitchFamily="34" charset="0"/>
              <a:buChar char="•"/>
            </a:pPr>
            <a:r>
              <a:rPr lang="en-US" dirty="0" smtClean="0"/>
              <a:t>fees can relieve charging station congestion</a:t>
            </a:r>
          </a:p>
          <a:p>
            <a:pPr marL="285750" indent="-285750">
              <a:buFont typeface="Arial" panose="020B0604020202020204" pitchFamily="34" charset="0"/>
              <a:buChar char="•"/>
            </a:pPr>
            <a:endParaRPr lang="en-US" dirty="0" smtClean="0"/>
          </a:p>
        </p:txBody>
      </p:sp>
      <p:sp>
        <p:nvSpPr>
          <p:cNvPr id="12" name="Oval Callout 11"/>
          <p:cNvSpPr/>
          <p:nvPr/>
        </p:nvSpPr>
        <p:spPr>
          <a:xfrm>
            <a:off x="249362" y="5095177"/>
            <a:ext cx="2628900" cy="1117600"/>
          </a:xfrm>
          <a:prstGeom prst="wedgeEllipseCallout">
            <a:avLst/>
          </a:prstGeom>
          <a:solidFill>
            <a:srgbClr val="0063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smtClean="0">
                <a:solidFill>
                  <a:schemeClr val="bg1"/>
                </a:solidFill>
              </a:rPr>
              <a:t>Pricing</a:t>
            </a:r>
            <a:endParaRPr lang="en-US" sz="2600" b="1" dirty="0">
              <a:solidFill>
                <a:schemeClr val="bg1"/>
              </a:solidFill>
            </a:endParaRPr>
          </a:p>
        </p:txBody>
      </p:sp>
      <p:grpSp>
        <p:nvGrpSpPr>
          <p:cNvPr id="3" name="Group 2"/>
          <p:cNvGrpSpPr/>
          <p:nvPr/>
        </p:nvGrpSpPr>
        <p:grpSpPr>
          <a:xfrm>
            <a:off x="249362" y="1343626"/>
            <a:ext cx="8064558" cy="3540242"/>
            <a:chOff x="249362" y="1343626"/>
            <a:chExt cx="8064558" cy="3540242"/>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764" y="1343626"/>
              <a:ext cx="7385050" cy="354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180002" y="2925268"/>
              <a:ext cx="2133918" cy="307777"/>
            </a:xfrm>
            <a:prstGeom prst="rect">
              <a:avLst/>
            </a:prstGeom>
            <a:solidFill>
              <a:schemeClr val="bg1"/>
            </a:solidFill>
          </p:spPr>
          <p:txBody>
            <a:bodyPr wrap="none" rtlCol="0">
              <a:spAutoFit/>
            </a:bodyPr>
            <a:lstStyle/>
            <a:p>
              <a:r>
                <a:rPr lang="en-US" sz="1400" dirty="0" smtClean="0"/>
                <a:t>Employees paid a fixed fee</a:t>
              </a:r>
            </a:p>
          </p:txBody>
        </p:sp>
        <p:sp>
          <p:nvSpPr>
            <p:cNvPr id="7" name="TextBox 6"/>
            <p:cNvSpPr txBox="1"/>
            <p:nvPr/>
          </p:nvSpPr>
          <p:spPr>
            <a:xfrm>
              <a:off x="249362" y="2674164"/>
              <a:ext cx="2609255" cy="307777"/>
            </a:xfrm>
            <a:prstGeom prst="rect">
              <a:avLst/>
            </a:prstGeom>
            <a:solidFill>
              <a:schemeClr val="bg1"/>
            </a:solidFill>
          </p:spPr>
          <p:txBody>
            <a:bodyPr wrap="square" rtlCol="0">
              <a:spAutoFit/>
            </a:bodyPr>
            <a:lstStyle/>
            <a:p>
              <a:pPr algn="r"/>
              <a:r>
                <a:rPr lang="en-US" sz="1400" dirty="0" smtClean="0"/>
                <a:t>Employees did not pay a fee</a:t>
              </a:r>
            </a:p>
          </p:txBody>
        </p:sp>
        <p:sp>
          <p:nvSpPr>
            <p:cNvPr id="8" name="TextBox 7"/>
            <p:cNvSpPr txBox="1"/>
            <p:nvPr/>
          </p:nvSpPr>
          <p:spPr>
            <a:xfrm>
              <a:off x="5884134" y="1509058"/>
              <a:ext cx="2429785" cy="523220"/>
            </a:xfrm>
            <a:prstGeom prst="rect">
              <a:avLst/>
            </a:prstGeom>
            <a:solidFill>
              <a:schemeClr val="bg1"/>
            </a:solidFill>
          </p:spPr>
          <p:txBody>
            <a:bodyPr wrap="square" rtlCol="0">
              <a:spAutoFit/>
            </a:bodyPr>
            <a:lstStyle/>
            <a:p>
              <a:r>
                <a:rPr lang="en-US" sz="1400" dirty="0" smtClean="0"/>
                <a:t>Employees paid a fee based on usage (i.e., electricity or time)</a:t>
              </a:r>
            </a:p>
          </p:txBody>
        </p:sp>
      </p:grpSp>
    </p:spTree>
    <p:extLst>
      <p:ext uri="{BB962C8B-B14F-4D97-AF65-F5344CB8AC3E}">
        <p14:creationId xmlns:p14="http://schemas.microsoft.com/office/powerpoint/2010/main" val="24410399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08607" y="1954154"/>
            <a:ext cx="4733942" cy="3600986"/>
          </a:xfrm>
          <a:prstGeom prst="rect">
            <a:avLst/>
          </a:prstGeom>
          <a:noFill/>
        </p:spPr>
        <p:txBody>
          <a:bodyPr wrap="square" rtlCol="0">
            <a:spAutoFit/>
          </a:bodyPr>
          <a:lstStyle/>
          <a:p>
            <a:pPr marL="342900" indent="-342900">
              <a:buFont typeface="Wingdings" charset="2"/>
              <a:buChar char="ü"/>
            </a:pPr>
            <a:r>
              <a:rPr lang="en-US" sz="2400" dirty="0">
                <a:solidFill>
                  <a:schemeClr val="tx1"/>
                </a:solidFill>
              </a:rPr>
              <a:t>Fee-based charging</a:t>
            </a:r>
          </a:p>
          <a:p>
            <a:pPr marL="342900" indent="-342900">
              <a:buFont typeface="Wingdings" charset="2"/>
              <a:buChar char="ü"/>
            </a:pPr>
            <a:endParaRPr lang="en-US" sz="2400" dirty="0">
              <a:solidFill>
                <a:schemeClr val="tx1"/>
              </a:solidFill>
            </a:endParaRPr>
          </a:p>
          <a:p>
            <a:pPr marL="342900" indent="-342900">
              <a:buFont typeface="Wingdings" charset="2"/>
              <a:buChar char="ü"/>
            </a:pPr>
            <a:r>
              <a:rPr lang="en-US" sz="2400" dirty="0">
                <a:solidFill>
                  <a:schemeClr val="tx1"/>
                </a:solidFill>
              </a:rPr>
              <a:t>Fee varies by location</a:t>
            </a:r>
          </a:p>
          <a:p>
            <a:pPr marL="742950" lvl="1" indent="-285750">
              <a:buFont typeface="Courier New"/>
              <a:buChar char="o"/>
            </a:pPr>
            <a:r>
              <a:rPr lang="en-US" sz="2000" dirty="0">
                <a:solidFill>
                  <a:schemeClr val="tx1"/>
                </a:solidFill>
              </a:rPr>
              <a:t>$1/hour </a:t>
            </a:r>
          </a:p>
          <a:p>
            <a:pPr marL="742950" lvl="1" indent="-285750">
              <a:buFont typeface="Courier New"/>
              <a:buChar char="o"/>
            </a:pPr>
            <a:r>
              <a:rPr lang="en-US" sz="2000" dirty="0">
                <a:solidFill>
                  <a:schemeClr val="tx1"/>
                </a:solidFill>
              </a:rPr>
              <a:t>$1/hour and $0.40 each hour after</a:t>
            </a:r>
          </a:p>
          <a:p>
            <a:pPr marL="342900" indent="-342900">
              <a:buFont typeface="Wingdings" charset="2"/>
              <a:buChar char="ü"/>
            </a:pPr>
            <a:endParaRPr lang="en-US" sz="2400" dirty="0">
              <a:solidFill>
                <a:schemeClr val="tx1"/>
              </a:solidFill>
            </a:endParaRPr>
          </a:p>
          <a:p>
            <a:pPr marL="342900" indent="-342900">
              <a:buFont typeface="Wingdings" charset="2"/>
              <a:buChar char="ü"/>
            </a:pPr>
            <a:r>
              <a:rPr lang="en-US" sz="2400" dirty="0">
                <a:solidFill>
                  <a:schemeClr val="tx1"/>
                </a:solidFill>
              </a:rPr>
              <a:t>Fee-based due to government reimbursement as DoD contractor</a:t>
            </a:r>
          </a:p>
          <a:p>
            <a:endParaRPr lang="en-US" sz="2000" dirty="0">
              <a:solidFill>
                <a:schemeClr val="tx1"/>
              </a:solidFill>
            </a:endParaRPr>
          </a:p>
        </p:txBody>
      </p:sp>
      <p:sp>
        <p:nvSpPr>
          <p:cNvPr id="10" name="Rectangle 9"/>
          <p:cNvSpPr/>
          <p:nvPr/>
        </p:nvSpPr>
        <p:spPr>
          <a:xfrm rot="20156548">
            <a:off x="801818" y="2806174"/>
            <a:ext cx="2916183" cy="2246769"/>
          </a:xfrm>
          <a:prstGeom prst="rect">
            <a:avLst/>
          </a:prstGeom>
          <a:effectLst/>
        </p:spPr>
        <p:txBody>
          <a:bodyPr wrap="none">
            <a:spAutoFit/>
          </a:bodyPr>
          <a:lstStyle/>
          <a:p>
            <a:r>
              <a:rPr lang="en-US" sz="14000" b="1" dirty="0" smtClean="0"/>
              <a:t>$$$</a:t>
            </a:r>
            <a:endParaRPr lang="en-US" sz="140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972" y="643358"/>
            <a:ext cx="2767013" cy="519976"/>
          </a:xfrm>
          <a:prstGeom prst="rect">
            <a:avLst/>
          </a:prstGeom>
        </p:spPr>
      </p:pic>
      <p:sp>
        <p:nvSpPr>
          <p:cNvPr id="11" name="Title 2"/>
          <p:cNvSpPr>
            <a:spLocks noGrp="1"/>
          </p:cNvSpPr>
          <p:nvPr>
            <p:ph type="title"/>
          </p:nvPr>
        </p:nvSpPr>
        <p:spPr>
          <a:xfrm>
            <a:off x="442104" y="548223"/>
            <a:ext cx="8020584" cy="617603"/>
          </a:xfrm>
        </p:spPr>
        <p:txBody>
          <a:bodyPr/>
          <a:lstStyle/>
          <a:p>
            <a:r>
              <a:rPr lang="en-US" dirty="0" smtClean="0"/>
              <a:t>Workplace charging pricing</a:t>
            </a:r>
            <a:endParaRPr lang="en-US" dirty="0"/>
          </a:p>
        </p:txBody>
      </p:sp>
    </p:spTree>
    <p:extLst>
      <p:ext uri="{BB962C8B-B14F-4D97-AF65-F5344CB8AC3E}">
        <p14:creationId xmlns:p14="http://schemas.microsoft.com/office/powerpoint/2010/main" val="3476826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20156548">
            <a:off x="801818" y="2806174"/>
            <a:ext cx="2916183" cy="2246769"/>
          </a:xfrm>
          <a:prstGeom prst="rect">
            <a:avLst/>
          </a:prstGeom>
          <a:effectLst/>
        </p:spPr>
        <p:txBody>
          <a:bodyPr wrap="none">
            <a:spAutoFit/>
          </a:bodyPr>
          <a:lstStyle/>
          <a:p>
            <a:r>
              <a:rPr lang="en-US" sz="14000" b="1" dirty="0" smtClean="0"/>
              <a:t>$$$</a:t>
            </a:r>
            <a:endParaRPr lang="en-US" sz="140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0353" y="399824"/>
            <a:ext cx="2203647" cy="914400"/>
          </a:xfrm>
          <a:prstGeom prst="rect">
            <a:avLst/>
          </a:prstGeom>
        </p:spPr>
      </p:pic>
      <p:sp>
        <p:nvSpPr>
          <p:cNvPr id="9" name="Title 2"/>
          <p:cNvSpPr>
            <a:spLocks noGrp="1"/>
          </p:cNvSpPr>
          <p:nvPr>
            <p:ph type="title"/>
          </p:nvPr>
        </p:nvSpPr>
        <p:spPr>
          <a:xfrm>
            <a:off x="442104" y="548223"/>
            <a:ext cx="8020584" cy="617603"/>
          </a:xfrm>
        </p:spPr>
        <p:txBody>
          <a:bodyPr/>
          <a:lstStyle/>
          <a:p>
            <a:r>
              <a:rPr lang="en-US" dirty="0" smtClean="0"/>
              <a:t>Workplace charging pricing</a:t>
            </a:r>
            <a:endParaRPr lang="en-US" dirty="0"/>
          </a:p>
        </p:txBody>
      </p:sp>
      <p:sp>
        <p:nvSpPr>
          <p:cNvPr id="10" name="Rectangle 9"/>
          <p:cNvSpPr/>
          <p:nvPr/>
        </p:nvSpPr>
        <p:spPr>
          <a:xfrm>
            <a:off x="4108607" y="1954154"/>
            <a:ext cx="4733942" cy="2677656"/>
          </a:xfrm>
          <a:prstGeom prst="rect">
            <a:avLst/>
          </a:prstGeom>
          <a:noFill/>
        </p:spPr>
        <p:txBody>
          <a:bodyPr wrap="square" rtlCol="0">
            <a:spAutoFit/>
          </a:bodyPr>
          <a:lstStyle/>
          <a:p>
            <a:pPr marL="342900" indent="-342900">
              <a:buFont typeface="Wingdings" charset="2"/>
              <a:buChar char="ü"/>
            </a:pPr>
            <a:r>
              <a:rPr lang="en-US" sz="2400" dirty="0" smtClean="0">
                <a:solidFill>
                  <a:schemeClr val="tx1"/>
                </a:solidFill>
              </a:rPr>
              <a:t>Free charging for 4 hours</a:t>
            </a:r>
            <a:endParaRPr lang="en-US" sz="2400" dirty="0">
              <a:solidFill>
                <a:schemeClr val="tx1"/>
              </a:solidFill>
            </a:endParaRPr>
          </a:p>
          <a:p>
            <a:pPr marL="342900" indent="-342900">
              <a:buFont typeface="Wingdings" charset="2"/>
              <a:buChar char="ü"/>
            </a:pPr>
            <a:endParaRPr lang="en-US" sz="2400" dirty="0">
              <a:solidFill>
                <a:schemeClr val="tx1"/>
              </a:solidFill>
            </a:endParaRPr>
          </a:p>
          <a:p>
            <a:pPr marL="342900" indent="-342900">
              <a:buFont typeface="Wingdings" charset="2"/>
              <a:buChar char="ü"/>
            </a:pPr>
            <a:r>
              <a:rPr lang="en-US" sz="2400" dirty="0" smtClean="0"/>
              <a:t>Didn’t feel the added cost to charge for using the EVSE was worth the effort</a:t>
            </a:r>
          </a:p>
          <a:p>
            <a:endParaRPr lang="en-US" sz="2400" dirty="0" smtClean="0"/>
          </a:p>
          <a:p>
            <a:pPr marL="342900" indent="-342900">
              <a:buFont typeface="Wingdings" charset="2"/>
              <a:buChar char="ü"/>
            </a:pPr>
            <a:r>
              <a:rPr lang="en-US" sz="2400" dirty="0" smtClean="0">
                <a:solidFill>
                  <a:schemeClr val="tx1"/>
                </a:solidFill>
              </a:rPr>
              <a:t>Best fit for our workplace culture</a:t>
            </a:r>
            <a:endParaRPr lang="en-US" sz="2000" dirty="0">
              <a:solidFill>
                <a:schemeClr val="tx1"/>
              </a:solidFill>
            </a:endParaRPr>
          </a:p>
        </p:txBody>
      </p:sp>
    </p:spTree>
    <p:extLst>
      <p:ext uri="{BB962C8B-B14F-4D97-AF65-F5344CB8AC3E}">
        <p14:creationId xmlns:p14="http://schemas.microsoft.com/office/powerpoint/2010/main" val="26749380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20156548">
            <a:off x="801818" y="2806174"/>
            <a:ext cx="2916183" cy="2246769"/>
          </a:xfrm>
          <a:prstGeom prst="rect">
            <a:avLst/>
          </a:prstGeom>
          <a:effectLst/>
        </p:spPr>
        <p:txBody>
          <a:bodyPr wrap="none">
            <a:spAutoFit/>
          </a:bodyPr>
          <a:lstStyle/>
          <a:p>
            <a:r>
              <a:rPr lang="en-US" sz="14000" b="1" dirty="0" smtClean="0"/>
              <a:t>$$$</a:t>
            </a:r>
            <a:endParaRPr lang="en-US" sz="14000" b="1" dirty="0"/>
          </a:p>
        </p:txBody>
      </p:sp>
      <p:sp>
        <p:nvSpPr>
          <p:cNvPr id="7" name="Title 2"/>
          <p:cNvSpPr>
            <a:spLocks noGrp="1"/>
          </p:cNvSpPr>
          <p:nvPr>
            <p:ph type="title"/>
          </p:nvPr>
        </p:nvSpPr>
        <p:spPr>
          <a:xfrm>
            <a:off x="442104" y="548223"/>
            <a:ext cx="8020584" cy="617603"/>
          </a:xfrm>
        </p:spPr>
        <p:txBody>
          <a:bodyPr/>
          <a:lstStyle/>
          <a:p>
            <a:r>
              <a:rPr lang="en-US" dirty="0" smtClean="0"/>
              <a:t>Workplace charging pricing</a:t>
            </a:r>
            <a:endParaRPr lang="en-US" dirty="0"/>
          </a:p>
        </p:txBody>
      </p:sp>
      <p:sp>
        <p:nvSpPr>
          <p:cNvPr id="9" name="Rectangle 8"/>
          <p:cNvSpPr/>
          <p:nvPr/>
        </p:nvSpPr>
        <p:spPr>
          <a:xfrm>
            <a:off x="4108607" y="1954154"/>
            <a:ext cx="4733942" cy="2616101"/>
          </a:xfrm>
          <a:prstGeom prst="rect">
            <a:avLst/>
          </a:prstGeom>
          <a:noFill/>
        </p:spPr>
        <p:txBody>
          <a:bodyPr wrap="square" rtlCol="0">
            <a:spAutoFit/>
          </a:bodyPr>
          <a:lstStyle/>
          <a:p>
            <a:pPr marL="342900" indent="-342900">
              <a:buFont typeface="Wingdings" charset="2"/>
              <a:buChar char="ü"/>
            </a:pPr>
            <a:r>
              <a:rPr lang="en-US" sz="2400" dirty="0" smtClean="0">
                <a:solidFill>
                  <a:schemeClr val="tx1"/>
                </a:solidFill>
              </a:rPr>
              <a:t>Some EVSE charging is</a:t>
            </a:r>
            <a:r>
              <a:rPr lang="en-US" sz="2400" dirty="0" smtClean="0"/>
              <a:t> free</a:t>
            </a:r>
          </a:p>
          <a:p>
            <a:endParaRPr lang="en-US" sz="2400" dirty="0" smtClean="0"/>
          </a:p>
          <a:p>
            <a:pPr marL="342900" indent="-342900">
              <a:buFont typeface="Wingdings" charset="2"/>
              <a:buChar char="ü"/>
            </a:pPr>
            <a:r>
              <a:rPr lang="en-US" sz="2400" dirty="0" smtClean="0">
                <a:solidFill>
                  <a:schemeClr val="tx1"/>
                </a:solidFill>
              </a:rPr>
              <a:t>Some EVSE charging is fee-based</a:t>
            </a:r>
            <a:endParaRPr lang="en-US" sz="2400" dirty="0">
              <a:solidFill>
                <a:schemeClr val="tx1"/>
              </a:solidFill>
            </a:endParaRPr>
          </a:p>
          <a:p>
            <a:pPr marL="742950" lvl="1" indent="-285750">
              <a:buFont typeface="Courier New"/>
              <a:buChar char="o"/>
            </a:pPr>
            <a:r>
              <a:rPr lang="en-US" sz="2000" dirty="0" smtClean="0">
                <a:solidFill>
                  <a:schemeClr val="tx1"/>
                </a:solidFill>
              </a:rPr>
              <a:t>$2/hour</a:t>
            </a:r>
            <a:endParaRPr lang="en-US" sz="2000" dirty="0">
              <a:solidFill>
                <a:schemeClr val="tx1"/>
              </a:solidFill>
            </a:endParaRPr>
          </a:p>
          <a:p>
            <a:endParaRPr lang="en-US" sz="2400" dirty="0">
              <a:solidFill>
                <a:schemeClr val="tx1"/>
              </a:solidFill>
            </a:endParaRPr>
          </a:p>
          <a:p>
            <a:pPr marL="342900" indent="-342900">
              <a:buFont typeface="Wingdings" charset="2"/>
              <a:buChar char="ü"/>
            </a:pPr>
            <a:r>
              <a:rPr lang="en-US" sz="2400" dirty="0" smtClean="0"/>
              <a:t>Experimenting with different pricing models across campus</a:t>
            </a:r>
            <a:endParaRPr lang="en-US" sz="2000"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9688" y="443507"/>
            <a:ext cx="1767840" cy="887993"/>
          </a:xfrm>
          <a:prstGeom prst="rect">
            <a:avLst/>
          </a:prstGeom>
        </p:spPr>
      </p:pic>
    </p:spTree>
    <p:extLst>
      <p:ext uri="{BB962C8B-B14F-4D97-AF65-F5344CB8AC3E}">
        <p14:creationId xmlns:p14="http://schemas.microsoft.com/office/powerpoint/2010/main" val="148973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66216" y="548223"/>
            <a:ext cx="8020584" cy="617603"/>
          </a:xfrm>
        </p:spPr>
        <p:txBody>
          <a:bodyPr/>
          <a:lstStyle/>
          <a:p>
            <a:r>
              <a:rPr lang="en-US" dirty="0" smtClean="0"/>
              <a:t>What are partners saying about sharing policy?</a:t>
            </a:r>
            <a:endParaRPr lang="en-US" dirty="0"/>
          </a:p>
        </p:txBody>
      </p:sp>
      <p:grpSp>
        <p:nvGrpSpPr>
          <p:cNvPr id="2" name="Group 1"/>
          <p:cNvGrpSpPr/>
          <p:nvPr/>
        </p:nvGrpSpPr>
        <p:grpSpPr>
          <a:xfrm>
            <a:off x="0" y="1530330"/>
            <a:ext cx="9144000" cy="3158116"/>
            <a:chOff x="0" y="1250220"/>
            <a:chExt cx="9144000" cy="3158116"/>
          </a:xfrm>
        </p:grpSpPr>
        <p:pic>
          <p:nvPicPr>
            <p:cNvPr id="13" name="Picture 2" descr="O:\Technology\EE-2G Vehicle Technologies\080825_OStructure2\EV Everywhere\Workplace Charging Challenge\Annual Survey\Progress Report 2014\Final Analysis Graphics\CGWS_3.jpg"/>
            <p:cNvPicPr>
              <a:picLocks noChangeAspect="1" noChangeArrowheads="1"/>
            </p:cNvPicPr>
            <p:nvPr/>
          </p:nvPicPr>
          <p:blipFill rotWithShape="1">
            <a:blip r:embed="rId3">
              <a:extLst>
                <a:ext uri="{28A0092B-C50C-407E-A947-70E740481C1C}">
                  <a14:useLocalDpi xmlns:a14="http://schemas.microsoft.com/office/drawing/2010/main" val="0"/>
                </a:ext>
              </a:extLst>
            </a:blip>
            <a:srcRect l="8986" t="29352" r="13271" b="23966"/>
            <a:stretch/>
          </p:blipFill>
          <p:spPr bwMode="auto">
            <a:xfrm>
              <a:off x="558800" y="1250220"/>
              <a:ext cx="8128000" cy="31581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684442"/>
              <a:ext cx="2858617" cy="523220"/>
            </a:xfrm>
            <a:prstGeom prst="rect">
              <a:avLst/>
            </a:prstGeom>
            <a:solidFill>
              <a:schemeClr val="bg1"/>
            </a:solidFill>
          </p:spPr>
          <p:txBody>
            <a:bodyPr wrap="square" rtlCol="0">
              <a:spAutoFit/>
            </a:bodyPr>
            <a:lstStyle/>
            <a:p>
              <a:pPr algn="r"/>
              <a:r>
                <a:rPr lang="en-US" sz="1400" dirty="0" smtClean="0"/>
                <a:t>Fixed number of charging stations regardless of the number of PEVs</a:t>
              </a:r>
            </a:p>
          </p:txBody>
        </p:sp>
        <p:sp>
          <p:nvSpPr>
            <p:cNvPr id="5" name="TextBox 4"/>
            <p:cNvSpPr txBox="1"/>
            <p:nvPr/>
          </p:nvSpPr>
          <p:spPr>
            <a:xfrm>
              <a:off x="5845437" y="1464436"/>
              <a:ext cx="3298563" cy="307777"/>
            </a:xfrm>
            <a:prstGeom prst="rect">
              <a:avLst/>
            </a:prstGeom>
            <a:solidFill>
              <a:schemeClr val="bg1"/>
            </a:solidFill>
          </p:spPr>
          <p:txBody>
            <a:bodyPr wrap="square" rtlCol="0">
              <a:spAutoFit/>
            </a:bodyPr>
            <a:lstStyle/>
            <a:p>
              <a:pPr algn="r"/>
              <a:r>
                <a:rPr lang="en-US" sz="1400" dirty="0" smtClean="0"/>
                <a:t>More than 1 charging station for every PEV</a:t>
              </a:r>
            </a:p>
          </p:txBody>
        </p:sp>
        <p:sp>
          <p:nvSpPr>
            <p:cNvPr id="7" name="TextBox 6"/>
            <p:cNvSpPr txBox="1"/>
            <p:nvPr/>
          </p:nvSpPr>
          <p:spPr>
            <a:xfrm>
              <a:off x="6184598" y="2475840"/>
              <a:ext cx="2536874" cy="307777"/>
            </a:xfrm>
            <a:prstGeom prst="rect">
              <a:avLst/>
            </a:prstGeom>
            <a:solidFill>
              <a:schemeClr val="bg1"/>
            </a:solidFill>
          </p:spPr>
          <p:txBody>
            <a:bodyPr wrap="square" rtlCol="0">
              <a:spAutoFit/>
            </a:bodyPr>
            <a:lstStyle/>
            <a:p>
              <a:r>
                <a:rPr lang="en-US" sz="1400" dirty="0" smtClean="0"/>
                <a:t>1 charging station for every PEV</a:t>
              </a:r>
            </a:p>
          </p:txBody>
        </p:sp>
        <p:sp>
          <p:nvSpPr>
            <p:cNvPr id="8" name="TextBox 7"/>
            <p:cNvSpPr txBox="1"/>
            <p:nvPr/>
          </p:nvSpPr>
          <p:spPr>
            <a:xfrm>
              <a:off x="5758042" y="3692658"/>
              <a:ext cx="3262236" cy="307777"/>
            </a:xfrm>
            <a:prstGeom prst="rect">
              <a:avLst/>
            </a:prstGeom>
            <a:solidFill>
              <a:schemeClr val="bg1"/>
            </a:solidFill>
          </p:spPr>
          <p:txBody>
            <a:bodyPr wrap="square" rtlCol="0">
              <a:spAutoFit/>
            </a:bodyPr>
            <a:lstStyle/>
            <a:p>
              <a:r>
                <a:rPr lang="en-US" sz="1400" dirty="0" smtClean="0"/>
                <a:t>Less than 1 charging station for every PEV</a:t>
              </a:r>
            </a:p>
          </p:txBody>
        </p:sp>
      </p:grpSp>
      <p:sp>
        <p:nvSpPr>
          <p:cNvPr id="9" name="TextBox 8"/>
          <p:cNvSpPr txBox="1"/>
          <p:nvPr/>
        </p:nvSpPr>
        <p:spPr>
          <a:xfrm>
            <a:off x="3069620" y="4851032"/>
            <a:ext cx="6074379" cy="2062103"/>
          </a:xfrm>
          <a:prstGeom prst="rect">
            <a:avLst/>
          </a:prstGeom>
          <a:noFill/>
        </p:spPr>
        <p:txBody>
          <a:bodyPr wrap="square" rtlCol="0">
            <a:spAutoFit/>
          </a:bodyPr>
          <a:lstStyle/>
          <a:p>
            <a:r>
              <a:rPr lang="en-US" sz="2000" dirty="0" smtClean="0"/>
              <a:t>Top ways to manage charging station sharing:</a:t>
            </a:r>
          </a:p>
          <a:p>
            <a:pPr marL="742950" lvl="1" indent="-285750">
              <a:buFont typeface="Wingdings" panose="05000000000000000000" pitchFamily="2" charset="2"/>
              <a:buChar char="ü"/>
            </a:pPr>
            <a:r>
              <a:rPr lang="en-US" dirty="0" smtClean="0"/>
              <a:t>valet </a:t>
            </a:r>
          </a:p>
          <a:p>
            <a:pPr marL="742950" lvl="1" indent="-285750">
              <a:buFont typeface="Wingdings" panose="05000000000000000000" pitchFamily="2" charset="2"/>
              <a:buChar char="ü"/>
            </a:pPr>
            <a:r>
              <a:rPr lang="en-US" dirty="0" smtClean="0"/>
              <a:t>station assignment</a:t>
            </a:r>
          </a:p>
          <a:p>
            <a:pPr marL="742950" lvl="1" indent="-285750">
              <a:buFont typeface="Wingdings" panose="05000000000000000000" pitchFamily="2" charset="2"/>
              <a:buChar char="ü"/>
            </a:pPr>
            <a:r>
              <a:rPr lang="en-US" dirty="0" smtClean="0"/>
              <a:t>reservation system</a:t>
            </a:r>
          </a:p>
          <a:p>
            <a:pPr marL="742950" lvl="1" indent="-285750">
              <a:buFont typeface="Wingdings" panose="05000000000000000000" pitchFamily="2" charset="2"/>
              <a:buChar char="ü"/>
            </a:pPr>
            <a:r>
              <a:rPr lang="en-US" dirty="0" smtClean="0"/>
              <a:t>time limit</a:t>
            </a:r>
          </a:p>
          <a:p>
            <a:pPr marL="742950" lvl="1" indent="-285750">
              <a:buFont typeface="Wingdings" panose="05000000000000000000" pitchFamily="2" charset="2"/>
              <a:buChar char="ü"/>
            </a:pPr>
            <a:r>
              <a:rPr lang="en-US" dirty="0" smtClean="0"/>
              <a:t>employee self-management</a:t>
            </a:r>
          </a:p>
          <a:p>
            <a:pPr marL="285750" indent="-285750">
              <a:buFont typeface="Arial" panose="020B0604020202020204" pitchFamily="34" charset="0"/>
              <a:buChar char="•"/>
            </a:pPr>
            <a:endParaRPr lang="en-US" dirty="0" smtClean="0"/>
          </a:p>
        </p:txBody>
      </p:sp>
      <p:sp>
        <p:nvSpPr>
          <p:cNvPr id="10" name="Oval Callout 9"/>
          <p:cNvSpPr/>
          <p:nvPr/>
        </p:nvSpPr>
        <p:spPr>
          <a:xfrm>
            <a:off x="249362" y="5113851"/>
            <a:ext cx="2628900" cy="1117600"/>
          </a:xfrm>
          <a:prstGeom prst="wedgeEllipseCallout">
            <a:avLst/>
          </a:prstGeom>
          <a:solidFill>
            <a:srgbClr val="0063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smtClean="0">
                <a:solidFill>
                  <a:schemeClr val="bg1"/>
                </a:solidFill>
              </a:rPr>
              <a:t>Sharing</a:t>
            </a:r>
            <a:endParaRPr lang="en-US" sz="2600" b="1" dirty="0">
              <a:solidFill>
                <a:schemeClr val="bg1"/>
              </a:solidFill>
            </a:endParaRPr>
          </a:p>
        </p:txBody>
      </p:sp>
    </p:spTree>
    <p:extLst>
      <p:ext uri="{BB962C8B-B14F-4D97-AF65-F5344CB8AC3E}">
        <p14:creationId xmlns:p14="http://schemas.microsoft.com/office/powerpoint/2010/main" val="1888093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7046" y="1582057"/>
            <a:ext cx="3350114" cy="4864463"/>
          </a:xfrm>
          <a:prstGeom prst="rect">
            <a:avLst/>
          </a:prstGeom>
          <a:solidFill>
            <a:srgbClr val="0063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Wingdings" charset="2"/>
              <a:buChar char="ü"/>
            </a:pPr>
            <a:r>
              <a:rPr lang="en-US" sz="2200" dirty="0" smtClean="0">
                <a:solidFill>
                  <a:schemeClr val="bg1"/>
                </a:solidFill>
              </a:rPr>
              <a:t>Employee demand is currently met</a:t>
            </a:r>
            <a:endParaRPr lang="en-US" sz="2200" dirty="0">
              <a:solidFill>
                <a:schemeClr val="bg1"/>
              </a:solidFill>
            </a:endParaRPr>
          </a:p>
          <a:p>
            <a:pPr marL="800100" lvl="1" indent="-342900">
              <a:buFont typeface="Wingdings" charset="2"/>
              <a:buChar char="ü"/>
            </a:pPr>
            <a:endParaRPr lang="en-US" sz="2200" dirty="0">
              <a:solidFill>
                <a:schemeClr val="bg1"/>
              </a:solidFill>
            </a:endParaRPr>
          </a:p>
          <a:p>
            <a:pPr marL="342900" indent="-342900">
              <a:buFont typeface="Wingdings" charset="2"/>
              <a:buChar char="ü"/>
            </a:pPr>
            <a:r>
              <a:rPr lang="en-US" sz="2200" dirty="0" smtClean="0">
                <a:solidFill>
                  <a:schemeClr val="bg1"/>
                </a:solidFill>
              </a:rPr>
              <a:t>Sharing Method: employee self-managed</a:t>
            </a:r>
            <a:endParaRPr lang="en-US" sz="2200" dirty="0">
              <a:solidFill>
                <a:schemeClr val="bg1"/>
              </a:solidFill>
            </a:endParaRPr>
          </a:p>
          <a:p>
            <a:endParaRPr lang="en-US" sz="2200" dirty="0">
              <a:solidFill>
                <a:schemeClr val="bg1"/>
              </a:solidFill>
            </a:endParaRPr>
          </a:p>
          <a:p>
            <a:pPr marL="342900" indent="-342900">
              <a:buFont typeface="Wingdings" charset="2"/>
              <a:buChar char="ü"/>
            </a:pPr>
            <a:r>
              <a:rPr lang="en-US" sz="2200" dirty="0" smtClean="0">
                <a:solidFill>
                  <a:schemeClr val="bg1"/>
                </a:solidFill>
              </a:rPr>
              <a:t>Communication Method: email, newsletters, plasma screens, EHSS Council Meetings</a:t>
            </a:r>
            <a:endParaRPr lang="en-US" sz="2200" dirty="0">
              <a:solidFill>
                <a:schemeClr val="bg1"/>
              </a:solidFill>
            </a:endParaRPr>
          </a:p>
          <a:p>
            <a:endParaRPr lang="en-US" sz="2200" dirty="0">
              <a:solidFill>
                <a:schemeClr val="bg1"/>
              </a:solidFill>
            </a:endParaRPr>
          </a:p>
        </p:txBody>
      </p:sp>
      <p:pic>
        <p:nvPicPr>
          <p:cNvPr id="7" name="Picture 2" descr="P:\Data from Drive S A-F\Envir-Engin\ENERGY\Elec Vehicle Charging Stations\IMG_09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9" y="2409370"/>
            <a:ext cx="4114800" cy="30860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972" y="643358"/>
            <a:ext cx="2767013" cy="519976"/>
          </a:xfrm>
          <a:prstGeom prst="rect">
            <a:avLst/>
          </a:prstGeom>
        </p:spPr>
      </p:pic>
      <p:sp>
        <p:nvSpPr>
          <p:cNvPr id="9" name="Title 2"/>
          <p:cNvSpPr>
            <a:spLocks noGrp="1"/>
          </p:cNvSpPr>
          <p:nvPr>
            <p:ph type="title"/>
          </p:nvPr>
        </p:nvSpPr>
        <p:spPr>
          <a:xfrm>
            <a:off x="442104" y="548223"/>
            <a:ext cx="8020584" cy="617603"/>
          </a:xfrm>
        </p:spPr>
        <p:txBody>
          <a:bodyPr/>
          <a:lstStyle/>
          <a:p>
            <a:r>
              <a:rPr lang="en-US" dirty="0" smtClean="0"/>
              <a:t>Workplace charging sharing</a:t>
            </a:r>
            <a:endParaRPr lang="en-US" dirty="0"/>
          </a:p>
        </p:txBody>
      </p:sp>
      <p:sp>
        <p:nvSpPr>
          <p:cNvPr id="6" name="TextBox 5"/>
          <p:cNvSpPr txBox="1"/>
          <p:nvPr/>
        </p:nvSpPr>
        <p:spPr>
          <a:xfrm>
            <a:off x="4587966" y="5480942"/>
            <a:ext cx="3165566" cy="400110"/>
          </a:xfrm>
          <a:prstGeom prst="rect">
            <a:avLst/>
          </a:prstGeom>
          <a:noFill/>
        </p:spPr>
        <p:txBody>
          <a:bodyPr wrap="square" rtlCol="0">
            <a:spAutoFit/>
          </a:bodyPr>
          <a:lstStyle/>
          <a:p>
            <a:r>
              <a:rPr lang="en-US" sz="2000" dirty="0" smtClean="0"/>
              <a:t>Photo courtesy of Raytheon</a:t>
            </a:r>
            <a:endParaRPr lang="en-US" sz="2000" dirty="0"/>
          </a:p>
        </p:txBody>
      </p:sp>
    </p:spTree>
    <p:extLst>
      <p:ext uri="{BB962C8B-B14F-4D97-AF65-F5344CB8AC3E}">
        <p14:creationId xmlns:p14="http://schemas.microsoft.com/office/powerpoint/2010/main" val="24348125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7046" y="1556427"/>
            <a:ext cx="3350114" cy="4890094"/>
          </a:xfrm>
          <a:prstGeom prst="rect">
            <a:avLst/>
          </a:prstGeom>
          <a:solidFill>
            <a:srgbClr val="0063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Wingdings" panose="05000000000000000000" pitchFamily="2" charset="2"/>
              <a:buChar char="Ø"/>
            </a:pPr>
            <a:r>
              <a:rPr lang="en-US" sz="2200" dirty="0">
                <a:solidFill>
                  <a:schemeClr val="bg1"/>
                </a:solidFill>
              </a:rPr>
              <a:t>Employee demand </a:t>
            </a:r>
            <a:r>
              <a:rPr lang="en-US" sz="2200" dirty="0" smtClean="0">
                <a:solidFill>
                  <a:schemeClr val="bg1"/>
                </a:solidFill>
              </a:rPr>
              <a:t>is </a:t>
            </a:r>
            <a:r>
              <a:rPr lang="en-US" sz="2200" dirty="0">
                <a:solidFill>
                  <a:schemeClr val="bg1"/>
                </a:solidFill>
              </a:rPr>
              <a:t>currently met</a:t>
            </a:r>
          </a:p>
          <a:p>
            <a:pPr marL="742950" lvl="1" indent="-285750">
              <a:buFont typeface="Wingdings" panose="05000000000000000000" pitchFamily="2" charset="2"/>
              <a:buChar char="Ø"/>
            </a:pPr>
            <a:endParaRPr lang="en-US" sz="2200" dirty="0">
              <a:solidFill>
                <a:schemeClr val="bg1"/>
              </a:solidFill>
            </a:endParaRPr>
          </a:p>
          <a:p>
            <a:pPr marL="285750" indent="-285750">
              <a:buFont typeface="Wingdings" panose="05000000000000000000" pitchFamily="2" charset="2"/>
              <a:buChar char="Ø"/>
            </a:pPr>
            <a:r>
              <a:rPr lang="en-US" sz="2200" dirty="0" smtClean="0">
                <a:solidFill>
                  <a:schemeClr val="bg1"/>
                </a:solidFill>
              </a:rPr>
              <a:t>Sharing Method: employee self-managed, guided by use policy</a:t>
            </a:r>
          </a:p>
          <a:p>
            <a:endParaRPr lang="en-US" sz="2200" dirty="0">
              <a:solidFill>
                <a:schemeClr val="bg1"/>
              </a:solidFill>
            </a:endParaRPr>
          </a:p>
          <a:p>
            <a:pPr marL="285750" indent="-285750">
              <a:buFont typeface="Wingdings" panose="05000000000000000000" pitchFamily="2" charset="2"/>
              <a:buChar char="Ø"/>
            </a:pPr>
            <a:r>
              <a:rPr lang="en-US" sz="2200" dirty="0" smtClean="0">
                <a:solidFill>
                  <a:schemeClr val="bg1"/>
                </a:solidFill>
              </a:rPr>
              <a:t>Communication: Online -Green </a:t>
            </a:r>
            <a:r>
              <a:rPr lang="en-US" sz="2200" dirty="0">
                <a:solidFill>
                  <a:schemeClr val="bg1"/>
                </a:solidFill>
              </a:rPr>
              <a:t>Initiative S</a:t>
            </a:r>
            <a:r>
              <a:rPr lang="en-US" sz="2200" dirty="0" smtClean="0">
                <a:solidFill>
                  <a:schemeClr val="bg1"/>
                </a:solidFill>
              </a:rPr>
              <a:t>ite and </a:t>
            </a:r>
            <a:r>
              <a:rPr lang="en-US" sz="2200" dirty="0">
                <a:solidFill>
                  <a:schemeClr val="bg1"/>
                </a:solidFill>
              </a:rPr>
              <a:t>The Hub </a:t>
            </a:r>
            <a:r>
              <a:rPr lang="en-US" sz="2200" dirty="0" smtClean="0">
                <a:solidFill>
                  <a:schemeClr val="bg1"/>
                </a:solidFill>
              </a:rPr>
              <a:t>(EV enthusiasts </a:t>
            </a:r>
            <a:r>
              <a:rPr lang="en-US" sz="2200" dirty="0">
                <a:solidFill>
                  <a:schemeClr val="bg1"/>
                </a:solidFill>
              </a:rPr>
              <a:t>group </a:t>
            </a:r>
            <a:r>
              <a:rPr lang="en-US" sz="2200" dirty="0" smtClean="0">
                <a:solidFill>
                  <a:schemeClr val="bg1"/>
                </a:solidFill>
              </a:rPr>
              <a:t>page)</a:t>
            </a:r>
            <a:endParaRPr lang="en-US" sz="2200" dirty="0">
              <a:solidFill>
                <a:schemeClr val="bg1"/>
              </a:solidFill>
            </a:endParaRPr>
          </a:p>
          <a:p>
            <a:endParaRPr lang="en-US" sz="2200" dirty="0">
              <a:solidFill>
                <a:schemeClr val="bg1"/>
              </a:solidFill>
            </a:endParaRPr>
          </a:p>
        </p:txBody>
      </p:sp>
      <p:sp>
        <p:nvSpPr>
          <p:cNvPr id="13" name="TextBox 12"/>
          <p:cNvSpPr txBox="1"/>
          <p:nvPr/>
        </p:nvSpPr>
        <p:spPr>
          <a:xfrm>
            <a:off x="4534749" y="5307383"/>
            <a:ext cx="3565093" cy="400110"/>
          </a:xfrm>
          <a:prstGeom prst="rect">
            <a:avLst/>
          </a:prstGeom>
          <a:noFill/>
        </p:spPr>
        <p:txBody>
          <a:bodyPr wrap="square" rtlCol="0">
            <a:spAutoFit/>
          </a:bodyPr>
          <a:lstStyle/>
          <a:p>
            <a:r>
              <a:rPr lang="en-US" sz="2000" dirty="0" smtClean="0">
                <a:solidFill>
                  <a:schemeClr val="tx1">
                    <a:lumMod val="95000"/>
                    <a:lumOff val="5000"/>
                  </a:schemeClr>
                </a:solidFill>
                <a:latin typeface="Calibri" panose="020F0502020204030204" pitchFamily="34" charset="0"/>
              </a:rPr>
              <a:t>Electric Geese at SAS EVSE</a:t>
            </a:r>
            <a:endParaRPr lang="en-US" sz="2000" dirty="0">
              <a:solidFill>
                <a:schemeClr val="tx1">
                  <a:lumMod val="95000"/>
                  <a:lumOff val="5000"/>
                </a:schemeClr>
              </a:solidFill>
              <a:latin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496" t="21079" r="29140" b="29239"/>
          <a:stretch/>
        </p:blipFill>
        <p:spPr>
          <a:xfrm>
            <a:off x="4534749" y="2691087"/>
            <a:ext cx="4114800" cy="2616296"/>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353" y="419021"/>
            <a:ext cx="2203647" cy="914400"/>
          </a:xfrm>
          <a:prstGeom prst="rect">
            <a:avLst/>
          </a:prstGeom>
        </p:spPr>
      </p:pic>
      <p:sp>
        <p:nvSpPr>
          <p:cNvPr id="14" name="Title 2"/>
          <p:cNvSpPr txBox="1">
            <a:spLocks/>
          </p:cNvSpPr>
          <p:nvPr/>
        </p:nvSpPr>
        <p:spPr>
          <a:xfrm>
            <a:off x="442104" y="548223"/>
            <a:ext cx="8020584" cy="61760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kern="1200">
                <a:solidFill>
                  <a:srgbClr val="4D5659"/>
                </a:solidFill>
                <a:latin typeface="+mj-lt"/>
                <a:ea typeface="+mj-ea"/>
                <a:cs typeface="+mj-cs"/>
              </a:defRPr>
            </a:lvl1pPr>
          </a:lstStyle>
          <a:p>
            <a:r>
              <a:rPr lang="en-US" dirty="0" smtClean="0"/>
              <a:t>Workplace charging sharing</a:t>
            </a:r>
            <a:endParaRPr lang="en-US" dirty="0"/>
          </a:p>
        </p:txBody>
      </p:sp>
    </p:spTree>
    <p:extLst>
      <p:ext uri="{BB962C8B-B14F-4D97-AF65-F5344CB8AC3E}">
        <p14:creationId xmlns:p14="http://schemas.microsoft.com/office/powerpoint/2010/main" val="17396410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576212"/>
            <a:ext cx="4114800" cy="273476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688" y="443507"/>
            <a:ext cx="1767840" cy="887993"/>
          </a:xfrm>
          <a:prstGeom prst="rect">
            <a:avLst/>
          </a:prstGeom>
        </p:spPr>
      </p:pic>
      <p:sp>
        <p:nvSpPr>
          <p:cNvPr id="7" name="Rectangle 6"/>
          <p:cNvSpPr/>
          <p:nvPr/>
        </p:nvSpPr>
        <p:spPr>
          <a:xfrm>
            <a:off x="597046" y="1771650"/>
            <a:ext cx="3350114" cy="4674870"/>
          </a:xfrm>
          <a:prstGeom prst="rect">
            <a:avLst/>
          </a:prstGeom>
          <a:solidFill>
            <a:srgbClr val="0063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Wingdings" panose="05000000000000000000" pitchFamily="2" charset="2"/>
              <a:buChar char="Ø"/>
            </a:pPr>
            <a:r>
              <a:rPr lang="en-US" sz="2200" dirty="0">
                <a:solidFill>
                  <a:schemeClr val="bg1"/>
                </a:solidFill>
              </a:rPr>
              <a:t>Employee demand </a:t>
            </a:r>
            <a:r>
              <a:rPr lang="en-US" sz="2200" dirty="0" smtClean="0">
                <a:solidFill>
                  <a:schemeClr val="bg1"/>
                </a:solidFill>
              </a:rPr>
              <a:t>is not </a:t>
            </a:r>
            <a:r>
              <a:rPr lang="en-US" sz="2200" dirty="0">
                <a:solidFill>
                  <a:schemeClr val="bg1"/>
                </a:solidFill>
              </a:rPr>
              <a:t>currently met</a:t>
            </a:r>
          </a:p>
          <a:p>
            <a:pPr marL="742950" lvl="1" indent="-285750">
              <a:buFont typeface="Wingdings" panose="05000000000000000000" pitchFamily="2" charset="2"/>
              <a:buChar char="Ø"/>
            </a:pPr>
            <a:endParaRPr lang="en-US" sz="2200" dirty="0">
              <a:solidFill>
                <a:schemeClr val="bg1"/>
              </a:solidFill>
            </a:endParaRPr>
          </a:p>
          <a:p>
            <a:pPr marL="285750" indent="-285750">
              <a:buFont typeface="Wingdings" panose="05000000000000000000" pitchFamily="2" charset="2"/>
              <a:buChar char="Ø"/>
            </a:pPr>
            <a:r>
              <a:rPr lang="en-US" sz="2200" dirty="0" smtClean="0">
                <a:solidFill>
                  <a:schemeClr val="bg1"/>
                </a:solidFill>
              </a:rPr>
              <a:t>Sharing Method: </a:t>
            </a:r>
            <a:r>
              <a:rPr lang="en-US" sz="2200" dirty="0">
                <a:solidFill>
                  <a:schemeClr val="bg1"/>
                </a:solidFill>
              </a:rPr>
              <a:t>e</a:t>
            </a:r>
            <a:r>
              <a:rPr lang="en-US" sz="2200" dirty="0" smtClean="0">
                <a:solidFill>
                  <a:schemeClr val="bg1"/>
                </a:solidFill>
              </a:rPr>
              <a:t>mployee self- managed with help of multiplexing technology with </a:t>
            </a:r>
            <a:r>
              <a:rPr lang="en-US" sz="2200" dirty="0" err="1" smtClean="0">
                <a:solidFill>
                  <a:schemeClr val="bg1"/>
                </a:solidFill>
              </a:rPr>
              <a:t>WINSmartEV</a:t>
            </a:r>
            <a:r>
              <a:rPr lang="en-US" sz="2200" dirty="0" smtClean="0">
                <a:solidFill>
                  <a:schemeClr val="bg1"/>
                </a:solidFill>
              </a:rPr>
              <a:t> quad charger (photo on right)</a:t>
            </a:r>
          </a:p>
          <a:p>
            <a:endParaRPr lang="en-US" sz="2200" dirty="0">
              <a:solidFill>
                <a:schemeClr val="bg1"/>
              </a:solidFill>
            </a:endParaRPr>
          </a:p>
          <a:p>
            <a:pPr marL="285750" indent="-285750">
              <a:buFont typeface="Wingdings" panose="05000000000000000000" pitchFamily="2" charset="2"/>
              <a:buChar char="Ø"/>
            </a:pPr>
            <a:r>
              <a:rPr lang="en-US" sz="2200" dirty="0" smtClean="0">
                <a:solidFill>
                  <a:schemeClr val="bg1"/>
                </a:solidFill>
              </a:rPr>
              <a:t>Communication Method:  Phone app, quarterly meetings</a:t>
            </a:r>
            <a:endParaRPr lang="en-US" sz="2200" dirty="0">
              <a:solidFill>
                <a:schemeClr val="bg1"/>
              </a:solidFill>
            </a:endParaRPr>
          </a:p>
        </p:txBody>
      </p:sp>
      <p:sp>
        <p:nvSpPr>
          <p:cNvPr id="8" name="TextBox 7"/>
          <p:cNvSpPr txBox="1"/>
          <p:nvPr/>
        </p:nvSpPr>
        <p:spPr>
          <a:xfrm>
            <a:off x="4572000" y="5337134"/>
            <a:ext cx="3874722" cy="400110"/>
          </a:xfrm>
          <a:prstGeom prst="rect">
            <a:avLst/>
          </a:prstGeom>
          <a:noFill/>
        </p:spPr>
        <p:txBody>
          <a:bodyPr wrap="square" rtlCol="0">
            <a:spAutoFit/>
          </a:bodyPr>
          <a:lstStyle/>
          <a:p>
            <a:r>
              <a:rPr lang="en-US" sz="2000" dirty="0" smtClean="0"/>
              <a:t>Photo courtesy of UCLA SMERC</a:t>
            </a:r>
            <a:endParaRPr lang="en-US" sz="2000" dirty="0"/>
          </a:p>
        </p:txBody>
      </p:sp>
      <p:sp>
        <p:nvSpPr>
          <p:cNvPr id="10" name="Title 2"/>
          <p:cNvSpPr txBox="1">
            <a:spLocks/>
          </p:cNvSpPr>
          <p:nvPr/>
        </p:nvSpPr>
        <p:spPr>
          <a:xfrm>
            <a:off x="442104" y="548223"/>
            <a:ext cx="8020584" cy="61760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kern="1200">
                <a:solidFill>
                  <a:srgbClr val="4D5659"/>
                </a:solidFill>
                <a:latin typeface="+mj-lt"/>
                <a:ea typeface="+mj-ea"/>
                <a:cs typeface="+mj-cs"/>
              </a:defRPr>
            </a:lvl1pPr>
          </a:lstStyle>
          <a:p>
            <a:r>
              <a:rPr lang="en-US" dirty="0" smtClean="0"/>
              <a:t>Workplace charging sharing</a:t>
            </a:r>
            <a:endParaRPr lang="en-US" dirty="0"/>
          </a:p>
        </p:txBody>
      </p:sp>
    </p:spTree>
    <p:extLst>
      <p:ext uri="{BB962C8B-B14F-4D97-AF65-F5344CB8AC3E}">
        <p14:creationId xmlns:p14="http://schemas.microsoft.com/office/powerpoint/2010/main" val="39537334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100839" y="5458383"/>
            <a:ext cx="1012681" cy="1353897"/>
          </a:xfrm>
          <a:prstGeom prst="roundRect">
            <a:avLst/>
          </a:prstGeom>
          <a:solidFill>
            <a:schemeClr val="bg1"/>
          </a:solidFill>
          <a:ln>
            <a:solidFill>
              <a:schemeClr val="bg1"/>
            </a:solidFill>
          </a:ln>
        </p:spPr>
        <p:style>
          <a:lnRef idx="2">
            <a:schemeClr val="lt1">
              <a:hueOff val="0"/>
              <a:satOff val="0"/>
              <a:lumOff val="0"/>
              <a:alphaOff val="0"/>
            </a:schemeClr>
          </a:lnRef>
          <a:fillRef idx="1">
            <a:schemeClr val="accent4">
              <a:hueOff val="-2678862"/>
              <a:satOff val="16139"/>
              <a:lumOff val="1294"/>
              <a:alphaOff val="0"/>
            </a:schemeClr>
          </a:fillRef>
          <a:effectRef idx="0">
            <a:schemeClr val="accent4">
              <a:hueOff val="-2678862"/>
              <a:satOff val="16139"/>
              <a:lumOff val="1294"/>
              <a:alphaOff val="0"/>
            </a:schemeClr>
          </a:effectRef>
          <a:fontRef idx="minor">
            <a:schemeClr val="lt1"/>
          </a:fontRef>
        </p:style>
      </p:sp>
      <p:sp>
        <p:nvSpPr>
          <p:cNvPr id="2" name="Title 1"/>
          <p:cNvSpPr>
            <a:spLocks noGrp="1"/>
          </p:cNvSpPr>
          <p:nvPr>
            <p:ph type="title"/>
          </p:nvPr>
        </p:nvSpPr>
        <p:spPr/>
        <p:txBody>
          <a:bodyPr>
            <a:normAutofit fontScale="90000"/>
          </a:bodyPr>
          <a:lstStyle/>
          <a:p>
            <a:r>
              <a:rPr lang="en-US" dirty="0" smtClean="0"/>
              <a:t>Ambassadors promote and support workplace charging</a:t>
            </a:r>
            <a:endParaRPr lang="en-US" dirty="0"/>
          </a:p>
        </p:txBody>
      </p:sp>
      <p:pic>
        <p:nvPicPr>
          <p:cNvPr id="3" name="Picture 2"/>
          <p:cNvPicPr>
            <a:picLocks noChangeAspect="1"/>
          </p:cNvPicPr>
          <p:nvPr/>
        </p:nvPicPr>
        <p:blipFill>
          <a:blip r:embed="rId3"/>
          <a:stretch>
            <a:fillRect/>
          </a:stretch>
        </p:blipFill>
        <p:spPr>
          <a:xfrm>
            <a:off x="0" y="1130300"/>
            <a:ext cx="9144000" cy="5502495"/>
          </a:xfrm>
          <a:prstGeom prst="rect">
            <a:avLst/>
          </a:prstGeom>
        </p:spPr>
      </p:pic>
    </p:spTree>
    <p:extLst>
      <p:ext uri="{BB962C8B-B14F-4D97-AF65-F5344CB8AC3E}">
        <p14:creationId xmlns:p14="http://schemas.microsoft.com/office/powerpoint/2010/main" val="25789456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Workplace Charging Management Q&amp;A</a:t>
            </a:r>
            <a:endParaRPr lang="en-US" dirty="0"/>
          </a:p>
        </p:txBody>
      </p:sp>
      <p:sp>
        <p:nvSpPr>
          <p:cNvPr id="14" name="Rectangle 13"/>
          <p:cNvSpPr/>
          <p:nvPr/>
        </p:nvSpPr>
        <p:spPr>
          <a:xfrm>
            <a:off x="2622469" y="5848966"/>
            <a:ext cx="3750196" cy="584775"/>
          </a:xfrm>
          <a:prstGeom prst="rect">
            <a:avLst/>
          </a:prstGeom>
        </p:spPr>
        <p:txBody>
          <a:bodyPr wrap="square">
            <a:spAutoFit/>
          </a:bodyPr>
          <a:lstStyle/>
          <a:p>
            <a:pPr algn="ctr"/>
            <a:r>
              <a:rPr lang="en-US" sz="1600" dirty="0" smtClean="0"/>
              <a:t>Rajit Gadh,</a:t>
            </a:r>
          </a:p>
          <a:p>
            <a:pPr algn="ctr"/>
            <a:r>
              <a:rPr lang="en-US" sz="1600" dirty="0" smtClean="0"/>
              <a:t>UCLA Smart Grid Energy Research Center</a:t>
            </a:r>
          </a:p>
        </p:txBody>
      </p:sp>
      <p:sp>
        <p:nvSpPr>
          <p:cNvPr id="17" name="Rectangle 16"/>
          <p:cNvSpPr/>
          <p:nvPr/>
        </p:nvSpPr>
        <p:spPr>
          <a:xfrm>
            <a:off x="5443759" y="3338391"/>
            <a:ext cx="1899734" cy="584775"/>
          </a:xfrm>
          <a:prstGeom prst="rect">
            <a:avLst/>
          </a:prstGeom>
        </p:spPr>
        <p:txBody>
          <a:bodyPr wrap="square">
            <a:spAutoFit/>
          </a:bodyPr>
          <a:lstStyle/>
          <a:p>
            <a:pPr algn="ctr"/>
            <a:r>
              <a:rPr lang="en-US" sz="1600" dirty="0"/>
              <a:t>Zane Lichtneger, </a:t>
            </a:r>
            <a:endParaRPr lang="en-US" sz="1600" dirty="0" smtClean="0"/>
          </a:p>
          <a:p>
            <a:pPr algn="ctr"/>
            <a:r>
              <a:rPr lang="en-US" sz="1600" dirty="0" smtClean="0"/>
              <a:t>SAS Institute</a:t>
            </a:r>
          </a:p>
        </p:txBody>
      </p:sp>
      <p:sp>
        <p:nvSpPr>
          <p:cNvPr id="18" name="Rectangle 17"/>
          <p:cNvSpPr/>
          <p:nvPr/>
        </p:nvSpPr>
        <p:spPr>
          <a:xfrm>
            <a:off x="1647425" y="3380646"/>
            <a:ext cx="1899734" cy="584775"/>
          </a:xfrm>
          <a:prstGeom prst="rect">
            <a:avLst/>
          </a:prstGeom>
        </p:spPr>
        <p:txBody>
          <a:bodyPr wrap="square">
            <a:spAutoFit/>
          </a:bodyPr>
          <a:lstStyle/>
          <a:p>
            <a:pPr algn="ctr"/>
            <a:r>
              <a:rPr lang="en-US" sz="1600" dirty="0" smtClean="0"/>
              <a:t>Frank Marino, Raytheon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369" y="1481316"/>
            <a:ext cx="1473914" cy="175547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079" r="12527"/>
          <a:stretch/>
        </p:blipFill>
        <p:spPr>
          <a:xfrm>
            <a:off x="3735037" y="4054321"/>
            <a:ext cx="1473914" cy="1714351"/>
          </a:xfrm>
          <a:prstGeom prst="rect">
            <a:avLst/>
          </a:prstGeom>
        </p:spPr>
      </p:pic>
      <p:pic>
        <p:nvPicPr>
          <p:cNvPr id="12" name="Picture 3" descr="P:\Data from Drive S A-F\Envir-Engin\!word60\FAM\11_0527_005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021" r="11021" b="25969"/>
          <a:stretch/>
        </p:blipFill>
        <p:spPr bwMode="auto">
          <a:xfrm>
            <a:off x="1881351" y="1537203"/>
            <a:ext cx="1473914" cy="174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6626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8600" y="1752600"/>
            <a:ext cx="8686800" cy="4267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3000" dirty="0" smtClean="0"/>
          </a:p>
          <a:p>
            <a:pPr marL="0" indent="0" algn="ctr">
              <a:buFont typeface="Arial"/>
              <a:buNone/>
            </a:pPr>
            <a:endParaRPr lang="en-US" sz="3000" dirty="0" smtClean="0"/>
          </a:p>
          <a:p>
            <a:pPr marL="0" indent="0" algn="ctr">
              <a:buFont typeface="Arial"/>
              <a:buNone/>
            </a:pPr>
            <a:r>
              <a:rPr lang="en-US" sz="3000" dirty="0" smtClean="0"/>
              <a:t> </a:t>
            </a:r>
          </a:p>
          <a:p>
            <a:pPr marL="0" indent="0" algn="ctr">
              <a:buFont typeface="Arial"/>
              <a:buNone/>
            </a:pPr>
            <a:r>
              <a:rPr lang="en-US" sz="3600" dirty="0" smtClean="0"/>
              <a:t/>
            </a:r>
            <a:br>
              <a:rPr lang="en-US" sz="3600" dirty="0" smtClean="0"/>
            </a:br>
            <a:r>
              <a:rPr lang="en-US" sz="3600" dirty="0" smtClean="0"/>
              <a:t/>
            </a:r>
            <a:br>
              <a:rPr lang="en-US" sz="3600" dirty="0" smtClean="0"/>
            </a:br>
            <a:r>
              <a:rPr lang="en-US" sz="2000" dirty="0" smtClean="0"/>
              <a:t/>
            </a:r>
            <a:br>
              <a:rPr lang="en-US" sz="2000" dirty="0" smtClean="0"/>
            </a:br>
            <a:r>
              <a:rPr lang="en-US" sz="2500" dirty="0" smtClean="0"/>
              <a:t>Learn More: </a:t>
            </a:r>
            <a:r>
              <a:rPr lang="en-US" sz="2500" dirty="0" smtClean="0">
                <a:hlinkClick r:id="rId3"/>
              </a:rPr>
              <a:t>WorkplaceCharging@ee.doe.gov</a:t>
            </a:r>
            <a:r>
              <a:rPr lang="en-US" sz="2500" dirty="0" smtClean="0"/>
              <a:t> </a:t>
            </a:r>
          </a:p>
          <a:p>
            <a:pPr marL="0" indent="0" algn="ctr">
              <a:buFont typeface="Arial"/>
              <a:buNone/>
            </a:pPr>
            <a:endParaRPr lang="en-US" sz="2000" dirty="0" smtClean="0"/>
          </a:p>
          <a:p>
            <a:pPr marL="0" indent="0" algn="ctr">
              <a:buFont typeface="Arial"/>
              <a:buNone/>
            </a:pPr>
            <a:r>
              <a:rPr lang="en-US" sz="2500" dirty="0" smtClean="0">
                <a:hlinkClick r:id="rId4"/>
              </a:rPr>
              <a:t>www.electricvehicles.energy.gov</a:t>
            </a:r>
            <a:r>
              <a:rPr lang="en-US" sz="2500" dirty="0" smtClean="0"/>
              <a:t>  </a:t>
            </a:r>
          </a:p>
        </p:txBody>
      </p:sp>
      <p:pic>
        <p:nvPicPr>
          <p:cNvPr id="4" name="Picture 2" descr="O:\Technology\EE-2G Vehicle Technologies\080825_OStructure2\EV Everywhere\Workplace Charging Challenge\Public Affairs\Logos + Branding\Logos- new\WorkplaceChargingHorz_l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143000"/>
            <a:ext cx="5105400" cy="3208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78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216" y="548223"/>
            <a:ext cx="8477784" cy="617603"/>
          </a:xfrm>
        </p:spPr>
        <p:txBody>
          <a:bodyPr>
            <a:normAutofit fontScale="90000"/>
          </a:bodyPr>
          <a:lstStyle/>
          <a:p>
            <a:r>
              <a:rPr lang="en-US" dirty="0"/>
              <a:t>NEW REPORT: </a:t>
            </a:r>
            <a:r>
              <a:rPr lang="en-US" dirty="0" smtClean="0"/>
              <a:t>Overcoming </a:t>
            </a:r>
            <a:r>
              <a:rPr lang="en-US" dirty="0"/>
              <a:t>Barriers to Deployment of </a:t>
            </a:r>
            <a:r>
              <a:rPr lang="en-US" dirty="0" smtClean="0"/>
              <a:t>PEVs</a:t>
            </a:r>
            <a:endParaRPr lang="en-US" dirty="0"/>
          </a:p>
        </p:txBody>
      </p:sp>
      <p:pic>
        <p:nvPicPr>
          <p:cNvPr id="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2254" y="5039581"/>
            <a:ext cx="1484899" cy="1484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comtek.uk.com/blog/wp-content/uploads/2013/01/Cisco-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113" y="5159782"/>
            <a:ext cx="2290541" cy="1364698"/>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296740" y="1343762"/>
            <a:ext cx="3790314" cy="2105796"/>
          </a:xfrm>
          <a:prstGeom prst="wedgeRoundRectCallout">
            <a:avLst>
              <a:gd name="adj1" fmla="val -30185"/>
              <a:gd name="adj2" fmla="val 74562"/>
              <a:gd name="adj3" fmla="val 16667"/>
            </a:avLst>
          </a:prstGeom>
          <a:solidFill>
            <a:srgbClr val="00639C"/>
          </a:solidFill>
          <a:ln>
            <a:solidFill>
              <a:srgbClr val="003A7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t>Finding: </a:t>
            </a:r>
            <a:r>
              <a:rPr lang="en-US" sz="2200" b="1" dirty="0" smtClean="0"/>
              <a:t/>
            </a:r>
            <a:br>
              <a:rPr lang="en-US" sz="2200" b="1" dirty="0" smtClean="0"/>
            </a:br>
            <a:r>
              <a:rPr lang="en-US" dirty="0" smtClean="0"/>
              <a:t>Charging </a:t>
            </a:r>
            <a:r>
              <a:rPr lang="en-US" dirty="0"/>
              <a:t>at workplaces provides an important opportunity to encourage PEV adoption and increase the fraction of miles that are fueled by electricity. </a:t>
            </a:r>
          </a:p>
        </p:txBody>
      </p:sp>
      <p:sp>
        <p:nvSpPr>
          <p:cNvPr id="11" name="Rounded Rectangular Callout 10"/>
          <p:cNvSpPr/>
          <p:nvPr/>
        </p:nvSpPr>
        <p:spPr>
          <a:xfrm>
            <a:off x="5052254" y="1343762"/>
            <a:ext cx="3749847" cy="2105796"/>
          </a:xfrm>
          <a:prstGeom prst="wedgeRoundRectCallout">
            <a:avLst>
              <a:gd name="adj1" fmla="val 30307"/>
              <a:gd name="adj2" fmla="val 69888"/>
              <a:gd name="adj3" fmla="val 16667"/>
            </a:avLst>
          </a:prstGeom>
          <a:solidFill>
            <a:srgbClr val="00639C"/>
          </a:solidFill>
          <a:ln>
            <a:solidFill>
              <a:srgbClr val="003A7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t>Recommendation: </a:t>
            </a:r>
            <a:r>
              <a:rPr lang="en-US" sz="2200" b="1" dirty="0" smtClean="0"/>
              <a:t/>
            </a:r>
            <a:br>
              <a:rPr lang="en-US" sz="2200" b="1" dirty="0" smtClean="0"/>
            </a:br>
            <a:r>
              <a:rPr lang="en-US" dirty="0" smtClean="0"/>
              <a:t>Local </a:t>
            </a:r>
            <a:r>
              <a:rPr lang="en-US" dirty="0"/>
              <a:t>governments should engage with and encourage workplaces to consider investments in charging infrastructure and provide information about best practices. </a:t>
            </a:r>
          </a:p>
        </p:txBody>
      </p:sp>
      <p:pic>
        <p:nvPicPr>
          <p:cNvPr id="8" name="Picture 7"/>
          <p:cNvPicPr>
            <a:picLocks noChangeAspect="1"/>
          </p:cNvPicPr>
          <p:nvPr/>
        </p:nvPicPr>
        <p:blipFill>
          <a:blip r:embed="rId5"/>
          <a:stretch>
            <a:fillRect/>
          </a:stretch>
        </p:blipFill>
        <p:spPr>
          <a:xfrm>
            <a:off x="1117600" y="4070772"/>
            <a:ext cx="6921500" cy="812123"/>
          </a:xfrm>
          <a:prstGeom prst="rect">
            <a:avLst/>
          </a:prstGeom>
        </p:spPr>
      </p:pic>
    </p:spTree>
    <p:extLst>
      <p:ext uri="{BB962C8B-B14F-4D97-AF65-F5344CB8AC3E}">
        <p14:creationId xmlns:p14="http://schemas.microsoft.com/office/powerpoint/2010/main" val="3751090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Workplace Charging Challenge Partner Plan</a:t>
            </a:r>
          </a:p>
        </p:txBody>
      </p:sp>
      <p:pic>
        <p:nvPicPr>
          <p:cNvPr id="11" name="Picture 2" descr="C:\Users\Sarah.Olexsak\Downloads\26457.jpg"/>
          <p:cNvPicPr>
            <a:picLocks noChangeAspect="1" noChangeArrowheads="1"/>
          </p:cNvPicPr>
          <p:nvPr/>
        </p:nvPicPr>
        <p:blipFill rotWithShape="1">
          <a:blip r:embed="rId3">
            <a:extLst>
              <a:ext uri="{28A0092B-C50C-407E-A947-70E740481C1C}">
                <a14:useLocalDpi xmlns:a14="http://schemas.microsoft.com/office/drawing/2010/main" val="0"/>
              </a:ext>
            </a:extLst>
          </a:blip>
          <a:srcRect t="2444" b="30666"/>
          <a:stretch/>
        </p:blipFill>
        <p:spPr bwMode="auto">
          <a:xfrm>
            <a:off x="0" y="1295400"/>
            <a:ext cx="9144000" cy="45872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3288793197"/>
              </p:ext>
            </p:extLst>
          </p:nvPr>
        </p:nvGraphicFramePr>
        <p:xfrm>
          <a:off x="0" y="1143000"/>
          <a:ext cx="9144000" cy="32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ight Arrow 8"/>
          <p:cNvSpPr/>
          <p:nvPr/>
        </p:nvSpPr>
        <p:spPr>
          <a:xfrm>
            <a:off x="1097283" y="1503248"/>
            <a:ext cx="7010393" cy="706552"/>
          </a:xfrm>
          <a:prstGeom prst="rightArrow">
            <a:avLst/>
          </a:prstGeom>
          <a:solidFill>
            <a:schemeClr val="bg1"/>
          </a:solidFill>
          <a:effectLst/>
        </p:spPr>
        <p:style>
          <a:lnRef idx="0">
            <a:schemeClr val="dk1">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2609824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216" y="548223"/>
            <a:ext cx="8264424" cy="617603"/>
          </a:xfrm>
        </p:spPr>
        <p:txBody>
          <a:bodyPr>
            <a:normAutofit fontScale="90000"/>
          </a:bodyPr>
          <a:lstStyle/>
          <a:p>
            <a:r>
              <a:rPr lang="en-US" dirty="0" smtClean="0"/>
              <a:t>Workplace Charging Management &amp; Policy Resources</a:t>
            </a:r>
            <a:endParaRPr lang="en-US" dirty="0"/>
          </a:p>
        </p:txBody>
      </p:sp>
      <p:sp>
        <p:nvSpPr>
          <p:cNvPr id="7" name="Rectangle 6"/>
          <p:cNvSpPr/>
          <p:nvPr/>
        </p:nvSpPr>
        <p:spPr>
          <a:xfrm>
            <a:off x="533400" y="6172200"/>
            <a:ext cx="5709320" cy="369332"/>
          </a:xfrm>
          <a:prstGeom prst="rect">
            <a:avLst/>
          </a:prstGeom>
        </p:spPr>
        <p:txBody>
          <a:bodyPr wrap="none">
            <a:spAutoFit/>
          </a:bodyPr>
          <a:lstStyle/>
          <a:p>
            <a:r>
              <a:rPr lang="en-US" i="1" dirty="0" smtClean="0"/>
              <a:t>Resources available at : </a:t>
            </a:r>
            <a:r>
              <a:rPr lang="en-US" i="1" dirty="0">
                <a:hlinkClick r:id="rId3"/>
              </a:rPr>
              <a:t>www.electricvehicles.energy.gov</a:t>
            </a:r>
            <a:r>
              <a:rPr lang="en-US" i="1" dirty="0"/>
              <a:t> </a:t>
            </a:r>
          </a:p>
        </p:txBody>
      </p:sp>
      <p:grpSp>
        <p:nvGrpSpPr>
          <p:cNvPr id="14" name="Group 13"/>
          <p:cNvGrpSpPr/>
          <p:nvPr/>
        </p:nvGrpSpPr>
        <p:grpSpPr>
          <a:xfrm>
            <a:off x="173447" y="1764732"/>
            <a:ext cx="1810020" cy="1054817"/>
            <a:chOff x="4614862" y="1210960"/>
            <a:chExt cx="1451967" cy="778478"/>
          </a:xfrm>
        </p:grpSpPr>
        <p:sp>
          <p:nvSpPr>
            <p:cNvPr id="15" name="Rounded Rectangle 14"/>
            <p:cNvSpPr/>
            <p:nvPr/>
          </p:nvSpPr>
          <p:spPr>
            <a:xfrm>
              <a:off x="4614862" y="1210960"/>
              <a:ext cx="1451967" cy="778478"/>
            </a:xfrm>
            <a:prstGeom prst="roundRect">
              <a:avLst/>
            </a:prstGeom>
            <a:solidFill>
              <a:srgbClr val="FF9012"/>
            </a:solidFill>
          </p:spPr>
          <p:style>
            <a:lnRef idx="2">
              <a:schemeClr val="lt1">
                <a:hueOff val="0"/>
                <a:satOff val="0"/>
                <a:lumOff val="0"/>
                <a:alphaOff val="0"/>
              </a:schemeClr>
            </a:lnRef>
            <a:fillRef idx="1">
              <a:schemeClr val="accent4">
                <a:hueOff val="-2678862"/>
                <a:satOff val="16139"/>
                <a:lumOff val="1294"/>
                <a:alphaOff val="0"/>
              </a:schemeClr>
            </a:fillRef>
            <a:effectRef idx="0">
              <a:schemeClr val="accent4">
                <a:hueOff val="-2678862"/>
                <a:satOff val="16139"/>
                <a:lumOff val="1294"/>
                <a:alphaOff val="0"/>
              </a:schemeClr>
            </a:effectRef>
            <a:fontRef idx="minor">
              <a:schemeClr val="lt1"/>
            </a:fontRef>
          </p:style>
        </p:sp>
        <p:sp>
          <p:nvSpPr>
            <p:cNvPr id="16" name="Rounded Rectangle 4"/>
            <p:cNvSpPr/>
            <p:nvPr/>
          </p:nvSpPr>
          <p:spPr>
            <a:xfrm>
              <a:off x="4652864" y="1248962"/>
              <a:ext cx="1375963" cy="7024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2000" kern="1200" dirty="0" smtClean="0"/>
                <a:t>Management &amp; Policy</a:t>
              </a:r>
              <a:endParaRPr lang="en-US" sz="2000" kern="1200" dirty="0"/>
            </a:p>
          </p:txBody>
        </p:sp>
      </p:grpSp>
      <p:pic>
        <p:nvPicPr>
          <p:cNvPr id="4" name="Picture 3" descr="Screen Shot 2015-04-21 at 8.20.0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9602" y="1846601"/>
            <a:ext cx="6467198" cy="2219914"/>
          </a:xfrm>
          <a:prstGeom prst="rect">
            <a:avLst/>
          </a:prstGeom>
        </p:spPr>
      </p:pic>
      <p:pic>
        <p:nvPicPr>
          <p:cNvPr id="5" name="Picture 4" descr="Screen Shot 2015-04-21 at 8.21.5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720" y="2908449"/>
            <a:ext cx="1917700" cy="2146300"/>
          </a:xfrm>
          <a:prstGeom prst="rect">
            <a:avLst/>
          </a:prstGeom>
        </p:spPr>
      </p:pic>
    </p:spTree>
    <p:extLst>
      <p:ext uri="{BB962C8B-B14F-4D97-AF65-F5344CB8AC3E}">
        <p14:creationId xmlns:p14="http://schemas.microsoft.com/office/powerpoint/2010/main" val="3181086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46960" y="1809374"/>
            <a:ext cx="6583680" cy="3170099"/>
          </a:xfrm>
          <a:prstGeom prst="rect">
            <a:avLst/>
          </a:prstGeom>
        </p:spPr>
        <p:txBody>
          <a:bodyPr wrap="square">
            <a:spAutoFit/>
          </a:bodyPr>
          <a:lstStyle/>
          <a:p>
            <a:r>
              <a:rPr lang="en-US" sz="2000" dirty="0" smtClean="0"/>
              <a:t>Sample templates and ambassador resource highlights:</a:t>
            </a:r>
          </a:p>
          <a:p>
            <a:endParaRPr lang="en-US" sz="2000" dirty="0" smtClean="0"/>
          </a:p>
          <a:p>
            <a:pPr marL="800100" lvl="1" indent="-342900">
              <a:buFont typeface="Wingdings" panose="05000000000000000000" pitchFamily="2" charset="2"/>
              <a:buChar char="ü"/>
            </a:pPr>
            <a:r>
              <a:rPr lang="en-US" sz="2000" dirty="0" smtClean="0"/>
              <a:t>Sample </a:t>
            </a:r>
            <a:r>
              <a:rPr lang="en-US" sz="2000" dirty="0"/>
              <a:t>charging agreement</a:t>
            </a:r>
          </a:p>
          <a:p>
            <a:pPr marL="800100" lvl="1" indent="-342900">
              <a:buFont typeface="Wingdings" panose="05000000000000000000" pitchFamily="2" charset="2"/>
              <a:buChar char="ü"/>
            </a:pPr>
            <a:r>
              <a:rPr lang="en-US" sz="2000" dirty="0"/>
              <a:t>Sample charging policy</a:t>
            </a:r>
          </a:p>
          <a:p>
            <a:pPr marL="800100" lvl="1" indent="-342900">
              <a:buFont typeface="Wingdings" panose="05000000000000000000" pitchFamily="2" charset="2"/>
              <a:buChar char="ü"/>
            </a:pPr>
            <a:r>
              <a:rPr lang="en-US" sz="2000" dirty="0" smtClean="0"/>
              <a:t>Policy </a:t>
            </a:r>
            <a:r>
              <a:rPr lang="en-US" sz="2000" dirty="0"/>
              <a:t>i</a:t>
            </a:r>
            <a:r>
              <a:rPr lang="en-US" sz="2000" dirty="0" smtClean="0"/>
              <a:t>nformation </a:t>
            </a:r>
            <a:r>
              <a:rPr lang="en-US" sz="2000" dirty="0"/>
              <a:t>g</a:t>
            </a:r>
            <a:r>
              <a:rPr lang="en-US" sz="2000" dirty="0" smtClean="0"/>
              <a:t>uide</a:t>
            </a:r>
          </a:p>
          <a:p>
            <a:pPr marL="800100" lvl="1" indent="-342900">
              <a:buFont typeface="Wingdings" panose="05000000000000000000" pitchFamily="2" charset="2"/>
              <a:buChar char="ü"/>
            </a:pPr>
            <a:r>
              <a:rPr lang="en-US" sz="2000" dirty="0" smtClean="0"/>
              <a:t>Workplace charging case studies</a:t>
            </a:r>
          </a:p>
          <a:p>
            <a:pPr marL="800100" lvl="1" indent="-342900">
              <a:buFont typeface="Wingdings" panose="05000000000000000000" pitchFamily="2" charset="2"/>
              <a:buChar char="ü"/>
            </a:pPr>
            <a:r>
              <a:rPr lang="en-US" sz="2000" dirty="0" smtClean="0"/>
              <a:t>Charging pricing guide</a:t>
            </a:r>
          </a:p>
          <a:p>
            <a:pPr marL="342900" indent="-342900">
              <a:buFont typeface="Wingdings" panose="05000000000000000000" pitchFamily="2" charset="2"/>
              <a:buChar char="ü"/>
            </a:pPr>
            <a:endParaRPr lang="en-US" sz="2000" dirty="0" smtClean="0"/>
          </a:p>
          <a:p>
            <a:pPr marL="342900" indent="-342900">
              <a:buFont typeface="Wingdings" panose="05000000000000000000" pitchFamily="2" charset="2"/>
              <a:buChar char="ü"/>
            </a:pPr>
            <a:endParaRPr lang="en-US" sz="2000" dirty="0" smtClean="0"/>
          </a:p>
          <a:p>
            <a:pPr marL="342900" indent="-342900">
              <a:buFont typeface="Wingdings" panose="05000000000000000000" pitchFamily="2" charset="2"/>
              <a:buChar char="ü"/>
            </a:pPr>
            <a:endParaRPr lang="en-US" sz="2000" dirty="0" smtClean="0"/>
          </a:p>
        </p:txBody>
      </p:sp>
      <p:sp>
        <p:nvSpPr>
          <p:cNvPr id="8" name="Rectangle 7"/>
          <p:cNvSpPr/>
          <p:nvPr/>
        </p:nvSpPr>
        <p:spPr>
          <a:xfrm>
            <a:off x="533400" y="6172200"/>
            <a:ext cx="5709320" cy="369332"/>
          </a:xfrm>
          <a:prstGeom prst="rect">
            <a:avLst/>
          </a:prstGeom>
        </p:spPr>
        <p:txBody>
          <a:bodyPr wrap="none">
            <a:spAutoFit/>
          </a:bodyPr>
          <a:lstStyle/>
          <a:p>
            <a:r>
              <a:rPr lang="en-US" i="1" dirty="0" smtClean="0"/>
              <a:t>Resources available at : </a:t>
            </a:r>
            <a:r>
              <a:rPr lang="en-US" i="1" dirty="0">
                <a:hlinkClick r:id="rId3"/>
              </a:rPr>
              <a:t>www.electricvehicles.energy.gov</a:t>
            </a:r>
            <a:r>
              <a:rPr lang="en-US" i="1" dirty="0"/>
              <a:t> </a:t>
            </a:r>
          </a:p>
        </p:txBody>
      </p:sp>
      <p:sp>
        <p:nvSpPr>
          <p:cNvPr id="18" name="Title 1"/>
          <p:cNvSpPr>
            <a:spLocks noGrp="1"/>
          </p:cNvSpPr>
          <p:nvPr>
            <p:ph type="title"/>
          </p:nvPr>
        </p:nvSpPr>
        <p:spPr>
          <a:xfrm>
            <a:off x="666216" y="548223"/>
            <a:ext cx="8264424" cy="617603"/>
          </a:xfrm>
        </p:spPr>
        <p:txBody>
          <a:bodyPr>
            <a:normAutofit fontScale="90000"/>
          </a:bodyPr>
          <a:lstStyle/>
          <a:p>
            <a:r>
              <a:rPr lang="en-US" dirty="0" smtClean="0"/>
              <a:t>Workplace Charging Management &amp; Policy Resources</a:t>
            </a:r>
            <a:endParaRPr lang="en-US" dirty="0"/>
          </a:p>
        </p:txBody>
      </p:sp>
      <p:pic>
        <p:nvPicPr>
          <p:cNvPr id="19" name="Picture 10" descr="https://encrypted-tbn1.gstatic.com/images?q=tbn:ANd9GcQ9oWgEvrkBjhtwF5qUgZK6Wza4hwzwFcvv4fTYx7JLnFbcLTC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6414" y="4643948"/>
            <a:ext cx="1609425" cy="80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7" descr="http://ebmedia.eventbrite.com/s3-s3/eventlogos/96237/293874085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9507" y="4554945"/>
            <a:ext cx="2542343" cy="898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Sarah.Olexsak\AppData\Local\Microsoft\Windows\Temporary Internet Files\Content.Outlook\O1S4EY0L\Advanced_Energy_2-color_Vertic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4139" y="4380085"/>
            <a:ext cx="1247853" cy="124785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73447" y="1764732"/>
            <a:ext cx="1810020" cy="1054817"/>
            <a:chOff x="4614862" y="1210960"/>
            <a:chExt cx="1451967" cy="778478"/>
          </a:xfrm>
        </p:grpSpPr>
        <p:sp>
          <p:nvSpPr>
            <p:cNvPr id="13" name="Rounded Rectangle 12"/>
            <p:cNvSpPr/>
            <p:nvPr/>
          </p:nvSpPr>
          <p:spPr>
            <a:xfrm>
              <a:off x="4614862" y="1210960"/>
              <a:ext cx="1451967" cy="778478"/>
            </a:xfrm>
            <a:prstGeom prst="roundRect">
              <a:avLst/>
            </a:prstGeom>
            <a:solidFill>
              <a:srgbClr val="FF9012"/>
            </a:solidFill>
          </p:spPr>
          <p:style>
            <a:lnRef idx="2">
              <a:schemeClr val="lt1">
                <a:hueOff val="0"/>
                <a:satOff val="0"/>
                <a:lumOff val="0"/>
                <a:alphaOff val="0"/>
              </a:schemeClr>
            </a:lnRef>
            <a:fillRef idx="1">
              <a:schemeClr val="accent4">
                <a:hueOff val="-2678862"/>
                <a:satOff val="16139"/>
                <a:lumOff val="1294"/>
                <a:alphaOff val="0"/>
              </a:schemeClr>
            </a:fillRef>
            <a:effectRef idx="0">
              <a:schemeClr val="accent4">
                <a:hueOff val="-2678862"/>
                <a:satOff val="16139"/>
                <a:lumOff val="1294"/>
                <a:alphaOff val="0"/>
              </a:schemeClr>
            </a:effectRef>
            <a:fontRef idx="minor">
              <a:schemeClr val="lt1"/>
            </a:fontRef>
          </p:style>
        </p:sp>
        <p:sp>
          <p:nvSpPr>
            <p:cNvPr id="22" name="Rounded Rectangle 4"/>
            <p:cNvSpPr/>
            <p:nvPr/>
          </p:nvSpPr>
          <p:spPr>
            <a:xfrm>
              <a:off x="4652864" y="1248962"/>
              <a:ext cx="1375963" cy="7024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2000" kern="1200" dirty="0" smtClean="0"/>
                <a:t>Management &amp; Policy</a:t>
              </a:r>
              <a:endParaRPr lang="en-US" sz="2000" kern="1200" dirty="0"/>
            </a:p>
          </p:txBody>
        </p:sp>
      </p:grpSp>
      <p:pic>
        <p:nvPicPr>
          <p:cNvPr id="23" name="Picture 22" descr="Screen Shot 2015-04-21 at 8.21.5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720" y="2908449"/>
            <a:ext cx="1917700" cy="2146300"/>
          </a:xfrm>
          <a:prstGeom prst="rect">
            <a:avLst/>
          </a:prstGeom>
        </p:spPr>
      </p:pic>
    </p:spTree>
    <p:extLst>
      <p:ext uri="{BB962C8B-B14F-4D97-AF65-F5344CB8AC3E}">
        <p14:creationId xmlns:p14="http://schemas.microsoft.com/office/powerpoint/2010/main" val="4126247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8600" y="1752600"/>
            <a:ext cx="8686800" cy="4267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3000" dirty="0" smtClean="0"/>
          </a:p>
          <a:p>
            <a:pPr marL="0" indent="0" algn="ctr">
              <a:buFont typeface="Arial"/>
              <a:buNone/>
            </a:pPr>
            <a:endParaRPr lang="en-US" sz="3000" dirty="0" smtClean="0"/>
          </a:p>
          <a:p>
            <a:pPr marL="0" indent="0" algn="ctr">
              <a:buFont typeface="Arial"/>
              <a:buNone/>
            </a:pPr>
            <a:r>
              <a:rPr lang="en-US" sz="3000" dirty="0" smtClean="0"/>
              <a:t> </a:t>
            </a:r>
          </a:p>
          <a:p>
            <a:pPr marL="0" indent="0" algn="ctr">
              <a:buFont typeface="Arial"/>
              <a:buNone/>
            </a:pPr>
            <a:r>
              <a:rPr lang="en-US" sz="3600" dirty="0" smtClean="0"/>
              <a:t/>
            </a:r>
            <a:br>
              <a:rPr lang="en-US" sz="3600" dirty="0" smtClean="0"/>
            </a:br>
            <a:r>
              <a:rPr lang="en-US" sz="3600" dirty="0" smtClean="0"/>
              <a:t/>
            </a:r>
            <a:br>
              <a:rPr lang="en-US" sz="3600" dirty="0" smtClean="0"/>
            </a:br>
            <a:r>
              <a:rPr lang="en-US" sz="2000" dirty="0" smtClean="0"/>
              <a:t/>
            </a:r>
            <a:br>
              <a:rPr lang="en-US" sz="2000" dirty="0" smtClean="0"/>
            </a:br>
            <a:r>
              <a:rPr lang="en-US" sz="2500" dirty="0" smtClean="0"/>
              <a:t>Learn More: </a:t>
            </a:r>
            <a:r>
              <a:rPr lang="en-US" sz="2500" dirty="0" smtClean="0">
                <a:hlinkClick r:id="rId3"/>
              </a:rPr>
              <a:t>WorkplaceCharging@ee.doe.gov</a:t>
            </a:r>
            <a:r>
              <a:rPr lang="en-US" sz="2500" dirty="0" smtClean="0"/>
              <a:t> </a:t>
            </a:r>
          </a:p>
          <a:p>
            <a:pPr marL="0" indent="0" algn="ctr">
              <a:buFont typeface="Arial"/>
              <a:buNone/>
            </a:pPr>
            <a:endParaRPr lang="en-US" sz="2000" dirty="0" smtClean="0"/>
          </a:p>
          <a:p>
            <a:pPr marL="0" indent="0" algn="ctr">
              <a:buFont typeface="Arial"/>
              <a:buNone/>
            </a:pPr>
            <a:r>
              <a:rPr lang="en-US" sz="2500" dirty="0" smtClean="0">
                <a:hlinkClick r:id="rId4"/>
              </a:rPr>
              <a:t>www.electricvehicles.energy.gov</a:t>
            </a:r>
            <a:r>
              <a:rPr lang="en-US" sz="2500" dirty="0" smtClean="0"/>
              <a:t>  </a:t>
            </a:r>
          </a:p>
        </p:txBody>
      </p:sp>
      <p:pic>
        <p:nvPicPr>
          <p:cNvPr id="4" name="Picture 2" descr="O:\Technology\EE-2G Vehicle Technologies\080825_OStructure2\EV Everywhere\Workplace Charging Challenge\Public Affairs\Logos + Branding\Logos- new\WorkplaceChargingHorz_l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143000"/>
            <a:ext cx="5105400" cy="3208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331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Workplace Charging Challenge Partner Speakers</a:t>
            </a:r>
            <a:endParaRPr lang="en-US" dirty="0"/>
          </a:p>
        </p:txBody>
      </p:sp>
      <p:sp>
        <p:nvSpPr>
          <p:cNvPr id="14" name="Rectangle 13"/>
          <p:cNvSpPr/>
          <p:nvPr/>
        </p:nvSpPr>
        <p:spPr>
          <a:xfrm>
            <a:off x="2622469" y="5848966"/>
            <a:ext cx="3750196" cy="584775"/>
          </a:xfrm>
          <a:prstGeom prst="rect">
            <a:avLst/>
          </a:prstGeom>
        </p:spPr>
        <p:txBody>
          <a:bodyPr wrap="square">
            <a:spAutoFit/>
          </a:bodyPr>
          <a:lstStyle/>
          <a:p>
            <a:pPr algn="ctr"/>
            <a:r>
              <a:rPr lang="en-US" sz="1600" dirty="0" smtClean="0"/>
              <a:t>Rajit Gadh,</a:t>
            </a:r>
          </a:p>
          <a:p>
            <a:pPr algn="ctr"/>
            <a:r>
              <a:rPr lang="en-US" sz="1600" dirty="0" smtClean="0"/>
              <a:t>UCLA Smart Grid Energy Research Center</a:t>
            </a:r>
          </a:p>
        </p:txBody>
      </p:sp>
      <p:sp>
        <p:nvSpPr>
          <p:cNvPr id="17" name="Rectangle 16"/>
          <p:cNvSpPr/>
          <p:nvPr/>
        </p:nvSpPr>
        <p:spPr>
          <a:xfrm>
            <a:off x="5443759" y="3338391"/>
            <a:ext cx="1899734" cy="584775"/>
          </a:xfrm>
          <a:prstGeom prst="rect">
            <a:avLst/>
          </a:prstGeom>
        </p:spPr>
        <p:txBody>
          <a:bodyPr wrap="square">
            <a:spAutoFit/>
          </a:bodyPr>
          <a:lstStyle/>
          <a:p>
            <a:pPr algn="ctr"/>
            <a:r>
              <a:rPr lang="en-US" sz="1600" dirty="0"/>
              <a:t>Zane Lichtneger, </a:t>
            </a:r>
            <a:endParaRPr lang="en-US" sz="1600" dirty="0" smtClean="0"/>
          </a:p>
          <a:p>
            <a:pPr algn="ctr"/>
            <a:r>
              <a:rPr lang="en-US" sz="1600" dirty="0" smtClean="0"/>
              <a:t>SAS Institute</a:t>
            </a:r>
          </a:p>
        </p:txBody>
      </p:sp>
      <p:sp>
        <p:nvSpPr>
          <p:cNvPr id="18" name="Rectangle 17"/>
          <p:cNvSpPr/>
          <p:nvPr/>
        </p:nvSpPr>
        <p:spPr>
          <a:xfrm>
            <a:off x="1647425" y="3380646"/>
            <a:ext cx="1899734" cy="584775"/>
          </a:xfrm>
          <a:prstGeom prst="rect">
            <a:avLst/>
          </a:prstGeom>
        </p:spPr>
        <p:txBody>
          <a:bodyPr wrap="square">
            <a:spAutoFit/>
          </a:bodyPr>
          <a:lstStyle/>
          <a:p>
            <a:pPr algn="ctr"/>
            <a:r>
              <a:rPr lang="en-US" sz="1600" dirty="0" smtClean="0"/>
              <a:t>Frank Marino, Raytheon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369" y="1481316"/>
            <a:ext cx="1473914" cy="175547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079" r="12527"/>
          <a:stretch/>
        </p:blipFill>
        <p:spPr>
          <a:xfrm>
            <a:off x="3735037" y="4054321"/>
            <a:ext cx="1473914" cy="1714351"/>
          </a:xfrm>
          <a:prstGeom prst="rect">
            <a:avLst/>
          </a:prstGeom>
        </p:spPr>
      </p:pic>
      <p:pic>
        <p:nvPicPr>
          <p:cNvPr id="12" name="Picture 3" descr="P:\Data from Drive S A-F\Envir-Engin\!word60\FAM\11_0527_005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021" r="11021" b="25969"/>
          <a:stretch/>
        </p:blipFill>
        <p:spPr bwMode="auto">
          <a:xfrm>
            <a:off x="1881351" y="1537203"/>
            <a:ext cx="1473914" cy="174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0417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EERE White ">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3.xml><?xml version="1.0" encoding="utf-8"?>
<a:theme xmlns:a="http://schemas.openxmlformats.org/drawingml/2006/main" name="EnergySaving Cover Master">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4.xml><?xml version="1.0" encoding="utf-8"?>
<a:theme xmlns:a="http://schemas.openxmlformats.org/drawingml/2006/main" name="EnergySaving Inside">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2535</TotalTime>
  <Words>5290</Words>
  <Application>Microsoft Office PowerPoint</Application>
  <PresentationFormat>On-screen Show (4:3)</PresentationFormat>
  <Paragraphs>593</Paragraphs>
  <Slides>31</Slides>
  <Notes>31</Notes>
  <HiddenSlides>0</HiddenSlides>
  <MMClips>0</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Office Theme</vt:lpstr>
      <vt:lpstr>2_EERE White </vt:lpstr>
      <vt:lpstr>EnergySaving Cover Master</vt:lpstr>
      <vt:lpstr>EnergySaving Inside</vt:lpstr>
      <vt:lpstr>PowerPoint Presentation</vt:lpstr>
      <vt:lpstr>U.S. DOE Workplace Charging Challenge</vt:lpstr>
      <vt:lpstr>Ambassadors promote and support workplace charging</vt:lpstr>
      <vt:lpstr>NEW REPORT: Overcoming Barriers to Deployment of PEVs</vt:lpstr>
      <vt:lpstr>Workplace Charging Challenge Partner Plan</vt:lpstr>
      <vt:lpstr>Workplace Charging Management &amp; Policy Resources</vt:lpstr>
      <vt:lpstr>Workplace Charging Management &amp; Policy Resources</vt:lpstr>
      <vt:lpstr>PowerPoint Presentation</vt:lpstr>
      <vt:lpstr>Workplace Charging Challenge Partner Speakers</vt:lpstr>
      <vt:lpstr>Today’s Discussion Format</vt:lpstr>
      <vt:lpstr>PowerPoint Presentation</vt:lpstr>
      <vt:lpstr>PowerPoint Presentation</vt:lpstr>
      <vt:lpstr>PowerPoint Presentation</vt:lpstr>
      <vt:lpstr>What are partners saying about administration?</vt:lpstr>
      <vt:lpstr>Workplace charging administration</vt:lpstr>
      <vt:lpstr>Workplace charging administration</vt:lpstr>
      <vt:lpstr>Workplace charging administration</vt:lpstr>
      <vt:lpstr>What are partners saying about registration?</vt:lpstr>
      <vt:lpstr>Workplace charging registration</vt:lpstr>
      <vt:lpstr>Workplace charging registration</vt:lpstr>
      <vt:lpstr>Workplace charging registration</vt:lpstr>
      <vt:lpstr>What are partners saying about pricing policy?</vt:lpstr>
      <vt:lpstr>Workplace charging pricing</vt:lpstr>
      <vt:lpstr>Workplace charging pricing</vt:lpstr>
      <vt:lpstr>Workplace charging pricing</vt:lpstr>
      <vt:lpstr>What are partners saying about sharing policy?</vt:lpstr>
      <vt:lpstr>Workplace charging sharing</vt:lpstr>
      <vt:lpstr>PowerPoint Presentation</vt:lpstr>
      <vt:lpstr>PowerPoint Presentation</vt:lpstr>
      <vt:lpstr>Workplace Charging Management Q&amp;A</vt:lpstr>
      <vt:lpstr>PowerPoint Presentation</vt:lpstr>
    </vt:vector>
  </TitlesOfParts>
  <Company>U.S. Department of Energy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Workplace Charging Management Policy Webinar</dc:title>
  <dc:subject>The U.S. Department of Energy Workplace Charging Challenge webinar series addresses topics that will support employer efforts to create a successful employee charging program.</dc:subject>
  <dc:creator>Sarah Olexsak, U.S. Department of Energy</dc:creator>
  <cp:keywords>Workplace Charging Challenge; Plug-In Electric Vehicle; PEV</cp:keywords>
  <cp:lastModifiedBy>Kendall Septon</cp:lastModifiedBy>
  <cp:revision>233</cp:revision>
  <cp:lastPrinted>2014-11-13T15:42:46Z</cp:lastPrinted>
  <dcterms:created xsi:type="dcterms:W3CDTF">2014-10-29T14:53:32Z</dcterms:created>
  <dcterms:modified xsi:type="dcterms:W3CDTF">2015-05-02T01:07:38Z</dcterms:modified>
</cp:coreProperties>
</file>