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935788" cy="92202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006600"/>
    <a:srgbClr val="339933"/>
    <a:srgbClr val="000099"/>
    <a:srgbClr val="FF0000"/>
    <a:srgbClr val="996633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>
        <p:scale>
          <a:sx n="75" d="100"/>
          <a:sy n="75" d="100"/>
        </p:scale>
        <p:origin x="-372" y="72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CCF41039-1D92-4A15-BE8F-45CC99D552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065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79913"/>
            <a:ext cx="5084762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065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01E12582-DCF6-4B61-A924-5CE885520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3B1A36-0342-4592-89E5-5336F79FB433}" type="slidenum">
              <a:rPr lang="en-US"/>
              <a:pPr/>
              <a:t>1</a:t>
            </a:fld>
            <a:endParaRPr lang="en-US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63638" y="690563"/>
            <a:ext cx="4611687" cy="3459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93738" y="4379913"/>
            <a:ext cx="5548312" cy="4149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318" tIns="46159" rIns="92318" bIns="46159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763CB-481A-441F-A37A-69446CC990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9BFEE-0D78-453A-AAD8-FC78B056E2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51DF1-109A-4E5B-ACB1-A0A6538B43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37D43-B0AC-4520-BEFE-0DF029696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CFA12-3342-49E5-9E96-493106585E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B107F-A7E9-4966-8927-CBEB7CC980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1D518-77DA-44AA-85A5-28ED9E83F9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2C9DF-C452-4864-BD1D-FC04F2B80F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2EA4C-C627-479F-BE78-9E21B49D6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4FB8D-AB35-4ED1-8DE4-53912B1EC3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97454-F4A7-47A3-A932-D8350D3EF4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fld id="{B315CEE4-8E57-4ED3-B649-F82F5999C3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17525" y="228600"/>
            <a:ext cx="8242300" cy="762000"/>
          </a:xfrm>
          <a:prstGeom prst="rect">
            <a:avLst/>
          </a:prstGeom>
          <a:solidFill>
            <a:schemeClr val="accent2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800" b="1">
                <a:solidFill>
                  <a:schemeClr val="bg1"/>
                </a:solidFill>
                <a:latin typeface="Tahoma" charset="0"/>
              </a:rPr>
              <a:t>DoD Decision Support Systems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1687513" y="3494088"/>
            <a:ext cx="3097212" cy="3036887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4114800" y="3487738"/>
            <a:ext cx="3168650" cy="3043237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2874963" y="1303338"/>
            <a:ext cx="3154362" cy="30607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1690688" y="3503613"/>
            <a:ext cx="3092450" cy="3030537"/>
          </a:xfrm>
          <a:prstGeom prst="ellipse">
            <a:avLst/>
          </a:prstGeom>
          <a:solidFill>
            <a:srgbClr val="0066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2876550" y="1306513"/>
            <a:ext cx="3168650" cy="3068637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4119563" y="3486150"/>
            <a:ext cx="3181350" cy="3048000"/>
          </a:xfrm>
          <a:prstGeom prst="ellipse">
            <a:avLst/>
          </a:prstGeom>
          <a:solidFill>
            <a:srgbClr val="9966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416175" y="4237038"/>
            <a:ext cx="15303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800" b="1">
                <a:latin typeface="Arial" charset="0"/>
              </a:rPr>
              <a:t>Defense 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800" b="1">
                <a:latin typeface="Arial" charset="0"/>
              </a:rPr>
              <a:t>Acquisition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800" b="1">
                <a:latin typeface="Arial" charset="0"/>
              </a:rPr>
              <a:t>System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516313" y="1765300"/>
            <a:ext cx="18923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800" b="1">
                <a:solidFill>
                  <a:srgbClr val="660066"/>
                </a:solidFill>
                <a:latin typeface="Arial" charset="0"/>
              </a:rPr>
              <a:t>Joint Capabilities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800" b="1">
                <a:solidFill>
                  <a:srgbClr val="660066"/>
                </a:solidFill>
                <a:latin typeface="Arial" charset="0"/>
              </a:rPr>
              <a:t>Integration &amp;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800" b="1">
                <a:solidFill>
                  <a:srgbClr val="660066"/>
                </a:solidFill>
                <a:latin typeface="Arial" charset="0"/>
              </a:rPr>
              <a:t>Development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800" b="1">
                <a:solidFill>
                  <a:srgbClr val="660066"/>
                </a:solidFill>
                <a:latin typeface="Arial" charset="0"/>
              </a:rPr>
              <a:t>System (JCIDS)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3810000" y="2971800"/>
            <a:ext cx="13525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b="1" i="1">
                <a:solidFill>
                  <a:srgbClr val="660066"/>
                </a:solidFill>
                <a:latin typeface="Arial" charset="0"/>
              </a:rPr>
              <a:t> VCJCS/JROC</a:t>
            </a:r>
          </a:p>
          <a:p>
            <a:pPr eaLnBrk="0" hangingPunct="0">
              <a:spcBef>
                <a:spcPct val="0"/>
              </a:spcBef>
            </a:pPr>
            <a:r>
              <a:rPr lang="en-US" b="1" i="1">
                <a:solidFill>
                  <a:srgbClr val="660066"/>
                </a:solidFill>
                <a:latin typeface="Arial" charset="0"/>
              </a:rPr>
              <a:t>    Oversight</a:t>
            </a:r>
            <a:endParaRPr lang="en-US" b="1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2232025" y="5130800"/>
            <a:ext cx="18415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b="1" i="1">
                <a:latin typeface="Arial" charset="0"/>
              </a:rPr>
              <a:t>Milestone Decision</a:t>
            </a:r>
          </a:p>
          <a:p>
            <a:pPr algn="ctr" eaLnBrk="0" hangingPunct="0">
              <a:spcBef>
                <a:spcPct val="0"/>
              </a:spcBef>
            </a:pPr>
            <a:r>
              <a:rPr lang="en-US" b="1" i="1">
                <a:latin typeface="Arial" charset="0"/>
              </a:rPr>
              <a:t>Authority (MDA)</a:t>
            </a:r>
            <a:endParaRPr lang="en-US" b="1">
              <a:latin typeface="Arial" charset="0"/>
            </a:endParaRPr>
          </a:p>
          <a:p>
            <a:pPr algn="ctr" eaLnBrk="0" hangingPunct="0">
              <a:spcBef>
                <a:spcPct val="0"/>
              </a:spcBef>
            </a:pPr>
            <a:r>
              <a:rPr lang="en-US" b="1" i="1">
                <a:latin typeface="Arial" charset="0"/>
              </a:rPr>
              <a:t>Oversight</a:t>
            </a:r>
            <a:endParaRPr lang="en-US" b="1">
              <a:latin typeface="Arial" charset="0"/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4432300" y="4505325"/>
            <a:ext cx="2641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Planning, Programming, Budgeting &amp; Execution  (PPBE) Process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5091113" y="5443538"/>
            <a:ext cx="1236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b="1" i="1">
                <a:solidFill>
                  <a:schemeClr val="bg1"/>
                </a:solidFill>
                <a:latin typeface="Arial" charset="0"/>
              </a:rPr>
              <a:t>DEPSECDEF</a:t>
            </a:r>
          </a:p>
          <a:p>
            <a:pPr algn="ctr" eaLnBrk="0" hangingPunct="0">
              <a:spcBef>
                <a:spcPct val="0"/>
              </a:spcBef>
            </a:pPr>
            <a:r>
              <a:rPr lang="en-US" b="1" i="1">
                <a:solidFill>
                  <a:schemeClr val="bg1"/>
                </a:solidFill>
                <a:latin typeface="Arial" charset="0"/>
              </a:rPr>
              <a:t> Oversight</a:t>
            </a:r>
            <a:r>
              <a:rPr lang="en-US" b="1" i="1">
                <a:latin typeface="Arial" charset="0"/>
              </a:rPr>
              <a:t> </a:t>
            </a:r>
            <a:endParaRPr lang="en-US" b="1">
              <a:latin typeface="Arial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52400" y="1676400"/>
            <a:ext cx="2444750" cy="37941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1">
                <a:solidFill>
                  <a:srgbClr val="660066"/>
                </a:solidFill>
                <a:latin typeface="Arial" charset="0"/>
              </a:rPr>
              <a:t>CJCS 3170.01 Series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7620000" y="3124201"/>
            <a:ext cx="914400" cy="369332"/>
          </a:xfrm>
          <a:prstGeom prst="rect">
            <a:avLst/>
          </a:prstGeom>
          <a:solidFill>
            <a:srgbClr val="6633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1" dirty="0" smtClean="0">
                <a:solidFill>
                  <a:srgbClr val="FFFFFF"/>
                </a:solidFill>
                <a:latin typeface="Arial" charset="0"/>
              </a:rPr>
              <a:t>PPBE</a:t>
            </a:r>
            <a:endParaRPr lang="en-US" sz="18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H="1">
            <a:off x="7329488" y="3657600"/>
            <a:ext cx="900112" cy="6318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V="1">
            <a:off x="990600" y="5638800"/>
            <a:ext cx="706438" cy="34448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1828800" y="2227263"/>
            <a:ext cx="990600" cy="3635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115888" y="6076950"/>
            <a:ext cx="1987550" cy="379413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1">
                <a:latin typeface="Arial" charset="0"/>
              </a:rPr>
              <a:t>DoD 5000 Series</a:t>
            </a: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5" grpId="0" animBg="1"/>
      <p:bldP spid="1229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49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 Narrow</vt:lpstr>
      <vt:lpstr>Tahoma</vt:lpstr>
      <vt:lpstr>Arial</vt:lpstr>
      <vt:lpstr>Default Design</vt:lpstr>
      <vt:lpstr>Slide 1</vt:lpstr>
    </vt:vector>
  </TitlesOfParts>
  <Company>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lroark</dc:creator>
  <cp:lastModifiedBy>revellba</cp:lastModifiedBy>
  <cp:revision>86</cp:revision>
  <dcterms:created xsi:type="dcterms:W3CDTF">2002-05-28T19:47:49Z</dcterms:created>
  <dcterms:modified xsi:type="dcterms:W3CDTF">2011-10-20T15:59:47Z</dcterms:modified>
</cp:coreProperties>
</file>