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3"/>
    <p:sldMasterId id="2147484985" r:id="rId4"/>
    <p:sldMasterId id="2147486663" r:id="rId5"/>
  </p:sldMasterIdLst>
  <p:notesMasterIdLst>
    <p:notesMasterId r:id="rId42"/>
  </p:notesMasterIdLst>
  <p:handoutMasterIdLst>
    <p:handoutMasterId r:id="rId43"/>
  </p:handoutMasterIdLst>
  <p:sldIdLst>
    <p:sldId id="630" r:id="rId6"/>
    <p:sldId id="728" r:id="rId7"/>
    <p:sldId id="603" r:id="rId8"/>
    <p:sldId id="729" r:id="rId9"/>
    <p:sldId id="734" r:id="rId10"/>
    <p:sldId id="736" r:id="rId11"/>
    <p:sldId id="735" r:id="rId12"/>
    <p:sldId id="737" r:id="rId13"/>
    <p:sldId id="739" r:id="rId14"/>
    <p:sldId id="740" r:id="rId15"/>
    <p:sldId id="741" r:id="rId16"/>
    <p:sldId id="742" r:id="rId17"/>
    <p:sldId id="743" r:id="rId18"/>
    <p:sldId id="694" r:id="rId19"/>
    <p:sldId id="696" r:id="rId20"/>
    <p:sldId id="697" r:id="rId21"/>
    <p:sldId id="698" r:id="rId22"/>
    <p:sldId id="699" r:id="rId23"/>
    <p:sldId id="701" r:id="rId24"/>
    <p:sldId id="702" r:id="rId25"/>
    <p:sldId id="730" r:id="rId26"/>
    <p:sldId id="704" r:id="rId27"/>
    <p:sldId id="705" r:id="rId28"/>
    <p:sldId id="706" r:id="rId29"/>
    <p:sldId id="707" r:id="rId30"/>
    <p:sldId id="709" r:id="rId31"/>
    <p:sldId id="710" r:id="rId32"/>
    <p:sldId id="711" r:id="rId33"/>
    <p:sldId id="712" r:id="rId34"/>
    <p:sldId id="713" r:id="rId35"/>
    <p:sldId id="714" r:id="rId36"/>
    <p:sldId id="715" r:id="rId37"/>
    <p:sldId id="721" r:id="rId38"/>
    <p:sldId id="731" r:id="rId39"/>
    <p:sldId id="732" r:id="rId40"/>
    <p:sldId id="733" r:id="rId41"/>
  </p:sldIdLst>
  <p:sldSz cx="9144000" cy="6858000" type="screen4x3"/>
  <p:notesSz cx="7010400" cy="9296400"/>
  <p:defaultTextStyle>
    <a:defPPr>
      <a:defRPr lang="en-US"/>
    </a:defPPr>
    <a:lvl1pPr algn="l" rtl="0" eaLnBrk="0" fontAlgn="base" hangingPunct="0">
      <a:spcBef>
        <a:spcPct val="0"/>
      </a:spcBef>
      <a:spcAft>
        <a:spcPct val="0"/>
      </a:spcAft>
      <a:defRPr sz="2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76">
          <p15:clr>
            <a:srgbClr val="A4A3A4"/>
          </p15:clr>
        </p15:guide>
        <p15:guide id="2" orient="horz" pos="1392">
          <p15:clr>
            <a:srgbClr val="A4A3A4"/>
          </p15:clr>
        </p15:guide>
        <p15:guide id="3" orient="horz" pos="1008">
          <p15:clr>
            <a:srgbClr val="A4A3A4"/>
          </p15:clr>
        </p15:guide>
        <p15:guide id="4"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000"/>
    <a:srgbClr val="060000"/>
    <a:srgbClr val="040000"/>
    <a:srgbClr val="A50021"/>
    <a:srgbClr val="33CCCC"/>
    <a:srgbClr val="FFCC00"/>
    <a:srgbClr val="8000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1167" autoAdjust="0"/>
  </p:normalViewPr>
  <p:slideViewPr>
    <p:cSldViewPr snapToGrid="0">
      <p:cViewPr varScale="1">
        <p:scale>
          <a:sx n="77" d="100"/>
          <a:sy n="77" d="100"/>
        </p:scale>
        <p:origin x="2844" y="84"/>
      </p:cViewPr>
      <p:guideLst>
        <p:guide orient="horz" pos="576"/>
        <p:guide orient="horz" pos="1392"/>
        <p:guide orient="horz" pos="10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84" d="100"/>
          <a:sy n="84" d="100"/>
        </p:scale>
        <p:origin x="225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6A650-2EB4-1E49-A5BC-DC3393FF1CB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86135395-EA1B-9E49-88AF-48B9C240411D}">
      <dgm:prSet phldrT="[Text]">
        <dgm:style>
          <a:lnRef idx="0">
            <a:schemeClr val="accent6"/>
          </a:lnRef>
          <a:fillRef idx="3">
            <a:schemeClr val="accent6"/>
          </a:fillRef>
          <a:effectRef idx="3">
            <a:schemeClr val="accent6"/>
          </a:effectRef>
          <a:fontRef idx="minor">
            <a:schemeClr val="lt1"/>
          </a:fontRef>
        </dgm:style>
      </dgm:prSet>
      <dgm:spPr/>
      <dgm:t>
        <a:bodyPr/>
        <a:lstStyle/>
        <a:p>
          <a:pPr algn="ctr"/>
          <a:r>
            <a:rPr lang="en-US" dirty="0" smtClean="0">
              <a:solidFill>
                <a:srgbClr val="17375E"/>
              </a:solidFill>
            </a:rPr>
            <a:t>UFR Process for Disaster Recovery Projects</a:t>
          </a:r>
          <a:endParaRPr lang="en-US" dirty="0">
            <a:solidFill>
              <a:srgbClr val="17375E"/>
            </a:solidFill>
          </a:endParaRPr>
        </a:p>
      </dgm:t>
    </dgm:pt>
    <dgm:pt modelId="{3C3C8C75-88DE-CA48-8A9C-124619DD62F8}" type="parTrans" cxnId="{3559797F-D827-354D-A25B-5F5440DBE186}">
      <dgm:prSet/>
      <dgm:spPr/>
      <dgm:t>
        <a:bodyPr/>
        <a:lstStyle/>
        <a:p>
          <a:pPr algn="ctr"/>
          <a:endParaRPr lang="en-US"/>
        </a:p>
      </dgm:t>
    </dgm:pt>
    <dgm:pt modelId="{445D2066-34E2-C34E-99F9-CC54D5392467}" type="sibTrans" cxnId="{3559797F-D827-354D-A25B-5F5440DBE186}">
      <dgm:prSet/>
      <dgm:spPr/>
      <dgm:t>
        <a:bodyPr/>
        <a:lstStyle/>
        <a:p>
          <a:pPr algn="ctr"/>
          <a:endParaRPr lang="en-US"/>
        </a:p>
      </dgm:t>
    </dgm:pt>
    <dgm:pt modelId="{1313AC1C-3785-7542-85AD-54AE4CB74345}">
      <dgm:prSet phldrT="[Text]"/>
      <dgm:spPr/>
      <dgm:t>
        <a:bodyPr/>
        <a:lstStyle/>
        <a:p>
          <a:pPr algn="ctr"/>
          <a:r>
            <a:rPr lang="en-US" dirty="0" smtClean="0">
              <a:solidFill>
                <a:srgbClr val="17375E"/>
              </a:solidFill>
            </a:rPr>
            <a:t>UFR Steering Group</a:t>
          </a:r>
          <a:endParaRPr lang="en-US" dirty="0">
            <a:solidFill>
              <a:srgbClr val="17375E"/>
            </a:solidFill>
          </a:endParaRPr>
        </a:p>
      </dgm:t>
    </dgm:pt>
    <dgm:pt modelId="{C5BDA0B4-3C7A-8A4E-9555-F900B9DA4250}" type="parTrans" cxnId="{AC8F5E57-3406-8F41-A9C3-C5DFD117A2BC}">
      <dgm:prSet/>
      <dgm:spPr/>
      <dgm:t>
        <a:bodyPr/>
        <a:lstStyle/>
        <a:p>
          <a:pPr algn="ctr"/>
          <a:endParaRPr lang="en-US"/>
        </a:p>
      </dgm:t>
    </dgm:pt>
    <dgm:pt modelId="{9F2722E0-35E5-0C43-830E-BE8AEFB18494}" type="sibTrans" cxnId="{AC8F5E57-3406-8F41-A9C3-C5DFD117A2BC}">
      <dgm:prSet/>
      <dgm:spPr/>
      <dgm:t>
        <a:bodyPr/>
        <a:lstStyle/>
        <a:p>
          <a:pPr algn="ctr"/>
          <a:endParaRPr lang="en-US"/>
        </a:p>
      </dgm:t>
    </dgm:pt>
    <dgm:pt modelId="{2CD29D8D-F579-4A45-80F8-CDABB62AE276}">
      <dgm:prSet phldrT="[Text]">
        <dgm:style>
          <a:lnRef idx="0">
            <a:schemeClr val="accent2"/>
          </a:lnRef>
          <a:fillRef idx="3">
            <a:schemeClr val="accent2"/>
          </a:fillRef>
          <a:effectRef idx="3">
            <a:schemeClr val="accent2"/>
          </a:effectRef>
          <a:fontRef idx="minor">
            <a:schemeClr val="lt1"/>
          </a:fontRef>
        </dgm:style>
      </dgm:prSet>
      <dgm:spPr/>
      <dgm:t>
        <a:bodyPr/>
        <a:lstStyle/>
        <a:p>
          <a:pPr algn="ctr"/>
          <a:r>
            <a:rPr lang="en-US" dirty="0" smtClean="0">
              <a:solidFill>
                <a:srgbClr val="17375E"/>
              </a:solidFill>
            </a:rPr>
            <a:t>UFR Working Group</a:t>
          </a:r>
          <a:endParaRPr lang="en-US" dirty="0">
            <a:solidFill>
              <a:srgbClr val="17375E"/>
            </a:solidFill>
          </a:endParaRPr>
        </a:p>
      </dgm:t>
    </dgm:pt>
    <dgm:pt modelId="{348A86F3-CB40-224D-9A13-B7E586B8108D}" type="parTrans" cxnId="{07490AD4-2E3E-9C46-BE3C-0268CA0ECE51}">
      <dgm:prSet/>
      <dgm:spPr/>
      <dgm:t>
        <a:bodyPr/>
        <a:lstStyle/>
        <a:p>
          <a:pPr algn="ctr"/>
          <a:endParaRPr lang="en-US"/>
        </a:p>
      </dgm:t>
    </dgm:pt>
    <dgm:pt modelId="{440EBFB1-F7F0-8E4D-8A70-03A6E4997E03}" type="sibTrans" cxnId="{07490AD4-2E3E-9C46-BE3C-0268CA0ECE51}">
      <dgm:prSet/>
      <dgm:spPr/>
      <dgm:t>
        <a:bodyPr/>
        <a:lstStyle/>
        <a:p>
          <a:pPr algn="ctr"/>
          <a:endParaRPr lang="en-US"/>
        </a:p>
      </dgm:t>
    </dgm:pt>
    <dgm:pt modelId="{B7F4EF5E-F145-7443-BB03-91F2C1023C83}">
      <dgm:prSet phldrT="[Text]">
        <dgm:style>
          <a:lnRef idx="0">
            <a:schemeClr val="accent3"/>
          </a:lnRef>
          <a:fillRef idx="3">
            <a:schemeClr val="accent3"/>
          </a:fillRef>
          <a:effectRef idx="3">
            <a:schemeClr val="accent3"/>
          </a:effectRef>
          <a:fontRef idx="minor">
            <a:schemeClr val="lt1"/>
          </a:fontRef>
        </dgm:style>
      </dgm:prSet>
      <dgm:spPr/>
      <dgm:t>
        <a:bodyPr/>
        <a:lstStyle/>
        <a:p>
          <a:pPr algn="ctr"/>
          <a:r>
            <a:rPr lang="en-US" dirty="0" smtClean="0">
              <a:solidFill>
                <a:srgbClr val="17375E"/>
              </a:solidFill>
              <a:latin typeface="Arial" charset="0"/>
              <a:ea typeface="ＭＳ Ｐゴシック" charset="0"/>
              <a:cs typeface="ＭＳ Ｐゴシック" charset="0"/>
            </a:rPr>
            <a:t>National UFR Coordinator</a:t>
          </a:r>
          <a:endParaRPr lang="en-US" dirty="0">
            <a:solidFill>
              <a:srgbClr val="17375E"/>
            </a:solidFill>
          </a:endParaRPr>
        </a:p>
      </dgm:t>
    </dgm:pt>
    <dgm:pt modelId="{22A00FDC-20CC-4847-9B4A-61178EDA6095}" type="parTrans" cxnId="{650D6174-FE8F-0D4E-A26E-3DC274555085}">
      <dgm:prSet/>
      <dgm:spPr/>
      <dgm:t>
        <a:bodyPr/>
        <a:lstStyle/>
        <a:p>
          <a:pPr algn="ctr"/>
          <a:endParaRPr lang="en-US"/>
        </a:p>
      </dgm:t>
    </dgm:pt>
    <dgm:pt modelId="{1FA2374C-9920-5240-81EB-37861DE08B18}" type="sibTrans" cxnId="{650D6174-FE8F-0D4E-A26E-3DC274555085}">
      <dgm:prSet/>
      <dgm:spPr/>
      <dgm:t>
        <a:bodyPr/>
        <a:lstStyle/>
        <a:p>
          <a:pPr algn="ctr"/>
          <a:endParaRPr lang="en-US"/>
        </a:p>
      </dgm:t>
    </dgm:pt>
    <dgm:pt modelId="{79816F3F-C017-7846-82DB-0139647DAFA7}">
      <dgm:prSet phldrT="[Text]">
        <dgm:style>
          <a:lnRef idx="0">
            <a:schemeClr val="accent4"/>
          </a:lnRef>
          <a:fillRef idx="3">
            <a:schemeClr val="accent4"/>
          </a:fillRef>
          <a:effectRef idx="3">
            <a:schemeClr val="accent4"/>
          </a:effectRef>
          <a:fontRef idx="minor">
            <a:schemeClr val="lt1"/>
          </a:fontRef>
        </dgm:style>
      </dgm:prSet>
      <dgm:spPr/>
      <dgm:t>
        <a:bodyPr/>
        <a:lstStyle/>
        <a:p>
          <a:pPr algn="ctr"/>
          <a:r>
            <a:rPr lang="en-US" dirty="0" smtClean="0">
              <a:solidFill>
                <a:srgbClr val="17375E"/>
              </a:solidFill>
            </a:rPr>
            <a:t>Recovery Support Function Leadership Group </a:t>
          </a:r>
        </a:p>
      </dgm:t>
    </dgm:pt>
    <dgm:pt modelId="{8367A09B-5949-9140-875F-072A8922DDF6}" type="parTrans" cxnId="{632E32BA-BC19-F446-AFD2-BFE624CE0E74}">
      <dgm:prSet/>
      <dgm:spPr/>
      <dgm:t>
        <a:bodyPr/>
        <a:lstStyle/>
        <a:p>
          <a:pPr algn="ctr"/>
          <a:endParaRPr lang="en-US"/>
        </a:p>
      </dgm:t>
    </dgm:pt>
    <dgm:pt modelId="{F4ABCD0C-5344-914C-89CD-65309773FDFF}" type="sibTrans" cxnId="{632E32BA-BC19-F446-AFD2-BFE624CE0E74}">
      <dgm:prSet/>
      <dgm:spPr/>
      <dgm:t>
        <a:bodyPr/>
        <a:lstStyle/>
        <a:p>
          <a:pPr algn="ctr"/>
          <a:endParaRPr lang="en-US"/>
        </a:p>
      </dgm:t>
    </dgm:pt>
    <dgm:pt modelId="{F7BF101B-BF4B-8249-9D99-4C19E4DD1AB3}" type="pres">
      <dgm:prSet presAssocID="{3906A650-2EB4-1E49-A5BC-DC3393FF1CB8}" presName="cycle" presStyleCnt="0">
        <dgm:presLayoutVars>
          <dgm:chMax val="1"/>
          <dgm:dir/>
          <dgm:animLvl val="ctr"/>
          <dgm:resizeHandles val="exact"/>
        </dgm:presLayoutVars>
      </dgm:prSet>
      <dgm:spPr/>
      <dgm:t>
        <a:bodyPr/>
        <a:lstStyle/>
        <a:p>
          <a:endParaRPr lang="en-US"/>
        </a:p>
      </dgm:t>
    </dgm:pt>
    <dgm:pt modelId="{467DE8F4-E600-EF42-B37E-78D97EA98BB3}" type="pres">
      <dgm:prSet presAssocID="{86135395-EA1B-9E49-88AF-48B9C240411D}" presName="centerShape" presStyleLbl="node0" presStyleIdx="0" presStyleCnt="1"/>
      <dgm:spPr/>
      <dgm:t>
        <a:bodyPr/>
        <a:lstStyle/>
        <a:p>
          <a:endParaRPr lang="en-US"/>
        </a:p>
      </dgm:t>
    </dgm:pt>
    <dgm:pt modelId="{007176F1-69F1-1243-A86A-25D4E800C4FC}" type="pres">
      <dgm:prSet presAssocID="{C5BDA0B4-3C7A-8A4E-9555-F900B9DA4250}" presName="parTrans" presStyleLbl="bgSibTrans2D1" presStyleIdx="0" presStyleCnt="4"/>
      <dgm:spPr/>
      <dgm:t>
        <a:bodyPr/>
        <a:lstStyle/>
        <a:p>
          <a:endParaRPr lang="en-US"/>
        </a:p>
      </dgm:t>
    </dgm:pt>
    <dgm:pt modelId="{1456DFB5-009B-AE41-8697-82A76F473250}" type="pres">
      <dgm:prSet presAssocID="{1313AC1C-3785-7542-85AD-54AE4CB74345}" presName="node" presStyleLbl="node1" presStyleIdx="0" presStyleCnt="4">
        <dgm:presLayoutVars>
          <dgm:bulletEnabled val="1"/>
        </dgm:presLayoutVars>
      </dgm:prSet>
      <dgm:spPr/>
      <dgm:t>
        <a:bodyPr/>
        <a:lstStyle/>
        <a:p>
          <a:endParaRPr lang="en-US"/>
        </a:p>
      </dgm:t>
    </dgm:pt>
    <dgm:pt modelId="{8FE049B6-93F6-4545-9ADD-27411E51BF66}" type="pres">
      <dgm:prSet presAssocID="{348A86F3-CB40-224D-9A13-B7E586B8108D}" presName="parTrans" presStyleLbl="bgSibTrans2D1" presStyleIdx="1" presStyleCnt="4"/>
      <dgm:spPr/>
      <dgm:t>
        <a:bodyPr/>
        <a:lstStyle/>
        <a:p>
          <a:endParaRPr lang="en-US"/>
        </a:p>
      </dgm:t>
    </dgm:pt>
    <dgm:pt modelId="{CBC23D2F-E68B-4D43-A600-4C50603570DF}" type="pres">
      <dgm:prSet presAssocID="{2CD29D8D-F579-4A45-80F8-CDABB62AE276}" presName="node" presStyleLbl="node1" presStyleIdx="1" presStyleCnt="4">
        <dgm:presLayoutVars>
          <dgm:bulletEnabled val="1"/>
        </dgm:presLayoutVars>
      </dgm:prSet>
      <dgm:spPr/>
      <dgm:t>
        <a:bodyPr/>
        <a:lstStyle/>
        <a:p>
          <a:endParaRPr lang="en-US"/>
        </a:p>
      </dgm:t>
    </dgm:pt>
    <dgm:pt modelId="{4FFB6610-46CD-454B-8D04-CAD1617ADCDD}" type="pres">
      <dgm:prSet presAssocID="{22A00FDC-20CC-4847-9B4A-61178EDA6095}" presName="parTrans" presStyleLbl="bgSibTrans2D1" presStyleIdx="2" presStyleCnt="4"/>
      <dgm:spPr/>
      <dgm:t>
        <a:bodyPr/>
        <a:lstStyle/>
        <a:p>
          <a:endParaRPr lang="en-US"/>
        </a:p>
      </dgm:t>
    </dgm:pt>
    <dgm:pt modelId="{024A6A16-300C-FF40-AB52-9AA8C59ABD1E}" type="pres">
      <dgm:prSet presAssocID="{B7F4EF5E-F145-7443-BB03-91F2C1023C83}" presName="node" presStyleLbl="node1" presStyleIdx="2" presStyleCnt="4">
        <dgm:presLayoutVars>
          <dgm:bulletEnabled val="1"/>
        </dgm:presLayoutVars>
      </dgm:prSet>
      <dgm:spPr/>
      <dgm:t>
        <a:bodyPr/>
        <a:lstStyle/>
        <a:p>
          <a:endParaRPr lang="en-US"/>
        </a:p>
      </dgm:t>
    </dgm:pt>
    <dgm:pt modelId="{29A650C6-A898-B746-B9BC-5DA701C4BAA9}" type="pres">
      <dgm:prSet presAssocID="{8367A09B-5949-9140-875F-072A8922DDF6}" presName="parTrans" presStyleLbl="bgSibTrans2D1" presStyleIdx="3" presStyleCnt="4"/>
      <dgm:spPr/>
      <dgm:t>
        <a:bodyPr/>
        <a:lstStyle/>
        <a:p>
          <a:endParaRPr lang="en-US"/>
        </a:p>
      </dgm:t>
    </dgm:pt>
    <dgm:pt modelId="{1546942E-7C38-9E41-AD18-8F3D9AD3A024}" type="pres">
      <dgm:prSet presAssocID="{79816F3F-C017-7846-82DB-0139647DAFA7}" presName="node" presStyleLbl="node1" presStyleIdx="3" presStyleCnt="4">
        <dgm:presLayoutVars>
          <dgm:bulletEnabled val="1"/>
        </dgm:presLayoutVars>
      </dgm:prSet>
      <dgm:spPr/>
      <dgm:t>
        <a:bodyPr/>
        <a:lstStyle/>
        <a:p>
          <a:endParaRPr lang="en-US"/>
        </a:p>
      </dgm:t>
    </dgm:pt>
  </dgm:ptLst>
  <dgm:cxnLst>
    <dgm:cxn modelId="{F593E878-7266-48CD-9D03-75E268890747}" type="presOf" srcId="{348A86F3-CB40-224D-9A13-B7E586B8108D}" destId="{8FE049B6-93F6-4545-9ADD-27411E51BF66}" srcOrd="0" destOrd="0" presId="urn:microsoft.com/office/officeart/2005/8/layout/radial4"/>
    <dgm:cxn modelId="{A24CD1B5-82C2-4622-A286-5CC17C7E1A48}" type="presOf" srcId="{1313AC1C-3785-7542-85AD-54AE4CB74345}" destId="{1456DFB5-009B-AE41-8697-82A76F473250}" srcOrd="0" destOrd="0" presId="urn:microsoft.com/office/officeart/2005/8/layout/radial4"/>
    <dgm:cxn modelId="{9CD8497C-31C5-42CC-8BE2-F9EE7FA26ECC}" type="presOf" srcId="{C5BDA0B4-3C7A-8A4E-9555-F900B9DA4250}" destId="{007176F1-69F1-1243-A86A-25D4E800C4FC}" srcOrd="0" destOrd="0" presId="urn:microsoft.com/office/officeart/2005/8/layout/radial4"/>
    <dgm:cxn modelId="{650D6174-FE8F-0D4E-A26E-3DC274555085}" srcId="{86135395-EA1B-9E49-88AF-48B9C240411D}" destId="{B7F4EF5E-F145-7443-BB03-91F2C1023C83}" srcOrd="2" destOrd="0" parTransId="{22A00FDC-20CC-4847-9B4A-61178EDA6095}" sibTransId="{1FA2374C-9920-5240-81EB-37861DE08B18}"/>
    <dgm:cxn modelId="{DB973D61-89B2-4CC1-88F4-76E052BC10E1}" type="presOf" srcId="{86135395-EA1B-9E49-88AF-48B9C240411D}" destId="{467DE8F4-E600-EF42-B37E-78D97EA98BB3}" srcOrd="0" destOrd="0" presId="urn:microsoft.com/office/officeart/2005/8/layout/radial4"/>
    <dgm:cxn modelId="{81468490-05BF-47F4-ACA3-4C43F23F2496}" type="presOf" srcId="{8367A09B-5949-9140-875F-072A8922DDF6}" destId="{29A650C6-A898-B746-B9BC-5DA701C4BAA9}" srcOrd="0" destOrd="0" presId="urn:microsoft.com/office/officeart/2005/8/layout/radial4"/>
    <dgm:cxn modelId="{30F8EAEC-05D2-4B23-B7BE-42210DCF6359}" type="presOf" srcId="{22A00FDC-20CC-4847-9B4A-61178EDA6095}" destId="{4FFB6610-46CD-454B-8D04-CAD1617ADCDD}" srcOrd="0" destOrd="0" presId="urn:microsoft.com/office/officeart/2005/8/layout/radial4"/>
    <dgm:cxn modelId="{3559797F-D827-354D-A25B-5F5440DBE186}" srcId="{3906A650-2EB4-1E49-A5BC-DC3393FF1CB8}" destId="{86135395-EA1B-9E49-88AF-48B9C240411D}" srcOrd="0" destOrd="0" parTransId="{3C3C8C75-88DE-CA48-8A9C-124619DD62F8}" sibTransId="{445D2066-34E2-C34E-99F9-CC54D5392467}"/>
    <dgm:cxn modelId="{C0271FE6-7E95-43E9-84F4-E0E496ADD228}" type="presOf" srcId="{B7F4EF5E-F145-7443-BB03-91F2C1023C83}" destId="{024A6A16-300C-FF40-AB52-9AA8C59ABD1E}" srcOrd="0" destOrd="0" presId="urn:microsoft.com/office/officeart/2005/8/layout/radial4"/>
    <dgm:cxn modelId="{18428998-4472-4B5E-9BE4-61BBB7C887BF}" type="presOf" srcId="{2CD29D8D-F579-4A45-80F8-CDABB62AE276}" destId="{CBC23D2F-E68B-4D43-A600-4C50603570DF}" srcOrd="0" destOrd="0" presId="urn:microsoft.com/office/officeart/2005/8/layout/radial4"/>
    <dgm:cxn modelId="{FE1C9EFB-1193-4D7D-AAAF-5F9978C34311}" type="presOf" srcId="{79816F3F-C017-7846-82DB-0139647DAFA7}" destId="{1546942E-7C38-9E41-AD18-8F3D9AD3A024}" srcOrd="0" destOrd="0" presId="urn:microsoft.com/office/officeart/2005/8/layout/radial4"/>
    <dgm:cxn modelId="{632E32BA-BC19-F446-AFD2-BFE624CE0E74}" srcId="{86135395-EA1B-9E49-88AF-48B9C240411D}" destId="{79816F3F-C017-7846-82DB-0139647DAFA7}" srcOrd="3" destOrd="0" parTransId="{8367A09B-5949-9140-875F-072A8922DDF6}" sibTransId="{F4ABCD0C-5344-914C-89CD-65309773FDFF}"/>
    <dgm:cxn modelId="{A6812746-3453-4167-A420-B90051E83697}" type="presOf" srcId="{3906A650-2EB4-1E49-A5BC-DC3393FF1CB8}" destId="{F7BF101B-BF4B-8249-9D99-4C19E4DD1AB3}" srcOrd="0" destOrd="0" presId="urn:microsoft.com/office/officeart/2005/8/layout/radial4"/>
    <dgm:cxn modelId="{07490AD4-2E3E-9C46-BE3C-0268CA0ECE51}" srcId="{86135395-EA1B-9E49-88AF-48B9C240411D}" destId="{2CD29D8D-F579-4A45-80F8-CDABB62AE276}" srcOrd="1" destOrd="0" parTransId="{348A86F3-CB40-224D-9A13-B7E586B8108D}" sibTransId="{440EBFB1-F7F0-8E4D-8A70-03A6E4997E03}"/>
    <dgm:cxn modelId="{AC8F5E57-3406-8F41-A9C3-C5DFD117A2BC}" srcId="{86135395-EA1B-9E49-88AF-48B9C240411D}" destId="{1313AC1C-3785-7542-85AD-54AE4CB74345}" srcOrd="0" destOrd="0" parTransId="{C5BDA0B4-3C7A-8A4E-9555-F900B9DA4250}" sibTransId="{9F2722E0-35E5-0C43-830E-BE8AEFB18494}"/>
    <dgm:cxn modelId="{E2089781-EC0E-4124-BDD6-1CEEF4FF0FA5}" type="presParOf" srcId="{F7BF101B-BF4B-8249-9D99-4C19E4DD1AB3}" destId="{467DE8F4-E600-EF42-B37E-78D97EA98BB3}" srcOrd="0" destOrd="0" presId="urn:microsoft.com/office/officeart/2005/8/layout/radial4"/>
    <dgm:cxn modelId="{D2DDB554-97E7-47D8-9CD7-4B5211ABA953}" type="presParOf" srcId="{F7BF101B-BF4B-8249-9D99-4C19E4DD1AB3}" destId="{007176F1-69F1-1243-A86A-25D4E800C4FC}" srcOrd="1" destOrd="0" presId="urn:microsoft.com/office/officeart/2005/8/layout/radial4"/>
    <dgm:cxn modelId="{21A21128-C64B-46EF-B5F4-60FA0512A98B}" type="presParOf" srcId="{F7BF101B-BF4B-8249-9D99-4C19E4DD1AB3}" destId="{1456DFB5-009B-AE41-8697-82A76F473250}" srcOrd="2" destOrd="0" presId="urn:microsoft.com/office/officeart/2005/8/layout/radial4"/>
    <dgm:cxn modelId="{912E9732-0F0B-425F-A12A-3807F7803881}" type="presParOf" srcId="{F7BF101B-BF4B-8249-9D99-4C19E4DD1AB3}" destId="{8FE049B6-93F6-4545-9ADD-27411E51BF66}" srcOrd="3" destOrd="0" presId="urn:microsoft.com/office/officeart/2005/8/layout/radial4"/>
    <dgm:cxn modelId="{AB8D0982-4A2C-4CE3-830A-635A1354B08D}" type="presParOf" srcId="{F7BF101B-BF4B-8249-9D99-4C19E4DD1AB3}" destId="{CBC23D2F-E68B-4D43-A600-4C50603570DF}" srcOrd="4" destOrd="0" presId="urn:microsoft.com/office/officeart/2005/8/layout/radial4"/>
    <dgm:cxn modelId="{3B625393-09F4-4566-94E2-D644F747E522}" type="presParOf" srcId="{F7BF101B-BF4B-8249-9D99-4C19E4DD1AB3}" destId="{4FFB6610-46CD-454B-8D04-CAD1617ADCDD}" srcOrd="5" destOrd="0" presId="urn:microsoft.com/office/officeart/2005/8/layout/radial4"/>
    <dgm:cxn modelId="{B7B3F96C-BB1F-4980-8F1D-BF390C3E0958}" type="presParOf" srcId="{F7BF101B-BF4B-8249-9D99-4C19E4DD1AB3}" destId="{024A6A16-300C-FF40-AB52-9AA8C59ABD1E}" srcOrd="6" destOrd="0" presId="urn:microsoft.com/office/officeart/2005/8/layout/radial4"/>
    <dgm:cxn modelId="{32762D5A-24B5-44A0-A73F-333FB84F379F}" type="presParOf" srcId="{F7BF101B-BF4B-8249-9D99-4C19E4DD1AB3}" destId="{29A650C6-A898-B746-B9BC-5DA701C4BAA9}" srcOrd="7" destOrd="0" presId="urn:microsoft.com/office/officeart/2005/8/layout/radial4"/>
    <dgm:cxn modelId="{860F5B6E-1A73-4D55-9EAB-0DDB4949D46C}" type="presParOf" srcId="{F7BF101B-BF4B-8249-9D99-4C19E4DD1AB3}" destId="{1546942E-7C38-9E41-AD18-8F3D9AD3A024}"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CB0DA1-2246-7942-8564-C61D0EFCB335}"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03599FB3-0626-0340-A62D-08CF60585EEB}">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solidFill>
                <a:srgbClr val="17375E"/>
              </a:solidFill>
            </a:rPr>
            <a:t>UFR Process for Disaster Recovery Projects</a:t>
          </a:r>
          <a:endParaRPr lang="en-US" dirty="0"/>
        </a:p>
      </dgm:t>
    </dgm:pt>
    <dgm:pt modelId="{1B30648E-ED0A-F647-B08E-54E297E3782C}" type="parTrans" cxnId="{19B0D297-807E-6E4C-892E-B18BC056A643}">
      <dgm:prSet/>
      <dgm:spPr/>
      <dgm:t>
        <a:bodyPr/>
        <a:lstStyle/>
        <a:p>
          <a:endParaRPr lang="en-US"/>
        </a:p>
      </dgm:t>
    </dgm:pt>
    <dgm:pt modelId="{9F707C02-E3F7-D545-AF30-F1C3E537EB20}" type="sibTrans" cxnId="{19B0D297-807E-6E4C-892E-B18BC056A643}">
      <dgm:prSet/>
      <dgm:spPr/>
      <dgm:t>
        <a:bodyPr/>
        <a:lstStyle/>
        <a:p>
          <a:endParaRPr lang="en-US"/>
        </a:p>
      </dgm:t>
    </dgm:pt>
    <dgm:pt modelId="{3E19AB1E-4788-784F-A98B-D1FC00AD4A05}">
      <dgm:prSet phldrT="[Text]"/>
      <dgm:spPr>
        <a:ln w="3175"/>
      </dgm:spPr>
      <dgm:t>
        <a:bodyPr/>
        <a:lstStyle/>
        <a:p>
          <a:r>
            <a:rPr lang="en-US" dirty="0" smtClean="0">
              <a:solidFill>
                <a:srgbClr val="17375E"/>
              </a:solidFill>
            </a:rPr>
            <a:t>UFR Advisor</a:t>
          </a:r>
          <a:endParaRPr lang="en-US" dirty="0">
            <a:solidFill>
              <a:srgbClr val="17375E"/>
            </a:solidFill>
          </a:endParaRPr>
        </a:p>
      </dgm:t>
    </dgm:pt>
    <dgm:pt modelId="{B11AC9EA-8561-8B43-B533-1544C88013E2}" type="parTrans" cxnId="{F313DA8D-8375-AF4F-8E4F-FA4D947A3A4E}">
      <dgm:prSet/>
      <dgm:spPr/>
      <dgm:t>
        <a:bodyPr/>
        <a:lstStyle/>
        <a:p>
          <a:endParaRPr lang="en-US"/>
        </a:p>
      </dgm:t>
    </dgm:pt>
    <dgm:pt modelId="{27F94F48-560E-D441-A1EB-FDC1B26CEDCB}" type="sibTrans" cxnId="{F313DA8D-8375-AF4F-8E4F-FA4D947A3A4E}">
      <dgm:prSet/>
      <dgm:spPr/>
      <dgm:t>
        <a:bodyPr/>
        <a:lstStyle/>
        <a:p>
          <a:endParaRPr lang="en-US"/>
        </a:p>
      </dgm:t>
    </dgm:pt>
    <dgm:pt modelId="{2C584607-E721-B540-BF90-EAFF2D44F986}">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smtClean="0">
              <a:solidFill>
                <a:srgbClr val="17375E"/>
              </a:solidFill>
            </a:rPr>
            <a:t>EHP Practitioners</a:t>
          </a:r>
          <a:endParaRPr lang="en-US" dirty="0">
            <a:solidFill>
              <a:srgbClr val="17375E"/>
            </a:solidFill>
          </a:endParaRPr>
        </a:p>
      </dgm:t>
    </dgm:pt>
    <dgm:pt modelId="{702FF89A-785F-4642-B052-FAF85E432B83}" type="parTrans" cxnId="{CF22C711-F7FF-754B-8C86-9EB8B9A7C9C2}">
      <dgm:prSet/>
      <dgm:spPr/>
      <dgm:t>
        <a:bodyPr/>
        <a:lstStyle/>
        <a:p>
          <a:endParaRPr lang="en-US"/>
        </a:p>
      </dgm:t>
    </dgm:pt>
    <dgm:pt modelId="{52E4F0E9-CB91-6845-905D-B717358C6BB6}" type="sibTrans" cxnId="{CF22C711-F7FF-754B-8C86-9EB8B9A7C9C2}">
      <dgm:prSet/>
      <dgm:spPr/>
      <dgm:t>
        <a:bodyPr/>
        <a:lstStyle/>
        <a:p>
          <a:endParaRPr lang="en-US"/>
        </a:p>
      </dgm:t>
    </dgm:pt>
    <dgm:pt modelId="{DA058A95-2480-5A46-9C5B-3553DB338DAB}">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solidFill>
                <a:srgbClr val="17375E"/>
              </a:solidFill>
            </a:rPr>
            <a:t>Applicants</a:t>
          </a:r>
          <a:endParaRPr lang="en-US" dirty="0">
            <a:solidFill>
              <a:srgbClr val="17375E"/>
            </a:solidFill>
          </a:endParaRPr>
        </a:p>
      </dgm:t>
    </dgm:pt>
    <dgm:pt modelId="{FFAA11EF-545F-F447-A3A3-0523AB2D2C78}" type="parTrans" cxnId="{07AF0706-0170-7547-9848-D67CEB02DF93}">
      <dgm:prSet/>
      <dgm:spPr/>
      <dgm:t>
        <a:bodyPr/>
        <a:lstStyle/>
        <a:p>
          <a:endParaRPr lang="en-US"/>
        </a:p>
      </dgm:t>
    </dgm:pt>
    <dgm:pt modelId="{5F70FADC-EBC1-6345-9F40-0EFCB9218958}" type="sibTrans" cxnId="{07AF0706-0170-7547-9848-D67CEB02DF93}">
      <dgm:prSet/>
      <dgm:spPr/>
      <dgm:t>
        <a:bodyPr/>
        <a:lstStyle/>
        <a:p>
          <a:endParaRPr lang="en-US"/>
        </a:p>
      </dgm:t>
    </dgm:pt>
    <dgm:pt modelId="{C7807E89-8E9D-4BDD-8F69-7851378B9BA9}">
      <dgm:prSet>
        <dgm:style>
          <a:lnRef idx="1">
            <a:schemeClr val="accent6"/>
          </a:lnRef>
          <a:fillRef idx="3">
            <a:schemeClr val="accent6"/>
          </a:fillRef>
          <a:effectRef idx="2">
            <a:schemeClr val="accent6"/>
          </a:effectRef>
          <a:fontRef idx="minor">
            <a:schemeClr val="lt1"/>
          </a:fontRef>
        </dgm:style>
      </dgm:prSet>
      <dgm:spPr>
        <a:solidFill>
          <a:schemeClr val="accent4">
            <a:lumMod val="40000"/>
            <a:lumOff val="60000"/>
          </a:schemeClr>
        </a:solidFill>
        <a:ln>
          <a:noFill/>
        </a:ln>
      </dgm:spPr>
      <dgm:t>
        <a:bodyPr/>
        <a:lstStyle/>
        <a:p>
          <a:r>
            <a:rPr lang="en-US" dirty="0" smtClean="0">
              <a:solidFill>
                <a:schemeClr val="tx2">
                  <a:lumMod val="75000"/>
                </a:schemeClr>
              </a:solidFill>
            </a:rPr>
            <a:t>Tribes*</a:t>
          </a:r>
          <a:endParaRPr lang="en-US" dirty="0">
            <a:solidFill>
              <a:schemeClr val="tx2">
                <a:lumMod val="75000"/>
              </a:schemeClr>
            </a:solidFill>
          </a:endParaRPr>
        </a:p>
      </dgm:t>
    </dgm:pt>
    <dgm:pt modelId="{2183B0CC-317D-470E-BE4D-6ACF7A1ED715}" type="parTrans" cxnId="{411E9103-34EB-485B-83D0-AE26BCC29C62}">
      <dgm:prSet/>
      <dgm:spPr/>
      <dgm:t>
        <a:bodyPr/>
        <a:lstStyle/>
        <a:p>
          <a:endParaRPr lang="en-US"/>
        </a:p>
      </dgm:t>
    </dgm:pt>
    <dgm:pt modelId="{D9210F69-12CF-427A-BC19-EB6B4997E9DD}" type="sibTrans" cxnId="{411E9103-34EB-485B-83D0-AE26BCC29C62}">
      <dgm:prSet/>
      <dgm:spPr/>
      <dgm:t>
        <a:bodyPr/>
        <a:lstStyle/>
        <a:p>
          <a:endParaRPr lang="en-US"/>
        </a:p>
      </dgm:t>
    </dgm:pt>
    <dgm:pt modelId="{78CB22D3-4F06-44F0-88B2-C9E7DE59C44A}">
      <dgm:prSet phldrT="[Text]">
        <dgm:style>
          <a:lnRef idx="1">
            <a:schemeClr val="accent2"/>
          </a:lnRef>
          <a:fillRef idx="3">
            <a:schemeClr val="accent2"/>
          </a:fillRef>
          <a:effectRef idx="2">
            <a:schemeClr val="accent2"/>
          </a:effectRef>
          <a:fontRef idx="minor">
            <a:schemeClr val="lt1"/>
          </a:fontRef>
        </dgm:style>
      </dgm:prSet>
      <dgm:spPr/>
      <dgm:t>
        <a:bodyPr/>
        <a:lstStyle/>
        <a:p>
          <a:endParaRPr lang="en-US"/>
        </a:p>
      </dgm:t>
    </dgm:pt>
    <dgm:pt modelId="{38DE5070-EB5D-456D-9C62-1217DB002E56}" type="parTrans" cxnId="{63308C75-0776-4BB0-A128-33628ADD4459}">
      <dgm:prSet/>
      <dgm:spPr/>
      <dgm:t>
        <a:bodyPr/>
        <a:lstStyle/>
        <a:p>
          <a:endParaRPr lang="en-US"/>
        </a:p>
      </dgm:t>
    </dgm:pt>
    <dgm:pt modelId="{06BB0F1C-0254-4EBE-9217-5104787E7C58}" type="sibTrans" cxnId="{63308C75-0776-4BB0-A128-33628ADD4459}">
      <dgm:prSet/>
      <dgm:spPr/>
      <dgm:t>
        <a:bodyPr/>
        <a:lstStyle/>
        <a:p>
          <a:endParaRPr lang="en-US"/>
        </a:p>
      </dgm:t>
    </dgm:pt>
    <dgm:pt modelId="{E7F77012-A005-4BB0-B799-8B9FC9266628}">
      <dgm:prSet/>
      <dgm:spPr/>
      <dgm:t>
        <a:bodyPr/>
        <a:lstStyle/>
        <a:p>
          <a:endParaRPr lang="en-US"/>
        </a:p>
      </dgm:t>
    </dgm:pt>
    <dgm:pt modelId="{0D8CE5E1-591F-4361-A9A5-9A3A88329E03}" type="parTrans" cxnId="{C0AA696D-A18C-48C6-BD15-9405BC9D3043}">
      <dgm:prSet/>
      <dgm:spPr/>
      <dgm:t>
        <a:bodyPr/>
        <a:lstStyle/>
        <a:p>
          <a:endParaRPr lang="en-US"/>
        </a:p>
      </dgm:t>
    </dgm:pt>
    <dgm:pt modelId="{4C47F2C6-2AD5-460A-9D64-221ABBC3613C}" type="sibTrans" cxnId="{C0AA696D-A18C-48C6-BD15-9405BC9D3043}">
      <dgm:prSet/>
      <dgm:spPr/>
      <dgm:t>
        <a:bodyPr/>
        <a:lstStyle/>
        <a:p>
          <a:endParaRPr lang="en-US"/>
        </a:p>
      </dgm:t>
    </dgm:pt>
    <dgm:pt modelId="{FA960E9E-4171-BF48-AE0A-7AE3B4632199}" type="pres">
      <dgm:prSet presAssocID="{23CB0DA1-2246-7942-8564-C61D0EFCB335}" presName="cycle" presStyleCnt="0">
        <dgm:presLayoutVars>
          <dgm:chMax val="1"/>
          <dgm:dir/>
          <dgm:animLvl val="ctr"/>
          <dgm:resizeHandles val="exact"/>
        </dgm:presLayoutVars>
      </dgm:prSet>
      <dgm:spPr/>
      <dgm:t>
        <a:bodyPr/>
        <a:lstStyle/>
        <a:p>
          <a:endParaRPr lang="en-US"/>
        </a:p>
      </dgm:t>
    </dgm:pt>
    <dgm:pt modelId="{F748C81D-DD59-E54A-9F91-9975A5B04841}" type="pres">
      <dgm:prSet presAssocID="{03599FB3-0626-0340-A62D-08CF60585EEB}" presName="centerShape" presStyleLbl="node0" presStyleIdx="0" presStyleCnt="1"/>
      <dgm:spPr/>
      <dgm:t>
        <a:bodyPr/>
        <a:lstStyle/>
        <a:p>
          <a:endParaRPr lang="en-US"/>
        </a:p>
      </dgm:t>
    </dgm:pt>
    <dgm:pt modelId="{7662AA9E-BCB9-EE40-90BB-57B355365185}" type="pres">
      <dgm:prSet presAssocID="{B11AC9EA-8561-8B43-B533-1544C88013E2}" presName="parTrans" presStyleLbl="bgSibTrans2D1" presStyleIdx="0" presStyleCnt="4"/>
      <dgm:spPr/>
      <dgm:t>
        <a:bodyPr/>
        <a:lstStyle/>
        <a:p>
          <a:endParaRPr lang="en-US"/>
        </a:p>
      </dgm:t>
    </dgm:pt>
    <dgm:pt modelId="{649F17D9-F8A3-B04F-9940-724000E65E50}" type="pres">
      <dgm:prSet presAssocID="{3E19AB1E-4788-784F-A98B-D1FC00AD4A05}" presName="node" presStyleLbl="node1" presStyleIdx="0" presStyleCnt="4">
        <dgm:presLayoutVars>
          <dgm:bulletEnabled val="1"/>
        </dgm:presLayoutVars>
      </dgm:prSet>
      <dgm:spPr/>
      <dgm:t>
        <a:bodyPr/>
        <a:lstStyle/>
        <a:p>
          <a:endParaRPr lang="en-US"/>
        </a:p>
      </dgm:t>
    </dgm:pt>
    <dgm:pt modelId="{B2053F98-5209-8F4C-9E24-AE46E26820C7}" type="pres">
      <dgm:prSet presAssocID="{702FF89A-785F-4642-B052-FAF85E432B83}" presName="parTrans" presStyleLbl="bgSibTrans2D1" presStyleIdx="1" presStyleCnt="4"/>
      <dgm:spPr/>
      <dgm:t>
        <a:bodyPr/>
        <a:lstStyle/>
        <a:p>
          <a:endParaRPr lang="en-US"/>
        </a:p>
      </dgm:t>
    </dgm:pt>
    <dgm:pt modelId="{732D5F82-864C-B34D-8E09-BC37BD363FC3}" type="pres">
      <dgm:prSet presAssocID="{2C584607-E721-B540-BF90-EAFF2D44F986}" presName="node" presStyleLbl="node1" presStyleIdx="1" presStyleCnt="4">
        <dgm:presLayoutVars>
          <dgm:bulletEnabled val="1"/>
        </dgm:presLayoutVars>
      </dgm:prSet>
      <dgm:spPr/>
      <dgm:t>
        <a:bodyPr/>
        <a:lstStyle/>
        <a:p>
          <a:endParaRPr lang="en-US"/>
        </a:p>
      </dgm:t>
    </dgm:pt>
    <dgm:pt modelId="{FF173BBD-33AC-1444-8D29-FFBEB5D3988A}" type="pres">
      <dgm:prSet presAssocID="{FFAA11EF-545F-F447-A3A3-0523AB2D2C78}" presName="parTrans" presStyleLbl="bgSibTrans2D1" presStyleIdx="2" presStyleCnt="4"/>
      <dgm:spPr/>
      <dgm:t>
        <a:bodyPr/>
        <a:lstStyle/>
        <a:p>
          <a:endParaRPr lang="en-US"/>
        </a:p>
      </dgm:t>
    </dgm:pt>
    <dgm:pt modelId="{9CE7D83B-702A-D248-A796-A285CAA993F4}" type="pres">
      <dgm:prSet presAssocID="{DA058A95-2480-5A46-9C5B-3553DB338DAB}" presName="node" presStyleLbl="node1" presStyleIdx="2" presStyleCnt="4">
        <dgm:presLayoutVars>
          <dgm:bulletEnabled val="1"/>
        </dgm:presLayoutVars>
      </dgm:prSet>
      <dgm:spPr/>
      <dgm:t>
        <a:bodyPr/>
        <a:lstStyle/>
        <a:p>
          <a:endParaRPr lang="en-US"/>
        </a:p>
      </dgm:t>
    </dgm:pt>
    <dgm:pt modelId="{F4BEEA6C-54B7-455E-8207-40C2A45CBDAD}" type="pres">
      <dgm:prSet presAssocID="{2183B0CC-317D-470E-BE4D-6ACF7A1ED715}" presName="parTrans" presStyleLbl="bgSibTrans2D1" presStyleIdx="3" presStyleCnt="4"/>
      <dgm:spPr/>
      <dgm:t>
        <a:bodyPr/>
        <a:lstStyle/>
        <a:p>
          <a:endParaRPr lang="en-US"/>
        </a:p>
      </dgm:t>
    </dgm:pt>
    <dgm:pt modelId="{9448D37E-6D23-43AD-9AE9-EB7752915198}" type="pres">
      <dgm:prSet presAssocID="{C7807E89-8E9D-4BDD-8F69-7851378B9BA9}" presName="node" presStyleLbl="node1" presStyleIdx="3" presStyleCnt="4">
        <dgm:presLayoutVars>
          <dgm:bulletEnabled val="1"/>
        </dgm:presLayoutVars>
      </dgm:prSet>
      <dgm:spPr/>
      <dgm:t>
        <a:bodyPr/>
        <a:lstStyle/>
        <a:p>
          <a:endParaRPr lang="en-US"/>
        </a:p>
      </dgm:t>
    </dgm:pt>
  </dgm:ptLst>
  <dgm:cxnLst>
    <dgm:cxn modelId="{A235EA5A-5D8D-4603-8F6A-F789D6EB5931}" type="presOf" srcId="{B11AC9EA-8561-8B43-B533-1544C88013E2}" destId="{7662AA9E-BCB9-EE40-90BB-57B355365185}" srcOrd="0" destOrd="0" presId="urn:microsoft.com/office/officeart/2005/8/layout/radial4"/>
    <dgm:cxn modelId="{411E9103-34EB-485B-83D0-AE26BCC29C62}" srcId="{03599FB3-0626-0340-A62D-08CF60585EEB}" destId="{C7807E89-8E9D-4BDD-8F69-7851378B9BA9}" srcOrd="3" destOrd="0" parTransId="{2183B0CC-317D-470E-BE4D-6ACF7A1ED715}" sibTransId="{D9210F69-12CF-427A-BC19-EB6B4997E9DD}"/>
    <dgm:cxn modelId="{B2B0A947-8818-4E28-B131-2336AC9BCC14}" type="presOf" srcId="{2C584607-E721-B540-BF90-EAFF2D44F986}" destId="{732D5F82-864C-B34D-8E09-BC37BD363FC3}" srcOrd="0" destOrd="0" presId="urn:microsoft.com/office/officeart/2005/8/layout/radial4"/>
    <dgm:cxn modelId="{A2F82959-1D7F-4C29-B358-F3C4A5B341C8}" type="presOf" srcId="{DA058A95-2480-5A46-9C5B-3553DB338DAB}" destId="{9CE7D83B-702A-D248-A796-A285CAA993F4}" srcOrd="0" destOrd="0" presId="urn:microsoft.com/office/officeart/2005/8/layout/radial4"/>
    <dgm:cxn modelId="{C852FAEA-C94D-41FD-A3E7-78F4F4777D01}" type="presOf" srcId="{702FF89A-785F-4642-B052-FAF85E432B83}" destId="{B2053F98-5209-8F4C-9E24-AE46E26820C7}" srcOrd="0" destOrd="0" presId="urn:microsoft.com/office/officeart/2005/8/layout/radial4"/>
    <dgm:cxn modelId="{63308C75-0776-4BB0-A128-33628ADD4459}" srcId="{23CB0DA1-2246-7942-8564-C61D0EFCB335}" destId="{78CB22D3-4F06-44F0-88B2-C9E7DE59C44A}" srcOrd="1" destOrd="0" parTransId="{38DE5070-EB5D-456D-9C62-1217DB002E56}" sibTransId="{06BB0F1C-0254-4EBE-9217-5104787E7C58}"/>
    <dgm:cxn modelId="{DFAF99C8-01D4-418B-AACD-025A17D95C14}" type="presOf" srcId="{03599FB3-0626-0340-A62D-08CF60585EEB}" destId="{F748C81D-DD59-E54A-9F91-9975A5B04841}" srcOrd="0" destOrd="0" presId="urn:microsoft.com/office/officeart/2005/8/layout/radial4"/>
    <dgm:cxn modelId="{19B0D297-807E-6E4C-892E-B18BC056A643}" srcId="{23CB0DA1-2246-7942-8564-C61D0EFCB335}" destId="{03599FB3-0626-0340-A62D-08CF60585EEB}" srcOrd="0" destOrd="0" parTransId="{1B30648E-ED0A-F647-B08E-54E297E3782C}" sibTransId="{9F707C02-E3F7-D545-AF30-F1C3E537EB20}"/>
    <dgm:cxn modelId="{F313DA8D-8375-AF4F-8E4F-FA4D947A3A4E}" srcId="{03599FB3-0626-0340-A62D-08CF60585EEB}" destId="{3E19AB1E-4788-784F-A98B-D1FC00AD4A05}" srcOrd="0" destOrd="0" parTransId="{B11AC9EA-8561-8B43-B533-1544C88013E2}" sibTransId="{27F94F48-560E-D441-A1EB-FDC1B26CEDCB}"/>
    <dgm:cxn modelId="{C0AA696D-A18C-48C6-BD15-9405BC9D3043}" srcId="{23CB0DA1-2246-7942-8564-C61D0EFCB335}" destId="{E7F77012-A005-4BB0-B799-8B9FC9266628}" srcOrd="2" destOrd="0" parTransId="{0D8CE5E1-591F-4361-A9A5-9A3A88329E03}" sibTransId="{4C47F2C6-2AD5-460A-9D64-221ABBC3613C}"/>
    <dgm:cxn modelId="{895CB585-E0C0-4297-99A3-58701CC0ECA2}" type="presOf" srcId="{C7807E89-8E9D-4BDD-8F69-7851378B9BA9}" destId="{9448D37E-6D23-43AD-9AE9-EB7752915198}" srcOrd="0" destOrd="0" presId="urn:microsoft.com/office/officeart/2005/8/layout/radial4"/>
    <dgm:cxn modelId="{CF22C711-F7FF-754B-8C86-9EB8B9A7C9C2}" srcId="{03599FB3-0626-0340-A62D-08CF60585EEB}" destId="{2C584607-E721-B540-BF90-EAFF2D44F986}" srcOrd="1" destOrd="0" parTransId="{702FF89A-785F-4642-B052-FAF85E432B83}" sibTransId="{52E4F0E9-CB91-6845-905D-B717358C6BB6}"/>
    <dgm:cxn modelId="{07AF0706-0170-7547-9848-D67CEB02DF93}" srcId="{03599FB3-0626-0340-A62D-08CF60585EEB}" destId="{DA058A95-2480-5A46-9C5B-3553DB338DAB}" srcOrd="2" destOrd="0" parTransId="{FFAA11EF-545F-F447-A3A3-0523AB2D2C78}" sibTransId="{5F70FADC-EBC1-6345-9F40-0EFCB9218958}"/>
    <dgm:cxn modelId="{13CBBA2F-4D54-46E6-AA65-4326FD607E8D}" type="presOf" srcId="{23CB0DA1-2246-7942-8564-C61D0EFCB335}" destId="{FA960E9E-4171-BF48-AE0A-7AE3B4632199}" srcOrd="0" destOrd="0" presId="urn:microsoft.com/office/officeart/2005/8/layout/radial4"/>
    <dgm:cxn modelId="{D2492E0C-5219-4E91-BC44-2DD2ABD77158}" type="presOf" srcId="{3E19AB1E-4788-784F-A98B-D1FC00AD4A05}" destId="{649F17D9-F8A3-B04F-9940-724000E65E50}" srcOrd="0" destOrd="0" presId="urn:microsoft.com/office/officeart/2005/8/layout/radial4"/>
    <dgm:cxn modelId="{74194999-656C-4D67-B303-F3E4FA30A31C}" type="presOf" srcId="{2183B0CC-317D-470E-BE4D-6ACF7A1ED715}" destId="{F4BEEA6C-54B7-455E-8207-40C2A45CBDAD}" srcOrd="0" destOrd="0" presId="urn:microsoft.com/office/officeart/2005/8/layout/radial4"/>
    <dgm:cxn modelId="{AC15EE02-38CF-44B2-94A2-75FE38EBFAF0}" type="presOf" srcId="{FFAA11EF-545F-F447-A3A3-0523AB2D2C78}" destId="{FF173BBD-33AC-1444-8D29-FFBEB5D3988A}" srcOrd="0" destOrd="0" presId="urn:microsoft.com/office/officeart/2005/8/layout/radial4"/>
    <dgm:cxn modelId="{E774BAEE-6633-4225-906A-FA227E06ED0B}" type="presParOf" srcId="{FA960E9E-4171-BF48-AE0A-7AE3B4632199}" destId="{F748C81D-DD59-E54A-9F91-9975A5B04841}" srcOrd="0" destOrd="0" presId="urn:microsoft.com/office/officeart/2005/8/layout/radial4"/>
    <dgm:cxn modelId="{C92C133F-9B3E-4D78-B60F-5FF44A237D36}" type="presParOf" srcId="{FA960E9E-4171-BF48-AE0A-7AE3B4632199}" destId="{7662AA9E-BCB9-EE40-90BB-57B355365185}" srcOrd="1" destOrd="0" presId="urn:microsoft.com/office/officeart/2005/8/layout/radial4"/>
    <dgm:cxn modelId="{BDDCDE23-7B90-4FA7-9758-449BC77D06F7}" type="presParOf" srcId="{FA960E9E-4171-BF48-AE0A-7AE3B4632199}" destId="{649F17D9-F8A3-B04F-9940-724000E65E50}" srcOrd="2" destOrd="0" presId="urn:microsoft.com/office/officeart/2005/8/layout/radial4"/>
    <dgm:cxn modelId="{BC018A0C-FC3E-43DE-872F-FBF139A6E0A7}" type="presParOf" srcId="{FA960E9E-4171-BF48-AE0A-7AE3B4632199}" destId="{B2053F98-5209-8F4C-9E24-AE46E26820C7}" srcOrd="3" destOrd="0" presId="urn:microsoft.com/office/officeart/2005/8/layout/radial4"/>
    <dgm:cxn modelId="{E1CA89B7-8E3C-4CDC-9498-AF97BDCE7C19}" type="presParOf" srcId="{FA960E9E-4171-BF48-AE0A-7AE3B4632199}" destId="{732D5F82-864C-B34D-8E09-BC37BD363FC3}" srcOrd="4" destOrd="0" presId="urn:microsoft.com/office/officeart/2005/8/layout/radial4"/>
    <dgm:cxn modelId="{619076AC-091D-4E1D-9CE0-84764938C558}" type="presParOf" srcId="{FA960E9E-4171-BF48-AE0A-7AE3B4632199}" destId="{FF173BBD-33AC-1444-8D29-FFBEB5D3988A}" srcOrd="5" destOrd="0" presId="urn:microsoft.com/office/officeart/2005/8/layout/radial4"/>
    <dgm:cxn modelId="{C42A92CF-1683-488F-95B3-098492E5E332}" type="presParOf" srcId="{FA960E9E-4171-BF48-AE0A-7AE3B4632199}" destId="{9CE7D83B-702A-D248-A796-A285CAA993F4}" srcOrd="6" destOrd="0" presId="urn:microsoft.com/office/officeart/2005/8/layout/radial4"/>
    <dgm:cxn modelId="{92999B78-7869-4B8C-BF53-5AE88BDF0F56}" type="presParOf" srcId="{FA960E9E-4171-BF48-AE0A-7AE3B4632199}" destId="{F4BEEA6C-54B7-455E-8207-40C2A45CBDAD}" srcOrd="7" destOrd="0" presId="urn:microsoft.com/office/officeart/2005/8/layout/radial4"/>
    <dgm:cxn modelId="{EEB3593B-25BA-4804-B414-A692C211E94B}" type="presParOf" srcId="{FA960E9E-4171-BF48-AE0A-7AE3B4632199}" destId="{9448D37E-6D23-43AD-9AE9-EB7752915198}"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E8F4-E600-EF42-B37E-78D97EA98BB3}">
      <dsp:nvSpPr>
        <dsp:cNvPr id="0" name=""/>
        <dsp:cNvSpPr/>
      </dsp:nvSpPr>
      <dsp:spPr>
        <a:xfrm>
          <a:off x="2683954" y="2483023"/>
          <a:ext cx="1985391" cy="1985391"/>
        </a:xfrm>
        <a:prstGeom prst="ellipse">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7375E"/>
              </a:solidFill>
            </a:rPr>
            <a:t>UFR Process for Disaster Recovery Projects</a:t>
          </a:r>
          <a:endParaRPr lang="en-US" sz="2000" kern="1200" dirty="0">
            <a:solidFill>
              <a:srgbClr val="17375E"/>
            </a:solidFill>
          </a:endParaRPr>
        </a:p>
      </dsp:txBody>
      <dsp:txXfrm>
        <a:off x="2974708" y="2773777"/>
        <a:ext cx="1403883" cy="1403883"/>
      </dsp:txXfrm>
    </dsp:sp>
    <dsp:sp modelId="{007176F1-69F1-1243-A86A-25D4E800C4FC}">
      <dsp:nvSpPr>
        <dsp:cNvPr id="0" name=""/>
        <dsp:cNvSpPr/>
      </dsp:nvSpPr>
      <dsp:spPr>
        <a:xfrm rot="11700000">
          <a:off x="914735" y="2685202"/>
          <a:ext cx="1735063" cy="565836"/>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56DFB5-009B-AE41-8697-82A76F473250}">
      <dsp:nvSpPr>
        <dsp:cNvPr id="0" name=""/>
        <dsp:cNvSpPr/>
      </dsp:nvSpPr>
      <dsp:spPr>
        <a:xfrm>
          <a:off x="1235" y="1989138"/>
          <a:ext cx="1886121" cy="150889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7375E"/>
              </a:solidFill>
            </a:rPr>
            <a:t>UFR Steering Group</a:t>
          </a:r>
          <a:endParaRPr lang="en-US" sz="2000" kern="1200" dirty="0">
            <a:solidFill>
              <a:srgbClr val="17375E"/>
            </a:solidFill>
          </a:endParaRPr>
        </a:p>
      </dsp:txBody>
      <dsp:txXfrm>
        <a:off x="45429" y="2033332"/>
        <a:ext cx="1797733" cy="1420509"/>
      </dsp:txXfrm>
    </dsp:sp>
    <dsp:sp modelId="{8FE049B6-93F6-4545-9ADD-27411E51BF66}">
      <dsp:nvSpPr>
        <dsp:cNvPr id="0" name=""/>
        <dsp:cNvSpPr/>
      </dsp:nvSpPr>
      <dsp:spPr>
        <a:xfrm rot="14700000">
          <a:off x="1980275" y="1415341"/>
          <a:ext cx="1735063" cy="565836"/>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BC23D2F-E68B-4D43-A600-4C50603570DF}">
      <dsp:nvSpPr>
        <dsp:cNvPr id="0" name=""/>
        <dsp:cNvSpPr/>
      </dsp:nvSpPr>
      <dsp:spPr>
        <a:xfrm>
          <a:off x="1538111" y="157560"/>
          <a:ext cx="1886121" cy="1508897"/>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7375E"/>
              </a:solidFill>
            </a:rPr>
            <a:t>UFR Working Group</a:t>
          </a:r>
          <a:endParaRPr lang="en-US" sz="2000" kern="1200" dirty="0">
            <a:solidFill>
              <a:srgbClr val="17375E"/>
            </a:solidFill>
          </a:endParaRPr>
        </a:p>
      </dsp:txBody>
      <dsp:txXfrm>
        <a:off x="1582305" y="201754"/>
        <a:ext cx="1797733" cy="1420509"/>
      </dsp:txXfrm>
    </dsp:sp>
    <dsp:sp modelId="{4FFB6610-46CD-454B-8D04-CAD1617ADCDD}">
      <dsp:nvSpPr>
        <dsp:cNvPr id="0" name=""/>
        <dsp:cNvSpPr/>
      </dsp:nvSpPr>
      <dsp:spPr>
        <a:xfrm rot="17700000">
          <a:off x="3637961" y="1415341"/>
          <a:ext cx="1735063" cy="565836"/>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4A6A16-300C-FF40-AB52-9AA8C59ABD1E}">
      <dsp:nvSpPr>
        <dsp:cNvPr id="0" name=""/>
        <dsp:cNvSpPr/>
      </dsp:nvSpPr>
      <dsp:spPr>
        <a:xfrm>
          <a:off x="3929066" y="157560"/>
          <a:ext cx="1886121" cy="1508897"/>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7375E"/>
              </a:solidFill>
              <a:latin typeface="Arial" charset="0"/>
              <a:ea typeface="ＭＳ Ｐゴシック" charset="0"/>
              <a:cs typeface="ＭＳ Ｐゴシック" charset="0"/>
            </a:rPr>
            <a:t>National UFR Coordinator</a:t>
          </a:r>
          <a:endParaRPr lang="en-US" sz="2000" kern="1200" dirty="0">
            <a:solidFill>
              <a:srgbClr val="17375E"/>
            </a:solidFill>
          </a:endParaRPr>
        </a:p>
      </dsp:txBody>
      <dsp:txXfrm>
        <a:off x="3973260" y="201754"/>
        <a:ext cx="1797733" cy="1420509"/>
      </dsp:txXfrm>
    </dsp:sp>
    <dsp:sp modelId="{29A650C6-A898-B746-B9BC-5DA701C4BAA9}">
      <dsp:nvSpPr>
        <dsp:cNvPr id="0" name=""/>
        <dsp:cNvSpPr/>
      </dsp:nvSpPr>
      <dsp:spPr>
        <a:xfrm rot="20700000">
          <a:off x="4703501" y="2685202"/>
          <a:ext cx="1735063" cy="565836"/>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46942E-7C38-9E41-AD18-8F3D9AD3A024}">
      <dsp:nvSpPr>
        <dsp:cNvPr id="0" name=""/>
        <dsp:cNvSpPr/>
      </dsp:nvSpPr>
      <dsp:spPr>
        <a:xfrm>
          <a:off x="5465943" y="1989138"/>
          <a:ext cx="1886121" cy="1508897"/>
        </a:xfrm>
        <a:prstGeom prst="roundRect">
          <a:avLst>
            <a:gd name="adj" fmla="val 10000"/>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7375E"/>
              </a:solidFill>
            </a:rPr>
            <a:t>Recovery Support Function Leadership Group </a:t>
          </a:r>
        </a:p>
      </dsp:txBody>
      <dsp:txXfrm>
        <a:off x="5510137" y="2033332"/>
        <a:ext cx="1797733" cy="1420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8C81D-DD59-E54A-9F91-9975A5B04841}">
      <dsp:nvSpPr>
        <dsp:cNvPr id="0" name=""/>
        <dsp:cNvSpPr/>
      </dsp:nvSpPr>
      <dsp:spPr>
        <a:xfrm>
          <a:off x="2849379" y="2623465"/>
          <a:ext cx="2107760" cy="2107760"/>
        </a:xfrm>
        <a:prstGeom prst="ellipse">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rgbClr val="17375E"/>
              </a:solidFill>
            </a:rPr>
            <a:t>UFR Process for Disaster Recovery Projects</a:t>
          </a:r>
          <a:endParaRPr lang="en-US" sz="2200" kern="1200" dirty="0"/>
        </a:p>
      </dsp:txBody>
      <dsp:txXfrm>
        <a:off x="3158053" y="2932139"/>
        <a:ext cx="1490412" cy="1490412"/>
      </dsp:txXfrm>
    </dsp:sp>
    <dsp:sp modelId="{7662AA9E-BCB9-EE40-90BB-57B355365185}">
      <dsp:nvSpPr>
        <dsp:cNvPr id="0" name=""/>
        <dsp:cNvSpPr/>
      </dsp:nvSpPr>
      <dsp:spPr>
        <a:xfrm rot="11700000">
          <a:off x="971114" y="2838105"/>
          <a:ext cx="1842003" cy="600711"/>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9F17D9-F8A3-B04F-9940-724000E65E50}">
      <dsp:nvSpPr>
        <dsp:cNvPr id="0" name=""/>
        <dsp:cNvSpPr/>
      </dsp:nvSpPr>
      <dsp:spPr>
        <a:xfrm>
          <a:off x="1311" y="2099140"/>
          <a:ext cx="2002372" cy="160189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3175">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solidFill>
                <a:srgbClr val="17375E"/>
              </a:solidFill>
            </a:rPr>
            <a:t>UFR Advisor</a:t>
          </a:r>
          <a:endParaRPr lang="en-US" sz="2500" kern="1200" dirty="0">
            <a:solidFill>
              <a:srgbClr val="17375E"/>
            </a:solidFill>
          </a:endParaRPr>
        </a:p>
      </dsp:txBody>
      <dsp:txXfrm>
        <a:off x="48229" y="2146058"/>
        <a:ext cx="1908536" cy="1508061"/>
      </dsp:txXfrm>
    </dsp:sp>
    <dsp:sp modelId="{B2053F98-5209-8F4C-9E24-AE46E26820C7}">
      <dsp:nvSpPr>
        <dsp:cNvPr id="0" name=""/>
        <dsp:cNvSpPr/>
      </dsp:nvSpPr>
      <dsp:spPr>
        <a:xfrm rot="14700000">
          <a:off x="2102329" y="1489977"/>
          <a:ext cx="1842003" cy="600711"/>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2D5F82-864C-B34D-8E09-BC37BD363FC3}">
      <dsp:nvSpPr>
        <dsp:cNvPr id="0" name=""/>
        <dsp:cNvSpPr/>
      </dsp:nvSpPr>
      <dsp:spPr>
        <a:xfrm>
          <a:off x="1632912" y="154673"/>
          <a:ext cx="2002372" cy="1601897"/>
        </a:xfrm>
        <a:prstGeom prst="roundRect">
          <a:avLst>
            <a:gd name="adj" fmla="val 1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solidFill>
                <a:srgbClr val="17375E"/>
              </a:solidFill>
            </a:rPr>
            <a:t>EHP Practitioners</a:t>
          </a:r>
          <a:endParaRPr lang="en-US" sz="2500" kern="1200" dirty="0">
            <a:solidFill>
              <a:srgbClr val="17375E"/>
            </a:solidFill>
          </a:endParaRPr>
        </a:p>
      </dsp:txBody>
      <dsp:txXfrm>
        <a:off x="1679830" y="201591"/>
        <a:ext cx="1908536" cy="1508061"/>
      </dsp:txXfrm>
    </dsp:sp>
    <dsp:sp modelId="{FF173BBD-33AC-1444-8D29-FFBEB5D3988A}">
      <dsp:nvSpPr>
        <dsp:cNvPr id="0" name=""/>
        <dsp:cNvSpPr/>
      </dsp:nvSpPr>
      <dsp:spPr>
        <a:xfrm rot="17700000">
          <a:off x="3862186" y="1489977"/>
          <a:ext cx="1842003" cy="600711"/>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E7D83B-702A-D248-A796-A285CAA993F4}">
      <dsp:nvSpPr>
        <dsp:cNvPr id="0" name=""/>
        <dsp:cNvSpPr/>
      </dsp:nvSpPr>
      <dsp:spPr>
        <a:xfrm>
          <a:off x="4171234" y="154673"/>
          <a:ext cx="2002372" cy="1601897"/>
        </a:xfrm>
        <a:prstGeom prst="roundRect">
          <a:avLst>
            <a:gd name="adj" fmla="val 10000"/>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solidFill>
                <a:srgbClr val="17375E"/>
              </a:solidFill>
            </a:rPr>
            <a:t>Applicants</a:t>
          </a:r>
          <a:endParaRPr lang="en-US" sz="2500" kern="1200" dirty="0">
            <a:solidFill>
              <a:srgbClr val="17375E"/>
            </a:solidFill>
          </a:endParaRPr>
        </a:p>
      </dsp:txBody>
      <dsp:txXfrm>
        <a:off x="4218152" y="201591"/>
        <a:ext cx="1908536" cy="1508061"/>
      </dsp:txXfrm>
    </dsp:sp>
    <dsp:sp modelId="{F4BEEA6C-54B7-455E-8207-40C2A45CBDAD}">
      <dsp:nvSpPr>
        <dsp:cNvPr id="0" name=""/>
        <dsp:cNvSpPr/>
      </dsp:nvSpPr>
      <dsp:spPr>
        <a:xfrm rot="20700000">
          <a:off x="4993400" y="2838105"/>
          <a:ext cx="1842003" cy="600711"/>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48D37E-6D23-43AD-9AE9-EB7752915198}">
      <dsp:nvSpPr>
        <dsp:cNvPr id="0" name=""/>
        <dsp:cNvSpPr/>
      </dsp:nvSpPr>
      <dsp:spPr>
        <a:xfrm>
          <a:off x="5802835" y="2099140"/>
          <a:ext cx="2002372" cy="1601897"/>
        </a:xfrm>
        <a:prstGeom prst="roundRect">
          <a:avLst>
            <a:gd name="adj" fmla="val 10000"/>
          </a:avLst>
        </a:prstGeom>
        <a:solidFill>
          <a:schemeClr val="accent4">
            <a:lumMod val="40000"/>
            <a:lumOff val="60000"/>
          </a:schemeClr>
        </a:solidFill>
        <a:ln w="952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2">
                  <a:lumMod val="75000"/>
                </a:schemeClr>
              </a:solidFill>
            </a:rPr>
            <a:t>Tribes*</a:t>
          </a:r>
          <a:endParaRPr lang="en-US" sz="2500" kern="1200" dirty="0">
            <a:solidFill>
              <a:schemeClr val="tx2">
                <a:lumMod val="75000"/>
              </a:schemeClr>
            </a:solidFill>
          </a:endParaRPr>
        </a:p>
      </dsp:txBody>
      <dsp:txXfrm>
        <a:off x="5849753" y="2146058"/>
        <a:ext cx="1908536" cy="150806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4821"/>
          </a:xfrm>
          <a:prstGeom prst="rect">
            <a:avLst/>
          </a:prstGeom>
          <a:noFill/>
          <a:ln w="9525">
            <a:noFill/>
            <a:miter lim="800000"/>
            <a:headEnd/>
            <a:tailEnd/>
          </a:ln>
          <a:effectLst/>
        </p:spPr>
        <p:txBody>
          <a:bodyPr vert="horz" wrap="square" lIns="93139" tIns="46570" rIns="93139" bIns="46570" numCol="1" anchor="t" anchorCtr="0" compatLnSpc="1">
            <a:prstTxWarp prst="textNoShape">
              <a:avLst/>
            </a:prstTxWarp>
          </a:bodyPr>
          <a:lstStyle>
            <a:lvl1pPr defTabSz="930212" eaLnBrk="0" hangingPunct="0">
              <a:spcBef>
                <a:spcPct val="0"/>
              </a:spcBef>
              <a:defRPr sz="1200">
                <a:latin typeface="Times" pitchFamily="-1" charset="0"/>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3972560" y="0"/>
            <a:ext cx="3037840" cy="464821"/>
          </a:xfrm>
          <a:prstGeom prst="rect">
            <a:avLst/>
          </a:prstGeom>
          <a:noFill/>
          <a:ln w="9525">
            <a:noFill/>
            <a:miter lim="800000"/>
            <a:headEnd/>
            <a:tailEnd/>
          </a:ln>
          <a:effectLst/>
        </p:spPr>
        <p:txBody>
          <a:bodyPr vert="horz" wrap="square" lIns="93139" tIns="46570" rIns="93139" bIns="46570" numCol="1" anchor="t" anchorCtr="0" compatLnSpc="1">
            <a:prstTxWarp prst="textNoShape">
              <a:avLst/>
            </a:prstTxWarp>
          </a:bodyPr>
          <a:lstStyle>
            <a:lvl1pPr algn="r" defTabSz="930212" eaLnBrk="0" hangingPunct="0">
              <a:spcBef>
                <a:spcPct val="0"/>
              </a:spcBef>
              <a:defRPr sz="1200">
                <a:latin typeface="Times" pitchFamily="-1" charset="0"/>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0" y="8831580"/>
            <a:ext cx="3037840" cy="464821"/>
          </a:xfrm>
          <a:prstGeom prst="rect">
            <a:avLst/>
          </a:prstGeom>
          <a:noFill/>
          <a:ln w="9525">
            <a:noFill/>
            <a:miter lim="800000"/>
            <a:headEnd/>
            <a:tailEnd/>
          </a:ln>
          <a:effectLst/>
        </p:spPr>
        <p:txBody>
          <a:bodyPr vert="horz" wrap="square" lIns="93139" tIns="46570" rIns="93139" bIns="46570" numCol="1" anchor="b" anchorCtr="0" compatLnSpc="1">
            <a:prstTxWarp prst="textNoShape">
              <a:avLst/>
            </a:prstTxWarp>
          </a:bodyPr>
          <a:lstStyle>
            <a:lvl1pPr defTabSz="930212" eaLnBrk="0" hangingPunct="0">
              <a:spcBef>
                <a:spcPct val="0"/>
              </a:spcBef>
              <a:defRPr sz="1200">
                <a:latin typeface="Times" pitchFamily="-1" charset="0"/>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3972560" y="8831580"/>
            <a:ext cx="3037840" cy="464821"/>
          </a:xfrm>
          <a:prstGeom prst="rect">
            <a:avLst/>
          </a:prstGeom>
          <a:noFill/>
          <a:ln w="9525">
            <a:noFill/>
            <a:miter lim="800000"/>
            <a:headEnd/>
            <a:tailEnd/>
          </a:ln>
          <a:effectLst/>
        </p:spPr>
        <p:txBody>
          <a:bodyPr vert="horz" wrap="square" lIns="93139" tIns="46570" rIns="93139" bIns="46570" numCol="1" anchor="b" anchorCtr="0" compatLnSpc="1">
            <a:prstTxWarp prst="textNoShape">
              <a:avLst/>
            </a:prstTxWarp>
          </a:bodyPr>
          <a:lstStyle>
            <a:lvl1pPr algn="r" defTabSz="929503" eaLnBrk="0" hangingPunct="0">
              <a:defRPr sz="1200" smtClean="0">
                <a:latin typeface="Times" panose="02020603050405020304" pitchFamily="18" charset="0"/>
                <a:cs typeface="Arial" panose="020B0604020202020204" pitchFamily="34" charset="0"/>
              </a:defRPr>
            </a:lvl1pPr>
          </a:lstStyle>
          <a:p>
            <a:pPr>
              <a:defRPr/>
            </a:pPr>
            <a:fld id="{431E7260-A1E7-4111-BDFB-CABF9FA15C40}" type="slidenum">
              <a:rPr lang="en-US" altLang="en-US"/>
              <a:pPr>
                <a:defRPr/>
              </a:pPr>
              <a:t>‹#›</a:t>
            </a:fld>
            <a:endParaRPr lang="en-US" altLang="en-US"/>
          </a:p>
        </p:txBody>
      </p:sp>
    </p:spTree>
    <p:extLst>
      <p:ext uri="{BB962C8B-B14F-4D97-AF65-F5344CB8AC3E}">
        <p14:creationId xmlns:p14="http://schemas.microsoft.com/office/powerpoint/2010/main" val="4292569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14954" cy="454061"/>
          </a:xfrm>
          <a:prstGeom prst="rect">
            <a:avLst/>
          </a:prstGeom>
          <a:noFill/>
          <a:ln w="9525">
            <a:noFill/>
            <a:miter lim="800000"/>
            <a:headEnd/>
            <a:tailEnd/>
          </a:ln>
          <a:effectLst/>
        </p:spPr>
        <p:txBody>
          <a:bodyPr vert="horz" wrap="square" lIns="90558" tIns="45279" rIns="90558" bIns="45279" numCol="1" anchor="t" anchorCtr="0" compatLnSpc="1">
            <a:prstTxWarp prst="textNoShape">
              <a:avLst/>
            </a:prstTxWarp>
          </a:bodyPr>
          <a:lstStyle>
            <a:lvl1pPr defTabSz="906402" eaLnBrk="0" hangingPunct="0">
              <a:spcBef>
                <a:spcPct val="0"/>
              </a:spcBef>
              <a:defRPr sz="1200">
                <a:latin typeface="Times" pitchFamily="-1"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995447" y="0"/>
            <a:ext cx="3014953" cy="454061"/>
          </a:xfrm>
          <a:prstGeom prst="rect">
            <a:avLst/>
          </a:prstGeom>
          <a:noFill/>
          <a:ln w="9525">
            <a:noFill/>
            <a:miter lim="800000"/>
            <a:headEnd/>
            <a:tailEnd/>
          </a:ln>
          <a:effectLst/>
        </p:spPr>
        <p:txBody>
          <a:bodyPr vert="horz" wrap="square" lIns="90558" tIns="45279" rIns="90558" bIns="45279" numCol="1" anchor="t" anchorCtr="0" compatLnSpc="1">
            <a:prstTxWarp prst="textNoShape">
              <a:avLst/>
            </a:prstTxWarp>
          </a:bodyPr>
          <a:lstStyle>
            <a:lvl1pPr algn="r" defTabSz="906402" eaLnBrk="0" hangingPunct="0">
              <a:spcBef>
                <a:spcPct val="0"/>
              </a:spcBef>
              <a:defRPr sz="1200">
                <a:latin typeface="Times" pitchFamily="-1" charset="0"/>
                <a:ea typeface="+mn-ea"/>
                <a:cs typeface="+mn-cs"/>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27138" y="681038"/>
            <a:ext cx="4632325" cy="347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04608" y="4383512"/>
            <a:ext cx="5201187" cy="4230723"/>
          </a:xfrm>
          <a:prstGeom prst="rect">
            <a:avLst/>
          </a:prstGeom>
          <a:noFill/>
          <a:ln w="9525">
            <a:noFill/>
            <a:miter lim="800000"/>
            <a:headEnd/>
            <a:tailEnd/>
          </a:ln>
          <a:effectLst/>
        </p:spPr>
        <p:txBody>
          <a:bodyPr vert="horz" wrap="square" lIns="90558" tIns="45279" rIns="90558" bIns="452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42342"/>
            <a:ext cx="3014954" cy="451908"/>
          </a:xfrm>
          <a:prstGeom prst="rect">
            <a:avLst/>
          </a:prstGeom>
          <a:noFill/>
          <a:ln w="9525">
            <a:noFill/>
            <a:miter lim="800000"/>
            <a:headEnd/>
            <a:tailEnd/>
          </a:ln>
          <a:effectLst/>
        </p:spPr>
        <p:txBody>
          <a:bodyPr vert="horz" wrap="square" lIns="90558" tIns="45279" rIns="90558" bIns="45279" numCol="1" anchor="b" anchorCtr="0" compatLnSpc="1">
            <a:prstTxWarp prst="textNoShape">
              <a:avLst/>
            </a:prstTxWarp>
          </a:bodyPr>
          <a:lstStyle>
            <a:lvl1pPr defTabSz="906402" eaLnBrk="0" hangingPunct="0">
              <a:spcBef>
                <a:spcPct val="0"/>
              </a:spcBef>
              <a:defRPr sz="1200">
                <a:latin typeface="Times" pitchFamily="-1"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995447" y="8842342"/>
            <a:ext cx="3014953" cy="451908"/>
          </a:xfrm>
          <a:prstGeom prst="rect">
            <a:avLst/>
          </a:prstGeom>
          <a:noFill/>
          <a:ln w="9525">
            <a:noFill/>
            <a:miter lim="800000"/>
            <a:headEnd/>
            <a:tailEnd/>
          </a:ln>
          <a:effectLst/>
        </p:spPr>
        <p:txBody>
          <a:bodyPr vert="horz" wrap="square" lIns="90558" tIns="45279" rIns="90558" bIns="45279" numCol="1" anchor="b" anchorCtr="0" compatLnSpc="1">
            <a:prstTxWarp prst="textNoShape">
              <a:avLst/>
            </a:prstTxWarp>
          </a:bodyPr>
          <a:lstStyle>
            <a:lvl1pPr algn="r" defTabSz="905382" eaLnBrk="0" hangingPunct="0">
              <a:defRPr sz="1200" smtClean="0">
                <a:latin typeface="Times" panose="02020603050405020304" pitchFamily="18" charset="0"/>
                <a:cs typeface="Arial" panose="020B0604020202020204" pitchFamily="34" charset="0"/>
              </a:defRPr>
            </a:lvl1pPr>
          </a:lstStyle>
          <a:p>
            <a:pPr>
              <a:defRPr/>
            </a:pPr>
            <a:fld id="{811E9D54-E700-46E1-891D-5F61C5CC7DF8}" type="slidenum">
              <a:rPr lang="en-US" altLang="en-US"/>
              <a:pPr>
                <a:defRPr/>
              </a:pPr>
              <a:t>‹#›</a:t>
            </a:fld>
            <a:endParaRPr lang="en-US" altLang="en-US"/>
          </a:p>
        </p:txBody>
      </p:sp>
    </p:spTree>
    <p:extLst>
      <p:ext uri="{BB962C8B-B14F-4D97-AF65-F5344CB8AC3E}">
        <p14:creationId xmlns:p14="http://schemas.microsoft.com/office/powerpoint/2010/main" val="35047896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82688" y="698500"/>
            <a:ext cx="4645025" cy="3484563"/>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j-lt"/>
                <a:ea typeface="ＭＳ Ｐゴシック" panose="020B0600070205080204" pitchFamily="34" charset="-128"/>
              </a:rPr>
              <a:t>This presentation has been prepared and endorsed by the Unified Federal Review (UFR) Steering Group, which is responsible for oversight and implementation of the UFR Process. We thank you for your willingness to review and share these</a:t>
            </a:r>
            <a:r>
              <a:rPr lang="en-US" altLang="en-US" baseline="0" dirty="0" smtClean="0">
                <a:latin typeface="+mj-lt"/>
                <a:ea typeface="ＭＳ Ｐゴシック" panose="020B0600070205080204" pitchFamily="34" charset="-128"/>
              </a:rPr>
              <a:t> materials. We ho</a:t>
            </a:r>
            <a:r>
              <a:rPr lang="en-US" altLang="en-US" dirty="0" smtClean="0">
                <a:latin typeface="+mj-lt"/>
                <a:ea typeface="ＭＳ Ｐゴシック" panose="020B0600070205080204" pitchFamily="34" charset="-128"/>
              </a:rPr>
              <a:t>pe that this presentation will be beneficial and provide you with information that you can share with your peers during future recovery efforts. </a:t>
            </a:r>
          </a:p>
          <a:p>
            <a:endParaRPr lang="en-US" altLang="en-US" dirty="0" smtClean="0">
              <a:latin typeface="Times" panose="02020603050405020304" pitchFamily="18" charset="0"/>
              <a:ea typeface="ＭＳ Ｐゴシック" panose="020B0600070205080204" pitchFamily="34" charset="-128"/>
            </a:endParaRPr>
          </a:p>
          <a:p>
            <a:endParaRPr lang="en-US" altLang="en-US" dirty="0" smtClean="0">
              <a:latin typeface="Times" panose="02020603050405020304" pitchFamily="18" charset="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latin typeface="+mj-lt"/>
              </a:rPr>
              <a:t>Background photo:</a:t>
            </a:r>
            <a:r>
              <a:rPr lang="en-US" sz="1200" i="1" baseline="0" dirty="0" smtClean="0">
                <a:latin typeface="+mj-lt"/>
              </a:rPr>
              <a:t> </a:t>
            </a:r>
            <a:r>
              <a:rPr lang="en-US" sz="1200" dirty="0" smtClean="0">
                <a:latin typeface="+mj-lt"/>
              </a:rPr>
              <a:t>Nov. 2012. An aerial view of damage caused by the storm surge of Hurricane Sandy on the coastline of New York. Photo credit Jocelyn </a:t>
            </a:r>
            <a:r>
              <a:rPr lang="en-US" sz="1200" dirty="0" err="1" smtClean="0">
                <a:latin typeface="+mj-lt"/>
              </a:rPr>
              <a:t>Augustino</a:t>
            </a:r>
            <a:r>
              <a:rPr lang="en-US" sz="1200" dirty="0" smtClean="0">
                <a:latin typeface="+mj-lt"/>
              </a:rPr>
              <a:t>, FEMA.</a:t>
            </a:r>
          </a:p>
          <a:p>
            <a:endParaRPr lang="en-US" altLang="en-US" dirty="0" smtClean="0">
              <a:latin typeface="Times" panose="02020603050405020304" pitchFamily="18"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DD512BA1-B899-4C4F-9B23-5924A42B7E61}" type="slidenum">
              <a:rPr lang="en-US" altLang="en-US">
                <a:solidFill>
                  <a:srgbClr val="000000"/>
                </a:solidFill>
              </a:rPr>
              <a:pPr>
                <a:spcBef>
                  <a:spcPct val="0"/>
                </a:spcBef>
              </a:pPr>
              <a:t>1</a:t>
            </a:fld>
            <a:endParaRPr lang="en-US" altLang="en-US">
              <a:solidFill>
                <a:srgbClr val="000000"/>
              </a:solidFill>
            </a:endParaRPr>
          </a:p>
        </p:txBody>
      </p:sp>
    </p:spTree>
    <p:extLst>
      <p:ext uri="{BB962C8B-B14F-4D97-AF65-F5344CB8AC3E}">
        <p14:creationId xmlns:p14="http://schemas.microsoft.com/office/powerpoint/2010/main" val="29171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dirty="0" smtClean="0">
                <a:latin typeface="+mn-lt"/>
                <a:ea typeface="ＭＳ Ｐゴシック" pitchFamily="34" charset="-128"/>
              </a:rPr>
              <a:t>The UFR Advisor is the field-level position that is fully devoted to the UFR Process, when deployed. The UFR Advisor coordinates EHP compliance </a:t>
            </a:r>
            <a:r>
              <a:rPr lang="en-US" altLang="en-US" i="1" u="sng" dirty="0" smtClean="0">
                <a:latin typeface="+mn-lt"/>
                <a:ea typeface="ＭＳ Ｐゴシック" pitchFamily="34" charset="-128"/>
              </a:rPr>
              <a:t>across</a:t>
            </a:r>
            <a:r>
              <a:rPr lang="en-US" altLang="en-US" dirty="0" smtClean="0">
                <a:latin typeface="+mn-lt"/>
                <a:ea typeface="ＭＳ Ｐゴシック" pitchFamily="34" charset="-128"/>
              </a:rPr>
              <a:t> federal agencies, provides expertise for the implementation of the UFR Process and recommends Tools and Mechanisms for the specific disaster event. </a:t>
            </a:r>
          </a:p>
          <a:p>
            <a:pPr marL="0" lvl="1"/>
            <a:r>
              <a:rPr lang="en-US" altLang="en-US" dirty="0" smtClean="0">
                <a:latin typeface="+mn-lt"/>
                <a:ea typeface="ＭＳ Ｐゴシック" pitchFamily="34" charset="-128"/>
              </a:rPr>
              <a:t>The UFR Advisor works closely with FEMA</a:t>
            </a:r>
            <a:r>
              <a:rPr lang="ja-JP" altLang="en-US" dirty="0" smtClean="0">
                <a:latin typeface="+mn-lt"/>
                <a:ea typeface="ＭＳ Ｐゴシック" pitchFamily="34" charset="-128"/>
              </a:rPr>
              <a:t>’</a:t>
            </a:r>
            <a:r>
              <a:rPr lang="en-US" altLang="ja-JP" dirty="0" smtClean="0">
                <a:latin typeface="+mn-lt"/>
                <a:ea typeface="ＭＳ Ｐゴシック" pitchFamily="34" charset="-128"/>
              </a:rPr>
              <a:t>s </a:t>
            </a:r>
            <a:r>
              <a:rPr lang="en-US" altLang="en-US" dirty="0" smtClean="0">
                <a:latin typeface="+mn-lt"/>
                <a:ea typeface="ＭＳ Ｐゴシック" pitchFamily="34" charset="-128"/>
              </a:rPr>
              <a:t>Environmental and Historic Preservation Advisor, who is </a:t>
            </a:r>
            <a:r>
              <a:rPr lang="en-US" altLang="ja-JP" dirty="0" smtClean="0">
                <a:latin typeface="+mn-lt"/>
                <a:ea typeface="ＭＳ Ｐゴシック" pitchFamily="34" charset="-128"/>
              </a:rPr>
              <a:t>leader for FEMA’s EHP compliance and reviews at the Joint Field Office (JFO) and/or recovery office, and also coordinates with other federal, state,</a:t>
            </a:r>
            <a:r>
              <a:rPr lang="en-US" altLang="ja-JP" baseline="0" dirty="0" smtClean="0">
                <a:latin typeface="+mn-lt"/>
                <a:ea typeface="ＭＳ Ｐゴシック" pitchFamily="34" charset="-128"/>
              </a:rPr>
              <a:t> tribal and local </a:t>
            </a:r>
            <a:r>
              <a:rPr lang="en-US" altLang="ja-JP" dirty="0" smtClean="0">
                <a:latin typeface="+mn-lt"/>
                <a:ea typeface="ＭＳ Ｐゴシック" pitchFamily="34" charset="-128"/>
              </a:rPr>
              <a:t>agencies</a:t>
            </a:r>
            <a:r>
              <a:rPr lang="ja-JP" altLang="en-US" dirty="0" smtClean="0">
                <a:latin typeface="+mn-lt"/>
                <a:ea typeface="ＭＳ Ｐゴシック" pitchFamily="34" charset="-128"/>
              </a:rPr>
              <a:t>’</a:t>
            </a:r>
            <a:r>
              <a:rPr lang="en-US" altLang="ja-JP" dirty="0" smtClean="0">
                <a:latin typeface="+mn-lt"/>
                <a:ea typeface="ＭＳ Ｐゴシック" pitchFamily="34" charset="-128"/>
              </a:rPr>
              <a:t> regional and local representatives. </a:t>
            </a:r>
          </a:p>
          <a:p>
            <a:pPr marL="171450" lvl="1" indent="-171450">
              <a:buFont typeface="Arial" panose="020B0604020202020204" pitchFamily="34" charset="0"/>
              <a:buChar char="•"/>
            </a:pPr>
            <a:r>
              <a:rPr lang="en-US" altLang="ja-JP" dirty="0" smtClean="0">
                <a:latin typeface="+mn-lt"/>
                <a:ea typeface="ＭＳ Ｐゴシック" pitchFamily="34" charset="-128"/>
              </a:rPr>
              <a:t>Note the UFR Advisor, when deployed, enhances the capabilities of the FEMA EHP Advisor. The EHP Advisor maintains all of his or her responsibilities. </a:t>
            </a:r>
          </a:p>
          <a:p>
            <a:pPr marL="171450" lvl="1" indent="-171450">
              <a:buFont typeface="Arial" panose="020B0604020202020204" pitchFamily="34" charset="0"/>
              <a:buChar char="•"/>
            </a:pPr>
            <a:r>
              <a:rPr lang="en-US" altLang="en-US" dirty="0">
                <a:latin typeface="+mn-lt"/>
                <a:ea typeface="ＭＳ Ｐゴシック" pitchFamily="34" charset="-128"/>
              </a:rPr>
              <a:t>Note the EHP Advisor serves as the leader for FEMA’s EHP reviews and compliance programs at the JFO and/or recovery office and supports disaster recovery leadership in carrying out EHP functions. The EHP Advisor is familiar with Tools and Mechanisms and prepared to implement them even absent a UFR Advisor.</a:t>
            </a:r>
          </a:p>
          <a:p>
            <a:pPr marL="0" lvl="1"/>
            <a:endParaRPr lang="en-US" altLang="ja-JP" dirty="0" smtClean="0">
              <a:latin typeface="+mn-lt"/>
              <a:ea typeface="ＭＳ Ｐゴシック" pitchFamily="34" charset="-128"/>
            </a:endParaRPr>
          </a:p>
          <a:p>
            <a:pPr marL="0" lvl="1"/>
            <a:r>
              <a:rPr lang="en-US" altLang="ja-JP" dirty="0" smtClean="0">
                <a:latin typeface="+mn-lt"/>
                <a:ea typeface="ＭＳ Ｐゴシック" pitchFamily="34" charset="-128"/>
              </a:rPr>
              <a:t>The UFR Advisor  position will usually be filled by a FEMA employee; however, if one is not available, FEMA will request support from the Natural and Cultural Resources Recovery Support Function, led</a:t>
            </a:r>
            <a:r>
              <a:rPr lang="en-US" altLang="ja-JP" baseline="0" dirty="0" smtClean="0">
                <a:latin typeface="+mn-lt"/>
                <a:ea typeface="ＭＳ Ｐゴシック" pitchFamily="34" charset="-128"/>
              </a:rPr>
              <a:t> by the Department of the Interior</a:t>
            </a:r>
            <a:r>
              <a:rPr lang="en-US" altLang="ja-JP" dirty="0" smtClean="0">
                <a:latin typeface="+mn-lt"/>
                <a:ea typeface="ＭＳ Ｐゴシック" pitchFamily="34" charset="-128"/>
              </a:rPr>
              <a:t>. </a:t>
            </a:r>
          </a:p>
          <a:p>
            <a:pPr marL="0" lvl="1"/>
            <a:endParaRPr lang="en-US" altLang="en-US" dirty="0" smtClean="0">
              <a:latin typeface="+mn-lt"/>
              <a:ea typeface="ＭＳ Ｐゴシック" pitchFamily="34" charset="-128"/>
            </a:endParaRPr>
          </a:p>
          <a:p>
            <a:r>
              <a:rPr lang="en-US" altLang="en-US" dirty="0" smtClean="0">
                <a:latin typeface="+mn-lt"/>
                <a:ea typeface="ＭＳ Ｐゴシック" pitchFamily="34" charset="-128"/>
              </a:rPr>
              <a:t>The UFR Advisor also will: </a:t>
            </a:r>
          </a:p>
          <a:p>
            <a:pPr marL="171450" indent="-171450">
              <a:buFont typeface="Courier New" panose="02070309020205020404" pitchFamily="49" charset="0"/>
              <a:buChar char="o"/>
            </a:pPr>
            <a:r>
              <a:rPr lang="en-US" altLang="en-US" dirty="0" smtClean="0">
                <a:latin typeface="+mn-lt"/>
                <a:ea typeface="ＭＳ Ｐゴシック" pitchFamily="34" charset="-128"/>
              </a:rPr>
              <a:t>Work closely with the FEMA EHP Advisor</a:t>
            </a:r>
          </a:p>
          <a:p>
            <a:pPr marL="171450" indent="-171450">
              <a:buFont typeface="Courier New" panose="02070309020205020404" pitchFamily="49" charset="0"/>
              <a:buChar char="o"/>
            </a:pPr>
            <a:r>
              <a:rPr lang="en-US" altLang="en-US" dirty="0" smtClean="0">
                <a:latin typeface="+mn-lt"/>
                <a:ea typeface="ＭＳ Ｐゴシック" pitchFamily="34" charset="-128"/>
              </a:rPr>
              <a:t>Coordinate with other federal, state,</a:t>
            </a:r>
            <a:r>
              <a:rPr lang="en-US" altLang="en-US" baseline="0" dirty="0" smtClean="0">
                <a:latin typeface="+mn-lt"/>
                <a:ea typeface="ＭＳ Ｐゴシック" pitchFamily="34" charset="-128"/>
              </a:rPr>
              <a:t> local and tribal agencies to expedite EHP reviews</a:t>
            </a:r>
            <a:endParaRPr lang="en-US" altLang="en-US" dirty="0" smtClean="0">
              <a:latin typeface="+mn-lt"/>
              <a:ea typeface="ＭＳ Ｐゴシック" pitchFamily="34" charset="-128"/>
            </a:endParaRPr>
          </a:p>
          <a:p>
            <a:pPr marL="171450" indent="-171450">
              <a:buFont typeface="Courier New" panose="02070309020205020404" pitchFamily="49" charset="0"/>
              <a:buChar char="o"/>
            </a:pPr>
            <a:r>
              <a:rPr lang="en-US" altLang="en-US" dirty="0" smtClean="0">
                <a:latin typeface="+mn-lt"/>
                <a:ea typeface="ＭＳ Ｐゴシック" pitchFamily="34" charset="-128"/>
              </a:rPr>
              <a:t>Coordinate with Recovery Support Function</a:t>
            </a:r>
            <a:r>
              <a:rPr lang="en-US" altLang="en-US" baseline="0" dirty="0" smtClean="0">
                <a:latin typeface="+mn-lt"/>
                <a:ea typeface="ＭＳ Ｐゴシック" pitchFamily="34" charset="-128"/>
              </a:rPr>
              <a:t> (</a:t>
            </a:r>
            <a:r>
              <a:rPr lang="en-US" altLang="en-US" dirty="0" smtClean="0">
                <a:latin typeface="+mn-lt"/>
                <a:ea typeface="ＭＳ Ｐゴシック" pitchFamily="34" charset="-128"/>
              </a:rPr>
              <a:t>RSF) Field Coordinators</a:t>
            </a:r>
          </a:p>
          <a:p>
            <a:pPr eaLnBrk="1" hangingPunct="1"/>
            <a:endParaRPr lang="en-US" altLang="en-US" dirty="0" smtClean="0">
              <a:latin typeface="+mn-lt"/>
              <a:ea typeface="ＭＳ Ｐゴシック" pitchFamily="34" charset="-128"/>
            </a:endParaRPr>
          </a:p>
          <a:p>
            <a:endParaRPr lang="en-US" altLang="en-US" dirty="0" smtClean="0">
              <a:latin typeface="Times" pitchFamily="18" charset="0"/>
              <a:ea typeface="ＭＳ Ｐゴシック" pitchFamily="34" charset="-128"/>
            </a:endParaRP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50000"/>
              </a:spcBef>
              <a:defRPr sz="2200">
                <a:solidFill>
                  <a:schemeClr val="tx1"/>
                </a:solidFill>
                <a:latin typeface="Arial" charset="0"/>
                <a:ea typeface="ＭＳ Ｐゴシック" pitchFamily="34" charset="-128"/>
              </a:defRPr>
            </a:lvl1pPr>
            <a:lvl2pPr marL="752475" indent="-288925" defTabSz="904875" eaLnBrk="0" hangingPunct="0">
              <a:spcBef>
                <a:spcPct val="50000"/>
              </a:spcBef>
              <a:defRPr sz="2200">
                <a:solidFill>
                  <a:schemeClr val="tx1"/>
                </a:solidFill>
                <a:latin typeface="Arial" charset="0"/>
                <a:ea typeface="ＭＳ Ｐゴシック" pitchFamily="34" charset="-128"/>
              </a:defRPr>
            </a:lvl2pPr>
            <a:lvl3pPr marL="1157288" indent="-230188" defTabSz="904875" eaLnBrk="0" hangingPunct="0">
              <a:spcBef>
                <a:spcPct val="50000"/>
              </a:spcBef>
              <a:defRPr sz="2200">
                <a:solidFill>
                  <a:schemeClr val="tx1"/>
                </a:solidFill>
                <a:latin typeface="Arial" charset="0"/>
                <a:ea typeface="ＭＳ Ｐゴシック" pitchFamily="34" charset="-128"/>
              </a:defRPr>
            </a:lvl3pPr>
            <a:lvl4pPr marL="1620838" indent="-230188" defTabSz="904875" eaLnBrk="0" hangingPunct="0">
              <a:spcBef>
                <a:spcPct val="50000"/>
              </a:spcBef>
              <a:defRPr sz="2200">
                <a:solidFill>
                  <a:schemeClr val="tx1"/>
                </a:solidFill>
                <a:latin typeface="Arial" charset="0"/>
                <a:ea typeface="ＭＳ Ｐゴシック" pitchFamily="34" charset="-128"/>
              </a:defRPr>
            </a:lvl4pPr>
            <a:lvl5pPr marL="2082800" indent="-230188" defTabSz="904875" eaLnBrk="0" hangingPunct="0">
              <a:spcBef>
                <a:spcPct val="50000"/>
              </a:spcBef>
              <a:defRPr sz="2200">
                <a:solidFill>
                  <a:schemeClr val="tx1"/>
                </a:solidFill>
                <a:latin typeface="Arial" charset="0"/>
                <a:ea typeface="ＭＳ Ｐゴシック" pitchFamily="34" charset="-128"/>
              </a:defRPr>
            </a:lvl5pPr>
            <a:lvl6pPr marL="25400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6pPr>
            <a:lvl7pPr marL="29972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7pPr>
            <a:lvl8pPr marL="34544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8pPr>
            <a:lvl9pPr marL="39116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89DC3A8B-704B-4368-AEE6-2A117122AECC}" type="slidenum">
              <a:rPr lang="en-US" altLang="en-US" sz="1200" smtClean="0">
                <a:latin typeface="Times" pitchFamily="18" charset="0"/>
              </a:rPr>
              <a:pPr>
                <a:spcBef>
                  <a:spcPct val="0"/>
                </a:spcBef>
                <a:defRPr/>
              </a:pPr>
              <a:t>10</a:t>
            </a:fld>
            <a:endParaRPr lang="en-US" altLang="en-US" sz="1200" smtClean="0">
              <a:latin typeface="Times" pitchFamily="18" charset="0"/>
            </a:endParaRPr>
          </a:p>
        </p:txBody>
      </p:sp>
    </p:spTree>
    <p:extLst>
      <p:ext uri="{BB962C8B-B14F-4D97-AF65-F5344CB8AC3E}">
        <p14:creationId xmlns:p14="http://schemas.microsoft.com/office/powerpoint/2010/main" val="156410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mn-lt"/>
                <a:ea typeface="ＭＳ Ｐゴシック" pitchFamily="34" charset="-128"/>
              </a:rPr>
              <a:t>EHP Practitioners are agency staff responsible for conducting or contributing to EHP reviews. When the responsibility for conducting the EHP review is delegated or assigned to someone other than the federal agency staff, such as contractors, these individuals also meet the definition of EHP Practitioner. </a:t>
            </a:r>
          </a:p>
          <a:p>
            <a:pPr eaLnBrk="1" hangingPunct="1">
              <a:spcBef>
                <a:spcPct val="0"/>
              </a:spcBef>
            </a:pPr>
            <a:endParaRPr lang="en-US" altLang="en-US" dirty="0" smtClean="0">
              <a:latin typeface="+mn-lt"/>
              <a:ea typeface="ＭＳ Ｐゴシック" pitchFamily="34" charset="-128"/>
            </a:endParaRPr>
          </a:p>
          <a:p>
            <a:pPr eaLnBrk="1" hangingPunct="1">
              <a:spcBef>
                <a:spcPct val="0"/>
              </a:spcBef>
            </a:pPr>
            <a:r>
              <a:rPr lang="en-US" altLang="en-US" dirty="0" smtClean="0">
                <a:latin typeface="+mn-lt"/>
                <a:ea typeface="ＭＳ Ｐゴシック" pitchFamily="34" charset="-128"/>
              </a:rPr>
              <a:t>Before deciding to issue federal assistance, permits and other approvals to applicants, federal agencies must comply with EHP  requirements. EHP Practitioners satisfy these requirements on behalf of agencies. </a:t>
            </a:r>
          </a:p>
          <a:p>
            <a:pPr eaLnBrk="1" hangingPunct="1">
              <a:spcBef>
                <a:spcPct val="0"/>
              </a:spcBef>
            </a:pPr>
            <a:endParaRPr lang="en-US" altLang="en-US" dirty="0">
              <a:latin typeface="+mn-lt"/>
              <a:ea typeface="ＭＳ Ｐゴシック" pitchFamily="34" charset="-128"/>
            </a:endParaRPr>
          </a:p>
          <a:p>
            <a:pPr eaLnBrk="1" hangingPunct="1">
              <a:spcBef>
                <a:spcPct val="0"/>
              </a:spcBef>
            </a:pPr>
            <a:r>
              <a:rPr lang="en-US" altLang="en-US" dirty="0" smtClean="0">
                <a:latin typeface="+mn-lt"/>
                <a:ea typeface="ＭＳ Ｐゴシック" pitchFamily="34" charset="-128"/>
              </a:rPr>
              <a:t>The UFR Process does not change existing responsibilities for agencies to perform EHP review for their actions; each agency will still need to comply with these requirements.  However, the UFR Process assists EHP Practitioners with Tools and Mechanisms to help expedite the EHP reviews, as well as by gathering best practices inherent in existing requirements that can be used to expedite reviews. </a:t>
            </a:r>
          </a:p>
          <a:p>
            <a:pPr marL="171450" indent="-171450" eaLnBrk="1" hangingPunct="1">
              <a:spcBef>
                <a:spcPct val="0"/>
              </a:spcBef>
              <a:buFont typeface="Arial" panose="020B0604020202020204" pitchFamily="34" charset="0"/>
              <a:buChar char="•"/>
            </a:pPr>
            <a:r>
              <a:rPr lang="en-US" altLang="en-US" dirty="0" smtClean="0">
                <a:latin typeface="+mn-lt"/>
                <a:ea typeface="ＭＳ Ｐゴシック" pitchFamily="34" charset="-128"/>
              </a:rPr>
              <a:t>For example, the UFR Practitioner Guidance discusses streamlining approaches for individual EHP requirements that are built into law and regulations. </a:t>
            </a:r>
          </a:p>
          <a:p>
            <a:pPr marL="171450" indent="-171450" eaLnBrk="1" hangingPunct="1">
              <a:spcBef>
                <a:spcPct val="0"/>
              </a:spcBef>
              <a:buFont typeface="Arial" panose="020B0604020202020204" pitchFamily="34" charset="0"/>
              <a:buChar char="•"/>
            </a:pPr>
            <a:r>
              <a:rPr lang="en-US" altLang="en-US" dirty="0" smtClean="0">
                <a:latin typeface="+mn-lt"/>
                <a:ea typeface="ＭＳ Ｐゴシック" pitchFamily="34" charset="-128"/>
              </a:rPr>
              <a:t>In addition to the UFR Practitioner Guidance, the UFR Webpage also contains best practices in the UFR Library that EHP Practitioners can use to identify strategies to expedite reviews. </a:t>
            </a:r>
          </a:p>
          <a:p>
            <a:pPr eaLnBrk="1" hangingPunct="1">
              <a:spcBef>
                <a:spcPct val="0"/>
              </a:spcBef>
            </a:pPr>
            <a:endParaRPr lang="en-US" altLang="en-US" dirty="0">
              <a:latin typeface="+mn-lt"/>
              <a:ea typeface="ＭＳ Ｐゴシック" pitchFamily="34" charset="-128"/>
            </a:endParaRPr>
          </a:p>
          <a:p>
            <a:pPr eaLnBrk="1" hangingPunct="1">
              <a:spcBef>
                <a:spcPct val="0"/>
              </a:spcBef>
            </a:pPr>
            <a:r>
              <a:rPr lang="en-US" altLang="en-US" dirty="0" smtClean="0">
                <a:latin typeface="+mn-lt"/>
                <a:ea typeface="ＭＳ Ｐゴシック" pitchFamily="34" charset="-128"/>
              </a:rPr>
              <a:t>EHP Practitioners must leverage the resources they have, including existing information and reviews from other agencies, to implement the UFR Process.  </a:t>
            </a:r>
            <a:endParaRPr lang="en-US" altLang="en-US" dirty="0" smtClean="0">
              <a:latin typeface="+mn-lt"/>
              <a:ea typeface="ＭＳ Ｐゴシック" pitchFamily="34" charset="-128"/>
              <a:cs typeface="Arial" charset="0"/>
            </a:endParaRPr>
          </a:p>
          <a:p>
            <a:endParaRPr lang="en-US" altLang="en-US" dirty="0" smtClean="0">
              <a:latin typeface="Times" pitchFamily="18" charset="0"/>
              <a:ea typeface="ＭＳ Ｐゴシック" pitchFamily="34" charset="-128"/>
            </a:endParaRPr>
          </a:p>
        </p:txBody>
      </p:sp>
      <p:sp>
        <p:nvSpPr>
          <p:cNvPr id="60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Times" pitchFamily="18" charset="0"/>
                <a:ea typeface="ＭＳ Ｐゴシック" pitchFamily="34" charset="-128"/>
              </a:defRPr>
            </a:lvl1pPr>
            <a:lvl2pPr marL="752475" indent="-288925" defTabSz="904875" eaLnBrk="0" hangingPunct="0">
              <a:spcBef>
                <a:spcPct val="30000"/>
              </a:spcBef>
              <a:defRPr sz="1200">
                <a:solidFill>
                  <a:schemeClr val="tx1"/>
                </a:solidFill>
                <a:latin typeface="Times" pitchFamily="18" charset="0"/>
                <a:ea typeface="ＭＳ Ｐゴシック" pitchFamily="34" charset="-128"/>
              </a:defRPr>
            </a:lvl2pPr>
            <a:lvl3pPr marL="1157288" indent="-230188" defTabSz="904875" eaLnBrk="0" hangingPunct="0">
              <a:spcBef>
                <a:spcPct val="30000"/>
              </a:spcBef>
              <a:defRPr sz="1200">
                <a:solidFill>
                  <a:schemeClr val="tx1"/>
                </a:solidFill>
                <a:latin typeface="Times" pitchFamily="18" charset="0"/>
                <a:ea typeface="ＭＳ Ｐゴシック" pitchFamily="34" charset="-128"/>
              </a:defRPr>
            </a:lvl3pPr>
            <a:lvl4pPr marL="1620838" indent="-230188" defTabSz="904875" eaLnBrk="0" hangingPunct="0">
              <a:spcBef>
                <a:spcPct val="30000"/>
              </a:spcBef>
              <a:defRPr sz="1200">
                <a:solidFill>
                  <a:schemeClr val="tx1"/>
                </a:solidFill>
                <a:latin typeface="Times" pitchFamily="18" charset="0"/>
                <a:ea typeface="ＭＳ Ｐゴシック" pitchFamily="34" charset="-128"/>
              </a:defRPr>
            </a:lvl4pPr>
            <a:lvl5pPr marL="2082800" indent="-230188" defTabSz="904875" eaLnBrk="0" hangingPunct="0">
              <a:spcBef>
                <a:spcPct val="30000"/>
              </a:spcBef>
              <a:defRPr sz="1200">
                <a:solidFill>
                  <a:schemeClr val="tx1"/>
                </a:solidFill>
                <a:latin typeface="Times" pitchFamily="18" charset="0"/>
                <a:ea typeface="ＭＳ Ｐゴシック" pitchFamily="34" charset="-128"/>
              </a:defRPr>
            </a:lvl5pPr>
            <a:lvl6pPr marL="2540000" indent="-230188" defTabSz="904875"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97200" indent="-230188" defTabSz="904875"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54400" indent="-230188" defTabSz="904875"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911600" indent="-230188" defTabSz="904875"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23AA7B67-F1C2-450E-B460-B12E3B2C7BBA}" type="slidenum">
              <a:rPr lang="en-US" altLang="en-US" smtClean="0"/>
              <a:pPr>
                <a:spcBef>
                  <a:spcPct val="0"/>
                </a:spcBef>
                <a:defRPr/>
              </a:pPr>
              <a:t>11</a:t>
            </a:fld>
            <a:endParaRPr lang="en-US" altLang="en-US" smtClean="0"/>
          </a:p>
        </p:txBody>
      </p:sp>
    </p:spTree>
    <p:extLst>
      <p:ext uri="{BB962C8B-B14F-4D97-AF65-F5344CB8AC3E}">
        <p14:creationId xmlns:p14="http://schemas.microsoft.com/office/powerpoint/2010/main" val="410365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Times" pitchFamily="18" charset="0"/>
                <a:ea typeface="ＭＳ Ｐゴシック" pitchFamily="34" charset="-128"/>
              </a:rPr>
              <a:t>An applicant is an individual, organization or government who applies for direct federal funding or assistance. This also includes sub-applicants. </a:t>
            </a:r>
          </a:p>
          <a:p>
            <a:pPr eaLnBrk="1" hangingPunct="1">
              <a:spcBef>
                <a:spcPct val="0"/>
              </a:spcBef>
            </a:pPr>
            <a:endParaRPr lang="en-US" altLang="en-US" dirty="0" smtClean="0">
              <a:latin typeface="Times" pitchFamily="18" charset="0"/>
              <a:ea typeface="ＭＳ Ｐゴシック" pitchFamily="34" charset="-128"/>
            </a:endParaRPr>
          </a:p>
          <a:p>
            <a:pPr eaLnBrk="1" hangingPunct="1">
              <a:spcBef>
                <a:spcPct val="0"/>
              </a:spcBef>
            </a:pPr>
            <a:r>
              <a:rPr lang="en-US" altLang="en-US" dirty="0" smtClean="0">
                <a:latin typeface="Times" pitchFamily="18" charset="0"/>
                <a:ea typeface="ＭＳ Ｐゴシック" pitchFamily="34" charset="-128"/>
              </a:rPr>
              <a:t>The role of the applicant varies from agency to agency. When permitted by agency guidance or regulations, applicants may help prepare draft NEPA analyses, carry out mitigation measures and support public engagement. On the other end of the spectrum, the applicant’s role is solely to provide information about the environment in the project area and the potential for environmental and historic preservation impacts from and to the project. </a:t>
            </a:r>
            <a:r>
              <a:rPr lang="en-US" altLang="en-US" i="1" dirty="0" smtClean="0">
                <a:latin typeface="Times" pitchFamily="18" charset="0"/>
                <a:ea typeface="ＭＳ Ｐゴシック" pitchFamily="34" charset="-128"/>
              </a:rPr>
              <a:t>Regardless of the role that the applicant will play, EHP Practitioners and applicants need to collaborate in a unified process for environmental and historic preservation reviews that will effectively and efficiently support disaster recovery projects and achieve community resiliency. </a:t>
            </a:r>
          </a:p>
          <a:p>
            <a:pPr eaLnBrk="1" hangingPunct="1">
              <a:spcBef>
                <a:spcPct val="0"/>
              </a:spcBef>
            </a:pPr>
            <a:endParaRPr lang="en-US" altLang="en-US" dirty="0" smtClean="0">
              <a:latin typeface="Times" pitchFamily="18" charset="0"/>
              <a:ea typeface="ＭＳ Ｐゴシック" pitchFamily="34" charset="-128"/>
            </a:endParaRPr>
          </a:p>
          <a:p>
            <a:pPr eaLnBrk="1" hangingPunct="1">
              <a:spcBef>
                <a:spcPct val="0"/>
              </a:spcBef>
            </a:pPr>
            <a:r>
              <a:rPr lang="en-US" altLang="en-US" dirty="0" smtClean="0">
                <a:latin typeface="Times" pitchFamily="18" charset="0"/>
                <a:ea typeface="ＭＳ Ｐゴシック" pitchFamily="34" charset="-128"/>
              </a:rPr>
              <a:t>The UFR Process supports a coordinated approach between federal agencies and their applicants. For example, the UFR Applicant Guidance encourages applicants to notify agencies if they are seeking funding from another agency. Once agencies are aware of multiple funding sources, they can begin coordinating roles and sharing information to expedite the environmental and historic preservation review. By empowering the applicant with knowledge about the needs and how they can support the environmental and historic preservation review, the UFR Process builds coordination and efficiencies to expedite the disaster recovery process.</a:t>
            </a:r>
          </a:p>
          <a:p>
            <a:pPr eaLnBrk="1" hangingPunct="1">
              <a:spcBef>
                <a:spcPct val="0"/>
              </a:spcBef>
            </a:pPr>
            <a:endParaRPr lang="en-US" altLang="en-US" dirty="0" smtClean="0">
              <a:latin typeface="Times" pitchFamily="18" charset="0"/>
              <a:ea typeface="ＭＳ Ｐゴシック" pitchFamily="34" charset="-128"/>
            </a:endParaRPr>
          </a:p>
          <a:p>
            <a:pPr eaLnBrk="1" hangingPunct="1">
              <a:spcBef>
                <a:spcPct val="0"/>
              </a:spcBef>
            </a:pPr>
            <a:r>
              <a:rPr lang="en-US" altLang="en-US" dirty="0" smtClean="0">
                <a:latin typeface="Times" pitchFamily="18" charset="0"/>
                <a:ea typeface="ＭＳ Ｐゴシック" pitchFamily="34" charset="-128"/>
              </a:rPr>
              <a:t>See the Applicant Guidance and UFR Webpage for more information.   </a:t>
            </a:r>
          </a:p>
          <a:p>
            <a:pPr eaLnBrk="1" hangingPunct="1">
              <a:spcBef>
                <a:spcPct val="0"/>
              </a:spcBef>
            </a:pPr>
            <a:endParaRPr lang="en-US" altLang="en-US" dirty="0" smtClean="0">
              <a:latin typeface="Times" pitchFamily="18" charset="0"/>
              <a:ea typeface="ＭＳ Ｐゴシック" pitchFamily="34" charset="-128"/>
            </a:endParaRPr>
          </a:p>
          <a:p>
            <a:pPr eaLnBrk="1" hangingPunct="1">
              <a:spcBef>
                <a:spcPct val="0"/>
              </a:spcBef>
            </a:pPr>
            <a:r>
              <a:rPr lang="en-US" altLang="en-US" dirty="0" smtClean="0">
                <a:latin typeface="Times" pitchFamily="18" charset="0"/>
                <a:ea typeface="ＭＳ Ｐゴシック" pitchFamily="34" charset="-128"/>
              </a:rPr>
              <a:t>Applicants includes any of the following: state government agencies, individual home and business owners, local governments and special districts, private non-profit organizations, federally recognized Tribes, Alaskan Native Tribal Governments, or authorized Tribal organizations, and Alaskan Native Village Organizations. </a:t>
            </a:r>
          </a:p>
          <a:p>
            <a:endParaRPr lang="en-US" altLang="en-US" dirty="0" smtClean="0">
              <a:latin typeface="Times" pitchFamily="18" charset="0"/>
              <a:ea typeface="ＭＳ Ｐゴシック" pitchFamily="34" charset="-128"/>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Times" pitchFamily="18" charset="0"/>
                <a:ea typeface="ＭＳ Ｐゴシック" pitchFamily="34" charset="-128"/>
              </a:defRPr>
            </a:lvl1pPr>
            <a:lvl2pPr marL="752475" indent="-288925" defTabSz="904875" eaLnBrk="0" hangingPunct="0">
              <a:spcBef>
                <a:spcPct val="30000"/>
              </a:spcBef>
              <a:defRPr sz="1200">
                <a:solidFill>
                  <a:schemeClr val="tx1"/>
                </a:solidFill>
                <a:latin typeface="Times" pitchFamily="18" charset="0"/>
                <a:ea typeface="ＭＳ Ｐゴシック" pitchFamily="34" charset="-128"/>
              </a:defRPr>
            </a:lvl2pPr>
            <a:lvl3pPr marL="1157288" indent="-230188" defTabSz="904875" eaLnBrk="0" hangingPunct="0">
              <a:spcBef>
                <a:spcPct val="30000"/>
              </a:spcBef>
              <a:defRPr sz="1200">
                <a:solidFill>
                  <a:schemeClr val="tx1"/>
                </a:solidFill>
                <a:latin typeface="Times" pitchFamily="18" charset="0"/>
                <a:ea typeface="ＭＳ Ｐゴシック" pitchFamily="34" charset="-128"/>
              </a:defRPr>
            </a:lvl3pPr>
            <a:lvl4pPr marL="1620838" indent="-230188" defTabSz="904875" eaLnBrk="0" hangingPunct="0">
              <a:spcBef>
                <a:spcPct val="30000"/>
              </a:spcBef>
              <a:defRPr sz="1200">
                <a:solidFill>
                  <a:schemeClr val="tx1"/>
                </a:solidFill>
                <a:latin typeface="Times" pitchFamily="18" charset="0"/>
                <a:ea typeface="ＭＳ Ｐゴシック" pitchFamily="34" charset="-128"/>
              </a:defRPr>
            </a:lvl4pPr>
            <a:lvl5pPr marL="2082800" indent="-230188" defTabSz="904875" eaLnBrk="0" hangingPunct="0">
              <a:spcBef>
                <a:spcPct val="30000"/>
              </a:spcBef>
              <a:defRPr sz="1200">
                <a:solidFill>
                  <a:schemeClr val="tx1"/>
                </a:solidFill>
                <a:latin typeface="Times" pitchFamily="18" charset="0"/>
                <a:ea typeface="ＭＳ Ｐゴシック" pitchFamily="34" charset="-128"/>
              </a:defRPr>
            </a:lvl5pPr>
            <a:lvl6pPr marL="2540000" indent="-230188" defTabSz="904875"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97200" indent="-230188" defTabSz="904875"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54400" indent="-230188" defTabSz="904875"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911600" indent="-230188" defTabSz="904875"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9ABAF605-FC8C-458A-BB0C-865C4D0EECAF}" type="slidenum">
              <a:rPr lang="en-US" altLang="en-US" smtClean="0"/>
              <a:pPr>
                <a:spcBef>
                  <a:spcPct val="0"/>
                </a:spcBef>
                <a:defRPr/>
              </a:pPr>
              <a:t>12</a:t>
            </a:fld>
            <a:endParaRPr lang="en-US" altLang="en-US" smtClean="0"/>
          </a:p>
        </p:txBody>
      </p:sp>
    </p:spTree>
    <p:extLst>
      <p:ext uri="{BB962C8B-B14F-4D97-AF65-F5344CB8AC3E}">
        <p14:creationId xmlns:p14="http://schemas.microsoft.com/office/powerpoint/2010/main" val="4210006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8" charset="0"/>
                <a:ea typeface="ＭＳ Ｐゴシック" pitchFamily="34" charset="-128"/>
              </a:rPr>
              <a:t>“Tribe” refers to any Tribe, band, nation or other organized group or community, including any Alaska Native village or organizations which is recognized as eligible for the special programs and services provided by the United States to Indians because of their status as Indians. </a:t>
            </a:r>
          </a:p>
          <a:p>
            <a:endParaRPr lang="en-US" altLang="en-US" dirty="0" smtClean="0">
              <a:latin typeface="Times" pitchFamily="18" charset="0"/>
              <a:ea typeface="ＭＳ Ｐゴシック" pitchFamily="34" charset="-128"/>
            </a:endParaRPr>
          </a:p>
          <a:p>
            <a:pPr eaLnBrk="1" hangingPunct="1">
              <a:spcBef>
                <a:spcPct val="0"/>
              </a:spcBef>
            </a:pPr>
            <a:r>
              <a:rPr lang="en-US" altLang="en-US" dirty="0" smtClean="0">
                <a:latin typeface="Times" pitchFamily="18" charset="0"/>
                <a:ea typeface="ＭＳ Ｐゴシック" pitchFamily="34" charset="-128"/>
              </a:rPr>
              <a:t>Tribes should be engaged as early as possible during an EHP review to consider potential impacts, particularly for actions involving tribally managed lands or</a:t>
            </a:r>
            <a:r>
              <a:rPr lang="en-US" altLang="en-US" baseline="0" dirty="0" smtClean="0">
                <a:latin typeface="Times" pitchFamily="18" charset="0"/>
                <a:ea typeface="ＭＳ Ｐゴシック" pitchFamily="34" charset="-128"/>
              </a:rPr>
              <a:t> properties not owned/managed by the Tribe but are known to</a:t>
            </a:r>
            <a:r>
              <a:rPr lang="en-US" altLang="en-US" dirty="0" smtClean="0">
                <a:latin typeface="Times" pitchFamily="18" charset="0"/>
                <a:ea typeface="ＭＳ Ｐゴシック" pitchFamily="34" charset="-128"/>
              </a:rPr>
              <a:t> hold ancestral/historic</a:t>
            </a:r>
            <a:r>
              <a:rPr lang="en-US" altLang="en-US" baseline="0" dirty="0" smtClean="0">
                <a:latin typeface="Times" pitchFamily="18" charset="0"/>
                <a:ea typeface="ＭＳ Ｐゴシック" pitchFamily="34" charset="-128"/>
              </a:rPr>
              <a:t> significance</a:t>
            </a:r>
            <a:r>
              <a:rPr lang="en-US" altLang="en-US" dirty="0" smtClean="0">
                <a:latin typeface="Times" pitchFamily="18" charset="0"/>
                <a:ea typeface="ＭＳ Ｐゴシック" pitchFamily="34" charset="-128"/>
              </a:rPr>
              <a:t>. Tribes often possess special expertise and knowledge about the environment, tribal lands and properties of religious and cultural significance. Tribes can help assess potential impacts of activities to these resources. </a:t>
            </a:r>
          </a:p>
          <a:p>
            <a:pPr eaLnBrk="1" hangingPunct="1">
              <a:spcBef>
                <a:spcPct val="0"/>
              </a:spcBef>
            </a:pPr>
            <a:endParaRPr lang="en-US" altLang="en-US" dirty="0">
              <a:latin typeface="Times" pitchFamily="18" charset="0"/>
              <a:ea typeface="ＭＳ Ｐゴシック" pitchFamily="34" charset="-128"/>
            </a:endParaRPr>
          </a:p>
          <a:p>
            <a:pPr eaLnBrk="1" hangingPunct="1">
              <a:spcBef>
                <a:spcPct val="0"/>
              </a:spcBef>
            </a:pPr>
            <a:r>
              <a:rPr lang="en-US" altLang="en-US" dirty="0" smtClean="0">
                <a:latin typeface="Times" pitchFamily="18" charset="0"/>
                <a:ea typeface="ＭＳ Ｐゴシック" pitchFamily="34" charset="-128"/>
              </a:rPr>
              <a:t>In addition to supporting gathering and analyzing data for environmental and historic preservation reviews, federal agencies consult with Tribes, as sovereign entities, on a government-to-government basis if a proposed project may impact historic properties subject to treaties (regardless of location of the action). Native Hawaiian organizations and Native Alaskan villages/organizations have these same rights/roles. Tribes have expertise for identifying and assessing properties that may possess religious and cultural significance, and for assessing effects of these resources during environmental and historic preservation reviews.</a:t>
            </a:r>
          </a:p>
          <a:p>
            <a:endParaRPr lang="en-US" altLang="en-US" dirty="0" smtClean="0">
              <a:latin typeface="Times" pitchFamily="18" charset="0"/>
              <a:ea typeface="ＭＳ Ｐゴシック" pitchFamily="34" charset="-128"/>
            </a:endParaRPr>
          </a:p>
          <a:p>
            <a:r>
              <a:rPr lang="en-US" altLang="en-US" dirty="0" smtClean="0">
                <a:latin typeface="Times" pitchFamily="18" charset="0"/>
                <a:ea typeface="ＭＳ Ｐゴシック" pitchFamily="34" charset="-128"/>
              </a:rPr>
              <a:t>Tribes are very important partners for the success of the UFR Process. Through the Sandy Recovery Improvement Act, Tribes have the option to request a Presidential emergency or major disaster declaration independently. This change reflects the role of tribal governments as sovereign entities and allows tribal governments to determine how they want to seek assistance. Tribal governments may still choose to seek assistance as applicants under a state declaration request.</a:t>
            </a:r>
          </a:p>
          <a:p>
            <a:endParaRPr lang="en-US" altLang="en-US" dirty="0" smtClean="0">
              <a:latin typeface="Times" pitchFamily="18" charset="0"/>
              <a:ea typeface="ＭＳ Ｐゴシック" pitchFamily="34" charset="-128"/>
            </a:endParaRPr>
          </a:p>
          <a:p>
            <a:r>
              <a:rPr lang="en-US" altLang="en-US" dirty="0" smtClean="0">
                <a:latin typeface="Times" pitchFamily="18" charset="0"/>
                <a:ea typeface="ＭＳ Ｐゴシック" pitchFamily="34" charset="-128"/>
              </a:rPr>
              <a:t>The UFR Process recognizes the roles of Tribes, and tribal representatives, in the disaster recovery process. Tribal emergency managers play a key role in the UFR Process by often assessing damages to natural and cultural resources. Tribal Historic Preservation Officers may use the Tools and Mechanisms of the UFR Process to assist with disaster recovery reviews. For example, the Prototype Programmatic Agreement (PPA) for Section 106 of National Historic Preservation Act provides a framework to negotiate state-specific agreements that allows Tribes to either use the statewide programmatic agreement, or to develop separate agreements to outline tribal protocols. </a:t>
            </a:r>
          </a:p>
          <a:p>
            <a:endParaRPr lang="en-US" altLang="en-US" dirty="0" smtClean="0">
              <a:latin typeface="Times" pitchFamily="18" charset="0"/>
              <a:ea typeface="ＭＳ Ｐゴシック" pitchFamily="34" charset="-128"/>
            </a:endParaRPr>
          </a:p>
          <a:p>
            <a:pPr eaLnBrk="1" hangingPunct="1">
              <a:spcBef>
                <a:spcPct val="0"/>
              </a:spcBef>
            </a:pPr>
            <a:r>
              <a:rPr lang="en-US" altLang="en-US" dirty="0" smtClean="0">
                <a:latin typeface="Times" pitchFamily="18" charset="0"/>
                <a:ea typeface="ＭＳ Ｐゴシック" pitchFamily="34" charset="-128"/>
              </a:rPr>
              <a:t>See the UFR Process fact sheets, available on the UFR Webpage, for additional information.</a:t>
            </a:r>
          </a:p>
          <a:p>
            <a:endParaRPr lang="en-US" altLang="en-US" dirty="0" smtClean="0">
              <a:latin typeface="Times" pitchFamily="18" charset="0"/>
              <a:ea typeface="ＭＳ Ｐゴシック" pitchFamily="34" charset="-128"/>
            </a:endParaRPr>
          </a:p>
          <a:p>
            <a:pPr eaLnBrk="1" hangingPunct="1">
              <a:spcBef>
                <a:spcPct val="0"/>
              </a:spcBef>
            </a:pPr>
            <a:endParaRPr lang="en-US" altLang="en-US" dirty="0" smtClean="0">
              <a:latin typeface="Times" pitchFamily="18" charset="0"/>
              <a:ea typeface="ＭＳ Ｐゴシック" pitchFamily="34" charset="-128"/>
            </a:endParaRPr>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50000"/>
              </a:spcBef>
              <a:defRPr sz="2200">
                <a:solidFill>
                  <a:schemeClr val="tx1"/>
                </a:solidFill>
                <a:latin typeface="Arial" charset="0"/>
                <a:ea typeface="ＭＳ Ｐゴシック" pitchFamily="34" charset="-128"/>
              </a:defRPr>
            </a:lvl1pPr>
            <a:lvl2pPr marL="752475" indent="-288925" defTabSz="904875" eaLnBrk="0" hangingPunct="0">
              <a:spcBef>
                <a:spcPct val="50000"/>
              </a:spcBef>
              <a:defRPr sz="2200">
                <a:solidFill>
                  <a:schemeClr val="tx1"/>
                </a:solidFill>
                <a:latin typeface="Arial" charset="0"/>
                <a:ea typeface="ＭＳ Ｐゴシック" pitchFamily="34" charset="-128"/>
              </a:defRPr>
            </a:lvl2pPr>
            <a:lvl3pPr marL="1157288" indent="-230188" defTabSz="904875" eaLnBrk="0" hangingPunct="0">
              <a:spcBef>
                <a:spcPct val="50000"/>
              </a:spcBef>
              <a:defRPr sz="2200">
                <a:solidFill>
                  <a:schemeClr val="tx1"/>
                </a:solidFill>
                <a:latin typeface="Arial" charset="0"/>
                <a:ea typeface="ＭＳ Ｐゴシック" pitchFamily="34" charset="-128"/>
              </a:defRPr>
            </a:lvl3pPr>
            <a:lvl4pPr marL="1620838" indent="-230188" defTabSz="904875" eaLnBrk="0" hangingPunct="0">
              <a:spcBef>
                <a:spcPct val="50000"/>
              </a:spcBef>
              <a:defRPr sz="2200">
                <a:solidFill>
                  <a:schemeClr val="tx1"/>
                </a:solidFill>
                <a:latin typeface="Arial" charset="0"/>
                <a:ea typeface="ＭＳ Ｐゴシック" pitchFamily="34" charset="-128"/>
              </a:defRPr>
            </a:lvl4pPr>
            <a:lvl5pPr marL="2082800" indent="-230188" defTabSz="904875" eaLnBrk="0" hangingPunct="0">
              <a:spcBef>
                <a:spcPct val="50000"/>
              </a:spcBef>
              <a:defRPr sz="2200">
                <a:solidFill>
                  <a:schemeClr val="tx1"/>
                </a:solidFill>
                <a:latin typeface="Arial" charset="0"/>
                <a:ea typeface="ＭＳ Ｐゴシック" pitchFamily="34" charset="-128"/>
              </a:defRPr>
            </a:lvl5pPr>
            <a:lvl6pPr marL="25400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6pPr>
            <a:lvl7pPr marL="29972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7pPr>
            <a:lvl8pPr marL="34544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8pPr>
            <a:lvl9pPr marL="39116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87EFDE80-1400-40B4-99FD-FDACCB01A78B}" type="slidenum">
              <a:rPr lang="en-US" altLang="en-US" sz="1200" smtClean="0">
                <a:latin typeface="Times" pitchFamily="18" charset="0"/>
              </a:rPr>
              <a:pPr>
                <a:spcBef>
                  <a:spcPct val="0"/>
                </a:spcBef>
                <a:defRPr/>
              </a:pPr>
              <a:t>13</a:t>
            </a:fld>
            <a:endParaRPr lang="en-US" altLang="en-US" sz="1200" smtClean="0">
              <a:latin typeface="Times" pitchFamily="18" charset="0"/>
            </a:endParaRPr>
          </a:p>
        </p:txBody>
      </p:sp>
    </p:spTree>
    <p:extLst>
      <p:ext uri="{BB962C8B-B14F-4D97-AF65-F5344CB8AC3E}">
        <p14:creationId xmlns:p14="http://schemas.microsoft.com/office/powerpoint/2010/main" val="295729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n-lt"/>
                <a:ea typeface="ＭＳ Ｐゴシック" panose="020B0600070205080204" pitchFamily="34" charset="-128"/>
              </a:rPr>
              <a:t>We have prepared two disaster scenarios to walk through with you for</a:t>
            </a:r>
            <a:r>
              <a:rPr lang="en-US" altLang="en-US" baseline="0" dirty="0" smtClean="0">
                <a:latin typeface="+mn-lt"/>
                <a:ea typeface="ＭＳ Ｐゴシック" panose="020B0600070205080204" pitchFamily="34" charset="-128"/>
              </a:rPr>
              <a:t> this part of the presentation</a:t>
            </a:r>
            <a:r>
              <a:rPr lang="en-US" altLang="en-US" dirty="0" smtClean="0">
                <a:latin typeface="+mn-lt"/>
                <a:ea typeface="ＭＳ Ｐゴシック" panose="020B0600070205080204" pitchFamily="34" charset="-128"/>
              </a:rPr>
              <a:t>. These </a:t>
            </a:r>
            <a:r>
              <a:rPr lang="en-US" altLang="en-US" b="1" dirty="0" smtClean="0">
                <a:latin typeface="+mn-lt"/>
                <a:ea typeface="ＭＳ Ｐゴシック" panose="020B0600070205080204" pitchFamily="34" charset="-128"/>
              </a:rPr>
              <a:t>NON-FACTUAL </a:t>
            </a:r>
            <a:r>
              <a:rPr lang="en-US" altLang="en-US" dirty="0" smtClean="0">
                <a:latin typeface="+mn-lt"/>
                <a:ea typeface="ＭＳ Ｐゴシック" panose="020B0600070205080204" pitchFamily="34" charset="-128"/>
              </a:rPr>
              <a:t>scenarios will demonstrate how to apply the UFR Process in different circumstances, using various Tools and Mechanisms as examples of ways to support EHP reviews. But first</a:t>
            </a:r>
            <a:r>
              <a:rPr lang="en-US" altLang="en-US" baseline="0" dirty="0" smtClean="0">
                <a:latin typeface="+mn-lt"/>
                <a:ea typeface="ＭＳ Ｐゴシック" panose="020B0600070205080204" pitchFamily="34" charset="-128"/>
              </a:rPr>
              <a:t>, let’s walk through the UFR’s integration into the disaster timeline.</a:t>
            </a:r>
            <a:endParaRPr lang="en-US" altLang="en-US" dirty="0" smtClean="0">
              <a:latin typeface="+mn-lt"/>
              <a:ea typeface="ＭＳ Ｐゴシック" panose="020B0600070205080204"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94737DE7-7CE5-4C59-9828-74C9C033BE58}" type="slidenum">
              <a:rPr lang="en-US" altLang="en-US"/>
              <a:pPr>
                <a:spcBef>
                  <a:spcPct val="0"/>
                </a:spcBef>
              </a:pPr>
              <a:t>14</a:t>
            </a:fld>
            <a:endParaRPr lang="en-US" altLang="en-US"/>
          </a:p>
        </p:txBody>
      </p:sp>
    </p:spTree>
    <p:extLst>
      <p:ext uri="{BB962C8B-B14F-4D97-AF65-F5344CB8AC3E}">
        <p14:creationId xmlns:p14="http://schemas.microsoft.com/office/powerpoint/2010/main" val="1327632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414463" y="1163638"/>
            <a:ext cx="4181475" cy="31369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n-lt"/>
                <a:ea typeface="ＭＳ Ｐゴシック" panose="020B0600070205080204" pitchFamily="34" charset="-128"/>
              </a:rPr>
              <a:t>This graphic depicts examples of where the UFR Tools and Mechanisms may apply during different phases of the disaster process.</a:t>
            </a:r>
            <a:r>
              <a:rPr lang="en-US" altLang="en-US" baseline="0" dirty="0" smtClean="0">
                <a:latin typeface="+mn-lt"/>
                <a:ea typeface="ＭＳ Ｐゴシック" panose="020B0600070205080204" pitchFamily="34" charset="-128"/>
              </a:rPr>
              <a:t> </a:t>
            </a:r>
            <a:r>
              <a:rPr lang="en-US" altLang="en-US" dirty="0" smtClean="0">
                <a:latin typeface="+mn-lt"/>
                <a:ea typeface="ＭＳ Ｐゴシック" panose="020B0600070205080204" pitchFamily="34" charset="-128"/>
              </a:rPr>
              <a:t>The dark blue boxes represent the phases of a disaster. The light gray</a:t>
            </a:r>
            <a:r>
              <a:rPr lang="en-US" altLang="en-US" baseline="0" dirty="0" smtClean="0">
                <a:latin typeface="+mn-lt"/>
                <a:ea typeface="ＭＳ Ｐゴシック" panose="020B0600070205080204" pitchFamily="34" charset="-128"/>
              </a:rPr>
              <a:t> boxes represent where the UFR Tools and Mechanisms can be used in the various phases of the disaster process. D</a:t>
            </a:r>
            <a:r>
              <a:rPr lang="en-US" altLang="en-US" dirty="0" smtClean="0">
                <a:latin typeface="+mn-lt"/>
                <a:ea typeface="ＭＳ Ｐゴシック" panose="020B0600070205080204" pitchFamily="34" charset="-128"/>
              </a:rPr>
              <a:t>epicted in light blue, are the other actions</a:t>
            </a:r>
            <a:r>
              <a:rPr lang="en-US" altLang="en-US" baseline="0" dirty="0" smtClean="0">
                <a:latin typeface="+mn-lt"/>
                <a:ea typeface="ＭＳ Ｐゴシック" panose="020B0600070205080204" pitchFamily="34" charset="-128"/>
              </a:rPr>
              <a:t> which might be occurring during the disaster process. </a:t>
            </a:r>
          </a:p>
          <a:p>
            <a:endParaRPr lang="en-US" altLang="en-US" baseline="0" dirty="0" smtClean="0">
              <a:latin typeface="+mn-lt"/>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mn-lt"/>
                <a:ea typeface="ＭＳ Ｐゴシック" panose="020B0600070205080204" pitchFamily="34" charset="-128"/>
              </a:rPr>
              <a:t>*Note</a:t>
            </a:r>
            <a:r>
              <a:rPr lang="en-US" altLang="en-US" baseline="0" dirty="0" smtClean="0">
                <a:latin typeface="+mn-lt"/>
                <a:ea typeface="ＭＳ Ｐゴシック" panose="020B0600070205080204" pitchFamily="34" charset="-128"/>
              </a:rPr>
              <a:t>: The UFR Applicant Guide is listed as a tool for Recovery Planning, but it can serve as a valuable resource throughout the entire disaster scenario timeline providing pre-disaster planning information, EHP contacts during the response phase, and a tool for providing guidance throughout recovery.</a:t>
            </a:r>
            <a:endParaRPr lang="en-US" altLang="en-US" dirty="0" smtClean="0">
              <a:latin typeface="+mn-lt"/>
              <a:ea typeface="ＭＳ Ｐゴシック" panose="020B0600070205080204" pitchFamily="34" charset="-128"/>
            </a:endParaRPr>
          </a:p>
          <a:p>
            <a:endParaRPr lang="en-US" altLang="en-US" dirty="0" smtClean="0">
              <a:latin typeface="+mn-lt"/>
              <a:ea typeface="ＭＳ Ｐゴシック" panose="020B0600070205080204" pitchFamily="34" charset="-128"/>
            </a:endParaRPr>
          </a:p>
          <a:p>
            <a:r>
              <a:rPr lang="en-US" altLang="en-US" dirty="0" smtClean="0">
                <a:latin typeface="+mn-lt"/>
                <a:ea typeface="ＭＳ Ｐゴシック" panose="020B0600070205080204" pitchFamily="34" charset="-128"/>
              </a:rPr>
              <a:t>This timeline will be used to talk about each phase of disaster recovery.</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390A22F0-5515-4962-8F14-356FDF27AEAD}" type="slidenum">
              <a:rPr lang="en-US" altLang="en-US"/>
              <a:pPr>
                <a:spcBef>
                  <a:spcPct val="0"/>
                </a:spcBef>
              </a:pPr>
              <a:t>15</a:t>
            </a:fld>
            <a:endParaRPr lang="en-US" altLang="en-US"/>
          </a:p>
        </p:txBody>
      </p:sp>
    </p:spTree>
    <p:extLst>
      <p:ext uri="{BB962C8B-B14F-4D97-AF65-F5344CB8AC3E}">
        <p14:creationId xmlns:p14="http://schemas.microsoft.com/office/powerpoint/2010/main" val="262091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Times" panose="02020603050405020304" pitchFamily="18" charset="0"/>
                <a:ea typeface="ＭＳ Ｐゴシック" panose="020B0600070205080204" pitchFamily="34" charset="-128"/>
              </a:rPr>
              <a:t>The first </a:t>
            </a:r>
            <a:r>
              <a:rPr lang="en-US" altLang="en-US" b="1" dirty="0" smtClean="0">
                <a:latin typeface="Times" panose="02020603050405020304" pitchFamily="18" charset="0"/>
                <a:ea typeface="ＭＳ Ｐゴシック" panose="020B0600070205080204" pitchFamily="34" charset="-128"/>
              </a:rPr>
              <a:t>NON-FACTUAL</a:t>
            </a:r>
            <a:r>
              <a:rPr lang="en-US" altLang="en-US" b="1" baseline="0" dirty="0" smtClean="0">
                <a:latin typeface="Times" panose="02020603050405020304" pitchFamily="18" charset="0"/>
                <a:ea typeface="ＭＳ Ｐゴシック" panose="020B0600070205080204" pitchFamily="34" charset="-128"/>
              </a:rPr>
              <a:t> </a:t>
            </a:r>
            <a:r>
              <a:rPr lang="en-US" altLang="en-US" dirty="0" smtClean="0">
                <a:latin typeface="Times" panose="02020603050405020304" pitchFamily="18" charset="0"/>
                <a:ea typeface="ＭＳ Ｐゴシック" panose="020B0600070205080204" pitchFamily="34" charset="-128"/>
              </a:rPr>
              <a:t>disaster scenario is based on an annual flooding event. </a:t>
            </a:r>
            <a:r>
              <a:rPr lang="en-US" altLang="en-US" baseline="0" dirty="0" smtClean="0">
                <a:latin typeface="Times" panose="02020603050405020304" pitchFamily="18" charset="0"/>
                <a:ea typeface="ＭＳ Ｐゴシック" panose="020B0600070205080204" pitchFamily="34" charset="-128"/>
              </a:rPr>
              <a:t>Here we will look at a scenario in which a Federal Disaster Recovery Coordinator is not activated and deployed to manage interagency recovery operations. </a:t>
            </a:r>
            <a:endParaRPr lang="en-US" altLang="en-US" dirty="0" smtClean="0">
              <a:latin typeface="Times" panose="02020603050405020304" pitchFamily="18" charset="0"/>
              <a:ea typeface="ＭＳ Ｐゴシック" panose="020B0600070205080204" pitchFamily="34" charset="-128"/>
            </a:endParaRPr>
          </a:p>
          <a:p>
            <a:endParaRPr lang="en-US" altLang="en-US" dirty="0" smtClean="0">
              <a:latin typeface="Times" panose="02020603050405020304" pitchFamily="18" charset="0"/>
              <a:ea typeface="ＭＳ Ｐゴシック" panose="020B0600070205080204"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0BA1637A-C1AC-4FB6-86FB-A2366BA08537}" type="slidenum">
              <a:rPr lang="en-US" altLang="en-US"/>
              <a:pPr>
                <a:spcBef>
                  <a:spcPct val="0"/>
                </a:spcBef>
              </a:pPr>
              <a:t>16</a:t>
            </a:fld>
            <a:endParaRPr lang="en-US" altLang="en-US"/>
          </a:p>
        </p:txBody>
      </p:sp>
    </p:spTree>
    <p:extLst>
      <p:ext uri="{BB962C8B-B14F-4D97-AF65-F5344CB8AC3E}">
        <p14:creationId xmlns:p14="http://schemas.microsoft.com/office/powerpoint/2010/main" val="247360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414463" y="1163638"/>
            <a:ext cx="4181475" cy="31369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mn-lt"/>
                <a:ea typeface="ＭＳ Ｐゴシック" panose="020B0600070205080204" pitchFamily="34" charset="-128"/>
              </a:rPr>
              <a:t>Below are the details of the first disaster scenario:</a:t>
            </a:r>
          </a:p>
          <a:p>
            <a:pPr lvl="1" eaLnBrk="1" hangingPunct="1">
              <a:spcBef>
                <a:spcPct val="0"/>
              </a:spcBef>
              <a:buFontTx/>
              <a:buChar char="•"/>
            </a:pPr>
            <a:r>
              <a:rPr lang="en-US" altLang="en-US" dirty="0" smtClean="0">
                <a:latin typeface="+mn-lt"/>
                <a:ea typeface="ＭＳ Ｐゴシック" panose="020B0600070205080204" pitchFamily="34" charset="-128"/>
              </a:rPr>
              <a:t> Warm spring temperatures, as well as heavy rain and wind from spring thunderstorms causes annual flooding and power outages in Montana.</a:t>
            </a:r>
          </a:p>
          <a:p>
            <a:pPr lvl="1" eaLnBrk="1" hangingPunct="1">
              <a:spcBef>
                <a:spcPct val="0"/>
              </a:spcBef>
              <a:buFontTx/>
              <a:buChar char="•"/>
            </a:pPr>
            <a:r>
              <a:rPr lang="en-US" altLang="en-US" dirty="0" smtClean="0">
                <a:latin typeface="+mn-lt"/>
                <a:ea typeface="ＭＳ Ｐゴシック" panose="020B0600070205080204" pitchFamily="34" charset="-128"/>
              </a:rPr>
              <a:t> A Presidential disaster declaration is made, finding that the disaster is of such severity and magnitude that effective response is beyond the capabilities of the state and the affected local governments and that federal assistance is necessary.</a:t>
            </a:r>
          </a:p>
          <a:p>
            <a:pPr lvl="1" eaLnBrk="1" hangingPunct="1">
              <a:spcBef>
                <a:spcPct val="0"/>
              </a:spcBef>
              <a:buFontTx/>
              <a:buChar char="•"/>
            </a:pPr>
            <a:r>
              <a:rPr lang="en-US" altLang="en-US" dirty="0" smtClean="0">
                <a:latin typeface="+mn-lt"/>
                <a:ea typeface="ＭＳ Ｐゴシック" panose="020B0600070205080204" pitchFamily="34" charset="-128"/>
              </a:rPr>
              <a:t> Multiple federal agencies</a:t>
            </a:r>
            <a:r>
              <a:rPr lang="en-US" altLang="en-US" baseline="0" dirty="0" smtClean="0">
                <a:latin typeface="+mn-lt"/>
                <a:ea typeface="ＭＳ Ｐゴシック" panose="020B0600070205080204" pitchFamily="34" charset="-128"/>
              </a:rPr>
              <a:t> </a:t>
            </a:r>
            <a:r>
              <a:rPr lang="en-US" altLang="en-US" dirty="0" smtClean="0">
                <a:latin typeface="+mn-lt"/>
                <a:ea typeface="ＭＳ Ｐゴシック" panose="020B0600070205080204" pitchFamily="34" charset="-128"/>
              </a:rPr>
              <a:t>engage with the community to provide federal funding and technical assistance for disaster recovery operations.</a:t>
            </a:r>
          </a:p>
          <a:p>
            <a:pPr lvl="1" eaLnBrk="1" hangingPunct="1">
              <a:spcBef>
                <a:spcPct val="0"/>
              </a:spcBef>
              <a:buFontTx/>
              <a:buChar char="•"/>
            </a:pPr>
            <a:r>
              <a:rPr lang="en-US" altLang="en-US" dirty="0" smtClean="0">
                <a:latin typeface="+mn-lt"/>
                <a:ea typeface="ＭＳ Ｐゴシック" panose="020B0600070205080204" pitchFamily="34" charset="-128"/>
              </a:rPr>
              <a:t> Although Presidential disaster declarations are common for these flooding events, the flooding is generally considered small in scale relative to other events.</a:t>
            </a:r>
          </a:p>
          <a:p>
            <a:pPr lvl="1" eaLnBrk="1" hangingPunct="1">
              <a:spcBef>
                <a:spcPct val="0"/>
              </a:spcBef>
              <a:buFontTx/>
              <a:buChar char="•"/>
            </a:pPr>
            <a:r>
              <a:rPr lang="en-US" altLang="en-US" dirty="0" smtClean="0">
                <a:latin typeface="+mn-lt"/>
                <a:ea typeface="ＭＳ Ｐゴシック" panose="020B0600070205080204" pitchFamily="34" charset="-128"/>
              </a:rPr>
              <a:t> Impacts to the environment and community are usually consistent each year.</a:t>
            </a:r>
          </a:p>
          <a:p>
            <a:pPr lvl="1" eaLnBrk="1" hangingPunct="1">
              <a:spcBef>
                <a:spcPct val="0"/>
              </a:spcBef>
            </a:pPr>
            <a:endParaRPr lang="en-US" altLang="en-US" dirty="0" smtClean="0">
              <a:latin typeface="+mn-lt"/>
              <a:ea typeface="ＭＳ Ｐゴシック" panose="020B0600070205080204" pitchFamily="34" charset="-128"/>
            </a:endParaRPr>
          </a:p>
          <a:p>
            <a:pPr eaLnBrk="1" hangingPunct="1">
              <a:spcBef>
                <a:spcPct val="0"/>
              </a:spcBef>
            </a:pPr>
            <a:r>
              <a:rPr lang="en-US" altLang="en-US" dirty="0" smtClean="0">
                <a:latin typeface="+mn-lt"/>
                <a:ea typeface="ＭＳ Ｐゴシック" panose="020B0600070205080204" pitchFamily="34" charset="-128"/>
              </a:rPr>
              <a:t>A FEMA Federal </a:t>
            </a:r>
            <a:r>
              <a:rPr lang="en-US" altLang="en-US" dirty="0">
                <a:latin typeface="+mn-lt"/>
                <a:ea typeface="ＭＳ Ｐゴシック" panose="020B0600070205080204" pitchFamily="34" charset="-128"/>
              </a:rPr>
              <a:t>Disaster Recovery </a:t>
            </a:r>
            <a:r>
              <a:rPr lang="en-US" altLang="en-US" dirty="0" smtClean="0">
                <a:latin typeface="+mn-lt"/>
                <a:ea typeface="ＭＳ Ｐゴシック" panose="020B0600070205080204" pitchFamily="34" charset="-128"/>
              </a:rPr>
              <a:t>Coordinator (FDRC) is not appointed and none</a:t>
            </a:r>
            <a:r>
              <a:rPr lang="en-US" altLang="en-US" baseline="0" dirty="0" smtClean="0">
                <a:latin typeface="+mn-lt"/>
                <a:ea typeface="ＭＳ Ｐゴシック" panose="020B0600070205080204" pitchFamily="34" charset="-128"/>
              </a:rPr>
              <a:t> of the six </a:t>
            </a:r>
            <a:r>
              <a:rPr lang="en-US" altLang="en-US" dirty="0" smtClean="0">
                <a:latin typeface="+mn-lt"/>
                <a:ea typeface="ＭＳ Ｐゴシック" panose="020B0600070205080204" pitchFamily="34" charset="-128"/>
              </a:rPr>
              <a:t>Recovery Support Functions (RSFs) of the NDRF are activated in these annual flooding events because it is a single community with relatively minor impacts. In this case, given the relatively smaller scale of the disaster, number of projects and straightforward EHP compliance issues, a UFR Advisor is not deployed to the disaster. The agencies involved are clear about the needed coordination to complete EHP reviews.</a:t>
            </a:r>
          </a:p>
          <a:p>
            <a:pPr eaLnBrk="1" hangingPunct="1">
              <a:spcBef>
                <a:spcPct val="0"/>
              </a:spcBef>
            </a:pPr>
            <a:endParaRPr lang="en-US" altLang="en-US" dirty="0" smtClean="0">
              <a:latin typeface="+mn-lt"/>
              <a:ea typeface="ＭＳ Ｐゴシック" panose="020B0600070205080204" pitchFamily="34" charset="-128"/>
            </a:endParaRPr>
          </a:p>
          <a:p>
            <a:r>
              <a:rPr lang="en-US" altLang="en-US" dirty="0" smtClean="0">
                <a:latin typeface="+mn-lt"/>
                <a:ea typeface="ＭＳ Ｐゴシック" panose="020B0600070205080204" pitchFamily="34" charset="-128"/>
              </a:rPr>
              <a:t>Remember, even if the UFR Advisor is not deployed, </a:t>
            </a:r>
            <a:r>
              <a:rPr lang="en-US" altLang="en-US" u="sng" dirty="0" smtClean="0">
                <a:latin typeface="+mn-lt"/>
                <a:ea typeface="ＭＳ Ｐゴシック" panose="020B0600070205080204" pitchFamily="34" charset="-128"/>
              </a:rPr>
              <a:t>the UFR Process still applies </a:t>
            </a:r>
            <a:r>
              <a:rPr lang="en-US" altLang="en-US" dirty="0" smtClean="0">
                <a:latin typeface="+mn-lt"/>
                <a:ea typeface="ＭＳ Ｐゴシック" panose="020B0600070205080204" pitchFamily="34" charset="-128"/>
              </a:rPr>
              <a:t>and Tools and Mechanisms can still be used.  The EHP Advisor will implement the UFR Process when the UFR Advisor is not deployed. </a:t>
            </a:r>
          </a:p>
          <a:p>
            <a:endParaRPr lang="en-US" altLang="en-US" dirty="0" smtClean="0">
              <a:latin typeface="Times" panose="02020603050405020304" pitchFamily="18" charset="0"/>
              <a:ea typeface="ＭＳ Ｐゴシック" panose="020B0600070205080204"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08868438-307B-4A02-91A8-83244C44FCE6}" type="slidenum">
              <a:rPr lang="en-US" altLang="en-US"/>
              <a:pPr>
                <a:spcBef>
                  <a:spcPct val="0"/>
                </a:spcBef>
              </a:pPr>
              <a:t>17</a:t>
            </a:fld>
            <a:endParaRPr lang="en-US" altLang="en-US"/>
          </a:p>
        </p:txBody>
      </p:sp>
    </p:spTree>
    <p:extLst>
      <p:ext uri="{BB962C8B-B14F-4D97-AF65-F5344CB8AC3E}">
        <p14:creationId xmlns:p14="http://schemas.microsoft.com/office/powerpoint/2010/main" val="2485110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414463" y="1163638"/>
            <a:ext cx="4181475" cy="31369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mn-lt"/>
                <a:ea typeface="ＭＳ Ｐゴシック" panose="020B0600070205080204" pitchFamily="34" charset="-128"/>
              </a:rPr>
              <a:t>Since seasonal flooding is a common occurrence in Montana, f</a:t>
            </a:r>
            <a:r>
              <a:rPr lang="en-US" altLang="en-US" sz="1200" kern="1200" dirty="0" smtClean="0">
                <a:solidFill>
                  <a:schemeClr val="tx1"/>
                </a:solidFill>
                <a:latin typeface="+mn-lt"/>
                <a:ea typeface="ＭＳ Ｐゴシック" panose="020B0600070205080204" pitchFamily="34" charset="-128"/>
              </a:rPr>
              <a:t>ederal</a:t>
            </a:r>
            <a:r>
              <a:rPr lang="en-US" altLang="en-US" sz="1200" kern="1200" baseline="0" dirty="0" smtClean="0">
                <a:solidFill>
                  <a:schemeClr val="tx1"/>
                </a:solidFill>
                <a:latin typeface="+mn-lt"/>
                <a:ea typeface="ＭＳ Ｐゴシック" panose="020B0600070205080204" pitchFamily="34" charset="-128"/>
              </a:rPr>
              <a:t> agencies in Montana will convene an </a:t>
            </a:r>
            <a:r>
              <a:rPr lang="en-US" altLang="en-US" sz="1200" b="1" kern="1200" dirty="0" smtClean="0">
                <a:solidFill>
                  <a:schemeClr val="tx1"/>
                </a:solidFill>
                <a:latin typeface="+mn-lt"/>
                <a:ea typeface="ＭＳ Ｐゴシック" panose="020B0600070205080204" pitchFamily="34" charset="-128"/>
              </a:rPr>
              <a:t>interagency group  </a:t>
            </a:r>
            <a:r>
              <a:rPr lang="en-US" altLang="en-US" sz="1200" b="0" kern="1200" dirty="0" smtClean="0">
                <a:solidFill>
                  <a:schemeClr val="tx1"/>
                </a:solidFill>
                <a:latin typeface="+mn-lt"/>
                <a:ea typeface="ＭＳ Ｐゴシック" panose="020B0600070205080204" pitchFamily="34" charset="-128"/>
              </a:rPr>
              <a:t>with</a:t>
            </a:r>
            <a:r>
              <a:rPr lang="en-US" altLang="en-US" sz="1200" b="0" kern="1200" baseline="0" dirty="0" smtClean="0">
                <a:solidFill>
                  <a:schemeClr val="tx1"/>
                </a:solidFill>
                <a:latin typeface="+mn-lt"/>
                <a:ea typeface="ＭＳ Ｐゴシック" panose="020B0600070205080204" pitchFamily="34" charset="-128"/>
              </a:rPr>
              <a:t> federal and state funding and resource agencies </a:t>
            </a:r>
            <a:r>
              <a:rPr lang="en-US" altLang="en-US" sz="1200" b="0" kern="1200" dirty="0" smtClean="0">
                <a:solidFill>
                  <a:schemeClr val="tx1"/>
                </a:solidFill>
                <a:latin typeface="+mn-lt"/>
                <a:ea typeface="ＭＳ Ｐゴシック" panose="020B0600070205080204" pitchFamily="34" charset="-128"/>
              </a:rPr>
              <a:t>to </a:t>
            </a:r>
            <a:r>
              <a:rPr lang="en-US" altLang="en-US" sz="1200" kern="1200" dirty="0" smtClean="0">
                <a:solidFill>
                  <a:schemeClr val="tx1"/>
                </a:solidFill>
                <a:latin typeface="+mn-lt"/>
                <a:ea typeface="ＭＳ Ｐゴシック" panose="020B0600070205080204" pitchFamily="34" charset="-128"/>
              </a:rPr>
              <a:t>conduct the following activities:</a:t>
            </a:r>
          </a:p>
          <a:p>
            <a:endParaRPr lang="en-US" altLang="en-US" b="1" dirty="0" smtClean="0">
              <a:solidFill>
                <a:srgbClr val="7F7F7F"/>
              </a:solidFill>
              <a:latin typeface="+mn-lt"/>
              <a:ea typeface="ＭＳ Ｐゴシック" panose="020B0600070205080204" pitchFamily="34" charset="-128"/>
            </a:endParaRPr>
          </a:p>
          <a:p>
            <a:r>
              <a:rPr lang="en-US" altLang="en-US" dirty="0" smtClean="0">
                <a:latin typeface="+mn-lt"/>
                <a:ea typeface="ＭＳ Ｐゴシック" panose="020B0600070205080204" pitchFamily="34" charset="-128"/>
              </a:rPr>
              <a:t>The federal agencies participating in the recovery process have signed the</a:t>
            </a:r>
            <a:r>
              <a:rPr lang="en-US" altLang="en-US" b="1" dirty="0" smtClean="0">
                <a:latin typeface="+mn-lt"/>
                <a:ea typeface="ＭＳ Ｐゴシック" panose="020B0600070205080204" pitchFamily="34" charset="-128"/>
              </a:rPr>
              <a:t> UFR MOU</a:t>
            </a:r>
            <a:r>
              <a:rPr lang="en-US" altLang="en-US" dirty="0" smtClean="0">
                <a:latin typeface="+mn-lt"/>
                <a:ea typeface="ＭＳ Ｐゴシック" panose="020B0600070205080204" pitchFamily="34" charset="-128"/>
              </a:rPr>
              <a:t>, committing the agencies to:</a:t>
            </a:r>
          </a:p>
          <a:p>
            <a:pPr lvl="1">
              <a:buFontTx/>
              <a:buChar char="•"/>
            </a:pPr>
            <a:r>
              <a:rPr lang="en-US" altLang="en-US" dirty="0" smtClean="0">
                <a:latin typeface="+mn-lt"/>
                <a:ea typeface="ＭＳ Ｐゴシック" panose="020B0600070205080204" pitchFamily="34" charset="-128"/>
              </a:rPr>
              <a:t>Exercise flexibility in conducting EHP reviews to achieve a coordinated review process. This includes adopting reviews conducted by another agency, and aligning reviews with those of other agencies jointly funding a project.</a:t>
            </a:r>
          </a:p>
          <a:p>
            <a:pPr lvl="1">
              <a:buFontTx/>
              <a:buChar char="•"/>
            </a:pPr>
            <a:r>
              <a:rPr lang="en-US" altLang="en-US" dirty="0" smtClean="0">
                <a:latin typeface="+mn-lt"/>
                <a:ea typeface="ＭＳ Ｐゴシック" panose="020B0600070205080204" pitchFamily="34" charset="-128"/>
              </a:rPr>
              <a:t>Implement the Tools and Mechanisms of the UFR Process.</a:t>
            </a:r>
          </a:p>
          <a:p>
            <a:pPr lvl="1">
              <a:buFontTx/>
              <a:buChar char="•"/>
            </a:pPr>
            <a:r>
              <a:rPr lang="en-US" altLang="en-US" dirty="0" smtClean="0">
                <a:latin typeface="+mn-lt"/>
                <a:ea typeface="ＭＳ Ｐゴシック" panose="020B0600070205080204" pitchFamily="34" charset="-128"/>
              </a:rPr>
              <a:t>Participate in the development of disaster-specific mechanisms, in consultation with the federal, state or tribal officials, as appropriate, to expedite and unify reviews</a:t>
            </a:r>
          </a:p>
          <a:p>
            <a:pPr lvl="1">
              <a:buFontTx/>
              <a:buChar char="•"/>
            </a:pPr>
            <a:r>
              <a:rPr lang="en-US" altLang="en-US" dirty="0" smtClean="0">
                <a:latin typeface="+mn-lt"/>
                <a:ea typeface="ＭＳ Ｐゴシック" panose="020B0600070205080204" pitchFamily="34" charset="-128"/>
              </a:rPr>
              <a:t>Provide notification to the</a:t>
            </a:r>
            <a:r>
              <a:rPr lang="en-US" altLang="en-US" baseline="0" dirty="0" smtClean="0">
                <a:latin typeface="+mn-lt"/>
                <a:ea typeface="ＭＳ Ｐゴシック" panose="020B0600070205080204" pitchFamily="34" charset="-128"/>
              </a:rPr>
              <a:t> interagency group </a:t>
            </a:r>
            <a:r>
              <a:rPr lang="en-US" altLang="en-US" dirty="0" smtClean="0">
                <a:latin typeface="+mn-lt"/>
                <a:ea typeface="ＭＳ Ｐゴシック" panose="020B0600070205080204" pitchFamily="34" charset="-128"/>
              </a:rPr>
              <a:t>that an Applicant is seeking funding for one or more disaster recovery projects in a Presidentially declared disaster area</a:t>
            </a:r>
          </a:p>
          <a:p>
            <a:pPr>
              <a:lnSpc>
                <a:spcPct val="110000"/>
              </a:lnSpc>
            </a:pPr>
            <a:endParaRPr lang="en-US" altLang="en-US" dirty="0" smtClean="0">
              <a:latin typeface="+mn-lt"/>
              <a:ea typeface="ＭＳ Ｐゴシック" panose="020B0600070205080204" pitchFamily="34" charset="-128"/>
            </a:endParaRPr>
          </a:p>
          <a:p>
            <a:pPr marL="0" lvl="1" eaLnBrk="1" hangingPunct="1">
              <a:lnSpc>
                <a:spcPct val="110000"/>
              </a:lnSpc>
              <a:spcBef>
                <a:spcPct val="0"/>
              </a:spcBef>
            </a:pPr>
            <a:r>
              <a:rPr lang="en-US" altLang="en-US" b="1" dirty="0" smtClean="0">
                <a:latin typeface="+mn-lt"/>
                <a:ea typeface="ＭＳ Ｐゴシック" panose="020B0600070205080204" pitchFamily="34" charset="-128"/>
              </a:rPr>
              <a:t>Data Sharing Agreements </a:t>
            </a:r>
            <a:r>
              <a:rPr lang="en-US" altLang="en-US" dirty="0" smtClean="0">
                <a:latin typeface="+mn-lt"/>
                <a:ea typeface="ＭＳ Ｐゴシック" panose="020B0600070205080204" pitchFamily="34" charset="-128"/>
              </a:rPr>
              <a:t>have been developed so that information can be exchanged and used consistently among all participants. The agencies participating in the interagency group in Montana each have their own data systems where they have been collecting environmental information that will be useful for disaster recovery projects. The agencies have collectively decided to share their data by agreement, and have developed a GIS platform to display environmental and cultural resource compliance information, as well a comprehensive representation of NEPA documents that have been completed in the geographic area where the flooding damages have occurred. </a:t>
            </a:r>
          </a:p>
          <a:p>
            <a:pPr>
              <a:lnSpc>
                <a:spcPct val="110000"/>
              </a:lnSpc>
            </a:pPr>
            <a:endParaRPr lang="en-US" altLang="en-US" dirty="0" smtClean="0">
              <a:latin typeface="Times" panose="02020603050405020304" pitchFamily="18" charset="0"/>
              <a:ea typeface="ＭＳ Ｐゴシック" panose="020B0600070205080204" pitchFamily="34" charset="-128"/>
            </a:endParaRPr>
          </a:p>
          <a:p>
            <a:r>
              <a:rPr lang="en-US" altLang="en-US" dirty="0" smtClean="0">
                <a:latin typeface="Times" panose="02020603050405020304" pitchFamily="18" charset="0"/>
                <a:ea typeface="ＭＳ Ｐゴシック" panose="020B0600070205080204" pitchFamily="34" charset="-128"/>
              </a:rPr>
              <a:t>NOTE:</a:t>
            </a:r>
            <a:r>
              <a:rPr lang="en-US" altLang="en-US" baseline="0" dirty="0" smtClean="0">
                <a:latin typeface="Times" panose="02020603050405020304" pitchFamily="18" charset="0"/>
                <a:ea typeface="ＭＳ Ｐゴシック" panose="020B0600070205080204" pitchFamily="34" charset="-128"/>
              </a:rPr>
              <a:t> These interagency groups are starting to be developed in some regions by FEMA Regional UFR Coordinators during steady state. Until these groups have been initiated however it will be the responsibility of the activated UFR Advisor to bring these groups together to promote and implement the UFR.   </a:t>
            </a:r>
            <a:endParaRPr lang="en-US" altLang="en-US" dirty="0" smtClean="0">
              <a:latin typeface="Times" panose="02020603050405020304" pitchFamily="18" charset="0"/>
              <a:ea typeface="ＭＳ Ｐゴシック" panose="020B0600070205080204" pitchFamily="34"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B64CB49D-422B-4F18-A58C-279F1F00FCA1}" type="slidenum">
              <a:rPr lang="en-US" altLang="en-US"/>
              <a:pPr>
                <a:spcBef>
                  <a:spcPct val="0"/>
                </a:spcBef>
              </a:pPr>
              <a:t>18</a:t>
            </a:fld>
            <a:endParaRPr lang="en-US" altLang="en-US" dirty="0"/>
          </a:p>
        </p:txBody>
      </p:sp>
    </p:spTree>
    <p:extLst>
      <p:ext uri="{BB962C8B-B14F-4D97-AF65-F5344CB8AC3E}">
        <p14:creationId xmlns:p14="http://schemas.microsoft.com/office/powerpoint/2010/main" val="3109491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414463" y="1163638"/>
            <a:ext cx="4181475" cy="31369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smtClean="0">
                <a:latin typeface="+mn-lt"/>
                <a:ea typeface="ＭＳ Ｐゴシック" panose="020B0600070205080204" pitchFamily="34" charset="-128"/>
              </a:rPr>
              <a:t>After the flooding begins and a Presidential declaration is made, emergency response is underway. Recovery planning may begin</a:t>
            </a:r>
            <a:r>
              <a:rPr lang="en-US" altLang="en-US" sz="1400" i="1" dirty="0">
                <a:latin typeface="+mn-lt"/>
                <a:ea typeface="ＭＳ Ｐゴシック" panose="020B0600070205080204" pitchFamily="34" charset="-128"/>
              </a:rPr>
              <a:t>.</a:t>
            </a:r>
            <a:endParaRPr lang="en-US" altLang="en-US" dirty="0" smtClean="0">
              <a:solidFill>
                <a:srgbClr val="000000"/>
              </a:solidFill>
              <a:latin typeface="+mn-lt"/>
              <a:ea typeface="ＭＳ Ｐゴシック" panose="020B0600070205080204" pitchFamily="34" charset="-128"/>
            </a:endParaRPr>
          </a:p>
          <a:p>
            <a:pPr eaLnBrk="1" hangingPunct="1">
              <a:spcBef>
                <a:spcPct val="0"/>
              </a:spcBef>
            </a:pPr>
            <a:endParaRPr lang="en-US" altLang="en-US" dirty="0" smtClean="0">
              <a:solidFill>
                <a:srgbClr val="000000"/>
              </a:solidFill>
              <a:latin typeface="+mn-lt"/>
              <a:ea typeface="ＭＳ Ｐゴシック" panose="020B0600070205080204" pitchFamily="34" charset="-128"/>
            </a:endParaRPr>
          </a:p>
          <a:p>
            <a:pPr eaLnBrk="1" hangingPunct="1">
              <a:spcBef>
                <a:spcPct val="0"/>
              </a:spcBef>
            </a:pPr>
            <a:r>
              <a:rPr lang="en-US" altLang="en-US" dirty="0" smtClean="0">
                <a:solidFill>
                  <a:srgbClr val="000000"/>
                </a:solidFill>
                <a:latin typeface="+mn-lt"/>
                <a:ea typeface="ＭＳ Ｐゴシック" panose="020B0600070205080204" pitchFamily="34" charset="-128"/>
              </a:rPr>
              <a:t>Potential projects for this disaster may include repairing power and telephone lines, road and bridge repairs, repair and replacement of damaged homes and future mitigation. It is important to know the potential projects in order to know the EHP review requirements that may apply.</a:t>
            </a:r>
          </a:p>
          <a:p>
            <a:pPr eaLnBrk="1" hangingPunct="1">
              <a:spcBef>
                <a:spcPct val="0"/>
              </a:spcBef>
            </a:pPr>
            <a:endParaRPr lang="en-US" altLang="en-US" dirty="0" smtClean="0">
              <a:solidFill>
                <a:srgbClr val="000000"/>
              </a:solidFill>
              <a:latin typeface="+mn-lt"/>
              <a:ea typeface="ＭＳ Ｐゴシック" panose="020B0600070205080204" pitchFamily="34" charset="-128"/>
            </a:endParaRPr>
          </a:p>
          <a:p>
            <a:pPr eaLnBrk="1" hangingPunct="1">
              <a:spcBef>
                <a:spcPct val="0"/>
              </a:spcBef>
            </a:pPr>
            <a:r>
              <a:rPr lang="en-US" altLang="en-US" dirty="0" smtClean="0">
                <a:solidFill>
                  <a:srgbClr val="000000"/>
                </a:solidFill>
                <a:latin typeface="+mn-lt"/>
                <a:ea typeface="ＭＳ Ｐゴシック" panose="020B0600070205080204" pitchFamily="34" charset="-128"/>
              </a:rPr>
              <a:t>All of the EHP Practitioners from the interagency group</a:t>
            </a:r>
            <a:r>
              <a:rPr lang="en-US" altLang="en-US" baseline="0" dirty="0" smtClean="0">
                <a:solidFill>
                  <a:srgbClr val="000000"/>
                </a:solidFill>
                <a:latin typeface="+mn-lt"/>
                <a:ea typeface="ＭＳ Ｐゴシック" panose="020B0600070205080204" pitchFamily="34" charset="-128"/>
              </a:rPr>
              <a:t> begin to report the types of projects that Applicants are proposing and work together to identify EHP compliance issues that may arise. </a:t>
            </a:r>
            <a:endParaRPr lang="en-US" altLang="en-US" dirty="0" smtClean="0">
              <a:solidFill>
                <a:srgbClr val="000000"/>
              </a:solidFill>
              <a:latin typeface="+mn-lt"/>
              <a:ea typeface="ＭＳ Ｐゴシック" panose="020B0600070205080204" pitchFamily="34" charset="-128"/>
            </a:endParaRPr>
          </a:p>
          <a:p>
            <a:pPr eaLnBrk="1" hangingPunct="1">
              <a:spcBef>
                <a:spcPct val="0"/>
              </a:spcBef>
            </a:pPr>
            <a:endParaRPr lang="en-US" altLang="en-US" dirty="0" smtClean="0">
              <a:latin typeface="+mn-lt"/>
              <a:ea typeface="ＭＳ Ｐゴシック" panose="020B0600070205080204" pitchFamily="34" charset="-128"/>
            </a:endParaRPr>
          </a:p>
          <a:p>
            <a:r>
              <a:rPr lang="en-US" altLang="en-US" dirty="0" smtClean="0">
                <a:latin typeface="+mn-lt"/>
                <a:ea typeface="ＭＳ Ｐゴシック" panose="020B0600070205080204" pitchFamily="34" charset="-128"/>
              </a:rPr>
              <a:t>One of the objectives of the Recovery Planning stage should be to identify issues that will make it hard to coordinate EHP reviews. For example, one issue that often occurs during recovery planning is that it is difficult for agencies to track who the points of contact are within other agencies. For example, HUD often has difficulty knowing who within FEMA is the appropriate point of contact (POC) during recovery planning. These types of issues should be identified early and planned for, so that Tools and Mechanisms can be applied to avoid these impediments to the recovery process. (example: use of the Agency POC List). The National UFR Coordinator, REO or UFR Advisor in a given disaster may give notice of POC changes. Note as part of the UFR commitments, agencies are committed to responding to requests from FEMA asking to verify whether POC information is correct.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2FFEF1EF-F6B7-4D45-97C9-C3964810040C}" type="slidenum">
              <a:rPr lang="en-US" altLang="en-US"/>
              <a:pPr>
                <a:spcBef>
                  <a:spcPct val="0"/>
                </a:spcBef>
              </a:pPr>
              <a:t>19</a:t>
            </a:fld>
            <a:endParaRPr lang="en-US" altLang="en-US"/>
          </a:p>
        </p:txBody>
      </p:sp>
    </p:spTree>
    <p:extLst>
      <p:ext uri="{BB962C8B-B14F-4D97-AF65-F5344CB8AC3E}">
        <p14:creationId xmlns:p14="http://schemas.microsoft.com/office/powerpoint/2010/main" val="75129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This presentation will include </a:t>
            </a:r>
            <a:r>
              <a:rPr lang="en-US" baseline="0" dirty="0" smtClean="0">
                <a:latin typeface="+mn-lt"/>
              </a:rPr>
              <a:t>a brief introduction to the Unified Federal Review (UFR) Process and its background in Part I. In Part II, </a:t>
            </a:r>
            <a:r>
              <a:rPr lang="en-US" dirty="0" smtClean="0">
                <a:latin typeface="+mn-lt"/>
              </a:rPr>
              <a:t>we will walk through a typical disaster timeline</a:t>
            </a:r>
            <a:r>
              <a:rPr lang="en-US" baseline="0" dirty="0" smtClean="0">
                <a:latin typeface="+mn-lt"/>
              </a:rPr>
              <a:t> in relation to </a:t>
            </a:r>
            <a:r>
              <a:rPr lang="en-US" dirty="0" smtClean="0">
                <a:latin typeface="+mn-lt"/>
              </a:rPr>
              <a:t>two different disaster scenarios and how the UFR Process, including specific UFR Tools and Mechanisms, can be applied to expedite and coordinate disaster recovery projects.</a:t>
            </a:r>
          </a:p>
          <a:p>
            <a:endParaRPr lang="en-US" dirty="0"/>
          </a:p>
        </p:txBody>
      </p:sp>
      <p:sp>
        <p:nvSpPr>
          <p:cNvPr id="4" name="Slide Number Placeholder 3"/>
          <p:cNvSpPr>
            <a:spLocks noGrp="1"/>
          </p:cNvSpPr>
          <p:nvPr>
            <p:ph type="sldNum" sz="quarter" idx="10"/>
          </p:nvPr>
        </p:nvSpPr>
        <p:spPr/>
        <p:txBody>
          <a:bodyPr/>
          <a:lstStyle/>
          <a:p>
            <a:pPr>
              <a:defRPr/>
            </a:pPr>
            <a:fld id="{811E9D54-E700-46E1-891D-5F61C5CC7DF8}" type="slidenum">
              <a:rPr lang="en-US" altLang="en-US" smtClean="0"/>
              <a:pPr>
                <a:defRPr/>
              </a:pPr>
              <a:t>2</a:t>
            </a:fld>
            <a:endParaRPr lang="en-US" altLang="en-US"/>
          </a:p>
        </p:txBody>
      </p:sp>
    </p:spTree>
    <p:extLst>
      <p:ext uri="{BB962C8B-B14F-4D97-AF65-F5344CB8AC3E}">
        <p14:creationId xmlns:p14="http://schemas.microsoft.com/office/powerpoint/2010/main" val="199677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414463" y="1163638"/>
            <a:ext cx="4181475" cy="3136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kern="1200" dirty="0" smtClean="0">
                <a:solidFill>
                  <a:schemeClr val="tx1"/>
                </a:solidFill>
                <a:latin typeface="+mn-lt"/>
                <a:ea typeface="ＭＳ Ｐゴシック" panose="020B0600070205080204" pitchFamily="34" charset="-128"/>
              </a:rPr>
              <a:t>The interagency group will develop </a:t>
            </a:r>
            <a:r>
              <a:rPr lang="en-US" altLang="en-US" sz="1200" b="1" kern="1200" dirty="0" smtClean="0">
                <a:solidFill>
                  <a:srgbClr val="070000"/>
                </a:solidFill>
                <a:latin typeface="+mn-lt"/>
                <a:ea typeface="ＭＳ Ｐゴシック" panose="020B0600070205080204" pitchFamily="34" charset="-128"/>
              </a:rPr>
              <a:t>Programmatic Environmental Assessments </a:t>
            </a:r>
            <a:r>
              <a:rPr lang="en-US" altLang="en-US" sz="1200" kern="1200" dirty="0" smtClean="0">
                <a:solidFill>
                  <a:schemeClr val="tx1"/>
                </a:solidFill>
                <a:latin typeface="+mn-lt"/>
                <a:ea typeface="ＭＳ Ｐゴシック" panose="020B0600070205080204" pitchFamily="34" charset="-128"/>
              </a:rPr>
              <a:t>to expedite NEPA reviews for multiple federal agencies funding similar projects. Programmatic environmental assessments (PEAs) enable agencies to evaluate typical recurring actions undertaken in response to a disaster, such as seasonal flooding events, in preparation for and in the wake of disasters. For example, the interagency group in Montana developed a PEA specific to debris removal activities, in which the impacts of these types of activities were studied for the general project area prior to applicants proposing projects for assistance. The PEA is now being used to simplify environmental reviews for debris removal activities, as EHP Practitioners can tier off of the existing PEA when additional review is needed, or categorically exclude those debris removal activities that the agencies know will not generate environmental impacts. </a:t>
            </a:r>
          </a:p>
          <a:p>
            <a:pPr eaLnBrk="1" hangingPunct="1">
              <a:spcBef>
                <a:spcPct val="0"/>
              </a:spcBef>
            </a:pPr>
            <a:endParaRPr lang="en-US" altLang="en-US" dirty="0" smtClean="0">
              <a:latin typeface="+mn-lt"/>
              <a:ea typeface="ＭＳ Ｐゴシック" panose="020B0600070205080204" pitchFamily="34" charset="-128"/>
            </a:endParaRPr>
          </a:p>
          <a:p>
            <a:pPr eaLnBrk="1" hangingPunct="1">
              <a:spcBef>
                <a:spcPct val="0"/>
              </a:spcBef>
            </a:pPr>
            <a:r>
              <a:rPr lang="en-US" altLang="en-US" dirty="0" smtClean="0">
                <a:latin typeface="+mn-lt"/>
                <a:ea typeface="ＭＳ Ｐゴシック" panose="020B0600070205080204" pitchFamily="34" charset="-128"/>
              </a:rPr>
              <a:t>FEMA and HUD are jointly funding multiple similar projects through the FEMA Hazard Mitigation Grant Program and the HUD Community Development Block Grant (CDBG) Program. </a:t>
            </a:r>
          </a:p>
          <a:p>
            <a:pPr eaLnBrk="1" hangingPunct="1">
              <a:spcBef>
                <a:spcPct val="0"/>
              </a:spcBef>
            </a:pPr>
            <a:endParaRPr lang="en-US" altLang="en-US" dirty="0" smtClean="0">
              <a:latin typeface="+mn-lt"/>
              <a:ea typeface="ＭＳ Ｐゴシック" panose="020B0600070205080204" pitchFamily="34" charset="-128"/>
            </a:endParaRPr>
          </a:p>
          <a:p>
            <a:pPr eaLnBrk="1" hangingPunct="1">
              <a:spcBef>
                <a:spcPct val="0"/>
              </a:spcBef>
            </a:pPr>
            <a:r>
              <a:rPr lang="en-US" altLang="en-US" dirty="0" smtClean="0">
                <a:latin typeface="+mn-lt"/>
                <a:ea typeface="ＭＳ Ｐゴシック" panose="020B0600070205080204" pitchFamily="34" charset="-128"/>
              </a:rPr>
              <a:t>FEMA and HUD use the </a:t>
            </a:r>
            <a:r>
              <a:rPr lang="en-US" altLang="en-US" b="1" dirty="0" smtClean="0">
                <a:latin typeface="+mn-lt"/>
                <a:ea typeface="ＭＳ Ｐゴシック" panose="020B0600070205080204" pitchFamily="34" charset="-128"/>
              </a:rPr>
              <a:t>Template Checklist for FEMA/HUD </a:t>
            </a:r>
            <a:r>
              <a:rPr lang="en-US" altLang="en-US" dirty="0" smtClean="0">
                <a:latin typeface="+mn-lt"/>
                <a:ea typeface="ＭＳ Ｐゴシック" panose="020B0600070205080204" pitchFamily="34" charset="-128"/>
              </a:rPr>
              <a:t>to allow for adoption of each other’s EHP reviews. This checklist provides a blueprint for the agencies to coordinate on a large number of EHP reviews. The graphic on this page illustrates how the Template Checklist walks EHP Practitioners through a review for Section 106 of the National Historic Preservation Act (NHPA).</a:t>
            </a:r>
          </a:p>
          <a:p>
            <a:pPr eaLnBrk="1" hangingPunct="1">
              <a:spcBef>
                <a:spcPct val="0"/>
              </a:spcBef>
            </a:pPr>
            <a:endParaRPr lang="en-US" altLang="en-US" dirty="0" smtClean="0">
              <a:solidFill>
                <a:srgbClr val="FF0000"/>
              </a:solidFill>
              <a:latin typeface="+mn-lt"/>
              <a:ea typeface="ＭＳ Ｐゴシック" panose="020B0600070205080204" pitchFamily="34" charset="-128"/>
              <a:cs typeface="Arial" panose="020B0604020202020204" pitchFamily="34" charset="0"/>
            </a:endParaRPr>
          </a:p>
          <a:p>
            <a:pPr eaLnBrk="1" hangingPunct="1">
              <a:spcBef>
                <a:spcPct val="0"/>
              </a:spcBef>
            </a:pPr>
            <a:r>
              <a:rPr lang="en-US" altLang="en-US" dirty="0" smtClean="0">
                <a:latin typeface="+mn-lt"/>
                <a:ea typeface="ＭＳ Ｐゴシック" panose="020B0600070205080204" pitchFamily="34" charset="-128"/>
                <a:cs typeface="Arial" panose="020B0604020202020204" pitchFamily="34" charset="0"/>
              </a:rPr>
              <a:t>FEMA and HUD also signed a programmatic agreement with the </a:t>
            </a:r>
            <a:r>
              <a:rPr lang="en-US" altLang="en-US" dirty="0">
                <a:latin typeface="+mn-lt"/>
                <a:ea typeface="ＭＳ Ｐゴシック" panose="020B0600070205080204" pitchFamily="34" charset="-128"/>
                <a:cs typeface="Arial" panose="020B0604020202020204" pitchFamily="34" charset="0"/>
              </a:rPr>
              <a:t>State Historic Preservation Officer </a:t>
            </a:r>
            <a:r>
              <a:rPr lang="en-US" altLang="en-US" dirty="0" smtClean="0">
                <a:latin typeface="+mn-lt"/>
                <a:ea typeface="ＭＳ Ｐゴシック" panose="020B0600070205080204" pitchFamily="34" charset="-128"/>
                <a:cs typeface="Arial" panose="020B0604020202020204" pitchFamily="34" charset="0"/>
              </a:rPr>
              <a:t>(SHPO), negotiated using the </a:t>
            </a:r>
            <a:r>
              <a:rPr lang="en-US" altLang="en-US" b="1" dirty="0" smtClean="0">
                <a:latin typeface="+mn-lt"/>
                <a:ea typeface="ＭＳ Ｐゴシック" panose="020B0600070205080204" pitchFamily="34" charset="-128"/>
                <a:cs typeface="Arial" panose="020B0604020202020204" pitchFamily="34" charset="0"/>
              </a:rPr>
              <a:t>Prototype Programmatic Agreement (PPA), </a:t>
            </a:r>
            <a:r>
              <a:rPr lang="en-US" altLang="en-US" dirty="0" smtClean="0">
                <a:latin typeface="+mn-lt"/>
                <a:ea typeface="ＭＳ Ｐゴシック" panose="020B0600070205080204" pitchFamily="34" charset="-128"/>
                <a:cs typeface="Arial" panose="020B0604020202020204" pitchFamily="34" charset="0"/>
              </a:rPr>
              <a:t>to facilitate reviews for Section 106 of the NHPA. </a:t>
            </a:r>
            <a:r>
              <a:rPr lang="en-US" altLang="en-US" dirty="0" smtClean="0">
                <a:latin typeface="+mn-lt"/>
                <a:ea typeface="ＭＳ Ｐゴシック" panose="020B0600070205080204" pitchFamily="34" charset="-128"/>
              </a:rPr>
              <a:t>The Programmatic Agreement includes a list of activities that FEMA, HUD and the SHPO have determined will not have the potential to impact historic properties, including administrative actions, community disaster loans and assistance for training. The Programmatic Agreement also includes roles of FEMA and HUD, including an agreement for FEMA to conduct all Section 106 consultations with Tribes and for the SHPO to identify staff to assist FEMA with its Section 106 responsibilities. FEMA and HUD are encouraging other agencies to also sign the agreement to expedite Section 106 reviews so disaster relief funds can quickly be released to applicants.</a:t>
            </a:r>
          </a:p>
          <a:p>
            <a:pPr eaLnBrk="1" hangingPunct="1">
              <a:spcBef>
                <a:spcPct val="0"/>
              </a:spcBef>
            </a:pPr>
            <a:endParaRPr lang="en-US" altLang="en-US" dirty="0" smtClean="0">
              <a:latin typeface="+mn-lt"/>
              <a:ea typeface="ＭＳ Ｐゴシック" panose="020B0600070205080204" pitchFamily="34" charset="-128"/>
            </a:endParaRPr>
          </a:p>
          <a:p>
            <a:pPr eaLnBrk="1" hangingPunct="1">
              <a:spcBef>
                <a:spcPct val="0"/>
              </a:spcBef>
            </a:pPr>
            <a:r>
              <a:rPr lang="en-US" altLang="en-US" dirty="0" smtClean="0">
                <a:latin typeface="+mn-lt"/>
                <a:ea typeface="ＭＳ Ｐゴシック" panose="020B0600070205080204" pitchFamily="34" charset="-128"/>
              </a:rPr>
              <a:t>Because the interagency group has developed </a:t>
            </a:r>
            <a:r>
              <a:rPr lang="en-US" altLang="en-US" b="1" dirty="0" smtClean="0">
                <a:latin typeface="+mn-lt"/>
                <a:ea typeface="ＭＳ Ｐゴシック" panose="020B0600070205080204" pitchFamily="34" charset="-128"/>
              </a:rPr>
              <a:t>Programmatic Environmental Assessments, </a:t>
            </a:r>
            <a:r>
              <a:rPr lang="en-US" altLang="en-US" dirty="0" smtClean="0">
                <a:latin typeface="+mn-lt"/>
                <a:ea typeface="ＭＳ Ｐゴシック" panose="020B0600070205080204" pitchFamily="34" charset="-128"/>
              </a:rPr>
              <a:t>NEPA analysis prepared for disaster recovery projects tiers from the PEA and can be done much more quickly and simply. </a:t>
            </a:r>
            <a:r>
              <a:rPr lang="en-US" sz="1200" kern="1200" dirty="0" smtClean="0">
                <a:solidFill>
                  <a:schemeClr val="tx1"/>
                </a:solidFill>
                <a:effectLst/>
                <a:latin typeface="+mn-lt"/>
              </a:rPr>
              <a:t>For example, some projects analyzed in the PEA may be covered by that environmental review and the issuance of a Finding of No Significant Impact (FONSI) while other projects analyzed in the PEA may require further site-specific analysis before concluding whether a FONSI can be issued</a:t>
            </a:r>
            <a:endParaRPr lang="en-US" altLang="en-US" dirty="0" smtClean="0">
              <a:latin typeface="+mn-lt"/>
              <a:ea typeface="ＭＳ Ｐゴシック" panose="020B0600070205080204" pitchFamily="34"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9455FECE-1BFD-425B-B07E-01FCB6BAAC42}" type="slidenum">
              <a:rPr lang="en-US" altLang="en-US"/>
              <a:pPr>
                <a:spcBef>
                  <a:spcPct val="0"/>
                </a:spcBef>
              </a:pPr>
              <a:t>20</a:t>
            </a:fld>
            <a:endParaRPr lang="en-US" altLang="en-US"/>
          </a:p>
        </p:txBody>
      </p:sp>
    </p:spTree>
    <p:extLst>
      <p:ext uri="{BB962C8B-B14F-4D97-AF65-F5344CB8AC3E}">
        <p14:creationId xmlns:p14="http://schemas.microsoft.com/office/powerpoint/2010/main" val="597547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rPr>
              <a:t>To better appreciate the</a:t>
            </a:r>
            <a:r>
              <a:rPr lang="en-US" sz="1200" kern="1200" baseline="0" dirty="0" smtClean="0">
                <a:solidFill>
                  <a:schemeClr val="tx1"/>
                </a:solidFill>
                <a:effectLst/>
                <a:latin typeface="+mn-lt"/>
              </a:rPr>
              <a:t> benefits of the </a:t>
            </a:r>
            <a:r>
              <a:rPr lang="en-US" sz="1200" kern="1200" dirty="0" smtClean="0">
                <a:solidFill>
                  <a:schemeClr val="tx1"/>
                </a:solidFill>
                <a:effectLst/>
                <a:latin typeface="+mn-lt"/>
              </a:rPr>
              <a:t>UFR process</a:t>
            </a:r>
            <a:r>
              <a:rPr lang="en-US" sz="1200" kern="1200" baseline="0" dirty="0" smtClean="0">
                <a:solidFill>
                  <a:schemeClr val="tx1"/>
                </a:solidFill>
                <a:effectLst/>
                <a:latin typeface="+mn-lt"/>
              </a:rPr>
              <a:t>, here is an example of how the compliance process established under Section 106 of the National Historic Preservation Act would have been addressed before the UFR process was implemented and how the UFR process improved the process and outcomes.</a:t>
            </a:r>
          </a:p>
          <a:p>
            <a:endParaRPr lang="en-US" sz="1200" kern="1200" baseline="0" dirty="0" smtClean="0">
              <a:solidFill>
                <a:schemeClr val="tx1"/>
              </a:solidFill>
              <a:effectLst/>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rPr>
              <a:t>Prior to UFR process, FEMA often had benefit of executing State or Disaster Specific Programmatic Agreements (PAs) with State Historic Preservation Officers (SHPOs), State Emergency Management Agencies (SEMAs), and if participating, The Advisory Council on Historic Preservation (ACHP), and Federally recognized Tribal Nations to adequately satisfy its compliance responsibilities while minimizing delays to the delivery of FEMA assistance. Many other federal agencies providing funding for a disaster recovery project conducted independent review as outlined under 36 CFR Part 800, of the Section 106 implanting regulations. Under the UFR Process, a federal agency has the ability to sign onto an executed FEMA Statewide PA based on the 2013 FEMA Prototype PA, if FEMA and the SHPO agree in writing.  No consultation with the ACHP is required since FEMA no longer invites them to participate in its Statewide PA’s based on the Prototype.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rPr>
              <a:t>Before the UFR Process, federal agencies typically conducted independent Section 106 review which often resulted in federal agency and SHPO staff time resources being devoted to review of projects that ultimately determined  would result in “No Historic Properties Affected“ or “No Adverse Effect.” However, if an agency has the benefit of using FEMA's Statewide PA, it has the significant advantage of using Appendix B of FEMA PA, Programmatic Allowances, which are scope of work having no or minimal effect on historic properties and thus exempted from any Section 106 review. </a:t>
            </a:r>
            <a:r>
              <a:rPr kumimoji="0" lang="en-US" altLang="en-US" sz="1200" b="0" i="0" u="none" strike="noStrike" cap="none" normalizeH="0" baseline="0" dirty="0" smtClean="0">
                <a:ln>
                  <a:noFill/>
                </a:ln>
                <a:solidFill>
                  <a:srgbClr val="000000"/>
                </a:solidFill>
                <a:effectLst/>
                <a:latin typeface="+mn-lt"/>
                <a:ea typeface="ＭＳ Ｐゴシック" pitchFamily="34" charset="-128"/>
              </a:rPr>
              <a:t>Some of the allowances require the agency to use professionally qualified staff.</a:t>
            </a:r>
          </a:p>
          <a:p>
            <a:endParaRPr lang="en-US" sz="1200" kern="1200" baseline="0" dirty="0" smtClean="0">
              <a:solidFill>
                <a:schemeClr val="tx1"/>
              </a:solidFill>
              <a:effectLst/>
              <a:latin typeface="+mn-lt"/>
            </a:endParaRPr>
          </a:p>
          <a:p>
            <a:r>
              <a:rPr lang="en-US" sz="1200" kern="1200" dirty="0" smtClean="0">
                <a:solidFill>
                  <a:schemeClr val="tx1"/>
                </a:solidFill>
                <a:effectLst/>
                <a:latin typeface="+mn-lt"/>
              </a:rPr>
              <a:t>Before the UFR process, the resolution of adverse effects process that a federal agency in consultation with SHPO required additional consultation to negotiate a Memorandum of Agreement (MOA) to establish treatment measure(s) to avoid, minimize or mitigate for the adverse effect(s).</a:t>
            </a:r>
            <a:r>
              <a:rPr lang="en-US" sz="1200" kern="1200" baseline="0" dirty="0" smtClean="0">
                <a:solidFill>
                  <a:schemeClr val="tx1"/>
                </a:solidFill>
                <a:effectLst/>
                <a:latin typeface="+mn-lt"/>
              </a:rPr>
              <a:t> This consultation process often takes several months of negotiation and may be extremely contentious and potentially unsuccessful.  Under the UFR Process, a federal agency, with the concurrence of the SHPO and any other consulting parties*, has the ability to instead use Appendix C of the FEMA Statewide PA which outlines specific treatment measures such as photographic recordation, historic context statements, oral history documentation, and geo-referencing of historic maps that FEMA, SHPO, and SEMA agree can be selected to resolve the adverse effect(s) without having to go through the lengthy and unpredictable process of negotiating an MOA.  </a:t>
            </a:r>
          </a:p>
          <a:p>
            <a:endParaRPr lang="en-US" altLang="en-US" sz="1200" kern="1200" baseline="0" dirty="0" smtClean="0">
              <a:solidFill>
                <a:schemeClr val="tx1"/>
              </a:solidFill>
              <a:effectLst/>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rPr>
              <a:t>* Note that while the FEMA Prototype allows FEMA to execute a Statewide PA without the involvement of the ACHP, the abbreviated consultation process to resolve adverse effects still requires FEMA or another federal agency to notify the ACHP of the adverse effect and determine whether the ACHP will participate in the consultation.</a:t>
            </a:r>
            <a:endParaRPr lang="en-US" sz="1200" kern="1200" dirty="0" smtClean="0">
              <a:solidFill>
                <a:schemeClr val="tx1"/>
              </a:solidFill>
              <a:effectLst/>
              <a:latin typeface="+mn-lt"/>
            </a:endParaRPr>
          </a:p>
          <a:p>
            <a:endParaRPr lang="en-CA" altLang="en-US" dirty="0" smtClean="0">
              <a:latin typeface="Times" panose="02020603050405020304" pitchFamily="18" charset="0"/>
              <a:ea typeface="ＭＳ Ｐゴシック" panose="020B0600070205080204" pitchFamily="34" charset="-128"/>
            </a:endParaRPr>
          </a:p>
          <a:p>
            <a:pPr eaLnBrk="1" hangingPunct="1">
              <a:spcBef>
                <a:spcPct val="0"/>
              </a:spcBef>
            </a:pPr>
            <a:endParaRPr lang="en-CA" altLang="en-US" dirty="0" smtClean="0">
              <a:latin typeface="Times" panose="02020603050405020304" pitchFamily="18" charset="0"/>
              <a:ea typeface="ＭＳ Ｐゴシック" panose="020B0600070205080204"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1ECBCC09-4ED2-44CA-8F0B-E8D4073CF17F}" type="slidenum">
              <a:rPr lang="en-US" altLang="en-US"/>
              <a:pPr>
                <a:spcBef>
                  <a:spcPct val="0"/>
                </a:spcBef>
              </a:pPr>
              <a:t>21</a:t>
            </a:fld>
            <a:endParaRPr lang="en-US" altLang="en-US"/>
          </a:p>
        </p:txBody>
      </p:sp>
    </p:spTree>
    <p:extLst>
      <p:ext uri="{BB962C8B-B14F-4D97-AF65-F5344CB8AC3E}">
        <p14:creationId xmlns:p14="http://schemas.microsoft.com/office/powerpoint/2010/main" val="4087558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anose="02020603050405020304" pitchFamily="18" charset="0"/>
                <a:ea typeface="ＭＳ Ｐゴシック" panose="020B0600070205080204" pitchFamily="34" charset="-128"/>
              </a:rPr>
              <a:t>Using the Tools and Mechanisms listed on this slide, the federal agencies and their partners (led by the interagency group) have implemented the UFR Process together with their stakeholders.</a:t>
            </a:r>
          </a:p>
          <a:p>
            <a:endParaRPr lang="en-US" altLang="en-US" dirty="0" smtClean="0">
              <a:latin typeface="Times" panose="02020603050405020304" pitchFamily="18" charset="0"/>
              <a:ea typeface="ＭＳ Ｐゴシック" panose="020B0600070205080204" pitchFamily="34" charset="-128"/>
            </a:endParaRPr>
          </a:p>
          <a:p>
            <a:r>
              <a:rPr lang="en-US" altLang="en-US" dirty="0" smtClean="0">
                <a:latin typeface="Times" panose="02020603050405020304" pitchFamily="18" charset="0"/>
                <a:ea typeface="ＭＳ Ｐゴシック" panose="020B0600070205080204" pitchFamily="34" charset="-128"/>
              </a:rPr>
              <a:t>For example, here are a few ways the Tools and Mechanisms helped the agencies to achieve the benefits of the UFR Process:</a:t>
            </a:r>
          </a:p>
          <a:p>
            <a:pPr marL="171450" indent="-171450" eaLnBrk="0" fontAlgn="base" hangingPunct="0">
              <a:buFont typeface="Arial" panose="020B0604020202020204" pitchFamily="34" charset="0"/>
              <a:buChar char="•"/>
            </a:pPr>
            <a:r>
              <a:rPr lang="en-US" altLang="en-US" dirty="0" smtClean="0">
                <a:latin typeface="Times" panose="02020603050405020304" pitchFamily="18" charset="0"/>
                <a:ea typeface="ＭＳ Ｐゴシック" panose="020B0600070205080204" pitchFamily="34" charset="-128"/>
              </a:rPr>
              <a:t>The Programmatic Environmental Assessment (PEA) expedited decisions for debris removal projects subject to the PEA by allowing EHP Practitioners to issue FONSIs for debris removal activities and eliminate further NEPA review and thereby streamline the compliance activities. </a:t>
            </a:r>
          </a:p>
          <a:p>
            <a:pPr marL="171450" indent="-171450" eaLnBrk="0" fontAlgn="base" hangingPunct="0">
              <a:buFont typeface="Arial" panose="020B0604020202020204" pitchFamily="34" charset="0"/>
              <a:buChar char="•"/>
            </a:pPr>
            <a:r>
              <a:rPr lang="en-US" altLang="en-US" dirty="0" smtClean="0">
                <a:latin typeface="Times" panose="02020603050405020304" pitchFamily="18" charset="0"/>
                <a:ea typeface="ＭＳ Ｐゴシック" panose="020B0600070205080204" pitchFamily="34" charset="-128"/>
              </a:rPr>
              <a:t>The Data Sharing Agreements enabled agencies to leverage each other's information and inform decisions with better data, agreeing to data standards that they would use for shared data and committing to contribute to a shared platform as the preferred way to share GIS data. This data informed each agency’s EHP reviews, saving time that would otherwise be spent by each agency individually seeking the same information. </a:t>
            </a:r>
          </a:p>
          <a:p>
            <a:pPr marL="171450" indent="-171450" eaLnBrk="0" fontAlgn="base" hangingPunct="0">
              <a:buFont typeface="Arial" panose="020B0604020202020204" pitchFamily="34" charset="0"/>
              <a:buChar char="•"/>
            </a:pPr>
            <a:r>
              <a:rPr lang="en-US" altLang="en-US" dirty="0" smtClean="0">
                <a:latin typeface="Times" panose="02020603050405020304" pitchFamily="18" charset="0"/>
                <a:ea typeface="ＭＳ Ｐゴシック" panose="020B0600070205080204" pitchFamily="34" charset="-128"/>
              </a:rPr>
              <a:t>The Practitioner Guidance coordinated the way the parties conducted EHP reviews and made these reviews consistent across agencies as each funding agency followed a set process for review of disaster recovery projects, and resource/regulatory agencies coordinated with the funding agencies to expedite consultation timelines. </a:t>
            </a:r>
          </a:p>
          <a:p>
            <a:pPr marL="171450" indent="-171450" eaLnBrk="0" fontAlgn="base" hangingPunct="0">
              <a:buFont typeface="Arial" panose="020B0604020202020204" pitchFamily="34" charset="0"/>
              <a:buChar char="•"/>
            </a:pPr>
            <a:r>
              <a:rPr lang="en-US" sz="1200" kern="1200" dirty="0" smtClean="0">
                <a:solidFill>
                  <a:schemeClr val="tx1"/>
                </a:solidFill>
                <a:effectLst/>
                <a:latin typeface="Times" pitchFamily="-1" charset="0"/>
                <a:ea typeface="ＭＳ Ｐゴシック" pitchFamily="-1" charset="-128"/>
                <a:cs typeface="ＭＳ Ｐゴシック" pitchFamily="-1" charset="-128"/>
              </a:rPr>
              <a:t>The PPA allows HUD REs the opportunity to adopt FEMA’s Section 106 project review process and use it as their own. It also helps SHPO with a more consistent way of approaching consultation and coordination with federal funding agencies conducting Section 106 Review with the SHPO who is tasked with providing technical expertise and guidance. </a:t>
            </a:r>
          </a:p>
          <a:p>
            <a:pPr marL="171450" indent="-171450" eaLnBrk="0" fontAlgn="base" hangingPunct="0">
              <a:buFont typeface="Arial" panose="020B0604020202020204" pitchFamily="34" charset="0"/>
              <a:buChar char="•"/>
            </a:pPr>
            <a:r>
              <a:rPr lang="en-US" sz="1200" kern="1200" dirty="0" smtClean="0">
                <a:solidFill>
                  <a:schemeClr val="tx1"/>
                </a:solidFill>
                <a:effectLst/>
                <a:latin typeface="Times" pitchFamily="-1" charset="0"/>
                <a:ea typeface="ＭＳ Ｐゴシック" pitchFamily="-1" charset="-128"/>
                <a:cs typeface="ＭＳ Ｐゴシック" pitchFamily="-1" charset="-128"/>
              </a:rPr>
              <a:t>The Template Checklist also facilitated adoption by FEMA and HUD Responsible</a:t>
            </a:r>
            <a:r>
              <a:rPr lang="en-US" sz="1200" kern="1200" baseline="0" dirty="0" smtClean="0">
                <a:solidFill>
                  <a:schemeClr val="tx1"/>
                </a:solidFill>
                <a:effectLst/>
                <a:latin typeface="Times" pitchFamily="-1" charset="0"/>
                <a:ea typeface="ＭＳ Ｐゴシック" pitchFamily="-1" charset="-128"/>
                <a:cs typeface="ＭＳ Ｐゴシック" pitchFamily="-1" charset="-128"/>
              </a:rPr>
              <a:t> Entity (</a:t>
            </a:r>
            <a:r>
              <a:rPr lang="en-US" sz="1200" kern="1200" dirty="0" smtClean="0">
                <a:solidFill>
                  <a:schemeClr val="tx1"/>
                </a:solidFill>
                <a:effectLst/>
                <a:latin typeface="Times" pitchFamily="-1" charset="0"/>
                <a:ea typeface="ＭＳ Ｐゴシック" pitchFamily="-1" charset="-128"/>
                <a:cs typeface="ＭＳ Ｐゴシック" pitchFamily="-1" charset="-128"/>
              </a:rPr>
              <a:t>RE) of each other’s reviews because each agency’s requirements were covered in the PEA and tiered analyses, expediting its determinations for federal assistance applications.  </a:t>
            </a:r>
          </a:p>
          <a:p>
            <a:pPr eaLnBrk="0" fontAlgn="base" hangingPunct="0"/>
            <a:endParaRPr lang="en-US" sz="1200" kern="1200" dirty="0" smtClean="0">
              <a:solidFill>
                <a:schemeClr val="tx1"/>
              </a:solidFill>
              <a:effectLst/>
              <a:latin typeface="Times" pitchFamily="-1" charset="0"/>
              <a:ea typeface="ＭＳ Ｐゴシック" pitchFamily="-1" charset="-128"/>
              <a:cs typeface="ＭＳ Ｐゴシック" pitchFamily="-1" charset="-128"/>
            </a:endParaRPr>
          </a:p>
          <a:p>
            <a:pPr eaLnBrk="0" fontAlgn="base" hangingPunct="0"/>
            <a:r>
              <a:rPr lang="en-US" sz="1200" kern="1200" dirty="0" smtClean="0">
                <a:solidFill>
                  <a:schemeClr val="tx1"/>
                </a:solidFill>
                <a:effectLst/>
                <a:latin typeface="Times" pitchFamily="-1" charset="0"/>
                <a:ea typeface="ＭＳ Ｐゴシック" pitchFamily="-1" charset="-128"/>
                <a:cs typeface="ＭＳ Ｐゴシック" pitchFamily="-1" charset="-128"/>
              </a:rPr>
              <a:t>Note:</a:t>
            </a:r>
            <a:r>
              <a:rPr lang="en-US" sz="1200" kern="1200" baseline="0" dirty="0" smtClean="0">
                <a:solidFill>
                  <a:schemeClr val="tx1"/>
                </a:solidFill>
                <a:effectLst/>
                <a:latin typeface="Times" pitchFamily="-1" charset="0"/>
                <a:ea typeface="ＭＳ Ｐゴシック" pitchFamily="-1" charset="-128"/>
                <a:cs typeface="ＭＳ Ｐゴシック" pitchFamily="-1" charset="-128"/>
              </a:rPr>
              <a:t> Some of these tools like the PPA or a PEA are most useful if executed before a disaster occurs. Consideration should be given during a disaster as to the benefits of developing tools such as a PPA or PEA, and work should continue during the recovery process and steady state to put these agreements in place so they can best assist recovery of future events. </a:t>
            </a:r>
            <a:endParaRPr lang="en-US" sz="1200" kern="1200" dirty="0">
              <a:solidFill>
                <a:schemeClr val="tx1"/>
              </a:solidFill>
              <a:effectLst/>
              <a:latin typeface="Times" pitchFamily="-1" charset="0"/>
              <a:ea typeface="ＭＳ Ｐゴシック" pitchFamily="-1" charset="-128"/>
              <a:cs typeface="ＭＳ Ｐゴシック" pitchFamily="-1"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A2DAB50D-7792-4CBA-BCE1-2CB491D3BE2D}" type="slidenum">
              <a:rPr lang="en-US" altLang="en-US"/>
              <a:pPr>
                <a:spcBef>
                  <a:spcPct val="0"/>
                </a:spcBef>
              </a:pPr>
              <a:t>22</a:t>
            </a:fld>
            <a:endParaRPr lang="en-US" altLang="en-US"/>
          </a:p>
        </p:txBody>
      </p:sp>
    </p:spTree>
    <p:extLst>
      <p:ext uri="{BB962C8B-B14F-4D97-AF65-F5344CB8AC3E}">
        <p14:creationId xmlns:p14="http://schemas.microsoft.com/office/powerpoint/2010/main" val="4068060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n-lt"/>
                <a:ea typeface="ＭＳ Ｐゴシック" panose="020B0600070205080204" pitchFamily="34" charset="-128"/>
              </a:rPr>
              <a:t>The second scenario is of a</a:t>
            </a:r>
            <a:r>
              <a:rPr lang="en-US" altLang="en-US" baseline="0" dirty="0" smtClean="0">
                <a:latin typeface="+mn-lt"/>
                <a:ea typeface="ＭＳ Ｐゴシック" panose="020B0600070205080204" pitchFamily="34" charset="-128"/>
              </a:rPr>
              <a:t> </a:t>
            </a:r>
            <a:r>
              <a:rPr lang="en-US" altLang="en-US" dirty="0" smtClean="0">
                <a:latin typeface="+mn-lt"/>
                <a:ea typeface="ＭＳ Ｐゴシック" panose="020B0600070205080204" pitchFamily="34" charset="-128"/>
              </a:rPr>
              <a:t>major hurricane event.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EB2CD32C-1B42-49AD-AD95-3ED2974FC5C3}" type="slidenum">
              <a:rPr lang="en-US" altLang="en-US"/>
              <a:pPr>
                <a:spcBef>
                  <a:spcPct val="0"/>
                </a:spcBef>
              </a:pPr>
              <a:t>23</a:t>
            </a:fld>
            <a:endParaRPr lang="en-US" altLang="en-US"/>
          </a:p>
        </p:txBody>
      </p:sp>
    </p:spTree>
    <p:extLst>
      <p:ext uri="{BB962C8B-B14F-4D97-AF65-F5344CB8AC3E}">
        <p14:creationId xmlns:p14="http://schemas.microsoft.com/office/powerpoint/2010/main" val="246990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414463" y="1163638"/>
            <a:ext cx="4181475" cy="31369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n-lt"/>
                <a:ea typeface="ＭＳ Ｐゴシック" panose="020B0600070205080204" pitchFamily="34" charset="-128"/>
              </a:rPr>
              <a:t>A category 5 hurricane forces mass evacuations and causes record floods in New York and New Jersey. Utility infrastructure is damaged and a large quantity of debris amasses in metropolitan areas. Sensitive environmental areas are impacted. Many homes are destroyed. A Presidential Disaster Declaration is made and DOT, FEMA, HUD, USACE, USCG, and state and local governments engage to provide federal assistance. </a:t>
            </a:r>
          </a:p>
          <a:p>
            <a:endParaRPr lang="en-US" altLang="en-US" dirty="0" smtClean="0">
              <a:latin typeface="+mn-lt"/>
              <a:ea typeface="ＭＳ Ｐゴシック" panose="020B0600070205080204" pitchFamily="34" charset="-128"/>
            </a:endParaRPr>
          </a:p>
          <a:p>
            <a:r>
              <a:rPr lang="en-US" altLang="en-US" dirty="0" smtClean="0">
                <a:latin typeface="+mn-lt"/>
                <a:ea typeface="ＭＳ Ｐゴシック" panose="020B0600070205080204" pitchFamily="34" charset="-128"/>
              </a:rPr>
              <a:t>The FDRC is appointed and activated, and the RSFs are activated because of the catastrophic needs.  The FDRC is a deputy to the FCO for matters concerning disaster recovery, activated under the NDRF when needed along with the RSFs. The FDRC is responsible for facilitating disaster recovery coordination and collaboration between federal agencies and their tribal, state and local partners. </a:t>
            </a:r>
          </a:p>
          <a:p>
            <a:endParaRPr lang="en-US" altLang="en-US" dirty="0" smtClean="0">
              <a:latin typeface="+mn-lt"/>
              <a:ea typeface="ＭＳ Ｐゴシック" panose="020B0600070205080204" pitchFamily="34" charset="-128"/>
            </a:endParaRPr>
          </a:p>
          <a:p>
            <a:r>
              <a:rPr lang="en-US" altLang="en-US" dirty="0" smtClean="0">
                <a:latin typeface="+mn-lt"/>
                <a:ea typeface="ＭＳ Ｐゴシック" panose="020B0600070205080204" pitchFamily="34" charset="-128"/>
              </a:rPr>
              <a:t>There is a need for enhanced interagency coordination given the complexity of recovery amid multiple federal agencies, extensive damages and EHP impacts. A UFR Advisor is deployed to serve as the interagency coordinator for EHP reviews. </a:t>
            </a:r>
          </a:p>
          <a:p>
            <a:endParaRPr lang="en-US" altLang="en-US" dirty="0" smtClean="0">
              <a:latin typeface="Times" panose="02020603050405020304" pitchFamily="18" charset="0"/>
              <a:ea typeface="ＭＳ Ｐゴシック" panose="020B0600070205080204" pitchFamily="34" charset="-128"/>
            </a:endParaRPr>
          </a:p>
          <a:p>
            <a:r>
              <a:rPr lang="en-US" altLang="en-US" dirty="0" smtClean="0">
                <a:latin typeface="Times" panose="02020603050405020304" pitchFamily="18" charset="0"/>
                <a:ea typeface="ＭＳ Ｐゴシック" panose="020B0600070205080204" pitchFamily="34" charset="-128"/>
              </a:rPr>
              <a:t> </a:t>
            </a:r>
            <a:endParaRPr lang="en-US" altLang="en-US" b="1" dirty="0" smtClean="0">
              <a:latin typeface="Times" panose="02020603050405020304" pitchFamily="18" charset="0"/>
              <a:ea typeface="ＭＳ Ｐゴシック" panose="020B0600070205080204" pitchFamily="34" charset="-128"/>
            </a:endParaRPr>
          </a:p>
          <a:p>
            <a:endParaRPr lang="en-US" altLang="en-US" dirty="0" smtClean="0">
              <a:latin typeface="Times" panose="02020603050405020304" pitchFamily="18" charset="0"/>
              <a:ea typeface="ＭＳ Ｐゴシック" panose="020B0600070205080204"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CCF9D1DC-F282-4AA1-95C1-CB4E839A9ABE}" type="slidenum">
              <a:rPr lang="en-US" altLang="en-US"/>
              <a:pPr>
                <a:spcBef>
                  <a:spcPct val="0"/>
                </a:spcBef>
              </a:pPr>
              <a:t>24</a:t>
            </a:fld>
            <a:endParaRPr lang="en-US" altLang="en-US"/>
          </a:p>
        </p:txBody>
      </p:sp>
    </p:spTree>
    <p:extLst>
      <p:ext uri="{BB962C8B-B14F-4D97-AF65-F5344CB8AC3E}">
        <p14:creationId xmlns:p14="http://schemas.microsoft.com/office/powerpoint/2010/main" val="1699970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414463" y="1163638"/>
            <a:ext cx="4181475" cy="3136900"/>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n-lt"/>
                <a:ea typeface="ＭＳ Ｐゴシック" panose="020B0600070205080204" pitchFamily="34" charset="-128"/>
              </a:rPr>
              <a:t>The federal agencies participating in the recovery process have signed the</a:t>
            </a:r>
            <a:r>
              <a:rPr lang="en-US" altLang="en-US" b="1" dirty="0" smtClean="0">
                <a:latin typeface="+mn-lt"/>
                <a:ea typeface="ＭＳ Ｐゴシック" panose="020B0600070205080204" pitchFamily="34" charset="-128"/>
              </a:rPr>
              <a:t> UFR MOU</a:t>
            </a:r>
            <a:r>
              <a:rPr lang="en-US" altLang="en-US" dirty="0" smtClean="0">
                <a:latin typeface="+mn-lt"/>
                <a:ea typeface="ＭＳ Ｐゴシック" panose="020B0600070205080204" pitchFamily="34" charset="-128"/>
              </a:rPr>
              <a:t>, committing the agencies to:</a:t>
            </a:r>
          </a:p>
          <a:p>
            <a:pPr lvl="1">
              <a:buFontTx/>
              <a:buChar char="•"/>
            </a:pPr>
            <a:r>
              <a:rPr lang="en-US" altLang="en-US" dirty="0" smtClean="0">
                <a:latin typeface="+mn-lt"/>
                <a:ea typeface="ＭＳ Ｐゴシック" panose="020B0600070205080204" pitchFamily="34" charset="-128"/>
              </a:rPr>
              <a:t>Exercise flexibility in conducting EHP reviews to achieve a coordinated review process. This includes adopting reviews conducted by another agency, and aligning reviews with those of other agencies jointly funding a project.</a:t>
            </a:r>
          </a:p>
          <a:p>
            <a:pPr lvl="1">
              <a:buFontTx/>
              <a:buChar char="•"/>
            </a:pPr>
            <a:r>
              <a:rPr lang="en-US" altLang="en-US" dirty="0" smtClean="0">
                <a:latin typeface="+mn-lt"/>
                <a:ea typeface="ＭＳ Ｐゴシック" panose="020B0600070205080204" pitchFamily="34" charset="-128"/>
              </a:rPr>
              <a:t>Implement the Tools and Mechanisms of the UFR Process.</a:t>
            </a:r>
          </a:p>
          <a:p>
            <a:pPr lvl="1">
              <a:buFontTx/>
              <a:buChar char="•"/>
            </a:pPr>
            <a:r>
              <a:rPr lang="en-US" altLang="en-US" dirty="0" smtClean="0">
                <a:latin typeface="+mn-lt"/>
                <a:ea typeface="ＭＳ Ｐゴシック" panose="020B0600070205080204" pitchFamily="34" charset="-128"/>
              </a:rPr>
              <a:t>Participate in the development of disaster-specific mechanisms which the disaster recovery leadership (FCO/FDRC), in consultation with the UFR Advisor, the EHP Advisor and the Parties’ Regional EHP Officers or other designated official, deem necessary to expedite and unify reviews.</a:t>
            </a:r>
          </a:p>
          <a:p>
            <a:pPr lvl="1">
              <a:buFontTx/>
              <a:buChar char="•"/>
            </a:pPr>
            <a:r>
              <a:rPr lang="en-US" altLang="en-US" dirty="0" smtClean="0">
                <a:latin typeface="+mn-lt"/>
                <a:ea typeface="ＭＳ Ｐゴシック" panose="020B0600070205080204" pitchFamily="34" charset="-128"/>
              </a:rPr>
              <a:t>Provide notification to disaster recovery leadership (FCO or FDRC) as soon as is practicable, that the Party is providing funding for one or more disaster recovery projects in a Presidentially declared disaster area for which that FCO/FDRC has responsibility.  </a:t>
            </a:r>
            <a:endParaRPr lang="en-US" altLang="en-US" dirty="0" smtClean="0">
              <a:solidFill>
                <a:srgbClr val="7F7F7F"/>
              </a:solidFill>
              <a:latin typeface="+mn-lt"/>
              <a:ea typeface="ＭＳ Ｐゴシック" panose="020B0600070205080204" pitchFamily="34" charset="-128"/>
            </a:endParaRPr>
          </a:p>
          <a:p>
            <a:pPr eaLnBrk="1" hangingPunct="1">
              <a:spcBef>
                <a:spcPct val="0"/>
              </a:spcBef>
            </a:pPr>
            <a:endParaRPr lang="en-US" altLang="en-US" dirty="0" smtClean="0">
              <a:solidFill>
                <a:srgbClr val="7F7F7F"/>
              </a:solidFill>
              <a:latin typeface="+mn-lt"/>
              <a:ea typeface="ＭＳ Ｐゴシック" panose="020B0600070205080204" pitchFamily="34" charset="-128"/>
            </a:endParaRPr>
          </a:p>
          <a:p>
            <a:pPr eaLnBrk="1" hangingPunct="1">
              <a:spcBef>
                <a:spcPct val="0"/>
              </a:spcBef>
            </a:pPr>
            <a:r>
              <a:rPr lang="en-US" altLang="en-US" dirty="0" smtClean="0">
                <a:latin typeface="+mn-lt"/>
                <a:ea typeface="ＭＳ Ｐゴシック" panose="020B0600070205080204" pitchFamily="34" charset="-128"/>
              </a:rPr>
              <a:t>FEMA and HUD have used the </a:t>
            </a:r>
            <a:r>
              <a:rPr lang="en-US" altLang="en-US" b="1" dirty="0" smtClean="0">
                <a:latin typeface="+mn-lt"/>
                <a:ea typeface="ＭＳ Ｐゴシック" panose="020B0600070205080204" pitchFamily="34" charset="-128"/>
              </a:rPr>
              <a:t>PPA</a:t>
            </a:r>
            <a:r>
              <a:rPr lang="en-US" altLang="en-US" b="1" dirty="0" smtClean="0">
                <a:solidFill>
                  <a:srgbClr val="7F7F7F"/>
                </a:solidFill>
                <a:latin typeface="+mn-lt"/>
                <a:ea typeface="ＭＳ Ｐゴシック" panose="020B0600070205080204" pitchFamily="34" charset="-128"/>
              </a:rPr>
              <a:t>,</a:t>
            </a:r>
            <a:r>
              <a:rPr lang="en-US" altLang="en-US" dirty="0" smtClean="0">
                <a:latin typeface="+mn-lt"/>
                <a:ea typeface="ＭＳ Ｐゴシック" panose="020B0600070205080204" pitchFamily="34" charset="-128"/>
              </a:rPr>
              <a:t> in coordination with state emergency management agencies and the state historic preservation offices in New York and New Jersey, to develop a programmatic agreement for Section 106 compliance with the NHPA in Region II. </a:t>
            </a:r>
          </a:p>
          <a:p>
            <a:pPr lvl="1" eaLnBrk="1" hangingPunct="1">
              <a:spcBef>
                <a:spcPct val="0"/>
              </a:spcBef>
              <a:defRPr/>
            </a:pPr>
            <a:r>
              <a:rPr lang="en-US" altLang="en-US" kern="1200" dirty="0" smtClean="0">
                <a:solidFill>
                  <a:schemeClr val="tx1"/>
                </a:solidFill>
                <a:latin typeface="+mn-lt"/>
                <a:ea typeface="ＭＳ Ｐゴシック" panose="020B0600070205080204" pitchFamily="34" charset="-128"/>
              </a:rPr>
              <a:t>*Note: HUD would likely not be negotiating the PPA under normal</a:t>
            </a:r>
            <a:r>
              <a:rPr lang="en-US" altLang="en-US" kern="1200" baseline="0" dirty="0" smtClean="0">
                <a:solidFill>
                  <a:schemeClr val="tx1"/>
                </a:solidFill>
                <a:latin typeface="+mn-lt"/>
                <a:ea typeface="ＭＳ Ｐゴシック" panose="020B0600070205080204" pitchFamily="34" charset="-128"/>
              </a:rPr>
              <a:t> circumstance</a:t>
            </a:r>
            <a:r>
              <a:rPr lang="en-US" altLang="en-US" kern="1200" dirty="0" smtClean="0">
                <a:solidFill>
                  <a:schemeClr val="tx1"/>
                </a:solidFill>
                <a:latin typeface="+mn-lt"/>
                <a:ea typeface="ＭＳ Ｐゴシック" panose="020B0600070205080204" pitchFamily="34" charset="-128"/>
              </a:rPr>
              <a:t>. HUD REs would be signing onto the PPA after FEMA has negotiated it using a negotiated addendum process where all parties would have to agree. </a:t>
            </a:r>
          </a:p>
          <a:p>
            <a:endParaRPr lang="en-US" altLang="en-US" dirty="0" smtClean="0">
              <a:latin typeface="+mn-lt"/>
              <a:ea typeface="ＭＳ Ｐゴシック" panose="020B0600070205080204" pitchFamily="34" charset="-128"/>
            </a:endParaRPr>
          </a:p>
          <a:p>
            <a:r>
              <a:rPr lang="en-US" altLang="en-US" dirty="0" smtClean="0">
                <a:latin typeface="+mn-lt"/>
                <a:ea typeface="ＭＳ Ｐゴシック" panose="020B0600070205080204" pitchFamily="34" charset="-128"/>
              </a:rPr>
              <a:t>The programmatic agreement:</a:t>
            </a:r>
          </a:p>
          <a:p>
            <a:pPr marL="799245" lvl="1" indent="-342534">
              <a:buFontTx/>
              <a:buChar char="•"/>
            </a:pPr>
            <a:r>
              <a:rPr lang="en-US" altLang="en-US" dirty="0" smtClean="0">
                <a:latin typeface="+mn-lt"/>
                <a:ea typeface="ＭＳ Ｐゴシック" panose="020B0600070205080204" pitchFamily="34" charset="-128"/>
              </a:rPr>
              <a:t>Lists routine actions that will have little to no impact on historic properties, and do not require review by the SHPO and consulting Tribe(s) or Native Hawaiian organizations; </a:t>
            </a:r>
          </a:p>
          <a:p>
            <a:pPr marL="799245" lvl="1" indent="-342534">
              <a:buFontTx/>
              <a:buChar char="•"/>
            </a:pPr>
            <a:r>
              <a:rPr lang="en-US" altLang="en-US" dirty="0" smtClean="0">
                <a:latin typeface="+mn-lt"/>
                <a:ea typeface="ＭＳ Ｐゴシック" panose="020B0600070205080204" pitchFamily="34" charset="-128"/>
              </a:rPr>
              <a:t>Provides a process for expedited reviews when an undertaking may adversely affect a historic property; and</a:t>
            </a:r>
          </a:p>
          <a:p>
            <a:pPr marL="799245" lvl="1" indent="-342534">
              <a:buFontTx/>
              <a:buChar char="•"/>
            </a:pPr>
            <a:r>
              <a:rPr lang="en-US" altLang="en-US" dirty="0" smtClean="0">
                <a:latin typeface="+mn-lt"/>
                <a:ea typeface="ＭＳ Ｐゴシック" panose="020B0600070205080204" pitchFamily="34" charset="-128"/>
              </a:rPr>
              <a:t>Provides a standardized project review process for undertakings that are not exempt from further Section 106 review.</a:t>
            </a:r>
          </a:p>
          <a:p>
            <a:endParaRPr lang="en-US" altLang="en-US" dirty="0" smtClean="0">
              <a:latin typeface="+mn-lt"/>
              <a:ea typeface="ＭＳ Ｐゴシック" panose="020B0600070205080204" pitchFamily="34" charset="-128"/>
            </a:endParaRPr>
          </a:p>
          <a:p>
            <a:pPr marL="342045" indent="-342534" eaLnBrk="1" hangingPunct="1">
              <a:spcBef>
                <a:spcPct val="0"/>
              </a:spcBef>
            </a:pPr>
            <a:r>
              <a:rPr lang="en-US" altLang="en-US" dirty="0" smtClean="0">
                <a:latin typeface="+mn-lt"/>
                <a:ea typeface="ＭＳ Ｐゴシック" panose="020B0600070205080204" pitchFamily="34" charset="-128"/>
              </a:rPr>
              <a:t>FWS and FEMA in NJ also developed an ESA Matrix and how-to-guide. NOAA, HUD, USACE, USFWS and DOT have jointly developed the ESA Matrix. </a:t>
            </a:r>
          </a:p>
          <a:p>
            <a:pPr marL="799245" lvl="1" indent="-342534">
              <a:buFontTx/>
              <a:buChar char="•"/>
            </a:pPr>
            <a:r>
              <a:rPr lang="en-US" altLang="en-US" dirty="0" smtClean="0">
                <a:latin typeface="+mn-lt"/>
                <a:ea typeface="ＭＳ Ｐゴシック" panose="020B0600070205080204" pitchFamily="34" charset="-128"/>
              </a:rPr>
              <a:t>The matrix identifies 137 potential post disaster activities and determines which, if any, of New Jersey’s endangered species could be affected. </a:t>
            </a:r>
          </a:p>
          <a:p>
            <a:pPr marL="799245" lvl="1" indent="-342534">
              <a:buFontTx/>
              <a:buChar char="•"/>
            </a:pPr>
            <a:r>
              <a:rPr lang="en-US" altLang="en-US" dirty="0" smtClean="0">
                <a:latin typeface="+mn-lt"/>
                <a:ea typeface="ＭＳ Ｐゴシック" panose="020B0600070205080204" pitchFamily="34" charset="-128"/>
              </a:rPr>
              <a:t>The how-to-guide takes the agencies step-by-step to determine the appropriate level of review. </a:t>
            </a:r>
          </a:p>
          <a:p>
            <a:pPr marL="799245" lvl="1" indent="-342534">
              <a:buFontTx/>
              <a:buChar char="•"/>
            </a:pPr>
            <a:r>
              <a:rPr lang="en-US" altLang="en-US" dirty="0" smtClean="0">
                <a:latin typeface="+mn-lt"/>
                <a:ea typeface="ＭＳ Ｐゴシック" panose="020B0600070205080204" pitchFamily="34" charset="-128"/>
              </a:rPr>
              <a:t>EHP Practitioners within the agencies can use these tools to assess potential impacts to endangered species and the reconstruction activity being reviewed, expediting the EHP review.</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ADC18522-021F-419E-BF67-FDA5B9037928}" type="slidenum">
              <a:rPr lang="en-US" altLang="en-US"/>
              <a:pPr>
                <a:spcBef>
                  <a:spcPct val="0"/>
                </a:spcBef>
              </a:pPr>
              <a:t>25</a:t>
            </a:fld>
            <a:endParaRPr lang="en-US" altLang="en-US"/>
          </a:p>
        </p:txBody>
      </p:sp>
    </p:spTree>
    <p:extLst>
      <p:ext uri="{BB962C8B-B14F-4D97-AF65-F5344CB8AC3E}">
        <p14:creationId xmlns:p14="http://schemas.microsoft.com/office/powerpoint/2010/main" val="2039348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414463" y="1163638"/>
            <a:ext cx="4181475" cy="3136900"/>
          </a:xfrm>
          <a:ln/>
        </p:spPr>
      </p:sp>
      <p:sp>
        <p:nvSpPr>
          <p:cNvPr id="69635" name="Notes Placeholder 2"/>
          <p:cNvSpPr>
            <a:spLocks noGrp="1"/>
          </p:cNvSpPr>
          <p:nvPr>
            <p:ph type="body" idx="1"/>
          </p:nvPr>
        </p:nvSpPr>
        <p:spPr>
          <a:xfrm>
            <a:off x="904608" y="4383512"/>
            <a:ext cx="5201187" cy="28040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503" eaLnBrk="1" hangingPunct="1">
              <a:spcBef>
                <a:spcPct val="0"/>
              </a:spcBef>
            </a:pPr>
            <a:r>
              <a:rPr lang="en-US" altLang="en-US" i="1" dirty="0" smtClean="0">
                <a:latin typeface="+mn-lt"/>
                <a:ea typeface="ＭＳ Ｐゴシック" panose="020B0600070205080204" pitchFamily="34" charset="-128"/>
              </a:rPr>
              <a:t>After a Presidential declaration is made, emergency response is underway and recovery planning may begin.</a:t>
            </a:r>
          </a:p>
          <a:p>
            <a:pPr defTabSz="929503" eaLnBrk="1" hangingPunct="1">
              <a:spcBef>
                <a:spcPct val="0"/>
              </a:spcBef>
            </a:pPr>
            <a:endParaRPr lang="en-US" altLang="en-US" dirty="0" smtClean="0">
              <a:latin typeface="+mn-lt"/>
              <a:ea typeface="ＭＳ Ｐゴシック" panose="020B0600070205080204" pitchFamily="34" charset="-128"/>
            </a:endParaRPr>
          </a:p>
          <a:p>
            <a:pPr defTabSz="929503" eaLnBrk="1" hangingPunct="1">
              <a:spcBef>
                <a:spcPct val="0"/>
              </a:spcBef>
            </a:pPr>
            <a:r>
              <a:rPr lang="en-US" altLang="en-US" dirty="0" smtClean="0">
                <a:latin typeface="+mn-lt"/>
                <a:ea typeface="ＭＳ Ｐゴシック" panose="020B0600070205080204" pitchFamily="34" charset="-128"/>
              </a:rPr>
              <a:t>The UFR Advisor assists FEMA, FHWA, FWS, HUD REs, NOAA, USACE, SHPO, local governments and Tribes to develop a </a:t>
            </a:r>
            <a:r>
              <a:rPr lang="en-US" altLang="en-US" b="1" dirty="0" smtClean="0">
                <a:latin typeface="+mn-lt"/>
                <a:ea typeface="ＭＳ Ｐゴシック" panose="020B0600070205080204" pitchFamily="34" charset="-128"/>
              </a:rPr>
              <a:t>Disaster-Specific MOU </a:t>
            </a:r>
            <a:r>
              <a:rPr lang="en-US" altLang="en-US" dirty="0" smtClean="0">
                <a:latin typeface="+mn-lt"/>
                <a:ea typeface="ＭＳ Ｐゴシック" panose="020B0600070205080204" pitchFamily="34" charset="-128"/>
              </a:rPr>
              <a:t>for consultation timelines, agency roles and responsibilities and meeting coordination.</a:t>
            </a:r>
          </a:p>
          <a:p>
            <a:pPr defTabSz="929503"/>
            <a:endParaRPr lang="en-US" altLang="en-US" dirty="0" smtClean="0">
              <a:latin typeface="+mn-lt"/>
              <a:ea typeface="ＭＳ Ｐゴシック" panose="020B0600070205080204" pitchFamily="34" charset="-128"/>
            </a:endParaRPr>
          </a:p>
          <a:p>
            <a:pPr defTabSz="929503"/>
            <a:r>
              <a:rPr lang="en-US" altLang="en-US" dirty="0" smtClean="0">
                <a:latin typeface="+mn-lt"/>
                <a:ea typeface="ＭＳ Ｐゴシック" panose="020B0600070205080204" pitchFamily="34" charset="-128"/>
              </a:rPr>
              <a:t>The Disaster-Specific MOU is an agreement to be used by federal, state, local and tribal agencies to assist and define the relationship between agencies during a specific disaster’s recovery efforts.</a:t>
            </a:r>
            <a:r>
              <a:rPr lang="en-US" altLang="en-US" dirty="0" smtClean="0">
                <a:solidFill>
                  <a:srgbClr val="FFFFFF"/>
                </a:solidFill>
                <a:latin typeface="+mn-lt"/>
                <a:ea typeface="ＭＳ Ｐゴシック" panose="020B0600070205080204" pitchFamily="34" charset="-128"/>
                <a:cs typeface="Arial" panose="020B0604020202020204" pitchFamily="34" charset="0"/>
              </a:rPr>
              <a:t>. The </a:t>
            </a:r>
            <a:r>
              <a:rPr lang="en-US" altLang="en-US" dirty="0" smtClean="0">
                <a:solidFill>
                  <a:srgbClr val="FFFFFF"/>
                </a:solidFill>
                <a:latin typeface="Calibri" panose="020F0502020204030204" pitchFamily="34" charset="0"/>
                <a:ea typeface="ＭＳ Ｐゴシック" panose="020B0600070205080204" pitchFamily="34" charset="-128"/>
                <a:cs typeface="Arial" panose="020B0604020202020204" pitchFamily="34" charset="0"/>
              </a:rPr>
              <a:t>MOU is used to increase communication, collaboration and transparency among</a:t>
            </a:r>
            <a:endParaRPr lang="en-US" altLang="en-US" dirty="0" smtClean="0">
              <a:latin typeface="Times" panose="02020603050405020304" pitchFamily="18" charset="0"/>
              <a:ea typeface="ＭＳ Ｐゴシック" panose="020B0600070205080204" pitchFamily="34"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0F8DBCD8-E4EC-4839-9ED2-29732CB7905A}" type="slidenum">
              <a:rPr lang="en-US" altLang="en-US"/>
              <a:pPr>
                <a:spcBef>
                  <a:spcPct val="0"/>
                </a:spcBef>
              </a:pPr>
              <a:t>26</a:t>
            </a:fld>
            <a:endParaRPr lang="en-US" altLang="en-US"/>
          </a:p>
        </p:txBody>
      </p:sp>
    </p:spTree>
    <p:extLst>
      <p:ext uri="{BB962C8B-B14F-4D97-AF65-F5344CB8AC3E}">
        <p14:creationId xmlns:p14="http://schemas.microsoft.com/office/powerpoint/2010/main" val="1930509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414463" y="1163638"/>
            <a:ext cx="4181475" cy="313690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n-lt"/>
                <a:ea typeface="ＭＳ Ｐゴシック" panose="020B0600070205080204" pitchFamily="34" charset="-128"/>
              </a:rPr>
              <a:t>Agencies share the </a:t>
            </a:r>
            <a:r>
              <a:rPr lang="en-US" altLang="en-US" b="1" dirty="0" smtClean="0">
                <a:latin typeface="+mn-lt"/>
                <a:ea typeface="ＭＳ Ｐゴシック" panose="020B0600070205080204" pitchFamily="34" charset="-128"/>
              </a:rPr>
              <a:t>Applicant Guide</a:t>
            </a:r>
            <a:r>
              <a:rPr lang="en-US" altLang="en-US" dirty="0" smtClean="0">
                <a:latin typeface="+mn-lt"/>
                <a:ea typeface="ＭＳ Ｐゴシック" panose="020B0600070205080204" pitchFamily="34" charset="-128"/>
              </a:rPr>
              <a:t> with Tribes, states and communities at applicant briefings. The guidance empowers applicants to provide the necessary information for agencies to conduct the EHP reviews, and for applicants to participate in the EHP review. The Applicant Guide also answers many of the most common questions and concerns encountered during an EHP review for proposed disaster recovery projects. Contents of the Applicant Guide include:</a:t>
            </a:r>
          </a:p>
          <a:p>
            <a:pPr lvl="1">
              <a:buFontTx/>
              <a:buChar char="•"/>
            </a:pPr>
            <a:r>
              <a:rPr lang="en-US" altLang="en-US" dirty="0" smtClean="0">
                <a:latin typeface="+mn-lt"/>
                <a:ea typeface="ＭＳ Ｐゴシック" panose="020B0600070205080204" pitchFamily="34" charset="-128"/>
              </a:rPr>
              <a:t>EHP requirements applicable to proposed disaster recovery projects,</a:t>
            </a:r>
          </a:p>
          <a:p>
            <a:pPr lvl="1">
              <a:buFontTx/>
              <a:buChar char="•"/>
            </a:pPr>
            <a:r>
              <a:rPr lang="en-US" altLang="en-US" dirty="0" smtClean="0">
                <a:latin typeface="+mn-lt"/>
                <a:ea typeface="ＭＳ Ｐゴシック" panose="020B0600070205080204" pitchFamily="34" charset="-128"/>
              </a:rPr>
              <a:t>Roles and responsibilities for agencies and applicants during EHP reviews,</a:t>
            </a:r>
          </a:p>
          <a:p>
            <a:pPr lvl="1">
              <a:buFontTx/>
              <a:buChar char="•"/>
            </a:pPr>
            <a:r>
              <a:rPr lang="en-US" altLang="en-US" dirty="0" smtClean="0">
                <a:latin typeface="+mn-lt"/>
                <a:ea typeface="ＭＳ Ｐゴシック" panose="020B0600070205080204" pitchFamily="34" charset="-128"/>
              </a:rPr>
              <a:t>Guidance for submitting information in the project application to support EHP review,</a:t>
            </a:r>
          </a:p>
          <a:p>
            <a:pPr lvl="1">
              <a:buFontTx/>
              <a:buChar char="•"/>
            </a:pPr>
            <a:r>
              <a:rPr lang="en-US" altLang="en-US" dirty="0" smtClean="0">
                <a:latin typeface="+mn-lt"/>
                <a:ea typeface="ＭＳ Ｐゴシック" panose="020B0600070205080204" pitchFamily="34" charset="-128"/>
              </a:rPr>
              <a:t>Clarification about the types of projects that usually require EHP review,</a:t>
            </a:r>
          </a:p>
          <a:p>
            <a:pPr lvl="1">
              <a:buFontTx/>
              <a:buChar char="•"/>
            </a:pPr>
            <a:r>
              <a:rPr lang="en-US" altLang="en-US" dirty="0" smtClean="0">
                <a:latin typeface="+mn-lt"/>
                <a:ea typeface="ＭＳ Ｐゴシック" panose="020B0600070205080204" pitchFamily="34" charset="-128"/>
              </a:rPr>
              <a:t>Information about funding sources, and</a:t>
            </a:r>
          </a:p>
          <a:p>
            <a:pPr lvl="1">
              <a:buFontTx/>
              <a:buChar char="•"/>
            </a:pPr>
            <a:r>
              <a:rPr lang="en-US" altLang="en-US" dirty="0" smtClean="0">
                <a:latin typeface="+mn-lt"/>
                <a:ea typeface="ＭＳ Ｐゴシック" panose="020B0600070205080204" pitchFamily="34" charset="-128"/>
              </a:rPr>
              <a:t>Summaries of federal EHP requirements.</a:t>
            </a:r>
          </a:p>
          <a:p>
            <a:r>
              <a:rPr lang="en-US" altLang="en-US" dirty="0" smtClean="0">
                <a:latin typeface="+mn-lt"/>
                <a:ea typeface="ＭＳ Ｐゴシック" panose="020B0600070205080204" pitchFamily="34" charset="-128"/>
              </a:rPr>
              <a:t>The Applicant Guide also encourages applicant communication with all agencies and addresses the engagement of multiple federal agencies in one proposed project and the issue of applicants starting work prior to federal approval, both factors that can slow or prevent approval of proposed disaster recovery projects.</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ED6AD120-A352-4022-BB22-4FA1BB8F3F3D}" type="slidenum">
              <a:rPr lang="en-US" altLang="en-US"/>
              <a:pPr>
                <a:spcBef>
                  <a:spcPct val="0"/>
                </a:spcBef>
              </a:pPr>
              <a:t>27</a:t>
            </a:fld>
            <a:endParaRPr lang="en-US" altLang="en-US"/>
          </a:p>
        </p:txBody>
      </p:sp>
    </p:spTree>
    <p:extLst>
      <p:ext uri="{BB962C8B-B14F-4D97-AF65-F5344CB8AC3E}">
        <p14:creationId xmlns:p14="http://schemas.microsoft.com/office/powerpoint/2010/main" val="563804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mn-lt"/>
                <a:ea typeface="ＭＳ Ｐゴシック" panose="020B0600070205080204" pitchFamily="34" charset="-128"/>
              </a:rPr>
              <a:t>To understand how the UFR Process results in improvements in EHP review, here is an example of how the Section 7 of the Endangered Species Act consultation requirements would have been addressed before the UFR Process was implemented and how the UFR Process improved the process and the outcomes.</a:t>
            </a:r>
          </a:p>
          <a:p>
            <a:endParaRPr lang="en-CA" altLang="en-US" dirty="0" smtClean="0">
              <a:latin typeface="+mn-lt"/>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rPr>
              <a:t>Before the UFR Process, there was a greater likelihood that federal agencies might address the EHP requirements for its projects independently. For example, each agency could collect information on endangered and threatened species and the potential effects of their project on the species, and they might not coordinate among themselves before seeking consultation with NMFS or USFWS per the requirements of Section 7 of the Endangered Species Act. NMFS/USFWS then has to determine the relationship between agency projects and interact separately with various agencies (e.g., USACE, DOT, HUD, FEMA). ... [U]sing the Practitioner Guidance as a basis for sharing project information, agencies can identify opportunities to coordinate Section 7 consultations, for example, by submitting a joint consultation request to NMFS or USFWS that addresses a group of related projects. NMFS and the USFWS can then work more efficiently to address multiple projects/multiple agencies.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dirty="0" smtClean="0">
              <a:solidFill>
                <a:schemeClr val="tx1"/>
              </a:solidFill>
              <a:effectLst/>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altLang="en-US" dirty="0" smtClean="0">
                <a:latin typeface="+mn-lt"/>
                <a:ea typeface="ＭＳ Ｐゴシック" panose="020B0600070205080204" pitchFamily="34" charset="-128"/>
              </a:rPr>
              <a:t>Without prioritization or coordination, NMFS/USFWS consultation may result in delays for some projects, including high priority projects or projects that would have minimal effects.  In the process, the federal agencies (funding agencies as well as  NMFS/USFWS) may be duplicating efforts as well, collecting data and analyzing impacts from similar projects to the same species.</a:t>
            </a:r>
          </a:p>
          <a:p>
            <a:endParaRPr lang="en-CA" altLang="en-US" dirty="0" smtClean="0">
              <a:latin typeface="+mn-lt"/>
              <a:ea typeface="ＭＳ Ｐゴシック" panose="020B0600070205080204" pitchFamily="34" charset="-128"/>
            </a:endParaRPr>
          </a:p>
          <a:p>
            <a:r>
              <a:rPr lang="en-CA" altLang="en-US" dirty="0" smtClean="0">
                <a:latin typeface="+mn-lt"/>
                <a:ea typeface="ＭＳ Ｐゴシック" panose="020B0600070205080204" pitchFamily="34" charset="-128"/>
              </a:rPr>
              <a:t>The UFR Process, through </a:t>
            </a:r>
            <a:r>
              <a:rPr lang="en-CA" altLang="en-US" b="1" dirty="0" smtClean="0">
                <a:latin typeface="+mn-lt"/>
                <a:ea typeface="ＭＳ Ｐゴシック" panose="020B0600070205080204" pitchFamily="34" charset="-128"/>
              </a:rPr>
              <a:t>Disaster-Specific MOU</a:t>
            </a:r>
            <a:r>
              <a:rPr lang="en-CA" altLang="en-US" dirty="0" smtClean="0">
                <a:latin typeface="+mn-lt"/>
                <a:ea typeface="ＭＳ Ｐゴシック" panose="020B0600070205080204" pitchFamily="34" charset="-128"/>
              </a:rPr>
              <a:t>, can coordinate and expedite the Section 7 consultation process for this disaster recovery.  Agencies can collaborate on data collection (what species may be affected, what is the status of the species, what is the likely impact to the species using the </a:t>
            </a:r>
            <a:r>
              <a:rPr lang="en-CA" altLang="en-US" b="1" dirty="0" smtClean="0">
                <a:latin typeface="+mn-lt"/>
                <a:ea typeface="ＭＳ Ｐゴシック" panose="020B0600070205080204" pitchFamily="34" charset="-128"/>
              </a:rPr>
              <a:t>ESA Matrix)</a:t>
            </a:r>
            <a:r>
              <a:rPr lang="en-CA" altLang="en-US" dirty="0" smtClean="0">
                <a:latin typeface="+mn-lt"/>
                <a:ea typeface="ＭＳ Ｐゴシック" panose="020B0600070205080204" pitchFamily="34" charset="-128"/>
              </a:rPr>
              <a:t>. Also using the </a:t>
            </a:r>
            <a:r>
              <a:rPr lang="en-CA" altLang="en-US" b="1" dirty="0" smtClean="0">
                <a:latin typeface="+mn-lt"/>
                <a:ea typeface="ＭＳ Ｐゴシック" panose="020B0600070205080204" pitchFamily="34" charset="-128"/>
              </a:rPr>
              <a:t>Practitioner Guidance</a:t>
            </a:r>
            <a:r>
              <a:rPr lang="en-CA" altLang="en-US" dirty="0" smtClean="0">
                <a:latin typeface="+mn-lt"/>
                <a:ea typeface="ＭＳ Ｐゴシック" panose="020B0600070205080204" pitchFamily="34" charset="-128"/>
              </a:rPr>
              <a:t> as a basis for sharing project information, agencies can identity opportunities to coordinate Section 7 consultations, for example, by submitting a joint consultation request that addresses a group of projects. NMFS/USFWS now has the opportunity to issue one determination for multiple projects/multiple agencies.  Also the agencies can collectively communicate with NMFS/USFWS to ensure that the highest priority projects are addressed first.  </a:t>
            </a:r>
          </a:p>
          <a:p>
            <a:endParaRPr lang="en-CA" altLang="en-US" dirty="0" smtClean="0">
              <a:latin typeface="+mn-lt"/>
              <a:ea typeface="ＭＳ Ｐゴシック" panose="020B0600070205080204" pitchFamily="34" charset="-128"/>
            </a:endParaRPr>
          </a:p>
          <a:p>
            <a:r>
              <a:rPr lang="en-CA" altLang="en-US" dirty="0" smtClean="0">
                <a:latin typeface="+mn-lt"/>
                <a:ea typeface="ＭＳ Ｐゴシック" panose="020B0600070205080204" pitchFamily="34" charset="-128"/>
              </a:rPr>
              <a:t>The UFR Process reduced duplication of agency effort, expedites decision making and allows the highest priority disaster recovery projects to move ahead first.</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7EA9E2C7-BFFD-421F-A56B-E51F99014D86}" type="slidenum">
              <a:rPr lang="en-US" altLang="en-US"/>
              <a:pPr>
                <a:spcBef>
                  <a:spcPct val="0"/>
                </a:spcBef>
              </a:pPr>
              <a:t>28</a:t>
            </a:fld>
            <a:endParaRPr lang="en-US" altLang="en-US"/>
          </a:p>
        </p:txBody>
      </p:sp>
    </p:spTree>
    <p:extLst>
      <p:ext uri="{BB962C8B-B14F-4D97-AF65-F5344CB8AC3E}">
        <p14:creationId xmlns:p14="http://schemas.microsoft.com/office/powerpoint/2010/main" val="1288142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mn-lt"/>
                <a:ea typeface="ＭＳ Ｐゴシック" panose="020B0600070205080204" pitchFamily="34" charset="-128"/>
              </a:rPr>
              <a:t>The UFR Process also expedited the National Environmental Policy Act (NEPA) compliance.</a:t>
            </a:r>
          </a:p>
          <a:p>
            <a:endParaRPr lang="en-CA" altLang="en-US" dirty="0" smtClean="0">
              <a:latin typeface="+mn-lt"/>
              <a:ea typeface="ＭＳ Ｐゴシック" panose="020B0600070205080204" pitchFamily="34" charset="-128"/>
            </a:endParaRPr>
          </a:p>
          <a:p>
            <a:r>
              <a:rPr lang="en-CA" altLang="en-US" dirty="0" smtClean="0">
                <a:latin typeface="+mn-lt"/>
                <a:ea typeface="ＭＳ Ｐゴシック" panose="020B0600070205080204" pitchFamily="34" charset="-128"/>
              </a:rPr>
              <a:t>Before the UFR Process, each federal agency addressed the NEPA requirements for its projects independently. Since projects are likely to be related (for example located in the same area or be similar in nature) federal agencies may be duplicating efforts by each collecting data and analyzing impacts from similar projects.</a:t>
            </a:r>
          </a:p>
          <a:p>
            <a:endParaRPr lang="en-CA" altLang="en-US" dirty="0" smtClean="0">
              <a:latin typeface="+mn-lt"/>
              <a:ea typeface="ＭＳ Ｐゴシック" panose="020B0600070205080204" pitchFamily="34" charset="-128"/>
            </a:endParaRPr>
          </a:p>
          <a:p>
            <a:pPr eaLnBrk="1" hangingPunct="1">
              <a:spcBef>
                <a:spcPct val="0"/>
              </a:spcBef>
            </a:pPr>
            <a:r>
              <a:rPr lang="en-CA" altLang="en-US" dirty="0" smtClean="0">
                <a:latin typeface="+mn-lt"/>
                <a:ea typeface="ＭＳ Ｐゴシック" panose="020B0600070205080204" pitchFamily="34" charset="-128"/>
              </a:rPr>
              <a:t>The UFR Process, through </a:t>
            </a:r>
            <a:r>
              <a:rPr lang="en-CA" altLang="en-US" b="1" dirty="0" smtClean="0">
                <a:latin typeface="+mn-lt"/>
                <a:ea typeface="ＭＳ Ｐゴシック" panose="020B0600070205080204" pitchFamily="34" charset="-128"/>
              </a:rPr>
              <a:t>Disaster-Specific MOU, </a:t>
            </a:r>
            <a:r>
              <a:rPr lang="en-CA" altLang="en-US" dirty="0" smtClean="0">
                <a:latin typeface="+mn-lt"/>
                <a:ea typeface="ＭＳ Ｐゴシック" panose="020B0600070205080204" pitchFamily="34" charset="-128"/>
              </a:rPr>
              <a:t>can coordinate and expedite NEPA review for this disaster recovery.  Agencies can collaborate on data collection, share project information and coordinate NEPA requirements. </a:t>
            </a:r>
            <a:r>
              <a:rPr lang="en-US" altLang="en-US" dirty="0" smtClean="0">
                <a:latin typeface="+mn-lt"/>
                <a:ea typeface="ＭＳ Ｐゴシック" panose="020B0600070205080204" pitchFamily="34" charset="-128"/>
              </a:rPr>
              <a:t>Coordination of analysis requirements for related projects allows one agency to adopt another agency’s NEPA analysis, as long as that analysis addresses the agency’s NEPA requirements, thereby eliminating the need to prepare separate analysis.</a:t>
            </a:r>
          </a:p>
          <a:p>
            <a:endParaRPr lang="en-CA" altLang="en-US" dirty="0" smtClean="0">
              <a:latin typeface="+mn-lt"/>
              <a:ea typeface="ＭＳ Ｐゴシック" panose="020B0600070205080204" pitchFamily="34" charset="-128"/>
            </a:endParaRPr>
          </a:p>
          <a:p>
            <a:r>
              <a:rPr lang="en-CA" altLang="en-US" dirty="0" smtClean="0">
                <a:latin typeface="+mn-lt"/>
                <a:ea typeface="ＭＳ Ｐゴシック" panose="020B0600070205080204" pitchFamily="34" charset="-128"/>
              </a:rPr>
              <a:t>The UFR Process reduced duplication of agency effort and expedited decision making.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AA3FFBA1-7743-44EF-B3CA-10992BEF1C88}" type="slidenum">
              <a:rPr lang="en-US" altLang="en-US"/>
              <a:pPr>
                <a:spcBef>
                  <a:spcPct val="0"/>
                </a:spcBef>
              </a:pPr>
              <a:t>29</a:t>
            </a:fld>
            <a:endParaRPr lang="en-US" altLang="en-US"/>
          </a:p>
        </p:txBody>
      </p:sp>
    </p:spTree>
    <p:extLst>
      <p:ext uri="{BB962C8B-B14F-4D97-AF65-F5344CB8AC3E}">
        <p14:creationId xmlns:p14="http://schemas.microsoft.com/office/powerpoint/2010/main" val="151883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414463" y="1163638"/>
            <a:ext cx="4181475" cy="313690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mn-lt"/>
              <a:ea typeface="ＭＳ Ｐゴシック" panose="020B0600070205080204"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4E0EF0F4-C4E5-4DA2-A2CD-54881063A003}" type="slidenum">
              <a:rPr lang="en-US" altLang="en-US"/>
              <a:pPr>
                <a:spcBef>
                  <a:spcPct val="0"/>
                </a:spcBef>
              </a:pPr>
              <a:t>3</a:t>
            </a:fld>
            <a:endParaRPr lang="en-US" altLang="en-US"/>
          </a:p>
        </p:txBody>
      </p:sp>
    </p:spTree>
    <p:extLst>
      <p:ext uri="{BB962C8B-B14F-4D97-AF65-F5344CB8AC3E}">
        <p14:creationId xmlns:p14="http://schemas.microsoft.com/office/powerpoint/2010/main" val="2678327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mn-lt"/>
                <a:ea typeface="ＭＳ Ｐゴシック" panose="020B0600070205080204" pitchFamily="34" charset="-128"/>
              </a:rPr>
              <a:t>Using the Tools and Mechanisms listed on this slide, the federal agencies and their partners and stakeholders have successfully implemented the UFR Process.</a:t>
            </a:r>
          </a:p>
          <a:p>
            <a:endParaRPr lang="en-US" altLang="en-US" dirty="0" smtClean="0">
              <a:latin typeface="+mn-lt"/>
              <a:ea typeface="ＭＳ Ｐゴシック" panose="020B0600070205080204" pitchFamily="34" charset="-128"/>
            </a:endParaRPr>
          </a:p>
          <a:p>
            <a:pPr eaLnBrk="1" hangingPunct="1">
              <a:spcBef>
                <a:spcPct val="0"/>
              </a:spcBef>
            </a:pPr>
            <a:r>
              <a:rPr lang="en-US" altLang="en-US" dirty="0" smtClean="0">
                <a:latin typeface="+mn-lt"/>
                <a:ea typeface="ＭＳ Ｐゴシック" panose="020B0600070205080204" pitchFamily="34" charset="-128"/>
              </a:rPr>
              <a:t>For example, here are a few ways the Tools and Mechanisms helped the agencies to achieve the benefits of the UFR Process:</a:t>
            </a:r>
          </a:p>
          <a:p>
            <a:pPr marL="171450" indent="-171450">
              <a:buFont typeface="Arial" panose="020B0604020202020204" pitchFamily="34" charset="0"/>
              <a:buChar char="•"/>
            </a:pPr>
            <a:r>
              <a:rPr lang="en-US" altLang="en-US" dirty="0" smtClean="0">
                <a:latin typeface="+mn-lt"/>
                <a:ea typeface="ＭＳ Ｐゴシック" panose="020B0600070205080204" pitchFamily="34" charset="-128"/>
              </a:rPr>
              <a:t>The </a:t>
            </a:r>
            <a:r>
              <a:rPr lang="en-US" altLang="en-US" b="1" dirty="0" smtClean="0">
                <a:latin typeface="+mn-lt"/>
                <a:ea typeface="ＭＳ Ｐゴシック" panose="020B0600070205080204" pitchFamily="34" charset="-128"/>
              </a:rPr>
              <a:t>Prototype Programmatic Agreement </a:t>
            </a:r>
            <a:r>
              <a:rPr lang="en-US" altLang="en-US" dirty="0" smtClean="0">
                <a:latin typeface="+mn-lt"/>
                <a:ea typeface="ＭＳ Ｐゴシック" panose="020B0600070205080204" pitchFamily="34" charset="-128"/>
              </a:rPr>
              <a:t>allowed FEMA and HUD to develop a consistent way of approaching reviews for jointly funded projects. </a:t>
            </a:r>
          </a:p>
          <a:p>
            <a:pPr marL="171450" indent="-171450">
              <a:buFont typeface="Arial" panose="020B0604020202020204" pitchFamily="34" charset="0"/>
              <a:buChar char="•"/>
            </a:pPr>
            <a:r>
              <a:rPr lang="en-US" altLang="en-US" dirty="0" smtClean="0">
                <a:latin typeface="+mn-lt"/>
                <a:ea typeface="ＭＳ Ｐゴシック" panose="020B0600070205080204" pitchFamily="34" charset="-128"/>
              </a:rPr>
              <a:t>The </a:t>
            </a:r>
            <a:r>
              <a:rPr lang="en-US" altLang="en-US" b="1" dirty="0" smtClean="0">
                <a:latin typeface="+mn-lt"/>
                <a:ea typeface="ＭＳ Ｐゴシック" panose="020B0600070205080204" pitchFamily="34" charset="-128"/>
              </a:rPr>
              <a:t>ESA Matrix </a:t>
            </a:r>
            <a:r>
              <a:rPr lang="en-US" altLang="en-US" dirty="0" smtClean="0">
                <a:latin typeface="+mn-lt"/>
                <a:ea typeface="ＭＳ Ｐゴシック" panose="020B0600070205080204" pitchFamily="34" charset="-128"/>
              </a:rPr>
              <a:t>resolved potential delays by providing a readily available system for approaching consultations. </a:t>
            </a:r>
          </a:p>
          <a:p>
            <a:pPr marL="171450" indent="-171450">
              <a:buFont typeface="Arial" panose="020B0604020202020204" pitchFamily="34" charset="0"/>
              <a:buChar char="•"/>
            </a:pPr>
            <a:r>
              <a:rPr lang="en-US" altLang="en-US" dirty="0" smtClean="0">
                <a:latin typeface="+mn-lt"/>
                <a:ea typeface="ＭＳ Ｐゴシック" panose="020B0600070205080204" pitchFamily="34" charset="-128"/>
              </a:rPr>
              <a:t>The </a:t>
            </a:r>
            <a:r>
              <a:rPr lang="en-US" altLang="en-US" b="1" dirty="0" smtClean="0">
                <a:latin typeface="+mn-lt"/>
                <a:ea typeface="ＭＳ Ｐゴシック" panose="020B0600070205080204" pitchFamily="34" charset="-128"/>
              </a:rPr>
              <a:t>Disaster-Specific MOU </a:t>
            </a:r>
            <a:r>
              <a:rPr lang="en-US" altLang="en-US" dirty="0" smtClean="0">
                <a:latin typeface="+mn-lt"/>
                <a:ea typeface="ＭＳ Ｐゴシック" panose="020B0600070205080204" pitchFamily="34" charset="-128"/>
              </a:rPr>
              <a:t>also supported faster consultation timelines and enhanced coordination through established meetings and roles and responsibilities for parties to the MOU. </a:t>
            </a:r>
          </a:p>
          <a:p>
            <a:pPr marL="171450" indent="-171450">
              <a:buFont typeface="Arial" panose="020B0604020202020204" pitchFamily="34" charset="0"/>
              <a:buChar char="•"/>
            </a:pPr>
            <a:r>
              <a:rPr lang="en-US" altLang="en-US" dirty="0" smtClean="0">
                <a:latin typeface="+mn-lt"/>
                <a:ea typeface="ＭＳ Ｐゴシック" panose="020B0600070205080204" pitchFamily="34" charset="-128"/>
              </a:rPr>
              <a:t>The </a:t>
            </a:r>
            <a:r>
              <a:rPr lang="en-US" altLang="en-US" b="1" dirty="0" smtClean="0">
                <a:latin typeface="+mn-lt"/>
                <a:ea typeface="ＭＳ Ｐゴシック" panose="020B0600070205080204" pitchFamily="34" charset="-128"/>
              </a:rPr>
              <a:t>Applicant Guide </a:t>
            </a:r>
            <a:r>
              <a:rPr lang="en-US" altLang="en-US" dirty="0" smtClean="0">
                <a:latin typeface="+mn-lt"/>
                <a:ea typeface="ＭＳ Ｐゴシック" panose="020B0600070205080204" pitchFamily="34" charset="-128"/>
              </a:rPr>
              <a:t>supported applicants to notify federal agencies of all funding sought so the agencies could coordinate their reviews and properly allocate funding where it was needed.  </a:t>
            </a:r>
          </a:p>
          <a:p>
            <a:endParaRPr lang="en-US" altLang="en-US" dirty="0" smtClean="0">
              <a:latin typeface="+mn-lt"/>
              <a:ea typeface="ＭＳ Ｐゴシック" panose="020B0600070205080204" pitchFamily="34" charset="-128"/>
            </a:endParaRPr>
          </a:p>
          <a:p>
            <a:r>
              <a:rPr lang="en-US" altLang="en-US" dirty="0" smtClean="0">
                <a:latin typeface="+mn-lt"/>
                <a:ea typeface="ＭＳ Ｐゴシック" panose="020B0600070205080204" pitchFamily="34" charset="-128"/>
              </a:rPr>
              <a:t>Tools</a:t>
            </a:r>
            <a:r>
              <a:rPr lang="en-US" altLang="en-US" baseline="0" dirty="0" smtClean="0">
                <a:latin typeface="+mn-lt"/>
                <a:ea typeface="ＭＳ Ｐゴシック" panose="020B0600070205080204" pitchFamily="34" charset="-128"/>
              </a:rPr>
              <a:t> and mechanisms discussed are available on the UFR Webpage: </a:t>
            </a:r>
          </a:p>
          <a:p>
            <a:r>
              <a:rPr lang="en-US" altLang="en-US" dirty="0">
                <a:latin typeface="+mn-lt"/>
                <a:ea typeface="ＭＳ Ｐゴシック" panose="020B0600070205080204" pitchFamily="34" charset="-128"/>
              </a:rPr>
              <a:t>http://</a:t>
            </a:r>
            <a:r>
              <a:rPr lang="en-US" altLang="en-US" dirty="0" smtClean="0">
                <a:latin typeface="+mn-lt"/>
                <a:ea typeface="ＭＳ Ｐゴシック" panose="020B0600070205080204" pitchFamily="34" charset="-128"/>
              </a:rPr>
              <a:t>www.fema.gov/unified-federal-environmental-and-historic-preservation-review-Presidentially-declared-disasters</a:t>
            </a:r>
            <a:endParaRPr lang="en-US" altLang="en-US" dirty="0">
              <a:latin typeface="+mn-lt"/>
              <a:ea typeface="ＭＳ Ｐゴシック" panose="020B0600070205080204" pitchFamily="34" charset="-128"/>
            </a:endParaRPr>
          </a:p>
          <a:p>
            <a:r>
              <a:rPr lang="en-US" altLang="en-US" baseline="0" dirty="0" smtClean="0">
                <a:latin typeface="+mn-lt"/>
                <a:ea typeface="ＭＳ Ｐゴシック" panose="020B0600070205080204" pitchFamily="34" charset="-128"/>
              </a:rPr>
              <a:t>Or through e-mail request to the UFR Team.</a:t>
            </a:r>
          </a:p>
          <a:p>
            <a:endParaRPr lang="en-US" altLang="en-US" dirty="0" smtClean="0">
              <a:latin typeface="Times" panose="02020603050405020304" pitchFamily="18" charset="0"/>
              <a:ea typeface="ＭＳ Ｐゴシック" panose="020B0600070205080204" pitchFamily="34"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5917AA8E-F7D4-47D3-9BEC-A26ED69D16F8}" type="slidenum">
              <a:rPr lang="en-US" altLang="en-US"/>
              <a:pPr>
                <a:spcBef>
                  <a:spcPct val="0"/>
                </a:spcBef>
              </a:pPr>
              <a:t>30</a:t>
            </a:fld>
            <a:endParaRPr lang="en-US" altLang="en-US"/>
          </a:p>
        </p:txBody>
      </p:sp>
    </p:spTree>
    <p:extLst>
      <p:ext uri="{BB962C8B-B14F-4D97-AF65-F5344CB8AC3E}">
        <p14:creationId xmlns:p14="http://schemas.microsoft.com/office/powerpoint/2010/main" val="1303676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mn-lt"/>
                <a:ea typeface="ＭＳ Ｐゴシック" panose="020B0600070205080204" pitchFamily="34" charset="-128"/>
              </a:rPr>
              <a:t>Now that we have had an opportunity to walk through a few disaster scenarios using the UFR Process, here is the table you’ve seen from this morning: did these example scenarios help explain how the UFR Process can assist you and clarify its application?</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6E13D6A7-482B-4AE2-875A-035B5FFBF7D2}" type="slidenum">
              <a:rPr lang="en-US" altLang="en-US"/>
              <a:pPr>
                <a:spcBef>
                  <a:spcPct val="0"/>
                </a:spcBef>
              </a:pPr>
              <a:t>31</a:t>
            </a:fld>
            <a:endParaRPr lang="en-US" altLang="en-US"/>
          </a:p>
        </p:txBody>
      </p:sp>
    </p:spTree>
    <p:extLst>
      <p:ext uri="{BB962C8B-B14F-4D97-AF65-F5344CB8AC3E}">
        <p14:creationId xmlns:p14="http://schemas.microsoft.com/office/powerpoint/2010/main" val="288601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panose="020F0502020204030204" pitchFamily="34" charset="0"/>
                <a:ea typeface="ＭＳ Ｐゴシック" panose="020B0600070205080204" pitchFamily="34" charset="-128"/>
              </a:rPr>
              <a:t>We hope this presentation has been helpful to you in clarifying how the UFR Process applies in practice. Remember that it is through your efforts to implement the UFR Process that any benefits will be realized. You can help implement the UFR Process by using Tools and Mechanisms yourself or by promoting their use to your peer EHP Practitioners, applicants and other stakeholders. </a:t>
            </a:r>
          </a:p>
          <a:p>
            <a:endParaRPr lang="en-US" altLang="en-US" dirty="0" smtClean="0">
              <a:latin typeface="Calibri" panose="020F0502020204030204" pitchFamily="34" charset="0"/>
              <a:ea typeface="ＭＳ Ｐゴシック" panose="020B0600070205080204" pitchFamily="34" charset="-128"/>
            </a:endParaRPr>
          </a:p>
          <a:p>
            <a:endParaRPr lang="en-US" altLang="en-US" dirty="0" smtClean="0">
              <a:latin typeface="Calibri" panose="020F0502020204030204" pitchFamily="34" charset="0"/>
              <a:ea typeface="ＭＳ Ｐゴシック" panose="020B0600070205080204" pitchFamily="34" charset="-128"/>
            </a:endParaRPr>
          </a:p>
          <a:p>
            <a:endParaRPr lang="en-US" altLang="en-US" dirty="0" smtClean="0">
              <a:latin typeface="Times" panose="02020603050405020304" pitchFamily="18" charset="0"/>
              <a:ea typeface="ＭＳ Ｐゴシック" panose="020B0600070205080204"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CF584EC8-66B2-4AC6-8B49-18F441BF6CA4}" type="slidenum">
              <a:rPr lang="en-US" altLang="en-US"/>
              <a:pPr>
                <a:spcBef>
                  <a:spcPct val="0"/>
                </a:spcBef>
              </a:pPr>
              <a:t>32</a:t>
            </a:fld>
            <a:endParaRPr lang="en-US" altLang="en-US"/>
          </a:p>
        </p:txBody>
      </p:sp>
    </p:spTree>
    <p:extLst>
      <p:ext uri="{BB962C8B-B14F-4D97-AF65-F5344CB8AC3E}">
        <p14:creationId xmlns:p14="http://schemas.microsoft.com/office/powerpoint/2010/main" val="4086478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a typeface="ＭＳ Ｐゴシック" panose="020B0600070205080204"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17A1A3CB-35C6-4C2E-BE03-A10B5723E1C5}" type="slidenum">
              <a:rPr lang="en-US" altLang="en-US"/>
              <a:pPr>
                <a:spcBef>
                  <a:spcPct val="0"/>
                </a:spcBef>
              </a:pPr>
              <a:t>33</a:t>
            </a:fld>
            <a:endParaRPr lang="en-US" altLang="en-US"/>
          </a:p>
        </p:txBody>
      </p:sp>
    </p:spTree>
    <p:extLst>
      <p:ext uri="{BB962C8B-B14F-4D97-AF65-F5344CB8AC3E}">
        <p14:creationId xmlns:p14="http://schemas.microsoft.com/office/powerpoint/2010/main" val="418210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a typeface="ＭＳ Ｐゴシック" panose="020B0600070205080204"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17A1A3CB-35C6-4C2E-BE03-A10B5723E1C5}" type="slidenum">
              <a:rPr lang="en-US" altLang="en-US"/>
              <a:pPr>
                <a:spcBef>
                  <a:spcPct val="0"/>
                </a:spcBef>
              </a:pPr>
              <a:t>34</a:t>
            </a:fld>
            <a:endParaRPr lang="en-US" altLang="en-US"/>
          </a:p>
        </p:txBody>
      </p:sp>
    </p:spTree>
    <p:extLst>
      <p:ext uri="{BB962C8B-B14F-4D97-AF65-F5344CB8AC3E}">
        <p14:creationId xmlns:p14="http://schemas.microsoft.com/office/powerpoint/2010/main" val="273598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a typeface="ＭＳ Ｐゴシック" panose="020B0600070205080204"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17A1A3CB-35C6-4C2E-BE03-A10B5723E1C5}" type="slidenum">
              <a:rPr lang="en-US" altLang="en-US"/>
              <a:pPr>
                <a:spcBef>
                  <a:spcPct val="0"/>
                </a:spcBef>
              </a:pPr>
              <a:t>35</a:t>
            </a:fld>
            <a:endParaRPr lang="en-US" altLang="en-US"/>
          </a:p>
        </p:txBody>
      </p:sp>
    </p:spTree>
    <p:extLst>
      <p:ext uri="{BB962C8B-B14F-4D97-AF65-F5344CB8AC3E}">
        <p14:creationId xmlns:p14="http://schemas.microsoft.com/office/powerpoint/2010/main" val="3813178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a typeface="ＭＳ Ｐゴシック" panose="020B0600070205080204"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82">
              <a:spcBef>
                <a:spcPct val="30000"/>
              </a:spcBef>
              <a:defRPr sz="1200">
                <a:solidFill>
                  <a:schemeClr val="tx1"/>
                </a:solidFill>
                <a:latin typeface="Times" panose="02020603050405020304" pitchFamily="18" charset="0"/>
                <a:ea typeface="ＭＳ Ｐゴシック" panose="020B0600070205080204" pitchFamily="34" charset="-128"/>
              </a:defRPr>
            </a:lvl1pPr>
            <a:lvl2pPr marL="752608" indent="-289465" defTabSz="905382">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7859"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3pPr>
            <a:lvl4pPr marL="1621003"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4pPr>
            <a:lvl5pPr marL="2084146" indent="-231572" defTabSz="905382">
              <a:spcBef>
                <a:spcPct val="30000"/>
              </a:spcBef>
              <a:defRPr sz="1200">
                <a:solidFill>
                  <a:schemeClr val="tx1"/>
                </a:solidFill>
                <a:latin typeface="Times" panose="02020603050405020304" pitchFamily="18" charset="0"/>
                <a:ea typeface="ＭＳ Ｐゴシック" panose="020B0600070205080204" pitchFamily="34" charset="-128"/>
              </a:defRPr>
            </a:lvl5pPr>
            <a:lvl6pPr marL="2547290"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3010433"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73577"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36721" indent="-231572" defTabSz="905382"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17A1A3CB-35C6-4C2E-BE03-A10B5723E1C5}" type="slidenum">
              <a:rPr lang="en-US" altLang="en-US"/>
              <a:pPr>
                <a:spcBef>
                  <a:spcPct val="0"/>
                </a:spcBef>
              </a:pPr>
              <a:t>36</a:t>
            </a:fld>
            <a:endParaRPr lang="en-US" altLang="en-US"/>
          </a:p>
        </p:txBody>
      </p:sp>
    </p:spTree>
    <p:extLst>
      <p:ext uri="{BB962C8B-B14F-4D97-AF65-F5344CB8AC3E}">
        <p14:creationId xmlns:p14="http://schemas.microsoft.com/office/powerpoint/2010/main" val="264857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a:latin typeface="Calibri" panose="020F0502020204030204" pitchFamily="34" charset="0"/>
                <a:ea typeface="ＭＳ Ｐゴシック" panose="020B0600070205080204" pitchFamily="34" charset="-128"/>
              </a:rPr>
              <a:t>(Please note, throughout this presentation, the term “EHP” will be used to refer to </a:t>
            </a:r>
            <a:r>
              <a:rPr lang="en-US" altLang="en-US" i="1" dirty="0" smtClean="0">
                <a:latin typeface="Calibri" panose="020F0502020204030204" pitchFamily="34" charset="0"/>
                <a:ea typeface="ＭＳ Ｐゴシック" panose="020B0600070205080204" pitchFamily="34" charset="-128"/>
              </a:rPr>
              <a:t>“environmental </a:t>
            </a:r>
            <a:r>
              <a:rPr lang="en-US" altLang="en-US" i="1" dirty="0">
                <a:latin typeface="Calibri" panose="020F0502020204030204" pitchFamily="34" charset="0"/>
                <a:ea typeface="ＭＳ Ｐゴシック" panose="020B0600070205080204" pitchFamily="34" charset="-128"/>
              </a:rPr>
              <a:t>and historic </a:t>
            </a:r>
            <a:r>
              <a:rPr lang="en-US" altLang="en-US" i="1" dirty="0" smtClean="0">
                <a:latin typeface="Calibri" panose="020F0502020204030204" pitchFamily="34" charset="0"/>
                <a:ea typeface="ＭＳ Ｐゴシック" panose="020B0600070205080204" pitchFamily="34" charset="-128"/>
              </a:rPr>
              <a:t>preservation”)</a:t>
            </a:r>
            <a:endParaRPr lang="en-US" altLang="en-US" i="1" dirty="0">
              <a:latin typeface="Calibri" panose="020F0502020204030204" pitchFamily="34" charset="0"/>
              <a:ea typeface="ＭＳ Ｐゴシック" panose="020B0600070205080204" pitchFamily="34" charset="-128"/>
            </a:endParaRPr>
          </a:p>
          <a:p>
            <a:pPr eaLnBrk="1" hangingPunct="1">
              <a:spcBef>
                <a:spcPct val="0"/>
              </a:spcBef>
            </a:pPr>
            <a:endParaRPr lang="en-US" altLang="en-US" dirty="0">
              <a:latin typeface="Calibri" panose="020F0502020204030204" pitchFamily="34" charset="0"/>
              <a:ea typeface="ＭＳ Ｐゴシック" panose="020B0600070205080204" pitchFamily="34" charset="-128"/>
            </a:endParaRPr>
          </a:p>
          <a:p>
            <a:pPr eaLnBrk="1" hangingPunct="1">
              <a:spcBef>
                <a:spcPct val="0"/>
              </a:spcBef>
            </a:pP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How did the UFR Process begin? </a:t>
            </a:r>
          </a:p>
          <a:p>
            <a:pPr eaLnBrk="1" hangingPunct="1">
              <a:spcBef>
                <a:spcPct val="0"/>
              </a:spcBef>
            </a:pP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In January 2013, the Sandy Recovery Improvement Act (SRIA) amended FEMA’s governing</a:t>
            </a:r>
            <a:r>
              <a:rPr lang="en-US" altLang="en-US" sz="1200" kern="1200" baseline="0" dirty="0" smtClean="0">
                <a:solidFill>
                  <a:schemeClr val="tx1"/>
                </a:solidFill>
                <a:latin typeface="Times" pitchFamily="-1" charset="0"/>
                <a:ea typeface="ＭＳ Ｐゴシック" panose="020B0600070205080204" pitchFamily="34" charset="-128"/>
                <a:cs typeface="ＭＳ Ｐゴシック" pitchFamily="-1" charset="-128"/>
              </a:rPr>
              <a:t> regulations, </a:t>
            </a: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the Robert T. Stafford Disaster Relief and Recovery Act by adding Section 429, which called upon the President to “establish an expedited and unified interagency review process to ensure compliance with environmental and historic requirements under federal law relating to disaster recovery projects...”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In order to comply with the statute, the following agencies formed the UFR Steering Group to develop and implement the UFR Process:</a:t>
            </a:r>
          </a:p>
          <a:p>
            <a:pPr marL="171450" indent="-171450" eaLnBrk="1" hangingPunct="1">
              <a:spcBef>
                <a:spcPct val="0"/>
              </a:spcBef>
              <a:buFont typeface="Arial" panose="020B0604020202020204" pitchFamily="34" charset="0"/>
              <a:buChar char="•"/>
            </a:pP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Department of Homeland Security (including </a:t>
            </a:r>
            <a:r>
              <a:rPr lang="en-US" altLang="en-US" sz="1200" kern="1200" baseline="0" dirty="0" smtClean="0">
                <a:solidFill>
                  <a:schemeClr val="tx1"/>
                </a:solidFill>
                <a:latin typeface="Times" pitchFamily="-1" charset="0"/>
                <a:ea typeface="ＭＳ Ｐゴシック" panose="020B0600070205080204" pitchFamily="34" charset="-128"/>
                <a:cs typeface="ＭＳ Ｐゴシック" pitchFamily="-1" charset="-128"/>
              </a:rPr>
              <a:t>the </a:t>
            </a: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Federal Emergency Management Agency)</a:t>
            </a:r>
          </a:p>
          <a:p>
            <a:pPr marL="171450" indent="-171450" eaLnBrk="1" hangingPunct="1">
              <a:spcBef>
                <a:spcPct val="0"/>
              </a:spcBef>
              <a:buFont typeface="Arial" panose="020B0604020202020204" pitchFamily="34" charset="0"/>
              <a:buChar char="•"/>
            </a:pP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Advisory Council on Historic Preservation</a:t>
            </a:r>
          </a:p>
          <a:p>
            <a:pPr marL="171450" indent="-171450" eaLnBrk="1" hangingPunct="1">
              <a:spcBef>
                <a:spcPct val="0"/>
              </a:spcBef>
              <a:buFont typeface="Arial" panose="020B0604020202020204" pitchFamily="34" charset="0"/>
              <a:buChar char="•"/>
            </a:pP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Council on Environmental Quality</a:t>
            </a:r>
          </a:p>
          <a:p>
            <a:pPr eaLnBrk="1" hangingPunct="1">
              <a:spcBef>
                <a:spcPct val="0"/>
              </a:spcBef>
            </a:pPr>
            <a:endPar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endParaRPr>
          </a:p>
          <a:p>
            <a:pPr eaLnBrk="1" hangingPunct="1">
              <a:spcBef>
                <a:spcPct val="0"/>
              </a:spcBef>
            </a:pP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To assist with the development of the UFR Process, the Steering Group formed a federal interagency UFR working group composed of headquarters</a:t>
            </a:r>
            <a:r>
              <a:rPr lang="en-US" altLang="en-US" sz="1200" kern="1200" baseline="0" dirty="0" smtClean="0">
                <a:solidFill>
                  <a:schemeClr val="tx1"/>
                </a:solidFill>
                <a:latin typeface="Times" pitchFamily="-1" charset="0"/>
                <a:ea typeface="ＭＳ Ｐゴシック" panose="020B0600070205080204" pitchFamily="34" charset="-128"/>
                <a:cs typeface="ＭＳ Ｐゴシック" pitchFamily="-1" charset="-128"/>
              </a:rPr>
              <a:t> and field staff</a:t>
            </a: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 </a:t>
            </a:r>
          </a:p>
          <a:p>
            <a:pPr eaLnBrk="1" hangingPunct="1">
              <a:spcBef>
                <a:spcPct val="0"/>
              </a:spcBef>
            </a:pPr>
            <a:endParaRPr lang="en-US" altLang="en-US" dirty="0" smtClean="0">
              <a:latin typeface="Times" panose="02020603050405020304" pitchFamily="18" charset="0"/>
              <a:ea typeface="ＭＳ Ｐゴシック" panose="020B0600070205080204" pitchFamily="34" charset="-128"/>
            </a:endParaRPr>
          </a:p>
          <a:p>
            <a:pPr eaLnBrk="1" hangingPunct="1">
              <a:spcBef>
                <a:spcPct val="0"/>
              </a:spcBef>
            </a:pP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In the development of the UFR, the UFR Steering</a:t>
            </a:r>
            <a:r>
              <a:rPr lang="en-US" altLang="en-US" sz="1200" kern="1200" baseline="0" dirty="0" smtClean="0">
                <a:solidFill>
                  <a:schemeClr val="tx1"/>
                </a:solidFill>
                <a:latin typeface="Times" pitchFamily="-1" charset="0"/>
                <a:ea typeface="ＭＳ Ｐゴシック" panose="020B0600070205080204" pitchFamily="34" charset="-128"/>
                <a:cs typeface="ＭＳ Ｐゴシック" pitchFamily="-1" charset="-128"/>
              </a:rPr>
              <a:t> Group wanted to develop </a:t>
            </a: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a collaborative and unified approach to complying with EHP requirements that leverages each agency’s resources to achieve more consistent and expedited reviews for disaster recovery projects. The</a:t>
            </a:r>
            <a:r>
              <a:rPr lang="en-US" altLang="en-US" sz="1200" kern="1200" baseline="0" dirty="0" smtClean="0">
                <a:solidFill>
                  <a:schemeClr val="tx1"/>
                </a:solidFill>
                <a:latin typeface="Times" pitchFamily="-1" charset="0"/>
                <a:ea typeface="ＭＳ Ｐゴシック" panose="020B0600070205080204" pitchFamily="34" charset="-128"/>
                <a:cs typeface="ＭＳ Ｐゴシック" pitchFamily="-1" charset="-128"/>
              </a:rPr>
              <a:t> UFR Steering Group wanted to </a:t>
            </a: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encourage agencies to share data and form interagency agreements in advance of disasters,</a:t>
            </a:r>
            <a:r>
              <a:rPr lang="en-US" altLang="en-US" sz="1200" kern="1200" baseline="0" dirty="0" smtClean="0">
                <a:solidFill>
                  <a:schemeClr val="tx1"/>
                </a:solidFill>
                <a:latin typeface="Times" pitchFamily="-1" charset="0"/>
                <a:ea typeface="ＭＳ Ｐゴシック" panose="020B0600070205080204" pitchFamily="34" charset="-128"/>
                <a:cs typeface="ＭＳ Ｐゴシック" pitchFamily="-1" charset="-128"/>
              </a:rPr>
              <a:t> as this pre-positioning </a:t>
            </a:r>
            <a:r>
              <a:rPr lang="en-US" altLang="en-US" sz="1200" kern="1200" dirty="0" smtClean="0">
                <a:solidFill>
                  <a:schemeClr val="tx1"/>
                </a:solidFill>
                <a:latin typeface="Times" pitchFamily="-1" charset="0"/>
                <a:ea typeface="ＭＳ Ｐゴシック" panose="020B0600070205080204" pitchFamily="34" charset="-128"/>
                <a:cs typeface="ＭＳ Ｐゴシック" pitchFamily="-1" charset="-128"/>
              </a:rPr>
              <a:t>leads to better federal decision making and expedited reviews by saving agencies time and resources that would otherwise be spent gathering new information and determining how to work together.</a:t>
            </a:r>
          </a:p>
          <a:p>
            <a:pPr eaLnBrk="1" hangingPunct="1">
              <a:spcBef>
                <a:spcPct val="0"/>
              </a:spcBef>
            </a:pPr>
            <a:endParaRPr lang="en-US" altLang="en-US" dirty="0" smtClean="0">
              <a:latin typeface="Calibri" panose="020F0502020204030204" pitchFamily="34" charset="0"/>
              <a:ea typeface="ＭＳ Ｐゴシック" panose="020B0600070205080204" pitchFamily="34" charset="-128"/>
            </a:endParaRPr>
          </a:p>
          <a:p>
            <a:pPr eaLnBrk="1" hangingPunct="1">
              <a:spcBef>
                <a:spcPct val="0"/>
              </a:spcBef>
            </a:pPr>
            <a:endParaRPr lang="en-US" altLang="en-US" dirty="0" smtClean="0">
              <a:latin typeface="Calibri" panose="020F0502020204030204" pitchFamily="34" charset="0"/>
              <a:ea typeface="ＭＳ Ｐゴシック" panose="020B0600070205080204" pitchFamily="34" charset="-128"/>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52">
              <a:defRPr sz="2200">
                <a:solidFill>
                  <a:schemeClr val="tx1"/>
                </a:solidFill>
                <a:latin typeface="Arial" charset="0"/>
                <a:ea typeface="ＭＳ Ｐゴシック" charset="0"/>
                <a:cs typeface="ＭＳ Ｐゴシック" charset="0"/>
              </a:defRPr>
            </a:lvl1pPr>
            <a:lvl2pPr marL="762392" indent="-293228" defTabSz="917152">
              <a:defRPr sz="2200">
                <a:solidFill>
                  <a:schemeClr val="tx1"/>
                </a:solidFill>
                <a:latin typeface="Arial" charset="0"/>
                <a:ea typeface="ＭＳ Ｐゴシック" charset="0"/>
              </a:defRPr>
            </a:lvl2pPr>
            <a:lvl3pPr marL="1172911" indent="-234582" defTabSz="917152">
              <a:defRPr sz="2200">
                <a:solidFill>
                  <a:schemeClr val="tx1"/>
                </a:solidFill>
                <a:latin typeface="Arial" charset="0"/>
                <a:ea typeface="ＭＳ Ｐゴシック" charset="0"/>
              </a:defRPr>
            </a:lvl3pPr>
            <a:lvl4pPr marL="1642076" indent="-234582" defTabSz="917152">
              <a:defRPr sz="2200">
                <a:solidFill>
                  <a:schemeClr val="tx1"/>
                </a:solidFill>
                <a:latin typeface="Arial" charset="0"/>
                <a:ea typeface="ＭＳ Ｐゴシック" charset="0"/>
              </a:defRPr>
            </a:lvl4pPr>
            <a:lvl5pPr marL="2111240" indent="-234582" defTabSz="917152">
              <a:defRPr sz="2200">
                <a:solidFill>
                  <a:schemeClr val="tx1"/>
                </a:solidFill>
                <a:latin typeface="Arial" charset="0"/>
                <a:ea typeface="ＭＳ Ｐゴシック" charset="0"/>
              </a:defRPr>
            </a:lvl5pPr>
            <a:lvl6pPr marL="2580405" indent="-234582" defTabSz="917152" eaLnBrk="0" fontAlgn="base" hangingPunct="0">
              <a:spcBef>
                <a:spcPct val="50000"/>
              </a:spcBef>
              <a:spcAft>
                <a:spcPct val="0"/>
              </a:spcAft>
              <a:defRPr sz="2200">
                <a:solidFill>
                  <a:schemeClr val="tx1"/>
                </a:solidFill>
                <a:latin typeface="Arial" charset="0"/>
                <a:ea typeface="ＭＳ Ｐゴシック" charset="0"/>
              </a:defRPr>
            </a:lvl6pPr>
            <a:lvl7pPr marL="3049569" indent="-234582" defTabSz="917152" eaLnBrk="0" fontAlgn="base" hangingPunct="0">
              <a:spcBef>
                <a:spcPct val="50000"/>
              </a:spcBef>
              <a:spcAft>
                <a:spcPct val="0"/>
              </a:spcAft>
              <a:defRPr sz="2200">
                <a:solidFill>
                  <a:schemeClr val="tx1"/>
                </a:solidFill>
                <a:latin typeface="Arial" charset="0"/>
                <a:ea typeface="ＭＳ Ｐゴシック" charset="0"/>
              </a:defRPr>
            </a:lvl7pPr>
            <a:lvl8pPr marL="3518734" indent="-234582" defTabSz="917152" eaLnBrk="0" fontAlgn="base" hangingPunct="0">
              <a:spcBef>
                <a:spcPct val="50000"/>
              </a:spcBef>
              <a:spcAft>
                <a:spcPct val="0"/>
              </a:spcAft>
              <a:defRPr sz="2200">
                <a:solidFill>
                  <a:schemeClr val="tx1"/>
                </a:solidFill>
                <a:latin typeface="Arial" charset="0"/>
                <a:ea typeface="ＭＳ Ｐゴシック" charset="0"/>
              </a:defRPr>
            </a:lvl8pPr>
            <a:lvl9pPr marL="3987898" indent="-234582" defTabSz="917152" eaLnBrk="0" fontAlgn="base" hangingPunct="0">
              <a:spcBef>
                <a:spcPct val="50000"/>
              </a:spcBef>
              <a:spcAft>
                <a:spcPct val="0"/>
              </a:spcAft>
              <a:defRPr sz="2200">
                <a:solidFill>
                  <a:schemeClr val="tx1"/>
                </a:solidFill>
                <a:latin typeface="Arial" charset="0"/>
                <a:ea typeface="ＭＳ Ｐゴシック" charset="0"/>
              </a:defRPr>
            </a:lvl9pPr>
          </a:lstStyle>
          <a:p>
            <a:fld id="{B7366AD1-1915-494D-82E6-90F444E4AD58}" type="slidenum">
              <a:rPr lang="en-US" sz="1200">
                <a:latin typeface="Times" charset="0"/>
              </a:rPr>
              <a:pPr/>
              <a:t>4</a:t>
            </a:fld>
            <a:endParaRPr lang="en-US" sz="1200" dirty="0">
              <a:latin typeface="Times" charset="0"/>
            </a:endParaRPr>
          </a:p>
        </p:txBody>
      </p:sp>
    </p:spTree>
    <p:extLst>
      <p:ext uri="{BB962C8B-B14F-4D97-AF65-F5344CB8AC3E}">
        <p14:creationId xmlns:p14="http://schemas.microsoft.com/office/powerpoint/2010/main" val="225494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50000"/>
              </a:spcBef>
              <a:defRPr sz="2200">
                <a:solidFill>
                  <a:schemeClr val="tx1"/>
                </a:solidFill>
                <a:latin typeface="Arial" charset="0"/>
                <a:ea typeface="ＭＳ Ｐゴシック" pitchFamily="34" charset="-128"/>
              </a:defRPr>
            </a:lvl1pPr>
            <a:lvl2pPr marL="752475" indent="-288925" defTabSz="904875" eaLnBrk="0" hangingPunct="0">
              <a:spcBef>
                <a:spcPct val="50000"/>
              </a:spcBef>
              <a:defRPr sz="2200">
                <a:solidFill>
                  <a:schemeClr val="tx1"/>
                </a:solidFill>
                <a:latin typeface="Arial" charset="0"/>
                <a:ea typeface="ＭＳ Ｐゴシック" pitchFamily="34" charset="-128"/>
              </a:defRPr>
            </a:lvl2pPr>
            <a:lvl3pPr marL="1157288" indent="-230188" defTabSz="904875" eaLnBrk="0" hangingPunct="0">
              <a:spcBef>
                <a:spcPct val="50000"/>
              </a:spcBef>
              <a:defRPr sz="2200">
                <a:solidFill>
                  <a:schemeClr val="tx1"/>
                </a:solidFill>
                <a:latin typeface="Arial" charset="0"/>
                <a:ea typeface="ＭＳ Ｐゴシック" pitchFamily="34" charset="-128"/>
              </a:defRPr>
            </a:lvl3pPr>
            <a:lvl4pPr marL="1620838" indent="-230188" defTabSz="904875" eaLnBrk="0" hangingPunct="0">
              <a:spcBef>
                <a:spcPct val="50000"/>
              </a:spcBef>
              <a:defRPr sz="2200">
                <a:solidFill>
                  <a:schemeClr val="tx1"/>
                </a:solidFill>
                <a:latin typeface="Arial" charset="0"/>
                <a:ea typeface="ＭＳ Ｐゴシック" pitchFamily="34" charset="-128"/>
              </a:defRPr>
            </a:lvl4pPr>
            <a:lvl5pPr marL="2082800" indent="-230188" defTabSz="904875" eaLnBrk="0" hangingPunct="0">
              <a:spcBef>
                <a:spcPct val="50000"/>
              </a:spcBef>
              <a:defRPr sz="2200">
                <a:solidFill>
                  <a:schemeClr val="tx1"/>
                </a:solidFill>
                <a:latin typeface="Arial" charset="0"/>
                <a:ea typeface="ＭＳ Ｐゴシック" pitchFamily="34" charset="-128"/>
              </a:defRPr>
            </a:lvl5pPr>
            <a:lvl6pPr marL="25400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6pPr>
            <a:lvl7pPr marL="29972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7pPr>
            <a:lvl8pPr marL="34544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8pPr>
            <a:lvl9pPr marL="39116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84641453-5782-4B1E-8A91-E8F98D1AE74A}" type="slidenum">
              <a:rPr lang="en-US" altLang="en-US" sz="1200" smtClean="0">
                <a:latin typeface="Times" pitchFamily="18" charset="0"/>
              </a:rPr>
              <a:pPr>
                <a:spcBef>
                  <a:spcPct val="0"/>
                </a:spcBef>
                <a:defRPr/>
              </a:pPr>
              <a:t>5</a:t>
            </a:fld>
            <a:endParaRPr lang="en-US" altLang="en-US" sz="1200" smtClean="0">
              <a:latin typeface="Times"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n-lt"/>
                <a:ea typeface="ＭＳ Ｐゴシック" pitchFamily="34" charset="-128"/>
              </a:rPr>
              <a:t>In July 2014, the UFR Process was memorialized through the execution of</a:t>
            </a:r>
            <a:r>
              <a:rPr lang="en-US" altLang="en-US" baseline="0" dirty="0" smtClean="0">
                <a:latin typeface="+mn-lt"/>
                <a:ea typeface="ＭＳ Ｐゴシック" pitchFamily="34" charset="-128"/>
              </a:rPr>
              <a:t> an interagency Memorandum of Understanding, signed by 11 federal agencies, shown here. (In addition to the Steering Group agencies, these agencies include: Environmental Protection Agency, the Department of the Army (Civil Works), U.S. Department of Energy, U.S. Department of Agriculture, U.S. Department of Commerce, U.S. Department of Housing and Urban Development, U.S. Department of Interior, and U.S. Department of Transportation). </a:t>
            </a:r>
          </a:p>
          <a:p>
            <a:endParaRPr lang="en-US" altLang="en-US" dirty="0" smtClean="0">
              <a:latin typeface="+mn-lt"/>
              <a:ea typeface="ＭＳ Ｐゴシック" pitchFamily="34" charset="-128"/>
            </a:endParaRPr>
          </a:p>
          <a:p>
            <a:r>
              <a:rPr lang="en-US" altLang="en-US" dirty="0" smtClean="0">
                <a:latin typeface="+mn-lt"/>
                <a:ea typeface="ＭＳ Ｐゴシック" pitchFamily="34" charset="-128"/>
              </a:rPr>
              <a:t>The Memorandum of Understanding (MOU) established the Unified Federal Review (UFR) Process for EHP reviews associated with Disaster Recovery Projects, committed the agencies to the following:</a:t>
            </a:r>
            <a:r>
              <a:rPr lang="en-US" altLang="en-US" baseline="0" dirty="0" smtClean="0">
                <a:latin typeface="+mn-lt"/>
                <a:ea typeface="ＭＳ Ｐゴシック" pitchFamily="34" charset="-128"/>
              </a:rPr>
              <a:t> </a:t>
            </a:r>
            <a:r>
              <a:rPr lang="en-US" altLang="en-US" dirty="0" smtClean="0">
                <a:latin typeface="+mn-lt"/>
                <a:ea typeface="ＭＳ Ｐゴシック" pitchFamily="34" charset="-128"/>
              </a:rPr>
              <a:t>  </a:t>
            </a:r>
          </a:p>
          <a:p>
            <a:pPr marL="628650" lvl="1" indent="-171450">
              <a:buFont typeface="Courier New" panose="02070309020205020404" pitchFamily="49" charset="0"/>
              <a:buChar char="o"/>
            </a:pPr>
            <a:r>
              <a:rPr lang="en-US" altLang="en-US" dirty="0" smtClean="0">
                <a:latin typeface="+mn-lt"/>
                <a:ea typeface="ＭＳ Ｐゴシック" pitchFamily="34" charset="-128"/>
              </a:rPr>
              <a:t>Providing and funding staff and resources to implement and continue the development of the UFR Process and resulting agreements. </a:t>
            </a:r>
          </a:p>
          <a:p>
            <a:pPr marL="628650" lvl="1" indent="-171450">
              <a:buFont typeface="Courier New" panose="02070309020205020404" pitchFamily="49" charset="0"/>
              <a:buChar char="o"/>
            </a:pPr>
            <a:r>
              <a:rPr lang="en-US" altLang="en-US" dirty="0" smtClean="0">
                <a:latin typeface="+mn-lt"/>
                <a:ea typeface="ＭＳ Ｐゴシック" pitchFamily="34" charset="-128"/>
              </a:rPr>
              <a:t>To implement the Tools and Mechanisms of the UFR Process</a:t>
            </a:r>
          </a:p>
          <a:p>
            <a:pPr marL="628650" lvl="1" indent="-171450">
              <a:buFont typeface="Courier New" panose="02070309020205020404" pitchFamily="49" charset="0"/>
              <a:buChar char="o"/>
            </a:pPr>
            <a:r>
              <a:rPr lang="en-US" altLang="en-US" dirty="0" smtClean="0">
                <a:latin typeface="+mn-lt"/>
                <a:ea typeface="ＭＳ Ｐゴシック" pitchFamily="34" charset="-128"/>
              </a:rPr>
              <a:t>To disseminate the UFR Guidance for EHP Practitioners to component offices</a:t>
            </a:r>
          </a:p>
          <a:p>
            <a:pPr marL="628650" lvl="1" indent="-171450">
              <a:buFont typeface="Courier New" panose="02070309020205020404" pitchFamily="49" charset="0"/>
              <a:buChar char="o"/>
            </a:pPr>
            <a:r>
              <a:rPr lang="en-US" altLang="en-US" dirty="0" smtClean="0">
                <a:latin typeface="+mn-lt"/>
                <a:ea typeface="ＭＳ Ｐゴシック" pitchFamily="34" charset="-128"/>
              </a:rPr>
              <a:t>To provide training on the UFR Process to agency staff</a:t>
            </a:r>
          </a:p>
          <a:p>
            <a:pPr marL="628650" lvl="1" indent="-171450">
              <a:buFont typeface="Courier New" panose="02070309020205020404" pitchFamily="49" charset="0"/>
              <a:buChar char="o"/>
            </a:pPr>
            <a:r>
              <a:rPr lang="en-US" altLang="en-US" dirty="0" smtClean="0">
                <a:latin typeface="+mn-lt"/>
                <a:ea typeface="ＭＳ Ｐゴシック" pitchFamily="34" charset="-128"/>
              </a:rPr>
              <a:t>Within 90 days of completion, to make the </a:t>
            </a:r>
            <a:r>
              <a:rPr lang="en-US" altLang="en-US" dirty="0">
                <a:latin typeface="+mn-lt"/>
                <a:ea typeface="ＭＳ Ｐゴシック" pitchFamily="34" charset="-128"/>
              </a:rPr>
              <a:t>Unified Federal Environmental and Historic Preservation Review Guide for Federal Disaster Recovery Assistance Applicants </a:t>
            </a:r>
            <a:r>
              <a:rPr lang="en-US" altLang="en-US" dirty="0" smtClean="0">
                <a:latin typeface="+mn-lt"/>
                <a:ea typeface="ＭＳ Ｐゴシック" pitchFamily="34" charset="-128"/>
              </a:rPr>
              <a:t>(“Applicant Guide") available on federal agency websites that identify relevant federal funding opportunities</a:t>
            </a:r>
          </a:p>
          <a:p>
            <a:pPr marL="628650" lvl="1" indent="-171450">
              <a:buFont typeface="Courier New" panose="02070309020205020404" pitchFamily="49" charset="0"/>
              <a:buChar char="o"/>
            </a:pPr>
            <a:r>
              <a:rPr lang="en-US" altLang="en-US" dirty="0" smtClean="0">
                <a:latin typeface="+mn-lt"/>
                <a:ea typeface="ＭＳ Ｐゴシック" pitchFamily="34" charset="-128"/>
              </a:rPr>
              <a:t>Provide the UFR Steering Group with lessons learned during implementation of the UFR Process</a:t>
            </a:r>
          </a:p>
          <a:p>
            <a:pPr marL="628650" lvl="1" indent="-171450">
              <a:buFont typeface="Courier New" panose="02070309020205020404" pitchFamily="49" charset="0"/>
              <a:buChar char="o"/>
            </a:pPr>
            <a:r>
              <a:rPr lang="en-US" altLang="en-US" dirty="0" smtClean="0">
                <a:latin typeface="+mn-lt"/>
                <a:ea typeface="ＭＳ Ｐゴシック" pitchFamily="34" charset="-128"/>
              </a:rPr>
              <a:t>Develop Disaster-Specific Mechanisms when necessary, and</a:t>
            </a:r>
          </a:p>
          <a:p>
            <a:pPr marL="628650" lvl="1" indent="-171450">
              <a:buFont typeface="Courier New" panose="02070309020205020404" pitchFamily="49" charset="0"/>
              <a:buChar char="o"/>
            </a:pPr>
            <a:r>
              <a:rPr lang="en-US" altLang="en-US" dirty="0" smtClean="0">
                <a:latin typeface="+mn-lt"/>
                <a:ea typeface="ＭＳ Ｐゴシック" pitchFamily="34" charset="-128"/>
              </a:rPr>
              <a:t>Align EHP reviews with those of other federal agencies jointly funding a disaster recovery project</a:t>
            </a:r>
          </a:p>
          <a:p>
            <a:pPr marL="628650" lvl="1" indent="-171450">
              <a:buFont typeface="Courier New" panose="02070309020205020404" pitchFamily="49" charset="0"/>
              <a:buChar char="o"/>
            </a:pPr>
            <a:r>
              <a:rPr lang="en-US" altLang="en-US" dirty="0" smtClean="0">
                <a:latin typeface="+mn-lt"/>
                <a:ea typeface="ＭＳ Ｐゴシック" pitchFamily="34" charset="-128"/>
              </a:rPr>
              <a:t>Use of an issue elevation process to resolve disputes between agencies</a:t>
            </a:r>
          </a:p>
          <a:p>
            <a:endParaRPr lang="en-US" altLang="en-US" dirty="0" smtClean="0">
              <a:latin typeface="+mn-lt"/>
              <a:ea typeface="ＭＳ Ｐゴシック" pitchFamily="34" charset="-128"/>
            </a:endParaRPr>
          </a:p>
          <a:p>
            <a:r>
              <a:rPr lang="en-US" altLang="en-US" dirty="0" smtClean="0">
                <a:latin typeface="+mn-lt"/>
                <a:ea typeface="ＭＳ Ｐゴシック" pitchFamily="34" charset="-128"/>
              </a:rPr>
              <a:t>A copy of the UFR MOU can be found at the UFR webpage located on FEMA.gov.</a:t>
            </a:r>
            <a:r>
              <a:rPr lang="en-US" altLang="en-US" baseline="0" dirty="0" smtClean="0">
                <a:latin typeface="+mn-lt"/>
                <a:ea typeface="ＭＳ Ｐゴシック" pitchFamily="34" charset="-128"/>
              </a:rPr>
              <a:t> A</a:t>
            </a:r>
            <a:r>
              <a:rPr lang="en-US" altLang="en-US" dirty="0" smtClean="0">
                <a:latin typeface="+mn-lt"/>
                <a:ea typeface="ＭＳ Ｐゴシック" pitchFamily="34" charset="-128"/>
              </a:rPr>
              <a:t> link  to the</a:t>
            </a:r>
            <a:r>
              <a:rPr lang="en-US" altLang="en-US" baseline="0" dirty="0" smtClean="0">
                <a:latin typeface="+mn-lt"/>
                <a:ea typeface="ＭＳ Ｐゴシック" pitchFamily="34" charset="-128"/>
              </a:rPr>
              <a:t> UFR webpage can be found on the last slide of the presentation. </a:t>
            </a:r>
            <a:endParaRPr lang="en-US" altLang="en-US" dirty="0" smtClean="0">
              <a:latin typeface="+mn-lt"/>
              <a:ea typeface="ＭＳ Ｐゴシック" pitchFamily="34" charset="-128"/>
            </a:endParaRPr>
          </a:p>
        </p:txBody>
      </p:sp>
    </p:spTree>
    <p:extLst>
      <p:ext uri="{BB962C8B-B14F-4D97-AF65-F5344CB8AC3E}">
        <p14:creationId xmlns:p14="http://schemas.microsoft.com/office/powerpoint/2010/main" val="289683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n-lt"/>
                <a:ea typeface="ＭＳ Ｐゴシック" pitchFamily="34" charset="-128"/>
              </a:rPr>
              <a:t>The Tools and Mechanisms of the UFR Process were created during the development of the UFR Process with the assistance of the UFR</a:t>
            </a:r>
            <a:r>
              <a:rPr lang="en-US" altLang="en-US" baseline="0" dirty="0" smtClean="0">
                <a:latin typeface="+mn-lt"/>
                <a:ea typeface="ＭＳ Ｐゴシック" pitchFamily="34" charset="-128"/>
              </a:rPr>
              <a:t> Steering Group and interagency working group</a:t>
            </a:r>
            <a:r>
              <a:rPr lang="en-US" altLang="en-US" dirty="0" smtClean="0">
                <a:latin typeface="+mn-lt"/>
                <a:ea typeface="ＭＳ Ｐゴシック" pitchFamily="34" charset="-128"/>
              </a:rPr>
              <a:t>.  </a:t>
            </a:r>
          </a:p>
          <a:p>
            <a:endParaRPr lang="en-US" altLang="en-US" dirty="0" smtClean="0">
              <a:latin typeface="+mn-lt"/>
              <a:ea typeface="ＭＳ Ｐゴシック" pitchFamily="34" charset="-128"/>
            </a:endParaRPr>
          </a:p>
          <a:p>
            <a:r>
              <a:rPr lang="en-US" altLang="en-US" dirty="0" smtClean="0">
                <a:latin typeface="+mn-lt"/>
                <a:ea typeface="ＭＳ Ｐゴシック" pitchFamily="34" charset="-128"/>
              </a:rPr>
              <a:t>These Tools and Mechanisms help implement the UFR Process and support the unification of EHP reviews by providing EHP Practitioners, applicants and other stakeholders with valuable information and resources to enhance the efficiency and effectiveness of EHP reviews for disaster recovery projects. </a:t>
            </a:r>
          </a:p>
          <a:p>
            <a:pPr marL="628650" lvl="1" indent="-171450">
              <a:buFont typeface="Arial" panose="020B0604020202020204" pitchFamily="34" charset="0"/>
              <a:buChar char="•"/>
            </a:pPr>
            <a:r>
              <a:rPr lang="en-US" altLang="en-US" dirty="0" smtClean="0">
                <a:latin typeface="+mn-lt"/>
                <a:ea typeface="ＭＳ Ｐゴシック" pitchFamily="34" charset="-128"/>
              </a:rPr>
              <a:t>For example, the EHP Guidance for Federal Disaster Recovery Assistance Applicants (Applicant</a:t>
            </a:r>
            <a:r>
              <a:rPr lang="en-US" altLang="en-US" baseline="0" dirty="0" smtClean="0">
                <a:latin typeface="+mn-lt"/>
                <a:ea typeface="ＭＳ Ｐゴシック" pitchFamily="34" charset="-128"/>
              </a:rPr>
              <a:t> Guide)</a:t>
            </a:r>
            <a:r>
              <a:rPr lang="en-US" dirty="0" smtClean="0">
                <a:latin typeface="+mn-lt"/>
              </a:rPr>
              <a:t> navigates applicants through a typical EHP review by giving them insight into the EHP process and a list of the types of information they should be providing to the federal agency.</a:t>
            </a:r>
            <a:r>
              <a:rPr lang="en-US" baseline="0" dirty="0" smtClean="0">
                <a:latin typeface="+mn-lt"/>
              </a:rPr>
              <a:t> </a:t>
            </a:r>
            <a:endParaRPr lang="en-US" altLang="en-US" dirty="0" smtClean="0">
              <a:latin typeface="+mn-lt"/>
              <a:ea typeface="ＭＳ Ｐゴシック" pitchFamily="34" charset="-128"/>
            </a:endParaRPr>
          </a:p>
          <a:p>
            <a:endParaRPr lang="en-US" altLang="en-US" dirty="0" smtClean="0">
              <a:latin typeface="Times" pitchFamily="18" charset="0"/>
              <a:ea typeface="ＭＳ Ｐゴシック"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200">
                <a:solidFill>
                  <a:schemeClr val="tx1"/>
                </a:solidFill>
                <a:latin typeface="Arial" charset="0"/>
                <a:ea typeface="ＭＳ Ｐゴシック" pitchFamily="34" charset="-128"/>
              </a:defRPr>
            </a:lvl1pPr>
            <a:lvl2pPr marL="742950" indent="-285750" defTabSz="893763">
              <a:defRPr sz="2200">
                <a:solidFill>
                  <a:schemeClr val="tx1"/>
                </a:solidFill>
                <a:latin typeface="Arial" charset="0"/>
                <a:ea typeface="ＭＳ Ｐゴシック" pitchFamily="34" charset="-128"/>
              </a:defRPr>
            </a:lvl2pPr>
            <a:lvl3pPr marL="1143000" indent="-228600" defTabSz="893763">
              <a:defRPr sz="2200">
                <a:solidFill>
                  <a:schemeClr val="tx1"/>
                </a:solidFill>
                <a:latin typeface="Arial" charset="0"/>
                <a:ea typeface="ＭＳ Ｐゴシック" pitchFamily="34" charset="-128"/>
              </a:defRPr>
            </a:lvl3pPr>
            <a:lvl4pPr marL="1600200" indent="-228600" defTabSz="893763">
              <a:defRPr sz="2200">
                <a:solidFill>
                  <a:schemeClr val="tx1"/>
                </a:solidFill>
                <a:latin typeface="Arial" charset="0"/>
                <a:ea typeface="ＭＳ Ｐゴシック" pitchFamily="34" charset="-128"/>
              </a:defRPr>
            </a:lvl4pPr>
            <a:lvl5pPr marL="2057400" indent="-228600" defTabSz="893763">
              <a:defRPr sz="2200">
                <a:solidFill>
                  <a:schemeClr val="tx1"/>
                </a:solidFill>
                <a:latin typeface="Arial" charset="0"/>
                <a:ea typeface="ＭＳ Ｐゴシック" pitchFamily="34" charset="-128"/>
              </a:defRPr>
            </a:lvl5pPr>
            <a:lvl6pPr marL="2514600" indent="-228600" defTabSz="893763" eaLnBrk="0" fontAlgn="base" hangingPunct="0">
              <a:spcBef>
                <a:spcPct val="50000"/>
              </a:spcBef>
              <a:spcAft>
                <a:spcPct val="0"/>
              </a:spcAft>
              <a:defRPr sz="2200">
                <a:solidFill>
                  <a:schemeClr val="tx1"/>
                </a:solidFill>
                <a:latin typeface="Arial" charset="0"/>
                <a:ea typeface="ＭＳ Ｐゴシック" pitchFamily="34" charset="-128"/>
              </a:defRPr>
            </a:lvl6pPr>
            <a:lvl7pPr marL="2971800" indent="-228600" defTabSz="893763" eaLnBrk="0" fontAlgn="base" hangingPunct="0">
              <a:spcBef>
                <a:spcPct val="50000"/>
              </a:spcBef>
              <a:spcAft>
                <a:spcPct val="0"/>
              </a:spcAft>
              <a:defRPr sz="2200">
                <a:solidFill>
                  <a:schemeClr val="tx1"/>
                </a:solidFill>
                <a:latin typeface="Arial" charset="0"/>
                <a:ea typeface="ＭＳ Ｐゴシック" pitchFamily="34" charset="-128"/>
              </a:defRPr>
            </a:lvl7pPr>
            <a:lvl8pPr marL="3429000" indent="-228600" defTabSz="893763" eaLnBrk="0" fontAlgn="base" hangingPunct="0">
              <a:spcBef>
                <a:spcPct val="50000"/>
              </a:spcBef>
              <a:spcAft>
                <a:spcPct val="0"/>
              </a:spcAft>
              <a:defRPr sz="2200">
                <a:solidFill>
                  <a:schemeClr val="tx1"/>
                </a:solidFill>
                <a:latin typeface="Arial" charset="0"/>
                <a:ea typeface="ＭＳ Ｐゴシック" pitchFamily="34" charset="-128"/>
              </a:defRPr>
            </a:lvl8pPr>
            <a:lvl9pPr marL="3886200" indent="-228600" defTabSz="893763" eaLnBrk="0" fontAlgn="base" hangingPunct="0">
              <a:spcBef>
                <a:spcPct val="50000"/>
              </a:spcBef>
              <a:spcAft>
                <a:spcPct val="0"/>
              </a:spcAft>
              <a:defRPr sz="2200">
                <a:solidFill>
                  <a:schemeClr val="tx1"/>
                </a:solidFill>
                <a:latin typeface="Arial" charset="0"/>
                <a:ea typeface="ＭＳ Ｐゴシック" pitchFamily="34" charset="-128"/>
              </a:defRPr>
            </a:lvl9pPr>
          </a:lstStyle>
          <a:p>
            <a:fld id="{7B4FB01D-F8D6-40F2-BCA7-C9B00550F19B}" type="slidenum">
              <a:rPr lang="en-US" altLang="en-US" sz="1200">
                <a:latin typeface="Times" pitchFamily="18" charset="0"/>
              </a:rPr>
              <a:pPr/>
              <a:t>6</a:t>
            </a:fld>
            <a:endParaRPr lang="en-US" altLang="en-US" sz="1200">
              <a:latin typeface="Times" pitchFamily="18" charset="0"/>
            </a:endParaRPr>
          </a:p>
        </p:txBody>
      </p:sp>
    </p:spTree>
    <p:extLst>
      <p:ext uri="{BB962C8B-B14F-4D97-AF65-F5344CB8AC3E}">
        <p14:creationId xmlns:p14="http://schemas.microsoft.com/office/powerpoint/2010/main" val="41663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latin typeface="+mn-lt"/>
                <a:ea typeface="ＭＳ Ｐゴシック" pitchFamily="34" charset="-128"/>
              </a:rPr>
              <a:t>This slide provides additional information to clarify some of the finer points on</a:t>
            </a:r>
            <a:r>
              <a:rPr lang="en-US" altLang="en-US" baseline="0" dirty="0" smtClean="0">
                <a:latin typeface="+mn-lt"/>
                <a:ea typeface="ＭＳ Ｐゴシック" pitchFamily="34" charset="-128"/>
              </a:rPr>
              <a:t> the </a:t>
            </a:r>
            <a:r>
              <a:rPr lang="en-US" altLang="en-US" dirty="0" smtClean="0">
                <a:latin typeface="+mn-lt"/>
                <a:ea typeface="ＭＳ Ｐゴシック" pitchFamily="34" charset="-128"/>
              </a:rPr>
              <a:t>UFR Process, as well as explain what the UFR Process will not do. For example, agencies can use the UFR Process to collaborate and develop efficiencies for environmental</a:t>
            </a:r>
            <a:r>
              <a:rPr lang="en-US" altLang="en-US" baseline="0" dirty="0" smtClean="0">
                <a:latin typeface="+mn-lt"/>
                <a:ea typeface="ＭＳ Ｐゴシック" pitchFamily="34" charset="-128"/>
              </a:rPr>
              <a:t> and historic preservation reviews for disaster recovery projects. </a:t>
            </a:r>
            <a:r>
              <a:rPr lang="en-US" altLang="en-US" b="1" baseline="0" dirty="0" smtClean="0">
                <a:latin typeface="+mn-lt"/>
                <a:ea typeface="ＭＳ Ｐゴシック" pitchFamily="34" charset="-128"/>
              </a:rPr>
              <a:t>The</a:t>
            </a:r>
            <a:r>
              <a:rPr lang="en-US" altLang="en-US" b="1" dirty="0" smtClean="0">
                <a:latin typeface="+mn-lt"/>
                <a:ea typeface="ＭＳ Ｐゴシック" pitchFamily="34" charset="-128"/>
              </a:rPr>
              <a:t> UFR Process will not exempt agencies from the need to comply with any reviews, or create a “one size fits all” review under which all EHP requirements could be met by simply following the UFR Process</a:t>
            </a:r>
            <a:r>
              <a:rPr lang="en-US" altLang="en-US" dirty="0" smtClean="0">
                <a:latin typeface="+mn-lt"/>
                <a:ea typeface="ＭＳ Ｐゴシック" pitchFamily="34" charset="-128"/>
              </a:rPr>
              <a:t>. The UFR Process enhances, but does not replace, compliance with EHP requirements.</a:t>
            </a:r>
          </a:p>
          <a:p>
            <a:pPr eaLnBrk="1" hangingPunct="1">
              <a:spcBef>
                <a:spcPct val="0"/>
              </a:spcBef>
            </a:pPr>
            <a:endParaRPr lang="en-US" altLang="en-US" dirty="0" smtClean="0">
              <a:solidFill>
                <a:srgbClr val="17375E"/>
              </a:solidFill>
              <a:latin typeface="+mn-lt"/>
              <a:ea typeface="ＭＳ Ｐゴシック" pitchFamily="34" charset="-128"/>
            </a:endParaRPr>
          </a:p>
          <a:p>
            <a:pPr eaLnBrk="1" hangingPunct="1">
              <a:spcBef>
                <a:spcPct val="0"/>
              </a:spcBef>
            </a:pPr>
            <a:r>
              <a:rPr lang="en-US" altLang="en-US" dirty="0" smtClean="0">
                <a:solidFill>
                  <a:srgbClr val="FF0000"/>
                </a:solidFill>
                <a:latin typeface="+mn-lt"/>
                <a:ea typeface="ＭＳ Ｐゴシック" pitchFamily="34" charset="-128"/>
              </a:rPr>
              <a:t>While some of the action necessary to successfully implement the UFR Process is occurring now, before a disaster hits, the majority of work for the UFR Process will occur following a disaster. This work will require the support of an informed and trained headquarters and field staff, such as yourselves, to successfully implement the UFR Process.</a:t>
            </a:r>
          </a:p>
          <a:p>
            <a:pPr eaLnBrk="1" hangingPunct="1">
              <a:spcBef>
                <a:spcPct val="0"/>
              </a:spcBef>
            </a:pPr>
            <a:endParaRPr lang="en-US" altLang="en-US" dirty="0" smtClean="0">
              <a:solidFill>
                <a:srgbClr val="FF0000"/>
              </a:solidFill>
              <a:latin typeface="+mn-lt"/>
              <a:ea typeface="ＭＳ Ｐゴシック" pitchFamily="34" charset="-128"/>
            </a:endParaRPr>
          </a:p>
          <a:p>
            <a:pPr eaLnBrk="1" hangingPunct="1">
              <a:spcBef>
                <a:spcPct val="0"/>
              </a:spcBef>
            </a:pPr>
            <a:r>
              <a:rPr lang="en-US" altLang="en-US" b="1" dirty="0" smtClean="0">
                <a:latin typeface="+mn-lt"/>
                <a:ea typeface="ＭＳ Ｐゴシック" panose="020B0600070205080204" pitchFamily="34" charset="-128"/>
              </a:rPr>
              <a:t>The UFR Process applies to all Presidentially declared disasters.</a:t>
            </a:r>
          </a:p>
          <a:p>
            <a:pPr eaLnBrk="1" hangingPunct="1">
              <a:spcBef>
                <a:spcPct val="0"/>
              </a:spcBef>
            </a:pPr>
            <a:endParaRPr lang="en-US" altLang="en-US" dirty="0" smtClean="0">
              <a:solidFill>
                <a:srgbClr val="FF0000"/>
              </a:solidFill>
              <a:latin typeface="+mn-lt"/>
              <a:ea typeface="ＭＳ Ｐゴシック" panose="020B0600070205080204" pitchFamily="34" charset="-128"/>
            </a:endParaRPr>
          </a:p>
          <a:p>
            <a:pPr defTabSz="938329" eaLnBrk="1" hangingPunct="1">
              <a:spcBef>
                <a:spcPct val="0"/>
              </a:spcBef>
              <a:defRPr/>
            </a:pPr>
            <a:r>
              <a:rPr lang="en-US" sz="1200" kern="1200" dirty="0" smtClean="0">
                <a:solidFill>
                  <a:schemeClr val="tx1"/>
                </a:solidFill>
                <a:latin typeface="+mn-lt"/>
                <a:ea typeface="ＭＳ Ｐゴシック" charset="0"/>
                <a:cs typeface="ＭＳ Ｐゴシック" charset="0"/>
              </a:rPr>
              <a:t>It is important to note that existing EHP requirements still apply, and are unaltered by, the UFR Process.  The UFR Processes instead offers new Tools and Mechanisms and best practices that will enhance the ability of agencies, Tribes, applicants and other stakeholders to coordinate for EHP reviews.  </a:t>
            </a:r>
          </a:p>
          <a:p>
            <a:pPr marL="171450" indent="-171450" defTabSz="938329" eaLnBrk="1" hangingPunct="1">
              <a:spcBef>
                <a:spcPct val="0"/>
              </a:spcBef>
              <a:buFont typeface="Arial" panose="020B0604020202020204" pitchFamily="34" charset="0"/>
              <a:buChar char="•"/>
              <a:defRPr/>
            </a:pPr>
            <a:r>
              <a:rPr lang="en-US" sz="1200" kern="1200" dirty="0" smtClean="0">
                <a:solidFill>
                  <a:schemeClr val="tx1"/>
                </a:solidFill>
                <a:latin typeface="+mn-lt"/>
                <a:ea typeface="ＭＳ Ｐゴシック" charset="0"/>
                <a:cs typeface="ＭＳ Ｐゴシック" charset="0"/>
              </a:rPr>
              <a:t>For example, the UFR Process aims to improve the availability of data for reviews through use of the data sharing agreements which will be discussed later today. </a:t>
            </a:r>
            <a:r>
              <a:rPr lang="en-US" sz="1200" kern="1200" dirty="0" smtClean="0">
                <a:solidFill>
                  <a:srgbClr val="FF0000"/>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Through interagency coordination, the UFR Process promotes data sharing and therefore increases the organization and ease of access for data necessary in headquarters staff facilitation of EHP reviews. </a:t>
            </a:r>
            <a:endParaRPr lang="en-US" sz="1200" kern="1200" dirty="0" smtClean="0">
              <a:solidFill>
                <a:srgbClr val="FF0000"/>
              </a:solidFill>
              <a:latin typeface="+mn-lt"/>
              <a:ea typeface="ＭＳ Ｐゴシック" charset="0"/>
              <a:cs typeface="ＭＳ Ｐゴシック" charset="0"/>
            </a:endParaRPr>
          </a:p>
        </p:txBody>
      </p:sp>
      <p:sp>
        <p:nvSpPr>
          <p:cNvPr id="512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50000"/>
              </a:spcBef>
              <a:defRPr sz="2200">
                <a:solidFill>
                  <a:schemeClr val="tx1"/>
                </a:solidFill>
                <a:latin typeface="Arial" charset="0"/>
                <a:ea typeface="ＭＳ Ｐゴシック" pitchFamily="34" charset="-128"/>
              </a:defRPr>
            </a:lvl1pPr>
            <a:lvl2pPr marL="752475" indent="-288925" defTabSz="904875" eaLnBrk="0" hangingPunct="0">
              <a:spcBef>
                <a:spcPct val="50000"/>
              </a:spcBef>
              <a:defRPr sz="2200">
                <a:solidFill>
                  <a:schemeClr val="tx1"/>
                </a:solidFill>
                <a:latin typeface="Arial" charset="0"/>
                <a:ea typeface="ＭＳ Ｐゴシック" pitchFamily="34" charset="-128"/>
              </a:defRPr>
            </a:lvl2pPr>
            <a:lvl3pPr marL="1157288" indent="-230188" defTabSz="904875" eaLnBrk="0" hangingPunct="0">
              <a:spcBef>
                <a:spcPct val="50000"/>
              </a:spcBef>
              <a:defRPr sz="2200">
                <a:solidFill>
                  <a:schemeClr val="tx1"/>
                </a:solidFill>
                <a:latin typeface="Arial" charset="0"/>
                <a:ea typeface="ＭＳ Ｐゴシック" pitchFamily="34" charset="-128"/>
              </a:defRPr>
            </a:lvl3pPr>
            <a:lvl4pPr marL="1620838" indent="-230188" defTabSz="904875" eaLnBrk="0" hangingPunct="0">
              <a:spcBef>
                <a:spcPct val="50000"/>
              </a:spcBef>
              <a:defRPr sz="2200">
                <a:solidFill>
                  <a:schemeClr val="tx1"/>
                </a:solidFill>
                <a:latin typeface="Arial" charset="0"/>
                <a:ea typeface="ＭＳ Ｐゴシック" pitchFamily="34" charset="-128"/>
              </a:defRPr>
            </a:lvl4pPr>
            <a:lvl5pPr marL="2082800" indent="-230188" defTabSz="904875" eaLnBrk="0" hangingPunct="0">
              <a:spcBef>
                <a:spcPct val="50000"/>
              </a:spcBef>
              <a:defRPr sz="2200">
                <a:solidFill>
                  <a:schemeClr val="tx1"/>
                </a:solidFill>
                <a:latin typeface="Arial" charset="0"/>
                <a:ea typeface="ＭＳ Ｐゴシック" pitchFamily="34" charset="-128"/>
              </a:defRPr>
            </a:lvl5pPr>
            <a:lvl6pPr marL="25400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6pPr>
            <a:lvl7pPr marL="29972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7pPr>
            <a:lvl8pPr marL="34544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8pPr>
            <a:lvl9pPr marL="39116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ECF62CB8-914C-4ACE-830A-DDA4442214B2}" type="slidenum">
              <a:rPr lang="en-US" altLang="en-US" sz="1200" smtClean="0">
                <a:latin typeface="Times" pitchFamily="18" charset="0"/>
              </a:rPr>
              <a:pPr>
                <a:spcBef>
                  <a:spcPct val="0"/>
                </a:spcBef>
                <a:defRPr/>
              </a:pPr>
              <a:t>7</a:t>
            </a:fld>
            <a:endParaRPr lang="en-US" altLang="en-US" sz="1200" smtClean="0">
              <a:latin typeface="Times" pitchFamily="18" charset="0"/>
            </a:endParaRPr>
          </a:p>
        </p:txBody>
      </p:sp>
    </p:spTree>
    <p:extLst>
      <p:ext uri="{BB962C8B-B14F-4D97-AF65-F5344CB8AC3E}">
        <p14:creationId xmlns:p14="http://schemas.microsoft.com/office/powerpoint/2010/main" val="283853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dirty="0" smtClean="0">
                <a:latin typeface="+mn-lt"/>
                <a:ea typeface="ＭＳ Ｐゴシック" pitchFamily="34" charset="-128"/>
              </a:rPr>
              <a:t>Who is responsible for implementing the UFR Process?    At the headquarters level, you have the following support structures that you can reach out to for questions or guidance, appropriate to their respective roles in the UFR Process:</a:t>
            </a:r>
          </a:p>
          <a:p>
            <a:pPr marL="0" lvl="1"/>
            <a:endParaRPr lang="en-US" altLang="en-US" dirty="0" smtClean="0">
              <a:latin typeface="+mn-lt"/>
              <a:ea typeface="ＭＳ Ｐゴシック" pitchFamily="34" charset="-128"/>
            </a:endParaRPr>
          </a:p>
          <a:p>
            <a:pPr marL="0" lvl="1"/>
            <a:r>
              <a:rPr lang="en-US" altLang="en-US" b="1" dirty="0" smtClean="0">
                <a:latin typeface="+mn-lt"/>
                <a:ea typeface="ＭＳ Ｐゴシック" pitchFamily="34" charset="-128"/>
              </a:rPr>
              <a:t>UFR Steering Group</a:t>
            </a:r>
            <a:r>
              <a:rPr lang="en-US" altLang="en-US" dirty="0" smtClean="0">
                <a:latin typeface="+mn-lt"/>
                <a:ea typeface="ＭＳ Ｐゴシック" pitchFamily="34" charset="-128"/>
              </a:rPr>
              <a:t>: Responsible for developing and implementing a process that enhances and improves efficiencies related to federal EHP reviews for disaster recovery projects. The UFR Steering Group also ensures resources are available to answer questions submitted to the UFR webpage, which is one avenue to solicit input when you are working in the field.</a:t>
            </a:r>
          </a:p>
          <a:p>
            <a:pPr marL="0" lvl="1"/>
            <a:endParaRPr lang="en-US" altLang="en-US" dirty="0" smtClean="0">
              <a:latin typeface="+mn-lt"/>
              <a:ea typeface="ＭＳ Ｐゴシック" pitchFamily="34" charset="-128"/>
            </a:endParaRPr>
          </a:p>
          <a:p>
            <a:pPr marL="0" lvl="1"/>
            <a:r>
              <a:rPr lang="en-US" altLang="en-US" b="1" dirty="0" smtClean="0">
                <a:latin typeface="+mn-lt"/>
                <a:ea typeface="ＭＳ Ｐゴシック" pitchFamily="34" charset="-128"/>
              </a:rPr>
              <a:t>UFR Working Group</a:t>
            </a:r>
            <a:r>
              <a:rPr lang="en-US" altLang="en-US" dirty="0" smtClean="0">
                <a:latin typeface="+mn-lt"/>
                <a:ea typeface="ＭＳ Ｐゴシック" pitchFamily="34" charset="-128"/>
              </a:rPr>
              <a:t>: Will work to institutionalize and further develop the UFR Process during steady-state condition. During on-going recovery activities following a Presidential disaster declaration, the UFR Working Group will provide a forum for member agencies to coordinate and identify barriers to unification and expedited reviews. The Working Group will communicate at the headquarters level as well as with appropriate regional / field / state level staff. This is the primary headquarters level organization that will allow you to access your agencies’ headquarters resources, and those of other agencies, to identify paths forward and ways to use the UFR Process to enhance EHP reviews for disaster recovery.</a:t>
            </a:r>
          </a:p>
          <a:p>
            <a:pPr marL="0" lvl="1"/>
            <a:endParaRPr lang="en-US" altLang="en-US" dirty="0" smtClean="0">
              <a:solidFill>
                <a:srgbClr val="105CA4"/>
              </a:solidFill>
              <a:latin typeface="+mn-lt"/>
              <a:ea typeface="ＭＳ Ｐゴシック" pitchFamily="34" charset="-128"/>
            </a:endParaRPr>
          </a:p>
          <a:p>
            <a:pPr marL="0" lvl="1"/>
            <a:r>
              <a:rPr lang="en-US" altLang="en-US" b="1" dirty="0" smtClean="0">
                <a:latin typeface="+mn-lt"/>
                <a:ea typeface="ＭＳ Ｐゴシック" pitchFamily="34" charset="-128"/>
              </a:rPr>
              <a:t>National UFR Coordinator: </a:t>
            </a:r>
            <a:r>
              <a:rPr lang="en-US" altLang="en-US" dirty="0" smtClean="0">
                <a:latin typeface="+mn-lt"/>
                <a:ea typeface="ＭＳ Ｐゴシック" pitchFamily="34" charset="-128"/>
              </a:rPr>
              <a:t>The National UFR Coordinator is a position located at FEMA Headquarters within the Office of Environmental</a:t>
            </a:r>
            <a:r>
              <a:rPr lang="en-US" altLang="en-US" baseline="0" dirty="0" smtClean="0">
                <a:latin typeface="+mn-lt"/>
                <a:ea typeface="ＭＳ Ｐゴシック" pitchFamily="34" charset="-128"/>
              </a:rPr>
              <a:t> Planning and </a:t>
            </a:r>
            <a:r>
              <a:rPr lang="en-US" altLang="en-US" dirty="0" smtClean="0">
                <a:latin typeface="+mn-lt"/>
                <a:ea typeface="ＭＳ Ｐゴシック" pitchFamily="34" charset="-128"/>
              </a:rPr>
              <a:t>Historic Preservation that provides oversight for the implementation of the UFR Process. Primary responsibilities include identifying opportunities for interagency coordination and cooperation at the national and regional levels as well as tracking national EHP review efficiencies related to disaster recovery projects. The National UFR Coordinator will work with each of these other headquarter entities, as well as UFR Advisors that may be deployed to work with you, in order to address questions and concerns. </a:t>
            </a:r>
          </a:p>
          <a:p>
            <a:pPr marL="0" lvl="1"/>
            <a:endParaRPr lang="en-US" altLang="en-US" dirty="0" smtClean="0">
              <a:latin typeface="+mn-lt"/>
              <a:ea typeface="ＭＳ Ｐゴシック" pitchFamily="34" charset="-128"/>
            </a:endParaRPr>
          </a:p>
          <a:p>
            <a:pPr marL="0" lvl="1"/>
            <a:r>
              <a:rPr lang="en-US" altLang="en-US" dirty="0" smtClean="0">
                <a:latin typeface="+mn-lt"/>
                <a:ea typeface="ＭＳ Ｐゴシック" pitchFamily="34" charset="-128"/>
              </a:rPr>
              <a:t>The UFR Advisor will be discussed in subsequent slides.</a:t>
            </a:r>
          </a:p>
          <a:p>
            <a:pPr marL="0" lvl="1"/>
            <a:endParaRPr lang="en-US" altLang="en-US" b="1" dirty="0" smtClean="0">
              <a:latin typeface="+mn-lt"/>
              <a:ea typeface="ＭＳ Ｐゴシック" pitchFamily="34" charset="-128"/>
            </a:endParaRPr>
          </a:p>
          <a:p>
            <a:pPr marL="0" lvl="1"/>
            <a:r>
              <a:rPr lang="en-US" altLang="en-US" b="1" dirty="0" smtClean="0">
                <a:latin typeface="+mn-lt"/>
                <a:ea typeface="ＭＳ Ｐゴシック" pitchFamily="34" charset="-128"/>
              </a:rPr>
              <a:t>Recovery Support Function</a:t>
            </a:r>
            <a:r>
              <a:rPr lang="en-US" altLang="en-US" b="1" baseline="0" dirty="0" smtClean="0">
                <a:latin typeface="+mn-lt"/>
                <a:ea typeface="ＭＳ Ｐゴシック" pitchFamily="34" charset="-128"/>
              </a:rPr>
              <a:t> Leadership Group</a:t>
            </a:r>
            <a:r>
              <a:rPr lang="en-US" altLang="en-US" dirty="0" smtClean="0">
                <a:latin typeface="+mn-lt"/>
                <a:ea typeface="ＭＳ Ｐゴシック" pitchFamily="34" charset="-128"/>
              </a:rPr>
              <a:t>: </a:t>
            </a:r>
            <a:r>
              <a:rPr lang="en-US" sz="1200" kern="1200" dirty="0" smtClean="0">
                <a:solidFill>
                  <a:schemeClr val="tx1"/>
                </a:solidFill>
                <a:effectLst/>
                <a:latin typeface="+mn-lt"/>
              </a:rPr>
              <a:t>is a national-level interagency body established to improve effectiveness and unity of effort of coordinated federal recovery support. The RSFLG provides a forum for information exchange, planning, and decision making among recovery interagency leadership. The RSFLG, through its membership and structure, is responsible for the coordination of federal interagency guidance and policy implementation, and the oversight of appropriate planning efforts. </a:t>
            </a:r>
          </a:p>
          <a:p>
            <a:pPr marL="0" lvl="1"/>
            <a:endParaRPr lang="en-US" altLang="en-US" dirty="0" smtClean="0">
              <a:latin typeface="+mn-lt"/>
              <a:ea typeface="ＭＳ Ｐゴシック" pitchFamily="34" charset="-128"/>
            </a:endParaRPr>
          </a:p>
          <a:p>
            <a:pPr marL="0" lvl="1"/>
            <a:r>
              <a:rPr lang="en-US" altLang="en-US" i="1" dirty="0" smtClean="0">
                <a:latin typeface="+mn-lt"/>
                <a:ea typeface="ＭＳ Ｐゴシック" pitchFamily="34" charset="-128"/>
              </a:rPr>
              <a:t>* The </a:t>
            </a:r>
            <a:r>
              <a:rPr lang="en-US" altLang="en-US" i="1" dirty="0">
                <a:latin typeface="+mn-lt"/>
                <a:ea typeface="ＭＳ Ｐゴシック" pitchFamily="34" charset="-128"/>
              </a:rPr>
              <a:t>reference to headquarters staff includes both national level and regional level staff depending on the organizational structure of individual agencies</a:t>
            </a:r>
            <a:r>
              <a:rPr lang="en-US" altLang="en-US" i="1" dirty="0" smtClean="0">
                <a:latin typeface="+mn-lt"/>
                <a:ea typeface="ＭＳ Ｐゴシック" pitchFamily="34" charset="-128"/>
              </a:rPr>
              <a:t>.*</a:t>
            </a:r>
            <a:endParaRPr lang="en-US" altLang="en-US" i="1" dirty="0">
              <a:latin typeface="+mn-lt"/>
              <a:ea typeface="ＭＳ Ｐゴシック" pitchFamily="34" charset="-128"/>
            </a:endParaRPr>
          </a:p>
          <a:p>
            <a:pPr marL="0" lvl="1"/>
            <a:endParaRPr lang="en-US" altLang="en-US" dirty="0" smtClean="0">
              <a:latin typeface="+mn-lt"/>
              <a:ea typeface="ＭＳ Ｐゴシック" pitchFamily="34" charset="-128"/>
            </a:endParaRPr>
          </a:p>
        </p:txBody>
      </p:sp>
      <p:sp>
        <p:nvSpPr>
          <p:cNvPr id="56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50000"/>
              </a:spcBef>
              <a:defRPr sz="2200">
                <a:solidFill>
                  <a:schemeClr val="tx1"/>
                </a:solidFill>
                <a:latin typeface="Arial" charset="0"/>
                <a:ea typeface="ＭＳ Ｐゴシック" pitchFamily="34" charset="-128"/>
              </a:defRPr>
            </a:lvl1pPr>
            <a:lvl2pPr marL="752475" indent="-288925" defTabSz="904875" eaLnBrk="0" hangingPunct="0">
              <a:spcBef>
                <a:spcPct val="50000"/>
              </a:spcBef>
              <a:defRPr sz="2200">
                <a:solidFill>
                  <a:schemeClr val="tx1"/>
                </a:solidFill>
                <a:latin typeface="Arial" charset="0"/>
                <a:ea typeface="ＭＳ Ｐゴシック" pitchFamily="34" charset="-128"/>
              </a:defRPr>
            </a:lvl2pPr>
            <a:lvl3pPr marL="1157288" indent="-230188" defTabSz="904875" eaLnBrk="0" hangingPunct="0">
              <a:spcBef>
                <a:spcPct val="50000"/>
              </a:spcBef>
              <a:defRPr sz="2200">
                <a:solidFill>
                  <a:schemeClr val="tx1"/>
                </a:solidFill>
                <a:latin typeface="Arial" charset="0"/>
                <a:ea typeface="ＭＳ Ｐゴシック" pitchFamily="34" charset="-128"/>
              </a:defRPr>
            </a:lvl3pPr>
            <a:lvl4pPr marL="1620838" indent="-230188" defTabSz="904875" eaLnBrk="0" hangingPunct="0">
              <a:spcBef>
                <a:spcPct val="50000"/>
              </a:spcBef>
              <a:defRPr sz="2200">
                <a:solidFill>
                  <a:schemeClr val="tx1"/>
                </a:solidFill>
                <a:latin typeface="Arial" charset="0"/>
                <a:ea typeface="ＭＳ Ｐゴシック" pitchFamily="34" charset="-128"/>
              </a:defRPr>
            </a:lvl4pPr>
            <a:lvl5pPr marL="2082800" indent="-230188" defTabSz="904875" eaLnBrk="0" hangingPunct="0">
              <a:spcBef>
                <a:spcPct val="50000"/>
              </a:spcBef>
              <a:defRPr sz="2200">
                <a:solidFill>
                  <a:schemeClr val="tx1"/>
                </a:solidFill>
                <a:latin typeface="Arial" charset="0"/>
                <a:ea typeface="ＭＳ Ｐゴシック" pitchFamily="34" charset="-128"/>
              </a:defRPr>
            </a:lvl5pPr>
            <a:lvl6pPr marL="25400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6pPr>
            <a:lvl7pPr marL="29972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7pPr>
            <a:lvl8pPr marL="34544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8pPr>
            <a:lvl9pPr marL="39116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07B93BD5-5511-4518-875D-43F8A68044B7}" type="slidenum">
              <a:rPr lang="en-US" altLang="en-US" sz="1200" smtClean="0">
                <a:latin typeface="Times" pitchFamily="18" charset="0"/>
              </a:rPr>
              <a:pPr>
                <a:spcBef>
                  <a:spcPct val="0"/>
                </a:spcBef>
                <a:defRPr/>
              </a:pPr>
              <a:t>8</a:t>
            </a:fld>
            <a:endParaRPr lang="en-US" altLang="en-US" sz="1200" smtClean="0">
              <a:latin typeface="Times" pitchFamily="18" charset="0"/>
            </a:endParaRPr>
          </a:p>
        </p:txBody>
      </p:sp>
    </p:spTree>
    <p:extLst>
      <p:ext uri="{BB962C8B-B14F-4D97-AF65-F5344CB8AC3E}">
        <p14:creationId xmlns:p14="http://schemas.microsoft.com/office/powerpoint/2010/main" val="342461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dirty="0" smtClean="0">
                <a:latin typeface="Calibri" pitchFamily="34" charset="0"/>
                <a:ea typeface="ＭＳ Ｐゴシック" pitchFamily="34" charset="-128"/>
              </a:rPr>
              <a:t>In the field, such as at FEMA’s Joint Field Office or other deployment location, there are many people involved in the UFR Process.  We will talk about each one of these roles and how they are involved in implementing the UFR Process in the next slides.</a:t>
            </a:r>
          </a:p>
          <a:p>
            <a:pPr marL="0" lvl="1"/>
            <a:endParaRPr lang="en-US" altLang="en-US" dirty="0" smtClean="0">
              <a:latin typeface="Calibri" pitchFamily="34" charset="0"/>
              <a:ea typeface="ＭＳ Ｐゴシック" pitchFamily="34" charset="-128"/>
            </a:endParaRPr>
          </a:p>
          <a:p>
            <a:r>
              <a:rPr lang="en-US" altLang="en-US" b="1" dirty="0" smtClean="0">
                <a:latin typeface="Times" pitchFamily="18" charset="0"/>
                <a:ea typeface="ＭＳ Ｐゴシック" pitchFamily="34" charset="-128"/>
              </a:rPr>
              <a:t>*NOTE</a:t>
            </a:r>
            <a:r>
              <a:rPr lang="en-US" altLang="en-US" dirty="0" smtClean="0">
                <a:latin typeface="Times" pitchFamily="18" charset="0"/>
                <a:ea typeface="ＭＳ Ｐゴシック" pitchFamily="34" charset="-128"/>
              </a:rPr>
              <a:t>:</a:t>
            </a:r>
            <a:r>
              <a:rPr lang="en-US" altLang="en-US" baseline="0" dirty="0" smtClean="0">
                <a:latin typeface="Times" pitchFamily="18" charset="0"/>
                <a:ea typeface="ＭＳ Ｐゴシック" pitchFamily="34" charset="-128"/>
              </a:rPr>
              <a:t> The term “Tribe” is used throughout the presentation. “Tribe” refers to any Tribe, band, nation or other organized group or community, including any Alaska Native village or organizations which is recognized as eligible for the special programs and services provided by the United States to Indians because of their status as Indians. </a:t>
            </a:r>
          </a:p>
          <a:p>
            <a:endParaRPr lang="en-US" altLang="en-US" dirty="0" smtClean="0">
              <a:latin typeface="Times" pitchFamily="18" charset="0"/>
              <a:ea typeface="ＭＳ Ｐゴシック" pitchFamily="34" charset="-128"/>
            </a:endParaRPr>
          </a:p>
        </p:txBody>
      </p:sp>
      <p:sp>
        <p:nvSpPr>
          <p:cNvPr id="58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50000"/>
              </a:spcBef>
              <a:defRPr sz="2200">
                <a:solidFill>
                  <a:schemeClr val="tx1"/>
                </a:solidFill>
                <a:latin typeface="Arial" charset="0"/>
                <a:ea typeface="ＭＳ Ｐゴシック" pitchFamily="34" charset="-128"/>
              </a:defRPr>
            </a:lvl1pPr>
            <a:lvl2pPr marL="752475" indent="-288925" defTabSz="904875" eaLnBrk="0" hangingPunct="0">
              <a:spcBef>
                <a:spcPct val="50000"/>
              </a:spcBef>
              <a:defRPr sz="2200">
                <a:solidFill>
                  <a:schemeClr val="tx1"/>
                </a:solidFill>
                <a:latin typeface="Arial" charset="0"/>
                <a:ea typeface="ＭＳ Ｐゴシック" pitchFamily="34" charset="-128"/>
              </a:defRPr>
            </a:lvl2pPr>
            <a:lvl3pPr marL="1157288" indent="-230188" defTabSz="904875" eaLnBrk="0" hangingPunct="0">
              <a:spcBef>
                <a:spcPct val="50000"/>
              </a:spcBef>
              <a:defRPr sz="2200">
                <a:solidFill>
                  <a:schemeClr val="tx1"/>
                </a:solidFill>
                <a:latin typeface="Arial" charset="0"/>
                <a:ea typeface="ＭＳ Ｐゴシック" pitchFamily="34" charset="-128"/>
              </a:defRPr>
            </a:lvl3pPr>
            <a:lvl4pPr marL="1620838" indent="-230188" defTabSz="904875" eaLnBrk="0" hangingPunct="0">
              <a:spcBef>
                <a:spcPct val="50000"/>
              </a:spcBef>
              <a:defRPr sz="2200">
                <a:solidFill>
                  <a:schemeClr val="tx1"/>
                </a:solidFill>
                <a:latin typeface="Arial" charset="0"/>
                <a:ea typeface="ＭＳ Ｐゴシック" pitchFamily="34" charset="-128"/>
              </a:defRPr>
            </a:lvl4pPr>
            <a:lvl5pPr marL="2082800" indent="-230188" defTabSz="904875" eaLnBrk="0" hangingPunct="0">
              <a:spcBef>
                <a:spcPct val="50000"/>
              </a:spcBef>
              <a:defRPr sz="2200">
                <a:solidFill>
                  <a:schemeClr val="tx1"/>
                </a:solidFill>
                <a:latin typeface="Arial" charset="0"/>
                <a:ea typeface="ＭＳ Ｐゴシック" pitchFamily="34" charset="-128"/>
              </a:defRPr>
            </a:lvl5pPr>
            <a:lvl6pPr marL="25400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6pPr>
            <a:lvl7pPr marL="29972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7pPr>
            <a:lvl8pPr marL="34544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8pPr>
            <a:lvl9pPr marL="3911600" indent="-230188" defTabSz="904875"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F9547478-5E9B-4E17-AC5B-F2E2162F17B4}" type="slidenum">
              <a:rPr lang="en-US" altLang="en-US" sz="1200" smtClean="0">
                <a:latin typeface="Times" pitchFamily="18" charset="0"/>
              </a:rPr>
              <a:pPr>
                <a:spcBef>
                  <a:spcPct val="0"/>
                </a:spcBef>
                <a:defRPr/>
              </a:pPr>
              <a:t>9</a:t>
            </a:fld>
            <a:endParaRPr lang="en-US" altLang="en-US" sz="1200" smtClean="0">
              <a:latin typeface="Times" pitchFamily="18" charset="0"/>
            </a:endParaRPr>
          </a:p>
        </p:txBody>
      </p:sp>
    </p:spTree>
    <p:extLst>
      <p:ext uri="{BB962C8B-B14F-4D97-AF65-F5344CB8AC3E}">
        <p14:creationId xmlns:p14="http://schemas.microsoft.com/office/powerpoint/2010/main" val="268551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bwMode="auto">
          <a:xfrm>
            <a:off x="0" y="0"/>
            <a:ext cx="9144000" cy="1350963"/>
          </a:xfrm>
          <a:prstGeom prst="rect">
            <a:avLst/>
          </a:prstGeom>
          <a:solidFill>
            <a:schemeClr val="tx2">
              <a:lumMod val="75000"/>
              <a:alpha val="82000"/>
            </a:schemeClr>
          </a:solidFill>
          <a:ln w="9525">
            <a:noFill/>
            <a:miter lim="800000"/>
            <a:headEnd/>
            <a:tailEnd/>
          </a:ln>
        </p:spPr>
        <p:txBody>
          <a:bodyPr/>
          <a:lstStyle/>
          <a:p>
            <a:pPr algn="ctr">
              <a:defRPr/>
            </a:pPr>
            <a:endParaRPr lang="en-US" altLang="en-US" sz="3200" b="1" kern="0" dirty="0">
              <a:solidFill>
                <a:schemeClr val="bg1"/>
              </a:solidFill>
              <a:latin typeface="+mn-lt"/>
              <a:cs typeface="ＭＳ Ｐゴシック" pitchFamily="-1" charset="-128"/>
            </a:endParaRPr>
          </a:p>
        </p:txBody>
      </p:sp>
      <p:sp>
        <p:nvSpPr>
          <p:cNvPr id="3" name="Rectangle 2"/>
          <p:cNvSpPr>
            <a:spLocks noGrp="1" noChangeArrowheads="1"/>
          </p:cNvSpPr>
          <p:nvPr>
            <p:ph type="sldNum" sz="quarter" idx="10"/>
          </p:nvPr>
        </p:nvSpPr>
        <p:spPr/>
        <p:txBody>
          <a:bodyPr/>
          <a:lstStyle>
            <a:lvl1pPr>
              <a:defRPr smtClean="0"/>
            </a:lvl1pPr>
          </a:lstStyle>
          <a:p>
            <a:pPr>
              <a:defRPr/>
            </a:pPr>
            <a:fld id="{0DEE8ECB-9D62-446E-8CA3-D5BD9BCFAAC5}" type="slidenum">
              <a:rPr lang="en-US" altLang="en-US"/>
              <a:pPr>
                <a:defRPr/>
              </a:pPr>
              <a:t>‹#›</a:t>
            </a:fld>
            <a:endParaRPr lang="en-US" alt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645971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smtClean="0"/>
            </a:lvl1pPr>
          </a:lstStyle>
          <a:p>
            <a:pPr>
              <a:defRPr/>
            </a:pPr>
            <a:fld id="{EF052D98-6834-48D8-83DA-B35217BDCCCC}" type="slidenum">
              <a:rPr lang="en-US" altLang="en-US"/>
              <a:pPr>
                <a:defRPr/>
              </a:pPr>
              <a:t>‹#›</a:t>
            </a:fld>
            <a:endParaRPr lang="en-US" altLang="en-US"/>
          </a:p>
        </p:txBody>
      </p:sp>
    </p:spTree>
    <p:extLst>
      <p:ext uri="{BB962C8B-B14F-4D97-AF65-F5344CB8AC3E}">
        <p14:creationId xmlns:p14="http://schemas.microsoft.com/office/powerpoint/2010/main" val="13086481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8" y="187327"/>
            <a:ext cx="2111375" cy="5756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913" y="187327"/>
            <a:ext cx="6183312" cy="5756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smtClean="0"/>
            </a:lvl1pPr>
          </a:lstStyle>
          <a:p>
            <a:pPr>
              <a:defRPr/>
            </a:pPr>
            <a:fld id="{99464358-B69F-423B-9033-2E3AA2FEAF5B}" type="slidenum">
              <a:rPr lang="en-US" altLang="en-US"/>
              <a:pPr>
                <a:defRPr/>
              </a:pPr>
              <a:t>‹#›</a:t>
            </a:fld>
            <a:endParaRPr lang="en-US" altLang="en-US"/>
          </a:p>
        </p:txBody>
      </p:sp>
    </p:spTree>
    <p:extLst>
      <p:ext uri="{BB962C8B-B14F-4D97-AF65-F5344CB8AC3E}">
        <p14:creationId xmlns:p14="http://schemas.microsoft.com/office/powerpoint/2010/main" val="26498519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 bullets">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1371600" y="2057400"/>
            <a:ext cx="7772400" cy="4648200"/>
          </a:xfrm>
        </p:spPr>
        <p:txBody>
          <a:bodyPr/>
          <a:lstStyle>
            <a:lvl1pPr>
              <a:buFont typeface="Arial"/>
              <a:buChar char="•"/>
              <a:defRPr sz="2000"/>
            </a:lvl1pPr>
            <a:lvl2pPr marL="628650" indent="-284163">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p:txBody>
          <a:bodyPr/>
          <a:lstStyle>
            <a:lvl1pPr>
              <a:defRPr smtClean="0"/>
            </a:lvl1pPr>
          </a:lstStyle>
          <a:p>
            <a:pPr>
              <a:defRPr/>
            </a:pPr>
            <a:fld id="{26F07178-D1E6-4182-A89B-2CEF1482D090}" type="slidenum">
              <a:rPr lang="en-US" altLang="en-US"/>
              <a:pPr>
                <a:defRPr/>
              </a:pPr>
              <a:t>‹#›</a:t>
            </a:fld>
            <a:endParaRPr lang="en-US" altLang="en-US"/>
          </a:p>
        </p:txBody>
      </p:sp>
    </p:spTree>
    <p:extLst>
      <p:ext uri="{BB962C8B-B14F-4D97-AF65-F5344CB8AC3E}">
        <p14:creationId xmlns:p14="http://schemas.microsoft.com/office/powerpoint/2010/main" val="28996133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lumMod val="75000"/>
              <a:alpha val="75000"/>
            </a:schemeClr>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762750"/>
            <a:ext cx="9144000" cy="46038"/>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50000"/>
              </a:spcBef>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a:xfrm>
            <a:off x="6248400" y="0"/>
            <a:ext cx="2895600" cy="365125"/>
          </a:xfrm>
        </p:spPr>
        <p:txBody>
          <a:bodyPr/>
          <a:lstStyle>
            <a:lvl1pPr algn="ctr">
              <a:defRPr>
                <a:latin typeface="Arial"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60AE9C5-A588-410B-9BAC-8CEB1939F780}" type="slidenum">
              <a:rPr lang="en-US" altLang="en-US"/>
              <a:pPr>
                <a:defRPr/>
              </a:pPr>
              <a:t>‹#›</a:t>
            </a:fld>
            <a:endParaRPr lang="en-US" altLang="en-US"/>
          </a:p>
        </p:txBody>
      </p:sp>
    </p:spTree>
    <p:extLst>
      <p:ext uri="{BB962C8B-B14F-4D97-AF65-F5344CB8AC3E}">
        <p14:creationId xmlns:p14="http://schemas.microsoft.com/office/powerpoint/2010/main" val="424249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5" name="Footer Placeholder 4"/>
          <p:cNvSpPr>
            <a:spLocks noGrp="1"/>
          </p:cNvSpPr>
          <p:nvPr>
            <p:ph type="ftr" sz="quarter" idx="11"/>
          </p:nvPr>
        </p:nvSpPr>
        <p:spPr>
          <a:xfrm>
            <a:off x="6248400" y="0"/>
            <a:ext cx="2895600" cy="365125"/>
          </a:xfrm>
        </p:spPr>
        <p:txBody>
          <a:bodyPr/>
          <a:lstStyle>
            <a:lvl1pPr eaLnBrk="0" fontAlgn="base" hangingPunct="0">
              <a:spcBef>
                <a:spcPct val="5000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spcBef>
                <a:spcPct val="50000"/>
              </a:spcBef>
              <a:defRPr smtClean="0">
                <a:latin typeface="Arial" panose="020B0604020202020204" pitchFamily="34" charset="0"/>
              </a:defRPr>
            </a:lvl1pPr>
          </a:lstStyle>
          <a:p>
            <a:pPr>
              <a:defRPr/>
            </a:pPr>
            <a:fld id="{50323AA4-6597-4CDF-8F0B-23D6583367EA}" type="slidenum">
              <a:rPr lang="en-US" altLang="en-US"/>
              <a:pPr>
                <a:defRPr/>
              </a:pPr>
              <a:t>‹#›</a:t>
            </a:fld>
            <a:endParaRPr lang="en-US" altLang="en-US"/>
          </a:p>
        </p:txBody>
      </p:sp>
    </p:spTree>
    <p:extLst>
      <p:ext uri="{BB962C8B-B14F-4D97-AF65-F5344CB8AC3E}">
        <p14:creationId xmlns:p14="http://schemas.microsoft.com/office/powerpoint/2010/main" val="380962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2C24B9CC-F4FF-42FD-A722-5EC0F8EBE666}" type="slidenum">
              <a:rPr lang="en-US" altLang="en-US"/>
              <a:pPr>
                <a:defRPr/>
              </a:pPr>
              <a:t>‹#›</a:t>
            </a:fld>
            <a:endParaRPr lang="en-US" alt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48544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lumMod val="75000"/>
              <a:alpha val="75000"/>
            </a:schemeClr>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5" name="Footer Placeholder 4"/>
          <p:cNvSpPr>
            <a:spLocks noGrp="1"/>
          </p:cNvSpPr>
          <p:nvPr>
            <p:ph type="ftr" sz="quarter" idx="11"/>
          </p:nvPr>
        </p:nvSpPr>
        <p:spPr>
          <a:xfrm>
            <a:off x="6248400" y="0"/>
            <a:ext cx="2895600" cy="365125"/>
          </a:xfrm>
        </p:spPr>
        <p:txBody>
          <a:bodyPr/>
          <a:lstStyle>
            <a:lvl1pPr eaLnBrk="0" fontAlgn="base" hangingPunct="0">
              <a:spcBef>
                <a:spcPct val="5000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spcBef>
                <a:spcPct val="50000"/>
              </a:spcBef>
              <a:defRPr smtClean="0">
                <a:latin typeface="Arial" panose="020B0604020202020204" pitchFamily="34" charset="0"/>
              </a:defRPr>
            </a:lvl1pPr>
          </a:lstStyle>
          <a:p>
            <a:pPr>
              <a:defRPr/>
            </a:pPr>
            <a:fld id="{0308E9B6-E2F1-499C-9171-35243D225CD5}" type="slidenum">
              <a:rPr lang="en-US" altLang="en-US"/>
              <a:pPr>
                <a:defRPr/>
              </a:pPr>
              <a:t>‹#›</a:t>
            </a:fld>
            <a:endParaRPr lang="en-US" altLang="en-US"/>
          </a:p>
        </p:txBody>
      </p:sp>
    </p:spTree>
    <p:extLst>
      <p:ext uri="{BB962C8B-B14F-4D97-AF65-F5344CB8AC3E}">
        <p14:creationId xmlns:p14="http://schemas.microsoft.com/office/powerpoint/2010/main" val="2024437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5" name="Footer Placeholder 4"/>
          <p:cNvSpPr>
            <a:spLocks noGrp="1"/>
          </p:cNvSpPr>
          <p:nvPr>
            <p:ph type="ftr" sz="quarter" idx="11"/>
          </p:nvPr>
        </p:nvSpPr>
        <p:spPr>
          <a:xfrm>
            <a:off x="6248400" y="0"/>
            <a:ext cx="2895600" cy="365125"/>
          </a:xfrm>
        </p:spPr>
        <p:txBody>
          <a:bodyPr/>
          <a:lstStyle>
            <a:lvl1pPr eaLnBrk="0" fontAlgn="base" hangingPunct="0">
              <a:spcBef>
                <a:spcPct val="5000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spcBef>
                <a:spcPct val="50000"/>
              </a:spcBef>
              <a:defRPr smtClean="0">
                <a:latin typeface="Arial" panose="020B0604020202020204" pitchFamily="34" charset="0"/>
              </a:defRPr>
            </a:lvl1pPr>
          </a:lstStyle>
          <a:p>
            <a:pPr>
              <a:defRPr/>
            </a:pPr>
            <a:fld id="{626FDBB2-8DFF-4337-BA96-95705A4B49F4}" type="slidenum">
              <a:rPr lang="en-US" altLang="en-US"/>
              <a:pPr>
                <a:defRPr/>
              </a:pPr>
              <a:t>‹#›</a:t>
            </a:fld>
            <a:endParaRPr lang="en-US" altLang="en-US"/>
          </a:p>
        </p:txBody>
      </p:sp>
    </p:spTree>
    <p:extLst>
      <p:ext uri="{BB962C8B-B14F-4D97-AF65-F5344CB8AC3E}">
        <p14:creationId xmlns:p14="http://schemas.microsoft.com/office/powerpoint/2010/main" val="1905191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6" name="Footer Placeholder 5"/>
          <p:cNvSpPr>
            <a:spLocks noGrp="1"/>
          </p:cNvSpPr>
          <p:nvPr>
            <p:ph type="ftr" sz="quarter" idx="11"/>
          </p:nvPr>
        </p:nvSpPr>
        <p:spPr>
          <a:xfrm>
            <a:off x="6248400" y="0"/>
            <a:ext cx="2895600" cy="365125"/>
          </a:xfrm>
        </p:spPr>
        <p:txBody>
          <a:bodyPr/>
          <a:lstStyle>
            <a:lvl1pPr eaLnBrk="0" fontAlgn="base" hangingPunct="0">
              <a:spcBef>
                <a:spcPct val="5000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spcBef>
                <a:spcPct val="50000"/>
              </a:spcBef>
              <a:defRPr smtClean="0">
                <a:latin typeface="Arial" panose="020B0604020202020204" pitchFamily="34" charset="0"/>
              </a:defRPr>
            </a:lvl1pPr>
          </a:lstStyle>
          <a:p>
            <a:pPr>
              <a:defRPr/>
            </a:pPr>
            <a:fld id="{FBF9890C-6C88-4613-8522-1F83F1239444}" type="slidenum">
              <a:rPr lang="en-US" altLang="en-US"/>
              <a:pPr>
                <a:defRPr/>
              </a:pPr>
              <a:t>‹#›</a:t>
            </a:fld>
            <a:endParaRPr lang="en-US" altLang="en-US"/>
          </a:p>
        </p:txBody>
      </p:sp>
    </p:spTree>
    <p:extLst>
      <p:ext uri="{BB962C8B-B14F-4D97-AF65-F5344CB8AC3E}">
        <p14:creationId xmlns:p14="http://schemas.microsoft.com/office/powerpoint/2010/main" val="1992727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8" name="Footer Placeholder 7"/>
          <p:cNvSpPr>
            <a:spLocks noGrp="1"/>
          </p:cNvSpPr>
          <p:nvPr>
            <p:ph type="ftr" sz="quarter" idx="11"/>
          </p:nvPr>
        </p:nvSpPr>
        <p:spPr>
          <a:xfrm>
            <a:off x="6248400" y="0"/>
            <a:ext cx="2895600" cy="365125"/>
          </a:xfrm>
        </p:spPr>
        <p:txBody>
          <a:bodyPr/>
          <a:lstStyle>
            <a:lvl1pPr eaLnBrk="0" fontAlgn="base" hangingPunct="0">
              <a:spcBef>
                <a:spcPct val="50000"/>
              </a:spcBef>
              <a:spcAft>
                <a:spcPct val="0"/>
              </a:spcAft>
              <a:defRPr>
                <a:latin typeface="Arial" pitchFamily="34" charset="0"/>
                <a:ea typeface="ＭＳ Ｐゴシック"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spcBef>
                <a:spcPct val="50000"/>
              </a:spcBef>
              <a:defRPr smtClean="0">
                <a:latin typeface="Arial" panose="020B0604020202020204" pitchFamily="34" charset="0"/>
              </a:defRPr>
            </a:lvl1pPr>
          </a:lstStyle>
          <a:p>
            <a:pPr>
              <a:defRPr/>
            </a:pPr>
            <a:fld id="{7320701C-1FC6-4E8D-8CEB-A42A4A898772}" type="slidenum">
              <a:rPr lang="en-US" altLang="en-US"/>
              <a:pPr>
                <a:defRPr/>
              </a:pPr>
              <a:t>‹#›</a:t>
            </a:fld>
            <a:endParaRPr lang="en-US" altLang="en-US"/>
          </a:p>
        </p:txBody>
      </p:sp>
    </p:spTree>
    <p:extLst>
      <p:ext uri="{BB962C8B-B14F-4D97-AF65-F5344CB8AC3E}">
        <p14:creationId xmlns:p14="http://schemas.microsoft.com/office/powerpoint/2010/main" val="309841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srcRect/>
          <a:stretch>
            <a:fillRect/>
          </a:stretch>
        </p:blipFill>
        <p:spPr bwMode="auto">
          <a:xfrm>
            <a:off x="-7938" y="581025"/>
            <a:ext cx="9163051" cy="58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 name="TextBox 2"/>
          <p:cNvSpPr txBox="1"/>
          <p:nvPr/>
        </p:nvSpPr>
        <p:spPr bwMode="auto">
          <a:xfrm>
            <a:off x="-15875" y="4838700"/>
            <a:ext cx="9159875" cy="1570038"/>
          </a:xfrm>
          <a:prstGeom prst="rect">
            <a:avLst/>
          </a:prstGeom>
          <a:solidFill>
            <a:schemeClr val="tx2">
              <a:lumMod val="75000"/>
              <a:alpha val="82000"/>
            </a:schemeClr>
          </a:solidFill>
        </p:spPr>
        <p:txBody>
          <a:bodyPr>
            <a:spAutoFit/>
          </a:bodyPr>
          <a:lstStyle/>
          <a:p>
            <a:pPr eaLnBrk="1" fontAlgn="auto" hangingPunct="1">
              <a:spcBef>
                <a:spcPts val="0"/>
              </a:spcBef>
              <a:spcAft>
                <a:spcPts val="0"/>
              </a:spcAft>
              <a:defRPr/>
            </a:pPr>
            <a:endParaRPr lang="en-US" sz="3200" dirty="0">
              <a:solidFill>
                <a:prstClr val="white"/>
              </a:solidFill>
              <a:latin typeface="Garamond" panose="02020404030301010803" pitchFamily="18" charset="0"/>
              <a:ea typeface="+mn-ea"/>
            </a:endParaRPr>
          </a:p>
          <a:p>
            <a:pPr eaLnBrk="1" fontAlgn="auto" hangingPunct="1">
              <a:spcBef>
                <a:spcPts val="0"/>
              </a:spcBef>
              <a:spcAft>
                <a:spcPts val="0"/>
              </a:spcAft>
              <a:defRPr/>
            </a:pPr>
            <a:endParaRPr lang="en-US" sz="3200" dirty="0">
              <a:solidFill>
                <a:prstClr val="white"/>
              </a:solidFill>
              <a:latin typeface="Garamond" panose="02020404030301010803" pitchFamily="18" charset="0"/>
              <a:ea typeface="+mn-ea"/>
            </a:endParaRPr>
          </a:p>
          <a:p>
            <a:pPr eaLnBrk="1" fontAlgn="auto" hangingPunct="1">
              <a:spcBef>
                <a:spcPts val="0"/>
              </a:spcBef>
              <a:spcAft>
                <a:spcPts val="0"/>
              </a:spcAft>
              <a:defRPr/>
            </a:pPr>
            <a:endParaRPr lang="en-US" sz="3200" dirty="0">
              <a:solidFill>
                <a:prstClr val="white"/>
              </a:solidFill>
              <a:latin typeface="Garamond" panose="02020404030301010803" pitchFamily="18" charset="0"/>
              <a:ea typeface="+mn-ea"/>
            </a:endParaRPr>
          </a:p>
        </p:txBody>
      </p:sp>
      <p:sp>
        <p:nvSpPr>
          <p:cNvPr id="4" name="Rectangle 6"/>
          <p:cNvSpPr>
            <a:spLocks noGrp="1" noChangeArrowheads="1"/>
          </p:cNvSpPr>
          <p:nvPr>
            <p:ph type="sldNum" sz="quarter" idx="10"/>
          </p:nvPr>
        </p:nvSpPr>
        <p:spPr/>
        <p:txBody>
          <a:bodyPr/>
          <a:lstStyle>
            <a:lvl1pPr>
              <a:defRPr smtClean="0"/>
            </a:lvl1pPr>
          </a:lstStyle>
          <a:p>
            <a:pPr>
              <a:defRPr/>
            </a:pPr>
            <a:fld id="{29BDC4BA-997B-4ADD-A921-065B9E03FE98}" type="slidenum">
              <a:rPr lang="en-US" altLang="en-US"/>
              <a:pPr>
                <a:defRPr/>
              </a:pPr>
              <a:t>‹#›</a:t>
            </a:fld>
            <a:endParaRPr lang="en-US" altLang="en-US"/>
          </a:p>
        </p:txBody>
      </p:sp>
    </p:spTree>
    <p:extLst>
      <p:ext uri="{BB962C8B-B14F-4D97-AF65-F5344CB8AC3E}">
        <p14:creationId xmlns:p14="http://schemas.microsoft.com/office/powerpoint/2010/main" val="9106462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4" name="Footer Placeholder 3"/>
          <p:cNvSpPr>
            <a:spLocks noGrp="1"/>
          </p:cNvSpPr>
          <p:nvPr>
            <p:ph type="ftr" sz="quarter" idx="11"/>
          </p:nvPr>
        </p:nvSpPr>
        <p:spPr>
          <a:xfrm>
            <a:off x="6248400" y="0"/>
            <a:ext cx="2895600" cy="365125"/>
          </a:xfrm>
        </p:spPr>
        <p:txBody>
          <a:bodyPr/>
          <a:lstStyle>
            <a:lvl1pPr eaLnBrk="0" fontAlgn="base" hangingPunct="0">
              <a:spcBef>
                <a:spcPct val="50000"/>
              </a:spcBef>
              <a:spcAft>
                <a:spcPct val="0"/>
              </a:spcAft>
              <a:defRPr>
                <a:latin typeface="Arial" pitchFamily="34" charset="0"/>
                <a:ea typeface="ＭＳ Ｐゴシック"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spcBef>
                <a:spcPct val="50000"/>
              </a:spcBef>
              <a:defRPr smtClean="0">
                <a:latin typeface="Arial" panose="020B0604020202020204" pitchFamily="34" charset="0"/>
              </a:defRPr>
            </a:lvl1pPr>
          </a:lstStyle>
          <a:p>
            <a:pPr>
              <a:defRPr/>
            </a:pPr>
            <a:fld id="{163095EA-4346-4BB0-A63A-4C57A9F762C8}" type="slidenum">
              <a:rPr lang="en-US" altLang="en-US"/>
              <a:pPr>
                <a:defRPr/>
              </a:pPr>
              <a:t>‹#›</a:t>
            </a:fld>
            <a:endParaRPr lang="en-US" altLang="en-US"/>
          </a:p>
        </p:txBody>
      </p:sp>
    </p:spTree>
    <p:extLst>
      <p:ext uri="{BB962C8B-B14F-4D97-AF65-F5344CB8AC3E}">
        <p14:creationId xmlns:p14="http://schemas.microsoft.com/office/powerpoint/2010/main" val="1487160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3" name="Footer Placeholder 2"/>
          <p:cNvSpPr>
            <a:spLocks noGrp="1"/>
          </p:cNvSpPr>
          <p:nvPr>
            <p:ph type="ftr" sz="quarter" idx="11"/>
          </p:nvPr>
        </p:nvSpPr>
        <p:spPr>
          <a:xfrm>
            <a:off x="6248400" y="0"/>
            <a:ext cx="2895600" cy="365125"/>
          </a:xfrm>
        </p:spPr>
        <p:txBody>
          <a:bodyPr/>
          <a:lstStyle>
            <a:lvl1pPr eaLnBrk="0" fontAlgn="base" hangingPunct="0">
              <a:spcBef>
                <a:spcPct val="50000"/>
              </a:spcBef>
              <a:spcAft>
                <a:spcPct val="0"/>
              </a:spcAft>
              <a:defRPr>
                <a:latin typeface="Arial" pitchFamily="34" charset="0"/>
                <a:ea typeface="ＭＳ Ｐゴシック"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spcBef>
                <a:spcPct val="50000"/>
              </a:spcBef>
              <a:defRPr smtClean="0">
                <a:latin typeface="Arial" panose="020B0604020202020204" pitchFamily="34" charset="0"/>
              </a:defRPr>
            </a:lvl1pPr>
          </a:lstStyle>
          <a:p>
            <a:pPr>
              <a:defRPr/>
            </a:pPr>
            <a:fld id="{32901934-4F0F-4E29-AEF4-B6EE5FA94995}" type="slidenum">
              <a:rPr lang="en-US" altLang="en-US"/>
              <a:pPr>
                <a:defRPr/>
              </a:pPr>
              <a:t>‹#›</a:t>
            </a:fld>
            <a:endParaRPr lang="en-US" altLang="en-US"/>
          </a:p>
        </p:txBody>
      </p:sp>
    </p:spTree>
    <p:extLst>
      <p:ext uri="{BB962C8B-B14F-4D97-AF65-F5344CB8AC3E}">
        <p14:creationId xmlns:p14="http://schemas.microsoft.com/office/powerpoint/2010/main" val="946135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9"/>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6" name="Footer Placeholder 5"/>
          <p:cNvSpPr>
            <a:spLocks noGrp="1"/>
          </p:cNvSpPr>
          <p:nvPr>
            <p:ph type="ftr" sz="quarter" idx="11"/>
          </p:nvPr>
        </p:nvSpPr>
        <p:spPr>
          <a:xfrm>
            <a:off x="6248400" y="0"/>
            <a:ext cx="2895600" cy="365125"/>
          </a:xfrm>
        </p:spPr>
        <p:txBody>
          <a:bodyPr/>
          <a:lstStyle>
            <a:lvl1pPr eaLnBrk="0" fontAlgn="base" hangingPunct="0">
              <a:spcBef>
                <a:spcPct val="5000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spcBef>
                <a:spcPct val="50000"/>
              </a:spcBef>
              <a:defRPr smtClean="0">
                <a:latin typeface="Arial" panose="020B0604020202020204" pitchFamily="34" charset="0"/>
              </a:defRPr>
            </a:lvl1pPr>
          </a:lstStyle>
          <a:p>
            <a:pPr>
              <a:defRPr/>
            </a:pPr>
            <a:fld id="{C3550B27-1992-4315-A073-66B8F419C326}" type="slidenum">
              <a:rPr lang="en-US" altLang="en-US"/>
              <a:pPr>
                <a:defRPr/>
              </a:pPr>
              <a:t>‹#›</a:t>
            </a:fld>
            <a:endParaRPr lang="en-US" altLang="en-US"/>
          </a:p>
        </p:txBody>
      </p:sp>
    </p:spTree>
    <p:extLst>
      <p:ext uri="{BB962C8B-B14F-4D97-AF65-F5344CB8AC3E}">
        <p14:creationId xmlns:p14="http://schemas.microsoft.com/office/powerpoint/2010/main" val="1351945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6" name="Footer Placeholder 5"/>
          <p:cNvSpPr>
            <a:spLocks noGrp="1"/>
          </p:cNvSpPr>
          <p:nvPr>
            <p:ph type="ftr" sz="quarter" idx="11"/>
          </p:nvPr>
        </p:nvSpPr>
        <p:spPr>
          <a:xfrm>
            <a:off x="6248400" y="0"/>
            <a:ext cx="2895600" cy="365125"/>
          </a:xfrm>
        </p:spPr>
        <p:txBody>
          <a:bodyPr/>
          <a:lstStyle>
            <a:lvl1pPr eaLnBrk="0" fontAlgn="base" hangingPunct="0">
              <a:spcBef>
                <a:spcPct val="5000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spcBef>
                <a:spcPct val="50000"/>
              </a:spcBef>
              <a:defRPr smtClean="0">
                <a:latin typeface="Arial" panose="020B0604020202020204" pitchFamily="34" charset="0"/>
              </a:defRPr>
            </a:lvl1pPr>
          </a:lstStyle>
          <a:p>
            <a:pPr>
              <a:defRPr/>
            </a:pPr>
            <a:fld id="{18434BE8-7065-4325-9270-679C762A418B}" type="slidenum">
              <a:rPr lang="en-US" altLang="en-US"/>
              <a:pPr>
                <a:defRPr/>
              </a:pPr>
              <a:t>‹#›</a:t>
            </a:fld>
            <a:endParaRPr lang="en-US" altLang="en-US"/>
          </a:p>
        </p:txBody>
      </p:sp>
    </p:spTree>
    <p:extLst>
      <p:ext uri="{BB962C8B-B14F-4D97-AF65-F5344CB8AC3E}">
        <p14:creationId xmlns:p14="http://schemas.microsoft.com/office/powerpoint/2010/main" val="2149380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5" name="Footer Placeholder 4"/>
          <p:cNvSpPr>
            <a:spLocks noGrp="1"/>
          </p:cNvSpPr>
          <p:nvPr>
            <p:ph type="ftr" sz="quarter" idx="11"/>
          </p:nvPr>
        </p:nvSpPr>
        <p:spPr>
          <a:xfrm>
            <a:off x="6248400" y="0"/>
            <a:ext cx="2895600" cy="365125"/>
          </a:xfrm>
        </p:spPr>
        <p:txBody>
          <a:bodyPr/>
          <a:lstStyle>
            <a:lvl1pPr eaLnBrk="0" fontAlgn="base" hangingPunct="0">
              <a:spcBef>
                <a:spcPct val="5000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spcBef>
                <a:spcPct val="50000"/>
              </a:spcBef>
              <a:defRPr smtClean="0">
                <a:latin typeface="Arial" panose="020B0604020202020204" pitchFamily="34" charset="0"/>
              </a:defRPr>
            </a:lvl1pPr>
          </a:lstStyle>
          <a:p>
            <a:pPr>
              <a:defRPr/>
            </a:pPr>
            <a:fld id="{738CE065-B799-4288-B6B8-DF0603A690E7}" type="slidenum">
              <a:rPr lang="en-US" altLang="en-US"/>
              <a:pPr>
                <a:defRPr/>
              </a:pPr>
              <a:t>‹#›</a:t>
            </a:fld>
            <a:endParaRPr lang="en-US" altLang="en-US"/>
          </a:p>
        </p:txBody>
      </p:sp>
    </p:spTree>
    <p:extLst>
      <p:ext uri="{BB962C8B-B14F-4D97-AF65-F5344CB8AC3E}">
        <p14:creationId xmlns:p14="http://schemas.microsoft.com/office/powerpoint/2010/main" val="788974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5" name="Footer Placeholder 4"/>
          <p:cNvSpPr>
            <a:spLocks noGrp="1"/>
          </p:cNvSpPr>
          <p:nvPr>
            <p:ph type="ftr" sz="quarter" idx="11"/>
          </p:nvPr>
        </p:nvSpPr>
        <p:spPr>
          <a:xfrm>
            <a:off x="6248400" y="0"/>
            <a:ext cx="2895600" cy="365125"/>
          </a:xfrm>
        </p:spPr>
        <p:txBody>
          <a:bodyPr/>
          <a:lstStyle>
            <a:lvl1pPr eaLnBrk="0" fontAlgn="base" hangingPunct="0">
              <a:spcBef>
                <a:spcPct val="5000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spcBef>
                <a:spcPct val="50000"/>
              </a:spcBef>
              <a:defRPr smtClean="0">
                <a:latin typeface="Arial" panose="020B0604020202020204" pitchFamily="34" charset="0"/>
              </a:defRPr>
            </a:lvl1pPr>
          </a:lstStyle>
          <a:p>
            <a:pPr>
              <a:defRPr/>
            </a:pPr>
            <a:fld id="{9F5E9FE1-BA7D-4FE6-8ABF-05F0DF1132C8}" type="slidenum">
              <a:rPr lang="en-US" altLang="en-US"/>
              <a:pPr>
                <a:defRPr/>
              </a:pPr>
              <a:t>‹#›</a:t>
            </a:fld>
            <a:endParaRPr lang="en-US" altLang="en-US"/>
          </a:p>
        </p:txBody>
      </p:sp>
    </p:spTree>
    <p:extLst>
      <p:ext uri="{BB962C8B-B14F-4D97-AF65-F5344CB8AC3E}">
        <p14:creationId xmlns:p14="http://schemas.microsoft.com/office/powerpoint/2010/main" val="619099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xt - bullets">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1371600" y="2057400"/>
            <a:ext cx="7772400" cy="4648200"/>
          </a:xfrm>
        </p:spPr>
        <p:txBody>
          <a:bodyPr/>
          <a:lstStyle>
            <a:lvl1pPr>
              <a:buFont typeface="Arial"/>
              <a:buChar char="•"/>
              <a:defRPr sz="2000"/>
            </a:lvl1pPr>
            <a:lvl2pPr marL="628650" indent="-284163">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71242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spcBef>
                <a:spcPct val="50000"/>
              </a:spcBef>
              <a:defRPr>
                <a:latin typeface="Arial" charset="0"/>
              </a:defRPr>
            </a:lvl1pPr>
          </a:lstStyle>
          <a:p>
            <a:pPr>
              <a:defRPr/>
            </a:pPr>
            <a:endParaRPr lang="en-US"/>
          </a:p>
        </p:txBody>
      </p:sp>
      <p:sp>
        <p:nvSpPr>
          <p:cNvPr id="4" name="Slide Number Placeholder 3"/>
          <p:cNvSpPr>
            <a:spLocks noGrp="1"/>
          </p:cNvSpPr>
          <p:nvPr>
            <p:ph type="sldNum" sz="quarter" idx="11"/>
          </p:nvPr>
        </p:nvSpPr>
        <p:spPr/>
        <p:txBody>
          <a:bodyPr/>
          <a:lstStyle>
            <a:lvl1pPr eaLnBrk="0" hangingPunct="0">
              <a:spcBef>
                <a:spcPct val="50000"/>
              </a:spcBef>
              <a:defRPr smtClean="0">
                <a:latin typeface="Arial" panose="020B0604020202020204" pitchFamily="34" charset="0"/>
              </a:defRPr>
            </a:lvl1pPr>
          </a:lstStyle>
          <a:p>
            <a:pPr>
              <a:defRPr/>
            </a:pPr>
            <a:fld id="{24DEEE73-FF10-4767-8DAB-C4FBF3ADA278}" type="slidenum">
              <a:rPr lang="en-US" altLang="en-US"/>
              <a:pPr>
                <a:defRPr/>
              </a:pPr>
              <a:t>‹#›</a:t>
            </a:fld>
            <a:endParaRPr lang="en-US" altLang="en-US"/>
          </a:p>
        </p:txBody>
      </p:sp>
    </p:spTree>
    <p:extLst>
      <p:ext uri="{BB962C8B-B14F-4D97-AF65-F5344CB8AC3E}">
        <p14:creationId xmlns:p14="http://schemas.microsoft.com/office/powerpoint/2010/main" val="411102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smtClean="0"/>
            </a:lvl1pPr>
          </a:lstStyle>
          <a:p>
            <a:pPr>
              <a:defRPr/>
            </a:pPr>
            <a:fld id="{0E4811A2-2F51-459A-89D8-DB389B162AF2}" type="slidenum">
              <a:rPr lang="en-US" altLang="en-US"/>
              <a:pPr>
                <a:defRPr/>
              </a:pPr>
              <a:t>‹#›</a:t>
            </a:fld>
            <a:endParaRPr lang="en-US" altLang="en-US"/>
          </a:p>
        </p:txBody>
      </p:sp>
    </p:spTree>
    <p:extLst>
      <p:ext uri="{BB962C8B-B14F-4D97-AF65-F5344CB8AC3E}">
        <p14:creationId xmlns:p14="http://schemas.microsoft.com/office/powerpoint/2010/main" val="19068257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smtClean="0"/>
            </a:lvl1pPr>
          </a:lstStyle>
          <a:p>
            <a:pPr>
              <a:defRPr/>
            </a:pPr>
            <a:fld id="{A3C150D8-D37B-4979-BA64-62C210FB7374}" type="slidenum">
              <a:rPr lang="en-US" altLang="en-US"/>
              <a:pPr>
                <a:defRPr/>
              </a:pPr>
              <a:t>‹#›</a:t>
            </a:fld>
            <a:endParaRPr lang="en-US" altLang="en-US"/>
          </a:p>
        </p:txBody>
      </p:sp>
    </p:spTree>
    <p:extLst>
      <p:ext uri="{BB962C8B-B14F-4D97-AF65-F5344CB8AC3E}">
        <p14:creationId xmlns:p14="http://schemas.microsoft.com/office/powerpoint/2010/main" val="290966949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smtClean="0"/>
            </a:lvl1pPr>
          </a:lstStyle>
          <a:p>
            <a:pPr>
              <a:defRPr/>
            </a:pPr>
            <a:fld id="{8F418083-9F0B-4E87-9533-B7C57D4DD1B0}" type="slidenum">
              <a:rPr lang="en-US" altLang="en-US"/>
              <a:pPr>
                <a:defRPr/>
              </a:pPr>
              <a:t>‹#›</a:t>
            </a:fld>
            <a:endParaRPr lang="en-US" altLang="en-US"/>
          </a:p>
        </p:txBody>
      </p:sp>
    </p:spTree>
    <p:extLst>
      <p:ext uri="{BB962C8B-B14F-4D97-AF65-F5344CB8AC3E}">
        <p14:creationId xmlns:p14="http://schemas.microsoft.com/office/powerpoint/2010/main" val="30439012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smtClean="0"/>
            </a:lvl1pPr>
          </a:lstStyle>
          <a:p>
            <a:pPr>
              <a:defRPr/>
            </a:pPr>
            <a:fld id="{10B4BC63-FC64-4FAA-A277-9A3FA1F82773}" type="slidenum">
              <a:rPr lang="en-US" altLang="en-US"/>
              <a:pPr>
                <a:defRPr/>
              </a:pPr>
              <a:t>‹#›</a:t>
            </a:fld>
            <a:endParaRPr lang="en-US" altLang="en-US"/>
          </a:p>
        </p:txBody>
      </p:sp>
    </p:spTree>
    <p:extLst>
      <p:ext uri="{BB962C8B-B14F-4D97-AF65-F5344CB8AC3E}">
        <p14:creationId xmlns:p14="http://schemas.microsoft.com/office/powerpoint/2010/main" val="9746463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smtClean="0"/>
            </a:lvl1pPr>
          </a:lstStyle>
          <a:p>
            <a:pPr>
              <a:defRPr/>
            </a:pPr>
            <a:fld id="{B5512050-003B-404F-9ADD-8720E5527429}" type="slidenum">
              <a:rPr lang="en-US" altLang="en-US"/>
              <a:pPr>
                <a:defRPr/>
              </a:pPr>
              <a:t>‹#›</a:t>
            </a:fld>
            <a:endParaRPr lang="en-US" alt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52211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smtClean="0"/>
            </a:lvl1pPr>
          </a:lstStyle>
          <a:p>
            <a:pPr>
              <a:defRPr/>
            </a:pPr>
            <a:fld id="{4409A380-7158-4778-BFD7-8D64A30CA816}" type="slidenum">
              <a:rPr lang="en-US" altLang="en-US"/>
              <a:pPr>
                <a:defRPr/>
              </a:pPr>
              <a:t>‹#›</a:t>
            </a:fld>
            <a:endParaRPr lang="en-US" altLang="en-US"/>
          </a:p>
        </p:txBody>
      </p:sp>
    </p:spTree>
    <p:extLst>
      <p:ext uri="{BB962C8B-B14F-4D97-AF65-F5344CB8AC3E}">
        <p14:creationId xmlns:p14="http://schemas.microsoft.com/office/powerpoint/2010/main" val="8832658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smtClean="0"/>
            </a:lvl1pPr>
          </a:lstStyle>
          <a:p>
            <a:pPr>
              <a:defRPr/>
            </a:pPr>
            <a:fld id="{1248F595-3CA5-4077-8FE4-9E2BED5BC906}" type="slidenum">
              <a:rPr lang="en-US" altLang="en-US"/>
              <a:pPr>
                <a:defRPr/>
              </a:pPr>
              <a:t>‹#›</a:t>
            </a:fld>
            <a:endParaRPr lang="en-US" altLang="en-US"/>
          </a:p>
        </p:txBody>
      </p:sp>
    </p:spTree>
    <p:extLst>
      <p:ext uri="{BB962C8B-B14F-4D97-AF65-F5344CB8AC3E}">
        <p14:creationId xmlns:p14="http://schemas.microsoft.com/office/powerpoint/2010/main" val="31273113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3.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4901"/>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187325"/>
            <a:ext cx="844708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47462" name="Rectangle 6"/>
          <p:cNvSpPr>
            <a:spLocks noGrp="1" noChangeArrowheads="1"/>
          </p:cNvSpPr>
          <p:nvPr>
            <p:ph type="sldNum" sz="quarter" idx="4"/>
          </p:nvPr>
        </p:nvSpPr>
        <p:spPr bwMode="black">
          <a:xfrm>
            <a:off x="5829300" y="6335713"/>
            <a:ext cx="2933700" cy="338137"/>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spAutoFit/>
          </a:bodyPr>
          <a:lstStyle>
            <a:lvl1pPr algn="r" eaLnBrk="0" hangingPunct="0">
              <a:defRPr sz="1600" smtClean="0">
                <a:solidFill>
                  <a:srgbClr val="002360"/>
                </a:solidFill>
                <a:cs typeface="Arial" panose="020B0604020202020204" pitchFamily="34" charset="0"/>
              </a:defRPr>
            </a:lvl1pPr>
          </a:lstStyle>
          <a:p>
            <a:pPr>
              <a:defRPr/>
            </a:pPr>
            <a:fld id="{4323A1DD-05D2-4B78-9039-F5CEC9CBFF1B}" type="slidenum">
              <a:rPr lang="en-US" altLang="en-US"/>
              <a:pPr>
                <a:defRPr/>
              </a:pPr>
              <a:t>‹#›</a:t>
            </a:fld>
            <a:endParaRPr lang="en-US" altLang="en-US"/>
          </a:p>
        </p:txBody>
      </p:sp>
      <p:sp>
        <p:nvSpPr>
          <p:cNvPr id="1028" name="Rectangle 18"/>
          <p:cNvSpPr>
            <a:spLocks noGrp="1" noChangeArrowheads="1"/>
          </p:cNvSpPr>
          <p:nvPr>
            <p:ph type="body" idx="1"/>
          </p:nvPr>
        </p:nvSpPr>
        <p:spPr bwMode="auto">
          <a:xfrm>
            <a:off x="457200" y="1257300"/>
            <a:ext cx="822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Footer Placeholder 1"/>
          <p:cNvSpPr>
            <a:spLocks noGrp="1"/>
          </p:cNvSpPr>
          <p:nvPr>
            <p:ph type="ftr" sz="quarter" idx="3"/>
          </p:nvPr>
        </p:nvSpPr>
        <p:spPr>
          <a:xfrm>
            <a:off x="119063" y="6384925"/>
            <a:ext cx="5653087" cy="365125"/>
          </a:xfrm>
          <a:prstGeom prst="rect">
            <a:avLst/>
          </a:prstGeom>
        </p:spPr>
        <p:txBody>
          <a:bodyPr vert="horz" lIns="91440" tIns="45720" rIns="91440" bIns="45720" rtlCol="0" anchor="ctr"/>
          <a:lstStyle>
            <a:lvl1pPr algn="l" eaLnBrk="0" hangingPunct="0">
              <a:spcBef>
                <a:spcPct val="50000"/>
              </a:spcBef>
              <a:defRPr sz="1200">
                <a:solidFill>
                  <a:schemeClr val="tx1"/>
                </a:solidFill>
                <a:latin typeface="Arial" charset="0"/>
                <a:ea typeface="ＭＳ Ｐゴシック" charset="0"/>
                <a:cs typeface="ＭＳ Ｐゴシック" charset="0"/>
              </a:defRPr>
            </a:lvl1pPr>
          </a:lstStyle>
          <a:p>
            <a:pPr>
              <a:defRPr/>
            </a:pPr>
            <a:r>
              <a:rPr lang="en-US"/>
              <a:t>Session</a:t>
            </a:r>
          </a:p>
        </p:txBody>
      </p:sp>
    </p:spTree>
  </p:cSld>
  <p:clrMap bg1="lt1" tx1="dk1" bg2="lt2" tx2="dk2" accent1="accent1" accent2="accent2" accent3="accent3" accent4="accent4" accent5="accent5" accent6="accent6" hlink="hlink" folHlink="folHlink"/>
  <p:sldLayoutIdLst>
    <p:sldLayoutId id="2147487115" r:id="rId1"/>
    <p:sldLayoutId id="2147487116" r:id="rId2"/>
    <p:sldLayoutId id="2147487117" r:id="rId3"/>
    <p:sldLayoutId id="2147487118" r:id="rId4"/>
    <p:sldLayoutId id="2147487119" r:id="rId5"/>
    <p:sldLayoutId id="2147487120" r:id="rId6"/>
    <p:sldLayoutId id="2147487121" r:id="rId7"/>
    <p:sldLayoutId id="2147487122" r:id="rId8"/>
    <p:sldLayoutId id="2147487123" r:id="rId9"/>
    <p:sldLayoutId id="2147487124" r:id="rId10"/>
    <p:sldLayoutId id="2147487125" r:id="rId11"/>
    <p:sldLayoutId id="2147487126" r:id="rId12"/>
    <p:sldLayoutId id="2147487127" r:id="rId13"/>
  </p:sldLayoutIdLst>
  <p:transition>
    <p:fade/>
  </p:transition>
  <p:hf hdr="0" ftr="0" dt="0"/>
  <p:txStyles>
    <p:titleStyle>
      <a:lvl1pPr algn="l" rtl="0" eaLnBrk="0" fontAlgn="base" hangingPunct="0">
        <a:spcBef>
          <a:spcPct val="0"/>
        </a:spcBef>
        <a:spcAft>
          <a:spcPct val="0"/>
        </a:spcAft>
        <a:defRPr sz="3000">
          <a:solidFill>
            <a:srgbClr val="002360"/>
          </a:solidFill>
          <a:latin typeface="+mn-lt"/>
          <a:ea typeface="ＭＳ Ｐゴシック" pitchFamily="-1" charset="-128"/>
          <a:cs typeface="ＭＳ Ｐゴシック" pitchFamily="-1" charset="-128"/>
        </a:defRPr>
      </a:lvl1pPr>
      <a:lvl2pPr algn="l" rtl="0" eaLnBrk="0" fontAlgn="base" hangingPunct="0">
        <a:spcBef>
          <a:spcPct val="0"/>
        </a:spcBef>
        <a:spcAft>
          <a:spcPct val="0"/>
        </a:spcAft>
        <a:defRPr sz="3000">
          <a:solidFill>
            <a:srgbClr val="002360"/>
          </a:solidFill>
          <a:latin typeface="Arial" pitchFamily="-65" charset="0"/>
          <a:ea typeface="ＭＳ Ｐゴシック" pitchFamily="-1" charset="-128"/>
          <a:cs typeface="ＭＳ Ｐゴシック" pitchFamily="-1" charset="-128"/>
        </a:defRPr>
      </a:lvl2pPr>
      <a:lvl3pPr algn="l" rtl="0" eaLnBrk="0" fontAlgn="base" hangingPunct="0">
        <a:spcBef>
          <a:spcPct val="0"/>
        </a:spcBef>
        <a:spcAft>
          <a:spcPct val="0"/>
        </a:spcAft>
        <a:defRPr sz="3000">
          <a:solidFill>
            <a:srgbClr val="002360"/>
          </a:solidFill>
          <a:latin typeface="Arial" pitchFamily="-65" charset="0"/>
          <a:ea typeface="ＭＳ Ｐゴシック" pitchFamily="-1" charset="-128"/>
          <a:cs typeface="ＭＳ Ｐゴシック" pitchFamily="-1" charset="-128"/>
        </a:defRPr>
      </a:lvl3pPr>
      <a:lvl4pPr algn="l" rtl="0" eaLnBrk="0" fontAlgn="base" hangingPunct="0">
        <a:spcBef>
          <a:spcPct val="0"/>
        </a:spcBef>
        <a:spcAft>
          <a:spcPct val="0"/>
        </a:spcAft>
        <a:defRPr sz="3000">
          <a:solidFill>
            <a:srgbClr val="002360"/>
          </a:solidFill>
          <a:latin typeface="Arial" pitchFamily="-65" charset="0"/>
          <a:ea typeface="ＭＳ Ｐゴシック" pitchFamily="-1" charset="-128"/>
          <a:cs typeface="ＭＳ Ｐゴシック" pitchFamily="-1" charset="-128"/>
        </a:defRPr>
      </a:lvl4pPr>
      <a:lvl5pPr algn="l" rtl="0" eaLnBrk="0" fontAlgn="base" hangingPunct="0">
        <a:spcBef>
          <a:spcPct val="0"/>
        </a:spcBef>
        <a:spcAft>
          <a:spcPct val="0"/>
        </a:spcAft>
        <a:defRPr sz="3000">
          <a:solidFill>
            <a:srgbClr val="002360"/>
          </a:solidFill>
          <a:latin typeface="Arial" pitchFamily="-65" charset="0"/>
          <a:ea typeface="ＭＳ Ｐゴシック" pitchFamily="-1" charset="-128"/>
          <a:cs typeface="ＭＳ Ｐゴシック" pitchFamily="-1" charset="-128"/>
        </a:defRPr>
      </a:lvl5pPr>
      <a:lvl6pPr marL="457200" algn="l" rtl="0" eaLnBrk="0" fontAlgn="base" hangingPunct="0">
        <a:spcBef>
          <a:spcPct val="0"/>
        </a:spcBef>
        <a:spcAft>
          <a:spcPct val="0"/>
        </a:spcAft>
        <a:defRPr sz="4200">
          <a:solidFill>
            <a:srgbClr val="EFF7FF"/>
          </a:solidFill>
          <a:latin typeface="Times New Roman" pitchFamily="-1" charset="0"/>
        </a:defRPr>
      </a:lvl6pPr>
      <a:lvl7pPr marL="914400" algn="l" rtl="0" eaLnBrk="0" fontAlgn="base" hangingPunct="0">
        <a:spcBef>
          <a:spcPct val="0"/>
        </a:spcBef>
        <a:spcAft>
          <a:spcPct val="0"/>
        </a:spcAft>
        <a:defRPr sz="4200">
          <a:solidFill>
            <a:srgbClr val="EFF7FF"/>
          </a:solidFill>
          <a:latin typeface="Times New Roman" pitchFamily="-1" charset="0"/>
        </a:defRPr>
      </a:lvl7pPr>
      <a:lvl8pPr marL="1371600" algn="l" rtl="0" eaLnBrk="0" fontAlgn="base" hangingPunct="0">
        <a:spcBef>
          <a:spcPct val="0"/>
        </a:spcBef>
        <a:spcAft>
          <a:spcPct val="0"/>
        </a:spcAft>
        <a:defRPr sz="4200">
          <a:solidFill>
            <a:srgbClr val="EFF7FF"/>
          </a:solidFill>
          <a:latin typeface="Times New Roman" pitchFamily="-1" charset="0"/>
        </a:defRPr>
      </a:lvl8pPr>
      <a:lvl9pPr marL="1828800" algn="l" rtl="0" eaLnBrk="0" fontAlgn="base" hangingPunct="0">
        <a:spcBef>
          <a:spcPct val="0"/>
        </a:spcBef>
        <a:spcAft>
          <a:spcPct val="0"/>
        </a:spcAft>
        <a:defRPr sz="4200">
          <a:solidFill>
            <a:srgbClr val="EFF7FF"/>
          </a:solidFill>
          <a:latin typeface="Times New Roman" pitchFamily="-1" charset="0"/>
        </a:defRPr>
      </a:lvl9pPr>
    </p:titleStyle>
    <p:bodyStyle>
      <a:lvl1pPr marL="231775" indent="-231775" algn="l" rtl="0" eaLnBrk="0" fontAlgn="base" hangingPunct="0">
        <a:spcBef>
          <a:spcPct val="60000"/>
        </a:spcBef>
        <a:spcAft>
          <a:spcPct val="0"/>
        </a:spcAft>
        <a:buFont typeface="Wingdings" panose="05000000000000000000" pitchFamily="2" charset="2"/>
        <a:buChar char="§"/>
        <a:defRPr sz="2000">
          <a:solidFill>
            <a:srgbClr val="002360"/>
          </a:solidFill>
          <a:latin typeface="+mn-lt"/>
          <a:ea typeface="ＭＳ Ｐゴシック" pitchFamily="-1" charset="-128"/>
          <a:cs typeface="ＭＳ Ｐゴシック" pitchFamily="-1" charset="-128"/>
        </a:defRPr>
      </a:lvl1pPr>
      <a:lvl2pPr marL="573088" indent="-225425" algn="l" rtl="0" eaLnBrk="0" fontAlgn="base" hangingPunct="0">
        <a:spcBef>
          <a:spcPct val="30000"/>
        </a:spcBef>
        <a:spcAft>
          <a:spcPct val="0"/>
        </a:spcAft>
        <a:buFont typeface="Wingdings" panose="05000000000000000000" pitchFamily="2" charset="2"/>
        <a:buChar char="§"/>
        <a:defRPr sz="2000">
          <a:solidFill>
            <a:srgbClr val="002360"/>
          </a:solidFill>
          <a:latin typeface="+mn-lt"/>
          <a:ea typeface="ＭＳ Ｐゴシック" pitchFamily="-1" charset="-128"/>
        </a:defRPr>
      </a:lvl2pPr>
      <a:lvl3pPr marL="909638" indent="-222250" algn="l" rtl="0" eaLnBrk="0" fontAlgn="base" hangingPunct="0">
        <a:spcBef>
          <a:spcPct val="30000"/>
        </a:spcBef>
        <a:spcAft>
          <a:spcPct val="0"/>
        </a:spcAft>
        <a:buFont typeface="Wingdings" panose="05000000000000000000" pitchFamily="2" charset="2"/>
        <a:buChar char="§"/>
        <a:defRPr sz="2000">
          <a:solidFill>
            <a:srgbClr val="002360"/>
          </a:solidFill>
          <a:latin typeface="+mn-lt"/>
          <a:ea typeface="ＭＳ Ｐゴシック" pitchFamily="-1" charset="-128"/>
        </a:defRPr>
      </a:lvl3pPr>
      <a:lvl4pPr marL="1258888" indent="-231775" algn="l" rtl="0" eaLnBrk="0" fontAlgn="base" hangingPunct="0">
        <a:spcBef>
          <a:spcPct val="30000"/>
        </a:spcBef>
        <a:spcAft>
          <a:spcPct val="0"/>
        </a:spcAft>
        <a:buFont typeface="Wingdings" panose="05000000000000000000" pitchFamily="2" charset="2"/>
        <a:buChar char="§"/>
        <a:defRPr sz="2000">
          <a:solidFill>
            <a:srgbClr val="002360"/>
          </a:solidFill>
          <a:latin typeface="+mn-lt"/>
          <a:ea typeface="ＭＳ Ｐゴシック" pitchFamily="-1" charset="-128"/>
        </a:defRPr>
      </a:lvl4pPr>
      <a:lvl5pPr marL="1598613" indent="-222250" algn="l" rtl="0" eaLnBrk="0" fontAlgn="base" hangingPunct="0">
        <a:spcBef>
          <a:spcPct val="30000"/>
        </a:spcBef>
        <a:spcAft>
          <a:spcPct val="0"/>
        </a:spcAft>
        <a:buFont typeface="Wingdings" panose="05000000000000000000" pitchFamily="2" charset="2"/>
        <a:buChar char="§"/>
        <a:defRPr sz="2000">
          <a:solidFill>
            <a:srgbClr val="002360"/>
          </a:solidFill>
          <a:latin typeface="+mn-lt"/>
          <a:ea typeface="ＭＳ Ｐゴシック" pitchFamily="-1" charset="-128"/>
        </a:defRPr>
      </a:lvl5pPr>
      <a:lvl6pPr marL="2055813" indent="-222250" algn="l" rtl="0" eaLnBrk="0" fontAlgn="base" hangingPunct="0">
        <a:spcBef>
          <a:spcPct val="30000"/>
        </a:spcBef>
        <a:spcAft>
          <a:spcPct val="0"/>
        </a:spcAft>
        <a:buClr>
          <a:schemeClr val="tx1"/>
        </a:buClr>
        <a:buFont typeface="Wingdings" pitchFamily="-1" charset="2"/>
        <a:buChar char="§"/>
        <a:defRPr sz="2400">
          <a:solidFill>
            <a:schemeClr val="tx1"/>
          </a:solidFill>
          <a:latin typeface="+mn-lt"/>
          <a:ea typeface="ＭＳ Ｐゴシック" pitchFamily="-1" charset="-128"/>
        </a:defRPr>
      </a:lvl6pPr>
      <a:lvl7pPr marL="2513013" indent="-222250" algn="l" rtl="0" eaLnBrk="0" fontAlgn="base" hangingPunct="0">
        <a:spcBef>
          <a:spcPct val="30000"/>
        </a:spcBef>
        <a:spcAft>
          <a:spcPct val="0"/>
        </a:spcAft>
        <a:buClr>
          <a:schemeClr val="tx1"/>
        </a:buClr>
        <a:buFont typeface="Wingdings" pitchFamily="-1" charset="2"/>
        <a:buChar char="§"/>
        <a:defRPr sz="2400">
          <a:solidFill>
            <a:schemeClr val="tx1"/>
          </a:solidFill>
          <a:latin typeface="+mn-lt"/>
          <a:ea typeface="ＭＳ Ｐゴシック" pitchFamily="-1" charset="-128"/>
        </a:defRPr>
      </a:lvl7pPr>
      <a:lvl8pPr marL="2970213" indent="-222250" algn="l" rtl="0" eaLnBrk="0" fontAlgn="base" hangingPunct="0">
        <a:spcBef>
          <a:spcPct val="30000"/>
        </a:spcBef>
        <a:spcAft>
          <a:spcPct val="0"/>
        </a:spcAft>
        <a:buClr>
          <a:schemeClr val="tx1"/>
        </a:buClr>
        <a:buFont typeface="Wingdings" pitchFamily="-1" charset="2"/>
        <a:buChar char="§"/>
        <a:defRPr sz="2400">
          <a:solidFill>
            <a:schemeClr val="tx1"/>
          </a:solidFill>
          <a:latin typeface="+mn-lt"/>
          <a:ea typeface="ＭＳ Ｐゴシック" pitchFamily="-1" charset="-128"/>
        </a:defRPr>
      </a:lvl8pPr>
      <a:lvl9pPr marL="3427413" indent="-222250" algn="l" rtl="0" eaLnBrk="0" fontAlgn="base" hangingPunct="0">
        <a:spcBef>
          <a:spcPct val="30000"/>
        </a:spcBef>
        <a:spcAft>
          <a:spcPct val="0"/>
        </a:spcAft>
        <a:buClr>
          <a:schemeClr val="tx1"/>
        </a:buClr>
        <a:buFont typeface="Wingdings" pitchFamily="-1" charset="2"/>
        <a:buChar char="§"/>
        <a:defRPr sz="24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74901"/>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lumMod val="75000"/>
              <a:alpha val="82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0" y="6762750"/>
            <a:ext cx="9144000" cy="46038"/>
          </a:xfrm>
          <a:prstGeom prst="rect">
            <a:avLst/>
          </a:prstGeom>
          <a:solidFill>
            <a:schemeClr val="tx2">
              <a:lumMod val="75000"/>
              <a:alpha val="75000"/>
            </a:schemeClr>
          </a:solidFill>
        </p:spPr>
        <p:txBody>
          <a:bodyPr vert="horz" wrap="square" lIns="91440" tIns="45720" rIns="91440" bIns="45720" numCol="1" anchor="ctr" anchorCtr="0" compatLnSpc="1">
            <a:prstTxWarp prst="textNoShape">
              <a:avLst/>
            </a:prstTxWarp>
          </a:bodyPr>
          <a:lstStyle>
            <a:lvl1pPr eaLnBrk="1" hangingPunct="1">
              <a:spcBef>
                <a:spcPct val="0"/>
              </a:spcBef>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000000"/>
                </a:solidFill>
                <a:latin typeface="Calibri" panose="020F0502020204030204" pitchFamily="34" charset="0"/>
                <a:cs typeface="Arial" panose="020B0604020202020204" pitchFamily="34" charset="0"/>
              </a:defRPr>
            </a:lvl1pPr>
          </a:lstStyle>
          <a:p>
            <a:pPr>
              <a:defRPr/>
            </a:pPr>
            <a:fld id="{EC42A116-7A68-4269-9E1A-27B0C4AC4BB3}" type="slidenum">
              <a:rPr lang="en-US" altLang="en-US"/>
              <a:pPr>
                <a:defRPr/>
              </a:pPr>
              <a:t>‹#›</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128" r:id="rId1"/>
    <p:sldLayoutId id="2147487114" r:id="rId2"/>
    <p:sldLayoutId id="2147487129" r:id="rId3"/>
    <p:sldLayoutId id="2147487130" r:id="rId4"/>
    <p:sldLayoutId id="2147487131" r:id="rId5"/>
    <p:sldLayoutId id="2147487132" r:id="rId6"/>
    <p:sldLayoutId id="2147487133" r:id="rId7"/>
    <p:sldLayoutId id="2147487134" r:id="rId8"/>
    <p:sldLayoutId id="2147487135" r:id="rId9"/>
    <p:sldLayoutId id="2147487136" r:id="rId10"/>
    <p:sldLayoutId id="2147487137" r:id="rId11"/>
    <p:sldLayoutId id="2147487138" r:id="rId12"/>
    <p:sldLayoutId id="2147487139" r:id="rId13"/>
    <p:sldLayoutId id="2147487140" r:id="rId14"/>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bg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bg1"/>
          </a:solidFill>
          <a:latin typeface="Calibri" pitchFamily="34" charset="0"/>
        </a:defRPr>
      </a:lvl6pPr>
      <a:lvl7pPr marL="914400" algn="ctr" defTabSz="457200" rtl="0" fontAlgn="base">
        <a:spcBef>
          <a:spcPct val="0"/>
        </a:spcBef>
        <a:spcAft>
          <a:spcPct val="0"/>
        </a:spcAft>
        <a:defRPr sz="4400">
          <a:solidFill>
            <a:schemeClr val="bg1"/>
          </a:solidFill>
          <a:latin typeface="Calibri" pitchFamily="34" charset="0"/>
        </a:defRPr>
      </a:lvl7pPr>
      <a:lvl8pPr marL="1371600" algn="ctr" defTabSz="457200" rtl="0" fontAlgn="base">
        <a:spcBef>
          <a:spcPct val="0"/>
        </a:spcBef>
        <a:spcAft>
          <a:spcPct val="0"/>
        </a:spcAft>
        <a:defRPr sz="4400">
          <a:solidFill>
            <a:schemeClr val="bg1"/>
          </a:solidFill>
          <a:latin typeface="Calibri" pitchFamily="34" charset="0"/>
        </a:defRPr>
      </a:lvl8pPr>
      <a:lvl9pPr marL="1828800" algn="ctr" defTabSz="457200" rtl="0" fontAlgn="base">
        <a:spcBef>
          <a:spcPct val="0"/>
        </a:spcBef>
        <a:spcAft>
          <a:spcPct val="0"/>
        </a:spcAft>
        <a:defRPr sz="4400">
          <a:solidFill>
            <a:schemeClr val="bg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Powerpoint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Picture1"/>
          <p:cNvPicPr>
            <a:picLocks noChangeAspect="1" noChangeArrowheads="1"/>
          </p:cNvPicPr>
          <p:nvPr/>
        </p:nvPicPr>
        <p:blipFill>
          <a:blip r:embed="rId3">
            <a:lum bright="52000" contrast="-70000"/>
            <a:extLst>
              <a:ext uri="{28A0092B-C50C-407E-A947-70E740481C1C}">
                <a14:useLocalDpi xmlns:a14="http://schemas.microsoft.com/office/drawing/2010/main" val="0"/>
              </a:ext>
            </a:extLst>
          </a:blip>
          <a:srcRect/>
          <a:stretch>
            <a:fillRect/>
          </a:stretch>
        </p:blipFill>
        <p:spPr bwMode="auto">
          <a:xfrm>
            <a:off x="4800600" y="3505200"/>
            <a:ext cx="4340225"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572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7" name="Rectangle 3"/>
          <p:cNvSpPr>
            <a:spLocks noGrp="1" noChangeArrowheads="1"/>
          </p:cNvSpPr>
          <p:nvPr>
            <p:ph type="body" idx="1"/>
          </p:nvPr>
        </p:nvSpPr>
        <p:spPr bwMode="auto">
          <a:xfrm>
            <a:off x="457200" y="13716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8" name="Picture 9" descr="dhs_fe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791200"/>
            <a:ext cx="20748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bg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bg1"/>
          </a:solidFill>
          <a:latin typeface="Times New Roman" pitchFamily="18" charset="0"/>
        </a:defRPr>
      </a:lvl6pPr>
      <a:lvl7pPr marL="914400" algn="l" rtl="0" eaLnBrk="1" fontAlgn="base" hangingPunct="1">
        <a:spcBef>
          <a:spcPct val="0"/>
        </a:spcBef>
        <a:spcAft>
          <a:spcPct val="0"/>
        </a:spcAft>
        <a:defRPr sz="4000">
          <a:solidFill>
            <a:schemeClr val="bg1"/>
          </a:solidFill>
          <a:latin typeface="Times New Roman" pitchFamily="18" charset="0"/>
        </a:defRPr>
      </a:lvl7pPr>
      <a:lvl8pPr marL="1371600" algn="l" rtl="0" eaLnBrk="1" fontAlgn="base" hangingPunct="1">
        <a:spcBef>
          <a:spcPct val="0"/>
        </a:spcBef>
        <a:spcAft>
          <a:spcPct val="0"/>
        </a:spcAft>
        <a:defRPr sz="4000">
          <a:solidFill>
            <a:schemeClr val="bg1"/>
          </a:solidFill>
          <a:latin typeface="Times New Roman" pitchFamily="18" charset="0"/>
        </a:defRPr>
      </a:lvl8pPr>
      <a:lvl9pPr marL="1828800" algn="l" rtl="0" eaLnBrk="1" fontAlgn="base" hangingPunct="1">
        <a:spcBef>
          <a:spcPct val="0"/>
        </a:spcBef>
        <a:spcAft>
          <a:spcPct val="0"/>
        </a:spcAft>
        <a:defRPr sz="40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defRPr sz="2400">
          <a:solidFill>
            <a:schemeClr val="bg1"/>
          </a:solidFill>
          <a:latin typeface="Calibri" pitchFamily="34" charset="0"/>
          <a:ea typeface="ＭＳ Ｐゴシック" charset="0"/>
          <a:cs typeface="Calibri"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400">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bg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fema.gov/unified-federal-environmental-and-historic-preservation-review-presidentially-declared-disasters"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mailto:federal-unified-review@fema.dhs.gov" TargetMode="External"/><Relationship Id="rId4" Type="http://schemas.openxmlformats.org/officeDocument/2006/relationships/hyperlink" Target="http://www.fema.gov/media-library/assets/documents/9891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notesSlide" Target="../notesSlides/notesSlide5.xml"/><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7.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Nov. 2012. An aerial view of damage caused by the storm surge of Hurricane Sandy on the coastline of New York. Photo credit Jocelyn Augustino, FEMA." title="Photo of New York coastline"/>
          <p:cNvPicPr>
            <a:picLocks noChangeAspect="1" noChangeArrowheads="1"/>
          </p:cNvPicPr>
          <p:nvPr/>
        </p:nvPicPr>
        <p:blipFill>
          <a:blip r:embed="rId3"/>
          <a:srcRect/>
          <a:stretch>
            <a:fillRect/>
          </a:stretch>
        </p:blipFill>
        <p:spPr bwMode="auto">
          <a:xfrm>
            <a:off x="0" y="581025"/>
            <a:ext cx="9159875"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7" name="TextBox 6"/>
          <p:cNvSpPr txBox="1"/>
          <p:nvPr/>
        </p:nvSpPr>
        <p:spPr bwMode="auto">
          <a:xfrm>
            <a:off x="0" y="4508500"/>
            <a:ext cx="9159875" cy="1754188"/>
          </a:xfrm>
          <a:prstGeom prst="rect">
            <a:avLst/>
          </a:prstGeom>
          <a:solidFill>
            <a:schemeClr val="tx2">
              <a:lumMod val="75000"/>
              <a:alpha val="82000"/>
            </a:schemeClr>
          </a:solidFill>
        </p:spPr>
        <p:txBody>
          <a:bodyPr>
            <a:spAutoFit/>
          </a:bodyPr>
          <a:lstStyle/>
          <a:p>
            <a:pPr eaLnBrk="1" fontAlgn="auto" hangingPunct="1">
              <a:spcBef>
                <a:spcPts val="0"/>
              </a:spcBef>
              <a:spcAft>
                <a:spcPts val="0"/>
              </a:spcAft>
              <a:defRPr/>
            </a:pPr>
            <a:r>
              <a:rPr lang="en-US" sz="4000" dirty="0">
                <a:solidFill>
                  <a:prstClr val="white"/>
                </a:solidFill>
                <a:latin typeface="Arial"/>
                <a:ea typeface="+mn-ea"/>
                <a:cs typeface="Arial"/>
              </a:rPr>
              <a:t>Unified Federal Review Process</a:t>
            </a:r>
          </a:p>
          <a:p>
            <a:pPr eaLnBrk="1" fontAlgn="auto" hangingPunct="1">
              <a:spcBef>
                <a:spcPts val="0"/>
              </a:spcBef>
              <a:spcAft>
                <a:spcPts val="0"/>
              </a:spcAft>
              <a:defRPr/>
            </a:pPr>
            <a:r>
              <a:rPr lang="en-US" sz="2000" dirty="0" smtClean="0">
                <a:solidFill>
                  <a:prstClr val="white"/>
                </a:solidFill>
                <a:latin typeface="Arial"/>
                <a:ea typeface="+mn-ea"/>
                <a:cs typeface="Arial"/>
              </a:rPr>
              <a:t>Scenario Based Implementation</a:t>
            </a:r>
            <a:endParaRPr lang="en-US" sz="2000" dirty="0">
              <a:solidFill>
                <a:prstClr val="white"/>
              </a:solidFill>
              <a:latin typeface="Arial"/>
              <a:ea typeface="+mn-ea"/>
              <a:cs typeface="Arial"/>
            </a:endParaRPr>
          </a:p>
          <a:p>
            <a:pPr eaLnBrk="1" fontAlgn="auto" hangingPunct="1">
              <a:spcBef>
                <a:spcPts val="0"/>
              </a:spcBef>
              <a:spcAft>
                <a:spcPts val="0"/>
              </a:spcAft>
              <a:defRPr/>
            </a:pPr>
            <a:r>
              <a:rPr lang="en-US" sz="1600" dirty="0">
                <a:solidFill>
                  <a:prstClr val="white"/>
                </a:solidFill>
                <a:latin typeface="Arial"/>
                <a:ea typeface="+mn-ea"/>
                <a:cs typeface="Arial"/>
              </a:rPr>
              <a:t>[</a:t>
            </a:r>
            <a:r>
              <a:rPr lang="en-US" sz="1600" dirty="0" smtClean="0">
                <a:solidFill>
                  <a:prstClr val="white"/>
                </a:solidFill>
                <a:latin typeface="Arial"/>
                <a:ea typeface="+mn-ea"/>
                <a:cs typeface="Arial"/>
              </a:rPr>
              <a:t>Name]</a:t>
            </a:r>
            <a:endParaRPr lang="en-US" sz="1600" dirty="0">
              <a:solidFill>
                <a:prstClr val="white"/>
              </a:solidFill>
              <a:latin typeface="Arial"/>
              <a:ea typeface="+mn-ea"/>
              <a:cs typeface="Arial"/>
            </a:endParaRPr>
          </a:p>
          <a:p>
            <a:pPr eaLnBrk="1" fontAlgn="auto" hangingPunct="1">
              <a:spcBef>
                <a:spcPts val="0"/>
              </a:spcBef>
              <a:spcAft>
                <a:spcPts val="0"/>
              </a:spcAft>
              <a:defRPr/>
            </a:pPr>
            <a:r>
              <a:rPr lang="en-US" sz="1600" dirty="0">
                <a:solidFill>
                  <a:prstClr val="white"/>
                </a:solidFill>
                <a:latin typeface="Arial"/>
                <a:ea typeface="+mn-ea"/>
                <a:cs typeface="Arial"/>
              </a:rPr>
              <a:t>[Title]</a:t>
            </a:r>
          </a:p>
          <a:p>
            <a:pPr eaLnBrk="1" fontAlgn="auto" hangingPunct="1">
              <a:spcBef>
                <a:spcPts val="0"/>
              </a:spcBef>
              <a:spcAft>
                <a:spcPts val="0"/>
              </a:spcAft>
              <a:defRPr/>
            </a:pPr>
            <a:r>
              <a:rPr lang="en-US" sz="1600" dirty="0">
                <a:solidFill>
                  <a:prstClr val="white"/>
                </a:solidFill>
                <a:latin typeface="Arial"/>
                <a:ea typeface="+mn-ea"/>
                <a:cs typeface="Arial"/>
              </a:rPr>
              <a:t>[Date]</a:t>
            </a:r>
          </a:p>
        </p:txBody>
      </p:sp>
      <p:sp>
        <p:nvSpPr>
          <p:cNvPr id="4" name="Title 3" hidden="1"/>
          <p:cNvSpPr>
            <a:spLocks noGrp="1"/>
          </p:cNvSpPr>
          <p:nvPr>
            <p:ph type="ctrTitle"/>
          </p:nvPr>
        </p:nvSpPr>
        <p:spPr/>
        <p:txBody>
          <a:bodyPr/>
          <a:lstStyle/>
          <a:p>
            <a:r>
              <a:rPr lang="en-US" dirty="0" smtClean="0"/>
              <a:t>Slide 1</a:t>
            </a:r>
            <a:endParaRPr lang="en-US" dirty="0"/>
          </a:p>
        </p:txBody>
      </p:sp>
      <p:sp>
        <p:nvSpPr>
          <p:cNvPr id="5" name="Subtitle 4" hidden="1"/>
          <p:cNvSpPr>
            <a:spLocks noGrp="1"/>
          </p:cNvSpPr>
          <p:nvPr>
            <p:ph type="subTitle" idx="1"/>
          </p:nvPr>
        </p:nvSpPr>
        <p:spPr/>
        <p:txBody>
          <a:bodyPr/>
          <a:lstStyle/>
          <a:p>
            <a:endParaRPr lang="en-US"/>
          </a:p>
        </p:txBody>
      </p:sp>
      <p:sp>
        <p:nvSpPr>
          <p:cNvPr id="32772" name="Slide Number Placeholder 3" hidden="1"/>
          <p:cNvSpPr>
            <a:spLocks noGrp="1"/>
          </p:cNvSpPr>
          <p:nvPr>
            <p:ph type="sldNum" sz="quarter" idx="12"/>
          </p:nvPr>
        </p:nvSpPr>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fld id="{306EB29E-D2D7-497B-A522-BC937407C362}" type="slidenum">
              <a:rPr lang="en-US" altLang="en-US" smtClean="0"/>
              <a:pPr/>
              <a:t>1</a:t>
            </a:fld>
            <a:endParaRPr lang="en-US" alt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sz="quarter" idx="4294967295"/>
          </p:nvPr>
        </p:nvSpPr>
        <p:spPr>
          <a:xfrm>
            <a:off x="0" y="1346200"/>
            <a:ext cx="9144000" cy="4648200"/>
          </a:xfrm>
        </p:spPr>
        <p:txBody>
          <a:bodyPr/>
          <a:lstStyle/>
          <a:p>
            <a:pPr>
              <a:buFont typeface="Wingdings" pitchFamily="2" charset="2"/>
              <a:buNone/>
            </a:pPr>
            <a:r>
              <a:rPr lang="en-US" altLang="en-US" b="1" dirty="0" smtClean="0">
                <a:solidFill>
                  <a:srgbClr val="17375E"/>
                </a:solidFill>
                <a:ea typeface="ＭＳ Ｐゴシック" pitchFamily="34" charset="-128"/>
              </a:rPr>
              <a:t>What is the UFR Advisor</a:t>
            </a:r>
            <a:r>
              <a:rPr lang="en-US" altLang="en-US" dirty="0" smtClean="0">
                <a:solidFill>
                  <a:srgbClr val="17375E"/>
                </a:solidFill>
                <a:ea typeface="ＭＳ Ｐゴシック" pitchFamily="34" charset="-128"/>
              </a:rPr>
              <a:t>?</a:t>
            </a:r>
          </a:p>
          <a:p>
            <a:r>
              <a:rPr lang="en-US" altLang="en-US" dirty="0" smtClean="0">
                <a:solidFill>
                  <a:srgbClr val="17375E"/>
                </a:solidFill>
                <a:ea typeface="ＭＳ Ｐゴシック" pitchFamily="34" charset="-128"/>
              </a:rPr>
              <a:t>New position for FEMA’s Joint Field Office/Recovery Office.</a:t>
            </a:r>
          </a:p>
          <a:p>
            <a:pPr>
              <a:buFont typeface="Wingdings" pitchFamily="2" charset="2"/>
              <a:buNone/>
            </a:pPr>
            <a:r>
              <a:rPr lang="en-US" altLang="en-US" b="1" dirty="0" smtClean="0">
                <a:solidFill>
                  <a:srgbClr val="17375E"/>
                </a:solidFill>
                <a:ea typeface="ＭＳ Ｐゴシック" pitchFamily="34" charset="-128"/>
              </a:rPr>
              <a:t>Major Responsibilities:</a:t>
            </a:r>
          </a:p>
          <a:p>
            <a:r>
              <a:rPr lang="en-US" altLang="en-US" dirty="0" smtClean="0">
                <a:solidFill>
                  <a:srgbClr val="17375E"/>
                </a:solidFill>
                <a:ea typeface="ＭＳ Ｐゴシック" pitchFamily="34" charset="-128"/>
              </a:rPr>
              <a:t>Serve as the interagency coordinator for EHP compliance for disaster recovery projects.</a:t>
            </a:r>
          </a:p>
          <a:p>
            <a:r>
              <a:rPr lang="en-US" altLang="en-US" dirty="0" smtClean="0">
                <a:solidFill>
                  <a:srgbClr val="17375E"/>
                </a:solidFill>
                <a:ea typeface="ＭＳ Ｐゴシック" pitchFamily="34" charset="-128"/>
              </a:rPr>
              <a:t>Identify opportunities for environmental historic preservation efficiencies.</a:t>
            </a:r>
          </a:p>
          <a:p>
            <a:r>
              <a:rPr lang="en-US" altLang="en-US" dirty="0" smtClean="0">
                <a:solidFill>
                  <a:srgbClr val="17375E"/>
                </a:solidFill>
                <a:ea typeface="ＭＳ Ｐゴシック" pitchFamily="34" charset="-128"/>
              </a:rPr>
              <a:t>Work closely with the Recovery Support Functions, federal, state, local and regional agencies and National UFR Coordinator.</a:t>
            </a:r>
          </a:p>
          <a:p>
            <a:endParaRPr lang="nl-NL" altLang="en-US" dirty="0" smtClean="0">
              <a:solidFill>
                <a:srgbClr val="17375E"/>
              </a:solidFill>
              <a:ea typeface="ＭＳ Ｐゴシック" pitchFamily="34" charset="-128"/>
            </a:endParaRPr>
          </a:p>
          <a:p>
            <a:pPr>
              <a:buFont typeface="Wingdings" pitchFamily="2" charset="2"/>
              <a:buNone/>
            </a:pPr>
            <a:endParaRPr lang="en-US" altLang="en-US" sz="1800" dirty="0" smtClean="0">
              <a:solidFill>
                <a:srgbClr val="17375E"/>
              </a:solidFill>
              <a:ea typeface="ＭＳ Ｐゴシック" pitchFamily="34" charset="-128"/>
            </a:endParaRPr>
          </a:p>
        </p:txBody>
      </p:sp>
      <p:sp>
        <p:nvSpPr>
          <p:cNvPr id="38915" name="Title 2"/>
          <p:cNvSpPr>
            <a:spLocks noGrp="1"/>
          </p:cNvSpPr>
          <p:nvPr>
            <p:ph type="title"/>
          </p:nvPr>
        </p:nvSpPr>
        <p:spPr>
          <a:xfrm>
            <a:off x="0" y="0"/>
            <a:ext cx="9144000" cy="1346200"/>
          </a:xfrm>
        </p:spPr>
        <p:txBody>
          <a:bodyPr/>
          <a:lstStyle/>
          <a:p>
            <a:r>
              <a:rPr lang="en-US" altLang="en-US" sz="3200" b="1" smtClean="0">
                <a:solidFill>
                  <a:schemeClr val="bg1"/>
                </a:solidFill>
                <a:ea typeface="ＭＳ Ｐゴシック" pitchFamily="34" charset="-128"/>
              </a:rPr>
              <a:t/>
            </a:r>
            <a:br>
              <a:rPr lang="en-US" altLang="en-US" sz="3200" b="1" smtClean="0">
                <a:solidFill>
                  <a:schemeClr val="bg1"/>
                </a:solidFill>
                <a:ea typeface="ＭＳ Ｐゴシック" pitchFamily="34" charset="-128"/>
              </a:rPr>
            </a:br>
            <a:r>
              <a:rPr lang="en-US" altLang="en-US" sz="3200" b="1" smtClean="0">
                <a:solidFill>
                  <a:schemeClr val="bg1"/>
                </a:solidFill>
                <a:ea typeface="ＭＳ Ｐゴシック" pitchFamily="34" charset="-128"/>
              </a:rPr>
              <a:t>UFR Advisor</a:t>
            </a:r>
          </a:p>
        </p:txBody>
      </p:sp>
      <p:sp>
        <p:nvSpPr>
          <p:cNvPr id="39940" name="Slide Number Placeholder 1"/>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200">
                <a:solidFill>
                  <a:schemeClr val="tx1"/>
                </a:solidFill>
                <a:latin typeface="Arial" charset="0"/>
                <a:ea typeface="ＭＳ Ｐゴシック" pitchFamily="34" charset="-128"/>
              </a:defRPr>
            </a:lvl1pPr>
            <a:lvl2pPr marL="742950" indent="-285750" eaLnBrk="0" hangingPunct="0">
              <a:spcBef>
                <a:spcPct val="50000"/>
              </a:spcBef>
              <a:defRPr sz="2200">
                <a:solidFill>
                  <a:schemeClr val="tx1"/>
                </a:solidFill>
                <a:latin typeface="Arial" charset="0"/>
                <a:ea typeface="ＭＳ Ｐゴシック" pitchFamily="34" charset="-128"/>
              </a:defRPr>
            </a:lvl2pPr>
            <a:lvl3pPr marL="1143000" indent="-228600" eaLnBrk="0" hangingPunct="0">
              <a:spcBef>
                <a:spcPct val="50000"/>
              </a:spcBef>
              <a:defRPr sz="2200">
                <a:solidFill>
                  <a:schemeClr val="tx1"/>
                </a:solidFill>
                <a:latin typeface="Arial" charset="0"/>
                <a:ea typeface="ＭＳ Ｐゴシック" pitchFamily="34" charset="-128"/>
              </a:defRPr>
            </a:lvl3pPr>
            <a:lvl4pPr marL="1600200" indent="-228600" eaLnBrk="0" hangingPunct="0">
              <a:spcBef>
                <a:spcPct val="50000"/>
              </a:spcBef>
              <a:defRPr sz="2200">
                <a:solidFill>
                  <a:schemeClr val="tx1"/>
                </a:solidFill>
                <a:latin typeface="Arial" charset="0"/>
                <a:ea typeface="ＭＳ Ｐゴシック" pitchFamily="34" charset="-128"/>
              </a:defRPr>
            </a:lvl4pPr>
            <a:lvl5pPr marL="2057400" indent="-228600" eaLnBrk="0" hangingPunct="0">
              <a:spcBef>
                <a:spcPct val="50000"/>
              </a:spcBef>
              <a:defRPr sz="22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55B58117-B453-4484-BCB6-936C185CE38C}" type="slidenum">
              <a:rPr lang="en-US" altLang="en-US" sz="1600" smtClean="0">
                <a:solidFill>
                  <a:srgbClr val="002360"/>
                </a:solidFill>
              </a:rPr>
              <a:pPr>
                <a:spcBef>
                  <a:spcPct val="0"/>
                </a:spcBef>
                <a:defRPr/>
              </a:pPr>
              <a:t>10</a:t>
            </a:fld>
            <a:endParaRPr lang="en-US" altLang="en-US" sz="1600" dirty="0" smtClean="0">
              <a:solidFill>
                <a:srgbClr val="002360"/>
              </a:solidFill>
            </a:endParaRPr>
          </a:p>
        </p:txBody>
      </p:sp>
      <p:sp>
        <p:nvSpPr>
          <p:cNvPr id="5" name="TextBox 4"/>
          <p:cNvSpPr txBox="1"/>
          <p:nvPr/>
        </p:nvSpPr>
        <p:spPr>
          <a:xfrm>
            <a:off x="184150" y="6462713"/>
            <a:ext cx="60960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1: Introduction to the UFR</a:t>
            </a:r>
            <a:endParaRPr lang="en-US" sz="1400" dirty="0">
              <a:ea typeface="ＭＳ Ｐゴシック" charset="0"/>
              <a:cs typeface="ＭＳ Ｐゴシック" charset="0"/>
            </a:endParaRPr>
          </a:p>
        </p:txBody>
      </p:sp>
    </p:spTree>
    <p:extLst>
      <p:ext uri="{BB962C8B-B14F-4D97-AF65-F5344CB8AC3E}">
        <p14:creationId xmlns:p14="http://schemas.microsoft.com/office/powerpoint/2010/main" val="17233202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sz="quarter" idx="4294967295"/>
          </p:nvPr>
        </p:nvSpPr>
        <p:spPr>
          <a:xfrm>
            <a:off x="0" y="1304925"/>
            <a:ext cx="4557713" cy="5041900"/>
          </a:xfrm>
        </p:spPr>
        <p:txBody>
          <a:bodyPr/>
          <a:lstStyle/>
          <a:p>
            <a:r>
              <a:rPr lang="en-US" altLang="en-US" dirty="0" smtClean="0">
                <a:ea typeface="ＭＳ Ｐゴシック" pitchFamily="34" charset="-128"/>
              </a:rPr>
              <a:t>Agency staff responsible for environmental and historic preservation reviews of proposed projects</a:t>
            </a:r>
          </a:p>
          <a:p>
            <a:r>
              <a:rPr lang="en-US" altLang="en-US" dirty="0" smtClean="0">
                <a:ea typeface="ＭＳ Ｐゴシック" pitchFamily="34" charset="-128"/>
              </a:rPr>
              <a:t>Use Tools and Mechanisms to carry out the UFR Process</a:t>
            </a:r>
          </a:p>
          <a:p>
            <a:r>
              <a:rPr lang="en-US" altLang="en-US" dirty="0" smtClean="0">
                <a:ea typeface="ＭＳ Ｐゴシック" pitchFamily="34" charset="-128"/>
              </a:rPr>
              <a:t>Work with EHP Practitioners from other agencies, including HUD Responsible Entities (REs), to coordinate reviews</a:t>
            </a:r>
          </a:p>
          <a:p>
            <a:r>
              <a:rPr lang="en-US" altLang="en-US" dirty="0" smtClean="0">
                <a:ea typeface="ＭＳ Ｐゴシック" pitchFamily="34" charset="-128"/>
              </a:rPr>
              <a:t>Engage with stakeholders and the public</a:t>
            </a:r>
          </a:p>
          <a:p>
            <a:r>
              <a:rPr lang="en-US" altLang="en-US" dirty="0" smtClean="0">
                <a:ea typeface="ＭＳ Ｐゴシック" pitchFamily="34" charset="-128"/>
              </a:rPr>
              <a:t>Leverage existing analyses, permits and agreements to expedite reviews</a:t>
            </a:r>
          </a:p>
          <a:p>
            <a:pPr>
              <a:buFont typeface="Wingdings" pitchFamily="2" charset="2"/>
              <a:buNone/>
            </a:pPr>
            <a:endParaRPr lang="en-US" altLang="en-US" sz="1800" dirty="0" smtClean="0">
              <a:solidFill>
                <a:srgbClr val="17375E"/>
              </a:solidFill>
              <a:ea typeface="ＭＳ Ｐゴシック" pitchFamily="34" charset="-128"/>
            </a:endParaRPr>
          </a:p>
        </p:txBody>
      </p:sp>
      <p:sp>
        <p:nvSpPr>
          <p:cNvPr id="39939" name="Title 2"/>
          <p:cNvSpPr>
            <a:spLocks noGrp="1"/>
          </p:cNvSpPr>
          <p:nvPr>
            <p:ph type="title"/>
          </p:nvPr>
        </p:nvSpPr>
        <p:spPr>
          <a:xfrm>
            <a:off x="0" y="0"/>
            <a:ext cx="9144000" cy="1346200"/>
          </a:xfrm>
        </p:spPr>
        <p:txBody>
          <a:bodyPr/>
          <a:lstStyle/>
          <a:p>
            <a:r>
              <a:rPr lang="en-US" altLang="en-US" sz="3200" b="1" smtClean="0">
                <a:solidFill>
                  <a:schemeClr val="bg1"/>
                </a:solidFill>
                <a:ea typeface="ＭＳ Ｐゴシック" pitchFamily="34" charset="-128"/>
              </a:rPr>
              <a:t/>
            </a:r>
            <a:br>
              <a:rPr lang="en-US" altLang="en-US" sz="3200" b="1" smtClean="0">
                <a:solidFill>
                  <a:schemeClr val="bg1"/>
                </a:solidFill>
                <a:ea typeface="ＭＳ Ｐゴシック" pitchFamily="34" charset="-128"/>
              </a:rPr>
            </a:br>
            <a:r>
              <a:rPr lang="en-US" altLang="en-US" sz="3200" b="1" smtClean="0">
                <a:solidFill>
                  <a:schemeClr val="bg1"/>
                </a:solidFill>
                <a:ea typeface="ＭＳ Ｐゴシック" pitchFamily="34" charset="-128"/>
              </a:rPr>
              <a:t>EHP Practitioners</a:t>
            </a:r>
          </a:p>
        </p:txBody>
      </p:sp>
      <p:sp>
        <p:nvSpPr>
          <p:cNvPr id="40964" name="Slide Number Placeholder 1"/>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buFont typeface="Wingdings" pitchFamily="2" charset="2"/>
              <a:buChar char="§"/>
              <a:defRPr sz="2000">
                <a:solidFill>
                  <a:srgbClr val="002360"/>
                </a:solidFill>
                <a:latin typeface="Arial" charset="0"/>
                <a:ea typeface="ＭＳ Ｐゴシック" pitchFamily="34" charset="-128"/>
              </a:defRPr>
            </a:lvl1pPr>
            <a:lvl2pPr marL="742950" indent="-285750" eaLnBrk="0" hangingPunct="0">
              <a:spcBef>
                <a:spcPct val="30000"/>
              </a:spcBef>
              <a:buFont typeface="Wingdings" pitchFamily="2" charset="2"/>
              <a:buChar char="§"/>
              <a:defRPr sz="2000">
                <a:solidFill>
                  <a:srgbClr val="002360"/>
                </a:solidFill>
                <a:latin typeface="Arial" charset="0"/>
                <a:ea typeface="ＭＳ Ｐゴシック" pitchFamily="34" charset="-128"/>
              </a:defRPr>
            </a:lvl2pPr>
            <a:lvl3pPr marL="1143000" indent="-228600" eaLnBrk="0" hangingPunct="0">
              <a:spcBef>
                <a:spcPct val="30000"/>
              </a:spcBef>
              <a:buFont typeface="Wingdings" pitchFamily="2" charset="2"/>
              <a:buChar char="§"/>
              <a:defRPr sz="2000">
                <a:solidFill>
                  <a:srgbClr val="002360"/>
                </a:solidFill>
                <a:latin typeface="Arial" charset="0"/>
                <a:ea typeface="ＭＳ Ｐゴシック" pitchFamily="34" charset="-128"/>
              </a:defRPr>
            </a:lvl3pPr>
            <a:lvl4pPr marL="1600200" indent="-228600" eaLnBrk="0" hangingPunct="0">
              <a:spcBef>
                <a:spcPct val="30000"/>
              </a:spcBef>
              <a:buFont typeface="Wingdings" pitchFamily="2" charset="2"/>
              <a:buChar char="§"/>
              <a:defRPr sz="2000">
                <a:solidFill>
                  <a:srgbClr val="002360"/>
                </a:solidFill>
                <a:latin typeface="Arial" charset="0"/>
                <a:ea typeface="ＭＳ Ｐゴシック" pitchFamily="34" charset="-128"/>
              </a:defRPr>
            </a:lvl4pPr>
            <a:lvl5pPr marL="2057400" indent="-228600" eaLnBrk="0" hangingPunct="0">
              <a:spcBef>
                <a:spcPct val="30000"/>
              </a:spcBef>
              <a:buFont typeface="Wingdings" pitchFamily="2" charset="2"/>
              <a:buChar char="§"/>
              <a:defRPr sz="2000">
                <a:solidFill>
                  <a:srgbClr val="002360"/>
                </a:solidFill>
                <a:latin typeface="Arial" charset="0"/>
                <a:ea typeface="ＭＳ Ｐゴシック" pitchFamily="34" charset="-128"/>
              </a:defRPr>
            </a:lvl5pPr>
            <a:lvl6pPr marL="25146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6pPr>
            <a:lvl7pPr marL="29718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7pPr>
            <a:lvl8pPr marL="34290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8pPr>
            <a:lvl9pPr marL="38862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9pPr>
          </a:lstStyle>
          <a:p>
            <a:pPr>
              <a:spcBef>
                <a:spcPct val="0"/>
              </a:spcBef>
              <a:buFontTx/>
              <a:buNone/>
              <a:defRPr/>
            </a:pPr>
            <a:fld id="{23447476-C30D-4808-9469-73B2976ABD74}" type="slidenum">
              <a:rPr lang="en-US" altLang="en-US" sz="1600" smtClean="0"/>
              <a:pPr>
                <a:spcBef>
                  <a:spcPct val="0"/>
                </a:spcBef>
                <a:buFontTx/>
                <a:buNone/>
                <a:defRPr/>
              </a:pPr>
              <a:t>11</a:t>
            </a:fld>
            <a:endParaRPr lang="en-US" altLang="en-US" sz="1600" smtClean="0"/>
          </a:p>
        </p:txBody>
      </p:sp>
      <p:pic>
        <p:nvPicPr>
          <p:cNvPr id="39941" name="Picture 5" descr="FEMA employees in a Environmental and Historic Preservation training class in Latham, N.Y., Dec. 2011 (photo credit Hans Pennink, FEMA). &#10;" title="Photo of employees in training c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3275" y="1381125"/>
            <a:ext cx="4530725"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610100" y="4795838"/>
            <a:ext cx="4554538" cy="615553"/>
          </a:xfrm>
          <a:prstGeom prst="rect">
            <a:avLst/>
          </a:prstGeom>
          <a:noFill/>
        </p:spPr>
        <p:txBody>
          <a:bodyPr>
            <a:spAutoFit/>
          </a:bodyPr>
          <a:lstStyle/>
          <a:p>
            <a:pPr algn="just" eaLnBrk="0" fontAlgn="auto" hangingPunct="0">
              <a:spcBef>
                <a:spcPts val="0"/>
              </a:spcBef>
              <a:spcAft>
                <a:spcPts val="0"/>
              </a:spcAft>
              <a:defRPr/>
            </a:pPr>
            <a:r>
              <a:rPr lang="en-US" sz="1100" dirty="0">
                <a:solidFill>
                  <a:prstClr val="black"/>
                </a:solidFill>
                <a:latin typeface="Arial"/>
                <a:ea typeface="+mn-ea"/>
                <a:cs typeface="Arial"/>
              </a:rPr>
              <a:t>FEMA employees in a Environmental and Historic Preservation training class in Latham, N.Y., Dec. 2011 </a:t>
            </a:r>
            <a:r>
              <a:rPr lang="en-US" sz="1100" dirty="0" smtClean="0">
                <a:solidFill>
                  <a:prstClr val="black"/>
                </a:solidFill>
                <a:latin typeface="Arial"/>
                <a:ea typeface="+mn-ea"/>
                <a:cs typeface="Arial"/>
              </a:rPr>
              <a:t>(</a:t>
            </a:r>
            <a:r>
              <a:rPr lang="en-US" sz="1100" dirty="0">
                <a:solidFill>
                  <a:prstClr val="black"/>
                </a:solidFill>
                <a:latin typeface="Arial"/>
                <a:ea typeface="+mn-ea"/>
                <a:cs typeface="Arial"/>
              </a:rPr>
              <a:t>photo credit Hans </a:t>
            </a:r>
            <a:r>
              <a:rPr lang="en-US" sz="1100" dirty="0" err="1">
                <a:solidFill>
                  <a:prstClr val="black"/>
                </a:solidFill>
                <a:latin typeface="Arial"/>
                <a:ea typeface="+mn-ea"/>
                <a:cs typeface="Arial"/>
              </a:rPr>
              <a:t>Pennink</a:t>
            </a:r>
            <a:r>
              <a:rPr lang="en-US" sz="1100" dirty="0">
                <a:solidFill>
                  <a:prstClr val="black"/>
                </a:solidFill>
                <a:latin typeface="Arial"/>
                <a:ea typeface="+mn-ea"/>
                <a:cs typeface="Arial"/>
              </a:rPr>
              <a:t>, FEMA). </a:t>
            </a:r>
          </a:p>
        </p:txBody>
      </p:sp>
      <p:sp>
        <p:nvSpPr>
          <p:cNvPr id="8" name="TextBox 7"/>
          <p:cNvSpPr txBox="1"/>
          <p:nvPr/>
        </p:nvSpPr>
        <p:spPr>
          <a:xfrm>
            <a:off x="184150" y="6462713"/>
            <a:ext cx="60960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1: Introduction to the UFR</a:t>
            </a:r>
            <a:endParaRPr lang="en-US" sz="1400" dirty="0">
              <a:ea typeface="ＭＳ Ｐゴシック" charset="0"/>
              <a:cs typeface="ＭＳ Ｐゴシック" charset="0"/>
            </a:endParaRPr>
          </a:p>
        </p:txBody>
      </p:sp>
    </p:spTree>
    <p:extLst>
      <p:ext uri="{BB962C8B-B14F-4D97-AF65-F5344CB8AC3E}">
        <p14:creationId xmlns:p14="http://schemas.microsoft.com/office/powerpoint/2010/main" val="35044594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sz="quarter" idx="4294967295"/>
          </p:nvPr>
        </p:nvSpPr>
        <p:spPr>
          <a:xfrm>
            <a:off x="71438" y="1400175"/>
            <a:ext cx="3455987" cy="5041900"/>
          </a:xfrm>
        </p:spPr>
        <p:txBody>
          <a:bodyPr/>
          <a:lstStyle/>
          <a:p>
            <a:r>
              <a:rPr lang="en-US" altLang="en-US" smtClean="0">
                <a:ea typeface="ＭＳ Ｐゴシック" pitchFamily="34" charset="-128"/>
              </a:rPr>
              <a:t>An individual, organization or government</a:t>
            </a:r>
            <a:br>
              <a:rPr lang="en-US" altLang="en-US" smtClean="0">
                <a:ea typeface="ＭＳ Ｐゴシック" pitchFamily="34" charset="-128"/>
              </a:rPr>
            </a:br>
            <a:r>
              <a:rPr lang="en-US" altLang="en-US" smtClean="0">
                <a:ea typeface="ＭＳ Ｐゴシック" pitchFamily="34" charset="-128"/>
              </a:rPr>
              <a:t>who applies for direct federal funding or </a:t>
            </a:r>
            <a:br>
              <a:rPr lang="en-US" altLang="en-US" smtClean="0">
                <a:ea typeface="ＭＳ Ｐゴシック" pitchFamily="34" charset="-128"/>
              </a:rPr>
            </a:br>
            <a:r>
              <a:rPr lang="en-US" altLang="en-US" smtClean="0">
                <a:ea typeface="ＭＳ Ｐゴシック" pitchFamily="34" charset="-128"/>
              </a:rPr>
              <a:t>assistance</a:t>
            </a:r>
          </a:p>
          <a:p>
            <a:r>
              <a:rPr lang="en-US" altLang="en-US" smtClean="0">
                <a:ea typeface="ＭＳ Ｐゴシック" pitchFamily="34" charset="-128"/>
              </a:rPr>
              <a:t>Provide project-related information</a:t>
            </a:r>
          </a:p>
          <a:p>
            <a:r>
              <a:rPr lang="en-US" altLang="en-US" smtClean="0">
                <a:ea typeface="ＭＳ Ｐゴシック" pitchFamily="34" charset="-128"/>
              </a:rPr>
              <a:t>Obtain certifications and permits</a:t>
            </a:r>
          </a:p>
        </p:txBody>
      </p:sp>
      <p:sp>
        <p:nvSpPr>
          <p:cNvPr id="40963" name="Title 2"/>
          <p:cNvSpPr>
            <a:spLocks noGrp="1"/>
          </p:cNvSpPr>
          <p:nvPr>
            <p:ph type="title"/>
          </p:nvPr>
        </p:nvSpPr>
        <p:spPr>
          <a:xfrm>
            <a:off x="0" y="0"/>
            <a:ext cx="9144000" cy="1346200"/>
          </a:xfrm>
        </p:spPr>
        <p:txBody>
          <a:bodyPr/>
          <a:lstStyle/>
          <a:p>
            <a:r>
              <a:rPr lang="en-US" altLang="en-US" sz="3200" b="1" smtClean="0">
                <a:solidFill>
                  <a:schemeClr val="bg1"/>
                </a:solidFill>
                <a:ea typeface="ＭＳ Ｐゴシック" pitchFamily="34" charset="-128"/>
              </a:rPr>
              <a:t/>
            </a:r>
            <a:br>
              <a:rPr lang="en-US" altLang="en-US" sz="3200" b="1" smtClean="0">
                <a:solidFill>
                  <a:schemeClr val="bg1"/>
                </a:solidFill>
                <a:ea typeface="ＭＳ Ｐゴシック" pitchFamily="34" charset="-128"/>
              </a:rPr>
            </a:br>
            <a:r>
              <a:rPr lang="en-US" altLang="en-US" sz="3200" b="1" smtClean="0">
                <a:solidFill>
                  <a:schemeClr val="bg1"/>
                </a:solidFill>
                <a:ea typeface="ＭＳ Ｐゴシック" pitchFamily="34" charset="-128"/>
              </a:rPr>
              <a:t>Applicants</a:t>
            </a:r>
          </a:p>
        </p:txBody>
      </p:sp>
      <p:sp>
        <p:nvSpPr>
          <p:cNvPr id="41988" name="Slide Number Placeholder 1"/>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buFont typeface="Wingdings" pitchFamily="2" charset="2"/>
              <a:buChar char="§"/>
              <a:defRPr sz="2000">
                <a:solidFill>
                  <a:srgbClr val="002360"/>
                </a:solidFill>
                <a:latin typeface="Arial" charset="0"/>
                <a:ea typeface="ＭＳ Ｐゴシック" pitchFamily="34" charset="-128"/>
              </a:defRPr>
            </a:lvl1pPr>
            <a:lvl2pPr marL="742950" indent="-285750" eaLnBrk="0" hangingPunct="0">
              <a:spcBef>
                <a:spcPct val="30000"/>
              </a:spcBef>
              <a:buFont typeface="Wingdings" pitchFamily="2" charset="2"/>
              <a:buChar char="§"/>
              <a:defRPr sz="2000">
                <a:solidFill>
                  <a:srgbClr val="002360"/>
                </a:solidFill>
                <a:latin typeface="Arial" charset="0"/>
                <a:ea typeface="ＭＳ Ｐゴシック" pitchFamily="34" charset="-128"/>
              </a:defRPr>
            </a:lvl2pPr>
            <a:lvl3pPr marL="1143000" indent="-228600" eaLnBrk="0" hangingPunct="0">
              <a:spcBef>
                <a:spcPct val="30000"/>
              </a:spcBef>
              <a:buFont typeface="Wingdings" pitchFamily="2" charset="2"/>
              <a:buChar char="§"/>
              <a:defRPr sz="2000">
                <a:solidFill>
                  <a:srgbClr val="002360"/>
                </a:solidFill>
                <a:latin typeface="Arial" charset="0"/>
                <a:ea typeface="ＭＳ Ｐゴシック" pitchFamily="34" charset="-128"/>
              </a:defRPr>
            </a:lvl3pPr>
            <a:lvl4pPr marL="1600200" indent="-228600" eaLnBrk="0" hangingPunct="0">
              <a:spcBef>
                <a:spcPct val="30000"/>
              </a:spcBef>
              <a:buFont typeface="Wingdings" pitchFamily="2" charset="2"/>
              <a:buChar char="§"/>
              <a:defRPr sz="2000">
                <a:solidFill>
                  <a:srgbClr val="002360"/>
                </a:solidFill>
                <a:latin typeface="Arial" charset="0"/>
                <a:ea typeface="ＭＳ Ｐゴシック" pitchFamily="34" charset="-128"/>
              </a:defRPr>
            </a:lvl4pPr>
            <a:lvl5pPr marL="2057400" indent="-228600" eaLnBrk="0" hangingPunct="0">
              <a:spcBef>
                <a:spcPct val="30000"/>
              </a:spcBef>
              <a:buFont typeface="Wingdings" pitchFamily="2" charset="2"/>
              <a:buChar char="§"/>
              <a:defRPr sz="2000">
                <a:solidFill>
                  <a:srgbClr val="002360"/>
                </a:solidFill>
                <a:latin typeface="Arial" charset="0"/>
                <a:ea typeface="ＭＳ Ｐゴシック" pitchFamily="34" charset="-128"/>
              </a:defRPr>
            </a:lvl5pPr>
            <a:lvl6pPr marL="25146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6pPr>
            <a:lvl7pPr marL="29718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7pPr>
            <a:lvl8pPr marL="34290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8pPr>
            <a:lvl9pPr marL="38862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9pPr>
          </a:lstStyle>
          <a:p>
            <a:pPr>
              <a:spcBef>
                <a:spcPct val="0"/>
              </a:spcBef>
              <a:buFontTx/>
              <a:buNone/>
              <a:defRPr/>
            </a:pPr>
            <a:fld id="{1C922386-F14E-4B8E-BD5A-8BD977B212ED}" type="slidenum">
              <a:rPr lang="en-US" altLang="en-US" sz="1600" smtClean="0"/>
              <a:pPr>
                <a:spcBef>
                  <a:spcPct val="0"/>
                </a:spcBef>
                <a:buFontTx/>
                <a:buNone/>
                <a:defRPr/>
              </a:pPr>
              <a:t>12</a:t>
            </a:fld>
            <a:endParaRPr lang="en-US" altLang="en-US" sz="1600" smtClean="0"/>
          </a:p>
        </p:txBody>
      </p:sp>
      <p:pic>
        <p:nvPicPr>
          <p:cNvPr id="40965" name="Picture 7" title="Photo of applican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3338" y="1154113"/>
            <a:ext cx="5300662"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4150" y="6462713"/>
            <a:ext cx="60960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1: Introduction to the UFR</a:t>
            </a:r>
            <a:endParaRPr lang="en-US" sz="1400" dirty="0">
              <a:ea typeface="ＭＳ Ｐゴシック" charset="0"/>
              <a:cs typeface="ＭＳ Ｐゴシック" charset="0"/>
            </a:endParaRPr>
          </a:p>
        </p:txBody>
      </p:sp>
    </p:spTree>
    <p:extLst>
      <p:ext uri="{BB962C8B-B14F-4D97-AF65-F5344CB8AC3E}">
        <p14:creationId xmlns:p14="http://schemas.microsoft.com/office/powerpoint/2010/main" val="494856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sz="quarter" idx="4294967295"/>
          </p:nvPr>
        </p:nvSpPr>
        <p:spPr>
          <a:xfrm>
            <a:off x="0" y="1676400"/>
            <a:ext cx="3230563" cy="5040313"/>
          </a:xfrm>
        </p:spPr>
        <p:txBody>
          <a:bodyPr/>
          <a:lstStyle/>
          <a:p>
            <a:r>
              <a:rPr lang="en-US" altLang="en-US" dirty="0" smtClean="0">
                <a:ea typeface="ＭＳ Ｐゴシック" pitchFamily="34" charset="-128"/>
              </a:rPr>
              <a:t>Ability to request a Presidential disaster declaration on Tribal lands, independent of the state</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sz="2200" dirty="0" smtClean="0">
              <a:ea typeface="ＭＳ Ｐゴシック" pitchFamily="34" charset="-128"/>
            </a:endParaRPr>
          </a:p>
          <a:p>
            <a:endParaRPr lang="en-US" altLang="en-US" sz="2200" dirty="0" smtClean="0">
              <a:ea typeface="ＭＳ Ｐゴシック" pitchFamily="34" charset="-128"/>
            </a:endParaRPr>
          </a:p>
          <a:p>
            <a:endParaRPr lang="en-US" altLang="en-US" sz="2200" dirty="0" smtClean="0">
              <a:ea typeface="ＭＳ Ｐゴシック" pitchFamily="34" charset="-128"/>
            </a:endParaRPr>
          </a:p>
          <a:p>
            <a:pPr>
              <a:buFont typeface="Wingdings" pitchFamily="2" charset="2"/>
              <a:buNone/>
            </a:pPr>
            <a:endParaRPr lang="en-US" altLang="en-US" sz="1800" dirty="0" smtClean="0">
              <a:solidFill>
                <a:srgbClr val="17375E"/>
              </a:solidFill>
              <a:ea typeface="ＭＳ Ｐゴシック" pitchFamily="34" charset="-128"/>
            </a:endParaRPr>
          </a:p>
        </p:txBody>
      </p:sp>
      <p:sp>
        <p:nvSpPr>
          <p:cNvPr id="41987" name="Title 2"/>
          <p:cNvSpPr>
            <a:spLocks noGrp="1"/>
          </p:cNvSpPr>
          <p:nvPr>
            <p:ph type="title"/>
          </p:nvPr>
        </p:nvSpPr>
        <p:spPr>
          <a:xfrm>
            <a:off x="0" y="0"/>
            <a:ext cx="9144000" cy="1346200"/>
          </a:xfrm>
        </p:spPr>
        <p:txBody>
          <a:bodyPr anchor="ctr"/>
          <a:lstStyle/>
          <a:p>
            <a:r>
              <a:rPr lang="en-US" altLang="en-US" sz="3200" b="1" dirty="0" smtClean="0">
                <a:solidFill>
                  <a:schemeClr val="bg1"/>
                </a:solidFill>
                <a:ea typeface="ＭＳ Ｐゴシック" pitchFamily="34" charset="-128"/>
              </a:rPr>
              <a:t>Tribes</a:t>
            </a:r>
          </a:p>
        </p:txBody>
      </p:sp>
      <p:sp>
        <p:nvSpPr>
          <p:cNvPr id="43012" name="Slide Number Placeholder 1"/>
          <p:cNvSpPr>
            <a:spLocks noGrp="1"/>
          </p:cNvSpPr>
          <p:nvPr>
            <p:ph type="sldNum" sz="quarter" idx="10"/>
          </p:nvPr>
        </p:nvSpPr>
        <p:spPr>
          <a:xfrm>
            <a:off x="5854700" y="6432550"/>
            <a:ext cx="2933700" cy="3381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200">
                <a:solidFill>
                  <a:schemeClr val="tx1"/>
                </a:solidFill>
                <a:latin typeface="Arial" charset="0"/>
                <a:ea typeface="ＭＳ Ｐゴシック" pitchFamily="34" charset="-128"/>
              </a:defRPr>
            </a:lvl1pPr>
            <a:lvl2pPr marL="742950" indent="-285750" eaLnBrk="0" hangingPunct="0">
              <a:spcBef>
                <a:spcPct val="50000"/>
              </a:spcBef>
              <a:defRPr sz="2200">
                <a:solidFill>
                  <a:schemeClr val="tx1"/>
                </a:solidFill>
                <a:latin typeface="Arial" charset="0"/>
                <a:ea typeface="ＭＳ Ｐゴシック" pitchFamily="34" charset="-128"/>
              </a:defRPr>
            </a:lvl2pPr>
            <a:lvl3pPr marL="1143000" indent="-228600" eaLnBrk="0" hangingPunct="0">
              <a:spcBef>
                <a:spcPct val="50000"/>
              </a:spcBef>
              <a:defRPr sz="2200">
                <a:solidFill>
                  <a:schemeClr val="tx1"/>
                </a:solidFill>
                <a:latin typeface="Arial" charset="0"/>
                <a:ea typeface="ＭＳ Ｐゴシック" pitchFamily="34" charset="-128"/>
              </a:defRPr>
            </a:lvl3pPr>
            <a:lvl4pPr marL="1600200" indent="-228600" eaLnBrk="0" hangingPunct="0">
              <a:spcBef>
                <a:spcPct val="50000"/>
              </a:spcBef>
              <a:defRPr sz="2200">
                <a:solidFill>
                  <a:schemeClr val="tx1"/>
                </a:solidFill>
                <a:latin typeface="Arial" charset="0"/>
                <a:ea typeface="ＭＳ Ｐゴシック" pitchFamily="34" charset="-128"/>
              </a:defRPr>
            </a:lvl4pPr>
            <a:lvl5pPr marL="2057400" indent="-228600" eaLnBrk="0" hangingPunct="0">
              <a:spcBef>
                <a:spcPct val="50000"/>
              </a:spcBef>
              <a:defRPr sz="22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B7E14CED-D931-4D2B-AB88-26282E863007}" type="slidenum">
              <a:rPr lang="en-US" altLang="en-US" sz="1600" smtClean="0">
                <a:solidFill>
                  <a:srgbClr val="002360"/>
                </a:solidFill>
              </a:rPr>
              <a:pPr>
                <a:spcBef>
                  <a:spcPct val="0"/>
                </a:spcBef>
                <a:defRPr/>
              </a:pPr>
              <a:t>13</a:t>
            </a:fld>
            <a:endParaRPr lang="en-US" altLang="en-US" sz="1600" smtClean="0">
              <a:solidFill>
                <a:srgbClr val="002360"/>
              </a:solidFill>
            </a:endParaRPr>
          </a:p>
        </p:txBody>
      </p:sp>
      <p:pic>
        <p:nvPicPr>
          <p:cNvPr id="2" name="Picture 1" descr="Anza, CA, May 10, 2011 – (R) FEMA Federal Coordinating Officer Sandy Coachman facilitates the signing of the FEMA – Tribal Agreement with the (L) Cahuilla Band of Indians’ Tribal Chairman Luther Salgado, Sr.  &#10;" title="Photo of signing of FEMA-Tribal Agre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78792"/>
            <a:ext cx="6019800" cy="4514849"/>
          </a:xfrm>
          <a:prstGeom prst="rect">
            <a:avLst/>
          </a:prstGeom>
        </p:spPr>
      </p:pic>
      <p:sp>
        <p:nvSpPr>
          <p:cNvPr id="3" name="Rectangle 2"/>
          <p:cNvSpPr/>
          <p:nvPr/>
        </p:nvSpPr>
        <p:spPr>
          <a:xfrm>
            <a:off x="2914649" y="6250395"/>
            <a:ext cx="5743575" cy="600164"/>
          </a:xfrm>
          <a:prstGeom prst="rect">
            <a:avLst/>
          </a:prstGeom>
        </p:spPr>
        <p:txBody>
          <a:bodyPr wrap="square">
            <a:spAutoFit/>
          </a:bodyPr>
          <a:lstStyle/>
          <a:p>
            <a:pPr algn="just"/>
            <a:r>
              <a:rPr lang="en-US" sz="1100" dirty="0"/>
              <a:t>Anza, CA, May 10, 2011 – (R) FEMA Federal Coordinating Officer Sandy Coachman facilitates the signing of the FEMA – Tribal Agreement with the (L) Cahuilla Band of Indians’ Tribal Chairman Luther Salgado, Sr.  </a:t>
            </a:r>
          </a:p>
        </p:txBody>
      </p:sp>
      <p:sp>
        <p:nvSpPr>
          <p:cNvPr id="8" name="TextBox 7"/>
          <p:cNvSpPr txBox="1"/>
          <p:nvPr/>
        </p:nvSpPr>
        <p:spPr>
          <a:xfrm>
            <a:off x="184150" y="6462713"/>
            <a:ext cx="60960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1: Introduction to the UFR</a:t>
            </a:r>
            <a:endParaRPr lang="en-US" sz="1400" dirty="0">
              <a:ea typeface="ＭＳ Ｐゴシック" charset="0"/>
              <a:cs typeface="ＭＳ Ｐゴシック" charset="0"/>
            </a:endParaRPr>
          </a:p>
        </p:txBody>
      </p:sp>
    </p:spTree>
    <p:extLst>
      <p:ext uri="{BB962C8B-B14F-4D97-AF65-F5344CB8AC3E}">
        <p14:creationId xmlns:p14="http://schemas.microsoft.com/office/powerpoint/2010/main" val="190544075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0" y="4906963"/>
            <a:ext cx="9144000" cy="2787650"/>
          </a:xfrm>
        </p:spPr>
        <p:txBody>
          <a:bodyPr/>
          <a:lstStyle/>
          <a:p>
            <a:r>
              <a:rPr lang="en-US" altLang="en-US" sz="3200" dirty="0" smtClean="0">
                <a:solidFill>
                  <a:schemeClr val="bg1"/>
                </a:solidFill>
                <a:ea typeface="ＭＳ Ｐゴシック" panose="020B0600070205080204" pitchFamily="34" charset="-128"/>
              </a:rPr>
              <a:t>Part 2: </a:t>
            </a:r>
            <a:br>
              <a:rPr lang="en-US" altLang="en-US" sz="3200" dirty="0" smtClean="0">
                <a:solidFill>
                  <a:schemeClr val="bg1"/>
                </a:solidFill>
                <a:ea typeface="ＭＳ Ｐゴシック" panose="020B0600070205080204" pitchFamily="34" charset="-128"/>
              </a:rPr>
            </a:br>
            <a:r>
              <a:rPr lang="en-US" altLang="en-US" sz="3200" dirty="0" smtClean="0">
                <a:solidFill>
                  <a:schemeClr val="bg1"/>
                </a:solidFill>
                <a:ea typeface="ＭＳ Ｐゴシック" panose="020B0600070205080204" pitchFamily="34" charset="-128"/>
              </a:rPr>
              <a:t>UFR Process in Action </a:t>
            </a:r>
          </a:p>
        </p:txBody>
      </p:sp>
      <p:sp>
        <p:nvSpPr>
          <p:cNvPr id="4198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10D66133-B67A-47C3-A9C7-72FF8290FF99}" type="slidenum">
              <a:rPr lang="en-US" altLang="en-US" sz="1600"/>
              <a:pPr>
                <a:spcBef>
                  <a:spcPct val="0"/>
                </a:spcBef>
                <a:buFontTx/>
                <a:buNone/>
              </a:pPr>
              <a:t>14</a:t>
            </a:fld>
            <a:endParaRPr lang="en-US" altLang="en-US" sz="160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0"/>
          </p:nvPr>
        </p:nvSpPr>
        <p:spPr>
          <a:xfrm>
            <a:off x="5829300" y="6335296"/>
            <a:ext cx="2933700" cy="338554"/>
          </a:xfrm>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buNone/>
            </a:pPr>
            <a:fld id="{FE494E01-3C1D-481A-8F19-E7C653CAF1E9}" type="slidenum">
              <a:rPr lang="en-US" altLang="en-US" sz="1600" smtClean="0"/>
              <a:pPr>
                <a:buNone/>
              </a:pPr>
              <a:t>15</a:t>
            </a:fld>
            <a:endParaRPr lang="en-US" altLang="en-US" sz="1600" dirty="0"/>
          </a:p>
        </p:txBody>
      </p:sp>
      <p:sp>
        <p:nvSpPr>
          <p:cNvPr id="5" name="Slide 15 title slide" hidden="1"/>
          <p:cNvSpPr>
            <a:spLocks noGrp="1"/>
          </p:cNvSpPr>
          <p:nvPr>
            <p:ph type="title"/>
          </p:nvPr>
        </p:nvSpPr>
        <p:spPr/>
        <p:txBody>
          <a:bodyPr/>
          <a:lstStyle/>
          <a:p>
            <a:r>
              <a:rPr lang="en-US" dirty="0" smtClean="0"/>
              <a:t>Slide 15</a:t>
            </a:r>
            <a:endParaRPr lang="en-US" dirty="0"/>
          </a:p>
        </p:txBody>
      </p:sp>
      <p:sp>
        <p:nvSpPr>
          <p:cNvPr id="38" name="Title 1" title="Disaster Scenario Timeline "/>
          <p:cNvSpPr txBox="1">
            <a:spLocks/>
          </p:cNvSpPr>
          <p:nvPr/>
        </p:nvSpPr>
        <p:spPr bwMode="auto">
          <a:xfrm>
            <a:off x="0" y="0"/>
            <a:ext cx="9144000" cy="1350963"/>
          </a:xfrm>
          <a:prstGeom prst="rect">
            <a:avLst/>
          </a:prstGeom>
          <a:solidFill>
            <a:schemeClr val="tx2">
              <a:lumMod val="75000"/>
              <a:alpha val="82000"/>
            </a:schemeClr>
          </a:solidFill>
          <a:ln w="9525">
            <a:noFill/>
            <a:miter lim="800000"/>
            <a:headEnd/>
            <a:tailEnd/>
          </a:ln>
        </p:spPr>
        <p:txBody>
          <a:bodyPr/>
          <a:lstStyle/>
          <a:p>
            <a:pPr algn="ctr">
              <a:defRPr/>
            </a:pPr>
            <a:endParaRPr lang="en-US" altLang="en-US" sz="3200" b="1" kern="0" dirty="0">
              <a:solidFill>
                <a:schemeClr val="bg1"/>
              </a:solidFill>
              <a:latin typeface="+mn-lt"/>
              <a:cs typeface="ＭＳ Ｐゴシック" pitchFamily="-1" charset="-128"/>
            </a:endParaRPr>
          </a:p>
        </p:txBody>
      </p:sp>
      <p:sp>
        <p:nvSpPr>
          <p:cNvPr id="121857" name="Title 1"/>
          <p:cNvSpPr txBox="1">
            <a:spLocks/>
          </p:cNvSpPr>
          <p:nvPr/>
        </p:nvSpPr>
        <p:spPr bwMode="auto">
          <a:xfrm>
            <a:off x="0" y="0"/>
            <a:ext cx="9144000" cy="1346200"/>
          </a:xfrm>
          <a:prstGeom prst="rect">
            <a:avLst/>
          </a:prstGeom>
          <a:noFill/>
          <a:ln>
            <a:noFill/>
          </a:ln>
          <a:extLst/>
        </p:spPr>
        <p:txBody>
          <a:bodyPr/>
          <a:lstStyle>
            <a:lvl1pPr defTabSz="457200">
              <a:defRPr sz="2200">
                <a:solidFill>
                  <a:schemeClr val="tx1"/>
                </a:solidFill>
                <a:latin typeface="Arial" charset="0"/>
                <a:ea typeface="ＭＳ Ｐゴシック" charset="0"/>
                <a:cs typeface="ＭＳ Ｐゴシック" charset="0"/>
              </a:defRPr>
            </a:lvl1pPr>
            <a:lvl2pPr marL="742950" indent="-285750" defTabSz="457200">
              <a:defRPr sz="2200">
                <a:solidFill>
                  <a:schemeClr val="tx1"/>
                </a:solidFill>
                <a:latin typeface="Arial" charset="0"/>
                <a:ea typeface="ＭＳ Ｐゴシック" charset="0"/>
              </a:defRPr>
            </a:lvl2pPr>
            <a:lvl3pPr marL="1143000" indent="-228600" defTabSz="457200">
              <a:defRPr sz="2200">
                <a:solidFill>
                  <a:schemeClr val="tx1"/>
                </a:solidFill>
                <a:latin typeface="Arial" charset="0"/>
                <a:ea typeface="ＭＳ Ｐゴシック" charset="0"/>
              </a:defRPr>
            </a:lvl3pPr>
            <a:lvl4pPr marL="1600200" indent="-228600" defTabSz="457200">
              <a:defRPr sz="2200">
                <a:solidFill>
                  <a:schemeClr val="tx1"/>
                </a:solidFill>
                <a:latin typeface="Arial" charset="0"/>
                <a:ea typeface="ＭＳ Ｐゴシック" charset="0"/>
              </a:defRPr>
            </a:lvl4pPr>
            <a:lvl5pPr marL="2057400" indent="-228600" defTabSz="457200">
              <a:defRPr sz="2200">
                <a:solidFill>
                  <a:schemeClr val="tx1"/>
                </a:solidFill>
                <a:latin typeface="Arial" charset="0"/>
                <a:ea typeface="ＭＳ Ｐゴシック" charset="0"/>
              </a:defRPr>
            </a:lvl5pPr>
            <a:lvl6pPr marL="2514600" indent="-228600" eaLnBrk="0" fontAlgn="base" hangingPunct="0">
              <a:spcBef>
                <a:spcPct val="50000"/>
              </a:spcBef>
              <a:spcAft>
                <a:spcPct val="0"/>
              </a:spcAft>
              <a:defRPr sz="2200">
                <a:solidFill>
                  <a:schemeClr val="tx1"/>
                </a:solidFill>
                <a:latin typeface="Arial" charset="0"/>
                <a:ea typeface="ＭＳ Ｐゴシック" charset="0"/>
              </a:defRPr>
            </a:lvl6pPr>
            <a:lvl7pPr marL="2971800" indent="-228600" eaLnBrk="0" fontAlgn="base" hangingPunct="0">
              <a:spcBef>
                <a:spcPct val="50000"/>
              </a:spcBef>
              <a:spcAft>
                <a:spcPct val="0"/>
              </a:spcAft>
              <a:defRPr sz="2200">
                <a:solidFill>
                  <a:schemeClr val="tx1"/>
                </a:solidFill>
                <a:latin typeface="Arial" charset="0"/>
                <a:ea typeface="ＭＳ Ｐゴシック" charset="0"/>
              </a:defRPr>
            </a:lvl7pPr>
            <a:lvl8pPr marL="3429000" indent="-228600" eaLnBrk="0" fontAlgn="base" hangingPunct="0">
              <a:spcBef>
                <a:spcPct val="50000"/>
              </a:spcBef>
              <a:spcAft>
                <a:spcPct val="0"/>
              </a:spcAft>
              <a:defRPr sz="2200">
                <a:solidFill>
                  <a:schemeClr val="tx1"/>
                </a:solidFill>
                <a:latin typeface="Arial" charset="0"/>
                <a:ea typeface="ＭＳ Ｐゴシック" charset="0"/>
              </a:defRPr>
            </a:lvl8pPr>
            <a:lvl9pPr marL="3886200" indent="-228600" eaLnBrk="0" fontAlgn="base" hangingPunct="0">
              <a:spcBef>
                <a:spcPct val="50000"/>
              </a:spcBef>
              <a:spcAft>
                <a:spcPct val="0"/>
              </a:spcAft>
              <a:defRPr sz="2200">
                <a:solidFill>
                  <a:schemeClr val="tx1"/>
                </a:solidFill>
                <a:latin typeface="Arial" charset="0"/>
                <a:ea typeface="ＭＳ Ｐゴシック" charset="0"/>
              </a:defRPr>
            </a:lvl9pPr>
          </a:lstStyle>
          <a:p>
            <a:pPr eaLnBrk="1" hangingPunct="1">
              <a:defRPr/>
            </a:pPr>
            <a:endParaRPr lang="en-US" sz="3200" b="1" dirty="0" smtClean="0">
              <a:solidFill>
                <a:schemeClr val="bg1"/>
              </a:solidFill>
              <a:latin typeface="+mn-lt"/>
            </a:endParaRPr>
          </a:p>
          <a:p>
            <a:pPr eaLnBrk="1" hangingPunct="1">
              <a:defRPr/>
            </a:pPr>
            <a:r>
              <a:rPr lang="en-US" sz="3200" b="1" dirty="0" smtClean="0">
                <a:solidFill>
                  <a:schemeClr val="bg1"/>
                </a:solidFill>
                <a:latin typeface="+mn-lt"/>
              </a:rPr>
              <a:t>Disaster Scenario Timeline </a:t>
            </a:r>
          </a:p>
        </p:txBody>
      </p:sp>
      <p:grpSp>
        <p:nvGrpSpPr>
          <p:cNvPr id="46085" name="Group 3" title="Graphic of the Disaster Scenario Timeline"/>
          <p:cNvGrpSpPr>
            <a:grpSpLocks/>
          </p:cNvGrpSpPr>
          <p:nvPr/>
        </p:nvGrpSpPr>
        <p:grpSpPr bwMode="auto">
          <a:xfrm>
            <a:off x="412569" y="1339851"/>
            <a:ext cx="8408987" cy="5427662"/>
            <a:chOff x="37832" y="121920"/>
            <a:chExt cx="6128204" cy="3079393"/>
          </a:xfrm>
        </p:grpSpPr>
        <p:sp>
          <p:nvSpPr>
            <p:cNvPr id="8" name="Rounded Rectangle 7"/>
            <p:cNvSpPr/>
            <p:nvPr/>
          </p:nvSpPr>
          <p:spPr>
            <a:xfrm>
              <a:off x="3907747" y="121920"/>
              <a:ext cx="913380" cy="3079393"/>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ct val="50000"/>
                </a:spcBef>
                <a:defRPr/>
              </a:pPr>
              <a:endParaRPr lang="en-US"/>
            </a:p>
          </p:txBody>
        </p:sp>
        <p:sp>
          <p:nvSpPr>
            <p:cNvPr id="9" name="Rounded Rectangle 8"/>
            <p:cNvSpPr/>
            <p:nvPr/>
          </p:nvSpPr>
          <p:spPr>
            <a:xfrm>
              <a:off x="2922655" y="130026"/>
              <a:ext cx="914639" cy="3061380"/>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ct val="50000"/>
                </a:spcBef>
                <a:defRPr/>
              </a:pPr>
              <a:endParaRPr lang="en-US"/>
            </a:p>
          </p:txBody>
        </p:sp>
        <p:sp>
          <p:nvSpPr>
            <p:cNvPr id="10" name="Rounded Rectangle 9"/>
            <p:cNvSpPr/>
            <p:nvPr/>
          </p:nvSpPr>
          <p:spPr>
            <a:xfrm>
              <a:off x="1955176" y="122820"/>
              <a:ext cx="914638" cy="3078493"/>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ct val="50000"/>
                </a:spcBef>
                <a:defRPr/>
              </a:pPr>
              <a:endParaRPr lang="en-US"/>
            </a:p>
          </p:txBody>
        </p:sp>
        <p:sp>
          <p:nvSpPr>
            <p:cNvPr id="11" name="Rounded Rectangle 10"/>
            <p:cNvSpPr/>
            <p:nvPr/>
          </p:nvSpPr>
          <p:spPr>
            <a:xfrm>
              <a:off x="993988" y="121920"/>
              <a:ext cx="913380" cy="3079393"/>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ct val="50000"/>
                </a:spcBef>
                <a:defRPr/>
              </a:pPr>
              <a:endParaRPr lang="en-US"/>
            </a:p>
          </p:txBody>
        </p:sp>
        <p:sp>
          <p:nvSpPr>
            <p:cNvPr id="12" name="Rounded Rectangle 11"/>
            <p:cNvSpPr/>
            <p:nvPr/>
          </p:nvSpPr>
          <p:spPr>
            <a:xfrm>
              <a:off x="37832" y="121920"/>
              <a:ext cx="914638" cy="3079393"/>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ct val="50000"/>
                </a:spcBef>
                <a:defRPr/>
              </a:pPr>
              <a:endParaRPr lang="en-US"/>
            </a:p>
          </p:txBody>
        </p:sp>
        <p:cxnSp>
          <p:nvCxnSpPr>
            <p:cNvPr id="13" name="Straight Arrow Connector 12"/>
            <p:cNvCxnSpPr/>
            <p:nvPr/>
          </p:nvCxnSpPr>
          <p:spPr>
            <a:xfrm flipV="1">
              <a:off x="871952" y="394823"/>
              <a:ext cx="5294084" cy="7205"/>
            </a:xfrm>
            <a:prstGeom prst="straightConnector1">
              <a:avLst/>
            </a:prstGeom>
            <a:ln w="57150" cmpd="sng">
              <a:solidFill>
                <a:schemeClr val="accent5">
                  <a:lumMod val="50000"/>
                </a:schemeClr>
              </a:solidFill>
              <a:tailEnd type="stealth" w="lg" len="lg"/>
            </a:ln>
            <a:effectLst>
              <a:reflection blurRad="6350" stA="52000" endA="300" endPos="35000" dir="5400000" sy="-100000" algn="bl" rotWithShape="0"/>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3564" y="154347"/>
              <a:ext cx="835342" cy="487304"/>
            </a:xfrm>
            <a:prstGeom prst="roundRect">
              <a:avLst/>
            </a:prstGeom>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Pre-Disaster</a:t>
              </a:r>
              <a:endParaRPr lang="en-US" sz="1400" b="1" dirty="0">
                <a:latin typeface="Arial Narrow" panose="020B0606020202030204" pitchFamily="34" charset="0"/>
              </a:endParaRPr>
            </a:p>
          </p:txBody>
        </p:sp>
        <p:sp>
          <p:nvSpPr>
            <p:cNvPr id="15" name="Rounded Rectangle 14"/>
            <p:cNvSpPr/>
            <p:nvPr/>
          </p:nvSpPr>
          <p:spPr>
            <a:xfrm>
              <a:off x="1020871" y="154347"/>
              <a:ext cx="834084" cy="487304"/>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Occurs</a:t>
              </a:r>
              <a:endParaRPr lang="en-US" sz="1400" b="1" dirty="0">
                <a:latin typeface="Arial Narrow" panose="020B0606020202030204" pitchFamily="34" charset="0"/>
              </a:endParaRPr>
            </a:p>
          </p:txBody>
        </p:sp>
        <p:sp>
          <p:nvSpPr>
            <p:cNvPr id="16" name="Rounded Rectangle 15"/>
            <p:cNvSpPr/>
            <p:nvPr/>
          </p:nvSpPr>
          <p:spPr>
            <a:xfrm>
              <a:off x="1999630" y="154347"/>
              <a:ext cx="834084" cy="487304"/>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Emergency Response</a:t>
              </a:r>
              <a:endParaRPr lang="en-US" sz="1400" b="1" dirty="0">
                <a:latin typeface="Arial Narrow" panose="020B0606020202030204" pitchFamily="34" charset="0"/>
              </a:endParaRPr>
            </a:p>
          </p:txBody>
        </p:sp>
        <p:sp>
          <p:nvSpPr>
            <p:cNvPr id="17" name="Rounded Rectangle 16"/>
            <p:cNvSpPr/>
            <p:nvPr/>
          </p:nvSpPr>
          <p:spPr>
            <a:xfrm>
              <a:off x="2968324" y="154347"/>
              <a:ext cx="835342" cy="487304"/>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Recovery Planning</a:t>
              </a:r>
              <a:endParaRPr lang="en-US" sz="1400" b="1" dirty="0">
                <a:latin typeface="Arial Narrow" panose="020B0606020202030204" pitchFamily="34" charset="0"/>
              </a:endParaRPr>
            </a:p>
          </p:txBody>
        </p:sp>
        <p:sp>
          <p:nvSpPr>
            <p:cNvPr id="18" name="Rounded Rectangle 17"/>
            <p:cNvSpPr/>
            <p:nvPr/>
          </p:nvSpPr>
          <p:spPr>
            <a:xfrm>
              <a:off x="3954631" y="154347"/>
              <a:ext cx="834084" cy="487304"/>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Recovery</a:t>
              </a:r>
              <a:endParaRPr lang="en-US" sz="1400" b="1" dirty="0">
                <a:latin typeface="Arial Narrow" panose="020B0606020202030204" pitchFamily="34" charset="0"/>
              </a:endParaRPr>
            </a:p>
          </p:txBody>
        </p:sp>
        <p:sp>
          <p:nvSpPr>
            <p:cNvPr id="19" name="Rounded Rectangle 18"/>
            <p:cNvSpPr/>
            <p:nvPr/>
          </p:nvSpPr>
          <p:spPr>
            <a:xfrm>
              <a:off x="4934648" y="153446"/>
              <a:ext cx="834083" cy="487303"/>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Restored and More Resilient Community</a:t>
              </a:r>
              <a:endParaRPr lang="en-US" sz="1400" b="1" dirty="0">
                <a:latin typeface="Arial Narrow" panose="020B0606020202030204" pitchFamily="34" charset="0"/>
              </a:endParaRPr>
            </a:p>
          </p:txBody>
        </p:sp>
        <p:sp>
          <p:nvSpPr>
            <p:cNvPr id="20" name="Rectangle 19"/>
            <p:cNvSpPr/>
            <p:nvPr/>
          </p:nvSpPr>
          <p:spPr>
            <a:xfrm>
              <a:off x="51100" y="695117"/>
              <a:ext cx="877824" cy="491155"/>
            </a:xfrm>
            <a:prstGeom prst="rect">
              <a:avLst/>
            </a:prstGeom>
            <a:solidFill>
              <a:schemeClr val="bg2">
                <a:lumMod val="90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b="1" dirty="0" smtClean="0">
                  <a:solidFill>
                    <a:srgbClr val="1F2B5B"/>
                  </a:solidFill>
                  <a:latin typeface="Arial Narrow" panose="020B0606020202030204" pitchFamily="34" charset="0"/>
                  <a:ea typeface="Calibri"/>
                </a:rPr>
                <a:t>UFR MOU </a:t>
              </a:r>
              <a:r>
                <a:rPr lang="en-US" sz="1400" dirty="0">
                  <a:solidFill>
                    <a:srgbClr val="1F2B5B"/>
                  </a:solidFill>
                  <a:latin typeface="Arial Narrow" panose="020B0606020202030204" pitchFamily="34" charset="0"/>
                  <a:ea typeface="Calibri"/>
                </a:rPr>
                <a:t>defines agency </a:t>
              </a:r>
              <a:r>
                <a:rPr lang="en-US" sz="1400" dirty="0" smtClean="0">
                  <a:solidFill>
                    <a:srgbClr val="1F2B5B"/>
                  </a:solidFill>
                  <a:latin typeface="Arial Narrow" panose="020B0606020202030204" pitchFamily="34" charset="0"/>
                  <a:ea typeface="Calibri"/>
                </a:rPr>
                <a:t>roles </a:t>
              </a:r>
              <a:r>
                <a:rPr lang="en-US" sz="1400" dirty="0">
                  <a:solidFill>
                    <a:srgbClr val="1F2B5B"/>
                  </a:solidFill>
                  <a:latin typeface="Arial Narrow" panose="020B0606020202030204" pitchFamily="34" charset="0"/>
                  <a:ea typeface="Calibri"/>
                </a:rPr>
                <a:t>and responsibilities</a:t>
              </a:r>
            </a:p>
          </p:txBody>
        </p:sp>
        <p:sp>
          <p:nvSpPr>
            <p:cNvPr id="21" name="Rectangle 20"/>
            <p:cNvSpPr/>
            <p:nvPr/>
          </p:nvSpPr>
          <p:spPr>
            <a:xfrm>
              <a:off x="51100" y="1276684"/>
              <a:ext cx="885342" cy="542919"/>
            </a:xfrm>
            <a:prstGeom prst="rect">
              <a:avLst/>
            </a:prstGeom>
            <a:solidFill>
              <a:srgbClr val="B9CDE5"/>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dirty="0" smtClean="0">
                  <a:solidFill>
                    <a:srgbClr val="1F2B5B"/>
                  </a:solidFill>
                  <a:latin typeface="Arial Narrow" panose="020B0606020202030204" pitchFamily="34" charset="0"/>
                  <a:ea typeface="Calibri"/>
                </a:rPr>
                <a:t>Formalizing the unification &amp; standardization of EHP requirements</a:t>
              </a:r>
              <a:endParaRPr lang="en-US" sz="1400" dirty="0">
                <a:solidFill>
                  <a:srgbClr val="1F2B5B"/>
                </a:solidFill>
                <a:latin typeface="Arial Narrow" panose="020B0606020202030204" pitchFamily="34" charset="0"/>
                <a:ea typeface="Calibri"/>
              </a:endParaRPr>
            </a:p>
          </p:txBody>
        </p:sp>
        <p:sp>
          <p:nvSpPr>
            <p:cNvPr id="22" name="Rectangle 21"/>
            <p:cNvSpPr/>
            <p:nvPr/>
          </p:nvSpPr>
          <p:spPr>
            <a:xfrm>
              <a:off x="37832" y="2538688"/>
              <a:ext cx="1824869" cy="320040"/>
            </a:xfrm>
            <a:prstGeom prst="rect">
              <a:avLst/>
            </a:prstGeom>
            <a:solidFill>
              <a:schemeClr val="bg2">
                <a:lumMod val="90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spcBef>
                  <a:spcPct val="50000"/>
                </a:spcBef>
                <a:defRPr/>
              </a:pPr>
              <a:r>
                <a:rPr lang="en-US" sz="1400" b="1" dirty="0">
                  <a:solidFill>
                    <a:srgbClr val="1F2B5B"/>
                  </a:solidFill>
                  <a:latin typeface="Arial Narrow" panose="020B0606020202030204" pitchFamily="34" charset="0"/>
                  <a:ea typeface="Calibri"/>
                </a:rPr>
                <a:t>Interagency </a:t>
              </a:r>
              <a:r>
                <a:rPr lang="en-US" sz="1400" b="1" dirty="0" smtClean="0">
                  <a:solidFill>
                    <a:srgbClr val="1F2B5B"/>
                  </a:solidFill>
                  <a:latin typeface="Arial Narrow" panose="020B0606020202030204" pitchFamily="34" charset="0"/>
                  <a:ea typeface="Calibri"/>
                </a:rPr>
                <a:t>agreements</a:t>
              </a:r>
              <a:br>
                <a:rPr lang="en-US" sz="1400" b="1" dirty="0" smtClean="0">
                  <a:solidFill>
                    <a:srgbClr val="1F2B5B"/>
                  </a:solidFill>
                  <a:latin typeface="Arial Narrow" panose="020B0606020202030204" pitchFamily="34" charset="0"/>
                  <a:ea typeface="Calibri"/>
                </a:rPr>
              </a:br>
              <a:r>
                <a:rPr lang="en-US" sz="1400" dirty="0" smtClean="0">
                  <a:solidFill>
                    <a:srgbClr val="1F2B5B"/>
                  </a:solidFill>
                  <a:latin typeface="Arial Narrow" panose="020B0606020202030204" pitchFamily="34" charset="0"/>
                  <a:ea typeface="Calibri"/>
                </a:rPr>
                <a:t>(e.g., </a:t>
              </a:r>
              <a:r>
                <a:rPr lang="en-US" sz="1400" dirty="0">
                  <a:solidFill>
                    <a:srgbClr val="1F2B5B"/>
                  </a:solidFill>
                  <a:latin typeface="Arial Narrow" panose="020B0606020202030204" pitchFamily="34" charset="0"/>
                  <a:ea typeface="Calibri"/>
                </a:rPr>
                <a:t>PPA, </a:t>
              </a:r>
              <a:r>
                <a:rPr lang="en-US" sz="1400" dirty="0" smtClean="0">
                  <a:solidFill>
                    <a:srgbClr val="1F2B5B"/>
                  </a:solidFill>
                  <a:latin typeface="Arial Narrow" panose="020B0606020202030204" pitchFamily="34" charset="0"/>
                  <a:ea typeface="Calibri"/>
                </a:rPr>
                <a:t>Data </a:t>
              </a:r>
              <a:r>
                <a:rPr lang="en-US" sz="1400" dirty="0">
                  <a:solidFill>
                    <a:srgbClr val="1F2B5B"/>
                  </a:solidFill>
                  <a:latin typeface="Arial Narrow" panose="020B0606020202030204" pitchFamily="34" charset="0"/>
                  <a:ea typeface="Calibri"/>
                </a:rPr>
                <a:t>sharing, etc.)</a:t>
              </a:r>
            </a:p>
          </p:txBody>
        </p:sp>
        <p:sp>
          <p:nvSpPr>
            <p:cNvPr id="23" name="Rectangle 22"/>
            <p:cNvSpPr/>
            <p:nvPr/>
          </p:nvSpPr>
          <p:spPr>
            <a:xfrm>
              <a:off x="43091" y="1919837"/>
              <a:ext cx="893673" cy="533116"/>
            </a:xfrm>
            <a:prstGeom prst="rect">
              <a:avLst/>
            </a:prstGeom>
            <a:solidFill>
              <a:schemeClr val="bg2">
                <a:lumMod val="90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endParaRPr lang="en-US" sz="1400" b="1" dirty="0" smtClean="0">
                <a:solidFill>
                  <a:srgbClr val="1F2B5B"/>
                </a:solidFill>
                <a:latin typeface="Arial Narrow" panose="020B0606020202030204" pitchFamily="34" charset="0"/>
                <a:ea typeface="Calibri"/>
              </a:endParaRPr>
            </a:p>
            <a:p>
              <a:pPr>
                <a:lnSpc>
                  <a:spcPct val="80000"/>
                </a:lnSpc>
                <a:spcBef>
                  <a:spcPct val="50000"/>
                </a:spcBef>
                <a:defRPr/>
              </a:pPr>
              <a:r>
                <a:rPr lang="en-US" sz="1400" b="1" dirty="0" smtClean="0">
                  <a:solidFill>
                    <a:srgbClr val="1F2B5B"/>
                  </a:solidFill>
                  <a:latin typeface="Arial Narrow" panose="020B0606020202030204" pitchFamily="34" charset="0"/>
                  <a:ea typeface="Calibri"/>
                </a:rPr>
                <a:t>Federal Disaster Recovery Leadership </a:t>
              </a:r>
              <a:r>
                <a:rPr lang="en-US" sz="1400" b="1" dirty="0">
                  <a:solidFill>
                    <a:srgbClr val="1F2B5B"/>
                  </a:solidFill>
                  <a:latin typeface="Arial Narrow" panose="020B0606020202030204" pitchFamily="34" charset="0"/>
                  <a:ea typeface="Calibri"/>
                </a:rPr>
                <a:t>Training </a:t>
              </a:r>
              <a:r>
                <a:rPr lang="en-US" sz="1400" dirty="0">
                  <a:solidFill>
                    <a:srgbClr val="1F2B5B"/>
                  </a:solidFill>
                  <a:latin typeface="Arial Narrow" panose="020B0606020202030204" pitchFamily="34" charset="0"/>
                  <a:ea typeface="Calibri"/>
                </a:rPr>
                <a:t>for appropriate staff</a:t>
              </a:r>
            </a:p>
            <a:p>
              <a:pPr>
                <a:lnSpc>
                  <a:spcPct val="80000"/>
                </a:lnSpc>
                <a:spcBef>
                  <a:spcPct val="50000"/>
                </a:spcBef>
                <a:defRPr/>
              </a:pPr>
              <a:endParaRPr lang="en-US" sz="1400" b="1" dirty="0">
                <a:solidFill>
                  <a:srgbClr val="1F2B5B"/>
                </a:solidFill>
                <a:latin typeface="Arial Narrow" panose="020B0606020202030204" pitchFamily="34" charset="0"/>
                <a:ea typeface="Calibri"/>
              </a:endParaRPr>
            </a:p>
          </p:txBody>
        </p:sp>
        <p:sp>
          <p:nvSpPr>
            <p:cNvPr id="24" name="Rectangle 23"/>
            <p:cNvSpPr/>
            <p:nvPr/>
          </p:nvSpPr>
          <p:spPr>
            <a:xfrm>
              <a:off x="1978443" y="670558"/>
              <a:ext cx="855271" cy="685800"/>
            </a:xfrm>
            <a:prstGeom prst="rect">
              <a:avLst/>
            </a:prstGeom>
            <a:solidFill>
              <a:srgbClr val="B9CDE5"/>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dirty="0" smtClean="0">
                  <a:solidFill>
                    <a:srgbClr val="1F2B5B"/>
                  </a:solidFill>
                  <a:latin typeface="Arial Narrow" panose="020B0606020202030204" pitchFamily="34" charset="0"/>
                </a:rPr>
                <a:t>Presidential disaster declaration </a:t>
              </a:r>
            </a:p>
            <a:p>
              <a:pPr>
                <a:lnSpc>
                  <a:spcPct val="80000"/>
                </a:lnSpc>
                <a:spcBef>
                  <a:spcPct val="50000"/>
                </a:spcBef>
                <a:defRPr/>
              </a:pPr>
              <a:r>
                <a:rPr lang="en-US" sz="1400" dirty="0" smtClean="0">
                  <a:solidFill>
                    <a:srgbClr val="1F2B5B"/>
                  </a:solidFill>
                  <a:latin typeface="Arial Narrow" panose="020B0606020202030204" pitchFamily="34" charset="0"/>
                </a:rPr>
                <a:t>(EHP review requirements triggered)</a:t>
              </a:r>
              <a:endParaRPr lang="en-US" sz="1400" dirty="0">
                <a:solidFill>
                  <a:srgbClr val="1F2B5B"/>
                </a:solidFill>
                <a:latin typeface="Arial Narrow" panose="020B0606020202030204" pitchFamily="34" charset="0"/>
              </a:endParaRPr>
            </a:p>
          </p:txBody>
        </p:sp>
        <p:sp>
          <p:nvSpPr>
            <p:cNvPr id="25" name="Rectangle 24"/>
            <p:cNvSpPr/>
            <p:nvPr/>
          </p:nvSpPr>
          <p:spPr>
            <a:xfrm>
              <a:off x="2933700" y="673202"/>
              <a:ext cx="877824" cy="655153"/>
            </a:xfrm>
            <a:prstGeom prst="rect">
              <a:avLst/>
            </a:prstGeom>
            <a:solidFill>
              <a:schemeClr val="bg2">
                <a:lumMod val="90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dirty="0" smtClean="0">
                  <a:solidFill>
                    <a:srgbClr val="1F2B5B"/>
                  </a:solidFill>
                  <a:latin typeface="Arial Narrow" panose="020B0606020202030204" pitchFamily="34" charset="0"/>
                </a:rPr>
                <a:t>Interagency forms and data collection simplify reviews </a:t>
              </a:r>
              <a:br>
                <a:rPr lang="en-US" sz="1400" dirty="0" smtClean="0">
                  <a:solidFill>
                    <a:srgbClr val="1F2B5B"/>
                  </a:solidFill>
                  <a:latin typeface="Arial Narrow" panose="020B0606020202030204" pitchFamily="34" charset="0"/>
                </a:rPr>
              </a:br>
              <a:r>
                <a:rPr lang="en-US" sz="1400" dirty="0" smtClean="0">
                  <a:solidFill>
                    <a:srgbClr val="1F2B5B"/>
                  </a:solidFill>
                  <a:latin typeface="Arial Narrow" panose="020B0606020202030204" pitchFamily="34" charset="0"/>
                </a:rPr>
                <a:t>(e.g., </a:t>
              </a:r>
              <a:r>
                <a:rPr lang="en-US" sz="1400" b="1" dirty="0">
                  <a:solidFill>
                    <a:srgbClr val="1F2B5B"/>
                  </a:solidFill>
                  <a:latin typeface="Arial Narrow" panose="020B0606020202030204" pitchFamily="34" charset="0"/>
                </a:rPr>
                <a:t>FEMA/HUD </a:t>
              </a:r>
              <a:r>
                <a:rPr lang="en-US" sz="1400" b="1" dirty="0" smtClean="0">
                  <a:solidFill>
                    <a:srgbClr val="1F2B5B"/>
                  </a:solidFill>
                  <a:latin typeface="Arial Narrow" panose="020B0606020202030204" pitchFamily="34" charset="0"/>
                </a:rPr>
                <a:t>checklist) </a:t>
              </a:r>
              <a:endParaRPr lang="en-US" sz="1400" dirty="0">
                <a:solidFill>
                  <a:srgbClr val="1F2B5B"/>
                </a:solidFill>
                <a:latin typeface="Arial Narrow" panose="020B0606020202030204" pitchFamily="34" charset="0"/>
              </a:endParaRPr>
            </a:p>
          </p:txBody>
        </p:sp>
        <p:sp>
          <p:nvSpPr>
            <p:cNvPr id="26" name="Rectangle 25"/>
            <p:cNvSpPr/>
            <p:nvPr/>
          </p:nvSpPr>
          <p:spPr>
            <a:xfrm>
              <a:off x="2946799" y="1396588"/>
              <a:ext cx="877824" cy="640154"/>
            </a:xfrm>
            <a:prstGeom prst="rect">
              <a:avLst/>
            </a:prstGeom>
            <a:solidFill>
              <a:schemeClr val="bg2">
                <a:lumMod val="90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b="1" dirty="0" smtClean="0">
                  <a:solidFill>
                    <a:srgbClr val="1F2B5B"/>
                  </a:solidFill>
                  <a:latin typeface="Arial Narrow" panose="020B0606020202030204" pitchFamily="34" charset="0"/>
                </a:rPr>
                <a:t>Practitioner Guidance </a:t>
              </a:r>
              <a:r>
                <a:rPr lang="en-US" sz="1400" dirty="0" smtClean="0">
                  <a:solidFill>
                    <a:srgbClr val="1F2B5B"/>
                  </a:solidFill>
                  <a:latin typeface="Arial Narrow" panose="020B0606020202030204" pitchFamily="34" charset="0"/>
                </a:rPr>
                <a:t>helps with efficient and informed impacts analysis and better decisions</a:t>
              </a:r>
              <a:endParaRPr lang="en-US" sz="1400" dirty="0">
                <a:solidFill>
                  <a:srgbClr val="1F2B5B"/>
                </a:solidFill>
                <a:latin typeface="Arial Narrow" panose="020B0606020202030204" pitchFamily="34" charset="0"/>
              </a:endParaRPr>
            </a:p>
          </p:txBody>
        </p:sp>
        <p:sp>
          <p:nvSpPr>
            <p:cNvPr id="27" name="Rectangle 26"/>
            <p:cNvSpPr/>
            <p:nvPr/>
          </p:nvSpPr>
          <p:spPr>
            <a:xfrm>
              <a:off x="2941320" y="2133519"/>
              <a:ext cx="877824" cy="320042"/>
            </a:xfrm>
            <a:prstGeom prst="rect">
              <a:avLst/>
            </a:prstGeom>
            <a:solidFill>
              <a:schemeClr val="bg2">
                <a:lumMod val="90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b="1" dirty="0" smtClean="0">
                  <a:solidFill>
                    <a:srgbClr val="1F2B5B"/>
                  </a:solidFill>
                  <a:latin typeface="Arial Narrow" panose="020B0606020202030204" pitchFamily="34" charset="0"/>
                </a:rPr>
                <a:t>Disaster-specific MOUs </a:t>
              </a:r>
              <a:r>
                <a:rPr lang="en-US" sz="1400" dirty="0" smtClean="0">
                  <a:solidFill>
                    <a:srgbClr val="1F2B5B"/>
                  </a:solidFill>
                  <a:latin typeface="Arial Narrow" panose="020B0606020202030204" pitchFamily="34" charset="0"/>
                </a:rPr>
                <a:t>adopted</a:t>
              </a:r>
              <a:endParaRPr lang="en-US" sz="1400" dirty="0">
                <a:solidFill>
                  <a:srgbClr val="1F2B5B"/>
                </a:solidFill>
                <a:latin typeface="Arial Narrow" panose="020B0606020202030204" pitchFamily="34" charset="0"/>
              </a:endParaRPr>
            </a:p>
          </p:txBody>
        </p:sp>
        <p:sp>
          <p:nvSpPr>
            <p:cNvPr id="28" name="Rectangle 27"/>
            <p:cNvSpPr/>
            <p:nvPr/>
          </p:nvSpPr>
          <p:spPr>
            <a:xfrm>
              <a:off x="3937593" y="1276684"/>
              <a:ext cx="877824" cy="320435"/>
            </a:xfrm>
            <a:prstGeom prst="rect">
              <a:avLst/>
            </a:prstGeom>
            <a:solidFill>
              <a:srgbClr val="B9CDE5"/>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dirty="0" smtClean="0">
                  <a:solidFill>
                    <a:srgbClr val="1F2B5B"/>
                  </a:solidFill>
                  <a:latin typeface="Arial Narrow" panose="020B0606020202030204" pitchFamily="34" charset="0"/>
                </a:rPr>
                <a:t>Proposed project or Grant application</a:t>
              </a:r>
              <a:endParaRPr lang="en-US" sz="1400" dirty="0">
                <a:solidFill>
                  <a:srgbClr val="1F2B5B"/>
                </a:solidFill>
                <a:latin typeface="Arial Narrow" panose="020B0606020202030204" pitchFamily="34" charset="0"/>
              </a:endParaRPr>
            </a:p>
          </p:txBody>
        </p:sp>
        <p:sp>
          <p:nvSpPr>
            <p:cNvPr id="29" name="Rectangle 28"/>
            <p:cNvSpPr/>
            <p:nvPr/>
          </p:nvSpPr>
          <p:spPr>
            <a:xfrm>
              <a:off x="3932536" y="1671232"/>
              <a:ext cx="877824" cy="241363"/>
            </a:xfrm>
            <a:prstGeom prst="rect">
              <a:avLst/>
            </a:prstGeom>
            <a:solidFill>
              <a:srgbClr val="B9CDE5"/>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dirty="0" smtClean="0">
                  <a:solidFill>
                    <a:srgbClr val="055D91"/>
                  </a:solidFill>
                  <a:latin typeface="Arial Narrow" panose="020B0606020202030204" pitchFamily="34" charset="0"/>
                </a:rPr>
                <a:t>I</a:t>
              </a:r>
              <a:r>
                <a:rPr lang="en-US" sz="1400" dirty="0" smtClean="0">
                  <a:solidFill>
                    <a:srgbClr val="1F2B5B"/>
                  </a:solidFill>
                  <a:latin typeface="Arial Narrow" panose="020B0606020202030204" pitchFamily="34" charset="0"/>
                </a:rPr>
                <a:t>nitial eligibility determination</a:t>
              </a:r>
              <a:endParaRPr lang="en-US" sz="1400" dirty="0">
                <a:solidFill>
                  <a:srgbClr val="1F2B5B"/>
                </a:solidFill>
                <a:latin typeface="Arial Narrow" panose="020B0606020202030204" pitchFamily="34" charset="0"/>
              </a:endParaRPr>
            </a:p>
          </p:txBody>
        </p:sp>
        <p:sp>
          <p:nvSpPr>
            <p:cNvPr id="30" name="Rectangle 29"/>
            <p:cNvSpPr/>
            <p:nvPr/>
          </p:nvSpPr>
          <p:spPr>
            <a:xfrm>
              <a:off x="3937593" y="1973556"/>
              <a:ext cx="877824" cy="171750"/>
            </a:xfrm>
            <a:prstGeom prst="rect">
              <a:avLst/>
            </a:prstGeom>
            <a:solidFill>
              <a:srgbClr val="B9CDE5"/>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dirty="0" smtClean="0">
                  <a:solidFill>
                    <a:srgbClr val="1F2B5B"/>
                  </a:solidFill>
                  <a:latin typeface="Arial Narrow" panose="020B0606020202030204" pitchFamily="34" charset="0"/>
                </a:rPr>
                <a:t>Impacts analysis</a:t>
              </a:r>
              <a:endParaRPr lang="en-US" sz="1400" dirty="0">
                <a:solidFill>
                  <a:srgbClr val="1F2B5B"/>
                </a:solidFill>
                <a:latin typeface="Arial Narrow" panose="020B0606020202030204" pitchFamily="34" charset="0"/>
              </a:endParaRPr>
            </a:p>
          </p:txBody>
        </p:sp>
        <p:sp>
          <p:nvSpPr>
            <p:cNvPr id="31" name="Rectangle 30"/>
            <p:cNvSpPr/>
            <p:nvPr/>
          </p:nvSpPr>
          <p:spPr>
            <a:xfrm>
              <a:off x="3937593" y="2224563"/>
              <a:ext cx="877824" cy="151560"/>
            </a:xfrm>
            <a:prstGeom prst="rect">
              <a:avLst/>
            </a:prstGeom>
            <a:solidFill>
              <a:srgbClr val="B9CDE5"/>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dirty="0" smtClean="0">
                  <a:solidFill>
                    <a:srgbClr val="1F2B5B"/>
                  </a:solidFill>
                  <a:latin typeface="Arial Narrow" panose="020B0606020202030204" pitchFamily="34" charset="0"/>
                </a:rPr>
                <a:t>Decision</a:t>
              </a:r>
              <a:endParaRPr lang="en-US" sz="1400" dirty="0">
                <a:solidFill>
                  <a:srgbClr val="1F2B5B"/>
                </a:solidFill>
                <a:latin typeface="Arial Narrow" panose="020B0606020202030204" pitchFamily="34" charset="0"/>
              </a:endParaRPr>
            </a:p>
          </p:txBody>
        </p:sp>
        <p:sp>
          <p:nvSpPr>
            <p:cNvPr id="32" name="Rectangle 31"/>
            <p:cNvSpPr/>
            <p:nvPr/>
          </p:nvSpPr>
          <p:spPr>
            <a:xfrm>
              <a:off x="3922543" y="2682784"/>
              <a:ext cx="883788" cy="164303"/>
            </a:xfrm>
            <a:prstGeom prst="rect">
              <a:avLst/>
            </a:prstGeom>
            <a:solidFill>
              <a:srgbClr val="B9CDE5"/>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dirty="0" smtClean="0">
                  <a:solidFill>
                    <a:srgbClr val="1F2B5B"/>
                  </a:solidFill>
                  <a:latin typeface="Arial Narrow" panose="020B0606020202030204" pitchFamily="34" charset="0"/>
                </a:rPr>
                <a:t>Funds to grantee</a:t>
              </a:r>
              <a:endParaRPr lang="en-US" sz="1400" dirty="0">
                <a:solidFill>
                  <a:srgbClr val="1F2B5B"/>
                </a:solidFill>
                <a:latin typeface="Arial Narrow" panose="020B0606020202030204" pitchFamily="34" charset="0"/>
              </a:endParaRPr>
            </a:p>
          </p:txBody>
        </p:sp>
        <p:sp>
          <p:nvSpPr>
            <p:cNvPr id="33" name="Rectangle 32"/>
            <p:cNvSpPr/>
            <p:nvPr/>
          </p:nvSpPr>
          <p:spPr>
            <a:xfrm>
              <a:off x="3931629" y="2464403"/>
              <a:ext cx="877824" cy="148570"/>
            </a:xfrm>
            <a:prstGeom prst="rect">
              <a:avLst/>
            </a:prstGeom>
            <a:solidFill>
              <a:srgbClr val="B9CDE5"/>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dirty="0" smtClean="0">
                  <a:solidFill>
                    <a:srgbClr val="1F2B5B"/>
                  </a:solidFill>
                  <a:latin typeface="Arial Narrow" panose="020B0606020202030204" pitchFamily="34" charset="0"/>
                </a:rPr>
                <a:t>Permits</a:t>
              </a:r>
              <a:endParaRPr lang="en-US" sz="1400" dirty="0">
                <a:solidFill>
                  <a:srgbClr val="1F2B5B"/>
                </a:solidFill>
                <a:latin typeface="Arial Narrow" panose="020B0606020202030204" pitchFamily="34" charset="0"/>
              </a:endParaRPr>
            </a:p>
          </p:txBody>
        </p:sp>
        <p:sp>
          <p:nvSpPr>
            <p:cNvPr id="34" name="Rectangle 33"/>
            <p:cNvSpPr/>
            <p:nvPr/>
          </p:nvSpPr>
          <p:spPr>
            <a:xfrm>
              <a:off x="3932536" y="704034"/>
              <a:ext cx="877824" cy="482238"/>
            </a:xfrm>
            <a:prstGeom prst="rect">
              <a:avLst/>
            </a:prstGeom>
            <a:solidFill>
              <a:srgbClr val="B9CDE5"/>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dirty="0" smtClean="0">
                  <a:solidFill>
                    <a:srgbClr val="1F2B5B"/>
                  </a:solidFill>
                  <a:latin typeface="Arial Narrow" panose="020B0606020202030204" pitchFamily="34" charset="0"/>
                </a:rPr>
                <a:t>RSF teams deploy to support the recovery mission</a:t>
              </a:r>
              <a:endParaRPr lang="en-US" sz="1400" dirty="0">
                <a:solidFill>
                  <a:srgbClr val="1F2B5B"/>
                </a:solidFill>
                <a:latin typeface="Arial Narrow" panose="020B0606020202030204" pitchFamily="34" charset="0"/>
              </a:endParaRPr>
            </a:p>
          </p:txBody>
        </p:sp>
        <p:sp>
          <p:nvSpPr>
            <p:cNvPr id="35" name="Rectangle 34"/>
            <p:cNvSpPr/>
            <p:nvPr/>
          </p:nvSpPr>
          <p:spPr>
            <a:xfrm>
              <a:off x="57443" y="2897658"/>
              <a:ext cx="1832220" cy="228600"/>
            </a:xfrm>
            <a:prstGeom prst="rect">
              <a:avLst/>
            </a:prstGeom>
            <a:solidFill>
              <a:schemeClr val="bg2">
                <a:lumMod val="90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b="1" dirty="0" smtClean="0">
                  <a:solidFill>
                    <a:srgbClr val="1F2B5B"/>
                  </a:solidFill>
                  <a:latin typeface="Arial Narrow" panose="020B0606020202030204" pitchFamily="34" charset="0"/>
                  <a:ea typeface="Calibri"/>
                </a:rPr>
                <a:t>UFR Advisor Training </a:t>
              </a:r>
              <a:r>
                <a:rPr lang="en-US" sz="1400" dirty="0" smtClean="0">
                  <a:solidFill>
                    <a:srgbClr val="1F2B5B"/>
                  </a:solidFill>
                  <a:latin typeface="Arial Narrow" panose="020B0606020202030204" pitchFamily="34" charset="0"/>
                  <a:ea typeface="Calibri"/>
                </a:rPr>
                <a:t>for appropriate staff</a:t>
              </a:r>
              <a:endParaRPr lang="en-US" sz="1400" dirty="0">
                <a:solidFill>
                  <a:srgbClr val="1F2B5B"/>
                </a:solidFill>
                <a:latin typeface="Arial Narrow" panose="020B0606020202030204" pitchFamily="34" charset="0"/>
                <a:ea typeface="Calibri"/>
              </a:endParaRPr>
            </a:p>
          </p:txBody>
        </p:sp>
        <p:sp>
          <p:nvSpPr>
            <p:cNvPr id="36" name="Rectangle 35"/>
            <p:cNvSpPr/>
            <p:nvPr/>
          </p:nvSpPr>
          <p:spPr>
            <a:xfrm>
              <a:off x="2940642" y="2551897"/>
              <a:ext cx="877824" cy="525468"/>
            </a:xfrm>
            <a:prstGeom prst="rect">
              <a:avLst/>
            </a:prstGeom>
            <a:solidFill>
              <a:schemeClr val="bg2">
                <a:lumMod val="90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 tIns="18288" rIns="27432" bIns="18288"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80000"/>
                </a:lnSpc>
                <a:spcBef>
                  <a:spcPct val="50000"/>
                </a:spcBef>
                <a:defRPr/>
              </a:pPr>
              <a:r>
                <a:rPr lang="en-US" sz="1400" b="1" dirty="0" smtClean="0">
                  <a:solidFill>
                    <a:srgbClr val="1F2B5B"/>
                  </a:solidFill>
                  <a:latin typeface="Arial Narrow" panose="020B0606020202030204" pitchFamily="34" charset="0"/>
                </a:rPr>
                <a:t>Applicant Guidance </a:t>
              </a:r>
              <a:r>
                <a:rPr lang="en-US" sz="1400" dirty="0" smtClean="0">
                  <a:solidFill>
                    <a:srgbClr val="1F2B5B"/>
                  </a:solidFill>
                  <a:latin typeface="Arial Narrow" panose="020B0606020202030204" pitchFamily="34" charset="0"/>
                </a:rPr>
                <a:t>informs </a:t>
              </a:r>
              <a:r>
                <a:rPr lang="en-US" sz="1400" spc="-20" dirty="0" smtClean="0">
                  <a:solidFill>
                    <a:srgbClr val="1F2B5B"/>
                  </a:solidFill>
                  <a:latin typeface="Arial Narrow" panose="020B0606020202030204" pitchFamily="34" charset="0"/>
                </a:rPr>
                <a:t>permit applications </a:t>
              </a:r>
              <a:r>
                <a:rPr lang="en-US" sz="1400" dirty="0" smtClean="0">
                  <a:solidFill>
                    <a:srgbClr val="1F2B5B"/>
                  </a:solidFill>
                  <a:latin typeface="Arial Narrow" panose="020B0606020202030204" pitchFamily="34" charset="0"/>
                </a:rPr>
                <a:t>and compliance</a:t>
              </a:r>
              <a:endParaRPr lang="en-US" sz="1400" dirty="0">
                <a:solidFill>
                  <a:srgbClr val="1F2B5B"/>
                </a:solidFill>
                <a:latin typeface="Arial Narrow" panose="020B0606020202030204" pitchFamily="34" charset="0"/>
              </a:endParaRP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title="Photo of Bannack State Park, Montan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75" y="149225"/>
            <a:ext cx="8966200" cy="665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0813" y="0"/>
            <a:ext cx="8524875"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pPr>
              <a:defRPr/>
            </a:pPr>
            <a:r>
              <a:rPr lang="en-US" sz="4000" b="1" dirty="0">
                <a:solidFill>
                  <a:schemeClr val="bg1"/>
                </a:solidFill>
              </a:rPr>
              <a:t>Disaster Scenario </a:t>
            </a:r>
            <a:r>
              <a:rPr lang="en-US" sz="4000" b="1" dirty="0" smtClean="0">
                <a:solidFill>
                  <a:schemeClr val="bg1"/>
                </a:solidFill>
              </a:rPr>
              <a:t>1: Annual Seasonal Flooding</a:t>
            </a:r>
            <a:endParaRPr lang="en-US" sz="4000" dirty="0">
              <a:solidFill>
                <a:schemeClr val="bg1"/>
              </a:solidFill>
            </a:endParaRPr>
          </a:p>
        </p:txBody>
      </p:sp>
      <p:sp>
        <p:nvSpPr>
          <p:cNvPr id="48132" name="TextBox 3" descr="Aftermath of July 2013 in Bannack State Park, Montana. (photo credit Carl Davis/ U.S.  Forest Service) &#10;" title="Photo of aftermath in Bannack State Park, Montana"/>
          <p:cNvSpPr txBox="1">
            <a:spLocks noChangeArrowheads="1"/>
          </p:cNvSpPr>
          <p:nvPr/>
        </p:nvSpPr>
        <p:spPr bwMode="auto">
          <a:xfrm>
            <a:off x="152400" y="6223000"/>
            <a:ext cx="887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400" b="1" dirty="0">
                <a:solidFill>
                  <a:schemeClr val="bg1"/>
                </a:solidFill>
                <a:cs typeface="Arial" panose="020B0604020202020204" pitchFamily="34" charset="0"/>
              </a:rPr>
              <a:t>Aftermath of July 2013 in Bannack State Park, Montana. (photo credit Carl Davis/ U.S.  Forest Service) </a:t>
            </a:r>
            <a:endParaRPr lang="en-US" altLang="en-US" sz="2200" b="1" dirty="0">
              <a:solidFill>
                <a:schemeClr val="tx1"/>
              </a:solidFill>
              <a:cs typeface="Arial" panose="020B0604020202020204" pitchFamily="34" charset="0"/>
            </a:endParaRPr>
          </a:p>
        </p:txBody>
      </p:sp>
      <p:sp>
        <p:nvSpPr>
          <p:cNvPr id="48133" name="Slide Number Placeholder 4"/>
          <p:cNvSpPr>
            <a:spLocks noGrp="1"/>
          </p:cNvSpPr>
          <p:nvPr>
            <p:ph type="sldNum" sz="quarter" idx="12"/>
          </p:nvPr>
        </p:nvSpPr>
        <p:spPr>
          <a:xfrm>
            <a:off x="6938963" y="6519863"/>
            <a:ext cx="2133600" cy="33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CFC0B8FC-B905-4A6F-8C17-2A5194EDE954}" type="slidenum">
              <a:rPr lang="en-US" altLang="en-US" sz="1600">
                <a:solidFill>
                  <a:schemeClr val="bg1"/>
                </a:solidFill>
              </a:rPr>
              <a:pPr>
                <a:spcBef>
                  <a:spcPct val="0"/>
                </a:spcBef>
                <a:buFontTx/>
                <a:buNone/>
              </a:pPr>
              <a:t>16</a:t>
            </a:fld>
            <a:endParaRPr lang="en-US" altLang="en-US" sz="1600">
              <a:solidFill>
                <a:schemeClr val="bg1"/>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18E48FA0-D14B-439F-9BAF-5601EF541FD3}" type="slidenum">
              <a:rPr lang="en-US" altLang="en-US" sz="1600"/>
              <a:pPr>
                <a:spcBef>
                  <a:spcPct val="0"/>
                </a:spcBef>
                <a:buFontTx/>
                <a:buNone/>
              </a:pPr>
              <a:t>17</a:t>
            </a:fld>
            <a:endParaRPr lang="en-US" altLang="en-US" sz="1600"/>
          </a:p>
        </p:txBody>
      </p:sp>
      <p:sp>
        <p:nvSpPr>
          <p:cNvPr id="50179" name="Title 1"/>
          <p:cNvSpPr>
            <a:spLocks noGrp="1"/>
          </p:cNvSpPr>
          <p:nvPr>
            <p:ph type="title"/>
          </p:nvPr>
        </p:nvSpPr>
        <p:spPr>
          <a:xfrm>
            <a:off x="0" y="0"/>
            <a:ext cx="9144000" cy="1354138"/>
          </a:xfrm>
        </p:spPr>
        <p:txBody>
          <a:bodyPr/>
          <a:lstStyle/>
          <a:p>
            <a:r>
              <a:rPr lang="en-US" altLang="en-US" sz="3200" b="1" smtClean="0">
                <a:solidFill>
                  <a:schemeClr val="bg1"/>
                </a:solidFill>
                <a:ea typeface="ＭＳ Ｐゴシック" panose="020B0600070205080204" pitchFamily="34" charset="-128"/>
              </a:rPr>
              <a:t/>
            </a:r>
            <a:br>
              <a:rPr lang="en-US" altLang="en-US" sz="3200" b="1" smtClean="0">
                <a:solidFill>
                  <a:schemeClr val="bg1"/>
                </a:solidFill>
                <a:ea typeface="ＭＳ Ｐゴシック" panose="020B0600070205080204" pitchFamily="34" charset="-128"/>
              </a:rPr>
            </a:br>
            <a:r>
              <a:rPr lang="en-US" altLang="en-US" sz="3200" b="1" smtClean="0">
                <a:solidFill>
                  <a:schemeClr val="bg1"/>
                </a:solidFill>
                <a:ea typeface="ＭＳ Ｐゴシック" panose="020B0600070205080204" pitchFamily="34" charset="-128"/>
              </a:rPr>
              <a:t>Annual Seasonal Flooding: Disaster Overview </a:t>
            </a:r>
          </a:p>
        </p:txBody>
      </p:sp>
      <p:sp>
        <p:nvSpPr>
          <p:cNvPr id="3" name="Text Placeholder 2"/>
          <p:cNvSpPr>
            <a:spLocks noGrp="1"/>
          </p:cNvSpPr>
          <p:nvPr>
            <p:ph type="body" idx="4294967295"/>
          </p:nvPr>
        </p:nvSpPr>
        <p:spPr>
          <a:xfrm>
            <a:off x="166688" y="1377950"/>
            <a:ext cx="4303712" cy="4979988"/>
          </a:xfrm>
        </p:spPr>
        <p:txBody>
          <a:bodyPr>
            <a:normAutofit fontScale="25000" lnSpcReduction="20000"/>
          </a:bodyPr>
          <a:lstStyle/>
          <a:p>
            <a:pPr marL="0" indent="0">
              <a:spcBef>
                <a:spcPts val="0"/>
              </a:spcBef>
              <a:spcAft>
                <a:spcPts val="0"/>
              </a:spcAft>
              <a:buFont typeface="Wingdings" charset="0"/>
              <a:buNone/>
              <a:defRPr/>
            </a:pPr>
            <a:r>
              <a:rPr lang="en-US" sz="8000" b="1" dirty="0" smtClean="0">
                <a:solidFill>
                  <a:schemeClr val="tx2">
                    <a:lumMod val="75000"/>
                  </a:schemeClr>
                </a:solidFill>
              </a:rPr>
              <a:t>The event</a:t>
            </a:r>
            <a:r>
              <a:rPr lang="en-US" sz="8000" dirty="0" smtClean="0">
                <a:solidFill>
                  <a:schemeClr val="tx2">
                    <a:lumMod val="75000"/>
                  </a:schemeClr>
                </a:solidFill>
              </a:rPr>
              <a:t>: </a:t>
            </a:r>
          </a:p>
          <a:p>
            <a:pPr>
              <a:spcBef>
                <a:spcPts val="0"/>
              </a:spcBef>
              <a:spcAft>
                <a:spcPts val="0"/>
              </a:spcAft>
              <a:buFont typeface="Wingdings" charset="0"/>
              <a:buChar char="§"/>
              <a:defRPr/>
            </a:pPr>
            <a:r>
              <a:rPr lang="en-US" sz="8000" dirty="0" smtClean="0">
                <a:solidFill>
                  <a:schemeClr val="tx2">
                    <a:lumMod val="75000"/>
                  </a:schemeClr>
                </a:solidFill>
              </a:rPr>
              <a:t>Warm spring temperatures in Montana</a:t>
            </a:r>
          </a:p>
          <a:p>
            <a:pPr>
              <a:lnSpc>
                <a:spcPct val="120000"/>
              </a:lnSpc>
              <a:spcBef>
                <a:spcPts val="0"/>
              </a:spcBef>
              <a:spcAft>
                <a:spcPts val="0"/>
              </a:spcAft>
              <a:buFont typeface="Wingdings" charset="0"/>
              <a:buChar char="§"/>
              <a:defRPr/>
            </a:pPr>
            <a:r>
              <a:rPr lang="en-US" sz="8000" dirty="0" smtClean="0">
                <a:solidFill>
                  <a:schemeClr val="tx2">
                    <a:lumMod val="75000"/>
                  </a:schemeClr>
                </a:solidFill>
              </a:rPr>
              <a:t>Heavy rain and wind from spring thunderstorms</a:t>
            </a:r>
          </a:p>
          <a:p>
            <a:pPr>
              <a:lnSpc>
                <a:spcPct val="120000"/>
              </a:lnSpc>
              <a:spcBef>
                <a:spcPts val="0"/>
              </a:spcBef>
              <a:spcAft>
                <a:spcPts val="0"/>
              </a:spcAft>
              <a:buFont typeface="Wingdings" charset="0"/>
              <a:buChar char="§"/>
              <a:defRPr/>
            </a:pPr>
            <a:r>
              <a:rPr lang="en-US" sz="8000" dirty="0" smtClean="0">
                <a:solidFill>
                  <a:schemeClr val="tx2">
                    <a:lumMod val="75000"/>
                  </a:schemeClr>
                </a:solidFill>
              </a:rPr>
              <a:t>Small scale flooding</a:t>
            </a:r>
          </a:p>
          <a:p>
            <a:pPr>
              <a:lnSpc>
                <a:spcPct val="120000"/>
              </a:lnSpc>
              <a:spcBef>
                <a:spcPts val="0"/>
              </a:spcBef>
              <a:spcAft>
                <a:spcPts val="0"/>
              </a:spcAft>
              <a:buFont typeface="Wingdings" charset="0"/>
              <a:buChar char="§"/>
              <a:defRPr/>
            </a:pPr>
            <a:r>
              <a:rPr lang="en-US" sz="8000" dirty="0" smtClean="0">
                <a:solidFill>
                  <a:schemeClr val="tx2">
                    <a:lumMod val="75000"/>
                  </a:schemeClr>
                </a:solidFill>
              </a:rPr>
              <a:t>Exceeds capacity of state and local governments</a:t>
            </a:r>
            <a:endParaRPr lang="en-US" sz="8000" dirty="0">
              <a:solidFill>
                <a:schemeClr val="tx2">
                  <a:lumMod val="75000"/>
                </a:schemeClr>
              </a:solidFill>
            </a:endParaRPr>
          </a:p>
          <a:p>
            <a:pPr>
              <a:lnSpc>
                <a:spcPct val="120000"/>
              </a:lnSpc>
              <a:spcBef>
                <a:spcPts val="0"/>
              </a:spcBef>
              <a:spcAft>
                <a:spcPts val="0"/>
              </a:spcAft>
              <a:buFont typeface="Wingdings" charset="0"/>
              <a:buChar char="§"/>
              <a:defRPr/>
            </a:pPr>
            <a:r>
              <a:rPr lang="en-US" sz="8000" dirty="0" smtClean="0">
                <a:solidFill>
                  <a:schemeClr val="tx2">
                    <a:lumMod val="75000"/>
                  </a:schemeClr>
                </a:solidFill>
              </a:rPr>
              <a:t>Results in a Presidential disaster declaration </a:t>
            </a:r>
            <a:endParaRPr lang="en-US" sz="8000" b="1" dirty="0" smtClean="0">
              <a:solidFill>
                <a:schemeClr val="tx2">
                  <a:lumMod val="75000"/>
                </a:schemeClr>
              </a:solidFill>
            </a:endParaRPr>
          </a:p>
          <a:p>
            <a:pPr marL="0" indent="0">
              <a:lnSpc>
                <a:spcPct val="120000"/>
              </a:lnSpc>
              <a:spcBef>
                <a:spcPts val="0"/>
              </a:spcBef>
              <a:spcAft>
                <a:spcPts val="0"/>
              </a:spcAft>
              <a:buFont typeface="Wingdings" charset="0"/>
              <a:buNone/>
              <a:defRPr/>
            </a:pPr>
            <a:r>
              <a:rPr lang="en-US" sz="8000" b="1" dirty="0" smtClean="0">
                <a:solidFill>
                  <a:schemeClr val="tx2">
                    <a:lumMod val="75000"/>
                  </a:schemeClr>
                </a:solidFill>
              </a:rPr>
              <a:t>Agencies involved:</a:t>
            </a:r>
          </a:p>
          <a:p>
            <a:pPr>
              <a:lnSpc>
                <a:spcPct val="120000"/>
              </a:lnSpc>
              <a:spcBef>
                <a:spcPts val="0"/>
              </a:spcBef>
              <a:spcAft>
                <a:spcPts val="0"/>
              </a:spcAft>
              <a:buFont typeface="Wingdings" charset="0"/>
              <a:buChar char="§"/>
              <a:defRPr/>
            </a:pPr>
            <a:r>
              <a:rPr lang="en-US" sz="8000" dirty="0" smtClean="0">
                <a:solidFill>
                  <a:schemeClr val="tx2">
                    <a:lumMod val="75000"/>
                  </a:schemeClr>
                </a:solidFill>
              </a:rPr>
              <a:t>Multiple federal agencies </a:t>
            </a:r>
          </a:p>
          <a:p>
            <a:pPr>
              <a:lnSpc>
                <a:spcPct val="120000"/>
              </a:lnSpc>
              <a:spcBef>
                <a:spcPts val="0"/>
              </a:spcBef>
              <a:spcAft>
                <a:spcPts val="0"/>
              </a:spcAft>
              <a:buFont typeface="Wingdings" charset="0"/>
              <a:buChar char="§"/>
              <a:defRPr/>
            </a:pPr>
            <a:r>
              <a:rPr lang="en-US" sz="8000" dirty="0" smtClean="0">
                <a:solidFill>
                  <a:schemeClr val="tx2">
                    <a:lumMod val="75000"/>
                  </a:schemeClr>
                </a:solidFill>
              </a:rPr>
              <a:t>State agencies</a:t>
            </a:r>
          </a:p>
          <a:p>
            <a:pPr>
              <a:lnSpc>
                <a:spcPct val="120000"/>
              </a:lnSpc>
              <a:spcBef>
                <a:spcPts val="0"/>
              </a:spcBef>
              <a:spcAft>
                <a:spcPts val="0"/>
              </a:spcAft>
              <a:buFont typeface="Wingdings" charset="0"/>
              <a:buChar char="§"/>
              <a:defRPr/>
            </a:pPr>
            <a:r>
              <a:rPr lang="en-US" sz="8000" dirty="0" smtClean="0">
                <a:solidFill>
                  <a:schemeClr val="tx2">
                    <a:lumMod val="75000"/>
                  </a:schemeClr>
                </a:solidFill>
              </a:rPr>
              <a:t>Tribal agencies</a:t>
            </a:r>
          </a:p>
          <a:p>
            <a:pPr marL="0" indent="0">
              <a:lnSpc>
                <a:spcPct val="120000"/>
              </a:lnSpc>
              <a:spcBef>
                <a:spcPts val="0"/>
              </a:spcBef>
              <a:spcAft>
                <a:spcPts val="0"/>
              </a:spcAft>
              <a:buFont typeface="Wingdings" charset="0"/>
              <a:buNone/>
              <a:defRPr/>
            </a:pPr>
            <a:r>
              <a:rPr lang="en-US" sz="8000" b="1" dirty="0" smtClean="0">
                <a:solidFill>
                  <a:schemeClr val="tx2">
                    <a:lumMod val="75000"/>
                  </a:schemeClr>
                </a:solidFill>
              </a:rPr>
              <a:t>Other factors: </a:t>
            </a:r>
          </a:p>
          <a:p>
            <a:pPr>
              <a:lnSpc>
                <a:spcPct val="120000"/>
              </a:lnSpc>
              <a:spcBef>
                <a:spcPts val="0"/>
              </a:spcBef>
              <a:spcAft>
                <a:spcPts val="0"/>
              </a:spcAft>
              <a:buFont typeface="Wingdings" charset="0"/>
              <a:buChar char="§"/>
              <a:defRPr/>
            </a:pPr>
            <a:r>
              <a:rPr lang="en-US" sz="8000" dirty="0" smtClean="0">
                <a:solidFill>
                  <a:schemeClr val="tx2">
                    <a:lumMod val="75000"/>
                  </a:schemeClr>
                </a:solidFill>
              </a:rPr>
              <a:t>UFR Advisor not deployed</a:t>
            </a:r>
            <a:endParaRPr lang="en-US" sz="8000" dirty="0">
              <a:solidFill>
                <a:schemeClr val="tx2">
                  <a:lumMod val="75000"/>
                </a:schemeClr>
              </a:solidFill>
            </a:endParaRPr>
          </a:p>
          <a:p>
            <a:pPr marL="342900" indent="-342900">
              <a:buFont typeface="Arial"/>
              <a:buChar char="•"/>
              <a:defRPr/>
            </a:pPr>
            <a:endParaRPr lang="en-US" sz="2200" dirty="0" smtClean="0">
              <a:solidFill>
                <a:schemeClr val="tx1"/>
              </a:solidFill>
            </a:endParaRPr>
          </a:p>
        </p:txBody>
      </p:sp>
      <p:sp>
        <p:nvSpPr>
          <p:cNvPr id="50181" name="TextBox 5"/>
          <p:cNvSpPr txBox="1">
            <a:spLocks noChangeArrowheads="1"/>
          </p:cNvSpPr>
          <p:nvPr/>
        </p:nvSpPr>
        <p:spPr bwMode="auto">
          <a:xfrm>
            <a:off x="5046663" y="5759450"/>
            <a:ext cx="3943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lgn="r">
              <a:spcBef>
                <a:spcPct val="50000"/>
              </a:spcBef>
              <a:buFontTx/>
              <a:buNone/>
            </a:pPr>
            <a:r>
              <a:rPr lang="en-US" altLang="en-US" sz="1400" dirty="0">
                <a:solidFill>
                  <a:schemeClr val="tx1"/>
                </a:solidFill>
                <a:cs typeface="Arial" panose="020B0604020202020204" pitchFamily="34" charset="0"/>
              </a:rPr>
              <a:t>Workers divert creek to begin repairs on bridge (photo credit HUD). </a:t>
            </a:r>
          </a:p>
        </p:txBody>
      </p:sp>
      <p:pic>
        <p:nvPicPr>
          <p:cNvPr id="5" name="Picture 4" descr="Workers divert creek to begin repairs on bridge (photo credit HUD). &#10;" title="Photo of workers diverting creek to begin repairs on bridg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7525" y="1509713"/>
            <a:ext cx="4662488" cy="4148137"/>
          </a:xfrm>
          <a:prstGeom prst="rect">
            <a:avLst/>
          </a:prstGeom>
          <a:effectLst>
            <a:softEdge rad="3175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DE6DCD21-511F-443D-985E-1D4914312261}" type="slidenum">
              <a:rPr lang="en-US" altLang="en-US" sz="1600"/>
              <a:pPr>
                <a:spcBef>
                  <a:spcPct val="0"/>
                </a:spcBef>
                <a:buFontTx/>
                <a:buNone/>
              </a:pPr>
              <a:t>18</a:t>
            </a:fld>
            <a:endParaRPr lang="en-US" altLang="en-US" sz="1600"/>
          </a:p>
        </p:txBody>
      </p:sp>
      <p:sp>
        <p:nvSpPr>
          <p:cNvPr id="4" name="Content Placeholder 3"/>
          <p:cNvSpPr>
            <a:spLocks noGrp="1"/>
          </p:cNvSpPr>
          <p:nvPr>
            <p:ph idx="4294967295"/>
          </p:nvPr>
        </p:nvSpPr>
        <p:spPr>
          <a:xfrm>
            <a:off x="117475" y="1470025"/>
            <a:ext cx="8662988" cy="5399088"/>
          </a:xfrm>
        </p:spPr>
        <p:txBody>
          <a:bodyPr>
            <a:normAutofit/>
          </a:bodyPr>
          <a:lstStyle/>
          <a:p>
            <a:pPr>
              <a:spcBef>
                <a:spcPts val="0"/>
              </a:spcBef>
              <a:buFont typeface="Wingdings" charset="0"/>
              <a:buChar char="§"/>
              <a:defRPr/>
            </a:pPr>
            <a:r>
              <a:rPr lang="en-US" b="1" dirty="0" smtClean="0">
                <a:solidFill>
                  <a:srgbClr val="17375E"/>
                </a:solidFill>
              </a:rPr>
              <a:t>Actions: </a:t>
            </a:r>
          </a:p>
          <a:p>
            <a:pPr>
              <a:spcBef>
                <a:spcPts val="0"/>
              </a:spcBef>
              <a:buFont typeface="Wingdings" charset="0"/>
              <a:buChar char="§"/>
              <a:defRPr/>
            </a:pPr>
            <a:endParaRPr lang="en-US" dirty="0" smtClean="0">
              <a:solidFill>
                <a:srgbClr val="17375E"/>
              </a:solidFill>
            </a:endParaRPr>
          </a:p>
          <a:p>
            <a:pPr lvl="1">
              <a:spcBef>
                <a:spcPts val="0"/>
              </a:spcBef>
              <a:buFont typeface="Wingdings" charset="0"/>
              <a:buChar char="§"/>
              <a:defRPr/>
            </a:pPr>
            <a:r>
              <a:rPr lang="en-US" b="1" dirty="0">
                <a:solidFill>
                  <a:srgbClr val="17375E"/>
                </a:solidFill>
              </a:rPr>
              <a:t>Interagency group formed by federal agency to</a:t>
            </a:r>
            <a:r>
              <a:rPr lang="en-US" dirty="0">
                <a:solidFill>
                  <a:srgbClr val="17375E"/>
                </a:solidFill>
              </a:rPr>
              <a:t>: </a:t>
            </a:r>
          </a:p>
          <a:p>
            <a:pPr lvl="1">
              <a:spcBef>
                <a:spcPts val="0"/>
              </a:spcBef>
              <a:buFont typeface="Wingdings" charset="0"/>
              <a:buChar char="§"/>
              <a:defRPr/>
            </a:pPr>
            <a:endParaRPr lang="en-US" dirty="0" smtClean="0">
              <a:solidFill>
                <a:srgbClr val="17375E"/>
              </a:solidFill>
            </a:endParaRPr>
          </a:p>
          <a:p>
            <a:pPr lvl="2">
              <a:spcBef>
                <a:spcPts val="0"/>
              </a:spcBef>
              <a:buFont typeface="Wingdings" charset="0"/>
              <a:buChar char="§"/>
              <a:defRPr/>
            </a:pPr>
            <a:r>
              <a:rPr lang="en-US" sz="1600" dirty="0" smtClean="0">
                <a:solidFill>
                  <a:srgbClr val="17375E"/>
                </a:solidFill>
              </a:rPr>
              <a:t>Recognize </a:t>
            </a:r>
            <a:r>
              <a:rPr lang="en-US" sz="1600" b="1" dirty="0" smtClean="0">
                <a:solidFill>
                  <a:srgbClr val="17375E"/>
                </a:solidFill>
              </a:rPr>
              <a:t>UFR </a:t>
            </a:r>
            <a:r>
              <a:rPr lang="en-US" sz="1600" b="1" dirty="0">
                <a:solidFill>
                  <a:srgbClr val="17375E"/>
                </a:solidFill>
              </a:rPr>
              <a:t>MOU </a:t>
            </a:r>
            <a:r>
              <a:rPr lang="en-US" sz="1600" dirty="0" smtClean="0">
                <a:solidFill>
                  <a:srgbClr val="17375E"/>
                </a:solidFill>
              </a:rPr>
              <a:t>commitments amongst federal agencies.</a:t>
            </a:r>
          </a:p>
          <a:p>
            <a:pPr lvl="1">
              <a:spcBef>
                <a:spcPts val="0"/>
              </a:spcBef>
              <a:buFont typeface="Wingdings" charset="0"/>
              <a:buChar char="§"/>
              <a:defRPr/>
            </a:pPr>
            <a:endParaRPr lang="en-US" sz="1600" dirty="0">
              <a:solidFill>
                <a:srgbClr val="17375E"/>
              </a:solidFill>
            </a:endParaRPr>
          </a:p>
          <a:p>
            <a:pPr lvl="2">
              <a:spcBef>
                <a:spcPts val="0"/>
              </a:spcBef>
              <a:buFont typeface="Wingdings" charset="0"/>
              <a:buChar char="§"/>
              <a:defRPr/>
            </a:pPr>
            <a:r>
              <a:rPr lang="en-US" sz="1600" dirty="0" smtClean="0">
                <a:solidFill>
                  <a:srgbClr val="17375E"/>
                </a:solidFill>
              </a:rPr>
              <a:t>Share EHP </a:t>
            </a:r>
            <a:r>
              <a:rPr lang="en-US" sz="1600" dirty="0">
                <a:solidFill>
                  <a:srgbClr val="17375E"/>
                </a:solidFill>
              </a:rPr>
              <a:t>compliance </a:t>
            </a:r>
            <a:r>
              <a:rPr lang="en-US" sz="1600" dirty="0" smtClean="0">
                <a:solidFill>
                  <a:srgbClr val="17375E"/>
                </a:solidFill>
              </a:rPr>
              <a:t>information among federal, state, local and tribal partners.</a:t>
            </a:r>
          </a:p>
          <a:p>
            <a:pPr lvl="1">
              <a:spcBef>
                <a:spcPts val="0"/>
              </a:spcBef>
              <a:buFont typeface="Wingdings" charset="0"/>
              <a:buChar char="§"/>
              <a:defRPr/>
            </a:pPr>
            <a:endParaRPr lang="en-US" sz="1600" dirty="0" smtClean="0">
              <a:solidFill>
                <a:srgbClr val="17375E"/>
              </a:solidFill>
            </a:endParaRPr>
          </a:p>
          <a:p>
            <a:pPr lvl="2">
              <a:spcBef>
                <a:spcPts val="0"/>
              </a:spcBef>
              <a:buFont typeface="Wingdings" charset="0"/>
              <a:buChar char="§"/>
              <a:defRPr/>
            </a:pPr>
            <a:r>
              <a:rPr lang="en-US" sz="1600" dirty="0" smtClean="0">
                <a:solidFill>
                  <a:srgbClr val="17375E"/>
                </a:solidFill>
              </a:rPr>
              <a:t>Share and understand other federal, state, local and tribal agencies funding and permitting programs, as well as, how they conduct environmental and historic preservation reviews. </a:t>
            </a:r>
          </a:p>
          <a:p>
            <a:pPr lvl="2">
              <a:spcBef>
                <a:spcPts val="0"/>
              </a:spcBef>
              <a:buFont typeface="Wingdings" charset="0"/>
              <a:buChar char="§"/>
              <a:defRPr/>
            </a:pPr>
            <a:endParaRPr lang="en-US" sz="1600" dirty="0" smtClean="0">
              <a:solidFill>
                <a:srgbClr val="17375E"/>
              </a:solidFill>
            </a:endParaRPr>
          </a:p>
          <a:p>
            <a:pPr lvl="2">
              <a:spcBef>
                <a:spcPts val="0"/>
              </a:spcBef>
              <a:buFont typeface="Wingdings" charset="0"/>
              <a:buChar char="§"/>
              <a:defRPr/>
            </a:pPr>
            <a:r>
              <a:rPr lang="en-US" sz="1600" dirty="0">
                <a:solidFill>
                  <a:srgbClr val="17375E"/>
                </a:solidFill>
              </a:rPr>
              <a:t>Establish </a:t>
            </a:r>
            <a:r>
              <a:rPr lang="en-US" sz="1600" b="1" dirty="0">
                <a:solidFill>
                  <a:srgbClr val="17375E"/>
                </a:solidFill>
              </a:rPr>
              <a:t>Data </a:t>
            </a:r>
            <a:r>
              <a:rPr lang="en-US" sz="1600" b="1" dirty="0" smtClean="0">
                <a:solidFill>
                  <a:srgbClr val="17375E"/>
                </a:solidFill>
              </a:rPr>
              <a:t>Sharing Agreements </a:t>
            </a:r>
            <a:r>
              <a:rPr lang="en-US" sz="1600" dirty="0">
                <a:solidFill>
                  <a:srgbClr val="17375E"/>
                </a:solidFill>
              </a:rPr>
              <a:t>amongst </a:t>
            </a:r>
            <a:r>
              <a:rPr lang="en-US" sz="1600" dirty="0" smtClean="0">
                <a:solidFill>
                  <a:srgbClr val="17375E"/>
                </a:solidFill>
              </a:rPr>
              <a:t>agency </a:t>
            </a:r>
            <a:r>
              <a:rPr lang="en-US" sz="1600" dirty="0">
                <a:solidFill>
                  <a:srgbClr val="17375E"/>
                </a:solidFill>
              </a:rPr>
              <a:t>participants.</a:t>
            </a:r>
            <a:endParaRPr lang="en-US" sz="1800" dirty="0"/>
          </a:p>
          <a:p>
            <a:pPr lvl="1">
              <a:spcBef>
                <a:spcPts val="0"/>
              </a:spcBef>
              <a:buFont typeface="Wingdings" charset="0"/>
              <a:buChar char="§"/>
              <a:defRPr/>
            </a:pPr>
            <a:endParaRPr lang="en-US" dirty="0" smtClean="0">
              <a:solidFill>
                <a:srgbClr val="17375E"/>
              </a:solidFill>
            </a:endParaRPr>
          </a:p>
        </p:txBody>
      </p:sp>
      <p:sp>
        <p:nvSpPr>
          <p:cNvPr id="52228" name="Title 1"/>
          <p:cNvSpPr>
            <a:spLocks noGrp="1"/>
          </p:cNvSpPr>
          <p:nvPr>
            <p:ph type="title"/>
          </p:nvPr>
        </p:nvSpPr>
        <p:spPr>
          <a:xfrm>
            <a:off x="0" y="0"/>
            <a:ext cx="9144000" cy="1354138"/>
          </a:xfrm>
        </p:spPr>
        <p:txBody>
          <a:bodyPr/>
          <a:lstStyle/>
          <a:p>
            <a:r>
              <a:rPr lang="en-US" altLang="en-US" sz="3200" b="1" smtClean="0">
                <a:solidFill>
                  <a:srgbClr val="FFFFFF"/>
                </a:solidFill>
                <a:ea typeface="ＭＳ Ｐゴシック" panose="020B0600070205080204" pitchFamily="34" charset="-128"/>
              </a:rPr>
              <a:t/>
            </a:r>
            <a:br>
              <a:rPr lang="en-US" altLang="en-US" sz="3200" b="1" smtClean="0">
                <a:solidFill>
                  <a:srgbClr val="FFFFFF"/>
                </a:solidFill>
                <a:ea typeface="ＭＳ Ｐゴシック" panose="020B0600070205080204" pitchFamily="34" charset="-128"/>
              </a:rPr>
            </a:br>
            <a:r>
              <a:rPr lang="en-US" altLang="en-US" sz="3200" b="1" smtClean="0">
                <a:solidFill>
                  <a:srgbClr val="FFFFFF"/>
                </a:solidFill>
                <a:ea typeface="ＭＳ Ｐゴシック" panose="020B0600070205080204" pitchFamily="34" charset="-128"/>
              </a:rPr>
              <a:t>Annual Seasonal Flooding: Pre-Disaster </a:t>
            </a:r>
          </a:p>
        </p:txBody>
      </p:sp>
      <p:grpSp>
        <p:nvGrpSpPr>
          <p:cNvPr id="52229" name="Group 5" title="Pre-Disaster"/>
          <p:cNvGrpSpPr>
            <a:grpSpLocks/>
          </p:cNvGrpSpPr>
          <p:nvPr/>
        </p:nvGrpSpPr>
        <p:grpSpPr bwMode="auto">
          <a:xfrm>
            <a:off x="395288" y="5229225"/>
            <a:ext cx="7661275" cy="1171575"/>
            <a:chOff x="786308" y="918214"/>
            <a:chExt cx="10215212" cy="1171221"/>
          </a:xfrm>
        </p:grpSpPr>
        <p:grpSp>
          <p:nvGrpSpPr>
            <p:cNvPr id="52231" name="Group 1"/>
            <p:cNvGrpSpPr>
              <a:grpSpLocks/>
            </p:cNvGrpSpPr>
            <p:nvPr/>
          </p:nvGrpSpPr>
          <p:grpSpPr bwMode="auto">
            <a:xfrm>
              <a:off x="1126676" y="1072445"/>
              <a:ext cx="9874844" cy="860786"/>
              <a:chOff x="1446451" y="1008398"/>
              <a:chExt cx="9874844" cy="860786"/>
            </a:xfrm>
          </p:grpSpPr>
          <p:cxnSp>
            <p:nvCxnSpPr>
              <p:cNvPr id="7" name="Straight Arrow Connector 6"/>
              <p:cNvCxnSpPr/>
              <p:nvPr/>
            </p:nvCxnSpPr>
            <p:spPr bwMode="auto">
              <a:xfrm flipV="1">
                <a:off x="2788861" y="1446126"/>
                <a:ext cx="8532434" cy="0"/>
              </a:xfrm>
              <a:prstGeom prst="straightConnector1">
                <a:avLst/>
              </a:prstGeom>
              <a:ln w="19050">
                <a:solidFill>
                  <a:srgbClr val="2A5864"/>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1446451" y="1010372"/>
                <a:ext cx="1404338" cy="858812"/>
              </a:xfrm>
              <a:prstGeom prst="roundRect">
                <a:avLst/>
              </a:prstGeom>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Pre-Disaster</a:t>
                </a:r>
                <a:endParaRPr lang="en-US" sz="1400" b="1" dirty="0">
                  <a:latin typeface="Arial Narrow" panose="020B0606020202030204" pitchFamily="34" charset="0"/>
                </a:endParaRPr>
              </a:p>
            </p:txBody>
          </p:sp>
          <p:sp>
            <p:nvSpPr>
              <p:cNvPr id="9" name="Rounded Rectangle 8"/>
              <p:cNvSpPr/>
              <p:nvPr/>
            </p:nvSpPr>
            <p:spPr bwMode="auto">
              <a:xfrm>
                <a:off x="3039304"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Occurs</a:t>
                </a:r>
                <a:endParaRPr lang="en-US" sz="1400" b="1" dirty="0">
                  <a:latin typeface="Arial Narrow" panose="020B0606020202030204" pitchFamily="34" charset="0"/>
                </a:endParaRPr>
              </a:p>
            </p:txBody>
          </p:sp>
          <p:sp>
            <p:nvSpPr>
              <p:cNvPr id="10" name="Rounded Rectangle 9" title="Flow Chart of Disaster Recovery Timeline"/>
              <p:cNvSpPr/>
              <p:nvPr/>
            </p:nvSpPr>
            <p:spPr bwMode="auto">
              <a:xfrm>
                <a:off x="4687230" y="1010372"/>
                <a:ext cx="1402220"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Emergency Response</a:t>
                </a:r>
                <a:endParaRPr lang="en-US" sz="1400" b="1" dirty="0">
                  <a:latin typeface="Arial Narrow" panose="020B0606020202030204" pitchFamily="34" charset="0"/>
                </a:endParaRPr>
              </a:p>
            </p:txBody>
          </p:sp>
          <p:sp>
            <p:nvSpPr>
              <p:cNvPr id="11" name="Rounded Rectangle 10"/>
              <p:cNvSpPr/>
              <p:nvPr/>
            </p:nvSpPr>
            <p:spPr bwMode="auto">
              <a:xfrm>
                <a:off x="6316092" y="1010372"/>
                <a:ext cx="1404336"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Recovery Planning</a:t>
                </a:r>
                <a:endParaRPr lang="en-US" sz="1400" b="1" dirty="0">
                  <a:latin typeface="Arial Narrow" panose="020B0606020202030204" pitchFamily="34" charset="0"/>
                </a:endParaRPr>
              </a:p>
            </p:txBody>
          </p:sp>
          <p:sp>
            <p:nvSpPr>
              <p:cNvPr id="12" name="Rounded Rectangle 11"/>
              <p:cNvSpPr/>
              <p:nvPr/>
            </p:nvSpPr>
            <p:spPr bwMode="auto">
              <a:xfrm>
                <a:off x="7974608"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Recovery</a:t>
                </a:r>
                <a:endParaRPr lang="en-US" sz="1400" b="1" dirty="0">
                  <a:latin typeface="Arial Narrow" panose="020B0606020202030204" pitchFamily="34" charset="0"/>
                </a:endParaRPr>
              </a:p>
            </p:txBody>
          </p:sp>
          <p:sp>
            <p:nvSpPr>
              <p:cNvPr id="13" name="Rounded Rectangle 12"/>
              <p:cNvSpPr/>
              <p:nvPr/>
            </p:nvSpPr>
            <p:spPr bwMode="auto">
              <a:xfrm>
                <a:off x="9624653" y="1008398"/>
                <a:ext cx="1402220" cy="858811"/>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Restored and More Resilient Community</a:t>
                </a:r>
                <a:endParaRPr lang="en-US" sz="1400" b="1" dirty="0">
                  <a:latin typeface="Arial Narrow" panose="020B0606020202030204" pitchFamily="34" charset="0"/>
                </a:endParaRPr>
              </a:p>
            </p:txBody>
          </p:sp>
        </p:grpSp>
        <p:sp>
          <p:nvSpPr>
            <p:cNvPr id="14" name="Oval 13"/>
            <p:cNvSpPr>
              <a:spLocks noChangeArrowheads="1"/>
            </p:cNvSpPr>
            <p:nvPr/>
          </p:nvSpPr>
          <p:spPr bwMode="auto">
            <a:xfrm>
              <a:off x="786308" y="918214"/>
              <a:ext cx="1989701" cy="1171221"/>
            </a:xfrm>
            <a:prstGeom prst="ellipse">
              <a:avLst/>
            </a:prstGeom>
            <a:noFill/>
            <a:ln w="38100">
              <a:solidFill>
                <a:schemeClr val="accent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endParaRPr lang="en-US">
                <a:solidFill>
                  <a:schemeClr val="lt1"/>
                </a:solidFill>
                <a:latin typeface="+mn-lt"/>
                <a:ea typeface="+mn-ea"/>
              </a:endParaRP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EE013914-D7C0-43AA-AC8A-6E5B87ADE447}" type="slidenum">
              <a:rPr lang="en-US" altLang="en-US" sz="1600"/>
              <a:pPr>
                <a:spcBef>
                  <a:spcPct val="0"/>
                </a:spcBef>
                <a:buFontTx/>
                <a:buNone/>
              </a:pPr>
              <a:t>19</a:t>
            </a:fld>
            <a:endParaRPr lang="en-US" altLang="en-US" sz="1600"/>
          </a:p>
        </p:txBody>
      </p:sp>
      <p:sp>
        <p:nvSpPr>
          <p:cNvPr id="4" name="Content Placeholder 3"/>
          <p:cNvSpPr>
            <a:spLocks noGrp="1"/>
          </p:cNvSpPr>
          <p:nvPr>
            <p:ph idx="4294967295"/>
          </p:nvPr>
        </p:nvSpPr>
        <p:spPr>
          <a:xfrm>
            <a:off x="100013" y="1436688"/>
            <a:ext cx="8424862" cy="3925887"/>
          </a:xfrm>
        </p:spPr>
        <p:txBody>
          <a:bodyPr>
            <a:normAutofit/>
          </a:bodyPr>
          <a:lstStyle/>
          <a:p>
            <a:pPr marL="0" indent="0">
              <a:buNone/>
              <a:defRPr/>
            </a:pPr>
            <a:r>
              <a:rPr lang="en-US" b="1" dirty="0" smtClean="0">
                <a:solidFill>
                  <a:schemeClr val="tx2">
                    <a:lumMod val="75000"/>
                  </a:schemeClr>
                </a:solidFill>
              </a:rPr>
              <a:t>Actions: </a:t>
            </a:r>
          </a:p>
          <a:p>
            <a:pPr marL="0" indent="0">
              <a:buNone/>
              <a:defRPr/>
            </a:pPr>
            <a:r>
              <a:rPr lang="en-US" b="1" dirty="0">
                <a:solidFill>
                  <a:schemeClr val="tx2">
                    <a:lumMod val="75000"/>
                  </a:schemeClr>
                </a:solidFill>
              </a:rPr>
              <a:t>Interagency </a:t>
            </a:r>
            <a:r>
              <a:rPr lang="en-US" b="1" dirty="0" smtClean="0">
                <a:solidFill>
                  <a:schemeClr val="tx2">
                    <a:lumMod val="75000"/>
                  </a:schemeClr>
                </a:solidFill>
              </a:rPr>
              <a:t>group will: </a:t>
            </a:r>
            <a:endParaRPr lang="en-US" b="1" dirty="0">
              <a:solidFill>
                <a:schemeClr val="tx2">
                  <a:lumMod val="75000"/>
                </a:schemeClr>
              </a:solidFill>
            </a:endParaRPr>
          </a:p>
          <a:p>
            <a:pPr>
              <a:buFont typeface="Wingdings" charset="0"/>
              <a:buChar char="§"/>
              <a:defRPr/>
            </a:pPr>
            <a:r>
              <a:rPr lang="en-US" dirty="0" smtClean="0">
                <a:solidFill>
                  <a:schemeClr val="tx2">
                    <a:lumMod val="75000"/>
                  </a:schemeClr>
                </a:solidFill>
              </a:rPr>
              <a:t>Share </a:t>
            </a:r>
            <a:r>
              <a:rPr lang="en-US" b="1" dirty="0" smtClean="0">
                <a:solidFill>
                  <a:schemeClr val="tx2">
                    <a:lumMod val="75000"/>
                  </a:schemeClr>
                </a:solidFill>
              </a:rPr>
              <a:t>UFR </a:t>
            </a:r>
            <a:r>
              <a:rPr lang="en-US" b="1" dirty="0">
                <a:solidFill>
                  <a:schemeClr val="tx2">
                    <a:lumMod val="75000"/>
                  </a:schemeClr>
                </a:solidFill>
              </a:rPr>
              <a:t>Applicant Guide </a:t>
            </a:r>
            <a:r>
              <a:rPr lang="en-US" dirty="0">
                <a:solidFill>
                  <a:schemeClr val="tx2">
                    <a:lumMod val="75000"/>
                  </a:schemeClr>
                </a:solidFill>
              </a:rPr>
              <a:t>with applicants. </a:t>
            </a:r>
          </a:p>
          <a:p>
            <a:pPr>
              <a:buFont typeface="Wingdings" charset="0"/>
              <a:buChar char="§"/>
              <a:defRPr/>
            </a:pPr>
            <a:r>
              <a:rPr lang="en-US" dirty="0" smtClean="0">
                <a:solidFill>
                  <a:schemeClr val="tx2">
                    <a:lumMod val="75000"/>
                  </a:schemeClr>
                </a:solidFill>
              </a:rPr>
              <a:t>Begin to identify potential EHP issues with proposed projects. </a:t>
            </a:r>
            <a:endParaRPr lang="en-US" dirty="0">
              <a:solidFill>
                <a:schemeClr val="tx2">
                  <a:lumMod val="75000"/>
                </a:schemeClr>
              </a:solidFill>
            </a:endParaRPr>
          </a:p>
          <a:p>
            <a:pPr marL="0" indent="0">
              <a:buNone/>
              <a:defRPr/>
            </a:pPr>
            <a:r>
              <a:rPr lang="en-US" b="1" dirty="0" smtClean="0">
                <a:solidFill>
                  <a:schemeClr val="tx2">
                    <a:lumMod val="75000"/>
                  </a:schemeClr>
                </a:solidFill>
              </a:rPr>
              <a:t>State, Local and Tribal Agencies: </a:t>
            </a:r>
          </a:p>
          <a:p>
            <a:pPr>
              <a:defRPr/>
            </a:pPr>
            <a:r>
              <a:rPr lang="en-US" dirty="0" smtClean="0">
                <a:solidFill>
                  <a:schemeClr val="tx2">
                    <a:lumMod val="75000"/>
                  </a:schemeClr>
                </a:solidFill>
              </a:rPr>
              <a:t>Begin </a:t>
            </a:r>
            <a:r>
              <a:rPr lang="en-US" dirty="0">
                <a:solidFill>
                  <a:schemeClr val="tx2">
                    <a:lumMod val="75000"/>
                  </a:schemeClr>
                </a:solidFill>
              </a:rPr>
              <a:t>to identify potential projects together and notify federal funding and permitting agencies.</a:t>
            </a:r>
          </a:p>
          <a:p>
            <a:pPr marL="0" indent="0">
              <a:buFont typeface="Wingdings" charset="0"/>
              <a:buNone/>
              <a:defRPr/>
            </a:pPr>
            <a:endParaRPr lang="en-US" sz="2200" dirty="0"/>
          </a:p>
        </p:txBody>
      </p:sp>
      <p:sp>
        <p:nvSpPr>
          <p:cNvPr id="54276" name="Title 1"/>
          <p:cNvSpPr>
            <a:spLocks noGrp="1"/>
          </p:cNvSpPr>
          <p:nvPr>
            <p:ph type="title"/>
          </p:nvPr>
        </p:nvSpPr>
        <p:spPr>
          <a:xfrm>
            <a:off x="0" y="0"/>
            <a:ext cx="9144000" cy="1370013"/>
          </a:xfrm>
        </p:spPr>
        <p:txBody>
          <a:bodyPr/>
          <a:lstStyle/>
          <a:p>
            <a:r>
              <a:rPr lang="en-US" altLang="en-US" sz="3200" b="1" smtClean="0">
                <a:solidFill>
                  <a:srgbClr val="FFFFFF"/>
                </a:solidFill>
                <a:ea typeface="ＭＳ Ｐゴシック" panose="020B0600070205080204" pitchFamily="34" charset="-128"/>
              </a:rPr>
              <a:t>Annual Seasonal Flooding: Recovery Planning</a:t>
            </a:r>
          </a:p>
        </p:txBody>
      </p:sp>
      <p:grpSp>
        <p:nvGrpSpPr>
          <p:cNvPr id="54277" name="Group 5" title="Flow Chart of Disaster Recovery Timeline"/>
          <p:cNvGrpSpPr>
            <a:grpSpLocks/>
          </p:cNvGrpSpPr>
          <p:nvPr/>
        </p:nvGrpSpPr>
        <p:grpSpPr bwMode="auto">
          <a:xfrm>
            <a:off x="760413" y="5513388"/>
            <a:ext cx="7405687" cy="860425"/>
            <a:chOff x="1446451" y="1008398"/>
            <a:chExt cx="9874844" cy="860786"/>
          </a:xfrm>
        </p:grpSpPr>
        <p:cxnSp>
          <p:nvCxnSpPr>
            <p:cNvPr id="7" name="Straight Arrow Connector 6"/>
            <p:cNvCxnSpPr/>
            <p:nvPr/>
          </p:nvCxnSpPr>
          <p:spPr bwMode="auto">
            <a:xfrm flipV="1">
              <a:off x="2788498" y="1446732"/>
              <a:ext cx="8532797" cy="0"/>
            </a:xfrm>
            <a:prstGeom prst="straightConnector1">
              <a:avLst/>
            </a:prstGeom>
            <a:ln w="19050">
              <a:solidFill>
                <a:srgbClr val="2A5864"/>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1446451"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Pre-Disaster</a:t>
              </a:r>
              <a:endParaRPr lang="en-US" sz="1400" b="1" dirty="0">
                <a:latin typeface="Arial Narrow" panose="020B0606020202030204" pitchFamily="34" charset="0"/>
              </a:endParaRPr>
            </a:p>
          </p:txBody>
        </p:sp>
        <p:sp>
          <p:nvSpPr>
            <p:cNvPr id="10" name="Rounded Rectangle 9"/>
            <p:cNvSpPr/>
            <p:nvPr/>
          </p:nvSpPr>
          <p:spPr bwMode="auto">
            <a:xfrm>
              <a:off x="3039304"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Occurs</a:t>
              </a:r>
              <a:endParaRPr lang="en-US" sz="1400" b="1" dirty="0">
                <a:latin typeface="Arial Narrow" panose="020B0606020202030204" pitchFamily="34" charset="0"/>
              </a:endParaRPr>
            </a:p>
          </p:txBody>
        </p:sp>
        <p:sp>
          <p:nvSpPr>
            <p:cNvPr id="11" name="Rounded Rectangle 10"/>
            <p:cNvSpPr/>
            <p:nvPr/>
          </p:nvSpPr>
          <p:spPr bwMode="auto">
            <a:xfrm>
              <a:off x="4687230" y="1010372"/>
              <a:ext cx="1402220"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Emergency Response</a:t>
              </a:r>
              <a:endParaRPr lang="en-US" sz="1400" b="1" dirty="0">
                <a:latin typeface="Arial Narrow" panose="020B0606020202030204" pitchFamily="34" charset="0"/>
              </a:endParaRPr>
            </a:p>
          </p:txBody>
        </p:sp>
        <p:sp>
          <p:nvSpPr>
            <p:cNvPr id="12" name="Rounded Rectangle 11" descr="Recovery Planning" title="Recovery Planning"/>
            <p:cNvSpPr/>
            <p:nvPr/>
          </p:nvSpPr>
          <p:spPr bwMode="auto">
            <a:xfrm>
              <a:off x="6316092" y="1010372"/>
              <a:ext cx="1404336"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Recovery Planning</a:t>
              </a:r>
              <a:endParaRPr lang="en-US" sz="1400" b="1" dirty="0">
                <a:latin typeface="Arial Narrow" panose="020B0606020202030204" pitchFamily="34" charset="0"/>
              </a:endParaRPr>
            </a:p>
          </p:txBody>
        </p:sp>
        <p:sp>
          <p:nvSpPr>
            <p:cNvPr id="13" name="Rounded Rectangle 12"/>
            <p:cNvSpPr/>
            <p:nvPr/>
          </p:nvSpPr>
          <p:spPr bwMode="auto">
            <a:xfrm>
              <a:off x="7974608"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Recovery</a:t>
              </a:r>
              <a:endParaRPr lang="en-US" sz="1400" b="1" dirty="0">
                <a:latin typeface="Arial Narrow" panose="020B0606020202030204" pitchFamily="34" charset="0"/>
              </a:endParaRPr>
            </a:p>
          </p:txBody>
        </p:sp>
        <p:sp>
          <p:nvSpPr>
            <p:cNvPr id="14" name="Rounded Rectangle 13"/>
            <p:cNvSpPr/>
            <p:nvPr/>
          </p:nvSpPr>
          <p:spPr bwMode="auto">
            <a:xfrm>
              <a:off x="9624653" y="1008398"/>
              <a:ext cx="1402220" cy="858811"/>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Restored and More Resilient Community</a:t>
              </a:r>
              <a:endParaRPr lang="en-US" sz="1400" b="1" dirty="0">
                <a:latin typeface="Arial Narrow" panose="020B0606020202030204" pitchFamily="34" charset="0"/>
              </a:endParaRPr>
            </a:p>
          </p:txBody>
        </p:sp>
      </p:grpSp>
      <p:sp>
        <p:nvSpPr>
          <p:cNvPr id="15" name="Oval 14" descr="Recovery Planning " title="Recovery Planning "/>
          <p:cNvSpPr>
            <a:spLocks noChangeArrowheads="1"/>
          </p:cNvSpPr>
          <p:nvPr/>
        </p:nvSpPr>
        <p:spPr bwMode="auto">
          <a:xfrm>
            <a:off x="4186238" y="5372100"/>
            <a:ext cx="1492250" cy="1171575"/>
          </a:xfrm>
          <a:prstGeom prst="ellipse">
            <a:avLst/>
          </a:prstGeom>
          <a:noFill/>
          <a:ln w="38100">
            <a:solidFill>
              <a:schemeClr val="accent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endParaRPr lang="en-US">
              <a:solidFill>
                <a:schemeClr val="lt1"/>
              </a:solidFill>
              <a:latin typeface="+mn-lt"/>
              <a:ea typeface="+mn-ea"/>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p:txBody>
          <a:bodyPr wrap="square" numCol="1" anchorCtr="0" compatLnSpc="1">
            <a:prstTxWarp prst="textNoShape">
              <a:avLst/>
            </a:prstTxWarp>
          </a:bodyPr>
          <a:lstStyle/>
          <a:p>
            <a:r>
              <a:rPr lang="en-US" altLang="en-US" dirty="0" smtClean="0">
                <a:ea typeface="ＭＳ Ｐゴシック" panose="020B0600070205080204" pitchFamily="34" charset="-128"/>
              </a:rPr>
              <a:t>Overview</a:t>
            </a:r>
          </a:p>
        </p:txBody>
      </p:sp>
      <p:sp>
        <p:nvSpPr>
          <p:cNvPr id="3481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DB2E953-2D78-4502-96F8-BD495235644B}" type="slidenum">
              <a:rPr lang="en-US" altLang="en-US" sz="1200">
                <a:solidFill>
                  <a:srgbClr val="000000"/>
                </a:solidFill>
              </a:rPr>
              <a:pPr>
                <a:spcBef>
                  <a:spcPct val="0"/>
                </a:spcBef>
                <a:buFontTx/>
                <a:buNone/>
              </a:pPr>
              <a:t>2</a:t>
            </a:fld>
            <a:endParaRPr lang="en-US" altLang="en-US" sz="1200">
              <a:solidFill>
                <a:srgbClr val="000000"/>
              </a:solidFill>
            </a:endParaRPr>
          </a:p>
        </p:txBody>
      </p:sp>
      <p:sp>
        <p:nvSpPr>
          <p:cNvPr id="4" name="TextBox 3"/>
          <p:cNvSpPr txBox="1"/>
          <p:nvPr/>
        </p:nvSpPr>
        <p:spPr>
          <a:xfrm>
            <a:off x="171450" y="1619250"/>
            <a:ext cx="7810500" cy="4139595"/>
          </a:xfrm>
          <a:prstGeom prst="rect">
            <a:avLst/>
          </a:prstGeom>
          <a:noFill/>
        </p:spPr>
        <p:txBody>
          <a:bodyPr>
            <a:spAutoFit/>
          </a:bodyPr>
          <a:lstStyle/>
          <a:p>
            <a:pPr marL="342900" indent="-342900">
              <a:spcBef>
                <a:spcPct val="50000"/>
              </a:spcBef>
              <a:buFont typeface="Wingdings" panose="05000000000000000000" pitchFamily="2" charset="2"/>
              <a:buChar char="§"/>
              <a:defRPr/>
            </a:pPr>
            <a:r>
              <a:rPr lang="en-US" sz="2000" dirty="0" smtClean="0">
                <a:solidFill>
                  <a:schemeClr val="accent1">
                    <a:lumMod val="50000"/>
                  </a:schemeClr>
                </a:solidFill>
                <a:cs typeface="Arial" panose="020B0604020202020204" pitchFamily="34" charset="0"/>
              </a:rPr>
              <a:t>Part 1: Introduction </a:t>
            </a:r>
            <a:r>
              <a:rPr lang="en-US" sz="2000" dirty="0">
                <a:solidFill>
                  <a:schemeClr val="accent1">
                    <a:lumMod val="50000"/>
                  </a:schemeClr>
                </a:solidFill>
                <a:cs typeface="Arial" panose="020B0604020202020204" pitchFamily="34" charset="0"/>
              </a:rPr>
              <a:t>to the Unified Federal Review (UFR) Process</a:t>
            </a:r>
          </a:p>
          <a:p>
            <a:pPr>
              <a:spcBef>
                <a:spcPct val="50000"/>
              </a:spcBef>
              <a:defRPr/>
            </a:pPr>
            <a:endParaRPr lang="en-US" sz="2000" dirty="0">
              <a:solidFill>
                <a:schemeClr val="tx2"/>
              </a:solidFill>
              <a:cs typeface="Arial" panose="020B0604020202020204" pitchFamily="34" charset="0"/>
            </a:endParaRPr>
          </a:p>
          <a:p>
            <a:pPr marL="231775" lvl="0" indent="-231775">
              <a:buFont typeface="Wingdings" charset="0"/>
              <a:buChar char="§"/>
              <a:defRPr/>
            </a:pPr>
            <a:r>
              <a:rPr lang="en-US" sz="2000" kern="0" dirty="0" smtClean="0">
                <a:solidFill>
                  <a:schemeClr val="accent1">
                    <a:lumMod val="50000"/>
                  </a:schemeClr>
                </a:solidFill>
                <a:latin typeface="Arial"/>
                <a:ea typeface="ＭＳ Ｐゴシック" charset="0"/>
                <a:cs typeface="ＭＳ Ｐゴシック" charset="0"/>
              </a:rPr>
              <a:t>Part 2: UFR Process In Action</a:t>
            </a:r>
            <a:endParaRPr lang="en-US" sz="2000" kern="0" dirty="0">
              <a:solidFill>
                <a:schemeClr val="accent1">
                  <a:lumMod val="50000"/>
                </a:schemeClr>
              </a:solidFill>
              <a:latin typeface="Arial"/>
              <a:ea typeface="ＭＳ Ｐゴシック" charset="0"/>
              <a:cs typeface="ＭＳ Ｐゴシック" charset="0"/>
            </a:endParaRPr>
          </a:p>
          <a:p>
            <a:pPr marL="573088" lvl="1" indent="-225425">
              <a:buFont typeface="Wingdings" charset="0"/>
              <a:buChar char="§"/>
              <a:defRPr/>
            </a:pPr>
            <a:r>
              <a:rPr lang="en-US" sz="2000" kern="0" dirty="0">
                <a:solidFill>
                  <a:schemeClr val="accent1">
                    <a:lumMod val="50000"/>
                  </a:schemeClr>
                </a:solidFill>
                <a:latin typeface="Arial"/>
                <a:ea typeface="ＭＳ Ｐゴシック" charset="0"/>
              </a:rPr>
              <a:t>Disaster Scenario Timeline</a:t>
            </a:r>
          </a:p>
          <a:p>
            <a:pPr marL="573088" lvl="1" indent="-225425">
              <a:buFont typeface="Wingdings" charset="0"/>
              <a:buChar char="§"/>
              <a:defRPr/>
            </a:pPr>
            <a:r>
              <a:rPr lang="en-US" sz="2000" kern="0" dirty="0">
                <a:solidFill>
                  <a:schemeClr val="accent1">
                    <a:lumMod val="50000"/>
                  </a:schemeClr>
                </a:solidFill>
                <a:latin typeface="Arial"/>
                <a:ea typeface="ＭＳ Ｐゴシック" charset="0"/>
              </a:rPr>
              <a:t>Disaster Scenario 1: Annual Seasonal Flooding</a:t>
            </a:r>
          </a:p>
          <a:p>
            <a:pPr marL="573088" lvl="1" indent="-225425">
              <a:buFont typeface="Wingdings" charset="0"/>
              <a:buChar char="§"/>
              <a:defRPr/>
            </a:pPr>
            <a:r>
              <a:rPr lang="en-US" sz="2000" kern="0" dirty="0">
                <a:solidFill>
                  <a:schemeClr val="accent1">
                    <a:lumMod val="50000"/>
                  </a:schemeClr>
                </a:solidFill>
                <a:latin typeface="Arial"/>
                <a:ea typeface="ＭＳ Ｐゴシック" charset="0"/>
              </a:rPr>
              <a:t>Disaster Scenario 2: Major </a:t>
            </a:r>
            <a:r>
              <a:rPr lang="en-US" sz="2000" kern="0" dirty="0" smtClean="0">
                <a:solidFill>
                  <a:schemeClr val="accent1">
                    <a:lumMod val="50000"/>
                  </a:schemeClr>
                </a:solidFill>
                <a:latin typeface="Arial"/>
                <a:ea typeface="ＭＳ Ｐゴシック" charset="0"/>
              </a:rPr>
              <a:t>Hurricane</a:t>
            </a:r>
          </a:p>
          <a:p>
            <a:pPr marL="573088" lvl="1" indent="-225425">
              <a:buFont typeface="Wingdings" charset="0"/>
              <a:buChar char="§"/>
              <a:defRPr/>
            </a:pPr>
            <a:endParaRPr lang="en-US" sz="2000" kern="0" dirty="0">
              <a:solidFill>
                <a:schemeClr val="accent1">
                  <a:lumMod val="50000"/>
                </a:schemeClr>
              </a:solidFill>
              <a:latin typeface="Arial"/>
              <a:ea typeface="ＭＳ Ｐゴシック" charset="0"/>
            </a:endParaRPr>
          </a:p>
          <a:p>
            <a:pPr marL="347663" lvl="1">
              <a:defRPr/>
            </a:pPr>
            <a:endParaRPr lang="en-US" sz="2000" kern="0" dirty="0" smtClean="0">
              <a:solidFill>
                <a:schemeClr val="accent1">
                  <a:lumMod val="50000"/>
                </a:schemeClr>
              </a:solidFill>
              <a:latin typeface="Arial"/>
              <a:ea typeface="ＭＳ Ｐゴシック" charset="0"/>
            </a:endParaRPr>
          </a:p>
          <a:p>
            <a:pPr marL="115888" indent="-225425">
              <a:buFont typeface="Wingdings" charset="0"/>
              <a:buChar char="§"/>
              <a:defRPr/>
            </a:pPr>
            <a:r>
              <a:rPr lang="en-US" sz="2000" kern="0" dirty="0" smtClean="0">
                <a:solidFill>
                  <a:schemeClr val="accent1">
                    <a:lumMod val="50000"/>
                  </a:schemeClr>
                </a:solidFill>
                <a:latin typeface="Arial"/>
                <a:ea typeface="ＭＳ Ｐゴシック" charset="0"/>
              </a:rPr>
              <a:t>Additional Slides: </a:t>
            </a:r>
            <a:endParaRPr lang="en-US" sz="2000" kern="0" dirty="0">
              <a:solidFill>
                <a:schemeClr val="accent1">
                  <a:lumMod val="50000"/>
                </a:schemeClr>
              </a:solidFill>
              <a:latin typeface="Arial"/>
              <a:ea typeface="ＭＳ Ｐゴシック" charset="0"/>
            </a:endParaRPr>
          </a:p>
          <a:p>
            <a:pPr marL="573088" lvl="1" indent="-225425">
              <a:buFont typeface="Wingdings" charset="0"/>
              <a:buChar char="§"/>
              <a:defRPr/>
            </a:pPr>
            <a:r>
              <a:rPr lang="en-US" sz="2000" kern="0" dirty="0" smtClean="0">
                <a:solidFill>
                  <a:schemeClr val="accent1">
                    <a:lumMod val="50000"/>
                  </a:schemeClr>
                </a:solidFill>
                <a:latin typeface="Arial"/>
                <a:ea typeface="ＭＳ Ｐゴシック" charset="0"/>
              </a:rPr>
              <a:t>Abbreviations and Acronyms</a:t>
            </a:r>
            <a:endParaRPr lang="en-US" sz="2000" kern="0" dirty="0">
              <a:solidFill>
                <a:schemeClr val="accent1">
                  <a:lumMod val="50000"/>
                </a:schemeClr>
              </a:solidFill>
              <a:latin typeface="Arial"/>
              <a:ea typeface="ＭＳ Ｐゴシック" charset="0"/>
            </a:endParaRPr>
          </a:p>
          <a:p>
            <a:pPr>
              <a:spcBef>
                <a:spcPct val="50000"/>
              </a:spcBef>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C5CB3C6F-FD3F-40E4-BF0F-2E2E618AB531}" type="slidenum">
              <a:rPr lang="en-US" altLang="en-US" sz="1600"/>
              <a:pPr>
                <a:spcBef>
                  <a:spcPct val="0"/>
                </a:spcBef>
                <a:buFontTx/>
                <a:buNone/>
              </a:pPr>
              <a:t>20</a:t>
            </a:fld>
            <a:endParaRPr lang="en-US" altLang="en-US" sz="1600"/>
          </a:p>
        </p:txBody>
      </p:sp>
      <p:sp>
        <p:nvSpPr>
          <p:cNvPr id="56323" name="Title 1"/>
          <p:cNvSpPr>
            <a:spLocks noGrp="1"/>
          </p:cNvSpPr>
          <p:nvPr>
            <p:ph type="title"/>
          </p:nvPr>
        </p:nvSpPr>
        <p:spPr>
          <a:xfrm>
            <a:off x="0" y="0"/>
            <a:ext cx="9144000" cy="1073150"/>
          </a:xfrm>
        </p:spPr>
        <p:txBody>
          <a:bodyPr/>
          <a:lstStyle/>
          <a:p>
            <a:r>
              <a:rPr lang="en-US" altLang="en-US" sz="3200" b="1" smtClean="0">
                <a:solidFill>
                  <a:schemeClr val="bg1"/>
                </a:solidFill>
                <a:ea typeface="ＭＳ Ｐゴシック" panose="020B0600070205080204" pitchFamily="34" charset="-128"/>
              </a:rPr>
              <a:t/>
            </a:r>
            <a:br>
              <a:rPr lang="en-US" altLang="en-US" sz="3200" b="1" smtClean="0">
                <a:solidFill>
                  <a:schemeClr val="bg1"/>
                </a:solidFill>
                <a:ea typeface="ＭＳ Ｐゴシック" panose="020B0600070205080204" pitchFamily="34" charset="-128"/>
              </a:rPr>
            </a:br>
            <a:r>
              <a:rPr lang="en-US" altLang="en-US" sz="3200" b="1" smtClean="0">
                <a:solidFill>
                  <a:schemeClr val="bg1"/>
                </a:solidFill>
                <a:ea typeface="ＭＳ Ｐゴシック" panose="020B0600070205080204" pitchFamily="34" charset="-128"/>
              </a:rPr>
              <a:t>Annual Seasonal Flooding: Disaster Recovery</a:t>
            </a:r>
          </a:p>
        </p:txBody>
      </p:sp>
      <p:sp>
        <p:nvSpPr>
          <p:cNvPr id="5" name="Content Placeholder 4"/>
          <p:cNvSpPr>
            <a:spLocks noGrp="1"/>
          </p:cNvSpPr>
          <p:nvPr>
            <p:ph idx="4294967295"/>
          </p:nvPr>
        </p:nvSpPr>
        <p:spPr>
          <a:xfrm>
            <a:off x="84138" y="1397000"/>
            <a:ext cx="8266112" cy="4227513"/>
          </a:xfrm>
        </p:spPr>
        <p:txBody>
          <a:bodyPr>
            <a:normAutofit/>
          </a:bodyPr>
          <a:lstStyle/>
          <a:p>
            <a:pPr marL="0" indent="0">
              <a:buNone/>
              <a:defRPr/>
            </a:pPr>
            <a:r>
              <a:rPr lang="en-US" b="1" dirty="0" smtClean="0">
                <a:solidFill>
                  <a:schemeClr val="tx2">
                    <a:lumMod val="75000"/>
                  </a:schemeClr>
                </a:solidFill>
                <a:cs typeface="Arial"/>
              </a:rPr>
              <a:t>Actions: </a:t>
            </a:r>
          </a:p>
          <a:p>
            <a:pPr marL="0" indent="0">
              <a:buNone/>
              <a:defRPr/>
            </a:pPr>
            <a:r>
              <a:rPr lang="en-US" b="1" dirty="0" smtClean="0">
                <a:solidFill>
                  <a:schemeClr val="tx2">
                    <a:lumMod val="75000"/>
                  </a:schemeClr>
                </a:solidFill>
                <a:cs typeface="Arial"/>
              </a:rPr>
              <a:t>Interagency Group will:  </a:t>
            </a:r>
          </a:p>
          <a:p>
            <a:pPr marL="231775" lvl="1" indent="-231775">
              <a:spcBef>
                <a:spcPct val="60000"/>
              </a:spcBef>
              <a:buFont typeface="Wingdings" charset="0"/>
              <a:buChar char="§"/>
              <a:defRPr/>
            </a:pPr>
            <a:r>
              <a:rPr lang="en-US" dirty="0" smtClean="0">
                <a:solidFill>
                  <a:srgbClr val="17375E"/>
                </a:solidFill>
              </a:rPr>
              <a:t>Develop </a:t>
            </a:r>
            <a:r>
              <a:rPr lang="en-US" b="1" dirty="0">
                <a:solidFill>
                  <a:srgbClr val="17375E"/>
                </a:solidFill>
              </a:rPr>
              <a:t>Programmatic Environmental Assessments</a:t>
            </a:r>
            <a:r>
              <a:rPr lang="en-US" dirty="0">
                <a:solidFill>
                  <a:srgbClr val="17375E"/>
                </a:solidFill>
              </a:rPr>
              <a:t>.</a:t>
            </a:r>
          </a:p>
          <a:p>
            <a:pPr>
              <a:buFont typeface="Wingdings" charset="0"/>
              <a:buChar char="§"/>
              <a:defRPr/>
            </a:pPr>
            <a:r>
              <a:rPr lang="en-US" dirty="0" smtClean="0">
                <a:solidFill>
                  <a:schemeClr val="tx2">
                    <a:lumMod val="75000"/>
                  </a:schemeClr>
                </a:solidFill>
                <a:cs typeface="Arial"/>
              </a:rPr>
              <a:t>Adopt NEPA documents that tier from the</a:t>
            </a:r>
            <a:r>
              <a:rPr lang="en-US" b="1" dirty="0" smtClean="0">
                <a:solidFill>
                  <a:schemeClr val="tx2">
                    <a:lumMod val="75000"/>
                  </a:schemeClr>
                </a:solidFill>
                <a:cs typeface="Arial"/>
              </a:rPr>
              <a:t> Programmatic Environmental Assessments</a:t>
            </a:r>
            <a:r>
              <a:rPr lang="en-US" dirty="0" smtClean="0">
                <a:solidFill>
                  <a:schemeClr val="tx2">
                    <a:lumMod val="75000"/>
                  </a:schemeClr>
                </a:solidFill>
                <a:cs typeface="Arial"/>
              </a:rPr>
              <a:t>.</a:t>
            </a:r>
          </a:p>
          <a:p>
            <a:pPr>
              <a:buFont typeface="Wingdings" charset="0"/>
              <a:buChar char="§"/>
              <a:defRPr/>
            </a:pPr>
            <a:r>
              <a:rPr lang="en-US" dirty="0">
                <a:solidFill>
                  <a:schemeClr val="tx2">
                    <a:lumMod val="75000"/>
                  </a:schemeClr>
                </a:solidFill>
                <a:cs typeface="Arial"/>
              </a:rPr>
              <a:t>FEMA </a:t>
            </a:r>
            <a:r>
              <a:rPr lang="en-US" dirty="0" smtClean="0">
                <a:solidFill>
                  <a:schemeClr val="tx2">
                    <a:lumMod val="75000"/>
                  </a:schemeClr>
                </a:solidFill>
                <a:cs typeface="Arial"/>
              </a:rPr>
              <a:t>and HUD </a:t>
            </a:r>
            <a:r>
              <a:rPr lang="en-US" dirty="0">
                <a:solidFill>
                  <a:schemeClr val="tx2">
                    <a:lumMod val="75000"/>
                  </a:schemeClr>
                </a:solidFill>
                <a:cs typeface="Arial"/>
              </a:rPr>
              <a:t>Responsible Entity </a:t>
            </a:r>
            <a:r>
              <a:rPr lang="en-US" dirty="0" smtClean="0">
                <a:solidFill>
                  <a:schemeClr val="tx2">
                    <a:lumMod val="75000"/>
                  </a:schemeClr>
                </a:solidFill>
                <a:cs typeface="Arial"/>
              </a:rPr>
              <a:t>identify projects which will utilize joint funding and use </a:t>
            </a:r>
            <a:r>
              <a:rPr lang="en-US" dirty="0">
                <a:solidFill>
                  <a:schemeClr val="tx2">
                    <a:lumMod val="75000"/>
                  </a:schemeClr>
                </a:solidFill>
                <a:cs typeface="Arial"/>
              </a:rPr>
              <a:t>the </a:t>
            </a:r>
            <a:r>
              <a:rPr lang="en-US" b="1" dirty="0">
                <a:solidFill>
                  <a:schemeClr val="tx2">
                    <a:lumMod val="75000"/>
                  </a:schemeClr>
                </a:solidFill>
                <a:cs typeface="Arial"/>
              </a:rPr>
              <a:t>Template Checklist </a:t>
            </a:r>
            <a:r>
              <a:rPr lang="en-US" dirty="0">
                <a:solidFill>
                  <a:schemeClr val="tx2">
                    <a:lumMod val="75000"/>
                  </a:schemeClr>
                </a:solidFill>
                <a:cs typeface="Arial"/>
              </a:rPr>
              <a:t>for </a:t>
            </a:r>
            <a:r>
              <a:rPr lang="en-US" dirty="0" smtClean="0">
                <a:solidFill>
                  <a:schemeClr val="tx2">
                    <a:lumMod val="75000"/>
                  </a:schemeClr>
                </a:solidFill>
                <a:cs typeface="Arial"/>
              </a:rPr>
              <a:t>those projects.</a:t>
            </a:r>
            <a:endParaRPr lang="en-US" dirty="0">
              <a:solidFill>
                <a:schemeClr val="tx2">
                  <a:lumMod val="75000"/>
                </a:schemeClr>
              </a:solidFill>
              <a:cs typeface="Arial"/>
            </a:endParaRPr>
          </a:p>
          <a:p>
            <a:pPr>
              <a:buFont typeface="Wingdings" charset="0"/>
              <a:buChar char="§"/>
              <a:defRPr/>
            </a:pPr>
            <a:r>
              <a:rPr lang="en-US" dirty="0" smtClean="0">
                <a:solidFill>
                  <a:schemeClr val="tx2">
                    <a:lumMod val="75000"/>
                  </a:schemeClr>
                </a:solidFill>
                <a:cs typeface="Arial"/>
              </a:rPr>
              <a:t>Federal agencies with no Section 106 Programmatic Agreement in place decide to sign onto </a:t>
            </a:r>
            <a:r>
              <a:rPr lang="en-US" b="1" dirty="0" smtClean="0">
                <a:solidFill>
                  <a:schemeClr val="tx2">
                    <a:lumMod val="75000"/>
                  </a:schemeClr>
                </a:solidFill>
                <a:cs typeface="Arial"/>
              </a:rPr>
              <a:t>FEMA’s Prototype Programmatic Agreement </a:t>
            </a:r>
            <a:r>
              <a:rPr lang="en-US" dirty="0" smtClean="0">
                <a:solidFill>
                  <a:schemeClr val="tx2">
                    <a:lumMod val="75000"/>
                  </a:schemeClr>
                </a:solidFill>
                <a:cs typeface="Arial"/>
              </a:rPr>
              <a:t>using the addendum process.</a:t>
            </a:r>
          </a:p>
          <a:p>
            <a:pPr>
              <a:buFont typeface="Wingdings" charset="0"/>
              <a:buChar char="§"/>
              <a:defRPr/>
            </a:pPr>
            <a:endParaRPr lang="en-US" dirty="0">
              <a:solidFill>
                <a:schemeClr val="tx2">
                  <a:lumMod val="75000"/>
                </a:schemeClr>
              </a:solidFill>
              <a:cs typeface="Arial"/>
            </a:endParaRPr>
          </a:p>
        </p:txBody>
      </p:sp>
      <p:grpSp>
        <p:nvGrpSpPr>
          <p:cNvPr id="56325" name="Group 8" title="Flow Chart of Disaster Recovery Timeline"/>
          <p:cNvGrpSpPr>
            <a:grpSpLocks/>
          </p:cNvGrpSpPr>
          <p:nvPr/>
        </p:nvGrpSpPr>
        <p:grpSpPr bwMode="auto">
          <a:xfrm>
            <a:off x="944563" y="5622925"/>
            <a:ext cx="7405687" cy="860425"/>
            <a:chOff x="1446451" y="1008398"/>
            <a:chExt cx="9874844" cy="860786"/>
          </a:xfrm>
        </p:grpSpPr>
        <p:cxnSp>
          <p:nvCxnSpPr>
            <p:cNvPr id="10" name="Straight Arrow Connector 9"/>
            <p:cNvCxnSpPr/>
            <p:nvPr/>
          </p:nvCxnSpPr>
          <p:spPr bwMode="auto">
            <a:xfrm flipV="1">
              <a:off x="2788498" y="1446732"/>
              <a:ext cx="8532797" cy="0"/>
            </a:xfrm>
            <a:prstGeom prst="straightConnector1">
              <a:avLst/>
            </a:prstGeom>
            <a:ln w="19050">
              <a:solidFill>
                <a:srgbClr val="2A5864"/>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1446451"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Pre-Disaster</a:t>
              </a:r>
              <a:endParaRPr lang="en-US" sz="1400" b="1" dirty="0">
                <a:latin typeface="Arial Narrow" panose="020B0606020202030204" pitchFamily="34" charset="0"/>
              </a:endParaRPr>
            </a:p>
          </p:txBody>
        </p:sp>
        <p:sp>
          <p:nvSpPr>
            <p:cNvPr id="12" name="Rounded Rectangle 11"/>
            <p:cNvSpPr/>
            <p:nvPr/>
          </p:nvSpPr>
          <p:spPr bwMode="auto">
            <a:xfrm>
              <a:off x="3039304"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Occurs</a:t>
              </a:r>
              <a:endParaRPr lang="en-US" sz="1400" b="1" dirty="0">
                <a:latin typeface="Arial Narrow" panose="020B0606020202030204" pitchFamily="34" charset="0"/>
              </a:endParaRPr>
            </a:p>
          </p:txBody>
        </p:sp>
        <p:sp>
          <p:nvSpPr>
            <p:cNvPr id="13" name="Rounded Rectangle 12"/>
            <p:cNvSpPr/>
            <p:nvPr/>
          </p:nvSpPr>
          <p:spPr bwMode="auto">
            <a:xfrm>
              <a:off x="4687230" y="1010372"/>
              <a:ext cx="1402220"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Emergency Response</a:t>
              </a:r>
              <a:endParaRPr lang="en-US" sz="1400" b="1" dirty="0">
                <a:latin typeface="Arial Narrow" panose="020B0606020202030204" pitchFamily="34" charset="0"/>
              </a:endParaRPr>
            </a:p>
          </p:txBody>
        </p:sp>
        <p:sp>
          <p:nvSpPr>
            <p:cNvPr id="14" name="Rounded Rectangle 13"/>
            <p:cNvSpPr/>
            <p:nvPr/>
          </p:nvSpPr>
          <p:spPr bwMode="auto">
            <a:xfrm>
              <a:off x="6316092" y="1010372"/>
              <a:ext cx="1404336"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Recovery Planning</a:t>
              </a:r>
              <a:endParaRPr lang="en-US" sz="1400" b="1" dirty="0">
                <a:latin typeface="Arial Narrow" panose="020B0606020202030204" pitchFamily="34" charset="0"/>
              </a:endParaRPr>
            </a:p>
          </p:txBody>
        </p:sp>
        <p:sp>
          <p:nvSpPr>
            <p:cNvPr id="15" name="Rounded Rectangle 14"/>
            <p:cNvSpPr/>
            <p:nvPr/>
          </p:nvSpPr>
          <p:spPr bwMode="auto">
            <a:xfrm>
              <a:off x="7974608"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Recovery</a:t>
              </a:r>
              <a:endParaRPr lang="en-US" sz="1400" b="1" dirty="0">
                <a:latin typeface="Arial Narrow" panose="020B0606020202030204" pitchFamily="34" charset="0"/>
              </a:endParaRPr>
            </a:p>
          </p:txBody>
        </p:sp>
        <p:sp>
          <p:nvSpPr>
            <p:cNvPr id="16" name="Rounded Rectangle 15"/>
            <p:cNvSpPr/>
            <p:nvPr/>
          </p:nvSpPr>
          <p:spPr bwMode="auto">
            <a:xfrm>
              <a:off x="9624653" y="1008398"/>
              <a:ext cx="1402220" cy="858811"/>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Restored and More Resilient Community</a:t>
              </a:r>
              <a:endParaRPr lang="en-US" sz="1400" b="1" dirty="0">
                <a:latin typeface="Arial Narrow" panose="020B0606020202030204" pitchFamily="34" charset="0"/>
              </a:endParaRPr>
            </a:p>
          </p:txBody>
        </p:sp>
      </p:grpSp>
      <p:sp>
        <p:nvSpPr>
          <p:cNvPr id="17" name="Oval 16" descr="Disaster Recovery" title="Disaster Recovery"/>
          <p:cNvSpPr>
            <a:spLocks noChangeArrowheads="1"/>
          </p:cNvSpPr>
          <p:nvPr/>
        </p:nvSpPr>
        <p:spPr bwMode="auto">
          <a:xfrm>
            <a:off x="5608638" y="5464175"/>
            <a:ext cx="1492250" cy="1171575"/>
          </a:xfrm>
          <a:prstGeom prst="ellipse">
            <a:avLst/>
          </a:prstGeom>
          <a:noFill/>
          <a:ln w="38100">
            <a:solidFill>
              <a:schemeClr val="accent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endParaRPr lang="en-US">
              <a:solidFill>
                <a:schemeClr val="lt1"/>
              </a:solidFill>
              <a:latin typeface="+mn-lt"/>
              <a:ea typeface="+mn-ea"/>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solidFill>
                  <a:srgbClr val="FFFFFF"/>
                </a:solidFill>
              </a:rPr>
              <a:t>EHP Review With and Without the UFR Process</a:t>
            </a:r>
            <a:br>
              <a:rPr lang="en-US" b="1" dirty="0" smtClean="0">
                <a:solidFill>
                  <a:srgbClr val="FFFFFF"/>
                </a:solidFill>
              </a:rPr>
            </a:br>
            <a:r>
              <a:rPr lang="en-US" b="1" i="1" dirty="0" smtClean="0">
                <a:solidFill>
                  <a:srgbClr val="FFFFFF"/>
                </a:solidFill>
              </a:rPr>
              <a:t>Section 106 Consultation</a:t>
            </a:r>
            <a:endParaRPr lang="en-US" b="1" i="1" dirty="0">
              <a:solidFill>
                <a:srgbClr val="FFFFFF"/>
              </a:solidFill>
            </a:endParaRPr>
          </a:p>
        </p:txBody>
      </p:sp>
      <p:sp>
        <p:nvSpPr>
          <p:cNvPr id="58371" name="Slide Number Placeholder 3"/>
          <p:cNvSpPr>
            <a:spLocks noGrp="1"/>
          </p:cNvSpPr>
          <p:nvPr>
            <p:ph type="sldNum" sz="quarter" idx="12"/>
          </p:nvPr>
        </p:nvSpPr>
        <p:spPr>
          <a:xfrm>
            <a:off x="5981700" y="6519863"/>
            <a:ext cx="2933700" cy="33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2854EAFE-456E-447B-ACAC-B5F7FA156B43}" type="slidenum">
              <a:rPr lang="en-US" altLang="en-US" sz="1600"/>
              <a:pPr>
                <a:spcBef>
                  <a:spcPct val="0"/>
                </a:spcBef>
                <a:buFontTx/>
                <a:buNone/>
              </a:pPr>
              <a:t>21</a:t>
            </a:fld>
            <a:endParaRPr lang="en-US" altLang="en-US" sz="1600"/>
          </a:p>
        </p:txBody>
      </p:sp>
      <p:sp>
        <p:nvSpPr>
          <p:cNvPr id="6" name="TextBox 5"/>
          <p:cNvSpPr txBox="1"/>
          <p:nvPr/>
        </p:nvSpPr>
        <p:spPr>
          <a:xfrm>
            <a:off x="184150" y="6462713"/>
            <a:ext cx="7759700" cy="307975"/>
          </a:xfrm>
          <a:prstGeom prst="rect">
            <a:avLst/>
          </a:prstGeom>
          <a:noFill/>
        </p:spPr>
        <p:txBody>
          <a:bodyPr>
            <a:spAutoFit/>
          </a:bodyPr>
          <a:lstStyle/>
          <a:p>
            <a:pPr>
              <a:spcBef>
                <a:spcPct val="50000"/>
              </a:spcBef>
              <a:defRPr/>
            </a:pPr>
            <a:r>
              <a:rPr lang="en-US" sz="1400" dirty="0">
                <a:solidFill>
                  <a:srgbClr val="000000"/>
                </a:solidFill>
                <a:latin typeface="+mn-lt"/>
                <a:ea typeface="Calibri"/>
                <a:cs typeface="Calibri"/>
              </a:rPr>
              <a:t>Session IV: UFR Process in Action</a:t>
            </a:r>
            <a:endParaRPr lang="en-US" sz="1400" dirty="0">
              <a:latin typeface="+mn-lt"/>
              <a:ea typeface="ＭＳ Ｐゴシック" charset="0"/>
              <a:cs typeface="ＭＳ Ｐゴシック" charset="0"/>
            </a:endParaRPr>
          </a:p>
        </p:txBody>
      </p:sp>
      <p:graphicFrame>
        <p:nvGraphicFramePr>
          <p:cNvPr id="7" name="Table 6" title="EHP Review With &amp; Without the UFR Process - Section 106 Consultation"/>
          <p:cNvGraphicFramePr>
            <a:graphicFrameLocks noGrp="1"/>
          </p:cNvGraphicFramePr>
          <p:nvPr>
            <p:extLst>
              <p:ext uri="{D42A27DB-BD31-4B8C-83A1-F6EECF244321}">
                <p14:modId xmlns:p14="http://schemas.microsoft.com/office/powerpoint/2010/main" val="3699692793"/>
              </p:ext>
            </p:extLst>
          </p:nvPr>
        </p:nvGraphicFramePr>
        <p:xfrm>
          <a:off x="0" y="1176338"/>
          <a:ext cx="9144000" cy="5616348"/>
        </p:xfrm>
        <a:graphic>
          <a:graphicData uri="http://schemas.openxmlformats.org/drawingml/2006/table">
            <a:tbl>
              <a:tblPr firstRow="1"/>
              <a:tblGrid>
                <a:gridCol w="4775200"/>
                <a:gridCol w="4368800"/>
              </a:tblGrid>
              <a:tr h="403022">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Without the UFR Process</a:t>
                      </a:r>
                    </a:p>
                  </a:txBody>
                  <a:tcPr marT="45731" marB="4573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With the UFR Process</a:t>
                      </a:r>
                    </a:p>
                  </a:txBody>
                  <a:tcPr marT="45731" marB="4573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797693">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itchFamily="34" charset="0"/>
                          <a:ea typeface="ＭＳ Ｐゴシック" pitchFamily="34" charset="-128"/>
                        </a:rPr>
                        <a:t>Prior to SRIA, for each disaster recovery project, many federal agencies funding a disaster recovery project independently consider the effects of their undertakings on historic properties and allow the ACHP an opportunity to comment, as required by 36 CFR Part 800, the regulations implementing Section 106 of NHPA. </a:t>
                      </a:r>
                    </a:p>
                  </a:txBody>
                  <a:tcPr marT="45731" marB="4573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itchFamily="34" charset="0"/>
                          <a:ea typeface="ＭＳ Ｐゴシック" pitchFamily="34" charset="-128"/>
                        </a:rPr>
                        <a:t>Federal agency, with FEMA and SHPO concurrence, signs onto FEMA Statewide Programmatic Agreement (PA) executed without ACHP participation, based on the 2013 FEMA Prototype PA, to satisfy their Section 106 consultation responsibilities for same type of activities as outlined in Appendix A of FEMA PA. </a:t>
                      </a:r>
                    </a:p>
                  </a:txBody>
                  <a:tcPr marT="45731" marB="4573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552555">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00" b="0" i="0" u="none" strike="noStrike" cap="none" normalizeH="0" baseline="0" dirty="0" smtClean="0">
                          <a:ln>
                            <a:noFill/>
                          </a:ln>
                          <a:solidFill>
                            <a:srgbClr val="000000"/>
                          </a:solidFill>
                          <a:effectLst/>
                          <a:latin typeface="Calibri" pitchFamily="34" charset="0"/>
                          <a:ea typeface="ＭＳ Ｐゴシック" pitchFamily="34" charset="-128"/>
                        </a:rPr>
                        <a:t>Other federal agency and SHPO staff time and resources are spent identifying and evaluating historic properties and assessing effects of projects that would have resulted in No Historic Properties Affected or No Adverse Effect to the historic properties.  </a:t>
                      </a:r>
                    </a:p>
                  </a:txBody>
                  <a:tcPr marT="45731" marB="4573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itchFamily="34" charset="0"/>
                          <a:ea typeface="ＭＳ Ｐゴシック" pitchFamily="34" charset="-128"/>
                        </a:rPr>
                        <a:t>Federal agency utilizes Appendix B of FEMA PA, Programmatic Allowances, to exempt from any review specific undertakings having no or minimal effect on historic properties. Professionally qualified staff required to apply some allowances.</a:t>
                      </a:r>
                    </a:p>
                  </a:txBody>
                  <a:tcPr marT="45731" marB="4573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1662362">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itchFamily="34" charset="0"/>
                          <a:ea typeface="ＭＳ Ｐゴシック" pitchFamily="34" charset="-128"/>
                        </a:rPr>
                        <a:t>Other federal agency resolves adverse effects on historic properties by negotiating an MOA in consultation with SHPO and other consulting parties, a process that requires extensive staff time</a:t>
                      </a:r>
                    </a:p>
                  </a:txBody>
                  <a:tcPr marT="45731" marB="4573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00" b="0" i="0" u="none" strike="noStrike" cap="none" normalizeH="0" baseline="0" dirty="0" smtClean="0">
                          <a:ln>
                            <a:noFill/>
                          </a:ln>
                          <a:solidFill>
                            <a:srgbClr val="000000"/>
                          </a:solidFill>
                          <a:effectLst/>
                          <a:latin typeface="Calibri" pitchFamily="34" charset="0"/>
                          <a:ea typeface="ＭＳ Ｐゴシック" pitchFamily="34" charset="-128"/>
                        </a:rPr>
                        <a:t>With agreement from other consulting parties, federal agency uses an abbreviated consultation process to resolve adverse effects through application of one or more treatment measures outlined in Appendix C of FEMA PA.</a:t>
                      </a:r>
                    </a:p>
                  </a:txBody>
                  <a:tcPr marT="45731" marB="4573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25381221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52550"/>
            <a:ext cx="4495800" cy="4139595"/>
          </a:xfrm>
          <a:prstGeom prst="rect">
            <a:avLst/>
          </a:prstGeom>
          <a:noFill/>
        </p:spPr>
        <p:txBody>
          <a:bodyPr>
            <a:spAutoFit/>
          </a:bodyPr>
          <a:lstStyle/>
          <a:p>
            <a:pPr algn="ctr">
              <a:spcBef>
                <a:spcPct val="50000"/>
              </a:spcBef>
              <a:defRPr/>
            </a:pPr>
            <a:r>
              <a:rPr lang="en-US" sz="2000" b="1" dirty="0">
                <a:solidFill>
                  <a:srgbClr val="17375E"/>
                </a:solidFill>
                <a:latin typeface="Arial" charset="0"/>
                <a:ea typeface="ＭＳ Ｐゴシック" charset="0"/>
                <a:cs typeface="ＭＳ Ｐゴシック" charset="0"/>
              </a:rPr>
              <a:t>Tools/Mechanisms used during disaster </a:t>
            </a:r>
          </a:p>
          <a:p>
            <a:pPr marL="342900" indent="-342900">
              <a:spcBef>
                <a:spcPct val="50000"/>
              </a:spcBef>
              <a:buFont typeface="Wingdings" charset="2"/>
              <a:buChar char="§"/>
              <a:defRPr/>
            </a:pPr>
            <a:r>
              <a:rPr lang="en-US" sz="2000" dirty="0">
                <a:solidFill>
                  <a:srgbClr val="17375E"/>
                </a:solidFill>
                <a:latin typeface="Arial" charset="0"/>
                <a:ea typeface="ＭＳ Ｐゴシック" charset="0"/>
                <a:cs typeface="ＭＳ Ｐゴシック" charset="0"/>
              </a:rPr>
              <a:t>Programmatic Environmental Assessment</a:t>
            </a:r>
          </a:p>
          <a:p>
            <a:pPr marL="342900" indent="-342900">
              <a:spcBef>
                <a:spcPct val="50000"/>
              </a:spcBef>
              <a:buFont typeface="Wingdings" charset="2"/>
              <a:buChar char="§"/>
              <a:defRPr/>
            </a:pPr>
            <a:r>
              <a:rPr lang="en-US" sz="2000" dirty="0">
                <a:solidFill>
                  <a:srgbClr val="17375E"/>
                </a:solidFill>
                <a:latin typeface="Arial" charset="0"/>
                <a:ea typeface="ＭＳ Ｐゴシック" charset="0"/>
                <a:cs typeface="ＭＳ Ｐゴシック" charset="0"/>
              </a:rPr>
              <a:t>Data Sharing Agreements</a:t>
            </a:r>
          </a:p>
          <a:p>
            <a:pPr marL="342900" indent="-342900">
              <a:spcBef>
                <a:spcPct val="50000"/>
              </a:spcBef>
              <a:buFont typeface="Wingdings" charset="2"/>
              <a:buChar char="§"/>
              <a:defRPr/>
            </a:pPr>
            <a:r>
              <a:rPr lang="en-US" sz="2000" dirty="0">
                <a:solidFill>
                  <a:srgbClr val="17375E"/>
                </a:solidFill>
                <a:latin typeface="Arial" charset="0"/>
                <a:ea typeface="ＭＳ Ｐゴシック" charset="0"/>
                <a:cs typeface="ＭＳ Ｐゴシック" charset="0"/>
              </a:rPr>
              <a:t>Practitioner Guidance</a:t>
            </a:r>
          </a:p>
          <a:p>
            <a:pPr marL="342900" indent="-342900">
              <a:spcBef>
                <a:spcPct val="50000"/>
              </a:spcBef>
              <a:buFont typeface="Wingdings" charset="2"/>
              <a:buChar char="§"/>
              <a:defRPr/>
            </a:pPr>
            <a:r>
              <a:rPr lang="en-US" sz="2000" dirty="0" smtClean="0">
                <a:solidFill>
                  <a:srgbClr val="17375E"/>
                </a:solidFill>
                <a:latin typeface="Arial" charset="0"/>
                <a:ea typeface="ＭＳ Ｐゴシック" charset="0"/>
                <a:cs typeface="ＭＳ Ｐゴシック" charset="0"/>
              </a:rPr>
              <a:t>Prototype Programmatic Agreement (PPA)</a:t>
            </a:r>
            <a:endParaRPr lang="en-US" sz="2000" dirty="0">
              <a:solidFill>
                <a:srgbClr val="17375E"/>
              </a:solidFill>
              <a:latin typeface="Arial" charset="0"/>
              <a:ea typeface="ＭＳ Ｐゴシック" charset="0"/>
              <a:cs typeface="ＭＳ Ｐゴシック" charset="0"/>
            </a:endParaRPr>
          </a:p>
          <a:p>
            <a:pPr marL="342900" indent="-342900">
              <a:spcBef>
                <a:spcPct val="50000"/>
              </a:spcBef>
              <a:buFont typeface="Wingdings" charset="2"/>
              <a:buChar char="§"/>
              <a:defRPr/>
            </a:pPr>
            <a:r>
              <a:rPr lang="en-US" sz="2000" dirty="0">
                <a:solidFill>
                  <a:srgbClr val="17375E"/>
                </a:solidFill>
                <a:latin typeface="Arial" charset="0"/>
                <a:ea typeface="ＭＳ Ｐゴシック" charset="0"/>
                <a:cs typeface="ＭＳ Ｐゴシック" charset="0"/>
              </a:rPr>
              <a:t>Template Checklist for FEMA/HUD</a:t>
            </a:r>
            <a:endParaRPr lang="en-US" u="sng" dirty="0">
              <a:latin typeface="Arial" charset="0"/>
              <a:ea typeface="ＭＳ Ｐゴシック" charset="0"/>
              <a:cs typeface="ＭＳ Ｐゴシック" charset="0"/>
            </a:endParaRPr>
          </a:p>
          <a:p>
            <a:pPr>
              <a:spcBef>
                <a:spcPct val="50000"/>
              </a:spcBef>
              <a:defRPr/>
            </a:pPr>
            <a:endParaRPr lang="en-US" dirty="0">
              <a:latin typeface="Arial" charset="0"/>
              <a:ea typeface="ＭＳ Ｐゴシック" charset="0"/>
              <a:cs typeface="ＭＳ Ｐゴシック" charset="0"/>
            </a:endParaRPr>
          </a:p>
        </p:txBody>
      </p:sp>
      <p:sp>
        <p:nvSpPr>
          <p:cNvPr id="6041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CBAEC792-06B6-443A-BE49-059D1EEED778}" type="slidenum">
              <a:rPr lang="en-US" altLang="en-US" sz="1600"/>
              <a:pPr>
                <a:spcBef>
                  <a:spcPct val="0"/>
                </a:spcBef>
                <a:buFontTx/>
                <a:buNone/>
              </a:pPr>
              <a:t>22</a:t>
            </a:fld>
            <a:endParaRPr lang="en-US" altLang="en-US" sz="1600"/>
          </a:p>
        </p:txBody>
      </p:sp>
      <p:sp>
        <p:nvSpPr>
          <p:cNvPr id="60420" name="Title 1"/>
          <p:cNvSpPr>
            <a:spLocks noGrp="1"/>
          </p:cNvSpPr>
          <p:nvPr>
            <p:ph type="title"/>
          </p:nvPr>
        </p:nvSpPr>
        <p:spPr>
          <a:xfrm>
            <a:off x="0" y="0"/>
            <a:ext cx="9144000" cy="1073150"/>
          </a:xfrm>
        </p:spPr>
        <p:txBody>
          <a:bodyPr/>
          <a:lstStyle/>
          <a:p>
            <a:r>
              <a:rPr lang="en-US" altLang="en-US" sz="3200" b="1" dirty="0" smtClean="0">
                <a:solidFill>
                  <a:schemeClr val="bg1"/>
                </a:solidFill>
                <a:ea typeface="ＭＳ Ｐゴシック" panose="020B0600070205080204" pitchFamily="34" charset="-128"/>
              </a:rPr>
              <a:t>How Agency Staff and Stakeholders used the UFR to enhance Disaster Recovery</a:t>
            </a:r>
            <a:endParaRPr lang="en-US" altLang="en-US" sz="3200" b="1" dirty="0" smtClean="0">
              <a:solidFill>
                <a:srgbClr val="FFFFFF"/>
              </a:solidFill>
              <a:ea typeface="ＭＳ Ｐゴシック" panose="020B0600070205080204" pitchFamily="34" charset="-128"/>
            </a:endParaRPr>
          </a:p>
        </p:txBody>
      </p:sp>
      <p:sp>
        <p:nvSpPr>
          <p:cNvPr id="8" name="Content Placeholder 2"/>
          <p:cNvSpPr txBox="1">
            <a:spLocks/>
          </p:cNvSpPr>
          <p:nvPr/>
        </p:nvSpPr>
        <p:spPr>
          <a:xfrm>
            <a:off x="4470400" y="1363663"/>
            <a:ext cx="4673600" cy="41735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Font typeface="Arial"/>
              <a:buNone/>
              <a:defRPr/>
            </a:pPr>
            <a:r>
              <a:rPr lang="en-US" sz="2000" b="1" dirty="0" smtClean="0">
                <a:solidFill>
                  <a:srgbClr val="17375E"/>
                </a:solidFill>
              </a:rPr>
              <a:t>Successful Implementation of the UFR Process	</a:t>
            </a:r>
          </a:p>
          <a:p>
            <a:pPr>
              <a:spcBef>
                <a:spcPts val="1200"/>
              </a:spcBef>
              <a:buFont typeface="Wingdings" charset="2"/>
              <a:buChar char="§"/>
              <a:defRPr/>
            </a:pPr>
            <a:r>
              <a:rPr lang="en-US" sz="2000" dirty="0" smtClean="0">
                <a:solidFill>
                  <a:srgbClr val="17375E"/>
                </a:solidFill>
              </a:rPr>
              <a:t>Expedited federal determinations for disaster recovery projects</a:t>
            </a:r>
          </a:p>
          <a:p>
            <a:pPr>
              <a:spcBef>
                <a:spcPts val="1200"/>
              </a:spcBef>
              <a:buFont typeface="Wingdings" charset="2"/>
              <a:buChar char="§"/>
              <a:defRPr/>
            </a:pPr>
            <a:r>
              <a:rPr lang="en-US" sz="2000" dirty="0" smtClean="0">
                <a:solidFill>
                  <a:srgbClr val="17375E"/>
                </a:solidFill>
              </a:rPr>
              <a:t>Consistency and coordination among various agency EHP reviews</a:t>
            </a:r>
          </a:p>
          <a:p>
            <a:pPr>
              <a:spcBef>
                <a:spcPts val="1200"/>
              </a:spcBef>
              <a:buFont typeface="Wingdings" charset="2"/>
              <a:buChar char="§"/>
              <a:defRPr/>
            </a:pPr>
            <a:r>
              <a:rPr lang="en-US" sz="2000" dirty="0" smtClean="0">
                <a:solidFill>
                  <a:srgbClr val="17375E"/>
                </a:solidFill>
              </a:rPr>
              <a:t>Leveraged and efficient use of agency staff and funds </a:t>
            </a:r>
          </a:p>
          <a:p>
            <a:pPr>
              <a:spcBef>
                <a:spcPts val="1200"/>
              </a:spcBef>
              <a:buFont typeface="Wingdings" charset="2"/>
              <a:buChar char="§"/>
              <a:defRPr/>
            </a:pPr>
            <a:r>
              <a:rPr lang="en-US" sz="2000" dirty="0" smtClean="0">
                <a:solidFill>
                  <a:srgbClr val="17375E"/>
                </a:solidFill>
              </a:rPr>
              <a:t>Quick resolution of delays</a:t>
            </a:r>
          </a:p>
          <a:p>
            <a:pPr>
              <a:spcBef>
                <a:spcPts val="1200"/>
              </a:spcBef>
              <a:buFont typeface="Wingdings" charset="2"/>
              <a:buChar char="§"/>
              <a:defRPr/>
            </a:pPr>
            <a:r>
              <a:rPr lang="en-US" sz="2000" dirty="0" smtClean="0">
                <a:solidFill>
                  <a:srgbClr val="17375E"/>
                </a:solidFill>
              </a:rPr>
              <a:t>More informed federal decision making</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Nov. 2012. An aerial view of damage caused by the storm surge of Hurricane Sandy on the coastline of New York. Photo credit Jocelyn Augustino, FEMA&#10;" title="Photo of damage caused by the storm surge of Hurricane Sandy on the coastline of New Y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25413"/>
            <a:ext cx="8986837"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0063" y="0"/>
            <a:ext cx="8229600"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pPr>
              <a:defRPr/>
            </a:pPr>
            <a:r>
              <a:rPr lang="en-US" sz="4000" b="1" dirty="0">
                <a:solidFill>
                  <a:schemeClr val="bg1"/>
                </a:solidFill>
              </a:rPr>
              <a:t>Disaster Scenario 2: </a:t>
            </a:r>
            <a:r>
              <a:rPr lang="en-US" sz="4000" b="1" dirty="0" smtClean="0">
                <a:solidFill>
                  <a:schemeClr val="bg1"/>
                </a:solidFill>
              </a:rPr>
              <a:t>Major Hurricane</a:t>
            </a:r>
            <a:endParaRPr lang="en-US" sz="4000" dirty="0">
              <a:solidFill>
                <a:schemeClr val="bg1"/>
              </a:solidFill>
            </a:endParaRPr>
          </a:p>
        </p:txBody>
      </p:sp>
      <p:sp>
        <p:nvSpPr>
          <p:cNvPr id="62468" name="TextBox 3"/>
          <p:cNvSpPr txBox="1">
            <a:spLocks noChangeArrowheads="1"/>
          </p:cNvSpPr>
          <p:nvPr/>
        </p:nvSpPr>
        <p:spPr bwMode="auto">
          <a:xfrm>
            <a:off x="246063" y="6040438"/>
            <a:ext cx="813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400" b="1" dirty="0">
                <a:solidFill>
                  <a:schemeClr val="bg1"/>
                </a:solidFill>
                <a:cs typeface="Arial" panose="020B0604020202020204" pitchFamily="34" charset="0"/>
              </a:rPr>
              <a:t>Nov. 2012. An aerial view of damage caused by the storm surge of Hurricane Sandy on the coastline of New York. Photo credit Jocelyn </a:t>
            </a:r>
            <a:r>
              <a:rPr lang="en-US" altLang="en-US" sz="1400" b="1" dirty="0" err="1">
                <a:solidFill>
                  <a:schemeClr val="bg1"/>
                </a:solidFill>
                <a:cs typeface="Arial" panose="020B0604020202020204" pitchFamily="34" charset="0"/>
              </a:rPr>
              <a:t>Augustino</a:t>
            </a:r>
            <a:r>
              <a:rPr lang="en-US" altLang="en-US" sz="1400" b="1" dirty="0">
                <a:solidFill>
                  <a:schemeClr val="bg1"/>
                </a:solidFill>
                <a:cs typeface="Arial" panose="020B0604020202020204" pitchFamily="34" charset="0"/>
              </a:rPr>
              <a:t>, FEMA</a:t>
            </a:r>
          </a:p>
        </p:txBody>
      </p:sp>
      <p:sp>
        <p:nvSpPr>
          <p:cNvPr id="62469" name="Slide Number Placeholder 4"/>
          <p:cNvSpPr>
            <a:spLocks noGrp="1"/>
          </p:cNvSpPr>
          <p:nvPr>
            <p:ph type="sldNum" sz="quarter" idx="12"/>
          </p:nvPr>
        </p:nvSpPr>
        <p:spPr>
          <a:xfrm>
            <a:off x="6924675" y="6448425"/>
            <a:ext cx="2133600" cy="33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AE32592B-C5BA-4E53-9B19-C5C3DBE7BA6A}" type="slidenum">
              <a:rPr lang="en-US" altLang="en-US" sz="1600">
                <a:solidFill>
                  <a:schemeClr val="bg1"/>
                </a:solidFill>
              </a:rPr>
              <a:pPr>
                <a:spcBef>
                  <a:spcPct val="0"/>
                </a:spcBef>
                <a:buFontTx/>
                <a:buNone/>
              </a:pPr>
              <a:t>23</a:t>
            </a:fld>
            <a:endParaRPr lang="en-US" altLang="en-US" sz="1600">
              <a:solidFill>
                <a:schemeClr val="bg1"/>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A075EFB2-9BA0-4039-9126-1506AA651016}" type="slidenum">
              <a:rPr lang="en-US" altLang="en-US" sz="1600"/>
              <a:pPr>
                <a:spcBef>
                  <a:spcPct val="0"/>
                </a:spcBef>
                <a:buFontTx/>
                <a:buNone/>
              </a:pPr>
              <a:t>24</a:t>
            </a:fld>
            <a:endParaRPr lang="en-US" altLang="en-US" sz="1600"/>
          </a:p>
        </p:txBody>
      </p:sp>
      <p:sp>
        <p:nvSpPr>
          <p:cNvPr id="64515" name="Title 1"/>
          <p:cNvSpPr>
            <a:spLocks noGrp="1"/>
          </p:cNvSpPr>
          <p:nvPr>
            <p:ph type="title"/>
          </p:nvPr>
        </p:nvSpPr>
        <p:spPr>
          <a:xfrm>
            <a:off x="0" y="0"/>
            <a:ext cx="9144000" cy="1370013"/>
          </a:xfrm>
        </p:spPr>
        <p:txBody>
          <a:bodyPr/>
          <a:lstStyle/>
          <a:p>
            <a:r>
              <a:rPr lang="en-US" altLang="en-US" sz="3200" b="1" smtClean="0">
                <a:solidFill>
                  <a:srgbClr val="FFFFFF"/>
                </a:solidFill>
                <a:ea typeface="ＭＳ Ｐゴシック" panose="020B0600070205080204" pitchFamily="34" charset="-128"/>
              </a:rPr>
              <a:t/>
            </a:r>
            <a:br>
              <a:rPr lang="en-US" altLang="en-US" sz="3200" b="1" smtClean="0">
                <a:solidFill>
                  <a:srgbClr val="FFFFFF"/>
                </a:solidFill>
                <a:ea typeface="ＭＳ Ｐゴシック" panose="020B0600070205080204" pitchFamily="34" charset="-128"/>
              </a:rPr>
            </a:br>
            <a:r>
              <a:rPr lang="en-US" altLang="en-US" sz="3200" b="1" smtClean="0">
                <a:solidFill>
                  <a:srgbClr val="FFFFFF"/>
                </a:solidFill>
                <a:ea typeface="ＭＳ Ｐゴシック" panose="020B0600070205080204" pitchFamily="34" charset="-128"/>
              </a:rPr>
              <a:t>Major Hurricane: Disaster Overview</a:t>
            </a:r>
          </a:p>
        </p:txBody>
      </p:sp>
      <p:sp>
        <p:nvSpPr>
          <p:cNvPr id="3" name="Content Placeholder 2"/>
          <p:cNvSpPr>
            <a:spLocks noGrp="1"/>
          </p:cNvSpPr>
          <p:nvPr>
            <p:ph idx="4294967295"/>
          </p:nvPr>
        </p:nvSpPr>
        <p:spPr>
          <a:xfrm>
            <a:off x="0" y="1354137"/>
            <a:ext cx="4300538" cy="5319713"/>
          </a:xfrm>
        </p:spPr>
        <p:txBody>
          <a:bodyPr>
            <a:noAutofit/>
          </a:bodyPr>
          <a:lstStyle/>
          <a:p>
            <a:pPr marL="0" indent="0">
              <a:spcBef>
                <a:spcPts val="0"/>
              </a:spcBef>
              <a:buFont typeface="Wingdings" charset="0"/>
              <a:buNone/>
              <a:defRPr/>
            </a:pPr>
            <a:r>
              <a:rPr lang="en-US" b="1" dirty="0" smtClean="0">
                <a:solidFill>
                  <a:schemeClr val="tx2">
                    <a:lumMod val="75000"/>
                  </a:schemeClr>
                </a:solidFill>
              </a:rPr>
              <a:t>The </a:t>
            </a:r>
            <a:r>
              <a:rPr lang="en-US" b="1" dirty="0">
                <a:solidFill>
                  <a:schemeClr val="tx2">
                    <a:lumMod val="75000"/>
                  </a:schemeClr>
                </a:solidFill>
              </a:rPr>
              <a:t>event</a:t>
            </a:r>
            <a:r>
              <a:rPr lang="en-US" dirty="0">
                <a:solidFill>
                  <a:schemeClr val="tx2">
                    <a:lumMod val="75000"/>
                  </a:schemeClr>
                </a:solidFill>
              </a:rPr>
              <a:t>: </a:t>
            </a:r>
          </a:p>
          <a:p>
            <a:pPr>
              <a:spcBef>
                <a:spcPts val="0"/>
              </a:spcBef>
              <a:buFont typeface="Wingdings" charset="2"/>
              <a:buChar char="§"/>
              <a:defRPr/>
            </a:pPr>
            <a:r>
              <a:rPr lang="en-US" dirty="0" smtClean="0">
                <a:solidFill>
                  <a:schemeClr val="tx2">
                    <a:lumMod val="75000"/>
                  </a:schemeClr>
                </a:solidFill>
              </a:rPr>
              <a:t>Mass evacuations and record floods in NY &amp; NJ</a:t>
            </a:r>
          </a:p>
          <a:p>
            <a:pPr>
              <a:spcBef>
                <a:spcPts val="0"/>
              </a:spcBef>
              <a:buFont typeface="Wingdings" charset="2"/>
              <a:buChar char="§"/>
              <a:defRPr/>
            </a:pPr>
            <a:r>
              <a:rPr lang="en-US" dirty="0" smtClean="0">
                <a:solidFill>
                  <a:schemeClr val="tx2">
                    <a:lumMod val="75000"/>
                  </a:schemeClr>
                </a:solidFill>
              </a:rPr>
              <a:t>Utility infrastructure is damaged</a:t>
            </a:r>
          </a:p>
          <a:p>
            <a:pPr>
              <a:spcBef>
                <a:spcPts val="0"/>
              </a:spcBef>
              <a:buFont typeface="Wingdings" charset="2"/>
              <a:buChar char="§"/>
              <a:defRPr/>
            </a:pPr>
            <a:r>
              <a:rPr lang="en-US" dirty="0" smtClean="0">
                <a:solidFill>
                  <a:schemeClr val="tx2">
                    <a:lumMod val="75000"/>
                  </a:schemeClr>
                </a:solidFill>
              </a:rPr>
              <a:t>Debris amasses</a:t>
            </a:r>
          </a:p>
          <a:p>
            <a:pPr>
              <a:spcBef>
                <a:spcPts val="0"/>
              </a:spcBef>
              <a:buFont typeface="Wingdings" charset="2"/>
              <a:buChar char="§"/>
              <a:defRPr/>
            </a:pPr>
            <a:r>
              <a:rPr lang="en-US" dirty="0" smtClean="0">
                <a:solidFill>
                  <a:schemeClr val="tx2">
                    <a:lumMod val="75000"/>
                  </a:schemeClr>
                </a:solidFill>
              </a:rPr>
              <a:t>Sensitive </a:t>
            </a:r>
            <a:r>
              <a:rPr lang="en-US" dirty="0">
                <a:solidFill>
                  <a:schemeClr val="tx2">
                    <a:lumMod val="75000"/>
                  </a:schemeClr>
                </a:solidFill>
              </a:rPr>
              <a:t>environmental areas </a:t>
            </a:r>
            <a:r>
              <a:rPr lang="en-US" dirty="0" smtClean="0">
                <a:solidFill>
                  <a:schemeClr val="tx2">
                    <a:lumMod val="75000"/>
                  </a:schemeClr>
                </a:solidFill>
              </a:rPr>
              <a:t>impacted</a:t>
            </a:r>
          </a:p>
          <a:p>
            <a:pPr>
              <a:spcBef>
                <a:spcPts val="0"/>
              </a:spcBef>
              <a:buFont typeface="Wingdings" charset="2"/>
              <a:buChar char="§"/>
              <a:defRPr/>
            </a:pPr>
            <a:r>
              <a:rPr lang="en-US" dirty="0" smtClean="0">
                <a:solidFill>
                  <a:schemeClr val="tx2">
                    <a:lumMod val="75000"/>
                  </a:schemeClr>
                </a:solidFill>
              </a:rPr>
              <a:t>Homes destroyed</a:t>
            </a:r>
          </a:p>
          <a:p>
            <a:pPr>
              <a:spcBef>
                <a:spcPts val="0"/>
              </a:spcBef>
              <a:buFont typeface="Wingdings" charset="2"/>
              <a:buChar char="§"/>
              <a:defRPr/>
            </a:pPr>
            <a:r>
              <a:rPr lang="en-US" dirty="0" smtClean="0">
                <a:solidFill>
                  <a:schemeClr val="tx2">
                    <a:lumMod val="75000"/>
                  </a:schemeClr>
                </a:solidFill>
              </a:rPr>
              <a:t>Presidential disaster declaration</a:t>
            </a:r>
            <a:endParaRPr lang="en-US" b="1" dirty="0" smtClean="0">
              <a:solidFill>
                <a:schemeClr val="tx2">
                  <a:lumMod val="75000"/>
                </a:schemeClr>
              </a:solidFill>
            </a:endParaRPr>
          </a:p>
          <a:p>
            <a:pPr marL="0" indent="0">
              <a:spcBef>
                <a:spcPts val="0"/>
              </a:spcBef>
              <a:buFont typeface="Wingdings" charset="0"/>
              <a:buNone/>
              <a:defRPr/>
            </a:pPr>
            <a:r>
              <a:rPr lang="en-US" b="1" dirty="0" smtClean="0">
                <a:solidFill>
                  <a:schemeClr val="tx2">
                    <a:lumMod val="75000"/>
                  </a:schemeClr>
                </a:solidFill>
              </a:rPr>
              <a:t>Agencies </a:t>
            </a:r>
            <a:r>
              <a:rPr lang="en-US" b="1" dirty="0">
                <a:solidFill>
                  <a:schemeClr val="tx2">
                    <a:lumMod val="75000"/>
                  </a:schemeClr>
                </a:solidFill>
              </a:rPr>
              <a:t>involved:</a:t>
            </a:r>
          </a:p>
          <a:p>
            <a:pPr>
              <a:spcBef>
                <a:spcPts val="0"/>
              </a:spcBef>
              <a:buFont typeface="Wingdings" charset="2"/>
              <a:buChar char="§"/>
              <a:defRPr/>
            </a:pPr>
            <a:r>
              <a:rPr lang="en-US" dirty="0" smtClean="0">
                <a:solidFill>
                  <a:schemeClr val="tx2">
                    <a:lumMod val="75000"/>
                  </a:schemeClr>
                </a:solidFill>
              </a:rPr>
              <a:t>Multiple federal agencies</a:t>
            </a:r>
          </a:p>
          <a:p>
            <a:pPr>
              <a:spcBef>
                <a:spcPts val="0"/>
              </a:spcBef>
              <a:buFont typeface="Wingdings" charset="2"/>
              <a:buChar char="§"/>
              <a:defRPr/>
            </a:pPr>
            <a:r>
              <a:rPr lang="en-US" dirty="0" smtClean="0">
                <a:solidFill>
                  <a:schemeClr val="tx2">
                    <a:lumMod val="75000"/>
                  </a:schemeClr>
                </a:solidFill>
              </a:rPr>
              <a:t>State agencies</a:t>
            </a:r>
          </a:p>
          <a:p>
            <a:pPr>
              <a:spcBef>
                <a:spcPts val="0"/>
              </a:spcBef>
              <a:buFont typeface="Wingdings" charset="2"/>
              <a:buChar char="§"/>
              <a:defRPr/>
            </a:pPr>
            <a:r>
              <a:rPr lang="en-US" dirty="0" smtClean="0">
                <a:solidFill>
                  <a:schemeClr val="tx2">
                    <a:lumMod val="75000"/>
                  </a:schemeClr>
                </a:solidFill>
              </a:rPr>
              <a:t>Local governments</a:t>
            </a:r>
          </a:p>
          <a:p>
            <a:pPr>
              <a:spcBef>
                <a:spcPts val="0"/>
              </a:spcBef>
              <a:buFont typeface="Wingdings" charset="2"/>
              <a:buChar char="§"/>
              <a:defRPr/>
            </a:pPr>
            <a:r>
              <a:rPr lang="en-US" dirty="0" smtClean="0">
                <a:solidFill>
                  <a:schemeClr val="tx2">
                    <a:lumMod val="75000"/>
                  </a:schemeClr>
                </a:solidFill>
              </a:rPr>
              <a:t>Tribal agencies</a:t>
            </a:r>
            <a:endParaRPr lang="en-US" b="1" dirty="0" smtClean="0">
              <a:solidFill>
                <a:schemeClr val="tx2">
                  <a:lumMod val="75000"/>
                </a:schemeClr>
              </a:solidFill>
            </a:endParaRPr>
          </a:p>
          <a:p>
            <a:pPr marL="0" indent="0">
              <a:spcBef>
                <a:spcPts val="0"/>
              </a:spcBef>
              <a:buFont typeface="Wingdings" charset="0"/>
              <a:buNone/>
              <a:defRPr/>
            </a:pPr>
            <a:r>
              <a:rPr lang="en-US" b="1" dirty="0" smtClean="0">
                <a:solidFill>
                  <a:schemeClr val="tx2">
                    <a:lumMod val="75000"/>
                  </a:schemeClr>
                </a:solidFill>
              </a:rPr>
              <a:t>Other </a:t>
            </a:r>
            <a:r>
              <a:rPr lang="en-US" b="1" dirty="0">
                <a:solidFill>
                  <a:schemeClr val="tx2">
                    <a:lumMod val="75000"/>
                  </a:schemeClr>
                </a:solidFill>
              </a:rPr>
              <a:t>factors: </a:t>
            </a:r>
          </a:p>
          <a:p>
            <a:pPr>
              <a:spcBef>
                <a:spcPts val="0"/>
              </a:spcBef>
              <a:buFont typeface="Wingdings" charset="2"/>
              <a:buChar char="§"/>
              <a:defRPr/>
            </a:pPr>
            <a:r>
              <a:rPr lang="en-US" dirty="0" smtClean="0">
                <a:solidFill>
                  <a:schemeClr val="tx2">
                    <a:lumMod val="75000"/>
                  </a:schemeClr>
                </a:solidFill>
              </a:rPr>
              <a:t>FDRC appointed and activated</a:t>
            </a:r>
          </a:p>
          <a:p>
            <a:pPr>
              <a:spcBef>
                <a:spcPts val="0"/>
              </a:spcBef>
              <a:buFont typeface="Wingdings" charset="2"/>
              <a:buChar char="§"/>
              <a:defRPr/>
            </a:pPr>
            <a:r>
              <a:rPr lang="en-US" dirty="0" smtClean="0">
                <a:solidFill>
                  <a:schemeClr val="tx2">
                    <a:lumMod val="75000"/>
                  </a:schemeClr>
                </a:solidFill>
              </a:rPr>
              <a:t>RSFs are activated</a:t>
            </a:r>
          </a:p>
          <a:p>
            <a:pPr>
              <a:spcBef>
                <a:spcPts val="0"/>
              </a:spcBef>
              <a:buFont typeface="Wingdings" charset="2"/>
              <a:buChar char="§"/>
              <a:defRPr/>
            </a:pPr>
            <a:r>
              <a:rPr lang="en-US" dirty="0" smtClean="0">
                <a:solidFill>
                  <a:schemeClr val="tx2">
                    <a:lumMod val="75000"/>
                  </a:schemeClr>
                </a:solidFill>
              </a:rPr>
              <a:t>UFR Advisor is deployed</a:t>
            </a:r>
          </a:p>
        </p:txBody>
      </p:sp>
      <p:sp>
        <p:nvSpPr>
          <p:cNvPr id="64517" name="Rectangle 1"/>
          <p:cNvSpPr>
            <a:spLocks noChangeArrowheads="1"/>
          </p:cNvSpPr>
          <p:nvPr/>
        </p:nvSpPr>
        <p:spPr bwMode="auto">
          <a:xfrm>
            <a:off x="4881563" y="5630863"/>
            <a:ext cx="40227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lgn="r">
              <a:spcBef>
                <a:spcPct val="50000"/>
              </a:spcBef>
              <a:buFontTx/>
              <a:buNone/>
            </a:pPr>
            <a:r>
              <a:rPr lang="en-US" altLang="en-US" sz="1400" dirty="0" smtClean="0">
                <a:solidFill>
                  <a:schemeClr val="tx1"/>
                </a:solidFill>
                <a:cs typeface="Arial" panose="020B0604020202020204" pitchFamily="34" charset="0"/>
              </a:rPr>
              <a:t>Mantoloking, New Jersey after </a:t>
            </a:r>
            <a:r>
              <a:rPr lang="en-US" altLang="en-US" sz="1400" dirty="0">
                <a:solidFill>
                  <a:schemeClr val="tx1"/>
                </a:solidFill>
                <a:cs typeface="Arial" panose="020B0604020202020204" pitchFamily="34" charset="0"/>
              </a:rPr>
              <a:t>Hurricane Sandy storm surges and related fire ravaged the neighborhood, Oct. 2012 (photo credit FEMA)</a:t>
            </a:r>
          </a:p>
        </p:txBody>
      </p:sp>
      <p:pic>
        <p:nvPicPr>
          <p:cNvPr id="64518" name="Picture 5" descr="Mantoloking, New Jersey after Hurricane Sandy storm surges and related fire ravaged the neighborhood, Oct. 2012 (photo credit FEMA)&#10;" title="Photo of New Jersey in Hurricane Sandy aftermat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370013"/>
            <a:ext cx="49276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461C2447-8638-4279-8231-98EDC7574AED}" type="slidenum">
              <a:rPr lang="en-US" altLang="en-US" sz="1600"/>
              <a:pPr>
                <a:spcBef>
                  <a:spcPct val="0"/>
                </a:spcBef>
                <a:buFontTx/>
                <a:buNone/>
              </a:pPr>
              <a:t>25</a:t>
            </a:fld>
            <a:endParaRPr lang="en-US" altLang="en-US" sz="1600"/>
          </a:p>
        </p:txBody>
      </p:sp>
      <p:sp>
        <p:nvSpPr>
          <p:cNvPr id="66563" name="Title 1"/>
          <p:cNvSpPr>
            <a:spLocks noGrp="1"/>
          </p:cNvSpPr>
          <p:nvPr>
            <p:ph type="title"/>
          </p:nvPr>
        </p:nvSpPr>
        <p:spPr>
          <a:xfrm>
            <a:off x="0" y="0"/>
            <a:ext cx="9144000" cy="1354138"/>
          </a:xfrm>
        </p:spPr>
        <p:txBody>
          <a:bodyPr/>
          <a:lstStyle/>
          <a:p>
            <a:r>
              <a:rPr lang="en-US" altLang="en-US" sz="3200" b="1" smtClean="0">
                <a:solidFill>
                  <a:srgbClr val="FFFFFF"/>
                </a:solidFill>
                <a:ea typeface="ＭＳ Ｐゴシック" panose="020B0600070205080204" pitchFamily="34" charset="-128"/>
              </a:rPr>
              <a:t/>
            </a:r>
            <a:br>
              <a:rPr lang="en-US" altLang="en-US" sz="3200" b="1" smtClean="0">
                <a:solidFill>
                  <a:srgbClr val="FFFFFF"/>
                </a:solidFill>
                <a:ea typeface="ＭＳ Ｐゴシック" panose="020B0600070205080204" pitchFamily="34" charset="-128"/>
              </a:rPr>
            </a:br>
            <a:r>
              <a:rPr lang="en-US" altLang="en-US" sz="3200" b="1" smtClean="0">
                <a:solidFill>
                  <a:srgbClr val="FFFFFF"/>
                </a:solidFill>
                <a:ea typeface="ＭＳ Ｐゴシック" panose="020B0600070205080204" pitchFamily="34" charset="-128"/>
              </a:rPr>
              <a:t>Major Hurricane: Pre-Disaster</a:t>
            </a:r>
          </a:p>
        </p:txBody>
      </p:sp>
      <p:sp>
        <p:nvSpPr>
          <p:cNvPr id="4" name="Content Placeholder 3"/>
          <p:cNvSpPr>
            <a:spLocks noGrp="1"/>
          </p:cNvSpPr>
          <p:nvPr>
            <p:ph idx="4294967295"/>
          </p:nvPr>
        </p:nvSpPr>
        <p:spPr>
          <a:xfrm>
            <a:off x="0" y="1374775"/>
            <a:ext cx="8591550" cy="5610225"/>
          </a:xfrm>
        </p:spPr>
        <p:txBody>
          <a:bodyPr>
            <a:normAutofit/>
          </a:bodyPr>
          <a:lstStyle/>
          <a:p>
            <a:pPr>
              <a:buFont typeface="Wingdings" charset="0"/>
              <a:buChar char="§"/>
              <a:defRPr/>
            </a:pPr>
            <a:r>
              <a:rPr lang="en-US" dirty="0" smtClean="0">
                <a:solidFill>
                  <a:schemeClr val="tx2">
                    <a:lumMod val="75000"/>
                  </a:schemeClr>
                </a:solidFill>
              </a:rPr>
              <a:t>UFR MOU commitments recognized.</a:t>
            </a:r>
          </a:p>
          <a:p>
            <a:pPr>
              <a:buFont typeface="Wingdings" charset="0"/>
              <a:buChar char="§"/>
              <a:defRPr/>
            </a:pPr>
            <a:r>
              <a:rPr lang="en-US" dirty="0">
                <a:solidFill>
                  <a:schemeClr val="tx2">
                    <a:lumMod val="75000"/>
                  </a:schemeClr>
                </a:solidFill>
              </a:rPr>
              <a:t>Section 106 programmatic agreement executed based on the FEMA </a:t>
            </a:r>
            <a:r>
              <a:rPr lang="en-US" b="1" dirty="0">
                <a:solidFill>
                  <a:schemeClr val="tx2">
                    <a:lumMod val="75000"/>
                  </a:schemeClr>
                </a:solidFill>
              </a:rPr>
              <a:t>PPA</a:t>
            </a:r>
            <a:r>
              <a:rPr lang="en-US" dirty="0">
                <a:solidFill>
                  <a:schemeClr val="tx2">
                    <a:lumMod val="75000"/>
                  </a:schemeClr>
                </a:solidFill>
              </a:rPr>
              <a:t>.</a:t>
            </a:r>
          </a:p>
          <a:p>
            <a:pPr>
              <a:buFont typeface="Wingdings" charset="0"/>
              <a:buChar char="§"/>
              <a:defRPr/>
            </a:pPr>
            <a:r>
              <a:rPr lang="en-US" b="1" dirty="0" smtClean="0">
                <a:solidFill>
                  <a:schemeClr val="tx2">
                    <a:lumMod val="75000"/>
                  </a:schemeClr>
                </a:solidFill>
              </a:rPr>
              <a:t>ESA </a:t>
            </a:r>
            <a:r>
              <a:rPr lang="en-US" b="1" dirty="0">
                <a:solidFill>
                  <a:schemeClr val="tx2">
                    <a:lumMod val="75000"/>
                  </a:schemeClr>
                </a:solidFill>
              </a:rPr>
              <a:t>Matrix </a:t>
            </a:r>
            <a:r>
              <a:rPr lang="en-US" dirty="0">
                <a:solidFill>
                  <a:schemeClr val="tx2">
                    <a:lumMod val="75000"/>
                  </a:schemeClr>
                </a:solidFill>
              </a:rPr>
              <a:t>and how-to-guide developed. NOAA, HUD, </a:t>
            </a:r>
            <a:r>
              <a:rPr lang="en-US" dirty="0" smtClean="0">
                <a:solidFill>
                  <a:schemeClr val="tx2">
                    <a:lumMod val="75000"/>
                  </a:schemeClr>
                </a:solidFill>
              </a:rPr>
              <a:t>USACE, USFWS </a:t>
            </a:r>
            <a:r>
              <a:rPr lang="en-US" dirty="0">
                <a:solidFill>
                  <a:schemeClr val="tx2">
                    <a:lumMod val="75000"/>
                  </a:schemeClr>
                </a:solidFill>
              </a:rPr>
              <a:t>and DOT have </a:t>
            </a:r>
            <a:r>
              <a:rPr lang="en-US" dirty="0" smtClean="0">
                <a:solidFill>
                  <a:schemeClr val="tx2">
                    <a:lumMod val="75000"/>
                  </a:schemeClr>
                </a:solidFill>
              </a:rPr>
              <a:t>jointly developed. </a:t>
            </a:r>
            <a:endParaRPr lang="en-US" dirty="0">
              <a:solidFill>
                <a:schemeClr val="tx2">
                  <a:lumMod val="75000"/>
                </a:schemeClr>
              </a:solidFill>
            </a:endParaRPr>
          </a:p>
          <a:p>
            <a:pPr>
              <a:buFont typeface="Wingdings" charset="0"/>
              <a:buChar char="§"/>
              <a:defRPr/>
            </a:pPr>
            <a:endParaRPr lang="en-US" sz="1800" dirty="0">
              <a:latin typeface="Franklin Gothic Book" charset="0"/>
              <a:ea typeface="MS PGothic" charset="0"/>
            </a:endParaRPr>
          </a:p>
          <a:p>
            <a:pPr lvl="1">
              <a:buFont typeface="Wingdings" charset="0"/>
              <a:buChar char="§"/>
              <a:defRPr/>
            </a:pPr>
            <a:endParaRPr lang="en-US" sz="1800" dirty="0">
              <a:latin typeface="Franklin Gothic Book" charset="0"/>
              <a:ea typeface="MS PGothic" charset="0"/>
            </a:endParaRPr>
          </a:p>
          <a:p>
            <a:pPr lvl="1">
              <a:buFont typeface="Wingdings" charset="0"/>
              <a:buChar char="§"/>
              <a:defRPr/>
            </a:pPr>
            <a:endParaRPr lang="en-US" sz="1800" dirty="0"/>
          </a:p>
          <a:p>
            <a:pPr marL="0" indent="0">
              <a:buFont typeface="Wingdings" charset="0"/>
              <a:buNone/>
              <a:defRPr/>
            </a:pPr>
            <a:endParaRPr lang="en-US" dirty="0"/>
          </a:p>
        </p:txBody>
      </p:sp>
      <p:grpSp>
        <p:nvGrpSpPr>
          <p:cNvPr id="66565" name="Group 4" title="Flow Chart of Disaster Recovery Timeline"/>
          <p:cNvGrpSpPr>
            <a:grpSpLocks/>
          </p:cNvGrpSpPr>
          <p:nvPr/>
        </p:nvGrpSpPr>
        <p:grpSpPr bwMode="auto">
          <a:xfrm>
            <a:off x="912813" y="5453063"/>
            <a:ext cx="7405687" cy="860425"/>
            <a:chOff x="1446451" y="1008398"/>
            <a:chExt cx="9874844" cy="860786"/>
          </a:xfrm>
        </p:grpSpPr>
        <p:cxnSp>
          <p:nvCxnSpPr>
            <p:cNvPr id="6" name="Straight Arrow Connector 5"/>
            <p:cNvCxnSpPr/>
            <p:nvPr/>
          </p:nvCxnSpPr>
          <p:spPr bwMode="auto">
            <a:xfrm flipV="1">
              <a:off x="2788498" y="1446732"/>
              <a:ext cx="8532797" cy="0"/>
            </a:xfrm>
            <a:prstGeom prst="straightConnector1">
              <a:avLst/>
            </a:prstGeom>
            <a:ln w="19050">
              <a:solidFill>
                <a:srgbClr val="2A5864"/>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descr="Flow Chart: (From left to right) Pre-disaster, disaster occurs, emergency response, recovery planning, disaster recovery, &amp; restored and more resilient community." title="Flow Chart"/>
            <p:cNvSpPr/>
            <p:nvPr/>
          </p:nvSpPr>
          <p:spPr bwMode="auto">
            <a:xfrm>
              <a:off x="1446451"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Pre-Disaster</a:t>
              </a:r>
              <a:endParaRPr lang="en-US" sz="1400" b="1" dirty="0">
                <a:latin typeface="Arial Narrow" panose="020B0606020202030204" pitchFamily="34" charset="0"/>
              </a:endParaRPr>
            </a:p>
          </p:txBody>
        </p:sp>
        <p:sp>
          <p:nvSpPr>
            <p:cNvPr id="9" name="Rounded Rectangle 8"/>
            <p:cNvSpPr/>
            <p:nvPr/>
          </p:nvSpPr>
          <p:spPr bwMode="auto">
            <a:xfrm>
              <a:off x="3039304"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Occurs</a:t>
              </a:r>
              <a:endParaRPr lang="en-US" sz="1400" b="1" dirty="0">
                <a:latin typeface="Arial Narrow" panose="020B0606020202030204" pitchFamily="34" charset="0"/>
              </a:endParaRPr>
            </a:p>
          </p:txBody>
        </p:sp>
        <p:sp>
          <p:nvSpPr>
            <p:cNvPr id="10" name="Rounded Rectangle 9"/>
            <p:cNvSpPr/>
            <p:nvPr/>
          </p:nvSpPr>
          <p:spPr bwMode="auto">
            <a:xfrm>
              <a:off x="4687230" y="1010372"/>
              <a:ext cx="1402220"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Emergency Response</a:t>
              </a:r>
              <a:endParaRPr lang="en-US" sz="1400" b="1" dirty="0">
                <a:latin typeface="Arial Narrow" panose="020B0606020202030204" pitchFamily="34" charset="0"/>
              </a:endParaRPr>
            </a:p>
          </p:txBody>
        </p:sp>
        <p:sp>
          <p:nvSpPr>
            <p:cNvPr id="11" name="Rounded Rectangle 10"/>
            <p:cNvSpPr/>
            <p:nvPr/>
          </p:nvSpPr>
          <p:spPr bwMode="auto">
            <a:xfrm>
              <a:off x="6316092" y="1010372"/>
              <a:ext cx="1404336"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Recovery Planning</a:t>
              </a:r>
              <a:endParaRPr lang="en-US" sz="1400" b="1" dirty="0">
                <a:latin typeface="Arial Narrow" panose="020B0606020202030204" pitchFamily="34" charset="0"/>
              </a:endParaRPr>
            </a:p>
          </p:txBody>
        </p:sp>
        <p:sp>
          <p:nvSpPr>
            <p:cNvPr id="12" name="Rounded Rectangle 11"/>
            <p:cNvSpPr/>
            <p:nvPr/>
          </p:nvSpPr>
          <p:spPr bwMode="auto">
            <a:xfrm>
              <a:off x="7974608"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Recovery</a:t>
              </a:r>
              <a:endParaRPr lang="en-US" sz="1400" b="1" dirty="0">
                <a:latin typeface="Arial Narrow" panose="020B0606020202030204" pitchFamily="34" charset="0"/>
              </a:endParaRPr>
            </a:p>
          </p:txBody>
        </p:sp>
        <p:sp>
          <p:nvSpPr>
            <p:cNvPr id="13" name="Rounded Rectangle 12"/>
            <p:cNvSpPr/>
            <p:nvPr/>
          </p:nvSpPr>
          <p:spPr bwMode="auto">
            <a:xfrm>
              <a:off x="9624653" y="1008398"/>
              <a:ext cx="1402220" cy="858811"/>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Restored and More Resilient Community</a:t>
              </a:r>
              <a:endParaRPr lang="en-US" sz="1400" b="1" dirty="0">
                <a:latin typeface="Arial Narrow" panose="020B0606020202030204" pitchFamily="34" charset="0"/>
              </a:endParaRPr>
            </a:p>
          </p:txBody>
        </p:sp>
      </p:grpSp>
      <p:sp>
        <p:nvSpPr>
          <p:cNvPr id="14" name="Oval 13" descr="Pre-Disaster" title="Pre-Disaster"/>
          <p:cNvSpPr>
            <a:spLocks noChangeArrowheads="1"/>
          </p:cNvSpPr>
          <p:nvPr/>
        </p:nvSpPr>
        <p:spPr bwMode="auto">
          <a:xfrm>
            <a:off x="655638" y="5291138"/>
            <a:ext cx="1492250" cy="1171575"/>
          </a:xfrm>
          <a:prstGeom prst="ellipse">
            <a:avLst/>
          </a:prstGeom>
          <a:noFill/>
          <a:ln w="38100">
            <a:solidFill>
              <a:schemeClr val="accent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endParaRPr lang="en-US">
              <a:solidFill>
                <a:schemeClr val="lt1"/>
              </a:solidFill>
              <a:latin typeface="+mn-lt"/>
              <a:ea typeface="+mn-ea"/>
            </a:endParaRPr>
          </a:p>
        </p:txBody>
      </p:sp>
      <p:pic>
        <p:nvPicPr>
          <p:cNvPr id="66567" name="Picture 14" title="Image of &quot;How-To-Guide for the ESA Matrix&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3414713"/>
            <a:ext cx="318293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84150" y="6462713"/>
            <a:ext cx="77597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2: UFR Process in Action</a:t>
            </a:r>
            <a:endParaRPr lang="en-US" sz="1400" dirty="0">
              <a:ea typeface="ＭＳ Ｐゴシック" charset="0"/>
              <a:cs typeface="ＭＳ Ｐゴシック"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title="Image of Disaster-Specific MOU"/>
          <p:cNvPicPr>
            <a:picLocks noChangeAspect="1"/>
          </p:cNvPicPr>
          <p:nvPr/>
        </p:nvPicPr>
        <p:blipFill>
          <a:blip r:embed="rId3">
            <a:extLst>
              <a:ext uri="{28A0092B-C50C-407E-A947-70E740481C1C}">
                <a14:useLocalDpi xmlns:a14="http://schemas.microsoft.com/office/drawing/2010/main" val="0"/>
              </a:ext>
            </a:extLst>
          </a:blip>
          <a:srcRect b="-17114"/>
          <a:stretch>
            <a:fillRect/>
          </a:stretch>
        </p:blipFill>
        <p:spPr bwMode="auto">
          <a:xfrm>
            <a:off x="4868863" y="1347788"/>
            <a:ext cx="4073525"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1613" y="1565275"/>
            <a:ext cx="4254500" cy="3170238"/>
          </a:xfrm>
          <a:prstGeom prst="rect">
            <a:avLst/>
          </a:prstGeom>
        </p:spPr>
        <p:txBody>
          <a:bodyPr>
            <a:spAutoFit/>
          </a:bodyPr>
          <a:lstStyle/>
          <a:p>
            <a:pPr marL="342900"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UFR Advisor assists parties to develop a </a:t>
            </a:r>
            <a:r>
              <a:rPr lang="en-US" sz="2000" b="1" dirty="0">
                <a:solidFill>
                  <a:schemeClr val="tx2">
                    <a:lumMod val="75000"/>
                  </a:schemeClr>
                </a:solidFill>
                <a:latin typeface="Arial" charset="0"/>
                <a:ea typeface="ＭＳ Ｐゴシック" charset="0"/>
                <a:cs typeface="ＭＳ Ｐゴシック" charset="0"/>
              </a:rPr>
              <a:t>Disaster-Specific MOU </a:t>
            </a:r>
            <a:r>
              <a:rPr lang="en-US" sz="2000" dirty="0">
                <a:solidFill>
                  <a:schemeClr val="tx2">
                    <a:lumMod val="75000"/>
                  </a:schemeClr>
                </a:solidFill>
                <a:latin typeface="Arial" charset="0"/>
                <a:ea typeface="ＭＳ Ｐゴシック" charset="0"/>
                <a:cs typeface="ＭＳ Ｐゴシック" charset="0"/>
              </a:rPr>
              <a:t>for:</a:t>
            </a:r>
          </a:p>
          <a:p>
            <a:pPr marL="800100" lvl="1"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Consultation timelines.</a:t>
            </a:r>
          </a:p>
          <a:p>
            <a:pPr marL="800100" lvl="1"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Agency roles and responsibilities.</a:t>
            </a:r>
          </a:p>
          <a:p>
            <a:pPr marL="800100" lvl="1"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Meeting coordination.</a:t>
            </a:r>
          </a:p>
          <a:p>
            <a:pPr marL="800100" lvl="1"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Agency points of contact.</a:t>
            </a:r>
          </a:p>
        </p:txBody>
      </p:sp>
      <p:grpSp>
        <p:nvGrpSpPr>
          <p:cNvPr id="68612" name="Group 7" title="Flow Chart of Disaster Recovery Timeline"/>
          <p:cNvGrpSpPr>
            <a:grpSpLocks/>
          </p:cNvGrpSpPr>
          <p:nvPr/>
        </p:nvGrpSpPr>
        <p:grpSpPr bwMode="auto">
          <a:xfrm>
            <a:off x="912813" y="5594350"/>
            <a:ext cx="7405687" cy="860425"/>
            <a:chOff x="1446451" y="1008398"/>
            <a:chExt cx="9874844" cy="860786"/>
          </a:xfrm>
        </p:grpSpPr>
        <p:cxnSp>
          <p:nvCxnSpPr>
            <p:cNvPr id="10" name="Straight Arrow Connector 9"/>
            <p:cNvCxnSpPr/>
            <p:nvPr/>
          </p:nvCxnSpPr>
          <p:spPr bwMode="auto">
            <a:xfrm flipV="1">
              <a:off x="2788498" y="1446732"/>
              <a:ext cx="8532797" cy="0"/>
            </a:xfrm>
            <a:prstGeom prst="straightConnector1">
              <a:avLst/>
            </a:prstGeom>
            <a:ln w="19050">
              <a:solidFill>
                <a:srgbClr val="2A5864"/>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1446451"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Pre-Disaster</a:t>
              </a:r>
              <a:endParaRPr lang="en-US" sz="1400" b="1" dirty="0">
                <a:latin typeface="Arial Narrow" panose="020B0606020202030204" pitchFamily="34" charset="0"/>
              </a:endParaRPr>
            </a:p>
          </p:txBody>
        </p:sp>
        <p:sp>
          <p:nvSpPr>
            <p:cNvPr id="12" name="Rounded Rectangle 11"/>
            <p:cNvSpPr/>
            <p:nvPr/>
          </p:nvSpPr>
          <p:spPr bwMode="auto">
            <a:xfrm>
              <a:off x="3039304"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Occurs</a:t>
              </a:r>
              <a:endParaRPr lang="en-US" sz="1400" b="1" dirty="0">
                <a:latin typeface="Arial Narrow" panose="020B0606020202030204" pitchFamily="34" charset="0"/>
              </a:endParaRPr>
            </a:p>
          </p:txBody>
        </p:sp>
        <p:sp>
          <p:nvSpPr>
            <p:cNvPr id="13" name="Rounded Rectangle 12"/>
            <p:cNvSpPr/>
            <p:nvPr/>
          </p:nvSpPr>
          <p:spPr bwMode="auto">
            <a:xfrm>
              <a:off x="4687230" y="1010372"/>
              <a:ext cx="1402220"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Emergency Response</a:t>
              </a:r>
              <a:endParaRPr lang="en-US" sz="1400" b="1" dirty="0">
                <a:latin typeface="Arial Narrow" panose="020B0606020202030204" pitchFamily="34" charset="0"/>
              </a:endParaRPr>
            </a:p>
          </p:txBody>
        </p:sp>
        <p:sp>
          <p:nvSpPr>
            <p:cNvPr id="14" name="Rounded Rectangle 13"/>
            <p:cNvSpPr/>
            <p:nvPr/>
          </p:nvSpPr>
          <p:spPr bwMode="auto">
            <a:xfrm>
              <a:off x="6316092" y="1010372"/>
              <a:ext cx="1404336"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Recovery Planning</a:t>
              </a:r>
              <a:endParaRPr lang="en-US" sz="1400" b="1" dirty="0">
                <a:latin typeface="Arial Narrow" panose="020B0606020202030204" pitchFamily="34" charset="0"/>
              </a:endParaRPr>
            </a:p>
          </p:txBody>
        </p:sp>
        <p:sp>
          <p:nvSpPr>
            <p:cNvPr id="15" name="Rounded Rectangle 14"/>
            <p:cNvSpPr/>
            <p:nvPr/>
          </p:nvSpPr>
          <p:spPr bwMode="auto">
            <a:xfrm>
              <a:off x="7974608"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Recovery</a:t>
              </a:r>
              <a:endParaRPr lang="en-US" sz="1400" b="1" dirty="0">
                <a:latin typeface="Arial Narrow" panose="020B0606020202030204" pitchFamily="34" charset="0"/>
              </a:endParaRPr>
            </a:p>
          </p:txBody>
        </p:sp>
        <p:sp>
          <p:nvSpPr>
            <p:cNvPr id="16" name="Rounded Rectangle 15"/>
            <p:cNvSpPr/>
            <p:nvPr/>
          </p:nvSpPr>
          <p:spPr bwMode="auto">
            <a:xfrm>
              <a:off x="9624653" y="1008398"/>
              <a:ext cx="1402220" cy="858811"/>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Restored and More Resilient Community</a:t>
              </a:r>
              <a:endParaRPr lang="en-US" sz="1400" b="1" dirty="0">
                <a:latin typeface="Arial Narrow" panose="020B0606020202030204" pitchFamily="34" charset="0"/>
              </a:endParaRPr>
            </a:p>
          </p:txBody>
        </p:sp>
      </p:grpSp>
      <p:sp>
        <p:nvSpPr>
          <p:cNvPr id="17" name="Oval 16" descr="Recovery Planning " title="Recovery Planning "/>
          <p:cNvSpPr>
            <a:spLocks noChangeArrowheads="1"/>
          </p:cNvSpPr>
          <p:nvPr/>
        </p:nvSpPr>
        <p:spPr bwMode="auto">
          <a:xfrm>
            <a:off x="4338638" y="5432425"/>
            <a:ext cx="1492250" cy="1171575"/>
          </a:xfrm>
          <a:prstGeom prst="ellipse">
            <a:avLst/>
          </a:prstGeom>
          <a:noFill/>
          <a:ln w="38100">
            <a:solidFill>
              <a:schemeClr val="accent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endParaRPr lang="en-US">
              <a:solidFill>
                <a:schemeClr val="lt1"/>
              </a:solidFill>
              <a:latin typeface="+mn-lt"/>
              <a:ea typeface="+mn-ea"/>
            </a:endParaRPr>
          </a:p>
        </p:txBody>
      </p:sp>
      <p:sp>
        <p:nvSpPr>
          <p:cNvPr id="6861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942CC368-F888-451F-9BDC-E747BA9C0162}" type="slidenum">
              <a:rPr lang="en-US" altLang="en-US" sz="1600"/>
              <a:pPr>
                <a:spcBef>
                  <a:spcPct val="0"/>
                </a:spcBef>
                <a:buFontTx/>
                <a:buNone/>
              </a:pPr>
              <a:t>26</a:t>
            </a:fld>
            <a:endParaRPr lang="en-US" altLang="en-US" sz="1600"/>
          </a:p>
        </p:txBody>
      </p:sp>
      <p:sp>
        <p:nvSpPr>
          <p:cNvPr id="68615" name="Title 1"/>
          <p:cNvSpPr>
            <a:spLocks noGrp="1"/>
          </p:cNvSpPr>
          <p:nvPr>
            <p:ph type="title"/>
          </p:nvPr>
        </p:nvSpPr>
        <p:spPr>
          <a:xfrm>
            <a:off x="0" y="0"/>
            <a:ext cx="9144000" cy="1354138"/>
          </a:xfrm>
        </p:spPr>
        <p:txBody>
          <a:bodyPr/>
          <a:lstStyle/>
          <a:p>
            <a:r>
              <a:rPr lang="en-US" altLang="en-US" sz="3200" b="1" dirty="0" smtClean="0">
                <a:solidFill>
                  <a:schemeClr val="bg1"/>
                </a:solidFill>
                <a:ea typeface="ＭＳ Ｐゴシック" panose="020B0600070205080204" pitchFamily="34" charset="-128"/>
              </a:rPr>
              <a:t/>
            </a:r>
            <a:br>
              <a:rPr lang="en-US" altLang="en-US" sz="3200" b="1" dirty="0" smtClean="0">
                <a:solidFill>
                  <a:schemeClr val="bg1"/>
                </a:solidFill>
                <a:ea typeface="ＭＳ Ｐゴシック" panose="020B0600070205080204" pitchFamily="34" charset="-128"/>
              </a:rPr>
            </a:br>
            <a:r>
              <a:rPr lang="en-US" altLang="en-US" sz="3200" b="1" dirty="0" smtClean="0">
                <a:solidFill>
                  <a:schemeClr val="bg1"/>
                </a:solidFill>
                <a:ea typeface="ＭＳ Ｐゴシック" panose="020B0600070205080204" pitchFamily="34" charset="-128"/>
              </a:rPr>
              <a:t>Major Hurricane: Recovery Planning </a:t>
            </a:r>
          </a:p>
        </p:txBody>
      </p:sp>
      <p:sp>
        <p:nvSpPr>
          <p:cNvPr id="19" name="TextBox 18"/>
          <p:cNvSpPr txBox="1"/>
          <p:nvPr/>
        </p:nvSpPr>
        <p:spPr>
          <a:xfrm>
            <a:off x="184150" y="6462713"/>
            <a:ext cx="77597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2: UFR Process in Action</a:t>
            </a:r>
            <a:endParaRPr lang="en-US" sz="1400" dirty="0">
              <a:ea typeface="ＭＳ Ｐゴシック" charset="0"/>
              <a:cs typeface="ＭＳ Ｐゴシック"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5" y="1538288"/>
            <a:ext cx="5548313" cy="3632200"/>
          </a:xfrm>
          <a:prstGeom prst="rect">
            <a:avLst/>
          </a:prstGeom>
        </p:spPr>
        <p:txBody>
          <a:bodyPr>
            <a:spAutoFit/>
          </a:bodyPr>
          <a:lstStyle/>
          <a:p>
            <a:pPr marL="800100" lvl="1"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Agencies share the </a:t>
            </a:r>
            <a:r>
              <a:rPr lang="en-US" sz="2000" b="1" dirty="0">
                <a:solidFill>
                  <a:schemeClr val="tx2">
                    <a:lumMod val="75000"/>
                  </a:schemeClr>
                </a:solidFill>
                <a:latin typeface="Arial" charset="0"/>
                <a:ea typeface="ＭＳ Ｐゴシック" charset="0"/>
                <a:cs typeface="ＭＳ Ｐゴシック" charset="0"/>
              </a:rPr>
              <a:t>Applicant </a:t>
            </a:r>
            <a:r>
              <a:rPr lang="en-US" sz="2000" b="1" dirty="0" smtClean="0">
                <a:solidFill>
                  <a:schemeClr val="tx2">
                    <a:lumMod val="75000"/>
                  </a:schemeClr>
                </a:solidFill>
                <a:latin typeface="Arial" charset="0"/>
                <a:ea typeface="ＭＳ Ｐゴシック" charset="0"/>
                <a:cs typeface="ＭＳ Ｐゴシック" charset="0"/>
              </a:rPr>
              <a:t>Guide</a:t>
            </a:r>
            <a:r>
              <a:rPr lang="en-US" sz="2000" dirty="0" smtClean="0">
                <a:solidFill>
                  <a:schemeClr val="tx2">
                    <a:lumMod val="75000"/>
                  </a:schemeClr>
                </a:solidFill>
                <a:latin typeface="Arial" charset="0"/>
                <a:ea typeface="ＭＳ Ｐゴシック" charset="0"/>
                <a:cs typeface="ＭＳ Ｐゴシック" charset="0"/>
              </a:rPr>
              <a:t> </a:t>
            </a:r>
            <a:r>
              <a:rPr lang="en-US" sz="2000" dirty="0">
                <a:solidFill>
                  <a:schemeClr val="tx2">
                    <a:lumMod val="75000"/>
                  </a:schemeClr>
                </a:solidFill>
                <a:latin typeface="Arial" charset="0"/>
                <a:ea typeface="ＭＳ Ｐゴシック" charset="0"/>
                <a:cs typeface="ＭＳ Ｐゴシック" charset="0"/>
              </a:rPr>
              <a:t>at applicant briefings.</a:t>
            </a:r>
          </a:p>
          <a:p>
            <a:pPr marL="800100" lvl="1"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EHP Practitioners inform applicants of agency specific requirements and coordinating joint funding timelines.</a:t>
            </a:r>
          </a:p>
          <a:p>
            <a:pPr marL="800100" lvl="1"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Applicants provide the necessary information for agencies to conduct the EHP reviews.</a:t>
            </a:r>
          </a:p>
          <a:p>
            <a:pPr marL="800100" lvl="1"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Applicants notify funding agencies of joint funding requests.</a:t>
            </a:r>
          </a:p>
        </p:txBody>
      </p:sp>
      <p:sp>
        <p:nvSpPr>
          <p:cNvPr id="8" name="Title 1" title="Major Hurricane: Disaster Recovery"/>
          <p:cNvSpPr txBox="1">
            <a:spLocks/>
          </p:cNvSpPr>
          <p:nvPr/>
        </p:nvSpPr>
        <p:spPr>
          <a:xfrm>
            <a:off x="574675" y="173038"/>
            <a:ext cx="7950200" cy="140017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US" sz="4000" b="1" dirty="0">
              <a:solidFill>
                <a:srgbClr val="000000"/>
              </a:solidFill>
              <a:latin typeface="+mn-lt"/>
            </a:endParaRPr>
          </a:p>
        </p:txBody>
      </p:sp>
      <p:pic>
        <p:nvPicPr>
          <p:cNvPr id="70660" name="Picture 5" title="Figure of part of Applicant Gui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1423988"/>
            <a:ext cx="3967163"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1" name="Group 8" title="Flow Chart of Disaster Recovery Timeline"/>
          <p:cNvGrpSpPr>
            <a:grpSpLocks/>
          </p:cNvGrpSpPr>
          <p:nvPr/>
        </p:nvGrpSpPr>
        <p:grpSpPr bwMode="auto">
          <a:xfrm>
            <a:off x="881063" y="5622925"/>
            <a:ext cx="7405687" cy="860425"/>
            <a:chOff x="1446451" y="1008398"/>
            <a:chExt cx="9874844" cy="860786"/>
          </a:xfrm>
        </p:grpSpPr>
        <p:cxnSp>
          <p:nvCxnSpPr>
            <p:cNvPr id="11" name="Straight Arrow Connector 10"/>
            <p:cNvCxnSpPr/>
            <p:nvPr/>
          </p:nvCxnSpPr>
          <p:spPr bwMode="auto">
            <a:xfrm flipV="1">
              <a:off x="2788498" y="1446732"/>
              <a:ext cx="8532797" cy="0"/>
            </a:xfrm>
            <a:prstGeom prst="straightConnector1">
              <a:avLst/>
            </a:prstGeom>
            <a:ln w="19050">
              <a:solidFill>
                <a:srgbClr val="2A5864"/>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1446451"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Pre-Disaster</a:t>
              </a:r>
              <a:endParaRPr lang="en-US" sz="1400" b="1" dirty="0">
                <a:latin typeface="Arial Narrow" panose="020B0606020202030204" pitchFamily="34" charset="0"/>
              </a:endParaRPr>
            </a:p>
          </p:txBody>
        </p:sp>
        <p:sp>
          <p:nvSpPr>
            <p:cNvPr id="13" name="Rounded Rectangle 12"/>
            <p:cNvSpPr/>
            <p:nvPr/>
          </p:nvSpPr>
          <p:spPr bwMode="auto">
            <a:xfrm>
              <a:off x="3039304"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Occurs</a:t>
              </a:r>
              <a:endParaRPr lang="en-US" sz="1400" b="1" dirty="0">
                <a:latin typeface="Arial Narrow" panose="020B0606020202030204" pitchFamily="34" charset="0"/>
              </a:endParaRPr>
            </a:p>
          </p:txBody>
        </p:sp>
        <p:sp>
          <p:nvSpPr>
            <p:cNvPr id="14" name="Rounded Rectangle 13"/>
            <p:cNvSpPr/>
            <p:nvPr/>
          </p:nvSpPr>
          <p:spPr bwMode="auto">
            <a:xfrm>
              <a:off x="4687230" y="1010372"/>
              <a:ext cx="1402220"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Emergency Response</a:t>
              </a:r>
              <a:endParaRPr lang="en-US" sz="1400" b="1" dirty="0">
                <a:latin typeface="Arial Narrow" panose="020B0606020202030204" pitchFamily="34" charset="0"/>
              </a:endParaRPr>
            </a:p>
          </p:txBody>
        </p:sp>
        <p:sp>
          <p:nvSpPr>
            <p:cNvPr id="15" name="Rounded Rectangle 14"/>
            <p:cNvSpPr/>
            <p:nvPr/>
          </p:nvSpPr>
          <p:spPr bwMode="auto">
            <a:xfrm>
              <a:off x="6316092" y="1010372"/>
              <a:ext cx="1404336"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Recovery Planning</a:t>
              </a:r>
              <a:endParaRPr lang="en-US" sz="1400" b="1" dirty="0">
                <a:latin typeface="Arial Narrow" panose="020B0606020202030204" pitchFamily="34" charset="0"/>
              </a:endParaRPr>
            </a:p>
          </p:txBody>
        </p:sp>
        <p:sp>
          <p:nvSpPr>
            <p:cNvPr id="16" name="Rounded Rectangle 15"/>
            <p:cNvSpPr/>
            <p:nvPr/>
          </p:nvSpPr>
          <p:spPr bwMode="auto">
            <a:xfrm>
              <a:off x="7974608" y="1010372"/>
              <a:ext cx="1404338" cy="858812"/>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Disaster Recovery</a:t>
              </a:r>
              <a:endParaRPr lang="en-US" sz="1400" b="1" dirty="0">
                <a:latin typeface="Arial Narrow" panose="020B0606020202030204" pitchFamily="34" charset="0"/>
              </a:endParaRPr>
            </a:p>
          </p:txBody>
        </p:sp>
        <p:sp>
          <p:nvSpPr>
            <p:cNvPr id="17" name="Rounded Rectangle 16"/>
            <p:cNvSpPr/>
            <p:nvPr/>
          </p:nvSpPr>
          <p:spPr bwMode="auto">
            <a:xfrm>
              <a:off x="9624653" y="1008398"/>
              <a:ext cx="1402220" cy="858811"/>
            </a:xfrm>
            <a:prstGeom prst="roundRect">
              <a:avLst/>
            </a:prstGeom>
            <a:solidFill>
              <a:srgbClr val="10253F"/>
            </a:solidFill>
            <a:ln/>
          </p:spPr>
          <p:style>
            <a:lnRef idx="0">
              <a:schemeClr val="accent1"/>
            </a:lnRef>
            <a:fillRef idx="3">
              <a:schemeClr val="accent1"/>
            </a:fillRef>
            <a:effectRef idx="3">
              <a:schemeClr val="accent1"/>
            </a:effectRef>
            <a:fontRef idx="minor">
              <a:schemeClr val="lt1"/>
            </a:fontRef>
          </p:style>
          <p:txBody>
            <a:bodyPr lIns="0" rIns="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Bef>
                  <a:spcPct val="50000"/>
                </a:spcBef>
                <a:defRPr/>
              </a:pPr>
              <a:r>
                <a:rPr lang="en-US" sz="1400" b="1" dirty="0" smtClean="0">
                  <a:latin typeface="Arial Narrow" panose="020B0606020202030204" pitchFamily="34" charset="0"/>
                </a:rPr>
                <a:t>Restored and More Resilient Community</a:t>
              </a:r>
              <a:endParaRPr lang="en-US" sz="1400" b="1" dirty="0">
                <a:latin typeface="Arial Narrow" panose="020B0606020202030204" pitchFamily="34" charset="0"/>
              </a:endParaRPr>
            </a:p>
          </p:txBody>
        </p:sp>
      </p:grpSp>
      <p:sp>
        <p:nvSpPr>
          <p:cNvPr id="18" name="Oval 17" descr="Disaster Recovery" title="Disaster Recovery"/>
          <p:cNvSpPr>
            <a:spLocks noChangeArrowheads="1"/>
          </p:cNvSpPr>
          <p:nvPr/>
        </p:nvSpPr>
        <p:spPr bwMode="auto">
          <a:xfrm>
            <a:off x="5545138" y="5461000"/>
            <a:ext cx="1492250" cy="1171575"/>
          </a:xfrm>
          <a:prstGeom prst="ellipse">
            <a:avLst/>
          </a:prstGeom>
          <a:noFill/>
          <a:ln w="38100">
            <a:solidFill>
              <a:schemeClr val="accent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spcBef>
                <a:spcPct val="50000"/>
              </a:spcBef>
              <a:defRPr/>
            </a:pPr>
            <a:endParaRPr lang="en-US">
              <a:solidFill>
                <a:schemeClr val="lt1"/>
              </a:solidFill>
              <a:latin typeface="+mn-lt"/>
              <a:ea typeface="+mn-ea"/>
            </a:endParaRPr>
          </a:p>
        </p:txBody>
      </p:sp>
      <p:sp>
        <p:nvSpPr>
          <p:cNvPr id="7066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7DC75BB6-1914-4DBE-9DCE-A74FD43662B5}" type="slidenum">
              <a:rPr lang="en-US" altLang="en-US" sz="1600"/>
              <a:pPr>
                <a:spcBef>
                  <a:spcPct val="0"/>
                </a:spcBef>
                <a:buFontTx/>
                <a:buNone/>
              </a:pPr>
              <a:t>27</a:t>
            </a:fld>
            <a:endParaRPr lang="en-US" altLang="en-US" sz="1600"/>
          </a:p>
        </p:txBody>
      </p:sp>
      <p:sp>
        <p:nvSpPr>
          <p:cNvPr id="70664" name="Title 1"/>
          <p:cNvSpPr>
            <a:spLocks noGrp="1"/>
          </p:cNvSpPr>
          <p:nvPr>
            <p:ph type="title"/>
          </p:nvPr>
        </p:nvSpPr>
        <p:spPr>
          <a:xfrm>
            <a:off x="0" y="9525"/>
            <a:ext cx="9144000" cy="1344613"/>
          </a:xfrm>
        </p:spPr>
        <p:txBody>
          <a:bodyPr/>
          <a:lstStyle/>
          <a:p>
            <a:r>
              <a:rPr lang="en-US" altLang="en-US" sz="3200" b="1" smtClean="0">
                <a:solidFill>
                  <a:schemeClr val="bg1"/>
                </a:solidFill>
                <a:ea typeface="ＭＳ Ｐゴシック" panose="020B0600070205080204" pitchFamily="34" charset="-128"/>
              </a:rPr>
              <a:t/>
            </a:r>
            <a:br>
              <a:rPr lang="en-US" altLang="en-US" sz="3200" b="1" smtClean="0">
                <a:solidFill>
                  <a:schemeClr val="bg1"/>
                </a:solidFill>
                <a:ea typeface="ＭＳ Ｐゴシック" panose="020B0600070205080204" pitchFamily="34" charset="-128"/>
              </a:rPr>
            </a:br>
            <a:r>
              <a:rPr lang="en-US" altLang="en-US" sz="3200" b="1" smtClean="0">
                <a:solidFill>
                  <a:schemeClr val="bg1"/>
                </a:solidFill>
                <a:ea typeface="ＭＳ Ｐゴシック" panose="020B0600070205080204" pitchFamily="34" charset="-128"/>
              </a:rPr>
              <a:t>Major Hurricane: Disaster Recovery</a:t>
            </a:r>
          </a:p>
        </p:txBody>
      </p:sp>
      <p:sp>
        <p:nvSpPr>
          <p:cNvPr id="20" name="TextBox 19"/>
          <p:cNvSpPr txBox="1"/>
          <p:nvPr/>
        </p:nvSpPr>
        <p:spPr>
          <a:xfrm>
            <a:off x="184150" y="6462713"/>
            <a:ext cx="77597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2: UFR Process in Action</a:t>
            </a:r>
            <a:endParaRPr lang="en-US" sz="1400" dirty="0">
              <a:ea typeface="ＭＳ Ｐゴシック" charset="0"/>
              <a:cs typeface="ＭＳ Ｐゴシック"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40EFF55D-E29B-4690-9E83-B50BA24DCE5E}" type="slidenum">
              <a:rPr lang="en-US" altLang="en-US" sz="1600"/>
              <a:pPr>
                <a:spcBef>
                  <a:spcPct val="0"/>
                </a:spcBef>
                <a:buFontTx/>
                <a:buNone/>
              </a:pPr>
              <a:t>28</a:t>
            </a:fld>
            <a:endParaRPr lang="en-US" altLang="en-US" sz="1600"/>
          </a:p>
        </p:txBody>
      </p:sp>
      <p:sp>
        <p:nvSpPr>
          <p:cNvPr id="72707" name="Title 1"/>
          <p:cNvSpPr>
            <a:spLocks noGrp="1"/>
          </p:cNvSpPr>
          <p:nvPr>
            <p:ph type="title"/>
          </p:nvPr>
        </p:nvSpPr>
        <p:spPr>
          <a:xfrm>
            <a:off x="0" y="0"/>
            <a:ext cx="9144000" cy="1371600"/>
          </a:xfrm>
        </p:spPr>
        <p:txBody>
          <a:bodyPr/>
          <a:lstStyle/>
          <a:p>
            <a:r>
              <a:rPr lang="en-US" altLang="en-US" sz="3200" b="1" dirty="0" smtClean="0">
                <a:solidFill>
                  <a:schemeClr val="bg1"/>
                </a:solidFill>
                <a:ea typeface="ＭＳ Ｐゴシック" panose="020B0600070205080204" pitchFamily="34" charset="-128"/>
              </a:rPr>
              <a:t>EHP Review With &amp; Without the UFR Process</a:t>
            </a:r>
            <a:br>
              <a:rPr lang="en-US" altLang="en-US" sz="3200" b="1" dirty="0" smtClean="0">
                <a:solidFill>
                  <a:schemeClr val="bg1"/>
                </a:solidFill>
                <a:ea typeface="ＭＳ Ｐゴシック" panose="020B0600070205080204" pitchFamily="34" charset="-128"/>
              </a:rPr>
            </a:br>
            <a:r>
              <a:rPr lang="en-US" altLang="en-US" sz="3200" b="1" i="1" dirty="0" smtClean="0">
                <a:solidFill>
                  <a:schemeClr val="bg1"/>
                </a:solidFill>
                <a:ea typeface="ＭＳ Ｐゴシック" panose="020B0600070205080204" pitchFamily="34" charset="-128"/>
              </a:rPr>
              <a:t>Agency Coordination – Section 7 Consultation</a:t>
            </a:r>
          </a:p>
        </p:txBody>
      </p:sp>
      <p:graphicFrame>
        <p:nvGraphicFramePr>
          <p:cNvPr id="5" name="Table 4" title="EHP Review With &amp; Without the UFR Process - Agency Coordination, Section 7 Consultation"/>
          <p:cNvGraphicFramePr>
            <a:graphicFrameLocks noGrp="1"/>
          </p:cNvGraphicFramePr>
          <p:nvPr>
            <p:extLst>
              <p:ext uri="{D42A27DB-BD31-4B8C-83A1-F6EECF244321}">
                <p14:modId xmlns:p14="http://schemas.microsoft.com/office/powerpoint/2010/main" val="3730339852"/>
              </p:ext>
            </p:extLst>
          </p:nvPr>
        </p:nvGraphicFramePr>
        <p:xfrm>
          <a:off x="17463" y="1320800"/>
          <a:ext cx="9126537" cy="5537200"/>
        </p:xfrm>
        <a:graphic>
          <a:graphicData uri="http://schemas.openxmlformats.org/drawingml/2006/table">
            <a:tbl>
              <a:tblPr firstRow="1" bandRow="1">
                <a:tableStyleId>{5C22544A-7EE6-4342-B048-85BDC9FD1C3A}</a:tableStyleId>
              </a:tblPr>
              <a:tblGrid>
                <a:gridCol w="4511880"/>
                <a:gridCol w="4614657"/>
              </a:tblGrid>
              <a:tr h="376102">
                <a:tc>
                  <a:txBody>
                    <a:bodyPr/>
                    <a:lstStyle/>
                    <a:p>
                      <a:r>
                        <a:rPr lang="en-US" sz="1800" dirty="0" smtClean="0">
                          <a:latin typeface="Calibri"/>
                          <a:cs typeface="Calibri"/>
                        </a:rPr>
                        <a:t>Before</a:t>
                      </a:r>
                      <a:r>
                        <a:rPr lang="en-US" sz="1800" baseline="0" dirty="0" smtClean="0">
                          <a:latin typeface="Calibri"/>
                          <a:cs typeface="Calibri"/>
                        </a:rPr>
                        <a:t> the UFR </a:t>
                      </a:r>
                      <a:r>
                        <a:rPr lang="en-US" sz="1800" dirty="0" smtClean="0">
                          <a:latin typeface="Calibri"/>
                          <a:cs typeface="Calibri"/>
                        </a:rPr>
                        <a:t>Process</a:t>
                      </a:r>
                      <a:endParaRPr lang="en-US" sz="1800" dirty="0">
                        <a:latin typeface="Calibri"/>
                        <a:cs typeface="Calibri"/>
                      </a:endParaRPr>
                    </a:p>
                  </a:txBody>
                  <a:tcPr marL="68577" marR="68577" marT="45715" marB="45715"/>
                </a:tc>
                <a:tc>
                  <a:txBody>
                    <a:bodyPr/>
                    <a:lstStyle/>
                    <a:p>
                      <a:r>
                        <a:rPr lang="en-US" sz="1800" dirty="0" smtClean="0">
                          <a:latin typeface="Calibri"/>
                          <a:cs typeface="Calibri"/>
                        </a:rPr>
                        <a:t>Under the UFR Process</a:t>
                      </a:r>
                      <a:endParaRPr lang="en-US" sz="1800" dirty="0">
                        <a:latin typeface="Calibri"/>
                        <a:cs typeface="Calibri"/>
                      </a:endParaRPr>
                    </a:p>
                  </a:txBody>
                  <a:tcPr marL="68577" marR="68577" marT="45715" marB="45715"/>
                </a:tc>
              </a:tr>
              <a:tr h="650329">
                <a:tc>
                  <a:txBody>
                    <a:bodyPr/>
                    <a:lstStyle/>
                    <a:p>
                      <a:r>
                        <a:rPr lang="en-US" sz="1600" dirty="0" smtClean="0">
                          <a:solidFill>
                            <a:schemeClr val="tx2">
                              <a:lumMod val="75000"/>
                            </a:schemeClr>
                          </a:solidFill>
                          <a:latin typeface="Calibri"/>
                          <a:cs typeface="Calibri"/>
                        </a:rPr>
                        <a:t>Multiple agencies respond</a:t>
                      </a:r>
                      <a:r>
                        <a:rPr lang="en-US" sz="1600" baseline="0" dirty="0" smtClean="0">
                          <a:solidFill>
                            <a:schemeClr val="tx2">
                              <a:lumMod val="75000"/>
                            </a:schemeClr>
                          </a:solidFill>
                          <a:latin typeface="Calibri"/>
                          <a:cs typeface="Calibri"/>
                        </a:rPr>
                        <a:t> with assistance for disaster recovery efforts. </a:t>
                      </a:r>
                      <a:endParaRPr lang="en-US" sz="1600" dirty="0">
                        <a:solidFill>
                          <a:schemeClr val="tx2">
                            <a:lumMod val="75000"/>
                          </a:schemeClr>
                        </a:solidFill>
                        <a:latin typeface="Calibri"/>
                        <a:cs typeface="Calibri"/>
                      </a:endParaRPr>
                    </a:p>
                  </a:txBody>
                  <a:tcPr marL="68577" marR="68577" marT="45715" marB="45715"/>
                </a:tc>
                <a:tc>
                  <a:txBody>
                    <a:bodyPr/>
                    <a:lstStyle/>
                    <a:p>
                      <a:r>
                        <a:rPr lang="en-US" sz="1600" dirty="0" smtClean="0">
                          <a:solidFill>
                            <a:schemeClr val="tx2">
                              <a:lumMod val="75000"/>
                            </a:schemeClr>
                          </a:solidFill>
                          <a:latin typeface="Calibri"/>
                          <a:cs typeface="Calibri"/>
                        </a:rPr>
                        <a:t>Multiple agencies respond</a:t>
                      </a:r>
                      <a:r>
                        <a:rPr lang="en-US" sz="1600" baseline="0" dirty="0" smtClean="0">
                          <a:solidFill>
                            <a:schemeClr val="tx2">
                              <a:lumMod val="75000"/>
                            </a:schemeClr>
                          </a:solidFill>
                          <a:latin typeface="Calibri"/>
                          <a:cs typeface="Calibri"/>
                        </a:rPr>
                        <a:t> with assistance for disaster recovery efforts. </a:t>
                      </a:r>
                      <a:endParaRPr lang="en-US" sz="1600" dirty="0">
                        <a:solidFill>
                          <a:schemeClr val="tx2">
                            <a:lumMod val="75000"/>
                          </a:schemeClr>
                        </a:solidFill>
                        <a:latin typeface="Calibri"/>
                        <a:cs typeface="Calibri"/>
                      </a:endParaRPr>
                    </a:p>
                  </a:txBody>
                  <a:tcPr marL="68577" marR="68577" marT="45715" marB="45715"/>
                </a:tc>
              </a:tr>
              <a:tr h="11342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2">
                              <a:lumMod val="75000"/>
                            </a:schemeClr>
                          </a:solidFill>
                          <a:latin typeface="Calibri"/>
                          <a:cs typeface="Calibri"/>
                        </a:rPr>
                        <a:t>Each agency  (FEMA, HUD, DOT,</a:t>
                      </a:r>
                      <a:r>
                        <a:rPr lang="en-US" sz="1600" baseline="0" dirty="0" smtClean="0">
                          <a:solidFill>
                            <a:schemeClr val="tx2">
                              <a:lumMod val="75000"/>
                            </a:schemeClr>
                          </a:solidFill>
                          <a:latin typeface="Calibri"/>
                          <a:cs typeface="Calibri"/>
                        </a:rPr>
                        <a:t> etc.) </a:t>
                      </a:r>
                      <a:r>
                        <a:rPr lang="en-US" sz="1600" dirty="0" smtClean="0">
                          <a:solidFill>
                            <a:schemeClr val="tx2">
                              <a:lumMod val="75000"/>
                            </a:schemeClr>
                          </a:solidFill>
                          <a:latin typeface="Calibri"/>
                          <a:cs typeface="Calibri"/>
                        </a:rPr>
                        <a:t>independently completes</a:t>
                      </a:r>
                      <a:r>
                        <a:rPr lang="en-US" sz="1600" baseline="0" dirty="0" smtClean="0">
                          <a:solidFill>
                            <a:schemeClr val="tx2">
                              <a:lumMod val="75000"/>
                            </a:schemeClr>
                          </a:solidFill>
                          <a:latin typeface="Calibri"/>
                          <a:cs typeface="Calibri"/>
                        </a:rPr>
                        <a:t> </a:t>
                      </a:r>
                      <a:r>
                        <a:rPr lang="en-US" sz="1600" dirty="0" smtClean="0">
                          <a:solidFill>
                            <a:schemeClr val="tx2">
                              <a:lumMod val="75000"/>
                            </a:schemeClr>
                          </a:solidFill>
                          <a:latin typeface="Calibri"/>
                          <a:cs typeface="Calibri"/>
                        </a:rPr>
                        <a:t>EHP review</a:t>
                      </a:r>
                      <a:r>
                        <a:rPr lang="en-US" sz="1600" baseline="0" dirty="0" smtClean="0">
                          <a:solidFill>
                            <a:schemeClr val="tx2">
                              <a:lumMod val="75000"/>
                            </a:schemeClr>
                          </a:solidFill>
                          <a:latin typeface="Calibri"/>
                          <a:cs typeface="Calibri"/>
                        </a:rPr>
                        <a:t> (including consultation with NMFS/USFWS).</a:t>
                      </a:r>
                      <a:endParaRPr lang="en-US" sz="1600" dirty="0">
                        <a:solidFill>
                          <a:schemeClr val="tx2">
                            <a:lumMod val="75000"/>
                          </a:schemeClr>
                        </a:solidFill>
                        <a:latin typeface="Calibri"/>
                        <a:cs typeface="Calibri"/>
                      </a:endParaRPr>
                    </a:p>
                  </a:txBody>
                  <a:tcPr marL="68577" marR="68577" marT="45715" marB="45715"/>
                </a:tc>
                <a:tc>
                  <a:txBody>
                    <a:bodyPr/>
                    <a:lstStyle/>
                    <a:p>
                      <a:r>
                        <a:rPr lang="en-US" sz="1600" b="0" dirty="0" smtClean="0">
                          <a:solidFill>
                            <a:schemeClr val="tx2">
                              <a:lumMod val="75000"/>
                            </a:schemeClr>
                          </a:solidFill>
                          <a:latin typeface="Calibri"/>
                          <a:cs typeface="Calibri"/>
                        </a:rPr>
                        <a:t>Agencies sign the</a:t>
                      </a:r>
                      <a:r>
                        <a:rPr lang="en-US" sz="1600" b="0" baseline="0" dirty="0" smtClean="0">
                          <a:solidFill>
                            <a:schemeClr val="tx2">
                              <a:lumMod val="75000"/>
                            </a:schemeClr>
                          </a:solidFill>
                          <a:latin typeface="Calibri"/>
                          <a:cs typeface="Calibri"/>
                        </a:rPr>
                        <a:t> Disaster-Specific MOU which identifies recovery project priorities, information sharing opportunities and roles and responsibilities of each agency.  </a:t>
                      </a:r>
                      <a:endParaRPr lang="en-US" sz="1600" b="0" dirty="0">
                        <a:solidFill>
                          <a:schemeClr val="tx2">
                            <a:lumMod val="75000"/>
                          </a:schemeClr>
                        </a:solidFill>
                        <a:latin typeface="Calibri"/>
                        <a:cs typeface="Calibri"/>
                      </a:endParaRPr>
                    </a:p>
                  </a:txBody>
                  <a:tcPr marL="68577" marR="68577" marT="45715" marB="45715"/>
                </a:tc>
              </a:tr>
              <a:tr h="846241">
                <a:tc>
                  <a:txBody>
                    <a:bodyPr/>
                    <a:lstStyle/>
                    <a:p>
                      <a:r>
                        <a:rPr lang="en-US" sz="1600" dirty="0" smtClean="0">
                          <a:solidFill>
                            <a:schemeClr val="tx2">
                              <a:lumMod val="75000"/>
                            </a:schemeClr>
                          </a:solidFill>
                          <a:latin typeface="Calibri"/>
                          <a:cs typeface="Calibri"/>
                        </a:rPr>
                        <a:t>Applicants/agencies</a:t>
                      </a:r>
                      <a:r>
                        <a:rPr lang="en-US" sz="1600" baseline="0" dirty="0" smtClean="0">
                          <a:solidFill>
                            <a:schemeClr val="tx2">
                              <a:lumMod val="75000"/>
                            </a:schemeClr>
                          </a:solidFill>
                          <a:latin typeface="Calibri"/>
                          <a:cs typeface="Calibri"/>
                        </a:rPr>
                        <a:t> collect data/information  about the species that could be affected and the effect of their project on the species.</a:t>
                      </a:r>
                      <a:endParaRPr lang="en-US" sz="1600" dirty="0">
                        <a:solidFill>
                          <a:schemeClr val="tx2">
                            <a:lumMod val="75000"/>
                          </a:schemeClr>
                        </a:solidFill>
                        <a:latin typeface="Calibri"/>
                        <a:cs typeface="Calibri"/>
                      </a:endParaRPr>
                    </a:p>
                  </a:txBody>
                  <a:tcPr marL="68577" marR="68577" marT="45715" marB="45715"/>
                </a:tc>
                <a:tc>
                  <a:txBody>
                    <a:bodyPr/>
                    <a:lstStyle/>
                    <a:p>
                      <a:r>
                        <a:rPr lang="en-US" sz="1600" b="0" baseline="0" dirty="0" smtClean="0">
                          <a:solidFill>
                            <a:schemeClr val="tx2">
                              <a:lumMod val="75000"/>
                            </a:schemeClr>
                          </a:solidFill>
                          <a:latin typeface="Calibri"/>
                          <a:cs typeface="Calibri"/>
                        </a:rPr>
                        <a:t>Using the Practitioner Guidance agencies share data / project information.  The ESA Matrix is used to quickly assess  species impacts. </a:t>
                      </a:r>
                      <a:endParaRPr lang="en-US" sz="1600" b="0" dirty="0">
                        <a:solidFill>
                          <a:schemeClr val="tx2">
                            <a:lumMod val="75000"/>
                          </a:schemeClr>
                        </a:solidFill>
                        <a:latin typeface="Calibri"/>
                        <a:cs typeface="Calibri"/>
                      </a:endParaRPr>
                    </a:p>
                  </a:txBody>
                  <a:tcPr marL="68577" marR="68577" marT="45715" marB="45715"/>
                </a:tc>
              </a:tr>
              <a:tr h="872507">
                <a:tc>
                  <a:txBody>
                    <a:bodyPr/>
                    <a:lstStyle/>
                    <a:p>
                      <a:r>
                        <a:rPr lang="en-US" sz="1600" baseline="0" dirty="0" smtClean="0">
                          <a:solidFill>
                            <a:schemeClr val="tx2">
                              <a:lumMod val="75000"/>
                            </a:schemeClr>
                          </a:solidFill>
                          <a:latin typeface="Calibri"/>
                          <a:cs typeface="Calibri"/>
                        </a:rPr>
                        <a:t>NMFS/USFWS are overwhelmed with requests from multiple agencies concurrently.</a:t>
                      </a:r>
                      <a:endParaRPr lang="en-US" sz="1600" dirty="0">
                        <a:solidFill>
                          <a:schemeClr val="tx2">
                            <a:lumMod val="75000"/>
                          </a:schemeClr>
                        </a:solidFill>
                        <a:latin typeface="Calibri"/>
                        <a:cs typeface="Calibri"/>
                      </a:endParaRPr>
                    </a:p>
                  </a:txBody>
                  <a:tcPr marL="68577" marR="68577" marT="45715" marB="45715"/>
                </a:tc>
                <a:tc>
                  <a:txBody>
                    <a:bodyPr/>
                    <a:lstStyle/>
                    <a:p>
                      <a:r>
                        <a:rPr lang="en-US" sz="1600" baseline="0" dirty="0" smtClean="0">
                          <a:solidFill>
                            <a:schemeClr val="tx2">
                              <a:lumMod val="75000"/>
                            </a:schemeClr>
                          </a:solidFill>
                          <a:latin typeface="Calibri"/>
                          <a:cs typeface="Calibri"/>
                        </a:rPr>
                        <a:t>Agencies coordinate on ESA consultations by submitting a joint consultation request to each consulting agency(NMFS and USFWS).  </a:t>
                      </a:r>
                      <a:endParaRPr lang="en-US" sz="1600" dirty="0">
                        <a:solidFill>
                          <a:schemeClr val="tx2">
                            <a:lumMod val="75000"/>
                          </a:schemeClr>
                        </a:solidFill>
                        <a:latin typeface="Calibri"/>
                        <a:cs typeface="Calibri"/>
                      </a:endParaRPr>
                    </a:p>
                  </a:txBody>
                  <a:tcPr marL="68577" marR="68577" marT="45715" marB="45715"/>
                </a:tc>
              </a:tr>
              <a:tr h="1657762">
                <a:tc>
                  <a:txBody>
                    <a:bodyPr/>
                    <a:lstStyle/>
                    <a:p>
                      <a:r>
                        <a:rPr lang="en-US" sz="1600" b="0" baseline="0" dirty="0" smtClean="0">
                          <a:solidFill>
                            <a:schemeClr val="tx2">
                              <a:lumMod val="75000"/>
                            </a:schemeClr>
                          </a:solidFill>
                          <a:latin typeface="Calibri"/>
                          <a:cs typeface="Calibri"/>
                        </a:rPr>
                        <a:t>Federal agency effort may be duplicated.  </a:t>
                      </a:r>
                    </a:p>
                    <a:p>
                      <a:r>
                        <a:rPr lang="en-US" sz="1600" b="0" baseline="0" dirty="0" smtClean="0">
                          <a:solidFill>
                            <a:schemeClr val="tx2">
                              <a:lumMod val="75000"/>
                            </a:schemeClr>
                          </a:solidFill>
                          <a:latin typeface="Calibri"/>
                          <a:cs typeface="Calibri"/>
                        </a:rPr>
                        <a:t>Staff resources may not be focused on the highest priority projects for recovery.</a:t>
                      </a:r>
                      <a:endParaRPr lang="en-US" sz="1600" b="0" dirty="0">
                        <a:solidFill>
                          <a:schemeClr val="tx2">
                            <a:lumMod val="75000"/>
                          </a:schemeClr>
                        </a:solidFill>
                        <a:latin typeface="Calibri"/>
                        <a:cs typeface="Calibri"/>
                      </a:endParaRPr>
                    </a:p>
                  </a:txBody>
                  <a:tcPr marL="68577" marR="68577" marT="45715" marB="45715"/>
                </a:tc>
                <a:tc>
                  <a:txBody>
                    <a:bodyPr/>
                    <a:lstStyle/>
                    <a:p>
                      <a:r>
                        <a:rPr lang="en-US" sz="1600" b="0" dirty="0" smtClean="0">
                          <a:solidFill>
                            <a:schemeClr val="tx2">
                              <a:lumMod val="75000"/>
                            </a:schemeClr>
                          </a:solidFill>
                          <a:latin typeface="Calibri"/>
                          <a:cs typeface="Calibri"/>
                        </a:rPr>
                        <a:t>Reduced duplication of agency</a:t>
                      </a:r>
                      <a:r>
                        <a:rPr lang="en-US" sz="1600" b="0" baseline="0" dirty="0" smtClean="0">
                          <a:solidFill>
                            <a:schemeClr val="tx2">
                              <a:lumMod val="75000"/>
                            </a:schemeClr>
                          </a:solidFill>
                          <a:latin typeface="Calibri"/>
                          <a:cs typeface="Calibri"/>
                        </a:rPr>
                        <a:t> effort, allowing for determinations to be made quicker. Agencies share information/perspective on the projects improving the decision making.  Highest priority projects are expedited.</a:t>
                      </a:r>
                      <a:endParaRPr lang="en-US" sz="1600" b="0" dirty="0">
                        <a:solidFill>
                          <a:schemeClr val="tx2">
                            <a:lumMod val="75000"/>
                          </a:schemeClr>
                        </a:solidFill>
                        <a:latin typeface="Calibri"/>
                        <a:cs typeface="Calibri"/>
                      </a:endParaRPr>
                    </a:p>
                  </a:txBody>
                  <a:tcPr marL="68577" marR="68577" marT="45715" marB="45715"/>
                </a:tc>
              </a:tr>
            </a:tbl>
          </a:graphicData>
        </a:graphic>
      </p:graphicFrame>
      <p:sp>
        <p:nvSpPr>
          <p:cNvPr id="6" name="TextBox 5"/>
          <p:cNvSpPr txBox="1"/>
          <p:nvPr/>
        </p:nvSpPr>
        <p:spPr>
          <a:xfrm>
            <a:off x="0" y="6550025"/>
            <a:ext cx="77597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2: UFR Process in Action</a:t>
            </a:r>
            <a:endParaRPr lang="en-US" sz="1400" dirty="0">
              <a:ea typeface="ＭＳ Ｐゴシック" charset="0"/>
              <a:cs typeface="ＭＳ Ｐゴシック" charset="0"/>
            </a:endParaRPr>
          </a:p>
        </p:txBody>
      </p:sp>
      <p:sp>
        <p:nvSpPr>
          <p:cNvPr id="72732" name="Slide Number Placeholder 1"/>
          <p:cNvSpPr txBox="1">
            <a:spLocks/>
          </p:cNvSpPr>
          <p:nvPr/>
        </p:nvSpPr>
        <p:spPr bwMode="black">
          <a:xfrm>
            <a:off x="5913438" y="6369050"/>
            <a:ext cx="293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lgn="r">
              <a:spcBef>
                <a:spcPct val="0"/>
              </a:spcBef>
              <a:buFontTx/>
              <a:buNone/>
            </a:pPr>
            <a:fld id="{9C97E7ED-0EC6-4443-A5A5-07AB5110E400}" type="slidenum">
              <a:rPr lang="en-US" altLang="en-US" sz="1600">
                <a:cs typeface="Arial" panose="020B0604020202020204" pitchFamily="34" charset="0"/>
              </a:rPr>
              <a:pPr algn="r">
                <a:spcBef>
                  <a:spcPct val="0"/>
                </a:spcBef>
                <a:buFontTx/>
                <a:buNone/>
              </a:pPr>
              <a:t>28</a:t>
            </a:fld>
            <a:endParaRPr lang="en-US" altLang="en-US" sz="1600" dirty="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50" y="6564313"/>
            <a:ext cx="7759700" cy="307975"/>
          </a:xfrm>
          <a:prstGeom prst="rect">
            <a:avLst/>
          </a:prstGeom>
          <a:noFill/>
        </p:spPr>
        <p:txBody>
          <a:bodyPr>
            <a:spAutoFit/>
          </a:bodyPr>
          <a:lstStyle/>
          <a:p>
            <a:pPr>
              <a:spcBef>
                <a:spcPct val="50000"/>
              </a:spcBef>
              <a:defRPr/>
            </a:pPr>
            <a:r>
              <a:rPr lang="en-US" sz="1400" dirty="0">
                <a:solidFill>
                  <a:srgbClr val="000000"/>
                </a:solidFill>
                <a:latin typeface="+mn-lt"/>
                <a:ea typeface="Calibri"/>
                <a:cs typeface="Calibri"/>
              </a:rPr>
              <a:t>Session IV: UFR Process in Action</a:t>
            </a:r>
            <a:endParaRPr lang="en-US" sz="1400" dirty="0">
              <a:latin typeface="+mn-lt"/>
              <a:ea typeface="ＭＳ Ｐゴシック" charset="0"/>
              <a:cs typeface="ＭＳ Ｐゴシック" charset="0"/>
            </a:endParaRPr>
          </a:p>
        </p:txBody>
      </p:sp>
      <p:sp>
        <p:nvSpPr>
          <p:cNvPr id="9" name="Title 1" title="EHP Review With &amp; Without the UFR Process - Agency Coordination, NEPA"/>
          <p:cNvSpPr txBox="1">
            <a:spLocks/>
          </p:cNvSpPr>
          <p:nvPr/>
        </p:nvSpPr>
        <p:spPr bwMode="auto">
          <a:xfrm>
            <a:off x="0" y="0"/>
            <a:ext cx="9144000" cy="1350963"/>
          </a:xfrm>
          <a:prstGeom prst="rect">
            <a:avLst/>
          </a:prstGeom>
          <a:solidFill>
            <a:schemeClr val="tx2">
              <a:lumMod val="75000"/>
              <a:alpha val="82000"/>
            </a:schemeClr>
          </a:solidFill>
          <a:ln w="9525">
            <a:noFill/>
            <a:miter lim="800000"/>
            <a:headEnd/>
            <a:tailEnd/>
          </a:ln>
        </p:spPr>
        <p:txBody>
          <a:bodyPr/>
          <a:lstStyle/>
          <a:p>
            <a:pPr algn="ctr">
              <a:defRPr/>
            </a:pPr>
            <a:endParaRPr lang="en-US" altLang="en-US" sz="3200" b="1" kern="0" dirty="0">
              <a:solidFill>
                <a:schemeClr val="bg1"/>
              </a:solidFill>
              <a:latin typeface="+mn-lt"/>
              <a:cs typeface="ＭＳ Ｐゴシック" pitchFamily="-1" charset="-128"/>
            </a:endParaRPr>
          </a:p>
        </p:txBody>
      </p:sp>
      <p:sp>
        <p:nvSpPr>
          <p:cNvPr id="74756" name="Title 1"/>
          <p:cNvSpPr txBox="1">
            <a:spLocks/>
          </p:cNvSpPr>
          <p:nvPr/>
        </p:nvSpPr>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dirty="0">
                <a:solidFill>
                  <a:schemeClr val="bg1"/>
                </a:solidFill>
                <a:cs typeface="Arial" panose="020B0604020202020204" pitchFamily="34" charset="0"/>
              </a:rPr>
              <a:t>EHP Review With &amp; Without the UFR Process</a:t>
            </a:r>
            <a:br>
              <a:rPr lang="en-US" altLang="en-US" sz="3200" b="1" dirty="0">
                <a:solidFill>
                  <a:schemeClr val="bg1"/>
                </a:solidFill>
                <a:cs typeface="Arial" panose="020B0604020202020204" pitchFamily="34" charset="0"/>
              </a:rPr>
            </a:br>
            <a:r>
              <a:rPr lang="en-US" altLang="en-US" sz="3200" b="1" i="1" dirty="0">
                <a:solidFill>
                  <a:schemeClr val="bg1"/>
                </a:solidFill>
                <a:cs typeface="Arial" panose="020B0604020202020204" pitchFamily="34" charset="0"/>
              </a:rPr>
              <a:t>Agency Coordination – NEPA</a:t>
            </a:r>
          </a:p>
        </p:txBody>
      </p:sp>
      <p:graphicFrame>
        <p:nvGraphicFramePr>
          <p:cNvPr id="5" name="Table 4" title="EHP Review With &amp; Without the UFR Process - Agency Coordination, NEPA"/>
          <p:cNvGraphicFramePr>
            <a:graphicFrameLocks noGrp="1"/>
          </p:cNvGraphicFramePr>
          <p:nvPr>
            <p:extLst>
              <p:ext uri="{D42A27DB-BD31-4B8C-83A1-F6EECF244321}">
                <p14:modId xmlns:p14="http://schemas.microsoft.com/office/powerpoint/2010/main" val="1956544343"/>
              </p:ext>
            </p:extLst>
          </p:nvPr>
        </p:nvGraphicFramePr>
        <p:xfrm>
          <a:off x="31750" y="1236663"/>
          <a:ext cx="9112250" cy="5621337"/>
        </p:xfrm>
        <a:graphic>
          <a:graphicData uri="http://schemas.openxmlformats.org/drawingml/2006/table">
            <a:tbl>
              <a:tblPr firstRow="1"/>
              <a:tblGrid>
                <a:gridCol w="4194175"/>
                <a:gridCol w="4918075"/>
              </a:tblGrid>
              <a:tr h="373063">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Before the UFR Process</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ea typeface="ＭＳ Ｐゴシック" pitchFamily="34" charset="-128"/>
                        </a:rPr>
                        <a:t>Under the UFR Process</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5638">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17375E"/>
                          </a:solidFill>
                          <a:effectLst/>
                          <a:latin typeface="Calibri" pitchFamily="34" charset="0"/>
                          <a:ea typeface="ＭＳ Ｐゴシック" pitchFamily="34" charset="-128"/>
                        </a:rPr>
                        <a:t>Multiple agencies respond with assistance for disaster recovery efforts. </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17375E"/>
                          </a:solidFill>
                          <a:effectLst/>
                          <a:latin typeface="Calibri" pitchFamily="34" charset="0"/>
                          <a:ea typeface="ＭＳ Ｐゴシック" pitchFamily="34" charset="-128"/>
                        </a:rPr>
                        <a:t>Multiple agencies respond with assistance for disaster recovery efforts. </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366837">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17375E"/>
                          </a:solidFill>
                          <a:effectLst/>
                          <a:latin typeface="Calibri" pitchFamily="34" charset="0"/>
                          <a:ea typeface="ＭＳ Ｐゴシック" pitchFamily="34" charset="-128"/>
                        </a:rPr>
                        <a:t>Each agency independently completes EHP review for its own assistance programs and projects including compliance with NEPA.</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17375E"/>
                          </a:solidFill>
                          <a:effectLst/>
                          <a:latin typeface="Calibri" pitchFamily="34" charset="0"/>
                          <a:ea typeface="ＭＳ Ｐゴシック" pitchFamily="34" charset="-128"/>
                        </a:rPr>
                        <a:t>Agencies sign the Disaster-Specific MOU which identifies information sharing opportunities and roles and responsibilities of each agency.  Applicants notify agencies of joint funding efforts allowing them to better align NEPA timing and analyses. </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69974">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17375E"/>
                          </a:solidFill>
                          <a:effectLst/>
                          <a:latin typeface="Calibri" pitchFamily="34" charset="0"/>
                          <a:ea typeface="ＭＳ Ｐゴシック" pitchFamily="34" charset="-128"/>
                        </a:rPr>
                        <a:t>Applicants/funding agencies collect data/information  about the projects and analyze the effect of their project on the environment.</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17375E"/>
                          </a:solidFill>
                          <a:effectLst/>
                          <a:latin typeface="Calibri" pitchFamily="34" charset="0"/>
                          <a:ea typeface="ＭＳ Ｐゴシック" pitchFamily="34" charset="-128"/>
                        </a:rPr>
                        <a:t>Agencies share data and project information and also coordinate analysis needs for related projects.</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87413">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17375E"/>
                          </a:solidFill>
                          <a:effectLst/>
                          <a:latin typeface="Calibri" pitchFamily="34" charset="0"/>
                          <a:ea typeface="ＭＳ Ｐゴシック" pitchFamily="34" charset="-128"/>
                        </a:rPr>
                        <a:t>Agencies complete their own NEPA analyses on separate timelines and using different levels of NEPA analysis. </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17375E"/>
                          </a:solidFill>
                          <a:effectLst/>
                          <a:latin typeface="Calibri" pitchFamily="34" charset="0"/>
                          <a:ea typeface="ＭＳ Ｐゴシック" pitchFamily="34" charset="-128"/>
                        </a:rPr>
                        <a:t>Coordination of analysis requirements for related projects allows one agency to adopt another agency’s NEPA analysis.</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268412">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17375E"/>
                          </a:solidFill>
                          <a:effectLst/>
                          <a:latin typeface="Calibri" pitchFamily="34" charset="0"/>
                          <a:ea typeface="ＭＳ Ｐゴシック" pitchFamily="34" charset="-128"/>
                        </a:rPr>
                        <a:t>Federal agency effort may be duplicated.  Applicants await the results of multiple overlapping NEPA analyses before proceeding with their project. </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60000"/>
                        </a:spcBef>
                        <a:buFont typeface="Wingdings" pitchFamily="2" charset="2"/>
                        <a:defRPr>
                          <a:solidFill>
                            <a:srgbClr val="002360"/>
                          </a:solidFill>
                          <a:latin typeface="Arial" pitchFamily="34" charset="0"/>
                          <a:ea typeface="ＭＳ Ｐゴシック" pitchFamily="34" charset="-128"/>
                        </a:defRPr>
                      </a:lvl1pPr>
                      <a:lvl2pPr marL="742950" indent="-285750" defTabSz="457200">
                        <a:spcBef>
                          <a:spcPct val="30000"/>
                        </a:spcBef>
                        <a:buFont typeface="Wingdings" pitchFamily="2" charset="2"/>
                        <a:defRPr>
                          <a:solidFill>
                            <a:srgbClr val="002360"/>
                          </a:solidFill>
                          <a:latin typeface="Arial" pitchFamily="34" charset="0"/>
                          <a:ea typeface="ＭＳ Ｐゴシック" pitchFamily="34" charset="-128"/>
                        </a:defRPr>
                      </a:lvl2pPr>
                      <a:lvl3pPr marL="1143000" indent="-228600" defTabSz="457200">
                        <a:spcBef>
                          <a:spcPct val="30000"/>
                        </a:spcBef>
                        <a:buFont typeface="Wingdings" pitchFamily="2" charset="2"/>
                        <a:defRPr>
                          <a:solidFill>
                            <a:srgbClr val="002360"/>
                          </a:solidFill>
                          <a:latin typeface="Arial" pitchFamily="34" charset="0"/>
                          <a:ea typeface="ＭＳ Ｐゴシック" pitchFamily="34" charset="-128"/>
                        </a:defRPr>
                      </a:lvl3pPr>
                      <a:lvl4pPr marL="1600200" indent="-228600" defTabSz="457200">
                        <a:spcBef>
                          <a:spcPct val="30000"/>
                        </a:spcBef>
                        <a:buFont typeface="Wingdings" pitchFamily="2" charset="2"/>
                        <a:defRPr>
                          <a:solidFill>
                            <a:srgbClr val="002360"/>
                          </a:solidFill>
                          <a:latin typeface="Arial" pitchFamily="34" charset="0"/>
                          <a:ea typeface="ＭＳ Ｐゴシック" pitchFamily="34" charset="-128"/>
                        </a:defRPr>
                      </a:lvl4pPr>
                      <a:lvl5pPr marL="2057400" indent="-228600" defTabSz="457200">
                        <a:spcBef>
                          <a:spcPct val="30000"/>
                        </a:spcBef>
                        <a:buFont typeface="Wingdings" pitchFamily="2" charset="2"/>
                        <a:defRPr>
                          <a:solidFill>
                            <a:srgbClr val="002360"/>
                          </a:solidFill>
                          <a:latin typeface="Arial" pitchFamily="34" charset="0"/>
                          <a:ea typeface="ＭＳ Ｐゴシック" pitchFamily="34" charset="-128"/>
                        </a:defRPr>
                      </a:lvl5pPr>
                      <a:lvl6pPr marL="25146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6pPr>
                      <a:lvl7pPr marL="29718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7pPr>
                      <a:lvl8pPr marL="34290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8pPr>
                      <a:lvl9pPr marL="3886200" indent="-228600" defTabSz="457200" eaLnBrk="0" fontAlgn="base" hangingPunct="0">
                        <a:spcBef>
                          <a:spcPct val="30000"/>
                        </a:spcBef>
                        <a:spcAft>
                          <a:spcPct val="0"/>
                        </a:spcAft>
                        <a:buFont typeface="Wingdings" pitchFamily="2" charset="2"/>
                        <a:defRPr>
                          <a:solidFill>
                            <a:srgbClr val="002360"/>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17375E"/>
                          </a:solidFill>
                          <a:effectLst/>
                          <a:latin typeface="Calibri" pitchFamily="34" charset="0"/>
                          <a:ea typeface="ＭＳ Ｐゴシック" pitchFamily="34" charset="-128"/>
                        </a:rPr>
                        <a:t>Reduced duplication of agency effort, allowing for determinations to be made quicker. Agencies share information/perspective on the projects improving the decision making. </a:t>
                      </a:r>
                    </a:p>
                  </a:txBody>
                  <a:tcPr marL="68576" marR="68576"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 name="Title 2" hidden="1"/>
          <p:cNvSpPr>
            <a:spLocks noGrp="1"/>
          </p:cNvSpPr>
          <p:nvPr>
            <p:ph type="title"/>
          </p:nvPr>
        </p:nvSpPr>
        <p:spPr/>
        <p:txBody>
          <a:bodyPr/>
          <a:lstStyle/>
          <a:p>
            <a:r>
              <a:rPr lang="en-US" dirty="0" smtClean="0"/>
              <a:t>Slide 29</a:t>
            </a:r>
            <a:endParaRPr lang="en-US" dirty="0"/>
          </a:p>
        </p:txBody>
      </p:sp>
      <p:sp>
        <p:nvSpPr>
          <p:cNvPr id="74780" name="Slide Number Placeholder 3"/>
          <p:cNvSpPr>
            <a:spLocks noGrp="1"/>
          </p:cNvSpPr>
          <p:nvPr>
            <p:ph type="sldNum" sz="quarter" idx="12"/>
          </p:nvPr>
        </p:nvSpPr>
        <p:spPr>
          <a:xfrm>
            <a:off x="5829300" y="6335296"/>
            <a:ext cx="2933700" cy="338554"/>
          </a:xfrm>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buNone/>
            </a:pPr>
            <a:fld id="{46B73806-3920-4F5C-A75E-E181F64C2498}" type="slidenum">
              <a:rPr lang="en-US" altLang="en-US" sz="1600" smtClean="0"/>
              <a:pPr>
                <a:buNone/>
              </a:pPr>
              <a:t>29</a:t>
            </a:fld>
            <a:endParaRPr lang="en-US" alt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title="Introduction to the UFR Process"/>
          <p:cNvSpPr txBox="1">
            <a:spLocks/>
          </p:cNvSpPr>
          <p:nvPr/>
        </p:nvSpPr>
        <p:spPr bwMode="auto">
          <a:xfrm>
            <a:off x="0" y="0"/>
            <a:ext cx="9144000" cy="1350963"/>
          </a:xfrm>
          <a:prstGeom prst="rect">
            <a:avLst/>
          </a:prstGeom>
          <a:solidFill>
            <a:schemeClr val="tx2">
              <a:lumMod val="75000"/>
              <a:alpha val="82000"/>
            </a:schemeClr>
          </a:solidFill>
          <a:ln w="9525">
            <a:noFill/>
            <a:miter lim="800000"/>
            <a:headEnd/>
            <a:tailEnd/>
          </a:ln>
        </p:spPr>
        <p:txBody>
          <a:bodyPr/>
          <a:lstStyle/>
          <a:p>
            <a:pPr algn="ctr">
              <a:defRPr/>
            </a:pPr>
            <a:endParaRPr lang="en-US" altLang="en-US" sz="3200" b="1" kern="0" dirty="0">
              <a:solidFill>
                <a:schemeClr val="bg1"/>
              </a:solidFill>
              <a:latin typeface="+mn-lt"/>
              <a:cs typeface="ＭＳ Ｐゴシック" pitchFamily="-1" charset="-128"/>
            </a:endParaRPr>
          </a:p>
        </p:txBody>
      </p:sp>
      <p:sp>
        <p:nvSpPr>
          <p:cNvPr id="37891" name="Title 3"/>
          <p:cNvSpPr>
            <a:spLocks noGrp="1"/>
          </p:cNvSpPr>
          <p:nvPr>
            <p:ph type="title"/>
          </p:nvPr>
        </p:nvSpPr>
        <p:spPr>
          <a:xfrm>
            <a:off x="0" y="292100"/>
            <a:ext cx="8229600" cy="1143000"/>
          </a:xfrm>
        </p:spPr>
        <p:txBody>
          <a:bodyPr/>
          <a:lstStyle/>
          <a:p>
            <a:pPr algn="just"/>
            <a:r>
              <a:rPr lang="en-US" altLang="en-US" sz="3200" b="1" dirty="0" smtClean="0">
                <a:solidFill>
                  <a:schemeClr val="bg1"/>
                </a:solidFill>
                <a:ea typeface="ＭＳ Ｐゴシック" panose="020B0600070205080204" pitchFamily="34" charset="-128"/>
              </a:rPr>
              <a:t>Part 1: Introduction to the UFR Process</a:t>
            </a:r>
          </a:p>
        </p:txBody>
      </p:sp>
      <p:pic>
        <p:nvPicPr>
          <p:cNvPr id="37892" name="Picture 6" descr="Slide_7_16_24.jpg" title="Aerial photo of Moore, Oklahom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03300"/>
            <a:ext cx="91440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1"/>
          <p:cNvSpPr txBox="1">
            <a:spLocks/>
          </p:cNvSpPr>
          <p:nvPr/>
        </p:nvSpPr>
        <p:spPr bwMode="black">
          <a:xfrm>
            <a:off x="6019800" y="6291263"/>
            <a:ext cx="2933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lgn="r">
              <a:spcBef>
                <a:spcPct val="0"/>
              </a:spcBef>
              <a:buFontTx/>
              <a:buNone/>
            </a:pPr>
            <a:fld id="{B6C880EA-67BC-4E91-9CB3-1D1DA6E4A0D9}" type="slidenum">
              <a:rPr lang="en-US" altLang="en-US" sz="1600">
                <a:solidFill>
                  <a:schemeClr val="tx1"/>
                </a:solidFill>
                <a:cs typeface="Arial" panose="020B0604020202020204" pitchFamily="34" charset="0"/>
              </a:rPr>
              <a:pPr algn="r">
                <a:spcBef>
                  <a:spcPct val="0"/>
                </a:spcBef>
                <a:buFontTx/>
                <a:buNone/>
              </a:pPr>
              <a:t>3</a:t>
            </a:fld>
            <a:endParaRPr lang="en-US" altLang="en-US" sz="1600">
              <a:solidFill>
                <a:schemeClr val="tx1"/>
              </a:solidFill>
              <a:cs typeface="Arial" panose="020B0604020202020204" pitchFamily="34" charset="0"/>
            </a:endParaRPr>
          </a:p>
        </p:txBody>
      </p:sp>
      <p:sp>
        <p:nvSpPr>
          <p:cNvPr id="37894" name="TextBox 8" descr="Moore, Okla., May 22, 2013 --Aerial views of the damage caused by the tornado that touched down in the area on May 20, 2013. Jocelyn Augustino/FEMA&#10;" title="Photo of Moore, Oklahoma"/>
          <p:cNvSpPr txBox="1">
            <a:spLocks noChangeArrowheads="1"/>
          </p:cNvSpPr>
          <p:nvPr/>
        </p:nvSpPr>
        <p:spPr bwMode="auto">
          <a:xfrm>
            <a:off x="50800" y="5635812"/>
            <a:ext cx="904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400" b="1" dirty="0">
                <a:solidFill>
                  <a:srgbClr val="FFFFFF"/>
                </a:solidFill>
                <a:cs typeface="Arial" panose="020B0604020202020204" pitchFamily="34" charset="0"/>
              </a:rPr>
              <a:t>Moore, Okla., May 22, 2013 --Aerial views of the damage caused by the tornado that touched down in the area on May 20, 2013. </a:t>
            </a:r>
            <a:r>
              <a:rPr lang="en-US" altLang="en-US" sz="1400" b="1" dirty="0" smtClean="0">
                <a:solidFill>
                  <a:srgbClr val="FFFFFF"/>
                </a:solidFill>
                <a:cs typeface="Arial" panose="020B0604020202020204" pitchFamily="34" charset="0"/>
              </a:rPr>
              <a:t>Jocelyn </a:t>
            </a:r>
            <a:r>
              <a:rPr lang="en-US" altLang="en-US" sz="1400" b="1" dirty="0" err="1">
                <a:solidFill>
                  <a:srgbClr val="FFFFFF"/>
                </a:solidFill>
                <a:cs typeface="Arial" panose="020B0604020202020204" pitchFamily="34" charset="0"/>
              </a:rPr>
              <a:t>Augustino</a:t>
            </a:r>
            <a:r>
              <a:rPr lang="en-US" altLang="en-US" sz="1400" b="1" dirty="0">
                <a:solidFill>
                  <a:srgbClr val="FFFFFF"/>
                </a:solidFill>
                <a:cs typeface="Arial" panose="020B0604020202020204" pitchFamily="34" charset="0"/>
              </a:rPr>
              <a:t>/FEMA</a:t>
            </a:r>
          </a:p>
        </p:txBody>
      </p:sp>
      <p:sp>
        <p:nvSpPr>
          <p:cNvPr id="10" name="TextBox 9"/>
          <p:cNvSpPr txBox="1"/>
          <p:nvPr/>
        </p:nvSpPr>
        <p:spPr>
          <a:xfrm>
            <a:off x="0" y="6297613"/>
            <a:ext cx="6096000" cy="307975"/>
          </a:xfrm>
          <a:prstGeom prst="rect">
            <a:avLst/>
          </a:prstGeom>
          <a:noFill/>
        </p:spPr>
        <p:txBody>
          <a:bodyPr>
            <a:spAutoFit/>
          </a:bodyPr>
          <a:lstStyle/>
          <a:p>
            <a:pPr>
              <a:spcBef>
                <a:spcPct val="50000"/>
              </a:spcBef>
              <a:defRPr/>
            </a:pPr>
            <a:r>
              <a:rPr lang="en-US" sz="1400" dirty="0" smtClean="0">
                <a:solidFill>
                  <a:srgbClr val="000000"/>
                </a:solidFill>
                <a:latin typeface="+mn-lt"/>
                <a:ea typeface="Calibri"/>
                <a:cs typeface="Calibri"/>
              </a:rPr>
              <a:t>Part 1: Introduction to the </a:t>
            </a:r>
            <a:r>
              <a:rPr lang="en-US" sz="1400" dirty="0">
                <a:solidFill>
                  <a:srgbClr val="000000"/>
                </a:solidFill>
                <a:latin typeface="+mn-lt"/>
                <a:ea typeface="Calibri"/>
                <a:cs typeface="Calibri"/>
              </a:rPr>
              <a:t>UFR</a:t>
            </a:r>
            <a:endParaRPr lang="en-US" sz="1400" dirty="0">
              <a:latin typeface="+mn-lt"/>
              <a:ea typeface="ＭＳ Ｐゴシック" charset="0"/>
              <a:cs typeface="ＭＳ Ｐゴシック"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D8AAB8E7-5D61-44AE-A637-9BC85EF9960C}" type="slidenum">
              <a:rPr lang="en-US" altLang="en-US" sz="1600"/>
              <a:pPr>
                <a:spcBef>
                  <a:spcPct val="0"/>
                </a:spcBef>
                <a:buFontTx/>
                <a:buNone/>
              </a:pPr>
              <a:t>30</a:t>
            </a:fld>
            <a:endParaRPr lang="en-US" altLang="en-US" sz="1600"/>
          </a:p>
        </p:txBody>
      </p:sp>
      <p:sp>
        <p:nvSpPr>
          <p:cNvPr id="3" name="Content Placeholder 2"/>
          <p:cNvSpPr>
            <a:spLocks noGrp="1"/>
          </p:cNvSpPr>
          <p:nvPr>
            <p:ph idx="4294967295"/>
          </p:nvPr>
        </p:nvSpPr>
        <p:spPr>
          <a:xfrm>
            <a:off x="4362450" y="1363663"/>
            <a:ext cx="4781550" cy="3973512"/>
          </a:xfrm>
        </p:spPr>
        <p:txBody>
          <a:bodyPr/>
          <a:lstStyle/>
          <a:p>
            <a:pPr marL="0" indent="0" algn="ctr">
              <a:spcBef>
                <a:spcPts val="1320"/>
              </a:spcBef>
              <a:spcAft>
                <a:spcPts val="0"/>
              </a:spcAft>
              <a:buFont typeface="Wingdings" charset="0"/>
              <a:buNone/>
              <a:defRPr/>
            </a:pPr>
            <a:r>
              <a:rPr lang="en-US" b="1" dirty="0" smtClean="0">
                <a:solidFill>
                  <a:schemeClr val="tx2">
                    <a:lumMod val="75000"/>
                  </a:schemeClr>
                </a:solidFill>
              </a:rPr>
              <a:t>Successful Implementation of the UFR Process</a:t>
            </a:r>
            <a:r>
              <a:rPr lang="en-US" dirty="0" smtClean="0">
                <a:solidFill>
                  <a:schemeClr val="tx2">
                    <a:lumMod val="75000"/>
                  </a:schemeClr>
                </a:solidFill>
              </a:rPr>
              <a:t>	</a:t>
            </a:r>
            <a:endParaRPr lang="en-US" u="sng" dirty="0" smtClean="0">
              <a:solidFill>
                <a:schemeClr val="tx2">
                  <a:lumMod val="75000"/>
                </a:schemeClr>
              </a:solidFill>
            </a:endParaRPr>
          </a:p>
          <a:p>
            <a:pPr>
              <a:spcBef>
                <a:spcPts val="1320"/>
              </a:spcBef>
              <a:spcAft>
                <a:spcPts val="0"/>
              </a:spcAft>
              <a:buFont typeface="Wingdings" charset="0"/>
              <a:buChar char="§"/>
              <a:defRPr/>
            </a:pPr>
            <a:r>
              <a:rPr lang="en-US" dirty="0">
                <a:solidFill>
                  <a:schemeClr val="tx2">
                    <a:lumMod val="75000"/>
                  </a:schemeClr>
                </a:solidFill>
              </a:rPr>
              <a:t>Expedited </a:t>
            </a:r>
            <a:r>
              <a:rPr lang="en-US" dirty="0" smtClean="0">
                <a:solidFill>
                  <a:schemeClr val="tx2">
                    <a:lumMod val="75000"/>
                  </a:schemeClr>
                </a:solidFill>
              </a:rPr>
              <a:t>federal </a:t>
            </a:r>
            <a:r>
              <a:rPr lang="en-US" dirty="0">
                <a:solidFill>
                  <a:schemeClr val="tx2">
                    <a:lumMod val="75000"/>
                  </a:schemeClr>
                </a:solidFill>
              </a:rPr>
              <a:t>determinations for disaster recovery </a:t>
            </a:r>
            <a:r>
              <a:rPr lang="en-US" dirty="0" smtClean="0">
                <a:solidFill>
                  <a:schemeClr val="tx2">
                    <a:lumMod val="75000"/>
                  </a:schemeClr>
                </a:solidFill>
              </a:rPr>
              <a:t>projects</a:t>
            </a:r>
            <a:endParaRPr lang="en-US" dirty="0">
              <a:solidFill>
                <a:schemeClr val="tx2">
                  <a:lumMod val="75000"/>
                </a:schemeClr>
              </a:solidFill>
            </a:endParaRPr>
          </a:p>
          <a:p>
            <a:pPr>
              <a:spcBef>
                <a:spcPts val="1320"/>
              </a:spcBef>
              <a:spcAft>
                <a:spcPts val="0"/>
              </a:spcAft>
              <a:buFont typeface="Wingdings" charset="0"/>
              <a:buChar char="§"/>
              <a:defRPr/>
            </a:pPr>
            <a:r>
              <a:rPr lang="en-US" dirty="0">
                <a:solidFill>
                  <a:schemeClr val="tx2">
                    <a:lumMod val="75000"/>
                  </a:schemeClr>
                </a:solidFill>
              </a:rPr>
              <a:t>Consistency and coordination among various </a:t>
            </a:r>
            <a:r>
              <a:rPr lang="en-US" dirty="0" smtClean="0">
                <a:solidFill>
                  <a:schemeClr val="tx2">
                    <a:lumMod val="75000"/>
                  </a:schemeClr>
                </a:solidFill>
              </a:rPr>
              <a:t>agency EHP reviews</a:t>
            </a:r>
            <a:endParaRPr lang="en-US" dirty="0">
              <a:solidFill>
                <a:schemeClr val="tx2">
                  <a:lumMod val="75000"/>
                </a:schemeClr>
              </a:solidFill>
            </a:endParaRPr>
          </a:p>
          <a:p>
            <a:pPr>
              <a:spcBef>
                <a:spcPts val="1320"/>
              </a:spcBef>
              <a:spcAft>
                <a:spcPts val="0"/>
              </a:spcAft>
              <a:buFont typeface="Wingdings" charset="0"/>
              <a:buChar char="§"/>
              <a:defRPr/>
            </a:pPr>
            <a:r>
              <a:rPr lang="en-US" dirty="0">
                <a:solidFill>
                  <a:schemeClr val="tx2">
                    <a:lumMod val="75000"/>
                  </a:schemeClr>
                </a:solidFill>
              </a:rPr>
              <a:t>Leveraged and efficient use of </a:t>
            </a:r>
            <a:r>
              <a:rPr lang="en-US" dirty="0" smtClean="0">
                <a:solidFill>
                  <a:schemeClr val="tx2">
                    <a:lumMod val="75000"/>
                  </a:schemeClr>
                </a:solidFill>
              </a:rPr>
              <a:t>agency </a:t>
            </a:r>
            <a:r>
              <a:rPr lang="en-US" dirty="0">
                <a:solidFill>
                  <a:schemeClr val="tx2">
                    <a:lumMod val="75000"/>
                  </a:schemeClr>
                </a:solidFill>
              </a:rPr>
              <a:t>staff and </a:t>
            </a:r>
            <a:r>
              <a:rPr lang="en-US" dirty="0" smtClean="0">
                <a:solidFill>
                  <a:schemeClr val="tx2">
                    <a:lumMod val="75000"/>
                  </a:schemeClr>
                </a:solidFill>
              </a:rPr>
              <a:t>funds </a:t>
            </a:r>
            <a:endParaRPr lang="en-US" dirty="0">
              <a:solidFill>
                <a:schemeClr val="tx2">
                  <a:lumMod val="75000"/>
                </a:schemeClr>
              </a:solidFill>
            </a:endParaRPr>
          </a:p>
          <a:p>
            <a:pPr>
              <a:spcBef>
                <a:spcPts val="1320"/>
              </a:spcBef>
              <a:spcAft>
                <a:spcPts val="0"/>
              </a:spcAft>
              <a:buFont typeface="Wingdings" charset="0"/>
              <a:buChar char="§"/>
              <a:defRPr/>
            </a:pPr>
            <a:r>
              <a:rPr lang="en-US" dirty="0">
                <a:solidFill>
                  <a:schemeClr val="tx2">
                    <a:lumMod val="75000"/>
                  </a:schemeClr>
                </a:solidFill>
              </a:rPr>
              <a:t>Quick resolution of </a:t>
            </a:r>
            <a:r>
              <a:rPr lang="en-US" dirty="0" smtClean="0">
                <a:solidFill>
                  <a:schemeClr val="tx2">
                    <a:lumMod val="75000"/>
                  </a:schemeClr>
                </a:solidFill>
              </a:rPr>
              <a:t>delays</a:t>
            </a:r>
            <a:endParaRPr lang="en-US" dirty="0">
              <a:solidFill>
                <a:schemeClr val="tx2">
                  <a:lumMod val="75000"/>
                </a:schemeClr>
              </a:solidFill>
            </a:endParaRPr>
          </a:p>
          <a:p>
            <a:pPr>
              <a:spcBef>
                <a:spcPts val="1320"/>
              </a:spcBef>
              <a:spcAft>
                <a:spcPts val="0"/>
              </a:spcAft>
              <a:buFont typeface="Wingdings" charset="0"/>
              <a:buChar char="§"/>
              <a:defRPr/>
            </a:pPr>
            <a:r>
              <a:rPr lang="en-US" dirty="0">
                <a:solidFill>
                  <a:schemeClr val="tx2">
                    <a:lumMod val="75000"/>
                  </a:schemeClr>
                </a:solidFill>
              </a:rPr>
              <a:t>More informed </a:t>
            </a:r>
            <a:r>
              <a:rPr lang="en-US" dirty="0" smtClean="0">
                <a:solidFill>
                  <a:schemeClr val="tx2">
                    <a:lumMod val="75000"/>
                  </a:schemeClr>
                </a:solidFill>
              </a:rPr>
              <a:t>federal </a:t>
            </a:r>
            <a:r>
              <a:rPr lang="en-US" dirty="0">
                <a:solidFill>
                  <a:schemeClr val="tx2">
                    <a:lumMod val="75000"/>
                  </a:schemeClr>
                </a:solidFill>
              </a:rPr>
              <a:t>decision </a:t>
            </a:r>
            <a:r>
              <a:rPr lang="en-US" dirty="0" smtClean="0">
                <a:solidFill>
                  <a:schemeClr val="tx2">
                    <a:lumMod val="75000"/>
                  </a:schemeClr>
                </a:solidFill>
              </a:rPr>
              <a:t>making</a:t>
            </a:r>
            <a:endParaRPr lang="en-US" dirty="0">
              <a:solidFill>
                <a:schemeClr val="tx2">
                  <a:lumMod val="75000"/>
                </a:schemeClr>
              </a:solidFill>
            </a:endParaRPr>
          </a:p>
          <a:p>
            <a:pPr>
              <a:buFont typeface="Wingdings" charset="0"/>
              <a:buChar char="§"/>
              <a:defRPr/>
            </a:pPr>
            <a:endParaRPr lang="en-US" u="sng" dirty="0"/>
          </a:p>
        </p:txBody>
      </p:sp>
      <p:sp>
        <p:nvSpPr>
          <p:cNvPr id="76804" name="Title 1"/>
          <p:cNvSpPr>
            <a:spLocks noGrp="1"/>
          </p:cNvSpPr>
          <p:nvPr>
            <p:ph type="title"/>
          </p:nvPr>
        </p:nvSpPr>
        <p:spPr>
          <a:xfrm>
            <a:off x="0" y="3175"/>
            <a:ext cx="9144000" cy="1355725"/>
          </a:xfrm>
        </p:spPr>
        <p:txBody>
          <a:bodyPr/>
          <a:lstStyle/>
          <a:p>
            <a:r>
              <a:rPr lang="en-US" altLang="en-US" sz="3200" b="1" dirty="0" smtClean="0">
                <a:solidFill>
                  <a:schemeClr val="bg1"/>
                </a:solidFill>
                <a:ea typeface="ＭＳ Ｐゴシック" panose="020B0600070205080204" pitchFamily="34" charset="-128"/>
              </a:rPr>
              <a:t>How Agency Staff and Stakeholders used the UFR Process to enhance Disaster Recovery </a:t>
            </a:r>
          </a:p>
        </p:txBody>
      </p:sp>
      <p:sp>
        <p:nvSpPr>
          <p:cNvPr id="4" name="TextBox 3"/>
          <p:cNvSpPr txBox="1"/>
          <p:nvPr/>
        </p:nvSpPr>
        <p:spPr>
          <a:xfrm>
            <a:off x="0" y="1328738"/>
            <a:ext cx="4178300" cy="3370153"/>
          </a:xfrm>
          <a:prstGeom prst="rect">
            <a:avLst/>
          </a:prstGeom>
          <a:noFill/>
        </p:spPr>
        <p:txBody>
          <a:bodyPr>
            <a:spAutoFit/>
          </a:bodyPr>
          <a:lstStyle/>
          <a:p>
            <a:pPr algn="ctr">
              <a:spcBef>
                <a:spcPct val="50000"/>
              </a:spcBef>
              <a:defRPr/>
            </a:pPr>
            <a:r>
              <a:rPr lang="en-US" sz="2000" b="1" dirty="0">
                <a:solidFill>
                  <a:schemeClr val="tx2">
                    <a:lumMod val="75000"/>
                  </a:schemeClr>
                </a:solidFill>
                <a:latin typeface="Arial" charset="0"/>
                <a:ea typeface="ＭＳ Ｐゴシック" charset="0"/>
                <a:cs typeface="ＭＳ Ｐゴシック" charset="0"/>
              </a:rPr>
              <a:t>Tools/Mechanisms used during disaster </a:t>
            </a:r>
          </a:p>
          <a:p>
            <a:pPr marL="342900" indent="-342900">
              <a:spcBef>
                <a:spcPct val="50000"/>
              </a:spcBef>
              <a:buFont typeface="Wingdings" charset="2"/>
              <a:buChar char="§"/>
              <a:defRPr/>
            </a:pPr>
            <a:r>
              <a:rPr lang="en-US" sz="2000" dirty="0" smtClean="0">
                <a:solidFill>
                  <a:schemeClr val="tx2">
                    <a:lumMod val="75000"/>
                  </a:schemeClr>
                </a:solidFill>
                <a:latin typeface="Arial" charset="0"/>
                <a:ea typeface="ＭＳ Ｐゴシック" charset="0"/>
                <a:cs typeface="ＭＳ Ｐゴシック" charset="0"/>
              </a:rPr>
              <a:t>Prototype Programmatic Agreement (PPA)</a:t>
            </a:r>
            <a:endParaRPr lang="en-US" sz="2000" dirty="0">
              <a:solidFill>
                <a:schemeClr val="tx2">
                  <a:lumMod val="75000"/>
                </a:schemeClr>
              </a:solidFill>
              <a:latin typeface="Arial" charset="0"/>
              <a:ea typeface="ＭＳ Ｐゴシック" charset="0"/>
              <a:cs typeface="ＭＳ Ｐゴシック" charset="0"/>
            </a:endParaRPr>
          </a:p>
          <a:p>
            <a:pPr marL="342900"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ESA Matrix</a:t>
            </a:r>
          </a:p>
          <a:p>
            <a:pPr marL="342900"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Disaster-Specific MOU</a:t>
            </a:r>
          </a:p>
          <a:p>
            <a:pPr marL="342900" indent="-342900">
              <a:spcBef>
                <a:spcPct val="50000"/>
              </a:spcBef>
              <a:buFont typeface="Wingdings" charset="2"/>
              <a:buChar char="§"/>
              <a:defRPr/>
            </a:pPr>
            <a:r>
              <a:rPr lang="en-US" sz="2000" dirty="0">
                <a:solidFill>
                  <a:schemeClr val="tx2">
                    <a:lumMod val="75000"/>
                  </a:schemeClr>
                </a:solidFill>
                <a:latin typeface="Arial" charset="0"/>
                <a:ea typeface="ＭＳ Ｐゴシック" charset="0"/>
                <a:cs typeface="ＭＳ Ｐゴシック" charset="0"/>
              </a:rPr>
              <a:t>Applicant Guidance</a:t>
            </a:r>
            <a:endParaRPr lang="en-US" u="sng" dirty="0">
              <a:solidFill>
                <a:schemeClr val="tx2">
                  <a:lumMod val="75000"/>
                </a:schemeClr>
              </a:solidFill>
              <a:latin typeface="Arial" charset="0"/>
              <a:ea typeface="ＭＳ Ｐゴシック" charset="0"/>
              <a:cs typeface="ＭＳ Ｐゴシック" charset="0"/>
            </a:endParaRPr>
          </a:p>
          <a:p>
            <a:pPr>
              <a:spcBef>
                <a:spcPct val="50000"/>
              </a:spcBef>
              <a:defRPr/>
            </a:pPr>
            <a:endParaRPr lang="en-US" dirty="0">
              <a:latin typeface="Arial" charset="0"/>
              <a:ea typeface="ＭＳ Ｐゴシック" charset="0"/>
              <a:cs typeface="ＭＳ Ｐゴシック" charset="0"/>
            </a:endParaRPr>
          </a:p>
        </p:txBody>
      </p:sp>
      <p:sp>
        <p:nvSpPr>
          <p:cNvPr id="7" name="TextBox 6"/>
          <p:cNvSpPr txBox="1"/>
          <p:nvPr/>
        </p:nvSpPr>
        <p:spPr>
          <a:xfrm>
            <a:off x="184150" y="6462713"/>
            <a:ext cx="77597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2: UFR Process in Action</a:t>
            </a:r>
            <a:endParaRPr lang="en-US" sz="1400" dirty="0">
              <a:ea typeface="ＭＳ Ｐゴシック" charset="0"/>
              <a:cs typeface="ＭＳ Ｐゴシック"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title="How the UFR Process can assist you"/>
          <p:cNvGraphicFramePr>
            <a:graphicFrameLocks noGrp="1"/>
          </p:cNvGraphicFramePr>
          <p:nvPr>
            <p:extLst>
              <p:ext uri="{D42A27DB-BD31-4B8C-83A1-F6EECF244321}">
                <p14:modId xmlns:p14="http://schemas.microsoft.com/office/powerpoint/2010/main" val="120634422"/>
              </p:ext>
            </p:extLst>
          </p:nvPr>
        </p:nvGraphicFramePr>
        <p:xfrm>
          <a:off x="33338" y="1355725"/>
          <a:ext cx="4305300" cy="4808538"/>
        </p:xfrm>
        <a:graphic>
          <a:graphicData uri="http://schemas.openxmlformats.org/drawingml/2006/table">
            <a:tbl>
              <a:tblPr firstRow="1" bandRow="1">
                <a:tableStyleId>{93296810-A885-4BE3-A3E7-6D5BEEA58F35}</a:tableStyleId>
              </a:tblPr>
              <a:tblGrid>
                <a:gridCol w="4305300"/>
              </a:tblGrid>
              <a:tr h="5159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latin typeface="Calibri"/>
                          <a:cs typeface="Calibri"/>
                        </a:rPr>
                        <a:t>UFR Process can</a:t>
                      </a:r>
                      <a:r>
                        <a:rPr lang="en-US" sz="2400" b="1" baseline="0" dirty="0" smtClean="0">
                          <a:latin typeface="Calibri"/>
                          <a:cs typeface="Calibri"/>
                        </a:rPr>
                        <a:t> assist you to</a:t>
                      </a:r>
                      <a:r>
                        <a:rPr lang="en-US" sz="2400" b="1" dirty="0" smtClean="0">
                          <a:latin typeface="Calibri"/>
                          <a:cs typeface="Calibri"/>
                        </a:rPr>
                        <a:t>:</a:t>
                      </a:r>
                    </a:p>
                  </a:txBody>
                  <a:tcPr marL="91442" marR="91442" marT="45705" marB="45705"/>
                </a:tc>
              </a:tr>
              <a:tr h="1125486">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chemeClr val="tx2">
                              <a:lumMod val="75000"/>
                            </a:schemeClr>
                          </a:solidFill>
                          <a:latin typeface="Calibri"/>
                          <a:cs typeface="Calibri"/>
                        </a:rPr>
                        <a:t>Create opportunities for greater coordination across agencies to expedite EHP requirements. </a:t>
                      </a:r>
                    </a:p>
                  </a:txBody>
                  <a:tcPr marL="91442" marR="91442" marT="45705" marB="45705"/>
                </a:tc>
              </a:tr>
              <a:tr h="1066799">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chemeClr val="tx2">
                              <a:lumMod val="75000"/>
                            </a:schemeClr>
                          </a:solidFill>
                          <a:latin typeface="Calibri"/>
                          <a:cs typeface="Calibri"/>
                        </a:rPr>
                        <a:t>Strive to reduce duplication of information provided by applicants</a:t>
                      </a:r>
                      <a:r>
                        <a:rPr lang="en-US" sz="2000" b="0" baseline="0" dirty="0" smtClean="0">
                          <a:solidFill>
                            <a:schemeClr val="tx2">
                              <a:lumMod val="75000"/>
                            </a:schemeClr>
                          </a:solidFill>
                          <a:latin typeface="Calibri"/>
                          <a:cs typeface="Calibri"/>
                        </a:rPr>
                        <a:t> working with multiple agencies. </a:t>
                      </a:r>
                      <a:endParaRPr lang="en-US" sz="2000" b="0" dirty="0" smtClean="0">
                        <a:solidFill>
                          <a:schemeClr val="tx2">
                            <a:lumMod val="75000"/>
                          </a:schemeClr>
                        </a:solidFill>
                        <a:latin typeface="Calibri"/>
                        <a:cs typeface="Calibri"/>
                      </a:endParaRPr>
                    </a:p>
                  </a:txBody>
                  <a:tcPr marL="91442" marR="91442" marT="45705" marB="45705"/>
                </a:tc>
              </a:tr>
              <a:tr h="1089820">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chemeClr val="tx2">
                              <a:lumMod val="75000"/>
                            </a:schemeClr>
                          </a:solidFill>
                          <a:latin typeface="Calibri"/>
                          <a:cs typeface="Calibri"/>
                        </a:rPr>
                        <a:t>Leverage existing  and develop new interagency agreements, such as MOUs and programmatic agreements.</a:t>
                      </a:r>
                      <a:r>
                        <a:rPr lang="en-US" sz="2000" b="0" baseline="0" dirty="0" smtClean="0">
                          <a:solidFill>
                            <a:schemeClr val="tx2">
                              <a:lumMod val="75000"/>
                            </a:schemeClr>
                          </a:solidFill>
                          <a:latin typeface="Calibri"/>
                          <a:cs typeface="Calibri"/>
                        </a:rPr>
                        <a:t> </a:t>
                      </a:r>
                    </a:p>
                  </a:txBody>
                  <a:tcPr marL="91442" marR="91442" marT="45705" marB="45705"/>
                </a:tc>
              </a:tr>
              <a:tr h="1010445">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smtClean="0">
                          <a:solidFill>
                            <a:schemeClr val="tx2">
                              <a:lumMod val="75000"/>
                            </a:schemeClr>
                          </a:solidFill>
                          <a:latin typeface="Calibri"/>
                          <a:ea typeface="+mn-ea"/>
                          <a:cs typeface="Calibri"/>
                        </a:rPr>
                        <a:t>Align review processes and prepare joint reviews</a:t>
                      </a:r>
                      <a:r>
                        <a:rPr lang="en-US" sz="1800" kern="1200" baseline="0" dirty="0" smtClean="0">
                          <a:solidFill>
                            <a:schemeClr val="tx2">
                              <a:lumMod val="75000"/>
                            </a:schemeClr>
                          </a:solidFill>
                          <a:latin typeface="Calibri"/>
                          <a:ea typeface="+mn-ea"/>
                          <a:cs typeface="Calibri"/>
                        </a:rPr>
                        <a:t> </a:t>
                      </a:r>
                      <a:r>
                        <a:rPr lang="en-US" sz="1800" kern="1200" dirty="0" smtClean="0">
                          <a:solidFill>
                            <a:schemeClr val="tx2">
                              <a:lumMod val="75000"/>
                            </a:schemeClr>
                          </a:solidFill>
                          <a:latin typeface="Calibri"/>
                          <a:ea typeface="+mn-ea"/>
                          <a:cs typeface="Calibri"/>
                        </a:rPr>
                        <a:t>with other agencies to satisfy one or more EHP requirements.</a:t>
                      </a:r>
                      <a:endParaRPr lang="en-US" sz="2000" b="0" baseline="0" dirty="0" smtClean="0">
                        <a:solidFill>
                          <a:schemeClr val="tx2">
                            <a:lumMod val="75000"/>
                          </a:schemeClr>
                        </a:solidFill>
                        <a:latin typeface="Calibri"/>
                        <a:cs typeface="Calibri"/>
                      </a:endParaRPr>
                    </a:p>
                  </a:txBody>
                  <a:tcPr marL="91442" marR="91442" marT="45705" marB="45705"/>
                </a:tc>
              </a:tr>
            </a:tbl>
          </a:graphicData>
        </a:graphic>
      </p:graphicFrame>
      <p:graphicFrame>
        <p:nvGraphicFramePr>
          <p:cNvPr id="7" name="Table 6" title="What the UFR Process is not intended to do"/>
          <p:cNvGraphicFramePr>
            <a:graphicFrameLocks noGrp="1"/>
          </p:cNvGraphicFramePr>
          <p:nvPr>
            <p:extLst>
              <p:ext uri="{D42A27DB-BD31-4B8C-83A1-F6EECF244321}">
                <p14:modId xmlns:p14="http://schemas.microsoft.com/office/powerpoint/2010/main" val="762628183"/>
              </p:ext>
            </p:extLst>
          </p:nvPr>
        </p:nvGraphicFramePr>
        <p:xfrm>
          <a:off x="4405313" y="1347788"/>
          <a:ext cx="4718050" cy="4814888"/>
        </p:xfrm>
        <a:graphic>
          <a:graphicData uri="http://schemas.openxmlformats.org/drawingml/2006/table">
            <a:tbl>
              <a:tblPr firstRow="1" bandRow="1">
                <a:tableStyleId>{5C22544A-7EE6-4342-B048-85BDC9FD1C3A}</a:tableStyleId>
              </a:tblPr>
              <a:tblGrid>
                <a:gridCol w="4718050"/>
              </a:tblGrid>
              <a:tr h="5191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latin typeface="Calibri"/>
                          <a:cs typeface="Calibri"/>
                        </a:rPr>
                        <a:t>UFR Process</a:t>
                      </a:r>
                      <a:r>
                        <a:rPr lang="en-US" sz="2400" b="1" baseline="0" dirty="0" smtClean="0">
                          <a:latin typeface="Calibri"/>
                          <a:cs typeface="Calibri"/>
                        </a:rPr>
                        <a:t> is not intended to</a:t>
                      </a:r>
                      <a:r>
                        <a:rPr lang="en-US" sz="2400" b="1" dirty="0" smtClean="0">
                          <a:latin typeface="Calibri"/>
                          <a:cs typeface="Calibri"/>
                        </a:rPr>
                        <a:t>:</a:t>
                      </a:r>
                    </a:p>
                  </a:txBody>
                  <a:tcPr marT="45712" marB="45712"/>
                </a:tc>
              </a:tr>
              <a:tr h="1130456">
                <a:tc>
                  <a:txBody>
                    <a:bodyPr/>
                    <a:lstStyle/>
                    <a:p>
                      <a:pPr marL="160020" marR="0" indent="0" algn="l" defTabSz="457200" rtl="0" eaLnBrk="1" fontAlgn="auto" latinLnBrk="0" hangingPunct="1">
                        <a:lnSpc>
                          <a:spcPct val="100000"/>
                        </a:lnSpc>
                        <a:spcBef>
                          <a:spcPts val="0"/>
                        </a:spcBef>
                        <a:spcAft>
                          <a:spcPts val="0"/>
                        </a:spcAft>
                        <a:buClrTx/>
                        <a:buSzTx/>
                        <a:buFont typeface="Arial"/>
                        <a:buNone/>
                        <a:tabLst/>
                        <a:defRPr/>
                      </a:pPr>
                      <a:r>
                        <a:rPr lang="en-US" sz="2000" b="0" dirty="0" smtClean="0">
                          <a:solidFill>
                            <a:schemeClr val="tx2">
                              <a:lumMod val="75000"/>
                            </a:schemeClr>
                          </a:solidFill>
                          <a:latin typeface="Calibri"/>
                          <a:cs typeface="Calibri"/>
                        </a:rPr>
                        <a:t>Circumvent or supersede any existing federal, state, local </a:t>
                      </a:r>
                      <a:r>
                        <a:rPr lang="en-US" sz="2000" b="0" smtClean="0">
                          <a:solidFill>
                            <a:schemeClr val="tx2">
                              <a:lumMod val="75000"/>
                            </a:schemeClr>
                          </a:solidFill>
                          <a:latin typeface="Calibri"/>
                          <a:cs typeface="Calibri"/>
                        </a:rPr>
                        <a:t>or local EHP </a:t>
                      </a:r>
                      <a:r>
                        <a:rPr lang="en-US" sz="2000" b="0" dirty="0" smtClean="0">
                          <a:solidFill>
                            <a:schemeClr val="tx2">
                              <a:lumMod val="75000"/>
                            </a:schemeClr>
                          </a:solidFill>
                          <a:latin typeface="Calibri"/>
                          <a:cs typeface="Calibri"/>
                        </a:rPr>
                        <a:t>requirements. </a:t>
                      </a:r>
                    </a:p>
                  </a:txBody>
                  <a:tcPr marL="0" marT="45712" marB="45712"/>
                </a:tc>
              </a:tr>
              <a:tr h="1079649">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chemeClr val="tx2">
                              <a:lumMod val="75000"/>
                            </a:schemeClr>
                          </a:solidFill>
                          <a:latin typeface="Calibri"/>
                          <a:cs typeface="Calibri"/>
                        </a:rPr>
                        <a:t>Eliminate requirements for consultations between agencies</a:t>
                      </a:r>
                      <a:r>
                        <a:rPr lang="en-US" sz="2000" b="0" baseline="0" dirty="0" smtClean="0">
                          <a:solidFill>
                            <a:schemeClr val="tx2">
                              <a:lumMod val="75000"/>
                            </a:schemeClr>
                          </a:solidFill>
                          <a:latin typeface="Calibri"/>
                          <a:cs typeface="Calibri"/>
                        </a:rPr>
                        <a:t> and between agencies and applicants. </a:t>
                      </a:r>
                    </a:p>
                  </a:txBody>
                  <a:tcPr marT="45712" marB="45712"/>
                </a:tc>
              </a:tr>
              <a:tr h="1079649">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chemeClr val="tx2">
                              <a:lumMod val="75000"/>
                            </a:schemeClr>
                          </a:solidFill>
                          <a:latin typeface="Calibri"/>
                          <a:cs typeface="Calibri"/>
                        </a:rPr>
                        <a:t>Change existing interagency agreements.</a:t>
                      </a:r>
                    </a:p>
                  </a:txBody>
                  <a:tcPr marT="45712" marB="45712"/>
                </a:tc>
              </a:tr>
              <a:tr h="1005951">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chemeClr val="tx2">
                              <a:lumMod val="75000"/>
                            </a:schemeClr>
                          </a:solidFill>
                          <a:latin typeface="Calibri"/>
                          <a:cs typeface="Calibri"/>
                        </a:rPr>
                        <a:t>Establish</a:t>
                      </a:r>
                      <a:r>
                        <a:rPr lang="en-US" sz="2000" b="0" baseline="0" dirty="0" smtClean="0">
                          <a:solidFill>
                            <a:schemeClr val="tx2">
                              <a:lumMod val="75000"/>
                            </a:schemeClr>
                          </a:solidFill>
                          <a:latin typeface="Calibri"/>
                          <a:cs typeface="Calibri"/>
                        </a:rPr>
                        <a:t> </a:t>
                      </a:r>
                      <a:r>
                        <a:rPr lang="en-US" sz="2000" b="0" dirty="0" smtClean="0">
                          <a:solidFill>
                            <a:schemeClr val="tx2">
                              <a:lumMod val="75000"/>
                            </a:schemeClr>
                          </a:solidFill>
                          <a:latin typeface="Calibri"/>
                          <a:cs typeface="Calibri"/>
                        </a:rPr>
                        <a:t>a single</a:t>
                      </a:r>
                      <a:r>
                        <a:rPr lang="en-US" sz="2000" b="0" baseline="0" dirty="0" smtClean="0">
                          <a:solidFill>
                            <a:schemeClr val="tx2">
                              <a:lumMod val="75000"/>
                            </a:schemeClr>
                          </a:solidFill>
                          <a:latin typeface="Calibri"/>
                          <a:cs typeface="Calibri"/>
                        </a:rPr>
                        <a:t> review process for agencies funding a single project.</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dirty="0" smtClean="0">
                        <a:solidFill>
                          <a:schemeClr val="tx2">
                            <a:lumMod val="75000"/>
                          </a:schemeClr>
                        </a:solidFill>
                        <a:latin typeface="Calibri"/>
                        <a:cs typeface="Calibri"/>
                      </a:endParaRPr>
                    </a:p>
                  </a:txBody>
                  <a:tcPr marT="45712" marB="45712"/>
                </a:tc>
              </a:tr>
            </a:tbl>
          </a:graphicData>
        </a:graphic>
      </p:graphicFrame>
      <p:sp>
        <p:nvSpPr>
          <p:cNvPr id="78879" name="Slide Number Placeholder 2"/>
          <p:cNvSpPr>
            <a:spLocks noGrp="1"/>
          </p:cNvSpPr>
          <p:nvPr>
            <p:ph type="sldNum" sz="quarter" idx="10"/>
          </p:nvPr>
        </p:nvSpPr>
        <p:spPr>
          <a:xfrm>
            <a:off x="5829300" y="6348413"/>
            <a:ext cx="2933700" cy="33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EB483BED-D2DC-46B8-8143-97FDB0513607}" type="slidenum">
              <a:rPr lang="en-US" altLang="en-US" sz="1600" smtClean="0"/>
              <a:pPr>
                <a:spcBef>
                  <a:spcPct val="0"/>
                </a:spcBef>
                <a:buFontTx/>
                <a:buNone/>
              </a:pPr>
              <a:t>31</a:t>
            </a:fld>
            <a:endParaRPr lang="en-US" altLang="en-US" sz="1600"/>
          </a:p>
        </p:txBody>
      </p:sp>
      <p:sp>
        <p:nvSpPr>
          <p:cNvPr id="8" name="TextBox 7"/>
          <p:cNvSpPr txBox="1"/>
          <p:nvPr/>
        </p:nvSpPr>
        <p:spPr>
          <a:xfrm>
            <a:off x="98425" y="6561138"/>
            <a:ext cx="60960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2: UFR Process in Action</a:t>
            </a:r>
            <a:endParaRPr lang="en-US" sz="1400" dirty="0">
              <a:ea typeface="ＭＳ Ｐゴシック" charset="0"/>
              <a:cs typeface="ＭＳ Ｐゴシック" charset="0"/>
            </a:endParaRPr>
          </a:p>
        </p:txBody>
      </p:sp>
      <p:sp>
        <p:nvSpPr>
          <p:cNvPr id="78850" name="Title 1" hidden="1"/>
          <p:cNvSpPr>
            <a:spLocks noGrp="1"/>
          </p:cNvSpPr>
          <p:nvPr>
            <p:ph type="title"/>
          </p:nvPr>
        </p:nvSpPr>
        <p:spPr>
          <a:xfrm>
            <a:off x="0" y="0"/>
            <a:ext cx="9144000" cy="1343025"/>
          </a:xfrm>
        </p:spPr>
        <p:txBody>
          <a:bodyPr/>
          <a:lstStyle/>
          <a:p>
            <a:r>
              <a:rPr lang="en-US" altLang="en-US" sz="3200" b="1" dirty="0" smtClean="0">
                <a:solidFill>
                  <a:schemeClr val="bg1"/>
                </a:solidFill>
                <a:ea typeface="ＭＳ Ｐゴシック" panose="020B0600070205080204" pitchFamily="34" charset="-128"/>
              </a:rPr>
              <a:t/>
            </a:r>
            <a:br>
              <a:rPr lang="en-US" altLang="en-US" sz="3200" b="1" dirty="0" smtClean="0">
                <a:solidFill>
                  <a:schemeClr val="bg1"/>
                </a:solidFill>
                <a:ea typeface="ＭＳ Ｐゴシック" panose="020B0600070205080204" pitchFamily="34" charset="-128"/>
              </a:rPr>
            </a:br>
            <a:r>
              <a:rPr lang="en-US" altLang="en-US" sz="3200" b="1" dirty="0" smtClean="0">
                <a:solidFill>
                  <a:schemeClr val="bg1"/>
                </a:solidFill>
                <a:ea typeface="ＭＳ Ｐゴシック" panose="020B0600070205080204" pitchFamily="34" charset="-128"/>
              </a:rPr>
              <a:t>Slide 31</a:t>
            </a:r>
            <a:endParaRPr lang="en-US" altLang="en-US" sz="3200" b="1" dirty="0" smtClean="0">
              <a:solidFill>
                <a:schemeClr val="bg1"/>
              </a:solidFill>
              <a:ea typeface="ＭＳ Ｐゴシック" panose="020B0600070205080204" pitchFamily="34" charset="-128"/>
            </a:endParaRPr>
          </a:p>
        </p:txBody>
      </p:sp>
      <p:sp>
        <p:nvSpPr>
          <p:cNvPr id="4" name="Rectangle 3"/>
          <p:cNvSpPr/>
          <p:nvPr/>
        </p:nvSpPr>
        <p:spPr>
          <a:xfrm>
            <a:off x="0" y="364551"/>
            <a:ext cx="9123362" cy="584775"/>
          </a:xfrm>
          <a:prstGeom prst="rect">
            <a:avLst/>
          </a:prstGeom>
        </p:spPr>
        <p:txBody>
          <a:bodyPr wrap="square">
            <a:spAutoFit/>
          </a:bodyPr>
          <a:lstStyle/>
          <a:p>
            <a:r>
              <a:rPr lang="en-US" altLang="en-US" sz="3200" b="1" dirty="0" smtClean="0">
                <a:solidFill>
                  <a:schemeClr val="bg1"/>
                </a:solidFill>
              </a:rPr>
              <a:t>How </a:t>
            </a:r>
            <a:r>
              <a:rPr lang="en-US" altLang="en-US" sz="3200" b="1" dirty="0">
                <a:solidFill>
                  <a:schemeClr val="bg1"/>
                </a:solidFill>
              </a:rPr>
              <a:t>Can the UFR Process Assist You?</a:t>
            </a:r>
            <a:endParaRPr lang="en-US" sz="28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0" y="0"/>
            <a:ext cx="8229600" cy="1308100"/>
          </a:xfrm>
        </p:spPr>
        <p:txBody>
          <a:bodyPr/>
          <a:lstStyle/>
          <a:p>
            <a:r>
              <a:rPr lang="en-US" altLang="en-US" sz="3200" b="1" dirty="0" smtClean="0">
                <a:solidFill>
                  <a:schemeClr val="bg1"/>
                </a:solidFill>
                <a:ea typeface="ＭＳ Ｐゴシック" panose="020B0600070205080204" pitchFamily="34" charset="-128"/>
              </a:rPr>
              <a:t/>
            </a:r>
            <a:br>
              <a:rPr lang="en-US" altLang="en-US" sz="3200" b="1" dirty="0" smtClean="0">
                <a:solidFill>
                  <a:schemeClr val="bg1"/>
                </a:solidFill>
                <a:ea typeface="ＭＳ Ｐゴシック" panose="020B0600070205080204" pitchFamily="34" charset="-128"/>
              </a:rPr>
            </a:br>
            <a:r>
              <a:rPr lang="en-US" altLang="en-US" sz="3200" b="1" dirty="0" smtClean="0">
                <a:solidFill>
                  <a:schemeClr val="bg1"/>
                </a:solidFill>
                <a:ea typeface="ＭＳ Ｐゴシック" panose="020B0600070205080204" pitchFamily="34" charset="-128"/>
              </a:rPr>
              <a:t>Session Summary</a:t>
            </a:r>
          </a:p>
        </p:txBody>
      </p:sp>
      <p:sp>
        <p:nvSpPr>
          <p:cNvPr id="3" name="Content Placeholder 2"/>
          <p:cNvSpPr>
            <a:spLocks noGrp="1"/>
          </p:cNvSpPr>
          <p:nvPr>
            <p:ph idx="4294967295"/>
          </p:nvPr>
        </p:nvSpPr>
        <p:spPr>
          <a:xfrm>
            <a:off x="0" y="1346200"/>
            <a:ext cx="8378825" cy="4525963"/>
          </a:xfrm>
        </p:spPr>
        <p:txBody>
          <a:bodyPr>
            <a:noAutofit/>
          </a:bodyPr>
          <a:lstStyle/>
          <a:p>
            <a:pPr marL="0" indent="0">
              <a:buFont typeface="Wingdings" charset="0"/>
              <a:buNone/>
              <a:defRPr/>
            </a:pPr>
            <a:r>
              <a:rPr lang="en-US" dirty="0" smtClean="0">
                <a:solidFill>
                  <a:schemeClr val="tx2">
                    <a:lumMod val="75000"/>
                  </a:schemeClr>
                </a:solidFill>
                <a:cs typeface="Calibri"/>
              </a:rPr>
              <a:t>Agency staff and stakeholders use the UFR Process</a:t>
            </a:r>
            <a:r>
              <a:rPr lang="en-US" dirty="0" smtClean="0">
                <a:solidFill>
                  <a:schemeClr val="tx2">
                    <a:lumMod val="75000"/>
                  </a:schemeClr>
                </a:solidFill>
                <a:ea typeface="ＭＳ Ｐゴシック" charset="0"/>
                <a:cs typeface="Calibri"/>
              </a:rPr>
              <a:t>, through </a:t>
            </a:r>
            <a:r>
              <a:rPr lang="en-US" dirty="0">
                <a:solidFill>
                  <a:schemeClr val="tx2">
                    <a:lumMod val="75000"/>
                  </a:schemeClr>
                </a:solidFill>
                <a:ea typeface="ＭＳ Ｐゴシック" charset="0"/>
                <a:cs typeface="Calibri"/>
              </a:rPr>
              <a:t>the Tools and Mechanisms, </a:t>
            </a:r>
            <a:r>
              <a:rPr lang="en-US" dirty="0" smtClean="0">
                <a:solidFill>
                  <a:schemeClr val="tx2">
                    <a:lumMod val="75000"/>
                  </a:schemeClr>
                </a:solidFill>
                <a:cs typeface="Calibri"/>
              </a:rPr>
              <a:t>to:</a:t>
            </a:r>
          </a:p>
          <a:p>
            <a:pPr lvl="1">
              <a:buFont typeface="Wingdings" charset="0"/>
              <a:buChar char="§"/>
              <a:defRPr/>
            </a:pPr>
            <a:r>
              <a:rPr lang="en-US" dirty="0" smtClean="0">
                <a:solidFill>
                  <a:schemeClr val="tx2">
                    <a:lumMod val="75000"/>
                  </a:schemeClr>
                </a:solidFill>
                <a:cs typeface="Calibri"/>
              </a:rPr>
              <a:t>Enhance interagency coordination </a:t>
            </a:r>
            <a:r>
              <a:rPr lang="en-US" dirty="0">
                <a:solidFill>
                  <a:schemeClr val="tx2">
                    <a:lumMod val="75000"/>
                  </a:schemeClr>
                </a:solidFill>
                <a:cs typeface="Calibri"/>
              </a:rPr>
              <a:t>for </a:t>
            </a:r>
            <a:r>
              <a:rPr lang="en-US" dirty="0" smtClean="0">
                <a:solidFill>
                  <a:schemeClr val="tx2">
                    <a:lumMod val="75000"/>
                  </a:schemeClr>
                </a:solidFill>
                <a:cs typeface="Calibri"/>
              </a:rPr>
              <a:t>EHP reviews.</a:t>
            </a:r>
            <a:endParaRPr lang="en-US" dirty="0">
              <a:solidFill>
                <a:schemeClr val="tx2">
                  <a:lumMod val="75000"/>
                </a:schemeClr>
              </a:solidFill>
              <a:ea typeface="ＭＳ Ｐゴシック" charset="0"/>
              <a:cs typeface="Calibri"/>
            </a:endParaRPr>
          </a:p>
          <a:p>
            <a:pPr lvl="1">
              <a:buFont typeface="Wingdings" charset="0"/>
              <a:buChar char="§"/>
              <a:defRPr/>
            </a:pPr>
            <a:r>
              <a:rPr lang="en-US" dirty="0">
                <a:solidFill>
                  <a:schemeClr val="tx2">
                    <a:lumMod val="75000"/>
                  </a:schemeClr>
                </a:solidFill>
                <a:ea typeface="ＭＳ Ｐゴシック" charset="0"/>
                <a:cs typeface="Calibri"/>
              </a:rPr>
              <a:t>E</a:t>
            </a:r>
            <a:r>
              <a:rPr lang="en-US" dirty="0" smtClean="0">
                <a:solidFill>
                  <a:schemeClr val="tx2">
                    <a:lumMod val="75000"/>
                  </a:schemeClr>
                </a:solidFill>
                <a:ea typeface="ＭＳ Ｐゴシック" charset="0"/>
                <a:cs typeface="Calibri"/>
              </a:rPr>
              <a:t>xpedite the EHP reviews. </a:t>
            </a:r>
          </a:p>
          <a:p>
            <a:pPr marL="0" indent="0">
              <a:buFont typeface="Wingdings" charset="0"/>
              <a:buNone/>
              <a:defRPr/>
            </a:pPr>
            <a:r>
              <a:rPr lang="en-US" dirty="0" smtClean="0">
                <a:solidFill>
                  <a:schemeClr val="tx2">
                    <a:lumMod val="75000"/>
                  </a:schemeClr>
                </a:solidFill>
                <a:ea typeface="ＭＳ Ｐゴシック" charset="0"/>
                <a:cs typeface="Calibri"/>
              </a:rPr>
              <a:t>The </a:t>
            </a:r>
            <a:r>
              <a:rPr lang="en-US" dirty="0">
                <a:solidFill>
                  <a:schemeClr val="tx2">
                    <a:lumMod val="75000"/>
                  </a:schemeClr>
                </a:solidFill>
                <a:ea typeface="ＭＳ Ｐゴシック" charset="0"/>
                <a:cs typeface="Calibri"/>
              </a:rPr>
              <a:t>UFR Process </a:t>
            </a:r>
            <a:r>
              <a:rPr lang="en-US" dirty="0" smtClean="0">
                <a:solidFill>
                  <a:schemeClr val="tx2">
                    <a:lumMod val="75000"/>
                  </a:schemeClr>
                </a:solidFill>
                <a:ea typeface="ＭＳ Ｐゴシック" charset="0"/>
                <a:cs typeface="Calibri"/>
              </a:rPr>
              <a:t>has </a:t>
            </a:r>
            <a:r>
              <a:rPr lang="en-US" dirty="0">
                <a:solidFill>
                  <a:schemeClr val="tx2">
                    <a:lumMod val="75000"/>
                  </a:schemeClr>
                </a:solidFill>
                <a:ea typeface="ＭＳ Ｐゴシック" charset="0"/>
                <a:cs typeface="Calibri"/>
              </a:rPr>
              <a:t>the following </a:t>
            </a:r>
            <a:r>
              <a:rPr lang="en-US" dirty="0" smtClean="0">
                <a:solidFill>
                  <a:schemeClr val="tx2">
                    <a:lumMod val="75000"/>
                  </a:schemeClr>
                </a:solidFill>
                <a:ea typeface="ＭＳ Ｐゴシック" charset="0"/>
                <a:cs typeface="Calibri"/>
              </a:rPr>
              <a:t>benefits:</a:t>
            </a:r>
            <a:endParaRPr lang="en-US" dirty="0">
              <a:solidFill>
                <a:schemeClr val="tx2">
                  <a:lumMod val="75000"/>
                </a:schemeClr>
              </a:solidFill>
              <a:ea typeface="ＭＳ Ｐゴシック" charset="0"/>
              <a:cs typeface="Calibri"/>
            </a:endParaRPr>
          </a:p>
          <a:p>
            <a:pPr lvl="1">
              <a:buFont typeface="Wingdings" charset="0"/>
              <a:buChar char="§"/>
              <a:defRPr/>
            </a:pPr>
            <a:r>
              <a:rPr lang="en-US" dirty="0">
                <a:solidFill>
                  <a:schemeClr val="tx2">
                    <a:lumMod val="75000"/>
                  </a:schemeClr>
                </a:solidFill>
                <a:cs typeface="Calibri"/>
              </a:rPr>
              <a:t>Expedited </a:t>
            </a:r>
            <a:r>
              <a:rPr lang="en-US" dirty="0" smtClean="0">
                <a:solidFill>
                  <a:schemeClr val="tx2">
                    <a:lumMod val="75000"/>
                  </a:schemeClr>
                </a:solidFill>
                <a:cs typeface="Calibri"/>
              </a:rPr>
              <a:t>federal </a:t>
            </a:r>
            <a:r>
              <a:rPr lang="en-US" dirty="0">
                <a:solidFill>
                  <a:schemeClr val="tx2">
                    <a:lumMod val="75000"/>
                  </a:schemeClr>
                </a:solidFill>
                <a:cs typeface="Calibri"/>
              </a:rPr>
              <a:t>determinations for disaster recovery </a:t>
            </a:r>
            <a:r>
              <a:rPr lang="en-US" dirty="0" smtClean="0">
                <a:solidFill>
                  <a:schemeClr val="tx2">
                    <a:lumMod val="75000"/>
                  </a:schemeClr>
                </a:solidFill>
                <a:cs typeface="Calibri"/>
              </a:rPr>
              <a:t>projects.</a:t>
            </a:r>
            <a:endParaRPr lang="en-US" dirty="0">
              <a:solidFill>
                <a:schemeClr val="tx2">
                  <a:lumMod val="75000"/>
                </a:schemeClr>
              </a:solidFill>
              <a:cs typeface="Calibri"/>
            </a:endParaRPr>
          </a:p>
          <a:p>
            <a:pPr lvl="1">
              <a:buFont typeface="Wingdings" charset="0"/>
              <a:buChar char="§"/>
              <a:defRPr/>
            </a:pPr>
            <a:r>
              <a:rPr lang="en-US" dirty="0">
                <a:solidFill>
                  <a:schemeClr val="tx2">
                    <a:lumMod val="75000"/>
                  </a:schemeClr>
                </a:solidFill>
                <a:cs typeface="Calibri"/>
              </a:rPr>
              <a:t>Consistency and coordination among various </a:t>
            </a:r>
            <a:r>
              <a:rPr lang="en-US" dirty="0" smtClean="0">
                <a:solidFill>
                  <a:schemeClr val="tx2">
                    <a:lumMod val="75000"/>
                  </a:schemeClr>
                </a:solidFill>
                <a:cs typeface="Calibri"/>
              </a:rPr>
              <a:t>agency EHP reviews.</a:t>
            </a:r>
            <a:endParaRPr lang="en-US" dirty="0">
              <a:solidFill>
                <a:schemeClr val="tx2">
                  <a:lumMod val="75000"/>
                </a:schemeClr>
              </a:solidFill>
              <a:cs typeface="Calibri"/>
            </a:endParaRPr>
          </a:p>
          <a:p>
            <a:pPr lvl="1">
              <a:buFont typeface="Wingdings" charset="0"/>
              <a:buChar char="§"/>
              <a:defRPr/>
            </a:pPr>
            <a:r>
              <a:rPr lang="en-US" dirty="0">
                <a:solidFill>
                  <a:schemeClr val="tx2">
                    <a:lumMod val="75000"/>
                  </a:schemeClr>
                </a:solidFill>
                <a:cs typeface="Calibri"/>
              </a:rPr>
              <a:t>Leveraged and efficient use of </a:t>
            </a:r>
            <a:r>
              <a:rPr lang="en-US" dirty="0" smtClean="0">
                <a:solidFill>
                  <a:schemeClr val="tx2">
                    <a:lumMod val="75000"/>
                  </a:schemeClr>
                </a:solidFill>
                <a:cs typeface="Calibri"/>
              </a:rPr>
              <a:t>agency </a:t>
            </a:r>
            <a:r>
              <a:rPr lang="en-US" dirty="0">
                <a:solidFill>
                  <a:schemeClr val="tx2">
                    <a:lumMod val="75000"/>
                  </a:schemeClr>
                </a:solidFill>
                <a:cs typeface="Calibri"/>
              </a:rPr>
              <a:t>staff and </a:t>
            </a:r>
            <a:r>
              <a:rPr lang="en-US" dirty="0" smtClean="0">
                <a:solidFill>
                  <a:schemeClr val="tx2">
                    <a:lumMod val="75000"/>
                  </a:schemeClr>
                </a:solidFill>
                <a:cs typeface="Calibri"/>
              </a:rPr>
              <a:t>funds.</a:t>
            </a:r>
            <a:endParaRPr lang="en-US" dirty="0">
              <a:solidFill>
                <a:schemeClr val="tx2">
                  <a:lumMod val="75000"/>
                </a:schemeClr>
              </a:solidFill>
              <a:cs typeface="Calibri"/>
            </a:endParaRPr>
          </a:p>
          <a:p>
            <a:pPr lvl="1">
              <a:buFont typeface="Wingdings" charset="0"/>
              <a:buChar char="§"/>
              <a:defRPr/>
            </a:pPr>
            <a:r>
              <a:rPr lang="en-US" dirty="0">
                <a:solidFill>
                  <a:schemeClr val="tx2">
                    <a:lumMod val="75000"/>
                  </a:schemeClr>
                </a:solidFill>
                <a:cs typeface="Calibri"/>
              </a:rPr>
              <a:t>Quick resolution of </a:t>
            </a:r>
            <a:r>
              <a:rPr lang="en-US" dirty="0" smtClean="0">
                <a:solidFill>
                  <a:schemeClr val="tx2">
                    <a:lumMod val="75000"/>
                  </a:schemeClr>
                </a:solidFill>
                <a:cs typeface="Calibri"/>
              </a:rPr>
              <a:t>delays.</a:t>
            </a:r>
            <a:endParaRPr lang="en-US" dirty="0">
              <a:solidFill>
                <a:schemeClr val="tx2">
                  <a:lumMod val="75000"/>
                </a:schemeClr>
              </a:solidFill>
              <a:cs typeface="Calibri"/>
            </a:endParaRPr>
          </a:p>
          <a:p>
            <a:pPr lvl="1">
              <a:buFont typeface="Wingdings" charset="0"/>
              <a:buChar char="§"/>
              <a:defRPr/>
            </a:pPr>
            <a:r>
              <a:rPr lang="en-US" dirty="0">
                <a:solidFill>
                  <a:schemeClr val="tx2">
                    <a:lumMod val="75000"/>
                  </a:schemeClr>
                </a:solidFill>
                <a:cs typeface="Calibri"/>
              </a:rPr>
              <a:t>More informed </a:t>
            </a:r>
            <a:r>
              <a:rPr lang="en-US" dirty="0" smtClean="0">
                <a:solidFill>
                  <a:schemeClr val="tx2">
                    <a:lumMod val="75000"/>
                  </a:schemeClr>
                </a:solidFill>
                <a:cs typeface="Calibri"/>
              </a:rPr>
              <a:t>federal </a:t>
            </a:r>
            <a:r>
              <a:rPr lang="en-US" dirty="0">
                <a:solidFill>
                  <a:schemeClr val="tx2">
                    <a:lumMod val="75000"/>
                  </a:schemeClr>
                </a:solidFill>
                <a:cs typeface="Calibri"/>
              </a:rPr>
              <a:t>decision </a:t>
            </a:r>
            <a:r>
              <a:rPr lang="en-US" dirty="0" smtClean="0">
                <a:solidFill>
                  <a:schemeClr val="tx2">
                    <a:lumMod val="75000"/>
                  </a:schemeClr>
                </a:solidFill>
                <a:cs typeface="Calibri"/>
              </a:rPr>
              <a:t>making.</a:t>
            </a:r>
            <a:endParaRPr lang="en-US" dirty="0">
              <a:solidFill>
                <a:schemeClr val="tx2">
                  <a:lumMod val="75000"/>
                </a:schemeClr>
              </a:solidFill>
              <a:cs typeface="Calibri"/>
            </a:endParaRPr>
          </a:p>
        </p:txBody>
      </p:sp>
      <p:sp>
        <p:nvSpPr>
          <p:cNvPr id="8090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0"/>
              </a:spcBef>
              <a:buFontTx/>
              <a:buNone/>
            </a:pPr>
            <a:fld id="{0628CCEB-81AC-4C46-B86E-0E4EB604E2B6}" type="slidenum">
              <a:rPr lang="en-US" altLang="en-US" sz="1600"/>
              <a:pPr>
                <a:spcBef>
                  <a:spcPct val="0"/>
                </a:spcBef>
                <a:buFontTx/>
                <a:buNone/>
              </a:pPr>
              <a:t>32</a:t>
            </a:fld>
            <a:endParaRPr lang="en-US" altLang="en-US" sz="1600" dirty="0"/>
          </a:p>
        </p:txBody>
      </p:sp>
      <p:sp>
        <p:nvSpPr>
          <p:cNvPr id="5" name="TextBox 4"/>
          <p:cNvSpPr txBox="1"/>
          <p:nvPr/>
        </p:nvSpPr>
        <p:spPr>
          <a:xfrm>
            <a:off x="184150" y="6462713"/>
            <a:ext cx="7759700" cy="307975"/>
          </a:xfrm>
          <a:prstGeom prst="rect">
            <a:avLst/>
          </a:prstGeom>
          <a:noFill/>
        </p:spPr>
        <p:txBody>
          <a:bodyPr>
            <a:spAutoFit/>
          </a:bodyPr>
          <a:lstStyle/>
          <a:p>
            <a:pPr>
              <a:spcBef>
                <a:spcPct val="50000"/>
              </a:spcBef>
              <a:defRPr/>
            </a:pPr>
            <a:r>
              <a:rPr lang="en-US" sz="1400" dirty="0" smtClean="0">
                <a:solidFill>
                  <a:srgbClr val="000000"/>
                </a:solidFill>
                <a:ea typeface="Calibri"/>
                <a:cs typeface="Calibri"/>
              </a:rPr>
              <a:t>Closing Remarks</a:t>
            </a:r>
            <a:endParaRPr lang="en-US" sz="1400" dirty="0">
              <a:ea typeface="ＭＳ Ｐゴシック" charset="0"/>
              <a:cs typeface="ＭＳ Ｐゴシック"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Slide Number Placeholder 1"/>
          <p:cNvSpPr>
            <a:spLocks noGrp="1"/>
          </p:cNvSpPr>
          <p:nvPr>
            <p:ph type="sldNum" sz="quarter" idx="10"/>
          </p:nvPr>
        </p:nvSpPr>
        <p:spPr>
          <a:xfrm>
            <a:off x="5829300" y="6335296"/>
            <a:ext cx="2933700" cy="338554"/>
          </a:xfrm>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buNone/>
            </a:pPr>
            <a:fld id="{A12D4468-EBB1-441D-9456-342744F556EF}" type="slidenum">
              <a:rPr lang="en-US" altLang="en-US" sz="1600" smtClean="0"/>
              <a:pPr>
                <a:buNone/>
              </a:pPr>
              <a:t>33</a:t>
            </a:fld>
            <a:endParaRPr lang="en-US" altLang="en-US" sz="1600" dirty="0"/>
          </a:p>
        </p:txBody>
      </p:sp>
      <p:sp>
        <p:nvSpPr>
          <p:cNvPr id="3" name="Title 2" hidden="1"/>
          <p:cNvSpPr>
            <a:spLocks noGrp="1"/>
          </p:cNvSpPr>
          <p:nvPr>
            <p:ph type="title"/>
          </p:nvPr>
        </p:nvSpPr>
        <p:spPr/>
        <p:txBody>
          <a:bodyPr/>
          <a:lstStyle/>
          <a:p>
            <a:r>
              <a:rPr lang="en-US" dirty="0" smtClean="0"/>
              <a:t>Slide 33</a:t>
            </a:r>
            <a:endParaRPr lang="en-US" dirty="0"/>
          </a:p>
        </p:txBody>
      </p:sp>
      <p:sp>
        <p:nvSpPr>
          <p:cNvPr id="82947" name="TextBox 2"/>
          <p:cNvSpPr txBox="1">
            <a:spLocks noChangeArrowheads="1"/>
          </p:cNvSpPr>
          <p:nvPr/>
        </p:nvSpPr>
        <p:spPr bwMode="auto">
          <a:xfrm>
            <a:off x="0" y="2936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3600" b="1" dirty="0">
                <a:solidFill>
                  <a:schemeClr val="bg1"/>
                </a:solidFill>
                <a:cs typeface="Arial" panose="020B0604020202020204" pitchFamily="34" charset="0"/>
              </a:rPr>
              <a:t>Questions</a:t>
            </a:r>
          </a:p>
        </p:txBody>
      </p:sp>
      <p:sp>
        <p:nvSpPr>
          <p:cNvPr id="5" name="TextBox 4"/>
          <p:cNvSpPr txBox="1"/>
          <p:nvPr/>
        </p:nvSpPr>
        <p:spPr>
          <a:xfrm>
            <a:off x="184150" y="6462713"/>
            <a:ext cx="7759700" cy="307975"/>
          </a:xfrm>
          <a:prstGeom prst="rect">
            <a:avLst/>
          </a:prstGeom>
          <a:noFill/>
        </p:spPr>
        <p:txBody>
          <a:bodyPr>
            <a:spAutoFit/>
          </a:bodyPr>
          <a:lstStyle/>
          <a:p>
            <a:pPr>
              <a:spcBef>
                <a:spcPct val="50000"/>
              </a:spcBef>
              <a:defRPr/>
            </a:pPr>
            <a:r>
              <a:rPr lang="en-US" sz="1400" dirty="0">
                <a:solidFill>
                  <a:srgbClr val="000000"/>
                </a:solidFill>
                <a:latin typeface="+mn-lt"/>
                <a:ea typeface="Calibri"/>
                <a:cs typeface="Calibri"/>
              </a:rPr>
              <a:t>Closing Remarks</a:t>
            </a:r>
            <a:endParaRPr lang="en-US" sz="1400" dirty="0">
              <a:latin typeface="+mn-lt"/>
              <a:ea typeface="ＭＳ Ｐゴシック" charset="0"/>
              <a:cs typeface="ＭＳ Ｐゴシック" charset="0"/>
            </a:endParaRPr>
          </a:p>
        </p:txBody>
      </p:sp>
      <p:sp>
        <p:nvSpPr>
          <p:cNvPr id="4" name="TextBox 3"/>
          <p:cNvSpPr txBox="1"/>
          <p:nvPr/>
        </p:nvSpPr>
        <p:spPr>
          <a:xfrm>
            <a:off x="1" y="1599240"/>
            <a:ext cx="9143999" cy="1107996"/>
          </a:xfrm>
          <a:prstGeom prst="rect">
            <a:avLst/>
          </a:prstGeom>
          <a:noFill/>
        </p:spPr>
        <p:txBody>
          <a:bodyPr wrap="square" rtlCol="0">
            <a:spAutoFit/>
          </a:bodyPr>
          <a:lstStyle/>
          <a:p>
            <a:pPr marL="0" indent="0">
              <a:buNone/>
            </a:pPr>
            <a:r>
              <a:rPr lang="en-US" altLang="en-US" b="1" dirty="0">
                <a:solidFill>
                  <a:srgbClr val="17375E"/>
                </a:solidFill>
              </a:rPr>
              <a:t>Unified Federal Review Webpage</a:t>
            </a:r>
            <a:r>
              <a:rPr lang="en-US" altLang="en-US" b="1" dirty="0" smtClean="0">
                <a:solidFill>
                  <a:srgbClr val="17375E"/>
                </a:solidFill>
              </a:rPr>
              <a:t>:</a:t>
            </a:r>
            <a:endParaRPr lang="en-US" altLang="en-US" b="1" dirty="0">
              <a:solidFill>
                <a:srgbClr val="17375E"/>
              </a:solidFill>
            </a:endParaRPr>
          </a:p>
          <a:p>
            <a:pPr marL="0" indent="0">
              <a:buNone/>
            </a:pPr>
            <a:r>
              <a:rPr lang="en-US" altLang="en-US" dirty="0">
                <a:solidFill>
                  <a:srgbClr val="17375E"/>
                </a:solidFill>
                <a:hlinkClick r:id="rId3" tooltip="UFR Webpage"/>
              </a:rPr>
              <a:t>https://www.fema.gov/unified-federal-environmental-and-historic-preservation-review-presidentially-declared-disasters</a:t>
            </a:r>
            <a:endParaRPr lang="en-US" dirty="0"/>
          </a:p>
        </p:txBody>
      </p:sp>
      <p:sp>
        <p:nvSpPr>
          <p:cNvPr id="6" name="TextBox 5"/>
          <p:cNvSpPr txBox="1"/>
          <p:nvPr/>
        </p:nvSpPr>
        <p:spPr>
          <a:xfrm>
            <a:off x="-30273" y="2977643"/>
            <a:ext cx="9174271" cy="769441"/>
          </a:xfrm>
          <a:prstGeom prst="rect">
            <a:avLst/>
          </a:prstGeom>
          <a:noFill/>
        </p:spPr>
        <p:txBody>
          <a:bodyPr wrap="square" rtlCol="0">
            <a:spAutoFit/>
          </a:bodyPr>
          <a:lstStyle/>
          <a:p>
            <a:pPr marL="0" indent="0">
              <a:buNone/>
            </a:pPr>
            <a:r>
              <a:rPr lang="en-US" altLang="en-US" b="1" dirty="0">
                <a:solidFill>
                  <a:srgbClr val="17375E"/>
                </a:solidFill>
              </a:rPr>
              <a:t>Unified Federal Review Library:</a:t>
            </a:r>
          </a:p>
          <a:p>
            <a:pPr marL="0" indent="0">
              <a:buNone/>
            </a:pPr>
            <a:r>
              <a:rPr lang="en-US" altLang="en-US" dirty="0">
                <a:solidFill>
                  <a:srgbClr val="17375E"/>
                </a:solidFill>
                <a:hlinkClick r:id="rId4" tooltip="UFR Library"/>
              </a:rPr>
              <a:t>http://www.fema.gov/media-library/assets/documents/98911</a:t>
            </a:r>
            <a:r>
              <a:rPr lang="en-US" altLang="en-US" dirty="0">
                <a:solidFill>
                  <a:srgbClr val="17375E"/>
                </a:solidFill>
              </a:rPr>
              <a:t> </a:t>
            </a:r>
            <a:endParaRPr lang="en-US" altLang="en-US" dirty="0">
              <a:solidFill>
                <a:srgbClr val="17375E"/>
              </a:solidFill>
            </a:endParaRPr>
          </a:p>
        </p:txBody>
      </p:sp>
      <p:sp>
        <p:nvSpPr>
          <p:cNvPr id="7" name="TextBox 6"/>
          <p:cNvSpPr txBox="1"/>
          <p:nvPr/>
        </p:nvSpPr>
        <p:spPr>
          <a:xfrm>
            <a:off x="-30273" y="4021803"/>
            <a:ext cx="9143999" cy="769441"/>
          </a:xfrm>
          <a:prstGeom prst="rect">
            <a:avLst/>
          </a:prstGeom>
          <a:noFill/>
        </p:spPr>
        <p:txBody>
          <a:bodyPr wrap="square" rtlCol="0">
            <a:spAutoFit/>
          </a:bodyPr>
          <a:lstStyle/>
          <a:p>
            <a:pPr marL="0" indent="0">
              <a:buNone/>
            </a:pPr>
            <a:r>
              <a:rPr lang="en-US" altLang="en-US" b="1" dirty="0">
                <a:solidFill>
                  <a:srgbClr val="17375E"/>
                </a:solidFill>
              </a:rPr>
              <a:t>UFR Team E-mail Address:</a:t>
            </a:r>
          </a:p>
          <a:p>
            <a:pPr marL="0" indent="0">
              <a:buNone/>
            </a:pPr>
            <a:r>
              <a:rPr lang="en-US" altLang="en-US" dirty="0">
                <a:solidFill>
                  <a:srgbClr val="17375E"/>
                </a:solidFill>
                <a:hlinkClick r:id="rId5"/>
              </a:rPr>
              <a:t>federal-unified-review@fema.dhs.gov</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Slide Number Placeholder 1"/>
          <p:cNvSpPr>
            <a:spLocks noGrp="1"/>
          </p:cNvSpPr>
          <p:nvPr>
            <p:ph type="sldNum" sz="quarter" idx="10"/>
          </p:nvPr>
        </p:nvSpPr>
        <p:spPr>
          <a:xfrm>
            <a:off x="5829300" y="6335296"/>
            <a:ext cx="2933700" cy="338554"/>
          </a:xfrm>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buNone/>
            </a:pPr>
            <a:fld id="{A12D4468-EBB1-441D-9456-342744F556EF}" type="slidenum">
              <a:rPr lang="en-US" altLang="en-US" sz="1600" smtClean="0"/>
              <a:pPr>
                <a:buNone/>
              </a:pPr>
              <a:t>34</a:t>
            </a:fld>
            <a:endParaRPr lang="en-US" altLang="en-US" sz="1600" dirty="0"/>
          </a:p>
        </p:txBody>
      </p:sp>
      <p:sp>
        <p:nvSpPr>
          <p:cNvPr id="3" name="Title 2" hidden="1"/>
          <p:cNvSpPr>
            <a:spLocks noGrp="1"/>
          </p:cNvSpPr>
          <p:nvPr>
            <p:ph type="title"/>
          </p:nvPr>
        </p:nvSpPr>
        <p:spPr/>
        <p:txBody>
          <a:bodyPr/>
          <a:lstStyle/>
          <a:p>
            <a:r>
              <a:rPr lang="en-US" dirty="0" smtClean="0"/>
              <a:t>Slide 34</a:t>
            </a:r>
            <a:endParaRPr lang="en-US" dirty="0"/>
          </a:p>
        </p:txBody>
      </p:sp>
      <p:sp>
        <p:nvSpPr>
          <p:cNvPr id="82946" name="Content Placeholder 2"/>
          <p:cNvSpPr>
            <a:spLocks noGrp="1"/>
          </p:cNvSpPr>
          <p:nvPr>
            <p:ph idx="4294967295"/>
          </p:nvPr>
        </p:nvSpPr>
        <p:spPr>
          <a:xfrm>
            <a:off x="0" y="1366838"/>
            <a:ext cx="8229600" cy="4343400"/>
          </a:xfrm>
        </p:spPr>
        <p:txBody>
          <a:bodyPr/>
          <a:lstStyle/>
          <a:p>
            <a:r>
              <a:rPr lang="en-US" b="1" dirty="0" smtClean="0"/>
              <a:t>ACHP </a:t>
            </a:r>
            <a:r>
              <a:rPr lang="en-US" dirty="0"/>
              <a:t>– Advisory Council on Historic Preservation </a:t>
            </a:r>
          </a:p>
          <a:p>
            <a:r>
              <a:rPr lang="en-US" b="1" dirty="0" smtClean="0"/>
              <a:t>CATEX </a:t>
            </a:r>
            <a:r>
              <a:rPr lang="en-US" dirty="0"/>
              <a:t>– Categorical Exclusion </a:t>
            </a:r>
          </a:p>
          <a:p>
            <a:r>
              <a:rPr lang="en-US" b="1" dirty="0" smtClean="0"/>
              <a:t>CEQ </a:t>
            </a:r>
            <a:r>
              <a:rPr lang="en-US" dirty="0"/>
              <a:t>– Council on Environmental Quality </a:t>
            </a:r>
            <a:endParaRPr lang="en-US" dirty="0" smtClean="0"/>
          </a:p>
          <a:p>
            <a:r>
              <a:rPr lang="en-US" b="1" dirty="0" smtClean="0"/>
              <a:t>DOT</a:t>
            </a:r>
            <a:r>
              <a:rPr lang="en-US" dirty="0" smtClean="0"/>
              <a:t> – </a:t>
            </a:r>
            <a:r>
              <a:rPr lang="en-US" dirty="0"/>
              <a:t>U.S. Department of Transportation </a:t>
            </a:r>
          </a:p>
          <a:p>
            <a:r>
              <a:rPr lang="en-US" b="1" dirty="0" smtClean="0"/>
              <a:t>EA </a:t>
            </a:r>
            <a:r>
              <a:rPr lang="en-US" dirty="0"/>
              <a:t>– Environmental Assessment </a:t>
            </a:r>
          </a:p>
          <a:p>
            <a:r>
              <a:rPr lang="en-US" b="1" dirty="0" smtClean="0"/>
              <a:t>EHP </a:t>
            </a:r>
            <a:r>
              <a:rPr lang="en-US" dirty="0"/>
              <a:t>– Environmental and Historic Preservation </a:t>
            </a:r>
          </a:p>
          <a:p>
            <a:r>
              <a:rPr lang="en-US" b="1" dirty="0"/>
              <a:t>EIS </a:t>
            </a:r>
            <a:r>
              <a:rPr lang="en-US" dirty="0"/>
              <a:t>– Environmental Impact </a:t>
            </a:r>
            <a:r>
              <a:rPr lang="en-US" dirty="0" smtClean="0"/>
              <a:t>Statement</a:t>
            </a:r>
          </a:p>
          <a:p>
            <a:r>
              <a:rPr lang="en-US" b="1" dirty="0"/>
              <a:t>ESA </a:t>
            </a:r>
            <a:r>
              <a:rPr lang="en-US" dirty="0"/>
              <a:t>– Endangered Species Act </a:t>
            </a:r>
          </a:p>
          <a:p>
            <a:r>
              <a:rPr lang="en-US" b="1" dirty="0"/>
              <a:t>FCO</a:t>
            </a:r>
            <a:r>
              <a:rPr lang="en-US" dirty="0"/>
              <a:t> – Federal Coordinating Officer</a:t>
            </a:r>
          </a:p>
          <a:p>
            <a:r>
              <a:rPr lang="en-US" b="1" dirty="0"/>
              <a:t>FEMA </a:t>
            </a:r>
            <a:r>
              <a:rPr lang="en-US" dirty="0"/>
              <a:t>– Federal Emergency Management Agency </a:t>
            </a:r>
          </a:p>
          <a:p>
            <a:r>
              <a:rPr lang="en-US" b="1" dirty="0"/>
              <a:t>FDRC</a:t>
            </a:r>
            <a:r>
              <a:rPr lang="en-US" dirty="0"/>
              <a:t> – Federal Disaster Recovery Coordinator</a:t>
            </a:r>
          </a:p>
          <a:p>
            <a:endParaRPr lang="en-US" altLang="en-US" dirty="0" smtClean="0">
              <a:solidFill>
                <a:srgbClr val="17375E"/>
              </a:solidFill>
              <a:ea typeface="ＭＳ Ｐゴシック" panose="020B0600070205080204" pitchFamily="34" charset="-128"/>
            </a:endParaRPr>
          </a:p>
        </p:txBody>
      </p:sp>
      <p:sp>
        <p:nvSpPr>
          <p:cNvPr id="82947" name="TextBox 2"/>
          <p:cNvSpPr txBox="1">
            <a:spLocks noChangeArrowheads="1"/>
          </p:cNvSpPr>
          <p:nvPr/>
        </p:nvSpPr>
        <p:spPr bwMode="auto">
          <a:xfrm>
            <a:off x="0" y="2936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3600" b="1" dirty="0">
                <a:solidFill>
                  <a:schemeClr val="bg1"/>
                </a:solidFill>
                <a:cs typeface="Arial" panose="020B0604020202020204" pitchFamily="34" charset="0"/>
              </a:rPr>
              <a:t>Abbreviations and Acronyms</a:t>
            </a:r>
          </a:p>
        </p:txBody>
      </p:sp>
    </p:spTree>
    <p:extLst>
      <p:ext uri="{BB962C8B-B14F-4D97-AF65-F5344CB8AC3E}">
        <p14:creationId xmlns:p14="http://schemas.microsoft.com/office/powerpoint/2010/main" val="257278632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Slide Number Placeholder 1"/>
          <p:cNvSpPr>
            <a:spLocks noGrp="1"/>
          </p:cNvSpPr>
          <p:nvPr>
            <p:ph type="sldNum" sz="quarter" idx="10"/>
          </p:nvPr>
        </p:nvSpPr>
        <p:spPr>
          <a:xfrm>
            <a:off x="5829300" y="6335296"/>
            <a:ext cx="2933700" cy="338554"/>
          </a:xfrm>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buNone/>
            </a:pPr>
            <a:fld id="{A12D4468-EBB1-441D-9456-342744F556EF}" type="slidenum">
              <a:rPr lang="en-US" altLang="en-US" sz="1600" smtClean="0"/>
              <a:pPr>
                <a:buNone/>
              </a:pPr>
              <a:t>35</a:t>
            </a:fld>
            <a:endParaRPr lang="en-US" altLang="en-US" sz="1600" dirty="0"/>
          </a:p>
        </p:txBody>
      </p:sp>
      <p:sp>
        <p:nvSpPr>
          <p:cNvPr id="3" name="Title 2" hidden="1"/>
          <p:cNvSpPr>
            <a:spLocks noGrp="1"/>
          </p:cNvSpPr>
          <p:nvPr>
            <p:ph type="title"/>
          </p:nvPr>
        </p:nvSpPr>
        <p:spPr/>
        <p:txBody>
          <a:bodyPr/>
          <a:lstStyle/>
          <a:p>
            <a:r>
              <a:rPr lang="en-US" dirty="0" smtClean="0"/>
              <a:t>Slide 35</a:t>
            </a:r>
            <a:endParaRPr lang="en-US" dirty="0"/>
          </a:p>
        </p:txBody>
      </p:sp>
      <p:sp>
        <p:nvSpPr>
          <p:cNvPr id="82946" name="Content Placeholder 2"/>
          <p:cNvSpPr>
            <a:spLocks noGrp="1"/>
          </p:cNvSpPr>
          <p:nvPr>
            <p:ph idx="4294967295"/>
          </p:nvPr>
        </p:nvSpPr>
        <p:spPr>
          <a:xfrm>
            <a:off x="0" y="1366838"/>
            <a:ext cx="8229600" cy="4343400"/>
          </a:xfrm>
        </p:spPr>
        <p:txBody>
          <a:bodyPr/>
          <a:lstStyle/>
          <a:p>
            <a:r>
              <a:rPr lang="en-US" b="1" dirty="0" smtClean="0"/>
              <a:t>FHWA</a:t>
            </a:r>
            <a:r>
              <a:rPr lang="en-US" dirty="0" smtClean="0"/>
              <a:t> – Federal Highway Administration </a:t>
            </a:r>
            <a:endParaRPr lang="en-US" dirty="0"/>
          </a:p>
          <a:p>
            <a:r>
              <a:rPr lang="en-US" b="1" dirty="0"/>
              <a:t>FONSI </a:t>
            </a:r>
            <a:r>
              <a:rPr lang="en-US" dirty="0"/>
              <a:t>– Finding of No Significant Impact </a:t>
            </a:r>
            <a:endParaRPr lang="en-US" dirty="0" smtClean="0"/>
          </a:p>
          <a:p>
            <a:r>
              <a:rPr lang="en-US" b="1" dirty="0" smtClean="0"/>
              <a:t>FWS</a:t>
            </a:r>
            <a:r>
              <a:rPr lang="en-US" dirty="0" smtClean="0"/>
              <a:t> </a:t>
            </a:r>
            <a:r>
              <a:rPr lang="en-US" dirty="0"/>
              <a:t>– </a:t>
            </a:r>
            <a:r>
              <a:rPr lang="en-US" dirty="0" smtClean="0"/>
              <a:t>U.S</a:t>
            </a:r>
            <a:r>
              <a:rPr lang="en-US" dirty="0"/>
              <a:t>. Fish and Wildlife Service </a:t>
            </a:r>
          </a:p>
          <a:p>
            <a:r>
              <a:rPr lang="en-US" b="1" dirty="0" smtClean="0"/>
              <a:t>HUD </a:t>
            </a:r>
            <a:r>
              <a:rPr lang="en-US" dirty="0"/>
              <a:t>– U.S. Department of Housing and Urban Development </a:t>
            </a:r>
          </a:p>
          <a:p>
            <a:r>
              <a:rPr lang="en-US" b="1" dirty="0" smtClean="0"/>
              <a:t>MOA </a:t>
            </a:r>
            <a:r>
              <a:rPr lang="en-US" dirty="0"/>
              <a:t>– Memorandum of Agreement </a:t>
            </a:r>
          </a:p>
          <a:p>
            <a:r>
              <a:rPr lang="en-US" b="1" dirty="0"/>
              <a:t>MOU </a:t>
            </a:r>
            <a:r>
              <a:rPr lang="en-US" dirty="0"/>
              <a:t>– Memorandum of Understanding </a:t>
            </a:r>
            <a:endParaRPr lang="en-US" dirty="0" smtClean="0"/>
          </a:p>
          <a:p>
            <a:r>
              <a:rPr lang="en-US" b="1" dirty="0"/>
              <a:t>NCR</a:t>
            </a:r>
            <a:r>
              <a:rPr lang="en-US" dirty="0"/>
              <a:t> – </a:t>
            </a:r>
            <a:r>
              <a:rPr lang="en-US" dirty="0" smtClean="0"/>
              <a:t>Natural </a:t>
            </a:r>
            <a:r>
              <a:rPr lang="en-US" dirty="0"/>
              <a:t>and Cultural Resources</a:t>
            </a:r>
          </a:p>
          <a:p>
            <a:r>
              <a:rPr lang="en-US" b="1" dirty="0" smtClean="0"/>
              <a:t>NDRF </a:t>
            </a:r>
            <a:r>
              <a:rPr lang="en-US" dirty="0"/>
              <a:t>– National Disaster Recovery Framework </a:t>
            </a:r>
            <a:endParaRPr lang="en-US" dirty="0" smtClean="0"/>
          </a:p>
          <a:p>
            <a:r>
              <a:rPr lang="en-US" b="1" dirty="0" smtClean="0"/>
              <a:t>NEPA </a:t>
            </a:r>
            <a:r>
              <a:rPr lang="en-US" dirty="0"/>
              <a:t>– National Environmental Policy Act </a:t>
            </a:r>
            <a:endParaRPr lang="en-US" dirty="0" smtClean="0"/>
          </a:p>
          <a:p>
            <a:r>
              <a:rPr lang="en-US" b="1" dirty="0" smtClean="0"/>
              <a:t>NHPA </a:t>
            </a:r>
            <a:r>
              <a:rPr lang="en-US" dirty="0"/>
              <a:t>– National Historic Preservation </a:t>
            </a:r>
            <a:r>
              <a:rPr lang="en-US" dirty="0" smtClean="0"/>
              <a:t>Act</a:t>
            </a:r>
          </a:p>
          <a:p>
            <a:r>
              <a:rPr lang="en-US" b="1" dirty="0"/>
              <a:t>NOAA </a:t>
            </a:r>
            <a:r>
              <a:rPr lang="en-US" dirty="0"/>
              <a:t>–</a:t>
            </a:r>
            <a:r>
              <a:rPr lang="en-US" b="1" dirty="0"/>
              <a:t> </a:t>
            </a:r>
            <a:r>
              <a:rPr lang="en-US" dirty="0"/>
              <a:t>National Oceanic and Atmospheric Administration </a:t>
            </a:r>
            <a:endParaRPr lang="en-US" b="1" dirty="0"/>
          </a:p>
          <a:p>
            <a:pPr marL="0" indent="0">
              <a:buNone/>
            </a:pPr>
            <a:endParaRPr lang="en-US" altLang="en-US" dirty="0" smtClean="0">
              <a:solidFill>
                <a:srgbClr val="17375E"/>
              </a:solidFill>
              <a:ea typeface="ＭＳ Ｐゴシック" panose="020B0600070205080204" pitchFamily="34" charset="-128"/>
            </a:endParaRPr>
          </a:p>
        </p:txBody>
      </p:sp>
      <p:sp>
        <p:nvSpPr>
          <p:cNvPr id="82947" name="TextBox 2"/>
          <p:cNvSpPr txBox="1">
            <a:spLocks noChangeArrowheads="1"/>
          </p:cNvSpPr>
          <p:nvPr/>
        </p:nvSpPr>
        <p:spPr bwMode="auto">
          <a:xfrm>
            <a:off x="0" y="2936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3600" b="1" dirty="0">
                <a:solidFill>
                  <a:schemeClr val="bg1"/>
                </a:solidFill>
                <a:cs typeface="Arial" panose="020B0604020202020204" pitchFamily="34" charset="0"/>
              </a:rPr>
              <a:t>Abbreviations and </a:t>
            </a:r>
            <a:r>
              <a:rPr lang="en-US" altLang="en-US" sz="3600" b="1" dirty="0" smtClean="0">
                <a:solidFill>
                  <a:schemeClr val="bg1"/>
                </a:solidFill>
                <a:cs typeface="Arial" panose="020B0604020202020204" pitchFamily="34" charset="0"/>
              </a:rPr>
              <a:t>Acronyms (</a:t>
            </a:r>
            <a:r>
              <a:rPr lang="en-US" altLang="en-US" sz="3600" b="1" i="1" dirty="0" smtClean="0">
                <a:solidFill>
                  <a:schemeClr val="bg1"/>
                </a:solidFill>
                <a:cs typeface="Arial" panose="020B0604020202020204" pitchFamily="34" charset="0"/>
              </a:rPr>
              <a:t>continued</a:t>
            </a:r>
            <a:r>
              <a:rPr lang="en-US" altLang="en-US" sz="3600" b="1" dirty="0" smtClean="0">
                <a:solidFill>
                  <a:schemeClr val="bg1"/>
                </a:solidFill>
                <a:cs typeface="Arial" panose="020B0604020202020204" pitchFamily="34" charset="0"/>
              </a:rPr>
              <a:t>)</a:t>
            </a:r>
            <a:endParaRPr lang="en-US" altLang="en-US" sz="3600" b="1" dirty="0">
              <a:solidFill>
                <a:schemeClr val="bg1"/>
              </a:solidFill>
              <a:cs typeface="Arial" panose="020B0604020202020204" pitchFamily="34" charset="0"/>
            </a:endParaRPr>
          </a:p>
        </p:txBody>
      </p:sp>
    </p:spTree>
    <p:extLst>
      <p:ext uri="{BB962C8B-B14F-4D97-AF65-F5344CB8AC3E}">
        <p14:creationId xmlns:p14="http://schemas.microsoft.com/office/powerpoint/2010/main" val="198442660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Slide Number Placeholder 1"/>
          <p:cNvSpPr>
            <a:spLocks noGrp="1"/>
          </p:cNvSpPr>
          <p:nvPr>
            <p:ph type="sldNum" sz="quarter" idx="10"/>
          </p:nvPr>
        </p:nvSpPr>
        <p:spPr>
          <a:xfrm>
            <a:off x="5829300" y="6335296"/>
            <a:ext cx="2933700" cy="338554"/>
          </a:xfrm>
        </p:spPr>
        <p:txBody>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buNone/>
            </a:pPr>
            <a:fld id="{A12D4468-EBB1-441D-9456-342744F556EF}" type="slidenum">
              <a:rPr lang="en-US" altLang="en-US" sz="1600" smtClean="0"/>
              <a:pPr>
                <a:buNone/>
              </a:pPr>
              <a:t>36</a:t>
            </a:fld>
            <a:endParaRPr lang="en-US" altLang="en-US" sz="1600" dirty="0"/>
          </a:p>
        </p:txBody>
      </p:sp>
      <p:sp>
        <p:nvSpPr>
          <p:cNvPr id="3" name="Title 2" hidden="1"/>
          <p:cNvSpPr>
            <a:spLocks noGrp="1"/>
          </p:cNvSpPr>
          <p:nvPr>
            <p:ph type="title"/>
          </p:nvPr>
        </p:nvSpPr>
        <p:spPr/>
        <p:txBody>
          <a:bodyPr/>
          <a:lstStyle/>
          <a:p>
            <a:r>
              <a:rPr lang="en-US" dirty="0" smtClean="0"/>
              <a:t>Slide 36</a:t>
            </a:r>
            <a:endParaRPr lang="en-US" dirty="0"/>
          </a:p>
        </p:txBody>
      </p:sp>
      <p:sp>
        <p:nvSpPr>
          <p:cNvPr id="82946" name="Content Placeholder 2"/>
          <p:cNvSpPr>
            <a:spLocks noGrp="1"/>
          </p:cNvSpPr>
          <p:nvPr>
            <p:ph idx="4294967295"/>
          </p:nvPr>
        </p:nvSpPr>
        <p:spPr>
          <a:xfrm>
            <a:off x="0" y="1366838"/>
            <a:ext cx="8229600" cy="4343400"/>
          </a:xfrm>
        </p:spPr>
        <p:txBody>
          <a:bodyPr/>
          <a:lstStyle/>
          <a:p>
            <a:r>
              <a:rPr lang="en-US" b="1" dirty="0" smtClean="0"/>
              <a:t>POC </a:t>
            </a:r>
            <a:r>
              <a:rPr lang="en-US" dirty="0"/>
              <a:t>– Point of Contact </a:t>
            </a:r>
            <a:endParaRPr lang="en-US" dirty="0" smtClean="0"/>
          </a:p>
          <a:p>
            <a:r>
              <a:rPr lang="en-US" b="1" dirty="0" smtClean="0"/>
              <a:t>PPA</a:t>
            </a:r>
            <a:r>
              <a:rPr lang="en-US" dirty="0" smtClean="0"/>
              <a:t> – Prototype Programmatic Agreement </a:t>
            </a:r>
            <a:endParaRPr lang="en-US" dirty="0"/>
          </a:p>
          <a:p>
            <a:r>
              <a:rPr lang="en-US" b="1" dirty="0" smtClean="0"/>
              <a:t>RE </a:t>
            </a:r>
            <a:r>
              <a:rPr lang="en-US" dirty="0"/>
              <a:t>– Responsible Entity </a:t>
            </a:r>
            <a:endParaRPr lang="en-US" dirty="0" smtClean="0"/>
          </a:p>
          <a:p>
            <a:r>
              <a:rPr lang="en-US" b="1" dirty="0" smtClean="0"/>
              <a:t>RSF</a:t>
            </a:r>
            <a:r>
              <a:rPr lang="en-US" dirty="0" smtClean="0"/>
              <a:t> – </a:t>
            </a:r>
            <a:r>
              <a:rPr lang="en-US" dirty="0"/>
              <a:t>Recovery Support Function</a:t>
            </a:r>
          </a:p>
          <a:p>
            <a:r>
              <a:rPr lang="en-US" b="1" dirty="0" smtClean="0"/>
              <a:t>SHPO </a:t>
            </a:r>
            <a:r>
              <a:rPr lang="en-US" dirty="0"/>
              <a:t>– State Historic Preservation Officer </a:t>
            </a:r>
          </a:p>
          <a:p>
            <a:r>
              <a:rPr lang="en-US" b="1" dirty="0"/>
              <a:t>SRIA </a:t>
            </a:r>
            <a:r>
              <a:rPr lang="en-US" dirty="0"/>
              <a:t>– Sandy Recovery Improvement Act of 2013 </a:t>
            </a:r>
          </a:p>
          <a:p>
            <a:r>
              <a:rPr lang="en-US" b="1" dirty="0"/>
              <a:t>THPO </a:t>
            </a:r>
            <a:r>
              <a:rPr lang="en-US" dirty="0"/>
              <a:t>– Tribal Historic Preservation Officer </a:t>
            </a:r>
          </a:p>
          <a:p>
            <a:r>
              <a:rPr lang="en-US" b="1" dirty="0"/>
              <a:t>UFR </a:t>
            </a:r>
            <a:r>
              <a:rPr lang="en-US" dirty="0"/>
              <a:t>– Unified Federal Environmental </a:t>
            </a:r>
            <a:r>
              <a:rPr lang="en-US" dirty="0" smtClean="0"/>
              <a:t>&amp; Historic </a:t>
            </a:r>
            <a:r>
              <a:rPr lang="en-US" dirty="0"/>
              <a:t>Preservation Review </a:t>
            </a:r>
          </a:p>
          <a:p>
            <a:r>
              <a:rPr lang="en-US" b="1" dirty="0"/>
              <a:t>USACE </a:t>
            </a:r>
            <a:r>
              <a:rPr lang="en-US" dirty="0"/>
              <a:t>– U.S. Army Corps of Engineers </a:t>
            </a:r>
            <a:endParaRPr lang="en-US" dirty="0" smtClean="0"/>
          </a:p>
          <a:p>
            <a:r>
              <a:rPr lang="en-US" b="1" dirty="0" smtClean="0"/>
              <a:t>USDA </a:t>
            </a:r>
            <a:r>
              <a:rPr lang="en-US" dirty="0"/>
              <a:t>– U.S. Department of Agriculture </a:t>
            </a:r>
            <a:endParaRPr lang="en-US" dirty="0" smtClean="0"/>
          </a:p>
        </p:txBody>
      </p:sp>
      <p:sp>
        <p:nvSpPr>
          <p:cNvPr id="82947" name="TextBox 2"/>
          <p:cNvSpPr txBox="1">
            <a:spLocks noChangeArrowheads="1"/>
          </p:cNvSpPr>
          <p:nvPr/>
        </p:nvSpPr>
        <p:spPr bwMode="auto">
          <a:xfrm>
            <a:off x="0" y="2936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1pPr>
            <a:lvl2pPr marL="742950" indent="-28575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2pPr>
            <a:lvl3pPr marL="11430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3pPr>
            <a:lvl4pPr marL="16002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4pPr>
            <a:lvl5pPr marL="2057400" indent="-228600">
              <a:spcBef>
                <a:spcPct val="30000"/>
              </a:spcBef>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buFont typeface="Wingdings" panose="05000000000000000000" pitchFamily="2" charset="2"/>
              <a:buChar char="§"/>
              <a:defRPr sz="2000">
                <a:solidFill>
                  <a:srgbClr val="002360"/>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3600" b="1" dirty="0">
                <a:solidFill>
                  <a:schemeClr val="bg1"/>
                </a:solidFill>
                <a:cs typeface="Arial" panose="020B0604020202020204" pitchFamily="34" charset="0"/>
              </a:rPr>
              <a:t>Abbreviations and </a:t>
            </a:r>
            <a:r>
              <a:rPr lang="en-US" altLang="en-US" sz="3600" b="1" dirty="0" smtClean="0">
                <a:solidFill>
                  <a:schemeClr val="bg1"/>
                </a:solidFill>
                <a:cs typeface="Arial" panose="020B0604020202020204" pitchFamily="34" charset="0"/>
              </a:rPr>
              <a:t>Acronyms (</a:t>
            </a:r>
            <a:r>
              <a:rPr lang="en-US" altLang="en-US" sz="3600" b="1" i="1" dirty="0" smtClean="0">
                <a:solidFill>
                  <a:schemeClr val="bg1"/>
                </a:solidFill>
                <a:cs typeface="Arial" panose="020B0604020202020204" pitchFamily="34" charset="0"/>
              </a:rPr>
              <a:t>continued</a:t>
            </a:r>
            <a:r>
              <a:rPr lang="en-US" altLang="en-US" sz="3600" b="1" dirty="0" smtClean="0">
                <a:solidFill>
                  <a:schemeClr val="bg1"/>
                </a:solidFill>
                <a:cs typeface="Arial" panose="020B0604020202020204" pitchFamily="34" charset="0"/>
              </a:rPr>
              <a:t>)</a:t>
            </a:r>
            <a:endParaRPr lang="en-US" altLang="en-US" sz="3600" b="1" dirty="0">
              <a:solidFill>
                <a:schemeClr val="bg1"/>
              </a:solidFill>
              <a:cs typeface="Arial" panose="020B0604020202020204" pitchFamily="34" charset="0"/>
            </a:endParaRPr>
          </a:p>
        </p:txBody>
      </p:sp>
    </p:spTree>
    <p:extLst>
      <p:ext uri="{BB962C8B-B14F-4D97-AF65-F5344CB8AC3E}">
        <p14:creationId xmlns:p14="http://schemas.microsoft.com/office/powerpoint/2010/main" val="299076272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4294967295"/>
          </p:nvPr>
        </p:nvSpPr>
        <p:spPr>
          <a:xfrm>
            <a:off x="0" y="1373188"/>
            <a:ext cx="5408613" cy="5467350"/>
          </a:xfrm>
        </p:spPr>
        <p:txBody>
          <a:bodyPr/>
          <a:lstStyle/>
          <a:p>
            <a:pPr>
              <a:defRPr/>
            </a:pPr>
            <a:r>
              <a:rPr lang="en-US" sz="1800" dirty="0" smtClean="0">
                <a:solidFill>
                  <a:schemeClr val="tx2">
                    <a:lumMod val="75000"/>
                  </a:schemeClr>
                </a:solidFill>
                <a:ea typeface="ＭＳ Ｐゴシック" charset="0"/>
                <a:cs typeface="ＭＳ Ｐゴシック" charset="0"/>
              </a:rPr>
              <a:t>New approach for disaster recovery projects, authorized by the Sandy Recovery Improvement Act of 2013, that provides enhanced coordination </a:t>
            </a:r>
            <a:br>
              <a:rPr lang="en-US" sz="1800" dirty="0" smtClean="0">
                <a:solidFill>
                  <a:schemeClr val="tx2">
                    <a:lumMod val="75000"/>
                  </a:schemeClr>
                </a:solidFill>
                <a:ea typeface="ＭＳ Ｐゴシック" charset="0"/>
                <a:cs typeface="ＭＳ Ｐゴシック" charset="0"/>
              </a:rPr>
            </a:br>
            <a:r>
              <a:rPr lang="en-US" sz="1800" dirty="0" smtClean="0">
                <a:solidFill>
                  <a:schemeClr val="tx2">
                    <a:lumMod val="75000"/>
                  </a:schemeClr>
                </a:solidFill>
                <a:ea typeface="ＭＳ Ｐゴシック" charset="0"/>
                <a:cs typeface="ＭＳ Ｐゴシック" charset="0"/>
              </a:rPr>
              <a:t>for </a:t>
            </a:r>
            <a:r>
              <a:rPr lang="en-US" sz="1800" b="1" dirty="0" smtClean="0">
                <a:solidFill>
                  <a:schemeClr val="tx2">
                    <a:lumMod val="75000"/>
                  </a:schemeClr>
                </a:solidFill>
                <a:ea typeface="ＭＳ Ｐゴシック" charset="0"/>
                <a:cs typeface="ＭＳ Ｐゴシック" charset="0"/>
              </a:rPr>
              <a:t>environmental and historic </a:t>
            </a:r>
            <a:r>
              <a:rPr lang="en-US" sz="1800" b="1" dirty="0">
                <a:solidFill>
                  <a:schemeClr val="tx2">
                    <a:lumMod val="75000"/>
                  </a:schemeClr>
                </a:solidFill>
                <a:ea typeface="ＭＳ Ｐゴシック" charset="0"/>
                <a:cs typeface="ＭＳ Ｐゴシック" charset="0"/>
              </a:rPr>
              <a:t>p</a:t>
            </a:r>
            <a:r>
              <a:rPr lang="en-US" sz="1800" b="1" dirty="0" smtClean="0">
                <a:solidFill>
                  <a:schemeClr val="tx2">
                    <a:lumMod val="75000"/>
                  </a:schemeClr>
                </a:solidFill>
                <a:ea typeface="ＭＳ Ｐゴシック" charset="0"/>
                <a:cs typeface="ＭＳ Ｐゴシック" charset="0"/>
              </a:rPr>
              <a:t>reservation</a:t>
            </a:r>
            <a:r>
              <a:rPr lang="en-US" sz="1800" dirty="0" smtClean="0">
                <a:solidFill>
                  <a:schemeClr val="tx2">
                    <a:lumMod val="75000"/>
                  </a:schemeClr>
                </a:solidFill>
                <a:ea typeface="ＭＳ Ｐゴシック" charset="0"/>
                <a:cs typeface="ＭＳ Ｐゴシック" charset="0"/>
              </a:rPr>
              <a:t> </a:t>
            </a:r>
            <a:r>
              <a:rPr lang="en-US" sz="1800" b="1" dirty="0" smtClean="0">
                <a:solidFill>
                  <a:schemeClr val="tx2">
                    <a:lumMod val="75000"/>
                  </a:schemeClr>
                </a:solidFill>
                <a:ea typeface="ＭＳ Ｐゴシック" charset="0"/>
                <a:cs typeface="ＭＳ Ｐゴシック" charset="0"/>
              </a:rPr>
              <a:t>(EHP) reviews</a:t>
            </a:r>
            <a:r>
              <a:rPr lang="en-US" sz="1800" dirty="0" smtClean="0">
                <a:solidFill>
                  <a:schemeClr val="tx2">
                    <a:lumMod val="75000"/>
                  </a:schemeClr>
                </a:solidFill>
                <a:ea typeface="ＭＳ Ｐゴシック" charset="0"/>
                <a:cs typeface="ＭＳ Ｐゴシック" charset="0"/>
              </a:rPr>
              <a:t>.</a:t>
            </a:r>
          </a:p>
          <a:p>
            <a:pPr>
              <a:defRPr/>
            </a:pPr>
            <a:r>
              <a:rPr lang="en-US" sz="1800" dirty="0" smtClean="0">
                <a:solidFill>
                  <a:schemeClr val="tx2">
                    <a:lumMod val="75000"/>
                  </a:schemeClr>
                </a:solidFill>
                <a:ea typeface="ＭＳ Ｐゴシック" charset="0"/>
                <a:cs typeface="ＭＳ Ｐゴシック" charset="0"/>
              </a:rPr>
              <a:t>Federal agencies and staff increase consistency in EHP reviews by leveraging existing resources and creating process efficiencies.</a:t>
            </a:r>
          </a:p>
          <a:p>
            <a:pPr>
              <a:defRPr/>
            </a:pPr>
            <a:r>
              <a:rPr lang="en-US" sz="1800" dirty="0" smtClean="0">
                <a:solidFill>
                  <a:schemeClr val="tx2">
                    <a:lumMod val="75000"/>
                  </a:schemeClr>
                </a:solidFill>
                <a:ea typeface="ＭＳ Ｐゴシック" charset="0"/>
                <a:cs typeface="ＭＳ Ｐゴシック" charset="0"/>
              </a:rPr>
              <a:t>Federal agency EHP Practitioners and stakeholders use the UFR Process, </a:t>
            </a:r>
            <a:r>
              <a:rPr lang="en-US" sz="1800" dirty="0">
                <a:solidFill>
                  <a:schemeClr val="tx2">
                    <a:lumMod val="75000"/>
                  </a:schemeClr>
                </a:solidFill>
                <a:ea typeface="ＭＳ Ｐゴシック" charset="0"/>
                <a:cs typeface="ＭＳ Ｐゴシック" charset="0"/>
              </a:rPr>
              <a:t>through Tools and Mechanisms</a:t>
            </a:r>
            <a:r>
              <a:rPr lang="en-US" sz="1800" b="1" dirty="0" smtClean="0">
                <a:solidFill>
                  <a:schemeClr val="tx2">
                    <a:lumMod val="75000"/>
                  </a:schemeClr>
                </a:solidFill>
                <a:ea typeface="ＭＳ Ｐゴシック" charset="0"/>
                <a:cs typeface="ＭＳ Ｐゴシック" charset="0"/>
              </a:rPr>
              <a:t>,</a:t>
            </a:r>
            <a:r>
              <a:rPr lang="en-US" sz="1800" dirty="0" smtClean="0">
                <a:solidFill>
                  <a:schemeClr val="tx2">
                    <a:lumMod val="75000"/>
                  </a:schemeClr>
                </a:solidFill>
                <a:ea typeface="ＭＳ Ｐゴシック" charset="0"/>
                <a:cs typeface="ＭＳ Ｐゴシック" charset="0"/>
              </a:rPr>
              <a:t> to improve </a:t>
            </a:r>
            <a:r>
              <a:rPr lang="en-US" sz="1800" dirty="0">
                <a:solidFill>
                  <a:schemeClr val="tx2">
                    <a:lumMod val="75000"/>
                  </a:schemeClr>
                </a:solidFill>
                <a:ea typeface="ＭＳ Ｐゴシック" charset="0"/>
                <a:cs typeface="ＭＳ Ｐゴシック" charset="0"/>
              </a:rPr>
              <a:t>the </a:t>
            </a:r>
            <a:r>
              <a:rPr lang="en-US" sz="1800" dirty="0" smtClean="0">
                <a:solidFill>
                  <a:schemeClr val="tx2">
                    <a:lumMod val="75000"/>
                  </a:schemeClr>
                </a:solidFill>
                <a:ea typeface="ＭＳ Ｐゴシック" charset="0"/>
                <a:cs typeface="ＭＳ Ｐゴシック" charset="0"/>
              </a:rPr>
              <a:t>way </a:t>
            </a:r>
            <a:r>
              <a:rPr lang="en-US" sz="1800" dirty="0">
                <a:solidFill>
                  <a:schemeClr val="tx2">
                    <a:lumMod val="75000"/>
                  </a:schemeClr>
                </a:solidFill>
                <a:ea typeface="ＭＳ Ｐゴシック" charset="0"/>
                <a:cs typeface="ＭＳ Ｐゴシック" charset="0"/>
              </a:rPr>
              <a:t>EHP </a:t>
            </a:r>
            <a:r>
              <a:rPr lang="en-US" sz="1800" dirty="0" smtClean="0">
                <a:solidFill>
                  <a:schemeClr val="tx2">
                    <a:lumMod val="75000"/>
                  </a:schemeClr>
                </a:solidFill>
                <a:ea typeface="ＭＳ Ｐゴシック" charset="0"/>
                <a:cs typeface="ＭＳ Ｐゴシック" charset="0"/>
              </a:rPr>
              <a:t>reviews are conducted </a:t>
            </a:r>
            <a:r>
              <a:rPr lang="en-US" sz="1800" dirty="0">
                <a:solidFill>
                  <a:schemeClr val="tx2">
                    <a:lumMod val="75000"/>
                  </a:schemeClr>
                </a:solidFill>
                <a:ea typeface="ＭＳ Ｐゴシック" charset="0"/>
                <a:cs typeface="ＭＳ Ｐゴシック" charset="0"/>
              </a:rPr>
              <a:t>for proposed disaster recovery projects. </a:t>
            </a:r>
          </a:p>
          <a:p>
            <a:pPr marL="0" indent="0">
              <a:buFont typeface="Wingdings" charset="0"/>
              <a:buNone/>
              <a:defRPr/>
            </a:pPr>
            <a:endParaRPr lang="en-US" dirty="0" smtClean="0">
              <a:solidFill>
                <a:srgbClr val="105CA4"/>
              </a:solidFill>
              <a:ea typeface="ＭＳ Ｐゴシック" charset="0"/>
              <a:cs typeface="ＭＳ Ｐゴシック" charset="0"/>
            </a:endParaRPr>
          </a:p>
        </p:txBody>
      </p:sp>
      <p:sp>
        <p:nvSpPr>
          <p:cNvPr id="47106" name="Title 1"/>
          <p:cNvSpPr>
            <a:spLocks noGrp="1"/>
          </p:cNvSpPr>
          <p:nvPr>
            <p:ph type="title"/>
          </p:nvPr>
        </p:nvSpPr>
        <p:spPr>
          <a:xfrm>
            <a:off x="0" y="0"/>
            <a:ext cx="9144000" cy="1354138"/>
          </a:xfrm>
        </p:spPr>
        <p:txBody>
          <a:bodyPr/>
          <a:lstStyle/>
          <a:p>
            <a:r>
              <a:rPr lang="en-US" sz="3200" b="1" dirty="0">
                <a:solidFill>
                  <a:schemeClr val="bg1"/>
                </a:solidFill>
                <a:latin typeface="Arial" charset="0"/>
                <a:ea typeface="ＭＳ Ｐゴシック" charset="0"/>
                <a:cs typeface="ＭＳ Ｐゴシック" charset="0"/>
              </a:rPr>
              <a:t/>
            </a:r>
            <a:br>
              <a:rPr lang="en-US" sz="3200" b="1" dirty="0">
                <a:solidFill>
                  <a:schemeClr val="bg1"/>
                </a:solidFill>
                <a:latin typeface="Arial" charset="0"/>
                <a:ea typeface="ＭＳ Ｐゴシック" charset="0"/>
                <a:cs typeface="ＭＳ Ｐゴシック" charset="0"/>
              </a:rPr>
            </a:br>
            <a:r>
              <a:rPr lang="en-US" sz="3200" b="1" dirty="0">
                <a:solidFill>
                  <a:schemeClr val="bg1"/>
                </a:solidFill>
                <a:latin typeface="Arial" charset="0"/>
                <a:ea typeface="ＭＳ Ｐゴシック" charset="0"/>
                <a:cs typeface="ＭＳ Ｐゴシック" charset="0"/>
              </a:rPr>
              <a:t>Introduction to the UFR Process </a:t>
            </a:r>
          </a:p>
        </p:txBody>
      </p:sp>
      <p:sp>
        <p:nvSpPr>
          <p:cNvPr id="44035" name="TextBox 1"/>
          <p:cNvSpPr txBox="1">
            <a:spLocks noChangeArrowheads="1"/>
          </p:cNvSpPr>
          <p:nvPr/>
        </p:nvSpPr>
        <p:spPr bwMode="auto">
          <a:xfrm>
            <a:off x="5668963" y="1758950"/>
            <a:ext cx="3246437" cy="178435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50000"/>
              </a:spcBef>
              <a:spcAft>
                <a:spcPct val="0"/>
              </a:spcAft>
              <a:defRPr sz="2200">
                <a:solidFill>
                  <a:schemeClr val="tx1"/>
                </a:solidFill>
                <a:latin typeface="Arial" charset="0"/>
                <a:ea typeface="ＭＳ Ｐゴシック" charset="0"/>
              </a:defRPr>
            </a:lvl6pPr>
            <a:lvl7pPr marL="2971800" indent="-228600" eaLnBrk="0" fontAlgn="base" hangingPunct="0">
              <a:spcBef>
                <a:spcPct val="50000"/>
              </a:spcBef>
              <a:spcAft>
                <a:spcPct val="0"/>
              </a:spcAft>
              <a:defRPr sz="2200">
                <a:solidFill>
                  <a:schemeClr val="tx1"/>
                </a:solidFill>
                <a:latin typeface="Arial" charset="0"/>
                <a:ea typeface="ＭＳ Ｐゴシック" charset="0"/>
              </a:defRPr>
            </a:lvl7pPr>
            <a:lvl8pPr marL="3429000" indent="-228600" eaLnBrk="0" fontAlgn="base" hangingPunct="0">
              <a:spcBef>
                <a:spcPct val="50000"/>
              </a:spcBef>
              <a:spcAft>
                <a:spcPct val="0"/>
              </a:spcAft>
              <a:defRPr sz="2200">
                <a:solidFill>
                  <a:schemeClr val="tx1"/>
                </a:solidFill>
                <a:latin typeface="Arial" charset="0"/>
                <a:ea typeface="ＭＳ Ｐゴシック" charset="0"/>
              </a:defRPr>
            </a:lvl8pPr>
            <a:lvl9pPr marL="3886200" indent="-228600" eaLnBrk="0" fontAlgn="base" hangingPunct="0">
              <a:spcBef>
                <a:spcPct val="50000"/>
              </a:spcBef>
              <a:spcAft>
                <a:spcPct val="0"/>
              </a:spcAft>
              <a:defRPr sz="2200">
                <a:solidFill>
                  <a:schemeClr val="tx1"/>
                </a:solidFill>
                <a:latin typeface="Arial" charset="0"/>
                <a:ea typeface="ＭＳ Ｐゴシック" charset="0"/>
              </a:defRPr>
            </a:lvl9pPr>
          </a:lstStyle>
          <a:p>
            <a:pPr algn="ctr">
              <a:defRPr/>
            </a:pPr>
            <a:r>
              <a:rPr lang="en-US" i="1" dirty="0" smtClean="0">
                <a:solidFill>
                  <a:schemeClr val="tx2">
                    <a:lumMod val="75000"/>
                  </a:schemeClr>
                </a:solidFill>
              </a:rPr>
              <a:t>The UFR Process </a:t>
            </a:r>
            <a:br>
              <a:rPr lang="en-US" i="1" dirty="0" smtClean="0">
                <a:solidFill>
                  <a:schemeClr val="tx2">
                    <a:lumMod val="75000"/>
                  </a:schemeClr>
                </a:solidFill>
              </a:rPr>
            </a:br>
            <a:r>
              <a:rPr lang="en-US" i="1" dirty="0" smtClean="0">
                <a:solidFill>
                  <a:schemeClr val="tx2">
                    <a:lumMod val="75000"/>
                  </a:schemeClr>
                </a:solidFill>
              </a:rPr>
              <a:t>does </a:t>
            </a:r>
            <a:r>
              <a:rPr lang="en-US" i="1" u="sng" dirty="0" smtClean="0">
                <a:solidFill>
                  <a:schemeClr val="tx2">
                    <a:lumMod val="75000"/>
                  </a:schemeClr>
                </a:solidFill>
              </a:rPr>
              <a:t>not</a:t>
            </a:r>
            <a:r>
              <a:rPr lang="en-US" i="1" dirty="0" smtClean="0">
                <a:solidFill>
                  <a:schemeClr val="tx2">
                    <a:lumMod val="75000"/>
                  </a:schemeClr>
                </a:solidFill>
              </a:rPr>
              <a:t> change the EHP requirements under existing federal law.  </a:t>
            </a:r>
          </a:p>
        </p:txBody>
      </p:sp>
      <p:sp>
        <p:nvSpPr>
          <p:cNvPr id="4710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50000"/>
              </a:spcBef>
              <a:spcAft>
                <a:spcPct val="0"/>
              </a:spcAft>
              <a:defRPr sz="2200">
                <a:solidFill>
                  <a:schemeClr val="tx1"/>
                </a:solidFill>
                <a:latin typeface="Arial" charset="0"/>
                <a:ea typeface="ＭＳ Ｐゴシック" charset="0"/>
              </a:defRPr>
            </a:lvl6pPr>
            <a:lvl7pPr marL="2971800" indent="-228600" eaLnBrk="0" fontAlgn="base" hangingPunct="0">
              <a:spcBef>
                <a:spcPct val="50000"/>
              </a:spcBef>
              <a:spcAft>
                <a:spcPct val="0"/>
              </a:spcAft>
              <a:defRPr sz="2200">
                <a:solidFill>
                  <a:schemeClr val="tx1"/>
                </a:solidFill>
                <a:latin typeface="Arial" charset="0"/>
                <a:ea typeface="ＭＳ Ｐゴシック" charset="0"/>
              </a:defRPr>
            </a:lvl7pPr>
            <a:lvl8pPr marL="3429000" indent="-228600" eaLnBrk="0" fontAlgn="base" hangingPunct="0">
              <a:spcBef>
                <a:spcPct val="50000"/>
              </a:spcBef>
              <a:spcAft>
                <a:spcPct val="0"/>
              </a:spcAft>
              <a:defRPr sz="2200">
                <a:solidFill>
                  <a:schemeClr val="tx1"/>
                </a:solidFill>
                <a:latin typeface="Arial" charset="0"/>
                <a:ea typeface="ＭＳ Ｐゴシック" charset="0"/>
              </a:defRPr>
            </a:lvl8pPr>
            <a:lvl9pPr marL="3886200" indent="-228600" eaLnBrk="0" fontAlgn="base" hangingPunct="0">
              <a:spcBef>
                <a:spcPct val="50000"/>
              </a:spcBef>
              <a:spcAft>
                <a:spcPct val="0"/>
              </a:spcAft>
              <a:defRPr sz="2200">
                <a:solidFill>
                  <a:schemeClr val="tx1"/>
                </a:solidFill>
                <a:latin typeface="Arial" charset="0"/>
                <a:ea typeface="ＭＳ Ｐゴシック" charset="0"/>
              </a:defRPr>
            </a:lvl9pPr>
          </a:lstStyle>
          <a:p>
            <a:fld id="{070DAAFB-1F97-364A-AB1C-0E97C6B5A7DA}" type="slidenum">
              <a:rPr lang="en-US" sz="1600">
                <a:solidFill>
                  <a:srgbClr val="002360"/>
                </a:solidFill>
              </a:rPr>
              <a:pPr/>
              <a:t>4</a:t>
            </a:fld>
            <a:endParaRPr lang="en-US" sz="1600" dirty="0">
              <a:solidFill>
                <a:srgbClr val="002360"/>
              </a:solidFill>
            </a:endParaRPr>
          </a:p>
        </p:txBody>
      </p:sp>
      <p:sp>
        <p:nvSpPr>
          <p:cNvPr id="6" name="TextBox 5"/>
          <p:cNvSpPr txBox="1"/>
          <p:nvPr/>
        </p:nvSpPr>
        <p:spPr>
          <a:xfrm>
            <a:off x="184150" y="6462713"/>
            <a:ext cx="60960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1: Introduction to the UFR</a:t>
            </a:r>
            <a:endParaRPr lang="en-US" sz="1400" dirty="0">
              <a:ea typeface="ＭＳ Ｐゴシック" charset="0"/>
              <a:cs typeface="ＭＳ Ｐゴシック" charset="0"/>
            </a:endParaRPr>
          </a:p>
        </p:txBody>
      </p:sp>
      <p:sp>
        <p:nvSpPr>
          <p:cNvPr id="7" name="TextBox 1"/>
          <p:cNvSpPr txBox="1">
            <a:spLocks noChangeArrowheads="1"/>
          </p:cNvSpPr>
          <p:nvPr/>
        </p:nvSpPr>
        <p:spPr bwMode="auto">
          <a:xfrm>
            <a:off x="5668962" y="4054049"/>
            <a:ext cx="3246437" cy="1107996"/>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50000"/>
              </a:spcBef>
              <a:spcAft>
                <a:spcPct val="0"/>
              </a:spcAft>
              <a:defRPr sz="2200">
                <a:solidFill>
                  <a:schemeClr val="tx1"/>
                </a:solidFill>
                <a:latin typeface="Arial" charset="0"/>
                <a:ea typeface="ＭＳ Ｐゴシック" charset="0"/>
              </a:defRPr>
            </a:lvl6pPr>
            <a:lvl7pPr marL="2971800" indent="-228600" eaLnBrk="0" fontAlgn="base" hangingPunct="0">
              <a:spcBef>
                <a:spcPct val="50000"/>
              </a:spcBef>
              <a:spcAft>
                <a:spcPct val="0"/>
              </a:spcAft>
              <a:defRPr sz="2200">
                <a:solidFill>
                  <a:schemeClr val="tx1"/>
                </a:solidFill>
                <a:latin typeface="Arial" charset="0"/>
                <a:ea typeface="ＭＳ Ｐゴシック" charset="0"/>
              </a:defRPr>
            </a:lvl7pPr>
            <a:lvl8pPr marL="3429000" indent="-228600" eaLnBrk="0" fontAlgn="base" hangingPunct="0">
              <a:spcBef>
                <a:spcPct val="50000"/>
              </a:spcBef>
              <a:spcAft>
                <a:spcPct val="0"/>
              </a:spcAft>
              <a:defRPr sz="2200">
                <a:solidFill>
                  <a:schemeClr val="tx1"/>
                </a:solidFill>
                <a:latin typeface="Arial" charset="0"/>
                <a:ea typeface="ＭＳ Ｐゴシック" charset="0"/>
              </a:defRPr>
            </a:lvl8pPr>
            <a:lvl9pPr marL="3886200" indent="-228600" eaLnBrk="0" fontAlgn="base" hangingPunct="0">
              <a:spcBef>
                <a:spcPct val="50000"/>
              </a:spcBef>
              <a:spcAft>
                <a:spcPct val="0"/>
              </a:spcAft>
              <a:defRPr sz="2200">
                <a:solidFill>
                  <a:schemeClr val="tx1"/>
                </a:solidFill>
                <a:latin typeface="Arial" charset="0"/>
                <a:ea typeface="ＭＳ Ｐゴシック" charset="0"/>
              </a:defRPr>
            </a:lvl9pPr>
          </a:lstStyle>
          <a:p>
            <a:pPr algn="ctr">
              <a:defRPr/>
            </a:pPr>
            <a:r>
              <a:rPr lang="en-US" i="1" dirty="0" smtClean="0">
                <a:solidFill>
                  <a:schemeClr val="tx2">
                    <a:lumMod val="75000"/>
                  </a:schemeClr>
                </a:solidFill>
              </a:rPr>
              <a:t>It </a:t>
            </a:r>
            <a:r>
              <a:rPr lang="en-US" i="1" u="sng" dirty="0" smtClean="0">
                <a:solidFill>
                  <a:schemeClr val="tx2">
                    <a:lumMod val="75000"/>
                  </a:schemeClr>
                </a:solidFill>
              </a:rPr>
              <a:t>does</a:t>
            </a:r>
            <a:r>
              <a:rPr lang="en-US" i="1" dirty="0" smtClean="0">
                <a:solidFill>
                  <a:schemeClr val="tx2">
                    <a:lumMod val="75000"/>
                  </a:schemeClr>
                </a:solidFill>
              </a:rPr>
              <a:t> accelerate processes and dispute resolution</a:t>
            </a:r>
          </a:p>
        </p:txBody>
      </p:sp>
    </p:spTree>
    <p:extLst>
      <p:ext uri="{BB962C8B-B14F-4D97-AF65-F5344CB8AC3E}">
        <p14:creationId xmlns:p14="http://schemas.microsoft.com/office/powerpoint/2010/main" val="32853553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354138"/>
          </a:xfrm>
        </p:spPr>
        <p:txBody>
          <a:bodyPr/>
          <a:lstStyle/>
          <a:p>
            <a:r>
              <a:rPr lang="en-US" altLang="en-US" sz="3200" b="1" dirty="0" smtClean="0">
                <a:solidFill>
                  <a:schemeClr val="bg1"/>
                </a:solidFill>
                <a:ea typeface="ＭＳ Ｐゴシック" pitchFamily="34" charset="-128"/>
              </a:rPr>
              <a:t>Memorandum of Understanding (MOU)  Establishing the UFR Process, July 2014</a:t>
            </a:r>
          </a:p>
        </p:txBody>
      </p:sp>
      <p:sp>
        <p:nvSpPr>
          <p:cNvPr id="33795" name="TextBox 2" title="Part 1: Introduction to the UFR"/>
          <p:cNvSpPr txBox="1">
            <a:spLocks noChangeArrowheads="1"/>
          </p:cNvSpPr>
          <p:nvPr/>
        </p:nvSpPr>
        <p:spPr bwMode="auto">
          <a:xfrm>
            <a:off x="304800" y="5880100"/>
            <a:ext cx="47625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buFont typeface="Wingdings" pitchFamily="2" charset="2"/>
              <a:buChar char="§"/>
              <a:defRPr sz="2000">
                <a:solidFill>
                  <a:srgbClr val="002360"/>
                </a:solidFill>
                <a:latin typeface="Arial" charset="0"/>
                <a:ea typeface="ＭＳ Ｐゴシック" pitchFamily="34" charset="-128"/>
              </a:defRPr>
            </a:lvl1pPr>
            <a:lvl2pPr marL="742950" indent="-285750" eaLnBrk="0" hangingPunct="0">
              <a:spcBef>
                <a:spcPct val="30000"/>
              </a:spcBef>
              <a:buFont typeface="Wingdings" pitchFamily="2" charset="2"/>
              <a:buChar char="§"/>
              <a:defRPr sz="2000">
                <a:solidFill>
                  <a:srgbClr val="002360"/>
                </a:solidFill>
                <a:latin typeface="Arial" charset="0"/>
                <a:ea typeface="ＭＳ Ｐゴシック" pitchFamily="34" charset="-128"/>
              </a:defRPr>
            </a:lvl2pPr>
            <a:lvl3pPr marL="1143000" indent="-228600" eaLnBrk="0" hangingPunct="0">
              <a:spcBef>
                <a:spcPct val="30000"/>
              </a:spcBef>
              <a:buFont typeface="Wingdings" pitchFamily="2" charset="2"/>
              <a:buChar char="§"/>
              <a:defRPr sz="2000">
                <a:solidFill>
                  <a:srgbClr val="002360"/>
                </a:solidFill>
                <a:latin typeface="Arial" charset="0"/>
                <a:ea typeface="ＭＳ Ｐゴシック" pitchFamily="34" charset="-128"/>
              </a:defRPr>
            </a:lvl3pPr>
            <a:lvl4pPr marL="1600200" indent="-228600" eaLnBrk="0" hangingPunct="0">
              <a:spcBef>
                <a:spcPct val="30000"/>
              </a:spcBef>
              <a:buFont typeface="Wingdings" pitchFamily="2" charset="2"/>
              <a:buChar char="§"/>
              <a:defRPr sz="2000">
                <a:solidFill>
                  <a:srgbClr val="002360"/>
                </a:solidFill>
                <a:latin typeface="Arial" charset="0"/>
                <a:ea typeface="ＭＳ Ｐゴシック" pitchFamily="34" charset="-128"/>
              </a:defRPr>
            </a:lvl4pPr>
            <a:lvl5pPr marL="2057400" indent="-228600" eaLnBrk="0" hangingPunct="0">
              <a:spcBef>
                <a:spcPct val="30000"/>
              </a:spcBef>
              <a:buFont typeface="Wingdings" pitchFamily="2" charset="2"/>
              <a:buChar char="§"/>
              <a:defRPr sz="2000">
                <a:solidFill>
                  <a:srgbClr val="002360"/>
                </a:solidFill>
                <a:latin typeface="Arial" charset="0"/>
                <a:ea typeface="ＭＳ Ｐゴシック" pitchFamily="34" charset="-128"/>
              </a:defRPr>
            </a:lvl5pPr>
            <a:lvl6pPr marL="25146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6pPr>
            <a:lvl7pPr marL="29718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7pPr>
            <a:lvl8pPr marL="34290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8pPr>
            <a:lvl9pPr marL="3886200" indent="-228600" eaLnBrk="0" fontAlgn="base" hangingPunct="0">
              <a:spcBef>
                <a:spcPct val="30000"/>
              </a:spcBef>
              <a:spcAft>
                <a:spcPct val="0"/>
              </a:spcAft>
              <a:buFont typeface="Wingdings" pitchFamily="2" charset="2"/>
              <a:buChar char="§"/>
              <a:defRPr sz="2000">
                <a:solidFill>
                  <a:srgbClr val="002360"/>
                </a:solidFill>
                <a:latin typeface="Arial" charset="0"/>
                <a:ea typeface="ＭＳ Ｐゴシック" pitchFamily="34" charset="-128"/>
              </a:defRPr>
            </a:lvl9pPr>
          </a:lstStyle>
          <a:p>
            <a:pPr>
              <a:spcBef>
                <a:spcPct val="50000"/>
              </a:spcBef>
              <a:buFontTx/>
              <a:buNone/>
            </a:pPr>
            <a:endParaRPr lang="en-US" altLang="en-US" sz="5400">
              <a:solidFill>
                <a:schemeClr val="bg1"/>
              </a:solidFill>
              <a:cs typeface="Arial" charset="0"/>
            </a:endParaRPr>
          </a:p>
        </p:txBody>
      </p:sp>
      <p:pic>
        <p:nvPicPr>
          <p:cNvPr id="33796" name="Picture 7" title="Agency Seal for Advisory Council on Historic Preserv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838" y="4929188"/>
            <a:ext cx="94138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title="Agency Seal for Department of Homeland Secur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150" y="1955800"/>
            <a:ext cx="16097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title="Agency Seal for Department of the Army (Civil Work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9225" y="4987925"/>
            <a:ext cx="13303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title="Agency Seal for Department of Commerc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19625" y="5037138"/>
            <a:ext cx="130016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2" title="Agency Seal for Department of Energy"/>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9938" y="1987550"/>
            <a:ext cx="14525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3" title="Agency Seal for Department of Transportation"/>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35363" y="3551238"/>
            <a:ext cx="1336675"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4" title="Agency Seal for Environmental Protection Agency"/>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75313" y="3602038"/>
            <a:ext cx="126206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5" title="Agency Seal for the US Department of Housing &amp; Urban Development"/>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77925" y="3517900"/>
            <a:ext cx="15494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6" title="Agency Seal for US Department of Agriculture"/>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8788" y="5343525"/>
            <a:ext cx="1401762"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8" title="Agency Seal for Department of Interior "/>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75" y="1987550"/>
            <a:ext cx="14605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807" name="Object 2" title="Agency Seal for the Council on Environmental Quality"/>
          <p:cNvGraphicFramePr>
            <a:graphicFrameLocks noChangeAspect="1"/>
          </p:cNvGraphicFramePr>
          <p:nvPr>
            <p:extLst>
              <p:ext uri="{D42A27DB-BD31-4B8C-83A1-F6EECF244321}">
                <p14:modId xmlns:p14="http://schemas.microsoft.com/office/powerpoint/2010/main" val="2313758785"/>
              </p:ext>
            </p:extLst>
          </p:nvPr>
        </p:nvGraphicFramePr>
        <p:xfrm>
          <a:off x="7072313" y="1998663"/>
          <a:ext cx="1493837" cy="1493837"/>
        </p:xfrm>
        <a:graphic>
          <a:graphicData uri="http://schemas.openxmlformats.org/presentationml/2006/ole">
            <mc:AlternateContent xmlns:mc="http://schemas.openxmlformats.org/markup-compatibility/2006">
              <mc:Choice xmlns:v="urn:schemas-microsoft-com:vml" Requires="v">
                <p:oleObj spid="_x0000_s1136" r:id="rId14" imgW="4403810" imgH="4403810" progId="MSPhotoEd.3">
                  <p:embed/>
                </p:oleObj>
              </mc:Choice>
              <mc:Fallback>
                <p:oleObj r:id="rId14" imgW="4403810" imgH="4403810"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2313" y="1998663"/>
                        <a:ext cx="149383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8" name="Slide Number Placeholder 1"/>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200">
                <a:solidFill>
                  <a:schemeClr val="tx1"/>
                </a:solidFill>
                <a:latin typeface="Arial" charset="0"/>
                <a:ea typeface="ＭＳ Ｐゴシック" pitchFamily="34" charset="-128"/>
              </a:defRPr>
            </a:lvl1pPr>
            <a:lvl2pPr marL="742950" indent="-285750" eaLnBrk="0" hangingPunct="0">
              <a:spcBef>
                <a:spcPct val="50000"/>
              </a:spcBef>
              <a:defRPr sz="2200">
                <a:solidFill>
                  <a:schemeClr val="tx1"/>
                </a:solidFill>
                <a:latin typeface="Arial" charset="0"/>
                <a:ea typeface="ＭＳ Ｐゴシック" pitchFamily="34" charset="-128"/>
              </a:defRPr>
            </a:lvl2pPr>
            <a:lvl3pPr marL="1143000" indent="-228600" eaLnBrk="0" hangingPunct="0">
              <a:spcBef>
                <a:spcPct val="50000"/>
              </a:spcBef>
              <a:defRPr sz="2200">
                <a:solidFill>
                  <a:schemeClr val="tx1"/>
                </a:solidFill>
                <a:latin typeface="Arial" charset="0"/>
                <a:ea typeface="ＭＳ Ｐゴシック" pitchFamily="34" charset="-128"/>
              </a:defRPr>
            </a:lvl3pPr>
            <a:lvl4pPr marL="1600200" indent="-228600" eaLnBrk="0" hangingPunct="0">
              <a:spcBef>
                <a:spcPct val="50000"/>
              </a:spcBef>
              <a:defRPr sz="2200">
                <a:solidFill>
                  <a:schemeClr val="tx1"/>
                </a:solidFill>
                <a:latin typeface="Arial" charset="0"/>
                <a:ea typeface="ＭＳ Ｐゴシック" pitchFamily="34" charset="-128"/>
              </a:defRPr>
            </a:lvl4pPr>
            <a:lvl5pPr marL="2057400" indent="-228600" eaLnBrk="0" hangingPunct="0">
              <a:spcBef>
                <a:spcPct val="50000"/>
              </a:spcBef>
              <a:defRPr sz="22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67F195EF-ED13-4B61-988F-6E81B32E2544}" type="slidenum">
              <a:rPr lang="en-US" altLang="en-US" sz="1600" smtClean="0">
                <a:solidFill>
                  <a:srgbClr val="002360"/>
                </a:solidFill>
              </a:rPr>
              <a:pPr>
                <a:spcBef>
                  <a:spcPct val="0"/>
                </a:spcBef>
                <a:defRPr/>
              </a:pPr>
              <a:t>5</a:t>
            </a:fld>
            <a:endParaRPr lang="en-US" altLang="en-US" sz="1600" smtClean="0">
              <a:solidFill>
                <a:srgbClr val="002360"/>
              </a:solidFill>
            </a:endParaRPr>
          </a:p>
        </p:txBody>
      </p:sp>
      <p:sp>
        <p:nvSpPr>
          <p:cNvPr id="17" name="TextBox 16"/>
          <p:cNvSpPr txBox="1"/>
          <p:nvPr/>
        </p:nvSpPr>
        <p:spPr>
          <a:xfrm>
            <a:off x="184150" y="6462713"/>
            <a:ext cx="60960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1: Introduction to the UFR</a:t>
            </a:r>
            <a:endParaRPr lang="en-US" sz="1400" dirty="0">
              <a:ea typeface="ＭＳ Ｐゴシック" charset="0"/>
              <a:cs typeface="ＭＳ Ｐゴシック" charset="0"/>
            </a:endParaRPr>
          </a:p>
        </p:txBody>
      </p:sp>
    </p:spTree>
    <p:extLst>
      <p:ext uri="{BB962C8B-B14F-4D97-AF65-F5344CB8AC3E}">
        <p14:creationId xmlns:p14="http://schemas.microsoft.com/office/powerpoint/2010/main" val="5403712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0"/>
          </p:nvPr>
        </p:nvSpPr>
        <p:spPr>
          <a:xfrm>
            <a:off x="5829300" y="6450013"/>
            <a:ext cx="2933700" cy="33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2200">
                <a:solidFill>
                  <a:schemeClr val="tx1"/>
                </a:solidFill>
                <a:latin typeface="Arial" charset="0"/>
                <a:ea typeface="ＭＳ Ｐゴシック" pitchFamily="34" charset="-128"/>
              </a:defRPr>
            </a:lvl9pPr>
          </a:lstStyle>
          <a:p>
            <a:fld id="{16ECBA86-74FF-45CE-8605-069013642E34}" type="slidenum">
              <a:rPr lang="en-US" altLang="en-US" sz="1600">
                <a:solidFill>
                  <a:srgbClr val="002360"/>
                </a:solidFill>
              </a:rPr>
              <a:pPr/>
              <a:t>6</a:t>
            </a:fld>
            <a:endParaRPr lang="en-US" altLang="en-US" sz="1600">
              <a:solidFill>
                <a:srgbClr val="002360"/>
              </a:solidFill>
            </a:endParaRPr>
          </a:p>
        </p:txBody>
      </p:sp>
      <p:sp>
        <p:nvSpPr>
          <p:cNvPr id="34819" name="Title 17"/>
          <p:cNvSpPr>
            <a:spLocks noGrp="1"/>
          </p:cNvSpPr>
          <p:nvPr>
            <p:ph type="title"/>
          </p:nvPr>
        </p:nvSpPr>
        <p:spPr>
          <a:xfrm>
            <a:off x="0" y="292100"/>
            <a:ext cx="9144000" cy="1077913"/>
          </a:xfrm>
        </p:spPr>
        <p:txBody>
          <a:bodyPr/>
          <a:lstStyle/>
          <a:p>
            <a:r>
              <a:rPr lang="en-US" altLang="en-US" sz="3200" b="1" dirty="0" smtClean="0">
                <a:solidFill>
                  <a:srgbClr val="FFFFFF"/>
                </a:solidFill>
                <a:ea typeface="ＭＳ Ｐゴシック" pitchFamily="34" charset="-128"/>
              </a:rPr>
              <a:t>Tools and Mechanisms of the UFR Process</a:t>
            </a:r>
          </a:p>
        </p:txBody>
      </p:sp>
      <p:graphicFrame>
        <p:nvGraphicFramePr>
          <p:cNvPr id="10" name="Table 9" title="Tools &amp; Mechanisms of the UFR Process"/>
          <p:cNvGraphicFramePr>
            <a:graphicFrameLocks noGrp="1"/>
          </p:cNvGraphicFramePr>
          <p:nvPr>
            <p:extLst>
              <p:ext uri="{D42A27DB-BD31-4B8C-83A1-F6EECF244321}">
                <p14:modId xmlns:p14="http://schemas.microsoft.com/office/powerpoint/2010/main" val="1463255965"/>
              </p:ext>
            </p:extLst>
          </p:nvPr>
        </p:nvGraphicFramePr>
        <p:xfrm>
          <a:off x="12700" y="1217212"/>
          <a:ext cx="9131300" cy="4764447"/>
        </p:xfrm>
        <a:graphic>
          <a:graphicData uri="http://schemas.openxmlformats.org/drawingml/2006/table">
            <a:tbl>
              <a:tblPr firstRow="1" bandRow="1">
                <a:tableStyleId>{3C2FFA5D-87B4-456A-9821-1D502468CF0F}</a:tableStyleId>
              </a:tblPr>
              <a:tblGrid>
                <a:gridCol w="4421716"/>
                <a:gridCol w="4709584"/>
              </a:tblGrid>
              <a:tr h="389261">
                <a:tc gridSpan="2">
                  <a:txBody>
                    <a:bodyPr/>
                    <a:lstStyle/>
                    <a:p>
                      <a:pPr algn="ctr"/>
                      <a:r>
                        <a:rPr lang="en-US" sz="1800" dirty="0" smtClean="0">
                          <a:latin typeface="Calibri"/>
                          <a:cs typeface="Calibri"/>
                        </a:rPr>
                        <a:t>Tools and Mechanisms</a:t>
                      </a:r>
                      <a:r>
                        <a:rPr lang="en-US" sz="1800" baseline="0" dirty="0" smtClean="0">
                          <a:latin typeface="Calibri"/>
                          <a:cs typeface="Calibri"/>
                        </a:rPr>
                        <a:t> of the UFR Process</a:t>
                      </a:r>
                      <a:endParaRPr lang="en-US" sz="1800" dirty="0">
                        <a:latin typeface="Calibri"/>
                        <a:cs typeface="Calibri"/>
                      </a:endParaRPr>
                    </a:p>
                  </a:txBody>
                  <a:tcPr/>
                </a:tc>
                <a:tc hMerge="1">
                  <a:txBody>
                    <a:bodyPr/>
                    <a:lstStyle/>
                    <a:p>
                      <a:endParaRPr lang="en-US" dirty="0"/>
                    </a:p>
                  </a:txBody>
                  <a:tcPr/>
                </a:tc>
              </a:tr>
              <a:tr h="7278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17375E"/>
                          </a:solidFill>
                          <a:latin typeface="Calibri"/>
                          <a:ea typeface="ＭＳ Ｐゴシック" charset="0"/>
                          <a:cs typeface="Calibri"/>
                        </a:rPr>
                        <a:t>Data Sharing Agreement Content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7375E"/>
                          </a:solidFill>
                          <a:latin typeface="Calibri"/>
                          <a:ea typeface="ＭＳ Ｐゴシック" charset="0"/>
                          <a:cs typeface="Calibri"/>
                        </a:rPr>
                        <a:t>Memorandum of Understanding Establishing the Unified Federal EHP Review Process</a:t>
                      </a:r>
                    </a:p>
                  </a:txBody>
                  <a:tcPr/>
                </a:tc>
              </a:tr>
              <a:tr h="6718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7375E"/>
                          </a:solidFill>
                          <a:latin typeface="Calibri"/>
                          <a:ea typeface="ＭＳ Ｐゴシック" charset="0"/>
                          <a:cs typeface="Calibri"/>
                        </a:rPr>
                        <a:t>Data Standards List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7375E"/>
                          </a:solidFill>
                          <a:latin typeface="Calibri"/>
                          <a:ea typeface="ＭＳ Ｐゴシック" charset="0"/>
                          <a:cs typeface="Calibri"/>
                        </a:rPr>
                        <a:t>Template Environmental Checklist for FEMA and HUD</a:t>
                      </a:r>
                    </a:p>
                  </a:txBody>
                  <a:tcPr/>
                </a:tc>
              </a:tr>
              <a:tr h="959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7375E"/>
                          </a:solidFill>
                          <a:latin typeface="Calibri"/>
                          <a:ea typeface="ＭＳ Ｐゴシック" charset="0"/>
                          <a:cs typeface="Calibri"/>
                        </a:rPr>
                        <a:t>Disaster-Specific Memorandum of Understanding Template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17375E"/>
                          </a:solidFill>
                          <a:latin typeface="Calibri"/>
                          <a:ea typeface="ＭＳ Ｐゴシック" charset="0"/>
                          <a:cs typeface="Calibri"/>
                        </a:rPr>
                        <a:t>Training for Recovery Leadership and UFR Advisors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rgbClr val="17375E"/>
                        </a:solidFill>
                        <a:latin typeface="Calibri"/>
                        <a:ea typeface="ＭＳ Ｐゴシック" charset="0"/>
                        <a:cs typeface="Calibri"/>
                      </a:endParaRPr>
                    </a:p>
                  </a:txBody>
                  <a:tcPr/>
                </a:tc>
              </a:tr>
              <a:tr h="6718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7375E"/>
                          </a:solidFill>
                          <a:latin typeface="Calibri"/>
                          <a:ea typeface="ＭＳ Ｐゴシック" charset="0"/>
                          <a:cs typeface="Calibri"/>
                        </a:rPr>
                        <a:t>EHP Agency Point of Contact List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7375E"/>
                          </a:solidFill>
                          <a:latin typeface="Calibri"/>
                          <a:ea typeface="ＭＳ Ｐゴシック" charset="0"/>
                          <a:cs typeface="Calibri"/>
                        </a:rPr>
                        <a:t>FEMA Prototype Programmatic Agreement (PPA) for Section 106 of the NHPA </a:t>
                      </a:r>
                    </a:p>
                  </a:txBody>
                  <a:tcPr/>
                </a:tc>
              </a:tr>
              <a:tr h="6718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7375E"/>
                          </a:solidFill>
                          <a:latin typeface="Calibri"/>
                          <a:ea typeface="ＭＳ Ｐゴシック" charset="0"/>
                          <a:cs typeface="Calibri"/>
                        </a:rPr>
                        <a:t>EHP Guidance for Federal Disaster Recovery Assistance </a:t>
                      </a:r>
                      <a:r>
                        <a:rPr lang="en-US" sz="1800" dirty="0" smtClean="0">
                          <a:solidFill>
                            <a:srgbClr val="17375E"/>
                          </a:solidFill>
                          <a:latin typeface="Calibri"/>
                          <a:ea typeface="ＭＳ Ｐゴシック" charset="0"/>
                          <a:cs typeface="Calibri"/>
                        </a:rPr>
                        <a:t>Applicants</a:t>
                      </a:r>
                      <a:endParaRPr lang="en-US" sz="1800" dirty="0" smtClean="0">
                        <a:solidFill>
                          <a:srgbClr val="17375E"/>
                        </a:solidFill>
                        <a:latin typeface="Calibri"/>
                        <a:ea typeface="ＭＳ Ｐゴシック" charset="0"/>
                        <a:cs typeface="Calibri"/>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7375E"/>
                          </a:solidFill>
                          <a:latin typeface="Calibri"/>
                          <a:ea typeface="ＭＳ Ｐゴシック" charset="0"/>
                          <a:cs typeface="Calibri"/>
                        </a:rPr>
                        <a:t>Disaster-Specific</a:t>
                      </a:r>
                      <a:r>
                        <a:rPr lang="en-US" sz="1800" baseline="0" dirty="0" smtClean="0">
                          <a:solidFill>
                            <a:srgbClr val="17375E"/>
                          </a:solidFill>
                          <a:latin typeface="Calibri"/>
                          <a:ea typeface="ＭＳ Ｐゴシック" charset="0"/>
                          <a:cs typeface="Calibri"/>
                        </a:rPr>
                        <a:t> </a:t>
                      </a:r>
                      <a:r>
                        <a:rPr lang="en-US" sz="1800" dirty="0" smtClean="0">
                          <a:solidFill>
                            <a:srgbClr val="17375E"/>
                          </a:solidFill>
                          <a:latin typeface="Calibri"/>
                          <a:ea typeface="ＭＳ Ｐゴシック" charset="0"/>
                          <a:cs typeface="Calibri"/>
                        </a:rPr>
                        <a:t>Best Practice Documents</a:t>
                      </a:r>
                      <a:endParaRPr lang="en-US" sz="1800" dirty="0" smtClean="0">
                        <a:solidFill>
                          <a:srgbClr val="17375E"/>
                        </a:solidFill>
                        <a:latin typeface="Calibri"/>
                        <a:ea typeface="ＭＳ Ｐゴシック" charset="0"/>
                        <a:cs typeface="Calibri"/>
                      </a:endParaRPr>
                    </a:p>
                  </a:txBody>
                  <a:tcPr/>
                </a:tc>
              </a:tr>
              <a:tr h="6718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17375E"/>
                          </a:solidFill>
                          <a:latin typeface="Calibri"/>
                          <a:ea typeface="ＭＳ Ｐゴシック" charset="0"/>
                          <a:cs typeface="Calibri"/>
                        </a:rPr>
                        <a:t>IT Resources List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rgbClr val="17375E"/>
                        </a:solidFill>
                        <a:latin typeface="Calibri"/>
                        <a:ea typeface="ＭＳ Ｐゴシック" charset="0"/>
                        <a:cs typeface="Calibri"/>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17375E"/>
                          </a:solidFill>
                          <a:latin typeface="Calibri"/>
                          <a:ea typeface="ＭＳ Ｐゴシック" charset="0"/>
                          <a:cs typeface="Calibri"/>
                        </a:rPr>
                        <a:t>UFR Webpage</a:t>
                      </a:r>
                      <a:endParaRPr lang="en-US" sz="1800" dirty="0" smtClean="0">
                        <a:solidFill>
                          <a:srgbClr val="17375E"/>
                        </a:solidFill>
                        <a:latin typeface="Calibri"/>
                        <a:ea typeface="ＭＳ Ｐゴシック" charset="0"/>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rgbClr val="17375E"/>
                        </a:solidFill>
                        <a:latin typeface="Calibri"/>
                        <a:ea typeface="ＭＳ Ｐゴシック" charset="0"/>
                        <a:cs typeface="Calibri"/>
                      </a:endParaRPr>
                    </a:p>
                  </a:txBody>
                  <a:tcPr/>
                </a:tc>
              </a:tr>
            </a:tbl>
          </a:graphicData>
        </a:graphic>
      </p:graphicFrame>
      <p:sp>
        <p:nvSpPr>
          <p:cNvPr id="7" name="TextBox 6"/>
          <p:cNvSpPr txBox="1"/>
          <p:nvPr/>
        </p:nvSpPr>
        <p:spPr>
          <a:xfrm>
            <a:off x="184150" y="6462713"/>
            <a:ext cx="60960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1: Introduction to the UFR</a:t>
            </a:r>
            <a:endParaRPr lang="en-US" sz="1400" dirty="0">
              <a:ea typeface="ＭＳ Ｐゴシック" charset="0"/>
              <a:cs typeface="ＭＳ Ｐゴシック" charset="0"/>
            </a:endParaRPr>
          </a:p>
        </p:txBody>
      </p:sp>
    </p:spTree>
    <p:extLst>
      <p:ext uri="{BB962C8B-B14F-4D97-AF65-F5344CB8AC3E}">
        <p14:creationId xmlns:p14="http://schemas.microsoft.com/office/powerpoint/2010/main" val="3565375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1343025"/>
          </a:xfrm>
        </p:spPr>
        <p:txBody>
          <a:bodyPr/>
          <a:lstStyle/>
          <a:p>
            <a:r>
              <a:rPr lang="en-US" altLang="en-US" sz="3200" b="1" smtClean="0">
                <a:solidFill>
                  <a:schemeClr val="bg1"/>
                </a:solidFill>
                <a:ea typeface="ＭＳ Ｐゴシック" pitchFamily="34" charset="-128"/>
              </a:rPr>
              <a:t/>
            </a:r>
            <a:br>
              <a:rPr lang="en-US" altLang="en-US" sz="3200" b="1" smtClean="0">
                <a:solidFill>
                  <a:schemeClr val="bg1"/>
                </a:solidFill>
                <a:ea typeface="ＭＳ Ｐゴシック" pitchFamily="34" charset="-128"/>
              </a:rPr>
            </a:br>
            <a:r>
              <a:rPr lang="en-US" altLang="en-US" sz="3200" b="1" smtClean="0">
                <a:solidFill>
                  <a:schemeClr val="bg1"/>
                </a:solidFill>
                <a:ea typeface="ＭＳ Ｐゴシック" pitchFamily="34" charset="-128"/>
              </a:rPr>
              <a:t>How Can the UFR Process Assist You?</a:t>
            </a:r>
          </a:p>
        </p:txBody>
      </p:sp>
      <p:graphicFrame>
        <p:nvGraphicFramePr>
          <p:cNvPr id="6" name="Table 5" title="How the UFR Process can assist you"/>
          <p:cNvGraphicFramePr>
            <a:graphicFrameLocks noGrp="1"/>
          </p:cNvGraphicFramePr>
          <p:nvPr>
            <p:extLst>
              <p:ext uri="{D42A27DB-BD31-4B8C-83A1-F6EECF244321}">
                <p14:modId xmlns:p14="http://schemas.microsoft.com/office/powerpoint/2010/main" val="1660776898"/>
              </p:ext>
            </p:extLst>
          </p:nvPr>
        </p:nvGraphicFramePr>
        <p:xfrm>
          <a:off x="33338" y="1355725"/>
          <a:ext cx="4305300" cy="4808538"/>
        </p:xfrm>
        <a:graphic>
          <a:graphicData uri="http://schemas.openxmlformats.org/drawingml/2006/table">
            <a:tbl>
              <a:tblPr firstRow="1" bandRow="1">
                <a:tableStyleId>{93296810-A885-4BE3-A3E7-6D5BEEA58F35}</a:tableStyleId>
              </a:tblPr>
              <a:tblGrid>
                <a:gridCol w="4305300"/>
              </a:tblGrid>
              <a:tr h="5159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latin typeface="Calibri"/>
                          <a:cs typeface="Calibri"/>
                        </a:rPr>
                        <a:t>UFR Process can</a:t>
                      </a:r>
                      <a:r>
                        <a:rPr lang="en-US" sz="2400" b="1" baseline="0" dirty="0" smtClean="0">
                          <a:latin typeface="Calibri"/>
                          <a:cs typeface="Calibri"/>
                        </a:rPr>
                        <a:t> assist you to</a:t>
                      </a:r>
                      <a:r>
                        <a:rPr lang="en-US" sz="2400" b="1" dirty="0" smtClean="0">
                          <a:latin typeface="Calibri"/>
                          <a:cs typeface="Calibri"/>
                        </a:rPr>
                        <a:t>:</a:t>
                      </a:r>
                    </a:p>
                  </a:txBody>
                  <a:tcPr marL="91442" marR="91442" marT="45705" marB="45705"/>
                </a:tc>
              </a:tr>
              <a:tr h="1125486">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smtClean="0">
                          <a:solidFill>
                            <a:srgbClr val="17375E"/>
                          </a:solidFill>
                          <a:latin typeface="Calibri"/>
                          <a:cs typeface="Calibri"/>
                        </a:rPr>
                        <a:t>Create opportunities for greater coordination across agencies to expedite EHP requirements. </a:t>
                      </a:r>
                    </a:p>
                  </a:txBody>
                  <a:tcPr marL="91442" marR="91442" marT="45705" marB="45705"/>
                </a:tc>
              </a:tr>
              <a:tr h="1066799">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smtClean="0">
                          <a:solidFill>
                            <a:srgbClr val="17375E"/>
                          </a:solidFill>
                          <a:latin typeface="Calibri"/>
                          <a:cs typeface="Calibri"/>
                        </a:rPr>
                        <a:t>Strive to reduce duplication of information provided by applicants</a:t>
                      </a:r>
                      <a:r>
                        <a:rPr lang="en-US" sz="1800" b="0" baseline="0" dirty="0" smtClean="0">
                          <a:solidFill>
                            <a:srgbClr val="17375E"/>
                          </a:solidFill>
                          <a:latin typeface="Calibri"/>
                          <a:cs typeface="Calibri"/>
                        </a:rPr>
                        <a:t> working with multiple agencies. </a:t>
                      </a:r>
                      <a:endParaRPr lang="en-US" sz="1800" b="0" dirty="0" smtClean="0">
                        <a:solidFill>
                          <a:srgbClr val="17375E"/>
                        </a:solidFill>
                        <a:latin typeface="Calibri"/>
                        <a:cs typeface="Calibri"/>
                      </a:endParaRPr>
                    </a:p>
                  </a:txBody>
                  <a:tcPr marL="91442" marR="91442" marT="45705" marB="45705"/>
                </a:tc>
              </a:tr>
              <a:tr h="1089820">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smtClean="0">
                          <a:solidFill>
                            <a:srgbClr val="17375E"/>
                          </a:solidFill>
                          <a:latin typeface="Calibri"/>
                          <a:cs typeface="Calibri"/>
                        </a:rPr>
                        <a:t>Leverage existing and develop new interagency agreements, such as MOUs and programmatic agreements.</a:t>
                      </a:r>
                      <a:r>
                        <a:rPr lang="en-US" sz="1800" b="0" baseline="0" dirty="0" smtClean="0">
                          <a:solidFill>
                            <a:srgbClr val="17375E"/>
                          </a:solidFill>
                          <a:latin typeface="Calibri"/>
                          <a:cs typeface="Calibri"/>
                        </a:rPr>
                        <a:t> </a:t>
                      </a:r>
                    </a:p>
                  </a:txBody>
                  <a:tcPr marL="91442" marR="91442" marT="45705" marB="45705"/>
                </a:tc>
              </a:tr>
              <a:tr h="1010445">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smtClean="0">
                          <a:solidFill>
                            <a:srgbClr val="17375E"/>
                          </a:solidFill>
                          <a:latin typeface="Calibri"/>
                          <a:ea typeface="+mn-ea"/>
                          <a:cs typeface="Calibri"/>
                        </a:rPr>
                        <a:t>Align review processes and prepare joint reviews</a:t>
                      </a:r>
                      <a:r>
                        <a:rPr lang="en-US" sz="1800" kern="1200" baseline="0" dirty="0" smtClean="0">
                          <a:solidFill>
                            <a:srgbClr val="17375E"/>
                          </a:solidFill>
                          <a:latin typeface="Calibri"/>
                          <a:ea typeface="+mn-ea"/>
                          <a:cs typeface="Calibri"/>
                        </a:rPr>
                        <a:t> </a:t>
                      </a:r>
                      <a:r>
                        <a:rPr lang="en-US" sz="1800" kern="1200" dirty="0" smtClean="0">
                          <a:solidFill>
                            <a:srgbClr val="17375E"/>
                          </a:solidFill>
                          <a:latin typeface="Calibri"/>
                          <a:ea typeface="+mn-ea"/>
                          <a:cs typeface="Calibri"/>
                        </a:rPr>
                        <a:t>with other agencies to satisfy one or more EHP requirements.</a:t>
                      </a:r>
                      <a:endParaRPr lang="en-US" sz="1800" b="0" baseline="0" dirty="0" smtClean="0">
                        <a:solidFill>
                          <a:srgbClr val="17375E"/>
                        </a:solidFill>
                        <a:latin typeface="Calibri"/>
                        <a:cs typeface="Calibri"/>
                      </a:endParaRPr>
                    </a:p>
                  </a:txBody>
                  <a:tcPr marL="91442" marR="91442" marT="45705" marB="45705"/>
                </a:tc>
              </a:tr>
            </a:tbl>
          </a:graphicData>
        </a:graphic>
      </p:graphicFrame>
      <p:graphicFrame>
        <p:nvGraphicFramePr>
          <p:cNvPr id="7" name="Table 6" title="What the UFR Process is not intended to do"/>
          <p:cNvGraphicFramePr>
            <a:graphicFrameLocks noGrp="1"/>
          </p:cNvGraphicFramePr>
          <p:nvPr>
            <p:extLst>
              <p:ext uri="{D42A27DB-BD31-4B8C-83A1-F6EECF244321}">
                <p14:modId xmlns:p14="http://schemas.microsoft.com/office/powerpoint/2010/main" val="1716341061"/>
              </p:ext>
            </p:extLst>
          </p:nvPr>
        </p:nvGraphicFramePr>
        <p:xfrm>
          <a:off x="4405313" y="1347788"/>
          <a:ext cx="4718050" cy="4814888"/>
        </p:xfrm>
        <a:graphic>
          <a:graphicData uri="http://schemas.openxmlformats.org/drawingml/2006/table">
            <a:tbl>
              <a:tblPr firstRow="1" bandRow="1">
                <a:tableStyleId>{5C22544A-7EE6-4342-B048-85BDC9FD1C3A}</a:tableStyleId>
              </a:tblPr>
              <a:tblGrid>
                <a:gridCol w="4718050"/>
              </a:tblGrid>
              <a:tr h="5191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latin typeface="Calibri"/>
                          <a:cs typeface="Calibri"/>
                        </a:rPr>
                        <a:t>UFR Process</a:t>
                      </a:r>
                      <a:r>
                        <a:rPr lang="en-US" sz="2400" b="1" baseline="0" dirty="0" smtClean="0">
                          <a:latin typeface="Calibri"/>
                          <a:cs typeface="Calibri"/>
                        </a:rPr>
                        <a:t> is not intended to</a:t>
                      </a:r>
                      <a:r>
                        <a:rPr lang="en-US" sz="2400" b="1" dirty="0" smtClean="0">
                          <a:latin typeface="Calibri"/>
                          <a:cs typeface="Calibri"/>
                        </a:rPr>
                        <a:t>:</a:t>
                      </a:r>
                    </a:p>
                  </a:txBody>
                  <a:tcPr marT="45712" marB="45712"/>
                </a:tc>
              </a:tr>
              <a:tr h="1130456">
                <a:tc>
                  <a:txBody>
                    <a:bodyPr/>
                    <a:lstStyle/>
                    <a:p>
                      <a:pPr marL="160020" marR="0" indent="0" algn="l" defTabSz="457200" rtl="0" eaLnBrk="1" fontAlgn="auto" latinLnBrk="0" hangingPunct="1">
                        <a:lnSpc>
                          <a:spcPct val="100000"/>
                        </a:lnSpc>
                        <a:spcBef>
                          <a:spcPts val="0"/>
                        </a:spcBef>
                        <a:spcAft>
                          <a:spcPts val="0"/>
                        </a:spcAft>
                        <a:buClrTx/>
                        <a:buSzTx/>
                        <a:buFont typeface="Arial"/>
                        <a:buNone/>
                        <a:tabLst/>
                        <a:defRPr/>
                      </a:pPr>
                      <a:r>
                        <a:rPr lang="en-US" sz="1800" b="0" dirty="0" smtClean="0">
                          <a:solidFill>
                            <a:schemeClr val="tx2">
                              <a:lumMod val="75000"/>
                            </a:schemeClr>
                          </a:solidFill>
                          <a:latin typeface="Calibri"/>
                          <a:cs typeface="Calibri"/>
                        </a:rPr>
                        <a:t>Circumvent or supersede any existing federal, state, local or tribal EHP requirements. </a:t>
                      </a:r>
                    </a:p>
                  </a:txBody>
                  <a:tcPr marL="0" marT="45712" marB="45712"/>
                </a:tc>
              </a:tr>
              <a:tr h="1079649">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smtClean="0">
                          <a:solidFill>
                            <a:schemeClr val="tx2">
                              <a:lumMod val="75000"/>
                            </a:schemeClr>
                          </a:solidFill>
                          <a:latin typeface="Calibri"/>
                          <a:cs typeface="Calibri"/>
                        </a:rPr>
                        <a:t>Eliminate requirements for consultations between agencies</a:t>
                      </a:r>
                      <a:r>
                        <a:rPr lang="en-US" sz="1800" b="0" baseline="0" dirty="0" smtClean="0">
                          <a:solidFill>
                            <a:schemeClr val="tx2">
                              <a:lumMod val="75000"/>
                            </a:schemeClr>
                          </a:solidFill>
                          <a:latin typeface="Calibri"/>
                          <a:cs typeface="Calibri"/>
                        </a:rPr>
                        <a:t> and between agencies and applicants. </a:t>
                      </a:r>
                    </a:p>
                  </a:txBody>
                  <a:tcPr marT="45712" marB="45712"/>
                </a:tc>
              </a:tr>
              <a:tr h="1079649">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smtClean="0">
                          <a:solidFill>
                            <a:schemeClr val="tx2">
                              <a:lumMod val="75000"/>
                            </a:schemeClr>
                          </a:solidFill>
                          <a:latin typeface="Calibri"/>
                          <a:cs typeface="Calibri"/>
                        </a:rPr>
                        <a:t>Change existing interagency agreements.</a:t>
                      </a:r>
                    </a:p>
                  </a:txBody>
                  <a:tcPr marT="45712" marB="45712"/>
                </a:tc>
              </a:tr>
              <a:tr h="1005951">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smtClean="0">
                          <a:solidFill>
                            <a:schemeClr val="tx2">
                              <a:lumMod val="75000"/>
                            </a:schemeClr>
                          </a:solidFill>
                          <a:latin typeface="Calibri"/>
                          <a:cs typeface="Calibri"/>
                        </a:rPr>
                        <a:t>Establish</a:t>
                      </a:r>
                      <a:r>
                        <a:rPr lang="en-US" sz="1800" b="0" baseline="0" dirty="0" smtClean="0">
                          <a:solidFill>
                            <a:schemeClr val="tx2">
                              <a:lumMod val="75000"/>
                            </a:schemeClr>
                          </a:solidFill>
                          <a:latin typeface="Calibri"/>
                          <a:cs typeface="Calibri"/>
                        </a:rPr>
                        <a:t> </a:t>
                      </a:r>
                      <a:r>
                        <a:rPr lang="en-US" sz="1800" b="0" dirty="0" smtClean="0">
                          <a:solidFill>
                            <a:schemeClr val="tx2">
                              <a:lumMod val="75000"/>
                            </a:schemeClr>
                          </a:solidFill>
                          <a:latin typeface="Calibri"/>
                          <a:cs typeface="Calibri"/>
                        </a:rPr>
                        <a:t>a single</a:t>
                      </a:r>
                      <a:r>
                        <a:rPr lang="en-US" sz="1800" b="0" baseline="0" dirty="0" smtClean="0">
                          <a:solidFill>
                            <a:schemeClr val="tx2">
                              <a:lumMod val="75000"/>
                            </a:schemeClr>
                          </a:solidFill>
                          <a:latin typeface="Calibri"/>
                          <a:cs typeface="Calibri"/>
                        </a:rPr>
                        <a:t> review process for agencies funding a single project.</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smtClean="0">
                        <a:solidFill>
                          <a:schemeClr val="tx2">
                            <a:lumMod val="75000"/>
                          </a:schemeClr>
                        </a:solidFill>
                        <a:latin typeface="Calibri"/>
                        <a:cs typeface="Calibri"/>
                      </a:endParaRPr>
                    </a:p>
                  </a:txBody>
                  <a:tcPr marT="45712" marB="45712"/>
                </a:tc>
              </a:tr>
            </a:tbl>
          </a:graphicData>
        </a:graphic>
      </p:graphicFrame>
      <p:sp>
        <p:nvSpPr>
          <p:cNvPr id="31775" name="Slide Number Placeholder 2"/>
          <p:cNvSpPr>
            <a:spLocks noGrp="1"/>
          </p:cNvSpPr>
          <p:nvPr>
            <p:ph type="sldNum" sz="quarter" idx="10"/>
          </p:nvPr>
        </p:nvSpPr>
        <p:spPr>
          <a:xfrm>
            <a:off x="5829300" y="6348413"/>
            <a:ext cx="2933700" cy="3381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200">
                <a:solidFill>
                  <a:schemeClr val="tx1"/>
                </a:solidFill>
                <a:latin typeface="Arial" charset="0"/>
                <a:ea typeface="ＭＳ Ｐゴシック" pitchFamily="34" charset="-128"/>
              </a:defRPr>
            </a:lvl1pPr>
            <a:lvl2pPr marL="742950" indent="-285750" eaLnBrk="0" hangingPunct="0">
              <a:spcBef>
                <a:spcPct val="50000"/>
              </a:spcBef>
              <a:defRPr sz="2200">
                <a:solidFill>
                  <a:schemeClr val="tx1"/>
                </a:solidFill>
                <a:latin typeface="Arial" charset="0"/>
                <a:ea typeface="ＭＳ Ｐゴシック" pitchFamily="34" charset="-128"/>
              </a:defRPr>
            </a:lvl2pPr>
            <a:lvl3pPr marL="1143000" indent="-228600" eaLnBrk="0" hangingPunct="0">
              <a:spcBef>
                <a:spcPct val="50000"/>
              </a:spcBef>
              <a:defRPr sz="2200">
                <a:solidFill>
                  <a:schemeClr val="tx1"/>
                </a:solidFill>
                <a:latin typeface="Arial" charset="0"/>
                <a:ea typeface="ＭＳ Ｐゴシック" pitchFamily="34" charset="-128"/>
              </a:defRPr>
            </a:lvl3pPr>
            <a:lvl4pPr marL="1600200" indent="-228600" eaLnBrk="0" hangingPunct="0">
              <a:spcBef>
                <a:spcPct val="50000"/>
              </a:spcBef>
              <a:defRPr sz="2200">
                <a:solidFill>
                  <a:schemeClr val="tx1"/>
                </a:solidFill>
                <a:latin typeface="Arial" charset="0"/>
                <a:ea typeface="ＭＳ Ｐゴシック" pitchFamily="34" charset="-128"/>
              </a:defRPr>
            </a:lvl4pPr>
            <a:lvl5pPr marL="2057400" indent="-228600" eaLnBrk="0" hangingPunct="0">
              <a:spcBef>
                <a:spcPct val="50000"/>
              </a:spcBef>
              <a:defRPr sz="22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8D088E5D-2954-452A-AE9B-BB619D7FE68C}" type="slidenum">
              <a:rPr lang="en-US" altLang="en-US" sz="1600" smtClean="0">
                <a:solidFill>
                  <a:srgbClr val="002360"/>
                </a:solidFill>
              </a:rPr>
              <a:pPr>
                <a:spcBef>
                  <a:spcPct val="0"/>
                </a:spcBef>
                <a:defRPr/>
              </a:pPr>
              <a:t>7</a:t>
            </a:fld>
            <a:endParaRPr lang="en-US" altLang="en-US" sz="1600" smtClean="0">
              <a:solidFill>
                <a:srgbClr val="002360"/>
              </a:solidFill>
            </a:endParaRPr>
          </a:p>
        </p:txBody>
      </p:sp>
      <p:sp>
        <p:nvSpPr>
          <p:cNvPr id="8" name="TextBox 7"/>
          <p:cNvSpPr txBox="1"/>
          <p:nvPr/>
        </p:nvSpPr>
        <p:spPr>
          <a:xfrm>
            <a:off x="184150" y="6462713"/>
            <a:ext cx="60960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1: Introduction to the UFR</a:t>
            </a:r>
            <a:endParaRPr lang="en-US" sz="1400" dirty="0">
              <a:ea typeface="ＭＳ Ｐゴシック" charset="0"/>
              <a:cs typeface="ＭＳ Ｐゴシック" charset="0"/>
            </a:endParaRPr>
          </a:p>
        </p:txBody>
      </p:sp>
    </p:spTree>
    <p:extLst>
      <p:ext uri="{BB962C8B-B14F-4D97-AF65-F5344CB8AC3E}">
        <p14:creationId xmlns:p14="http://schemas.microsoft.com/office/powerpoint/2010/main" val="25702334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7"/>
          <p:cNvSpPr>
            <a:spLocks noGrp="1"/>
          </p:cNvSpPr>
          <p:nvPr>
            <p:ph type="title"/>
          </p:nvPr>
        </p:nvSpPr>
        <p:spPr>
          <a:xfrm>
            <a:off x="0" y="0"/>
            <a:ext cx="9144000" cy="1354138"/>
          </a:xfrm>
        </p:spPr>
        <p:txBody>
          <a:bodyPr/>
          <a:lstStyle/>
          <a:p>
            <a:r>
              <a:rPr lang="en-US" altLang="en-US" sz="3200" b="1" smtClean="0">
                <a:solidFill>
                  <a:schemeClr val="bg1"/>
                </a:solidFill>
                <a:ea typeface="ＭＳ Ｐゴシック" pitchFamily="34" charset="-128"/>
              </a:rPr>
              <a:t>Headquarters Roles that Support Implementation of the UFR Process</a:t>
            </a:r>
          </a:p>
        </p:txBody>
      </p:sp>
      <p:sp>
        <p:nvSpPr>
          <p:cNvPr id="36868" name="Slide Number Placeholder 1"/>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200">
                <a:solidFill>
                  <a:schemeClr val="tx1"/>
                </a:solidFill>
                <a:latin typeface="Arial" charset="0"/>
                <a:ea typeface="ＭＳ Ｐゴシック" pitchFamily="34" charset="-128"/>
              </a:defRPr>
            </a:lvl1pPr>
            <a:lvl2pPr marL="742950" indent="-285750" eaLnBrk="0" hangingPunct="0">
              <a:spcBef>
                <a:spcPct val="50000"/>
              </a:spcBef>
              <a:defRPr sz="2200">
                <a:solidFill>
                  <a:schemeClr val="tx1"/>
                </a:solidFill>
                <a:latin typeface="Arial" charset="0"/>
                <a:ea typeface="ＭＳ Ｐゴシック" pitchFamily="34" charset="-128"/>
              </a:defRPr>
            </a:lvl2pPr>
            <a:lvl3pPr marL="1143000" indent="-228600" eaLnBrk="0" hangingPunct="0">
              <a:spcBef>
                <a:spcPct val="50000"/>
              </a:spcBef>
              <a:defRPr sz="2200">
                <a:solidFill>
                  <a:schemeClr val="tx1"/>
                </a:solidFill>
                <a:latin typeface="Arial" charset="0"/>
                <a:ea typeface="ＭＳ Ｐゴシック" pitchFamily="34" charset="-128"/>
              </a:defRPr>
            </a:lvl3pPr>
            <a:lvl4pPr marL="1600200" indent="-228600" eaLnBrk="0" hangingPunct="0">
              <a:spcBef>
                <a:spcPct val="50000"/>
              </a:spcBef>
              <a:defRPr sz="2200">
                <a:solidFill>
                  <a:schemeClr val="tx1"/>
                </a:solidFill>
                <a:latin typeface="Arial" charset="0"/>
                <a:ea typeface="ＭＳ Ｐゴシック" pitchFamily="34" charset="-128"/>
              </a:defRPr>
            </a:lvl4pPr>
            <a:lvl5pPr marL="2057400" indent="-228600" eaLnBrk="0" hangingPunct="0">
              <a:spcBef>
                <a:spcPct val="50000"/>
              </a:spcBef>
              <a:defRPr sz="22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F1116CEA-59D2-46AB-8802-B69754A92499}" type="slidenum">
              <a:rPr lang="en-US" altLang="en-US" sz="1600" smtClean="0">
                <a:solidFill>
                  <a:srgbClr val="002360"/>
                </a:solidFill>
              </a:rPr>
              <a:pPr>
                <a:spcBef>
                  <a:spcPct val="0"/>
                </a:spcBef>
                <a:defRPr/>
              </a:pPr>
              <a:t>8</a:t>
            </a:fld>
            <a:endParaRPr lang="en-US" altLang="en-US" sz="1600" smtClean="0">
              <a:solidFill>
                <a:srgbClr val="002360"/>
              </a:solidFill>
            </a:endParaRPr>
          </a:p>
        </p:txBody>
      </p:sp>
      <p:graphicFrame>
        <p:nvGraphicFramePr>
          <p:cNvPr id="2" name="Diagram 1" descr="Graphic of the Headquarters Roles that Support Implementation of the UFR Process: UFR Steering Group, UFR Working Group, National UFR Coordinator, Recovery Support Function Leadership Group" title="Graphic (see description below)"/>
          <p:cNvGraphicFramePr/>
          <p:nvPr>
            <p:extLst>
              <p:ext uri="{D42A27DB-BD31-4B8C-83A1-F6EECF244321}">
                <p14:modId xmlns:p14="http://schemas.microsoft.com/office/powerpoint/2010/main" val="3637267618"/>
              </p:ext>
            </p:extLst>
          </p:nvPr>
        </p:nvGraphicFramePr>
        <p:xfrm>
          <a:off x="857250" y="1533525"/>
          <a:ext cx="73533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4150" y="6462713"/>
            <a:ext cx="60960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1: Introduction to the UFR</a:t>
            </a:r>
            <a:endParaRPr lang="en-US" sz="1400" dirty="0">
              <a:ea typeface="ＭＳ Ｐゴシック" charset="0"/>
              <a:cs typeface="ＭＳ Ｐゴシック" charset="0"/>
            </a:endParaRPr>
          </a:p>
        </p:txBody>
      </p:sp>
    </p:spTree>
    <p:extLst>
      <p:ext uri="{BB962C8B-B14F-4D97-AF65-F5344CB8AC3E}">
        <p14:creationId xmlns:p14="http://schemas.microsoft.com/office/powerpoint/2010/main" val="7873739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1354138"/>
          </a:xfrm>
        </p:spPr>
        <p:txBody>
          <a:bodyPr/>
          <a:lstStyle/>
          <a:p>
            <a:r>
              <a:rPr lang="en-US" altLang="en-US" sz="3200" b="1" smtClean="0">
                <a:solidFill>
                  <a:schemeClr val="bg1"/>
                </a:solidFill>
                <a:ea typeface="ＭＳ Ｐゴシック" pitchFamily="34" charset="-128"/>
              </a:rPr>
              <a:t>Field Roles that Support Implementation of the UFR Process</a:t>
            </a:r>
          </a:p>
        </p:txBody>
      </p:sp>
      <p:sp>
        <p:nvSpPr>
          <p:cNvPr id="38915" name="Slide Number Placeholder 1"/>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200">
                <a:solidFill>
                  <a:schemeClr val="tx1"/>
                </a:solidFill>
                <a:latin typeface="Arial" charset="0"/>
                <a:ea typeface="ＭＳ Ｐゴシック" pitchFamily="34" charset="-128"/>
              </a:defRPr>
            </a:lvl1pPr>
            <a:lvl2pPr marL="742950" indent="-285750" eaLnBrk="0" hangingPunct="0">
              <a:spcBef>
                <a:spcPct val="50000"/>
              </a:spcBef>
              <a:defRPr sz="2200">
                <a:solidFill>
                  <a:schemeClr val="tx1"/>
                </a:solidFill>
                <a:latin typeface="Arial" charset="0"/>
                <a:ea typeface="ＭＳ Ｐゴシック" pitchFamily="34" charset="-128"/>
              </a:defRPr>
            </a:lvl2pPr>
            <a:lvl3pPr marL="1143000" indent="-228600" eaLnBrk="0" hangingPunct="0">
              <a:spcBef>
                <a:spcPct val="50000"/>
              </a:spcBef>
              <a:defRPr sz="2200">
                <a:solidFill>
                  <a:schemeClr val="tx1"/>
                </a:solidFill>
                <a:latin typeface="Arial" charset="0"/>
                <a:ea typeface="ＭＳ Ｐゴシック" pitchFamily="34" charset="-128"/>
              </a:defRPr>
            </a:lvl3pPr>
            <a:lvl4pPr marL="1600200" indent="-228600" eaLnBrk="0" hangingPunct="0">
              <a:spcBef>
                <a:spcPct val="50000"/>
              </a:spcBef>
              <a:defRPr sz="2200">
                <a:solidFill>
                  <a:schemeClr val="tx1"/>
                </a:solidFill>
                <a:latin typeface="Arial" charset="0"/>
                <a:ea typeface="ＭＳ Ｐゴシック" pitchFamily="34" charset="-128"/>
              </a:defRPr>
            </a:lvl4pPr>
            <a:lvl5pPr marL="2057400" indent="-228600" eaLnBrk="0" hangingPunct="0">
              <a:spcBef>
                <a:spcPct val="50000"/>
              </a:spcBef>
              <a:defRPr sz="22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2200">
                <a:solidFill>
                  <a:schemeClr val="tx1"/>
                </a:solidFill>
                <a:latin typeface="Arial" charset="0"/>
                <a:ea typeface="ＭＳ Ｐゴシック" pitchFamily="34" charset="-128"/>
              </a:defRPr>
            </a:lvl9pPr>
          </a:lstStyle>
          <a:p>
            <a:pPr>
              <a:spcBef>
                <a:spcPct val="0"/>
              </a:spcBef>
              <a:defRPr/>
            </a:pPr>
            <a:fld id="{2971531D-650C-40AE-8DE8-95E73F407233}" type="slidenum">
              <a:rPr lang="en-US" altLang="en-US" sz="1600" smtClean="0">
                <a:solidFill>
                  <a:srgbClr val="002360"/>
                </a:solidFill>
              </a:rPr>
              <a:pPr>
                <a:spcBef>
                  <a:spcPct val="0"/>
                </a:spcBef>
                <a:defRPr/>
              </a:pPr>
              <a:t>9</a:t>
            </a:fld>
            <a:endParaRPr lang="en-US" altLang="en-US" sz="1600" smtClean="0">
              <a:solidFill>
                <a:srgbClr val="002360"/>
              </a:solidFill>
            </a:endParaRPr>
          </a:p>
        </p:txBody>
      </p:sp>
      <p:graphicFrame>
        <p:nvGraphicFramePr>
          <p:cNvPr id="3" name="Diagram 2" descr="Roles that Support Implementation of the UFR Process: UFR Advisor, EHP Practitioners, Applicants, Tribes" title="Roles that Support Implementation of the UFR Process"/>
          <p:cNvGraphicFramePr/>
          <p:nvPr>
            <p:extLst>
              <p:ext uri="{D42A27DB-BD31-4B8C-83A1-F6EECF244321}">
                <p14:modId xmlns:p14="http://schemas.microsoft.com/office/powerpoint/2010/main" val="233019213"/>
              </p:ext>
            </p:extLst>
          </p:nvPr>
        </p:nvGraphicFramePr>
        <p:xfrm>
          <a:off x="655093" y="1405719"/>
          <a:ext cx="7806519" cy="4885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4150" y="6462713"/>
            <a:ext cx="6096000" cy="307975"/>
          </a:xfrm>
          <a:prstGeom prst="rect">
            <a:avLst/>
          </a:prstGeom>
          <a:noFill/>
        </p:spPr>
        <p:txBody>
          <a:bodyPr>
            <a:spAutoFit/>
          </a:bodyPr>
          <a:lstStyle/>
          <a:p>
            <a:pPr>
              <a:spcBef>
                <a:spcPct val="50000"/>
              </a:spcBef>
              <a:defRPr/>
            </a:pPr>
            <a:r>
              <a:rPr lang="en-US" sz="1400" dirty="0">
                <a:solidFill>
                  <a:srgbClr val="000000"/>
                </a:solidFill>
                <a:ea typeface="Calibri"/>
                <a:cs typeface="Calibri"/>
              </a:rPr>
              <a:t>Part 1: Introduction to the UFR</a:t>
            </a:r>
            <a:endParaRPr lang="en-US" sz="1400" dirty="0">
              <a:ea typeface="ＭＳ Ｐゴシック" charset="0"/>
              <a:cs typeface="ＭＳ Ｐゴシック" charset="0"/>
            </a:endParaRPr>
          </a:p>
        </p:txBody>
      </p:sp>
    </p:spTree>
    <p:extLst>
      <p:ext uri="{BB962C8B-B14F-4D97-AF65-F5344CB8AC3E}">
        <p14:creationId xmlns:p14="http://schemas.microsoft.com/office/powerpoint/2010/main" val="27884502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H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a:ln>
              <a:noFill/>
            </a:ln>
            <a:solidFill>
              <a:schemeClr val="tx1"/>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a:ln>
              <a:noFill/>
            </a:ln>
            <a:solidFill>
              <a:schemeClr val="tx1"/>
            </a:solidFill>
            <a:effectLst/>
            <a:latin typeface="Arial" pitchFamily="-1"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
      <a:clrScheme name="DHS_Template 2">
        <a:dk1>
          <a:srgbClr val="70BC1F"/>
        </a:dk1>
        <a:lt1>
          <a:srgbClr val="FFFFFF"/>
        </a:lt1>
        <a:dk2>
          <a:srgbClr val="002F80"/>
        </a:dk2>
        <a:lt2>
          <a:srgbClr val="FF0000"/>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
      <a:clrScheme name="DHS_Template 3">
        <a:dk1>
          <a:srgbClr val="B0B1B3"/>
        </a:dk1>
        <a:lt1>
          <a:srgbClr val="FFFFFF"/>
        </a:lt1>
        <a:dk2>
          <a:srgbClr val="002F80"/>
        </a:dk2>
        <a:lt2>
          <a:srgbClr val="70BC1F"/>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pt32A1.tmp">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0"/>
          </a:schemeClr>
        </a:solid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65000"/>
          </a:lnSpc>
          <a:spcBef>
            <a:spcPct val="0"/>
          </a:spcBef>
          <a:spcAft>
            <a:spcPct val="0"/>
          </a:spcAft>
          <a:buClrTx/>
          <a:buSzTx/>
          <a:buFontTx/>
          <a:buNone/>
          <a:tabLst/>
          <a:defRPr kumimoji="0" lang="en-US" sz="800" b="1" i="0" u="none" strike="noStrike" cap="none" normalizeH="0" baseline="0" smtClean="0">
            <a:ln>
              <a:noFill/>
            </a:ln>
            <a:solidFill>
              <a:srgbClr val="CCFF33"/>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F87B32A4A4324FB90F4D59514845A4" ma:contentTypeVersion="1" ma:contentTypeDescription="Create a new document." ma:contentTypeScope="" ma:versionID="e10140e8d0f5faebe85d21c3c54107d3">
  <xsd:schema xmlns:xsd="http://www.w3.org/2001/XMLSchema" xmlns:xs="http://www.w3.org/2001/XMLSchema" xmlns:p="http://schemas.microsoft.com/office/2006/metadata/properties" xmlns:ns3="01c5a6da-3c45-4b14-9238-a6e6fa814399" targetNamespace="http://schemas.microsoft.com/office/2006/metadata/properties" ma:root="true" ma:fieldsID="ffbc88dfb71e3a22fc306055a1b7e0bb" ns3:_="">
    <xsd:import namespace="01c5a6da-3c45-4b14-9238-a6e6fa814399"/>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5a6da-3c45-4b14-9238-a6e6fa8143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B49ED9-9879-4459-B829-9EACB1D306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5a6da-3c45-4b14-9238-a6e6fa814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2C4AEA-6A2B-4B25-95B1-61EA6FEB9F22}">
  <ds:schemaRef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http://purl.org/dc/elements/1.1/"/>
    <ds:schemaRef ds:uri="01c5a6da-3c45-4b14-9238-a6e6fa814399"/>
  </ds:schemaRefs>
</ds:datastoreItem>
</file>

<file path=docProps/app.xml><?xml version="1.0" encoding="utf-8"?>
<Properties xmlns="http://schemas.openxmlformats.org/officeDocument/2006/extended-properties" xmlns:vt="http://schemas.openxmlformats.org/officeDocument/2006/docPropsVTypes">
  <Template/>
  <TotalTime>129358</TotalTime>
  <Words>8807</Words>
  <Application>Microsoft Office PowerPoint</Application>
  <PresentationFormat>On-screen Show (4:3)</PresentationFormat>
  <Paragraphs>688</Paragraphs>
  <Slides>36</Slides>
  <Notes>36</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51" baseType="lpstr">
      <vt:lpstr>MS PGothic</vt:lpstr>
      <vt:lpstr>MS PGothic</vt:lpstr>
      <vt:lpstr>Arial</vt:lpstr>
      <vt:lpstr>Arial Narrow</vt:lpstr>
      <vt:lpstr>Calibri</vt:lpstr>
      <vt:lpstr>Courier New</vt:lpstr>
      <vt:lpstr>Franklin Gothic Book</vt:lpstr>
      <vt:lpstr>Garamond</vt:lpstr>
      <vt:lpstr>Times</vt:lpstr>
      <vt:lpstr>Times New Roman</vt:lpstr>
      <vt:lpstr>Wingdings</vt:lpstr>
      <vt:lpstr>DHS_Template</vt:lpstr>
      <vt:lpstr>Office Theme</vt:lpstr>
      <vt:lpstr>ppt32A1.tmp</vt:lpstr>
      <vt:lpstr>MSPhotoEd.3</vt:lpstr>
      <vt:lpstr>Slide 1</vt:lpstr>
      <vt:lpstr>Overview</vt:lpstr>
      <vt:lpstr>Part 1: Introduction to the UFR Process</vt:lpstr>
      <vt:lpstr> Introduction to the UFR Process </vt:lpstr>
      <vt:lpstr>Memorandum of Understanding (MOU)  Establishing the UFR Process, July 2014</vt:lpstr>
      <vt:lpstr>Tools and Mechanisms of the UFR Process</vt:lpstr>
      <vt:lpstr> How Can the UFR Process Assist You?</vt:lpstr>
      <vt:lpstr>Headquarters Roles that Support Implementation of the UFR Process</vt:lpstr>
      <vt:lpstr>Field Roles that Support Implementation of the UFR Process</vt:lpstr>
      <vt:lpstr> UFR Advisor</vt:lpstr>
      <vt:lpstr> EHP Practitioners</vt:lpstr>
      <vt:lpstr> Applicants</vt:lpstr>
      <vt:lpstr>Tribes</vt:lpstr>
      <vt:lpstr>Part 2:  UFR Process in Action </vt:lpstr>
      <vt:lpstr>Slide 15</vt:lpstr>
      <vt:lpstr>Disaster Scenario 1: Annual Seasonal Flooding</vt:lpstr>
      <vt:lpstr> Annual Seasonal Flooding: Disaster Overview </vt:lpstr>
      <vt:lpstr> Annual Seasonal Flooding: Pre-Disaster </vt:lpstr>
      <vt:lpstr>Annual Seasonal Flooding: Recovery Planning</vt:lpstr>
      <vt:lpstr> Annual Seasonal Flooding: Disaster Recovery</vt:lpstr>
      <vt:lpstr>EHP Review With and Without the UFR Process Section 106 Consultation</vt:lpstr>
      <vt:lpstr>How Agency Staff and Stakeholders used the UFR to enhance Disaster Recovery</vt:lpstr>
      <vt:lpstr>Disaster Scenario 2: Major Hurricane</vt:lpstr>
      <vt:lpstr> Major Hurricane: Disaster Overview</vt:lpstr>
      <vt:lpstr> Major Hurricane: Pre-Disaster</vt:lpstr>
      <vt:lpstr> Major Hurricane: Recovery Planning </vt:lpstr>
      <vt:lpstr> Major Hurricane: Disaster Recovery</vt:lpstr>
      <vt:lpstr>EHP Review With &amp; Without the UFR Process Agency Coordination – Section 7 Consultation</vt:lpstr>
      <vt:lpstr>Slide 29</vt:lpstr>
      <vt:lpstr>How Agency Staff and Stakeholders used the UFR Process to enhance Disaster Recovery </vt:lpstr>
      <vt:lpstr> Slide 31</vt:lpstr>
      <vt:lpstr> Session Summary</vt:lpstr>
      <vt:lpstr>Slide 33</vt:lpstr>
      <vt:lpstr>Slide 34</vt:lpstr>
      <vt:lpstr>Slide 35</vt:lpstr>
      <vt:lpstr>Slide 36</vt:lpstr>
    </vt:vector>
  </TitlesOfParts>
  <Company>Transportation Security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Federal Review Scenario PowerPoint Presentation</dc:title>
  <dc:creator>Joseph B. Adamoli</dc:creator>
  <cp:lastModifiedBy>Potosnak, Ryan</cp:lastModifiedBy>
  <cp:revision>1830</cp:revision>
  <cp:lastPrinted>2016-11-10T19:58:50Z</cp:lastPrinted>
  <dcterms:created xsi:type="dcterms:W3CDTF">2014-05-16T18:23:43Z</dcterms:created>
  <dcterms:modified xsi:type="dcterms:W3CDTF">2016-11-16T17:58:00Z</dcterms:modified>
</cp:coreProperties>
</file>