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6"/>
  </p:notesMasterIdLst>
  <p:sldIdLst>
    <p:sldId id="256" r:id="rId2"/>
    <p:sldId id="259" r:id="rId3"/>
    <p:sldId id="260" r:id="rId4"/>
    <p:sldId id="258" r:id="rId5"/>
    <p:sldId id="261" r:id="rId6"/>
    <p:sldId id="262" r:id="rId7"/>
    <p:sldId id="268" r:id="rId8"/>
    <p:sldId id="263" r:id="rId9"/>
    <p:sldId id="265" r:id="rId10"/>
    <p:sldId id="264" r:id="rId11"/>
    <p:sldId id="266" r:id="rId12"/>
    <p:sldId id="267" r:id="rId13"/>
    <p:sldId id="269" r:id="rId14"/>
    <p:sldId id="257"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711" autoAdjust="0"/>
    <p:restoredTop sz="94673" autoAdjust="0"/>
  </p:normalViewPr>
  <p:slideViewPr>
    <p:cSldViewPr showGuides="1">
      <p:cViewPr varScale="1">
        <p:scale>
          <a:sx n="101" d="100"/>
          <a:sy n="101" d="100"/>
        </p:scale>
        <p:origin x="-84" y="-138"/>
      </p:cViewPr>
      <p:guideLst>
        <p:guide orient="horz" pos="2160"/>
        <p:guide pos="2880"/>
      </p:guideLst>
    </p:cSldViewPr>
  </p:slideViewPr>
  <p:notesTextViewPr>
    <p:cViewPr>
      <p:scale>
        <a:sx n="100" d="100"/>
        <a:sy n="100" d="100"/>
      </p:scale>
      <p:origin x="0" y="0"/>
    </p:cViewPr>
  </p:notesTextViewPr>
  <p:notesViewPr>
    <p:cSldViewPr>
      <p:cViewPr varScale="1">
        <p:scale>
          <a:sx n="80" d="100"/>
          <a:sy n="80" d="100"/>
        </p:scale>
        <p:origin x="-197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1A6A45-AAD7-491F-9CCC-0F6BB6562EBE}" type="datetimeFigureOut">
              <a:rPr lang="en-US" smtClean="0"/>
              <a:pPr/>
              <a:t>9/9/2013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8FD0DC-C573-4C08-937D-699C9B9A9019}" type="slidenum">
              <a:rPr lang="en-US" smtClean="0"/>
              <a:pPr/>
              <a:t>‹#›</a:t>
            </a:fld>
            <a:endParaRPr lang="en-US" dirty="0"/>
          </a:p>
        </p:txBody>
      </p:sp>
    </p:spTree>
    <p:extLst>
      <p:ext uri="{BB962C8B-B14F-4D97-AF65-F5344CB8AC3E}">
        <p14:creationId xmlns:p14="http://schemas.microsoft.com/office/powerpoint/2010/main" val="467805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8FD0DC-C573-4C08-937D-699C9B9A9019}"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Convey to the audience that the illustration represents the four (4) pillars of strategic continuity management planning. The resilience of an agency is directly related to the effectiveness of its continuity capability. </a:t>
            </a:r>
          </a:p>
          <a:p>
            <a:endParaRPr lang="en-US" dirty="0" smtClean="0"/>
          </a:p>
          <a:p>
            <a:r>
              <a:rPr lang="en-US" dirty="0" smtClean="0"/>
              <a:t>In addition,  operations and security are also critical factors that an agency has to address  as it relates to their ability to perform its essential functions continuously.     </a:t>
            </a:r>
          </a:p>
          <a:p>
            <a:endParaRPr lang="en-US" dirty="0"/>
          </a:p>
        </p:txBody>
      </p:sp>
      <p:sp>
        <p:nvSpPr>
          <p:cNvPr id="4" name="Slide Number Placeholder 3"/>
          <p:cNvSpPr>
            <a:spLocks noGrp="1"/>
          </p:cNvSpPr>
          <p:nvPr>
            <p:ph type="sldNum" sz="quarter" idx="10"/>
          </p:nvPr>
        </p:nvSpPr>
        <p:spPr/>
        <p:txBody>
          <a:bodyPr/>
          <a:lstStyle/>
          <a:p>
            <a:fld id="{A48FD0DC-C573-4C08-937D-699C9B9A9019}"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Share with the audience the definition of each roles and why it is importance to the overall success of continuity planning. </a:t>
            </a:r>
          </a:p>
          <a:p>
            <a:endParaRPr lang="en-US" dirty="0" smtClean="0"/>
          </a:p>
          <a:p>
            <a:r>
              <a:rPr lang="en-US" dirty="0" smtClean="0"/>
              <a:t>Example: Continuity Coordinator- appointed by senior leadership, signs off on continuity budgetary requests, continuity leadership team liaison, and provides guidance and direction to the Continuity Program Manager. </a:t>
            </a:r>
          </a:p>
          <a:p>
            <a:endParaRPr lang="en-US" dirty="0" smtClean="0"/>
          </a:p>
          <a:p>
            <a:r>
              <a:rPr lang="en-US" dirty="0" smtClean="0"/>
              <a:t>Continuity program Manager- serves as the continuity subject-matter-expert, develops the continuity plan, coordinates agency operations and emergency management to perform essential functions in any situation, and responsible for continuity updates, revisions and review process. </a:t>
            </a:r>
          </a:p>
          <a:p>
            <a:endParaRPr lang="en-US" dirty="0" smtClean="0"/>
          </a:p>
          <a:p>
            <a:r>
              <a:rPr lang="en-US" dirty="0" smtClean="0"/>
              <a:t>Integration- promote for the inclusion of continuity Test, Training and Exercise into the culture of the agency. </a:t>
            </a:r>
          </a:p>
          <a:p>
            <a:endParaRPr lang="en-US" dirty="0" smtClean="0"/>
          </a:p>
          <a:p>
            <a:r>
              <a:rPr lang="en-US" dirty="0" smtClean="0"/>
              <a:t>Essential Functions- the leaders must identify and prioritize the EF’s. </a:t>
            </a:r>
          </a:p>
          <a:p>
            <a:endParaRPr lang="en-US" dirty="0" smtClean="0"/>
          </a:p>
          <a:p>
            <a:r>
              <a:rPr lang="en-US" dirty="0" smtClean="0"/>
              <a:t>Budget Approval- the continuity budget should be a part of the annual agency budgetary process. </a:t>
            </a:r>
          </a:p>
          <a:p>
            <a:endParaRPr lang="en-US" dirty="0" smtClean="0"/>
          </a:p>
          <a:p>
            <a:r>
              <a:rPr lang="en-US" dirty="0" smtClean="0"/>
              <a:t>Multi-Year Strategy and Program management Plan (MYSPMP)- must be supported as one of the critical elements of the continuity program for the agency.   </a:t>
            </a:r>
          </a:p>
          <a:p>
            <a:endParaRPr lang="en-US" dirty="0"/>
          </a:p>
        </p:txBody>
      </p:sp>
      <p:sp>
        <p:nvSpPr>
          <p:cNvPr id="4" name="Slide Number Placeholder 3"/>
          <p:cNvSpPr>
            <a:spLocks noGrp="1"/>
          </p:cNvSpPr>
          <p:nvPr>
            <p:ph type="sldNum" sz="quarter" idx="10"/>
          </p:nvPr>
        </p:nvSpPr>
        <p:spPr/>
        <p:txBody>
          <a:bodyPr/>
          <a:lstStyle/>
          <a:p>
            <a:fld id="{A48FD0DC-C573-4C08-937D-699C9B9A9019}"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Convey to the audience that a solid and well signed continuity plan will effectively address each of the areas list above. Remind the audience that the benefits of solid continuity planning create  a proactive planning environment, enable the agency to continue essential functions in any situation, define important planning goals, address impute from stakeholders, addresses alternate site and devolution management planning.         </a:t>
            </a:r>
          </a:p>
          <a:p>
            <a:endParaRPr lang="en-US" dirty="0"/>
          </a:p>
        </p:txBody>
      </p:sp>
      <p:sp>
        <p:nvSpPr>
          <p:cNvPr id="4" name="Slide Number Placeholder 3"/>
          <p:cNvSpPr>
            <a:spLocks noGrp="1"/>
          </p:cNvSpPr>
          <p:nvPr>
            <p:ph type="sldNum" sz="quarter" idx="10"/>
          </p:nvPr>
        </p:nvSpPr>
        <p:spPr/>
        <p:txBody>
          <a:bodyPr/>
          <a:lstStyle/>
          <a:p>
            <a:fld id="{A48FD0DC-C573-4C08-937D-699C9B9A9019}"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8FD0DC-C573-4C08-937D-699C9B9A9019}"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8FD0DC-C573-4C08-937D-699C9B9A9019}" type="slidenum">
              <a:rPr lang="en-US" smtClean="0"/>
              <a:pPr/>
              <a:t>14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the end of this briefing, the presenter will be able to convey the following: </a:t>
            </a:r>
          </a:p>
          <a:p>
            <a:endParaRPr lang="en-US" dirty="0" smtClean="0"/>
          </a:p>
          <a:p>
            <a:pPr marL="228600" indent="-228600">
              <a:buAutoNum type="arabicParenR"/>
            </a:pPr>
            <a:r>
              <a:rPr lang="en-US" dirty="0" smtClean="0"/>
              <a:t>The legal authorities that established continuity. </a:t>
            </a:r>
          </a:p>
          <a:p>
            <a:pPr marL="228600" indent="-228600">
              <a:buAutoNum type="arabicParenR"/>
            </a:pPr>
            <a:r>
              <a:rPr lang="en-US" dirty="0" smtClean="0"/>
              <a:t> Describe the importance of continuity to an organization. </a:t>
            </a:r>
          </a:p>
          <a:p>
            <a:pPr marL="228600" indent="-228600">
              <a:buAutoNum type="arabicParenR"/>
            </a:pPr>
            <a:r>
              <a:rPr lang="en-US" dirty="0" smtClean="0"/>
              <a:t> Explain the roles senior leadership play in continuity. </a:t>
            </a:r>
          </a:p>
          <a:p>
            <a:pPr marL="228600" indent="-228600">
              <a:buAutoNum type="arabicParenR"/>
            </a:pPr>
            <a:r>
              <a:rPr lang="en-US" dirty="0" smtClean="0"/>
              <a:t> Explain the benefits of developing a viable continuity program. </a:t>
            </a:r>
          </a:p>
          <a:p>
            <a:pPr marL="228600" indent="-228600">
              <a:buAutoNum type="arabicParenR"/>
            </a:pPr>
            <a:r>
              <a:rPr lang="en-US" dirty="0" smtClean="0"/>
              <a:t> Identify the steps necessary to implement and manage a successful continuity program.   </a:t>
            </a:r>
          </a:p>
          <a:p>
            <a:endParaRPr lang="en-US" dirty="0"/>
          </a:p>
        </p:txBody>
      </p:sp>
      <p:sp>
        <p:nvSpPr>
          <p:cNvPr id="4" name="Slide Number Placeholder 3"/>
          <p:cNvSpPr>
            <a:spLocks noGrp="1"/>
          </p:cNvSpPr>
          <p:nvPr>
            <p:ph type="sldNum" sz="quarter" idx="10"/>
          </p:nvPr>
        </p:nvSpPr>
        <p:spPr/>
        <p:txBody>
          <a:bodyPr/>
          <a:lstStyle/>
          <a:p>
            <a:fld id="{A48FD0DC-C573-4C08-937D-699C9B9A9019}"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briefly each of these legal authorities and share with the audience where these documents can be found. </a:t>
            </a:r>
          </a:p>
          <a:p>
            <a:endParaRPr lang="en-US" dirty="0"/>
          </a:p>
        </p:txBody>
      </p:sp>
      <p:sp>
        <p:nvSpPr>
          <p:cNvPr id="4" name="Slide Number Placeholder 3"/>
          <p:cNvSpPr>
            <a:spLocks noGrp="1"/>
          </p:cNvSpPr>
          <p:nvPr>
            <p:ph type="sldNum" sz="quarter" idx="10"/>
          </p:nvPr>
        </p:nvSpPr>
        <p:spPr/>
        <p:txBody>
          <a:bodyPr/>
          <a:lstStyle/>
          <a:p>
            <a:fld id="{A48FD0DC-C573-4C08-937D-699C9B9A9019}"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smtClean="0"/>
              <a:t>Point out to the audience that there are a total of (8) National Essential functions NEF’s that are the foundation for all continuity programs and capabilities at the federal level.  </a:t>
            </a:r>
          </a:p>
          <a:p>
            <a:pPr>
              <a:spcBef>
                <a:spcPct val="0"/>
              </a:spcBef>
            </a:pPr>
            <a:endParaRPr lang="en-US" dirty="0"/>
          </a:p>
          <a:p>
            <a:pPr>
              <a:spcBef>
                <a:spcPct val="0"/>
              </a:spcBef>
            </a:pPr>
            <a:r>
              <a:rPr lang="en-US" dirty="0" smtClean="0"/>
              <a:t>Visual aid: Have copies of the eight NEF’s to share with the audience.</a:t>
            </a:r>
          </a:p>
        </p:txBody>
      </p:sp>
      <p:sp>
        <p:nvSpPr>
          <p:cNvPr id="4" name="Slide Number Placeholder 3"/>
          <p:cNvSpPr>
            <a:spLocks noGrp="1"/>
          </p:cNvSpPr>
          <p:nvPr>
            <p:ph type="sldNum" sz="quarter" idx="10"/>
          </p:nvPr>
        </p:nvSpPr>
        <p:spPr/>
        <p:txBody>
          <a:bodyPr/>
          <a:lstStyle/>
          <a:p>
            <a:fld id="{A48FD0DC-C573-4C08-937D-699C9B9A9019}"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smtClean="0"/>
              <a:t>Introduce this topic by explaining that, by Presidential Directive, FEMA is the lead agent for Continuity planning within the Executive Branch. FEMA issues guidance to promote and compliance with Federal mandates and requirements. Explain that each federal agency is responsible for developing their continuity plan and FEMA provides guidance and technical assistance. </a:t>
            </a:r>
          </a:p>
          <a:p>
            <a:pPr>
              <a:spcBef>
                <a:spcPct val="0"/>
              </a:spcBef>
            </a:pPr>
            <a:endParaRPr lang="en-US" dirty="0"/>
          </a:p>
          <a:p>
            <a:pPr>
              <a:spcBef>
                <a:spcPct val="0"/>
              </a:spcBef>
            </a:pPr>
            <a:r>
              <a:rPr lang="en-US" dirty="0" smtClean="0"/>
              <a:t>Visual aid: Have copies of the FCD 1 &amp; 2 to share with the audience.    </a:t>
            </a:r>
          </a:p>
        </p:txBody>
      </p:sp>
      <p:sp>
        <p:nvSpPr>
          <p:cNvPr id="4" name="Slide Number Placeholder 3"/>
          <p:cNvSpPr>
            <a:spLocks noGrp="1"/>
          </p:cNvSpPr>
          <p:nvPr>
            <p:ph type="sldNum" sz="quarter" idx="10"/>
          </p:nvPr>
        </p:nvSpPr>
        <p:spPr/>
        <p:txBody>
          <a:bodyPr/>
          <a:lstStyle/>
          <a:p>
            <a:fld id="{A48FD0DC-C573-4C08-937D-699C9B9A9019}"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Convey to the audience that Continuity Guidance Circular (CGC) 1&amp; 2 were created to provide critical guidance and direction to state, territorial, tribal, local and non-government entities on how to develop continuity plans. Explain the differences between to the documents…CGC 1- Provides guidance for developing continuity plans and programs for sustainment's of essential functions (EF’s) and services based on an all hazards emergency preparedness approach.  CGC 2- Provides key guidance for identifying essential functions (EF’S) and conducting BPA’s and BIA’s to determine linkages, relationships, dependencies, and interdependencies for performing the EF’s. </a:t>
            </a:r>
          </a:p>
          <a:p>
            <a:endParaRPr lang="en-US" dirty="0"/>
          </a:p>
          <a:p>
            <a:r>
              <a:rPr lang="en-US" dirty="0" smtClean="0"/>
              <a:t>Visual aid: have copies of  CGC 1 and 2 documents to share with the audience.</a:t>
            </a:r>
            <a:endParaRPr lang="en-US" dirty="0"/>
          </a:p>
        </p:txBody>
      </p:sp>
      <p:sp>
        <p:nvSpPr>
          <p:cNvPr id="4" name="Slide Number Placeholder 3"/>
          <p:cNvSpPr>
            <a:spLocks noGrp="1"/>
          </p:cNvSpPr>
          <p:nvPr>
            <p:ph type="sldNum" sz="quarter" idx="10"/>
          </p:nvPr>
        </p:nvSpPr>
        <p:spPr/>
        <p:txBody>
          <a:bodyPr/>
          <a:lstStyle/>
          <a:p>
            <a:fld id="{A48FD0DC-C573-4C08-937D-699C9B9A9019}"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Indicate to the audience that regardless of the type of agency they represent , the National Response Framework (NRF) is a tool that can help them prepare an effective strategy for responding to emergency situation and continue their essential functions. The information in the document can be scaled up or down in terms of the size, type and responsible requirements of the agency.   </a:t>
            </a:r>
          </a:p>
          <a:p>
            <a:endParaRPr lang="en-US" dirty="0"/>
          </a:p>
        </p:txBody>
      </p:sp>
      <p:sp>
        <p:nvSpPr>
          <p:cNvPr id="4" name="Slide Number Placeholder 3"/>
          <p:cNvSpPr>
            <a:spLocks noGrp="1"/>
          </p:cNvSpPr>
          <p:nvPr>
            <p:ph type="sldNum" sz="quarter" idx="10"/>
          </p:nvPr>
        </p:nvSpPr>
        <p:spPr/>
        <p:txBody>
          <a:bodyPr/>
          <a:lstStyle/>
          <a:p>
            <a:fld id="{A48FD0DC-C573-4C08-937D-699C9B9A9019}"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smtClean="0"/>
              <a:t>Share with the audience that preparing for continuity of operations in the event of an emergency is a good business practice, because it enables agencies to continue to perform essential functions that are required. Explain that continuity planning should be a part of functional mission of their agency. Strongly emphasize that today’s national and international threat environment has increased the need for continuity plans at all levels of government and non-government sectors. </a:t>
            </a:r>
          </a:p>
          <a:p>
            <a:pPr>
              <a:spcBef>
                <a:spcPct val="0"/>
              </a:spcBef>
            </a:pPr>
            <a:endParaRPr lang="en-US" dirty="0"/>
          </a:p>
          <a:p>
            <a:pPr>
              <a:spcBef>
                <a:spcPct val="0"/>
              </a:spcBef>
            </a:pPr>
            <a:r>
              <a:rPr lang="en-US" dirty="0" smtClean="0"/>
              <a:t>At this point give a relevant and timely example illustrating the benefits of continuity.   Consider using examples  from an international, national, regional, state or local event  or emergency.</a:t>
            </a:r>
          </a:p>
          <a:p>
            <a:pPr>
              <a:spcBef>
                <a:spcPct val="0"/>
              </a:spcBef>
            </a:pPr>
            <a:endParaRPr lang="en-US" dirty="0" smtClean="0"/>
          </a:p>
          <a:p>
            <a:pPr>
              <a:spcBef>
                <a:spcPct val="0"/>
              </a:spcBef>
            </a:pPr>
            <a:r>
              <a:rPr lang="en-US" dirty="0" smtClean="0"/>
              <a:t>Convey to the audience that a  good continuity plan is like having life, auto or health insurance. </a:t>
            </a:r>
          </a:p>
        </p:txBody>
      </p:sp>
      <p:sp>
        <p:nvSpPr>
          <p:cNvPr id="4" name="Slide Number Placeholder 3"/>
          <p:cNvSpPr>
            <a:spLocks noGrp="1"/>
          </p:cNvSpPr>
          <p:nvPr>
            <p:ph type="sldNum" sz="quarter" idx="10"/>
          </p:nvPr>
        </p:nvSpPr>
        <p:spPr/>
        <p:txBody>
          <a:bodyPr/>
          <a:lstStyle/>
          <a:p>
            <a:fld id="{A48FD0DC-C573-4C08-937D-699C9B9A9019}"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Stress to the audience that having a continuity plan is good business practice that will enable the agency to continue its core mission in the event of an emergency. Point  out to the audience that having a robust and well designed continuity plan will provide for a safe and secure work environment for their employees. Let the audience know that you understand they are busy people and while continuity is not something that they need every day it does play a critical role in protecting their business….the continuity plan is like having life, home and auto insurance.  Insurance is  continuity approach  against  all-hazards.</a:t>
            </a:r>
          </a:p>
          <a:p>
            <a:endParaRPr lang="en-US" dirty="0"/>
          </a:p>
          <a:p>
            <a:r>
              <a:rPr lang="en-US" dirty="0" smtClean="0"/>
              <a:t>You don’t need it (Continuity Plan) until something happens to you!  </a:t>
            </a:r>
          </a:p>
          <a:p>
            <a:endParaRPr lang="en-US" dirty="0"/>
          </a:p>
        </p:txBody>
      </p:sp>
      <p:sp>
        <p:nvSpPr>
          <p:cNvPr id="4" name="Slide Number Placeholder 3"/>
          <p:cNvSpPr>
            <a:spLocks noGrp="1"/>
          </p:cNvSpPr>
          <p:nvPr>
            <p:ph type="sldNum" sz="quarter" idx="10"/>
          </p:nvPr>
        </p:nvSpPr>
        <p:spPr/>
        <p:txBody>
          <a:bodyPr/>
          <a:lstStyle/>
          <a:p>
            <a:fld id="{A48FD0DC-C573-4C08-937D-699C9B9A9019}"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2200"/>
            </a:lvl1pPr>
            <a:lvl2pPr>
              <a:defRPr sz="20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1" name="Picture 7" descr="DHS FEMA logo"/>
          <p:cNvPicPr>
            <a:picLocks noChangeAspect="1" noChangeArrowheads="1"/>
          </p:cNvPicPr>
          <p:nvPr userDrawn="1"/>
        </p:nvPicPr>
        <p:blipFill>
          <a:blip r:embed="rId11" cstate="print"/>
          <a:srcRect/>
          <a:stretch>
            <a:fillRect/>
          </a:stretch>
        </p:blipFill>
        <p:spPr bwMode="auto">
          <a:xfrm>
            <a:off x="0" y="5645150"/>
            <a:ext cx="2514600" cy="1212850"/>
          </a:xfrm>
          <a:prstGeom prst="rect">
            <a:avLst/>
          </a:prstGeom>
          <a:noFill/>
        </p:spPr>
      </p:pic>
      <p:sp>
        <p:nvSpPr>
          <p:cNvPr id="1032" name="Slide Number Placeholder 2"/>
          <p:cNvSpPr txBox="1">
            <a:spLocks noGrp="1"/>
          </p:cNvSpPr>
          <p:nvPr userDrawn="1"/>
        </p:nvSpPr>
        <p:spPr bwMode="black">
          <a:xfrm>
            <a:off x="8305800" y="6400800"/>
            <a:ext cx="652463" cy="336550"/>
          </a:xfrm>
          <a:prstGeom prst="rect">
            <a:avLst/>
          </a:prstGeom>
          <a:noFill/>
          <a:ln w="9525">
            <a:noFill/>
            <a:miter lim="800000"/>
            <a:headEnd/>
            <a:tailEnd/>
          </a:ln>
        </p:spPr>
        <p:txBody>
          <a:bodyPr anchor="b">
            <a:spAutoFit/>
          </a:bodyPr>
          <a:lstStyle/>
          <a:p>
            <a:pPr algn="r" defTabSz="457200" eaLnBrk="0" hangingPunct="0"/>
            <a:fld id="{C8CAFA71-8F1C-4B0F-AC66-5DE8F9AD4D97}" type="slidenum">
              <a:rPr lang="en-US" sz="1600" b="1">
                <a:solidFill>
                  <a:srgbClr val="000000"/>
                </a:solidFill>
                <a:ea typeface="Arial Unicode MS" pitchFamily="34" charset="-128"/>
                <a:cs typeface="Arial Unicode MS" pitchFamily="34" charset="-128"/>
              </a:rPr>
              <a:pPr algn="r" defTabSz="457200" eaLnBrk="0" hangingPunct="0"/>
              <a:t>‹#›</a:t>
            </a:fld>
            <a:endParaRPr lang="en-US" sz="1600" b="1" dirty="0">
              <a:solidFill>
                <a:srgbClr val="000000"/>
              </a:solidFill>
              <a:ea typeface="Arial Unicode MS" pitchFamily="34" charset="-128"/>
              <a:cs typeface="Arial Unicode MS" pitchFamily="34" charset="-128"/>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6" r:id="rId6"/>
    <p:sldLayoutId id="2147483657" r:id="rId7"/>
    <p:sldLayoutId id="2147483658" r:id="rId8"/>
    <p:sldLayoutId id="2147483659" r:id="rId9"/>
  </p:sldLayoutIdLst>
  <p:txStyles>
    <p:titleStyle>
      <a:lvl1pPr algn="l" rtl="0" fontAlgn="base">
        <a:spcBef>
          <a:spcPct val="0"/>
        </a:spcBef>
        <a:spcAft>
          <a:spcPct val="0"/>
        </a:spcAft>
        <a:defRPr sz="4200">
          <a:solidFill>
            <a:srgbClr val="000063"/>
          </a:solidFill>
          <a:latin typeface="+mj-lt"/>
          <a:ea typeface="+mj-ea"/>
          <a:cs typeface="+mj-cs"/>
        </a:defRPr>
      </a:lvl1pPr>
      <a:lvl2pPr algn="l" rtl="0" fontAlgn="base">
        <a:spcBef>
          <a:spcPct val="0"/>
        </a:spcBef>
        <a:spcAft>
          <a:spcPct val="0"/>
        </a:spcAft>
        <a:defRPr sz="4200">
          <a:solidFill>
            <a:srgbClr val="000063"/>
          </a:solidFill>
          <a:latin typeface="Times New Roman" pitchFamily="18" charset="0"/>
        </a:defRPr>
      </a:lvl2pPr>
      <a:lvl3pPr algn="l" rtl="0" fontAlgn="base">
        <a:spcBef>
          <a:spcPct val="0"/>
        </a:spcBef>
        <a:spcAft>
          <a:spcPct val="0"/>
        </a:spcAft>
        <a:defRPr sz="4200">
          <a:solidFill>
            <a:srgbClr val="000063"/>
          </a:solidFill>
          <a:latin typeface="Times New Roman" pitchFamily="18" charset="0"/>
        </a:defRPr>
      </a:lvl3pPr>
      <a:lvl4pPr algn="l" rtl="0" fontAlgn="base">
        <a:spcBef>
          <a:spcPct val="0"/>
        </a:spcBef>
        <a:spcAft>
          <a:spcPct val="0"/>
        </a:spcAft>
        <a:defRPr sz="4200">
          <a:solidFill>
            <a:srgbClr val="000063"/>
          </a:solidFill>
          <a:latin typeface="Times New Roman" pitchFamily="18" charset="0"/>
        </a:defRPr>
      </a:lvl4pPr>
      <a:lvl5pPr algn="l" rtl="0" fontAlgn="base">
        <a:spcBef>
          <a:spcPct val="0"/>
        </a:spcBef>
        <a:spcAft>
          <a:spcPct val="0"/>
        </a:spcAft>
        <a:defRPr sz="4200">
          <a:solidFill>
            <a:srgbClr val="000063"/>
          </a:solidFill>
          <a:latin typeface="Times New Roman" pitchFamily="18" charset="0"/>
        </a:defRPr>
      </a:lvl5pPr>
      <a:lvl6pPr marL="457200" algn="l" rtl="0" fontAlgn="base">
        <a:spcBef>
          <a:spcPct val="0"/>
        </a:spcBef>
        <a:spcAft>
          <a:spcPct val="0"/>
        </a:spcAft>
        <a:defRPr sz="4200">
          <a:solidFill>
            <a:srgbClr val="000063"/>
          </a:solidFill>
          <a:latin typeface="Times New Roman" pitchFamily="18" charset="0"/>
        </a:defRPr>
      </a:lvl6pPr>
      <a:lvl7pPr marL="914400" algn="l" rtl="0" fontAlgn="base">
        <a:spcBef>
          <a:spcPct val="0"/>
        </a:spcBef>
        <a:spcAft>
          <a:spcPct val="0"/>
        </a:spcAft>
        <a:defRPr sz="4200">
          <a:solidFill>
            <a:srgbClr val="000063"/>
          </a:solidFill>
          <a:latin typeface="Times New Roman" pitchFamily="18" charset="0"/>
        </a:defRPr>
      </a:lvl7pPr>
      <a:lvl8pPr marL="1371600" algn="l" rtl="0" fontAlgn="base">
        <a:spcBef>
          <a:spcPct val="0"/>
        </a:spcBef>
        <a:spcAft>
          <a:spcPct val="0"/>
        </a:spcAft>
        <a:defRPr sz="4200">
          <a:solidFill>
            <a:srgbClr val="000063"/>
          </a:solidFill>
          <a:latin typeface="Times New Roman" pitchFamily="18" charset="0"/>
        </a:defRPr>
      </a:lvl8pPr>
      <a:lvl9pPr marL="1828800" algn="l" rtl="0" fontAlgn="base">
        <a:spcBef>
          <a:spcPct val="0"/>
        </a:spcBef>
        <a:spcAft>
          <a:spcPct val="0"/>
        </a:spcAft>
        <a:defRPr sz="4200">
          <a:solidFill>
            <a:srgbClr val="000063"/>
          </a:solidFill>
          <a:latin typeface="Times New Roman" pitchFamily="18" charset="0"/>
        </a:defRPr>
      </a:lvl9pPr>
    </p:titleStyle>
    <p:bodyStyle>
      <a:lvl1pPr marL="342900" indent="-342900" algn="l" rtl="0" fontAlgn="base">
        <a:spcBef>
          <a:spcPct val="20000"/>
        </a:spcBef>
        <a:spcAft>
          <a:spcPct val="0"/>
        </a:spcAft>
        <a:buFont typeface="Wingdings" pitchFamily="2" charset="2"/>
        <a:buChar char="§"/>
        <a:defRPr sz="2200">
          <a:solidFill>
            <a:schemeClr val="tx1"/>
          </a:solidFill>
          <a:latin typeface="+mn-lt"/>
          <a:ea typeface="+mn-ea"/>
          <a:cs typeface="+mn-cs"/>
        </a:defRPr>
      </a:lvl1pPr>
      <a:lvl2pPr marL="742950" indent="-285750" algn="l" rtl="0" fontAlgn="base">
        <a:spcBef>
          <a:spcPct val="20000"/>
        </a:spcBef>
        <a:spcAft>
          <a:spcPct val="0"/>
        </a:spcAft>
        <a:buFont typeface="Wingdings" pitchFamily="2" charset="2"/>
        <a:buChar char="§"/>
        <a:defRPr sz="2000">
          <a:solidFill>
            <a:schemeClr val="tx1"/>
          </a:solidFill>
          <a:latin typeface="+mn-lt"/>
        </a:defRPr>
      </a:lvl2pPr>
      <a:lvl3pPr marL="1143000" indent="-228600" algn="l" rtl="0" fontAlgn="base">
        <a:spcBef>
          <a:spcPct val="20000"/>
        </a:spcBef>
        <a:spcAft>
          <a:spcPct val="0"/>
        </a:spcAft>
        <a:buFont typeface="Wingdings" pitchFamily="2" charset="2"/>
        <a:buChar char="§"/>
        <a:defRPr sz="2000">
          <a:solidFill>
            <a:schemeClr val="tx1"/>
          </a:solidFill>
          <a:latin typeface="+mn-lt"/>
        </a:defRPr>
      </a:lvl3pPr>
      <a:lvl4pPr marL="1600200" indent="-228600" algn="l" rtl="0" fontAlgn="base">
        <a:spcBef>
          <a:spcPct val="20000"/>
        </a:spcBef>
        <a:spcAft>
          <a:spcPct val="0"/>
        </a:spcAft>
        <a:buFont typeface="Wingdings" pitchFamily="2" charset="2"/>
        <a:buChar char="§"/>
        <a:defRPr>
          <a:solidFill>
            <a:schemeClr val="tx1"/>
          </a:solidFill>
          <a:latin typeface="+mn-lt"/>
        </a:defRPr>
      </a:lvl4pPr>
      <a:lvl5pPr marL="2057400" indent="-228600" algn="l" rtl="0" fontAlgn="base">
        <a:spcBef>
          <a:spcPct val="20000"/>
        </a:spcBef>
        <a:spcAft>
          <a:spcPct val="0"/>
        </a:spcAft>
        <a:buFont typeface="Wingdings" pitchFamily="2" charset="2"/>
        <a:buChar char="§"/>
        <a:defRPr>
          <a:solidFill>
            <a:schemeClr val="tx1"/>
          </a:solidFill>
          <a:latin typeface="+mn-lt"/>
        </a:defRPr>
      </a:lvl5pPr>
      <a:lvl6pPr marL="2514600" indent="-228600" algn="l" rtl="0" fontAlgn="base">
        <a:spcBef>
          <a:spcPct val="20000"/>
        </a:spcBef>
        <a:spcAft>
          <a:spcPct val="0"/>
        </a:spcAft>
        <a:buFont typeface="Wingdings" pitchFamily="2" charset="2"/>
        <a:buChar char="§"/>
        <a:defRPr>
          <a:solidFill>
            <a:schemeClr val="tx1"/>
          </a:solidFill>
          <a:latin typeface="+mn-lt"/>
        </a:defRPr>
      </a:lvl6pPr>
      <a:lvl7pPr marL="2971800" indent="-228600" algn="l" rtl="0" fontAlgn="base">
        <a:spcBef>
          <a:spcPct val="20000"/>
        </a:spcBef>
        <a:spcAft>
          <a:spcPct val="0"/>
        </a:spcAft>
        <a:buFont typeface="Wingdings" pitchFamily="2" charset="2"/>
        <a:buChar char="§"/>
        <a:defRPr>
          <a:solidFill>
            <a:schemeClr val="tx1"/>
          </a:solidFill>
          <a:latin typeface="+mn-lt"/>
        </a:defRPr>
      </a:lvl7pPr>
      <a:lvl8pPr marL="3429000" indent="-228600" algn="l" rtl="0" fontAlgn="base">
        <a:spcBef>
          <a:spcPct val="20000"/>
        </a:spcBef>
        <a:spcAft>
          <a:spcPct val="0"/>
        </a:spcAft>
        <a:buFont typeface="Wingdings" pitchFamily="2" charset="2"/>
        <a:buChar char="§"/>
        <a:defRPr>
          <a:solidFill>
            <a:schemeClr val="tx1"/>
          </a:solidFill>
          <a:latin typeface="+mn-lt"/>
        </a:defRPr>
      </a:lvl8pPr>
      <a:lvl9pPr marL="3886200" indent="-228600" algn="l" rtl="0" fontAlgn="base">
        <a:spcBef>
          <a:spcPct val="20000"/>
        </a:spcBef>
        <a:spcAft>
          <a:spcPct val="0"/>
        </a:spcAft>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4" name="Picture 6" descr="DHS FEMA logo"/>
          <p:cNvPicPr>
            <a:picLocks noChangeAspect="1" noChangeArrowheads="1"/>
          </p:cNvPicPr>
          <p:nvPr/>
        </p:nvPicPr>
        <p:blipFill>
          <a:blip r:embed="rId3" cstate="print"/>
          <a:srcRect/>
          <a:stretch>
            <a:fillRect/>
          </a:stretch>
        </p:blipFill>
        <p:spPr bwMode="auto">
          <a:xfrm>
            <a:off x="228600" y="4953000"/>
            <a:ext cx="3568700" cy="1720850"/>
          </a:xfrm>
          <a:prstGeom prst="rect">
            <a:avLst/>
          </a:prstGeom>
          <a:noFill/>
        </p:spPr>
      </p:pic>
      <p:pic>
        <p:nvPicPr>
          <p:cNvPr id="4" name="Picture 3" descr="photo of corporate handshakes"/>
          <p:cNvPicPr>
            <a:picLocks noChangeAspect="1"/>
          </p:cNvPicPr>
          <p:nvPr/>
        </p:nvPicPr>
        <p:blipFill>
          <a:blip r:embed="rId4" cstate="print"/>
          <a:stretch>
            <a:fillRect/>
          </a:stretch>
        </p:blipFill>
        <p:spPr>
          <a:xfrm>
            <a:off x="3962400" y="2743200"/>
            <a:ext cx="3962400" cy="2854016"/>
          </a:xfrm>
          <a:prstGeom prst="rect">
            <a:avLst/>
          </a:prstGeom>
          <a:ln>
            <a:noFill/>
          </a:ln>
          <a:effectLst>
            <a:softEdge rad="112500"/>
          </a:effectLst>
        </p:spPr>
      </p:pic>
      <p:sp>
        <p:nvSpPr>
          <p:cNvPr id="2" name="Title 1"/>
          <p:cNvSpPr>
            <a:spLocks noGrp="1"/>
          </p:cNvSpPr>
          <p:nvPr>
            <p:ph type="title"/>
          </p:nvPr>
        </p:nvSpPr>
        <p:spPr>
          <a:xfrm>
            <a:off x="381000" y="762000"/>
            <a:ext cx="8229600" cy="1143000"/>
          </a:xfrm>
        </p:spPr>
        <p:txBody>
          <a:bodyPr/>
          <a:lstStyle/>
          <a:p>
            <a:pPr lvl="0"/>
            <a:r>
              <a:rPr lang="en-US" dirty="0"/>
              <a:t>Briefing </a:t>
            </a:r>
            <a:r>
              <a:rPr lang="en-US" dirty="0" smtClean="0"/>
              <a:t>Guide</a:t>
            </a:r>
            <a:r>
              <a:rPr lang="en-US" b="1" dirty="0" smtClean="0"/>
              <a:t>:</a:t>
            </a:r>
            <a:br>
              <a:rPr lang="en-US" b="1" dirty="0" smtClean="0"/>
            </a:br>
            <a:r>
              <a:rPr lang="en-US" dirty="0" smtClean="0"/>
              <a:t>Senior </a:t>
            </a:r>
            <a:r>
              <a:rPr lang="en-US" dirty="0"/>
              <a:t>Leadership Briefing</a:t>
            </a:r>
            <a:br>
              <a:rPr lang="en-US" dirty="0"/>
            </a:b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 depicting Continuity capability as 4 pillars (leadership, staff, facilities, and communications) being supported by continuity planning and program management and in turn supporting the perfromance of essential functions."/>
          <p:cNvPicPr>
            <a:picLocks noChangeAspect="1" noChangeArrowheads="1"/>
          </p:cNvPicPr>
          <p:nvPr/>
        </p:nvPicPr>
        <p:blipFill>
          <a:blip r:embed="rId3" cstate="print"/>
          <a:srcRect/>
          <a:stretch>
            <a:fillRect/>
          </a:stretch>
        </p:blipFill>
        <p:spPr bwMode="auto">
          <a:xfrm>
            <a:off x="4267200" y="2209800"/>
            <a:ext cx="3886200" cy="3276600"/>
          </a:xfrm>
          <a:prstGeom prst="rect">
            <a:avLst/>
          </a:prstGeom>
          <a:noFill/>
          <a:ln w="9525">
            <a:noFill/>
            <a:miter lim="800000"/>
            <a:headEnd/>
            <a:tailEnd/>
          </a:ln>
        </p:spPr>
      </p:pic>
      <p:sp>
        <p:nvSpPr>
          <p:cNvPr id="3" name="Content Placeholder 2"/>
          <p:cNvSpPr>
            <a:spLocks noGrp="1"/>
          </p:cNvSpPr>
          <p:nvPr>
            <p:ph idx="1"/>
          </p:nvPr>
        </p:nvSpPr>
        <p:spPr>
          <a:xfrm>
            <a:off x="457200" y="1600200"/>
            <a:ext cx="6629400" cy="4267200"/>
          </a:xfrm>
        </p:spPr>
        <p:txBody>
          <a:bodyPr/>
          <a:lstStyle/>
          <a:p>
            <a:r>
              <a:rPr lang="en-US" dirty="0" smtClean="0">
                <a:latin typeface="Arial" charset="0"/>
                <a:cs typeface="Arial" charset="0"/>
              </a:rPr>
              <a:t>Consider the impacts on your organization:</a:t>
            </a:r>
          </a:p>
          <a:p>
            <a:pPr>
              <a:buNone/>
            </a:pPr>
            <a:endParaRPr lang="en-US" dirty="0" smtClean="0">
              <a:latin typeface="Arial" charset="0"/>
              <a:cs typeface="Arial" charset="0"/>
            </a:endParaRPr>
          </a:p>
          <a:p>
            <a:pPr lvl="1"/>
            <a:r>
              <a:rPr lang="en-US" dirty="0" smtClean="0">
                <a:latin typeface="Arial" charset="0"/>
                <a:cs typeface="Arial" charset="0"/>
              </a:rPr>
              <a:t>Leadership</a:t>
            </a:r>
          </a:p>
          <a:p>
            <a:pPr lvl="1"/>
            <a:r>
              <a:rPr lang="en-US" dirty="0" smtClean="0">
                <a:latin typeface="Arial" charset="0"/>
                <a:cs typeface="Arial" charset="0"/>
              </a:rPr>
              <a:t>Staff				</a:t>
            </a:r>
          </a:p>
          <a:p>
            <a:pPr lvl="1"/>
            <a:r>
              <a:rPr lang="en-US" dirty="0" smtClean="0">
                <a:latin typeface="Arial" charset="0"/>
                <a:cs typeface="Arial" charset="0"/>
              </a:rPr>
              <a:t>Facilities</a:t>
            </a:r>
          </a:p>
          <a:p>
            <a:pPr lvl="1"/>
            <a:r>
              <a:rPr lang="en-US" dirty="0" smtClean="0">
                <a:latin typeface="Arial" charset="0"/>
                <a:cs typeface="Arial" charset="0"/>
              </a:rPr>
              <a:t>Communications</a:t>
            </a:r>
          </a:p>
        </p:txBody>
      </p:sp>
      <p:sp>
        <p:nvSpPr>
          <p:cNvPr id="2" name="Title 1"/>
          <p:cNvSpPr>
            <a:spLocks noGrp="1"/>
          </p:cNvSpPr>
          <p:nvPr>
            <p:ph type="title"/>
          </p:nvPr>
        </p:nvSpPr>
        <p:spPr/>
        <p:txBody>
          <a:bodyPr/>
          <a:lstStyle/>
          <a:p>
            <a:r>
              <a:rPr lang="en-US" dirty="0" smtClean="0"/>
              <a:t>Importance of Continuity</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Leadership</a:t>
            </a:r>
            <a:endParaRPr lang="en-US" dirty="0"/>
          </a:p>
        </p:txBody>
      </p:sp>
      <p:sp>
        <p:nvSpPr>
          <p:cNvPr id="3" name="Content Placeholder 2"/>
          <p:cNvSpPr>
            <a:spLocks noGrp="1"/>
          </p:cNvSpPr>
          <p:nvPr>
            <p:ph idx="1"/>
          </p:nvPr>
        </p:nvSpPr>
        <p:spPr/>
        <p:txBody>
          <a:bodyPr/>
          <a:lstStyle/>
          <a:p>
            <a:r>
              <a:rPr lang="en-US" dirty="0" smtClean="0"/>
              <a:t>Appoint a Continuity Coordinator</a:t>
            </a:r>
          </a:p>
          <a:p>
            <a:r>
              <a:rPr lang="en-US" dirty="0" smtClean="0"/>
              <a:t>Appoint a Continuity Program Manager</a:t>
            </a:r>
          </a:p>
          <a:p>
            <a:r>
              <a:rPr lang="en-US" dirty="0" smtClean="0"/>
              <a:t>Integrate Continuity planning into daily operations</a:t>
            </a:r>
          </a:p>
          <a:p>
            <a:r>
              <a:rPr lang="en-US" dirty="0" smtClean="0"/>
              <a:t>Identify and prioritize the Essential Functions</a:t>
            </a:r>
          </a:p>
          <a:p>
            <a:r>
              <a:rPr lang="en-US" dirty="0" smtClean="0"/>
              <a:t>Approve the Continuity plan</a:t>
            </a:r>
          </a:p>
          <a:p>
            <a:r>
              <a:rPr lang="en-US" dirty="0" smtClean="0"/>
              <a:t>Ensure budgetary support</a:t>
            </a:r>
          </a:p>
          <a:p>
            <a:r>
              <a:rPr lang="en-US" dirty="0" smtClean="0"/>
              <a:t>Identify successor and delegation of authority</a:t>
            </a:r>
          </a:p>
          <a:p>
            <a:r>
              <a:rPr lang="en-US" dirty="0" smtClean="0"/>
              <a:t>Approve the Multi-Year Strategy and Program Management Plan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Continuity Program </a:t>
            </a:r>
            <a:endParaRPr lang="en-US" dirty="0"/>
          </a:p>
        </p:txBody>
      </p:sp>
      <p:sp>
        <p:nvSpPr>
          <p:cNvPr id="3" name="Content Placeholder 2"/>
          <p:cNvSpPr>
            <a:spLocks noGrp="1"/>
          </p:cNvSpPr>
          <p:nvPr>
            <p:ph idx="1"/>
          </p:nvPr>
        </p:nvSpPr>
        <p:spPr>
          <a:xfrm>
            <a:off x="457200" y="1371600"/>
            <a:ext cx="8229600" cy="4267200"/>
          </a:xfrm>
        </p:spPr>
        <p:txBody>
          <a:bodyPr/>
          <a:lstStyle/>
          <a:p>
            <a:r>
              <a:rPr lang="en-US" dirty="0" smtClean="0">
                <a:latin typeface="Arial" charset="0"/>
                <a:cs typeface="Arial" charset="0"/>
              </a:rPr>
              <a:t>Creating a proactive planning culture within the organization</a:t>
            </a:r>
          </a:p>
          <a:p>
            <a:r>
              <a:rPr lang="en-US" dirty="0" smtClean="0"/>
              <a:t>Developing a multi-year strategy and program management plan  </a:t>
            </a:r>
          </a:p>
          <a:p>
            <a:r>
              <a:rPr lang="en-US" dirty="0" smtClean="0"/>
              <a:t>Defining planning priorities</a:t>
            </a:r>
          </a:p>
          <a:p>
            <a:r>
              <a:rPr lang="en-US" dirty="0" smtClean="0"/>
              <a:t>Integrating Continuity into day to day operations</a:t>
            </a:r>
          </a:p>
          <a:p>
            <a:r>
              <a:rPr lang="en-US" dirty="0" smtClean="0"/>
              <a:t>Incorporating critical information from internal and external</a:t>
            </a:r>
            <a:r>
              <a:rPr lang="en-US" dirty="0" smtClean="0">
                <a:solidFill>
                  <a:srgbClr val="FF0000"/>
                </a:solidFill>
              </a:rPr>
              <a:t> </a:t>
            </a:r>
            <a:r>
              <a:rPr lang="en-US" dirty="0" smtClean="0"/>
              <a:t>stakeholders </a:t>
            </a:r>
          </a:p>
          <a:p>
            <a:r>
              <a:rPr lang="en-US" dirty="0" smtClean="0"/>
              <a:t>Managing expectations</a:t>
            </a:r>
          </a:p>
          <a:p>
            <a:r>
              <a:rPr lang="en-US" dirty="0" smtClean="0"/>
              <a:t>Managing facilities </a:t>
            </a:r>
          </a:p>
          <a:p>
            <a:r>
              <a:rPr lang="en-US" dirty="0" smtClean="0"/>
              <a:t>Implementing a Test, Training and Exercise Program and Corrective Action Program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a:off x="2286000" y="1981200"/>
            <a:ext cx="4876800" cy="2819400"/>
          </a:xfrm>
          <a:prstGeom prst="wedgeRoundRectCallout">
            <a:avLst>
              <a:gd name="adj1" fmla="val -43750"/>
              <a:gd name="adj2" fmla="val 70000"/>
              <a:gd name="adj3" fmla="val 16667"/>
            </a:avLst>
          </a:prstGeom>
          <a:solidFill>
            <a:srgbClr val="F8F8F8"/>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8F8F8"/>
            </a:extrusionClr>
          </a:sp3d>
        </p:spPr>
        <p:txBody>
          <a:bodyPr>
            <a:flatTx/>
          </a:bodyPr>
          <a:lstStyle/>
          <a:p>
            <a:pPr algn="ctr"/>
            <a:endParaRPr lang="en-US" sz="2400" b="1" dirty="0">
              <a:cs typeface="Arial" charset="0"/>
            </a:endParaRPr>
          </a:p>
          <a:p>
            <a:pPr algn="ctr">
              <a:spcBef>
                <a:spcPts val="1200"/>
              </a:spcBef>
            </a:pPr>
            <a:endParaRPr lang="en-US" sz="2400" b="1" dirty="0">
              <a:cs typeface="Arial" charset="0"/>
            </a:endParaRPr>
          </a:p>
          <a:p>
            <a:pPr algn="ctr">
              <a:spcBef>
                <a:spcPts val="1200"/>
              </a:spcBef>
            </a:pPr>
            <a:r>
              <a:rPr lang="en-US" sz="2400" b="1" dirty="0">
                <a:cs typeface="Arial" charset="0"/>
              </a:rPr>
              <a:t>Questions?</a:t>
            </a:r>
          </a:p>
        </p:txBody>
      </p:sp>
      <p:sp>
        <p:nvSpPr>
          <p:cNvPr id="2" name="Title 1" hidden="1"/>
          <p:cNvSpPr>
            <a:spLocks noGrp="1"/>
          </p:cNvSpPr>
          <p:nvPr>
            <p:ph type="title"/>
          </p:nvPr>
        </p:nvSpPr>
        <p:spPr/>
        <p:txBody>
          <a:bodyPr/>
          <a:lstStyle/>
          <a:p>
            <a:r>
              <a:rPr lang="en-US" dirty="0" smtClean="0"/>
              <a:t>Questions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00" name="Picture 4" descr="logo DHS FEMA"/>
          <p:cNvPicPr>
            <a:picLocks noChangeAspect="1" noChangeArrowheads="1"/>
          </p:cNvPicPr>
          <p:nvPr/>
        </p:nvPicPr>
        <p:blipFill>
          <a:blip r:embed="rId3" cstate="print"/>
          <a:srcRect/>
          <a:stretch>
            <a:fillRect/>
          </a:stretch>
        </p:blipFill>
        <p:spPr bwMode="auto">
          <a:xfrm>
            <a:off x="838200" y="1600200"/>
            <a:ext cx="7620000" cy="3673475"/>
          </a:xfrm>
          <a:prstGeom prst="rect">
            <a:avLst/>
          </a:prstGeom>
          <a:noFill/>
        </p:spPr>
      </p:pic>
      <p:sp>
        <p:nvSpPr>
          <p:cNvPr id="2" name="Title 1" hidden="1"/>
          <p:cNvSpPr>
            <a:spLocks noGrp="1"/>
          </p:cNvSpPr>
          <p:nvPr>
            <p:ph type="title"/>
          </p:nvPr>
        </p:nvSpPr>
        <p:spPr/>
        <p:txBody>
          <a:bodyPr/>
          <a:lstStyle/>
          <a:p>
            <a:r>
              <a:rPr lang="en-US" dirty="0" smtClean="0"/>
              <a:t>End of Presentation</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 of two hands shaking"/>
          <p:cNvPicPr>
            <a:picLocks noChangeAspect="1"/>
          </p:cNvPicPr>
          <p:nvPr/>
        </p:nvPicPr>
        <p:blipFill>
          <a:blip r:embed="rId3" cstate="print"/>
          <a:stretch>
            <a:fillRect/>
          </a:stretch>
        </p:blipFill>
        <p:spPr>
          <a:xfrm>
            <a:off x="5715000" y="4419600"/>
            <a:ext cx="2860675" cy="1905000"/>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idx="1"/>
          </p:nvPr>
        </p:nvSpPr>
        <p:spPr>
          <a:xfrm>
            <a:off x="457200" y="1600200"/>
            <a:ext cx="8229600" cy="4343400"/>
          </a:xfrm>
        </p:spPr>
        <p:txBody>
          <a:bodyPr/>
          <a:lstStyle/>
          <a:p>
            <a:pPr eaLnBrk="1" hangingPunct="1"/>
            <a:r>
              <a:rPr lang="en-US" dirty="0" smtClean="0">
                <a:latin typeface="Arial" charset="0"/>
                <a:cs typeface="Arial" charset="0"/>
              </a:rPr>
              <a:t>Explain Legal Authorities</a:t>
            </a:r>
          </a:p>
          <a:p>
            <a:pPr eaLnBrk="1" hangingPunct="1"/>
            <a:r>
              <a:rPr lang="en-US" dirty="0" smtClean="0">
                <a:latin typeface="Arial" charset="0"/>
                <a:cs typeface="Arial" charset="0"/>
              </a:rPr>
              <a:t>Provide an understanding of Continuity and Continuity of Operations</a:t>
            </a:r>
          </a:p>
          <a:p>
            <a:r>
              <a:rPr lang="en-US" dirty="0" smtClean="0">
                <a:latin typeface="Arial" charset="0"/>
                <a:cs typeface="Arial" charset="0"/>
              </a:rPr>
              <a:t>Emphasize the benefits of Continuity</a:t>
            </a:r>
          </a:p>
          <a:p>
            <a:pPr eaLnBrk="1" hangingPunct="1"/>
            <a:r>
              <a:rPr lang="en-US" dirty="0" smtClean="0">
                <a:latin typeface="Arial" charset="0"/>
                <a:cs typeface="Arial" charset="0"/>
              </a:rPr>
              <a:t>Explain the importance of and need for securing support from senior leadership</a:t>
            </a:r>
          </a:p>
          <a:p>
            <a:pPr eaLnBrk="1" hangingPunct="1"/>
            <a:r>
              <a:rPr lang="en-US" dirty="0" smtClean="0">
                <a:latin typeface="Arial" charset="0"/>
                <a:cs typeface="Arial" charset="0"/>
              </a:rPr>
              <a:t>Emphasize the need for Continuity planning considerations for agencies and organizations</a:t>
            </a:r>
          </a:p>
          <a:p>
            <a:pPr eaLnBrk="1" hangingPunct="1"/>
            <a:r>
              <a:rPr lang="en-US" dirty="0" smtClean="0">
                <a:latin typeface="Arial" charset="0"/>
                <a:cs typeface="Arial" charset="0"/>
              </a:rPr>
              <a:t>Describe role of leadership</a:t>
            </a:r>
          </a:p>
          <a:p>
            <a:pPr eaLnBrk="1" hangingPunct="1"/>
            <a:r>
              <a:rPr lang="en-US" dirty="0" smtClean="0">
                <a:latin typeface="Arial" charset="0"/>
                <a:cs typeface="Arial" charset="0"/>
              </a:rPr>
              <a:t>Summarize the Continuity Program</a:t>
            </a:r>
          </a:p>
        </p:txBody>
      </p:sp>
      <p:sp>
        <p:nvSpPr>
          <p:cNvPr id="2" name="Title 1"/>
          <p:cNvSpPr>
            <a:spLocks noGrp="1"/>
          </p:cNvSpPr>
          <p:nvPr>
            <p:ph type="title"/>
          </p:nvPr>
        </p:nvSpPr>
        <p:spPr/>
        <p:txBody>
          <a:bodyPr/>
          <a:lstStyle/>
          <a:p>
            <a:r>
              <a:rPr lang="en-US" dirty="0" smtClean="0"/>
              <a:t>Objectives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General Authorities</a:t>
            </a:r>
            <a:endParaRPr lang="en-US" dirty="0"/>
          </a:p>
        </p:txBody>
      </p:sp>
      <p:sp>
        <p:nvSpPr>
          <p:cNvPr id="3" name="Content Placeholder 2"/>
          <p:cNvSpPr>
            <a:spLocks noGrp="1"/>
          </p:cNvSpPr>
          <p:nvPr>
            <p:ph idx="1"/>
          </p:nvPr>
        </p:nvSpPr>
        <p:spPr/>
        <p:txBody>
          <a:bodyPr/>
          <a:lstStyle/>
          <a:p>
            <a:r>
              <a:rPr lang="en-GB" dirty="0" smtClean="0"/>
              <a:t>National Security Presidential Directive/NSPD-51 Homeland Security Presidential Directive/ HSPD-20, </a:t>
            </a:r>
            <a:r>
              <a:rPr lang="en-GB" i="1" dirty="0" smtClean="0"/>
              <a:t>National Continuity Policy</a:t>
            </a:r>
            <a:r>
              <a:rPr lang="en-GB" dirty="0" smtClean="0"/>
              <a:t>, May 2007</a:t>
            </a:r>
          </a:p>
          <a:p>
            <a:r>
              <a:rPr lang="en-GB" dirty="0" smtClean="0"/>
              <a:t>National Continuity Policy Implementation Plan (NCPIP), August 2007</a:t>
            </a:r>
          </a:p>
          <a:p>
            <a:r>
              <a:rPr lang="en-GB" dirty="0" smtClean="0"/>
              <a:t>National Response Framework, January 2008</a:t>
            </a:r>
          </a:p>
          <a:p>
            <a:r>
              <a:rPr lang="en-GB" dirty="0" smtClean="0"/>
              <a:t>DHS Management Directive 9300.1, </a:t>
            </a:r>
            <a:r>
              <a:rPr lang="en-GB" i="1" dirty="0" smtClean="0"/>
              <a:t>Continuity of Operations and Continuity of Government Functions</a:t>
            </a:r>
            <a:r>
              <a:rPr lang="en-GB" dirty="0" smtClean="0"/>
              <a:t>, July 2004</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smtClean="0"/>
              <a:t>National Continuity Policy</a:t>
            </a:r>
            <a:endParaRPr lang="en-US" dirty="0"/>
          </a:p>
        </p:txBody>
      </p:sp>
      <p:sp>
        <p:nvSpPr>
          <p:cNvPr id="5123" name="Rectangle 3"/>
          <p:cNvSpPr>
            <a:spLocks noGrp="1" noChangeArrowheads="1"/>
          </p:cNvSpPr>
          <p:nvPr>
            <p:ph type="body" idx="1"/>
          </p:nvPr>
        </p:nvSpPr>
        <p:spPr/>
        <p:txBody>
          <a:bodyPr/>
          <a:lstStyle/>
          <a:p>
            <a:pPr marL="341313" lvl="0" indent="-341313" algn="ctr" eaLnBrk="0" hangingPunct="0">
              <a:spcBef>
                <a:spcPts val="800"/>
              </a:spcBef>
              <a:buNone/>
              <a:defRPr/>
            </a:pPr>
            <a:r>
              <a:rPr lang="en-US" sz="2400" b="1" kern="1200" dirty="0" smtClean="0">
                <a:solidFill>
                  <a:srgbClr val="333333"/>
                </a:solidFill>
                <a:latin typeface="Times New Roman" pitchFamily="18" charset="0"/>
                <a:cs typeface="Arial" pitchFamily="34" charset="0"/>
              </a:rPr>
              <a:t>Continuity programs provide the foundation for </a:t>
            </a:r>
          </a:p>
          <a:p>
            <a:pPr marL="341313" lvl="0" indent="-341313" algn="ctr" eaLnBrk="0" hangingPunct="0">
              <a:spcBef>
                <a:spcPts val="800"/>
              </a:spcBef>
              <a:buNone/>
              <a:defRPr/>
            </a:pPr>
            <a:r>
              <a:rPr lang="en-US" sz="2400" b="1" i="1" kern="1200" dirty="0" smtClean="0">
                <a:solidFill>
                  <a:srgbClr val="002060"/>
                </a:solidFill>
                <a:latin typeface="Times New Roman" pitchFamily="18" charset="0"/>
                <a:cs typeface="Arial" pitchFamily="34" charset="0"/>
              </a:rPr>
              <a:t>Enduring Constitutional Government</a:t>
            </a:r>
          </a:p>
          <a:p>
            <a:pPr marL="341313" lvl="0" indent="-341313" algn="ctr" eaLnBrk="0" hangingPunct="0">
              <a:spcBef>
                <a:spcPts val="800"/>
              </a:spcBef>
              <a:buNone/>
              <a:defRPr/>
            </a:pPr>
            <a:r>
              <a:rPr lang="en-US" sz="2400" b="1" i="1" kern="1200" dirty="0" smtClean="0">
                <a:solidFill>
                  <a:srgbClr val="002060"/>
                </a:solidFill>
                <a:latin typeface="Times New Roman" pitchFamily="18" charset="0"/>
                <a:cs typeface="Arial" pitchFamily="34" charset="0"/>
              </a:rPr>
              <a:t>(NSPD-51/HSPD-20)</a:t>
            </a:r>
          </a:p>
          <a:p>
            <a:pPr marL="341313" lvl="0" indent="-341313" algn="ctr" eaLnBrk="0" hangingPunct="0">
              <a:lnSpc>
                <a:spcPct val="85000"/>
              </a:lnSpc>
              <a:spcBef>
                <a:spcPts val="800"/>
              </a:spcBef>
              <a:buNone/>
              <a:defRPr/>
            </a:pPr>
            <a:r>
              <a:rPr lang="en-US" sz="2400" b="1" kern="1200" dirty="0" smtClean="0">
                <a:solidFill>
                  <a:srgbClr val="EEECE1"/>
                </a:solidFill>
                <a:latin typeface="Times New Roman" pitchFamily="18" charset="0"/>
                <a:cs typeface="Arial" pitchFamily="34" charset="0"/>
              </a:rPr>
              <a:t> </a:t>
            </a:r>
          </a:p>
          <a:p>
            <a:pPr marL="341313" lvl="0" indent="-341313" algn="ctr" eaLnBrk="0" hangingPunct="0">
              <a:spcBef>
                <a:spcPts val="800"/>
              </a:spcBef>
              <a:buNone/>
              <a:defRPr/>
            </a:pPr>
            <a:r>
              <a:rPr lang="en-US" sz="2400" b="1" kern="1200" dirty="0" smtClean="0">
                <a:solidFill>
                  <a:srgbClr val="333333"/>
                </a:solidFill>
                <a:latin typeface="Times New Roman" pitchFamily="18" charset="0"/>
                <a:cs typeface="Arial" pitchFamily="34" charset="0"/>
              </a:rPr>
              <a:t>and the Nation’s First Essential Function, </a:t>
            </a:r>
          </a:p>
          <a:p>
            <a:pPr marL="341313" lvl="0" indent="-341313" algn="ctr" eaLnBrk="0" hangingPunct="0">
              <a:spcBef>
                <a:spcPts val="800"/>
              </a:spcBef>
              <a:buNone/>
              <a:defRPr/>
            </a:pPr>
            <a:r>
              <a:rPr lang="en-US" sz="2400" b="1" i="1" kern="1200" dirty="0" smtClean="0">
                <a:solidFill>
                  <a:srgbClr val="002060"/>
                </a:solidFill>
                <a:latin typeface="Times New Roman" pitchFamily="18" charset="0"/>
                <a:cs typeface="Arial" pitchFamily="34" charset="0"/>
              </a:rPr>
              <a:t>“Ensure the continued functioning of our form of government under the Constitution, including the functioning of the three separate branches of government.”</a:t>
            </a:r>
          </a:p>
          <a:p>
            <a:pPr marL="341313" indent="-341313" algn="ctr" eaLnBrk="0" hangingPunct="0">
              <a:spcBef>
                <a:spcPts val="800"/>
              </a:spcBef>
              <a:buNone/>
              <a:defRPr/>
            </a:pPr>
            <a:r>
              <a:rPr lang="en-US" sz="2400" b="1" i="1" dirty="0" smtClean="0">
                <a:solidFill>
                  <a:srgbClr val="002060"/>
                </a:solidFill>
                <a:latin typeface="Times New Roman" pitchFamily="18" charset="0"/>
              </a:rPr>
              <a:t>(NCPIP)</a:t>
            </a:r>
          </a:p>
          <a:p>
            <a:pPr marL="341313" lvl="0" indent="-341313" algn="ctr" eaLnBrk="0" hangingPunct="0">
              <a:spcBef>
                <a:spcPts val="800"/>
              </a:spcBef>
              <a:buNone/>
              <a:defRPr/>
            </a:pPr>
            <a:endParaRPr lang="en-US" sz="2400" b="1" i="1" kern="1200" dirty="0" smtClean="0">
              <a:solidFill>
                <a:srgbClr val="246186"/>
              </a:solidFill>
              <a:latin typeface="Times New Roman" pitchFamily="18" charset="0"/>
              <a:cs typeface="Arial" pitchFamily="34" charset="0"/>
            </a:endParaRPr>
          </a:p>
          <a:p>
            <a:pPr>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descr="Cover for Federal Continuity Directive 1 and 2"/>
          <p:cNvGrpSpPr/>
          <p:nvPr/>
        </p:nvGrpSpPr>
        <p:grpSpPr>
          <a:xfrm>
            <a:off x="533400" y="1447800"/>
            <a:ext cx="3505200" cy="4419600"/>
            <a:chOff x="533401" y="1371600"/>
            <a:chExt cx="2590799" cy="3662265"/>
          </a:xfrm>
        </p:grpSpPr>
        <p:pic>
          <p:nvPicPr>
            <p:cNvPr id="11" name="Picture 2" descr="Cover for Federal Continuity Directive 2"/>
            <p:cNvPicPr>
              <a:picLocks noChangeAspect="1" noChangeArrowheads="1"/>
            </p:cNvPicPr>
            <p:nvPr/>
          </p:nvPicPr>
          <p:blipFill>
            <a:blip r:embed="rId3" cstate="print"/>
            <a:srcRect/>
            <a:stretch>
              <a:fillRect/>
            </a:stretch>
          </p:blipFill>
          <p:spPr bwMode="auto">
            <a:xfrm>
              <a:off x="1143000" y="1824134"/>
              <a:ext cx="1981200" cy="3209731"/>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p:spPr>
        </p:pic>
        <p:pic>
          <p:nvPicPr>
            <p:cNvPr id="12" name="Picture 6" descr="Cover for Federal Continuity Directive 1"/>
            <p:cNvPicPr>
              <a:picLocks noChangeAspect="1" noChangeArrowheads="1"/>
            </p:cNvPicPr>
            <p:nvPr/>
          </p:nvPicPr>
          <p:blipFill>
            <a:blip r:embed="rId4" cstate="print"/>
            <a:srcRect/>
            <a:stretch>
              <a:fillRect/>
            </a:stretch>
          </p:blipFill>
          <p:spPr bwMode="auto">
            <a:xfrm>
              <a:off x="533401" y="1371600"/>
              <a:ext cx="1904999" cy="2895600"/>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p:spPr>
        </p:pic>
      </p:grpSp>
      <p:sp>
        <p:nvSpPr>
          <p:cNvPr id="3" name="Content Placeholder 2"/>
          <p:cNvSpPr>
            <a:spLocks noGrp="1"/>
          </p:cNvSpPr>
          <p:nvPr>
            <p:ph idx="1"/>
          </p:nvPr>
        </p:nvSpPr>
        <p:spPr>
          <a:xfrm>
            <a:off x="4114800" y="1600200"/>
            <a:ext cx="4495800" cy="4267200"/>
          </a:xfrm>
        </p:spPr>
        <p:txBody>
          <a:bodyPr/>
          <a:lstStyle/>
          <a:p>
            <a:pPr marL="228600" lvl="0" indent="-228600"/>
            <a:r>
              <a:rPr lang="en-US" sz="1600" dirty="0" smtClean="0"/>
              <a:t>Approved by the DHS Secretary on  February 8, 2008</a:t>
            </a:r>
          </a:p>
          <a:p>
            <a:pPr marL="228600" lvl="0" indent="-228600"/>
            <a:r>
              <a:rPr lang="en-US" sz="1600" dirty="0" smtClean="0"/>
              <a:t>Provides direction for the development of Continuity plans and programs for the Federal Executive Branch </a:t>
            </a:r>
          </a:p>
          <a:p>
            <a:pPr marL="228600" lvl="0" indent="-228600"/>
            <a:r>
              <a:rPr lang="en-US" sz="1600" dirty="0" smtClean="0"/>
              <a:t>Provides guidance for Identifying Mission Essential Functions (MEFs) and Primary Mission Essential Functions (PMEFs) </a:t>
            </a:r>
          </a:p>
          <a:p>
            <a:pPr marL="228600" lvl="0" indent="-228600"/>
            <a:r>
              <a:rPr lang="en-US" sz="1600" dirty="0" smtClean="0"/>
              <a:t>Sets criteria for what a “Continuity facility” must provide</a:t>
            </a:r>
          </a:p>
          <a:p>
            <a:pPr marL="228600" lvl="0" indent="-228600"/>
            <a:r>
              <a:rPr lang="en-US" sz="1600" dirty="0" smtClean="0"/>
              <a:t>Establishes minimum Continuity  communications requirements</a:t>
            </a:r>
          </a:p>
          <a:p>
            <a:pPr marL="228600" lvl="0" indent="-228600"/>
            <a:r>
              <a:rPr lang="en-US" sz="1600" dirty="0" smtClean="0"/>
              <a:t>Emphasizes the management of vital records as an essential element of Continuity planning</a:t>
            </a:r>
            <a:endParaRPr lang="en-US" sz="1600" dirty="0"/>
          </a:p>
        </p:txBody>
      </p:sp>
      <p:sp>
        <p:nvSpPr>
          <p:cNvPr id="2" name="Title 1"/>
          <p:cNvSpPr>
            <a:spLocks noGrp="1"/>
          </p:cNvSpPr>
          <p:nvPr>
            <p:ph type="title"/>
          </p:nvPr>
        </p:nvSpPr>
        <p:spPr/>
        <p:txBody>
          <a:bodyPr/>
          <a:lstStyle/>
          <a:p>
            <a:r>
              <a:rPr lang="en-US" dirty="0" smtClean="0"/>
              <a:t>Federal Continuity Directives 1 &amp; 2</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descr="Covers for Continuity Guidance Circulars 1 and 2"/>
          <p:cNvGrpSpPr/>
          <p:nvPr/>
        </p:nvGrpSpPr>
        <p:grpSpPr>
          <a:xfrm>
            <a:off x="381000" y="1219201"/>
            <a:ext cx="3657600" cy="4495799"/>
            <a:chOff x="228600" y="914400"/>
            <a:chExt cx="4343400" cy="5160963"/>
          </a:xfrm>
        </p:grpSpPr>
        <p:pic>
          <p:nvPicPr>
            <p:cNvPr id="7" name="Picture 2" descr="Cover for Continuity Guidance Circular 2"/>
            <p:cNvPicPr>
              <a:picLocks noChangeAspect="1" noChangeArrowheads="1"/>
            </p:cNvPicPr>
            <p:nvPr/>
          </p:nvPicPr>
          <p:blipFill>
            <a:blip r:embed="rId3" cstate="print"/>
            <a:srcRect l="4120" t="192" r="26269" b="192"/>
            <a:stretch>
              <a:fillRect/>
            </a:stretch>
          </p:blipFill>
          <p:spPr bwMode="auto">
            <a:xfrm>
              <a:off x="1295400" y="1905000"/>
              <a:ext cx="3276600" cy="4170363"/>
            </a:xfrm>
            <a:prstGeom prst="rect">
              <a:avLst/>
            </a:prstGeom>
            <a:noFill/>
            <a:ln w="19050">
              <a:solidFill>
                <a:schemeClr val="tx1"/>
              </a:solidFill>
              <a:miter lim="800000"/>
              <a:headEnd/>
              <a:tailEnd/>
            </a:ln>
            <a:effectLst>
              <a:outerShdw blurRad="50800" dist="38100" dir="2700000" sx="101000" sy="101000" algn="tl" rotWithShape="0">
                <a:prstClr val="black">
                  <a:alpha val="75000"/>
                </a:prstClr>
              </a:outerShdw>
            </a:effectLst>
          </p:spPr>
        </p:pic>
        <p:pic>
          <p:nvPicPr>
            <p:cNvPr id="8" name="Picture 7" descr="Cover for Continuity Guidance Circular 1"/>
            <p:cNvPicPr>
              <a:picLocks noChangeAspect="1" noChangeArrowheads="1"/>
            </p:cNvPicPr>
            <p:nvPr/>
          </p:nvPicPr>
          <p:blipFill>
            <a:blip r:embed="rId4" cstate="print"/>
            <a:srcRect l="30742" t="20689" r="29471" b="11168"/>
            <a:stretch>
              <a:fillRect/>
            </a:stretch>
          </p:blipFill>
          <p:spPr bwMode="auto">
            <a:xfrm>
              <a:off x="228600" y="914400"/>
              <a:ext cx="2819400" cy="4198938"/>
            </a:xfrm>
            <a:prstGeom prst="rect">
              <a:avLst/>
            </a:prstGeom>
            <a:noFill/>
            <a:ln w="19050">
              <a:solidFill>
                <a:schemeClr val="tx1"/>
              </a:solidFill>
              <a:miter lim="800000"/>
              <a:headEnd/>
              <a:tailEnd/>
            </a:ln>
            <a:effectLst>
              <a:outerShdw blurRad="50800" dist="38100" dir="2700000" sx="101000" sy="101000" algn="tl" rotWithShape="0">
                <a:prstClr val="black">
                  <a:alpha val="75000"/>
                </a:prstClr>
              </a:outerShdw>
            </a:effectLst>
          </p:spPr>
        </p:pic>
      </p:grpSp>
      <p:sp>
        <p:nvSpPr>
          <p:cNvPr id="3" name="Content Placeholder 2"/>
          <p:cNvSpPr>
            <a:spLocks noGrp="1"/>
          </p:cNvSpPr>
          <p:nvPr>
            <p:ph idx="1"/>
          </p:nvPr>
        </p:nvSpPr>
        <p:spPr>
          <a:xfrm>
            <a:off x="4114800" y="1641764"/>
            <a:ext cx="4343400" cy="4682836"/>
          </a:xfrm>
        </p:spPr>
        <p:txBody>
          <a:bodyPr/>
          <a:lstStyle/>
          <a:p>
            <a:pPr marL="228600" indent="-228600">
              <a:lnSpc>
                <a:spcPct val="85000"/>
              </a:lnSpc>
              <a:spcAft>
                <a:spcPts val="900"/>
              </a:spcAft>
              <a:defRPr/>
            </a:pPr>
            <a:r>
              <a:rPr lang="en-US" sz="1600" b="1" dirty="0" smtClean="0">
                <a:solidFill>
                  <a:srgbClr val="333333"/>
                </a:solidFill>
              </a:rPr>
              <a:t>CGC 1 approved by the FEMA Administrator on January 21, 2009</a:t>
            </a:r>
          </a:p>
          <a:p>
            <a:pPr marL="228600" indent="-228600">
              <a:lnSpc>
                <a:spcPct val="85000"/>
              </a:lnSpc>
              <a:spcAft>
                <a:spcPts val="900"/>
              </a:spcAft>
              <a:defRPr/>
            </a:pPr>
            <a:r>
              <a:rPr lang="en-US" sz="1600" b="1" dirty="0" smtClean="0">
                <a:solidFill>
                  <a:srgbClr val="333333"/>
                </a:solidFill>
              </a:rPr>
              <a:t>CGC 1 provides Continuity guidance on:</a:t>
            </a:r>
          </a:p>
          <a:p>
            <a:pPr marL="519113" lvl="1" indent="-171450">
              <a:spcBef>
                <a:spcPts val="0"/>
              </a:spcBef>
              <a:spcAft>
                <a:spcPts val="0"/>
              </a:spcAft>
              <a:defRPr/>
            </a:pPr>
            <a:r>
              <a:rPr lang="en-US" sz="1600" dirty="0" smtClean="0">
                <a:solidFill>
                  <a:srgbClr val="333333"/>
                </a:solidFill>
              </a:rPr>
              <a:t>Continuity Program Management information for non-federal agencies </a:t>
            </a:r>
          </a:p>
          <a:p>
            <a:pPr marL="519113" lvl="1" indent="-171450">
              <a:spcBef>
                <a:spcPts val="0"/>
              </a:spcBef>
              <a:spcAft>
                <a:spcPts val="0"/>
              </a:spcAft>
              <a:defRPr/>
            </a:pPr>
            <a:r>
              <a:rPr lang="en-US" sz="1600" dirty="0" smtClean="0">
                <a:solidFill>
                  <a:srgbClr val="333333"/>
                </a:solidFill>
              </a:rPr>
              <a:t>Elements and components of a viable continuity capability</a:t>
            </a:r>
          </a:p>
          <a:p>
            <a:pPr marL="519113" lvl="1" indent="-171450">
              <a:spcBef>
                <a:spcPts val="0"/>
              </a:spcBef>
              <a:spcAft>
                <a:spcPts val="0"/>
              </a:spcAft>
              <a:defRPr/>
            </a:pPr>
            <a:r>
              <a:rPr lang="en-US" sz="1600" dirty="0" smtClean="0">
                <a:solidFill>
                  <a:srgbClr val="333333"/>
                </a:solidFill>
              </a:rPr>
              <a:t>Coordination of interdependencies</a:t>
            </a:r>
          </a:p>
          <a:p>
            <a:pPr marL="519113" lvl="1" indent="-171450">
              <a:spcBef>
                <a:spcPts val="0"/>
              </a:spcBef>
              <a:spcAft>
                <a:spcPts val="0"/>
              </a:spcAft>
              <a:defRPr/>
            </a:pPr>
            <a:r>
              <a:rPr lang="en-US" sz="1600" dirty="0" smtClean="0">
                <a:solidFill>
                  <a:srgbClr val="333333"/>
                </a:solidFill>
              </a:rPr>
              <a:t>Continuity plan operational phases and implementation</a:t>
            </a:r>
          </a:p>
          <a:p>
            <a:pPr marL="228600" indent="-228600">
              <a:lnSpc>
                <a:spcPct val="85000"/>
              </a:lnSpc>
              <a:spcAft>
                <a:spcPts val="900"/>
              </a:spcAft>
              <a:defRPr/>
            </a:pPr>
            <a:r>
              <a:rPr lang="en-US" sz="1600" b="1" dirty="0" smtClean="0">
                <a:solidFill>
                  <a:srgbClr val="333333"/>
                </a:solidFill>
              </a:rPr>
              <a:t>CGC 2  approved by NCP Assistant  Administrator on July 22, 2010</a:t>
            </a:r>
          </a:p>
          <a:p>
            <a:pPr marL="228600" indent="-228600">
              <a:lnSpc>
                <a:spcPct val="85000"/>
              </a:lnSpc>
              <a:spcAft>
                <a:spcPts val="900"/>
              </a:spcAft>
              <a:defRPr/>
            </a:pPr>
            <a:r>
              <a:rPr lang="en-US" sz="1600" b="1" dirty="0" smtClean="0">
                <a:solidFill>
                  <a:srgbClr val="333333"/>
                </a:solidFill>
              </a:rPr>
              <a:t>CGC 2 provides Continuity guidance on:</a:t>
            </a:r>
          </a:p>
          <a:p>
            <a:pPr marL="573088" lvl="1" indent="-173038">
              <a:spcBef>
                <a:spcPts val="0"/>
              </a:spcBef>
              <a:spcAft>
                <a:spcPts val="0"/>
              </a:spcAft>
              <a:defRPr/>
            </a:pPr>
            <a:r>
              <a:rPr lang="en-US" sz="1600" dirty="0" smtClean="0">
                <a:solidFill>
                  <a:srgbClr val="333333"/>
                </a:solidFill>
              </a:rPr>
              <a:t>Identifying Mission Essential Functions </a:t>
            </a:r>
          </a:p>
          <a:p>
            <a:pPr marL="573088" lvl="1" indent="-173038">
              <a:spcBef>
                <a:spcPts val="0"/>
              </a:spcBef>
              <a:spcAft>
                <a:spcPts val="0"/>
              </a:spcAft>
              <a:defRPr/>
            </a:pPr>
            <a:r>
              <a:rPr lang="en-US" sz="1600" dirty="0" smtClean="0">
                <a:solidFill>
                  <a:srgbClr val="333333"/>
                </a:solidFill>
              </a:rPr>
              <a:t>Conducting a Business Process Analysis and a Business Impact Analysis</a:t>
            </a:r>
            <a:endParaRPr lang="en-US" sz="1600" dirty="0"/>
          </a:p>
        </p:txBody>
      </p:sp>
      <p:sp>
        <p:nvSpPr>
          <p:cNvPr id="2" name="Title 1"/>
          <p:cNvSpPr>
            <a:spLocks noGrp="1"/>
          </p:cNvSpPr>
          <p:nvPr>
            <p:ph type="title"/>
          </p:nvPr>
        </p:nvSpPr>
        <p:spPr/>
        <p:txBody>
          <a:bodyPr/>
          <a:lstStyle/>
          <a:p>
            <a:r>
              <a:rPr lang="en-US" dirty="0" smtClean="0"/>
              <a:t>Continuity Guidance Circular 1 &amp; 2</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over of National Response Framework"/>
          <p:cNvPicPr>
            <a:picLocks noChangeAspect="1" noChangeArrowheads="1"/>
          </p:cNvPicPr>
          <p:nvPr/>
        </p:nvPicPr>
        <p:blipFill>
          <a:blip r:embed="rId3" cstate="print"/>
          <a:srcRect l="27379" t="9377" r="25784" b="9377"/>
          <a:stretch>
            <a:fillRect/>
          </a:stretch>
        </p:blipFill>
        <p:spPr bwMode="auto">
          <a:xfrm>
            <a:off x="4876800" y="1524000"/>
            <a:ext cx="3733800" cy="4800600"/>
          </a:xfrm>
          <a:prstGeom prst="rect">
            <a:avLst/>
          </a:prstGeom>
          <a:noFill/>
          <a:ln w="9525">
            <a:solidFill>
              <a:schemeClr val="tx1"/>
            </a:solidFill>
            <a:miter lim="800000"/>
            <a:headEnd/>
            <a:tailEnd/>
          </a:ln>
          <a:effectLst>
            <a:outerShdw dist="107763" dir="2700000" algn="ctr" rotWithShape="0">
              <a:schemeClr val="bg2">
                <a:alpha val="50000"/>
              </a:schemeClr>
            </a:outerShdw>
          </a:effectLst>
        </p:spPr>
      </p:pic>
      <p:sp>
        <p:nvSpPr>
          <p:cNvPr id="3" name="Content Placeholder 2"/>
          <p:cNvSpPr>
            <a:spLocks noGrp="1"/>
          </p:cNvSpPr>
          <p:nvPr>
            <p:ph idx="1"/>
          </p:nvPr>
        </p:nvSpPr>
        <p:spPr>
          <a:xfrm>
            <a:off x="457200" y="1600200"/>
            <a:ext cx="4114800" cy="4267200"/>
          </a:xfrm>
        </p:spPr>
        <p:txBody>
          <a:bodyPr/>
          <a:lstStyle/>
          <a:p>
            <a:r>
              <a:rPr lang="en-US" dirty="0" smtClean="0"/>
              <a:t>The National Response Framework (NRF) is a guide to how the Nation conducts all-hazards response</a:t>
            </a:r>
          </a:p>
          <a:p>
            <a:r>
              <a:rPr lang="en-US" dirty="0" smtClean="0"/>
              <a:t>Continuity provides the foundation for the tiers to the NRF, operational governments at the local, state and federal levels  capable of performing their essential functions under all conditions</a:t>
            </a:r>
          </a:p>
          <a:p>
            <a:endParaRPr lang="en-US" dirty="0"/>
          </a:p>
        </p:txBody>
      </p:sp>
      <p:sp>
        <p:nvSpPr>
          <p:cNvPr id="2" name="Title 1"/>
          <p:cNvSpPr>
            <a:spLocks noGrp="1"/>
          </p:cNvSpPr>
          <p:nvPr>
            <p:ph type="title"/>
          </p:nvPr>
        </p:nvSpPr>
        <p:spPr/>
        <p:txBody>
          <a:bodyPr/>
          <a:lstStyle/>
          <a:p>
            <a:r>
              <a:rPr lang="en-US" dirty="0" smtClean="0"/>
              <a:t>National Response Framework</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Continuity Programs</a:t>
            </a:r>
            <a:endParaRPr lang="en-US" dirty="0"/>
          </a:p>
        </p:txBody>
      </p:sp>
      <p:sp>
        <p:nvSpPr>
          <p:cNvPr id="3" name="Content Placeholder 2"/>
          <p:cNvSpPr>
            <a:spLocks noGrp="1"/>
          </p:cNvSpPr>
          <p:nvPr>
            <p:ph idx="1"/>
          </p:nvPr>
        </p:nvSpPr>
        <p:spPr/>
        <p:txBody>
          <a:bodyPr/>
          <a:lstStyle/>
          <a:p>
            <a:r>
              <a:rPr lang="en-US" dirty="0" smtClean="0">
                <a:latin typeface="Arial" charset="0"/>
                <a:cs typeface="Arial" charset="0"/>
              </a:rPr>
              <a:t>Supports good business practice</a:t>
            </a:r>
          </a:p>
          <a:p>
            <a:r>
              <a:rPr lang="en-US" dirty="0" smtClean="0">
                <a:latin typeface="Arial" charset="0"/>
                <a:cs typeface="Arial" charset="0"/>
              </a:rPr>
              <a:t>Enables agencies and organizations to continue their essential functions</a:t>
            </a:r>
          </a:p>
          <a:p>
            <a:r>
              <a:rPr lang="en-US" dirty="0" smtClean="0">
                <a:latin typeface="Arial" charset="0"/>
                <a:cs typeface="Arial" charset="0"/>
              </a:rPr>
              <a:t>Protects the fundamental mission of all agencies and organizations</a:t>
            </a:r>
          </a:p>
          <a:p>
            <a:r>
              <a:rPr lang="en-US" dirty="0" smtClean="0">
                <a:latin typeface="Arial" charset="0"/>
                <a:cs typeface="Arial" charset="0"/>
              </a:rPr>
              <a:t>Saves lives </a:t>
            </a:r>
          </a:p>
          <a:p>
            <a:r>
              <a:rPr lang="en-US" dirty="0" smtClean="0">
                <a:latin typeface="Arial" charset="0"/>
                <a:cs typeface="Arial" charset="0"/>
              </a:rPr>
              <a:t>Minimizes against property loss</a:t>
            </a:r>
          </a:p>
          <a:p>
            <a:r>
              <a:rPr lang="en-US" dirty="0" smtClean="0">
                <a:latin typeface="Arial" charset="0"/>
                <a:cs typeface="Arial" charset="0"/>
              </a:rPr>
              <a:t>Improves budget planning process</a:t>
            </a:r>
          </a:p>
          <a:p>
            <a:r>
              <a:rPr lang="en-US" dirty="0" smtClean="0">
                <a:latin typeface="Arial" charset="0"/>
                <a:cs typeface="Arial" charset="0"/>
              </a:rPr>
              <a:t>Identifies threats and mitigates risk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Support for Continuity</a:t>
            </a:r>
            <a:endParaRPr lang="en-US" dirty="0"/>
          </a:p>
        </p:txBody>
      </p:sp>
      <p:sp>
        <p:nvSpPr>
          <p:cNvPr id="3" name="Content Placeholder 2"/>
          <p:cNvSpPr>
            <a:spLocks noGrp="1"/>
          </p:cNvSpPr>
          <p:nvPr>
            <p:ph idx="1"/>
          </p:nvPr>
        </p:nvSpPr>
        <p:spPr/>
        <p:txBody>
          <a:bodyPr/>
          <a:lstStyle/>
          <a:p>
            <a:r>
              <a:rPr lang="en-US" dirty="0" smtClean="0">
                <a:latin typeface="Arial" charset="0"/>
                <a:cs typeface="Arial" charset="0"/>
              </a:rPr>
              <a:t>Leaders should support Continuity because it:</a:t>
            </a:r>
          </a:p>
          <a:p>
            <a:pPr>
              <a:buNone/>
            </a:pPr>
            <a:endParaRPr lang="en-US" dirty="0" smtClean="0">
              <a:latin typeface="Arial" charset="0"/>
              <a:cs typeface="Arial" charset="0"/>
            </a:endParaRPr>
          </a:p>
          <a:p>
            <a:pPr lvl="1"/>
            <a:r>
              <a:rPr lang="en-US" dirty="0" smtClean="0">
                <a:latin typeface="Arial" charset="0"/>
                <a:cs typeface="Arial" charset="0"/>
              </a:rPr>
              <a:t>Ensures the capability of continuing agency essential functions during a wide range of potential emergencies</a:t>
            </a:r>
          </a:p>
          <a:p>
            <a:pPr lvl="1"/>
            <a:r>
              <a:rPr lang="en-US" dirty="0" smtClean="0">
                <a:latin typeface="Arial" charset="0"/>
                <a:cs typeface="Arial" charset="0"/>
              </a:rPr>
              <a:t>Ensures critical planning gaps, budgetary, and management  challenges are identified and addressed</a:t>
            </a:r>
            <a:endParaRPr lang="en-US"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1511</Words>
  <Application>Microsoft Office PowerPoint</Application>
  <PresentationFormat>On-screen Show (4:3)</PresentationFormat>
  <Paragraphs>143</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 Design</vt:lpstr>
      <vt:lpstr>Briefing Guide: Senior Leadership Briefing </vt:lpstr>
      <vt:lpstr>Objectives</vt:lpstr>
      <vt:lpstr>General Authorities</vt:lpstr>
      <vt:lpstr>National Continuity Policy</vt:lpstr>
      <vt:lpstr>Federal Continuity Directives 1 &amp; 2</vt:lpstr>
      <vt:lpstr>Continuity Guidance Circular 1 &amp; 2</vt:lpstr>
      <vt:lpstr>National Response Framework</vt:lpstr>
      <vt:lpstr>Benefits of Continuity Programs</vt:lpstr>
      <vt:lpstr>Leadership Support for Continuity</vt:lpstr>
      <vt:lpstr>Importance of Continuity</vt:lpstr>
      <vt:lpstr>Role of Leadership</vt:lpstr>
      <vt:lpstr>Summary of Continuity Program </vt:lpstr>
      <vt:lpstr>Questions</vt:lpstr>
      <vt:lpstr>End of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2011-04-25T13:05:59Z</dcterms:created>
  <dcterms:modified xsi:type="dcterms:W3CDTF">2013-09-09T12:45:56Z</dcterms:modified>
</cp:coreProperties>
</file>