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8"/>
  </p:notesMasterIdLst>
  <p:handoutMasterIdLst>
    <p:handoutMasterId r:id="rId19"/>
  </p:handoutMasterIdLst>
  <p:sldIdLst>
    <p:sldId id="257" r:id="rId2"/>
    <p:sldId id="258" r:id="rId3"/>
    <p:sldId id="283" r:id="rId4"/>
    <p:sldId id="261" r:id="rId5"/>
    <p:sldId id="264" r:id="rId6"/>
    <p:sldId id="284" r:id="rId7"/>
    <p:sldId id="285" r:id="rId8"/>
    <p:sldId id="286" r:id="rId9"/>
    <p:sldId id="266" r:id="rId10"/>
    <p:sldId id="272" r:id="rId11"/>
    <p:sldId id="270" r:id="rId12"/>
    <p:sldId id="279" r:id="rId13"/>
    <p:sldId id="282" r:id="rId14"/>
    <p:sldId id="280" r:id="rId15"/>
    <p:sldId id="268" r:id="rId16"/>
    <p:sldId id="269" r:id="rId17"/>
  </p:sldIdLst>
  <p:sldSz cx="9144000" cy="6858000" type="screen4x3"/>
  <p:notesSz cx="7023100" cy="93091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910B"/>
    <a:srgbClr val="C00020"/>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64" autoAdjust="0"/>
    <p:restoredTop sz="94660" autoAdjust="0"/>
  </p:normalViewPr>
  <p:slideViewPr>
    <p:cSldViewPr>
      <p:cViewPr varScale="1">
        <p:scale>
          <a:sx n="77" d="100"/>
          <a:sy n="77" d="100"/>
        </p:scale>
        <p:origin x="-27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GB"/>
          </a:p>
        </p:txBody>
      </p:sp>
      <p:sp>
        <p:nvSpPr>
          <p:cNvPr id="3" name="Espace réservé de la date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atin typeface="Arial" charset="0"/>
                <a:cs typeface="Arial" charset="0"/>
              </a:defRPr>
            </a:lvl1pPr>
          </a:lstStyle>
          <a:p>
            <a:pPr>
              <a:defRPr/>
            </a:pPr>
            <a:fld id="{9EB7DBE7-09F0-4F16-BA23-85977F032A44}" type="datetimeFigureOut">
              <a:rPr lang="en-US"/>
              <a:pPr>
                <a:defRPr/>
              </a:pPr>
              <a:t>2/8/2011</a:t>
            </a:fld>
            <a:endParaRPr lang="en-GB"/>
          </a:p>
        </p:txBody>
      </p:sp>
      <p:sp>
        <p:nvSpPr>
          <p:cNvPr id="4" name="Espace réservé du pied de page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GB"/>
          </a:p>
        </p:txBody>
      </p:sp>
      <p:sp>
        <p:nvSpPr>
          <p:cNvPr id="5" name="Espace réservé du numéro de diapositive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151B86BA-75F0-4376-932D-5E6100792610}"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43238"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fr-FR"/>
          </a:p>
        </p:txBody>
      </p:sp>
      <p:sp>
        <p:nvSpPr>
          <p:cNvPr id="4099" name="Rectangle 3"/>
          <p:cNvSpPr>
            <a:spLocks noGrp="1" noChangeArrowheads="1"/>
          </p:cNvSpPr>
          <p:nvPr>
            <p:ph type="dt" idx="1"/>
          </p:nvPr>
        </p:nvSpPr>
        <p:spPr bwMode="auto">
          <a:xfrm>
            <a:off x="3978275" y="0"/>
            <a:ext cx="3043238"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fr-FR"/>
          </a:p>
        </p:txBody>
      </p:sp>
      <p:sp>
        <p:nvSpPr>
          <p:cNvPr id="14340" name="Rectangle 4"/>
          <p:cNvSpPr>
            <a:spLocks noGrp="1" noRo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1675" y="4422775"/>
            <a:ext cx="5619750" cy="4187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4102" name="Rectangle 6"/>
          <p:cNvSpPr>
            <a:spLocks noGrp="1" noChangeArrowheads="1"/>
          </p:cNvSpPr>
          <p:nvPr>
            <p:ph type="ftr" sz="quarter" idx="4"/>
          </p:nvPr>
        </p:nvSpPr>
        <p:spPr bwMode="auto">
          <a:xfrm>
            <a:off x="0" y="8842375"/>
            <a:ext cx="3043238"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fr-FR"/>
          </a:p>
        </p:txBody>
      </p:sp>
      <p:sp>
        <p:nvSpPr>
          <p:cNvPr id="4103" name="Rectangle 7"/>
          <p:cNvSpPr>
            <a:spLocks noGrp="1" noChangeArrowheads="1"/>
          </p:cNvSpPr>
          <p:nvPr>
            <p:ph type="sldNum" sz="quarter" idx="5"/>
          </p:nvPr>
        </p:nvSpPr>
        <p:spPr bwMode="auto">
          <a:xfrm>
            <a:off x="3978275" y="8842375"/>
            <a:ext cx="3043238"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69248A6C-9CBD-40D2-B3E0-FDA453F9CE6E}" type="slidenum">
              <a:rPr lang="fr-FR"/>
              <a:pPr>
                <a:defRPr/>
              </a:pPr>
              <a:t>‹#›</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1D0CC8C9-AAF7-4D8E-867B-3259533C1DE4}" type="slidenum">
              <a:rPr lang="fr-FR" smtClean="0"/>
              <a:pPr/>
              <a:t>1</a:t>
            </a:fld>
            <a:endParaRPr lang="fr-FR" smtClean="0"/>
          </a:p>
        </p:txBody>
      </p:sp>
      <p:sp>
        <p:nvSpPr>
          <p:cNvPr id="17410" name="Rectangle 2"/>
          <p:cNvSpPr>
            <a:spLocks noGrp="1" noRo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Platshållare för bildobjekt 1"/>
          <p:cNvSpPr>
            <a:spLocks noGrp="1" noRot="1" noChangeAspect="1" noTextEdit="1"/>
          </p:cNvSpPr>
          <p:nvPr>
            <p:ph type="sldImg"/>
          </p:nvPr>
        </p:nvSpPr>
        <p:spPr>
          <a:ln/>
        </p:spPr>
      </p:sp>
      <p:sp>
        <p:nvSpPr>
          <p:cNvPr id="36866" name="Platshållare för anteckningar 2"/>
          <p:cNvSpPr>
            <a:spLocks noGrp="1"/>
          </p:cNvSpPr>
          <p:nvPr>
            <p:ph type="body" idx="1"/>
          </p:nvPr>
        </p:nvSpPr>
        <p:spPr>
          <a:noFill/>
          <a:ln/>
        </p:spPr>
        <p:txBody>
          <a:bodyPr/>
          <a:lstStyle/>
          <a:p>
            <a:pPr eaLnBrk="1" hangingPunct="1"/>
            <a:r>
              <a:rPr lang="sv-SE" smtClean="0"/>
              <a:t>Relayed through a VRS or text relay service for text telephones.</a:t>
            </a:r>
          </a:p>
          <a:p>
            <a:pPr eaLnBrk="1" hangingPunct="1"/>
            <a:r>
              <a:rPr lang="sv-SE" smtClean="0"/>
              <a:t>Direct communication requires PSAP staff trained in sign language (France) </a:t>
            </a:r>
          </a:p>
        </p:txBody>
      </p:sp>
      <p:sp>
        <p:nvSpPr>
          <p:cNvPr id="36867" name="Platshållare för bildnummer 3"/>
          <p:cNvSpPr>
            <a:spLocks noGrp="1"/>
          </p:cNvSpPr>
          <p:nvPr>
            <p:ph type="sldNum" sz="quarter" idx="5"/>
          </p:nvPr>
        </p:nvSpPr>
        <p:spPr>
          <a:noFill/>
        </p:spPr>
        <p:txBody>
          <a:bodyPr/>
          <a:lstStyle/>
          <a:p>
            <a:fld id="{1679746C-3850-4BE1-B21E-5499FBE81F24}"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fld id="{604C851B-E7BC-4DEA-87CB-58AAA719B81B}" type="slidenum">
              <a:rPr lang="en-US" smtClean="0"/>
              <a:pPr/>
              <a:t>11</a:t>
            </a:fld>
            <a:endParaRPr lang="en-US" smtClean="0"/>
          </a:p>
        </p:txBody>
      </p:sp>
      <p:sp>
        <p:nvSpPr>
          <p:cNvPr id="38914" name="Rectangle 2"/>
          <p:cNvSpPr>
            <a:spLocks noGrp="1" noRot="1" noChangeArrowheads="1" noTextEdit="1"/>
          </p:cNvSpPr>
          <p:nvPr>
            <p:ph type="sldImg"/>
          </p:nvPr>
        </p:nvSpPr>
        <p:spPr>
          <a:xfrm>
            <a:off x="1190625" y="698500"/>
            <a:ext cx="4648200" cy="3486150"/>
          </a:xfrm>
          <a:ln/>
        </p:spPr>
      </p:sp>
      <p:sp>
        <p:nvSpPr>
          <p:cNvPr id="38915" name="Rectangle 3"/>
          <p:cNvSpPr>
            <a:spLocks noGrp="1" noChangeArrowheads="1"/>
          </p:cNvSpPr>
          <p:nvPr>
            <p:ph type="body" idx="1"/>
          </p:nvPr>
        </p:nvSpPr>
        <p:spPr>
          <a:xfrm>
            <a:off x="936625" y="4422775"/>
            <a:ext cx="5148263" cy="4184650"/>
          </a:xfrm>
          <a:noFill/>
          <a:ln/>
        </p:spPr>
        <p:txBody>
          <a:bodyPr/>
          <a:lstStyle/>
          <a:p>
            <a:endParaRPr lang="sv-SE"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44EBD48E-2DA7-4EFE-8B4F-AC97F7D16C2D}" type="slidenum">
              <a:rPr lang="en-US" smtClean="0"/>
              <a:pPr/>
              <a:t>12</a:t>
            </a:fld>
            <a:endParaRPr lang="en-US" smtClean="0"/>
          </a:p>
        </p:txBody>
      </p:sp>
      <p:sp>
        <p:nvSpPr>
          <p:cNvPr id="40962" name="Rectangle 2"/>
          <p:cNvSpPr>
            <a:spLocks noGrp="1" noRo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endParaRPr lang="sv-SE"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fld id="{5F708C01-F617-4450-A6F6-7F1E31260C75}" type="slidenum">
              <a:rPr lang="en-US" smtClean="0"/>
              <a:pPr/>
              <a:t>13</a:t>
            </a:fld>
            <a:endParaRPr lang="en-US" smtClean="0"/>
          </a:p>
        </p:txBody>
      </p:sp>
      <p:sp>
        <p:nvSpPr>
          <p:cNvPr id="43010" name="Rectangle 2"/>
          <p:cNvSpPr>
            <a:spLocks noGrp="1" noRo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endParaRPr lang="sv-SE"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p:spPr>
        <p:txBody>
          <a:bodyPr/>
          <a:lstStyle/>
          <a:p>
            <a:fld id="{26B100C9-E239-41BC-9695-57340586D844}" type="slidenum">
              <a:rPr lang="en-US" smtClean="0"/>
              <a:pPr/>
              <a:t>14</a:t>
            </a:fld>
            <a:endParaRPr lang="en-US" smtClean="0"/>
          </a:p>
        </p:txBody>
      </p:sp>
      <p:sp>
        <p:nvSpPr>
          <p:cNvPr id="45058" name="Rectangle 2"/>
          <p:cNvSpPr>
            <a:spLocks noGrp="1" noRo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endParaRPr lang="sv-SE"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BF203A49-B683-4EE3-A60C-95C092A843F8}" type="slidenum">
              <a:rPr lang="en-US" smtClean="0"/>
              <a:pPr/>
              <a:t>15</a:t>
            </a:fld>
            <a:endParaRPr lang="en-US" smtClean="0"/>
          </a:p>
        </p:txBody>
      </p:sp>
      <p:sp>
        <p:nvSpPr>
          <p:cNvPr id="47106" name="Rectangle 2"/>
          <p:cNvSpPr>
            <a:spLocks noGrp="1" noRo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endParaRPr lang="sv-SE"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p>
            <a:fld id="{E9E51C2D-F446-407C-B5BE-81F077C552FA}" type="slidenum">
              <a:rPr lang="en-US" smtClean="0"/>
              <a:pPr/>
              <a:t>16</a:t>
            </a:fld>
            <a:endParaRPr lang="en-US" smtClean="0"/>
          </a:p>
        </p:txBody>
      </p:sp>
      <p:sp>
        <p:nvSpPr>
          <p:cNvPr id="49154" name="Rectangle 2"/>
          <p:cNvSpPr>
            <a:spLocks noGrp="1" noRot="1" noChangeArrowheads="1" noTextEdit="1"/>
          </p:cNvSpPr>
          <p:nvPr>
            <p:ph type="sldImg"/>
          </p:nvPr>
        </p:nvSpPr>
        <p:spPr>
          <a:xfrm>
            <a:off x="1190625" y="698500"/>
            <a:ext cx="4648200" cy="3486150"/>
          </a:xfrm>
          <a:ln/>
        </p:spPr>
      </p:sp>
      <p:sp>
        <p:nvSpPr>
          <p:cNvPr id="49155" name="Rectangle 3"/>
          <p:cNvSpPr>
            <a:spLocks noGrp="1" noChangeArrowheads="1"/>
          </p:cNvSpPr>
          <p:nvPr>
            <p:ph type="body" idx="1"/>
          </p:nvPr>
        </p:nvSpPr>
        <p:spPr>
          <a:xfrm>
            <a:off x="936625" y="4422775"/>
            <a:ext cx="5148263" cy="4184650"/>
          </a:xfrm>
          <a:noFill/>
          <a:ln/>
        </p:spPr>
        <p:txBody>
          <a:bodyPr/>
          <a:lstStyle/>
          <a:p>
            <a:endParaRPr lang="sv-S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p>
            <a:fld id="{F24B420E-4451-42BB-A6AE-CF00B06CB0DC}" type="slidenum">
              <a:rPr lang="fr-FR" smtClean="0"/>
              <a:pPr/>
              <a:t>2</a:t>
            </a:fld>
            <a:endParaRPr lang="fr-FR" smtClean="0"/>
          </a:p>
        </p:txBody>
      </p:sp>
      <p:sp>
        <p:nvSpPr>
          <p:cNvPr id="19458" name="Rectangle 2"/>
          <p:cNvSpPr>
            <a:spLocks noGrp="1" noRo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BB0BFEF7-7452-4C86-A0CC-CDA271317FC6}" type="slidenum">
              <a:rPr lang="fr-FR" smtClean="0"/>
              <a:pPr/>
              <a:t>3</a:t>
            </a:fld>
            <a:endParaRPr lang="fr-FR" smtClean="0"/>
          </a:p>
        </p:txBody>
      </p:sp>
      <p:sp>
        <p:nvSpPr>
          <p:cNvPr id="21506" name="Rectangle 2"/>
          <p:cNvSpPr>
            <a:spLocks noGrp="1" noRo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fld id="{F58E2A2A-2913-430A-BE4B-6E811E56ED7E}" type="slidenum">
              <a:rPr lang="en-US" smtClean="0"/>
              <a:pPr/>
              <a:t>4</a:t>
            </a:fld>
            <a:endParaRPr lang="en-US" smtClean="0"/>
          </a:p>
        </p:txBody>
      </p:sp>
      <p:sp>
        <p:nvSpPr>
          <p:cNvPr id="23554" name="Rectangle 2"/>
          <p:cNvSpPr>
            <a:spLocks noGrp="1" noRot="1" noChangeArrowheads="1" noTextEdit="1"/>
          </p:cNvSpPr>
          <p:nvPr>
            <p:ph type="sldImg"/>
          </p:nvPr>
        </p:nvSpPr>
        <p:spPr>
          <a:xfrm>
            <a:off x="1190625" y="698500"/>
            <a:ext cx="4648200" cy="3486150"/>
          </a:xfrm>
          <a:ln/>
        </p:spPr>
      </p:sp>
      <p:sp>
        <p:nvSpPr>
          <p:cNvPr id="23555" name="Rectangle 3"/>
          <p:cNvSpPr>
            <a:spLocks noGrp="1" noChangeArrowheads="1"/>
          </p:cNvSpPr>
          <p:nvPr>
            <p:ph type="body" idx="1"/>
          </p:nvPr>
        </p:nvSpPr>
        <p:spPr>
          <a:xfrm>
            <a:off x="936625" y="4422775"/>
            <a:ext cx="5148263" cy="4184650"/>
          </a:xfrm>
          <a:noFill/>
          <a:ln/>
        </p:spPr>
        <p:txBody>
          <a:bodyPr/>
          <a:lstStyle/>
          <a:p>
            <a:endParaRPr lang="sv-S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93EC4945-0FC0-4357-9C27-5A8458093414}" type="slidenum">
              <a:rPr lang="en-US" smtClean="0"/>
              <a:pPr/>
              <a:t>5</a:t>
            </a:fld>
            <a:endParaRPr lang="en-US" smtClean="0"/>
          </a:p>
        </p:txBody>
      </p:sp>
      <p:sp>
        <p:nvSpPr>
          <p:cNvPr id="25602" name="Rectangle 2"/>
          <p:cNvSpPr>
            <a:spLocks noGrp="1" noRo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endParaRPr lang="sv-S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p>
            <a:fld id="{3DB19DF0-1461-428F-8106-A9E7B79BCA91}" type="slidenum">
              <a:rPr lang="en-US" smtClean="0"/>
              <a:pPr/>
              <a:t>6</a:t>
            </a:fld>
            <a:endParaRPr lang="en-US" smtClean="0"/>
          </a:p>
        </p:txBody>
      </p:sp>
      <p:sp>
        <p:nvSpPr>
          <p:cNvPr id="27650" name="Rectangle 2"/>
          <p:cNvSpPr>
            <a:spLocks noGrp="1" noRo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endParaRPr lang="sv-SE"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p>
            <a:fld id="{C79334D5-EE91-4103-A60E-BC9A567E561E}" type="slidenum">
              <a:rPr lang="en-US" smtClean="0"/>
              <a:pPr/>
              <a:t>7</a:t>
            </a:fld>
            <a:endParaRPr lang="en-US" smtClean="0"/>
          </a:p>
        </p:txBody>
      </p:sp>
      <p:sp>
        <p:nvSpPr>
          <p:cNvPr id="29698" name="Rectangle 2"/>
          <p:cNvSpPr>
            <a:spLocks noGrp="1" noRo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endParaRPr lang="sv-S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8"/>
          <p:cNvSpPr>
            <a:spLocks noGrp="1" noChangeArrowheads="1"/>
          </p:cNvSpPr>
          <p:nvPr>
            <p:ph type="sldNum" sz="quarter" idx="5"/>
          </p:nvPr>
        </p:nvSpPr>
        <p:spPr>
          <a:noFill/>
        </p:spPr>
        <p:txBody>
          <a:bodyPr/>
          <a:lstStyle/>
          <a:p>
            <a:fld id="{76E87EAA-1AA9-447E-B294-B5C7DD01A72A}" type="slidenum">
              <a:rPr lang="en-GB" smtClean="0"/>
              <a:pPr/>
              <a:t>8</a:t>
            </a:fld>
            <a:endParaRPr lang="en-GB" smtClean="0"/>
          </a:p>
        </p:txBody>
      </p:sp>
      <p:sp>
        <p:nvSpPr>
          <p:cNvPr id="32770" name="Rectangle 2"/>
          <p:cNvSpPr>
            <a:spLocks noGrp="1" noRot="1" noChangeArrowheads="1" noTextEdit="1"/>
          </p:cNvSpPr>
          <p:nvPr>
            <p:ph type="sldImg"/>
          </p:nvPr>
        </p:nvSpPr>
        <p:spPr>
          <a:xfrm>
            <a:off x="1190625" y="698500"/>
            <a:ext cx="4648200" cy="3486150"/>
          </a:xfrm>
          <a:ln/>
        </p:spPr>
      </p:sp>
      <p:sp>
        <p:nvSpPr>
          <p:cNvPr id="32771" name="Rectangle 3"/>
          <p:cNvSpPr>
            <a:spLocks noGrp="1" noChangeArrowheads="1"/>
          </p:cNvSpPr>
          <p:nvPr>
            <p:ph type="body" idx="1"/>
          </p:nvPr>
        </p:nvSpPr>
        <p:spPr>
          <a:xfrm>
            <a:off x="936625" y="4422775"/>
            <a:ext cx="5148263" cy="4186238"/>
          </a:xfrm>
          <a:noFill/>
          <a:ln/>
        </p:spPr>
        <p:txBody>
          <a:bodyPr/>
          <a:lstStyle/>
          <a:p>
            <a:endParaRPr lang="sv-SE"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6420CF0C-D6F0-4B23-8BF5-FE9EFF6DED38}" type="slidenum">
              <a:rPr lang="en-US" smtClean="0"/>
              <a:pPr/>
              <a:t>9</a:t>
            </a:fld>
            <a:endParaRPr lang="en-US" smtClean="0"/>
          </a:p>
        </p:txBody>
      </p:sp>
      <p:sp>
        <p:nvSpPr>
          <p:cNvPr id="34818" name="Rectangle 2"/>
          <p:cNvSpPr>
            <a:spLocks noGrp="1" noRot="1" noChangeArrowheads="1" noTextEdit="1"/>
          </p:cNvSpPr>
          <p:nvPr>
            <p:ph type="sldImg"/>
          </p:nvPr>
        </p:nvSpPr>
        <p:spPr>
          <a:xfrm>
            <a:off x="1185863" y="698500"/>
            <a:ext cx="4654550" cy="3490913"/>
          </a:xfrm>
          <a:ln/>
        </p:spPr>
      </p:sp>
      <p:sp>
        <p:nvSpPr>
          <p:cNvPr id="34819" name="Rectangle 3"/>
          <p:cNvSpPr>
            <a:spLocks noGrp="1" noChangeArrowheads="1"/>
          </p:cNvSpPr>
          <p:nvPr>
            <p:ph type="body" idx="1"/>
          </p:nvPr>
        </p:nvSpPr>
        <p:spPr>
          <a:noFill/>
          <a:ln/>
        </p:spPr>
        <p:txBody>
          <a:bodyPr/>
          <a:lstStyle/>
          <a:p>
            <a:endParaRPr lang="sv-SE"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dirty="0" smtClean="0"/>
              <a:t>Cliquez pour modifier le style du titre</a:t>
            </a:r>
            <a:endParaRPr lang="en-GB" dirty="0"/>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en-GB"/>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en-GB"/>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smtClean="0"/>
              <a:t>Cliquez pour modifier le style du titre</a:t>
            </a:r>
            <a:endParaRPr lang="en-GB"/>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0" y="0"/>
            <a:ext cx="7380288" cy="1412875"/>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idx="1"/>
          </p:nvPr>
        </p:nvSpPr>
        <p:spPr>
          <a:xfrm>
            <a:off x="457200" y="1600200"/>
            <a:ext cx="8229600" cy="4525963"/>
          </a:xfrm>
          <a:prstGeom prst="rect">
            <a:avLst/>
          </a:prstGeo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a:xfrm>
            <a:off x="395288" y="6308725"/>
            <a:ext cx="3240087" cy="312738"/>
          </a:xfrm>
          <a:prstGeom prst="rect">
            <a:avLst/>
          </a:prstGeom>
        </p:spPr>
        <p:txBody>
          <a:bodyPr/>
          <a:lstStyle>
            <a:lvl1pPr>
              <a:defRPr>
                <a:latin typeface="Arial" charset="0"/>
                <a:cs typeface="Arial" charset="0"/>
              </a:defRPr>
            </a:lvl1pPr>
          </a:lstStyle>
          <a:p>
            <a:pPr>
              <a:defRPr/>
            </a:pPr>
            <a:r>
              <a:rPr lang="en-US"/>
              <a:t>November 2009</a:t>
            </a:r>
          </a:p>
        </p:txBody>
      </p:sp>
      <p:sp>
        <p:nvSpPr>
          <p:cNvPr id="5" name="Platshållare för bildnummer 4"/>
          <p:cNvSpPr>
            <a:spLocks noGrp="1"/>
          </p:cNvSpPr>
          <p:nvPr>
            <p:ph type="sldNum" sz="quarter" idx="11"/>
          </p:nvPr>
        </p:nvSpPr>
        <p:spPr>
          <a:xfrm>
            <a:off x="7010400" y="6381750"/>
            <a:ext cx="2133600" cy="476250"/>
          </a:xfrm>
          <a:prstGeom prst="rect">
            <a:avLst/>
          </a:prstGeom>
        </p:spPr>
        <p:txBody>
          <a:bodyPr/>
          <a:lstStyle>
            <a:lvl1pPr>
              <a:defRPr>
                <a:latin typeface="Arial" charset="0"/>
                <a:cs typeface="Arial" charset="0"/>
              </a:defRPr>
            </a:lvl1pPr>
          </a:lstStyle>
          <a:p>
            <a:pPr>
              <a:defRPr/>
            </a:pPr>
            <a:fld id="{20289EA6-C9F0-4F65-84B7-8BD01B0F0CB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Cliquez pour modifier le style du titre</a:t>
            </a:r>
            <a:endParaRPr lang="en-GB"/>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en-GB"/>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Cliquez pour modifier le style du titre</a:t>
            </a:r>
            <a:endParaRPr lang="en-GB"/>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en-GB"/>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Cliquez pour modifier le style du titre</a:t>
            </a:r>
            <a:endParaRPr lang="en-GB"/>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Cliquez pour modifier le style du titre</a:t>
            </a:r>
            <a:endParaRPr lang="en-GB"/>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1746" name="Picture 5"/>
          <p:cNvPicPr>
            <a:picLocks noChangeAspect="1" noChangeArrowheads="1"/>
          </p:cNvPicPr>
          <p:nvPr userDrawn="1"/>
        </p:nvPicPr>
        <p:blipFill>
          <a:blip r:embed="rId14">
            <a:lum bright="20000"/>
          </a:blip>
          <a:srcRect l="22403" t="39848" r="57475" b="36617"/>
          <a:stretch>
            <a:fillRect/>
          </a:stretch>
        </p:blipFill>
        <p:spPr bwMode="auto">
          <a:xfrm>
            <a:off x="0" y="0"/>
            <a:ext cx="9144000" cy="6858000"/>
          </a:xfrm>
          <a:prstGeom prst="rect">
            <a:avLst/>
          </a:prstGeom>
          <a:noFill/>
          <a:ln w="9525">
            <a:noFill/>
            <a:miter lim="800000"/>
            <a:headEnd/>
            <a:tailEnd/>
          </a:ln>
        </p:spPr>
      </p:pic>
      <p:sp>
        <p:nvSpPr>
          <p:cNvPr id="12291" name="Text Box 3"/>
          <p:cNvSpPr txBox="1">
            <a:spLocks noChangeArrowheads="1"/>
          </p:cNvSpPr>
          <p:nvPr userDrawn="1"/>
        </p:nvSpPr>
        <p:spPr bwMode="auto">
          <a:xfrm>
            <a:off x="361950" y="6469063"/>
            <a:ext cx="1373188" cy="246062"/>
          </a:xfrm>
          <a:prstGeom prst="rect">
            <a:avLst/>
          </a:prstGeom>
          <a:noFill/>
          <a:ln w="9525">
            <a:noFill/>
            <a:miter lim="800000"/>
            <a:headEnd/>
            <a:tailEnd/>
          </a:ln>
          <a:effectLst/>
        </p:spPr>
        <p:txBody>
          <a:bodyPr wrap="none">
            <a:spAutoFit/>
          </a:bodyPr>
          <a:lstStyle/>
          <a:p>
            <a:pPr algn="ctr">
              <a:defRPr/>
            </a:pPr>
            <a:r>
              <a:rPr lang="it-IT" sz="1000" dirty="0">
                <a:solidFill>
                  <a:srgbClr val="C00020"/>
                </a:solidFill>
                <a:latin typeface="Verdana" pitchFamily="34" charset="0"/>
              </a:rPr>
              <a:t>EAAC 14 Jan 2011</a:t>
            </a:r>
          </a:p>
        </p:txBody>
      </p:sp>
      <p:sp>
        <p:nvSpPr>
          <p:cNvPr id="10" name="Forme libre 9"/>
          <p:cNvSpPr/>
          <p:nvPr userDrawn="1"/>
        </p:nvSpPr>
        <p:spPr>
          <a:xfrm>
            <a:off x="357188" y="220663"/>
            <a:ext cx="8429625" cy="6208712"/>
          </a:xfrm>
          <a:custGeom>
            <a:avLst/>
            <a:gdLst>
              <a:gd name="connsiteX0" fmla="*/ 0 w 8501122"/>
              <a:gd name="connsiteY0" fmla="*/ 1047778 h 6286544"/>
              <a:gd name="connsiteX1" fmla="*/ 306888 w 8501122"/>
              <a:gd name="connsiteY1" fmla="*/ 306887 h 6286544"/>
              <a:gd name="connsiteX2" fmla="*/ 1047780 w 8501122"/>
              <a:gd name="connsiteY2" fmla="*/ 1 h 6286544"/>
              <a:gd name="connsiteX3" fmla="*/ 7453344 w 8501122"/>
              <a:gd name="connsiteY3" fmla="*/ 0 h 6286544"/>
              <a:gd name="connsiteX4" fmla="*/ 8194235 w 8501122"/>
              <a:gd name="connsiteY4" fmla="*/ 306888 h 6286544"/>
              <a:gd name="connsiteX5" fmla="*/ 8501121 w 8501122"/>
              <a:gd name="connsiteY5" fmla="*/ 1047780 h 6286544"/>
              <a:gd name="connsiteX6" fmla="*/ 8501122 w 8501122"/>
              <a:gd name="connsiteY6" fmla="*/ 5238766 h 6286544"/>
              <a:gd name="connsiteX7" fmla="*/ 8194235 w 8501122"/>
              <a:gd name="connsiteY7" fmla="*/ 5979657 h 6286544"/>
              <a:gd name="connsiteX8" fmla="*/ 7453344 w 8501122"/>
              <a:gd name="connsiteY8" fmla="*/ 6286544 h 6286544"/>
              <a:gd name="connsiteX9" fmla="*/ 1047778 w 8501122"/>
              <a:gd name="connsiteY9" fmla="*/ 6286544 h 6286544"/>
              <a:gd name="connsiteX10" fmla="*/ 306887 w 8501122"/>
              <a:gd name="connsiteY10" fmla="*/ 5979656 h 6286544"/>
              <a:gd name="connsiteX11" fmla="*/ 1 w 8501122"/>
              <a:gd name="connsiteY11" fmla="*/ 5238764 h 6286544"/>
              <a:gd name="connsiteX12" fmla="*/ 0 w 8501122"/>
              <a:gd name="connsiteY12" fmla="*/ 1047778 h 6286544"/>
              <a:gd name="connsiteX0" fmla="*/ 32517 w 8533639"/>
              <a:gd name="connsiteY0" fmla="*/ 1080287 h 6319053"/>
              <a:gd name="connsiteX1" fmla="*/ 196497 w 8533639"/>
              <a:gd name="connsiteY1" fmla="*/ 196496 h 6319053"/>
              <a:gd name="connsiteX2" fmla="*/ 1080297 w 8533639"/>
              <a:gd name="connsiteY2" fmla="*/ 32510 h 6319053"/>
              <a:gd name="connsiteX3" fmla="*/ 7485861 w 8533639"/>
              <a:gd name="connsiteY3" fmla="*/ 32509 h 6319053"/>
              <a:gd name="connsiteX4" fmla="*/ 8226752 w 8533639"/>
              <a:gd name="connsiteY4" fmla="*/ 339397 h 6319053"/>
              <a:gd name="connsiteX5" fmla="*/ 8533638 w 8533639"/>
              <a:gd name="connsiteY5" fmla="*/ 1080289 h 6319053"/>
              <a:gd name="connsiteX6" fmla="*/ 8533639 w 8533639"/>
              <a:gd name="connsiteY6" fmla="*/ 5271275 h 6319053"/>
              <a:gd name="connsiteX7" fmla="*/ 8226752 w 8533639"/>
              <a:gd name="connsiteY7" fmla="*/ 6012166 h 6319053"/>
              <a:gd name="connsiteX8" fmla="*/ 7485861 w 8533639"/>
              <a:gd name="connsiteY8" fmla="*/ 6319053 h 6319053"/>
              <a:gd name="connsiteX9" fmla="*/ 1080295 w 8533639"/>
              <a:gd name="connsiteY9" fmla="*/ 6319053 h 6319053"/>
              <a:gd name="connsiteX10" fmla="*/ 339404 w 8533639"/>
              <a:gd name="connsiteY10" fmla="*/ 6012165 h 6319053"/>
              <a:gd name="connsiteX11" fmla="*/ 32518 w 8533639"/>
              <a:gd name="connsiteY11" fmla="*/ 5271273 h 6319053"/>
              <a:gd name="connsiteX12" fmla="*/ 32517 w 8533639"/>
              <a:gd name="connsiteY12" fmla="*/ 1080287 h 6319053"/>
              <a:gd name="connsiteX0" fmla="*/ 32517 w 8566092"/>
              <a:gd name="connsiteY0" fmla="*/ 1080287 h 6319053"/>
              <a:gd name="connsiteX1" fmla="*/ 196497 w 8566092"/>
              <a:gd name="connsiteY1" fmla="*/ 196496 h 6319053"/>
              <a:gd name="connsiteX2" fmla="*/ 1080297 w 8566092"/>
              <a:gd name="connsiteY2" fmla="*/ 32510 h 6319053"/>
              <a:gd name="connsiteX3" fmla="*/ 7485861 w 8566092"/>
              <a:gd name="connsiteY3" fmla="*/ 32509 h 6319053"/>
              <a:gd name="connsiteX4" fmla="*/ 8369596 w 8566092"/>
              <a:gd name="connsiteY4" fmla="*/ 196497 h 6319053"/>
              <a:gd name="connsiteX5" fmla="*/ 8533638 w 8566092"/>
              <a:gd name="connsiteY5" fmla="*/ 1080289 h 6319053"/>
              <a:gd name="connsiteX6" fmla="*/ 8533639 w 8566092"/>
              <a:gd name="connsiteY6" fmla="*/ 5271275 h 6319053"/>
              <a:gd name="connsiteX7" fmla="*/ 8226752 w 8566092"/>
              <a:gd name="connsiteY7" fmla="*/ 6012166 h 6319053"/>
              <a:gd name="connsiteX8" fmla="*/ 7485861 w 8566092"/>
              <a:gd name="connsiteY8" fmla="*/ 6319053 h 6319053"/>
              <a:gd name="connsiteX9" fmla="*/ 1080295 w 8566092"/>
              <a:gd name="connsiteY9" fmla="*/ 6319053 h 6319053"/>
              <a:gd name="connsiteX10" fmla="*/ 339404 w 8566092"/>
              <a:gd name="connsiteY10" fmla="*/ 6012165 h 6319053"/>
              <a:gd name="connsiteX11" fmla="*/ 32518 w 8566092"/>
              <a:gd name="connsiteY11" fmla="*/ 5271273 h 6319053"/>
              <a:gd name="connsiteX12" fmla="*/ 32517 w 8566092"/>
              <a:gd name="connsiteY12" fmla="*/ 1080287 h 6319053"/>
              <a:gd name="connsiteX0" fmla="*/ 32517 w 8566092"/>
              <a:gd name="connsiteY0" fmla="*/ 1080287 h 6351515"/>
              <a:gd name="connsiteX1" fmla="*/ 196497 w 8566092"/>
              <a:gd name="connsiteY1" fmla="*/ 196496 h 6351515"/>
              <a:gd name="connsiteX2" fmla="*/ 1080297 w 8566092"/>
              <a:gd name="connsiteY2" fmla="*/ 32510 h 6351515"/>
              <a:gd name="connsiteX3" fmla="*/ 7485861 w 8566092"/>
              <a:gd name="connsiteY3" fmla="*/ 32509 h 6351515"/>
              <a:gd name="connsiteX4" fmla="*/ 8369596 w 8566092"/>
              <a:gd name="connsiteY4" fmla="*/ 196497 h 6351515"/>
              <a:gd name="connsiteX5" fmla="*/ 8533638 w 8566092"/>
              <a:gd name="connsiteY5" fmla="*/ 1080289 h 6351515"/>
              <a:gd name="connsiteX6" fmla="*/ 8533639 w 8566092"/>
              <a:gd name="connsiteY6" fmla="*/ 5271275 h 6351515"/>
              <a:gd name="connsiteX7" fmla="*/ 8369596 w 8566092"/>
              <a:gd name="connsiteY7" fmla="*/ 6155018 h 6351515"/>
              <a:gd name="connsiteX8" fmla="*/ 7485861 w 8566092"/>
              <a:gd name="connsiteY8" fmla="*/ 6319053 h 6351515"/>
              <a:gd name="connsiteX9" fmla="*/ 1080295 w 8566092"/>
              <a:gd name="connsiteY9" fmla="*/ 6319053 h 6351515"/>
              <a:gd name="connsiteX10" fmla="*/ 339404 w 8566092"/>
              <a:gd name="connsiteY10" fmla="*/ 6012165 h 6351515"/>
              <a:gd name="connsiteX11" fmla="*/ 32518 w 8566092"/>
              <a:gd name="connsiteY11" fmla="*/ 5271273 h 6351515"/>
              <a:gd name="connsiteX12" fmla="*/ 32517 w 8566092"/>
              <a:gd name="connsiteY12" fmla="*/ 1080287 h 6351515"/>
              <a:gd name="connsiteX0" fmla="*/ 32517 w 8566092"/>
              <a:gd name="connsiteY0" fmla="*/ 1080287 h 6351515"/>
              <a:gd name="connsiteX1" fmla="*/ 196497 w 8566092"/>
              <a:gd name="connsiteY1" fmla="*/ 196496 h 6351515"/>
              <a:gd name="connsiteX2" fmla="*/ 1080297 w 8566092"/>
              <a:gd name="connsiteY2" fmla="*/ 32510 h 6351515"/>
              <a:gd name="connsiteX3" fmla="*/ 7485861 w 8566092"/>
              <a:gd name="connsiteY3" fmla="*/ 32509 h 6351515"/>
              <a:gd name="connsiteX4" fmla="*/ 8369596 w 8566092"/>
              <a:gd name="connsiteY4" fmla="*/ 196497 h 6351515"/>
              <a:gd name="connsiteX5" fmla="*/ 8533638 w 8566092"/>
              <a:gd name="connsiteY5" fmla="*/ 1080289 h 6351515"/>
              <a:gd name="connsiteX6" fmla="*/ 8533639 w 8566092"/>
              <a:gd name="connsiteY6" fmla="*/ 5271275 h 6351515"/>
              <a:gd name="connsiteX7" fmla="*/ 8369596 w 8566092"/>
              <a:gd name="connsiteY7" fmla="*/ 6155018 h 6351515"/>
              <a:gd name="connsiteX8" fmla="*/ 7485861 w 8566092"/>
              <a:gd name="connsiteY8" fmla="*/ 6319053 h 6351515"/>
              <a:gd name="connsiteX9" fmla="*/ 1080295 w 8566092"/>
              <a:gd name="connsiteY9" fmla="*/ 6319053 h 6351515"/>
              <a:gd name="connsiteX10" fmla="*/ 196496 w 8566092"/>
              <a:gd name="connsiteY10" fmla="*/ 6155017 h 6351515"/>
              <a:gd name="connsiteX11" fmla="*/ 32518 w 8566092"/>
              <a:gd name="connsiteY11" fmla="*/ 5271273 h 6351515"/>
              <a:gd name="connsiteX12" fmla="*/ 32517 w 8566092"/>
              <a:gd name="connsiteY12" fmla="*/ 1080287 h 635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66092" h="6351515">
                <a:moveTo>
                  <a:pt x="32517" y="1080287"/>
                </a:moveTo>
                <a:cubicBezTo>
                  <a:pt x="32517" y="802399"/>
                  <a:pt x="0" y="392992"/>
                  <a:pt x="196497" y="196496"/>
                </a:cubicBezTo>
                <a:cubicBezTo>
                  <a:pt x="392994" y="0"/>
                  <a:pt x="802409" y="32510"/>
                  <a:pt x="1080297" y="32510"/>
                </a:cubicBezTo>
                <a:lnTo>
                  <a:pt x="7485861" y="32509"/>
                </a:lnTo>
                <a:cubicBezTo>
                  <a:pt x="7763749" y="32509"/>
                  <a:pt x="8173100" y="0"/>
                  <a:pt x="8369596" y="196497"/>
                </a:cubicBezTo>
                <a:cubicBezTo>
                  <a:pt x="8566092" y="392994"/>
                  <a:pt x="8533638" y="802401"/>
                  <a:pt x="8533638" y="1080289"/>
                </a:cubicBezTo>
                <a:cubicBezTo>
                  <a:pt x="8533638" y="2477284"/>
                  <a:pt x="8533639" y="3874280"/>
                  <a:pt x="8533639" y="5271275"/>
                </a:cubicBezTo>
                <a:cubicBezTo>
                  <a:pt x="8533639" y="5549163"/>
                  <a:pt x="8566092" y="5958522"/>
                  <a:pt x="8369596" y="6155018"/>
                </a:cubicBezTo>
                <a:cubicBezTo>
                  <a:pt x="8173099" y="6351515"/>
                  <a:pt x="7763749" y="6319053"/>
                  <a:pt x="7485861" y="6319053"/>
                </a:cubicBezTo>
                <a:lnTo>
                  <a:pt x="1080295" y="6319053"/>
                </a:lnTo>
                <a:cubicBezTo>
                  <a:pt x="802407" y="6319053"/>
                  <a:pt x="392992" y="6351514"/>
                  <a:pt x="196496" y="6155017"/>
                </a:cubicBezTo>
                <a:cubicBezTo>
                  <a:pt x="0" y="5958520"/>
                  <a:pt x="32517" y="5549162"/>
                  <a:pt x="32518" y="5271273"/>
                </a:cubicBezTo>
                <a:cubicBezTo>
                  <a:pt x="32518" y="3874278"/>
                  <a:pt x="32517" y="2477282"/>
                  <a:pt x="32517" y="1080287"/>
                </a:cubicBezTo>
                <a:close/>
              </a:path>
            </a:pathLst>
          </a:custGeom>
          <a:solidFill>
            <a:srgbClr val="FFFFFF">
              <a:alpha val="80000"/>
            </a:srgbClr>
          </a:solidFill>
          <a:ln>
            <a:solidFill>
              <a:srgbClr val="C0002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pic>
        <p:nvPicPr>
          <p:cNvPr id="31749" name="Picture 4" descr="112 reach OK"/>
          <p:cNvPicPr>
            <a:picLocks noChangeAspect="1" noChangeArrowheads="1"/>
          </p:cNvPicPr>
          <p:nvPr userDrawn="1"/>
        </p:nvPicPr>
        <p:blipFill>
          <a:blip r:embed="rId15">
            <a:clrChange>
              <a:clrFrom>
                <a:srgbClr val="FFFFFF"/>
              </a:clrFrom>
              <a:clrTo>
                <a:srgbClr val="FFFFFF">
                  <a:alpha val="0"/>
                </a:srgbClr>
              </a:clrTo>
            </a:clrChange>
          </a:blip>
          <a:srcRect/>
          <a:stretch>
            <a:fillRect/>
          </a:stretch>
        </p:blipFill>
        <p:spPr bwMode="auto">
          <a:xfrm>
            <a:off x="504825" y="363538"/>
            <a:ext cx="1995488" cy="1279525"/>
          </a:xfrm>
          <a:prstGeom prst="rect">
            <a:avLst/>
          </a:prstGeom>
          <a:noFill/>
          <a:ln w="9525">
            <a:noFill/>
            <a:miter lim="800000"/>
            <a:headEnd/>
            <a:tailEnd/>
          </a:ln>
        </p:spPr>
      </p:pic>
      <p:pic>
        <p:nvPicPr>
          <p:cNvPr id="31750" name="Image 5" descr="e-inclusion_EN.png"/>
          <p:cNvPicPr>
            <a:picLocks noChangeAspect="1"/>
          </p:cNvPicPr>
          <p:nvPr userDrawn="1"/>
        </p:nvPicPr>
        <p:blipFill>
          <a:blip r:embed="rId16"/>
          <a:srcRect/>
          <a:stretch>
            <a:fillRect/>
          </a:stretch>
        </p:blipFill>
        <p:spPr bwMode="auto">
          <a:xfrm>
            <a:off x="7364413" y="6496050"/>
            <a:ext cx="922337" cy="290513"/>
          </a:xfrm>
          <a:prstGeom prst="rect">
            <a:avLst/>
          </a:prstGeom>
          <a:noFill/>
          <a:ln w="9525">
            <a:noFill/>
            <a:miter lim="800000"/>
            <a:headEnd/>
            <a:tailEnd/>
          </a:ln>
        </p:spPr>
      </p:pic>
      <p:pic>
        <p:nvPicPr>
          <p:cNvPr id="31751" name="Image 7" descr="Transmitter_Photoshop_EN.png"/>
          <p:cNvPicPr>
            <a:picLocks noChangeAspect="1"/>
          </p:cNvPicPr>
          <p:nvPr userDrawn="1"/>
        </p:nvPicPr>
        <p:blipFill>
          <a:blip r:embed="rId17"/>
          <a:srcRect/>
          <a:stretch>
            <a:fillRect/>
          </a:stretch>
        </p:blipFill>
        <p:spPr bwMode="auto">
          <a:xfrm>
            <a:off x="8429625" y="5715000"/>
            <a:ext cx="652463" cy="10715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62" r:id="rId12"/>
  </p:sldLayoutIdLst>
  <p:transition spd="slow"/>
  <p:txStyles>
    <p:titleStyle>
      <a:lvl1pPr algn="ctr" rtl="0" eaLnBrk="0" fontAlgn="base" hangingPunct="0">
        <a:spcBef>
          <a:spcPct val="0"/>
        </a:spcBef>
        <a:spcAft>
          <a:spcPct val="0"/>
        </a:spcAft>
        <a:defRPr sz="2000" i="1">
          <a:solidFill>
            <a:srgbClr val="0033CC"/>
          </a:solidFill>
          <a:latin typeface="+mj-lt"/>
          <a:ea typeface="+mj-ea"/>
          <a:cs typeface="+mj-cs"/>
        </a:defRPr>
      </a:lvl1pPr>
      <a:lvl2pPr algn="ctr" rtl="0" eaLnBrk="0" fontAlgn="base" hangingPunct="0">
        <a:spcBef>
          <a:spcPct val="0"/>
        </a:spcBef>
        <a:spcAft>
          <a:spcPct val="0"/>
        </a:spcAft>
        <a:defRPr sz="2000" i="1">
          <a:solidFill>
            <a:srgbClr val="0033CC"/>
          </a:solidFill>
          <a:latin typeface="Arial" charset="0"/>
          <a:cs typeface="Arial" charset="0"/>
        </a:defRPr>
      </a:lvl2pPr>
      <a:lvl3pPr algn="ctr" rtl="0" eaLnBrk="0" fontAlgn="base" hangingPunct="0">
        <a:spcBef>
          <a:spcPct val="0"/>
        </a:spcBef>
        <a:spcAft>
          <a:spcPct val="0"/>
        </a:spcAft>
        <a:defRPr sz="2000" i="1">
          <a:solidFill>
            <a:srgbClr val="0033CC"/>
          </a:solidFill>
          <a:latin typeface="Arial" charset="0"/>
          <a:cs typeface="Arial" charset="0"/>
        </a:defRPr>
      </a:lvl3pPr>
      <a:lvl4pPr algn="ctr" rtl="0" eaLnBrk="0" fontAlgn="base" hangingPunct="0">
        <a:spcBef>
          <a:spcPct val="0"/>
        </a:spcBef>
        <a:spcAft>
          <a:spcPct val="0"/>
        </a:spcAft>
        <a:defRPr sz="2000" i="1">
          <a:solidFill>
            <a:srgbClr val="0033CC"/>
          </a:solidFill>
          <a:latin typeface="Arial" charset="0"/>
          <a:cs typeface="Arial" charset="0"/>
        </a:defRPr>
      </a:lvl4pPr>
      <a:lvl5pPr algn="ctr" rtl="0" eaLnBrk="0" fontAlgn="base" hangingPunct="0">
        <a:spcBef>
          <a:spcPct val="0"/>
        </a:spcBef>
        <a:spcAft>
          <a:spcPct val="0"/>
        </a:spcAft>
        <a:defRPr sz="2000" i="1">
          <a:solidFill>
            <a:srgbClr val="0033CC"/>
          </a:solidFill>
          <a:latin typeface="Arial" charset="0"/>
          <a:cs typeface="Arial" charset="0"/>
        </a:defRPr>
      </a:lvl5pPr>
      <a:lvl6pPr marL="457200" algn="ctr" rtl="0" fontAlgn="base">
        <a:spcBef>
          <a:spcPct val="0"/>
        </a:spcBef>
        <a:spcAft>
          <a:spcPct val="0"/>
        </a:spcAft>
        <a:defRPr sz="2000" i="1">
          <a:solidFill>
            <a:srgbClr val="0033CC"/>
          </a:solidFill>
          <a:latin typeface="Arial" charset="0"/>
          <a:cs typeface="Arial" charset="0"/>
        </a:defRPr>
      </a:lvl6pPr>
      <a:lvl7pPr marL="914400" algn="ctr" rtl="0" fontAlgn="base">
        <a:spcBef>
          <a:spcPct val="0"/>
        </a:spcBef>
        <a:spcAft>
          <a:spcPct val="0"/>
        </a:spcAft>
        <a:defRPr sz="2000" i="1">
          <a:solidFill>
            <a:srgbClr val="0033CC"/>
          </a:solidFill>
          <a:latin typeface="Arial" charset="0"/>
          <a:cs typeface="Arial" charset="0"/>
        </a:defRPr>
      </a:lvl7pPr>
      <a:lvl8pPr marL="1371600" algn="ctr" rtl="0" fontAlgn="base">
        <a:spcBef>
          <a:spcPct val="0"/>
        </a:spcBef>
        <a:spcAft>
          <a:spcPct val="0"/>
        </a:spcAft>
        <a:defRPr sz="2000" i="1">
          <a:solidFill>
            <a:srgbClr val="0033CC"/>
          </a:solidFill>
          <a:latin typeface="Arial" charset="0"/>
          <a:cs typeface="Arial" charset="0"/>
        </a:defRPr>
      </a:lvl8pPr>
      <a:lvl9pPr marL="1828800" algn="ctr" rtl="0" fontAlgn="base">
        <a:spcBef>
          <a:spcPct val="0"/>
        </a:spcBef>
        <a:spcAft>
          <a:spcPct val="0"/>
        </a:spcAft>
        <a:defRPr sz="2000" i="1">
          <a:solidFill>
            <a:srgbClr val="0033CC"/>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http://www.reach112.eu/"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hyperlink" Target="http://www.realtimetext.org/" TargetMode="External"/><Relationship Id="rId5" Type="http://schemas.openxmlformats.org/officeDocument/2006/relationships/hyperlink" Target="http://www.omnitor.se/" TargetMode="External"/><Relationship Id="rId4" Type="http://schemas.openxmlformats.org/officeDocument/2006/relationships/hyperlink" Target="mailto:gunnar.hellstrom@omnitor.s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hyperlink" Target="../../Cheryl.King/Local%20Settings/Temporary%20Internet%20Files/OLK11/SOS%203G%20flashvideo/2007%2010%2016%20SOS%20i%203G%20samtal2.flv" TargetMode="External"/><Relationship Id="rId7" Type="http://schemas.openxmlformats.org/officeDocument/2006/relationships/hyperlink" Target="../../Cheryl.King/Local%20Settings/Temporary%20Internet%20Files/OLK11/SOS%203G%20flashvideo/2007%2010%2016%20jenny%20ute%20med%20mobil1.flv"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hyperlink" Target="../../Cheryl.King/Local%20Settings/Temporary%20Internet%20Files/OLK11/SOS%203G%20flashvideo/2007%2010%2016%20tolk%20i%203gsamtal1.flv" TargetMode="External"/><Relationship Id="rId10" Type="http://schemas.openxmlformats.org/officeDocument/2006/relationships/image" Target="../media/image11.jpeg"/><Relationship Id="rId4" Type="http://schemas.openxmlformats.org/officeDocument/2006/relationships/image" Target="../media/image8.jpeg"/><Relationship Id="rId9" Type="http://schemas.openxmlformats.org/officeDocument/2006/relationships/hyperlink" Target="../../Cheryl.King/Local%20Settings/Temporary%20Internet%20Files/OLK11/SOS%203G%20flashvideo/2007%2010%2016%20jenny%20ute%20med%20mobil2.flv"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wmf"/><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ctrTitle"/>
          </p:nvPr>
        </p:nvSpPr>
        <p:spPr bwMode="auto">
          <a:xfrm>
            <a:off x="684213" y="1484313"/>
            <a:ext cx="7847012" cy="3286125"/>
          </a:xfrm>
          <a:noFill/>
          <a:ln>
            <a:miter lim="800000"/>
            <a:headEnd/>
            <a:tailEnd/>
          </a:ln>
        </p:spPr>
        <p:txBody>
          <a:bodyPr vert="horz" wrap="square" lIns="91440" tIns="45720" rIns="91440" bIns="45720" numCol="1" anchor="ctr" anchorCtr="0" compatLnSpc="1">
            <a:prstTxWarp prst="textNoShape">
              <a:avLst/>
            </a:prstTxWarp>
          </a:bodyPr>
          <a:lstStyle/>
          <a:p>
            <a:pPr eaLnBrk="1" hangingPunct="1">
              <a:lnSpc>
                <a:spcPct val="130000"/>
              </a:lnSpc>
            </a:pPr>
            <a:r>
              <a:rPr lang="en-GB" sz="2800" b="1" i="0" smtClean="0">
                <a:solidFill>
                  <a:srgbClr val="C00000"/>
                </a:solidFill>
                <a:latin typeface="Verdana" pitchFamily="34" charset="0"/>
              </a:rPr>
              <a:t>REACH112 </a:t>
            </a:r>
            <a:br>
              <a:rPr lang="en-GB" sz="2800" b="1" i="0" smtClean="0">
                <a:solidFill>
                  <a:srgbClr val="C00000"/>
                </a:solidFill>
                <a:latin typeface="Verdana" pitchFamily="34" charset="0"/>
              </a:rPr>
            </a:br>
            <a:r>
              <a:rPr lang="en-GB" sz="2800" b="1" i="0" smtClean="0">
                <a:solidFill>
                  <a:srgbClr val="C00000"/>
                </a:solidFill>
                <a:latin typeface="Verdana" pitchFamily="34" charset="0"/>
              </a:rPr>
              <a:t>European Project for conversational and emergency service access</a:t>
            </a:r>
            <a:br>
              <a:rPr lang="en-GB" sz="2800" b="1" i="0" smtClean="0">
                <a:solidFill>
                  <a:srgbClr val="C00000"/>
                </a:solidFill>
                <a:latin typeface="Verdana" pitchFamily="34" charset="0"/>
              </a:rPr>
            </a:br>
            <a:r>
              <a:rPr lang="en-GB" sz="2800" b="1" i="0" smtClean="0">
                <a:solidFill>
                  <a:srgbClr val="C00000"/>
                </a:solidFill>
                <a:latin typeface="Verdana" pitchFamily="34" charset="0"/>
              </a:rPr>
              <a:t>through Total Conversation and </a:t>
            </a:r>
            <a:br>
              <a:rPr lang="en-GB" sz="2800" b="1" i="0" smtClean="0">
                <a:solidFill>
                  <a:srgbClr val="C00000"/>
                </a:solidFill>
                <a:latin typeface="Verdana" pitchFamily="34" charset="0"/>
              </a:rPr>
            </a:br>
            <a:r>
              <a:rPr lang="en-GB" sz="2800" b="1" i="0" smtClean="0">
                <a:solidFill>
                  <a:srgbClr val="C00000"/>
                </a:solidFill>
                <a:latin typeface="Verdana" pitchFamily="34" charset="0"/>
              </a:rPr>
              <a:t>Real-Time Text</a:t>
            </a:r>
          </a:p>
        </p:txBody>
      </p:sp>
      <p:sp>
        <p:nvSpPr>
          <p:cNvPr id="16386" name="Rectangle 3"/>
          <p:cNvSpPr>
            <a:spLocks noGrp="1" noChangeArrowheads="1"/>
          </p:cNvSpPr>
          <p:nvPr>
            <p:ph type="subTitle" idx="1"/>
          </p:nvPr>
        </p:nvSpPr>
        <p:spPr bwMode="auto">
          <a:xfrm>
            <a:off x="1403350" y="5013325"/>
            <a:ext cx="6400800" cy="1031875"/>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0000"/>
              </a:lnSpc>
            </a:pPr>
            <a:r>
              <a:rPr lang="en-GB" sz="1400" b="1" smtClean="0">
                <a:latin typeface="Verdana" pitchFamily="34" charset="0"/>
              </a:rPr>
              <a:t>Gunnar Hellström</a:t>
            </a:r>
          </a:p>
          <a:p>
            <a:pPr eaLnBrk="1" hangingPunct="1">
              <a:lnSpc>
                <a:spcPct val="80000"/>
              </a:lnSpc>
            </a:pPr>
            <a:r>
              <a:rPr lang="en-GB" sz="1400" smtClean="0">
                <a:latin typeface="Verdana" pitchFamily="34" charset="0"/>
              </a:rPr>
              <a:t>Omnitor</a:t>
            </a:r>
          </a:p>
          <a:p>
            <a:pPr eaLnBrk="1" hangingPunct="1">
              <a:lnSpc>
                <a:spcPct val="80000"/>
              </a:lnSpc>
            </a:pPr>
            <a:endParaRPr lang="en-GB" sz="1400" smtClean="0">
              <a:latin typeface="Verdana" pitchFamily="34" charset="0"/>
            </a:endParaRPr>
          </a:p>
          <a:p>
            <a:pPr eaLnBrk="1" hangingPunct="1">
              <a:lnSpc>
                <a:spcPct val="80000"/>
              </a:lnSpc>
            </a:pPr>
            <a:r>
              <a:rPr lang="en-GB" sz="1400" smtClean="0">
                <a:latin typeface="Verdana" pitchFamily="34" charset="0"/>
              </a:rPr>
              <a:t>EAAC 14 Jan 2007</a:t>
            </a:r>
          </a:p>
          <a:p>
            <a:pPr eaLnBrk="1" hangingPunct="1">
              <a:lnSpc>
                <a:spcPct val="80000"/>
              </a:lnSpc>
            </a:pPr>
            <a:r>
              <a:rPr lang="en-GB" sz="1400" smtClean="0">
                <a:latin typeface="Verdana" pitchFamily="34" charset="0"/>
              </a:rPr>
              <a:t>Washington DC</a:t>
            </a:r>
          </a:p>
          <a:p>
            <a:pPr eaLnBrk="1" hangingPunct="1">
              <a:lnSpc>
                <a:spcPct val="80000"/>
              </a:lnSpc>
            </a:pPr>
            <a:endParaRPr lang="en-GB" sz="1400" smtClean="0">
              <a:latin typeface="Verdana" pitchFamily="34" charset="0"/>
            </a:endParaRPr>
          </a:p>
        </p:txBody>
      </p:sp>
      <p:pic>
        <p:nvPicPr>
          <p:cNvPr id="16387" name="Picture 15" descr="Nokia RTT 112 what has happened 4"/>
          <p:cNvPicPr>
            <a:picLocks noChangeAspect="1" noChangeArrowheads="1"/>
          </p:cNvPicPr>
          <p:nvPr/>
        </p:nvPicPr>
        <p:blipFill>
          <a:blip r:embed="rId3"/>
          <a:srcRect/>
          <a:stretch>
            <a:fillRect/>
          </a:stretch>
        </p:blipFill>
        <p:spPr bwMode="auto">
          <a:xfrm>
            <a:off x="6330950" y="4802188"/>
            <a:ext cx="1952625" cy="1412875"/>
          </a:xfrm>
          <a:prstGeom prst="rect">
            <a:avLst/>
          </a:prstGeom>
          <a:noFill/>
          <a:ln w="9525">
            <a:noFill/>
            <a:miter lim="800000"/>
            <a:headEnd/>
            <a:tailEnd/>
          </a:ln>
        </p:spPr>
      </p:pic>
      <p:pic>
        <p:nvPicPr>
          <p:cNvPr id="16388" name="Picture 16" descr="TC baby and excited mother"/>
          <p:cNvPicPr>
            <a:picLocks noChangeAspect="1" noChangeArrowheads="1"/>
          </p:cNvPicPr>
          <p:nvPr/>
        </p:nvPicPr>
        <p:blipFill>
          <a:blip r:embed="rId4"/>
          <a:srcRect/>
          <a:stretch>
            <a:fillRect/>
          </a:stretch>
        </p:blipFill>
        <p:spPr bwMode="auto">
          <a:xfrm>
            <a:off x="714375" y="4741863"/>
            <a:ext cx="2317750" cy="1544637"/>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ubrik 1"/>
          <p:cNvSpPr>
            <a:spLocks noGrp="1"/>
          </p:cNvSpPr>
          <p:nvPr>
            <p:ph type="title"/>
          </p:nvPr>
        </p:nvSpPr>
        <p:spPr bwMode="auto">
          <a:xfrm>
            <a:off x="2428875" y="444500"/>
            <a:ext cx="5929313" cy="627063"/>
          </a:xfrm>
          <a:ln>
            <a:miter lim="800000"/>
            <a:headEnd/>
            <a:tailEnd/>
          </a:ln>
        </p:spPr>
        <p:txBody>
          <a:bodyPr vert="horz" wrap="square" lIns="91440" tIns="45720" rIns="91440" bIns="45720" numCol="1" anchor="t" anchorCtr="0" compatLnSpc="1">
            <a:prstTxWarp prst="textNoShape">
              <a:avLst/>
            </a:prstTxWarp>
          </a:bodyPr>
          <a:lstStyle/>
          <a:p>
            <a:pPr algn="r">
              <a:defRPr/>
            </a:pPr>
            <a:r>
              <a:rPr lang="sv-SE" sz="2400" b="1" kern="1200" dirty="0" err="1" smtClean="0">
                <a:solidFill>
                  <a:srgbClr val="C00020"/>
                </a:solidFill>
                <a:latin typeface="Verdana" pitchFamily="34" charset="0"/>
              </a:rPr>
              <a:t>Making</a:t>
            </a:r>
            <a:r>
              <a:rPr lang="sv-SE" sz="2400" b="1" kern="1200" dirty="0" smtClean="0">
                <a:solidFill>
                  <a:srgbClr val="C00020"/>
                </a:solidFill>
                <a:latin typeface="Verdana" pitchFamily="34" charset="0"/>
              </a:rPr>
              <a:t> 112 </a:t>
            </a:r>
            <a:r>
              <a:rPr lang="sv-SE" sz="2400" b="1" kern="1200" dirty="0" err="1" smtClean="0">
                <a:solidFill>
                  <a:srgbClr val="C00020"/>
                </a:solidFill>
                <a:latin typeface="Verdana" pitchFamily="34" charset="0"/>
              </a:rPr>
              <a:t>calls</a:t>
            </a:r>
            <a:r>
              <a:rPr lang="sv-SE" sz="2400" b="1" kern="1200" dirty="0" smtClean="0">
                <a:solidFill>
                  <a:srgbClr val="C00020"/>
                </a:solidFill>
                <a:latin typeface="Verdana" pitchFamily="34" charset="0"/>
              </a:rPr>
              <a:t> </a:t>
            </a:r>
            <a:r>
              <a:rPr lang="sv-SE" sz="2400" b="1" kern="1200" dirty="0" err="1" smtClean="0">
                <a:solidFill>
                  <a:srgbClr val="C00020"/>
                </a:solidFill>
                <a:latin typeface="Verdana" pitchFamily="34" charset="0"/>
              </a:rPr>
              <a:t>more</a:t>
            </a:r>
            <a:r>
              <a:rPr lang="sv-SE" sz="2400" b="1" kern="1200" dirty="0" smtClean="0">
                <a:solidFill>
                  <a:srgbClr val="C00020"/>
                </a:solidFill>
                <a:latin typeface="Verdana" pitchFamily="34" charset="0"/>
              </a:rPr>
              <a:t> </a:t>
            </a:r>
            <a:r>
              <a:rPr lang="sv-SE" sz="2400" b="1" kern="1200" dirty="0" err="1" smtClean="0">
                <a:solidFill>
                  <a:srgbClr val="C00020"/>
                </a:solidFill>
                <a:latin typeface="Verdana" pitchFamily="34" charset="0"/>
              </a:rPr>
              <a:t>accessible</a:t>
            </a:r>
            <a:endParaRPr lang="sv-SE" sz="2400" b="1" kern="1200" dirty="0" smtClean="0">
              <a:solidFill>
                <a:srgbClr val="C00020"/>
              </a:solidFill>
              <a:latin typeface="Verdana" pitchFamily="34" charset="0"/>
            </a:endParaRPr>
          </a:p>
        </p:txBody>
      </p:sp>
      <p:sp>
        <p:nvSpPr>
          <p:cNvPr id="35842" name="Platshållare för bildnummer 4"/>
          <p:cNvSpPr>
            <a:spLocks noGrp="1"/>
          </p:cNvSpPr>
          <p:nvPr>
            <p:ph type="sldNum"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0B652251-F7A9-4909-BF7E-34263E390FC8}" type="slidenum">
              <a:rPr lang="en-US" smtClean="0"/>
              <a:pPr/>
              <a:t>10</a:t>
            </a:fld>
            <a:endParaRPr lang="en-US" smtClean="0"/>
          </a:p>
        </p:txBody>
      </p:sp>
      <p:sp>
        <p:nvSpPr>
          <p:cNvPr id="35843" name="Rektangel med rundade hörn 5"/>
          <p:cNvSpPr>
            <a:spLocks noChangeArrowheads="1"/>
          </p:cNvSpPr>
          <p:nvPr/>
        </p:nvSpPr>
        <p:spPr bwMode="auto">
          <a:xfrm>
            <a:off x="7072313" y="3040063"/>
            <a:ext cx="1428750" cy="642937"/>
          </a:xfrm>
          <a:prstGeom prst="roundRect">
            <a:avLst>
              <a:gd name="adj" fmla="val 16667"/>
            </a:avLst>
          </a:prstGeom>
          <a:solidFill>
            <a:schemeClr val="bg1"/>
          </a:solidFill>
          <a:ln w="9525" algn="ctr">
            <a:solidFill>
              <a:schemeClr val="tx1"/>
            </a:solidFill>
            <a:round/>
            <a:headEnd/>
            <a:tailEnd/>
          </a:ln>
        </p:spPr>
        <p:txBody>
          <a:bodyPr/>
          <a:lstStyle/>
          <a:p>
            <a:pPr algn="ctr" eaLnBrk="0" hangingPunct="0"/>
            <a:r>
              <a:rPr lang="sv-SE">
                <a:solidFill>
                  <a:srgbClr val="FF0000"/>
                </a:solidFill>
              </a:rPr>
              <a:t>PSAP</a:t>
            </a:r>
          </a:p>
        </p:txBody>
      </p:sp>
      <p:sp>
        <p:nvSpPr>
          <p:cNvPr id="35844" name="Rektangel med rundade hörn 7"/>
          <p:cNvSpPr>
            <a:spLocks noChangeArrowheads="1"/>
          </p:cNvSpPr>
          <p:nvPr/>
        </p:nvSpPr>
        <p:spPr bwMode="auto">
          <a:xfrm>
            <a:off x="7019925" y="3860800"/>
            <a:ext cx="1428750" cy="642938"/>
          </a:xfrm>
          <a:prstGeom prst="roundRect">
            <a:avLst>
              <a:gd name="adj" fmla="val 16667"/>
            </a:avLst>
          </a:prstGeom>
          <a:solidFill>
            <a:schemeClr val="bg1"/>
          </a:solidFill>
          <a:ln w="9525" algn="ctr">
            <a:solidFill>
              <a:schemeClr val="tx1"/>
            </a:solidFill>
            <a:round/>
            <a:headEnd/>
            <a:tailEnd/>
          </a:ln>
        </p:spPr>
        <p:txBody>
          <a:bodyPr/>
          <a:lstStyle/>
          <a:p>
            <a:pPr algn="ctr" eaLnBrk="0" hangingPunct="0"/>
            <a:r>
              <a:rPr lang="sv-SE">
                <a:solidFill>
                  <a:srgbClr val="FF0000"/>
                </a:solidFill>
              </a:rPr>
              <a:t>PSAP</a:t>
            </a:r>
          </a:p>
        </p:txBody>
      </p:sp>
      <p:sp>
        <p:nvSpPr>
          <p:cNvPr id="35845" name="Rektangel med rundade hörn 9"/>
          <p:cNvSpPr>
            <a:spLocks noChangeArrowheads="1"/>
          </p:cNvSpPr>
          <p:nvPr/>
        </p:nvSpPr>
        <p:spPr bwMode="auto">
          <a:xfrm>
            <a:off x="827088" y="3933825"/>
            <a:ext cx="1428750" cy="642938"/>
          </a:xfrm>
          <a:prstGeom prst="roundRect">
            <a:avLst>
              <a:gd name="adj" fmla="val 16667"/>
            </a:avLst>
          </a:prstGeom>
          <a:solidFill>
            <a:schemeClr val="bg1"/>
          </a:solidFill>
          <a:ln w="9525" algn="ctr">
            <a:solidFill>
              <a:schemeClr val="tx1"/>
            </a:solidFill>
            <a:round/>
            <a:headEnd/>
            <a:tailEnd/>
          </a:ln>
        </p:spPr>
        <p:txBody>
          <a:bodyPr/>
          <a:lstStyle/>
          <a:p>
            <a:pPr algn="ctr" eaLnBrk="0" hangingPunct="0"/>
            <a:r>
              <a:rPr lang="sv-SE">
                <a:solidFill>
                  <a:srgbClr val="00B050"/>
                </a:solidFill>
              </a:rPr>
              <a:t>User</a:t>
            </a:r>
          </a:p>
        </p:txBody>
      </p:sp>
      <p:cxnSp>
        <p:nvCxnSpPr>
          <p:cNvPr id="35846" name="Rak 11"/>
          <p:cNvCxnSpPr>
            <a:cxnSpLocks noChangeShapeType="1"/>
          </p:cNvCxnSpPr>
          <p:nvPr/>
        </p:nvCxnSpPr>
        <p:spPr bwMode="auto">
          <a:xfrm>
            <a:off x="2268538" y="4221163"/>
            <a:ext cx="4786312" cy="0"/>
          </a:xfrm>
          <a:prstGeom prst="line">
            <a:avLst/>
          </a:prstGeom>
          <a:noFill/>
          <a:ln w="57150">
            <a:solidFill>
              <a:schemeClr val="hlink"/>
            </a:solidFill>
            <a:round/>
            <a:headEnd type="triangle" w="med" len="med"/>
            <a:tailEnd type="triangle" w="med" len="med"/>
          </a:ln>
        </p:spPr>
      </p:cxnSp>
      <p:sp>
        <p:nvSpPr>
          <p:cNvPr id="35847" name="Rektangel med rundade hörn 13"/>
          <p:cNvSpPr>
            <a:spLocks noChangeArrowheads="1"/>
          </p:cNvSpPr>
          <p:nvPr/>
        </p:nvSpPr>
        <p:spPr bwMode="auto">
          <a:xfrm>
            <a:off x="857250" y="3032125"/>
            <a:ext cx="1428750" cy="642938"/>
          </a:xfrm>
          <a:prstGeom prst="roundRect">
            <a:avLst>
              <a:gd name="adj" fmla="val 16667"/>
            </a:avLst>
          </a:prstGeom>
          <a:solidFill>
            <a:schemeClr val="bg1"/>
          </a:solidFill>
          <a:ln w="9525" algn="ctr">
            <a:solidFill>
              <a:schemeClr val="tx1"/>
            </a:solidFill>
            <a:round/>
            <a:headEnd/>
            <a:tailEnd/>
          </a:ln>
        </p:spPr>
        <p:txBody>
          <a:bodyPr/>
          <a:lstStyle/>
          <a:p>
            <a:pPr algn="ctr" eaLnBrk="0" hangingPunct="0"/>
            <a:r>
              <a:rPr lang="sv-SE">
                <a:solidFill>
                  <a:srgbClr val="00B050"/>
                </a:solidFill>
              </a:rPr>
              <a:t>User</a:t>
            </a:r>
          </a:p>
        </p:txBody>
      </p:sp>
      <p:cxnSp>
        <p:nvCxnSpPr>
          <p:cNvPr id="35848" name="Rak 15"/>
          <p:cNvCxnSpPr>
            <a:cxnSpLocks noChangeShapeType="1"/>
            <a:stCxn id="35847" idx="3"/>
            <a:endCxn id="35851" idx="6"/>
          </p:cNvCxnSpPr>
          <p:nvPr/>
        </p:nvCxnSpPr>
        <p:spPr bwMode="auto">
          <a:xfrm>
            <a:off x="2286000" y="3352800"/>
            <a:ext cx="2071688" cy="4763"/>
          </a:xfrm>
          <a:prstGeom prst="line">
            <a:avLst/>
          </a:prstGeom>
          <a:noFill/>
          <a:ln w="57150">
            <a:solidFill>
              <a:schemeClr val="hlink"/>
            </a:solidFill>
            <a:round/>
            <a:headEnd type="triangle" w="med" len="med"/>
            <a:tailEnd/>
          </a:ln>
        </p:spPr>
      </p:cxnSp>
      <p:sp>
        <p:nvSpPr>
          <p:cNvPr id="35849" name="Rektangel med rundade hörn 18"/>
          <p:cNvSpPr>
            <a:spLocks noChangeArrowheads="1"/>
          </p:cNvSpPr>
          <p:nvPr/>
        </p:nvSpPr>
        <p:spPr bwMode="auto">
          <a:xfrm>
            <a:off x="3714750" y="2143125"/>
            <a:ext cx="1428750" cy="642938"/>
          </a:xfrm>
          <a:prstGeom prst="roundRect">
            <a:avLst>
              <a:gd name="adj" fmla="val 16667"/>
            </a:avLst>
          </a:prstGeom>
          <a:solidFill>
            <a:schemeClr val="bg1"/>
          </a:solidFill>
          <a:ln w="9525" algn="ctr">
            <a:solidFill>
              <a:schemeClr val="tx1"/>
            </a:solidFill>
            <a:round/>
            <a:headEnd/>
            <a:tailEnd/>
          </a:ln>
        </p:spPr>
        <p:txBody>
          <a:bodyPr/>
          <a:lstStyle/>
          <a:p>
            <a:pPr algn="ctr" eaLnBrk="0" hangingPunct="0"/>
            <a:r>
              <a:rPr lang="sv-SE">
                <a:solidFill>
                  <a:srgbClr val="0070C0"/>
                </a:solidFill>
              </a:rPr>
              <a:t>Relay</a:t>
            </a:r>
          </a:p>
        </p:txBody>
      </p:sp>
      <p:cxnSp>
        <p:nvCxnSpPr>
          <p:cNvPr id="35850" name="Rak 20"/>
          <p:cNvCxnSpPr>
            <a:cxnSpLocks noChangeShapeType="1"/>
            <a:endCxn id="35851" idx="4"/>
          </p:cNvCxnSpPr>
          <p:nvPr/>
        </p:nvCxnSpPr>
        <p:spPr bwMode="auto">
          <a:xfrm rot="5400000">
            <a:off x="4179094" y="3036094"/>
            <a:ext cx="500062" cy="0"/>
          </a:xfrm>
          <a:prstGeom prst="line">
            <a:avLst/>
          </a:prstGeom>
          <a:noFill/>
          <a:ln w="57150">
            <a:solidFill>
              <a:schemeClr val="hlink"/>
            </a:solidFill>
            <a:round/>
            <a:headEnd type="triangle" w="med" len="med"/>
            <a:tailEnd/>
          </a:ln>
        </p:spPr>
      </p:cxnSp>
      <p:sp>
        <p:nvSpPr>
          <p:cNvPr id="35851" name="Ellips 26"/>
          <p:cNvSpPr>
            <a:spLocks noChangeArrowheads="1"/>
          </p:cNvSpPr>
          <p:nvPr/>
        </p:nvSpPr>
        <p:spPr bwMode="auto">
          <a:xfrm flipH="1" flipV="1">
            <a:off x="4357688" y="3286125"/>
            <a:ext cx="142875" cy="142875"/>
          </a:xfrm>
          <a:prstGeom prst="ellipse">
            <a:avLst/>
          </a:prstGeom>
          <a:solidFill>
            <a:schemeClr val="accent1"/>
          </a:solidFill>
          <a:ln w="9525" algn="ctr">
            <a:solidFill>
              <a:schemeClr val="tx1"/>
            </a:solidFill>
            <a:round/>
            <a:headEnd/>
            <a:tailEnd/>
          </a:ln>
        </p:spPr>
        <p:txBody>
          <a:bodyPr/>
          <a:lstStyle/>
          <a:p>
            <a:pPr eaLnBrk="0" hangingPunct="0"/>
            <a:endParaRPr lang="sv-SE"/>
          </a:p>
        </p:txBody>
      </p:sp>
      <p:cxnSp>
        <p:nvCxnSpPr>
          <p:cNvPr id="35852" name="Rak 32"/>
          <p:cNvCxnSpPr>
            <a:cxnSpLocks noChangeShapeType="1"/>
            <a:stCxn id="35851" idx="2"/>
          </p:cNvCxnSpPr>
          <p:nvPr/>
        </p:nvCxnSpPr>
        <p:spPr bwMode="auto">
          <a:xfrm>
            <a:off x="4500563" y="3357563"/>
            <a:ext cx="2571750" cy="4762"/>
          </a:xfrm>
          <a:prstGeom prst="line">
            <a:avLst/>
          </a:prstGeom>
          <a:noFill/>
          <a:ln w="57150">
            <a:solidFill>
              <a:schemeClr val="hlink"/>
            </a:solidFill>
            <a:round/>
            <a:headEnd/>
            <a:tailEnd type="triangle" w="med" len="med"/>
          </a:ln>
        </p:spPr>
      </p:cxnSp>
      <p:sp>
        <p:nvSpPr>
          <p:cNvPr id="35853" name="Platshållare för innehåll 14"/>
          <p:cNvSpPr>
            <a:spLocks noGrp="1"/>
          </p:cNvSpPr>
          <p:nvPr>
            <p:ph idx="1"/>
          </p:nvPr>
        </p:nvSpPr>
        <p:spPr bwMode="auto">
          <a:xfrm>
            <a:off x="468313" y="1412875"/>
            <a:ext cx="8229600" cy="3240088"/>
          </a:xfrm>
          <a:noFill/>
          <a:ln>
            <a:miter lim="800000"/>
            <a:headEnd/>
            <a:tailEnd/>
          </a:ln>
        </p:spPr>
        <p:txBody>
          <a:bodyPr vert="horz" wrap="square" lIns="91440" tIns="45720" rIns="91440" bIns="45720" numCol="1" anchor="t" anchorCtr="0" compatLnSpc="1">
            <a:prstTxWarp prst="textNoShape">
              <a:avLst/>
            </a:prstTxWarp>
          </a:bodyPr>
          <a:lstStyle/>
          <a:p>
            <a:r>
              <a:rPr lang="sv-SE" smtClean="0"/>
              <a:t>Include multimedia, include relay services, still dial 112.</a:t>
            </a:r>
          </a:p>
          <a:p>
            <a:endParaRPr lang="sv-SE" smtClean="0"/>
          </a:p>
          <a:p>
            <a:pPr>
              <a:buFontTx/>
              <a:buNone/>
            </a:pPr>
            <a:endParaRPr lang="sv-SE" smtClean="0"/>
          </a:p>
          <a:p>
            <a:endParaRPr lang="sv-SE" smtClean="0"/>
          </a:p>
        </p:txBody>
      </p:sp>
      <p:sp>
        <p:nvSpPr>
          <p:cNvPr id="35854" name="textruta 14"/>
          <p:cNvSpPr txBox="1">
            <a:spLocks noChangeArrowheads="1"/>
          </p:cNvSpPr>
          <p:nvPr/>
        </p:nvSpPr>
        <p:spPr bwMode="auto">
          <a:xfrm>
            <a:off x="684213" y="4508500"/>
            <a:ext cx="7991475" cy="1816100"/>
          </a:xfrm>
          <a:prstGeom prst="rect">
            <a:avLst/>
          </a:prstGeom>
          <a:noFill/>
          <a:ln w="9525">
            <a:noFill/>
            <a:miter lim="800000"/>
            <a:headEnd/>
            <a:tailEnd/>
          </a:ln>
        </p:spPr>
        <p:txBody>
          <a:bodyPr>
            <a:spAutoFit/>
          </a:bodyPr>
          <a:lstStyle/>
          <a:p>
            <a:r>
              <a:rPr lang="sv-SE" sz="1600"/>
              <a:t>Important principles</a:t>
            </a:r>
          </a:p>
          <a:p>
            <a:pPr>
              <a:buFont typeface="Arial" charset="0"/>
              <a:buChar char="•"/>
            </a:pPr>
            <a:r>
              <a:rPr lang="sv-SE" sz="1600"/>
              <a:t>What you use for your everyday communication should also be what you</a:t>
            </a:r>
            <a:br>
              <a:rPr lang="sv-SE" sz="1600"/>
            </a:br>
            <a:r>
              <a:rPr lang="sv-SE" sz="1600"/>
              <a:t>  use in case of emergency.</a:t>
            </a:r>
          </a:p>
          <a:p>
            <a:pPr>
              <a:buFont typeface="Arial" charset="0"/>
              <a:buChar char="•"/>
            </a:pPr>
            <a:r>
              <a:rPr lang="sv-SE" sz="1600"/>
              <a:t>We shall not expect the emergency services to implement all kinds of</a:t>
            </a:r>
            <a:br>
              <a:rPr lang="sv-SE" sz="1600"/>
            </a:br>
            <a:r>
              <a:rPr lang="sv-SE" sz="1600"/>
              <a:t> proprietary communication methods. Just a few standardised.</a:t>
            </a:r>
          </a:p>
          <a:p>
            <a:pPr>
              <a:buFont typeface="Arial" charset="0"/>
              <a:buChar char="•"/>
            </a:pPr>
            <a:r>
              <a:rPr lang="sv-SE" sz="1600"/>
              <a:t>Conclusion, service providers of proprietary communication need to convert to standardised protocols at least for emergency access.</a:t>
            </a: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Platshållare för bildnummer 4"/>
          <p:cNvSpPr>
            <a:spLocks noGrp="1"/>
          </p:cNvSpPr>
          <p:nvPr>
            <p:ph type="sldNum"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46CD1E3F-8763-47DA-9737-F79AA3DABC2C}" type="slidenum">
              <a:rPr lang="en-US" smtClean="0"/>
              <a:pPr/>
              <a:t>11</a:t>
            </a:fld>
            <a:endParaRPr lang="en-US" smtClean="0"/>
          </a:p>
        </p:txBody>
      </p:sp>
      <p:sp>
        <p:nvSpPr>
          <p:cNvPr id="10243" name="Rectangle 2"/>
          <p:cNvSpPr>
            <a:spLocks noGrp="1" noChangeArrowheads="1"/>
          </p:cNvSpPr>
          <p:nvPr>
            <p:ph type="title"/>
          </p:nvPr>
        </p:nvSpPr>
        <p:spPr bwMode="auto">
          <a:xfrm>
            <a:off x="2500313" y="357188"/>
            <a:ext cx="6057900" cy="1312862"/>
          </a:xfrm>
          <a:ln>
            <a:miter lim="800000"/>
            <a:headEnd/>
            <a:tailEnd/>
          </a:ln>
        </p:spPr>
        <p:txBody>
          <a:bodyPr vert="horz" wrap="square" lIns="91440" tIns="45720" rIns="91440" bIns="45720" numCol="1" anchor="t" anchorCtr="0" compatLnSpc="1">
            <a:prstTxWarp prst="textNoShape">
              <a:avLst/>
            </a:prstTxWarp>
          </a:bodyPr>
          <a:lstStyle/>
          <a:p>
            <a:pPr algn="r">
              <a:defRPr/>
            </a:pPr>
            <a:r>
              <a:rPr lang="sv-SE" sz="2400" b="1" kern="1200" dirty="0" err="1" smtClean="0">
                <a:solidFill>
                  <a:srgbClr val="C00020"/>
                </a:solidFill>
                <a:latin typeface="Verdana" pitchFamily="34" charset="0"/>
              </a:rPr>
              <a:t>Varying</a:t>
            </a:r>
            <a:r>
              <a:rPr lang="sv-SE" sz="2400" b="1" kern="1200" dirty="0" smtClean="0">
                <a:solidFill>
                  <a:srgbClr val="C00020"/>
                </a:solidFill>
                <a:latin typeface="Verdana" pitchFamily="34" charset="0"/>
              </a:rPr>
              <a:t> </a:t>
            </a:r>
            <a:r>
              <a:rPr lang="sv-SE" sz="2400" b="1" kern="1200" dirty="0" err="1" smtClean="0">
                <a:solidFill>
                  <a:srgbClr val="C00020"/>
                </a:solidFill>
                <a:latin typeface="Verdana" pitchFamily="34" charset="0"/>
              </a:rPr>
              <a:t>implementations</a:t>
            </a:r>
            <a:r>
              <a:rPr lang="sv-SE" sz="2400" b="1" kern="1200" dirty="0" smtClean="0">
                <a:solidFill>
                  <a:srgbClr val="C00020"/>
                </a:solidFill>
                <a:latin typeface="Verdana" pitchFamily="34" charset="0"/>
              </a:rPr>
              <a:t> of</a:t>
            </a:r>
            <a:br>
              <a:rPr lang="sv-SE" sz="2400" b="1" kern="1200" dirty="0" smtClean="0">
                <a:solidFill>
                  <a:srgbClr val="C00020"/>
                </a:solidFill>
                <a:latin typeface="Verdana" pitchFamily="34" charset="0"/>
              </a:rPr>
            </a:br>
            <a:r>
              <a:rPr lang="sv-SE" sz="2400" b="1" kern="1200" dirty="0" smtClean="0">
                <a:solidFill>
                  <a:srgbClr val="C00020"/>
                </a:solidFill>
                <a:latin typeface="Verdana" pitchFamily="34" charset="0"/>
              </a:rPr>
              <a:t>Total </a:t>
            </a:r>
            <a:r>
              <a:rPr lang="sv-SE" sz="2400" b="1" kern="1200" dirty="0" err="1" smtClean="0">
                <a:solidFill>
                  <a:srgbClr val="C00020"/>
                </a:solidFill>
                <a:latin typeface="Verdana" pitchFamily="34" charset="0"/>
              </a:rPr>
              <a:t>Conversation</a:t>
            </a:r>
            <a:r>
              <a:rPr lang="sv-SE" sz="2400" b="1" kern="1200" dirty="0" smtClean="0">
                <a:solidFill>
                  <a:srgbClr val="C00020"/>
                </a:solidFill>
                <a:latin typeface="Verdana" pitchFamily="34" charset="0"/>
              </a:rPr>
              <a:t> </a:t>
            </a:r>
            <a:br>
              <a:rPr lang="sv-SE" sz="2400" b="1" kern="1200" dirty="0" smtClean="0">
                <a:solidFill>
                  <a:srgbClr val="C00020"/>
                </a:solidFill>
                <a:latin typeface="Verdana" pitchFamily="34" charset="0"/>
              </a:rPr>
            </a:br>
            <a:r>
              <a:rPr lang="sv-SE" sz="2400" b="1" kern="1200" dirty="0" smtClean="0">
                <a:solidFill>
                  <a:srgbClr val="C00020"/>
                </a:solidFill>
                <a:latin typeface="Verdana" pitchFamily="34" charset="0"/>
              </a:rPr>
              <a:t>and </a:t>
            </a:r>
            <a:r>
              <a:rPr lang="sv-SE" sz="2400" b="1" kern="1200" dirty="0" err="1" smtClean="0">
                <a:solidFill>
                  <a:srgbClr val="C00020"/>
                </a:solidFill>
                <a:latin typeface="Verdana" pitchFamily="34" charset="0"/>
              </a:rPr>
              <a:t>Real-Time</a:t>
            </a:r>
            <a:r>
              <a:rPr lang="sv-SE" sz="2400" b="1" kern="1200" dirty="0" smtClean="0">
                <a:solidFill>
                  <a:srgbClr val="C00020"/>
                </a:solidFill>
                <a:latin typeface="Verdana" pitchFamily="34" charset="0"/>
              </a:rPr>
              <a:t> text</a:t>
            </a:r>
          </a:p>
        </p:txBody>
      </p:sp>
      <p:sp>
        <p:nvSpPr>
          <p:cNvPr id="37891" name="Rectangle 3"/>
          <p:cNvSpPr>
            <a:spLocks noGrp="1" noChangeArrowheads="1"/>
          </p:cNvSpPr>
          <p:nvPr>
            <p:ph type="body" idx="1"/>
          </p:nvPr>
        </p:nvSpPr>
        <p:spPr bwMode="auto">
          <a:xfrm>
            <a:off x="571500" y="1735138"/>
            <a:ext cx="8001000" cy="4214812"/>
          </a:xfrm>
          <a:noFill/>
          <a:ln>
            <a:miter lim="800000"/>
            <a:headEnd/>
            <a:tailEnd/>
          </a:ln>
        </p:spPr>
        <p:txBody>
          <a:bodyPr vert="horz" wrap="square" lIns="91440" tIns="45720" rIns="91440" bIns="45720" numCol="1" anchor="t" anchorCtr="0" compatLnSpc="1">
            <a:prstTxWarp prst="textNoShape">
              <a:avLst/>
            </a:prstTxWarp>
          </a:bodyPr>
          <a:lstStyle/>
          <a:p>
            <a:pPr>
              <a:lnSpc>
                <a:spcPct val="90000"/>
              </a:lnSpc>
              <a:buClr>
                <a:srgbClr val="F8F8F8"/>
              </a:buClr>
            </a:pPr>
            <a:r>
              <a:rPr lang="sv-SE" sz="2000" smtClean="0">
                <a:latin typeface="Verdana" pitchFamily="34" charset="0"/>
              </a:rPr>
              <a:t>Eight technology providers in </a:t>
            </a:r>
            <a:br>
              <a:rPr lang="sv-SE" sz="2000" smtClean="0">
                <a:latin typeface="Verdana" pitchFamily="34" charset="0"/>
              </a:rPr>
            </a:br>
            <a:r>
              <a:rPr lang="sv-SE" sz="2000" smtClean="0">
                <a:latin typeface="Verdana" pitchFamily="34" charset="0"/>
              </a:rPr>
              <a:t>REACH112. Provide different but</a:t>
            </a:r>
            <a:br>
              <a:rPr lang="sv-SE" sz="2000" smtClean="0">
                <a:latin typeface="Verdana" pitchFamily="34" charset="0"/>
              </a:rPr>
            </a:br>
            <a:r>
              <a:rPr lang="sv-SE" sz="2000" smtClean="0">
                <a:latin typeface="Verdana" pitchFamily="34" charset="0"/>
              </a:rPr>
              <a:t>interoperable solutions.</a:t>
            </a:r>
          </a:p>
          <a:p>
            <a:pPr>
              <a:lnSpc>
                <a:spcPct val="90000"/>
              </a:lnSpc>
              <a:buClr>
                <a:srgbClr val="F8F8F8"/>
              </a:buClr>
            </a:pPr>
            <a:r>
              <a:rPr lang="sv-SE" sz="2000" smtClean="0">
                <a:latin typeface="Verdana" pitchFamily="34" charset="0"/>
              </a:rPr>
              <a:t>Examples:</a:t>
            </a:r>
          </a:p>
          <a:p>
            <a:pPr>
              <a:lnSpc>
                <a:spcPct val="90000"/>
              </a:lnSpc>
              <a:buClr>
                <a:srgbClr val="F8F8F8"/>
              </a:buClr>
              <a:buFontTx/>
              <a:buNone/>
            </a:pPr>
            <a:r>
              <a:rPr lang="sv-SE" sz="2000" smtClean="0">
                <a:latin typeface="Verdana" pitchFamily="34" charset="0"/>
              </a:rPr>
              <a:t>	1. Windows based softphones</a:t>
            </a:r>
          </a:p>
          <a:p>
            <a:pPr>
              <a:lnSpc>
                <a:spcPct val="90000"/>
              </a:lnSpc>
              <a:buClr>
                <a:srgbClr val="F8F8F8"/>
              </a:buClr>
              <a:buFontTx/>
              <a:buNone/>
            </a:pPr>
            <a:endParaRPr lang="sv-SE" sz="2000" smtClean="0">
              <a:latin typeface="Verdana" pitchFamily="34" charset="0"/>
            </a:endParaRPr>
          </a:p>
          <a:p>
            <a:pPr>
              <a:lnSpc>
                <a:spcPct val="90000"/>
              </a:lnSpc>
              <a:buClr>
                <a:srgbClr val="F8F8F8"/>
              </a:buClr>
              <a:buFontTx/>
              <a:buNone/>
            </a:pPr>
            <a:endParaRPr lang="sv-SE" sz="2000" smtClean="0">
              <a:latin typeface="Verdana" pitchFamily="34" charset="0"/>
            </a:endParaRPr>
          </a:p>
          <a:p>
            <a:pPr>
              <a:lnSpc>
                <a:spcPct val="90000"/>
              </a:lnSpc>
              <a:buClr>
                <a:srgbClr val="F8F8F8"/>
              </a:buClr>
              <a:buFontTx/>
              <a:buNone/>
            </a:pPr>
            <a:r>
              <a:rPr lang="sv-SE" sz="2000" smtClean="0">
                <a:latin typeface="Verdana" pitchFamily="34" charset="0"/>
              </a:rPr>
              <a:t>    2. Hardware pad terminals</a:t>
            </a:r>
          </a:p>
          <a:p>
            <a:pPr>
              <a:lnSpc>
                <a:spcPct val="90000"/>
              </a:lnSpc>
              <a:buClr>
                <a:srgbClr val="F8F8F8"/>
              </a:buClr>
              <a:buFontTx/>
              <a:buNone/>
            </a:pPr>
            <a:endParaRPr lang="sv-SE" sz="2000" smtClean="0">
              <a:latin typeface="Verdana" pitchFamily="34" charset="0"/>
            </a:endParaRPr>
          </a:p>
          <a:p>
            <a:pPr>
              <a:lnSpc>
                <a:spcPct val="90000"/>
              </a:lnSpc>
              <a:buClr>
                <a:srgbClr val="F8F8F8"/>
              </a:buClr>
              <a:buFontTx/>
              <a:buNone/>
            </a:pPr>
            <a:endParaRPr lang="sv-SE" sz="2000" smtClean="0">
              <a:latin typeface="Verdana" pitchFamily="34" charset="0"/>
            </a:endParaRPr>
          </a:p>
          <a:p>
            <a:pPr>
              <a:lnSpc>
                <a:spcPct val="90000"/>
              </a:lnSpc>
              <a:buClr>
                <a:srgbClr val="F8F8F8"/>
              </a:buClr>
            </a:pPr>
            <a:r>
              <a:rPr lang="sv-SE" sz="2000" smtClean="0">
                <a:latin typeface="Verdana" pitchFamily="34" charset="0"/>
              </a:rPr>
              <a:t>3. Mobile 3G phones with </a:t>
            </a:r>
            <a:br>
              <a:rPr lang="sv-SE" sz="2000" smtClean="0">
                <a:latin typeface="Verdana" pitchFamily="34" charset="0"/>
              </a:rPr>
            </a:br>
            <a:r>
              <a:rPr lang="sv-SE" sz="2000" smtClean="0">
                <a:latin typeface="Verdana" pitchFamily="34" charset="0"/>
              </a:rPr>
              <a:t>text-only and Total Conversation </a:t>
            </a:r>
            <a:br>
              <a:rPr lang="sv-SE" sz="2000" smtClean="0">
                <a:latin typeface="Verdana" pitchFamily="34" charset="0"/>
              </a:rPr>
            </a:br>
            <a:r>
              <a:rPr lang="sv-SE" sz="2000" smtClean="0">
                <a:latin typeface="Verdana" pitchFamily="34" charset="0"/>
              </a:rPr>
              <a:t>applications</a:t>
            </a:r>
          </a:p>
          <a:p>
            <a:pPr>
              <a:lnSpc>
                <a:spcPct val="90000"/>
              </a:lnSpc>
              <a:buClr>
                <a:srgbClr val="F8F8F8"/>
              </a:buClr>
            </a:pPr>
            <a:endParaRPr lang="sv-SE" sz="2000" smtClean="0"/>
          </a:p>
        </p:txBody>
      </p:sp>
      <p:pic>
        <p:nvPicPr>
          <p:cNvPr id="37892" name="Picture 4" descr="allanec"/>
          <p:cNvPicPr>
            <a:picLocks noChangeAspect="1" noChangeArrowheads="1"/>
          </p:cNvPicPr>
          <p:nvPr/>
        </p:nvPicPr>
        <p:blipFill>
          <a:blip r:embed="rId3"/>
          <a:srcRect/>
          <a:stretch>
            <a:fillRect/>
          </a:stretch>
        </p:blipFill>
        <p:spPr bwMode="auto">
          <a:xfrm>
            <a:off x="5481638" y="1628775"/>
            <a:ext cx="2130425" cy="1800225"/>
          </a:xfrm>
          <a:prstGeom prst="rect">
            <a:avLst/>
          </a:prstGeom>
          <a:noFill/>
          <a:ln w="9525">
            <a:noFill/>
            <a:miter lim="800000"/>
            <a:headEnd/>
            <a:tailEnd/>
          </a:ln>
        </p:spPr>
      </p:pic>
      <p:pic>
        <p:nvPicPr>
          <p:cNvPr id="37893" name="Picture 15" descr="Nokia RTT 112 what has happened 4"/>
          <p:cNvPicPr>
            <a:picLocks noChangeAspect="1" noChangeArrowheads="1"/>
          </p:cNvPicPr>
          <p:nvPr/>
        </p:nvPicPr>
        <p:blipFill>
          <a:blip r:embed="rId4"/>
          <a:srcRect/>
          <a:stretch>
            <a:fillRect/>
          </a:stretch>
        </p:blipFill>
        <p:spPr bwMode="auto">
          <a:xfrm>
            <a:off x="5597525" y="4868863"/>
            <a:ext cx="1998663" cy="1447800"/>
          </a:xfrm>
          <a:prstGeom prst="rect">
            <a:avLst/>
          </a:prstGeom>
          <a:noFill/>
          <a:ln w="9525">
            <a:noFill/>
            <a:miter lim="800000"/>
            <a:headEnd/>
            <a:tailEnd/>
          </a:ln>
        </p:spPr>
      </p:pic>
      <p:pic>
        <p:nvPicPr>
          <p:cNvPr id="37894" name="Picture 7" descr="C:\Users\Gunnar\Documents\_Omnitor bilder\Produkter i användning\eCpad\ecpad-lisa1-small.jpg"/>
          <p:cNvPicPr>
            <a:picLocks noChangeAspect="1" noChangeArrowheads="1"/>
          </p:cNvPicPr>
          <p:nvPr/>
        </p:nvPicPr>
        <p:blipFill>
          <a:blip r:embed="rId5"/>
          <a:srcRect/>
          <a:stretch>
            <a:fillRect/>
          </a:stretch>
        </p:blipFill>
        <p:spPr bwMode="auto">
          <a:xfrm>
            <a:off x="5580063" y="3429000"/>
            <a:ext cx="2025650" cy="1350963"/>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Platshållare för bildnummer 4"/>
          <p:cNvSpPr>
            <a:spLocks noGrp="1"/>
          </p:cNvSpPr>
          <p:nvPr>
            <p:ph type="sldNum"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7B3BAD19-F319-4774-9DA4-CE715F5D2035}" type="slidenum">
              <a:rPr lang="en-US" smtClean="0"/>
              <a:pPr/>
              <a:t>12</a:t>
            </a:fld>
            <a:endParaRPr lang="en-US" smtClean="0"/>
          </a:p>
        </p:txBody>
      </p:sp>
      <p:sp>
        <p:nvSpPr>
          <p:cNvPr id="12291" name="Rectangle 2"/>
          <p:cNvSpPr>
            <a:spLocks noGrp="1" noChangeArrowheads="1"/>
          </p:cNvSpPr>
          <p:nvPr>
            <p:ph type="title"/>
          </p:nvPr>
        </p:nvSpPr>
        <p:spPr bwMode="auto">
          <a:xfrm>
            <a:off x="1979613" y="644525"/>
            <a:ext cx="6664325" cy="696913"/>
          </a:xfrm>
          <a:ln>
            <a:miter lim="800000"/>
            <a:headEnd/>
            <a:tailEnd/>
          </a:ln>
        </p:spPr>
        <p:txBody>
          <a:bodyPr vert="horz" wrap="square" lIns="91440" tIns="45720" rIns="91440" bIns="45720" numCol="1" anchor="t" anchorCtr="0" compatLnSpc="1">
            <a:prstTxWarp prst="textNoShape">
              <a:avLst/>
            </a:prstTxWarp>
          </a:bodyPr>
          <a:lstStyle/>
          <a:p>
            <a:pPr algn="r">
              <a:defRPr/>
            </a:pPr>
            <a:r>
              <a:rPr lang="sv-SE" sz="2400" b="1" kern="1200" dirty="0" err="1" smtClean="0">
                <a:solidFill>
                  <a:srgbClr val="C00020"/>
                </a:solidFill>
                <a:latin typeface="Verdana" pitchFamily="34" charset="0"/>
              </a:rPr>
              <a:t>Glimpses</a:t>
            </a:r>
            <a:r>
              <a:rPr lang="sv-SE" sz="2400" b="1" kern="1200" dirty="0" smtClean="0">
                <a:solidFill>
                  <a:srgbClr val="C00020"/>
                </a:solidFill>
                <a:latin typeface="Verdana" pitchFamily="34" charset="0"/>
              </a:rPr>
              <a:t> of REACH112 </a:t>
            </a:r>
            <a:r>
              <a:rPr lang="sv-SE" sz="2400" b="1" kern="1200" dirty="0" err="1" smtClean="0">
                <a:solidFill>
                  <a:srgbClr val="C00020"/>
                </a:solidFill>
                <a:latin typeface="Verdana" pitchFamily="34" charset="0"/>
              </a:rPr>
              <a:t>pre-history</a:t>
            </a:r>
            <a:endParaRPr lang="sv-SE" sz="2400" b="1" kern="1200" dirty="0" smtClean="0">
              <a:solidFill>
                <a:srgbClr val="C00020"/>
              </a:solidFill>
              <a:latin typeface="Verdana" pitchFamily="34" charset="0"/>
            </a:endParaRPr>
          </a:p>
        </p:txBody>
      </p:sp>
      <p:sp>
        <p:nvSpPr>
          <p:cNvPr id="39939" name="Rectangle 3"/>
          <p:cNvSpPr>
            <a:spLocks noGrp="1" noChangeArrowheads="1"/>
          </p:cNvSpPr>
          <p:nvPr>
            <p:ph type="body" idx="1"/>
          </p:nvPr>
        </p:nvSpPr>
        <p:spPr bwMode="auto">
          <a:xfrm>
            <a:off x="395288" y="1700213"/>
            <a:ext cx="8229600" cy="4824412"/>
          </a:xfrm>
          <a:noFill/>
          <a:ln>
            <a:miter lim="800000"/>
            <a:headEnd/>
            <a:tailEnd/>
          </a:ln>
        </p:spPr>
        <p:txBody>
          <a:bodyPr vert="horz" wrap="square" lIns="91440" tIns="45720" rIns="91440" bIns="45720" numCol="1" anchor="t" anchorCtr="0" compatLnSpc="1">
            <a:prstTxWarp prst="textNoShape">
              <a:avLst/>
            </a:prstTxWarp>
          </a:bodyPr>
          <a:lstStyle/>
          <a:p>
            <a:pPr lvl="1"/>
            <a:r>
              <a:rPr lang="sv-SE" sz="1800" smtClean="0">
                <a:latin typeface="Verdana" pitchFamily="34" charset="0"/>
              </a:rPr>
              <a:t>2001. Total Conversation and Real-Time Text is first standardised for IP networks in ITU, IETF and 3GPP standard bodies, supported by many telecom providers.  </a:t>
            </a:r>
            <a:br>
              <a:rPr lang="sv-SE" sz="1800" smtClean="0">
                <a:latin typeface="Verdana" pitchFamily="34" charset="0"/>
              </a:rPr>
            </a:br>
            <a:endParaRPr lang="sv-SE" sz="1800" smtClean="0">
              <a:latin typeface="Verdana" pitchFamily="34" charset="0"/>
            </a:endParaRPr>
          </a:p>
          <a:p>
            <a:pPr lvl="1"/>
            <a:r>
              <a:rPr lang="sv-SE" sz="1800" smtClean="0">
                <a:latin typeface="Verdana" pitchFamily="34" charset="0"/>
              </a:rPr>
              <a:t>2004. EU accessibility group INCOM reported general low functionality, severe fragmentation in everyday accessible communication and very little emergency service access for deaf, hard-of-hearing and Deafblind users. Recommended the Total Conversation and real-time text standards as a solution.</a:t>
            </a:r>
            <a:br>
              <a:rPr lang="sv-SE" sz="1800" smtClean="0">
                <a:latin typeface="Verdana" pitchFamily="34" charset="0"/>
              </a:rPr>
            </a:br>
            <a:endParaRPr lang="sv-SE" sz="1800" smtClean="0">
              <a:latin typeface="Verdana" pitchFamily="34" charset="0"/>
            </a:endParaRPr>
          </a:p>
          <a:p>
            <a:pPr lvl="1"/>
            <a:r>
              <a:rPr lang="sv-SE" sz="1800" smtClean="0">
                <a:latin typeface="Verdana" pitchFamily="34" charset="0"/>
              </a:rPr>
              <a:t>2006-7. Effort to make a voluntary industry roadmap to amend the situation in subgroup of terminal regulatory group TCAM. Report describes the Total Conversation standards and steps forward. Progress was judged by the EC to be too weak and lacking committments.</a:t>
            </a: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Platshållare för bildnummer 4"/>
          <p:cNvSpPr>
            <a:spLocks noGrp="1"/>
          </p:cNvSpPr>
          <p:nvPr>
            <p:ph type="sldNum"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F8FBB593-5410-4A34-95CC-5DB6C3A049BB}" type="slidenum">
              <a:rPr lang="en-US" smtClean="0"/>
              <a:pPr/>
              <a:t>13</a:t>
            </a:fld>
            <a:endParaRPr lang="en-US" smtClean="0"/>
          </a:p>
        </p:txBody>
      </p:sp>
      <p:sp>
        <p:nvSpPr>
          <p:cNvPr id="12291" name="Rectangle 2"/>
          <p:cNvSpPr>
            <a:spLocks noGrp="1" noChangeArrowheads="1"/>
          </p:cNvSpPr>
          <p:nvPr>
            <p:ph type="title"/>
          </p:nvPr>
        </p:nvSpPr>
        <p:spPr bwMode="auto">
          <a:xfrm>
            <a:off x="1979613" y="644525"/>
            <a:ext cx="6664325" cy="696913"/>
          </a:xfrm>
          <a:ln>
            <a:miter lim="800000"/>
            <a:headEnd/>
            <a:tailEnd/>
          </a:ln>
        </p:spPr>
        <p:txBody>
          <a:bodyPr vert="horz" wrap="square" lIns="91440" tIns="45720" rIns="91440" bIns="45720" numCol="1" anchor="t" anchorCtr="0" compatLnSpc="1">
            <a:prstTxWarp prst="textNoShape">
              <a:avLst/>
            </a:prstTxWarp>
          </a:bodyPr>
          <a:lstStyle/>
          <a:p>
            <a:pPr algn="r">
              <a:defRPr/>
            </a:pPr>
            <a:r>
              <a:rPr lang="sv-SE" sz="2400" b="1" kern="1200" dirty="0" err="1" smtClean="0">
                <a:solidFill>
                  <a:srgbClr val="C00020"/>
                </a:solidFill>
                <a:latin typeface="Verdana" pitchFamily="34" charset="0"/>
              </a:rPr>
              <a:t>Glimpses</a:t>
            </a:r>
            <a:r>
              <a:rPr lang="sv-SE" sz="2400" b="1" kern="1200" dirty="0" smtClean="0">
                <a:solidFill>
                  <a:srgbClr val="C00020"/>
                </a:solidFill>
                <a:latin typeface="Verdana" pitchFamily="34" charset="0"/>
              </a:rPr>
              <a:t> of REACH112 </a:t>
            </a:r>
            <a:r>
              <a:rPr lang="sv-SE" sz="2400" b="1" kern="1200" dirty="0" err="1" smtClean="0">
                <a:solidFill>
                  <a:srgbClr val="C00020"/>
                </a:solidFill>
                <a:latin typeface="Verdana" pitchFamily="34" charset="0"/>
              </a:rPr>
              <a:t>pre-history</a:t>
            </a:r>
            <a:endParaRPr lang="sv-SE" sz="2400" b="1" kern="1200" dirty="0" smtClean="0">
              <a:solidFill>
                <a:srgbClr val="C00020"/>
              </a:solidFill>
              <a:latin typeface="Verdana" pitchFamily="34" charset="0"/>
            </a:endParaRPr>
          </a:p>
        </p:txBody>
      </p:sp>
      <p:sp>
        <p:nvSpPr>
          <p:cNvPr id="41987" name="Rectangle 3"/>
          <p:cNvSpPr>
            <a:spLocks noGrp="1" noChangeArrowheads="1"/>
          </p:cNvSpPr>
          <p:nvPr>
            <p:ph type="body" idx="1"/>
          </p:nvPr>
        </p:nvSpPr>
        <p:spPr bwMode="auto">
          <a:xfrm>
            <a:off x="395288" y="1773238"/>
            <a:ext cx="8229600" cy="4464050"/>
          </a:xfrm>
          <a:noFill/>
          <a:ln>
            <a:miter lim="800000"/>
            <a:headEnd/>
            <a:tailEnd/>
          </a:ln>
        </p:spPr>
        <p:txBody>
          <a:bodyPr vert="horz" wrap="square" lIns="91440" tIns="45720" rIns="91440" bIns="45720" numCol="1" anchor="t" anchorCtr="0" compatLnSpc="1">
            <a:prstTxWarp prst="textNoShape">
              <a:avLst/>
            </a:prstTxWarp>
          </a:bodyPr>
          <a:lstStyle/>
          <a:p>
            <a:pPr lvl="1"/>
            <a:r>
              <a:rPr lang="sv-SE" sz="1800" smtClean="0">
                <a:latin typeface="Verdana" pitchFamily="34" charset="0"/>
              </a:rPr>
              <a:t>2007. DigitalEurope, European ICT Industry association publish a Vision Statement for deployment of Total Conversation. Use the Total Conversation standards for interoperability between operators, recommends use of same standards internally per operator, but accept other methods internally if strong reasons exist and the standard is used with others.</a:t>
            </a:r>
            <a:br>
              <a:rPr lang="sv-SE" sz="1800" smtClean="0">
                <a:latin typeface="Verdana" pitchFamily="34" charset="0"/>
              </a:rPr>
            </a:br>
            <a:endParaRPr lang="sv-SE" sz="1800" smtClean="0">
              <a:latin typeface="Verdana" pitchFamily="34" charset="0"/>
            </a:endParaRPr>
          </a:p>
          <a:p>
            <a:pPr lvl="1"/>
            <a:r>
              <a:rPr lang="sv-SE" sz="1800" smtClean="0">
                <a:latin typeface="Verdana" pitchFamily="34" charset="0"/>
              </a:rPr>
              <a:t>2008 European Commission call for application of projects for deployment support to Total Conversation and Real Time text and emergency services, referring to the solution described by TCAM eWGD.</a:t>
            </a:r>
            <a:br>
              <a:rPr lang="sv-SE" sz="1800" smtClean="0">
                <a:latin typeface="Verdana" pitchFamily="34" charset="0"/>
              </a:rPr>
            </a:br>
            <a:endParaRPr lang="sv-SE" sz="1800" smtClean="0">
              <a:latin typeface="Verdana" pitchFamily="34" charset="0"/>
            </a:endParaRPr>
          </a:p>
          <a:p>
            <a:pPr lvl="1"/>
            <a:r>
              <a:rPr lang="sv-SE" sz="1800" smtClean="0">
                <a:latin typeface="Verdana" pitchFamily="34" charset="0"/>
              </a:rPr>
              <a:t>July 2009, Project consortium REACH112 awarded the grant and project started.</a:t>
            </a:r>
          </a:p>
          <a:p>
            <a:pPr lvl="1"/>
            <a:endParaRPr lang="sv-SE" sz="1800" smtClean="0">
              <a:latin typeface="Verdana" pitchFamily="34" charset="0"/>
            </a:endParaRP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Platshållare för bildnummer 4"/>
          <p:cNvSpPr>
            <a:spLocks noGrp="1"/>
          </p:cNvSpPr>
          <p:nvPr>
            <p:ph type="sldNum"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C757FC78-ADBF-4EEB-AD49-B78533AC57EC}" type="slidenum">
              <a:rPr lang="en-US" smtClean="0"/>
              <a:pPr/>
              <a:t>14</a:t>
            </a:fld>
            <a:endParaRPr lang="en-US" smtClean="0"/>
          </a:p>
        </p:txBody>
      </p:sp>
      <p:sp>
        <p:nvSpPr>
          <p:cNvPr id="12291" name="Rectangle 2"/>
          <p:cNvSpPr>
            <a:spLocks noGrp="1" noChangeArrowheads="1"/>
          </p:cNvSpPr>
          <p:nvPr>
            <p:ph type="title"/>
          </p:nvPr>
        </p:nvSpPr>
        <p:spPr bwMode="auto">
          <a:xfrm>
            <a:off x="3500438" y="644525"/>
            <a:ext cx="5143500" cy="696913"/>
          </a:xfrm>
          <a:ln>
            <a:miter lim="800000"/>
            <a:headEnd/>
            <a:tailEnd/>
          </a:ln>
        </p:spPr>
        <p:txBody>
          <a:bodyPr vert="horz" wrap="square" lIns="91440" tIns="45720" rIns="91440" bIns="45720" numCol="1" anchor="t" anchorCtr="0" compatLnSpc="1">
            <a:prstTxWarp prst="textNoShape">
              <a:avLst/>
            </a:prstTxWarp>
          </a:bodyPr>
          <a:lstStyle/>
          <a:p>
            <a:pPr algn="r">
              <a:defRPr/>
            </a:pPr>
            <a:r>
              <a:rPr lang="sv-SE" sz="2400" b="1" kern="1200" dirty="0" smtClean="0">
                <a:solidFill>
                  <a:srgbClr val="C00020"/>
                </a:solidFill>
                <a:latin typeface="Verdana" pitchFamily="34" charset="0"/>
              </a:rPr>
              <a:t>REACH112 </a:t>
            </a:r>
            <a:r>
              <a:rPr lang="sv-SE" sz="2400" b="1" kern="1200" dirty="0" err="1" smtClean="0">
                <a:solidFill>
                  <a:srgbClr val="C00020"/>
                </a:solidFill>
                <a:latin typeface="Verdana" pitchFamily="34" charset="0"/>
              </a:rPr>
              <a:t>pre-history</a:t>
            </a:r>
            <a:endParaRPr lang="sv-SE" sz="2400" b="1" kern="1200" dirty="0" smtClean="0">
              <a:solidFill>
                <a:srgbClr val="C00020"/>
              </a:solidFill>
              <a:latin typeface="Verdana" pitchFamily="34" charset="0"/>
            </a:endParaRPr>
          </a:p>
        </p:txBody>
      </p:sp>
      <p:sp>
        <p:nvSpPr>
          <p:cNvPr id="44035" name="Rectangle 3"/>
          <p:cNvSpPr>
            <a:spLocks noGrp="1" noChangeArrowheads="1"/>
          </p:cNvSpPr>
          <p:nvPr>
            <p:ph type="body" idx="1"/>
          </p:nvPr>
        </p:nvSpPr>
        <p:spPr bwMode="auto">
          <a:xfrm>
            <a:off x="395288" y="1700213"/>
            <a:ext cx="8229600" cy="4525962"/>
          </a:xfrm>
          <a:noFill/>
          <a:ln>
            <a:miter lim="800000"/>
            <a:headEnd/>
            <a:tailEnd/>
          </a:ln>
        </p:spPr>
        <p:txBody>
          <a:bodyPr vert="horz" wrap="square" lIns="91440" tIns="45720" rIns="91440" bIns="45720" numCol="1" anchor="t" anchorCtr="0" compatLnSpc="1">
            <a:prstTxWarp prst="textNoShape">
              <a:avLst/>
            </a:prstTxWarp>
          </a:bodyPr>
          <a:lstStyle/>
          <a:p>
            <a:pPr lvl="1"/>
            <a:r>
              <a:rPr lang="sv-SE" sz="2000" smtClean="0">
                <a:latin typeface="Verdana" pitchFamily="34" charset="0"/>
              </a:rPr>
              <a:t>November 2009, revised Electronic communication directives were approved, containing enstrengthening of the rights to equivalent service level and access to emergency services and Total Conversation for people with disabilities. </a:t>
            </a:r>
            <a:br>
              <a:rPr lang="sv-SE" sz="2000" smtClean="0">
                <a:latin typeface="Verdana" pitchFamily="34" charset="0"/>
              </a:rPr>
            </a:br>
            <a:endParaRPr lang="sv-SE" sz="2000" smtClean="0">
              <a:latin typeface="Verdana" pitchFamily="34" charset="0"/>
            </a:endParaRP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Platshållare för bildnummer 4"/>
          <p:cNvSpPr>
            <a:spLocks noGrp="1"/>
          </p:cNvSpPr>
          <p:nvPr>
            <p:ph type="sldNum"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1E3022E5-7683-4D79-96D5-5BFCD0C85F44}" type="slidenum">
              <a:rPr lang="en-US" smtClean="0"/>
              <a:pPr/>
              <a:t>15</a:t>
            </a:fld>
            <a:endParaRPr lang="en-US" smtClean="0"/>
          </a:p>
        </p:txBody>
      </p:sp>
      <p:sp>
        <p:nvSpPr>
          <p:cNvPr id="13315" name="Rectangle 2"/>
          <p:cNvSpPr>
            <a:spLocks noGrp="1" noChangeArrowheads="1"/>
          </p:cNvSpPr>
          <p:nvPr>
            <p:ph type="title"/>
          </p:nvPr>
        </p:nvSpPr>
        <p:spPr bwMode="auto">
          <a:xfrm>
            <a:off x="3276600" y="576263"/>
            <a:ext cx="5143500" cy="1412875"/>
          </a:xfrm>
          <a:ln>
            <a:miter lim="800000"/>
            <a:headEnd/>
            <a:tailEnd/>
          </a:ln>
        </p:spPr>
        <p:txBody>
          <a:bodyPr vert="horz" wrap="square" lIns="91440" tIns="45720" rIns="91440" bIns="45720" numCol="1" anchor="t" anchorCtr="0" compatLnSpc="1">
            <a:prstTxWarp prst="textNoShape">
              <a:avLst/>
            </a:prstTxWarp>
          </a:bodyPr>
          <a:lstStyle/>
          <a:p>
            <a:pPr algn="r">
              <a:defRPr/>
            </a:pPr>
            <a:r>
              <a:rPr lang="sv-SE" sz="2400" b="1" kern="1200" dirty="0" err="1" smtClean="0">
                <a:solidFill>
                  <a:srgbClr val="C00020"/>
                </a:solidFill>
                <a:latin typeface="Verdana" pitchFamily="34" charset="0"/>
              </a:rPr>
              <a:t>Conclusions</a:t>
            </a:r>
            <a:r>
              <a:rPr lang="sv-SE" sz="2400" b="1" kern="1200" dirty="0" smtClean="0">
                <a:solidFill>
                  <a:srgbClr val="C00020"/>
                </a:solidFill>
                <a:latin typeface="Verdana" pitchFamily="34" charset="0"/>
              </a:rPr>
              <a:t/>
            </a:r>
            <a:br>
              <a:rPr lang="sv-SE" sz="2400" b="1" kern="1200" dirty="0" smtClean="0">
                <a:solidFill>
                  <a:srgbClr val="C00020"/>
                </a:solidFill>
                <a:latin typeface="Verdana" pitchFamily="34" charset="0"/>
              </a:rPr>
            </a:br>
            <a:r>
              <a:rPr lang="sv-SE" sz="2400" b="1" kern="1200" dirty="0" smtClean="0">
                <a:solidFill>
                  <a:srgbClr val="C00020"/>
                </a:solidFill>
                <a:latin typeface="Verdana" pitchFamily="34" charset="0"/>
              </a:rPr>
              <a:t>Relation to EAAC</a:t>
            </a:r>
          </a:p>
        </p:txBody>
      </p:sp>
      <p:sp>
        <p:nvSpPr>
          <p:cNvPr id="46083"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sv-SE" sz="2400" smtClean="0">
                <a:latin typeface="Verdana" pitchFamily="34" charset="0"/>
              </a:rPr>
              <a:t>REACH112 and its pre-history has a lot in common with the task and goals of EAAC.</a:t>
            </a:r>
          </a:p>
          <a:p>
            <a:r>
              <a:rPr lang="sv-SE" sz="2400" smtClean="0">
                <a:latin typeface="Verdana" pitchFamily="34" charset="0"/>
              </a:rPr>
              <a:t>Global interoperability is needed to fulfill requirements of functional equivalence with voice telephony for both REACH112 and EAAC.</a:t>
            </a:r>
          </a:p>
          <a:p>
            <a:r>
              <a:rPr lang="sv-SE" sz="2400" smtClean="0">
                <a:latin typeface="Verdana" pitchFamily="34" charset="0"/>
              </a:rPr>
              <a:t>EAAC and REACH112 are recommended to keep in touch for exchange of views,  recommendations and experiences.</a:t>
            </a:r>
          </a:p>
        </p:txBody>
      </p:sp>
      <p:pic>
        <p:nvPicPr>
          <p:cNvPr id="46084" name="Picture 4" descr="IMG_0942"/>
          <p:cNvPicPr>
            <a:picLocks noChangeAspect="1" noChangeArrowheads="1"/>
          </p:cNvPicPr>
          <p:nvPr/>
        </p:nvPicPr>
        <p:blipFill>
          <a:blip r:embed="rId3"/>
          <a:srcRect/>
          <a:stretch>
            <a:fillRect/>
          </a:stretch>
        </p:blipFill>
        <p:spPr bwMode="auto">
          <a:xfrm>
            <a:off x="5795963" y="4797425"/>
            <a:ext cx="2297112" cy="153035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Platshållare för bildnummer 4"/>
          <p:cNvSpPr>
            <a:spLocks noGrp="1"/>
          </p:cNvSpPr>
          <p:nvPr>
            <p:ph type="sldNum"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2087490D-90B4-49A6-8371-655A9A603D80}" type="slidenum">
              <a:rPr lang="en-US" smtClean="0"/>
              <a:pPr/>
              <a:t>16</a:t>
            </a:fld>
            <a:endParaRPr lang="en-US" smtClean="0"/>
          </a:p>
        </p:txBody>
      </p:sp>
      <p:sp>
        <p:nvSpPr>
          <p:cNvPr id="48130" name="Rectangle 2"/>
          <p:cNvSpPr>
            <a:spLocks noGrp="1" noChangeArrowheads="1"/>
          </p:cNvSpPr>
          <p:nvPr>
            <p:ph type="body" idx="1"/>
          </p:nvPr>
        </p:nvSpPr>
        <p:spPr bwMode="auto">
          <a:xfrm>
            <a:off x="468313" y="692150"/>
            <a:ext cx="8229600" cy="5434013"/>
          </a:xfrm>
          <a:noFill/>
          <a:ln>
            <a:miter lim="800000"/>
            <a:headEnd/>
            <a:tailEnd/>
          </a:ln>
        </p:spPr>
        <p:txBody>
          <a:bodyPr vert="horz" wrap="square" lIns="91440" tIns="45720" rIns="91440" bIns="45720" numCol="1" anchor="t" anchorCtr="0" compatLnSpc="1">
            <a:prstTxWarp prst="textNoShape">
              <a:avLst/>
            </a:prstTxWarp>
          </a:bodyPr>
          <a:lstStyle/>
          <a:p>
            <a:pPr>
              <a:buFontTx/>
              <a:buNone/>
            </a:pPr>
            <a:endParaRPr lang="sv-SE" smtClean="0"/>
          </a:p>
          <a:p>
            <a:pPr algn="ctr">
              <a:buFontTx/>
              <a:buNone/>
            </a:pPr>
            <a:r>
              <a:rPr lang="sv-SE" smtClean="0">
                <a:latin typeface="Verdana" pitchFamily="34" charset="0"/>
              </a:rPr>
              <a:t>REACH112</a:t>
            </a:r>
          </a:p>
          <a:p>
            <a:pPr algn="ctr">
              <a:buFontTx/>
              <a:buNone/>
            </a:pPr>
            <a:r>
              <a:rPr lang="sv-SE" smtClean="0">
                <a:latin typeface="Verdana" pitchFamily="34" charset="0"/>
                <a:hlinkClick r:id="rId3"/>
              </a:rPr>
              <a:t>www.reach112.eu</a:t>
            </a:r>
            <a:endParaRPr lang="sv-SE" smtClean="0">
              <a:latin typeface="Verdana" pitchFamily="34" charset="0"/>
            </a:endParaRPr>
          </a:p>
          <a:p>
            <a:pPr algn="ctr">
              <a:buFontTx/>
              <a:buNone/>
            </a:pPr>
            <a:r>
              <a:rPr lang="sv-SE" smtClean="0">
                <a:latin typeface="Verdana" pitchFamily="34" charset="0"/>
              </a:rPr>
              <a:t>---</a:t>
            </a:r>
          </a:p>
          <a:p>
            <a:pPr algn="ctr">
              <a:buFontTx/>
              <a:buNone/>
            </a:pPr>
            <a:r>
              <a:rPr lang="sv-SE" smtClean="0">
                <a:latin typeface="Verdana" pitchFamily="34" charset="0"/>
              </a:rPr>
              <a:t>Gunnar Hellström, Omnitor</a:t>
            </a:r>
          </a:p>
          <a:p>
            <a:pPr algn="ctr">
              <a:buFontTx/>
              <a:buNone/>
            </a:pPr>
            <a:r>
              <a:rPr lang="sv-SE" smtClean="0">
                <a:latin typeface="Verdana" pitchFamily="34" charset="0"/>
                <a:hlinkClick r:id="rId4"/>
              </a:rPr>
              <a:t>gunnar.hellstrom@omnitor.se</a:t>
            </a:r>
            <a:endParaRPr lang="sv-SE" smtClean="0">
              <a:latin typeface="Verdana" pitchFamily="34" charset="0"/>
            </a:endParaRPr>
          </a:p>
          <a:p>
            <a:pPr algn="ctr">
              <a:buFontTx/>
              <a:buNone/>
            </a:pPr>
            <a:r>
              <a:rPr lang="sv-SE" smtClean="0">
                <a:latin typeface="Verdana" pitchFamily="34" charset="0"/>
                <a:hlinkClick r:id="rId5"/>
              </a:rPr>
              <a:t>www.omnitor.se</a:t>
            </a:r>
            <a:endParaRPr lang="sv-SE" smtClean="0">
              <a:latin typeface="Verdana" pitchFamily="34" charset="0"/>
            </a:endParaRPr>
          </a:p>
          <a:p>
            <a:pPr algn="ctr">
              <a:buFontTx/>
              <a:buNone/>
            </a:pPr>
            <a:endParaRPr lang="sv-SE" smtClean="0">
              <a:latin typeface="Verdana" pitchFamily="34" charset="0"/>
            </a:endParaRPr>
          </a:p>
          <a:p>
            <a:pPr algn="ctr">
              <a:buFontTx/>
              <a:buNone/>
            </a:pPr>
            <a:r>
              <a:rPr lang="sv-SE" sz="1800" smtClean="0">
                <a:latin typeface="Verdana" pitchFamily="34" charset="0"/>
              </a:rPr>
              <a:t>Source of further info about real-time text:</a:t>
            </a:r>
          </a:p>
          <a:p>
            <a:pPr algn="ctr">
              <a:buFontTx/>
              <a:buNone/>
            </a:pPr>
            <a:r>
              <a:rPr lang="sv-SE" sz="1800" smtClean="0">
                <a:latin typeface="Verdana" pitchFamily="34" charset="0"/>
                <a:hlinkClick r:id="rId6"/>
              </a:rPr>
              <a:t>www.realtimetext.org</a:t>
            </a:r>
            <a:endParaRPr lang="sv-SE" sz="1800" smtClean="0">
              <a:latin typeface="Verdana" pitchFamily="34" charset="0"/>
            </a:endParaRPr>
          </a:p>
          <a:p>
            <a:pPr algn="ctr">
              <a:buFontTx/>
              <a:buNone/>
            </a:pPr>
            <a:endParaRPr lang="sv-SE" sz="1800" smtClean="0">
              <a:latin typeface="Verdana" pitchFamily="34" charset="0"/>
            </a:endParaRPr>
          </a:p>
        </p:txBody>
      </p:sp>
      <p:sp>
        <p:nvSpPr>
          <p:cNvPr id="48131" name="Text Box 5"/>
          <p:cNvSpPr txBox="1">
            <a:spLocks noChangeArrowheads="1"/>
          </p:cNvSpPr>
          <p:nvPr/>
        </p:nvSpPr>
        <p:spPr bwMode="auto">
          <a:xfrm>
            <a:off x="87313" y="4322763"/>
            <a:ext cx="8661400" cy="266700"/>
          </a:xfrm>
          <a:prstGeom prst="rect">
            <a:avLst/>
          </a:prstGeom>
          <a:noFill/>
          <a:ln w="9525" algn="ctr">
            <a:noFill/>
            <a:miter lim="800000"/>
            <a:headEnd/>
            <a:tailEnd/>
          </a:ln>
        </p:spPr>
        <p:txBody>
          <a:bodyPr>
            <a:spAutoFit/>
          </a:bodyPr>
          <a:lstStyle/>
          <a:p>
            <a:pPr>
              <a:lnSpc>
                <a:spcPct val="96000"/>
              </a:lnSpc>
              <a:buClr>
                <a:srgbClr val="000000"/>
              </a:buClr>
              <a:buSzPct val="100000"/>
              <a:buFont typeface="Times New Roman" pitchFamily="18" charset="0"/>
              <a:buNone/>
            </a:pPr>
            <a:endParaRPr lang="sv-SE" sz="1200">
              <a:solidFill>
                <a:srgbClr val="F8F8F8"/>
              </a:solidFill>
              <a:latin typeface="Times New Roman" pitchFamily="18" charset="0"/>
            </a:endParaRP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2357438" y="500063"/>
            <a:ext cx="6357937" cy="1000125"/>
          </a:xfrm>
          <a:prstGeom prst="rect">
            <a:avLst/>
          </a:prstGeom>
          <a:noFill/>
          <a:ln>
            <a:miter lim="800000"/>
            <a:headEnd/>
            <a:tailEnd/>
          </a:ln>
        </p:spPr>
        <p:txBody>
          <a:bodyPr anchor="ctr"/>
          <a:lstStyle/>
          <a:p>
            <a:pPr algn="r">
              <a:lnSpc>
                <a:spcPct val="120000"/>
              </a:lnSpc>
              <a:defRPr/>
            </a:pPr>
            <a:endParaRPr lang="fr-BE" sz="2000" b="1" kern="0" dirty="0">
              <a:solidFill>
                <a:srgbClr val="C00020"/>
              </a:solidFill>
              <a:latin typeface="Verdana" pitchFamily="34" charset="0"/>
              <a:ea typeface="+mj-ea"/>
              <a:cs typeface="+mj-cs"/>
            </a:endParaRPr>
          </a:p>
          <a:p>
            <a:pPr algn="r">
              <a:lnSpc>
                <a:spcPct val="120000"/>
              </a:lnSpc>
              <a:defRPr/>
            </a:pPr>
            <a:r>
              <a:rPr lang="fr-BE" sz="2000" b="1" kern="0" dirty="0">
                <a:solidFill>
                  <a:srgbClr val="C00020"/>
                </a:solidFill>
                <a:latin typeface="Verdana" pitchFamily="34" charset="0"/>
                <a:ea typeface="+mj-ea"/>
                <a:cs typeface="+mj-cs"/>
              </a:rPr>
              <a:t>Revised EU Universal Service Directive</a:t>
            </a:r>
          </a:p>
          <a:p>
            <a:pPr algn="r">
              <a:lnSpc>
                <a:spcPct val="120000"/>
              </a:lnSpc>
              <a:defRPr/>
            </a:pPr>
            <a:r>
              <a:rPr lang="fr-BE" sz="2000" b="1" kern="0" dirty="0">
                <a:solidFill>
                  <a:srgbClr val="C00020"/>
                </a:solidFill>
                <a:latin typeface="Verdana" pitchFamily="34" charset="0"/>
                <a:ea typeface="+mj-ea"/>
                <a:cs typeface="+mj-cs"/>
              </a:rPr>
              <a:t>Stronger requirements for equality: </a:t>
            </a:r>
            <a:endParaRPr lang="fr-FR" sz="2000" b="1" kern="0" dirty="0">
              <a:solidFill>
                <a:srgbClr val="C00020"/>
              </a:solidFill>
              <a:latin typeface="Verdana" pitchFamily="34" charset="0"/>
              <a:ea typeface="+mj-ea"/>
              <a:cs typeface="+mj-cs"/>
            </a:endParaRPr>
          </a:p>
        </p:txBody>
      </p:sp>
      <p:sp>
        <p:nvSpPr>
          <p:cNvPr id="10" name="Espace réservé du contenu 20"/>
          <p:cNvSpPr txBox="1">
            <a:spLocks/>
          </p:cNvSpPr>
          <p:nvPr/>
        </p:nvSpPr>
        <p:spPr>
          <a:xfrm>
            <a:off x="571500" y="1700213"/>
            <a:ext cx="8001000" cy="4729162"/>
          </a:xfrm>
          <a:prstGeom prst="rect">
            <a:avLst/>
          </a:prstGeom>
        </p:spPr>
        <p:txBody>
          <a:bodyPr/>
          <a:lstStyle/>
          <a:p>
            <a:pPr marL="457200" indent="-457200">
              <a:spcBef>
                <a:spcPts val="0"/>
              </a:spcBef>
              <a:spcAft>
                <a:spcPts val="1200"/>
              </a:spcAft>
              <a:buFont typeface="Wingdings" pitchFamily="2" charset="2"/>
              <a:buChar char="§"/>
              <a:defRPr/>
            </a:pPr>
            <a:endParaRPr lang="en-GB" sz="1600" kern="0" dirty="0">
              <a:latin typeface="Verdana" pitchFamily="34" charset="0"/>
              <a:ea typeface="Verdana" pitchFamily="34" charset="0"/>
              <a:cs typeface="Verdana" pitchFamily="34" charset="0"/>
            </a:endParaRPr>
          </a:p>
        </p:txBody>
      </p:sp>
      <p:sp>
        <p:nvSpPr>
          <p:cNvPr id="5124" name="textruta 3"/>
          <p:cNvSpPr txBox="1">
            <a:spLocks noChangeArrowheads="1"/>
          </p:cNvSpPr>
          <p:nvPr/>
        </p:nvSpPr>
        <p:spPr bwMode="auto">
          <a:xfrm>
            <a:off x="395288" y="1628775"/>
            <a:ext cx="7891462" cy="1200150"/>
          </a:xfrm>
          <a:prstGeom prst="rect">
            <a:avLst/>
          </a:prstGeom>
          <a:noFill/>
          <a:ln w="9525">
            <a:noFill/>
            <a:miter lim="800000"/>
            <a:headEnd/>
            <a:tailEnd/>
          </a:ln>
        </p:spPr>
        <p:txBody>
          <a:bodyPr>
            <a:spAutoFit/>
          </a:bodyPr>
          <a:lstStyle/>
          <a:p>
            <a:pPr>
              <a:defRPr/>
            </a:pPr>
            <a:r>
              <a:rPr lang="en-GB" kern="0" dirty="0">
                <a:latin typeface="Verdana" pitchFamily="34" charset="0"/>
                <a:ea typeface="Verdana" pitchFamily="34" charset="0"/>
                <a:cs typeface="Verdana" pitchFamily="34" charset="0"/>
              </a:rPr>
              <a:t>A few excerpts from revised EU Universal Service Directive 2009:</a:t>
            </a:r>
          </a:p>
          <a:p>
            <a:pPr>
              <a:defRPr/>
            </a:pPr>
            <a:endParaRPr lang="en-US" dirty="0">
              <a:latin typeface="Verdana" pitchFamily="34" charset="0"/>
            </a:endParaRPr>
          </a:p>
          <a:p>
            <a:pPr>
              <a:buFont typeface="Arial" charset="0"/>
              <a:buChar char="•"/>
              <a:defRPr/>
            </a:pPr>
            <a:r>
              <a:rPr lang="en-US" dirty="0">
                <a:latin typeface="Verdana" pitchFamily="34" charset="0"/>
              </a:rPr>
              <a:t> Ensure that access to telephony services for disabled end-users</a:t>
            </a:r>
          </a:p>
          <a:p>
            <a:pPr>
              <a:defRPr/>
            </a:pPr>
            <a:r>
              <a:rPr lang="en-US" dirty="0">
                <a:latin typeface="Verdana" pitchFamily="34" charset="0"/>
              </a:rPr>
              <a:t>is </a:t>
            </a:r>
            <a:r>
              <a:rPr lang="en-US" dirty="0">
                <a:solidFill>
                  <a:srgbClr val="FF0000"/>
                </a:solidFill>
                <a:latin typeface="Verdana" pitchFamily="34" charset="0"/>
              </a:rPr>
              <a:t>equivalent</a:t>
            </a:r>
            <a:r>
              <a:rPr lang="en-US" dirty="0">
                <a:latin typeface="Verdana" pitchFamily="34" charset="0"/>
              </a:rPr>
              <a:t> to the level enjoyed by other end-users.</a:t>
            </a:r>
            <a:endParaRPr lang="sv-SE" dirty="0">
              <a:latin typeface="Verdana" pitchFamily="34" charset="0"/>
            </a:endParaRPr>
          </a:p>
        </p:txBody>
      </p:sp>
      <p:sp>
        <p:nvSpPr>
          <p:cNvPr id="18436" name="textruta 4"/>
          <p:cNvSpPr txBox="1">
            <a:spLocks noChangeArrowheads="1"/>
          </p:cNvSpPr>
          <p:nvPr/>
        </p:nvSpPr>
        <p:spPr bwMode="auto">
          <a:xfrm>
            <a:off x="395288" y="3068638"/>
            <a:ext cx="8369300" cy="1970087"/>
          </a:xfrm>
          <a:prstGeom prst="rect">
            <a:avLst/>
          </a:prstGeom>
          <a:noFill/>
          <a:ln w="9525">
            <a:noFill/>
            <a:miter lim="800000"/>
            <a:headEnd/>
            <a:tailEnd/>
          </a:ln>
        </p:spPr>
        <p:txBody>
          <a:bodyPr>
            <a:spAutoFit/>
          </a:bodyPr>
          <a:lstStyle/>
          <a:p>
            <a:pPr>
              <a:buFont typeface="Arial" charset="0"/>
              <a:buChar char="•"/>
            </a:pPr>
            <a:r>
              <a:rPr lang="en-US">
                <a:latin typeface="Verdana" pitchFamily="34" charset="0"/>
              </a:rPr>
              <a:t> Ensure that access for disabled end-users to </a:t>
            </a:r>
          </a:p>
          <a:p>
            <a:r>
              <a:rPr lang="en-US">
                <a:latin typeface="Verdana" pitchFamily="34" charset="0"/>
              </a:rPr>
              <a:t>emergency services is </a:t>
            </a:r>
            <a:r>
              <a:rPr lang="en-US">
                <a:solidFill>
                  <a:srgbClr val="FF0000"/>
                </a:solidFill>
                <a:latin typeface="Verdana" pitchFamily="34" charset="0"/>
              </a:rPr>
              <a:t>equivalent</a:t>
            </a:r>
            <a:r>
              <a:rPr lang="en-US">
                <a:latin typeface="Verdana" pitchFamily="34" charset="0"/>
              </a:rPr>
              <a:t> to that enjoyed by other end-users. </a:t>
            </a:r>
          </a:p>
          <a:p>
            <a:endParaRPr lang="en-US" sz="1600">
              <a:latin typeface="Verdana" pitchFamily="34" charset="0"/>
            </a:endParaRPr>
          </a:p>
          <a:p>
            <a:pPr>
              <a:buFont typeface="Arial" charset="0"/>
              <a:buChar char="•"/>
            </a:pPr>
            <a:r>
              <a:rPr lang="en-US" sz="1600">
                <a:latin typeface="Verdana" pitchFamily="34" charset="0"/>
              </a:rPr>
              <a:t> </a:t>
            </a:r>
            <a:r>
              <a:rPr lang="en-US">
                <a:latin typeface="Verdana" pitchFamily="34" charset="0"/>
              </a:rPr>
              <a:t>Publicly available telephone services also include means of</a:t>
            </a:r>
          </a:p>
          <a:p>
            <a:r>
              <a:rPr lang="en-US">
                <a:latin typeface="Verdana" pitchFamily="34" charset="0"/>
              </a:rPr>
              <a:t>communication specifically intended for disabled end-users using text relay or </a:t>
            </a:r>
            <a:r>
              <a:rPr lang="en-US">
                <a:solidFill>
                  <a:srgbClr val="FF0000"/>
                </a:solidFill>
                <a:latin typeface="Verdana" pitchFamily="34" charset="0"/>
              </a:rPr>
              <a:t>total </a:t>
            </a:r>
            <a:r>
              <a:rPr lang="sv-SE">
                <a:solidFill>
                  <a:srgbClr val="FF0000"/>
                </a:solidFill>
                <a:latin typeface="Verdana" pitchFamily="34" charset="0"/>
              </a:rPr>
              <a:t>conversation services</a:t>
            </a:r>
            <a:r>
              <a:rPr lang="sv-SE">
                <a:latin typeface="Verdana" pitchFamily="34" charset="0"/>
              </a:rPr>
              <a:t>.</a:t>
            </a:r>
            <a:endParaRPr lang="en-US">
              <a:latin typeface="Verdana" pitchFamily="34" charset="0"/>
            </a:endParaRPr>
          </a:p>
          <a:p>
            <a:pPr algn="ctr"/>
            <a:r>
              <a:rPr lang="en-US" sz="1600">
                <a:latin typeface="Verdana" pitchFamily="34" charset="0"/>
              </a:rPr>
              <a:t>----------------------------</a:t>
            </a: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619250" y="500063"/>
            <a:ext cx="7096125" cy="1000125"/>
          </a:xfrm>
          <a:prstGeom prst="rect">
            <a:avLst/>
          </a:prstGeom>
          <a:noFill/>
          <a:ln>
            <a:miter lim="800000"/>
            <a:headEnd/>
            <a:tailEnd/>
          </a:ln>
        </p:spPr>
        <p:txBody>
          <a:bodyPr anchor="ctr"/>
          <a:lstStyle/>
          <a:p>
            <a:pPr algn="r">
              <a:lnSpc>
                <a:spcPct val="120000"/>
              </a:lnSpc>
              <a:defRPr/>
            </a:pPr>
            <a:endParaRPr lang="fr-BE" sz="2000" b="1" kern="0" dirty="0">
              <a:solidFill>
                <a:srgbClr val="C00020"/>
              </a:solidFill>
              <a:latin typeface="Verdana" pitchFamily="34" charset="0"/>
              <a:ea typeface="+mj-ea"/>
              <a:cs typeface="+mj-cs"/>
            </a:endParaRPr>
          </a:p>
          <a:p>
            <a:pPr algn="r">
              <a:lnSpc>
                <a:spcPct val="120000"/>
              </a:lnSpc>
              <a:defRPr/>
            </a:pPr>
            <a:r>
              <a:rPr lang="fr-BE" b="1" kern="0" dirty="0">
                <a:solidFill>
                  <a:srgbClr val="C00020"/>
                </a:solidFill>
                <a:latin typeface="Verdana" pitchFamily="34" charset="0"/>
                <a:ea typeface="+mj-ea"/>
                <a:cs typeface="+mj-cs"/>
              </a:rPr>
              <a:t>REACH112 – EU project </a:t>
            </a:r>
          </a:p>
          <a:p>
            <a:pPr algn="r">
              <a:lnSpc>
                <a:spcPct val="120000"/>
              </a:lnSpc>
              <a:defRPr/>
            </a:pPr>
            <a:r>
              <a:rPr lang="fr-BE" b="1" kern="0" dirty="0">
                <a:solidFill>
                  <a:srgbClr val="C00020"/>
                </a:solidFill>
                <a:latin typeface="Verdana" pitchFamily="34" charset="0"/>
                <a:ea typeface="+mj-ea"/>
                <a:cs typeface="+mj-cs"/>
              </a:rPr>
              <a:t>A practical response on the stronger directives</a:t>
            </a:r>
            <a:endParaRPr lang="fr-FR" b="1" kern="0" dirty="0">
              <a:solidFill>
                <a:srgbClr val="C00020"/>
              </a:solidFill>
              <a:latin typeface="Verdana" pitchFamily="34" charset="0"/>
              <a:ea typeface="+mj-ea"/>
              <a:cs typeface="+mj-cs"/>
            </a:endParaRPr>
          </a:p>
        </p:txBody>
      </p:sp>
      <p:sp>
        <p:nvSpPr>
          <p:cNvPr id="10" name="Espace réservé du contenu 20"/>
          <p:cNvSpPr txBox="1">
            <a:spLocks/>
          </p:cNvSpPr>
          <p:nvPr/>
        </p:nvSpPr>
        <p:spPr>
          <a:xfrm>
            <a:off x="571500" y="1700213"/>
            <a:ext cx="8001000" cy="4729162"/>
          </a:xfrm>
          <a:prstGeom prst="rect">
            <a:avLst/>
          </a:prstGeom>
        </p:spPr>
        <p:txBody>
          <a:bodyPr/>
          <a:lstStyle/>
          <a:p>
            <a:pPr marL="457200" indent="-457200">
              <a:spcBef>
                <a:spcPts val="0"/>
              </a:spcBef>
              <a:spcAft>
                <a:spcPts val="1200"/>
              </a:spcAft>
              <a:buFont typeface="Wingdings" pitchFamily="2" charset="2"/>
              <a:buChar char="§"/>
              <a:defRPr/>
            </a:pPr>
            <a:endParaRPr lang="en-GB" sz="1600" kern="0" dirty="0">
              <a:latin typeface="Verdana" pitchFamily="34" charset="0"/>
              <a:ea typeface="Verdana" pitchFamily="34" charset="0"/>
              <a:cs typeface="Verdana" pitchFamily="34" charset="0"/>
            </a:endParaRPr>
          </a:p>
        </p:txBody>
      </p:sp>
      <p:sp>
        <p:nvSpPr>
          <p:cNvPr id="20483" name="textruta 4"/>
          <p:cNvSpPr txBox="1">
            <a:spLocks noChangeArrowheads="1"/>
          </p:cNvSpPr>
          <p:nvPr/>
        </p:nvSpPr>
        <p:spPr bwMode="auto">
          <a:xfrm>
            <a:off x="1258888" y="1809750"/>
            <a:ext cx="6985000" cy="5324475"/>
          </a:xfrm>
          <a:prstGeom prst="rect">
            <a:avLst/>
          </a:prstGeom>
          <a:noFill/>
          <a:ln w="9525">
            <a:noFill/>
            <a:miter lim="800000"/>
            <a:headEnd/>
            <a:tailEnd/>
          </a:ln>
        </p:spPr>
        <p:txBody>
          <a:bodyPr>
            <a:spAutoFit/>
          </a:bodyPr>
          <a:lstStyle/>
          <a:p>
            <a:r>
              <a:rPr lang="en-US" b="1">
                <a:latin typeface="Verdana" pitchFamily="34" charset="0"/>
              </a:rPr>
              <a:t>REACH112 is an EU Policy Support Project</a:t>
            </a:r>
          </a:p>
          <a:p>
            <a:endParaRPr lang="en-US" b="1">
              <a:latin typeface="Verdana" pitchFamily="34" charset="0"/>
            </a:endParaRPr>
          </a:p>
          <a:p>
            <a:pPr>
              <a:buFont typeface="Arial" charset="0"/>
              <a:buChar char="•"/>
            </a:pPr>
            <a:r>
              <a:rPr lang="en-US" b="1">
                <a:latin typeface="Verdana" pitchFamily="34" charset="0"/>
              </a:rPr>
              <a:t>It is a practical response to the stronger words for accessibility in the EU directives.</a:t>
            </a:r>
          </a:p>
          <a:p>
            <a:pPr>
              <a:buFont typeface="Arial" charset="0"/>
              <a:buChar char="•"/>
            </a:pPr>
            <a:endParaRPr lang="en-US" b="1">
              <a:latin typeface="Verdana" pitchFamily="34" charset="0"/>
            </a:endParaRPr>
          </a:p>
          <a:p>
            <a:pPr>
              <a:buFont typeface="Arial" charset="0"/>
              <a:buChar char="•"/>
            </a:pPr>
            <a:r>
              <a:rPr lang="en-US" b="1">
                <a:latin typeface="Verdana" pitchFamily="34" charset="0"/>
              </a:rPr>
              <a:t>It shows how people who cannot use voice telephony can get </a:t>
            </a:r>
            <a:r>
              <a:rPr lang="en-US" b="1">
                <a:solidFill>
                  <a:srgbClr val="FF0000"/>
                </a:solidFill>
                <a:latin typeface="Verdana" pitchFamily="34" charset="0"/>
              </a:rPr>
              <a:t>equivalent </a:t>
            </a:r>
            <a:r>
              <a:rPr lang="en-US" b="1">
                <a:latin typeface="Verdana" pitchFamily="34" charset="0"/>
              </a:rPr>
              <a:t>services.</a:t>
            </a:r>
          </a:p>
          <a:p>
            <a:pPr>
              <a:buFont typeface="Arial" charset="0"/>
              <a:buChar char="•"/>
            </a:pPr>
            <a:endParaRPr lang="en-US" b="1">
              <a:latin typeface="Verdana" pitchFamily="34" charset="0"/>
            </a:endParaRPr>
          </a:p>
          <a:p>
            <a:pPr>
              <a:buFont typeface="Arial" charset="0"/>
              <a:buChar char="•"/>
            </a:pPr>
            <a:r>
              <a:rPr lang="en-US" b="1">
                <a:latin typeface="Verdana" pitchFamily="34" charset="0"/>
              </a:rPr>
              <a:t>The solution is consistent application of the Total Conversation  and Real-Time text concepts providing calls with real-time text, video and voice, and subsets thereof.</a:t>
            </a:r>
          </a:p>
          <a:p>
            <a:pPr>
              <a:buFont typeface="Arial" charset="0"/>
              <a:buChar char="•"/>
            </a:pPr>
            <a:endParaRPr lang="en-US" b="1">
              <a:latin typeface="Verdana" pitchFamily="34" charset="0"/>
            </a:endParaRPr>
          </a:p>
          <a:p>
            <a:pPr>
              <a:buFont typeface="Arial" charset="0"/>
              <a:buChar char="•"/>
            </a:pPr>
            <a:r>
              <a:rPr lang="en-US" b="1">
                <a:latin typeface="Verdana" pitchFamily="34" charset="0"/>
              </a:rPr>
              <a:t>It is applied for person to person communication.</a:t>
            </a:r>
          </a:p>
          <a:p>
            <a:pPr>
              <a:buFont typeface="Arial" charset="0"/>
              <a:buChar char="•"/>
            </a:pPr>
            <a:endParaRPr lang="en-US" b="1">
              <a:latin typeface="Verdana" pitchFamily="34" charset="0"/>
            </a:endParaRPr>
          </a:p>
          <a:p>
            <a:pPr>
              <a:buFont typeface="Arial" charset="0"/>
              <a:buChar char="•"/>
            </a:pPr>
            <a:r>
              <a:rPr lang="en-US" b="1">
                <a:latin typeface="Verdana" pitchFamily="34" charset="0"/>
              </a:rPr>
              <a:t>It is applied for emergency service access.</a:t>
            </a:r>
          </a:p>
          <a:p>
            <a:endParaRPr lang="en-US" b="1">
              <a:latin typeface="Verdana" pitchFamily="34" charset="0"/>
            </a:endParaRPr>
          </a:p>
          <a:p>
            <a:endParaRPr lang="en-US" b="1">
              <a:latin typeface="Verdana" pitchFamily="34" charset="0"/>
            </a:endParaRPr>
          </a:p>
          <a:p>
            <a:pPr algn="ctr"/>
            <a:endParaRPr lang="en-US" sz="1600">
              <a:latin typeface="Verdana" pitchFamily="34" charset="0"/>
            </a:endParaRP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bwMode="auto">
          <a:xfrm>
            <a:off x="1187450" y="188913"/>
            <a:ext cx="7272338" cy="979487"/>
          </a:xfrm>
          <a:noFill/>
          <a:ln>
            <a:miter lim="800000"/>
            <a:headEnd/>
            <a:tailEnd/>
          </a:ln>
        </p:spPr>
        <p:txBody>
          <a:bodyPr vert="horz" wrap="square" lIns="91440" tIns="45720" rIns="91440" bIns="45720" numCol="1" anchor="t" anchorCtr="0" compatLnSpc="1">
            <a:prstTxWarp prst="textNoShape">
              <a:avLst/>
            </a:prstTxWarp>
          </a:bodyPr>
          <a:lstStyle/>
          <a:p>
            <a:pPr algn="r">
              <a:lnSpc>
                <a:spcPct val="120000"/>
              </a:lnSpc>
            </a:pPr>
            <a:r>
              <a:rPr lang="en-GB" b="1" smtClean="0">
                <a:solidFill>
                  <a:srgbClr val="C00020"/>
                </a:solidFill>
                <a:latin typeface="Verdana" pitchFamily="34" charset="0"/>
              </a:rPr>
              <a:t>Total Conversation and </a:t>
            </a:r>
            <a:br>
              <a:rPr lang="en-GB" b="1" smtClean="0">
                <a:solidFill>
                  <a:srgbClr val="C00020"/>
                </a:solidFill>
                <a:latin typeface="Verdana" pitchFamily="34" charset="0"/>
              </a:rPr>
            </a:br>
            <a:r>
              <a:rPr lang="en-GB" b="1" smtClean="0">
                <a:solidFill>
                  <a:srgbClr val="C00020"/>
                </a:solidFill>
                <a:latin typeface="Verdana" pitchFamily="34" charset="0"/>
              </a:rPr>
              <a:t>Real-Time text concepts</a:t>
            </a:r>
            <a:endParaRPr lang="sv-SE" b="1" smtClean="0">
              <a:solidFill>
                <a:srgbClr val="C00020"/>
              </a:solidFill>
              <a:latin typeface="Verdana" pitchFamily="34" charset="0"/>
            </a:endParaRPr>
          </a:p>
        </p:txBody>
      </p:sp>
      <p:sp>
        <p:nvSpPr>
          <p:cNvPr id="22530" name="Rectangle 3"/>
          <p:cNvSpPr>
            <a:spLocks noGrp="1" noChangeArrowheads="1"/>
          </p:cNvSpPr>
          <p:nvPr>
            <p:ph type="body" idx="1"/>
          </p:nvPr>
        </p:nvSpPr>
        <p:spPr bwMode="auto">
          <a:xfrm>
            <a:off x="5500688" y="1285875"/>
            <a:ext cx="3209925" cy="5013325"/>
          </a:xfrm>
          <a:noFill/>
          <a:ln>
            <a:miter lim="800000"/>
            <a:headEnd/>
            <a:tailEnd/>
          </a:ln>
        </p:spPr>
        <p:txBody>
          <a:bodyPr vert="horz" wrap="square" lIns="0" tIns="0" rIns="0" bIns="0" numCol="1" anchor="t" anchorCtr="0" compatLnSpc="1">
            <a:prstTxWarp prst="textNoShape">
              <a:avLst/>
            </a:prstTxWarp>
          </a:bodyPr>
          <a:lstStyle/>
          <a:p>
            <a:pPr>
              <a:lnSpc>
                <a:spcPct val="76000"/>
              </a:lnSpc>
              <a:spcAft>
                <a:spcPct val="20000"/>
              </a:spcAft>
              <a:buFontTx/>
              <a:buNone/>
            </a:pPr>
            <a:r>
              <a:rPr lang="en-GB" sz="1400" smtClean="0"/>
              <a:t>An open standardised concept, originally from ITU, now also in IETF, ETSI and 3GPP standards.</a:t>
            </a:r>
          </a:p>
          <a:p>
            <a:pPr>
              <a:lnSpc>
                <a:spcPct val="76000"/>
              </a:lnSpc>
              <a:spcAft>
                <a:spcPct val="20000"/>
              </a:spcAft>
              <a:buFontTx/>
              <a:buNone/>
            </a:pPr>
            <a:r>
              <a:rPr lang="en-GB" sz="1400" smtClean="0"/>
              <a:t>Enables consistent </a:t>
            </a:r>
            <a:r>
              <a:rPr lang="en-GB" sz="1400" b="1" smtClean="0"/>
              <a:t>video</a:t>
            </a:r>
            <a:r>
              <a:rPr lang="en-GB" sz="1400" smtClean="0"/>
              <a:t>, </a:t>
            </a:r>
            <a:r>
              <a:rPr lang="en-GB" sz="1400" b="1" smtClean="0"/>
              <a:t>text</a:t>
            </a:r>
            <a:r>
              <a:rPr lang="en-GB" sz="1400" smtClean="0"/>
              <a:t> and </a:t>
            </a:r>
            <a:r>
              <a:rPr lang="en-GB" sz="1400" b="1" smtClean="0"/>
              <a:t>voice</a:t>
            </a:r>
            <a:r>
              <a:rPr lang="en-GB" sz="1400" smtClean="0"/>
              <a:t> communication at the </a:t>
            </a:r>
            <a:r>
              <a:rPr lang="en-GB" sz="1400" b="1" smtClean="0"/>
              <a:t>same</a:t>
            </a:r>
            <a:r>
              <a:rPr lang="en-GB" sz="1400" smtClean="0"/>
              <a:t> time and in </a:t>
            </a:r>
            <a:r>
              <a:rPr lang="en-GB" sz="1400" b="1" smtClean="0"/>
              <a:t>real</a:t>
            </a:r>
            <a:r>
              <a:rPr lang="en-GB" sz="1400" smtClean="0"/>
              <a:t> </a:t>
            </a:r>
            <a:r>
              <a:rPr lang="en-GB" sz="1400" b="1" smtClean="0"/>
              <a:t>time</a:t>
            </a:r>
            <a:r>
              <a:rPr lang="en-GB" sz="1400" smtClean="0"/>
              <a:t>.</a:t>
            </a:r>
          </a:p>
          <a:p>
            <a:pPr>
              <a:lnSpc>
                <a:spcPct val="76000"/>
              </a:lnSpc>
              <a:spcAft>
                <a:spcPct val="20000"/>
              </a:spcAft>
              <a:buFontTx/>
              <a:buNone/>
            </a:pPr>
            <a:r>
              <a:rPr lang="en-GB" sz="1400" smtClean="0"/>
              <a:t>Media:</a:t>
            </a:r>
          </a:p>
          <a:p>
            <a:pPr>
              <a:lnSpc>
                <a:spcPct val="76000"/>
              </a:lnSpc>
              <a:spcAft>
                <a:spcPct val="20000"/>
              </a:spcAft>
              <a:buFontTx/>
              <a:buNone/>
            </a:pPr>
            <a:r>
              <a:rPr lang="en-GB" sz="1400" smtClean="0"/>
              <a:t>	Video for sign language, lip reading, and general showing</a:t>
            </a:r>
          </a:p>
          <a:p>
            <a:pPr>
              <a:lnSpc>
                <a:spcPct val="76000"/>
              </a:lnSpc>
              <a:spcAft>
                <a:spcPct val="20000"/>
              </a:spcAft>
              <a:buFontTx/>
              <a:buNone/>
            </a:pPr>
            <a:r>
              <a:rPr lang="en-GB" sz="1400" smtClean="0"/>
              <a:t>	Real-time text for good text contact for part or whole conversation</a:t>
            </a:r>
          </a:p>
          <a:p>
            <a:pPr>
              <a:lnSpc>
                <a:spcPct val="76000"/>
              </a:lnSpc>
              <a:spcAft>
                <a:spcPct val="20000"/>
              </a:spcAft>
              <a:buFontTx/>
              <a:buNone/>
            </a:pPr>
            <a:r>
              <a:rPr lang="en-GB" sz="1400" smtClean="0"/>
              <a:t>	Audio for speech.</a:t>
            </a:r>
          </a:p>
          <a:p>
            <a:pPr>
              <a:lnSpc>
                <a:spcPct val="76000"/>
              </a:lnSpc>
              <a:spcAft>
                <a:spcPct val="20000"/>
              </a:spcAft>
              <a:buFontTx/>
              <a:buNone/>
            </a:pPr>
            <a:r>
              <a:rPr lang="sv-SE" sz="1400" smtClean="0"/>
              <a:t>The base for conversational services for all. Combine media that support your capabilities.</a:t>
            </a:r>
          </a:p>
          <a:p>
            <a:pPr>
              <a:lnSpc>
                <a:spcPct val="76000"/>
              </a:lnSpc>
              <a:spcAft>
                <a:spcPct val="20000"/>
              </a:spcAft>
              <a:buFontTx/>
              <a:buNone/>
            </a:pPr>
            <a:r>
              <a:rPr lang="sv-SE" sz="1400" smtClean="0"/>
              <a:t>Appreciated in implementations with thousands of users.</a:t>
            </a:r>
          </a:p>
          <a:p>
            <a:pPr>
              <a:lnSpc>
                <a:spcPct val="76000"/>
              </a:lnSpc>
              <a:spcAft>
                <a:spcPct val="20000"/>
              </a:spcAft>
              <a:buFontTx/>
              <a:buNone/>
            </a:pPr>
            <a:r>
              <a:rPr lang="sv-SE" sz="1400" smtClean="0"/>
              <a:t>A small but important extension of the videophone concept by adding real-time text in a standardised way.</a:t>
            </a:r>
          </a:p>
          <a:p>
            <a:pPr>
              <a:lnSpc>
                <a:spcPct val="76000"/>
              </a:lnSpc>
              <a:spcAft>
                <a:spcPct val="20000"/>
              </a:spcAft>
              <a:buFontTx/>
              <a:buNone/>
            </a:pPr>
            <a:endParaRPr lang="sv-SE" sz="1400" smtClean="0"/>
          </a:p>
        </p:txBody>
      </p:sp>
      <p:pic>
        <p:nvPicPr>
          <p:cNvPr id="22531" name="Picture 4" descr="allanec"/>
          <p:cNvPicPr>
            <a:picLocks noChangeAspect="1" noChangeArrowheads="1"/>
          </p:cNvPicPr>
          <p:nvPr/>
        </p:nvPicPr>
        <p:blipFill>
          <a:blip r:embed="rId3"/>
          <a:srcRect/>
          <a:stretch>
            <a:fillRect/>
          </a:stretch>
        </p:blipFill>
        <p:spPr bwMode="auto">
          <a:xfrm>
            <a:off x="461963" y="1296988"/>
            <a:ext cx="4824412" cy="4076700"/>
          </a:xfrm>
          <a:prstGeom prst="rect">
            <a:avLst/>
          </a:prstGeom>
          <a:noFill/>
          <a:ln w="9525">
            <a:noFill/>
            <a:miter lim="800000"/>
            <a:headEnd/>
            <a:tailEnd/>
          </a:ln>
        </p:spPr>
      </p:pic>
      <p:sp>
        <p:nvSpPr>
          <p:cNvPr id="22532" name="Text Box 5"/>
          <p:cNvSpPr txBox="1">
            <a:spLocks noChangeArrowheads="1"/>
          </p:cNvSpPr>
          <p:nvPr/>
        </p:nvSpPr>
        <p:spPr bwMode="auto">
          <a:xfrm>
            <a:off x="620713" y="5346700"/>
            <a:ext cx="4840287" cy="919163"/>
          </a:xfrm>
          <a:prstGeom prst="rect">
            <a:avLst/>
          </a:prstGeom>
          <a:noFill/>
          <a:ln w="12700" algn="ctr">
            <a:solidFill>
              <a:schemeClr val="bg1"/>
            </a:solidFill>
            <a:miter lim="800000"/>
            <a:headEnd/>
            <a:tailEnd/>
          </a:ln>
        </p:spPr>
        <p:txBody>
          <a:bodyPr>
            <a:spAutoFit/>
          </a:bodyPr>
          <a:lstStyle/>
          <a:p>
            <a:pPr>
              <a:lnSpc>
                <a:spcPct val="96000"/>
              </a:lnSpc>
              <a:buClr>
                <a:srgbClr val="000000"/>
              </a:buClr>
              <a:buSzPct val="100000"/>
              <a:buFont typeface="Times New Roman" pitchFamily="18" charset="0"/>
              <a:buNone/>
            </a:pPr>
            <a:r>
              <a:rPr lang="sv-SE" sz="1400"/>
              <a:t>Real-time text: Text is sent with the same flow as it </a:t>
            </a:r>
          </a:p>
          <a:p>
            <a:pPr>
              <a:lnSpc>
                <a:spcPct val="96000"/>
              </a:lnSpc>
              <a:buClr>
                <a:srgbClr val="000000"/>
              </a:buClr>
              <a:buSzPct val="100000"/>
              <a:buFont typeface="Times New Roman" pitchFamily="18" charset="0"/>
              <a:buNone/>
            </a:pPr>
            <a:r>
              <a:rPr lang="sv-SE" sz="1400"/>
              <a:t>is typed. Near character-by-character. Gives good </a:t>
            </a:r>
          </a:p>
          <a:p>
            <a:pPr>
              <a:lnSpc>
                <a:spcPct val="96000"/>
              </a:lnSpc>
              <a:buClr>
                <a:srgbClr val="000000"/>
              </a:buClr>
              <a:buSzPct val="100000"/>
              <a:buFont typeface="Times New Roman" pitchFamily="18" charset="0"/>
              <a:buNone/>
            </a:pPr>
            <a:r>
              <a:rPr lang="sv-SE" sz="1400"/>
              <a:t>contact and efficient dialogue in intensive calls.</a:t>
            </a:r>
            <a:br>
              <a:rPr lang="sv-SE" sz="1400"/>
            </a:br>
            <a:r>
              <a:rPr lang="sv-SE" sz="1400"/>
              <a:t> No waiting. Low transmission load.  </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Platshållare för bildnummer 3"/>
          <p:cNvSpPr>
            <a:spLocks noGrp="1"/>
          </p:cNvSpPr>
          <p:nvPr>
            <p:ph type="sldNum" sz="quarter" idx="4294967295"/>
          </p:nvPr>
        </p:nvSpPr>
        <p:spPr bwMode="auto">
          <a:xfrm>
            <a:off x="7010400" y="6381750"/>
            <a:ext cx="2133600" cy="476250"/>
          </a:xfrm>
          <a:prstGeom prst="rect">
            <a:avLst/>
          </a:prstGeom>
          <a:noFill/>
          <a:ln>
            <a:miter lim="800000"/>
            <a:headEnd/>
            <a:tailEnd/>
          </a:ln>
        </p:spPr>
        <p:txBody>
          <a:bodyPr/>
          <a:lstStyle/>
          <a:p>
            <a:fld id="{F4147DF3-E526-46F0-A22E-234B1627C0C0}" type="slidenum">
              <a:rPr lang="en-US"/>
              <a:pPr/>
              <a:t>5</a:t>
            </a:fld>
            <a:endParaRPr lang="en-US"/>
          </a:p>
        </p:txBody>
      </p:sp>
      <p:sp>
        <p:nvSpPr>
          <p:cNvPr id="6147" name="Rectangle 4"/>
          <p:cNvSpPr>
            <a:spLocks noGrp="1" noChangeArrowheads="1"/>
          </p:cNvSpPr>
          <p:nvPr>
            <p:ph type="title"/>
          </p:nvPr>
        </p:nvSpPr>
        <p:spPr bwMode="auto">
          <a:ln>
            <a:miter lim="800000"/>
            <a:headEnd/>
            <a:tailEnd/>
          </a:ln>
        </p:spPr>
        <p:txBody>
          <a:bodyPr vert="horz" wrap="square" lIns="91440" tIns="45720" rIns="91440" bIns="45720" numCol="1" anchor="t" anchorCtr="0" compatLnSpc="1">
            <a:prstTxWarp prst="textNoShape">
              <a:avLst/>
            </a:prstTxWarp>
          </a:bodyPr>
          <a:lstStyle/>
          <a:p>
            <a:pPr algn="r">
              <a:defRPr/>
            </a:pPr>
            <a:r>
              <a:rPr lang="sv-SE" sz="2400" b="1" kern="1200" dirty="0" err="1" smtClean="0">
                <a:solidFill>
                  <a:srgbClr val="C00020"/>
                </a:solidFill>
                <a:latin typeface="Verdana" pitchFamily="34" charset="0"/>
              </a:rPr>
              <a:t>Relay</a:t>
            </a:r>
            <a:r>
              <a:rPr lang="sv-SE" sz="2400" b="1" kern="1200" dirty="0" smtClean="0">
                <a:solidFill>
                  <a:srgbClr val="C00020"/>
                </a:solidFill>
                <a:latin typeface="Verdana" pitchFamily="34" charset="0"/>
              </a:rPr>
              <a:t> service: </a:t>
            </a:r>
            <a:r>
              <a:rPr lang="sv-SE" sz="2400" b="1" kern="1200" dirty="0" err="1" smtClean="0">
                <a:solidFill>
                  <a:srgbClr val="C00020"/>
                </a:solidFill>
                <a:latin typeface="Verdana" pitchFamily="34" charset="0"/>
              </a:rPr>
              <a:t>important</a:t>
            </a:r>
            <a:r>
              <a:rPr lang="sv-SE" sz="2400" b="1" kern="1200" dirty="0" smtClean="0">
                <a:solidFill>
                  <a:srgbClr val="C00020"/>
                </a:solidFill>
                <a:latin typeface="Verdana" pitchFamily="34" charset="0"/>
              </a:rPr>
              <a:t> </a:t>
            </a:r>
            <a:br>
              <a:rPr lang="sv-SE" sz="2400" b="1" kern="1200" dirty="0" smtClean="0">
                <a:solidFill>
                  <a:srgbClr val="C00020"/>
                </a:solidFill>
                <a:latin typeface="Verdana" pitchFamily="34" charset="0"/>
              </a:rPr>
            </a:br>
            <a:r>
              <a:rPr lang="sv-SE" sz="2400" b="1" kern="1200" dirty="0" err="1" smtClean="0">
                <a:solidFill>
                  <a:srgbClr val="C00020"/>
                </a:solidFill>
                <a:latin typeface="Verdana" pitchFamily="34" charset="0"/>
              </a:rPr>
              <a:t>complement</a:t>
            </a:r>
            <a:r>
              <a:rPr lang="sv-SE" sz="2400" b="1" kern="1200" dirty="0" smtClean="0">
                <a:solidFill>
                  <a:srgbClr val="C00020"/>
                </a:solidFill>
                <a:latin typeface="Verdana" pitchFamily="34" charset="0"/>
              </a:rPr>
              <a:t> in </a:t>
            </a:r>
            <a:r>
              <a:rPr lang="sv-SE" sz="2400" b="1" kern="1200" dirty="0" err="1" smtClean="0">
                <a:solidFill>
                  <a:srgbClr val="C00020"/>
                </a:solidFill>
                <a:latin typeface="Verdana" pitchFamily="34" charset="0"/>
              </a:rPr>
              <a:t>everyday</a:t>
            </a:r>
            <a:r>
              <a:rPr lang="sv-SE" sz="2400" b="1" kern="1200" dirty="0" smtClean="0">
                <a:solidFill>
                  <a:srgbClr val="C00020"/>
                </a:solidFill>
                <a:latin typeface="Verdana" pitchFamily="34" charset="0"/>
              </a:rPr>
              <a:t/>
            </a:r>
            <a:br>
              <a:rPr lang="sv-SE" sz="2400" b="1" kern="1200" dirty="0" smtClean="0">
                <a:solidFill>
                  <a:srgbClr val="C00020"/>
                </a:solidFill>
                <a:latin typeface="Verdana" pitchFamily="34" charset="0"/>
              </a:rPr>
            </a:br>
            <a:r>
              <a:rPr lang="sv-SE" sz="2400" b="1" kern="1200" dirty="0" smtClean="0">
                <a:solidFill>
                  <a:srgbClr val="C00020"/>
                </a:solidFill>
                <a:latin typeface="Verdana" pitchFamily="34" charset="0"/>
              </a:rPr>
              <a:t> </a:t>
            </a:r>
            <a:r>
              <a:rPr lang="sv-SE" sz="2400" b="1" kern="1200" dirty="0" err="1" smtClean="0">
                <a:solidFill>
                  <a:srgbClr val="C00020"/>
                </a:solidFill>
                <a:latin typeface="Verdana" pitchFamily="34" charset="0"/>
              </a:rPr>
              <a:t>calls</a:t>
            </a:r>
            <a:r>
              <a:rPr lang="sv-SE" sz="2400" b="1" kern="1200" dirty="0" smtClean="0">
                <a:solidFill>
                  <a:srgbClr val="C00020"/>
                </a:solidFill>
                <a:latin typeface="Verdana" pitchFamily="34" charset="0"/>
              </a:rPr>
              <a:t> as </a:t>
            </a:r>
            <a:r>
              <a:rPr lang="sv-SE" sz="2400" b="1" kern="1200" dirty="0" err="1" smtClean="0">
                <a:solidFill>
                  <a:srgbClr val="C00020"/>
                </a:solidFill>
                <a:latin typeface="Verdana" pitchFamily="34" charset="0"/>
              </a:rPr>
              <a:t>well</a:t>
            </a:r>
            <a:r>
              <a:rPr lang="sv-SE" sz="2400" b="1" kern="1200" dirty="0" smtClean="0">
                <a:solidFill>
                  <a:srgbClr val="C00020"/>
                </a:solidFill>
                <a:latin typeface="Verdana" pitchFamily="34" charset="0"/>
              </a:rPr>
              <a:t> as in </a:t>
            </a:r>
            <a:r>
              <a:rPr lang="sv-SE" sz="2400" b="1" kern="1200" dirty="0" err="1" smtClean="0">
                <a:solidFill>
                  <a:srgbClr val="C00020"/>
                </a:solidFill>
                <a:latin typeface="Verdana" pitchFamily="34" charset="0"/>
              </a:rPr>
              <a:t>emergency</a:t>
            </a:r>
            <a:endParaRPr lang="sv-SE" sz="2400" b="1" kern="1200" dirty="0" smtClean="0">
              <a:solidFill>
                <a:srgbClr val="C00020"/>
              </a:solidFill>
              <a:latin typeface="Verdana" pitchFamily="34" charset="0"/>
            </a:endParaRPr>
          </a:p>
        </p:txBody>
      </p:sp>
      <p:pic>
        <p:nvPicPr>
          <p:cNvPr id="24579" name="Picture 5" descr="2007 10 16 SOS med 3G samtal2">
            <a:hlinkClick r:id="rId3" action="ppaction://hlinkfile"/>
          </p:cNvPr>
          <p:cNvPicPr>
            <a:picLocks noChangeAspect="1" noChangeArrowheads="1"/>
          </p:cNvPicPr>
          <p:nvPr/>
        </p:nvPicPr>
        <p:blipFill>
          <a:blip r:embed="rId4"/>
          <a:srcRect/>
          <a:stretch>
            <a:fillRect/>
          </a:stretch>
        </p:blipFill>
        <p:spPr bwMode="auto">
          <a:xfrm>
            <a:off x="5454650" y="3910013"/>
            <a:ext cx="3046413" cy="2117725"/>
          </a:xfrm>
          <a:prstGeom prst="rect">
            <a:avLst/>
          </a:prstGeom>
          <a:noFill/>
          <a:ln w="9525">
            <a:noFill/>
            <a:miter lim="800000"/>
            <a:headEnd/>
            <a:tailEnd/>
          </a:ln>
        </p:spPr>
      </p:pic>
      <p:pic>
        <p:nvPicPr>
          <p:cNvPr id="24580" name="Picture 6" descr="2007 10 16 tolk i 3G samtal2">
            <a:hlinkClick r:id="rId5" action="ppaction://hlinkfile"/>
          </p:cNvPr>
          <p:cNvPicPr>
            <a:picLocks noChangeAspect="1" noChangeArrowheads="1"/>
          </p:cNvPicPr>
          <p:nvPr/>
        </p:nvPicPr>
        <p:blipFill>
          <a:blip r:embed="rId6"/>
          <a:srcRect/>
          <a:stretch>
            <a:fillRect/>
          </a:stretch>
        </p:blipFill>
        <p:spPr bwMode="auto">
          <a:xfrm>
            <a:off x="3276600" y="2781300"/>
            <a:ext cx="2159000" cy="1619250"/>
          </a:xfrm>
          <a:prstGeom prst="rect">
            <a:avLst/>
          </a:prstGeom>
          <a:noFill/>
          <a:ln w="9525">
            <a:noFill/>
            <a:miter lim="800000"/>
            <a:headEnd/>
            <a:tailEnd/>
          </a:ln>
        </p:spPr>
      </p:pic>
      <p:pic>
        <p:nvPicPr>
          <p:cNvPr id="24581" name="Picture 7" descr="2007 10 16 jenny ute med 3G 3">
            <a:hlinkClick r:id="rId7" action="ppaction://hlinkfile"/>
          </p:cNvPr>
          <p:cNvPicPr>
            <a:picLocks noChangeAspect="1" noChangeArrowheads="1"/>
          </p:cNvPicPr>
          <p:nvPr/>
        </p:nvPicPr>
        <p:blipFill>
          <a:blip r:embed="rId8"/>
          <a:srcRect/>
          <a:stretch>
            <a:fillRect/>
          </a:stretch>
        </p:blipFill>
        <p:spPr bwMode="auto">
          <a:xfrm>
            <a:off x="539750" y="3789363"/>
            <a:ext cx="2663825" cy="1997075"/>
          </a:xfrm>
          <a:prstGeom prst="rect">
            <a:avLst/>
          </a:prstGeom>
          <a:noFill/>
          <a:ln w="9525">
            <a:noFill/>
            <a:miter lim="800000"/>
            <a:headEnd/>
            <a:tailEnd/>
          </a:ln>
        </p:spPr>
      </p:pic>
      <p:pic>
        <p:nvPicPr>
          <p:cNvPr id="24582" name="Picture 8" descr="2007 10 16 jenny ute med mobil2">
            <a:hlinkClick r:id="rId9" action="ppaction://hlinkfile"/>
          </p:cNvPr>
          <p:cNvPicPr>
            <a:picLocks noChangeAspect="1" noChangeArrowheads="1"/>
          </p:cNvPicPr>
          <p:nvPr/>
        </p:nvPicPr>
        <p:blipFill>
          <a:blip r:embed="rId10"/>
          <a:srcRect/>
          <a:stretch>
            <a:fillRect/>
          </a:stretch>
        </p:blipFill>
        <p:spPr bwMode="auto">
          <a:xfrm>
            <a:off x="482600" y="2276475"/>
            <a:ext cx="2017713" cy="1514475"/>
          </a:xfrm>
          <a:prstGeom prst="rect">
            <a:avLst/>
          </a:prstGeom>
          <a:noFill/>
          <a:ln w="9525">
            <a:noFill/>
            <a:miter lim="800000"/>
            <a:headEnd/>
            <a:tailEnd/>
          </a:ln>
        </p:spPr>
      </p:pic>
      <p:sp>
        <p:nvSpPr>
          <p:cNvPr id="24583" name="Text Box 9"/>
          <p:cNvSpPr txBox="1">
            <a:spLocks noChangeArrowheads="1"/>
          </p:cNvSpPr>
          <p:nvPr/>
        </p:nvSpPr>
        <p:spPr bwMode="auto">
          <a:xfrm>
            <a:off x="5435600" y="2420938"/>
            <a:ext cx="3398838" cy="979487"/>
          </a:xfrm>
          <a:prstGeom prst="rect">
            <a:avLst/>
          </a:prstGeom>
          <a:noFill/>
          <a:ln w="9525">
            <a:noFill/>
            <a:miter lim="800000"/>
            <a:headEnd/>
            <a:tailEnd/>
          </a:ln>
        </p:spPr>
        <p:txBody>
          <a:bodyPr wrap="none">
            <a:spAutoFit/>
          </a:bodyPr>
          <a:lstStyle/>
          <a:p>
            <a:pPr>
              <a:lnSpc>
                <a:spcPct val="96000"/>
              </a:lnSpc>
              <a:buClr>
                <a:srgbClr val="000000"/>
              </a:buClr>
              <a:buSzPct val="100000"/>
              <a:buFont typeface="Times New Roman" pitchFamily="18" charset="0"/>
              <a:buNone/>
            </a:pPr>
            <a:r>
              <a:rPr lang="sv-SE" sz="2000" b="1">
                <a:latin typeface="Verdana" pitchFamily="34" charset="0"/>
              </a:rPr>
              <a:t>Video relay service</a:t>
            </a:r>
          </a:p>
          <a:p>
            <a:pPr>
              <a:lnSpc>
                <a:spcPct val="96000"/>
              </a:lnSpc>
              <a:buClr>
                <a:srgbClr val="000000"/>
              </a:buClr>
              <a:buSzPct val="100000"/>
              <a:buFont typeface="Times New Roman" pitchFamily="18" charset="0"/>
              <a:buNone/>
            </a:pPr>
            <a:r>
              <a:rPr lang="sv-SE" sz="2000" b="1">
                <a:latin typeface="Verdana" pitchFamily="34" charset="0"/>
              </a:rPr>
              <a:t>translating</a:t>
            </a:r>
          </a:p>
          <a:p>
            <a:pPr>
              <a:lnSpc>
                <a:spcPct val="96000"/>
              </a:lnSpc>
              <a:buClr>
                <a:srgbClr val="000000"/>
              </a:buClr>
              <a:buSzPct val="100000"/>
              <a:buFont typeface="Times New Roman" pitchFamily="18" charset="0"/>
              <a:buNone/>
            </a:pPr>
            <a:r>
              <a:rPr lang="sv-SE" sz="2000" b="1">
                <a:latin typeface="Verdana" pitchFamily="34" charset="0"/>
              </a:rPr>
              <a:t>sign language&lt;&gt;voice</a:t>
            </a:r>
          </a:p>
        </p:txBody>
      </p:sp>
      <p:sp>
        <p:nvSpPr>
          <p:cNvPr id="24584" name="Text Box 10"/>
          <p:cNvSpPr txBox="1">
            <a:spLocks noChangeArrowheads="1"/>
          </p:cNvSpPr>
          <p:nvPr/>
        </p:nvSpPr>
        <p:spPr bwMode="auto">
          <a:xfrm>
            <a:off x="250825" y="5983288"/>
            <a:ext cx="3130550" cy="442912"/>
          </a:xfrm>
          <a:prstGeom prst="rect">
            <a:avLst/>
          </a:prstGeom>
          <a:noFill/>
          <a:ln w="9525">
            <a:noFill/>
            <a:miter lim="800000"/>
            <a:headEnd/>
            <a:tailEnd/>
          </a:ln>
        </p:spPr>
        <p:txBody>
          <a:bodyPr>
            <a:spAutoFit/>
          </a:bodyPr>
          <a:lstStyle/>
          <a:p>
            <a:pPr algn="ctr">
              <a:lnSpc>
                <a:spcPct val="96000"/>
              </a:lnSpc>
              <a:buClr>
                <a:srgbClr val="000000"/>
              </a:buClr>
              <a:buSzPct val="100000"/>
              <a:buFont typeface="Times New Roman" pitchFamily="18" charset="0"/>
              <a:buNone/>
            </a:pPr>
            <a:r>
              <a:rPr lang="sv-SE" sz="2400">
                <a:latin typeface="Verdana" pitchFamily="34" charset="0"/>
              </a:rPr>
              <a:t>Signing user</a:t>
            </a:r>
          </a:p>
        </p:txBody>
      </p:sp>
      <p:sp>
        <p:nvSpPr>
          <p:cNvPr id="24585" name="Rectangle 11"/>
          <p:cNvSpPr>
            <a:spLocks noChangeArrowheads="1"/>
          </p:cNvSpPr>
          <p:nvPr/>
        </p:nvSpPr>
        <p:spPr bwMode="auto">
          <a:xfrm>
            <a:off x="2714625" y="1484313"/>
            <a:ext cx="5643563" cy="936625"/>
          </a:xfrm>
          <a:prstGeom prst="rect">
            <a:avLst/>
          </a:prstGeom>
          <a:noFill/>
          <a:ln w="9525">
            <a:noFill/>
            <a:miter lim="800000"/>
            <a:headEnd/>
            <a:tailEnd/>
          </a:ln>
        </p:spPr>
        <p:txBody>
          <a:bodyPr anchor="ctr"/>
          <a:lstStyle/>
          <a:p>
            <a:pPr algn="ctr"/>
            <a:r>
              <a:rPr lang="sv-SE" sz="1600" b="1">
                <a:latin typeface="Verdana" pitchFamily="34" charset="0"/>
              </a:rPr>
              <a:t>Some people need other modes than speech in emergency calls as well as everyday calls. </a:t>
            </a:r>
            <a:br>
              <a:rPr lang="sv-SE" sz="1600" b="1">
                <a:latin typeface="Verdana" pitchFamily="34" charset="0"/>
              </a:rPr>
            </a:br>
            <a:r>
              <a:rPr lang="sv-SE" sz="1600" b="1">
                <a:latin typeface="Verdana" pitchFamily="34" charset="0"/>
              </a:rPr>
              <a:t>Example: Mobile video emergency call in sign language for deaf user.</a:t>
            </a:r>
            <a:endParaRPr lang="en-GB" sz="1400" b="1">
              <a:latin typeface="Verdana" pitchFamily="34" charset="0"/>
            </a:endParaRPr>
          </a:p>
        </p:txBody>
      </p:sp>
      <p:sp>
        <p:nvSpPr>
          <p:cNvPr id="24586" name="Text Box 12"/>
          <p:cNvSpPr txBox="1">
            <a:spLocks noChangeArrowheads="1"/>
          </p:cNvSpPr>
          <p:nvPr/>
        </p:nvSpPr>
        <p:spPr bwMode="auto">
          <a:xfrm>
            <a:off x="6016625" y="5929313"/>
            <a:ext cx="2743200" cy="442912"/>
          </a:xfrm>
          <a:prstGeom prst="rect">
            <a:avLst/>
          </a:prstGeom>
          <a:noFill/>
          <a:ln w="9525">
            <a:noFill/>
            <a:miter lim="800000"/>
            <a:headEnd/>
            <a:tailEnd/>
          </a:ln>
        </p:spPr>
        <p:txBody>
          <a:bodyPr>
            <a:spAutoFit/>
          </a:bodyPr>
          <a:lstStyle/>
          <a:p>
            <a:pPr algn="ctr">
              <a:lnSpc>
                <a:spcPct val="96000"/>
              </a:lnSpc>
              <a:buClr>
                <a:srgbClr val="000000"/>
              </a:buClr>
              <a:buSzPct val="100000"/>
              <a:buFont typeface="Times New Roman" pitchFamily="18" charset="0"/>
              <a:buNone/>
            </a:pPr>
            <a:r>
              <a:rPr lang="sv-SE" sz="2400">
                <a:latin typeface="Verdana" pitchFamily="34" charset="0"/>
              </a:rPr>
              <a:t>PSAP</a:t>
            </a:r>
          </a:p>
        </p:txBody>
      </p:sp>
      <p:sp>
        <p:nvSpPr>
          <p:cNvPr id="24587" name="Line 13"/>
          <p:cNvSpPr>
            <a:spLocks noChangeShapeType="1"/>
          </p:cNvSpPr>
          <p:nvPr/>
        </p:nvSpPr>
        <p:spPr bwMode="auto">
          <a:xfrm>
            <a:off x="3348038" y="5516563"/>
            <a:ext cx="2016125" cy="0"/>
          </a:xfrm>
          <a:prstGeom prst="line">
            <a:avLst/>
          </a:prstGeom>
          <a:noFill/>
          <a:ln w="57150">
            <a:solidFill>
              <a:schemeClr val="hlink"/>
            </a:solidFill>
            <a:round/>
            <a:headEnd type="triangle" w="med" len="med"/>
            <a:tailEnd type="triangle" w="med" len="med"/>
          </a:ln>
        </p:spPr>
        <p:txBody>
          <a:bodyPr/>
          <a:lstStyle/>
          <a:p>
            <a:endParaRPr lang="en-US"/>
          </a:p>
        </p:txBody>
      </p:sp>
      <p:sp>
        <p:nvSpPr>
          <p:cNvPr id="24588" name="Line 14"/>
          <p:cNvSpPr>
            <a:spLocks noChangeShapeType="1"/>
          </p:cNvSpPr>
          <p:nvPr/>
        </p:nvSpPr>
        <p:spPr bwMode="auto">
          <a:xfrm flipV="1">
            <a:off x="4356100" y="4724400"/>
            <a:ext cx="0" cy="720725"/>
          </a:xfrm>
          <a:prstGeom prst="line">
            <a:avLst/>
          </a:prstGeom>
          <a:noFill/>
          <a:ln w="57150">
            <a:solidFill>
              <a:schemeClr val="hlink"/>
            </a:solidFill>
            <a:round/>
            <a:headEnd type="triangle" w="med" len="med"/>
            <a:tailEnd type="triangle" w="med" len="med"/>
          </a:ln>
        </p:spPr>
        <p:txBody>
          <a:bodyPr/>
          <a:lstStyle/>
          <a:p>
            <a:endParaRPr lang="en-US"/>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Platshållare för bildnummer 4"/>
          <p:cNvSpPr>
            <a:spLocks noGrp="1"/>
          </p:cNvSpPr>
          <p:nvPr>
            <p:ph type="sldNum"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FF5BA530-6D51-4FF8-A77E-815113DE347A}" type="slidenum">
              <a:rPr lang="en-US" smtClean="0"/>
              <a:pPr/>
              <a:t>6</a:t>
            </a:fld>
            <a:endParaRPr lang="en-US" smtClean="0"/>
          </a:p>
        </p:txBody>
      </p:sp>
      <p:sp>
        <p:nvSpPr>
          <p:cNvPr id="12291" name="Rectangle 2"/>
          <p:cNvSpPr>
            <a:spLocks noGrp="1" noChangeArrowheads="1"/>
          </p:cNvSpPr>
          <p:nvPr>
            <p:ph type="title"/>
          </p:nvPr>
        </p:nvSpPr>
        <p:spPr bwMode="auto">
          <a:xfrm>
            <a:off x="3500438" y="644525"/>
            <a:ext cx="5143500" cy="696913"/>
          </a:xfrm>
          <a:ln>
            <a:miter lim="800000"/>
            <a:headEnd/>
            <a:tailEnd/>
          </a:ln>
        </p:spPr>
        <p:txBody>
          <a:bodyPr vert="horz" wrap="square" lIns="91440" tIns="45720" rIns="91440" bIns="45720" numCol="1" anchor="t" anchorCtr="0" compatLnSpc="1">
            <a:prstTxWarp prst="textNoShape">
              <a:avLst/>
            </a:prstTxWarp>
          </a:bodyPr>
          <a:lstStyle/>
          <a:p>
            <a:pPr algn="r">
              <a:defRPr/>
            </a:pPr>
            <a:r>
              <a:rPr lang="sv-SE" sz="2400" b="1" kern="1200" dirty="0" smtClean="0">
                <a:solidFill>
                  <a:srgbClr val="C00020"/>
                </a:solidFill>
                <a:latin typeface="Verdana" pitchFamily="34" charset="0"/>
              </a:rPr>
              <a:t>REACH112 </a:t>
            </a:r>
            <a:r>
              <a:rPr lang="sv-SE" sz="2400" b="1" kern="1200" dirty="0" err="1" smtClean="0">
                <a:solidFill>
                  <a:srgbClr val="C00020"/>
                </a:solidFill>
                <a:latin typeface="Verdana" pitchFamily="34" charset="0"/>
              </a:rPr>
              <a:t>brief</a:t>
            </a:r>
            <a:r>
              <a:rPr lang="sv-SE" sz="2400" b="1" kern="1200" dirty="0" smtClean="0">
                <a:solidFill>
                  <a:srgbClr val="C00020"/>
                </a:solidFill>
                <a:latin typeface="Verdana" pitchFamily="34" charset="0"/>
              </a:rPr>
              <a:t> </a:t>
            </a:r>
            <a:r>
              <a:rPr lang="sv-SE" sz="2400" b="1" kern="1200" dirty="0" err="1" smtClean="0">
                <a:solidFill>
                  <a:srgbClr val="C00020"/>
                </a:solidFill>
                <a:latin typeface="Verdana" pitchFamily="34" charset="0"/>
              </a:rPr>
              <a:t>facts</a:t>
            </a:r>
            <a:endParaRPr lang="sv-SE" sz="2400" b="1" kern="1200" dirty="0" smtClean="0">
              <a:solidFill>
                <a:srgbClr val="C00020"/>
              </a:solidFill>
              <a:latin typeface="Verdana" pitchFamily="34" charset="0"/>
            </a:endParaRPr>
          </a:p>
        </p:txBody>
      </p:sp>
      <p:sp>
        <p:nvSpPr>
          <p:cNvPr id="26627" name="Rectangle 3"/>
          <p:cNvSpPr>
            <a:spLocks noGrp="1" noChangeArrowheads="1"/>
          </p:cNvSpPr>
          <p:nvPr>
            <p:ph type="body" idx="1"/>
          </p:nvPr>
        </p:nvSpPr>
        <p:spPr bwMode="auto">
          <a:xfrm>
            <a:off x="395288" y="2060575"/>
            <a:ext cx="8229600" cy="3878263"/>
          </a:xfrm>
          <a:noFill/>
          <a:ln>
            <a:miter lim="800000"/>
            <a:headEnd/>
            <a:tailEnd/>
          </a:ln>
        </p:spPr>
        <p:txBody>
          <a:bodyPr vert="horz" wrap="square" lIns="91440" tIns="45720" rIns="91440" bIns="45720" numCol="1" anchor="t" anchorCtr="0" compatLnSpc="1">
            <a:prstTxWarp prst="textNoShape">
              <a:avLst/>
            </a:prstTxWarp>
          </a:bodyPr>
          <a:lstStyle/>
          <a:p>
            <a:pPr lvl="1"/>
            <a:r>
              <a:rPr lang="sv-SE" sz="1800" smtClean="0">
                <a:latin typeface="Verdana" pitchFamily="34" charset="0"/>
              </a:rPr>
              <a:t>3 year deployment project, 2009-2012, partly funded by </a:t>
            </a:r>
            <a:br>
              <a:rPr lang="sv-SE" sz="1800" smtClean="0">
                <a:latin typeface="Verdana" pitchFamily="34" charset="0"/>
              </a:rPr>
            </a:br>
            <a:r>
              <a:rPr lang="sv-SE" sz="1800" smtClean="0">
                <a:latin typeface="Verdana" pitchFamily="34" charset="0"/>
              </a:rPr>
              <a:t>EU CIP programme for wider deployment of emerging services of PAN-European interest.</a:t>
            </a:r>
            <a:br>
              <a:rPr lang="sv-SE" sz="1800" smtClean="0">
                <a:latin typeface="Verdana" pitchFamily="34" charset="0"/>
              </a:rPr>
            </a:br>
            <a:endParaRPr lang="sv-SE" sz="1800" smtClean="0">
              <a:latin typeface="Verdana" pitchFamily="34" charset="0"/>
            </a:endParaRPr>
          </a:p>
          <a:p>
            <a:pPr lvl="1"/>
            <a:r>
              <a:rPr lang="sv-SE" sz="1800" smtClean="0">
                <a:latin typeface="Verdana" pitchFamily="34" charset="0"/>
              </a:rPr>
              <a:t>Task: validate sustainability of Total Conversation and </a:t>
            </a:r>
            <a:br>
              <a:rPr lang="sv-SE" sz="1800" smtClean="0">
                <a:latin typeface="Verdana" pitchFamily="34" charset="0"/>
              </a:rPr>
            </a:br>
            <a:r>
              <a:rPr lang="sv-SE" sz="1800" smtClean="0">
                <a:latin typeface="Verdana" pitchFamily="34" charset="0"/>
              </a:rPr>
              <a:t>Real-Time text for accessible calls and emergency calls.</a:t>
            </a:r>
            <a:br>
              <a:rPr lang="sv-SE" sz="1800" smtClean="0">
                <a:latin typeface="Verdana" pitchFamily="34" charset="0"/>
              </a:rPr>
            </a:br>
            <a:endParaRPr lang="sv-SE" sz="1800" smtClean="0">
              <a:latin typeface="Verdana" pitchFamily="34" charset="0"/>
            </a:endParaRPr>
          </a:p>
          <a:p>
            <a:pPr lvl="1"/>
            <a:r>
              <a:rPr lang="sv-SE" sz="1800" smtClean="0">
                <a:latin typeface="Verdana" pitchFamily="34" charset="0"/>
              </a:rPr>
              <a:t>Partners: 4CT, AnnieS, AuPix, Avon Police, Avon firemen, Axega, Bristol University–CDS, EENA, France Telecom – Orange, Hospital of Grenoble, IES, Ivés, KLPD, Nokia, Omnitor, RNID, Sertel, SOS-Alarm, Siemens Spain, Websourd</a:t>
            </a:r>
          </a:p>
          <a:p>
            <a:pPr lvl="1">
              <a:buFontTx/>
              <a:buNone/>
            </a:pPr>
            <a:endParaRPr lang="sv-SE" sz="2000" smtClean="0">
              <a:latin typeface="Verdana" pitchFamily="34" charset="0"/>
            </a:endParaRP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Platshållare för bildnummer 4"/>
          <p:cNvSpPr>
            <a:spLocks noGrp="1"/>
          </p:cNvSpPr>
          <p:nvPr>
            <p:ph type="sldNum"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7F680C98-7400-4388-8405-4522D7C8D4DF}" type="slidenum">
              <a:rPr lang="en-US" smtClean="0"/>
              <a:pPr/>
              <a:t>7</a:t>
            </a:fld>
            <a:endParaRPr lang="en-US" smtClean="0"/>
          </a:p>
        </p:txBody>
      </p:sp>
      <p:sp>
        <p:nvSpPr>
          <p:cNvPr id="12291" name="Rectangle 2"/>
          <p:cNvSpPr>
            <a:spLocks noGrp="1" noChangeArrowheads="1"/>
          </p:cNvSpPr>
          <p:nvPr>
            <p:ph type="title"/>
          </p:nvPr>
        </p:nvSpPr>
        <p:spPr bwMode="auto">
          <a:xfrm>
            <a:off x="3500438" y="644525"/>
            <a:ext cx="5143500" cy="696913"/>
          </a:xfrm>
          <a:ln>
            <a:miter lim="800000"/>
            <a:headEnd/>
            <a:tailEnd/>
          </a:ln>
        </p:spPr>
        <p:txBody>
          <a:bodyPr vert="horz" wrap="square" lIns="91440" tIns="45720" rIns="91440" bIns="45720" numCol="1" anchor="t" anchorCtr="0" compatLnSpc="1">
            <a:prstTxWarp prst="textNoShape">
              <a:avLst/>
            </a:prstTxWarp>
          </a:bodyPr>
          <a:lstStyle/>
          <a:p>
            <a:pPr algn="r">
              <a:defRPr/>
            </a:pPr>
            <a:r>
              <a:rPr lang="sv-SE" sz="2400" b="1" kern="1200" dirty="0" smtClean="0">
                <a:solidFill>
                  <a:srgbClr val="C00020"/>
                </a:solidFill>
                <a:latin typeface="Verdana" pitchFamily="34" charset="0"/>
              </a:rPr>
              <a:t>REACH112 </a:t>
            </a:r>
            <a:r>
              <a:rPr lang="sv-SE" sz="2400" b="1" kern="1200" dirty="0" err="1" smtClean="0">
                <a:solidFill>
                  <a:srgbClr val="C00020"/>
                </a:solidFill>
                <a:latin typeface="Verdana" pitchFamily="34" charset="0"/>
              </a:rPr>
              <a:t>brief</a:t>
            </a:r>
            <a:r>
              <a:rPr lang="sv-SE" sz="2400" b="1" kern="1200" dirty="0" smtClean="0">
                <a:solidFill>
                  <a:srgbClr val="C00020"/>
                </a:solidFill>
                <a:latin typeface="Verdana" pitchFamily="34" charset="0"/>
              </a:rPr>
              <a:t> </a:t>
            </a:r>
            <a:r>
              <a:rPr lang="sv-SE" sz="2400" b="1" kern="1200" dirty="0" err="1" smtClean="0">
                <a:solidFill>
                  <a:srgbClr val="C00020"/>
                </a:solidFill>
                <a:latin typeface="Verdana" pitchFamily="34" charset="0"/>
              </a:rPr>
              <a:t>facts</a:t>
            </a:r>
            <a:endParaRPr lang="sv-SE" sz="2400" b="1" kern="1200" dirty="0" smtClean="0">
              <a:solidFill>
                <a:srgbClr val="C00020"/>
              </a:solidFill>
              <a:latin typeface="Verdana" pitchFamily="34" charset="0"/>
            </a:endParaRPr>
          </a:p>
        </p:txBody>
      </p:sp>
      <p:sp>
        <p:nvSpPr>
          <p:cNvPr id="28675" name="Rectangle 3"/>
          <p:cNvSpPr>
            <a:spLocks noGrp="1" noChangeArrowheads="1"/>
          </p:cNvSpPr>
          <p:nvPr>
            <p:ph type="body" idx="1"/>
          </p:nvPr>
        </p:nvSpPr>
        <p:spPr bwMode="auto">
          <a:xfrm>
            <a:off x="395288" y="1557338"/>
            <a:ext cx="8229600" cy="4381500"/>
          </a:xfrm>
          <a:noFill/>
          <a:ln>
            <a:miter lim="800000"/>
            <a:headEnd/>
            <a:tailEnd/>
          </a:ln>
        </p:spPr>
        <p:txBody>
          <a:bodyPr vert="horz" wrap="square" lIns="91440" tIns="45720" rIns="91440" bIns="45720" numCol="1" anchor="t" anchorCtr="0" compatLnSpc="1">
            <a:prstTxWarp prst="textNoShape">
              <a:avLst/>
            </a:prstTxWarp>
          </a:bodyPr>
          <a:lstStyle/>
          <a:p>
            <a:pPr lvl="1"/>
            <a:r>
              <a:rPr lang="sv-SE" sz="2000" smtClean="0">
                <a:latin typeface="Verdana" pitchFamily="34" charset="0"/>
              </a:rPr>
              <a:t>Main function: All users shall be able to call all and call emergency services. Requires interoperability standards.</a:t>
            </a:r>
          </a:p>
          <a:p>
            <a:pPr lvl="1"/>
            <a:r>
              <a:rPr lang="sv-SE" sz="2000" smtClean="0">
                <a:latin typeface="Verdana" pitchFamily="34" charset="0"/>
              </a:rPr>
              <a:t>Pilot production from May 2011 in 5 pilot countries.</a:t>
            </a:r>
          </a:p>
          <a:p>
            <a:pPr lvl="1"/>
            <a:r>
              <a:rPr lang="sv-SE" sz="2000" smtClean="0">
                <a:latin typeface="Verdana" pitchFamily="34" charset="0"/>
              </a:rPr>
              <a:t>Requested by European Commission, pointing at the standards reported by the TCAM working group for accessible communication.</a:t>
            </a:r>
          </a:p>
          <a:p>
            <a:pPr lvl="1"/>
            <a:r>
              <a:rPr lang="sv-SE" sz="2000" smtClean="0">
                <a:latin typeface="Verdana" pitchFamily="34" charset="0"/>
              </a:rPr>
              <a:t>Various states at project beginning, Sweden had highest number of deployed Total Conversation users. Holland or UK most Real-Time text users. </a:t>
            </a:r>
          </a:p>
          <a:p>
            <a:pPr lvl="1"/>
            <a:r>
              <a:rPr lang="sv-SE" sz="2000" smtClean="0">
                <a:latin typeface="Verdana" pitchFamily="34" charset="0"/>
              </a:rPr>
              <a:t>Goal, increased number of users, mixed RTT and Total Conversation, successful access to emergency services.</a:t>
            </a:r>
          </a:p>
          <a:p>
            <a:pPr lvl="1">
              <a:buFontTx/>
              <a:buNone/>
            </a:pPr>
            <a:endParaRPr lang="sv-SE" sz="2000" smtClean="0">
              <a:latin typeface="Verdana" pitchFamily="34" charset="0"/>
            </a:endParaRP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68313" y="404813"/>
            <a:ext cx="8226425" cy="1312862"/>
          </a:xfrm>
          <a:noFill/>
          <a:ln>
            <a:miter lim="800000"/>
            <a:headEnd/>
            <a:tailEnd/>
          </a:ln>
        </p:spPr>
        <p:txBody>
          <a:bodyPr vert="horz" wrap="square" lIns="91440" tIns="45720" rIns="91440" bIns="45720" numCol="1" anchor="t" anchorCtr="0" compatLnSpc="1">
            <a:prstTxWarp prst="textNoShape">
              <a:avLst/>
            </a:prstTxWarp>
          </a:bodyPr>
          <a:lstStyle/>
          <a:p>
            <a:pPr algn="r"/>
            <a:r>
              <a:rPr lang="sv-SE" sz="2400" b="1" smtClean="0">
                <a:solidFill>
                  <a:srgbClr val="C00020"/>
                </a:solidFill>
              </a:rPr>
              <a:t>REACH112 Network of </a:t>
            </a:r>
            <a:br>
              <a:rPr lang="sv-SE" sz="2400" b="1" smtClean="0">
                <a:solidFill>
                  <a:srgbClr val="C00020"/>
                </a:solidFill>
              </a:rPr>
            </a:br>
            <a:r>
              <a:rPr lang="sv-SE" sz="2400" b="1" smtClean="0">
                <a:solidFill>
                  <a:srgbClr val="C00020"/>
                </a:solidFill>
              </a:rPr>
              <a:t>interoperable Total Conversation services</a:t>
            </a:r>
          </a:p>
        </p:txBody>
      </p:sp>
      <p:sp>
        <p:nvSpPr>
          <p:cNvPr id="1028" name="Rectangle 3"/>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sv-SE"/>
          </a:p>
        </p:txBody>
      </p:sp>
      <p:graphicFrame>
        <p:nvGraphicFramePr>
          <p:cNvPr id="1026" name="Object 2"/>
          <p:cNvGraphicFramePr>
            <a:graphicFrameLocks noChangeAspect="1"/>
          </p:cNvGraphicFramePr>
          <p:nvPr/>
        </p:nvGraphicFramePr>
        <p:xfrm>
          <a:off x="900113" y="1277938"/>
          <a:ext cx="7848600" cy="5030787"/>
        </p:xfrm>
        <a:graphic>
          <a:graphicData uri="http://schemas.openxmlformats.org/presentationml/2006/ole">
            <p:oleObj spid="_x0000_s1026" r:id="rId4" imgW="9865995" imgH="7233285" progId="">
              <p:embed/>
            </p:oleObj>
          </a:graphicData>
        </a:graphic>
      </p:graphicFrame>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Platshållare för bildnummer 2"/>
          <p:cNvSpPr>
            <a:spLocks noGrp="1"/>
          </p:cNvSpPr>
          <p:nvPr>
            <p:ph type="sldNum" sz="quarter" idx="4294967295"/>
          </p:nvPr>
        </p:nvSpPr>
        <p:spPr bwMode="auto">
          <a:xfrm>
            <a:off x="7010400" y="6381750"/>
            <a:ext cx="2133600" cy="476250"/>
          </a:xfrm>
          <a:prstGeom prst="rect">
            <a:avLst/>
          </a:prstGeom>
          <a:noFill/>
          <a:ln>
            <a:miter lim="800000"/>
            <a:headEnd/>
            <a:tailEnd/>
          </a:ln>
        </p:spPr>
        <p:txBody>
          <a:bodyPr/>
          <a:lstStyle/>
          <a:p>
            <a:fld id="{FF54AD2F-65DE-4349-8C27-48ADDA4CD363}" type="slidenum">
              <a:rPr lang="en-US"/>
              <a:pPr/>
              <a:t>9</a:t>
            </a:fld>
            <a:endParaRPr lang="en-US"/>
          </a:p>
        </p:txBody>
      </p:sp>
      <p:sp>
        <p:nvSpPr>
          <p:cNvPr id="33794" name="AutoShape 38"/>
          <p:cNvSpPr>
            <a:spLocks noChangeArrowheads="1"/>
          </p:cNvSpPr>
          <p:nvPr/>
        </p:nvSpPr>
        <p:spPr bwMode="auto">
          <a:xfrm>
            <a:off x="428625" y="1643063"/>
            <a:ext cx="2695575" cy="2014537"/>
          </a:xfrm>
          <a:prstGeom prst="cloudCallout">
            <a:avLst>
              <a:gd name="adj1" fmla="val -41005"/>
              <a:gd name="adj2" fmla="val 50065"/>
            </a:avLst>
          </a:prstGeom>
          <a:solidFill>
            <a:srgbClr val="FFFFFF"/>
          </a:solidFill>
          <a:ln w="9525">
            <a:solidFill>
              <a:srgbClr val="000000"/>
            </a:solidFill>
            <a:round/>
            <a:headEnd/>
            <a:tailEnd/>
          </a:ln>
        </p:spPr>
        <p:txBody>
          <a:bodyPr/>
          <a:lstStyle/>
          <a:p>
            <a:pPr algn="ctr"/>
            <a:r>
              <a:rPr lang="en-US" sz="2600" b="1">
                <a:ea typeface="ＭＳ Ｐゴシック" pitchFamily="-110" charset="-128"/>
              </a:rPr>
              <a:t> </a:t>
            </a:r>
          </a:p>
          <a:p>
            <a:pPr algn="ctr"/>
            <a:endParaRPr lang="en-US">
              <a:ea typeface="ＭＳ Ｐゴシック" pitchFamily="-110" charset="-128"/>
            </a:endParaRPr>
          </a:p>
        </p:txBody>
      </p:sp>
      <p:pic>
        <p:nvPicPr>
          <p:cNvPr id="33795" name="Picture 6" descr="Picture2"/>
          <p:cNvPicPr>
            <a:picLocks noChangeAspect="1" noChangeArrowheads="1"/>
          </p:cNvPicPr>
          <p:nvPr/>
        </p:nvPicPr>
        <p:blipFill>
          <a:blip r:embed="rId3"/>
          <a:srcRect t="12685" r="15277"/>
          <a:stretch>
            <a:fillRect/>
          </a:stretch>
        </p:blipFill>
        <p:spPr bwMode="auto">
          <a:xfrm>
            <a:off x="5575300" y="5734050"/>
            <a:ext cx="581025" cy="514350"/>
          </a:xfrm>
          <a:prstGeom prst="rect">
            <a:avLst/>
          </a:prstGeom>
          <a:noFill/>
          <a:ln w="9525">
            <a:noFill/>
            <a:miter lim="800000"/>
            <a:headEnd/>
            <a:tailEnd/>
          </a:ln>
        </p:spPr>
      </p:pic>
      <p:pic>
        <p:nvPicPr>
          <p:cNvPr id="33796" name="Picture 8" descr="TTYblah"/>
          <p:cNvPicPr>
            <a:picLocks noChangeAspect="1" noChangeArrowheads="1"/>
          </p:cNvPicPr>
          <p:nvPr/>
        </p:nvPicPr>
        <p:blipFill>
          <a:blip r:embed="rId4"/>
          <a:srcRect/>
          <a:stretch>
            <a:fillRect/>
          </a:stretch>
        </p:blipFill>
        <p:spPr bwMode="auto">
          <a:xfrm>
            <a:off x="6324600" y="2514600"/>
            <a:ext cx="631825" cy="365125"/>
          </a:xfrm>
          <a:prstGeom prst="rect">
            <a:avLst/>
          </a:prstGeom>
          <a:noFill/>
          <a:ln w="9525">
            <a:noFill/>
            <a:miter lim="800000"/>
            <a:headEnd/>
            <a:tailEnd/>
          </a:ln>
        </p:spPr>
      </p:pic>
      <p:sp>
        <p:nvSpPr>
          <p:cNvPr id="33797" name="Line 9"/>
          <p:cNvSpPr>
            <a:spLocks noChangeShapeType="1"/>
          </p:cNvSpPr>
          <p:nvPr/>
        </p:nvSpPr>
        <p:spPr bwMode="auto">
          <a:xfrm flipH="1" flipV="1">
            <a:off x="5562600" y="2438400"/>
            <a:ext cx="823913" cy="228600"/>
          </a:xfrm>
          <a:prstGeom prst="line">
            <a:avLst/>
          </a:prstGeom>
          <a:noFill/>
          <a:ln w="38100">
            <a:solidFill>
              <a:srgbClr val="FFCC00"/>
            </a:solidFill>
            <a:round/>
            <a:headEnd/>
            <a:tailEnd/>
          </a:ln>
        </p:spPr>
        <p:txBody>
          <a:bodyPr/>
          <a:lstStyle/>
          <a:p>
            <a:endParaRPr lang="en-US"/>
          </a:p>
        </p:txBody>
      </p:sp>
      <p:sp>
        <p:nvSpPr>
          <p:cNvPr id="33798" name="Line 10"/>
          <p:cNvSpPr>
            <a:spLocks noChangeShapeType="1"/>
          </p:cNvSpPr>
          <p:nvPr/>
        </p:nvSpPr>
        <p:spPr bwMode="auto">
          <a:xfrm>
            <a:off x="2705100" y="2138363"/>
            <a:ext cx="571500" cy="785812"/>
          </a:xfrm>
          <a:prstGeom prst="line">
            <a:avLst/>
          </a:prstGeom>
          <a:noFill/>
          <a:ln w="57150" cmpd="thinThick">
            <a:solidFill>
              <a:srgbClr val="339966"/>
            </a:solidFill>
            <a:round/>
            <a:headEnd/>
            <a:tailEnd/>
          </a:ln>
        </p:spPr>
        <p:txBody>
          <a:bodyPr/>
          <a:lstStyle/>
          <a:p>
            <a:endParaRPr lang="en-US"/>
          </a:p>
        </p:txBody>
      </p:sp>
      <p:sp>
        <p:nvSpPr>
          <p:cNvPr id="33799" name="Line 15"/>
          <p:cNvSpPr>
            <a:spLocks noChangeShapeType="1"/>
          </p:cNvSpPr>
          <p:nvPr/>
        </p:nvSpPr>
        <p:spPr bwMode="auto">
          <a:xfrm flipV="1">
            <a:off x="4114800" y="5772150"/>
            <a:ext cx="876300" cy="247650"/>
          </a:xfrm>
          <a:prstGeom prst="line">
            <a:avLst/>
          </a:prstGeom>
          <a:noFill/>
          <a:ln w="28575">
            <a:solidFill>
              <a:srgbClr val="FF0000"/>
            </a:solidFill>
            <a:prstDash val="dash"/>
            <a:round/>
            <a:headEnd/>
            <a:tailEnd/>
          </a:ln>
        </p:spPr>
        <p:txBody>
          <a:bodyPr/>
          <a:lstStyle/>
          <a:p>
            <a:endParaRPr lang="en-US"/>
          </a:p>
        </p:txBody>
      </p:sp>
      <p:sp>
        <p:nvSpPr>
          <p:cNvPr id="33800" name="Line 17"/>
          <p:cNvSpPr>
            <a:spLocks noChangeShapeType="1"/>
          </p:cNvSpPr>
          <p:nvPr/>
        </p:nvSpPr>
        <p:spPr bwMode="auto">
          <a:xfrm>
            <a:off x="5105400" y="3200400"/>
            <a:ext cx="38100" cy="465138"/>
          </a:xfrm>
          <a:prstGeom prst="line">
            <a:avLst/>
          </a:prstGeom>
          <a:noFill/>
          <a:ln w="28575">
            <a:solidFill>
              <a:srgbClr val="FF0000"/>
            </a:solidFill>
            <a:prstDash val="dash"/>
            <a:round/>
            <a:headEnd/>
            <a:tailEnd/>
          </a:ln>
        </p:spPr>
        <p:txBody>
          <a:bodyPr/>
          <a:lstStyle/>
          <a:p>
            <a:endParaRPr lang="en-US"/>
          </a:p>
        </p:txBody>
      </p:sp>
      <p:pic>
        <p:nvPicPr>
          <p:cNvPr id="33801" name="Picture 19" descr="j0195384"/>
          <p:cNvPicPr>
            <a:picLocks noChangeAspect="1" noChangeArrowheads="1"/>
          </p:cNvPicPr>
          <p:nvPr/>
        </p:nvPicPr>
        <p:blipFill>
          <a:blip r:embed="rId5"/>
          <a:srcRect/>
          <a:stretch>
            <a:fillRect/>
          </a:stretch>
        </p:blipFill>
        <p:spPr bwMode="auto">
          <a:xfrm>
            <a:off x="7086600" y="3276600"/>
            <a:ext cx="525463" cy="460375"/>
          </a:xfrm>
          <a:prstGeom prst="rect">
            <a:avLst/>
          </a:prstGeom>
          <a:noFill/>
          <a:ln w="9525">
            <a:noFill/>
            <a:miter lim="800000"/>
            <a:headEnd/>
            <a:tailEnd/>
          </a:ln>
        </p:spPr>
      </p:pic>
      <p:sp>
        <p:nvSpPr>
          <p:cNvPr id="33802" name="Line 21"/>
          <p:cNvSpPr>
            <a:spLocks noChangeShapeType="1"/>
          </p:cNvSpPr>
          <p:nvPr/>
        </p:nvSpPr>
        <p:spPr bwMode="auto">
          <a:xfrm flipH="1">
            <a:off x="5562600" y="1524000"/>
            <a:ext cx="609600" cy="228600"/>
          </a:xfrm>
          <a:prstGeom prst="line">
            <a:avLst/>
          </a:prstGeom>
          <a:noFill/>
          <a:ln w="38100">
            <a:solidFill>
              <a:srgbClr val="FFCC00"/>
            </a:solidFill>
            <a:round/>
            <a:headEnd/>
            <a:tailEnd/>
          </a:ln>
        </p:spPr>
        <p:txBody>
          <a:bodyPr/>
          <a:lstStyle/>
          <a:p>
            <a:endParaRPr lang="en-US"/>
          </a:p>
        </p:txBody>
      </p:sp>
      <p:sp>
        <p:nvSpPr>
          <p:cNvPr id="33803" name="Line 25"/>
          <p:cNvSpPr>
            <a:spLocks noChangeShapeType="1"/>
          </p:cNvSpPr>
          <p:nvPr/>
        </p:nvSpPr>
        <p:spPr bwMode="auto">
          <a:xfrm flipH="1" flipV="1">
            <a:off x="5562600" y="2667000"/>
            <a:ext cx="1219200" cy="1295400"/>
          </a:xfrm>
          <a:prstGeom prst="line">
            <a:avLst/>
          </a:prstGeom>
          <a:noFill/>
          <a:ln w="38100">
            <a:solidFill>
              <a:srgbClr val="FFCC00"/>
            </a:solidFill>
            <a:round/>
            <a:headEnd/>
            <a:tailEnd/>
          </a:ln>
        </p:spPr>
        <p:txBody>
          <a:bodyPr/>
          <a:lstStyle/>
          <a:p>
            <a:endParaRPr lang="en-US"/>
          </a:p>
        </p:txBody>
      </p:sp>
      <p:pic>
        <p:nvPicPr>
          <p:cNvPr id="33804" name="Picture 26"/>
          <p:cNvPicPr>
            <a:picLocks noChangeAspect="1" noChangeArrowheads="1"/>
          </p:cNvPicPr>
          <p:nvPr/>
        </p:nvPicPr>
        <p:blipFill>
          <a:blip r:embed="rId6"/>
          <a:srcRect/>
          <a:stretch>
            <a:fillRect/>
          </a:stretch>
        </p:blipFill>
        <p:spPr bwMode="auto">
          <a:xfrm>
            <a:off x="6705600" y="1676400"/>
            <a:ext cx="382588" cy="425450"/>
          </a:xfrm>
          <a:prstGeom prst="rect">
            <a:avLst/>
          </a:prstGeom>
          <a:noFill/>
          <a:ln w="9525">
            <a:noFill/>
            <a:miter lim="800000"/>
            <a:headEnd/>
            <a:tailEnd/>
          </a:ln>
        </p:spPr>
      </p:pic>
      <p:sp>
        <p:nvSpPr>
          <p:cNvPr id="33805" name="Line 27"/>
          <p:cNvSpPr>
            <a:spLocks noChangeShapeType="1"/>
          </p:cNvSpPr>
          <p:nvPr/>
        </p:nvSpPr>
        <p:spPr bwMode="auto">
          <a:xfrm flipH="1">
            <a:off x="5638800" y="2057400"/>
            <a:ext cx="914400" cy="152400"/>
          </a:xfrm>
          <a:prstGeom prst="line">
            <a:avLst/>
          </a:prstGeom>
          <a:noFill/>
          <a:ln w="38100">
            <a:solidFill>
              <a:srgbClr val="FFCC00"/>
            </a:solidFill>
            <a:round/>
            <a:headEnd/>
            <a:tailEnd/>
          </a:ln>
        </p:spPr>
        <p:txBody>
          <a:bodyPr/>
          <a:lstStyle/>
          <a:p>
            <a:endParaRPr lang="en-US"/>
          </a:p>
        </p:txBody>
      </p:sp>
      <p:sp>
        <p:nvSpPr>
          <p:cNvPr id="33806" name="Text Box 30"/>
          <p:cNvSpPr txBox="1">
            <a:spLocks noChangeArrowheads="1"/>
          </p:cNvSpPr>
          <p:nvPr/>
        </p:nvSpPr>
        <p:spPr bwMode="auto">
          <a:xfrm>
            <a:off x="6248400" y="2895600"/>
            <a:ext cx="1060450" cy="361950"/>
          </a:xfrm>
          <a:prstGeom prst="rect">
            <a:avLst/>
          </a:prstGeom>
          <a:noFill/>
          <a:ln w="9525">
            <a:noFill/>
            <a:miter lim="800000"/>
            <a:headEnd/>
            <a:tailEnd/>
          </a:ln>
        </p:spPr>
        <p:txBody>
          <a:bodyPr lIns="58522" tIns="29261" rIns="58522" bIns="29261">
            <a:spAutoFit/>
          </a:bodyPr>
          <a:lstStyle/>
          <a:p>
            <a:pPr algn="ctr"/>
            <a:r>
              <a:rPr lang="en-US" sz="1000" b="1">
                <a:latin typeface="Comic Sans MS" pitchFamily="66" charset="0"/>
                <a:ea typeface="ＭＳ Ｐゴシック" pitchFamily="-110" charset="-128"/>
              </a:rPr>
              <a:t>Traditional Textphones</a:t>
            </a:r>
            <a:endParaRPr lang="en-US" sz="1000">
              <a:ea typeface="ＭＳ Ｐゴシック" pitchFamily="-110" charset="-128"/>
            </a:endParaRPr>
          </a:p>
        </p:txBody>
      </p:sp>
      <p:sp>
        <p:nvSpPr>
          <p:cNvPr id="33807" name="Text Box 31"/>
          <p:cNvSpPr txBox="1">
            <a:spLocks noChangeArrowheads="1"/>
          </p:cNvSpPr>
          <p:nvPr/>
        </p:nvSpPr>
        <p:spPr bwMode="auto">
          <a:xfrm>
            <a:off x="6553200" y="2133600"/>
            <a:ext cx="925513" cy="171450"/>
          </a:xfrm>
          <a:prstGeom prst="rect">
            <a:avLst/>
          </a:prstGeom>
          <a:noFill/>
          <a:ln w="9525">
            <a:noFill/>
            <a:miter lim="800000"/>
            <a:headEnd/>
            <a:tailEnd/>
          </a:ln>
        </p:spPr>
        <p:txBody>
          <a:bodyPr wrap="none" lIns="58522" tIns="29261" rIns="58522" bIns="29261"/>
          <a:lstStyle/>
          <a:p>
            <a:r>
              <a:rPr lang="en-US" sz="1000" b="1">
                <a:latin typeface="Comic Sans MS" pitchFamily="66" charset="0"/>
                <a:ea typeface="ＭＳ Ｐゴシック" pitchFamily="-110" charset="-128"/>
              </a:rPr>
              <a:t>PSTN Phones</a:t>
            </a:r>
            <a:endParaRPr lang="en-US">
              <a:ea typeface="ＭＳ Ｐゴシック" pitchFamily="-110" charset="-128"/>
            </a:endParaRPr>
          </a:p>
        </p:txBody>
      </p:sp>
      <p:sp>
        <p:nvSpPr>
          <p:cNvPr id="33808" name="Text Box 32"/>
          <p:cNvSpPr txBox="1">
            <a:spLocks noChangeArrowheads="1"/>
          </p:cNvSpPr>
          <p:nvPr/>
        </p:nvSpPr>
        <p:spPr bwMode="auto">
          <a:xfrm>
            <a:off x="2700338" y="6021388"/>
            <a:ext cx="871537" cy="361950"/>
          </a:xfrm>
          <a:prstGeom prst="rect">
            <a:avLst/>
          </a:prstGeom>
          <a:noFill/>
          <a:ln w="9525">
            <a:noFill/>
            <a:miter lim="800000"/>
            <a:headEnd/>
            <a:tailEnd/>
          </a:ln>
        </p:spPr>
        <p:txBody>
          <a:bodyPr wrap="none" lIns="58522" tIns="29261" rIns="58522" bIns="29261">
            <a:spAutoFit/>
          </a:bodyPr>
          <a:lstStyle/>
          <a:p>
            <a:r>
              <a:rPr lang="en-US" sz="1000" b="1">
                <a:latin typeface="Comic Sans MS" pitchFamily="66" charset="0"/>
                <a:ea typeface="ＭＳ Ｐゴシック" pitchFamily="-110" charset="-128"/>
              </a:rPr>
              <a:t>VoIP Phones</a:t>
            </a:r>
          </a:p>
          <a:p>
            <a:r>
              <a:rPr lang="en-US" sz="1000" b="1">
                <a:latin typeface="Comic Sans MS" pitchFamily="66" charset="0"/>
                <a:ea typeface="ＭＳ Ｐゴシック" pitchFamily="-110" charset="-128"/>
              </a:rPr>
              <a:t>(voice only)</a:t>
            </a:r>
            <a:endParaRPr lang="en-US">
              <a:ea typeface="ＭＳ Ｐゴシック" pitchFamily="-110" charset="-128"/>
            </a:endParaRPr>
          </a:p>
        </p:txBody>
      </p:sp>
      <p:sp>
        <p:nvSpPr>
          <p:cNvPr id="33809" name="Text Box 35"/>
          <p:cNvSpPr txBox="1">
            <a:spLocks noChangeArrowheads="1"/>
          </p:cNvSpPr>
          <p:nvPr/>
        </p:nvSpPr>
        <p:spPr bwMode="auto">
          <a:xfrm>
            <a:off x="6958013" y="3435350"/>
            <a:ext cx="117475" cy="331788"/>
          </a:xfrm>
          <a:prstGeom prst="rect">
            <a:avLst/>
          </a:prstGeom>
          <a:noFill/>
          <a:ln w="9525">
            <a:noFill/>
            <a:miter lim="800000"/>
            <a:headEnd/>
            <a:tailEnd/>
          </a:ln>
        </p:spPr>
        <p:txBody>
          <a:bodyPr wrap="none" lIns="58522" tIns="29261" rIns="58522" bIns="29261">
            <a:spAutoFit/>
          </a:bodyPr>
          <a:lstStyle/>
          <a:p>
            <a:endParaRPr lang="sv-SE">
              <a:ea typeface="ＭＳ Ｐゴシック" pitchFamily="-110" charset="-128"/>
            </a:endParaRPr>
          </a:p>
        </p:txBody>
      </p:sp>
      <p:pic>
        <p:nvPicPr>
          <p:cNvPr id="33810" name="Picture 37" descr="j0195384"/>
          <p:cNvPicPr>
            <a:picLocks noChangeAspect="1" noChangeArrowheads="1"/>
          </p:cNvPicPr>
          <p:nvPr/>
        </p:nvPicPr>
        <p:blipFill>
          <a:blip r:embed="rId5"/>
          <a:srcRect/>
          <a:stretch>
            <a:fillRect/>
          </a:stretch>
        </p:blipFill>
        <p:spPr bwMode="auto">
          <a:xfrm flipH="1">
            <a:off x="2667000" y="3657600"/>
            <a:ext cx="525463" cy="460375"/>
          </a:xfrm>
          <a:prstGeom prst="rect">
            <a:avLst/>
          </a:prstGeom>
          <a:noFill/>
          <a:ln w="9525">
            <a:noFill/>
            <a:miter lim="800000"/>
            <a:headEnd/>
            <a:tailEnd/>
          </a:ln>
        </p:spPr>
      </p:pic>
      <p:sp>
        <p:nvSpPr>
          <p:cNvPr id="33811" name="AutoShape 38"/>
          <p:cNvSpPr>
            <a:spLocks noChangeArrowheads="1"/>
          </p:cNvSpPr>
          <p:nvPr/>
        </p:nvSpPr>
        <p:spPr bwMode="auto">
          <a:xfrm>
            <a:off x="3810000" y="3429000"/>
            <a:ext cx="2628900" cy="2514600"/>
          </a:xfrm>
          <a:prstGeom prst="cloudCallout">
            <a:avLst>
              <a:gd name="adj1" fmla="val -84060"/>
              <a:gd name="adj2" fmla="val 29861"/>
            </a:avLst>
          </a:prstGeom>
          <a:solidFill>
            <a:srgbClr val="FFFF00"/>
          </a:solidFill>
          <a:ln w="9525">
            <a:solidFill>
              <a:srgbClr val="000000"/>
            </a:solidFill>
            <a:round/>
            <a:headEnd/>
            <a:tailEnd/>
          </a:ln>
        </p:spPr>
        <p:txBody>
          <a:bodyPr/>
          <a:lstStyle/>
          <a:p>
            <a:pPr algn="ctr"/>
            <a:r>
              <a:rPr lang="en-US" b="1">
                <a:ea typeface="ＭＳ Ｐゴシック" pitchFamily="-110" charset="-128"/>
              </a:rPr>
              <a:t>Total Conversation </a:t>
            </a:r>
          </a:p>
          <a:p>
            <a:pPr algn="ctr"/>
            <a:r>
              <a:rPr lang="en-US" b="1">
                <a:ea typeface="ＭＳ Ｐゴシック" pitchFamily="-110" charset="-128"/>
              </a:rPr>
              <a:t>SIP</a:t>
            </a:r>
            <a:r>
              <a:rPr lang="en-US" sz="2000" b="1">
                <a:ea typeface="ＭＳ Ｐゴシック" pitchFamily="-110" charset="-128"/>
              </a:rPr>
              <a:t> </a:t>
            </a:r>
          </a:p>
          <a:p>
            <a:pPr algn="ctr"/>
            <a:r>
              <a:rPr lang="en-US" sz="1400" b="1">
                <a:ea typeface="ＭＳ Ｐゴシック" pitchFamily="-110" charset="-128"/>
              </a:rPr>
              <a:t>with RFC4103</a:t>
            </a:r>
          </a:p>
          <a:p>
            <a:pPr algn="ctr"/>
            <a:r>
              <a:rPr lang="en-US" sz="1400" b="1">
                <a:ea typeface="ＭＳ Ｐゴシック" pitchFamily="-110" charset="-128"/>
              </a:rPr>
              <a:t>for Real-time Text</a:t>
            </a:r>
          </a:p>
          <a:p>
            <a:pPr algn="ctr"/>
            <a:r>
              <a:rPr lang="en-US" sz="1400" b="1">
                <a:ea typeface="ＭＳ Ｐゴシック" pitchFamily="-110" charset="-128"/>
              </a:rPr>
              <a:t>video </a:t>
            </a:r>
          </a:p>
          <a:p>
            <a:pPr algn="ctr"/>
            <a:r>
              <a:rPr lang="en-US" sz="1400" b="1">
                <a:ea typeface="ＭＳ Ｐゴシック" pitchFamily="-110" charset="-128"/>
              </a:rPr>
              <a:t>and audio</a:t>
            </a:r>
          </a:p>
          <a:p>
            <a:pPr algn="ctr"/>
            <a:endParaRPr lang="en-US">
              <a:ea typeface="ＭＳ Ｐゴシック" pitchFamily="-110" charset="-128"/>
            </a:endParaRPr>
          </a:p>
        </p:txBody>
      </p:sp>
      <p:sp>
        <p:nvSpPr>
          <p:cNvPr id="33812" name="Rectangle 39"/>
          <p:cNvSpPr>
            <a:spLocks noChangeArrowheads="1"/>
          </p:cNvSpPr>
          <p:nvPr/>
        </p:nvSpPr>
        <p:spPr bwMode="auto">
          <a:xfrm>
            <a:off x="4767263" y="2654300"/>
            <a:ext cx="719137" cy="542925"/>
          </a:xfrm>
          <a:prstGeom prst="rect">
            <a:avLst/>
          </a:prstGeom>
          <a:solidFill>
            <a:srgbClr val="33CC33"/>
          </a:solidFill>
          <a:ln w="9525">
            <a:solidFill>
              <a:srgbClr val="000000"/>
            </a:solidFill>
            <a:miter lim="800000"/>
            <a:headEnd/>
            <a:tailEnd/>
          </a:ln>
        </p:spPr>
        <p:txBody>
          <a:bodyPr wrap="none" lIns="58522" tIns="29261" rIns="58522" bIns="29261" anchor="ctr"/>
          <a:lstStyle/>
          <a:p>
            <a:pPr algn="ctr"/>
            <a:r>
              <a:rPr lang="en-US" sz="1100" b="1">
                <a:latin typeface="Comic Sans MS" pitchFamily="66" charset="0"/>
                <a:ea typeface="ＭＳ Ｐゴシック" pitchFamily="-110" charset="-128"/>
              </a:rPr>
              <a:t>PSTN</a:t>
            </a:r>
          </a:p>
          <a:p>
            <a:pPr algn="ctr"/>
            <a:r>
              <a:rPr lang="en-US" sz="1100" b="1">
                <a:latin typeface="Comic Sans MS" pitchFamily="66" charset="0"/>
                <a:ea typeface="ＭＳ Ｐゴシック" pitchFamily="-110" charset="-128"/>
              </a:rPr>
              <a:t>To IP</a:t>
            </a:r>
          </a:p>
          <a:p>
            <a:pPr algn="ctr"/>
            <a:r>
              <a:rPr lang="en-US" sz="1100" b="1">
                <a:latin typeface="Comic Sans MS" pitchFamily="66" charset="0"/>
                <a:ea typeface="ＭＳ Ｐゴシック" pitchFamily="-110" charset="-128"/>
              </a:rPr>
              <a:t>Gateway</a:t>
            </a:r>
            <a:endParaRPr lang="en-US">
              <a:ea typeface="ＭＳ Ｐゴシック" pitchFamily="-110" charset="-128"/>
            </a:endParaRPr>
          </a:p>
        </p:txBody>
      </p:sp>
      <p:sp>
        <p:nvSpPr>
          <p:cNvPr id="33813" name="Rectangle 40"/>
          <p:cNvSpPr>
            <a:spLocks noChangeArrowheads="1"/>
          </p:cNvSpPr>
          <p:nvPr/>
        </p:nvSpPr>
        <p:spPr bwMode="auto">
          <a:xfrm>
            <a:off x="3048000" y="2825750"/>
            <a:ext cx="1371600" cy="490538"/>
          </a:xfrm>
          <a:prstGeom prst="rect">
            <a:avLst/>
          </a:prstGeom>
          <a:solidFill>
            <a:srgbClr val="66FF33"/>
          </a:solidFill>
          <a:ln w="9525">
            <a:solidFill>
              <a:srgbClr val="000000"/>
            </a:solidFill>
            <a:miter lim="800000"/>
            <a:headEnd/>
            <a:tailEnd/>
          </a:ln>
        </p:spPr>
        <p:txBody>
          <a:bodyPr lIns="58522" tIns="29261" rIns="58522" bIns="29261" anchor="ctr"/>
          <a:lstStyle/>
          <a:p>
            <a:pPr algn="ctr"/>
            <a:r>
              <a:rPr lang="en-US" sz="1000">
                <a:latin typeface="Comic Sans MS" pitchFamily="66" charset="0"/>
                <a:ea typeface="ＭＳ Ｐゴシック" pitchFamily="-110" charset="-128"/>
              </a:rPr>
              <a:t>GATEWAY</a:t>
            </a:r>
            <a:endParaRPr lang="en-US" sz="1000">
              <a:ea typeface="ＭＳ Ｐゴシック" pitchFamily="-110" charset="-128"/>
            </a:endParaRPr>
          </a:p>
        </p:txBody>
      </p:sp>
      <p:grpSp>
        <p:nvGrpSpPr>
          <p:cNvPr id="33814" name="Group 42"/>
          <p:cNvGrpSpPr>
            <a:grpSpLocks/>
          </p:cNvGrpSpPr>
          <p:nvPr/>
        </p:nvGrpSpPr>
        <p:grpSpPr bwMode="auto">
          <a:xfrm>
            <a:off x="2771775" y="5445125"/>
            <a:ext cx="584200" cy="542925"/>
            <a:chOff x="1056" y="1392"/>
            <a:chExt cx="576" cy="624"/>
          </a:xfrm>
        </p:grpSpPr>
        <p:pic>
          <p:nvPicPr>
            <p:cNvPr id="33845" name="Picture 43"/>
            <p:cNvPicPr>
              <a:picLocks noChangeAspect="1" noChangeArrowheads="1"/>
            </p:cNvPicPr>
            <p:nvPr/>
          </p:nvPicPr>
          <p:blipFill>
            <a:blip r:embed="rId7"/>
            <a:srcRect l="-10300" t="30769"/>
            <a:stretch>
              <a:fillRect/>
            </a:stretch>
          </p:blipFill>
          <p:spPr bwMode="auto">
            <a:xfrm>
              <a:off x="1056" y="1572"/>
              <a:ext cx="528" cy="444"/>
            </a:xfrm>
            <a:prstGeom prst="rect">
              <a:avLst/>
            </a:prstGeom>
            <a:noFill/>
            <a:ln w="9525">
              <a:noFill/>
              <a:miter lim="800000"/>
              <a:headEnd/>
              <a:tailEnd/>
            </a:ln>
          </p:spPr>
        </p:pic>
        <p:sp>
          <p:nvSpPr>
            <p:cNvPr id="33846" name="Rectangle 44"/>
            <p:cNvSpPr>
              <a:spLocks noChangeArrowheads="1"/>
            </p:cNvSpPr>
            <p:nvPr/>
          </p:nvSpPr>
          <p:spPr bwMode="auto">
            <a:xfrm rot="1069366">
              <a:off x="1392" y="1392"/>
              <a:ext cx="240" cy="240"/>
            </a:xfrm>
            <a:prstGeom prst="rect">
              <a:avLst/>
            </a:prstGeom>
            <a:solidFill>
              <a:srgbClr val="FFFFFF"/>
            </a:solidFill>
            <a:ln w="9525">
              <a:noFill/>
              <a:miter lim="800000"/>
              <a:headEnd/>
              <a:tailEnd/>
            </a:ln>
          </p:spPr>
          <p:txBody>
            <a:bodyPr anchor="ctr"/>
            <a:lstStyle/>
            <a:p>
              <a:pPr algn="ctr"/>
              <a:endParaRPr lang="sv-SE">
                <a:ea typeface="ＭＳ Ｐゴシック" pitchFamily="-110" charset="-128"/>
              </a:endParaRPr>
            </a:p>
          </p:txBody>
        </p:sp>
      </p:grpSp>
      <p:pic>
        <p:nvPicPr>
          <p:cNvPr id="33815" name="Picture 46" descr="TTYblah"/>
          <p:cNvPicPr>
            <a:picLocks noChangeAspect="1" noChangeArrowheads="1"/>
          </p:cNvPicPr>
          <p:nvPr/>
        </p:nvPicPr>
        <p:blipFill>
          <a:blip r:embed="rId4"/>
          <a:srcRect/>
          <a:stretch>
            <a:fillRect/>
          </a:stretch>
        </p:blipFill>
        <p:spPr bwMode="auto">
          <a:xfrm>
            <a:off x="2743200" y="4495800"/>
            <a:ext cx="582613" cy="419100"/>
          </a:xfrm>
          <a:prstGeom prst="rect">
            <a:avLst/>
          </a:prstGeom>
          <a:noFill/>
          <a:ln w="9525">
            <a:noFill/>
            <a:miter lim="800000"/>
            <a:headEnd/>
            <a:tailEnd/>
          </a:ln>
        </p:spPr>
      </p:pic>
      <p:sp>
        <p:nvSpPr>
          <p:cNvPr id="33816" name="Line 47"/>
          <p:cNvSpPr>
            <a:spLocks noChangeShapeType="1"/>
          </p:cNvSpPr>
          <p:nvPr/>
        </p:nvSpPr>
        <p:spPr bwMode="auto">
          <a:xfrm flipV="1">
            <a:off x="3162300" y="5380038"/>
            <a:ext cx="914400" cy="98425"/>
          </a:xfrm>
          <a:prstGeom prst="line">
            <a:avLst/>
          </a:prstGeom>
          <a:noFill/>
          <a:ln w="28575">
            <a:solidFill>
              <a:srgbClr val="FF0000"/>
            </a:solidFill>
            <a:prstDash val="dash"/>
            <a:round/>
            <a:headEnd/>
            <a:tailEnd/>
          </a:ln>
        </p:spPr>
        <p:txBody>
          <a:bodyPr/>
          <a:lstStyle/>
          <a:p>
            <a:endParaRPr lang="en-US"/>
          </a:p>
        </p:txBody>
      </p:sp>
      <p:sp>
        <p:nvSpPr>
          <p:cNvPr id="33817" name="Text Box 50"/>
          <p:cNvSpPr txBox="1">
            <a:spLocks noChangeArrowheads="1"/>
          </p:cNvSpPr>
          <p:nvPr/>
        </p:nvSpPr>
        <p:spPr bwMode="auto">
          <a:xfrm>
            <a:off x="6243638" y="5857875"/>
            <a:ext cx="1114425" cy="514350"/>
          </a:xfrm>
          <a:prstGeom prst="rect">
            <a:avLst/>
          </a:prstGeom>
          <a:noFill/>
          <a:ln w="9525">
            <a:noFill/>
            <a:miter lim="800000"/>
            <a:headEnd/>
            <a:tailEnd/>
          </a:ln>
        </p:spPr>
        <p:txBody>
          <a:bodyPr lIns="58522" tIns="29261" rIns="58522" bIns="29261">
            <a:spAutoFit/>
          </a:bodyPr>
          <a:lstStyle/>
          <a:p>
            <a:r>
              <a:rPr lang="en-US" sz="1000" b="1">
                <a:latin typeface="Comic Sans MS" pitchFamily="66" charset="0"/>
                <a:ea typeface="ＭＳ Ｐゴシック" pitchFamily="-110" charset="-128"/>
              </a:rPr>
              <a:t>Text, video and Voice </a:t>
            </a:r>
            <a:br>
              <a:rPr lang="en-US" sz="1000" b="1">
                <a:latin typeface="Comic Sans MS" pitchFamily="66" charset="0"/>
                <a:ea typeface="ＭＳ Ｐゴシック" pitchFamily="-110" charset="-128"/>
              </a:rPr>
            </a:br>
            <a:r>
              <a:rPr lang="en-US" sz="1000" b="1">
                <a:latin typeface="Comic Sans MS" pitchFamily="66" charset="0"/>
                <a:ea typeface="ＭＳ Ｐゴシック" pitchFamily="-110" charset="-128"/>
              </a:rPr>
              <a:t>VoIP Phone</a:t>
            </a:r>
            <a:endParaRPr lang="en-US">
              <a:ea typeface="ＭＳ Ｐゴシック" pitchFamily="-110" charset="-128"/>
            </a:endParaRPr>
          </a:p>
        </p:txBody>
      </p:sp>
      <p:sp>
        <p:nvSpPr>
          <p:cNvPr id="33818" name="Line 54"/>
          <p:cNvSpPr>
            <a:spLocks noChangeShapeType="1"/>
          </p:cNvSpPr>
          <p:nvPr/>
        </p:nvSpPr>
        <p:spPr bwMode="auto">
          <a:xfrm flipH="1" flipV="1">
            <a:off x="3657600" y="3352800"/>
            <a:ext cx="533400" cy="457200"/>
          </a:xfrm>
          <a:prstGeom prst="line">
            <a:avLst/>
          </a:prstGeom>
          <a:noFill/>
          <a:ln w="28575">
            <a:solidFill>
              <a:srgbClr val="FF0000"/>
            </a:solidFill>
            <a:prstDash val="dash"/>
            <a:round/>
            <a:headEnd/>
            <a:tailEnd/>
          </a:ln>
        </p:spPr>
        <p:txBody>
          <a:bodyPr/>
          <a:lstStyle/>
          <a:p>
            <a:endParaRPr lang="en-US"/>
          </a:p>
        </p:txBody>
      </p:sp>
      <p:pic>
        <p:nvPicPr>
          <p:cNvPr id="33819" name="Picture 62" descr="j0250653[1]"/>
          <p:cNvPicPr>
            <a:picLocks noChangeAspect="1" noChangeArrowheads="1"/>
          </p:cNvPicPr>
          <p:nvPr/>
        </p:nvPicPr>
        <p:blipFill>
          <a:blip r:embed="rId8"/>
          <a:srcRect/>
          <a:stretch>
            <a:fillRect/>
          </a:stretch>
        </p:blipFill>
        <p:spPr bwMode="auto">
          <a:xfrm>
            <a:off x="3706813" y="5589588"/>
            <a:ext cx="504825" cy="530225"/>
          </a:xfrm>
          <a:prstGeom prst="rect">
            <a:avLst/>
          </a:prstGeom>
          <a:noFill/>
          <a:ln w="9525">
            <a:noFill/>
            <a:miter lim="800000"/>
            <a:headEnd/>
            <a:tailEnd/>
          </a:ln>
        </p:spPr>
      </p:pic>
      <p:sp>
        <p:nvSpPr>
          <p:cNvPr id="33820" name="Text Box 67"/>
          <p:cNvSpPr txBox="1">
            <a:spLocks noChangeArrowheads="1"/>
          </p:cNvSpPr>
          <p:nvPr/>
        </p:nvSpPr>
        <p:spPr bwMode="auto">
          <a:xfrm>
            <a:off x="6858000" y="3810000"/>
            <a:ext cx="1781175" cy="666750"/>
          </a:xfrm>
          <a:prstGeom prst="rect">
            <a:avLst/>
          </a:prstGeom>
          <a:noFill/>
          <a:ln w="9525">
            <a:noFill/>
            <a:miter lim="800000"/>
            <a:headEnd/>
            <a:tailEnd/>
          </a:ln>
        </p:spPr>
        <p:txBody>
          <a:bodyPr lIns="58522" tIns="29261" rIns="58522" bIns="29261">
            <a:spAutoFit/>
          </a:bodyPr>
          <a:lstStyle/>
          <a:p>
            <a:r>
              <a:rPr lang="en-US" sz="1000" b="1">
                <a:latin typeface="Comic Sans MS" pitchFamily="66" charset="0"/>
                <a:ea typeface="ＭＳ Ｐゴシック" pitchFamily="-110" charset="-128"/>
              </a:rPr>
              <a:t>Computer, PDA, </a:t>
            </a:r>
            <a:br>
              <a:rPr lang="en-US" sz="1000" b="1">
                <a:latin typeface="Comic Sans MS" pitchFamily="66" charset="0"/>
                <a:ea typeface="ＭＳ Ｐゴシック" pitchFamily="-110" charset="-128"/>
              </a:rPr>
            </a:br>
            <a:r>
              <a:rPr lang="en-US" sz="1000" b="1">
                <a:latin typeface="Comic Sans MS" pitchFamily="66" charset="0"/>
                <a:ea typeface="ＭＳ Ｐゴシック" pitchFamily="-110" charset="-128"/>
              </a:rPr>
              <a:t>other Text device </a:t>
            </a:r>
            <a:br>
              <a:rPr lang="en-US" sz="1000" b="1">
                <a:latin typeface="Comic Sans MS" pitchFamily="66" charset="0"/>
                <a:ea typeface="ＭＳ Ｐゴシック" pitchFamily="-110" charset="-128"/>
              </a:rPr>
            </a:br>
            <a:r>
              <a:rPr lang="en-US" sz="1000" b="1">
                <a:latin typeface="Comic Sans MS" pitchFamily="66" charset="0"/>
                <a:ea typeface="ＭＳ Ｐゴシック" pitchFamily="-110" charset="-128"/>
              </a:rPr>
              <a:t>with Textphone capability</a:t>
            </a:r>
            <a:br>
              <a:rPr lang="en-US" sz="1000" b="1">
                <a:latin typeface="Comic Sans MS" pitchFamily="66" charset="0"/>
                <a:ea typeface="ＭＳ Ｐゴシック" pitchFamily="-110" charset="-128"/>
              </a:rPr>
            </a:br>
            <a:r>
              <a:rPr lang="en-US" sz="1000" b="1">
                <a:latin typeface="Comic Sans MS" pitchFamily="66" charset="0"/>
                <a:ea typeface="ＭＳ Ｐゴシック" pitchFamily="-110" charset="-128"/>
              </a:rPr>
              <a:t>(directly or indirectly)</a:t>
            </a:r>
            <a:endParaRPr lang="en-US">
              <a:ea typeface="ＭＳ Ｐゴシック" pitchFamily="-110" charset="-128"/>
            </a:endParaRPr>
          </a:p>
        </p:txBody>
      </p:sp>
      <p:sp>
        <p:nvSpPr>
          <p:cNvPr id="33821" name="Text Box 77"/>
          <p:cNvSpPr txBox="1">
            <a:spLocks noChangeArrowheads="1"/>
          </p:cNvSpPr>
          <p:nvPr/>
        </p:nvSpPr>
        <p:spPr bwMode="auto">
          <a:xfrm>
            <a:off x="5715000" y="1600200"/>
            <a:ext cx="838200" cy="228600"/>
          </a:xfrm>
          <a:prstGeom prst="rect">
            <a:avLst/>
          </a:prstGeom>
          <a:noFill/>
          <a:ln w="9525">
            <a:noFill/>
            <a:miter lim="800000"/>
            <a:headEnd/>
            <a:tailEnd/>
          </a:ln>
        </p:spPr>
        <p:txBody>
          <a:bodyPr lIns="58522" tIns="29261" rIns="58522" bIns="29261"/>
          <a:lstStyle/>
          <a:p>
            <a:r>
              <a:rPr lang="en-US" sz="1000" b="1">
                <a:latin typeface="Comic Sans MS" pitchFamily="66" charset="0"/>
                <a:ea typeface="ＭＳ Ｐゴシック" pitchFamily="-110" charset="-128"/>
              </a:rPr>
              <a:t>Mobile phone</a:t>
            </a:r>
            <a:endParaRPr lang="en-US">
              <a:ea typeface="ＭＳ Ｐゴシック" pitchFamily="-110" charset="-128"/>
            </a:endParaRPr>
          </a:p>
        </p:txBody>
      </p:sp>
      <p:sp>
        <p:nvSpPr>
          <p:cNvPr id="33822" name="Text Box 78"/>
          <p:cNvSpPr txBox="1">
            <a:spLocks noChangeArrowheads="1"/>
          </p:cNvSpPr>
          <p:nvPr/>
        </p:nvSpPr>
        <p:spPr bwMode="auto">
          <a:xfrm>
            <a:off x="1692275" y="4652963"/>
            <a:ext cx="1012825" cy="209550"/>
          </a:xfrm>
          <a:prstGeom prst="rect">
            <a:avLst/>
          </a:prstGeom>
          <a:noFill/>
          <a:ln w="9525">
            <a:noFill/>
            <a:miter lim="800000"/>
            <a:headEnd/>
            <a:tailEnd/>
          </a:ln>
        </p:spPr>
        <p:txBody>
          <a:bodyPr wrap="none" lIns="58522" tIns="29261" rIns="58522" bIns="29261">
            <a:spAutoFit/>
          </a:bodyPr>
          <a:lstStyle/>
          <a:p>
            <a:r>
              <a:rPr lang="en-US" sz="1000" b="1">
                <a:latin typeface="Comic Sans MS" pitchFamily="66" charset="0"/>
                <a:ea typeface="ＭＳ Ｐゴシック" pitchFamily="-110" charset="-128"/>
              </a:rPr>
              <a:t>IP text device</a:t>
            </a:r>
            <a:endParaRPr lang="en-US">
              <a:ea typeface="ＭＳ Ｐゴシック" pitchFamily="-110" charset="-128"/>
            </a:endParaRPr>
          </a:p>
        </p:txBody>
      </p:sp>
      <p:sp>
        <p:nvSpPr>
          <p:cNvPr id="33823" name="Rectangle 3"/>
          <p:cNvSpPr>
            <a:spLocks noGrp="1" noChangeArrowheads="1"/>
          </p:cNvSpPr>
          <p:nvPr>
            <p:ph type="body" idx="4294967295"/>
          </p:nvPr>
        </p:nvSpPr>
        <p:spPr bwMode="auto">
          <a:xfrm>
            <a:off x="6804025" y="2379663"/>
            <a:ext cx="1822450" cy="762000"/>
          </a:xfrm>
          <a:prstGeom prst="rect">
            <a:avLst/>
          </a:prstGeom>
          <a:noFill/>
          <a:ln>
            <a:miter lim="800000"/>
            <a:headEnd/>
            <a:tailEnd/>
          </a:ln>
        </p:spPr>
        <p:txBody>
          <a:bodyPr lIns="18000" tIns="10800" rIns="18000" bIns="10800"/>
          <a:lstStyle/>
          <a:p>
            <a:pPr algn="ctr" eaLnBrk="1" hangingPunct="1">
              <a:lnSpc>
                <a:spcPct val="80000"/>
              </a:lnSpc>
              <a:buFontTx/>
              <a:buNone/>
            </a:pPr>
            <a:r>
              <a:rPr lang="sv-SE" sz="1800" b="1" smtClean="0"/>
              <a:t>Analog telephone network</a:t>
            </a:r>
          </a:p>
        </p:txBody>
      </p:sp>
      <p:pic>
        <p:nvPicPr>
          <p:cNvPr id="33824" name="Picture 62" descr="j0250653[1]"/>
          <p:cNvPicPr>
            <a:picLocks noChangeAspect="1" noChangeArrowheads="1"/>
          </p:cNvPicPr>
          <p:nvPr/>
        </p:nvPicPr>
        <p:blipFill>
          <a:blip r:embed="rId8"/>
          <a:srcRect/>
          <a:stretch>
            <a:fillRect/>
          </a:stretch>
        </p:blipFill>
        <p:spPr bwMode="auto">
          <a:xfrm>
            <a:off x="6248400" y="1143000"/>
            <a:ext cx="504825" cy="530225"/>
          </a:xfrm>
          <a:prstGeom prst="rect">
            <a:avLst/>
          </a:prstGeom>
          <a:noFill/>
          <a:ln w="9525">
            <a:noFill/>
            <a:miter lim="800000"/>
            <a:headEnd/>
            <a:tailEnd/>
          </a:ln>
        </p:spPr>
      </p:pic>
      <p:sp>
        <p:nvSpPr>
          <p:cNvPr id="33825" name="Rectangle 3"/>
          <p:cNvSpPr>
            <a:spLocks noChangeArrowheads="1"/>
          </p:cNvSpPr>
          <p:nvPr/>
        </p:nvSpPr>
        <p:spPr bwMode="auto">
          <a:xfrm>
            <a:off x="714375" y="1928813"/>
            <a:ext cx="1647825" cy="1652587"/>
          </a:xfrm>
          <a:prstGeom prst="rect">
            <a:avLst/>
          </a:prstGeom>
          <a:noFill/>
          <a:ln w="9525">
            <a:noFill/>
            <a:miter lim="800000"/>
            <a:headEnd/>
            <a:tailEnd/>
          </a:ln>
        </p:spPr>
        <p:txBody>
          <a:bodyPr/>
          <a:lstStyle/>
          <a:p>
            <a:pPr marL="342900" indent="-342900">
              <a:lnSpc>
                <a:spcPct val="80000"/>
              </a:lnSpc>
              <a:spcBef>
                <a:spcPct val="20000"/>
              </a:spcBef>
            </a:pPr>
            <a:r>
              <a:rPr lang="sv-SE" sz="2400" b="1">
                <a:ea typeface="ＭＳ Ｐゴシック" pitchFamily="-110" charset="-128"/>
              </a:rPr>
              <a:t>Other  </a:t>
            </a:r>
          </a:p>
          <a:p>
            <a:pPr marL="342900" indent="-342900">
              <a:lnSpc>
                <a:spcPct val="80000"/>
              </a:lnSpc>
              <a:spcBef>
                <a:spcPct val="20000"/>
              </a:spcBef>
            </a:pPr>
            <a:r>
              <a:rPr lang="sv-SE" sz="2400" b="1">
                <a:ea typeface="ＭＳ Ｐゴシック" pitchFamily="-110" charset="-128"/>
              </a:rPr>
              <a:t>Networks</a:t>
            </a:r>
          </a:p>
          <a:p>
            <a:pPr marL="342900" indent="-342900">
              <a:lnSpc>
                <a:spcPct val="80000"/>
              </a:lnSpc>
              <a:spcBef>
                <a:spcPct val="20000"/>
              </a:spcBef>
            </a:pPr>
            <a:r>
              <a:rPr lang="sv-SE" sz="1700">
                <a:ea typeface="ＭＳ Ｐゴシック" pitchFamily="-110" charset="-128"/>
              </a:rPr>
              <a:t>( closed systems, other standards)</a:t>
            </a:r>
          </a:p>
        </p:txBody>
      </p:sp>
      <p:sp>
        <p:nvSpPr>
          <p:cNvPr id="33826" name="Rectangle 3"/>
          <p:cNvSpPr>
            <a:spLocks noChangeArrowheads="1"/>
          </p:cNvSpPr>
          <p:nvPr/>
        </p:nvSpPr>
        <p:spPr bwMode="auto">
          <a:xfrm>
            <a:off x="539750" y="5084763"/>
            <a:ext cx="1828800" cy="534987"/>
          </a:xfrm>
          <a:prstGeom prst="rect">
            <a:avLst/>
          </a:prstGeom>
          <a:noFill/>
          <a:ln w="9525">
            <a:noFill/>
            <a:miter lim="800000"/>
            <a:headEnd/>
            <a:tailEnd/>
          </a:ln>
        </p:spPr>
        <p:txBody>
          <a:bodyPr/>
          <a:lstStyle/>
          <a:p>
            <a:pPr marL="342900" indent="-342900">
              <a:lnSpc>
                <a:spcPct val="80000"/>
              </a:lnSpc>
              <a:spcBef>
                <a:spcPct val="20000"/>
              </a:spcBef>
            </a:pPr>
            <a:r>
              <a:rPr lang="sv-SE" sz="2400" b="1">
                <a:ea typeface="ＭＳ Ｐゴシック" pitchFamily="-110" charset="-128"/>
              </a:rPr>
              <a:t>IP network</a:t>
            </a:r>
          </a:p>
        </p:txBody>
      </p:sp>
      <p:sp>
        <p:nvSpPr>
          <p:cNvPr id="33827" name="Text Box 32"/>
          <p:cNvSpPr txBox="1">
            <a:spLocks noChangeArrowheads="1"/>
          </p:cNvSpPr>
          <p:nvPr/>
        </p:nvSpPr>
        <p:spPr bwMode="auto">
          <a:xfrm>
            <a:off x="2057400" y="4114800"/>
            <a:ext cx="1519238" cy="361950"/>
          </a:xfrm>
          <a:prstGeom prst="rect">
            <a:avLst/>
          </a:prstGeom>
          <a:noFill/>
          <a:ln w="9525">
            <a:noFill/>
            <a:miter lim="800000"/>
            <a:headEnd/>
            <a:tailEnd/>
          </a:ln>
        </p:spPr>
        <p:txBody>
          <a:bodyPr wrap="none" lIns="58522" tIns="29261" rIns="58522" bIns="29261">
            <a:spAutoFit/>
          </a:bodyPr>
          <a:lstStyle/>
          <a:p>
            <a:r>
              <a:rPr lang="en-US" sz="1000" b="1">
                <a:latin typeface="Comic Sans MS" pitchFamily="66" charset="0"/>
                <a:ea typeface="ＭＳ Ｐゴシック" pitchFamily="-110" charset="-128"/>
              </a:rPr>
              <a:t>  Personal Computers</a:t>
            </a:r>
          </a:p>
          <a:p>
            <a:r>
              <a:rPr lang="en-US" sz="1000" b="1">
                <a:latin typeface="Comic Sans MS" pitchFamily="66" charset="0"/>
                <a:ea typeface="ＭＳ Ｐゴシック" pitchFamily="-110" charset="-128"/>
              </a:rPr>
              <a:t>(text, voice and video)</a:t>
            </a:r>
            <a:endParaRPr lang="en-US">
              <a:ea typeface="ＭＳ Ｐゴシック" pitchFamily="-110" charset="-128"/>
            </a:endParaRPr>
          </a:p>
        </p:txBody>
      </p:sp>
      <p:sp>
        <p:nvSpPr>
          <p:cNvPr id="33828" name="Text Box 32"/>
          <p:cNvSpPr txBox="1">
            <a:spLocks noChangeArrowheads="1"/>
          </p:cNvSpPr>
          <p:nvPr/>
        </p:nvSpPr>
        <p:spPr bwMode="auto">
          <a:xfrm>
            <a:off x="3549650" y="6021388"/>
            <a:ext cx="1885950" cy="209550"/>
          </a:xfrm>
          <a:prstGeom prst="rect">
            <a:avLst/>
          </a:prstGeom>
          <a:noFill/>
          <a:ln w="9525">
            <a:noFill/>
            <a:miter lim="800000"/>
            <a:headEnd/>
            <a:tailEnd/>
          </a:ln>
        </p:spPr>
        <p:txBody>
          <a:bodyPr wrap="none" lIns="58522" tIns="29261" rIns="58522" bIns="29261">
            <a:spAutoFit/>
          </a:bodyPr>
          <a:lstStyle/>
          <a:p>
            <a:r>
              <a:rPr lang="en-US" sz="1000" b="1">
                <a:latin typeface="Comic Sans MS" pitchFamily="66" charset="0"/>
                <a:ea typeface="ＭＳ Ｐゴシック" pitchFamily="-110" charset="-128"/>
              </a:rPr>
              <a:t>VoIP Mobile phone with RTT</a:t>
            </a:r>
            <a:endParaRPr lang="en-US">
              <a:ea typeface="ＭＳ Ｐゴシック" pitchFamily="-110" charset="-128"/>
            </a:endParaRPr>
          </a:p>
        </p:txBody>
      </p:sp>
      <p:sp>
        <p:nvSpPr>
          <p:cNvPr id="33829" name="Text Box 32"/>
          <p:cNvSpPr txBox="1">
            <a:spLocks noChangeArrowheads="1"/>
          </p:cNvSpPr>
          <p:nvPr/>
        </p:nvSpPr>
        <p:spPr bwMode="auto">
          <a:xfrm>
            <a:off x="2220913" y="2376488"/>
            <a:ext cx="668337" cy="361950"/>
          </a:xfrm>
          <a:prstGeom prst="rect">
            <a:avLst/>
          </a:prstGeom>
          <a:noFill/>
          <a:ln w="9525">
            <a:noFill/>
            <a:miter lim="800000"/>
            <a:headEnd/>
            <a:tailEnd/>
          </a:ln>
        </p:spPr>
        <p:txBody>
          <a:bodyPr wrap="none" lIns="58522" tIns="29261" rIns="58522" bIns="29261">
            <a:spAutoFit/>
          </a:bodyPr>
          <a:lstStyle/>
          <a:p>
            <a:r>
              <a:rPr lang="en-US" sz="1000" b="1">
                <a:latin typeface="Comic Sans MS" pitchFamily="66" charset="0"/>
                <a:ea typeface="ＭＳ Ｐゴシック" pitchFamily="-110" charset="-128"/>
              </a:rPr>
              <a:t>Other</a:t>
            </a:r>
          </a:p>
          <a:p>
            <a:r>
              <a:rPr lang="en-US" sz="1000" b="1">
                <a:latin typeface="Comic Sans MS" pitchFamily="66" charset="0"/>
                <a:ea typeface="ＭＳ Ｐゴシック" pitchFamily="-110" charset="-128"/>
              </a:rPr>
              <a:t>Protocols</a:t>
            </a:r>
            <a:endParaRPr lang="en-US">
              <a:ea typeface="ＭＳ Ｐゴシック" pitchFamily="-110" charset="-128"/>
            </a:endParaRPr>
          </a:p>
        </p:txBody>
      </p:sp>
      <p:sp>
        <p:nvSpPr>
          <p:cNvPr id="33830" name="Line 47"/>
          <p:cNvSpPr>
            <a:spLocks noChangeShapeType="1"/>
          </p:cNvSpPr>
          <p:nvPr/>
        </p:nvSpPr>
        <p:spPr bwMode="auto">
          <a:xfrm flipV="1">
            <a:off x="3276600" y="4648200"/>
            <a:ext cx="533400" cy="98425"/>
          </a:xfrm>
          <a:prstGeom prst="line">
            <a:avLst/>
          </a:prstGeom>
          <a:noFill/>
          <a:ln w="28575">
            <a:solidFill>
              <a:srgbClr val="FF0000"/>
            </a:solidFill>
            <a:prstDash val="dash"/>
            <a:round/>
            <a:headEnd/>
            <a:tailEnd/>
          </a:ln>
        </p:spPr>
        <p:txBody>
          <a:bodyPr/>
          <a:lstStyle/>
          <a:p>
            <a:endParaRPr lang="en-US"/>
          </a:p>
        </p:txBody>
      </p:sp>
      <p:sp>
        <p:nvSpPr>
          <p:cNvPr id="33831" name="Line 47"/>
          <p:cNvSpPr>
            <a:spLocks noChangeShapeType="1"/>
          </p:cNvSpPr>
          <p:nvPr/>
        </p:nvSpPr>
        <p:spPr bwMode="auto">
          <a:xfrm>
            <a:off x="3352800" y="4038600"/>
            <a:ext cx="685800" cy="152400"/>
          </a:xfrm>
          <a:prstGeom prst="line">
            <a:avLst/>
          </a:prstGeom>
          <a:noFill/>
          <a:ln w="28575">
            <a:solidFill>
              <a:srgbClr val="FF0000"/>
            </a:solidFill>
            <a:prstDash val="dash"/>
            <a:round/>
            <a:headEnd/>
            <a:tailEnd/>
          </a:ln>
        </p:spPr>
        <p:txBody>
          <a:bodyPr/>
          <a:lstStyle/>
          <a:p>
            <a:endParaRPr lang="en-US"/>
          </a:p>
        </p:txBody>
      </p:sp>
      <p:sp>
        <p:nvSpPr>
          <p:cNvPr id="33832" name="Line 47"/>
          <p:cNvSpPr>
            <a:spLocks noChangeShapeType="1"/>
          </p:cNvSpPr>
          <p:nvPr/>
        </p:nvSpPr>
        <p:spPr bwMode="auto">
          <a:xfrm>
            <a:off x="5410200" y="5737225"/>
            <a:ext cx="152400" cy="358775"/>
          </a:xfrm>
          <a:prstGeom prst="line">
            <a:avLst/>
          </a:prstGeom>
          <a:noFill/>
          <a:ln w="28575">
            <a:solidFill>
              <a:srgbClr val="FF0000"/>
            </a:solidFill>
            <a:prstDash val="dash"/>
            <a:round/>
            <a:headEnd/>
            <a:tailEnd/>
          </a:ln>
        </p:spPr>
        <p:txBody>
          <a:bodyPr/>
          <a:lstStyle/>
          <a:p>
            <a:endParaRPr lang="en-US"/>
          </a:p>
        </p:txBody>
      </p:sp>
      <p:sp>
        <p:nvSpPr>
          <p:cNvPr id="33833" name="Text Box 176"/>
          <p:cNvSpPr txBox="1">
            <a:spLocks noChangeArrowheads="1"/>
          </p:cNvSpPr>
          <p:nvPr/>
        </p:nvSpPr>
        <p:spPr bwMode="auto">
          <a:xfrm>
            <a:off x="822325" y="188913"/>
            <a:ext cx="6873875" cy="366712"/>
          </a:xfrm>
          <a:prstGeom prst="rect">
            <a:avLst/>
          </a:prstGeom>
          <a:noFill/>
          <a:ln w="19050">
            <a:noFill/>
            <a:miter lim="800000"/>
            <a:headEnd/>
            <a:tailEnd/>
          </a:ln>
        </p:spPr>
        <p:txBody>
          <a:bodyPr>
            <a:spAutoFit/>
          </a:bodyPr>
          <a:lstStyle/>
          <a:p>
            <a:pPr algn="ctr"/>
            <a:endParaRPr lang="sv-SE">
              <a:ea typeface="ＭＳ Ｐゴシック" pitchFamily="-110" charset="-128"/>
            </a:endParaRPr>
          </a:p>
        </p:txBody>
      </p:sp>
      <p:sp>
        <p:nvSpPr>
          <p:cNvPr id="7211" name="Text Box 177"/>
          <p:cNvSpPr txBox="1">
            <a:spLocks noChangeArrowheads="1"/>
          </p:cNvSpPr>
          <p:nvPr/>
        </p:nvSpPr>
        <p:spPr bwMode="auto">
          <a:xfrm>
            <a:off x="2714625" y="357188"/>
            <a:ext cx="5791200" cy="830262"/>
          </a:xfrm>
          <a:prstGeom prst="rect">
            <a:avLst/>
          </a:prstGeom>
          <a:noFill/>
          <a:ln w="19050">
            <a:noFill/>
            <a:miter lim="800000"/>
            <a:headEnd/>
            <a:tailEnd/>
          </a:ln>
        </p:spPr>
        <p:txBody>
          <a:bodyPr>
            <a:spAutoFit/>
          </a:bodyPr>
          <a:lstStyle/>
          <a:p>
            <a:pPr algn="r">
              <a:spcBef>
                <a:spcPct val="50000"/>
              </a:spcBef>
              <a:defRPr/>
            </a:pPr>
            <a:r>
              <a:rPr lang="sv-SE" sz="2400" b="1" i="1" dirty="0">
                <a:solidFill>
                  <a:srgbClr val="C00020"/>
                </a:solidFill>
                <a:latin typeface="Verdana" pitchFamily="34" charset="0"/>
                <a:ea typeface="+mj-ea"/>
                <a:cs typeface="+mj-cs"/>
              </a:rPr>
              <a:t>Total </a:t>
            </a:r>
            <a:r>
              <a:rPr lang="sv-SE" sz="2400" b="1" i="1" dirty="0" err="1">
                <a:solidFill>
                  <a:srgbClr val="C00020"/>
                </a:solidFill>
                <a:latin typeface="Verdana" pitchFamily="34" charset="0"/>
                <a:ea typeface="+mj-ea"/>
                <a:cs typeface="+mj-cs"/>
              </a:rPr>
              <a:t>Conversation</a:t>
            </a:r>
            <a:r>
              <a:rPr lang="sv-SE" sz="2400" b="1" i="1" dirty="0">
                <a:solidFill>
                  <a:srgbClr val="C00020"/>
                </a:solidFill>
                <a:latin typeface="Verdana" pitchFamily="34" charset="0"/>
                <a:ea typeface="+mj-ea"/>
                <a:cs typeface="+mj-cs"/>
              </a:rPr>
              <a:t/>
            </a:r>
            <a:br>
              <a:rPr lang="sv-SE" sz="2400" b="1" i="1" dirty="0">
                <a:solidFill>
                  <a:srgbClr val="C00020"/>
                </a:solidFill>
                <a:latin typeface="Verdana" pitchFamily="34" charset="0"/>
                <a:ea typeface="+mj-ea"/>
                <a:cs typeface="+mj-cs"/>
              </a:rPr>
            </a:br>
            <a:r>
              <a:rPr lang="sv-SE" sz="2400" b="1" i="1" dirty="0">
                <a:solidFill>
                  <a:srgbClr val="C00020"/>
                </a:solidFill>
                <a:latin typeface="Verdana" pitchFamily="34" charset="0"/>
                <a:ea typeface="+mj-ea"/>
                <a:cs typeface="+mj-cs"/>
              </a:rPr>
              <a:t> </a:t>
            </a:r>
            <a:r>
              <a:rPr lang="sv-SE" sz="2400" b="1" i="1" dirty="0" err="1">
                <a:solidFill>
                  <a:srgbClr val="C00020"/>
                </a:solidFill>
                <a:latin typeface="Verdana" pitchFamily="34" charset="0"/>
                <a:ea typeface="+mj-ea"/>
                <a:cs typeface="+mj-cs"/>
              </a:rPr>
              <a:t>Interoperability</a:t>
            </a:r>
            <a:r>
              <a:rPr lang="sv-SE" sz="2400" b="1" i="1" dirty="0">
                <a:solidFill>
                  <a:srgbClr val="C00020"/>
                </a:solidFill>
                <a:latin typeface="Verdana" pitchFamily="34" charset="0"/>
                <a:ea typeface="+mj-ea"/>
                <a:cs typeface="+mj-cs"/>
              </a:rPr>
              <a:t> by standards</a:t>
            </a:r>
          </a:p>
        </p:txBody>
      </p:sp>
      <p:sp>
        <p:nvSpPr>
          <p:cNvPr id="33835" name="Line 54"/>
          <p:cNvSpPr>
            <a:spLocks noChangeShapeType="1"/>
          </p:cNvSpPr>
          <p:nvPr/>
        </p:nvSpPr>
        <p:spPr bwMode="auto">
          <a:xfrm flipH="1" flipV="1">
            <a:off x="3886200" y="2133600"/>
            <a:ext cx="1066800" cy="0"/>
          </a:xfrm>
          <a:prstGeom prst="line">
            <a:avLst/>
          </a:prstGeom>
          <a:noFill/>
          <a:ln w="28575">
            <a:solidFill>
              <a:srgbClr val="FF0000"/>
            </a:solidFill>
            <a:prstDash val="dash"/>
            <a:round/>
            <a:headEnd/>
            <a:tailEnd/>
          </a:ln>
        </p:spPr>
        <p:txBody>
          <a:bodyPr/>
          <a:lstStyle/>
          <a:p>
            <a:endParaRPr lang="en-US"/>
          </a:p>
        </p:txBody>
      </p:sp>
      <p:sp>
        <p:nvSpPr>
          <p:cNvPr id="33836" name="Rectangle 40"/>
          <p:cNvSpPr>
            <a:spLocks noChangeArrowheads="1"/>
          </p:cNvSpPr>
          <p:nvPr/>
        </p:nvSpPr>
        <p:spPr bwMode="auto">
          <a:xfrm>
            <a:off x="3276600" y="1905000"/>
            <a:ext cx="863600" cy="490538"/>
          </a:xfrm>
          <a:prstGeom prst="rect">
            <a:avLst/>
          </a:prstGeom>
          <a:solidFill>
            <a:srgbClr val="C0C0C0"/>
          </a:solidFill>
          <a:ln w="25400">
            <a:solidFill>
              <a:srgbClr val="000000"/>
            </a:solidFill>
            <a:prstDash val="dash"/>
            <a:miter lim="800000"/>
            <a:headEnd/>
            <a:tailEnd/>
          </a:ln>
        </p:spPr>
        <p:txBody>
          <a:bodyPr lIns="58522" tIns="29261" rIns="58522" bIns="29261" anchor="ctr"/>
          <a:lstStyle/>
          <a:p>
            <a:pPr algn="ctr"/>
            <a:r>
              <a:rPr lang="en-US" sz="1000">
                <a:latin typeface="Comic Sans MS" pitchFamily="66" charset="0"/>
                <a:ea typeface="ＭＳ Ｐゴシック" pitchFamily="-110" charset="-128"/>
              </a:rPr>
              <a:t>GATEWAY</a:t>
            </a:r>
            <a:endParaRPr lang="en-US" sz="1000">
              <a:ea typeface="ＭＳ Ｐゴシック" pitchFamily="-110" charset="-128"/>
            </a:endParaRPr>
          </a:p>
        </p:txBody>
      </p:sp>
      <p:sp>
        <p:nvSpPr>
          <p:cNvPr id="33837" name="Line 10"/>
          <p:cNvSpPr>
            <a:spLocks noChangeShapeType="1"/>
          </p:cNvSpPr>
          <p:nvPr/>
        </p:nvSpPr>
        <p:spPr bwMode="auto">
          <a:xfrm>
            <a:off x="2743200" y="2133600"/>
            <a:ext cx="533400" cy="0"/>
          </a:xfrm>
          <a:prstGeom prst="line">
            <a:avLst/>
          </a:prstGeom>
          <a:noFill/>
          <a:ln w="57150" cmpd="thinThick">
            <a:solidFill>
              <a:srgbClr val="339966"/>
            </a:solidFill>
            <a:round/>
            <a:headEnd/>
            <a:tailEnd/>
          </a:ln>
        </p:spPr>
        <p:txBody>
          <a:bodyPr/>
          <a:lstStyle/>
          <a:p>
            <a:endParaRPr lang="en-US"/>
          </a:p>
        </p:txBody>
      </p:sp>
      <p:sp>
        <p:nvSpPr>
          <p:cNvPr id="33838" name="Rectangle 28"/>
          <p:cNvSpPr>
            <a:spLocks noChangeArrowheads="1"/>
          </p:cNvSpPr>
          <p:nvPr/>
        </p:nvSpPr>
        <p:spPr bwMode="auto">
          <a:xfrm>
            <a:off x="4648200" y="1524000"/>
            <a:ext cx="869950" cy="1128713"/>
          </a:xfrm>
          <a:prstGeom prst="rect">
            <a:avLst/>
          </a:prstGeom>
          <a:solidFill>
            <a:srgbClr val="A5FD99"/>
          </a:solidFill>
          <a:ln w="9525">
            <a:solidFill>
              <a:srgbClr val="000000"/>
            </a:solidFill>
            <a:miter lim="800000"/>
            <a:headEnd/>
            <a:tailEnd/>
          </a:ln>
        </p:spPr>
        <p:txBody>
          <a:bodyPr wrap="none" lIns="58522" tIns="29261" rIns="58522" bIns="29261" anchor="ctr"/>
          <a:lstStyle/>
          <a:p>
            <a:pPr algn="ctr"/>
            <a:endParaRPr lang="en-US" sz="1100" b="1">
              <a:latin typeface="Comic Sans MS" pitchFamily="66" charset="0"/>
              <a:ea typeface="ＭＳ Ｐゴシック" pitchFamily="-110" charset="-128"/>
            </a:endParaRPr>
          </a:p>
          <a:p>
            <a:pPr algn="ctr"/>
            <a:endParaRPr lang="en-US" sz="1100" b="1">
              <a:latin typeface="Comic Sans MS" pitchFamily="66" charset="0"/>
              <a:ea typeface="ＭＳ Ｐゴシック" pitchFamily="-110" charset="-128"/>
            </a:endParaRPr>
          </a:p>
          <a:p>
            <a:pPr algn="ctr"/>
            <a:r>
              <a:rPr lang="en-US" sz="1100" b="1">
                <a:latin typeface="Comic Sans MS" pitchFamily="66" charset="0"/>
                <a:ea typeface="ＭＳ Ｐゴシック" pitchFamily="-110" charset="-128"/>
              </a:rPr>
              <a:t>PSTN</a:t>
            </a:r>
            <a:endParaRPr lang="en-US">
              <a:ea typeface="ＭＳ Ｐゴシック" pitchFamily="-110" charset="-128"/>
            </a:endParaRPr>
          </a:p>
        </p:txBody>
      </p:sp>
      <p:pic>
        <p:nvPicPr>
          <p:cNvPr id="33839" name="Picture 20" descr="j0195384"/>
          <p:cNvPicPr>
            <a:picLocks noChangeAspect="1" noChangeArrowheads="1"/>
          </p:cNvPicPr>
          <p:nvPr/>
        </p:nvPicPr>
        <p:blipFill>
          <a:blip r:embed="rId5"/>
          <a:srcRect/>
          <a:stretch>
            <a:fillRect/>
          </a:stretch>
        </p:blipFill>
        <p:spPr bwMode="auto">
          <a:xfrm flipH="1">
            <a:off x="2057400" y="1676400"/>
            <a:ext cx="525463" cy="461963"/>
          </a:xfrm>
          <a:prstGeom prst="rect">
            <a:avLst/>
          </a:prstGeom>
          <a:noFill/>
          <a:ln w="9525">
            <a:noFill/>
            <a:miter lim="800000"/>
            <a:headEnd/>
            <a:tailEnd/>
          </a:ln>
        </p:spPr>
      </p:pic>
      <p:pic>
        <p:nvPicPr>
          <p:cNvPr id="33840" name="Picture 20" descr="j0195384"/>
          <p:cNvPicPr>
            <a:picLocks noChangeAspect="1" noChangeArrowheads="1"/>
          </p:cNvPicPr>
          <p:nvPr/>
        </p:nvPicPr>
        <p:blipFill>
          <a:blip r:embed="rId5"/>
          <a:srcRect/>
          <a:stretch>
            <a:fillRect/>
          </a:stretch>
        </p:blipFill>
        <p:spPr bwMode="auto">
          <a:xfrm flipH="1">
            <a:off x="2362200" y="1981200"/>
            <a:ext cx="525463" cy="461963"/>
          </a:xfrm>
          <a:prstGeom prst="rect">
            <a:avLst/>
          </a:prstGeom>
          <a:noFill/>
          <a:ln w="9525">
            <a:noFill/>
            <a:miter lim="800000"/>
            <a:headEnd/>
            <a:tailEnd/>
          </a:ln>
        </p:spPr>
      </p:pic>
      <p:grpSp>
        <p:nvGrpSpPr>
          <p:cNvPr id="33841" name="Group 52"/>
          <p:cNvGrpSpPr>
            <a:grpSpLocks/>
          </p:cNvGrpSpPr>
          <p:nvPr/>
        </p:nvGrpSpPr>
        <p:grpSpPr bwMode="auto">
          <a:xfrm>
            <a:off x="6421438" y="4500563"/>
            <a:ext cx="1150937" cy="1079500"/>
            <a:chOff x="3697" y="2840"/>
            <a:chExt cx="725" cy="680"/>
          </a:xfrm>
        </p:grpSpPr>
        <p:sp>
          <p:nvSpPr>
            <p:cNvPr id="33843" name="Oval 53"/>
            <p:cNvSpPr>
              <a:spLocks noChangeArrowheads="1"/>
            </p:cNvSpPr>
            <p:nvPr/>
          </p:nvSpPr>
          <p:spPr bwMode="auto">
            <a:xfrm>
              <a:off x="3697" y="2840"/>
              <a:ext cx="725" cy="680"/>
            </a:xfrm>
            <a:prstGeom prst="ellipse">
              <a:avLst/>
            </a:prstGeom>
            <a:solidFill>
              <a:srgbClr val="FF5050"/>
            </a:solidFill>
            <a:ln w="12700" algn="ctr">
              <a:solidFill>
                <a:schemeClr val="tx1"/>
              </a:solidFill>
              <a:round/>
              <a:headEnd/>
              <a:tailEnd/>
            </a:ln>
          </p:spPr>
          <p:txBody>
            <a:bodyPr wrap="none" anchor="ctr"/>
            <a:lstStyle/>
            <a:p>
              <a:endParaRPr lang="sv-SE"/>
            </a:p>
          </p:txBody>
        </p:sp>
        <p:sp>
          <p:nvSpPr>
            <p:cNvPr id="33844" name="Text Box 54"/>
            <p:cNvSpPr txBox="1">
              <a:spLocks noChangeArrowheads="1"/>
            </p:cNvSpPr>
            <p:nvPr/>
          </p:nvSpPr>
          <p:spPr bwMode="auto">
            <a:xfrm>
              <a:off x="3718" y="2931"/>
              <a:ext cx="644" cy="463"/>
            </a:xfrm>
            <a:prstGeom prst="rect">
              <a:avLst/>
            </a:prstGeom>
            <a:noFill/>
            <a:ln w="9525" algn="ctr">
              <a:noFill/>
              <a:miter lim="800000"/>
              <a:headEnd/>
              <a:tailEnd/>
            </a:ln>
          </p:spPr>
          <p:txBody>
            <a:bodyPr wrap="none">
              <a:spAutoFit/>
            </a:bodyPr>
            <a:lstStyle/>
            <a:p>
              <a:pPr>
                <a:lnSpc>
                  <a:spcPct val="96000"/>
                </a:lnSpc>
                <a:buClr>
                  <a:srgbClr val="000000"/>
                </a:buClr>
                <a:buSzPct val="100000"/>
                <a:buFont typeface="Times New Roman" pitchFamily="18" charset="0"/>
                <a:buNone/>
              </a:pPr>
              <a:r>
                <a:rPr lang="sv-SE" sz="4400">
                  <a:latin typeface="Times New Roman" pitchFamily="18" charset="0"/>
                </a:rPr>
                <a:t>112</a:t>
              </a:r>
            </a:p>
          </p:txBody>
        </p:sp>
      </p:grpSp>
      <p:sp>
        <p:nvSpPr>
          <p:cNvPr id="33842" name="Line 47"/>
          <p:cNvSpPr>
            <a:spLocks noChangeShapeType="1"/>
          </p:cNvSpPr>
          <p:nvPr/>
        </p:nvSpPr>
        <p:spPr bwMode="auto">
          <a:xfrm>
            <a:off x="6084888" y="5084763"/>
            <a:ext cx="344487" cy="58737"/>
          </a:xfrm>
          <a:prstGeom prst="line">
            <a:avLst/>
          </a:prstGeom>
          <a:noFill/>
          <a:ln w="28575">
            <a:solidFill>
              <a:srgbClr val="FF0000"/>
            </a:solidFill>
            <a:prstDash val="dash"/>
            <a:round/>
            <a:headEnd/>
            <a:tailEnd/>
          </a:ln>
        </p:spPr>
        <p:txBody>
          <a:bodyPr/>
          <a:lstStyle/>
          <a:p>
            <a:endParaRPr lang="en-US"/>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2584</TotalTime>
  <Words>1048</Words>
  <Application>Microsoft Office PowerPoint</Application>
  <PresentationFormat>On-screen Show (4:3)</PresentationFormat>
  <Paragraphs>175</Paragraphs>
  <Slides>16</Slides>
  <Notes>16</Notes>
  <HiddenSlides>0</HiddenSlides>
  <MMClips>0</MMClips>
  <ScaleCrop>false</ScaleCrop>
  <HeadingPairs>
    <vt:vector size="8" baseType="variant">
      <vt:variant>
        <vt:lpstr>Fonts Used</vt:lpstr>
      </vt:variant>
      <vt:variant>
        <vt:i4>6</vt:i4>
      </vt:variant>
      <vt:variant>
        <vt:lpstr>Design Template</vt:lpstr>
      </vt:variant>
      <vt:variant>
        <vt:i4>2</vt:i4>
      </vt:variant>
      <vt:variant>
        <vt:lpstr>Embedded OLE Servers</vt:lpstr>
      </vt:variant>
      <vt:variant>
        <vt:i4>0</vt:i4>
      </vt:variant>
      <vt:variant>
        <vt:lpstr>Slide Titles</vt:lpstr>
      </vt:variant>
      <vt:variant>
        <vt:i4>16</vt:i4>
      </vt:variant>
    </vt:vector>
  </HeadingPairs>
  <TitlesOfParts>
    <vt:vector size="24" baseType="lpstr">
      <vt:lpstr>Arial</vt:lpstr>
      <vt:lpstr>Verdana</vt:lpstr>
      <vt:lpstr>Wingdings</vt:lpstr>
      <vt:lpstr>Times New Roman</vt:lpstr>
      <vt:lpstr>ＭＳ Ｐゴシック</vt:lpstr>
      <vt:lpstr>Comic Sans MS</vt:lpstr>
      <vt:lpstr>Default Design</vt:lpstr>
      <vt:lpstr>Default Design</vt:lpstr>
      <vt:lpstr>REACH112  European Project for conversational and emergency service access through Total Conversation and  Real-Time Text</vt:lpstr>
      <vt:lpstr>Slide 2</vt:lpstr>
      <vt:lpstr>Slide 3</vt:lpstr>
      <vt:lpstr>Total Conversation and  Real-Time text concepts</vt:lpstr>
      <vt:lpstr>Relay service: important  complement in everyday  calls as well as in emergency</vt:lpstr>
      <vt:lpstr>REACH112 brief facts</vt:lpstr>
      <vt:lpstr>REACH112 brief facts</vt:lpstr>
      <vt:lpstr>REACH112 Network of  interoperable Total Conversation services</vt:lpstr>
      <vt:lpstr>Slide 9</vt:lpstr>
      <vt:lpstr>Making 112 calls more accessible</vt:lpstr>
      <vt:lpstr>Varying implementations of Total Conversation  and Real-Time text</vt:lpstr>
      <vt:lpstr>Glimpses of REACH112 pre-history</vt:lpstr>
      <vt:lpstr>Glimpses of REACH112 pre-history</vt:lpstr>
      <vt:lpstr>REACH112 pre-history</vt:lpstr>
      <vt:lpstr>Conclusions Relation to EAAC</vt:lpstr>
      <vt:lpstr>Slide 16</vt:lpstr>
    </vt:vector>
  </TitlesOfParts>
  <Company>112</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EENA European Emergency Number Association</dc:title>
  <dc:creator>Gary</dc:creator>
  <cp:lastModifiedBy>Arlene.Alexander</cp:lastModifiedBy>
  <cp:revision>324</cp:revision>
  <dcterms:created xsi:type="dcterms:W3CDTF">2009-04-28T08:21:15Z</dcterms:created>
  <dcterms:modified xsi:type="dcterms:W3CDTF">2011-02-08T20:38:55Z</dcterms:modified>
</cp:coreProperties>
</file>