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31"/>
  </p:notesMasterIdLst>
  <p:handoutMasterIdLst>
    <p:handoutMasterId r:id="rId32"/>
  </p:handoutMasterIdLst>
  <p:sldIdLst>
    <p:sldId id="424" r:id="rId2"/>
    <p:sldId id="479" r:id="rId3"/>
    <p:sldId id="480" r:id="rId4"/>
    <p:sldId id="481" r:id="rId5"/>
    <p:sldId id="482" r:id="rId6"/>
    <p:sldId id="438" r:id="rId7"/>
    <p:sldId id="441" r:id="rId8"/>
    <p:sldId id="439" r:id="rId9"/>
    <p:sldId id="444" r:id="rId10"/>
    <p:sldId id="445" r:id="rId11"/>
    <p:sldId id="483" r:id="rId12"/>
    <p:sldId id="484" r:id="rId13"/>
    <p:sldId id="461" r:id="rId14"/>
    <p:sldId id="485" r:id="rId15"/>
    <p:sldId id="450" r:id="rId16"/>
    <p:sldId id="486" r:id="rId17"/>
    <p:sldId id="490" r:id="rId18"/>
    <p:sldId id="488" r:id="rId19"/>
    <p:sldId id="489" r:id="rId20"/>
    <p:sldId id="491" r:id="rId21"/>
    <p:sldId id="426" r:id="rId22"/>
    <p:sldId id="467" r:id="rId23"/>
    <p:sldId id="465" r:id="rId24"/>
    <p:sldId id="466" r:id="rId25"/>
    <p:sldId id="477" r:id="rId26"/>
    <p:sldId id="469" r:id="rId27"/>
    <p:sldId id="472" r:id="rId28"/>
    <p:sldId id="473" r:id="rId29"/>
    <p:sldId id="478" r:id="rId30"/>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ith Chase" initials="KMC" lastIdx="11" clrIdx="0"/>
  <p:cmAuthor id="1" name="Cindy Allen" initials="CA" lastIdx="2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8BB99"/>
    <a:srgbClr val="314C77"/>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527" autoAdjust="0"/>
    <p:restoredTop sz="93907" autoAdjust="0"/>
  </p:normalViewPr>
  <p:slideViewPr>
    <p:cSldViewPr>
      <p:cViewPr>
        <p:scale>
          <a:sx n="60" d="100"/>
          <a:sy n="60" d="100"/>
        </p:scale>
        <p:origin x="-3816" y="-13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72"/>
    </p:cViewPr>
  </p:sorterViewPr>
  <p:notesViewPr>
    <p:cSldViewPr>
      <p:cViewPr varScale="1">
        <p:scale>
          <a:sx n="54" d="100"/>
          <a:sy n="54" d="100"/>
        </p:scale>
        <p:origin x="-2862" y="-108"/>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37" tIns="45719" rIns="91437" bIns="45719" numCol="1" anchor="t" anchorCtr="0" compatLnSpc="1">
            <a:prstTxWarp prst="textNoShape">
              <a:avLst/>
            </a:prstTxWarp>
          </a:bodyPr>
          <a:lstStyle>
            <a:lvl1pPr defTabSz="914493">
              <a:defRPr sz="1200">
                <a:cs typeface="+mn-cs"/>
              </a:defRPr>
            </a:lvl1pPr>
          </a:lstStyle>
          <a:p>
            <a:pPr>
              <a:defRPr/>
            </a:pPr>
            <a:endParaRPr lang="en-US" dirty="0"/>
          </a:p>
        </p:txBody>
      </p:sp>
      <p:sp>
        <p:nvSpPr>
          <p:cNvPr id="47107"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1437" tIns="45719" rIns="91437" bIns="45719" numCol="1" anchor="t" anchorCtr="0" compatLnSpc="1">
            <a:prstTxWarp prst="textNoShape">
              <a:avLst/>
            </a:prstTxWarp>
          </a:bodyPr>
          <a:lstStyle>
            <a:lvl1pPr algn="r" defTabSz="914493">
              <a:defRPr sz="1200">
                <a:cs typeface="+mn-cs"/>
              </a:defRPr>
            </a:lvl1pPr>
          </a:lstStyle>
          <a:p>
            <a:pPr>
              <a:defRPr/>
            </a:pPr>
            <a:endParaRPr lang="en-US" dirty="0"/>
          </a:p>
        </p:txBody>
      </p:sp>
      <p:sp>
        <p:nvSpPr>
          <p:cNvPr id="47108" name="Rectangle 4"/>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1437" tIns="45719" rIns="91437" bIns="45719" numCol="1" anchor="b" anchorCtr="0" compatLnSpc="1">
            <a:prstTxWarp prst="textNoShape">
              <a:avLst/>
            </a:prstTxWarp>
          </a:bodyPr>
          <a:lstStyle>
            <a:lvl1pPr defTabSz="914493">
              <a:defRPr sz="1200">
                <a:cs typeface="+mn-cs"/>
              </a:defRPr>
            </a:lvl1pPr>
          </a:lstStyle>
          <a:p>
            <a:pPr>
              <a:defRPr/>
            </a:pPr>
            <a:endParaRPr lang="en-US" dirty="0"/>
          </a:p>
        </p:txBody>
      </p:sp>
      <p:sp>
        <p:nvSpPr>
          <p:cNvPr id="47109" name="Rectangle 5"/>
          <p:cNvSpPr>
            <a:spLocks noGrp="1" noChangeArrowheads="1"/>
          </p:cNvSpPr>
          <p:nvPr>
            <p:ph type="sldNum" sz="quarter" idx="3"/>
          </p:nvPr>
        </p:nvSpPr>
        <p:spPr bwMode="auto">
          <a:xfrm>
            <a:off x="3956050" y="8818563"/>
            <a:ext cx="3027363" cy="463550"/>
          </a:xfrm>
          <a:prstGeom prst="rect">
            <a:avLst/>
          </a:prstGeom>
          <a:noFill/>
          <a:ln w="9525">
            <a:noFill/>
            <a:miter lim="800000"/>
            <a:headEnd/>
            <a:tailEnd/>
          </a:ln>
          <a:effectLst/>
        </p:spPr>
        <p:txBody>
          <a:bodyPr vert="horz" wrap="square" lIns="91437" tIns="45719" rIns="91437" bIns="45719" numCol="1" anchor="b" anchorCtr="0" compatLnSpc="1">
            <a:prstTxWarp prst="textNoShape">
              <a:avLst/>
            </a:prstTxWarp>
          </a:bodyPr>
          <a:lstStyle>
            <a:lvl1pPr algn="r" defTabSz="914493">
              <a:defRPr sz="1200">
                <a:cs typeface="+mn-cs"/>
              </a:defRPr>
            </a:lvl1pPr>
          </a:lstStyle>
          <a:p>
            <a:pPr>
              <a:defRPr/>
            </a:pPr>
            <a:fld id="{909EB005-765D-4A24-AFD5-CB3B994D94AF}" type="slidenum">
              <a:rPr lang="en-US"/>
              <a:pPr>
                <a:defRPr/>
              </a:pPr>
              <a:t>‹#›</a:t>
            </a:fld>
            <a:endParaRPr lang="en-US" dirty="0"/>
          </a:p>
        </p:txBody>
      </p:sp>
    </p:spTree>
    <p:extLst>
      <p:ext uri="{BB962C8B-B14F-4D97-AF65-F5344CB8AC3E}">
        <p14:creationId xmlns="" xmlns:p14="http://schemas.microsoft.com/office/powerpoint/2010/main" val="3891050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37" tIns="45719" rIns="91437" bIns="45719" numCol="1" anchor="t" anchorCtr="0" compatLnSpc="1">
            <a:prstTxWarp prst="textNoShape">
              <a:avLst/>
            </a:prstTxWarp>
          </a:bodyPr>
          <a:lstStyle>
            <a:lvl1pPr defTabSz="914493">
              <a:defRPr sz="1200">
                <a:cs typeface="+mn-cs"/>
              </a:defRPr>
            </a:lvl1pPr>
          </a:lstStyle>
          <a:p>
            <a:pPr>
              <a:defRPr/>
            </a:pPr>
            <a:endParaRPr lang="en-US" dirty="0"/>
          </a:p>
        </p:txBody>
      </p:sp>
      <p:sp>
        <p:nvSpPr>
          <p:cNvPr id="71683"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1437" tIns="45719" rIns="91437" bIns="45719" numCol="1" anchor="t" anchorCtr="0" compatLnSpc="1">
            <a:prstTxWarp prst="textNoShape">
              <a:avLst/>
            </a:prstTxWarp>
          </a:bodyPr>
          <a:lstStyle>
            <a:lvl1pPr algn="r" defTabSz="914493">
              <a:defRPr sz="1200">
                <a:cs typeface="+mn-cs"/>
              </a:defRPr>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98500" y="4410075"/>
            <a:ext cx="5588000" cy="4176713"/>
          </a:xfrm>
          <a:prstGeom prst="rect">
            <a:avLst/>
          </a:prstGeom>
          <a:noFill/>
          <a:ln w="9525">
            <a:noFill/>
            <a:miter lim="800000"/>
            <a:headEnd/>
            <a:tailEnd/>
          </a:ln>
          <a:effectLst/>
        </p:spPr>
        <p:txBody>
          <a:bodyPr vert="horz" wrap="square" lIns="91437" tIns="45719" rIns="91437" bIns="457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818563"/>
            <a:ext cx="3027363" cy="463550"/>
          </a:xfrm>
          <a:prstGeom prst="rect">
            <a:avLst/>
          </a:prstGeom>
          <a:noFill/>
          <a:ln w="9525">
            <a:noFill/>
            <a:miter lim="800000"/>
            <a:headEnd/>
            <a:tailEnd/>
          </a:ln>
          <a:effectLst/>
        </p:spPr>
        <p:txBody>
          <a:bodyPr vert="horz" wrap="square" lIns="91437" tIns="45719" rIns="91437" bIns="45719" numCol="1" anchor="b" anchorCtr="0" compatLnSpc="1">
            <a:prstTxWarp prst="textNoShape">
              <a:avLst/>
            </a:prstTxWarp>
          </a:bodyPr>
          <a:lstStyle>
            <a:lvl1pPr defTabSz="914493">
              <a:defRPr sz="1200">
                <a:cs typeface="+mn-cs"/>
              </a:defRPr>
            </a:lvl1pPr>
          </a:lstStyle>
          <a:p>
            <a:pPr>
              <a:defRPr/>
            </a:pPr>
            <a:endParaRPr lang="en-US" dirty="0"/>
          </a:p>
        </p:txBody>
      </p:sp>
      <p:sp>
        <p:nvSpPr>
          <p:cNvPr id="71687" name="Rectangle 7"/>
          <p:cNvSpPr>
            <a:spLocks noGrp="1" noChangeArrowheads="1"/>
          </p:cNvSpPr>
          <p:nvPr>
            <p:ph type="sldNum" sz="quarter" idx="5"/>
          </p:nvPr>
        </p:nvSpPr>
        <p:spPr bwMode="auto">
          <a:xfrm>
            <a:off x="3956050" y="8818563"/>
            <a:ext cx="3027363" cy="463550"/>
          </a:xfrm>
          <a:prstGeom prst="rect">
            <a:avLst/>
          </a:prstGeom>
          <a:noFill/>
          <a:ln w="9525">
            <a:noFill/>
            <a:miter lim="800000"/>
            <a:headEnd/>
            <a:tailEnd/>
          </a:ln>
          <a:effectLst/>
        </p:spPr>
        <p:txBody>
          <a:bodyPr vert="horz" wrap="square" lIns="91437" tIns="45719" rIns="91437" bIns="45719" numCol="1" anchor="b" anchorCtr="0" compatLnSpc="1">
            <a:prstTxWarp prst="textNoShape">
              <a:avLst/>
            </a:prstTxWarp>
          </a:bodyPr>
          <a:lstStyle>
            <a:lvl1pPr algn="r" defTabSz="914493">
              <a:defRPr sz="1200">
                <a:cs typeface="+mn-cs"/>
              </a:defRPr>
            </a:lvl1pPr>
          </a:lstStyle>
          <a:p>
            <a:pPr>
              <a:defRPr/>
            </a:pPr>
            <a:fld id="{BF2DB8B3-F9F3-47B9-B9B2-8570BE8E4BC0}" type="slidenum">
              <a:rPr lang="en-US"/>
              <a:pPr>
                <a:defRPr/>
              </a:pPr>
              <a:t>‹#›</a:t>
            </a:fld>
            <a:endParaRPr lang="en-US" dirty="0"/>
          </a:p>
        </p:txBody>
      </p:sp>
    </p:spTree>
    <p:extLst>
      <p:ext uri="{BB962C8B-B14F-4D97-AF65-F5344CB8AC3E}">
        <p14:creationId xmlns="" xmlns:p14="http://schemas.microsoft.com/office/powerpoint/2010/main" val="6069052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smtClean="0"/>
          </a:p>
        </p:txBody>
      </p:sp>
      <p:sp>
        <p:nvSpPr>
          <p:cNvPr id="40964" name="Slide Number Placeholder 3"/>
          <p:cNvSpPr>
            <a:spLocks noGrp="1"/>
          </p:cNvSpPr>
          <p:nvPr>
            <p:ph type="sldNum" sz="quarter" idx="5"/>
          </p:nvPr>
        </p:nvSpPr>
        <p:spPr/>
        <p:txBody>
          <a:bodyPr/>
          <a:lstStyle/>
          <a:p>
            <a:pPr defTabSz="914400">
              <a:defRPr/>
            </a:pPr>
            <a:fld id="{9582C393-66D5-4451-8051-E7A2420658E2}" type="slidenum">
              <a:rPr lang="en-US" smtClean="0"/>
              <a:pPr defTabSz="914400">
                <a:defRPr/>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F191BD63-C920-4D9C-9B39-DD195F7F5412}"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82E89A63-CE21-40BE-B864-0E1AC7F33A0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8B377443-3523-4F89-9F99-3025313B4F9B}"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2DB8B3-F9F3-47B9-B9B2-8570BE8E4BC0}"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2" name="Picture 21" descr="iStock_000011989568XLargetruck on freeway overpass.jpg"/>
          <p:cNvPicPr>
            <a:picLocks noChangeAspect="1"/>
          </p:cNvPicPr>
          <p:nvPr userDrawn="1"/>
        </p:nvPicPr>
        <p:blipFill>
          <a:blip r:embed="rId2" cstate="email"/>
          <a:srcRect b="22078"/>
          <a:stretch>
            <a:fillRect/>
          </a:stretch>
        </p:blipFill>
        <p:spPr>
          <a:xfrm>
            <a:off x="381000" y="381000"/>
            <a:ext cx="5943600" cy="4648200"/>
          </a:xfrm>
          <a:prstGeom prst="rect">
            <a:avLst/>
          </a:prstGeom>
        </p:spPr>
      </p:pic>
      <p:sp>
        <p:nvSpPr>
          <p:cNvPr id="20" name="Subtitle 19"/>
          <p:cNvSpPr>
            <a:spLocks noGrp="1"/>
          </p:cNvSpPr>
          <p:nvPr>
            <p:ph type="subTitle" idx="1" hasCustomPrompt="1"/>
          </p:nvPr>
        </p:nvSpPr>
        <p:spPr>
          <a:xfrm>
            <a:off x="6477000" y="3886200"/>
            <a:ext cx="2667000" cy="914400"/>
          </a:xfrm>
        </p:spPr>
        <p:txBody>
          <a:bodyPr tIns="0"/>
          <a:lstStyle>
            <a:lvl1pPr marL="36576" indent="0" algn="l">
              <a:spcBef>
                <a:spcPts val="0"/>
              </a:spcBef>
              <a:buNone/>
              <a:defRPr sz="2400" b="0">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SHRP2 C-20</a:t>
            </a:r>
          </a:p>
          <a:p>
            <a:r>
              <a:rPr lang="en-US" dirty="0" smtClean="0"/>
              <a:t>Project Overview</a:t>
            </a:r>
            <a:endParaRPr lang="en-US" dirty="0"/>
          </a:p>
        </p:txBody>
      </p:sp>
      <p:sp>
        <p:nvSpPr>
          <p:cNvPr id="5" name="Title 4"/>
          <p:cNvSpPr>
            <a:spLocks noGrp="1"/>
          </p:cNvSpPr>
          <p:nvPr>
            <p:ph type="ctrTitle" hasCustomPrompt="1"/>
          </p:nvPr>
        </p:nvSpPr>
        <p:spPr>
          <a:xfrm>
            <a:off x="533400" y="5257800"/>
            <a:ext cx="7885176" cy="914400"/>
          </a:xfrm>
        </p:spPr>
        <p:txBody>
          <a:bodyPr lIns="45720" rIns="45720" bIns="45720">
            <a:noAutofit/>
          </a:bodyPr>
          <a:lstStyle>
            <a:lvl1pPr algn="l">
              <a:defRPr sz="3600" b="1" baseline="0">
                <a:solidFill>
                  <a:schemeClr val="bg1"/>
                </a:solidFill>
                <a:effectLst>
                  <a:outerShdw blurRad="53975" dist="22860" dir="5400000" algn="tl" rotWithShape="0">
                    <a:srgbClr val="000000">
                      <a:alpha val="55000"/>
                    </a:srgbClr>
                  </a:outerShdw>
                </a:effectLst>
              </a:defRPr>
            </a:lvl1pPr>
            <a:extLst/>
          </a:lstStyle>
          <a:p>
            <a:r>
              <a:rPr lang="en-US" dirty="0" smtClean="0"/>
              <a:t>Freight Demand Modeling and </a:t>
            </a:r>
            <a:br>
              <a:rPr lang="en-US" dirty="0" smtClean="0"/>
            </a:br>
            <a:r>
              <a:rPr lang="en-US" dirty="0" smtClean="0"/>
              <a:t>Data Improvement Strategic Plan</a:t>
            </a:r>
            <a:endParaRPr lang="en-US" dirty="0"/>
          </a:p>
        </p:txBody>
      </p:sp>
      <p:pic>
        <p:nvPicPr>
          <p:cNvPr id="19" name="Picture 18" descr="SHRP2_logo_wtag-2c-copy.gif"/>
          <p:cNvPicPr>
            <a:picLocks noChangeAspect="1"/>
          </p:cNvPicPr>
          <p:nvPr userDrawn="1"/>
        </p:nvPicPr>
        <p:blipFill>
          <a:blip r:embed="rId3" cstate="email"/>
          <a:stretch>
            <a:fillRect/>
          </a:stretch>
        </p:blipFill>
        <p:spPr>
          <a:xfrm>
            <a:off x="6477000" y="3352800"/>
            <a:ext cx="2371282" cy="417000"/>
          </a:xfrm>
          <a:prstGeom prst="rect">
            <a:avLst/>
          </a:prstGeom>
        </p:spPr>
      </p:pic>
      <p:cxnSp>
        <p:nvCxnSpPr>
          <p:cNvPr id="17" name="Straight Connector 16"/>
          <p:cNvCxnSpPr/>
          <p:nvPr userDrawn="1"/>
        </p:nvCxnSpPr>
        <p:spPr>
          <a:xfrm>
            <a:off x="381000" y="5029200"/>
            <a:ext cx="8763000"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345680" cy="762000"/>
          </a:xfrm>
        </p:spPr>
        <p:txBody>
          <a:bodyPr anchor="t"/>
          <a:lstStyle>
            <a:lvl1pPr>
              <a:defRPr>
                <a:solidFill>
                  <a:srgbClr val="002060"/>
                </a:solidFill>
              </a:defRPr>
            </a:lvl1pPr>
            <a:extLst/>
          </a:lstStyle>
          <a:p>
            <a:r>
              <a:rPr lang="en-US" dirty="0" smtClean="0"/>
              <a:t>Click to edit Master title style</a:t>
            </a:r>
            <a:endParaRPr lang="en-US" dirty="0"/>
          </a:p>
        </p:txBody>
      </p:sp>
      <p:sp>
        <p:nvSpPr>
          <p:cNvPr id="3" name="Content Placeholder 2"/>
          <p:cNvSpPr>
            <a:spLocks noGrp="1"/>
          </p:cNvSpPr>
          <p:nvPr>
            <p:ph idx="1"/>
          </p:nvPr>
        </p:nvSpPr>
        <p:spPr>
          <a:xfrm>
            <a:off x="502920" y="1600200"/>
            <a:ext cx="8183880" cy="4191000"/>
          </a:xfrm>
        </p:spPr>
        <p:txBody>
          <a:bodyPr/>
          <a:lstStyle>
            <a:lvl1pPr>
              <a:buClr>
                <a:srgbClr val="FF3300"/>
              </a:buClr>
              <a:defRPr/>
            </a:lvl1pPr>
            <a:lvl2pPr>
              <a:buClr>
                <a:srgbClr val="FF3300"/>
              </a:buClr>
              <a:defRPr/>
            </a:lvl2pPr>
            <a:lvl3pPr>
              <a:buClr>
                <a:srgbClr val="FF3300"/>
              </a:buClr>
              <a:defRPr/>
            </a:lvl3pPr>
            <a:lvl4pPr>
              <a:buClr>
                <a:srgbClr val="FF3300"/>
              </a:buClr>
              <a:defRPr/>
            </a:lvl4pPr>
            <a:lvl5pPr>
              <a:buClr>
                <a:srgbClr val="FF3300"/>
              </a:buCl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E3EDB4FA-06EB-4897-8240-A52F23B9F01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3581400"/>
            <a:ext cx="7345680" cy="762000"/>
          </a:xfrm>
        </p:spPr>
        <p:txBody>
          <a:bodyPr lIns="91440" bIns="0" anchor="b"/>
          <a:lstStyle>
            <a:lvl1pPr algn="l">
              <a:buNone/>
              <a:defRPr sz="3600" b="1" cap="none" baseline="0">
                <a:solidFill>
                  <a:schemeClr val="bg1"/>
                </a:solidFill>
                <a:effectLst>
                  <a:outerShdw blurRad="38100" dist="38100" dir="2700000" algn="tl">
                    <a:srgbClr val="000000">
                      <a:alpha val="43137"/>
                    </a:srgbClr>
                  </a:outerShdw>
                </a:effectLst>
              </a:defRPr>
            </a:lvl1pPr>
            <a:extLst/>
          </a:lstStyle>
          <a:p>
            <a:r>
              <a:rPr lang="en-US" dirty="0" smtClean="0"/>
              <a:t>Click to edit Master title style</a:t>
            </a:r>
            <a:endParaRPr lang="en-US" dirty="0"/>
          </a:p>
        </p:txBody>
      </p:sp>
      <p:sp>
        <p:nvSpPr>
          <p:cNvPr id="8" name="Slide Number Placeholder 5"/>
          <p:cNvSpPr>
            <a:spLocks noGrp="1"/>
          </p:cNvSpPr>
          <p:nvPr>
            <p:ph type="sldNum" sz="quarter" idx="11"/>
          </p:nvPr>
        </p:nvSpPr>
        <p:spPr/>
        <p:txBody>
          <a:bodyPr/>
          <a:lstStyle>
            <a:lvl1pPr>
              <a:defRPr/>
            </a:lvl1pPr>
            <a:extLst/>
          </a:lstStyle>
          <a:p>
            <a:pPr>
              <a:defRPr/>
            </a:pPr>
            <a:fld id="{A077B8E7-91F8-4F72-870B-F16296DF4801}" type="slidenum">
              <a:rPr lang="en-US"/>
              <a:pPr>
                <a:defRPr/>
              </a:pPr>
              <a:t>‹#›</a:t>
            </a:fld>
            <a:endParaRPr lang="en-US" dirty="0">
              <a:solidFill>
                <a:schemeClr val="tx2">
                  <a:shade val="90000"/>
                </a:schemeClr>
              </a:solidFill>
            </a:endParaRPr>
          </a:p>
        </p:txBody>
      </p:sp>
      <p:pic>
        <p:nvPicPr>
          <p:cNvPr id="10" name="Picture 9" descr="iStock_000011989568XLargetruck on freeway overpass.jpg"/>
          <p:cNvPicPr>
            <a:picLocks noChangeAspect="1"/>
          </p:cNvPicPr>
          <p:nvPr userDrawn="1"/>
        </p:nvPicPr>
        <p:blipFill>
          <a:blip r:embed="rId2" cstate="email"/>
          <a:stretch>
            <a:fillRect/>
          </a:stretch>
        </p:blipFill>
        <p:spPr>
          <a:xfrm>
            <a:off x="914400" y="762000"/>
            <a:ext cx="2654567" cy="2664227"/>
          </a:xfrm>
          <a:prstGeom prst="rect">
            <a:avLst/>
          </a:prstGeom>
        </p:spPr>
      </p:pic>
      <p:cxnSp>
        <p:nvCxnSpPr>
          <p:cNvPr id="11" name="Straight Connector 10"/>
          <p:cNvCxnSpPr/>
          <p:nvPr userDrawn="1"/>
        </p:nvCxnSpPr>
        <p:spPr>
          <a:xfrm>
            <a:off x="914400" y="3429000"/>
            <a:ext cx="7315200"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345363" cy="762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1447800"/>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1478280"/>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4"/>
          <p:cNvSpPr>
            <a:spLocks noGrp="1"/>
          </p:cNvSpPr>
          <p:nvPr>
            <p:ph type="sldNum" sz="quarter" idx="11"/>
          </p:nvPr>
        </p:nvSpPr>
        <p:spPr/>
        <p:txBody>
          <a:bodyPr/>
          <a:lstStyle>
            <a:lvl1pPr>
              <a:defRPr/>
            </a:lvl1pPr>
          </a:lstStyle>
          <a:p>
            <a:pPr>
              <a:defRPr/>
            </a:pPr>
            <a:fld id="{8815623F-6EEC-4104-860B-1C668352AE5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345680" cy="914400"/>
          </a:xfrm>
        </p:spPr>
        <p:txBody>
          <a:bodyPr/>
          <a:lstStyle>
            <a:lvl1pPr>
              <a:defRPr b="1"/>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607224" y="15700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4" name="Text Placeholder 3"/>
          <p:cNvSpPr>
            <a:spLocks noGrp="1"/>
          </p:cNvSpPr>
          <p:nvPr>
            <p:ph type="body" sz="half" idx="3"/>
          </p:nvPr>
        </p:nvSpPr>
        <p:spPr>
          <a:xfrm>
            <a:off x="4652169" y="15700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5" name="Content Placeholder 4"/>
          <p:cNvSpPr>
            <a:spLocks noGrp="1"/>
          </p:cNvSpPr>
          <p:nvPr>
            <p:ph sz="quarter" idx="2"/>
          </p:nvPr>
        </p:nvSpPr>
        <p:spPr>
          <a:xfrm>
            <a:off x="607224" y="237744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237744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p:ph type="sldNum" sz="quarter" idx="11"/>
          </p:nvPr>
        </p:nvSpPr>
        <p:spPr/>
        <p:txBody>
          <a:bodyPr/>
          <a:lstStyle>
            <a:lvl1pPr>
              <a:defRPr/>
            </a:lvl1pPr>
          </a:lstStyle>
          <a:p>
            <a:pPr>
              <a:defRPr/>
            </a:pPr>
            <a:fld id="{3578DCDD-FE7F-4D31-83B2-A3FE7BBFD78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4" name="Slide Number Placeholder 4"/>
          <p:cNvSpPr>
            <a:spLocks noGrp="1"/>
          </p:cNvSpPr>
          <p:nvPr>
            <p:ph type="sldNum" sz="quarter" idx="11"/>
          </p:nvPr>
        </p:nvSpPr>
        <p:spPr/>
        <p:txBody>
          <a:bodyPr/>
          <a:lstStyle>
            <a:lvl1pPr>
              <a:defRPr/>
            </a:lvl1pPr>
          </a:lstStyle>
          <a:p>
            <a:pPr>
              <a:defRPr/>
            </a:pPr>
            <a:fld id="{F4F89308-004B-4CDB-80AB-193EB3CCCC7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pic>
        <p:nvPicPr>
          <p:cNvPr id="3" name="Picture 4" descr="SHRP2_logo_wtag 2c"/>
          <p:cNvPicPr>
            <a:picLocks noChangeAspect="1" noChangeArrowheads="1"/>
          </p:cNvPicPr>
          <p:nvPr userDrawn="1"/>
        </p:nvPicPr>
        <p:blipFill>
          <a:blip r:embed="rId2" cstate="email"/>
          <a:srcRect/>
          <a:stretch>
            <a:fillRect/>
          </a:stretch>
        </p:blipFill>
        <p:spPr bwMode="auto">
          <a:xfrm>
            <a:off x="457200" y="6096000"/>
            <a:ext cx="1955800" cy="344488"/>
          </a:xfrm>
          <a:prstGeom prst="rect">
            <a:avLst/>
          </a:prstGeom>
          <a:noFill/>
          <a:ln w="9525">
            <a:noFill/>
            <a:miter lim="800000"/>
            <a:headEnd/>
            <a:tailEnd/>
          </a:ln>
        </p:spPr>
      </p:pic>
      <p:sp>
        <p:nvSpPr>
          <p:cNvPr id="5" name="Slide Number Placeholder 3"/>
          <p:cNvSpPr>
            <a:spLocks noGrp="1"/>
          </p:cNvSpPr>
          <p:nvPr>
            <p:ph type="sldNum" sz="quarter" idx="11"/>
          </p:nvPr>
        </p:nvSpPr>
        <p:spPr/>
        <p:txBody>
          <a:bodyPr/>
          <a:lstStyle>
            <a:lvl1pPr>
              <a:defRPr/>
            </a:lvl1pPr>
            <a:extLst/>
          </a:lstStyle>
          <a:p>
            <a:pPr>
              <a:defRPr/>
            </a:pPr>
            <a:fld id="{645DC687-6689-4B13-8168-51EC6DB95A7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Rounded Rectangle 8"/>
          <p:cNvSpPr/>
          <p:nvPr/>
        </p:nvSpPr>
        <p:spPr>
          <a:xfrm>
            <a:off x="418596" y="1295400"/>
            <a:ext cx="8306809" cy="462516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Title Placeholder 12"/>
          <p:cNvSpPr>
            <a:spLocks noGrp="1"/>
          </p:cNvSpPr>
          <p:nvPr>
            <p:ph type="title"/>
          </p:nvPr>
        </p:nvSpPr>
        <p:spPr>
          <a:xfrm>
            <a:off x="1295400" y="381000"/>
            <a:ext cx="7345363" cy="838200"/>
          </a:xfrm>
          <a:prstGeom prst="rect">
            <a:avLst/>
          </a:prstGeom>
        </p:spPr>
        <p:txBody>
          <a:bodyPr vert="horz" anchor="ctr">
            <a:normAutofit/>
          </a:bodyPr>
          <a:lstStyle>
            <a:extLst/>
          </a:lstStyle>
          <a:p>
            <a:r>
              <a:rPr lang="en-US" dirty="0" smtClean="0"/>
              <a:t>Click to edit Master title style</a:t>
            </a:r>
            <a:endParaRPr lang="en-US" dirty="0"/>
          </a:p>
        </p:txBody>
      </p:sp>
      <p:sp>
        <p:nvSpPr>
          <p:cNvPr id="1031" name="Text Placeholder 3"/>
          <p:cNvSpPr>
            <a:spLocks noGrp="1"/>
          </p:cNvSpPr>
          <p:nvPr>
            <p:ph type="body" idx="1"/>
          </p:nvPr>
        </p:nvSpPr>
        <p:spPr bwMode="auto">
          <a:xfrm>
            <a:off x="457200" y="1600200"/>
            <a:ext cx="8183563" cy="42640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4"/>
          <p:cNvSpPr>
            <a:spLocks noGrp="1"/>
          </p:cNvSpPr>
          <p:nvPr>
            <p:ph type="sldNum" sz="quarter" idx="4"/>
          </p:nvPr>
        </p:nvSpPr>
        <p:spPr>
          <a:xfrm>
            <a:off x="8229600" y="6019800"/>
            <a:ext cx="457200" cy="365125"/>
          </a:xfrm>
          <a:prstGeom prst="rect">
            <a:avLst/>
          </a:prstGeom>
        </p:spPr>
        <p:txBody>
          <a:bodyPr vert="horz" anchor="b"/>
          <a:lstStyle>
            <a:lvl1pPr algn="r" eaLnBrk="1" latinLnBrk="0" hangingPunct="1">
              <a:defRPr kumimoji="0" sz="1000">
                <a:solidFill>
                  <a:schemeClr val="bg1">
                    <a:lumMod val="50000"/>
                  </a:schemeClr>
                </a:solidFill>
              </a:defRPr>
            </a:lvl1pPr>
            <a:extLst/>
          </a:lstStyle>
          <a:p>
            <a:pPr>
              <a:defRPr/>
            </a:pPr>
            <a:fld id="{A158383D-5013-44CB-AEDF-39D6B63DF255}" type="slidenum">
              <a:rPr lang="en-US"/>
              <a:pPr>
                <a:defRPr/>
              </a:pPr>
              <a:t>‹#›</a:t>
            </a:fld>
            <a:endParaRPr lang="en-US" dirty="0"/>
          </a:p>
        </p:txBody>
      </p:sp>
      <p:pic>
        <p:nvPicPr>
          <p:cNvPr id="1034" name="Picture 4" descr="SHRP2_logo_wtag 2c"/>
          <p:cNvPicPr>
            <a:picLocks noChangeAspect="1" noChangeArrowheads="1"/>
          </p:cNvPicPr>
          <p:nvPr userDrawn="1"/>
        </p:nvPicPr>
        <p:blipFill>
          <a:blip r:embed="rId9" cstate="email"/>
          <a:srcRect/>
          <a:stretch>
            <a:fillRect/>
          </a:stretch>
        </p:blipFill>
        <p:spPr bwMode="auto">
          <a:xfrm>
            <a:off x="457200" y="6019800"/>
            <a:ext cx="1955800" cy="344488"/>
          </a:xfrm>
          <a:prstGeom prst="rect">
            <a:avLst/>
          </a:prstGeom>
          <a:noFill/>
          <a:ln w="9525">
            <a:noFill/>
            <a:miter lim="800000"/>
            <a:headEnd/>
            <a:tailEnd/>
          </a:ln>
        </p:spPr>
      </p:pic>
      <p:pic>
        <p:nvPicPr>
          <p:cNvPr id="10" name="Picture 9" descr="iStock_000011989568XLargetruck on freeway overpass.jpg"/>
          <p:cNvPicPr>
            <a:picLocks noChangeAspect="1"/>
          </p:cNvPicPr>
          <p:nvPr userDrawn="1"/>
        </p:nvPicPr>
        <p:blipFill>
          <a:blip r:embed="rId10" cstate="email"/>
          <a:stretch>
            <a:fillRect/>
          </a:stretch>
        </p:blipFill>
        <p:spPr>
          <a:xfrm>
            <a:off x="457200" y="457200"/>
            <a:ext cx="749566" cy="752294"/>
          </a:xfrm>
          <a:prstGeom prst="rect">
            <a:avLst/>
          </a:prstGeom>
        </p:spPr>
      </p:pic>
      <p:cxnSp>
        <p:nvCxnSpPr>
          <p:cNvPr id="11" name="Straight Connector 10"/>
          <p:cNvCxnSpPr/>
          <p:nvPr userDrawn="1"/>
        </p:nvCxnSpPr>
        <p:spPr>
          <a:xfrm>
            <a:off x="457200" y="121920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3048000" y="6096000"/>
            <a:ext cx="5257800" cy="261610"/>
          </a:xfrm>
          <a:prstGeom prst="rect">
            <a:avLst/>
          </a:prstGeom>
          <a:noFill/>
        </p:spPr>
        <p:txBody>
          <a:bodyPr wrap="square" rtlCol="0">
            <a:spAutoFit/>
          </a:bodyPr>
          <a:lstStyle/>
          <a:p>
            <a:r>
              <a:rPr lang="en-US" sz="1100" i="1" dirty="0" smtClean="0">
                <a:solidFill>
                  <a:schemeClr val="bg1">
                    <a:lumMod val="50000"/>
                  </a:schemeClr>
                </a:solidFill>
              </a:rPr>
              <a:t>SHRP 2 C20: Freight Demand Modeling and Data Improvement Strategic Plan</a:t>
            </a:r>
            <a:endParaRPr lang="en-US" sz="1100" i="1"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942" r:id="rId1"/>
    <p:sldLayoutId id="2147483938" r:id="rId2"/>
    <p:sldLayoutId id="2147483943" r:id="rId3"/>
    <p:sldLayoutId id="2147483939" r:id="rId4"/>
    <p:sldLayoutId id="2147483940" r:id="rId5"/>
    <p:sldLayoutId id="2147483941" r:id="rId6"/>
    <p:sldLayoutId id="2147483944" r:id="rId7"/>
  </p:sldLayoutIdLst>
  <p:hf hdr="0" ftr="0" dt="0"/>
  <p:txStyles>
    <p:titleStyle>
      <a:lvl1pPr algn="l" rtl="0" eaLnBrk="0" fontAlgn="base" hangingPunct="0">
        <a:spcBef>
          <a:spcPct val="0"/>
        </a:spcBef>
        <a:spcAft>
          <a:spcPct val="0"/>
        </a:spcAft>
        <a:defRPr sz="3600" b="1" kern="1200">
          <a:solidFill>
            <a:srgbClr val="002060"/>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0E2C3E"/>
          </a:solidFill>
          <a:latin typeface="Gill Sans MT" pitchFamily="34" charset="0"/>
        </a:defRPr>
      </a:lvl2pPr>
      <a:lvl3pPr algn="l" rtl="0" eaLnBrk="0" fontAlgn="base" hangingPunct="0">
        <a:spcBef>
          <a:spcPct val="0"/>
        </a:spcBef>
        <a:spcAft>
          <a:spcPct val="0"/>
        </a:spcAft>
        <a:defRPr sz="3600" b="1">
          <a:solidFill>
            <a:srgbClr val="0E2C3E"/>
          </a:solidFill>
          <a:latin typeface="Gill Sans MT" pitchFamily="34" charset="0"/>
        </a:defRPr>
      </a:lvl3pPr>
      <a:lvl4pPr algn="l" rtl="0" eaLnBrk="0" fontAlgn="base" hangingPunct="0">
        <a:spcBef>
          <a:spcPct val="0"/>
        </a:spcBef>
        <a:spcAft>
          <a:spcPct val="0"/>
        </a:spcAft>
        <a:defRPr sz="3600" b="1">
          <a:solidFill>
            <a:srgbClr val="0E2C3E"/>
          </a:solidFill>
          <a:latin typeface="Gill Sans MT" pitchFamily="34" charset="0"/>
        </a:defRPr>
      </a:lvl4pPr>
      <a:lvl5pPr algn="l" rtl="0" eaLnBrk="0" fontAlgn="base" hangingPunct="0">
        <a:spcBef>
          <a:spcPct val="0"/>
        </a:spcBef>
        <a:spcAft>
          <a:spcPct val="0"/>
        </a:spcAft>
        <a:defRPr sz="3600" b="1">
          <a:solidFill>
            <a:srgbClr val="0E2C3E"/>
          </a:solidFill>
          <a:latin typeface="Gill Sans MT" pitchFamily="34" charset="0"/>
        </a:defRPr>
      </a:lvl5pPr>
      <a:lvl6pPr marL="457200" algn="l" rtl="0" fontAlgn="base">
        <a:spcBef>
          <a:spcPct val="0"/>
        </a:spcBef>
        <a:spcAft>
          <a:spcPct val="0"/>
        </a:spcAft>
        <a:defRPr sz="3600" b="1">
          <a:solidFill>
            <a:srgbClr val="0E2C3E"/>
          </a:solidFill>
          <a:latin typeface="Gill Sans MT" pitchFamily="34" charset="0"/>
        </a:defRPr>
      </a:lvl6pPr>
      <a:lvl7pPr marL="914400" algn="l" rtl="0" fontAlgn="base">
        <a:spcBef>
          <a:spcPct val="0"/>
        </a:spcBef>
        <a:spcAft>
          <a:spcPct val="0"/>
        </a:spcAft>
        <a:defRPr sz="3600" b="1">
          <a:solidFill>
            <a:srgbClr val="0E2C3E"/>
          </a:solidFill>
          <a:latin typeface="Gill Sans MT" pitchFamily="34" charset="0"/>
        </a:defRPr>
      </a:lvl7pPr>
      <a:lvl8pPr marL="1371600" algn="l" rtl="0" fontAlgn="base">
        <a:spcBef>
          <a:spcPct val="0"/>
        </a:spcBef>
        <a:spcAft>
          <a:spcPct val="0"/>
        </a:spcAft>
        <a:defRPr sz="3600" b="1">
          <a:solidFill>
            <a:srgbClr val="0E2C3E"/>
          </a:solidFill>
          <a:latin typeface="Gill Sans MT" pitchFamily="34" charset="0"/>
        </a:defRPr>
      </a:lvl8pPr>
      <a:lvl9pPr marL="1828800" algn="l" rtl="0" fontAlgn="base">
        <a:spcBef>
          <a:spcPct val="0"/>
        </a:spcBef>
        <a:spcAft>
          <a:spcPct val="0"/>
        </a:spcAft>
        <a:defRPr sz="3600" b="1">
          <a:solidFill>
            <a:srgbClr val="0E2C3E"/>
          </a:solidFill>
          <a:latin typeface="Gill Sans MT" pitchFamily="34" charset="0"/>
        </a:defRPr>
      </a:lvl9pPr>
      <a:extLst/>
    </p:titleStyle>
    <p:bodyStyle>
      <a:lvl1pPr marL="265113" indent="-265113" algn="l" rtl="0" eaLnBrk="0" fontAlgn="base" hangingPunct="0">
        <a:spcBef>
          <a:spcPts val="250"/>
        </a:spcBef>
        <a:spcAft>
          <a:spcPct val="0"/>
        </a:spcAft>
        <a:buClr>
          <a:srgbClr val="FF3300"/>
        </a:buClr>
        <a:buSzPct val="80000"/>
        <a:buFont typeface="Wingdings 2" pitchFamily="18" charset="2"/>
        <a:buChar char=""/>
        <a:defRPr sz="2800" kern="1200">
          <a:solidFill>
            <a:srgbClr val="000000"/>
          </a:solidFill>
          <a:latin typeface="+mn-lt"/>
          <a:ea typeface="+mn-ea"/>
          <a:cs typeface="+mn-cs"/>
        </a:defRPr>
      </a:lvl1pPr>
      <a:lvl2pPr marL="547688" indent="-200025" algn="l" rtl="0" eaLnBrk="0" fontAlgn="base" hangingPunct="0">
        <a:spcBef>
          <a:spcPts val="250"/>
        </a:spcBef>
        <a:spcAft>
          <a:spcPct val="0"/>
        </a:spcAft>
        <a:buClr>
          <a:srgbClr val="FF3300"/>
        </a:buClr>
        <a:buSzPct val="100000"/>
        <a:buFont typeface="Verdana" pitchFamily="34" charset="0"/>
        <a:buChar char="◦"/>
        <a:defRPr sz="2400" kern="1200">
          <a:solidFill>
            <a:srgbClr val="000000"/>
          </a:solidFill>
          <a:latin typeface="+mn-lt"/>
          <a:ea typeface="+mn-ea"/>
          <a:cs typeface="+mn-cs"/>
        </a:defRPr>
      </a:lvl2pPr>
      <a:lvl3pPr marL="785813" indent="-182563" algn="l" rtl="0" eaLnBrk="0" fontAlgn="base" hangingPunct="0">
        <a:spcBef>
          <a:spcPts val="250"/>
        </a:spcBef>
        <a:spcAft>
          <a:spcPct val="0"/>
        </a:spcAft>
        <a:buClr>
          <a:srgbClr val="FF3300"/>
        </a:buClr>
        <a:buSzPct val="100000"/>
        <a:buFont typeface="Wingdings 2" pitchFamily="18" charset="2"/>
        <a:buChar char=""/>
        <a:defRPr sz="2200" kern="1200">
          <a:solidFill>
            <a:srgbClr val="000000"/>
          </a:solidFill>
          <a:latin typeface="+mn-lt"/>
          <a:ea typeface="+mn-ea"/>
          <a:cs typeface="+mn-cs"/>
        </a:defRPr>
      </a:lvl3pPr>
      <a:lvl4pPr marL="1023938" indent="-182563" algn="l" rtl="0" eaLnBrk="0" fontAlgn="base" hangingPunct="0">
        <a:spcBef>
          <a:spcPts val="225"/>
        </a:spcBef>
        <a:spcAft>
          <a:spcPct val="0"/>
        </a:spcAft>
        <a:buClr>
          <a:srgbClr val="FF3300"/>
        </a:buClr>
        <a:buSzPct val="112000"/>
        <a:buFont typeface="Verdana" pitchFamily="34" charset="0"/>
        <a:buChar char="◦"/>
        <a:defRPr sz="1900" kern="1200">
          <a:solidFill>
            <a:srgbClr val="000000"/>
          </a:solidFill>
          <a:latin typeface="+mn-lt"/>
          <a:ea typeface="+mn-ea"/>
          <a:cs typeface="+mn-cs"/>
        </a:defRPr>
      </a:lvl4pPr>
      <a:lvl5pPr marL="1279525" indent="-182563" algn="l" rtl="0" eaLnBrk="0" fontAlgn="base" hangingPunct="0">
        <a:spcBef>
          <a:spcPts val="250"/>
        </a:spcBef>
        <a:spcAft>
          <a:spcPct val="0"/>
        </a:spcAft>
        <a:buClr>
          <a:srgbClr val="FF3300"/>
        </a:buClr>
        <a:buSzPct val="100000"/>
        <a:buFont typeface="Wingdings 2" pitchFamily="18" charset="2"/>
        <a:buChar char=""/>
        <a:defRPr kern="1200">
          <a:solidFill>
            <a:srgbClr val="000000"/>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381000" y="5105400"/>
            <a:ext cx="8763000" cy="1219200"/>
          </a:xfrm>
        </p:spPr>
        <p:txBody>
          <a:bodyPr/>
          <a:lstStyle/>
          <a:p>
            <a:pPr eaLnBrk="1" fontAlgn="auto" hangingPunct="1">
              <a:spcAft>
                <a:spcPts val="0"/>
              </a:spcAft>
              <a:defRPr/>
            </a:pPr>
            <a:r>
              <a:rPr lang="en-US" sz="3200" dirty="0" smtClean="0"/>
              <a:t>Freight Demand Modeling and </a:t>
            </a:r>
            <a:br>
              <a:rPr lang="en-US" sz="3200" dirty="0" smtClean="0"/>
            </a:br>
            <a:r>
              <a:rPr lang="en-US" sz="3200" dirty="0" smtClean="0"/>
              <a:t>Data Improvement Strategic Plan</a:t>
            </a:r>
            <a:r>
              <a:rPr lang="en-US" sz="800" dirty="0" smtClean="0"/>
              <a:t/>
            </a:r>
            <a:br>
              <a:rPr lang="en-US" sz="800" dirty="0" smtClean="0"/>
            </a:br>
            <a:r>
              <a:rPr lang="en-US" sz="800" dirty="0" smtClean="0"/>
              <a:t/>
            </a:r>
            <a:br>
              <a:rPr lang="en-US" sz="800" dirty="0" smtClean="0"/>
            </a:br>
            <a:r>
              <a:rPr lang="en-US" sz="800" dirty="0" smtClean="0"/>
              <a:t>                                                                                                                                                                                                                                                      </a:t>
            </a:r>
            <a:r>
              <a:rPr lang="en-US" sz="800" b="0" dirty="0" smtClean="0">
                <a:solidFill>
                  <a:srgbClr val="000000"/>
                </a:solidFill>
                <a:effectLst/>
                <a:latin typeface="Arial" pitchFamily="34" charset="0"/>
                <a:cs typeface="Arial" pitchFamily="34" charset="0"/>
              </a:rPr>
              <a:t>Photo:  © iStockphoto.com/VallarieE (11989568)</a:t>
            </a:r>
            <a:endParaRPr lang="en-US" sz="3200" b="0" dirty="0" smtClean="0">
              <a:solidFill>
                <a:srgbClr val="000000"/>
              </a:solidFill>
              <a:effectLst/>
              <a:latin typeface="Arial" pitchFamily="34" charset="0"/>
              <a:cs typeface="Arial" pitchFamily="34" charset="0"/>
            </a:endParaRPr>
          </a:p>
        </p:txBody>
      </p:sp>
      <p:sp>
        <p:nvSpPr>
          <p:cNvPr id="5" name="TextBox 4"/>
          <p:cNvSpPr txBox="1"/>
          <p:nvPr/>
        </p:nvSpPr>
        <p:spPr>
          <a:xfrm>
            <a:off x="6400800" y="4038600"/>
            <a:ext cx="2362200" cy="707886"/>
          </a:xfrm>
          <a:prstGeom prst="rect">
            <a:avLst/>
          </a:prstGeom>
          <a:noFill/>
        </p:spPr>
        <p:txBody>
          <a:bodyPr wrap="square" rtlCol="0">
            <a:spAutoFit/>
          </a:bodyPr>
          <a:lstStyle/>
          <a:p>
            <a:r>
              <a:rPr lang="en-US" sz="2000" dirty="0" smtClean="0">
                <a:solidFill>
                  <a:schemeClr val="bg1"/>
                </a:solidFill>
              </a:rPr>
              <a:t>SHRP 2 C20</a:t>
            </a:r>
          </a:p>
          <a:p>
            <a:r>
              <a:rPr lang="en-US" sz="2000" dirty="0" smtClean="0">
                <a:solidFill>
                  <a:schemeClr val="bg1"/>
                </a:solidFill>
              </a:rPr>
              <a:t>Project Overview</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fontAlgn="auto" hangingPunct="1">
              <a:spcAft>
                <a:spcPts val="0"/>
              </a:spcAft>
              <a:defRPr/>
            </a:pPr>
            <a:r>
              <a:rPr lang="en-US" dirty="0" smtClean="0"/>
              <a:t>Decision-Making Needs</a:t>
            </a:r>
            <a:endParaRPr lang="en-US" sz="2000" dirty="0" smtClean="0"/>
          </a:p>
        </p:txBody>
      </p:sp>
      <p:sp>
        <p:nvSpPr>
          <p:cNvPr id="3" name="Slide Number Placeholder 2"/>
          <p:cNvSpPr>
            <a:spLocks noGrp="1"/>
          </p:cNvSpPr>
          <p:nvPr>
            <p:ph type="sldNum" sz="quarter" idx="11"/>
          </p:nvPr>
        </p:nvSpPr>
        <p:spPr/>
        <p:txBody>
          <a:bodyPr/>
          <a:lstStyle/>
          <a:p>
            <a:pPr>
              <a:defRPr/>
            </a:pPr>
            <a:fld id="{D4BBC398-0A24-4FB5-B0FC-E8FD04CEC38D}" type="slidenum">
              <a:rPr lang="en-US"/>
              <a:pPr>
                <a:defRPr/>
              </a:pPr>
              <a:t>10</a:t>
            </a:fld>
            <a:endParaRPr lang="en-US" dirty="0">
              <a:solidFill>
                <a:schemeClr val="tx2">
                  <a:shade val="9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Needs</a:t>
            </a:r>
            <a:endParaRPr lang="en-US" dirty="0"/>
          </a:p>
        </p:txBody>
      </p:sp>
      <p:sp>
        <p:nvSpPr>
          <p:cNvPr id="3" name="Content Placeholder 2"/>
          <p:cNvSpPr>
            <a:spLocks noGrp="1"/>
          </p:cNvSpPr>
          <p:nvPr>
            <p:ph idx="1"/>
          </p:nvPr>
        </p:nvSpPr>
        <p:spPr/>
        <p:txBody>
          <a:bodyPr/>
          <a:lstStyle/>
          <a:p>
            <a:pPr eaLnBrk="1" hangingPunct="1"/>
            <a:r>
              <a:rPr lang="en-US" dirty="0" smtClean="0"/>
              <a:t>A recognized and valid inventory of standardized data sources with common definitions</a:t>
            </a:r>
          </a:p>
          <a:p>
            <a:pPr eaLnBrk="1" hangingPunct="1"/>
            <a:r>
              <a:rPr lang="en-US" dirty="0" smtClean="0"/>
              <a:t>A range of analytical tools and applications to address diverse decision-making needs</a:t>
            </a:r>
          </a:p>
          <a:p>
            <a:pPr eaLnBrk="1" hangingPunct="1"/>
            <a:r>
              <a:rPr lang="en-US" dirty="0" smtClean="0"/>
              <a:t>A process to routinely generate new data sources and problem-solving methods</a:t>
            </a:r>
          </a:p>
          <a:p>
            <a:pPr eaLnBrk="1" hangingPunct="1"/>
            <a:r>
              <a:rPr lang="en-US" dirty="0" smtClean="0"/>
              <a:t>Behavior-based facets of freight decision making that have been incorporated into modeling</a:t>
            </a:r>
          </a:p>
        </p:txBody>
      </p:sp>
      <p:sp>
        <p:nvSpPr>
          <p:cNvPr id="5" name="Slide Number Placeholder 4"/>
          <p:cNvSpPr>
            <a:spLocks noGrp="1"/>
          </p:cNvSpPr>
          <p:nvPr>
            <p:ph type="sldNum" sz="quarter" idx="11"/>
          </p:nvPr>
        </p:nvSpPr>
        <p:spPr/>
        <p:txBody>
          <a:bodyPr/>
          <a:lstStyle/>
          <a:p>
            <a:pPr>
              <a:defRPr/>
            </a:pPr>
            <a:fld id="{E3EDB4FA-06EB-4897-8240-A52F23B9F012}" type="slidenum">
              <a:rPr lang="en-US" smtClean="0"/>
              <a:pPr>
                <a:defRPr/>
              </a:pPr>
              <a:t>11</a:t>
            </a:fld>
            <a:endParaRPr lang="en-US" dirty="0"/>
          </a:p>
        </p:txBody>
      </p:sp>
      <p:sp>
        <p:nvSpPr>
          <p:cNvPr id="6" name="TextBox 5"/>
          <p:cNvSpPr txBox="1"/>
          <p:nvPr/>
        </p:nvSpPr>
        <p:spPr>
          <a:xfrm>
            <a:off x="5410200" y="5410200"/>
            <a:ext cx="3200400" cy="381000"/>
          </a:xfrm>
          <a:prstGeom prst="rect">
            <a:avLst/>
          </a:prstGeom>
          <a:noFill/>
        </p:spPr>
        <p:txBody>
          <a:bodyPr wrap="square" rtlCol="0">
            <a:spAutoFit/>
          </a:bodyPr>
          <a:lstStyle/>
          <a:p>
            <a:r>
              <a:rPr lang="en-US" i="1" dirty="0" smtClean="0"/>
              <a:t>             continued next slide</a:t>
            </a:r>
            <a:endParaRPr lang="en-US"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Needs, </a:t>
            </a:r>
            <a:r>
              <a:rPr lang="en-US" sz="2400" i="1" dirty="0" smtClean="0"/>
              <a:t>cont’d.</a:t>
            </a:r>
            <a:endParaRPr lang="en-US" sz="2400" i="1" dirty="0"/>
          </a:p>
        </p:txBody>
      </p:sp>
      <p:sp>
        <p:nvSpPr>
          <p:cNvPr id="3" name="Content Placeholder 2"/>
          <p:cNvSpPr>
            <a:spLocks noGrp="1"/>
          </p:cNvSpPr>
          <p:nvPr>
            <p:ph idx="1"/>
          </p:nvPr>
        </p:nvSpPr>
        <p:spPr>
          <a:xfrm>
            <a:off x="457200" y="1600200"/>
            <a:ext cx="8336280" cy="4191000"/>
          </a:xfrm>
        </p:spPr>
        <p:txBody>
          <a:bodyPr/>
          <a:lstStyle/>
          <a:p>
            <a:pPr eaLnBrk="1" hangingPunct="1"/>
            <a:r>
              <a:rPr lang="en-US" dirty="0" smtClean="0"/>
              <a:t>Industry-level freight data at a local, subregional level and a better understanding of local deliveries in urban areas</a:t>
            </a:r>
          </a:p>
          <a:p>
            <a:pPr eaLnBrk="1" hangingPunct="1"/>
            <a:r>
              <a:rPr lang="en-US" dirty="0" smtClean="0"/>
              <a:t>Benefit-cost analysis tools that go beyond traditional financial measures by including direct and indirect benefits and costs (public and private)</a:t>
            </a:r>
          </a:p>
          <a:p>
            <a:pPr eaLnBrk="1" hangingPunct="1"/>
            <a:r>
              <a:rPr lang="en-US" dirty="0" smtClean="0"/>
              <a:t>Development of a statistical sampling of truck shipment data similar to the Carload Waybill Sample available for railroads</a:t>
            </a:r>
          </a:p>
          <a:p>
            <a:endParaRPr lang="en-US" dirty="0"/>
          </a:p>
        </p:txBody>
      </p:sp>
      <p:sp>
        <p:nvSpPr>
          <p:cNvPr id="5" name="Slide Number Placeholder 4"/>
          <p:cNvSpPr>
            <a:spLocks noGrp="1"/>
          </p:cNvSpPr>
          <p:nvPr>
            <p:ph type="sldNum" sz="quarter" idx="11"/>
          </p:nvPr>
        </p:nvSpPr>
        <p:spPr/>
        <p:txBody>
          <a:bodyPr/>
          <a:lstStyle/>
          <a:p>
            <a:pPr>
              <a:defRPr/>
            </a:pPr>
            <a:fld id="{E3EDB4FA-06EB-4897-8240-A52F23B9F012}" type="slidenum">
              <a:rPr lang="en-US" smtClean="0"/>
              <a:pPr>
                <a:defRPr/>
              </a:pPr>
              <a:t>12</a:t>
            </a:fld>
            <a:endParaRPr lang="en-US" dirty="0"/>
          </a:p>
        </p:txBody>
      </p:sp>
      <p:sp>
        <p:nvSpPr>
          <p:cNvPr id="6" name="TextBox 5"/>
          <p:cNvSpPr txBox="1"/>
          <p:nvPr/>
        </p:nvSpPr>
        <p:spPr>
          <a:xfrm>
            <a:off x="6172200" y="5410200"/>
            <a:ext cx="2438400" cy="381000"/>
          </a:xfrm>
          <a:prstGeom prst="rect">
            <a:avLst/>
          </a:prstGeom>
          <a:noFill/>
        </p:spPr>
        <p:txBody>
          <a:bodyPr wrap="square" rtlCol="0">
            <a:spAutoFit/>
          </a:bodyPr>
          <a:lstStyle/>
          <a:p>
            <a:r>
              <a:rPr lang="en-US" i="1" dirty="0" smtClean="0"/>
              <a:t>  continued next slide</a:t>
            </a:r>
            <a:endParaRPr lang="en-US"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Decision-Making Needs,</a:t>
            </a:r>
            <a:r>
              <a:rPr lang="en-US" i="1" dirty="0" smtClean="0"/>
              <a:t> </a:t>
            </a:r>
            <a:r>
              <a:rPr lang="en-US" sz="2400" i="1" dirty="0" smtClean="0"/>
              <a:t>cont’d.</a:t>
            </a:r>
            <a:endParaRPr lang="en-US" sz="2400" dirty="0"/>
          </a:p>
        </p:txBody>
      </p:sp>
      <p:sp>
        <p:nvSpPr>
          <p:cNvPr id="7" name="Content Placeholder 6"/>
          <p:cNvSpPr>
            <a:spLocks noGrp="1"/>
          </p:cNvSpPr>
          <p:nvPr>
            <p:ph idx="1"/>
          </p:nvPr>
        </p:nvSpPr>
        <p:spPr>
          <a:xfrm>
            <a:off x="685800" y="1600200"/>
            <a:ext cx="7620000" cy="3962400"/>
          </a:xfrm>
        </p:spPr>
        <p:txBody>
          <a:bodyPr/>
          <a:lstStyle/>
          <a:p>
            <a:pPr>
              <a:defRPr/>
            </a:pPr>
            <a:r>
              <a:rPr lang="en-US" dirty="0" smtClean="0"/>
              <a:t>Intermodal transfer characteristics, volume, and trends</a:t>
            </a:r>
          </a:p>
          <a:p>
            <a:pPr>
              <a:defRPr/>
            </a:pPr>
            <a:r>
              <a:rPr lang="en-US" dirty="0" smtClean="0"/>
              <a:t>Leveraged freight data from GPS-based resources and ITS applications (e.g., CVO, Weigh-in-Motion, IntelliDrive)</a:t>
            </a:r>
          </a:p>
          <a:p>
            <a:pPr>
              <a:defRPr/>
            </a:pPr>
            <a:r>
              <a:rPr lang="en-US" dirty="0" smtClean="0"/>
              <a:t>Interplay of land-use policies and freight</a:t>
            </a:r>
          </a:p>
          <a:p>
            <a:pPr>
              <a:defRPr/>
            </a:pPr>
            <a:r>
              <a:rPr lang="en-US" dirty="0" smtClean="0"/>
              <a:t>Understanding of freight activity relative to fuel costs, currency valuation, and economic trends</a:t>
            </a:r>
          </a:p>
          <a:p>
            <a:endParaRPr lang="en-US" dirty="0"/>
          </a:p>
        </p:txBody>
      </p:sp>
      <p:sp>
        <p:nvSpPr>
          <p:cNvPr id="3" name="Slide Number Placeholder 2"/>
          <p:cNvSpPr>
            <a:spLocks noGrp="1"/>
          </p:cNvSpPr>
          <p:nvPr>
            <p:ph type="sldNum" sz="quarter" idx="11"/>
          </p:nvPr>
        </p:nvSpPr>
        <p:spPr/>
        <p:txBody>
          <a:bodyPr/>
          <a:lstStyle/>
          <a:p>
            <a:pPr>
              <a:defRPr/>
            </a:pPr>
            <a:fld id="{165B122D-23E9-4192-9ACF-17DF0E034155}" type="slidenum">
              <a:rPr lang="en-US" smtClean="0"/>
              <a:pPr>
                <a:defRPr/>
              </a:pPr>
              <a:t>13</a:t>
            </a:fld>
            <a:endParaRPr lang="en-US" dirty="0"/>
          </a:p>
        </p:txBody>
      </p:sp>
      <p:sp>
        <p:nvSpPr>
          <p:cNvPr id="8" name="TextBox 7"/>
          <p:cNvSpPr txBox="1"/>
          <p:nvPr/>
        </p:nvSpPr>
        <p:spPr>
          <a:xfrm>
            <a:off x="5410200" y="5410200"/>
            <a:ext cx="3200400" cy="381000"/>
          </a:xfrm>
          <a:prstGeom prst="rect">
            <a:avLst/>
          </a:prstGeom>
          <a:noFill/>
        </p:spPr>
        <p:txBody>
          <a:bodyPr wrap="square" rtlCol="0">
            <a:spAutoFit/>
          </a:bodyPr>
          <a:lstStyle/>
          <a:p>
            <a:r>
              <a:rPr lang="en-US" i="1" dirty="0" smtClean="0"/>
              <a:t>             continued next slide</a:t>
            </a:r>
            <a:endParaRPr lang="en-US"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600200"/>
            <a:ext cx="4526280" cy="4191000"/>
          </a:xfrm>
        </p:spPr>
        <p:txBody>
          <a:bodyPr/>
          <a:lstStyle/>
          <a:p>
            <a:pPr>
              <a:defRPr/>
            </a:pPr>
            <a:r>
              <a:rPr lang="en-US" dirty="0" smtClean="0"/>
              <a:t>Freight forecasts applied to revenue projections</a:t>
            </a:r>
          </a:p>
          <a:p>
            <a:pPr>
              <a:defRPr/>
            </a:pPr>
            <a:r>
              <a:rPr lang="en-US" dirty="0" smtClean="0"/>
              <a:t>A multimodal, network-based freight demand model</a:t>
            </a:r>
          </a:p>
          <a:p>
            <a:pPr marL="722313" lvl="1" indent="-265113">
              <a:buSzPct val="80000"/>
              <a:buFont typeface="Wingdings 2" pitchFamily="18" charset="2"/>
              <a:buChar char=""/>
              <a:defRPr/>
            </a:pPr>
            <a:r>
              <a:rPr lang="en-US" dirty="0" smtClean="0"/>
              <a:t>for all modes of transport  </a:t>
            </a:r>
          </a:p>
          <a:p>
            <a:pPr marL="722313" lvl="1" indent="-265113">
              <a:buSzPct val="80000"/>
              <a:buFont typeface="Wingdings 2" pitchFamily="18" charset="2"/>
              <a:buChar char=""/>
              <a:defRPr/>
            </a:pPr>
            <a:r>
              <a:rPr lang="en-US" dirty="0" smtClean="0"/>
              <a:t>with similar level of detail for varied geographic scales</a:t>
            </a:r>
          </a:p>
          <a:p>
            <a:endParaRPr lang="en-US" dirty="0"/>
          </a:p>
        </p:txBody>
      </p:sp>
      <p:sp>
        <p:nvSpPr>
          <p:cNvPr id="5" name="Slide Number Placeholder 4"/>
          <p:cNvSpPr>
            <a:spLocks noGrp="1"/>
          </p:cNvSpPr>
          <p:nvPr>
            <p:ph type="sldNum" sz="quarter" idx="11"/>
          </p:nvPr>
        </p:nvSpPr>
        <p:spPr/>
        <p:txBody>
          <a:bodyPr/>
          <a:lstStyle/>
          <a:p>
            <a:pPr>
              <a:defRPr/>
            </a:pPr>
            <a:fld id="{E3EDB4FA-06EB-4897-8240-A52F23B9F012}" type="slidenum">
              <a:rPr lang="en-US" smtClean="0"/>
              <a:pPr>
                <a:defRPr/>
              </a:pPr>
              <a:t>14</a:t>
            </a:fld>
            <a:endParaRPr lang="en-US" dirty="0"/>
          </a:p>
        </p:txBody>
      </p:sp>
      <p:sp>
        <p:nvSpPr>
          <p:cNvPr id="6" name="Title 5"/>
          <p:cNvSpPr>
            <a:spLocks noGrp="1"/>
          </p:cNvSpPr>
          <p:nvPr>
            <p:ph type="title"/>
          </p:nvPr>
        </p:nvSpPr>
        <p:spPr>
          <a:xfrm>
            <a:off x="1295400" y="457200"/>
            <a:ext cx="7345680" cy="762000"/>
          </a:xfrm>
        </p:spPr>
        <p:txBody>
          <a:bodyPr/>
          <a:lstStyle/>
          <a:p>
            <a:r>
              <a:rPr lang="en-US" dirty="0" smtClean="0"/>
              <a:t>Decision-Making Needs,</a:t>
            </a:r>
            <a:r>
              <a:rPr lang="en-US" i="1" dirty="0" smtClean="0"/>
              <a:t> </a:t>
            </a:r>
            <a:r>
              <a:rPr lang="en-US" sz="2400" i="1" dirty="0" smtClean="0"/>
              <a:t>cont’d.</a:t>
            </a:r>
            <a:endParaRPr lang="en-US" sz="2400" dirty="0"/>
          </a:p>
        </p:txBody>
      </p:sp>
      <p:pic>
        <p:nvPicPr>
          <p:cNvPr id="7" name="Picture 6" descr="iStock_000012748315Mediumdawnofnewtransportationday.jpg"/>
          <p:cNvPicPr>
            <a:picLocks noChangeAspect="1"/>
          </p:cNvPicPr>
          <p:nvPr/>
        </p:nvPicPr>
        <p:blipFill>
          <a:blip r:embed="rId3" cstate="email"/>
          <a:stretch>
            <a:fillRect/>
          </a:stretch>
        </p:blipFill>
        <p:spPr>
          <a:xfrm>
            <a:off x="5029200" y="1752600"/>
            <a:ext cx="3260087" cy="3276600"/>
          </a:xfrm>
          <a:prstGeom prst="rect">
            <a:avLst/>
          </a:prstGeom>
        </p:spPr>
      </p:pic>
      <p:sp>
        <p:nvSpPr>
          <p:cNvPr id="8" name="TextBox 7"/>
          <p:cNvSpPr txBox="1"/>
          <p:nvPr/>
        </p:nvSpPr>
        <p:spPr>
          <a:xfrm>
            <a:off x="5867400" y="5029200"/>
            <a:ext cx="2514600" cy="215444"/>
          </a:xfrm>
          <a:prstGeom prst="rect">
            <a:avLst/>
          </a:prstGeom>
          <a:noFill/>
        </p:spPr>
        <p:txBody>
          <a:bodyPr wrap="square" rtlCol="0">
            <a:spAutoFit/>
          </a:bodyPr>
          <a:lstStyle/>
          <a:p>
            <a:r>
              <a:rPr lang="en-US" sz="800" dirty="0" smtClean="0">
                <a:solidFill>
                  <a:srgbClr val="000000"/>
                </a:solidFill>
              </a:rPr>
              <a:t> Photo: © iStockphoto/ElFlacodelNorte (12748315)</a:t>
            </a:r>
            <a:endParaRPr lang="en-US" sz="800"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fontAlgn="auto" hangingPunct="1">
              <a:spcAft>
                <a:spcPts val="0"/>
              </a:spcAft>
              <a:defRPr/>
            </a:pPr>
            <a:r>
              <a:rPr lang="en-US" dirty="0" smtClean="0"/>
              <a:t>Sample Research Initiatives</a:t>
            </a:r>
            <a:endParaRPr lang="en-US" sz="2000" dirty="0" smtClean="0"/>
          </a:p>
        </p:txBody>
      </p:sp>
      <p:sp>
        <p:nvSpPr>
          <p:cNvPr id="3" name="Slide Number Placeholder 2"/>
          <p:cNvSpPr>
            <a:spLocks noGrp="1"/>
          </p:cNvSpPr>
          <p:nvPr>
            <p:ph type="sldNum" sz="quarter" idx="11"/>
          </p:nvPr>
        </p:nvSpPr>
        <p:spPr/>
        <p:txBody>
          <a:bodyPr/>
          <a:lstStyle/>
          <a:p>
            <a:pPr>
              <a:defRPr/>
            </a:pPr>
            <a:fld id="{16A40F4D-9F52-44CB-8644-C2B58BB9C411}" type="slidenum">
              <a:rPr lang="en-US"/>
              <a:pPr>
                <a:defRPr/>
              </a:pPr>
              <a:t>15</a:t>
            </a:fld>
            <a:endParaRPr lang="en-US" dirty="0">
              <a:solidFill>
                <a:schemeClr val="tx2">
                  <a:shade val="9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Research Initiatives</a:t>
            </a:r>
            <a:endParaRPr lang="en-US" dirty="0"/>
          </a:p>
        </p:txBody>
      </p:sp>
      <p:sp>
        <p:nvSpPr>
          <p:cNvPr id="3" name="Content Placeholder 2"/>
          <p:cNvSpPr>
            <a:spLocks noGrp="1"/>
          </p:cNvSpPr>
          <p:nvPr>
            <p:ph idx="1"/>
          </p:nvPr>
        </p:nvSpPr>
        <p:spPr>
          <a:xfrm>
            <a:off x="609600" y="1600200"/>
            <a:ext cx="4800600" cy="4191000"/>
          </a:xfrm>
        </p:spPr>
        <p:txBody>
          <a:bodyPr/>
          <a:lstStyle/>
          <a:p>
            <a:r>
              <a:rPr lang="en-US" dirty="0" smtClean="0"/>
              <a:t>The sample research initiatives demonstrate how the strategic objectives could be advanced. </a:t>
            </a:r>
          </a:p>
          <a:p>
            <a:r>
              <a:rPr lang="en-US" dirty="0" smtClean="0"/>
              <a:t>Each also applies to one or more of the three research dimensions—knowledge, models, and data.</a:t>
            </a:r>
            <a:endParaRPr lang="en-US" baseline="30000" dirty="0" smtClean="0"/>
          </a:p>
          <a:p>
            <a:endParaRPr lang="en-US" dirty="0"/>
          </a:p>
        </p:txBody>
      </p:sp>
      <p:sp>
        <p:nvSpPr>
          <p:cNvPr id="5" name="Slide Number Placeholder 4"/>
          <p:cNvSpPr>
            <a:spLocks noGrp="1"/>
          </p:cNvSpPr>
          <p:nvPr>
            <p:ph type="sldNum" sz="quarter" idx="11"/>
          </p:nvPr>
        </p:nvSpPr>
        <p:spPr/>
        <p:txBody>
          <a:bodyPr/>
          <a:lstStyle/>
          <a:p>
            <a:pPr>
              <a:defRPr/>
            </a:pPr>
            <a:fld id="{E3EDB4FA-06EB-4897-8240-A52F23B9F012}" type="slidenum">
              <a:rPr lang="en-US" smtClean="0"/>
              <a:pPr>
                <a:defRPr/>
              </a:pPr>
              <a:t>16</a:t>
            </a:fld>
            <a:endParaRPr lang="en-US" dirty="0"/>
          </a:p>
        </p:txBody>
      </p:sp>
      <p:pic>
        <p:nvPicPr>
          <p:cNvPr id="6" name="Picture 5" descr="matrix image.jpg"/>
          <p:cNvPicPr>
            <a:picLocks noChangeAspect="1"/>
          </p:cNvPicPr>
          <p:nvPr/>
        </p:nvPicPr>
        <p:blipFill>
          <a:blip r:embed="rId3" cstate="email"/>
          <a:stretch>
            <a:fillRect/>
          </a:stretch>
        </p:blipFill>
        <p:spPr>
          <a:xfrm rot="5400000">
            <a:off x="5631589" y="1836011"/>
            <a:ext cx="2541764" cy="328934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334000" y="4876800"/>
            <a:ext cx="3200400" cy="381000"/>
          </a:xfrm>
          <a:prstGeom prst="rect">
            <a:avLst/>
          </a:prstGeom>
          <a:noFill/>
        </p:spPr>
        <p:txBody>
          <a:bodyPr wrap="square" rtlCol="0">
            <a:spAutoFit/>
          </a:bodyPr>
          <a:lstStyle/>
          <a:p>
            <a:pPr algn="ctr"/>
            <a:r>
              <a:rPr lang="en-US" i="1" dirty="0" smtClean="0"/>
              <a:t>refer to handout</a:t>
            </a:r>
            <a:endParaRPr lang="en-US"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Research Initiatives</a:t>
            </a:r>
            <a:endParaRPr lang="en-US" dirty="0"/>
          </a:p>
        </p:txBody>
      </p:sp>
      <p:sp>
        <p:nvSpPr>
          <p:cNvPr id="3" name="Content Placeholder 2"/>
          <p:cNvSpPr>
            <a:spLocks noGrp="1"/>
          </p:cNvSpPr>
          <p:nvPr>
            <p:ph idx="1"/>
          </p:nvPr>
        </p:nvSpPr>
        <p:spPr>
          <a:xfrm>
            <a:off x="502920" y="1447800"/>
            <a:ext cx="8183880" cy="4495800"/>
          </a:xfrm>
        </p:spPr>
        <p:txBody>
          <a:bodyPr/>
          <a:lstStyle/>
          <a:p>
            <a:pPr marL="457200" indent="-457200">
              <a:buSzPct val="100000"/>
              <a:buFont typeface="+mj-lt"/>
              <a:buAutoNum type="alphaUcPeriod"/>
            </a:pPr>
            <a:r>
              <a:rPr lang="en-US" sz="2400" dirty="0" smtClean="0"/>
              <a:t>Determine the freight and logistics knowledge and skill requirements for transportation decision makers and professional and technical personnel. Develop the associated learning systems to address knowledge and skill deficits. </a:t>
            </a:r>
          </a:p>
          <a:p>
            <a:pPr marL="457200" indent="-457200">
              <a:buSzPct val="100000"/>
              <a:buFont typeface="+mj-lt"/>
              <a:buAutoNum type="alphaUcPeriod"/>
            </a:pPr>
            <a:r>
              <a:rPr lang="en-US" sz="2400" dirty="0" smtClean="0"/>
              <a:t>Establish techniques and standard practices to validate freight forecasts.</a:t>
            </a:r>
          </a:p>
          <a:p>
            <a:pPr marL="457200" indent="-457200">
              <a:buSzPct val="100000"/>
              <a:buFont typeface="+mj-lt"/>
              <a:buAutoNum type="alphaUcPeriod"/>
            </a:pPr>
            <a:r>
              <a:rPr lang="en-US" sz="2400" dirty="0" smtClean="0"/>
              <a:t>Establish modeling approaches for “behavior-based” freight movement.</a:t>
            </a:r>
          </a:p>
          <a:p>
            <a:pPr marL="457200" indent="-457200">
              <a:buSzPct val="100000"/>
              <a:buFont typeface="+mj-lt"/>
              <a:buAutoNum type="alphaUcPeriod"/>
            </a:pPr>
            <a:r>
              <a:rPr lang="en-US" sz="2400" dirty="0" smtClean="0"/>
              <a:t>Develop methods that predict mode shift and highway capacity implications of various “what-if” scenarios.	</a:t>
            </a:r>
          </a:p>
          <a:p>
            <a:endParaRPr lang="en-US" dirty="0" smtClean="0"/>
          </a:p>
        </p:txBody>
      </p:sp>
      <p:sp>
        <p:nvSpPr>
          <p:cNvPr id="5" name="Slide Number Placeholder 4"/>
          <p:cNvSpPr>
            <a:spLocks noGrp="1"/>
          </p:cNvSpPr>
          <p:nvPr>
            <p:ph type="sldNum" sz="quarter" idx="11"/>
          </p:nvPr>
        </p:nvSpPr>
        <p:spPr/>
        <p:txBody>
          <a:bodyPr/>
          <a:lstStyle/>
          <a:p>
            <a:pPr>
              <a:defRPr/>
            </a:pPr>
            <a:fld id="{E3EDB4FA-06EB-4897-8240-A52F23B9F012}" type="slidenum">
              <a:rPr lang="en-US" smtClean="0"/>
              <a:pPr>
                <a:defRPr/>
              </a:pPr>
              <a:t>17</a:t>
            </a:fld>
            <a:endParaRPr lang="en-US" dirty="0"/>
          </a:p>
        </p:txBody>
      </p:sp>
      <p:sp>
        <p:nvSpPr>
          <p:cNvPr id="6" name="TextBox 5"/>
          <p:cNvSpPr txBox="1"/>
          <p:nvPr/>
        </p:nvSpPr>
        <p:spPr>
          <a:xfrm>
            <a:off x="4953000" y="5638800"/>
            <a:ext cx="3429000" cy="381000"/>
          </a:xfrm>
          <a:prstGeom prst="rect">
            <a:avLst/>
          </a:prstGeom>
          <a:noFill/>
        </p:spPr>
        <p:txBody>
          <a:bodyPr wrap="square" rtlCol="0">
            <a:spAutoFit/>
          </a:bodyPr>
          <a:lstStyle/>
          <a:p>
            <a:pPr algn="r"/>
            <a:r>
              <a:rPr lang="en-US" i="1" dirty="0" smtClean="0"/>
              <a:t>continued next slide</a:t>
            </a:r>
            <a:endParaRPr lang="en-US"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Research Initiatives, </a:t>
            </a:r>
            <a:r>
              <a:rPr lang="en-US" sz="2400" i="1" dirty="0" smtClean="0"/>
              <a:t>cont’d.</a:t>
            </a:r>
            <a:endParaRPr lang="en-US" dirty="0"/>
          </a:p>
        </p:txBody>
      </p:sp>
      <p:sp>
        <p:nvSpPr>
          <p:cNvPr id="3" name="Content Placeholder 2"/>
          <p:cNvSpPr>
            <a:spLocks noGrp="1"/>
          </p:cNvSpPr>
          <p:nvPr>
            <p:ph idx="1"/>
          </p:nvPr>
        </p:nvSpPr>
        <p:spPr/>
        <p:txBody>
          <a:bodyPr/>
          <a:lstStyle/>
          <a:p>
            <a:pPr marL="457200" indent="-457200">
              <a:buSzPct val="100000"/>
              <a:buFont typeface="+mj-lt"/>
              <a:buAutoNum type="alphaUcPeriod" startAt="5"/>
            </a:pPr>
            <a:r>
              <a:rPr lang="en-US" sz="2400" dirty="0" smtClean="0"/>
              <a:t>Develop a range of freight forecasting methods and tools that address decision-making needs and that can be applied at all levels.</a:t>
            </a:r>
          </a:p>
          <a:p>
            <a:pPr marL="457200" indent="-457200">
              <a:buSzPct val="100000"/>
              <a:buFont typeface="+mj-lt"/>
              <a:buAutoNum type="alphaUcPeriod" startAt="5"/>
            </a:pPr>
            <a:r>
              <a:rPr lang="en-US" sz="2400" dirty="0" smtClean="0"/>
              <a:t>Develop robust tools for freight cost-benefit analysis that go beyond the financial to the full range of benefits, costs, and externalities.	</a:t>
            </a:r>
          </a:p>
          <a:p>
            <a:pPr marL="457200" indent="-457200">
              <a:buSzPct val="100000"/>
              <a:buFont typeface="+mj-lt"/>
              <a:buAutoNum type="alphaUcPeriod" startAt="5"/>
            </a:pPr>
            <a:r>
              <a:rPr lang="en-US" sz="2400" dirty="0" smtClean="0"/>
              <a:t>Establish analytical approaches that describe how elements of the freight transportation system operate, perform, and affect the larger overall transportation system.	 </a:t>
            </a:r>
          </a:p>
        </p:txBody>
      </p:sp>
      <p:sp>
        <p:nvSpPr>
          <p:cNvPr id="5" name="Slide Number Placeholder 4"/>
          <p:cNvSpPr>
            <a:spLocks noGrp="1"/>
          </p:cNvSpPr>
          <p:nvPr>
            <p:ph type="sldNum" sz="quarter" idx="11"/>
          </p:nvPr>
        </p:nvSpPr>
        <p:spPr/>
        <p:txBody>
          <a:bodyPr/>
          <a:lstStyle/>
          <a:p>
            <a:pPr>
              <a:defRPr/>
            </a:pPr>
            <a:fld id="{E3EDB4FA-06EB-4897-8240-A52F23B9F012}" type="slidenum">
              <a:rPr lang="en-US" smtClean="0"/>
              <a:pPr>
                <a:defRPr/>
              </a:pPr>
              <a:t>18</a:t>
            </a:fld>
            <a:endParaRPr lang="en-US" dirty="0"/>
          </a:p>
        </p:txBody>
      </p:sp>
      <p:sp>
        <p:nvSpPr>
          <p:cNvPr id="6" name="TextBox 5"/>
          <p:cNvSpPr txBox="1"/>
          <p:nvPr/>
        </p:nvSpPr>
        <p:spPr>
          <a:xfrm>
            <a:off x="5410200" y="5410200"/>
            <a:ext cx="3200400" cy="381000"/>
          </a:xfrm>
          <a:prstGeom prst="rect">
            <a:avLst/>
          </a:prstGeom>
          <a:noFill/>
        </p:spPr>
        <p:txBody>
          <a:bodyPr wrap="square" rtlCol="0">
            <a:spAutoFit/>
          </a:bodyPr>
          <a:lstStyle/>
          <a:p>
            <a:r>
              <a:rPr lang="en-US" i="1" dirty="0" smtClean="0"/>
              <a:t>            continued next slide</a:t>
            </a:r>
            <a:endParaRPr lang="en-US"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Research Initiatives, </a:t>
            </a:r>
            <a:r>
              <a:rPr lang="en-US" sz="2400" i="1" dirty="0" smtClean="0"/>
              <a:t>cont’d.</a:t>
            </a:r>
            <a:endParaRPr lang="en-US" sz="2400" i="1" dirty="0"/>
          </a:p>
        </p:txBody>
      </p:sp>
      <p:sp>
        <p:nvSpPr>
          <p:cNvPr id="3" name="Content Placeholder 2"/>
          <p:cNvSpPr>
            <a:spLocks noGrp="1"/>
          </p:cNvSpPr>
          <p:nvPr>
            <p:ph idx="1"/>
          </p:nvPr>
        </p:nvSpPr>
        <p:spPr/>
        <p:txBody>
          <a:bodyPr/>
          <a:lstStyle/>
          <a:p>
            <a:pPr marL="457200" indent="-457200">
              <a:buSzPct val="100000"/>
              <a:buFont typeface="+mj-lt"/>
              <a:buAutoNum type="alphaUcPeriod" startAt="8"/>
            </a:pPr>
            <a:r>
              <a:rPr lang="en-US" sz="2400" dirty="0" smtClean="0"/>
              <a:t>Determine how economic, demographic, and other factors and conditions drive freight patterns and characteristics. Document economic and demographic changes related to freight choices.</a:t>
            </a:r>
            <a:endParaRPr lang="en-US" sz="2400" baseline="30000" dirty="0" smtClean="0"/>
          </a:p>
          <a:p>
            <a:pPr marL="457200" indent="-457200">
              <a:buSzPct val="100000"/>
              <a:buFont typeface="+mj-lt"/>
              <a:buAutoNum type="alphaUcPeriod" startAt="8"/>
            </a:pPr>
            <a:r>
              <a:rPr lang="en-US" sz="2400" dirty="0" smtClean="0"/>
              <a:t>Develop freight data resources for application at subregional levels.</a:t>
            </a:r>
          </a:p>
          <a:p>
            <a:pPr marL="457200" indent="-457200">
              <a:buSzPct val="100000"/>
              <a:buFont typeface="+mj-lt"/>
              <a:buAutoNum type="alphaUcPeriod" startAt="8"/>
            </a:pPr>
            <a:r>
              <a:rPr lang="en-US" sz="2400" dirty="0" smtClean="0"/>
              <a:t>Establish, pool, and standardize a portfolio of core freight data sources and sets that support planning, programming, and project prioritization. </a:t>
            </a:r>
          </a:p>
          <a:p>
            <a:pPr marL="457200" indent="-457200">
              <a:buSzPct val="100000"/>
              <a:buFont typeface="+mj-lt"/>
              <a:buAutoNum type="alphaUcPeriod" startAt="8"/>
            </a:pPr>
            <a:endParaRPr lang="en-US" sz="2400" dirty="0" smtClean="0"/>
          </a:p>
        </p:txBody>
      </p:sp>
      <p:sp>
        <p:nvSpPr>
          <p:cNvPr id="5" name="Slide Number Placeholder 4"/>
          <p:cNvSpPr>
            <a:spLocks noGrp="1"/>
          </p:cNvSpPr>
          <p:nvPr>
            <p:ph type="sldNum" sz="quarter" idx="11"/>
          </p:nvPr>
        </p:nvSpPr>
        <p:spPr/>
        <p:txBody>
          <a:bodyPr/>
          <a:lstStyle/>
          <a:p>
            <a:pPr>
              <a:defRPr/>
            </a:pPr>
            <a:fld id="{E3EDB4FA-06EB-4897-8240-A52F23B9F012}" type="slidenum">
              <a:rPr lang="en-US" smtClean="0"/>
              <a:pPr>
                <a:defRPr/>
              </a:pPr>
              <a:t>19</a:t>
            </a:fld>
            <a:endParaRPr lang="en-US" dirty="0"/>
          </a:p>
        </p:txBody>
      </p:sp>
      <p:sp>
        <p:nvSpPr>
          <p:cNvPr id="6" name="TextBox 5"/>
          <p:cNvSpPr txBox="1"/>
          <p:nvPr/>
        </p:nvSpPr>
        <p:spPr>
          <a:xfrm>
            <a:off x="5410200" y="5410200"/>
            <a:ext cx="3200400" cy="381000"/>
          </a:xfrm>
          <a:prstGeom prst="rect">
            <a:avLst/>
          </a:prstGeom>
          <a:noFill/>
        </p:spPr>
        <p:txBody>
          <a:bodyPr wrap="square" rtlCol="0">
            <a:spAutoFit/>
          </a:bodyPr>
          <a:lstStyle/>
          <a:p>
            <a:r>
              <a:rPr lang="en-US" i="1" dirty="0" smtClean="0"/>
              <a:t>             continued next slide</a:t>
            </a:r>
            <a:endParaRPr lang="en-US"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Need</a:t>
            </a:r>
            <a:endParaRPr lang="en-US" dirty="0"/>
          </a:p>
        </p:txBody>
      </p:sp>
      <p:sp>
        <p:nvSpPr>
          <p:cNvPr id="3" name="Content Placeholder 2"/>
          <p:cNvSpPr>
            <a:spLocks noGrp="1"/>
          </p:cNvSpPr>
          <p:nvPr>
            <p:ph idx="1"/>
          </p:nvPr>
        </p:nvSpPr>
        <p:spPr/>
        <p:txBody>
          <a:bodyPr/>
          <a:lstStyle/>
          <a:p>
            <a:r>
              <a:rPr lang="en-US" dirty="0" smtClean="0"/>
              <a:t>Goods movement is vital to prosperity.</a:t>
            </a:r>
          </a:p>
          <a:p>
            <a:r>
              <a:rPr lang="en-US" dirty="0" smtClean="0"/>
              <a:t>Transportation improvements are capital-intensive, long-term commitments.</a:t>
            </a:r>
          </a:p>
          <a:p>
            <a:r>
              <a:rPr lang="en-US" dirty="0" smtClean="0"/>
              <a:t>Transportation plans and programs must have a meaningful freight component to support sound decision making.</a:t>
            </a:r>
          </a:p>
          <a:p>
            <a:r>
              <a:rPr lang="en-US" dirty="0" smtClean="0"/>
              <a:t>Passenger-oriented travel demand models and existing data are insufficient to reflect the complexity of freight.</a:t>
            </a:r>
            <a:endParaRPr lang="en-US" dirty="0"/>
          </a:p>
        </p:txBody>
      </p:sp>
      <p:sp>
        <p:nvSpPr>
          <p:cNvPr id="5" name="Slide Number Placeholder 4"/>
          <p:cNvSpPr>
            <a:spLocks noGrp="1"/>
          </p:cNvSpPr>
          <p:nvPr>
            <p:ph type="sldNum" sz="quarter" idx="11"/>
          </p:nvPr>
        </p:nvSpPr>
        <p:spPr/>
        <p:txBody>
          <a:bodyPr/>
          <a:lstStyle/>
          <a:p>
            <a:pPr>
              <a:defRPr/>
            </a:pPr>
            <a:fld id="{E3EDB4FA-06EB-4897-8240-A52F23B9F012}"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Research Initiatives, </a:t>
            </a:r>
            <a:r>
              <a:rPr lang="en-US" sz="2400" i="1" dirty="0" smtClean="0"/>
              <a:t>cont’d.</a:t>
            </a:r>
            <a:endParaRPr lang="en-US" sz="2400" i="1" dirty="0"/>
          </a:p>
        </p:txBody>
      </p:sp>
      <p:sp>
        <p:nvSpPr>
          <p:cNvPr id="3" name="Content Placeholder 2"/>
          <p:cNvSpPr>
            <a:spLocks noGrp="1"/>
          </p:cNvSpPr>
          <p:nvPr>
            <p:ph idx="1"/>
          </p:nvPr>
        </p:nvSpPr>
        <p:spPr/>
        <p:txBody>
          <a:bodyPr/>
          <a:lstStyle/>
          <a:p>
            <a:pPr marL="457200" indent="-457200">
              <a:buSzPct val="100000"/>
              <a:buFont typeface="+mj-lt"/>
              <a:buAutoNum type="alphaUcPeriod" startAt="11"/>
            </a:pPr>
            <a:r>
              <a:rPr lang="en-US" sz="2400" dirty="0" smtClean="0"/>
              <a:t>Develop procedures for applying freight forecasting to the design of transportation infrastructure such as pavement and bridges.</a:t>
            </a:r>
          </a:p>
          <a:p>
            <a:pPr marL="457200" indent="-457200">
              <a:buSzPct val="100000"/>
              <a:buFont typeface="+mj-lt"/>
              <a:buAutoNum type="alphaUcPeriod" startAt="11"/>
            </a:pPr>
            <a:r>
              <a:rPr lang="en-US" sz="2400" dirty="0" smtClean="0"/>
              <a:t>Advance research to effectively integrate logistics practices (private sector) with transportation policy, planning, and programming (public sector).	</a:t>
            </a:r>
          </a:p>
          <a:p>
            <a:pPr marL="457200" indent="-457200">
              <a:buSzPct val="100000"/>
              <a:buFont typeface="+mj-lt"/>
              <a:buAutoNum type="alphaUcPeriod" startAt="11"/>
            </a:pPr>
            <a:r>
              <a:rPr lang="en-US" sz="2400" dirty="0" smtClean="0"/>
              <a:t>Develop visualization tools for freight planning and modeling through a two-pronged approach of discovery and addressing known decision-making needs.</a:t>
            </a:r>
          </a:p>
        </p:txBody>
      </p:sp>
      <p:sp>
        <p:nvSpPr>
          <p:cNvPr id="5" name="Slide Number Placeholder 4"/>
          <p:cNvSpPr>
            <a:spLocks noGrp="1"/>
          </p:cNvSpPr>
          <p:nvPr>
            <p:ph type="sldNum" sz="quarter" idx="11"/>
          </p:nvPr>
        </p:nvSpPr>
        <p:spPr/>
        <p:txBody>
          <a:bodyPr/>
          <a:lstStyle/>
          <a:p>
            <a:pPr>
              <a:defRPr/>
            </a:pPr>
            <a:fld id="{E3EDB4FA-06EB-4897-8240-A52F23B9F012}"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fontAlgn="auto" hangingPunct="1">
              <a:spcAft>
                <a:spcPts val="0"/>
              </a:spcAft>
              <a:defRPr/>
            </a:pPr>
            <a:r>
              <a:rPr lang="en-US" dirty="0" smtClean="0"/>
              <a:t>Strategic Road Map</a:t>
            </a:r>
            <a:endParaRPr lang="en-US" sz="2000" dirty="0" smtClean="0"/>
          </a:p>
        </p:txBody>
      </p:sp>
      <p:sp>
        <p:nvSpPr>
          <p:cNvPr id="3" name="Slide Number Placeholder 2"/>
          <p:cNvSpPr>
            <a:spLocks noGrp="1"/>
          </p:cNvSpPr>
          <p:nvPr>
            <p:ph type="sldNum" sz="quarter" idx="11"/>
          </p:nvPr>
        </p:nvSpPr>
        <p:spPr/>
        <p:txBody>
          <a:bodyPr/>
          <a:lstStyle/>
          <a:p>
            <a:pPr>
              <a:defRPr/>
            </a:pPr>
            <a:fld id="{17F7AAB6-9FD6-425E-8F7E-A633C3FBA470}" type="slidenum">
              <a:rPr lang="en-US"/>
              <a:pPr>
                <a:defRPr/>
              </a:pPr>
              <a:t>21</a:t>
            </a:fld>
            <a:endParaRPr lang="en-US" dirty="0">
              <a:solidFill>
                <a:schemeClr val="tx2">
                  <a:shade val="9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Developing a Strategic Road Map </a:t>
            </a:r>
            <a:endParaRPr lang="en-US" dirty="0"/>
          </a:p>
        </p:txBody>
      </p:sp>
      <p:sp>
        <p:nvSpPr>
          <p:cNvPr id="3" name="Content Placeholder 2"/>
          <p:cNvSpPr>
            <a:spLocks noGrp="1"/>
          </p:cNvSpPr>
          <p:nvPr>
            <p:ph idx="1"/>
          </p:nvPr>
        </p:nvSpPr>
        <p:spPr>
          <a:xfrm>
            <a:off x="457200" y="1447800"/>
            <a:ext cx="8183880" cy="4191000"/>
          </a:xfrm>
        </p:spPr>
        <p:txBody>
          <a:bodyPr/>
          <a:lstStyle/>
          <a:p>
            <a:pPr eaLnBrk="1" hangingPunct="1">
              <a:defRPr/>
            </a:pPr>
            <a:r>
              <a:rPr lang="en-US" sz="2200" dirty="0" smtClean="0"/>
              <a:t>Fostering interest among the freight community based on extensive outreach and engagement of public and private </a:t>
            </a:r>
            <a:br>
              <a:rPr lang="en-US" sz="2200" dirty="0" smtClean="0"/>
            </a:br>
            <a:r>
              <a:rPr lang="en-US" sz="2200" dirty="0" smtClean="0"/>
              <a:t>freight stakeholders</a:t>
            </a:r>
          </a:p>
          <a:p>
            <a:pPr eaLnBrk="1" hangingPunct="1">
              <a:defRPr/>
            </a:pPr>
            <a:r>
              <a:rPr lang="en-US" sz="2200" dirty="0" smtClean="0"/>
              <a:t>Documenting freight decision-making needs—particularly those of state DOTs and MPOs</a:t>
            </a:r>
          </a:p>
          <a:p>
            <a:pPr eaLnBrk="1" hangingPunct="1">
              <a:defRPr/>
            </a:pPr>
            <a:r>
              <a:rPr lang="en-US" sz="2200" dirty="0" smtClean="0"/>
              <a:t>Piloting a successful international freight modeling and data-innovation symposium—to spur breakthrough thinking and innovative ideas (www.freightplanning.com)</a:t>
            </a:r>
          </a:p>
          <a:p>
            <a:pPr eaLnBrk="1" hangingPunct="1">
              <a:defRPr/>
            </a:pPr>
            <a:r>
              <a:rPr lang="en-US" sz="2200" dirty="0" smtClean="0"/>
              <a:t>Developing an initial set of sample research initiatives validated by freight stakeholders </a:t>
            </a:r>
            <a:r>
              <a:rPr lang="en-US" sz="2400" dirty="0" smtClean="0"/>
              <a:t> </a:t>
            </a:r>
          </a:p>
          <a:p>
            <a:pPr eaLnBrk="1" hangingPunct="1">
              <a:defRPr/>
            </a:pPr>
            <a:endParaRPr lang="en-US" sz="2000" dirty="0"/>
          </a:p>
        </p:txBody>
      </p:sp>
      <p:sp>
        <p:nvSpPr>
          <p:cNvPr id="5" name="Slide Number Placeholder 4"/>
          <p:cNvSpPr>
            <a:spLocks noGrp="1"/>
          </p:cNvSpPr>
          <p:nvPr>
            <p:ph type="sldNum" sz="quarter" idx="11"/>
          </p:nvPr>
        </p:nvSpPr>
        <p:spPr/>
        <p:txBody>
          <a:bodyPr/>
          <a:lstStyle/>
          <a:p>
            <a:pPr>
              <a:defRPr/>
            </a:pPr>
            <a:fld id="{703F273A-1BA9-42DE-9E76-B3D64219F90D}"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Road Map Elements – Organization</a:t>
            </a:r>
            <a:endParaRPr lang="en-US" dirty="0"/>
          </a:p>
        </p:txBody>
      </p:sp>
      <p:sp>
        <p:nvSpPr>
          <p:cNvPr id="3" name="Content Placeholder 2"/>
          <p:cNvSpPr>
            <a:spLocks noGrp="1"/>
          </p:cNvSpPr>
          <p:nvPr>
            <p:ph idx="1"/>
          </p:nvPr>
        </p:nvSpPr>
        <p:spPr>
          <a:xfrm>
            <a:off x="502920" y="1600200"/>
            <a:ext cx="3764280" cy="4191000"/>
          </a:xfrm>
        </p:spPr>
        <p:txBody>
          <a:bodyPr/>
          <a:lstStyle/>
          <a:p>
            <a:pPr eaLnBrk="1" hangingPunct="1">
              <a:spcBef>
                <a:spcPts val="600"/>
              </a:spcBef>
              <a:defRPr/>
            </a:pPr>
            <a:r>
              <a:rPr lang="en-US" sz="2400" dirty="0" smtClean="0"/>
              <a:t>Global Freight Research </a:t>
            </a:r>
            <a:br>
              <a:rPr lang="en-US" sz="2400" dirty="0" smtClean="0"/>
            </a:br>
            <a:r>
              <a:rPr lang="en-US" sz="2400" dirty="0" smtClean="0"/>
              <a:t>Consortium (GFRC)</a:t>
            </a:r>
          </a:p>
          <a:p>
            <a:pPr eaLnBrk="1" hangingPunct="1">
              <a:spcBef>
                <a:spcPts val="600"/>
              </a:spcBef>
              <a:defRPr/>
            </a:pPr>
            <a:r>
              <a:rPr lang="en-US" sz="2400" dirty="0" smtClean="0"/>
              <a:t>Road map that is an agile framework for achieving the strategic objectives</a:t>
            </a:r>
          </a:p>
          <a:p>
            <a:pPr eaLnBrk="1" hangingPunct="1">
              <a:spcBef>
                <a:spcPts val="600"/>
              </a:spcBef>
              <a:defRPr/>
            </a:pPr>
            <a:r>
              <a:rPr lang="en-US" sz="2400" dirty="0" smtClean="0"/>
              <a:t>Elements include</a:t>
            </a:r>
          </a:p>
          <a:p>
            <a:pPr lvl="1" eaLnBrk="1" hangingPunct="1">
              <a:spcBef>
                <a:spcPts val="600"/>
              </a:spcBef>
              <a:defRPr/>
            </a:pPr>
            <a:r>
              <a:rPr lang="en-US" sz="2000" dirty="0" smtClean="0"/>
              <a:t>GFRC,</a:t>
            </a:r>
          </a:p>
          <a:p>
            <a:pPr lvl="1" eaLnBrk="1" hangingPunct="1">
              <a:spcBef>
                <a:spcPts val="600"/>
              </a:spcBef>
              <a:defRPr/>
            </a:pPr>
            <a:r>
              <a:rPr lang="en-US" sz="2000" dirty="0" smtClean="0"/>
              <a:t>freight modeling and data- innovation symposium, and</a:t>
            </a:r>
          </a:p>
          <a:p>
            <a:pPr lvl="1" eaLnBrk="1" hangingPunct="1">
              <a:spcBef>
                <a:spcPts val="600"/>
              </a:spcBef>
              <a:defRPr/>
            </a:pPr>
            <a:r>
              <a:rPr lang="en-US" sz="2000" dirty="0" smtClean="0"/>
              <a:t>initiative advancement.</a:t>
            </a:r>
          </a:p>
        </p:txBody>
      </p:sp>
      <p:sp>
        <p:nvSpPr>
          <p:cNvPr id="5" name="Slide Number Placeholder 4"/>
          <p:cNvSpPr>
            <a:spLocks noGrp="1"/>
          </p:cNvSpPr>
          <p:nvPr>
            <p:ph type="sldNum" sz="quarter" idx="11"/>
          </p:nvPr>
        </p:nvSpPr>
        <p:spPr/>
        <p:txBody>
          <a:bodyPr/>
          <a:lstStyle/>
          <a:p>
            <a:pPr>
              <a:defRPr/>
            </a:pPr>
            <a:fld id="{FC6F5800-1719-47E3-8DBA-25BE6807A0EA}" type="slidenum">
              <a:rPr lang="en-US" smtClean="0"/>
              <a:pPr>
                <a:defRPr/>
              </a:pPr>
              <a:t>23</a:t>
            </a:fld>
            <a:endParaRPr lang="en-US" dirty="0"/>
          </a:p>
        </p:txBody>
      </p:sp>
      <p:pic>
        <p:nvPicPr>
          <p:cNvPr id="6" name="Picture 5" descr="iStock_000012012568XLargesemitruckspeedsby.jpg"/>
          <p:cNvPicPr>
            <a:picLocks noChangeAspect="1"/>
          </p:cNvPicPr>
          <p:nvPr/>
        </p:nvPicPr>
        <p:blipFill>
          <a:blip r:embed="rId3" cstate="email"/>
          <a:stretch>
            <a:fillRect/>
          </a:stretch>
        </p:blipFill>
        <p:spPr>
          <a:xfrm>
            <a:off x="4267200" y="1295400"/>
            <a:ext cx="4276725" cy="4264878"/>
          </a:xfrm>
          <a:prstGeom prst="rect">
            <a:avLst/>
          </a:prstGeom>
        </p:spPr>
      </p:pic>
      <p:sp>
        <p:nvSpPr>
          <p:cNvPr id="7" name="TextBox 6"/>
          <p:cNvSpPr txBox="1"/>
          <p:nvPr/>
        </p:nvSpPr>
        <p:spPr>
          <a:xfrm>
            <a:off x="5943600" y="5562600"/>
            <a:ext cx="2667000" cy="215444"/>
          </a:xfrm>
          <a:prstGeom prst="rect">
            <a:avLst/>
          </a:prstGeom>
          <a:noFill/>
        </p:spPr>
        <p:txBody>
          <a:bodyPr wrap="square" rtlCol="0">
            <a:spAutoFit/>
          </a:bodyPr>
          <a:lstStyle/>
          <a:p>
            <a:r>
              <a:rPr lang="en-US" sz="800" dirty="0" smtClean="0">
                <a:solidFill>
                  <a:srgbClr val="000000"/>
                </a:solidFill>
              </a:rPr>
              <a:t>Photo: © iStockphoto.com/ElFlacodelNorte(12012568)</a:t>
            </a:r>
            <a:endParaRPr lang="en-US" sz="800" dirty="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Road Map Elements – GFRC</a:t>
            </a:r>
            <a:endParaRPr lang="en-US" dirty="0"/>
          </a:p>
        </p:txBody>
      </p:sp>
      <p:sp>
        <p:nvSpPr>
          <p:cNvPr id="3" name="Content Placeholder 2"/>
          <p:cNvSpPr>
            <a:spLocks noGrp="1"/>
          </p:cNvSpPr>
          <p:nvPr>
            <p:ph idx="1"/>
          </p:nvPr>
        </p:nvSpPr>
        <p:spPr>
          <a:xfrm>
            <a:off x="502920" y="1371600"/>
            <a:ext cx="8183880" cy="4419600"/>
          </a:xfrm>
        </p:spPr>
        <p:txBody>
          <a:bodyPr/>
          <a:lstStyle/>
          <a:p>
            <a:pPr eaLnBrk="1" hangingPunct="1">
              <a:defRPr/>
            </a:pPr>
            <a:r>
              <a:rPr lang="en-US" sz="2400" b="1" dirty="0" smtClean="0"/>
              <a:t>Purpose: </a:t>
            </a:r>
            <a:r>
              <a:rPr lang="en-US" sz="2400" dirty="0" smtClean="0"/>
              <a:t>To promote a body of research through funding agencies and other stakeholders in improved freight performance and decision making.</a:t>
            </a:r>
          </a:p>
          <a:p>
            <a:pPr eaLnBrk="1" hangingPunct="1">
              <a:defRPr/>
            </a:pPr>
            <a:r>
              <a:rPr lang="en-US" sz="2400" b="1" dirty="0" smtClean="0"/>
              <a:t>Participation: </a:t>
            </a:r>
            <a:r>
              <a:rPr lang="en-US" sz="2400" dirty="0" smtClean="0"/>
              <a:t>Voluntary and including those with a stake in achieving road map strategic objectives—public domestic agencies, modal and other associations, universities, and the transportation research entities of other countries.</a:t>
            </a:r>
          </a:p>
          <a:p>
            <a:pPr eaLnBrk="1" hangingPunct="1">
              <a:defRPr/>
            </a:pPr>
            <a:r>
              <a:rPr lang="en-US" sz="2400" b="1" dirty="0" smtClean="0"/>
              <a:t>Responsibilities: </a:t>
            </a:r>
            <a:r>
              <a:rPr lang="en-US" sz="2400" dirty="0" smtClean="0"/>
              <a:t>Enable, fund, and promote research supported through public organizations (national and international) with assistance from private freight-oriented organizations.</a:t>
            </a:r>
          </a:p>
        </p:txBody>
      </p:sp>
      <p:sp>
        <p:nvSpPr>
          <p:cNvPr id="5" name="Slide Number Placeholder 4"/>
          <p:cNvSpPr>
            <a:spLocks noGrp="1"/>
          </p:cNvSpPr>
          <p:nvPr>
            <p:ph type="sldNum" sz="quarter" idx="11"/>
          </p:nvPr>
        </p:nvSpPr>
        <p:spPr/>
        <p:txBody>
          <a:bodyPr/>
          <a:lstStyle/>
          <a:p>
            <a:pPr>
              <a:defRPr/>
            </a:pPr>
            <a:fld id="{CD095D3C-1CFF-46C0-840D-DFC6190CD0B6}"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Road Map Elements – Symposium</a:t>
            </a:r>
            <a:endParaRPr lang="en-US" dirty="0"/>
          </a:p>
        </p:txBody>
      </p:sp>
      <p:sp>
        <p:nvSpPr>
          <p:cNvPr id="3" name="Content Placeholder 2"/>
          <p:cNvSpPr>
            <a:spLocks noGrp="1"/>
          </p:cNvSpPr>
          <p:nvPr>
            <p:ph idx="1"/>
          </p:nvPr>
        </p:nvSpPr>
        <p:spPr/>
        <p:txBody>
          <a:bodyPr/>
          <a:lstStyle/>
          <a:p>
            <a:pPr eaLnBrk="1" hangingPunct="1">
              <a:defRPr/>
            </a:pPr>
            <a:r>
              <a:rPr lang="en-US" sz="2400" dirty="0" smtClean="0"/>
              <a:t>A good foundation is to build on the successful Freight Modeling and Data Innovation Symposium (Sept. 2010).  </a:t>
            </a:r>
          </a:p>
          <a:p>
            <a:pPr eaLnBrk="1" hangingPunct="1">
              <a:defRPr/>
            </a:pPr>
            <a:r>
              <a:rPr lang="en-US" sz="2400" dirty="0" smtClean="0"/>
              <a:t>Small size to facilitate discussion: ≈50 in attendance and  ≈15 presentations to address the challenge of developing the next generation of freight demand models and data.</a:t>
            </a:r>
          </a:p>
          <a:p>
            <a:pPr eaLnBrk="1" hangingPunct="1">
              <a:defRPr/>
            </a:pPr>
            <a:r>
              <a:rPr lang="en-US" sz="2400" dirty="0" smtClean="0"/>
              <a:t>Jury panel of freight experts to judge presentations.</a:t>
            </a:r>
          </a:p>
          <a:p>
            <a:pPr eaLnBrk="1" hangingPunct="1">
              <a:defRPr/>
            </a:pPr>
            <a:r>
              <a:rPr lang="en-US" sz="2400" dirty="0" smtClean="0"/>
              <a:t>A monetary award to competition winner.</a:t>
            </a:r>
          </a:p>
          <a:p>
            <a:pPr eaLnBrk="1" hangingPunct="1">
              <a:defRPr/>
            </a:pPr>
            <a:r>
              <a:rPr lang="en-US" sz="2400" dirty="0" smtClean="0"/>
              <a:t>An ongoing dialogue to incorporate </a:t>
            </a:r>
            <a:br>
              <a:rPr lang="en-US" sz="2400" dirty="0" smtClean="0"/>
            </a:br>
            <a:r>
              <a:rPr lang="en-US" sz="2400" dirty="0" smtClean="0"/>
              <a:t>innovations into modeling and data </a:t>
            </a:r>
            <a:br>
              <a:rPr lang="en-US" sz="2400" dirty="0" smtClean="0"/>
            </a:br>
            <a:r>
              <a:rPr lang="en-US" sz="2400" dirty="0" smtClean="0"/>
              <a:t>practices.</a:t>
            </a:r>
          </a:p>
          <a:p>
            <a:endParaRPr lang="en-US" dirty="0"/>
          </a:p>
        </p:txBody>
      </p:sp>
      <p:sp>
        <p:nvSpPr>
          <p:cNvPr id="5" name="Slide Number Placeholder 4"/>
          <p:cNvSpPr>
            <a:spLocks noGrp="1"/>
          </p:cNvSpPr>
          <p:nvPr>
            <p:ph type="sldNum" sz="quarter" idx="11"/>
          </p:nvPr>
        </p:nvSpPr>
        <p:spPr/>
        <p:txBody>
          <a:bodyPr/>
          <a:lstStyle/>
          <a:p>
            <a:pPr>
              <a:defRPr/>
            </a:pPr>
            <a:fld id="{E3EDB4FA-06EB-4897-8240-A52F23B9F012}" type="slidenum">
              <a:rPr lang="en-US" smtClean="0"/>
              <a:pPr>
                <a:defRPr/>
              </a:pPr>
              <a:t>25</a:t>
            </a:fld>
            <a:endParaRPr lang="en-US" dirty="0"/>
          </a:p>
        </p:txBody>
      </p:sp>
      <p:pic>
        <p:nvPicPr>
          <p:cNvPr id="7" name="Picture 6" descr="DSC_1340.JPG"/>
          <p:cNvPicPr>
            <a:picLocks noChangeAspect="1"/>
          </p:cNvPicPr>
          <p:nvPr/>
        </p:nvPicPr>
        <p:blipFill>
          <a:blip r:embed="rId3" cstate="email"/>
          <a:srcRect/>
          <a:stretch>
            <a:fillRect/>
          </a:stretch>
        </p:blipFill>
        <p:spPr>
          <a:xfrm>
            <a:off x="6248400" y="4166754"/>
            <a:ext cx="2305665" cy="162444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3200" dirty="0" smtClean="0"/>
              <a:t>GFRC Role in Initiatives Advancement</a:t>
            </a:r>
            <a:endParaRPr lang="en-US" sz="3200" dirty="0"/>
          </a:p>
        </p:txBody>
      </p:sp>
      <p:sp>
        <p:nvSpPr>
          <p:cNvPr id="3" name="Content Placeholder 2"/>
          <p:cNvSpPr>
            <a:spLocks noGrp="1"/>
          </p:cNvSpPr>
          <p:nvPr>
            <p:ph idx="1"/>
          </p:nvPr>
        </p:nvSpPr>
        <p:spPr/>
        <p:txBody>
          <a:bodyPr/>
          <a:lstStyle/>
          <a:p>
            <a:pPr marL="522288" indent="-457200" eaLnBrk="1" hangingPunct="1">
              <a:defRPr/>
            </a:pPr>
            <a:r>
              <a:rPr lang="en-US" dirty="0" smtClean="0"/>
              <a:t>Define issues ripe for research innovation.</a:t>
            </a:r>
          </a:p>
          <a:p>
            <a:pPr marL="522288" indent="-457200" eaLnBrk="1" hangingPunct="1">
              <a:defRPr/>
            </a:pPr>
            <a:r>
              <a:rPr lang="en-US" dirty="0" smtClean="0"/>
              <a:t>Provide recognition and incentives to spur breakthroughs.</a:t>
            </a:r>
          </a:p>
          <a:p>
            <a:pPr marL="522288" indent="-457200" eaLnBrk="1" hangingPunct="1">
              <a:defRPr/>
            </a:pPr>
            <a:r>
              <a:rPr lang="en-US" dirty="0" smtClean="0"/>
              <a:t>Conduct regular innovation forums.</a:t>
            </a:r>
          </a:p>
          <a:p>
            <a:pPr marL="522288" indent="-457200" eaLnBrk="1" hangingPunct="1">
              <a:defRPr/>
            </a:pPr>
            <a:r>
              <a:rPr lang="en-US" dirty="0" smtClean="0"/>
              <a:t>Promote technology transfer from other disciplines.</a:t>
            </a:r>
          </a:p>
          <a:p>
            <a:pPr marL="522288" indent="-457200" eaLnBrk="1" hangingPunct="1">
              <a:defRPr/>
            </a:pPr>
            <a:r>
              <a:rPr lang="en-US" dirty="0" smtClean="0"/>
              <a:t>Promote an international focus.</a:t>
            </a:r>
          </a:p>
          <a:p>
            <a:pPr marL="522288" indent="-457200" eaLnBrk="1" hangingPunct="1">
              <a:defRPr/>
            </a:pPr>
            <a:r>
              <a:rPr lang="en-US" dirty="0" smtClean="0"/>
              <a:t>Recognize the application of completed research.</a:t>
            </a:r>
          </a:p>
          <a:p>
            <a:pPr marL="522288" indent="-457200" eaLnBrk="1" hangingPunct="1">
              <a:buFont typeface="+mj-lt"/>
              <a:buAutoNum type="arabicPeriod" startAt="3"/>
              <a:defRPr/>
            </a:pPr>
            <a:endParaRPr lang="en-US" sz="2400" dirty="0" smtClean="0"/>
          </a:p>
          <a:p>
            <a:pPr marL="522288" lvl="1" indent="-457200" eaLnBrk="1" hangingPunct="1">
              <a:buSzPct val="80000"/>
              <a:buFont typeface="+mj-lt"/>
              <a:buAutoNum type="arabicPeriod" startAt="2"/>
              <a:defRPr/>
            </a:pPr>
            <a:endParaRPr lang="en-US" dirty="0" smtClean="0"/>
          </a:p>
        </p:txBody>
      </p:sp>
      <p:sp>
        <p:nvSpPr>
          <p:cNvPr id="5" name="Slide Number Placeholder 4"/>
          <p:cNvSpPr>
            <a:spLocks noGrp="1"/>
          </p:cNvSpPr>
          <p:nvPr>
            <p:ph type="sldNum" sz="quarter" idx="11"/>
          </p:nvPr>
        </p:nvSpPr>
        <p:spPr/>
        <p:txBody>
          <a:bodyPr/>
          <a:lstStyle/>
          <a:p>
            <a:pPr>
              <a:defRPr/>
            </a:pPr>
            <a:fld id="{C2D9DC95-B779-4E08-A56C-E15EAB946CB2}"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SHRP 2 C20 Research Results</a:t>
            </a:r>
            <a:endParaRPr lang="en-US" dirty="0"/>
          </a:p>
        </p:txBody>
      </p:sp>
      <p:sp>
        <p:nvSpPr>
          <p:cNvPr id="3" name="Content Placeholder 2"/>
          <p:cNvSpPr>
            <a:spLocks noGrp="1"/>
          </p:cNvSpPr>
          <p:nvPr>
            <p:ph idx="1"/>
          </p:nvPr>
        </p:nvSpPr>
        <p:spPr>
          <a:xfrm>
            <a:off x="4191000" y="1524000"/>
            <a:ext cx="4297680" cy="4191000"/>
          </a:xfrm>
        </p:spPr>
        <p:txBody>
          <a:bodyPr/>
          <a:lstStyle/>
          <a:p>
            <a:pPr eaLnBrk="1" hangingPunct="1">
              <a:defRPr/>
            </a:pPr>
            <a:r>
              <a:rPr lang="en-US" sz="2400" dirty="0" smtClean="0"/>
              <a:t>Road map to move freight modeling and data innovation forward through</a:t>
            </a:r>
          </a:p>
          <a:p>
            <a:pPr lvl="1" eaLnBrk="1" hangingPunct="1">
              <a:defRPr/>
            </a:pPr>
            <a:r>
              <a:rPr lang="en-US" sz="2000" dirty="0" smtClean="0"/>
              <a:t>Implementing sample research initiatives that support seven key strategic objectives</a:t>
            </a:r>
          </a:p>
          <a:p>
            <a:pPr lvl="1" eaLnBrk="1" hangingPunct="1">
              <a:defRPr/>
            </a:pPr>
            <a:r>
              <a:rPr lang="en-US" sz="2000" dirty="0" smtClean="0"/>
              <a:t>Expanding the dialogue on freight analysis and data innovation through an ongoing international forum of key stakeholders</a:t>
            </a:r>
          </a:p>
        </p:txBody>
      </p:sp>
      <p:sp>
        <p:nvSpPr>
          <p:cNvPr id="5" name="Slide Number Placeholder 4"/>
          <p:cNvSpPr>
            <a:spLocks noGrp="1"/>
          </p:cNvSpPr>
          <p:nvPr>
            <p:ph type="sldNum" sz="quarter" idx="11"/>
          </p:nvPr>
        </p:nvSpPr>
        <p:spPr/>
        <p:txBody>
          <a:bodyPr/>
          <a:lstStyle/>
          <a:p>
            <a:pPr>
              <a:defRPr/>
            </a:pPr>
            <a:fld id="{76E1D859-5A33-4477-B362-B6465BBF6291}" type="slidenum">
              <a:rPr lang="en-US" smtClean="0"/>
              <a:pPr>
                <a:defRPr/>
              </a:pPr>
              <a:t>27</a:t>
            </a:fld>
            <a:endParaRPr lang="en-US" dirty="0"/>
          </a:p>
        </p:txBody>
      </p:sp>
      <p:pic>
        <p:nvPicPr>
          <p:cNvPr id="6" name="Picture 5" descr="iStock_000006149923Mediumsharingtheroad.jpg"/>
          <p:cNvPicPr>
            <a:picLocks noChangeAspect="1"/>
          </p:cNvPicPr>
          <p:nvPr/>
        </p:nvPicPr>
        <p:blipFill>
          <a:blip r:embed="rId3" cstate="email"/>
          <a:stretch>
            <a:fillRect/>
          </a:stretch>
        </p:blipFill>
        <p:spPr>
          <a:xfrm>
            <a:off x="609600" y="2209800"/>
            <a:ext cx="3657600" cy="2613209"/>
          </a:xfrm>
          <a:prstGeom prst="rect">
            <a:avLst/>
          </a:prstGeom>
        </p:spPr>
      </p:pic>
      <p:sp>
        <p:nvSpPr>
          <p:cNvPr id="9" name="TextBox 8"/>
          <p:cNvSpPr txBox="1"/>
          <p:nvPr/>
        </p:nvSpPr>
        <p:spPr>
          <a:xfrm>
            <a:off x="457200" y="4876800"/>
            <a:ext cx="2743200" cy="215444"/>
          </a:xfrm>
          <a:prstGeom prst="rect">
            <a:avLst/>
          </a:prstGeom>
          <a:noFill/>
        </p:spPr>
        <p:txBody>
          <a:bodyPr wrap="square" rtlCol="0">
            <a:spAutoFit/>
          </a:bodyPr>
          <a:lstStyle/>
          <a:p>
            <a:r>
              <a:rPr lang="en-US" sz="800" dirty="0" smtClean="0">
                <a:solidFill>
                  <a:srgbClr val="000000"/>
                </a:solidFill>
              </a:rPr>
              <a:t>  Photo: © iStockphoto.com/EasyBuy4u (6149923)</a:t>
            </a:r>
            <a:endParaRPr lang="en-US" sz="800" dirty="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Longer-Term Vision</a:t>
            </a:r>
            <a:endParaRPr lang="en-US" dirty="0"/>
          </a:p>
        </p:txBody>
      </p:sp>
      <p:sp>
        <p:nvSpPr>
          <p:cNvPr id="3" name="Content Placeholder 2"/>
          <p:cNvSpPr>
            <a:spLocks noGrp="1"/>
          </p:cNvSpPr>
          <p:nvPr>
            <p:ph idx="1"/>
          </p:nvPr>
        </p:nvSpPr>
        <p:spPr>
          <a:xfrm>
            <a:off x="502920" y="1219200"/>
            <a:ext cx="8183880" cy="4572000"/>
          </a:xfrm>
        </p:spPr>
        <p:txBody>
          <a:bodyPr/>
          <a:lstStyle/>
          <a:p>
            <a:pPr eaLnBrk="1" hangingPunct="1">
              <a:defRPr/>
            </a:pPr>
            <a:r>
              <a:rPr lang="en-US" sz="2400" dirty="0" smtClean="0"/>
              <a:t>By the end of this decade, a vision for improved freight modeling and data will be characterized as follows:</a:t>
            </a:r>
          </a:p>
          <a:p>
            <a:pPr lvl="1" eaLnBrk="1" hangingPunct="1">
              <a:defRPr/>
            </a:pPr>
            <a:r>
              <a:rPr lang="en-US" sz="1800" dirty="0" smtClean="0"/>
              <a:t>Robust freight forecasting tools have been developed and are the standard for public sector freight transportation planning.</a:t>
            </a:r>
          </a:p>
          <a:p>
            <a:pPr lvl="1" eaLnBrk="1" hangingPunct="1">
              <a:defRPr/>
            </a:pPr>
            <a:r>
              <a:rPr lang="en-US" sz="1800" dirty="0" smtClean="0"/>
              <a:t>These tools and data are dynamic in terms of linking with other key variables such as development and land use, and are dynamic in terms of application to local scales, corridors, or regions.</a:t>
            </a:r>
          </a:p>
          <a:p>
            <a:pPr lvl="1" eaLnBrk="1" hangingPunct="1">
              <a:defRPr/>
            </a:pPr>
            <a:r>
              <a:rPr lang="en-US" sz="1800" dirty="0" smtClean="0"/>
              <a:t>The challenges associated with the data necessary to support new planning tools have been addressed through bringing together the varied resources of public and private sectors.</a:t>
            </a:r>
          </a:p>
          <a:p>
            <a:pPr lvl="1" eaLnBrk="1" hangingPunct="1">
              <a:defRPr/>
            </a:pPr>
            <a:r>
              <a:rPr lang="en-US" sz="1800" dirty="0" smtClean="0"/>
              <a:t>The knowledge and skills of DOT and MPO staff have been methodically enhanced to complement the development of better tools and data.</a:t>
            </a:r>
          </a:p>
          <a:p>
            <a:pPr lvl="1" eaLnBrk="1" hangingPunct="1">
              <a:defRPr/>
            </a:pPr>
            <a:r>
              <a:rPr lang="en-US" sz="1800" dirty="0" smtClean="0"/>
              <a:t>Decision makers recognize that transportation investments are being informed by an understanding of the implications, benefits, and trade-offs relative to freight.</a:t>
            </a:r>
          </a:p>
          <a:p>
            <a:pPr eaLnBrk="1" hangingPunct="1">
              <a:defRPr/>
            </a:pPr>
            <a:endParaRPr lang="en-US" dirty="0"/>
          </a:p>
        </p:txBody>
      </p:sp>
      <p:sp>
        <p:nvSpPr>
          <p:cNvPr id="5" name="Slide Number Placeholder 4"/>
          <p:cNvSpPr>
            <a:spLocks noGrp="1"/>
          </p:cNvSpPr>
          <p:nvPr>
            <p:ph type="sldNum" sz="quarter" idx="11"/>
          </p:nvPr>
        </p:nvSpPr>
        <p:spPr/>
        <p:txBody>
          <a:bodyPr/>
          <a:lstStyle/>
          <a:p>
            <a:pPr>
              <a:defRPr/>
            </a:pPr>
            <a:fld id="{E15111D2-665F-4FB0-8C1D-6A12AB672374}"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C20 Technical Expert Task Group (TETG)</a:t>
            </a:r>
            <a:endParaRPr lang="en-US" dirty="0"/>
          </a:p>
        </p:txBody>
      </p:sp>
      <p:sp>
        <p:nvSpPr>
          <p:cNvPr id="5" name="Slide Number Placeholder 4"/>
          <p:cNvSpPr>
            <a:spLocks noGrp="1"/>
          </p:cNvSpPr>
          <p:nvPr>
            <p:ph type="sldNum" sz="quarter" idx="11"/>
          </p:nvPr>
        </p:nvSpPr>
        <p:spPr/>
        <p:txBody>
          <a:bodyPr/>
          <a:lstStyle/>
          <a:p>
            <a:pPr>
              <a:defRPr/>
            </a:pPr>
            <a:fld id="{E3EDB4FA-06EB-4897-8240-A52F23B9F012}" type="slidenum">
              <a:rPr lang="en-US" smtClean="0"/>
              <a:pPr>
                <a:defRPr/>
              </a:pPr>
              <a:t>29</a:t>
            </a:fld>
            <a:endParaRPr lang="en-US" dirty="0"/>
          </a:p>
        </p:txBody>
      </p:sp>
      <p:graphicFrame>
        <p:nvGraphicFramePr>
          <p:cNvPr id="6" name="Content Placeholder 6"/>
          <p:cNvGraphicFramePr>
            <a:graphicFrameLocks noGrp="1"/>
          </p:cNvGraphicFramePr>
          <p:nvPr>
            <p:ph idx="4294967295"/>
          </p:nvPr>
        </p:nvGraphicFramePr>
        <p:xfrm>
          <a:off x="533400" y="1371600"/>
          <a:ext cx="8183563" cy="3053080"/>
        </p:xfrm>
        <a:graphic>
          <a:graphicData uri="http://schemas.openxmlformats.org/drawingml/2006/table">
            <a:tbl>
              <a:tblPr firstRow="1" bandRow="1">
                <a:tableStyleId>{073A0DAA-6AF3-43AB-8588-CEC1D06C72B9}</a:tableStyleId>
              </a:tblPr>
              <a:tblGrid>
                <a:gridCol w="3057595"/>
                <a:gridCol w="5125968"/>
              </a:tblGrid>
              <a:tr h="370840">
                <a:tc>
                  <a:txBody>
                    <a:bodyPr/>
                    <a:lstStyle/>
                    <a:p>
                      <a:r>
                        <a:rPr lang="en-US" sz="1600" dirty="0" smtClean="0"/>
                        <a:t>Susie Lahsene, Chair</a:t>
                      </a:r>
                      <a:endParaRPr lang="en-US" sz="1600" dirty="0">
                        <a:solidFill>
                          <a:schemeClr val="bg1">
                            <a:lumMod val="85000"/>
                          </a:schemeClr>
                        </a:solidFill>
                      </a:endParaRPr>
                    </a:p>
                  </a:txBody>
                  <a:tcPr marL="107915" marR="107915"/>
                </a:tc>
                <a:tc>
                  <a:txBody>
                    <a:bodyPr/>
                    <a:lstStyle/>
                    <a:p>
                      <a:r>
                        <a:rPr lang="en-US" sz="1600" dirty="0" smtClean="0"/>
                        <a:t>Port of Portland</a:t>
                      </a:r>
                      <a:endParaRPr lang="en-US" sz="1600" dirty="0">
                        <a:solidFill>
                          <a:schemeClr val="bg1">
                            <a:lumMod val="85000"/>
                          </a:schemeClr>
                        </a:solidFill>
                      </a:endParaRPr>
                    </a:p>
                  </a:txBody>
                  <a:tcPr marL="107915" marR="107915"/>
                </a:tc>
              </a:tr>
              <a:tr h="314960">
                <a:tc>
                  <a:txBody>
                    <a:bodyPr/>
                    <a:lstStyle/>
                    <a:p>
                      <a:r>
                        <a:rPr lang="en-US" sz="1600" dirty="0" smtClean="0"/>
                        <a:t>John Fuller</a:t>
                      </a:r>
                      <a:endParaRPr lang="en-US" sz="1600" dirty="0">
                        <a:solidFill>
                          <a:schemeClr val="tx1"/>
                        </a:solidFill>
                      </a:endParaRPr>
                    </a:p>
                  </a:txBody>
                  <a:tcPr marL="107915" marR="107915"/>
                </a:tc>
                <a:tc>
                  <a:txBody>
                    <a:bodyPr/>
                    <a:lstStyle/>
                    <a:p>
                      <a:r>
                        <a:rPr lang="en-US" sz="1600" dirty="0" smtClean="0"/>
                        <a:t>University of Iowa</a:t>
                      </a:r>
                      <a:endParaRPr lang="en-US" sz="1600" dirty="0">
                        <a:solidFill>
                          <a:schemeClr val="tx1"/>
                        </a:solidFill>
                      </a:endParaRPr>
                    </a:p>
                  </a:txBody>
                  <a:tcPr marL="107915" marR="107915"/>
                </a:tc>
              </a:tr>
              <a:tr h="284480">
                <a:tc>
                  <a:txBody>
                    <a:bodyPr/>
                    <a:lstStyle/>
                    <a:p>
                      <a:r>
                        <a:rPr lang="en-US" sz="1600" dirty="0" smtClean="0"/>
                        <a:t>Jim Gosnell</a:t>
                      </a:r>
                      <a:endParaRPr lang="en-US" sz="1600" dirty="0">
                        <a:solidFill>
                          <a:schemeClr val="tx1"/>
                        </a:solidFill>
                      </a:endParaRPr>
                    </a:p>
                  </a:txBody>
                  <a:tcPr marL="107915" marR="107915"/>
                </a:tc>
                <a:tc>
                  <a:txBody>
                    <a:bodyPr/>
                    <a:lstStyle/>
                    <a:p>
                      <a:r>
                        <a:rPr lang="en-US" sz="1600" dirty="0" smtClean="0"/>
                        <a:t>West Coast</a:t>
                      </a:r>
                      <a:r>
                        <a:rPr lang="en-US" sz="1600" baseline="0" dirty="0" smtClean="0"/>
                        <a:t> Corridor Coalition</a:t>
                      </a:r>
                      <a:endParaRPr lang="en-US" sz="1600" dirty="0">
                        <a:solidFill>
                          <a:schemeClr val="tx1"/>
                        </a:solidFill>
                      </a:endParaRPr>
                    </a:p>
                  </a:txBody>
                  <a:tcPr marL="107915" marR="107915"/>
                </a:tc>
              </a:tr>
              <a:tr h="254000">
                <a:tc>
                  <a:txBody>
                    <a:bodyPr/>
                    <a:lstStyle/>
                    <a:p>
                      <a:r>
                        <a:rPr lang="en-US" sz="1600" dirty="0" smtClean="0"/>
                        <a:t>Bob James</a:t>
                      </a:r>
                      <a:endParaRPr lang="en-US" sz="1600" dirty="0">
                        <a:solidFill>
                          <a:schemeClr val="tx1"/>
                        </a:solidFill>
                      </a:endParaRPr>
                    </a:p>
                  </a:txBody>
                  <a:tcPr marL="107915" marR="107915"/>
                </a:tc>
                <a:tc>
                  <a:txBody>
                    <a:bodyPr/>
                    <a:lstStyle/>
                    <a:p>
                      <a:r>
                        <a:rPr lang="en-US" sz="1600" dirty="0" smtClean="0"/>
                        <a:t>Port Authority of New York</a:t>
                      </a:r>
                      <a:r>
                        <a:rPr lang="en-US" sz="1600" baseline="0" dirty="0" smtClean="0"/>
                        <a:t> and </a:t>
                      </a:r>
                      <a:r>
                        <a:rPr lang="en-US" sz="1600" dirty="0" smtClean="0"/>
                        <a:t>New Jersey</a:t>
                      </a:r>
                      <a:endParaRPr lang="en-US" sz="1600" dirty="0">
                        <a:solidFill>
                          <a:schemeClr val="tx1"/>
                        </a:solidFill>
                      </a:endParaRPr>
                    </a:p>
                  </a:txBody>
                  <a:tcPr marL="107915" marR="107915"/>
                </a:tc>
              </a:tr>
              <a:tr h="299720">
                <a:tc>
                  <a:txBody>
                    <a:bodyPr/>
                    <a:lstStyle/>
                    <a:p>
                      <a:r>
                        <a:rPr lang="en-US" sz="1600" dirty="0" smtClean="0"/>
                        <a:t>Becky Knudson</a:t>
                      </a:r>
                      <a:endParaRPr lang="en-US" sz="1600" dirty="0">
                        <a:solidFill>
                          <a:schemeClr val="tx1"/>
                        </a:solidFill>
                      </a:endParaRPr>
                    </a:p>
                  </a:txBody>
                  <a:tcPr marL="107915" marR="107915"/>
                </a:tc>
                <a:tc>
                  <a:txBody>
                    <a:bodyPr/>
                    <a:lstStyle/>
                    <a:p>
                      <a:r>
                        <a:rPr lang="en-US" sz="1600" dirty="0" smtClean="0"/>
                        <a:t>Oregon DOT</a:t>
                      </a:r>
                      <a:endParaRPr lang="en-US" sz="1600" dirty="0">
                        <a:solidFill>
                          <a:schemeClr val="tx1"/>
                        </a:solidFill>
                      </a:endParaRPr>
                    </a:p>
                  </a:txBody>
                  <a:tcPr marL="107915" marR="107915"/>
                </a:tc>
              </a:tr>
              <a:tr h="269240">
                <a:tc>
                  <a:txBody>
                    <a:bodyPr/>
                    <a:lstStyle/>
                    <a:p>
                      <a:r>
                        <a:rPr lang="en-US" sz="1600" dirty="0" smtClean="0"/>
                        <a:t>Phillip Mescher</a:t>
                      </a:r>
                      <a:endParaRPr lang="en-US" sz="1600" dirty="0"/>
                    </a:p>
                  </a:txBody>
                  <a:tcPr marL="107915" marR="107915"/>
                </a:tc>
                <a:tc>
                  <a:txBody>
                    <a:bodyPr/>
                    <a:lstStyle/>
                    <a:p>
                      <a:r>
                        <a:rPr lang="en-US" sz="1600" dirty="0" smtClean="0"/>
                        <a:t>Iowa DOT</a:t>
                      </a:r>
                      <a:endParaRPr lang="en-US" sz="1600" dirty="0"/>
                    </a:p>
                  </a:txBody>
                  <a:tcPr marL="107915" marR="107915"/>
                </a:tc>
              </a:tr>
              <a:tr h="314960">
                <a:tc>
                  <a:txBody>
                    <a:bodyPr/>
                    <a:lstStyle/>
                    <a:p>
                      <a:r>
                        <a:rPr lang="en-US" sz="1600" dirty="0" smtClean="0"/>
                        <a:t>Randy Mullet</a:t>
                      </a:r>
                      <a:endParaRPr lang="en-US" sz="1600" dirty="0"/>
                    </a:p>
                  </a:txBody>
                  <a:tcPr marL="107915" marR="107915"/>
                </a:tc>
                <a:tc>
                  <a:txBody>
                    <a:bodyPr/>
                    <a:lstStyle/>
                    <a:p>
                      <a:r>
                        <a:rPr lang="en-US" sz="1600" dirty="0" smtClean="0"/>
                        <a:t>Con-way, Inc.</a:t>
                      </a:r>
                      <a:endParaRPr lang="en-US" sz="1600" dirty="0"/>
                    </a:p>
                  </a:txBody>
                  <a:tcPr marL="107915" marR="107915"/>
                </a:tc>
              </a:tr>
              <a:tr h="284480">
                <a:tc>
                  <a:txBody>
                    <a:bodyPr/>
                    <a:lstStyle/>
                    <a:p>
                      <a:r>
                        <a:rPr lang="en-US" sz="1600" dirty="0" smtClean="0"/>
                        <a:t>Rolf Schmitt</a:t>
                      </a:r>
                      <a:endParaRPr lang="en-US" sz="1600" dirty="0"/>
                    </a:p>
                  </a:txBody>
                  <a:tcPr marL="107915" marR="107915"/>
                </a:tc>
                <a:tc>
                  <a:txBody>
                    <a:bodyPr/>
                    <a:lstStyle/>
                    <a:p>
                      <a:r>
                        <a:rPr lang="en-US" sz="1600" dirty="0" smtClean="0"/>
                        <a:t>Federal</a:t>
                      </a:r>
                      <a:r>
                        <a:rPr lang="en-US" sz="1600" baseline="0" dirty="0" smtClean="0"/>
                        <a:t> Highway Administration</a:t>
                      </a:r>
                      <a:endParaRPr lang="en-US" sz="1600" dirty="0"/>
                    </a:p>
                  </a:txBody>
                  <a:tcPr marL="107915" marR="107915"/>
                </a:tc>
              </a:tr>
              <a:tr h="254000">
                <a:tc>
                  <a:txBody>
                    <a:bodyPr/>
                    <a:lstStyle/>
                    <a:p>
                      <a:r>
                        <a:rPr lang="en-US" sz="1600" dirty="0" smtClean="0"/>
                        <a:t>Spencer Stevens</a:t>
                      </a:r>
                      <a:endParaRPr lang="en-US" sz="1600" dirty="0"/>
                    </a:p>
                  </a:txBody>
                  <a:tcPr marL="107915" marR="107915"/>
                </a:tc>
                <a:tc>
                  <a:txBody>
                    <a:bodyPr/>
                    <a:lstStyle/>
                    <a:p>
                      <a:r>
                        <a:rPr lang="en-US" sz="1600" dirty="0" smtClean="0"/>
                        <a:t>Federal Highway Administration</a:t>
                      </a:r>
                      <a:endParaRPr lang="en-US" sz="1600" dirty="0"/>
                    </a:p>
                  </a:txBody>
                  <a:tcPr marL="107915" marR="107915"/>
                </a:tc>
              </a:tr>
            </a:tbl>
          </a:graphicData>
        </a:graphic>
      </p:graphicFrame>
      <p:graphicFrame>
        <p:nvGraphicFramePr>
          <p:cNvPr id="8" name="Content Placeholder 7"/>
          <p:cNvGraphicFramePr>
            <a:graphicFrameLocks noGrp="1"/>
          </p:cNvGraphicFramePr>
          <p:nvPr>
            <p:ph idx="1"/>
          </p:nvPr>
        </p:nvGraphicFramePr>
        <p:xfrm>
          <a:off x="533400" y="4495800"/>
          <a:ext cx="8183563" cy="1376680"/>
        </p:xfrm>
        <a:graphic>
          <a:graphicData uri="http://schemas.openxmlformats.org/drawingml/2006/table">
            <a:tbl>
              <a:tblPr firstRow="1" bandRow="1">
                <a:tableStyleId>{073A0DAA-6AF3-43AB-8588-CEC1D06C72B9}</a:tableStyleId>
              </a:tblPr>
              <a:tblGrid>
                <a:gridCol w="8183563"/>
              </a:tblGrid>
              <a:tr h="370840">
                <a:tc>
                  <a:txBody>
                    <a:bodyPr/>
                    <a:lstStyle/>
                    <a:p>
                      <a:r>
                        <a:rPr lang="en-US" sz="1600" dirty="0" smtClean="0"/>
                        <a:t>SHRP 2 Staff</a:t>
                      </a:r>
                      <a:endParaRPr lang="en-US" sz="1600" dirty="0">
                        <a:solidFill>
                          <a:schemeClr val="bg1">
                            <a:lumMod val="85000"/>
                          </a:schemeClr>
                        </a:solidFill>
                      </a:endParaRPr>
                    </a:p>
                  </a:txBody>
                  <a:tcPr marL="107915" marR="107915"/>
                </a:tc>
              </a:tr>
              <a:tr h="314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Ann M. Brach, </a:t>
                      </a:r>
                      <a:r>
                        <a:rPr lang="en-US" sz="1600" dirty="0" smtClean="0"/>
                        <a:t>Director, SHRP 2</a:t>
                      </a:r>
                      <a:endParaRPr lang="en-US" sz="1600" dirty="0" smtClean="0">
                        <a:solidFill>
                          <a:schemeClr val="tx1"/>
                        </a:solidFill>
                      </a:endParaRPr>
                    </a:p>
                  </a:txBody>
                  <a:tcPr marL="107915" marR="107915"/>
                </a:tc>
              </a:tr>
              <a:tr h="284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David Plazak, Senior Program Officer, SHRP 2</a:t>
                      </a:r>
                      <a:endParaRPr lang="en-US" sz="1600" dirty="0" smtClean="0">
                        <a:solidFill>
                          <a:schemeClr val="tx1"/>
                        </a:solidFill>
                      </a:endParaRPr>
                    </a:p>
                  </a:txBody>
                  <a:tcPr marL="107915" marR="107915"/>
                </a:tc>
              </a:tr>
              <a:tr h="254000">
                <a:tc>
                  <a:txBody>
                    <a:bodyPr/>
                    <a:lstStyle/>
                    <a:p>
                      <a:r>
                        <a:rPr lang="en-US" sz="1600" dirty="0" smtClean="0"/>
                        <a:t>Tom Palmerlee, Associate Division Director, Technical Activities, TRB</a:t>
                      </a:r>
                      <a:endParaRPr lang="en-US" sz="1600" dirty="0">
                        <a:solidFill>
                          <a:schemeClr val="tx1"/>
                        </a:solidFill>
                      </a:endParaRPr>
                    </a:p>
                  </a:txBody>
                  <a:tcPr marL="107915" marR="10791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Purpose</a:t>
            </a:r>
            <a:endParaRPr lang="en-US" dirty="0"/>
          </a:p>
        </p:txBody>
      </p:sp>
      <p:sp>
        <p:nvSpPr>
          <p:cNvPr id="3" name="Content Placeholder 2"/>
          <p:cNvSpPr>
            <a:spLocks noGrp="1"/>
          </p:cNvSpPr>
          <p:nvPr>
            <p:ph idx="1"/>
          </p:nvPr>
        </p:nvSpPr>
        <p:spPr>
          <a:xfrm>
            <a:off x="502920" y="1828800"/>
            <a:ext cx="8183880" cy="1447800"/>
          </a:xfrm>
        </p:spPr>
        <p:txBody>
          <a:bodyPr/>
          <a:lstStyle/>
          <a:p>
            <a:pPr marL="0" indent="0" algn="ctr">
              <a:spcBef>
                <a:spcPts val="0"/>
              </a:spcBef>
              <a:buNone/>
            </a:pPr>
            <a:r>
              <a:rPr lang="en-US" sz="4000" baseline="30000" dirty="0" smtClean="0"/>
              <a:t>To foster fresh ideas and new approaches </a:t>
            </a:r>
            <a:br>
              <a:rPr lang="en-US" sz="4000" baseline="30000" dirty="0" smtClean="0"/>
            </a:br>
            <a:r>
              <a:rPr lang="en-US" sz="4000" baseline="30000" dirty="0" smtClean="0"/>
              <a:t>to freight demand modeling and data collection </a:t>
            </a:r>
            <a:br>
              <a:rPr lang="en-US" sz="4000" baseline="30000" dirty="0" smtClean="0"/>
            </a:br>
            <a:r>
              <a:rPr lang="en-US" sz="4000" baseline="30000" dirty="0" smtClean="0"/>
              <a:t>that ultimately enhance decision making.</a:t>
            </a:r>
          </a:p>
        </p:txBody>
      </p:sp>
      <p:sp>
        <p:nvSpPr>
          <p:cNvPr id="5" name="Slide Number Placeholder 4"/>
          <p:cNvSpPr>
            <a:spLocks noGrp="1"/>
          </p:cNvSpPr>
          <p:nvPr>
            <p:ph type="sldNum" sz="quarter" idx="11"/>
          </p:nvPr>
        </p:nvSpPr>
        <p:spPr/>
        <p:txBody>
          <a:bodyPr/>
          <a:lstStyle/>
          <a:p>
            <a:pPr>
              <a:defRPr/>
            </a:pPr>
            <a:fld id="{E3EDB4FA-06EB-4897-8240-A52F23B9F012}" type="slidenum">
              <a:rPr lang="en-US" smtClean="0"/>
              <a:pPr>
                <a:defRPr/>
              </a:pPr>
              <a:t>3</a:t>
            </a:fld>
            <a:endParaRPr lang="en-US" dirty="0"/>
          </a:p>
        </p:txBody>
      </p:sp>
      <p:pic>
        <p:nvPicPr>
          <p:cNvPr id="9" name="Picture 24" descr="IMG_0073(2)"/>
          <p:cNvPicPr>
            <a:picLocks noChangeAspect="1" noChangeArrowheads="1"/>
          </p:cNvPicPr>
          <p:nvPr/>
        </p:nvPicPr>
        <p:blipFill>
          <a:blip r:embed="rId3" cstate="email"/>
          <a:srcRect/>
          <a:stretch>
            <a:fillRect/>
          </a:stretch>
        </p:blipFill>
        <p:spPr bwMode="auto">
          <a:xfrm>
            <a:off x="5105400" y="3581400"/>
            <a:ext cx="929640" cy="1115568"/>
          </a:xfrm>
          <a:prstGeom prst="rect">
            <a:avLst/>
          </a:prstGeom>
          <a:noFill/>
          <a:ln w="9525">
            <a:noFill/>
            <a:miter lim="800000"/>
            <a:headEnd/>
            <a:tailEnd/>
          </a:ln>
        </p:spPr>
      </p:pic>
      <p:pic>
        <p:nvPicPr>
          <p:cNvPr id="11" name="Picture 10" descr="iStock_000012748315Mediumdawnofnewtransportationday.jpg"/>
          <p:cNvPicPr>
            <a:picLocks noChangeAspect="1"/>
          </p:cNvPicPr>
          <p:nvPr/>
        </p:nvPicPr>
        <p:blipFill>
          <a:blip r:embed="rId4" cstate="email"/>
          <a:srcRect/>
          <a:stretch>
            <a:fillRect/>
          </a:stretch>
        </p:blipFill>
        <p:spPr>
          <a:xfrm>
            <a:off x="2590800" y="3581400"/>
            <a:ext cx="2438400" cy="1114106"/>
          </a:xfrm>
          <a:prstGeom prst="rect">
            <a:avLst/>
          </a:prstGeom>
        </p:spPr>
      </p:pic>
      <p:sp>
        <p:nvSpPr>
          <p:cNvPr id="14" name="TextBox 13"/>
          <p:cNvSpPr txBox="1"/>
          <p:nvPr/>
        </p:nvSpPr>
        <p:spPr>
          <a:xfrm>
            <a:off x="2514600" y="5562600"/>
            <a:ext cx="6280731" cy="215444"/>
          </a:xfrm>
          <a:prstGeom prst="rect">
            <a:avLst/>
          </a:prstGeom>
          <a:noFill/>
        </p:spPr>
        <p:txBody>
          <a:bodyPr wrap="square" rtlCol="0">
            <a:spAutoFit/>
          </a:bodyPr>
          <a:lstStyle/>
          <a:p>
            <a:r>
              <a:rPr lang="en-US" sz="800" dirty="0" smtClean="0">
                <a:solidFill>
                  <a:srgbClr val="000000"/>
                </a:solidFill>
              </a:rPr>
              <a:t>                                                                 Photos: © iStockphoto.com/ElFlacodelNorte (12748315); courtesy Gannett Fleming.  </a:t>
            </a:r>
            <a:endParaRPr lang="en-US" sz="800"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Objectives</a:t>
            </a:r>
            <a:endParaRPr lang="en-US" dirty="0"/>
          </a:p>
        </p:txBody>
      </p:sp>
      <p:sp>
        <p:nvSpPr>
          <p:cNvPr id="3" name="Content Placeholder 2"/>
          <p:cNvSpPr>
            <a:spLocks noGrp="1"/>
          </p:cNvSpPr>
          <p:nvPr>
            <p:ph sz="half" idx="1"/>
          </p:nvPr>
        </p:nvSpPr>
        <p:spPr/>
        <p:txBody>
          <a:bodyPr/>
          <a:lstStyle/>
          <a:p>
            <a:pPr marL="514350" indent="-514350">
              <a:buFont typeface="+mj-lt"/>
              <a:buAutoNum type="arabicPeriod"/>
            </a:pPr>
            <a:r>
              <a:rPr lang="en-US" dirty="0" smtClean="0"/>
              <a:t>Improve and expand the knowledge base for planners and decision makers.</a:t>
            </a:r>
          </a:p>
          <a:p>
            <a:pPr marL="514350" indent="-514350">
              <a:buFont typeface="+mj-lt"/>
              <a:buAutoNum type="arabicPeriod"/>
            </a:pPr>
            <a:r>
              <a:rPr lang="en-US" dirty="0" smtClean="0"/>
              <a:t>Develop and refine forecasting and modeling practices that reflect the “real world” of supply-chain management.</a:t>
            </a:r>
            <a:endParaRPr lang="en-US" dirty="0"/>
          </a:p>
        </p:txBody>
      </p:sp>
      <p:sp>
        <p:nvSpPr>
          <p:cNvPr id="4" name="Content Placeholder 3"/>
          <p:cNvSpPr>
            <a:spLocks noGrp="1"/>
          </p:cNvSpPr>
          <p:nvPr>
            <p:ph sz="half" idx="2"/>
          </p:nvPr>
        </p:nvSpPr>
        <p:spPr/>
        <p:txBody>
          <a:bodyPr/>
          <a:lstStyle/>
          <a:p>
            <a:pPr marL="514350" indent="-514350">
              <a:buFont typeface="+mj-lt"/>
              <a:buAutoNum type="arabicPeriod" startAt="3"/>
            </a:pPr>
            <a:r>
              <a:rPr lang="en-US" dirty="0" smtClean="0"/>
              <a:t>Develop and refine forecasting and modeling practices based on sound economic and demographic principles.</a:t>
            </a:r>
          </a:p>
          <a:p>
            <a:pPr marL="514350" indent="-514350">
              <a:buFont typeface="+mj-lt"/>
              <a:buAutoNum type="arabicPeriod" startAt="4"/>
            </a:pPr>
            <a:r>
              <a:rPr lang="en-US" dirty="0" smtClean="0"/>
              <a:t>Develop standard freight data to smaller geographic scales.</a:t>
            </a:r>
            <a:endParaRPr lang="en-US" dirty="0"/>
          </a:p>
        </p:txBody>
      </p:sp>
      <p:sp>
        <p:nvSpPr>
          <p:cNvPr id="6" name="Slide Number Placeholder 5"/>
          <p:cNvSpPr>
            <a:spLocks noGrp="1"/>
          </p:cNvSpPr>
          <p:nvPr>
            <p:ph type="sldNum" sz="quarter" idx="11"/>
          </p:nvPr>
        </p:nvSpPr>
        <p:spPr/>
        <p:txBody>
          <a:bodyPr/>
          <a:lstStyle/>
          <a:p>
            <a:pPr>
              <a:defRPr/>
            </a:pPr>
            <a:fld id="{8815623F-6EEC-4104-860B-1C668352AE51}" type="slidenum">
              <a:rPr lang="en-US" smtClean="0"/>
              <a:pPr>
                <a:defRPr/>
              </a:pPr>
              <a:t>4</a:t>
            </a:fld>
            <a:endParaRPr lang="en-US" dirty="0"/>
          </a:p>
        </p:txBody>
      </p:sp>
      <p:sp>
        <p:nvSpPr>
          <p:cNvPr id="7" name="TextBox 6"/>
          <p:cNvSpPr txBox="1"/>
          <p:nvPr/>
        </p:nvSpPr>
        <p:spPr>
          <a:xfrm>
            <a:off x="5715000" y="5562600"/>
            <a:ext cx="2895600" cy="369332"/>
          </a:xfrm>
          <a:prstGeom prst="rect">
            <a:avLst/>
          </a:prstGeom>
          <a:noFill/>
        </p:spPr>
        <p:txBody>
          <a:bodyPr wrap="square" rtlCol="0">
            <a:spAutoFit/>
          </a:bodyPr>
          <a:lstStyle/>
          <a:p>
            <a:r>
              <a:rPr lang="en-US" i="1" dirty="0" smtClean="0"/>
              <a:t>         continued next slide</a:t>
            </a:r>
            <a:endParaRPr lang="en-US"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Objectives, </a:t>
            </a:r>
            <a:r>
              <a:rPr lang="en-US" sz="2400" i="1" dirty="0" smtClean="0"/>
              <a:t>cont’d.</a:t>
            </a:r>
            <a:endParaRPr lang="en-US" sz="2400" i="1" dirty="0"/>
          </a:p>
        </p:txBody>
      </p:sp>
      <p:sp>
        <p:nvSpPr>
          <p:cNvPr id="3" name="Content Placeholder 2"/>
          <p:cNvSpPr>
            <a:spLocks noGrp="1"/>
          </p:cNvSpPr>
          <p:nvPr>
            <p:ph sz="half" idx="1"/>
          </p:nvPr>
        </p:nvSpPr>
        <p:spPr>
          <a:xfrm>
            <a:off x="514352" y="1447800"/>
            <a:ext cx="4133848" cy="4389120"/>
          </a:xfrm>
        </p:spPr>
        <p:txBody>
          <a:bodyPr/>
          <a:lstStyle/>
          <a:p>
            <a:pPr marL="514350" indent="-514350">
              <a:buFont typeface="+mj-lt"/>
              <a:buAutoNum type="arabicPeriod" startAt="5"/>
            </a:pPr>
            <a:r>
              <a:rPr lang="en-US" dirty="0" smtClean="0"/>
              <a:t>Establish methods for maximizing the beneficial use of new freight analytical tools by state departments of transportation (DOTs) and metropolitan planning organizations (MPOs) in their planning and programming activities.</a:t>
            </a:r>
            <a:endParaRPr lang="en-US" dirty="0"/>
          </a:p>
        </p:txBody>
      </p:sp>
      <p:sp>
        <p:nvSpPr>
          <p:cNvPr id="4" name="Content Placeholder 3"/>
          <p:cNvSpPr>
            <a:spLocks noGrp="1"/>
          </p:cNvSpPr>
          <p:nvPr>
            <p:ph sz="half" idx="2"/>
          </p:nvPr>
        </p:nvSpPr>
        <p:spPr>
          <a:xfrm>
            <a:off x="4572000" y="1478280"/>
            <a:ext cx="4115280" cy="4389120"/>
          </a:xfrm>
        </p:spPr>
        <p:txBody>
          <a:bodyPr/>
          <a:lstStyle/>
          <a:p>
            <a:pPr marL="514350" indent="-514350">
              <a:buFont typeface="+mj-lt"/>
              <a:buAutoNum type="arabicPeriod" startAt="6"/>
            </a:pPr>
            <a:r>
              <a:rPr lang="en-US" dirty="0" smtClean="0"/>
              <a:t>Improve the availability and visibility of data among agencies and between the public and private sectors.</a:t>
            </a:r>
          </a:p>
          <a:p>
            <a:pPr marL="514350" indent="-514350">
              <a:buFont typeface="+mj-lt"/>
              <a:buAutoNum type="arabicPeriod" startAt="6"/>
            </a:pPr>
            <a:r>
              <a:rPr lang="en-US" dirty="0" smtClean="0"/>
              <a:t>Develop new and enhanced visualization tools and techniques for freight planning and forecasting.</a:t>
            </a:r>
            <a:endParaRPr lang="en-US" dirty="0"/>
          </a:p>
        </p:txBody>
      </p:sp>
      <p:sp>
        <p:nvSpPr>
          <p:cNvPr id="6" name="Slide Number Placeholder 5"/>
          <p:cNvSpPr>
            <a:spLocks noGrp="1"/>
          </p:cNvSpPr>
          <p:nvPr>
            <p:ph type="sldNum" sz="quarter" idx="11"/>
          </p:nvPr>
        </p:nvSpPr>
        <p:spPr/>
        <p:txBody>
          <a:bodyPr/>
          <a:lstStyle/>
          <a:p>
            <a:pPr>
              <a:defRPr/>
            </a:pPr>
            <a:fld id="{8815623F-6EEC-4104-860B-1C668352AE51}"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fontAlgn="auto" hangingPunct="1">
              <a:spcAft>
                <a:spcPts val="0"/>
              </a:spcAft>
              <a:defRPr/>
            </a:pPr>
            <a:r>
              <a:rPr lang="en-US" dirty="0" smtClean="0"/>
              <a:t>Current State of the Practice</a:t>
            </a:r>
            <a:endParaRPr lang="en-US" sz="2000" dirty="0" smtClean="0"/>
          </a:p>
        </p:txBody>
      </p:sp>
      <p:sp>
        <p:nvSpPr>
          <p:cNvPr id="3" name="Slide Number Placeholder 2"/>
          <p:cNvSpPr>
            <a:spLocks noGrp="1"/>
          </p:cNvSpPr>
          <p:nvPr>
            <p:ph type="sldNum" sz="quarter" idx="11"/>
          </p:nvPr>
        </p:nvSpPr>
        <p:spPr/>
        <p:txBody>
          <a:bodyPr/>
          <a:lstStyle/>
          <a:p>
            <a:pPr>
              <a:defRPr/>
            </a:pPr>
            <a:fld id="{E0F99016-F426-48F8-A29C-1C143C284ADB}" type="slidenum">
              <a:rPr lang="en-US"/>
              <a:pPr>
                <a:defRPr/>
              </a:pPr>
              <a:t>6</a:t>
            </a:fld>
            <a:endParaRPr lang="en-US" dirty="0">
              <a:solidFill>
                <a:schemeClr val="tx2">
                  <a:shade val="9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502920" y="1447800"/>
            <a:ext cx="8183880" cy="4078039"/>
          </a:xfrm>
        </p:spPr>
        <p:txBody>
          <a:bodyPr wrap="square">
            <a:spAutoFit/>
          </a:bodyPr>
          <a:lstStyle/>
          <a:p>
            <a:pPr eaLnBrk="1" hangingPunct="1"/>
            <a:r>
              <a:rPr lang="en-US" sz="2400" dirty="0" smtClean="0"/>
              <a:t>Key factors: Globalization of trade, underlying economic forces, private sector inventory and logistics, and centralized warehousing</a:t>
            </a:r>
          </a:p>
          <a:p>
            <a:pPr eaLnBrk="1" hangingPunct="1"/>
            <a:r>
              <a:rPr lang="en-US" sz="2400" dirty="0" smtClean="0"/>
              <a:t>Freight planning, forecasting, and modeling response </a:t>
            </a:r>
          </a:p>
          <a:p>
            <a:pPr lvl="1" eaLnBrk="1" hangingPunct="1"/>
            <a:r>
              <a:rPr lang="en-US" sz="2000" dirty="0" smtClean="0"/>
              <a:t>Economic flow models </a:t>
            </a:r>
          </a:p>
          <a:p>
            <a:pPr lvl="1" eaLnBrk="1" hangingPunct="1"/>
            <a:r>
              <a:rPr lang="en-US" sz="2000" dirty="0" smtClean="0"/>
              <a:t>Land use and economic input-output models </a:t>
            </a:r>
          </a:p>
          <a:p>
            <a:pPr lvl="1" eaLnBrk="1" hangingPunct="1"/>
            <a:r>
              <a:rPr lang="en-US" sz="2000" dirty="0" smtClean="0"/>
              <a:t>Commodity-based models </a:t>
            </a:r>
          </a:p>
          <a:p>
            <a:pPr lvl="1" eaLnBrk="1" hangingPunct="1"/>
            <a:r>
              <a:rPr lang="en-US" sz="2000" dirty="0" smtClean="0"/>
              <a:t>Vehicle- and trip-based models </a:t>
            </a:r>
          </a:p>
          <a:p>
            <a:pPr lvl="1" eaLnBrk="1" hangingPunct="1"/>
            <a:r>
              <a:rPr lang="en-US" sz="2000" dirty="0" smtClean="0"/>
              <a:t>Estimation routines </a:t>
            </a:r>
          </a:p>
          <a:p>
            <a:pPr lvl="1" eaLnBrk="1" hangingPunct="1"/>
            <a:r>
              <a:rPr lang="en-US" sz="2000" dirty="0" smtClean="0"/>
              <a:t>Aggregate measures </a:t>
            </a:r>
          </a:p>
          <a:p>
            <a:pPr lvl="1" eaLnBrk="1" hangingPunct="1"/>
            <a:r>
              <a:rPr lang="en-US" sz="2000" dirty="0" smtClean="0"/>
              <a:t>Quick response procedures</a:t>
            </a:r>
          </a:p>
        </p:txBody>
      </p:sp>
      <p:sp>
        <p:nvSpPr>
          <p:cNvPr id="5" name="Slide Number Placeholder 4"/>
          <p:cNvSpPr>
            <a:spLocks noGrp="1"/>
          </p:cNvSpPr>
          <p:nvPr>
            <p:ph type="sldNum" sz="quarter" idx="11"/>
          </p:nvPr>
        </p:nvSpPr>
        <p:spPr/>
        <p:txBody>
          <a:bodyPr/>
          <a:lstStyle/>
          <a:p>
            <a:pPr>
              <a:defRPr/>
            </a:pPr>
            <a:fld id="{7E6E4101-33B2-4420-AAD9-A05776F0BD3A}" type="slidenum">
              <a:rPr lang="en-US" smtClean="0"/>
              <a:pPr>
                <a:defRPr/>
              </a:pPr>
              <a:t>7</a:t>
            </a:fld>
            <a:endParaRPr lang="en-US" dirty="0"/>
          </a:p>
        </p:txBody>
      </p:sp>
      <p:sp>
        <p:nvSpPr>
          <p:cNvPr id="8" name="Title 7"/>
          <p:cNvSpPr>
            <a:spLocks noGrp="1"/>
          </p:cNvSpPr>
          <p:nvPr>
            <p:ph type="title"/>
          </p:nvPr>
        </p:nvSpPr>
        <p:spPr/>
        <p:txBody>
          <a:bodyPr/>
          <a:lstStyle/>
          <a:p>
            <a:r>
              <a:rPr lang="en-US" dirty="0" smtClean="0"/>
              <a:t>Current State of the Practice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Placeholder 3"/>
          <p:cNvSpPr>
            <a:spLocks noGrp="1"/>
          </p:cNvSpPr>
          <p:nvPr>
            <p:ph type="body" idx="1"/>
          </p:nvPr>
        </p:nvSpPr>
        <p:spPr>
          <a:xfrm>
            <a:off x="304800" y="1295400"/>
            <a:ext cx="8610600" cy="4970591"/>
          </a:xfrm>
        </p:spPr>
        <p:txBody>
          <a:bodyPr>
            <a:spAutoFit/>
          </a:bodyPr>
          <a:lstStyle/>
          <a:p>
            <a:pPr eaLnBrk="1" hangingPunct="1">
              <a:spcBef>
                <a:spcPts val="1200"/>
              </a:spcBef>
            </a:pPr>
            <a:r>
              <a:rPr lang="en-US" dirty="0" smtClean="0"/>
              <a:t>Multimodal dimensions of freight transport</a:t>
            </a:r>
          </a:p>
          <a:p>
            <a:pPr eaLnBrk="1" hangingPunct="1">
              <a:spcBef>
                <a:spcPts val="1200"/>
              </a:spcBef>
            </a:pPr>
            <a:r>
              <a:rPr lang="en-US" dirty="0" smtClean="0"/>
              <a:t>Key variables that “drive” freight demand</a:t>
            </a:r>
          </a:p>
          <a:p>
            <a:pPr eaLnBrk="1" hangingPunct="1">
              <a:spcBef>
                <a:spcPts val="1200"/>
              </a:spcBef>
            </a:pPr>
            <a:r>
              <a:rPr lang="en-US" dirty="0" smtClean="0"/>
              <a:t>Transportation variation by commodity type </a:t>
            </a:r>
          </a:p>
          <a:p>
            <a:pPr eaLnBrk="1" hangingPunct="1">
              <a:spcBef>
                <a:spcPts val="1200"/>
              </a:spcBef>
            </a:pPr>
            <a:r>
              <a:rPr lang="en-US" dirty="0" smtClean="0"/>
              <a:t>Obtaining proprietary data from private sources</a:t>
            </a:r>
          </a:p>
          <a:p>
            <a:pPr eaLnBrk="1" hangingPunct="1">
              <a:spcBef>
                <a:spcPts val="1200"/>
              </a:spcBef>
            </a:pPr>
            <a:r>
              <a:rPr lang="en-US" dirty="0" smtClean="0"/>
              <a:t>Time sensitivity of mode choice</a:t>
            </a:r>
          </a:p>
          <a:p>
            <a:pPr eaLnBrk="1" hangingPunct="1">
              <a:spcBef>
                <a:spcPts val="1200"/>
              </a:spcBef>
            </a:pPr>
            <a:r>
              <a:rPr lang="en-US" dirty="0" smtClean="0"/>
              <a:t>Local deliveries (i.e., “touring”) in metropolitan areas </a:t>
            </a:r>
          </a:p>
          <a:p>
            <a:pPr eaLnBrk="1" hangingPunct="1">
              <a:spcBef>
                <a:spcPts val="1200"/>
              </a:spcBef>
            </a:pPr>
            <a:r>
              <a:rPr lang="en-US" dirty="0" smtClean="0"/>
              <a:t>Complex relationship of land use and freight generation</a:t>
            </a:r>
          </a:p>
          <a:p>
            <a:pPr lvl="1" eaLnBrk="1" hangingPunct="1">
              <a:spcBef>
                <a:spcPts val="1200"/>
              </a:spcBef>
              <a:buClr>
                <a:srgbClr val="887952"/>
              </a:buClr>
            </a:pPr>
            <a:endParaRPr lang="en-US" sz="2000" dirty="0" smtClean="0"/>
          </a:p>
        </p:txBody>
      </p:sp>
      <p:sp>
        <p:nvSpPr>
          <p:cNvPr id="5" name="Slide Number Placeholder 4"/>
          <p:cNvSpPr>
            <a:spLocks noGrp="1"/>
          </p:cNvSpPr>
          <p:nvPr>
            <p:ph type="sldNum" sz="quarter" idx="11"/>
          </p:nvPr>
        </p:nvSpPr>
        <p:spPr/>
        <p:txBody>
          <a:bodyPr/>
          <a:lstStyle/>
          <a:p>
            <a:pPr>
              <a:defRPr/>
            </a:pPr>
            <a:fld id="{7CCEF9DF-2A01-428A-91A5-81AB95E164AD}" type="slidenum">
              <a:rPr lang="en-US" smtClean="0"/>
              <a:pPr>
                <a:defRPr/>
              </a:pPr>
              <a:t>8</a:t>
            </a:fld>
            <a:endParaRPr lang="en-US" dirty="0"/>
          </a:p>
        </p:txBody>
      </p:sp>
      <p:sp>
        <p:nvSpPr>
          <p:cNvPr id="7" name="Title 6"/>
          <p:cNvSpPr>
            <a:spLocks noGrp="1"/>
          </p:cNvSpPr>
          <p:nvPr>
            <p:ph type="title"/>
          </p:nvPr>
        </p:nvSpPr>
        <p:spPr/>
        <p:txBody>
          <a:bodyPr>
            <a:normAutofit fontScale="90000"/>
          </a:bodyPr>
          <a:lstStyle/>
          <a:p>
            <a:r>
              <a:rPr lang="en-US" dirty="0" smtClean="0"/>
              <a:t>Current Models Are Lacking in Terms of</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Placeholder 3"/>
          <p:cNvSpPr>
            <a:spLocks noGrp="1"/>
          </p:cNvSpPr>
          <p:nvPr>
            <p:ph type="body" idx="1"/>
          </p:nvPr>
        </p:nvSpPr>
        <p:spPr>
          <a:xfrm>
            <a:off x="457200" y="1371600"/>
            <a:ext cx="5181600" cy="4329390"/>
          </a:xfrm>
        </p:spPr>
        <p:txBody>
          <a:bodyPr wrap="square">
            <a:spAutoFit/>
          </a:bodyPr>
          <a:lstStyle/>
          <a:p>
            <a:pPr eaLnBrk="1" hangingPunct="1">
              <a:spcBef>
                <a:spcPts val="0"/>
              </a:spcBef>
              <a:spcAft>
                <a:spcPts val="200"/>
              </a:spcAft>
            </a:pPr>
            <a:r>
              <a:rPr lang="en-US" sz="2400" dirty="0" smtClean="0"/>
              <a:t>Availability </a:t>
            </a:r>
          </a:p>
          <a:p>
            <a:pPr eaLnBrk="1" hangingPunct="1">
              <a:spcBef>
                <a:spcPts val="0"/>
              </a:spcBef>
              <a:spcAft>
                <a:spcPts val="200"/>
              </a:spcAft>
            </a:pPr>
            <a:r>
              <a:rPr lang="en-US" sz="2400" dirty="0" smtClean="0"/>
              <a:t>Frequency of updates</a:t>
            </a:r>
          </a:p>
          <a:p>
            <a:pPr eaLnBrk="1" hangingPunct="1">
              <a:spcBef>
                <a:spcPts val="0"/>
              </a:spcBef>
              <a:spcAft>
                <a:spcPts val="200"/>
              </a:spcAft>
            </a:pPr>
            <a:r>
              <a:rPr lang="en-US" sz="2400" dirty="0" smtClean="0"/>
              <a:t>Cost of collecting data to close gaps</a:t>
            </a:r>
          </a:p>
          <a:p>
            <a:pPr eaLnBrk="1" hangingPunct="1">
              <a:spcBef>
                <a:spcPts val="0"/>
              </a:spcBef>
              <a:spcAft>
                <a:spcPts val="200"/>
              </a:spcAft>
            </a:pPr>
            <a:r>
              <a:rPr lang="en-US" sz="2400" dirty="0" smtClean="0"/>
              <a:t>Accuracy and suitability for planning and modeling at varied geographic levels</a:t>
            </a:r>
          </a:p>
          <a:p>
            <a:pPr eaLnBrk="1" hangingPunct="1">
              <a:spcBef>
                <a:spcPts val="0"/>
              </a:spcBef>
              <a:spcAft>
                <a:spcPts val="200"/>
              </a:spcAft>
            </a:pPr>
            <a:r>
              <a:rPr lang="en-US" sz="2400" dirty="0" smtClean="0"/>
              <a:t>Potential errors aggregating or disaggregating data for geographic scaling</a:t>
            </a:r>
          </a:p>
          <a:p>
            <a:pPr eaLnBrk="1" hangingPunct="1">
              <a:spcBef>
                <a:spcPts val="0"/>
              </a:spcBef>
              <a:spcAft>
                <a:spcPts val="200"/>
              </a:spcAft>
            </a:pPr>
            <a:r>
              <a:rPr lang="en-US" sz="2400" dirty="0" smtClean="0"/>
              <a:t>Relating freight data to transportation networks in models</a:t>
            </a:r>
          </a:p>
        </p:txBody>
      </p:sp>
      <p:sp>
        <p:nvSpPr>
          <p:cNvPr id="5" name="Slide Number Placeholder 4"/>
          <p:cNvSpPr>
            <a:spLocks noGrp="1"/>
          </p:cNvSpPr>
          <p:nvPr>
            <p:ph type="sldNum" sz="quarter" idx="11"/>
          </p:nvPr>
        </p:nvSpPr>
        <p:spPr/>
        <p:txBody>
          <a:bodyPr/>
          <a:lstStyle/>
          <a:p>
            <a:pPr>
              <a:defRPr/>
            </a:pPr>
            <a:fld id="{ED1F4B2F-2171-49C1-8573-0174A4EB7912}" type="slidenum">
              <a:rPr lang="en-US" smtClean="0"/>
              <a:pPr>
                <a:defRPr/>
              </a:pPr>
              <a:t>9</a:t>
            </a:fld>
            <a:endParaRPr lang="en-US" dirty="0"/>
          </a:p>
        </p:txBody>
      </p:sp>
      <p:sp>
        <p:nvSpPr>
          <p:cNvPr id="7" name="Title 6"/>
          <p:cNvSpPr>
            <a:spLocks noGrp="1"/>
          </p:cNvSpPr>
          <p:nvPr>
            <p:ph type="title"/>
          </p:nvPr>
        </p:nvSpPr>
        <p:spPr>
          <a:xfrm>
            <a:off x="1295400" y="457200"/>
            <a:ext cx="7010400" cy="762000"/>
          </a:xfrm>
        </p:spPr>
        <p:txBody>
          <a:bodyPr/>
          <a:lstStyle/>
          <a:p>
            <a:r>
              <a:rPr lang="en-US" dirty="0" smtClean="0"/>
              <a:t>Current Data Shortcomings</a:t>
            </a:r>
            <a:endParaRPr lang="en-US" dirty="0"/>
          </a:p>
        </p:txBody>
      </p:sp>
      <p:pic>
        <p:nvPicPr>
          <p:cNvPr id="9" name="Picture 8" descr="iStock_000005764466Large.jpg"/>
          <p:cNvPicPr>
            <a:picLocks noChangeAspect="1"/>
          </p:cNvPicPr>
          <p:nvPr/>
        </p:nvPicPr>
        <p:blipFill>
          <a:blip r:embed="rId3" cstate="email"/>
          <a:srcRect/>
          <a:stretch>
            <a:fillRect/>
          </a:stretch>
        </p:blipFill>
        <p:spPr>
          <a:xfrm>
            <a:off x="5715000" y="1295400"/>
            <a:ext cx="2896278" cy="4377266"/>
          </a:xfrm>
          <a:prstGeom prst="rect">
            <a:avLst/>
          </a:prstGeom>
          <a:ln>
            <a:noFill/>
          </a:ln>
        </p:spPr>
      </p:pic>
      <p:sp>
        <p:nvSpPr>
          <p:cNvPr id="10" name="TextBox 9"/>
          <p:cNvSpPr txBox="1"/>
          <p:nvPr/>
        </p:nvSpPr>
        <p:spPr>
          <a:xfrm>
            <a:off x="6019800" y="5715000"/>
            <a:ext cx="2667000" cy="215444"/>
          </a:xfrm>
          <a:prstGeom prst="rect">
            <a:avLst/>
          </a:prstGeom>
          <a:noFill/>
        </p:spPr>
        <p:txBody>
          <a:bodyPr wrap="square" rtlCol="0">
            <a:spAutoFit/>
          </a:bodyPr>
          <a:lstStyle/>
          <a:p>
            <a:r>
              <a:rPr lang="en-US" sz="800" dirty="0" smtClean="0">
                <a:solidFill>
                  <a:srgbClr val="000000"/>
                </a:solidFill>
              </a:rPr>
              <a:t>    Photo: © iStockphoto.com/LarryLawhead (3561709)</a:t>
            </a:r>
            <a:endParaRPr lang="en-US" sz="800" dirty="0">
              <a:solidFill>
                <a:srgbClr val="00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TRB">
      <a:dk1>
        <a:srgbClr val="314C77"/>
      </a:dk1>
      <a:lt1>
        <a:sysClr val="window" lastClr="FFFFFF"/>
      </a:lt1>
      <a:dk2>
        <a:srgbClr val="3B3B3B"/>
      </a:dk2>
      <a:lt2>
        <a:srgbClr val="4297D3"/>
      </a:lt2>
      <a:accent1>
        <a:srgbClr val="EF3F44"/>
      </a:accent1>
      <a:accent2>
        <a:srgbClr val="C8BB99"/>
      </a:accent2>
      <a:accent3>
        <a:srgbClr val="8D89A4"/>
      </a:accent3>
      <a:accent4>
        <a:srgbClr val="748560"/>
      </a:accent4>
      <a:accent5>
        <a:srgbClr val="9E9273"/>
      </a:accent5>
      <a:accent6>
        <a:srgbClr val="7E848D"/>
      </a:accent6>
      <a:hlink>
        <a:srgbClr val="00C8C3"/>
      </a:hlink>
      <a:folHlink>
        <a:srgbClr val="A116E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7604</TotalTime>
  <Words>1284</Words>
  <Application>Microsoft Office PowerPoint</Application>
  <PresentationFormat>On-screen Show (4:3)</PresentationFormat>
  <Paragraphs>220</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Aspect</vt:lpstr>
      <vt:lpstr>Freight Demand Modeling and  Data Improvement Strategic Plan                                                                                                                                                                                                                                                        Photo:  © iStockphoto.com/VallarieE (11989568)</vt:lpstr>
      <vt:lpstr>Project Need</vt:lpstr>
      <vt:lpstr>Project Purpose</vt:lpstr>
      <vt:lpstr>Strategic Objectives</vt:lpstr>
      <vt:lpstr>Strategic Objectives, cont’d.</vt:lpstr>
      <vt:lpstr>Current State of the Practice</vt:lpstr>
      <vt:lpstr>Current State of the Practice</vt:lpstr>
      <vt:lpstr>Current Models Are Lacking in Terms of</vt:lpstr>
      <vt:lpstr>Current Data Shortcomings</vt:lpstr>
      <vt:lpstr>Decision-Making Needs</vt:lpstr>
      <vt:lpstr>Decision-Making Needs</vt:lpstr>
      <vt:lpstr>Decision-Making Needs, cont’d.</vt:lpstr>
      <vt:lpstr>Decision-Making Needs, cont’d.</vt:lpstr>
      <vt:lpstr>Decision-Making Needs, cont’d.</vt:lpstr>
      <vt:lpstr>Sample Research Initiatives</vt:lpstr>
      <vt:lpstr>Sample Research Initiatives</vt:lpstr>
      <vt:lpstr>Sample Research Initiatives</vt:lpstr>
      <vt:lpstr>Sample Research Initiatives, cont’d.</vt:lpstr>
      <vt:lpstr>Sample Research Initiatives, cont’d.</vt:lpstr>
      <vt:lpstr>Sample Research Initiatives, cont’d.</vt:lpstr>
      <vt:lpstr>Strategic Road Map</vt:lpstr>
      <vt:lpstr>Developing a Strategic Road Map </vt:lpstr>
      <vt:lpstr>Road Map Elements – Organization</vt:lpstr>
      <vt:lpstr>Road Map Elements – GFRC</vt:lpstr>
      <vt:lpstr>Road Map Elements – Symposium</vt:lpstr>
      <vt:lpstr>GFRC Role in Initiatives Advancement</vt:lpstr>
      <vt:lpstr>SHRP 2 C20 Research Results</vt:lpstr>
      <vt:lpstr>Longer-Term Vision</vt:lpstr>
      <vt:lpstr>C20 Technical Expert Task Group (TETG)</vt:lpstr>
    </vt:vector>
  </TitlesOfParts>
  <Company>Gannett Fleming,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Expert Task Group Coordination Meeting</dc:title>
  <dc:creator>Patrick R. Anater</dc:creator>
  <cp:lastModifiedBy>The National Academies</cp:lastModifiedBy>
  <cp:revision>367</cp:revision>
  <dcterms:created xsi:type="dcterms:W3CDTF">2010-06-17T17:25:06Z</dcterms:created>
  <dcterms:modified xsi:type="dcterms:W3CDTF">2013-12-03T16:26:20Z</dcterms:modified>
</cp:coreProperties>
</file>