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85" r:id="rId4"/>
    <p:sldId id="309" r:id="rId5"/>
    <p:sldId id="349" r:id="rId6"/>
    <p:sldId id="354" r:id="rId7"/>
    <p:sldId id="334" r:id="rId8"/>
    <p:sldId id="345" r:id="rId9"/>
    <p:sldId id="327" r:id="rId10"/>
    <p:sldId id="328" r:id="rId11"/>
    <p:sldId id="326" r:id="rId12"/>
    <p:sldId id="329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12B"/>
    <a:srgbClr val="FFFFCC"/>
    <a:srgbClr val="FFFFFF"/>
    <a:srgbClr val="355C8B"/>
    <a:srgbClr val="339933"/>
    <a:srgbClr val="3366CC"/>
    <a:srgbClr val="0000FF"/>
    <a:srgbClr val="000000"/>
    <a:srgbClr val="683300"/>
    <a:srgbClr val="669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4" autoAdjust="0"/>
    <p:restoredTop sz="94993" autoAdjust="0"/>
  </p:normalViewPr>
  <p:slideViewPr>
    <p:cSldViewPr>
      <p:cViewPr varScale="1">
        <p:scale>
          <a:sx n="89" d="100"/>
          <a:sy n="89" d="100"/>
        </p:scale>
        <p:origin x="13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02" y="-12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70"/>
            <a:ext cx="5852160" cy="431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248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248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8F5112CE-3350-41A0-9E99-952085F6D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2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6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8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5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5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0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12CE-3350-41A0-9E99-952085F6DE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4" y="2130126"/>
            <a:ext cx="7771113" cy="147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5866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94" indent="0" algn="ctr">
              <a:buNone/>
              <a:defRPr/>
            </a:lvl2pPr>
            <a:lvl3pPr marL="824789" indent="0" algn="ctr">
              <a:buNone/>
              <a:defRPr/>
            </a:lvl3pPr>
            <a:lvl4pPr marL="1237183" indent="0" algn="ctr">
              <a:buNone/>
              <a:defRPr/>
            </a:lvl4pPr>
            <a:lvl5pPr marL="1649578" indent="0" algn="ctr">
              <a:buNone/>
              <a:defRPr/>
            </a:lvl5pPr>
            <a:lvl6pPr marL="2061972" indent="0" algn="ctr">
              <a:buNone/>
              <a:defRPr/>
            </a:lvl6pPr>
            <a:lvl7pPr marL="2474366" indent="0" algn="ctr">
              <a:buNone/>
              <a:defRPr/>
            </a:lvl7pPr>
            <a:lvl8pPr marL="2886761" indent="0" algn="ctr">
              <a:buNone/>
              <a:defRPr/>
            </a:lvl8pPr>
            <a:lvl9pPr marL="32991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3E3B-F638-4477-B098-C6EF73C90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A630-3709-4D77-AFFB-4B241DE8E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01" y="273976"/>
            <a:ext cx="2056470" cy="58524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29" y="273976"/>
            <a:ext cx="6034983" cy="58524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3F31-02C7-4B1A-8BFA-BF43495B9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6" y="2130126"/>
            <a:ext cx="7771113" cy="1470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5868"/>
            <a:ext cx="6401086" cy="1752871"/>
          </a:xfrm>
        </p:spPr>
        <p:txBody>
          <a:bodyPr/>
          <a:lstStyle>
            <a:lvl1pPr marL="0" indent="0" algn="ctr">
              <a:buNone/>
              <a:defRPr/>
            </a:lvl1pPr>
            <a:lvl2pPr marL="412358" indent="0" algn="ctr">
              <a:buNone/>
              <a:defRPr/>
            </a:lvl2pPr>
            <a:lvl3pPr marL="824718" indent="0" algn="ctr">
              <a:buNone/>
              <a:defRPr/>
            </a:lvl3pPr>
            <a:lvl4pPr marL="1237077" indent="0" algn="ctr">
              <a:buNone/>
              <a:defRPr/>
            </a:lvl4pPr>
            <a:lvl5pPr marL="1649436" indent="0" algn="ctr">
              <a:buNone/>
              <a:defRPr/>
            </a:lvl5pPr>
            <a:lvl6pPr marL="2061796" indent="0" algn="ctr">
              <a:buNone/>
              <a:defRPr/>
            </a:lvl6pPr>
            <a:lvl7pPr marL="2474154" indent="0" algn="ctr">
              <a:buNone/>
              <a:defRPr/>
            </a:lvl7pPr>
            <a:lvl8pPr marL="2886514" indent="0" algn="ctr">
              <a:buNone/>
              <a:defRPr/>
            </a:lvl8pPr>
            <a:lvl9pPr marL="3298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8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8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58" indent="0">
              <a:buNone/>
              <a:defRPr sz="1600"/>
            </a:lvl2pPr>
            <a:lvl3pPr marL="824718" indent="0">
              <a:buNone/>
              <a:defRPr sz="1400"/>
            </a:lvl3pPr>
            <a:lvl4pPr marL="1237077" indent="0">
              <a:buNone/>
              <a:defRPr sz="1300"/>
            </a:lvl4pPr>
            <a:lvl5pPr marL="1649436" indent="0">
              <a:buNone/>
              <a:defRPr sz="1300"/>
            </a:lvl5pPr>
            <a:lvl6pPr marL="2061796" indent="0">
              <a:buNone/>
              <a:defRPr sz="1300"/>
            </a:lvl6pPr>
            <a:lvl7pPr marL="2474154" indent="0">
              <a:buNone/>
              <a:defRPr sz="1300"/>
            </a:lvl7pPr>
            <a:lvl8pPr marL="2886514" indent="0">
              <a:buNone/>
              <a:defRPr sz="1300"/>
            </a:lvl8pPr>
            <a:lvl9pPr marL="32988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443" y="1980945"/>
            <a:ext cx="3816913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980945"/>
            <a:ext cx="3816912" cy="40780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31" y="1534840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31" y="2174595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40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58" indent="0">
              <a:buNone/>
              <a:defRPr sz="1800" b="1"/>
            </a:lvl2pPr>
            <a:lvl3pPr marL="824718" indent="0">
              <a:buNone/>
              <a:defRPr sz="1600" b="1"/>
            </a:lvl3pPr>
            <a:lvl4pPr marL="1237077" indent="0">
              <a:buNone/>
              <a:defRPr sz="1400" b="1"/>
            </a:lvl4pPr>
            <a:lvl5pPr marL="1649436" indent="0">
              <a:buNone/>
              <a:defRPr sz="1400" b="1"/>
            </a:lvl5pPr>
            <a:lvl6pPr marL="2061796" indent="0">
              <a:buNone/>
              <a:defRPr sz="1400" b="1"/>
            </a:lvl6pPr>
            <a:lvl7pPr marL="2474154" indent="0">
              <a:buNone/>
              <a:defRPr sz="1400" b="1"/>
            </a:lvl7pPr>
            <a:lvl8pPr marL="2886514" indent="0">
              <a:buNone/>
              <a:defRPr sz="1400" b="1"/>
            </a:lvl8pPr>
            <a:lvl9pPr marL="329887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5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2" y="272544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3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2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4C092-220C-445E-B66E-88FD315AF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4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58" indent="0">
              <a:buNone/>
              <a:defRPr sz="2500"/>
            </a:lvl2pPr>
            <a:lvl3pPr marL="824718" indent="0">
              <a:buNone/>
              <a:defRPr sz="2200"/>
            </a:lvl3pPr>
            <a:lvl4pPr marL="1237077" indent="0">
              <a:buNone/>
              <a:defRPr sz="1800"/>
            </a:lvl4pPr>
            <a:lvl5pPr marL="1649436" indent="0">
              <a:buNone/>
              <a:defRPr sz="1800"/>
            </a:lvl5pPr>
            <a:lvl6pPr marL="2061796" indent="0">
              <a:buNone/>
              <a:defRPr sz="1800"/>
            </a:lvl6pPr>
            <a:lvl7pPr marL="2474154" indent="0">
              <a:buNone/>
              <a:defRPr sz="1800"/>
            </a:lvl7pPr>
            <a:lvl8pPr marL="2886514" indent="0">
              <a:buNone/>
              <a:defRPr sz="1800"/>
            </a:lvl8pPr>
            <a:lvl9pPr marL="3298873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58" indent="0">
              <a:buNone/>
              <a:defRPr sz="1100"/>
            </a:lvl2pPr>
            <a:lvl3pPr marL="824718" indent="0">
              <a:buNone/>
              <a:defRPr sz="900"/>
            </a:lvl3pPr>
            <a:lvl4pPr marL="1237077" indent="0">
              <a:buNone/>
              <a:defRPr sz="800"/>
            </a:lvl4pPr>
            <a:lvl5pPr marL="1649436" indent="0">
              <a:buNone/>
              <a:defRPr sz="800"/>
            </a:lvl5pPr>
            <a:lvl6pPr marL="2061796" indent="0">
              <a:buNone/>
              <a:defRPr sz="800"/>
            </a:lvl6pPr>
            <a:lvl7pPr marL="2474154" indent="0">
              <a:buNone/>
              <a:defRPr sz="800"/>
            </a:lvl7pPr>
            <a:lvl8pPr marL="2886514" indent="0">
              <a:buNone/>
              <a:defRPr sz="800"/>
            </a:lvl8pPr>
            <a:lvl9pPr marL="329887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365" y="331356"/>
            <a:ext cx="1956364" cy="57276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272" y="331356"/>
            <a:ext cx="5731804" cy="57276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93A3-5131-4137-AD7D-EF93456B8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29" y="1600822"/>
            <a:ext cx="4045727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600822"/>
            <a:ext cx="4045726" cy="45256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7093-2F7E-4EC1-9DB5-CA81B111C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09E0-AE13-4FAB-80B5-283BDF87D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1C5AB-61FF-46B7-89A8-C9B914CB7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0C41-2225-488C-BDCF-699585DE7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4DD2-9779-49EF-81E9-BAFBB4771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F8C1-17F1-4B53-988B-0890AA041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02" tIns="45294" rIns="90602" bIns="452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F302B7-BA3C-4952-A6A4-40B24E7E1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12394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824789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237183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649578" algn="ctr" defTabSz="9121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468639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881033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293428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705822" indent="-227677" algn="l" defTabSz="91213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8813" y="331788"/>
            <a:ext cx="7826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915222" y="6142221"/>
            <a:ext cx="4117231" cy="22951"/>
          </a:xfrm>
          <a:prstGeom prst="rect">
            <a:avLst/>
          </a:prstGeom>
          <a:gradFill rotWithShape="1">
            <a:gsLst>
              <a:gs pos="0">
                <a:srgbClr val="CC6600">
                  <a:gamma/>
                  <a:shade val="46275"/>
                  <a:invGamma/>
                  <a:alpha val="0"/>
                </a:srgbClr>
              </a:gs>
              <a:gs pos="50000">
                <a:srgbClr val="CC6600"/>
              </a:gs>
              <a:gs pos="100000">
                <a:srgbClr val="CC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2475" tIns="41238" rIns="82475" bIns="41238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35688" y="6229350"/>
            <a:ext cx="27860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2" tIns="41236" rIns="82472" bIns="41236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Presented By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Harry Mills /</a:t>
            </a:r>
            <a:r>
              <a:rPr lang="en-US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PRESENTATIONPRO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12376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824754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237130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649507" algn="l" defTabSz="914962" rtl="0" eaLnBrk="1" fontAlgn="base" hangingPunct="1">
        <a:spcBef>
          <a:spcPct val="0"/>
        </a:spcBef>
        <a:spcAft>
          <a:spcPct val="0"/>
        </a:spcAft>
        <a:defRPr sz="2900" b="1" i="1">
          <a:solidFill>
            <a:srgbClr val="00276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6996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2342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4719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7096" indent="-229098" algn="l" defTabSz="914962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76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5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3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0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88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26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63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01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696200" cy="2990850"/>
          </a:xfrm>
        </p:spPr>
        <p:txBody>
          <a:bodyPr/>
          <a:lstStyle/>
          <a:p>
            <a:pPr algn="l" defTabSz="912137"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Surface Transportation Board – 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Rail Energy Transportation Advisory Committee Meeting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467600" cy="1219200"/>
          </a:xfrm>
        </p:spPr>
        <p:txBody>
          <a:bodyPr/>
          <a:lstStyle/>
          <a:p>
            <a:pPr algn="l" eaLnBrk="1" hangingPunct="1"/>
            <a:r>
              <a:rPr lang="en-US" sz="2600" b="1" dirty="0" smtClean="0">
                <a:solidFill>
                  <a:srgbClr val="6792C5"/>
                </a:solidFill>
                <a:latin typeface="Arial" charset="0"/>
              </a:rPr>
              <a:t>Performance Measures Subcommittee Update</a:t>
            </a:r>
          </a:p>
          <a:p>
            <a:pPr eaLnBrk="1" hangingPunct="1"/>
            <a:endParaRPr lang="en-US" dirty="0" smtClean="0">
              <a:solidFill>
                <a:srgbClr val="993300"/>
              </a:solidFill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14400" y="5638800"/>
            <a:ext cx="2987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6792C5"/>
                </a:solidFill>
              </a:rPr>
              <a:t>September 20, 2016</a:t>
            </a:r>
            <a:endParaRPr lang="en-US" sz="1600" b="1" dirty="0">
              <a:solidFill>
                <a:srgbClr val="6792C5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5" y="3604259"/>
            <a:ext cx="2514600" cy="2263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3751" y="6491437"/>
            <a:ext cx="2133600" cy="365125"/>
          </a:xfrm>
        </p:spPr>
        <p:txBody>
          <a:bodyPr/>
          <a:lstStyle/>
          <a:p>
            <a:pPr>
              <a:defRPr/>
            </a:pPr>
            <a:fld id="{1798D210-6EDC-44DE-85B8-3E6566904D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" y="1169119"/>
            <a:ext cx="8819631" cy="46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/>
          <a:p>
            <a:pPr>
              <a:defRPr/>
            </a:pPr>
            <a:fld id="{92B3FF93-3E88-426B-B1D3-3CF6FEB551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67" y="1371600"/>
            <a:ext cx="8700733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BB666-1F5A-44EE-B135-2BBE5DCBB8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34400" cy="50013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5B89C1"/>
                </a:solidFill>
                <a:latin typeface="+mn-lt"/>
              </a:rPr>
              <a:t>Six coal-related dashboards, organized </a:t>
            </a:r>
            <a:r>
              <a:rPr lang="en-US" sz="2400" b="1" dirty="0">
                <a:solidFill>
                  <a:srgbClr val="5B89C1"/>
                </a:solidFill>
                <a:latin typeface="+mn-lt"/>
              </a:rPr>
              <a:t>as follows</a:t>
            </a:r>
            <a:r>
              <a:rPr lang="en-US" sz="2400" b="1" dirty="0" smtClean="0">
                <a:solidFill>
                  <a:srgbClr val="5B89C1"/>
                </a:solidFill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Coal Production, Consumption, and Inventories Dashboard</a:t>
            </a:r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Net Generation by Fuel Type Dashboard</a:t>
            </a:r>
          </a:p>
          <a:p>
            <a:pPr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Coal Exports Dashboard</a:t>
            </a:r>
          </a:p>
          <a:p>
            <a:pPr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Western Rail Coal Carloads Dashboard</a:t>
            </a:r>
          </a:p>
          <a:p>
            <a:pPr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Eastern Rail Coal Carloads </a:t>
            </a:r>
            <a:r>
              <a:rPr lang="en-US" sz="2000" dirty="0" smtClean="0">
                <a:latin typeface="+mn-lt"/>
              </a:rPr>
              <a:t>Dashboard</a:t>
            </a:r>
          </a:p>
          <a:p>
            <a:pPr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+mn-lt"/>
              </a:rPr>
              <a:t>Canadian Rail Coal Carloads Dashboard</a:t>
            </a:r>
            <a:endParaRPr lang="en-US" sz="2000" dirty="0">
              <a:latin typeface="+mn-lt"/>
            </a:endParaRPr>
          </a:p>
          <a:p>
            <a:pPr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Railroad Coal Train Speed </a:t>
            </a:r>
            <a:r>
              <a:rPr lang="en-US" sz="2000" dirty="0" smtClean="0">
                <a:latin typeface="+mn-lt"/>
              </a:rPr>
              <a:t>Dashboard</a:t>
            </a:r>
          </a:p>
          <a:p>
            <a:pPr marL="687388" indent="-1030288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500" b="1" i="1" dirty="0">
                <a:latin typeface="+mn-lt"/>
              </a:rPr>
              <a:t> </a:t>
            </a:r>
            <a:endParaRPr lang="en-US" sz="500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 smtClean="0">
                <a:latin typeface="+mn-lt"/>
              </a:rPr>
              <a:t>Most dashboards have three sections:</a:t>
            </a:r>
          </a:p>
          <a:p>
            <a:pPr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 smtClean="0">
                <a:latin typeface="+mn-lt"/>
              </a:rPr>
              <a:t>Left </a:t>
            </a:r>
            <a:r>
              <a:rPr lang="en-US" sz="2000" dirty="0">
                <a:latin typeface="+mn-lt"/>
              </a:rPr>
              <a:t>- historical and forecasted </a:t>
            </a:r>
            <a:r>
              <a:rPr lang="en-US" sz="2000" dirty="0" smtClean="0">
                <a:latin typeface="+mn-lt"/>
              </a:rPr>
              <a:t>data </a:t>
            </a:r>
            <a:r>
              <a:rPr lang="en-US" sz="2000" dirty="0">
                <a:latin typeface="+mn-lt"/>
              </a:rPr>
              <a:t>(no forecasts of rail metrics)</a:t>
            </a:r>
          </a:p>
          <a:p>
            <a:pPr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 smtClean="0">
                <a:latin typeface="+mn-lt"/>
              </a:rPr>
              <a:t>Middle - </a:t>
            </a:r>
            <a:r>
              <a:rPr lang="en-US" sz="2000" dirty="0">
                <a:latin typeface="+mn-lt"/>
              </a:rPr>
              <a:t>comparison for the most recent quarter </a:t>
            </a:r>
            <a:r>
              <a:rPr lang="en-US" sz="2000" dirty="0" smtClean="0">
                <a:latin typeface="+mn-lt"/>
              </a:rPr>
              <a:t>(Q1 or Q2 as noted)</a:t>
            </a:r>
            <a:endParaRPr lang="en-US" sz="2000" dirty="0">
              <a:latin typeface="+mn-lt"/>
            </a:endParaRPr>
          </a:p>
          <a:p>
            <a:pPr indent="-342900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>
                <a:latin typeface="+mn-lt"/>
              </a:rPr>
              <a:t>Right </a:t>
            </a:r>
            <a:r>
              <a:rPr lang="en-US" sz="2000" dirty="0" smtClean="0">
                <a:latin typeface="+mn-lt"/>
              </a:rPr>
              <a:t>- current YTD </a:t>
            </a:r>
            <a:r>
              <a:rPr lang="en-US" sz="2000" dirty="0">
                <a:latin typeface="+mn-lt"/>
              </a:rPr>
              <a:t>comparison versus the </a:t>
            </a:r>
            <a:r>
              <a:rPr lang="en-US" sz="2000" dirty="0" smtClean="0">
                <a:latin typeface="+mn-lt"/>
              </a:rPr>
              <a:t>5-year </a:t>
            </a:r>
            <a:r>
              <a:rPr lang="en-US" sz="2000" dirty="0">
                <a:latin typeface="+mn-lt"/>
              </a:rPr>
              <a:t>range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7700"/>
            <a:ext cx="8534400" cy="6286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Using EIA, AAR and individual railroad data sources, </a:t>
            </a:r>
            <a:br>
              <a:rPr lang="en-US" sz="2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a data table is assimilated, and from it…...</a:t>
            </a:r>
            <a:br>
              <a:rPr lang="en-US" sz="2400" b="1" dirty="0" smtClean="0">
                <a:solidFill>
                  <a:srgbClr val="C00000"/>
                </a:solidFill>
                <a:latin typeface="Arial" charset="0"/>
              </a:rPr>
            </a:br>
            <a:endParaRPr lang="en-U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52399" y="533401"/>
            <a:ext cx="4267201" cy="60959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0619" y="6428151"/>
            <a:ext cx="2133600" cy="365125"/>
          </a:xfrm>
        </p:spPr>
        <p:txBody>
          <a:bodyPr/>
          <a:lstStyle/>
          <a:p>
            <a:pPr>
              <a:defRPr/>
            </a:pPr>
            <a:fld id="{EE78F6E8-44F1-4571-9030-7FC17F88DF2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13670"/>
              </p:ext>
            </p:extLst>
          </p:nvPr>
        </p:nvGraphicFramePr>
        <p:xfrm>
          <a:off x="190500" y="838200"/>
          <a:ext cx="4152900" cy="524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5337"/>
                <a:gridCol w="2048005"/>
                <a:gridCol w="739558"/>
              </a:tblGrid>
              <a:tr h="329137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355C8B"/>
                          </a:solidFill>
                        </a:rPr>
                        <a:t>Performance Summary</a:t>
                      </a:r>
                    </a:p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 dirty="0" smtClean="0">
                        <a:solidFill>
                          <a:srgbClr val="355C8B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1366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Coal Production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      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2016 vs 2015)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Appalachia: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Decreased 35.9 million tons       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(-31%)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Interior: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Decreased 19.5 million tons 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(-23%)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Western: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Decreased 70.6 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(-28%)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Total Production: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Decreased 126 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(-28%)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Coal Consumption</a:t>
                      </a:r>
                      <a:r>
                        <a:rPr lang="en-US" sz="12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     </a:t>
                      </a:r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(2016 vs 2015)</a:t>
                      </a:r>
                      <a:endParaRPr lang="en-US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Electricity/Power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71.1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(-19%)</a:t>
                      </a: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Retail/Other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0.3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(-1%)</a:t>
                      </a: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Met/Coke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2 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(-20%)</a:t>
                      </a: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Consumption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73.2 million tons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(-18%)</a:t>
                      </a: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2B812B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Coal Exports</a:t>
                      </a:r>
                      <a:r>
                        <a:rPr lang="en-US" sz="12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               </a:t>
                      </a:r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(2016 vs 2015)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 Coal: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5.9 million</a:t>
                      </a:r>
                      <a:r>
                        <a:rPr lang="en-US" sz="115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net tons</a:t>
                      </a:r>
                      <a:endParaRPr lang="en-US" sz="1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(-23%)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Steam Coal: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24789" rtl="0" eaLnBrk="1" latinLnBrk="0" hangingPunct="1"/>
                      <a:r>
                        <a:rPr lang="en-US" sz="11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Decreased 7.3 million tons</a:t>
                      </a:r>
                      <a:endParaRPr lang="en-US" sz="11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(-47%)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  <a:tr h="2413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Exports: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824789" rtl="0" eaLnBrk="1" latinLnBrk="0" hangingPunct="1"/>
                      <a:r>
                        <a:rPr lang="en-US" sz="11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Decreased 13.4 million tons</a:t>
                      </a:r>
                      <a:endParaRPr lang="en-US" sz="115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(-32%)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5962"/>
              </p:ext>
            </p:extLst>
          </p:nvPr>
        </p:nvGraphicFramePr>
        <p:xfrm>
          <a:off x="4495800" y="533400"/>
          <a:ext cx="2819400" cy="2057406"/>
        </p:xfrm>
        <a:graphic>
          <a:graphicData uri="http://schemas.openxmlformats.org/drawingml/2006/table">
            <a:tbl>
              <a:tblPr/>
              <a:tblGrid>
                <a:gridCol w="509163"/>
                <a:gridCol w="691551"/>
                <a:gridCol w="471166"/>
                <a:gridCol w="592759"/>
                <a:gridCol w="554761"/>
              </a:tblGrid>
              <a:tr h="1582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Production MM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Appalachia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Appalachia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Tonnage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-35.9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-19.5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-70.6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-126.0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53013"/>
              </p:ext>
            </p:extLst>
          </p:nvPr>
        </p:nvGraphicFramePr>
        <p:xfrm>
          <a:off x="4495800" y="2590802"/>
          <a:ext cx="2819400" cy="2057398"/>
        </p:xfrm>
        <a:graphic>
          <a:graphicData uri="http://schemas.openxmlformats.org/drawingml/2006/table">
            <a:tbl>
              <a:tblPr/>
              <a:tblGrid>
                <a:gridCol w="509165"/>
                <a:gridCol w="691549"/>
                <a:gridCol w="471168"/>
                <a:gridCol w="592758"/>
                <a:gridCol w="554760"/>
              </a:tblGrid>
              <a:tr h="1655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Consumption MM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Pwr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Pwr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Tonnage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51424"/>
              </p:ext>
            </p:extLst>
          </p:nvPr>
        </p:nvGraphicFramePr>
        <p:xfrm>
          <a:off x="7315201" y="2590800"/>
          <a:ext cx="1676401" cy="2057406"/>
        </p:xfrm>
        <a:graphic>
          <a:graphicData uri="http://schemas.openxmlformats.org/drawingml/2006/table">
            <a:tbl>
              <a:tblPr/>
              <a:tblGrid>
                <a:gridCol w="453248"/>
                <a:gridCol w="422206"/>
                <a:gridCol w="397369"/>
                <a:gridCol w="403578"/>
              </a:tblGrid>
              <a:tr h="1582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Exports MM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Tonnage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-47%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29292"/>
              </p:ext>
            </p:extLst>
          </p:nvPr>
        </p:nvGraphicFramePr>
        <p:xfrm>
          <a:off x="4495800" y="4648200"/>
          <a:ext cx="2819400" cy="1981200"/>
        </p:xfrm>
        <a:graphic>
          <a:graphicData uri="http://schemas.openxmlformats.org/drawingml/2006/table">
            <a:tbl>
              <a:tblPr/>
              <a:tblGrid>
                <a:gridCol w="509164"/>
                <a:gridCol w="691550"/>
                <a:gridCol w="471166"/>
                <a:gridCol w="592759"/>
                <a:gridCol w="554761"/>
              </a:tblGrid>
              <a:tr h="14067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 Inventories MM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YTD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Pwr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YTD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Pwr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Tonnage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61375" y="533400"/>
            <a:ext cx="5406225" cy="2971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8F6E8-44F1-4571-9030-7FC17F88DF2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5336"/>
              </p:ext>
            </p:extLst>
          </p:nvPr>
        </p:nvGraphicFramePr>
        <p:xfrm>
          <a:off x="2195084" y="609601"/>
          <a:ext cx="5025225" cy="2779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2334"/>
                <a:gridCol w="2307988"/>
                <a:gridCol w="894903"/>
              </a:tblGrid>
              <a:tr h="311020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355C8B"/>
                          </a:solidFill>
                        </a:rPr>
                        <a:t>Performance Summary</a:t>
                      </a:r>
                      <a:endParaRPr lang="en-US" sz="1200" b="1" u="sng" dirty="0" smtClean="0">
                        <a:solidFill>
                          <a:srgbClr val="355C8B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375">
                <a:tc gridSpan="3">
                  <a:txBody>
                    <a:bodyPr/>
                    <a:lstStyle/>
                    <a:p>
                      <a:pPr marL="0" marR="0" indent="0" algn="l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Railroad Carloads</a:t>
                      </a:r>
                      <a:r>
                        <a:rPr lang="en-US" sz="12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    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(2016 estimate versus 2015)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Burlington (BNSF)</a:t>
                      </a:r>
                      <a:r>
                        <a:rPr lang="en-US" sz="1200" baseline="0" dirty="0" smtClean="0">
                          <a:latin typeface="+mn-lt"/>
                        </a:rPr>
                        <a:t>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384,364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(-34%)</a:t>
                      </a: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Union</a:t>
                      </a:r>
                      <a:r>
                        <a:rPr lang="en-US" sz="1200" baseline="0" dirty="0" smtClean="0">
                          <a:latin typeface="+mn-lt"/>
                        </a:rPr>
                        <a:t> Pacific</a:t>
                      </a:r>
                      <a:r>
                        <a:rPr lang="en-US" sz="1200" dirty="0" smtClean="0">
                          <a:latin typeface="+mn-lt"/>
                        </a:rPr>
                        <a:t>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182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,939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(-29%)</a:t>
                      </a:r>
                      <a:endParaRPr lang="en-US" sz="1200" b="1" dirty="0" smtClean="0">
                        <a:solidFill>
                          <a:srgbClr val="2B812B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Kansas City</a:t>
                      </a:r>
                      <a:r>
                        <a:rPr lang="en-US" sz="1200" baseline="0" dirty="0" smtClean="0">
                          <a:latin typeface="+mn-lt"/>
                        </a:rPr>
                        <a:t> Southern</a:t>
                      </a:r>
                      <a:r>
                        <a:rPr lang="en-US" sz="1200" dirty="0" smtClean="0">
                          <a:latin typeface="+mn-lt"/>
                        </a:rPr>
                        <a:t>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9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,011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(-14%)</a:t>
                      </a:r>
                      <a:endParaRPr lang="en-US" sz="1200" b="1" dirty="0" smtClean="0">
                        <a:solidFill>
                          <a:srgbClr val="2B812B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Norfolk Southern: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96,099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(-24%)</a:t>
                      </a: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CSX Transportation: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119,763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(-31%)</a:t>
                      </a:r>
                      <a:endParaRPr lang="en-US" sz="1200" b="1" dirty="0" smtClean="0">
                        <a:solidFill>
                          <a:srgbClr val="2B812B"/>
                        </a:solidFill>
                        <a:latin typeface="+mn-lt"/>
                      </a:endParaRPr>
                    </a:p>
                  </a:txBody>
                  <a:tcPr anchor="b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Canadian National: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25,338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(-29%)</a:t>
                      </a: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Canadian Pacific:</a:t>
                      </a:r>
                      <a:endParaRPr lang="en-US" sz="1200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2,685 carloads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(-2%)</a:t>
                      </a:r>
                    </a:p>
                  </a:txBody>
                  <a:tcPr anchor="b">
                    <a:noFill/>
                  </a:tcPr>
                </a:tc>
              </a:tr>
              <a:tr h="23637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 Carloads:</a:t>
                      </a:r>
                      <a:endParaRPr lang="en-US" sz="1200" b="1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Decreased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820,199 carloads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(-29%)</a:t>
                      </a:r>
                      <a:endParaRPr lang="en-US" sz="1200" b="1" dirty="0" smtClean="0">
                        <a:solidFill>
                          <a:srgbClr val="2B812B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61984"/>
              </p:ext>
            </p:extLst>
          </p:nvPr>
        </p:nvGraphicFramePr>
        <p:xfrm>
          <a:off x="327806" y="3992118"/>
          <a:ext cx="5158594" cy="2256282"/>
        </p:xfrm>
        <a:graphic>
          <a:graphicData uri="http://schemas.openxmlformats.org/drawingml/2006/table">
            <a:tbl>
              <a:tblPr/>
              <a:tblGrid>
                <a:gridCol w="591825"/>
                <a:gridCol w="627158"/>
                <a:gridCol w="565325"/>
                <a:gridCol w="512326"/>
                <a:gridCol w="512326"/>
                <a:gridCol w="565325"/>
                <a:gridCol w="512326"/>
                <a:gridCol w="565325"/>
                <a:gridCol w="706658"/>
              </a:tblGrid>
              <a:tr h="24460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 Originations / *KCS Receipts (000 Carloads)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601,488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354,565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1,516,527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199,907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1,142,371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390,093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2,842,212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396,864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1,041,545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361,143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980,468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758,007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2,022,013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Carloads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-384,364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-182,939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-9,011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-96,099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-119,763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-25,338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-2,685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-820,199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93202"/>
              </p:ext>
            </p:extLst>
          </p:nvPr>
        </p:nvGraphicFramePr>
        <p:xfrm>
          <a:off x="5562600" y="4419600"/>
          <a:ext cx="3227240" cy="1394447"/>
        </p:xfrm>
        <a:graphic>
          <a:graphicData uri="http://schemas.openxmlformats.org/drawingml/2006/table">
            <a:tbl>
              <a:tblPr/>
              <a:tblGrid>
                <a:gridCol w="429018"/>
                <a:gridCol w="454631"/>
                <a:gridCol w="409808"/>
                <a:gridCol w="371389"/>
                <a:gridCol w="371389"/>
                <a:gridCol w="409808"/>
                <a:gridCol w="371389"/>
                <a:gridCol w="409808"/>
              </a:tblGrid>
              <a:tr h="22096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Train Speeds (MPH)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28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FA3BDC81-DE2B-432E-98F2-CB27C5F0EF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5315"/>
            <a:ext cx="8839200" cy="64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4268" y="6492875"/>
            <a:ext cx="2133600" cy="365125"/>
          </a:xfrm>
        </p:spPr>
        <p:txBody>
          <a:bodyPr/>
          <a:lstStyle/>
          <a:p>
            <a:pPr>
              <a:defRPr/>
            </a:pPr>
            <a:fld id="{6583CD8F-6894-4300-A545-874239862F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8" y="900293"/>
            <a:ext cx="8382821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3CD8F-6894-4300-A545-874239862F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1" y="1447800"/>
            <a:ext cx="8726676" cy="29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9674" y="6495691"/>
            <a:ext cx="2314326" cy="381000"/>
          </a:xfrm>
        </p:spPr>
        <p:txBody>
          <a:bodyPr/>
          <a:lstStyle/>
          <a:p>
            <a:pPr>
              <a:defRPr/>
            </a:pPr>
            <a:fld id="{656B0941-6404-4262-8843-C378EFED7F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6545"/>
            <a:ext cx="8839200" cy="62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1423" y="6492875"/>
            <a:ext cx="1061049" cy="365125"/>
          </a:xfrm>
        </p:spPr>
        <p:txBody>
          <a:bodyPr/>
          <a:lstStyle/>
          <a:p>
            <a:pPr>
              <a:defRPr/>
            </a:pPr>
            <a:fld id="{1798D210-6EDC-44DE-85B8-3E6566904D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76200"/>
            <a:ext cx="8839200" cy="228600"/>
          </a:xfrm>
          <a:prstGeom prst="rect">
            <a:avLst/>
          </a:prstGeom>
          <a:solidFill>
            <a:srgbClr val="6692C5"/>
          </a:solidFill>
          <a:ln w="9525" cap="flat" cmpd="sng" algn="ctr">
            <a:solidFill>
              <a:srgbClr val="6E97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5400000" algn="t" rotWithShape="0">
              <a:srgbClr val="C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25400">
            <a:bevelT prst="relaxedInset"/>
            <a:bevelB w="19050" prst="relaxedInset"/>
            <a:extrusionClr>
              <a:srgbClr val="C00000"/>
            </a:extrusionClr>
            <a:contourClr>
              <a:srgbClr val="6692C5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2" y="1127443"/>
            <a:ext cx="8713351" cy="47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FFFFF"/>
      </a:hlink>
      <a:folHlink>
        <a:srgbClr val="FFFFFF"/>
      </a:folHlink>
    </a:clrScheme>
    <a:fontScheme name="5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DESIGNS PowerTIP Sample Presentation_02">
  <a:themeElements>
    <a:clrScheme name="PowerDESIGNS PowerTIP Sample Presentation_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DESIGNS PowerTIP Sample Presentation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DESIGNS PowerTIP Sample Presentation_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DESIGNS PowerTIP Sample Presentation_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DESIGNS PowerTIP Sample Presentation_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PresentationPro_FreeSample</Template>
  <TotalTime>13187</TotalTime>
  <Words>766</Words>
  <Application>Microsoft Office PowerPoint</Application>
  <PresentationFormat>On-screen Show (4:3)</PresentationFormat>
  <Paragraphs>454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5_Office Theme</vt:lpstr>
      <vt:lpstr>PowerDESIGNS PowerTIP Sample Presentation_02</vt:lpstr>
      <vt:lpstr>Surface Transportation Board –  Rail Energy Transportation Advisory Committee Meeting</vt:lpstr>
      <vt:lpstr> Using EIA, AAR and individual railroad data sources,  a data table is assimilated, and from it…...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Foundation Coal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RETAC - Performance Measures</dc:title>
  <dc:creator>RETAC</dc:creator>
  <cp:lastModifiedBy>Crystal M. Arnold</cp:lastModifiedBy>
  <cp:revision>793</cp:revision>
  <cp:lastPrinted>2016-09-19T18:26:27Z</cp:lastPrinted>
  <dcterms:created xsi:type="dcterms:W3CDTF">2008-06-05T17:04:35Z</dcterms:created>
  <dcterms:modified xsi:type="dcterms:W3CDTF">2016-09-19T20:10:46Z</dcterms:modified>
</cp:coreProperties>
</file>