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4"/>
  </p:sldMasterIdLst>
  <p:notesMasterIdLst>
    <p:notesMasterId r:id="rId28"/>
  </p:notesMasterIdLst>
  <p:handoutMasterIdLst>
    <p:handoutMasterId r:id="rId29"/>
  </p:handoutMasterIdLst>
  <p:sldIdLst>
    <p:sldId id="614" r:id="rId5"/>
    <p:sldId id="537" r:id="rId6"/>
    <p:sldId id="419" r:id="rId7"/>
    <p:sldId id="550" r:id="rId8"/>
    <p:sldId id="549" r:id="rId9"/>
    <p:sldId id="590" r:id="rId10"/>
    <p:sldId id="555" r:id="rId11"/>
    <p:sldId id="540" r:id="rId12"/>
    <p:sldId id="557" r:id="rId13"/>
    <p:sldId id="599" r:id="rId14"/>
    <p:sldId id="588" r:id="rId15"/>
    <p:sldId id="594" r:id="rId16"/>
    <p:sldId id="595" r:id="rId17"/>
    <p:sldId id="596" r:id="rId18"/>
    <p:sldId id="609" r:id="rId19"/>
    <p:sldId id="598" r:id="rId20"/>
    <p:sldId id="615" r:id="rId21"/>
    <p:sldId id="613" r:id="rId22"/>
    <p:sldId id="601" r:id="rId23"/>
    <p:sldId id="603" r:id="rId24"/>
    <p:sldId id="563" r:id="rId25"/>
    <p:sldId id="547" r:id="rId26"/>
    <p:sldId id="545" r:id="rId27"/>
  </p:sldIdLst>
  <p:sldSz cx="9144000" cy="6858000" type="screen4x3"/>
  <p:notesSz cx="6950075" cy="9236075"/>
  <p:custDataLst>
    <p:tags r:id="rId3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 Phillips,  CTR (VOLPE)" initials="BHP" lastIdx="3" clrIdx="0"/>
  <p:cmAuthor id="1" name="Laurie Butts" initials="LB" lastIdx="1" clrIdx="1"/>
  <p:cmAuthor id="2" name="McNelis, Kelly CTR (VOLPE)" initials="KMM" lastIdx="10" clrIdx="2"/>
  <p:cmAuthor id="3" name="Laurie" initials="L" lastIdx="2" clrIdx="3"/>
  <p:cmAuthor id="4" name="DeAnna Lewis" initials="DML" lastIdx="12" clrIdx="4"/>
  <p:cmAuthor id="5" name="liz.simpson" initials="Liz" lastIdx="1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01D"/>
    <a:srgbClr val="E07F1E"/>
    <a:srgbClr val="00218A"/>
    <a:srgbClr val="4B63AE"/>
    <a:srgbClr val="21368B"/>
    <a:srgbClr val="1159FB"/>
    <a:srgbClr val="5E8FFC"/>
    <a:srgbClr val="83A9FD"/>
    <a:srgbClr val="B4CBFE"/>
    <a:srgbClr val="DF9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667" autoAdjust="0"/>
    <p:restoredTop sz="88054" autoAdjust="0"/>
  </p:normalViewPr>
  <p:slideViewPr>
    <p:cSldViewPr snapToGrid="0">
      <p:cViewPr>
        <p:scale>
          <a:sx n="67" d="100"/>
          <a:sy n="67" d="100"/>
        </p:scale>
        <p:origin x="-432" y="-58"/>
      </p:cViewPr>
      <p:guideLst>
        <p:guide orient="horz" pos="2160"/>
        <p:guide pos="2880"/>
      </p:guideLst>
    </p:cSldViewPr>
  </p:slideViewPr>
  <p:outlineViewPr>
    <p:cViewPr>
      <p:scale>
        <a:sx n="33" d="100"/>
        <a:sy n="33" d="100"/>
      </p:scale>
      <p:origin x="0" y="5670"/>
    </p:cViewPr>
  </p:outlineViewPr>
  <p:notesTextViewPr>
    <p:cViewPr>
      <p:scale>
        <a:sx n="125" d="100"/>
        <a:sy n="125" d="100"/>
      </p:scale>
      <p:origin x="0" y="0"/>
    </p:cViewPr>
  </p:notesTextViewPr>
  <p:sorterViewPr>
    <p:cViewPr>
      <p:scale>
        <a:sx n="125" d="100"/>
        <a:sy n="125" d="100"/>
      </p:scale>
      <p:origin x="0" y="7308"/>
    </p:cViewPr>
  </p:sorterViewPr>
  <p:notesViewPr>
    <p:cSldViewPr snapToGrid="0">
      <p:cViewPr>
        <p:scale>
          <a:sx n="76" d="100"/>
          <a:sy n="76" d="100"/>
        </p:scale>
        <p:origin x="-3246" y="-360"/>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501" cy="462120"/>
          </a:xfrm>
          <a:prstGeom prst="rect">
            <a:avLst/>
          </a:prstGeom>
        </p:spPr>
        <p:txBody>
          <a:bodyPr vert="horz" lIns="91435" tIns="45718" rIns="91435" bIns="45718"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35971" y="0"/>
            <a:ext cx="3012500" cy="462120"/>
          </a:xfrm>
          <a:prstGeom prst="rect">
            <a:avLst/>
          </a:prstGeom>
        </p:spPr>
        <p:txBody>
          <a:bodyPr vert="horz" lIns="91435" tIns="45718" rIns="91435" bIns="45718" rtlCol="0"/>
          <a:lstStyle>
            <a:lvl1pPr algn="r">
              <a:defRPr sz="1200">
                <a:latin typeface="Arial" charset="0"/>
                <a:cs typeface="+mn-cs"/>
              </a:defRPr>
            </a:lvl1pPr>
          </a:lstStyle>
          <a:p>
            <a:pPr>
              <a:defRPr/>
            </a:pPr>
            <a:fld id="{1E890F0A-40FB-42FB-9865-1CEC7BC1EF98}" type="datetimeFigureOut">
              <a:rPr lang="en-US"/>
              <a:pPr>
                <a:defRPr/>
              </a:pPr>
              <a:t>7/21/2015</a:t>
            </a:fld>
            <a:endParaRPr lang="en-US" dirty="0"/>
          </a:p>
        </p:txBody>
      </p:sp>
      <p:sp>
        <p:nvSpPr>
          <p:cNvPr id="4" name="Footer Placeholder 3"/>
          <p:cNvSpPr>
            <a:spLocks noGrp="1"/>
          </p:cNvSpPr>
          <p:nvPr>
            <p:ph type="ftr" sz="quarter" idx="2"/>
          </p:nvPr>
        </p:nvSpPr>
        <p:spPr>
          <a:xfrm>
            <a:off x="1" y="8772378"/>
            <a:ext cx="3012501" cy="462120"/>
          </a:xfrm>
          <a:prstGeom prst="rect">
            <a:avLst/>
          </a:prstGeom>
        </p:spPr>
        <p:txBody>
          <a:bodyPr vert="horz" lIns="91435" tIns="45718" rIns="91435" bIns="45718"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35971" y="8772378"/>
            <a:ext cx="3012500" cy="462120"/>
          </a:xfrm>
          <a:prstGeom prst="rect">
            <a:avLst/>
          </a:prstGeom>
        </p:spPr>
        <p:txBody>
          <a:bodyPr vert="horz" lIns="91435" tIns="45718" rIns="91435" bIns="45718" rtlCol="0" anchor="b"/>
          <a:lstStyle>
            <a:lvl1pPr algn="r">
              <a:defRPr sz="1200">
                <a:latin typeface="Arial" charset="0"/>
                <a:cs typeface="+mn-cs"/>
              </a:defRPr>
            </a:lvl1pPr>
          </a:lstStyle>
          <a:p>
            <a:pPr>
              <a:defRPr/>
            </a:pPr>
            <a:fld id="{F410FE36-324F-495C-A5DB-977ADCB1B636}" type="slidenum">
              <a:rPr lang="en-US"/>
              <a:pPr>
                <a:defRPr/>
              </a:pPr>
              <a:t>‹#›</a:t>
            </a:fld>
            <a:endParaRPr lang="en-US" dirty="0"/>
          </a:p>
        </p:txBody>
      </p:sp>
    </p:spTree>
    <p:extLst>
      <p:ext uri="{BB962C8B-B14F-4D97-AF65-F5344CB8AC3E}">
        <p14:creationId xmlns:p14="http://schemas.microsoft.com/office/powerpoint/2010/main" val="188881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501" cy="462120"/>
          </a:xfrm>
          <a:prstGeom prst="rect">
            <a:avLst/>
          </a:prstGeom>
        </p:spPr>
        <p:txBody>
          <a:bodyPr vert="horz" lIns="93167" tIns="46584" rIns="93167" bIns="46584"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935971" y="0"/>
            <a:ext cx="3012500" cy="462120"/>
          </a:xfrm>
          <a:prstGeom prst="rect">
            <a:avLst/>
          </a:prstGeom>
        </p:spPr>
        <p:txBody>
          <a:bodyPr vert="horz" lIns="93167" tIns="46584" rIns="93167" bIns="46584" rtlCol="0"/>
          <a:lstStyle>
            <a:lvl1pPr algn="r">
              <a:defRPr sz="1200">
                <a:latin typeface="Arial" charset="0"/>
                <a:cs typeface="+mn-cs"/>
              </a:defRPr>
            </a:lvl1pPr>
          </a:lstStyle>
          <a:p>
            <a:pPr>
              <a:defRPr/>
            </a:pPr>
            <a:fld id="{093625A1-2BFF-4997-AB0A-19B21A233241}" type="datetimeFigureOut">
              <a:rPr lang="en-US"/>
              <a:pPr>
                <a:defRPr/>
              </a:pPr>
              <a:t>7/21/2015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695810" y="4387767"/>
            <a:ext cx="5558457" cy="4155919"/>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2378"/>
            <a:ext cx="3012501" cy="462120"/>
          </a:xfrm>
          <a:prstGeom prst="rect">
            <a:avLst/>
          </a:prstGeom>
        </p:spPr>
        <p:txBody>
          <a:bodyPr vert="horz" lIns="93167" tIns="46584" rIns="93167" bIns="46584"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935971" y="8772378"/>
            <a:ext cx="3012500" cy="462120"/>
          </a:xfrm>
          <a:prstGeom prst="rect">
            <a:avLst/>
          </a:prstGeom>
        </p:spPr>
        <p:txBody>
          <a:bodyPr vert="horz" lIns="93167" tIns="46584" rIns="93167" bIns="46584" rtlCol="0" anchor="b"/>
          <a:lstStyle>
            <a:lvl1pPr algn="r">
              <a:defRPr sz="1200">
                <a:latin typeface="Arial" charset="0"/>
                <a:cs typeface="+mn-cs"/>
              </a:defRPr>
            </a:lvl1pPr>
          </a:lstStyle>
          <a:p>
            <a:pPr>
              <a:defRPr/>
            </a:pPr>
            <a:fld id="{1FFA9F2C-C035-41E3-A3EB-951F314FA0CC}" type="slidenum">
              <a:rPr lang="en-US"/>
              <a:pPr>
                <a:defRPr/>
              </a:pPr>
              <a:t>‹#›</a:t>
            </a:fld>
            <a:endParaRPr lang="en-US" dirty="0"/>
          </a:p>
        </p:txBody>
      </p:sp>
    </p:spTree>
    <p:extLst>
      <p:ext uri="{BB962C8B-B14F-4D97-AF65-F5344CB8AC3E}">
        <p14:creationId xmlns:p14="http://schemas.microsoft.com/office/powerpoint/2010/main" val="3876640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hwa.dot.gov/goshrp2/Exit?url=http!3a!2f!2fwww.trb.org!2fmain!2fblurbs!2f166731.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hwa.dot.gov/goshrp2/Solutions/Reliability/L06_L01_L31_L34/Organizing_for_Reliability_Too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xfrm>
            <a:off x="679899" y="4391025"/>
            <a:ext cx="5560376"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i="0" dirty="0" smtClean="0">
                <a:latin typeface="Arial" panose="020B0604020202020204" pitchFamily="34" charset="0"/>
                <a:cs typeface="Arial" panose="020B0604020202020204" pitchFamily="34" charset="0"/>
              </a:rPr>
              <a:t>Today, I want to talk with you about the second</a:t>
            </a:r>
            <a:r>
              <a:rPr lang="en-US" i="0" baseline="0" dirty="0" smtClean="0">
                <a:latin typeface="Arial" panose="020B0604020202020204" pitchFamily="34" charset="0"/>
                <a:cs typeface="Arial" panose="020B0604020202020204" pitchFamily="34" charset="0"/>
              </a:rPr>
              <a:t> Strategic Highway Research Program, better known as SHRP2. </a:t>
            </a:r>
          </a:p>
          <a:p>
            <a:pPr marL="0" marR="0" indent="0" algn="l" defTabSz="914400" rtl="0" eaLnBrk="1" fontAlgn="base" latinLnBrk="0" hangingPunct="1">
              <a:lnSpc>
                <a:spcPct val="100000"/>
              </a:lnSpc>
              <a:spcBef>
                <a:spcPct val="0"/>
              </a:spcBef>
              <a:spcAft>
                <a:spcPct val="0"/>
              </a:spcAft>
              <a:buClrTx/>
              <a:buSzTx/>
              <a:buFontTx/>
              <a:buNone/>
              <a:tabLst/>
              <a:defRPr/>
            </a:pPr>
            <a:endParaRPr lang="en-US" i="0" baseline="0"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i="0" baseline="0" dirty="0" smtClean="0">
                <a:latin typeface="Arial" panose="020B0604020202020204" pitchFamily="34" charset="0"/>
                <a:cs typeface="Arial" panose="020B0604020202020204" pitchFamily="34" charset="0"/>
              </a:rPr>
              <a:t>SHRP2 is a collaborative </a:t>
            </a:r>
            <a:r>
              <a:rPr lang="en-US" dirty="0" smtClean="0">
                <a:latin typeface="Arial" panose="020B0604020202020204" pitchFamily="34" charset="0"/>
                <a:cs typeface="Arial" panose="020B0604020202020204" pitchFamily="34" charset="0"/>
              </a:rPr>
              <a:t>effort to develop products and processes that can be used by agencies to address key transportation challenges, today and in the future.</a:t>
            </a:r>
            <a:r>
              <a:rPr lang="en-US" baseline="0" dirty="0" smtClean="0">
                <a:latin typeface="Arial" panose="020B0604020202020204" pitchFamily="34" charset="0"/>
                <a:cs typeface="Arial" panose="020B0604020202020204" pitchFamily="34" charset="0"/>
              </a:rPr>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baseline="0"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The U.S. Congress authorized SHRP2 in 2005, providing substantial funding for research ultimately to result in proven and tested solutions for adoption by State Departments of Transportation (DOTs) and other stakeholders.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baseline="0"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For the past nine years the Federal Highway Administration (FHWA), the American Association of State Highway and Transportation Officials (AASHTO), and the Transportation Research Board (TRB) have worked in partnership—first to accomplish the research and now to deploy the products.</a:t>
            </a:r>
            <a:r>
              <a:rPr lang="en-US" dirty="0" smtClean="0">
                <a:latin typeface="Arial" panose="020B0604020202020204" pitchFamily="34" charset="0"/>
                <a:cs typeface="Arial" panose="020B0604020202020204" pitchFamily="34" charset="0"/>
              </a:rPr>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smtClean="0">
              <a:latin typeface="Arial" panose="020B0604020202020204" pitchFamily="34" charset="0"/>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I</a:t>
            </a:r>
            <a:r>
              <a:rPr lang="en-US" baseline="0" dirty="0" smtClean="0">
                <a:latin typeface="Arial" panose="020B0604020202020204" pitchFamily="34" charset="0"/>
                <a:cs typeface="Arial" panose="020B0604020202020204" pitchFamily="34" charset="0"/>
              </a:rPr>
              <a:t> plan to provide an overview of SHRP2 with an emphasis on the next steps for product implementation.</a:t>
            </a:r>
            <a:endParaRPr lang="en-US" dirty="0" smtClean="0">
              <a:latin typeface="Arial" panose="020B0604020202020204" pitchFamily="34" charset="0"/>
              <a:cs typeface="Arial" panose="020B0604020202020204" pitchFamily="34" charset="0"/>
            </a:endParaRPr>
          </a:p>
          <a:p>
            <a:pPr eaLnBrk="1" hangingPunct="1">
              <a:spcBef>
                <a:spcPct val="0"/>
              </a:spcBef>
            </a:pPr>
            <a:endParaRPr lang="en-US" sz="1600" i="0" dirty="0"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49475CC-3288-4EFE-8DEC-1CFEC4748233}" type="slidenum">
              <a:rPr lang="en-US" smtClean="0"/>
              <a:pPr eaLnBrk="1" hangingPunct="1">
                <a:defRPr/>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500" dirty="0" smtClean="0">
                <a:effectLst/>
                <a:latin typeface="Arial" pitchFamily="34" charset="0"/>
                <a:cs typeface="Arial" pitchFamily="34" charset="0"/>
              </a:rPr>
              <a:t>Through</a:t>
            </a:r>
            <a:r>
              <a:rPr lang="en-US" sz="1500" baseline="0" dirty="0" smtClean="0">
                <a:effectLst/>
                <a:latin typeface="Arial" pitchFamily="34" charset="0"/>
                <a:cs typeface="Arial" pitchFamily="34" charset="0"/>
              </a:rPr>
              <a:t> the first 4 rounds of implementation assistance, 16 Renewal products have been introduced, including products that address pavements, project delivery, structures (like tunnels and bridges), and coordination with utilities and railroads.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500" b="1" baseline="0" dirty="0" smtClean="0">
                <a:effectLst/>
                <a:latin typeface="Arial" pitchFamily="34" charset="0"/>
                <a:cs typeface="Arial" pitchFamily="34" charset="0"/>
              </a:rPr>
              <a:t>Pavement</a:t>
            </a:r>
            <a:r>
              <a:rPr lang="en-US" sz="1500" baseline="0" dirty="0" smtClean="0">
                <a:effectLst/>
                <a:latin typeface="Arial" pitchFamily="34" charset="0"/>
                <a:cs typeface="Arial" pitchFamily="34" charset="0"/>
              </a:rPr>
              <a:t> products include: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aseline="0" dirty="0" smtClean="0">
                <a:effectLst/>
                <a:latin typeface="Arial" pitchFamily="34" charset="0"/>
                <a:cs typeface="Arial" pitchFamily="34" charset="0"/>
              </a:rPr>
              <a:t> R26 – </a:t>
            </a:r>
            <a:r>
              <a:rPr lang="en-US" sz="1500" b="1" baseline="0" dirty="0" smtClean="0">
                <a:effectLst/>
                <a:latin typeface="Arial" pitchFamily="34" charset="0"/>
                <a:cs typeface="Arial" pitchFamily="34" charset="0"/>
              </a:rPr>
              <a:t>Guidelines for the Preservation of High-Traffic-Volume Roadways</a:t>
            </a:r>
            <a:r>
              <a:rPr lang="en-US" sz="1500" b="0" baseline="0" dirty="0" smtClean="0">
                <a:effectLst/>
                <a:latin typeface="Arial" pitchFamily="34" charset="0"/>
                <a:cs typeface="Arial" pitchFamily="34" charset="0"/>
              </a:rPr>
              <a:t>;</a:t>
            </a:r>
            <a:r>
              <a:rPr lang="en-US" sz="1500" baseline="0" dirty="0" smtClean="0">
                <a:effectLst/>
                <a:latin typeface="Arial" pitchFamily="34" charset="0"/>
                <a:cs typeface="Arial" pitchFamily="34" charset="0"/>
              </a:rPr>
              <a:t> </a:t>
            </a:r>
            <a:r>
              <a:rPr lang="en-US" sz="1500" b="0" i="0" kern="1200" dirty="0" smtClean="0">
                <a:solidFill>
                  <a:schemeClr val="tx1"/>
                </a:solidFill>
                <a:latin typeface="Arial" pitchFamily="34" charset="0"/>
                <a:cs typeface="Arial" pitchFamily="34" charset="0"/>
              </a:rPr>
              <a:t>a guide and decision-making</a:t>
            </a:r>
            <a:r>
              <a:rPr lang="en-US" sz="1500" b="0" i="0" kern="1200" baseline="0" dirty="0" smtClean="0">
                <a:solidFill>
                  <a:schemeClr val="tx1"/>
                </a:solidFill>
                <a:latin typeface="Arial" pitchFamily="34" charset="0"/>
                <a:cs typeface="Arial" pitchFamily="34" charset="0"/>
              </a:rPr>
              <a:t> tool to help match proven pavement preservation techniques with specific conditions, so that practitioners can use the best techniques to extend the service life of busy roads.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aseline="0" dirty="0" smtClean="0">
                <a:effectLst/>
                <a:latin typeface="Arial" pitchFamily="34" charset="0"/>
                <a:cs typeface="Arial" pitchFamily="34" charset="0"/>
              </a:rPr>
              <a:t> R05 – </a:t>
            </a:r>
            <a:r>
              <a:rPr lang="en-US" sz="1500" b="1" baseline="0" dirty="0" smtClean="0">
                <a:effectLst/>
                <a:latin typeface="Arial" pitchFamily="34" charset="0"/>
                <a:cs typeface="Arial" pitchFamily="34" charset="0"/>
              </a:rPr>
              <a:t>Precast Concrete Pavement</a:t>
            </a:r>
            <a:r>
              <a:rPr lang="en-US" sz="1500" b="0" baseline="0" dirty="0" smtClean="0">
                <a:effectLst/>
                <a:latin typeface="Arial" pitchFamily="34" charset="0"/>
                <a:cs typeface="Arial" pitchFamily="34" charset="0"/>
              </a:rPr>
              <a:t>;</a:t>
            </a:r>
            <a:r>
              <a:rPr lang="en-US" sz="1500" baseline="0" dirty="0" smtClean="0">
                <a:effectLst/>
                <a:latin typeface="Arial" pitchFamily="34" charset="0"/>
                <a:cs typeface="Arial" pitchFamily="34" charset="0"/>
              </a:rPr>
              <a:t> guidelines and specifications, as well as performance data about using precast concrete pavement for faster pavement renewal and construction.</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500" b="0" i="0" kern="120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0" i="0" kern="1200" baseline="0" dirty="0" smtClean="0">
                <a:solidFill>
                  <a:schemeClr val="tx1"/>
                </a:solidFill>
                <a:effectLst/>
                <a:latin typeface="Arial" pitchFamily="34" charset="0"/>
                <a:cs typeface="Arial" pitchFamily="34" charset="0"/>
              </a:rPr>
              <a:t> R23 – </a:t>
            </a:r>
            <a:r>
              <a:rPr lang="en-US" sz="1500" b="1" i="0" kern="1200" baseline="0" dirty="0" smtClean="0">
                <a:solidFill>
                  <a:schemeClr val="tx1"/>
                </a:solidFill>
                <a:effectLst/>
                <a:latin typeface="Arial" pitchFamily="34" charset="0"/>
                <a:cs typeface="Arial" pitchFamily="34" charset="0"/>
              </a:rPr>
              <a:t>Pavement Renewal Solutions</a:t>
            </a:r>
            <a:r>
              <a:rPr lang="en-US" sz="1500" b="0" i="0" kern="1200" baseline="0" dirty="0" smtClean="0">
                <a:solidFill>
                  <a:schemeClr val="tx1"/>
                </a:solidFill>
                <a:effectLst/>
                <a:latin typeface="Arial" pitchFamily="34" charset="0"/>
                <a:cs typeface="Arial" pitchFamily="34" charset="0"/>
              </a:rPr>
              <a:t>; g</a:t>
            </a:r>
            <a:r>
              <a:rPr lang="en-US" sz="1500" b="0" i="0" kern="1200" dirty="0" smtClean="0">
                <a:solidFill>
                  <a:schemeClr val="tx1"/>
                </a:solidFill>
                <a:latin typeface="Arial" pitchFamily="34" charset="0"/>
                <a:cs typeface="Arial" pitchFamily="34" charset="0"/>
              </a:rPr>
              <a:t>uidelines for using existing pavements in rapid construction to extend pavement life and save money.</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aseline="0" dirty="0" smtClean="0">
                <a:effectLst/>
                <a:latin typeface="Arial" pitchFamily="34" charset="0"/>
                <a:cs typeface="Arial" pitchFamily="34" charset="0"/>
              </a:rPr>
              <a:t> R21 – </a:t>
            </a:r>
            <a:r>
              <a:rPr lang="en-US" sz="1500" b="1" baseline="0" dirty="0" smtClean="0">
                <a:effectLst/>
                <a:latin typeface="Arial" pitchFamily="34" charset="0"/>
                <a:cs typeface="Arial" pitchFamily="34" charset="0"/>
              </a:rPr>
              <a:t>New Composite Pavement Systems</a:t>
            </a:r>
            <a:r>
              <a:rPr lang="en-US" sz="1500" b="0" baseline="0" dirty="0" smtClean="0">
                <a:effectLst/>
                <a:latin typeface="Arial" pitchFamily="34" charset="0"/>
                <a:cs typeface="Arial" pitchFamily="34" charset="0"/>
              </a:rPr>
              <a:t>;</a:t>
            </a:r>
            <a:r>
              <a:rPr lang="en-US" sz="1500" baseline="0" dirty="0" smtClean="0">
                <a:effectLst/>
                <a:latin typeface="Arial" pitchFamily="34" charset="0"/>
                <a:cs typeface="Arial" pitchFamily="34" charset="0"/>
              </a:rPr>
              <a:t> p</a:t>
            </a:r>
            <a:r>
              <a:rPr lang="en-US" sz="1500" b="0" i="0" kern="1200" dirty="0" smtClean="0">
                <a:solidFill>
                  <a:schemeClr val="tx1"/>
                </a:solidFill>
                <a:latin typeface="Arial" pitchFamily="34" charset="0"/>
                <a:cs typeface="Arial" pitchFamily="34" charset="0"/>
              </a:rPr>
              <a:t>roven models and procedures to design and construct low-cost, long-life composite pavement systems.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aseline="0" dirty="0" smtClean="0">
                <a:effectLst/>
                <a:latin typeface="Arial" pitchFamily="34" charset="0"/>
                <a:cs typeface="Arial" pitchFamily="34" charset="0"/>
              </a:rPr>
              <a:t> R06C - </a:t>
            </a:r>
            <a:r>
              <a:rPr lang="en-US" sz="1500" b="1" baseline="0" dirty="0" smtClean="0">
                <a:effectLst/>
                <a:latin typeface="Arial" pitchFamily="34" charset="0"/>
                <a:cs typeface="Arial" pitchFamily="34" charset="0"/>
              </a:rPr>
              <a:t>Technologies to Enhance Quality Control on Asphalt Pavements</a:t>
            </a:r>
            <a:r>
              <a:rPr lang="en-US" sz="1500" b="0" baseline="0" dirty="0" smtClean="0">
                <a:effectLst/>
                <a:latin typeface="Arial" pitchFamily="34" charset="0"/>
                <a:cs typeface="Arial" pitchFamily="34" charset="0"/>
              </a:rPr>
              <a:t>;</a:t>
            </a:r>
            <a:r>
              <a:rPr lang="en-US" sz="1500" baseline="0" dirty="0" smtClean="0">
                <a:effectLst/>
                <a:latin typeface="Arial" pitchFamily="34" charset="0"/>
                <a:cs typeface="Arial" pitchFamily="34" charset="0"/>
              </a:rPr>
              <a:t> </a:t>
            </a:r>
            <a:r>
              <a:rPr lang="en-US" sz="1500" b="0" i="0" kern="1200" baseline="0" dirty="0" smtClean="0">
                <a:solidFill>
                  <a:schemeClr val="tx1"/>
                </a:solidFill>
                <a:effectLst/>
                <a:latin typeface="Arial" pitchFamily="34" charset="0"/>
                <a:cs typeface="Arial" pitchFamily="34" charset="0"/>
              </a:rPr>
              <a:t>a guide to u</a:t>
            </a:r>
            <a:r>
              <a:rPr lang="en-US" sz="1500" b="0" i="0" kern="1200" dirty="0" smtClean="0">
                <a:solidFill>
                  <a:schemeClr val="tx1"/>
                </a:solidFill>
                <a:latin typeface="Arial" pitchFamily="34" charset="0"/>
                <a:cs typeface="Arial" pitchFamily="34" charset="0"/>
              </a:rPr>
              <a:t>sing infrared (IR) imaging and ground-penetrating radar (GPR) for uniformity measurements on new hot-mix asphalt (HMA) layers</a:t>
            </a:r>
            <a:r>
              <a:rPr lang="en-US" sz="1500" b="0" i="0" kern="1200" baseline="0" dirty="0" smtClean="0">
                <a:solidFill>
                  <a:schemeClr val="tx1"/>
                </a:solidFill>
                <a:latin typeface="Arial" pitchFamily="34" charset="0"/>
                <a:cs typeface="Arial" pitchFamily="34" charset="0"/>
              </a:rPr>
              <a:t> to correct problems in real time.</a:t>
            </a:r>
            <a:endParaRPr lang="en-US" sz="1500" b="0" i="0" kern="120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500" baseline="0" dirty="0" smtClean="0">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dirty="0" smtClean="0">
                <a:effectLst/>
                <a:latin typeface="Arial" pitchFamily="34" charset="0"/>
                <a:cs typeface="Arial" pitchFamily="34" charset="0"/>
              </a:rPr>
              <a:t> R06E - </a:t>
            </a:r>
            <a:r>
              <a:rPr lang="en-US" sz="1500" b="1" kern="1200" dirty="0" smtClean="0">
                <a:solidFill>
                  <a:schemeClr val="dk1"/>
                </a:solidFill>
                <a:latin typeface="Arial" pitchFamily="34" charset="0"/>
                <a:cs typeface="Arial" pitchFamily="34" charset="0"/>
              </a:rPr>
              <a:t>Tools to Improve PCC Pavement Smoothness During Construction</a:t>
            </a:r>
            <a:r>
              <a:rPr lang="en-US" sz="1500" b="0" kern="1200" dirty="0" smtClean="0">
                <a:solidFill>
                  <a:schemeClr val="dk1"/>
                </a:solidFill>
                <a:latin typeface="Arial" pitchFamily="34" charset="0"/>
                <a:cs typeface="Arial" pitchFamily="34" charset="0"/>
              </a:rPr>
              <a:t>;</a:t>
            </a:r>
            <a:r>
              <a:rPr lang="en-US" sz="1500" b="1" kern="1200" baseline="0" dirty="0" smtClean="0">
                <a:solidFill>
                  <a:schemeClr val="dk1"/>
                </a:solidFill>
                <a:latin typeface="Arial" pitchFamily="34" charset="0"/>
                <a:cs typeface="Arial" pitchFamily="34" charset="0"/>
              </a:rPr>
              <a:t> </a:t>
            </a:r>
            <a:r>
              <a:rPr lang="en-US" sz="1500" b="0" kern="1200" baseline="0" dirty="0" smtClean="0">
                <a:solidFill>
                  <a:schemeClr val="dk1"/>
                </a:solidFill>
                <a:latin typeface="Arial" pitchFamily="34" charset="0"/>
                <a:cs typeface="Arial" pitchFamily="34" charset="0"/>
              </a:rPr>
              <a:t>introduces proven </a:t>
            </a:r>
            <a:r>
              <a:rPr lang="en-US" sz="1500" b="0" i="0" kern="1200" dirty="0" smtClean="0">
                <a:solidFill>
                  <a:schemeClr val="tx1"/>
                </a:solidFill>
                <a:latin typeface="Arial" pitchFamily="34" charset="0"/>
                <a:cs typeface="Arial" pitchFamily="34" charset="0"/>
              </a:rPr>
              <a:t>technologies to identify surface irregularities that can impact concrete pavement smoothness, so that corrections can be made in real time.</a:t>
            </a:r>
            <a:endParaRPr lang="en-US" sz="1500" b="0" kern="1200" dirty="0" smtClean="0">
              <a:solidFill>
                <a:schemeClr val="dk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500" b="0" kern="1200" dirty="0" smtClean="0">
              <a:solidFill>
                <a:schemeClr val="dk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500" b="1" kern="1200" dirty="0" smtClean="0">
                <a:solidFill>
                  <a:schemeClr val="dk1"/>
                </a:solidFill>
                <a:effectLst/>
                <a:latin typeface="Arial" pitchFamily="34" charset="0"/>
                <a:cs typeface="Arial" pitchFamily="34" charset="0"/>
              </a:rPr>
              <a:t>Project Delivery </a:t>
            </a:r>
            <a:r>
              <a:rPr lang="en-US" sz="1500" b="0" kern="1200" dirty="0" smtClean="0">
                <a:solidFill>
                  <a:schemeClr val="dk1"/>
                </a:solidFill>
                <a:effectLst/>
                <a:latin typeface="Arial" pitchFamily="34" charset="0"/>
                <a:cs typeface="Arial" pitchFamily="34" charset="0"/>
              </a:rPr>
              <a:t>products include: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500" b="0" kern="1200" dirty="0" smtClean="0">
              <a:solidFill>
                <a:schemeClr val="dk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0" kern="1200" dirty="0" smtClean="0">
                <a:solidFill>
                  <a:schemeClr val="dk1"/>
                </a:solidFill>
                <a:effectLst/>
                <a:latin typeface="Arial" pitchFamily="34" charset="0"/>
                <a:cs typeface="Arial" pitchFamily="34" charset="0"/>
              </a:rPr>
              <a:t> R09 – </a:t>
            </a:r>
            <a:r>
              <a:rPr lang="en-US" sz="1500" b="1" kern="1200" dirty="0" smtClean="0">
                <a:solidFill>
                  <a:schemeClr val="dk1"/>
                </a:solidFill>
                <a:latin typeface="Arial" pitchFamily="34" charset="0"/>
                <a:cs typeface="Arial" pitchFamily="34" charset="0"/>
              </a:rPr>
              <a:t>Managing Risk in Rapid Renewal Projects</a:t>
            </a:r>
            <a:r>
              <a:rPr lang="en-US" sz="1500" b="0" kern="1200" dirty="0" smtClean="0">
                <a:solidFill>
                  <a:schemeClr val="dk1"/>
                </a:solidFill>
                <a:latin typeface="Arial" pitchFamily="34" charset="0"/>
                <a:cs typeface="Arial" pitchFamily="34" charset="0"/>
              </a:rPr>
              <a:t>;</a:t>
            </a:r>
            <a:r>
              <a:rPr lang="en-US" sz="1500" b="1" kern="1200" dirty="0" smtClean="0">
                <a:solidFill>
                  <a:schemeClr val="dk1"/>
                </a:solidFill>
                <a:latin typeface="Arial" pitchFamily="34" charset="0"/>
                <a:cs typeface="Arial" pitchFamily="34" charset="0"/>
              </a:rPr>
              <a:t> </a:t>
            </a:r>
            <a:r>
              <a:rPr lang="en-US" sz="1500" b="0" i="0" kern="1200" dirty="0" smtClean="0">
                <a:solidFill>
                  <a:schemeClr val="tx1"/>
                </a:solidFill>
                <a:latin typeface="Arial" pitchFamily="34" charset="0"/>
                <a:cs typeface="Arial" pitchFamily="34" charset="0"/>
              </a:rPr>
              <a:t>a guide for better</a:t>
            </a:r>
            <a:r>
              <a:rPr lang="en-US" sz="1500" b="0" i="0" kern="1200" baseline="0" dirty="0" smtClean="0">
                <a:solidFill>
                  <a:schemeClr val="tx1"/>
                </a:solidFill>
                <a:latin typeface="Arial" pitchFamily="34" charset="0"/>
                <a:cs typeface="Arial" pitchFamily="34" charset="0"/>
              </a:rPr>
              <a:t> identifying, assessing, allocating, and mitigating risk in rapid renewal projects.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500" b="0" kern="1200" dirty="0" smtClean="0">
              <a:solidFill>
                <a:schemeClr val="dk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0" kern="1200" dirty="0" smtClean="0">
                <a:solidFill>
                  <a:schemeClr val="dk1"/>
                </a:solidFill>
                <a:effectLst/>
                <a:latin typeface="Arial" pitchFamily="34" charset="0"/>
                <a:cs typeface="Arial" pitchFamily="34" charset="0"/>
              </a:rPr>
              <a:t> R10 – </a:t>
            </a:r>
            <a:r>
              <a:rPr lang="en-US" sz="1500" b="1" kern="1200" dirty="0" smtClean="0">
                <a:solidFill>
                  <a:schemeClr val="dk1"/>
                </a:solidFill>
                <a:latin typeface="Arial" pitchFamily="34" charset="0"/>
                <a:cs typeface="Arial" pitchFamily="34" charset="0"/>
              </a:rPr>
              <a:t>Project Management Strategies for Complex Projects</a:t>
            </a:r>
            <a:r>
              <a:rPr lang="en-US" sz="1500" b="0" kern="1200" dirty="0" smtClean="0">
                <a:solidFill>
                  <a:schemeClr val="dk1"/>
                </a:solidFill>
                <a:latin typeface="Arial" pitchFamily="34" charset="0"/>
                <a:cs typeface="Arial" pitchFamily="34" charset="0"/>
              </a:rPr>
              <a:t>;</a:t>
            </a:r>
            <a:r>
              <a:rPr lang="en-US" sz="1500" b="1" kern="1200" dirty="0" smtClean="0">
                <a:solidFill>
                  <a:schemeClr val="dk1"/>
                </a:solidFill>
                <a:latin typeface="Arial" pitchFamily="34" charset="0"/>
                <a:cs typeface="Arial" pitchFamily="34" charset="0"/>
              </a:rPr>
              <a:t> </a:t>
            </a:r>
            <a:r>
              <a:rPr lang="en-US" sz="1500" b="0" i="0" kern="1200" dirty="0" smtClean="0">
                <a:solidFill>
                  <a:schemeClr val="tx1"/>
                </a:solidFill>
                <a:latin typeface="Arial" pitchFamily="34" charset="0"/>
                <a:cs typeface="Arial" pitchFamily="34" charset="0"/>
              </a:rPr>
              <a:t>a comprehensive model that facilitates project management in five areas: cost, schedule, technical, financial, and context,</a:t>
            </a:r>
            <a:r>
              <a:rPr lang="en-US" sz="1500" b="0" i="0" kern="1200" baseline="0" dirty="0" smtClean="0">
                <a:solidFill>
                  <a:schemeClr val="tx1"/>
                </a:solidFill>
                <a:latin typeface="Arial" pitchFamily="34" charset="0"/>
                <a:cs typeface="Arial" pitchFamily="34" charset="0"/>
              </a:rPr>
              <a:t> and takes into account</a:t>
            </a:r>
            <a:r>
              <a:rPr lang="en-US" sz="1500" b="0" i="0" kern="1200" dirty="0" smtClean="0">
                <a:solidFill>
                  <a:schemeClr val="tx1"/>
                </a:solidFill>
                <a:latin typeface="Arial" pitchFamily="34" charset="0"/>
                <a:cs typeface="Arial" pitchFamily="34" charset="0"/>
              </a:rPr>
              <a:t> complexity factors that will help managers make rational resource allocations and guide planning and implementation.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500" b="0" kern="1200" dirty="0" smtClean="0">
              <a:solidFill>
                <a:schemeClr val="dk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500" b="0" kern="1200" baseline="0" dirty="0" smtClean="0">
                <a:solidFill>
                  <a:schemeClr val="dk1"/>
                </a:solidFill>
                <a:effectLst/>
                <a:latin typeface="Arial" pitchFamily="34" charset="0"/>
                <a:cs typeface="Arial" pitchFamily="34" charset="0"/>
              </a:rPr>
              <a:t> R07 </a:t>
            </a:r>
            <a:r>
              <a:rPr lang="en-US" sz="1500" b="0" kern="1200" dirty="0" smtClean="0">
                <a:solidFill>
                  <a:schemeClr val="dk1"/>
                </a:solidFill>
                <a:effectLst/>
                <a:latin typeface="Arial" pitchFamily="34" charset="0"/>
                <a:cs typeface="Arial" pitchFamily="34" charset="0"/>
              </a:rPr>
              <a:t>–</a:t>
            </a:r>
            <a:r>
              <a:rPr lang="en-US" sz="1500" b="0" kern="1200" baseline="0" dirty="0" smtClean="0">
                <a:solidFill>
                  <a:schemeClr val="dk1"/>
                </a:solidFill>
                <a:effectLst/>
                <a:latin typeface="Arial" pitchFamily="34" charset="0"/>
                <a:cs typeface="Arial" pitchFamily="34" charset="0"/>
              </a:rPr>
              <a:t> </a:t>
            </a:r>
            <a:r>
              <a:rPr lang="en-US" sz="1500" b="1" baseline="0" dirty="0" smtClean="0">
                <a:latin typeface="Arial" pitchFamily="34" charset="0"/>
                <a:cs typeface="Arial" pitchFamily="34" charset="0"/>
              </a:rPr>
              <a:t>Performance Specifications for Rapid Renewal</a:t>
            </a:r>
            <a:r>
              <a:rPr lang="en-US" sz="1500" b="0" baseline="0" dirty="0" smtClean="0">
                <a:latin typeface="Arial" pitchFamily="34" charset="0"/>
                <a:cs typeface="Arial" pitchFamily="34" charset="0"/>
              </a:rPr>
              <a:t>;</a:t>
            </a:r>
            <a:r>
              <a:rPr lang="en-US" sz="1500" b="1" baseline="0" dirty="0" smtClean="0">
                <a:latin typeface="Arial" pitchFamily="34" charset="0"/>
                <a:cs typeface="Arial" pitchFamily="34" charset="0"/>
              </a:rPr>
              <a:t> </a:t>
            </a:r>
            <a:r>
              <a:rPr lang="en-US" sz="1500" b="0" i="0" kern="1200" baseline="0" dirty="0" smtClean="0">
                <a:solidFill>
                  <a:schemeClr val="tx1"/>
                </a:solidFill>
                <a:latin typeface="Arial" pitchFamily="34" charset="0"/>
                <a:cs typeface="Arial" pitchFamily="34" charset="0"/>
              </a:rPr>
              <a:t>p</a:t>
            </a:r>
            <a:r>
              <a:rPr lang="en-US" sz="1500" b="0" i="0" kern="1200" dirty="0" smtClean="0">
                <a:solidFill>
                  <a:schemeClr val="tx1"/>
                </a:solidFill>
                <a:latin typeface="Arial" pitchFamily="34" charset="0"/>
                <a:cs typeface="Arial" pitchFamily="34" charset="0"/>
              </a:rPr>
              <a:t>erformance specifications to speed construction, reduce oversight, and encourage innovative approaches.</a:t>
            </a:r>
            <a:r>
              <a:rPr lang="en-US" sz="1500" b="1" baseline="0" dirty="0" smtClean="0">
                <a:latin typeface="Arial" pitchFamily="34" charset="0"/>
                <a:cs typeface="Arial" pitchFamily="34" charset="0"/>
              </a:rPr>
              <a:t> </a:t>
            </a:r>
            <a:endParaRPr lang="en-US" sz="1500" b="0" dirty="0" smtClean="0">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11</a:t>
            </a:fld>
            <a:endParaRPr lang="en-US" dirty="0"/>
          </a:p>
        </p:txBody>
      </p:sp>
    </p:spTree>
    <p:extLst>
      <p:ext uri="{BB962C8B-B14F-4D97-AF65-F5344CB8AC3E}">
        <p14:creationId xmlns:p14="http://schemas.microsoft.com/office/powerpoint/2010/main" val="373857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latin typeface="Arial" pitchFamily="34" charset="0"/>
                <a:cs typeface="Arial" pitchFamily="34" charset="0"/>
              </a:rPr>
              <a:t>Structures</a:t>
            </a:r>
            <a:r>
              <a:rPr lang="en-US" dirty="0" smtClean="0">
                <a:latin typeface="Arial" pitchFamily="34" charset="0"/>
                <a:cs typeface="Arial" pitchFamily="34" charset="0"/>
              </a:rPr>
              <a:t> products include:</a:t>
            </a:r>
          </a:p>
          <a:p>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cs typeface="Arial" pitchFamily="34" charset="0"/>
              </a:rPr>
              <a:t> R06A – </a:t>
            </a:r>
            <a:r>
              <a:rPr lang="en-US" sz="1200" b="1" kern="1200" dirty="0" smtClean="0">
                <a:solidFill>
                  <a:schemeClr val="dk1"/>
                </a:solidFill>
                <a:latin typeface="Arial" pitchFamily="34" charset="0"/>
                <a:cs typeface="Arial" pitchFamily="34" charset="0"/>
              </a:rPr>
              <a:t>Nondestructive Testing for Concrete Bridge Decks</a:t>
            </a:r>
            <a:r>
              <a:rPr lang="en-US" sz="1200" b="0" kern="1200" dirty="0" smtClean="0">
                <a:solidFill>
                  <a:schemeClr val="dk1"/>
                </a:solidFill>
                <a:latin typeface="Arial" pitchFamily="34" charset="0"/>
                <a:cs typeface="Arial" pitchFamily="34" charset="0"/>
              </a:rPr>
              <a:t>;</a:t>
            </a:r>
            <a:r>
              <a:rPr lang="en-US" sz="1200" b="1" kern="1200" dirty="0" smtClean="0">
                <a:solidFill>
                  <a:schemeClr val="dk1"/>
                </a:solidFill>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better, faster methods for determining concrete bridge deck conditions.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cs typeface="Arial" pitchFamily="34" charset="0"/>
              </a:rPr>
              <a:t> R06G – </a:t>
            </a:r>
            <a:r>
              <a:rPr lang="en-US" sz="1200" b="1" kern="1200" dirty="0" smtClean="0">
                <a:solidFill>
                  <a:schemeClr val="dk1"/>
                </a:solidFill>
                <a:latin typeface="Arial" pitchFamily="34" charset="0"/>
                <a:cs typeface="Arial" pitchFamily="34" charset="0"/>
              </a:rPr>
              <a:t>Nondestructive Testing for Tunnel Linings</a:t>
            </a:r>
            <a:r>
              <a:rPr lang="en-US" sz="1200" b="0" kern="1200" dirty="0" smtClean="0">
                <a:solidFill>
                  <a:schemeClr val="dk1"/>
                </a:solidFill>
                <a:latin typeface="Arial" pitchFamily="34" charset="0"/>
                <a:cs typeface="Arial" pitchFamily="34" charset="0"/>
              </a:rPr>
              <a:t>;</a:t>
            </a:r>
            <a:r>
              <a:rPr lang="en-US" sz="1200" b="1" kern="1200" dirty="0" smtClean="0">
                <a:solidFill>
                  <a:schemeClr val="dk1"/>
                </a:solidFill>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using nondestructive testing technologies to rapidly and comprehensively pinpoint defects in or behind tunnel linings.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cs typeface="Arial" pitchFamily="34" charset="0"/>
              </a:rPr>
              <a:t> R19A – </a:t>
            </a:r>
            <a:r>
              <a:rPr lang="en-US" sz="1200" b="1" kern="1200" dirty="0" smtClean="0">
                <a:solidFill>
                  <a:schemeClr val="dk1"/>
                </a:solidFill>
                <a:latin typeface="Arial" pitchFamily="34" charset="0"/>
                <a:cs typeface="Arial" pitchFamily="34" charset="0"/>
              </a:rPr>
              <a:t>Service Life Design for Bridges</a:t>
            </a:r>
            <a:r>
              <a:rPr lang="en-US" sz="1200" b="0" kern="1200" dirty="0" smtClean="0">
                <a:solidFill>
                  <a:schemeClr val="dk1"/>
                </a:solidFill>
                <a:latin typeface="Arial" pitchFamily="34" charset="0"/>
                <a:cs typeface="Arial" pitchFamily="34" charset="0"/>
              </a:rPr>
              <a:t>;</a:t>
            </a:r>
            <a:r>
              <a:rPr lang="en-US" sz="1200" b="1" kern="1200" baseline="0" dirty="0" smtClean="0">
                <a:solidFill>
                  <a:schemeClr val="dk1"/>
                </a:solidFill>
                <a:latin typeface="Arial" pitchFamily="34" charset="0"/>
                <a:cs typeface="Arial" pitchFamily="34" charset="0"/>
              </a:rPr>
              <a:t> </a:t>
            </a:r>
            <a:r>
              <a:rPr lang="en-US" sz="1200" b="0" i="0" kern="1200" baseline="0" dirty="0" smtClean="0">
                <a:solidFill>
                  <a:schemeClr val="tx1"/>
                </a:solidFill>
                <a:latin typeface="Arial" pitchFamily="34" charset="0"/>
                <a:cs typeface="Arial" pitchFamily="34" charset="0"/>
              </a:rPr>
              <a:t>c</a:t>
            </a:r>
            <a:r>
              <a:rPr lang="en-US" sz="1200" b="0" i="0" kern="1200" dirty="0" smtClean="0">
                <a:solidFill>
                  <a:schemeClr val="tx1"/>
                </a:solidFill>
                <a:latin typeface="Arial" pitchFamily="34" charset="0"/>
                <a:cs typeface="Arial" pitchFamily="34" charset="0"/>
              </a:rPr>
              <a:t>omprehensive guidance to select and design durable bridge systems and components that are both easier to inspect and better-suited to their environments.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cs typeface="Arial" pitchFamily="34" charset="0"/>
              </a:rPr>
              <a:t> R04 – </a:t>
            </a:r>
            <a:r>
              <a:rPr lang="en-US" sz="1200" b="1" baseline="0" dirty="0" smtClean="0">
                <a:latin typeface="Arial" pitchFamily="34" charset="0"/>
                <a:cs typeface="Arial" pitchFamily="34" charset="0"/>
              </a:rPr>
              <a:t>Innovative Bridge Designs for Rapid Renewal</a:t>
            </a:r>
            <a:r>
              <a:rPr lang="en-US" sz="1200" b="0" baseline="0" dirty="0" smtClean="0">
                <a:latin typeface="Arial" pitchFamily="34" charset="0"/>
                <a:cs typeface="Arial" pitchFamily="34" charset="0"/>
              </a:rPr>
              <a:t>;</a:t>
            </a:r>
            <a:r>
              <a:rPr lang="en-US" sz="1200" b="1" baseline="0" dirty="0" smtClean="0">
                <a:latin typeface="Arial" pitchFamily="34" charset="0"/>
                <a:cs typeface="Arial" pitchFamily="34" charset="0"/>
              </a:rPr>
              <a:t> </a:t>
            </a:r>
            <a:r>
              <a:rPr lang="en-US" sz="1200" b="0" i="0" kern="1200" baseline="0" dirty="0" smtClean="0">
                <a:solidFill>
                  <a:schemeClr val="tx1"/>
                </a:solidFill>
                <a:latin typeface="Arial" pitchFamily="34" charset="0"/>
                <a:cs typeface="Arial" pitchFamily="34" charset="0"/>
              </a:rPr>
              <a:t>p</a:t>
            </a:r>
            <a:r>
              <a:rPr lang="en-US" sz="1200" b="0" i="0" kern="1200" dirty="0" smtClean="0">
                <a:solidFill>
                  <a:schemeClr val="tx1"/>
                </a:solidFill>
                <a:latin typeface="Arial" pitchFamily="34" charset="0"/>
                <a:cs typeface="Arial" pitchFamily="34" charset="0"/>
              </a:rPr>
              <a:t>lans, designs, and concepts to build and replace bridges faster</a:t>
            </a:r>
            <a:r>
              <a:rPr lang="en-US" sz="1200" b="0" i="0" kern="1200" baseline="0" dirty="0" smtClean="0">
                <a:solidFill>
                  <a:schemeClr val="tx1"/>
                </a:solidFill>
                <a:latin typeface="Arial" pitchFamily="34" charset="0"/>
                <a:cs typeface="Arial" pitchFamily="34" charset="0"/>
              </a:rPr>
              <a:t> using prefabricated bridge elements and systems.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Arial" pitchFamily="34" charset="0"/>
                <a:cs typeface="Arial" pitchFamily="34" charset="0"/>
              </a:rPr>
              <a:t> R02 – </a:t>
            </a:r>
            <a:r>
              <a:rPr lang="en-US" sz="1200" b="1" dirty="0" err="1" smtClean="0">
                <a:latin typeface="Arial" pitchFamily="34" charset="0"/>
                <a:cs typeface="Arial" pitchFamily="34" charset="0"/>
              </a:rPr>
              <a:t>GeoTechTools</a:t>
            </a:r>
            <a:r>
              <a:rPr lang="en-US" sz="1200" b="0" dirty="0" smtClean="0">
                <a:latin typeface="Arial" pitchFamily="34" charset="0"/>
                <a:cs typeface="Arial" pitchFamily="34" charset="0"/>
              </a:rPr>
              <a:t>;</a:t>
            </a:r>
            <a:r>
              <a:rPr lang="en-US" sz="1200" b="1" dirty="0" smtClean="0">
                <a:latin typeface="Arial" pitchFamily="34" charset="0"/>
                <a:cs typeface="Arial" pitchFamily="34" charset="0"/>
              </a:rPr>
              <a:t> </a:t>
            </a:r>
            <a:r>
              <a:rPr lang="en-US" sz="1200" b="0" i="0" kern="1200" dirty="0" err="1" smtClean="0">
                <a:solidFill>
                  <a:schemeClr val="tx1"/>
                </a:solidFill>
                <a:latin typeface="Arial" pitchFamily="34" charset="0"/>
                <a:cs typeface="Arial" pitchFamily="34" charset="0"/>
              </a:rPr>
              <a:t>geotechnology</a:t>
            </a:r>
            <a:r>
              <a:rPr lang="en-US" sz="1200" b="0" i="0" kern="1200" dirty="0" smtClean="0">
                <a:solidFill>
                  <a:schemeClr val="tx1"/>
                </a:solidFill>
                <a:latin typeface="Arial" pitchFamily="34" charset="0"/>
                <a:cs typeface="Arial" pitchFamily="34" charset="0"/>
              </a:rPr>
              <a:t> selection guidance and engineering tools for embankment, ground improvement, and pavement support applications.</a:t>
            </a:r>
            <a:endParaRPr lang="en-US" dirty="0" smtClean="0">
              <a:latin typeface="Arial" pitchFamily="34" charset="0"/>
              <a:cs typeface="Arial" pitchFamily="34" charset="0"/>
            </a:endParaRPr>
          </a:p>
          <a:p>
            <a:pPr>
              <a:buFont typeface="Arial" pitchFamily="34" charse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And </a:t>
            </a:r>
            <a:r>
              <a:rPr lang="en-US" b="1" dirty="0" smtClean="0">
                <a:latin typeface="Arial" pitchFamily="34" charset="0"/>
                <a:cs typeface="Arial" pitchFamily="34" charset="0"/>
              </a:rPr>
              <a:t>Utilities and Railroad </a:t>
            </a:r>
            <a:r>
              <a:rPr lang="en-US" dirty="0" smtClean="0">
                <a:latin typeface="Arial" pitchFamily="34" charset="0"/>
                <a:cs typeface="Arial" pitchFamily="34" charset="0"/>
              </a:rPr>
              <a:t>products include:</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R15B – </a:t>
            </a:r>
            <a:r>
              <a:rPr lang="en-US" sz="1200" b="1" dirty="0" smtClean="0">
                <a:latin typeface="Arial" pitchFamily="34" charset="0"/>
                <a:cs typeface="Arial" pitchFamily="34" charset="0"/>
              </a:rPr>
              <a:t>Identifying and Managing Utility Conflicts</a:t>
            </a:r>
            <a:r>
              <a:rPr lang="en-US" sz="1200" b="0" dirty="0" smtClean="0">
                <a:latin typeface="Arial" pitchFamily="34" charset="0"/>
                <a:cs typeface="Arial" pitchFamily="34" charset="0"/>
              </a:rPr>
              <a:t>;</a:t>
            </a:r>
            <a:r>
              <a:rPr lang="en-US" sz="1200" b="1" dirty="0" smtClean="0">
                <a:latin typeface="Arial" pitchFamily="34" charset="0"/>
                <a:cs typeface="Arial" pitchFamily="34" charset="0"/>
              </a:rPr>
              <a:t> </a:t>
            </a:r>
            <a:r>
              <a:rPr lang="en-US" sz="1200" b="0" dirty="0" smtClean="0">
                <a:latin typeface="Arial" pitchFamily="34" charset="0"/>
                <a:cs typeface="Arial" pitchFamily="34" charset="0"/>
              </a:rPr>
              <a:t>a</a:t>
            </a:r>
            <a:r>
              <a:rPr lang="en-US" sz="1200" b="0" i="0" kern="1200" dirty="0" smtClean="0">
                <a:solidFill>
                  <a:schemeClr val="tx1"/>
                </a:solidFill>
                <a:latin typeface="Arial" pitchFamily="34" charset="0"/>
                <a:cs typeface="Arial" pitchFamily="34" charset="0"/>
              </a:rPr>
              <a:t> Utility Conflict Matrix (UCM) and its companion report, </a:t>
            </a:r>
            <a:r>
              <a:rPr lang="en-US" sz="1200" b="0" i="0" u="none" strike="noStrike" kern="1200" dirty="0" smtClean="0">
                <a:solidFill>
                  <a:schemeClr val="tx1"/>
                </a:solidFill>
                <a:latin typeface="Arial" pitchFamily="34" charset="0"/>
                <a:cs typeface="Arial" pitchFamily="34" charset="0"/>
                <a:hlinkClick r:id="rId3"/>
              </a:rPr>
              <a:t>Identification of Utility Conflicts and Solutions</a:t>
            </a:r>
            <a:r>
              <a:rPr lang="en-US" sz="1200" b="0" i="0" kern="1200" dirty="0" smtClean="0">
                <a:solidFill>
                  <a:schemeClr val="tx1"/>
                </a:solidFill>
                <a:latin typeface="Arial" pitchFamily="34" charset="0"/>
                <a:cs typeface="Arial" pitchFamily="34" charset="0"/>
              </a:rPr>
              <a:t>, provide concepts and procedures to identify and resolve utility conflicts that public agencies and utilities can use to help improve the highway project development process.</a:t>
            </a:r>
            <a:r>
              <a:rPr lang="en-US" sz="1200" b="1" dirty="0" smtClean="0">
                <a:latin typeface="Arial" pitchFamily="34" charset="0"/>
                <a:cs typeface="Arial" pitchFamily="34" charset="0"/>
              </a:rPr>
              <a:t> </a:t>
            </a:r>
          </a:p>
          <a:p>
            <a:pPr>
              <a:buFont typeface="Arial" pitchFamily="34" charset="0"/>
              <a:buChar char="•"/>
            </a:pPr>
            <a:endParaRPr 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latin typeface="Arial" pitchFamily="34" charset="0"/>
                <a:cs typeface="Arial" pitchFamily="34" charset="0"/>
              </a:rPr>
              <a:t> R16 </a:t>
            </a:r>
            <a:r>
              <a:rPr lang="en-US" dirty="0" smtClean="0">
                <a:latin typeface="Arial" pitchFamily="34" charset="0"/>
                <a:cs typeface="Arial" pitchFamily="34" charset="0"/>
              </a:rPr>
              <a:t>–</a:t>
            </a:r>
            <a:r>
              <a:rPr lang="en-US" baseline="0" dirty="0" smtClean="0">
                <a:latin typeface="Arial" pitchFamily="34" charset="0"/>
                <a:cs typeface="Arial" pitchFamily="34" charset="0"/>
              </a:rPr>
              <a:t> </a:t>
            </a:r>
            <a:r>
              <a:rPr lang="en-US" sz="1200" b="1" dirty="0" smtClean="0">
                <a:latin typeface="Arial" pitchFamily="34" charset="0"/>
                <a:cs typeface="Arial" pitchFamily="34" charset="0"/>
              </a:rPr>
              <a:t>Railroad–DOT</a:t>
            </a:r>
            <a:r>
              <a:rPr lang="en-US" sz="1200" b="1" baseline="0" dirty="0" smtClean="0">
                <a:latin typeface="Arial" pitchFamily="34" charset="0"/>
                <a:cs typeface="Arial" pitchFamily="34" charset="0"/>
              </a:rPr>
              <a:t> Mitigation Strategies</a:t>
            </a:r>
            <a:r>
              <a:rPr lang="en-US" sz="1200" b="0" baseline="0" dirty="0" smtClean="0">
                <a:latin typeface="Arial" pitchFamily="34" charset="0"/>
                <a:cs typeface="Arial" pitchFamily="34" charset="0"/>
              </a:rPr>
              <a:t>; r</a:t>
            </a:r>
            <a:r>
              <a:rPr lang="en-US" sz="1200" b="0" i="0" kern="1200" dirty="0" smtClean="0">
                <a:solidFill>
                  <a:schemeClr val="tx1"/>
                </a:solidFill>
                <a:latin typeface="Arial" pitchFamily="34" charset="0"/>
                <a:cs typeface="Arial" pitchFamily="34" charset="0"/>
              </a:rPr>
              <a:t>esources and contract templates that streamline permitting processes and support rapid decision making to reduce delays. This product has been selected as part</a:t>
            </a:r>
            <a:r>
              <a:rPr lang="en-US" sz="1200" b="0" i="0" kern="1200" baseline="0" dirty="0" smtClean="0">
                <a:solidFill>
                  <a:schemeClr val="tx1"/>
                </a:solidFill>
                <a:latin typeface="Arial" pitchFamily="34" charset="0"/>
                <a:cs typeface="Arial" pitchFamily="34" charset="0"/>
              </a:rPr>
              <a:t> of the 2014 FHWA Every Day Counts offering.</a:t>
            </a:r>
            <a:endParaRPr lang="en-US" sz="1200" b="0" i="0" kern="1200" dirty="0" smtClean="0">
              <a:solidFill>
                <a:schemeClr val="tx1"/>
              </a:solidFill>
              <a:latin typeface="Arial" pitchFamily="34" charset="0"/>
              <a:cs typeface="Arial" pitchFamily="34" charset="0"/>
            </a:endParaRPr>
          </a:p>
          <a:p>
            <a:pPr>
              <a:buFont typeface="Arial" pitchFamily="34" charset="0"/>
              <a:buNone/>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12</a:t>
            </a:fld>
            <a:endParaRPr lang="en-US" dirty="0"/>
          </a:p>
        </p:txBody>
      </p:sp>
    </p:spTree>
    <p:extLst>
      <p:ext uri="{BB962C8B-B14F-4D97-AF65-F5344CB8AC3E}">
        <p14:creationId xmlns:p14="http://schemas.microsoft.com/office/powerpoint/2010/main" val="373857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latin typeface="Arial" pitchFamily="34" charset="0"/>
                <a:cs typeface="Arial" pitchFamily="34" charset="0"/>
              </a:rPr>
              <a:t>Capacity</a:t>
            </a:r>
            <a:r>
              <a:rPr lang="en-US" dirty="0" smtClean="0">
                <a:latin typeface="Arial" pitchFamily="34" charset="0"/>
                <a:cs typeface="Arial" pitchFamily="34" charset="0"/>
              </a:rPr>
              <a:t> products launched through the Implementation Assistance Program include:</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C06 – </a:t>
            </a:r>
            <a:r>
              <a:rPr lang="en-US" sz="1200" b="1" baseline="0" dirty="0" smtClean="0">
                <a:latin typeface="Arial" pitchFamily="34" charset="0"/>
                <a:cs typeface="Arial" pitchFamily="34" charset="0"/>
              </a:rPr>
              <a:t>Implementing </a:t>
            </a:r>
            <a:r>
              <a:rPr lang="en-US" sz="1200" b="1" i="1" baseline="0" dirty="0" smtClean="0">
                <a:latin typeface="Arial" pitchFamily="34" charset="0"/>
                <a:cs typeface="Arial" pitchFamily="34" charset="0"/>
              </a:rPr>
              <a:t>Eco-Logical</a:t>
            </a:r>
            <a:r>
              <a:rPr lang="en-US" sz="1200" b="0" i="1" baseline="0" dirty="0" smtClean="0">
                <a:latin typeface="Arial" pitchFamily="34" charset="0"/>
                <a:cs typeface="Arial" pitchFamily="34" charset="0"/>
              </a:rPr>
              <a:t>;</a:t>
            </a:r>
            <a:r>
              <a:rPr lang="en-US" sz="1200" baseline="0" dirty="0" smtClean="0">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an Integrated Ecological Framework (IEF), is a nine-step, science-based process that helps practitioners identify ecological priorities within a region and make timely decisions about highway enhancements. The solution includes tools for conducting ecological assessments and developing ecosystem services crediting. It also provides guidelines and model agreements to support integrating conservation, planning, and environmental permitting into an agency's ecosystem approach.</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C19 – </a:t>
            </a:r>
            <a:r>
              <a:rPr lang="en-US" sz="1200" b="1" dirty="0" smtClean="0">
                <a:latin typeface="Arial" pitchFamily="34" charset="0"/>
                <a:cs typeface="Arial" pitchFamily="34" charset="0"/>
              </a:rPr>
              <a:t>Expediting Project Delivery</a:t>
            </a:r>
            <a:r>
              <a:rPr lang="en-US" sz="1200" b="0" baseline="0" dirty="0" smtClean="0">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identifies 24 strategies for addressing or avoiding 16 common constraints in order to speed delivery of transportation projects. </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C03/C11 – </a:t>
            </a:r>
            <a:r>
              <a:rPr lang="en-US" sz="1200" b="1" i="0" u="none" strike="noStrike" kern="1200" dirty="0" smtClean="0">
                <a:solidFill>
                  <a:schemeClr val="tx1"/>
                </a:solidFill>
                <a:effectLst/>
                <a:latin typeface="Arial" pitchFamily="34" charset="0"/>
                <a:cs typeface="Arial" pitchFamily="34" charset="0"/>
              </a:rPr>
              <a:t>Economic Analysis Tools</a:t>
            </a:r>
            <a:r>
              <a:rPr lang="en-US" sz="1200" b="0" i="0" u="none" strike="noStrike" kern="1200" dirty="0" smtClean="0">
                <a:solidFill>
                  <a:schemeClr val="tx1"/>
                </a:solidFill>
                <a:effectLst/>
                <a:latin typeface="Arial" pitchFamily="34" charset="0"/>
                <a:cs typeface="Arial" pitchFamily="34" charset="0"/>
              </a:rPr>
              <a:t>;</a:t>
            </a:r>
            <a:r>
              <a:rPr lang="en-US" sz="1200" b="1" i="0" u="none" strike="noStrike" kern="1200" dirty="0" smtClean="0">
                <a:solidFill>
                  <a:schemeClr val="tx1"/>
                </a:solidFill>
                <a:effectLst/>
                <a:latin typeface="Arial" pitchFamily="34" charset="0"/>
                <a:cs typeface="Arial" pitchFamily="34" charset="0"/>
              </a:rPr>
              <a:t> </a:t>
            </a:r>
            <a:r>
              <a:rPr lang="en-US" sz="1200" b="1" i="1" kern="1200" dirty="0" smtClean="0">
                <a:solidFill>
                  <a:schemeClr val="tx1"/>
                </a:solidFill>
                <a:latin typeface="Arial" pitchFamily="34" charset="0"/>
                <a:cs typeface="Arial" pitchFamily="34" charset="0"/>
              </a:rPr>
              <a:t>C03-Transportation Project Impact Case Studies</a:t>
            </a:r>
            <a:r>
              <a:rPr lang="en-US" sz="1200" b="0" i="0" kern="1200" dirty="0" smtClean="0">
                <a:solidFill>
                  <a:schemeClr val="tx1"/>
                </a:solidFill>
                <a:latin typeface="Arial" pitchFamily="34" charset="0"/>
                <a:cs typeface="Arial" pitchFamily="34" charset="0"/>
              </a:rPr>
              <a:t> and </a:t>
            </a:r>
            <a:r>
              <a:rPr lang="en-US" sz="1200" b="1" i="1" kern="1200" dirty="0" smtClean="0">
                <a:solidFill>
                  <a:schemeClr val="tx1"/>
                </a:solidFill>
                <a:latin typeface="Arial" pitchFamily="34" charset="0"/>
                <a:cs typeface="Arial" pitchFamily="34" charset="0"/>
              </a:rPr>
              <a:t>C11-Tools for Assessing Wider Economic Benefits of Transportation</a:t>
            </a:r>
            <a:r>
              <a:rPr lang="en-US" sz="1200" b="0" i="0" kern="1200" dirty="0" smtClean="0">
                <a:solidFill>
                  <a:schemeClr val="tx1"/>
                </a:solidFill>
                <a:latin typeface="Arial" pitchFamily="34" charset="0"/>
                <a:cs typeface="Arial" pitchFamily="34" charset="0"/>
              </a:rPr>
              <a:t>, are two products culminated in a new bundle of economic analysis tools including web-based sketch planning tools, statistical models, case studies, and a practitioners’ handbook. This product bundle helps planners make broader-based, more realistic assessments of the wider economic impacts of highway capacity projects, which in turn leads to better decisions, more prudent investments, and – ultimately – a more robust economy at the local, regional, and national levels. </a:t>
            </a:r>
          </a:p>
          <a:p>
            <a:pPr>
              <a:buFont typeface="Arial" pitchFamily="34" charset="0"/>
              <a:buNone/>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C20 – </a:t>
            </a:r>
            <a:r>
              <a:rPr lang="en-US" sz="1200" b="1" dirty="0" smtClean="0">
                <a:latin typeface="Arial" pitchFamily="34" charset="0"/>
                <a:cs typeface="Arial" pitchFamily="34" charset="0"/>
              </a:rPr>
              <a:t>Freight Demand Modeling and Data Improvement</a:t>
            </a:r>
            <a:r>
              <a:rPr lang="en-US" sz="1200" b="0" dirty="0" smtClean="0">
                <a:latin typeface="Arial" pitchFamily="34" charset="0"/>
                <a:cs typeface="Arial" pitchFamily="34" charset="0"/>
              </a:rPr>
              <a:t>;</a:t>
            </a:r>
            <a:r>
              <a:rPr lang="en-US" sz="1200" b="1" baseline="0" dirty="0" smtClean="0">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offers a road map that will lead to improved freight data sets and freight modeling practices. The project includes a</a:t>
            </a:r>
            <a:r>
              <a:rPr lang="en-US" sz="1200" b="0" i="0" kern="1200" baseline="0" dirty="0" smtClean="0">
                <a:solidFill>
                  <a:schemeClr val="tx1"/>
                </a:solidFill>
                <a:latin typeface="Arial" pitchFamily="34" charset="0"/>
                <a:cs typeface="Arial" pitchFamily="34" charset="0"/>
              </a:rPr>
              <a:t> s</a:t>
            </a:r>
            <a:r>
              <a:rPr lang="en-US" sz="1200" b="0" i="0" kern="1200" dirty="0" smtClean="0">
                <a:solidFill>
                  <a:schemeClr val="tx1"/>
                </a:solidFill>
                <a:latin typeface="Arial" pitchFamily="34" charset="0"/>
                <a:cs typeface="Arial" pitchFamily="34" charset="0"/>
              </a:rPr>
              <a:t>trategic plan, which outlines an organizational approach that will help identify freight modeling and data priority needs,</a:t>
            </a:r>
            <a:r>
              <a:rPr lang="en-US" sz="1200" b="0" i="0" kern="1200" baseline="0" dirty="0" smtClean="0">
                <a:solidFill>
                  <a:schemeClr val="tx1"/>
                </a:solidFill>
                <a:latin typeface="Arial" pitchFamily="34" charset="0"/>
                <a:cs typeface="Arial" pitchFamily="34" charset="0"/>
              </a:rPr>
              <a:t> and</a:t>
            </a:r>
            <a:r>
              <a:rPr lang="en-US" sz="1200" b="0" i="0" kern="1200" dirty="0" smtClean="0">
                <a:solidFill>
                  <a:schemeClr val="tx1"/>
                </a:solidFill>
                <a:latin typeface="Arial" pitchFamily="34" charset="0"/>
                <a:cs typeface="Arial" pitchFamily="34" charset="0"/>
              </a:rPr>
              <a:t> spur innovative ideas.</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b="1" baseline="0" dirty="0" smtClean="0">
                <a:latin typeface="Arial" pitchFamily="34" charset="0"/>
                <a:cs typeface="Arial" pitchFamily="34" charset="0"/>
              </a:rPr>
              <a:t>Advanced Travel Analysis Tools </a:t>
            </a:r>
            <a:r>
              <a:rPr lang="en-US" baseline="0" dirty="0" smtClean="0">
                <a:latin typeface="Arial" pitchFamily="34" charset="0"/>
                <a:cs typeface="Arial" pitchFamily="34" charset="0"/>
              </a:rPr>
              <a:t>bundle </a:t>
            </a:r>
            <a:r>
              <a:rPr lang="en-US" sz="1200" b="0" i="0" kern="1200" dirty="0" smtClean="0">
                <a:solidFill>
                  <a:schemeClr val="tx1"/>
                </a:solidFill>
                <a:latin typeface="Arial" pitchFamily="34" charset="0"/>
                <a:cs typeface="Arial" pitchFamily="34" charset="0"/>
              </a:rPr>
              <a:t>provides approaches for developing integrated travel analysis models—that include traveler decision inputs—to better align the outcomes with real-world conditions. </a:t>
            </a:r>
          </a:p>
          <a:p>
            <a:pPr>
              <a:buFont typeface="Arial" pitchFamily="34" charset="0"/>
              <a:buChar char="•"/>
            </a:pPr>
            <a:endParaRPr lang="en-US" sz="1200" b="0" i="0" kern="120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kern="1200" dirty="0" smtClean="0">
                <a:solidFill>
                  <a:schemeClr val="tx1"/>
                </a:solidFill>
                <a:effectLst/>
                <a:latin typeface="+mn-lt"/>
                <a:ea typeface="+mn-ea"/>
                <a:cs typeface="+mn-cs"/>
              </a:rPr>
              <a:t>Planning Process Bundle (C02/C08/C09/C12/C15) </a:t>
            </a:r>
            <a:r>
              <a:rPr lang="en-US" sz="1200" b="0" i="0" kern="1200" dirty="0" smtClean="0">
                <a:solidFill>
                  <a:schemeClr val="tx1"/>
                </a:solidFill>
                <a:effectLst/>
                <a:latin typeface="+mn-lt"/>
                <a:ea typeface="+mn-ea"/>
                <a:cs typeface="+mn-cs"/>
              </a:rPr>
              <a:t>This bundle is a related group of SHRP2 products that addresses elements of transportation planning, programming, and project development, thereby requiring collaboration with entities outside the primary transportation planning agency in order to achieve success.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mn-lt"/>
                <a:ea typeface="+mn-ea"/>
                <a:cs typeface="+mn-cs"/>
              </a:rPr>
              <a:t>C01</a:t>
            </a:r>
            <a:r>
              <a:rPr lang="en-US" sz="1200" b="1" kern="1200" baseline="0" dirty="0" smtClean="0">
                <a:solidFill>
                  <a:schemeClr val="dk1"/>
                </a:solidFill>
                <a:latin typeface="+mn-lt"/>
                <a:ea typeface="+mn-ea"/>
                <a:cs typeface="+mn-cs"/>
              </a:rPr>
              <a:t> – </a:t>
            </a:r>
            <a:r>
              <a:rPr lang="en-US" sz="1200" b="1" kern="1200" baseline="0" dirty="0" err="1" smtClean="0">
                <a:solidFill>
                  <a:schemeClr val="dk1"/>
                </a:solidFill>
                <a:latin typeface="+mn-lt"/>
                <a:ea typeface="+mn-ea"/>
                <a:cs typeface="+mn-cs"/>
              </a:rPr>
              <a:t>PlanWorks</a:t>
            </a:r>
            <a:r>
              <a:rPr lang="en-US" sz="1200" b="1" kern="1200" baseline="0" dirty="0" smtClean="0">
                <a:solidFill>
                  <a:schemeClr val="dk1"/>
                </a:solidFill>
                <a:latin typeface="+mn-lt"/>
                <a:ea typeface="+mn-ea"/>
                <a:cs typeface="+mn-cs"/>
              </a:rPr>
              <a:t> - </a:t>
            </a:r>
            <a:r>
              <a:rPr lang="en-US" sz="1200" b="0" i="0" kern="1200" dirty="0" err="1" smtClean="0">
                <a:solidFill>
                  <a:schemeClr val="tx1"/>
                </a:solidFill>
                <a:effectLst/>
                <a:latin typeface="+mn-lt"/>
                <a:ea typeface="+mn-ea"/>
                <a:cs typeface="+mn-cs"/>
              </a:rPr>
              <a:t>PlanWorks</a:t>
            </a:r>
            <a:r>
              <a:rPr lang="en-US" sz="1200" b="0" i="0" kern="1200" dirty="0" smtClean="0">
                <a:solidFill>
                  <a:schemeClr val="tx1"/>
                </a:solidFill>
                <a:effectLst/>
                <a:latin typeface="+mn-lt"/>
                <a:ea typeface="+mn-ea"/>
                <a:cs typeface="+mn-cs"/>
              </a:rPr>
              <a:t> is a Web resource that supports collaborative decision making in transportation planning and project development.</a:t>
            </a:r>
            <a:endParaRPr lang="en-US" sz="1200" b="1" kern="1200" dirty="0" smtClean="0">
              <a:solidFill>
                <a:schemeClr val="dk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13</a:t>
            </a:fld>
            <a:endParaRPr lang="en-US" dirty="0"/>
          </a:p>
        </p:txBody>
      </p:sp>
    </p:spTree>
    <p:extLst>
      <p:ext uri="{BB962C8B-B14F-4D97-AF65-F5344CB8AC3E}">
        <p14:creationId xmlns:p14="http://schemas.microsoft.com/office/powerpoint/2010/main" val="373857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Arial" pitchFamily="34" charset="0"/>
                <a:cs typeface="Arial" pitchFamily="34" charset="0"/>
              </a:rPr>
              <a:t>Reliability </a:t>
            </a:r>
            <a:r>
              <a:rPr lang="en-US" dirty="0" smtClean="0">
                <a:latin typeface="Arial" pitchFamily="34" charset="0"/>
                <a:cs typeface="Arial" pitchFamily="34" charset="0"/>
              </a:rPr>
              <a:t>products include:</a:t>
            </a:r>
          </a:p>
          <a:p>
            <a:endParaRPr lang="en-US" dirty="0" smtClean="0">
              <a:latin typeface="Arial" pitchFamily="34" charset="0"/>
              <a:cs typeface="Arial" pitchFamily="34" charset="0"/>
            </a:endParaRPr>
          </a:p>
          <a:p>
            <a:pPr fontAlgn="base"/>
            <a:r>
              <a:rPr lang="en-US" dirty="0" smtClean="0">
                <a:latin typeface="Arial" pitchFamily="34" charset="0"/>
                <a:cs typeface="Arial" pitchFamily="34" charset="0"/>
              </a:rPr>
              <a:t> L01/L06 – </a:t>
            </a:r>
            <a:r>
              <a:rPr lang="en-US" b="1" dirty="0" smtClean="0">
                <a:latin typeface="Arial" pitchFamily="34" charset="0"/>
                <a:cs typeface="Arial" pitchFamily="34" charset="0"/>
              </a:rPr>
              <a:t>Organizing for Reliability Tools</a:t>
            </a:r>
            <a:r>
              <a:rPr lang="en-US" b="0" dirty="0" smtClean="0">
                <a:latin typeface="Arial" pitchFamily="34" charset="0"/>
                <a:cs typeface="Arial" pitchFamily="34" charset="0"/>
              </a:rPr>
              <a:t>;</a:t>
            </a:r>
            <a:r>
              <a:rPr lang="en-US" dirty="0" smtClean="0">
                <a:latin typeface="Arial" pitchFamily="34" charset="0"/>
                <a:cs typeface="Arial" pitchFamily="34" charset="0"/>
              </a:rPr>
              <a:t> </a:t>
            </a:r>
            <a:r>
              <a:rPr lang="en-US" sz="1200" b="0" i="0" u="none" strike="noStrike" kern="1200" dirty="0" smtClean="0">
                <a:solidFill>
                  <a:schemeClr val="tx1"/>
                </a:solidFill>
                <a:latin typeface="Arial" pitchFamily="34" charset="0"/>
                <a:cs typeface="Arial" pitchFamily="34" charset="0"/>
                <a:hlinkClick r:id="rId3"/>
              </a:rPr>
              <a:t>A self-assessment tool to help agencies improve system management and operations.</a:t>
            </a:r>
            <a:r>
              <a:rPr lang="en-US" sz="1200" b="0" i="0" u="none" strike="noStrike" kern="1200" baseline="0" dirty="0" smtClean="0">
                <a:solidFill>
                  <a:schemeClr val="tx1"/>
                </a:solidFill>
                <a:latin typeface="Arial" pitchFamily="34" charset="0"/>
                <a:cs typeface="Arial" pitchFamily="34" charset="0"/>
              </a:rPr>
              <a:t> </a:t>
            </a:r>
            <a:r>
              <a:rPr lang="en-US" sz="1200" b="0" i="0" kern="1200" dirty="0" smtClean="0">
                <a:solidFill>
                  <a:schemeClr val="tx1"/>
                </a:solidFill>
                <a:latin typeface="Arial" pitchFamily="34" charset="0"/>
                <a:cs typeface="Arial" pitchFamily="34" charset="0"/>
              </a:rPr>
              <a:t>Users complete a self-assessment to receive agency-specific advice to systematically improve operations and travel-time reliability. This product also provides a framework for using many other reliability-related SHRP2 Solutions including a Guide to Integrating Business Processes to Improve Travel Time Reliability,</a:t>
            </a:r>
            <a:r>
              <a:rPr lang="en-US" sz="1200" b="0" i="0" kern="1200" baseline="0" dirty="0" smtClean="0">
                <a:solidFill>
                  <a:schemeClr val="tx1"/>
                </a:solidFill>
                <a:latin typeface="Arial" pitchFamily="34" charset="0"/>
                <a:cs typeface="Arial" pitchFamily="34" charset="0"/>
              </a:rPr>
              <a:t> which shares </a:t>
            </a:r>
            <a:r>
              <a:rPr lang="en-US" sz="1200" b="0" i="0" kern="1200" dirty="0" smtClean="0">
                <a:solidFill>
                  <a:schemeClr val="tx1"/>
                </a:solidFill>
                <a:latin typeface="Arial" pitchFamily="34" charset="0"/>
                <a:cs typeface="Arial" pitchFamily="34" charset="0"/>
              </a:rPr>
              <a:t>case studies that demonstrate how agencies have successfully changed business processes to address five of the major causes of nonrecurring congestion. </a:t>
            </a:r>
          </a:p>
          <a:p>
            <a:pPr>
              <a:buFont typeface="Arial" pitchFamily="34" charset="0"/>
              <a:buChar char="•"/>
            </a:pPr>
            <a:endParaRPr lang="en-US" dirty="0" smtClean="0">
              <a:latin typeface="Arial" pitchFamily="34" charset="0"/>
              <a:cs typeface="Arial" pitchFamily="34" charset="0"/>
            </a:endParaRPr>
          </a:p>
          <a:p>
            <a:pPr fontAlgn="base"/>
            <a:r>
              <a:rPr lang="en-US" dirty="0" smtClean="0">
                <a:latin typeface="Arial" pitchFamily="34" charset="0"/>
                <a:cs typeface="Arial" pitchFamily="34" charset="0"/>
              </a:rPr>
              <a:t>The </a:t>
            </a:r>
            <a:r>
              <a:rPr lang="en-US" b="1" dirty="0" smtClean="0">
                <a:latin typeface="Arial" pitchFamily="34" charset="0"/>
                <a:cs typeface="Arial" pitchFamily="34" charset="0"/>
              </a:rPr>
              <a:t>Reliability</a:t>
            </a:r>
            <a:r>
              <a:rPr lang="en-US" b="1" baseline="0" dirty="0" smtClean="0">
                <a:latin typeface="Arial" pitchFamily="34" charset="0"/>
                <a:cs typeface="Arial" pitchFamily="34" charset="0"/>
              </a:rPr>
              <a:t> Data and Analysis Tools </a:t>
            </a:r>
            <a:r>
              <a:rPr lang="en-US" baseline="0" dirty="0" smtClean="0">
                <a:latin typeface="Arial" pitchFamily="34" charset="0"/>
                <a:cs typeface="Arial" pitchFamily="34" charset="0"/>
              </a:rPr>
              <a:t>bundle offers </a:t>
            </a:r>
            <a:r>
              <a:rPr lang="en-US" sz="1200" b="0" i="0" kern="1200" dirty="0" smtClean="0">
                <a:solidFill>
                  <a:schemeClr val="tx1"/>
                </a:solidFill>
                <a:latin typeface="Arial" pitchFamily="34" charset="0"/>
                <a:cs typeface="Arial" pitchFamily="34" charset="0"/>
              </a:rPr>
              <a:t>products to help agencies address travel-time reliability as part of a logical path of improvement from data to decisions:</a:t>
            </a:r>
          </a:p>
          <a:p>
            <a:pPr fontAlgn="base"/>
            <a:r>
              <a:rPr lang="en-US" sz="1200" b="0" i="0" kern="1200" dirty="0" smtClean="0">
                <a:solidFill>
                  <a:schemeClr val="tx1"/>
                </a:solidFill>
                <a:latin typeface="Arial" pitchFamily="34" charset="0"/>
                <a:cs typeface="Arial" pitchFamily="34" charset="0"/>
              </a:rPr>
              <a:t>These products enable agencies to include reliability in their assessment of transportation alternatives so they can consider a more complete set of benefits in their decisions.</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None/>
            </a:pPr>
            <a:r>
              <a:rPr lang="en-US" sz="1200" b="1" i="0" u="none" strike="noStrike" kern="1200" dirty="0" smtClean="0">
                <a:solidFill>
                  <a:schemeClr val="tx1"/>
                </a:solidFill>
                <a:effectLst/>
                <a:latin typeface="+mn-lt"/>
                <a:ea typeface="+mn-ea"/>
                <a:cs typeface="+mn-cs"/>
              </a:rPr>
              <a:t>National Traffic Incident Management Responder Training Program </a:t>
            </a:r>
            <a:r>
              <a:rPr lang="en-US" baseline="0" dirty="0" smtClean="0">
                <a:latin typeface="Arial" pitchFamily="34" charset="0"/>
                <a:cs typeface="Arial" pitchFamily="34" charset="0"/>
              </a:rPr>
              <a:t>which was launched through FHWA’s 2012 Every Day Counts initiative,</a:t>
            </a:r>
            <a:r>
              <a:rPr lang="en-US" sz="1200" b="0" i="0" kern="1200" dirty="0" smtClean="0">
                <a:solidFill>
                  <a:schemeClr val="tx1"/>
                </a:solidFill>
                <a:latin typeface="Arial" pitchFamily="34" charset="0"/>
                <a:cs typeface="Arial" pitchFamily="34" charset="0"/>
              </a:rPr>
              <a:t> brings police, firefighters, DOT towing, medical personnel, and other incident responders together to engage in interactive, hands-on incident resolution exercises. Learning to coordinate response activities and optimize operations in the classroom is vital to responding effectively in the field and to building a unified national practice on incident management. To date more than 55,000 first responders have participated in this training. </a:t>
            </a:r>
          </a:p>
          <a:p>
            <a:pPr>
              <a:buFont typeface="Arial" pitchFamily="34" charset="0"/>
              <a:buNone/>
            </a:pPr>
            <a:endParaRPr lang="en-US"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dirty="0" smtClean="0">
                <a:solidFill>
                  <a:schemeClr val="tx1"/>
                </a:solidFill>
                <a:effectLst/>
                <a:latin typeface="+mn-lt"/>
                <a:ea typeface="+mn-ea"/>
                <a:cs typeface="+mn-cs"/>
              </a:rPr>
              <a:t>Framework for Improving Travel-Time Reliability (L17/L13A) </a:t>
            </a:r>
            <a:r>
              <a:rPr lang="en-US" sz="1200" b="0" i="0" kern="1200" dirty="0" smtClean="0">
                <a:solidFill>
                  <a:schemeClr val="tx1"/>
                </a:solidFill>
                <a:effectLst/>
                <a:latin typeface="+mn-lt"/>
                <a:ea typeface="+mn-ea"/>
                <a:cs typeface="+mn-cs"/>
              </a:rPr>
              <a:t>equips leaders and practitioners with ready access to a range of well-organized, cutting edge resources and expertise about transportation systems operations and reliability.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dirty="0" smtClean="0">
                <a:solidFill>
                  <a:schemeClr val="tx1"/>
                </a:solidFill>
                <a:effectLst/>
                <a:latin typeface="+mn-lt"/>
                <a:ea typeface="+mn-ea"/>
                <a:cs typeface="+mn-cs"/>
              </a:rPr>
              <a:t>Regional Operations Forum (L36)</a:t>
            </a:r>
            <a:r>
              <a:rPr lang="en-US" sz="1200" b="0" i="0" kern="1200" dirty="0" smtClean="0">
                <a:solidFill>
                  <a:schemeClr val="tx1"/>
                </a:solidFill>
                <a:effectLst/>
                <a:latin typeface="+mn-lt"/>
                <a:ea typeface="+mn-ea"/>
                <a:cs typeface="+mn-cs"/>
              </a:rPr>
              <a:t> is a new total-immersion forum now offers transportation agency leaders and practitioners the opportunity to learn about leading approaches related to operations and reliability and how to take advantage of the many advances being made in operations.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b="1" i="0" u="none" strike="noStrike"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kern="1200" dirty="0" smtClean="0">
                <a:solidFill>
                  <a:schemeClr val="tx1"/>
                </a:solidFill>
                <a:effectLst/>
                <a:latin typeface="+mn-lt"/>
                <a:ea typeface="+mn-ea"/>
                <a:cs typeface="+mn-cs"/>
              </a:rPr>
              <a:t>WISE: Work Zone Impact Estimation Software (R11) - </a:t>
            </a:r>
            <a:r>
              <a:rPr lang="en-US" sz="1200" b="0" i="0" kern="1200" dirty="0" smtClean="0">
                <a:solidFill>
                  <a:schemeClr val="tx1"/>
                </a:solidFill>
                <a:effectLst/>
                <a:latin typeface="+mn-lt"/>
                <a:ea typeface="+mn-ea"/>
                <a:cs typeface="+mn-cs"/>
              </a:rPr>
              <a:t>WISE is a decision support system for use by planners and engineers to help them evaluate the traffic impacts of work zones to better schedule/sequence a set or program of projects and determine other strategies to reduce the overall impacts. </a:t>
            </a:r>
            <a:endParaRPr lang="en-US" sz="1200" b="1" i="0" kern="1200" dirty="0" smtClean="0">
              <a:solidFill>
                <a:schemeClr val="tx1"/>
              </a:solidFill>
              <a:effectLst/>
              <a:latin typeface="+mn-lt"/>
              <a:ea typeface="+mn-ea"/>
              <a:cs typeface="+mn-cs"/>
            </a:endParaRPr>
          </a:p>
          <a:p>
            <a:pPr>
              <a:buFont typeface="Arial" pitchFamily="34" charset="0"/>
              <a:buChar cha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14</a:t>
            </a:fld>
            <a:endParaRPr lang="en-US" dirty="0"/>
          </a:p>
        </p:txBody>
      </p:sp>
    </p:spTree>
    <p:extLst>
      <p:ext uri="{BB962C8B-B14F-4D97-AF65-F5344CB8AC3E}">
        <p14:creationId xmlns:p14="http://schemas.microsoft.com/office/powerpoint/2010/main" val="373857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69988" y="695325"/>
            <a:ext cx="4613275" cy="3460750"/>
          </a:xfrm>
          <a:ln/>
        </p:spPr>
      </p:sp>
      <p:sp>
        <p:nvSpPr>
          <p:cNvPr id="28675" name="Rectangle 3"/>
          <p:cNvSpPr>
            <a:spLocks noGrp="1" noChangeArrowheads="1"/>
          </p:cNvSpPr>
          <p:nvPr>
            <p:ph type="body" idx="1"/>
          </p:nvPr>
        </p:nvSpPr>
        <p:spPr>
          <a:xfrm>
            <a:off x="695008" y="4387767"/>
            <a:ext cx="5560060" cy="41527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5" tIns="46068" rIns="92135" bIns="46068"/>
          <a:lstStyle/>
          <a:p>
            <a:pPr marL="0" marR="0" indent="0" algn="l" defTabSz="914400" rtl="0" eaLnBrk="0" fontAlgn="base" latinLnBrk="0" hangingPunct="0">
              <a:lnSpc>
                <a:spcPct val="100000"/>
              </a:lnSpc>
              <a:spcBef>
                <a:spcPts val="296"/>
              </a:spcBef>
              <a:spcAft>
                <a:spcPct val="0"/>
              </a:spcAft>
              <a:buClrTx/>
              <a:buSzTx/>
              <a:buFontTx/>
              <a:buNone/>
              <a:tabLst/>
              <a:defRPr/>
            </a:pPr>
            <a:r>
              <a:rPr lang="en-US" dirty="0" smtClean="0">
                <a:latin typeface="Arial" pitchFamily="34" charset="0"/>
                <a:cs typeface="Arial" pitchFamily="34" charset="0"/>
              </a:rPr>
              <a:t>Unlike the other SHRP2 focus areas, the</a:t>
            </a:r>
            <a:r>
              <a:rPr lang="en-US" baseline="0" dirty="0" smtClean="0">
                <a:latin typeface="Arial" pitchFamily="34" charset="0"/>
                <a:cs typeface="Arial" pitchFamily="34" charset="0"/>
              </a:rPr>
              <a:t> result of Safety research is not a collection of products, but rather two massive and linked databases that contain information and video collected during the largest naturalistic driving study ever conducted.</a:t>
            </a:r>
          </a:p>
          <a:p>
            <a:pPr marL="0" marR="0" indent="0" algn="l" defTabSz="914400" rtl="0" eaLnBrk="0" fontAlgn="base" latinLnBrk="0" hangingPunct="0">
              <a:lnSpc>
                <a:spcPct val="100000"/>
              </a:lnSpc>
              <a:spcBef>
                <a:spcPts val="296"/>
              </a:spcBef>
              <a:spcAft>
                <a:spcPct val="0"/>
              </a:spcAft>
              <a:buClrTx/>
              <a:buSzTx/>
              <a:buFontTx/>
              <a:buNone/>
              <a:tabLst/>
              <a:defRPr/>
            </a:pPr>
            <a:endParaRPr lang="en-US" baseline="0" dirty="0" smtClean="0">
              <a:latin typeface="Arial" pitchFamily="34" charset="0"/>
              <a:cs typeface="Arial" pitchFamily="34" charset="0"/>
            </a:endParaRPr>
          </a:p>
          <a:p>
            <a:pPr marL="0" marR="0" indent="0" algn="l" defTabSz="914400" rtl="0" eaLnBrk="0" fontAlgn="base" latinLnBrk="0" hangingPunct="0">
              <a:lnSpc>
                <a:spcPct val="100000"/>
              </a:lnSpc>
              <a:spcBef>
                <a:spcPts val="296"/>
              </a:spcBef>
              <a:spcAft>
                <a:spcPct val="0"/>
              </a:spcAft>
              <a:buClrTx/>
              <a:buSzTx/>
              <a:buFontTx/>
              <a:buNone/>
              <a:tabLst/>
              <a:defRPr/>
            </a:pPr>
            <a:r>
              <a:rPr lang="en-US" baseline="0" dirty="0" smtClean="0">
                <a:latin typeface="Arial" pitchFamily="34" charset="0"/>
                <a:cs typeface="Arial" pitchFamily="34" charset="0"/>
              </a:rPr>
              <a:t> In the SHRP2 study, more than 3,100 volunteer drivers, aged 16-80, in six locations had their cars outfitted with miniature cameras, radar, and other sensors to capture data as they went about their usual driving tasks over a 1- or 2-year period. </a:t>
            </a:r>
            <a:r>
              <a:rPr lang="en-US" sz="1200" b="0" i="0" kern="1200" dirty="0" smtClean="0">
                <a:solidFill>
                  <a:schemeClr val="tx1"/>
                </a:solidFill>
                <a:latin typeface="Arial" pitchFamily="34" charset="0"/>
                <a:cs typeface="Arial" pitchFamily="34" charset="0"/>
              </a:rPr>
              <a:t>The data include detailed video of the driver and the roadway, and information about </a:t>
            </a:r>
            <a:r>
              <a:rPr lang="en-US" sz="1200" b="0" i="0" kern="1200" baseline="0" dirty="0" smtClean="0">
                <a:solidFill>
                  <a:schemeClr val="tx1"/>
                </a:solidFill>
                <a:latin typeface="Arial" pitchFamily="34" charset="0"/>
                <a:cs typeface="Arial" pitchFamily="34" charset="0"/>
              </a:rPr>
              <a:t>th</a:t>
            </a:r>
            <a:r>
              <a:rPr lang="en-US" sz="1200" b="0" i="0" kern="1200" dirty="0" smtClean="0">
                <a:solidFill>
                  <a:schemeClr val="tx1"/>
                </a:solidFill>
                <a:latin typeface="Arial" pitchFamily="34" charset="0"/>
                <a:cs typeface="Arial" pitchFamily="34" charset="0"/>
              </a:rPr>
              <a:t>e vehicles’ speed, acceleration, braking, and other maneuvers. Information such as seatbelt usage and the presence of alcohol is also available. </a:t>
            </a:r>
            <a:r>
              <a:rPr lang="en-US" baseline="0" dirty="0" smtClean="0">
                <a:latin typeface="Arial" pitchFamily="34" charset="0"/>
                <a:cs typeface="Arial" pitchFamily="34" charset="0"/>
              </a:rPr>
              <a:t>These data are the first opportunity for researchers to study U.S. driving behavior that is as close to “natural” as possible for the purpose of investigating highway safety issues.</a:t>
            </a:r>
          </a:p>
          <a:p>
            <a:pPr marL="0" marR="0" indent="0" algn="l" defTabSz="914400" rtl="0" eaLnBrk="0" fontAlgn="base" latinLnBrk="0" hangingPunct="0">
              <a:lnSpc>
                <a:spcPct val="100000"/>
              </a:lnSpc>
              <a:spcBef>
                <a:spcPts val="296"/>
              </a:spcBef>
              <a:spcAft>
                <a:spcPct val="0"/>
              </a:spcAft>
              <a:buClrTx/>
              <a:buSzTx/>
              <a:buFontTx/>
              <a:buNone/>
              <a:tabLst/>
              <a:defRPr/>
            </a:pPr>
            <a:endParaRPr lang="en-US" baseline="0" dirty="0" smtClean="0">
              <a:latin typeface="Arial" pitchFamily="34" charset="0"/>
              <a:cs typeface="Arial" pitchFamily="34" charset="0"/>
            </a:endParaRPr>
          </a:p>
          <a:p>
            <a:pPr marL="0" marR="0" indent="0" algn="l" defTabSz="914400" rtl="0" eaLnBrk="0" fontAlgn="base" latinLnBrk="0" hangingPunct="0">
              <a:lnSpc>
                <a:spcPct val="100000"/>
              </a:lnSpc>
              <a:spcBef>
                <a:spcPts val="296"/>
              </a:spcBef>
              <a:spcAft>
                <a:spcPct val="0"/>
              </a:spcAft>
              <a:buClrTx/>
              <a:buSzTx/>
              <a:buFontTx/>
              <a:buNone/>
              <a:tabLst/>
              <a:defRPr/>
            </a:pPr>
            <a:r>
              <a:rPr lang="en-US" baseline="0" dirty="0" smtClean="0">
                <a:latin typeface="Arial" pitchFamily="34" charset="0"/>
                <a:cs typeface="Arial" pitchFamily="34" charset="0"/>
              </a:rPr>
              <a:t>The </a:t>
            </a:r>
            <a:r>
              <a:rPr lang="en-US" sz="1200" b="0" i="0" kern="1200" baseline="0" dirty="0" smtClean="0">
                <a:solidFill>
                  <a:schemeClr val="tx1"/>
                </a:solidFill>
                <a:latin typeface="Arial" pitchFamily="34" charset="0"/>
                <a:cs typeface="Arial" pitchFamily="34" charset="0"/>
              </a:rPr>
              <a:t>Roadway Information Database (</a:t>
            </a:r>
            <a:r>
              <a:rPr lang="en-US" sz="1200" b="0" i="0" kern="1200" dirty="0" smtClean="0">
                <a:solidFill>
                  <a:schemeClr val="tx1"/>
                </a:solidFill>
                <a:latin typeface="Arial" pitchFamily="34" charset="0"/>
                <a:cs typeface="Arial" pitchFamily="34" charset="0"/>
              </a:rPr>
              <a:t>RID)</a:t>
            </a:r>
            <a:r>
              <a:rPr lang="en-US" baseline="0" dirty="0" smtClean="0">
                <a:latin typeface="Arial" pitchFamily="34" charset="0"/>
                <a:cs typeface="Arial" pitchFamily="34" charset="0"/>
              </a:rPr>
              <a:t> is a geo-database that contains detailed information about the roadway characteristics in and around the NDS study cities. New roadway data, </a:t>
            </a:r>
            <a:r>
              <a:rPr lang="en-US" sz="1200" b="0" i="0" kern="1200" dirty="0" smtClean="0">
                <a:solidFill>
                  <a:schemeClr val="tx1"/>
                </a:solidFill>
                <a:latin typeface="Arial" pitchFamily="34" charset="0"/>
                <a:cs typeface="Arial" pitchFamily="34" charset="0"/>
              </a:rPr>
              <a:t>such as the roadway location, curvature, grade, lane widths, and intersection characteristics,</a:t>
            </a:r>
            <a:r>
              <a:rPr lang="en-US" baseline="0" dirty="0" smtClean="0">
                <a:latin typeface="Arial" pitchFamily="34" charset="0"/>
                <a:cs typeface="Arial" pitchFamily="34" charset="0"/>
              </a:rPr>
              <a:t> were collected using a mobile van on 12,500 centerline miles. Existing roadway and other relevant information were obtained from government, public, and private sources and includes crash histories, traffic, weather, work zones, and safety campaigns.</a:t>
            </a:r>
          </a:p>
          <a:p>
            <a:pPr marL="0" marR="0" indent="0" algn="l" defTabSz="914400" rtl="0" eaLnBrk="0" fontAlgn="base" latinLnBrk="0" hangingPunct="0">
              <a:lnSpc>
                <a:spcPct val="100000"/>
              </a:lnSpc>
              <a:spcBef>
                <a:spcPts val="296"/>
              </a:spcBef>
              <a:spcAft>
                <a:spcPct val="0"/>
              </a:spcAft>
              <a:buClrTx/>
              <a:buSzTx/>
              <a:buFontTx/>
              <a:buNone/>
              <a:tabLst/>
              <a:defRPr/>
            </a:pPr>
            <a:endParaRPr lang="en-US" sz="1200" b="0" i="0" kern="120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ts val="296"/>
              </a:spcBef>
              <a:spcAft>
                <a:spcPct val="0"/>
              </a:spcAft>
              <a:buClrTx/>
              <a:buSzTx/>
              <a:buFontTx/>
              <a:buNone/>
              <a:tabLst/>
              <a:defRPr/>
            </a:pPr>
            <a:r>
              <a:rPr lang="en-US" sz="1200" b="0" i="0" kern="1200" dirty="0" smtClean="0">
                <a:solidFill>
                  <a:schemeClr val="tx1"/>
                </a:solidFill>
                <a:latin typeface="Arial" pitchFamily="34" charset="0"/>
                <a:cs typeface="Arial" pitchFamily="34" charset="0"/>
              </a:rPr>
              <a:t>The two databases are linked so that</a:t>
            </a:r>
            <a:r>
              <a:rPr lang="en-US" sz="1200" b="0" i="0" kern="1200" baseline="0" dirty="0" smtClean="0">
                <a:solidFill>
                  <a:schemeClr val="tx1"/>
                </a:solidFill>
                <a:latin typeface="Arial" pitchFamily="34" charset="0"/>
                <a:cs typeface="Arial" pitchFamily="34" charset="0"/>
              </a:rPr>
              <a:t> data can be easily analyzed.</a:t>
            </a:r>
          </a:p>
          <a:p>
            <a:pPr marL="0" marR="0" indent="0" algn="l" defTabSz="914400" rtl="0" eaLnBrk="0" fontAlgn="base" latinLnBrk="0" hangingPunct="0">
              <a:lnSpc>
                <a:spcPct val="100000"/>
              </a:lnSpc>
              <a:spcBef>
                <a:spcPts val="296"/>
              </a:spcBef>
              <a:spcAft>
                <a:spcPct val="0"/>
              </a:spcAft>
              <a:buClrTx/>
              <a:buSzTx/>
              <a:buFontTx/>
              <a:buNone/>
              <a:tabLst/>
              <a:defRPr/>
            </a:pPr>
            <a:endParaRPr lang="en-US" sz="1200" b="0" i="0" kern="1200" baseline="0" dirty="0" smtClean="0">
              <a:solidFill>
                <a:schemeClr val="tx1"/>
              </a:solidFill>
              <a:latin typeface="Arial" pitchFamily="34" charset="0"/>
              <a:cs typeface="Arial" pitchFamily="34" charset="0"/>
            </a:endParaRPr>
          </a:p>
          <a:p>
            <a:r>
              <a:rPr lang="en-US" dirty="0" smtClean="0"/>
              <a:t>What makes the SHRP2 safety</a:t>
            </a:r>
            <a:r>
              <a:rPr lang="en-US" baseline="0" dirty="0" smtClean="0"/>
              <a:t> data so unique and vital?</a:t>
            </a:r>
            <a:br>
              <a:rPr lang="en-US" baseline="0" dirty="0" smtClean="0"/>
            </a:br>
            <a:endParaRPr lang="en-US" baseline="0" dirty="0" smtClean="0"/>
          </a:p>
          <a:p>
            <a:pPr>
              <a:buFont typeface="Arial" pitchFamily="34" charset="0"/>
              <a:buChar char="•"/>
            </a:pPr>
            <a:r>
              <a:rPr lang="en-US" b="0" baseline="0" dirty="0" smtClean="0"/>
              <a:t> Is the largest naturalistic driving study ever conducted.</a:t>
            </a:r>
          </a:p>
          <a:p>
            <a:pPr>
              <a:buFont typeface="Arial" pitchFamily="34" charset="0"/>
              <a:buChar char="•"/>
            </a:pPr>
            <a:r>
              <a:rPr lang="en-US" b="1" baseline="0" dirty="0" smtClean="0"/>
              <a:t> </a:t>
            </a:r>
            <a:r>
              <a:rPr lang="en-US" dirty="0" smtClean="0"/>
              <a:t>No experimenter present;</a:t>
            </a:r>
            <a:r>
              <a:rPr lang="en-US" baseline="0" dirty="0" smtClean="0"/>
              <a:t> so p</a:t>
            </a:r>
            <a:r>
              <a:rPr lang="en-US" dirty="0" smtClean="0"/>
              <a:t>articipants drive as they normally would.</a:t>
            </a:r>
          </a:p>
          <a:p>
            <a:pPr>
              <a:buFont typeface="Arial" pitchFamily="34" charset="0"/>
              <a:buChar char="•"/>
            </a:pPr>
            <a:r>
              <a:rPr lang="en-US" baseline="0" dirty="0" smtClean="0"/>
              <a:t> </a:t>
            </a:r>
            <a:r>
              <a:rPr lang="en-US" dirty="0" smtClean="0"/>
              <a:t>Collected (preferably) in privately-owned vehicles via</a:t>
            </a:r>
            <a:r>
              <a:rPr lang="en-US" baseline="0" dirty="0" smtClean="0"/>
              <a:t> u</a:t>
            </a:r>
            <a:r>
              <a:rPr lang="en-US" dirty="0" smtClean="0"/>
              <a:t>nobtrusive instrumentation.</a:t>
            </a:r>
          </a:p>
          <a:p>
            <a:pPr>
              <a:buFont typeface="Arial" pitchFamily="34" charset="0"/>
              <a:buChar char="•"/>
            </a:pPr>
            <a:r>
              <a:rPr lang="en-US" dirty="0" smtClean="0"/>
              <a:t> Provides detailed pre-crash information</a:t>
            </a:r>
          </a:p>
        </p:txBody>
      </p:sp>
    </p:spTree>
    <p:extLst>
      <p:ext uri="{BB962C8B-B14F-4D97-AF65-F5344CB8AC3E}">
        <p14:creationId xmlns:p14="http://schemas.microsoft.com/office/powerpoint/2010/main" val="246381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smtClean="0">
                <a:solidFill>
                  <a:schemeClr val="tx1"/>
                </a:solidFill>
                <a:latin typeface="Arial" pitchFamily="34" charset="0"/>
                <a:cs typeface="Arial" pitchFamily="34" charset="0"/>
              </a:rPr>
              <a:t>The</a:t>
            </a:r>
            <a:r>
              <a:rPr lang="en-US" sz="1200" b="0" i="0" kern="1200" baseline="0" dirty="0" smtClean="0">
                <a:solidFill>
                  <a:schemeClr val="tx1"/>
                </a:solidFill>
                <a:latin typeface="Arial" pitchFamily="34" charset="0"/>
                <a:cs typeface="Arial" pitchFamily="34" charset="0"/>
              </a:rPr>
              <a:t> NDS and RID</a:t>
            </a:r>
            <a:r>
              <a:rPr lang="en-US" sz="1200" b="0" i="0" kern="1200" dirty="0" smtClean="0">
                <a:solidFill>
                  <a:schemeClr val="tx1"/>
                </a:solidFill>
                <a:latin typeface="Arial" pitchFamily="34" charset="0"/>
                <a:cs typeface="Arial" pitchFamily="34" charset="0"/>
              </a:rPr>
              <a:t> will support innovative research leading to new insights into crash causation and identification of countermeasures. During</a:t>
            </a:r>
            <a:r>
              <a:rPr lang="en-US" sz="1200" b="0" i="0" kern="1200" baseline="0" dirty="0" smtClean="0">
                <a:solidFill>
                  <a:schemeClr val="tx1"/>
                </a:solidFill>
                <a:latin typeface="Arial" pitchFamily="34" charset="0"/>
                <a:cs typeface="Arial" pitchFamily="34" charset="0"/>
              </a:rPr>
              <a:t> Round 4 of the SHRP2 Implementation Assistance Program, SHRP2 offered its first assistance to State DOTs interested in using the SHRP2 safety data in specific research, with the hopes that this research will ultimately lead to new policies, design changes, or the development of new safety countermeasures.</a:t>
            </a:r>
          </a:p>
          <a:p>
            <a:endParaRPr lang="en-US" sz="1200" b="0" i="0" kern="1200" baseline="0" dirty="0" smtClean="0">
              <a:solidFill>
                <a:schemeClr val="tx1"/>
              </a:solidFill>
              <a:latin typeface="Arial" pitchFamily="34" charset="0"/>
              <a:cs typeface="Arial" pitchFamily="34" charset="0"/>
            </a:endParaRPr>
          </a:p>
          <a:p>
            <a:r>
              <a:rPr lang="en-US" sz="1200" b="0" i="0" kern="1200" baseline="0" dirty="0" smtClean="0">
                <a:solidFill>
                  <a:schemeClr val="tx1"/>
                </a:solidFill>
                <a:latin typeface="Arial" pitchFamily="34" charset="0"/>
                <a:cs typeface="Arial" pitchFamily="34" charset="0"/>
              </a:rPr>
              <a:t>10 State DOTs were provided financial assistance to start 11 research efforts using the SHRP2 safety data: Research topics address safety concerns related to:</a:t>
            </a:r>
          </a:p>
          <a:p>
            <a:pPr>
              <a:buFont typeface="Arial" pitchFamily="34" charset="0"/>
              <a:buChar char="•"/>
            </a:pPr>
            <a:r>
              <a:rPr lang="en-US" sz="1200" b="0" i="0" kern="1200" baseline="0" dirty="0" smtClean="0">
                <a:solidFill>
                  <a:schemeClr val="tx1"/>
                </a:solidFill>
                <a:latin typeface="Arial" pitchFamily="34" charset="0"/>
                <a:cs typeface="Arial" pitchFamily="34" charset="0"/>
              </a:rPr>
              <a:t> Speeding</a:t>
            </a:r>
          </a:p>
          <a:p>
            <a:pPr>
              <a:buFont typeface="Arial" pitchFamily="34" charset="0"/>
              <a:buChar char="•"/>
            </a:pPr>
            <a:r>
              <a:rPr lang="en-US" sz="1200" b="0" i="0" kern="1200" baseline="0" dirty="0" smtClean="0">
                <a:solidFill>
                  <a:schemeClr val="tx1"/>
                </a:solidFill>
                <a:latin typeface="Arial" pitchFamily="34" charset="0"/>
                <a:cs typeface="Arial" pitchFamily="34" charset="0"/>
              </a:rPr>
              <a:t> Pedestrians</a:t>
            </a:r>
          </a:p>
          <a:p>
            <a:pPr>
              <a:buFont typeface="Arial" pitchFamily="34" charset="0"/>
              <a:buChar char="•"/>
            </a:pPr>
            <a:r>
              <a:rPr lang="en-US" sz="1200" b="0" i="0" kern="1200" baseline="0" dirty="0" smtClean="0">
                <a:solidFill>
                  <a:schemeClr val="tx1"/>
                </a:solidFill>
                <a:latin typeface="Arial" pitchFamily="34" charset="0"/>
                <a:cs typeface="Arial" pitchFamily="34" charset="0"/>
              </a:rPr>
              <a:t> Work zones</a:t>
            </a:r>
          </a:p>
          <a:p>
            <a:pPr>
              <a:buFont typeface="Arial" pitchFamily="34" charset="0"/>
              <a:buChar char="•"/>
            </a:pPr>
            <a:r>
              <a:rPr lang="en-US" sz="1200" b="0" i="0" kern="1200" baseline="0" dirty="0" smtClean="0">
                <a:solidFill>
                  <a:schemeClr val="tx1"/>
                </a:solidFill>
                <a:latin typeface="Arial" pitchFamily="34" charset="0"/>
                <a:cs typeface="Arial" pitchFamily="34" charset="0"/>
              </a:rPr>
              <a:t> Horizontal and vertical curves</a:t>
            </a:r>
          </a:p>
          <a:p>
            <a:pPr>
              <a:buFont typeface="Arial" pitchFamily="34" charset="0"/>
              <a:buChar char="•"/>
            </a:pPr>
            <a:r>
              <a:rPr lang="en-US" sz="1200" b="0" i="0" kern="1200" baseline="0" dirty="0" smtClean="0">
                <a:solidFill>
                  <a:schemeClr val="tx1"/>
                </a:solidFill>
                <a:latin typeface="Arial" pitchFamily="34" charset="0"/>
                <a:cs typeface="Arial" pitchFamily="34" charset="0"/>
              </a:rPr>
              <a:t> Roadway departure</a:t>
            </a:r>
          </a:p>
          <a:p>
            <a:pPr>
              <a:buFont typeface="Arial" pitchFamily="34" charset="0"/>
              <a:buChar char="•"/>
            </a:pPr>
            <a:r>
              <a:rPr lang="en-US" sz="1200" b="0" i="0" kern="1200" baseline="0" dirty="0" smtClean="0">
                <a:solidFill>
                  <a:schemeClr val="tx1"/>
                </a:solidFill>
                <a:latin typeface="Arial" pitchFamily="34" charset="0"/>
                <a:cs typeface="Arial" pitchFamily="34" charset="0"/>
              </a:rPr>
              <a:t> Adverse conditions</a:t>
            </a:r>
          </a:p>
          <a:p>
            <a:pPr>
              <a:buFont typeface="Arial" pitchFamily="34" charset="0"/>
              <a:buChar char="•"/>
            </a:pPr>
            <a:r>
              <a:rPr lang="en-US" sz="1200" b="0" i="0" kern="1200" baseline="0" dirty="0" smtClean="0">
                <a:solidFill>
                  <a:schemeClr val="tx1"/>
                </a:solidFill>
                <a:latin typeface="Arial" pitchFamily="34" charset="0"/>
                <a:cs typeface="Arial" pitchFamily="34" charset="0"/>
              </a:rPr>
              <a:t> Roadway lighting</a:t>
            </a:r>
          </a:p>
          <a:p>
            <a:pPr>
              <a:buFont typeface="Arial" pitchFamily="34" charset="0"/>
              <a:buChar char="•"/>
            </a:pPr>
            <a:r>
              <a:rPr lang="en-US" sz="1200" b="0" i="0" kern="1200" baseline="0" dirty="0" smtClean="0">
                <a:solidFill>
                  <a:schemeClr val="tx1"/>
                </a:solidFill>
                <a:latin typeface="Arial" pitchFamily="34" charset="0"/>
                <a:cs typeface="Arial" pitchFamily="34" charset="0"/>
              </a:rPr>
              <a:t> Interchange ramps</a:t>
            </a:r>
          </a:p>
          <a:p>
            <a:pPr>
              <a:buFont typeface="Arial" pitchFamily="34" charset="0"/>
              <a:buChar char="•"/>
            </a:pPr>
            <a:endParaRPr lang="en-US" sz="1200" b="0" i="0" kern="1200" baseline="0" dirty="0" smtClean="0">
              <a:solidFill>
                <a:schemeClr val="tx1"/>
              </a:solidFill>
              <a:latin typeface="Arial" pitchFamily="34" charset="0"/>
              <a:cs typeface="Arial" pitchFamily="34" charset="0"/>
            </a:endParaRPr>
          </a:p>
          <a:p>
            <a:pPr>
              <a:buFont typeface="Arial" pitchFamily="34" charset="0"/>
              <a:buNone/>
            </a:pPr>
            <a:r>
              <a:rPr lang="en-US" sz="1200" b="0" i="0" kern="1200" baseline="0" dirty="0" smtClean="0">
                <a:solidFill>
                  <a:schemeClr val="tx1"/>
                </a:solidFill>
                <a:latin typeface="Arial" pitchFamily="34" charset="0"/>
                <a:cs typeface="Arial" pitchFamily="34" charset="0"/>
              </a:rPr>
              <a:t>Research will begin in January 2015.</a:t>
            </a: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16</a:t>
            </a:fld>
            <a:endParaRPr lang="en-US" dirty="0"/>
          </a:p>
        </p:txBody>
      </p:sp>
    </p:spTree>
    <p:extLst>
      <p:ext uri="{BB962C8B-B14F-4D97-AF65-F5344CB8AC3E}">
        <p14:creationId xmlns:p14="http://schemas.microsoft.com/office/powerpoint/2010/main" val="373857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200" b="0" i="0" kern="1200" baseline="0" dirty="0" smtClean="0">
                <a:solidFill>
                  <a:schemeClr val="tx1"/>
                </a:solidFill>
                <a:latin typeface="Arial" pitchFamily="34" charset="0"/>
                <a:cs typeface="Arial" pitchFamily="34" charset="0"/>
              </a:rPr>
              <a:t>In addition to assistance offered through the IAP, FHWA’s Safety Training and Analysis Center (STAC), located at the Turner Fairbank research facility, will offer technical assistance to anyone interested in using the safety data. The STAC’s goals are to:</a:t>
            </a:r>
          </a:p>
          <a:p>
            <a:endParaRPr lang="en-US" b="0" i="0" kern="1200" baseline="0" dirty="0" smtClean="0">
              <a:solidFill>
                <a:schemeClr val="tx1"/>
              </a:solidFill>
              <a:latin typeface="Arial" pitchFamily="34" charset="0"/>
              <a:cs typeface="Arial" pitchFamily="34" charset="0"/>
            </a:endParaRPr>
          </a:p>
          <a:p>
            <a:pPr marL="287338" lvl="1" indent="-174625">
              <a:spcBef>
                <a:spcPts val="0"/>
              </a:spcBef>
              <a:buFont typeface="Arial" pitchFamily="34" charset="0"/>
              <a:buChar char="•"/>
            </a:pPr>
            <a:r>
              <a:rPr lang="en-US" dirty="0" smtClean="0">
                <a:latin typeface="Arial" pitchFamily="34" charset="0"/>
                <a:cs typeface="Arial" pitchFamily="34" charset="0"/>
              </a:rPr>
              <a:t>Provide training and technical assistance for State DOTs to expand their knowledge of the data and its potential uses.</a:t>
            </a:r>
          </a:p>
          <a:p>
            <a:pPr marL="287338" lvl="1" indent="-174625">
              <a:spcBef>
                <a:spcPts val="0"/>
              </a:spcBef>
              <a:buFont typeface="Arial" pitchFamily="34" charset="0"/>
              <a:buChar char="•"/>
            </a:pPr>
            <a:r>
              <a:rPr lang="en-US" dirty="0" smtClean="0">
                <a:latin typeface="Arial" pitchFamily="34" charset="0"/>
                <a:cs typeface="Arial" pitchFamily="34" charset="0"/>
              </a:rPr>
              <a:t>Provide opportunities for graduate students, fellows, and post docs to gain experience working with the data.</a:t>
            </a:r>
          </a:p>
          <a:p>
            <a:pPr marL="0" lvl="1">
              <a:spcBef>
                <a:spcPts val="1800"/>
              </a:spcBef>
              <a:buFont typeface="Arial" pitchFamily="34" charset="0"/>
              <a:buNone/>
            </a:pPr>
            <a:endParaRPr lang="en-US" dirty="0" smtClean="0">
              <a:latin typeface="Arial" pitchFamily="34" charset="0"/>
              <a:cs typeface="Arial" pitchFamily="34" charset="0"/>
            </a:endParaRPr>
          </a:p>
          <a:p>
            <a:pPr marL="0" lvl="1">
              <a:spcBef>
                <a:spcPts val="1800"/>
              </a:spcBef>
              <a:buFont typeface="Arial" pitchFamily="34" charset="0"/>
              <a:buNone/>
            </a:pPr>
            <a:r>
              <a:rPr lang="en-US" dirty="0" smtClean="0">
                <a:latin typeface="Arial" pitchFamily="34" charset="0"/>
                <a:cs typeface="Arial" pitchFamily="34" charset="0"/>
              </a:rPr>
              <a:t>The STAC will support the needs of the U.S. Department of Transportation by using the SHRP2 safety data to conduct research on DOT priority topics and by developing tools that enhance data extraction and analytical capabilities. </a:t>
            </a:r>
          </a:p>
          <a:p>
            <a:pPr marL="0" lvl="1">
              <a:spcBef>
                <a:spcPts val="1800"/>
              </a:spcBef>
              <a:buFont typeface="Arial" pitchFamily="34" charset="0"/>
              <a:buNone/>
            </a:pPr>
            <a:endParaRPr lang="en-US" dirty="0" smtClean="0">
              <a:latin typeface="Arial" pitchFamily="34" charset="0"/>
              <a:cs typeface="Arial" pitchFamily="34" charset="0"/>
            </a:endParaRPr>
          </a:p>
          <a:p>
            <a:pPr marL="0" lvl="1">
              <a:spcBef>
                <a:spcPts val="1800"/>
              </a:spcBef>
              <a:buFont typeface="Arial" pitchFamily="34" charset="0"/>
              <a:buNone/>
            </a:pPr>
            <a:r>
              <a:rPr lang="en-US" dirty="0" smtClean="0">
                <a:latin typeface="Arial" pitchFamily="34" charset="0"/>
                <a:cs typeface="Arial" pitchFamily="34" charset="0"/>
              </a:rPr>
              <a:t>Through a separate effort, FHWA’s STAC will offer more opportunities for lead researchers who are partnered with state DOTs to conduct </a:t>
            </a:r>
          </a:p>
          <a:p>
            <a:pPr marL="0" lvl="1">
              <a:spcBef>
                <a:spcPts val="1800"/>
              </a:spcBef>
              <a:buFont typeface="Arial" pitchFamily="34" charset="0"/>
              <a:buNone/>
            </a:pPr>
            <a:r>
              <a:rPr lang="en-US" dirty="0" smtClean="0">
                <a:latin typeface="Arial" pitchFamily="34" charset="0"/>
                <a:cs typeface="Arial" pitchFamily="34" charset="0"/>
              </a:rPr>
              <a:t>additional research using the SHRP2 safety data. The process will be similar to the Implementation Assistance Program, except FHWA will </a:t>
            </a:r>
          </a:p>
          <a:p>
            <a:pPr marL="0" lvl="1">
              <a:spcBef>
                <a:spcPts val="1800"/>
              </a:spcBef>
              <a:buFont typeface="Arial" pitchFamily="34" charset="0"/>
              <a:buNone/>
            </a:pPr>
            <a:r>
              <a:rPr lang="en-US" dirty="0" smtClean="0">
                <a:latin typeface="Arial" pitchFamily="34" charset="0"/>
                <a:cs typeface="Arial" pitchFamily="34" charset="0"/>
              </a:rPr>
              <a:t>award contracts to research institutions that are in partnership with State DOTs. FHWA has allocated $2.8 million toward this research. </a:t>
            </a:r>
          </a:p>
          <a:p>
            <a:pPr marL="0" lvl="1">
              <a:spcBef>
                <a:spcPts val="1800"/>
              </a:spcBef>
              <a:buFont typeface="Arial" pitchFamily="34" charset="0"/>
              <a:buNone/>
            </a:pPr>
            <a:endParaRPr lang="en-US" dirty="0" smtClean="0">
              <a:latin typeface="Arial" pitchFamily="34" charset="0"/>
              <a:cs typeface="Arial" pitchFamily="34" charset="0"/>
            </a:endParaRPr>
          </a:p>
          <a:p>
            <a:pPr marL="0" lvl="1">
              <a:spcBef>
                <a:spcPts val="1800"/>
              </a:spcBef>
              <a:buFont typeface="Arial" pitchFamily="34" charset="0"/>
              <a:buNone/>
            </a:pPr>
            <a:r>
              <a:rPr lang="en-US" dirty="0" smtClean="0">
                <a:latin typeface="Arial" pitchFamily="34" charset="0"/>
                <a:cs typeface="Arial" pitchFamily="34" charset="0"/>
              </a:rPr>
              <a:t>For</a:t>
            </a:r>
            <a:r>
              <a:rPr lang="en-US" baseline="0" dirty="0" smtClean="0">
                <a:latin typeface="Arial" pitchFamily="34" charset="0"/>
                <a:cs typeface="Arial" pitchFamily="34" charset="0"/>
              </a:rPr>
              <a:t> more information about the STAC, contact Aladdin </a:t>
            </a:r>
            <a:r>
              <a:rPr lang="en-US" baseline="0" dirty="0" err="1" smtClean="0">
                <a:latin typeface="Arial" pitchFamily="34" charset="0"/>
                <a:cs typeface="Arial" pitchFamily="34" charset="0"/>
              </a:rPr>
              <a:t>Barkawi</a:t>
            </a:r>
            <a:r>
              <a:rPr lang="en-US" baseline="0" dirty="0" smtClean="0">
                <a:latin typeface="Arial" pitchFamily="34" charset="0"/>
                <a:cs typeface="Arial" pitchFamily="34" charset="0"/>
              </a:rPr>
              <a:t> at FHWA’s Office of</a:t>
            </a:r>
            <a:r>
              <a:rPr lang="en-US" dirty="0" smtClean="0">
                <a:latin typeface="Arial" pitchFamily="34" charset="0"/>
                <a:cs typeface="Arial" pitchFamily="34" charset="0"/>
              </a:rPr>
              <a:t> </a:t>
            </a:r>
            <a:r>
              <a:rPr lang="en-US" baseline="0" dirty="0" smtClean="0">
                <a:latin typeface="Arial" pitchFamily="34" charset="0"/>
                <a:cs typeface="Arial" pitchFamily="34" charset="0"/>
              </a:rPr>
              <a:t>Safety Research &amp; Development.</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08D05BE-FCF3-4E56-94DB-A152C885C6C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0008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aseline="0" dirty="0" smtClean="0">
                <a:latin typeface="Arial" pitchFamily="34" charset="0"/>
                <a:cs typeface="Arial" pitchFamily="34" charset="0"/>
              </a:rPr>
              <a:t>Round 6 of the IAP is scheduled to open for application on May 26, 2015. Round 6 includes four Renewal products, three of which have been offered in prior rounds (R21, R05, and R15B), and one new product (R01B):</a:t>
            </a:r>
          </a:p>
          <a:p>
            <a:endParaRPr lang="en-US" sz="1000"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aseline="0" dirty="0" smtClean="0">
                <a:latin typeface="Arial" pitchFamily="34" charset="0"/>
                <a:cs typeface="Arial" pitchFamily="34" charset="0"/>
              </a:rPr>
              <a:t> </a:t>
            </a:r>
            <a:r>
              <a:rPr lang="en-US" sz="1200" b="1" i="0" kern="1200" dirty="0" smtClean="0">
                <a:solidFill>
                  <a:schemeClr val="tx1"/>
                </a:solidFill>
                <a:effectLst/>
                <a:latin typeface="+mn-lt"/>
                <a:ea typeface="+mn-ea"/>
                <a:cs typeface="+mn-cs"/>
              </a:rPr>
              <a:t>New Composite Pavement Systems (R21) - </a:t>
            </a:r>
            <a:r>
              <a:rPr lang="en-US" sz="1200" b="0" i="0" kern="1200" dirty="0" smtClean="0">
                <a:solidFill>
                  <a:schemeClr val="tx1"/>
                </a:solidFill>
                <a:effectLst/>
                <a:latin typeface="+mn-lt"/>
                <a:ea typeface="+mn-ea"/>
                <a:cs typeface="+mn-cs"/>
              </a:rPr>
              <a:t>SHRP2’s Composite Pavements Solution provides detailed performance data on existing composite pavement systems, and offers step-by-step guidance on two types of composite pavements (Hot-Mix Asphalt (HMA) over Portland Cement Concrete (PCC) and PCC over PCC [constructed wet on wet]) using procedures consistent with the Mechanistic-Empirical Pavement Design Guide (MEPDG).</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000" b="0" i="0" kern="1200" baseline="0" dirty="0" smtClean="0">
              <a:solidFill>
                <a:schemeClr val="tx1"/>
              </a:solidFill>
              <a:latin typeface="Arial" pitchFamily="34" charset="0"/>
              <a:cs typeface="Arial" pitchFamily="34" charset="0"/>
            </a:endParaRPr>
          </a:p>
          <a:p>
            <a:pPr fontAlgn="base"/>
            <a:r>
              <a:rPr lang="en-US" sz="1000" b="0" i="0" kern="1200" baseline="0" dirty="0" smtClean="0">
                <a:solidFill>
                  <a:schemeClr val="tx1"/>
                </a:solidFill>
                <a:latin typeface="Arial" pitchFamily="34" charset="0"/>
                <a:cs typeface="Arial" pitchFamily="34" charset="0"/>
              </a:rPr>
              <a:t> </a:t>
            </a:r>
            <a:r>
              <a:rPr lang="en-US" sz="1200" b="1" i="0" kern="1200" dirty="0" smtClean="0">
                <a:solidFill>
                  <a:schemeClr val="tx1"/>
                </a:solidFill>
                <a:effectLst/>
                <a:latin typeface="+mn-lt"/>
                <a:ea typeface="+mn-ea"/>
                <a:cs typeface="+mn-cs"/>
              </a:rPr>
              <a:t>Precast Concrete Pavement (R05) - </a:t>
            </a:r>
            <a:r>
              <a:rPr lang="en-US" sz="1200" b="0" i="0" kern="1200" dirty="0" smtClean="0">
                <a:solidFill>
                  <a:schemeClr val="tx1"/>
                </a:solidFill>
                <a:effectLst/>
                <a:latin typeface="+mn-lt"/>
                <a:ea typeface="+mn-ea"/>
                <a:cs typeface="+mn-cs"/>
              </a:rPr>
              <a:t>The SHRP2 PCP solution offers a series of guidelines and model specifications to help agencies effectively select projects for PCP, and to design, fabricate, and install long-life jointed and </a:t>
            </a:r>
            <a:r>
              <a:rPr lang="en-US" sz="1200" b="0" i="0" kern="1200" dirty="0" err="1" smtClean="0">
                <a:solidFill>
                  <a:schemeClr val="tx1"/>
                </a:solidFill>
                <a:effectLst/>
                <a:latin typeface="+mn-lt"/>
                <a:ea typeface="+mn-ea"/>
                <a:cs typeface="+mn-cs"/>
              </a:rPr>
              <a:t>prestressed</a:t>
            </a:r>
            <a:r>
              <a:rPr lang="en-US" sz="1200" b="0" i="0" kern="1200" dirty="0" smtClean="0">
                <a:solidFill>
                  <a:schemeClr val="tx1"/>
                </a:solidFill>
                <a:effectLst/>
                <a:latin typeface="+mn-lt"/>
                <a:ea typeface="+mn-ea"/>
                <a:cs typeface="+mn-cs"/>
              </a:rPr>
              <a:t> PCP systems.</a:t>
            </a:r>
            <a:endParaRPr lang="en-US" sz="1000" b="0" i="0" kern="1200" baseline="0" dirty="0" smtClean="0">
              <a:solidFill>
                <a:schemeClr val="tx1"/>
              </a:solidFill>
              <a:latin typeface="Arial" pitchFamily="34" charset="0"/>
              <a:cs typeface="Arial" pitchFamily="34" charset="0"/>
            </a:endParaRPr>
          </a:p>
          <a:p>
            <a:pPr>
              <a:buFont typeface="Arial" pitchFamily="34" charset="0"/>
              <a:buChar char="•"/>
            </a:pPr>
            <a:endParaRPr lang="en-US" sz="1000" b="0" i="0" kern="1200" baseline="0" dirty="0" smtClean="0">
              <a:solidFill>
                <a:schemeClr val="tx1"/>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00" b="1" dirty="0" smtClean="0">
                <a:latin typeface="Arial" pitchFamily="34" charset="0"/>
                <a:ea typeface="ＭＳ Ｐゴシック" pitchFamily="64" charset="-128"/>
                <a:cs typeface="Arial" pitchFamily="34" charset="0"/>
              </a:rPr>
              <a:t>Utility Locating Technologies (R01B) - </a:t>
            </a:r>
            <a:r>
              <a:rPr lang="en-US" sz="1200" b="0" i="0" kern="1200" dirty="0" smtClean="0">
                <a:solidFill>
                  <a:schemeClr val="tx1"/>
                </a:solidFill>
                <a:effectLst/>
                <a:latin typeface="+mn-lt"/>
                <a:ea typeface="+mn-ea"/>
                <a:cs typeface="+mn-cs"/>
              </a:rPr>
              <a:t> this SHRP2 product will help educate the industry and agencies about the benefits and limitations of Subsurface Utility Engineering (SUE) technologies.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kern="1200" dirty="0" smtClean="0">
                <a:solidFill>
                  <a:schemeClr val="tx1"/>
                </a:solidFill>
                <a:effectLst/>
                <a:latin typeface="+mn-lt"/>
                <a:ea typeface="+mn-ea"/>
                <a:cs typeface="+mn-cs"/>
              </a:rPr>
              <a:t>Identifying and Managing Utility Conflicts (R15B) -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000"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The </a:t>
            </a:r>
            <a:r>
              <a:rPr lang="en-US" sz="1000" b="1" baseline="0" dirty="0" err="1" smtClean="0">
                <a:latin typeface="Arial" pitchFamily="34" charset="0"/>
                <a:cs typeface="Arial" pitchFamily="34" charset="0"/>
              </a:rPr>
              <a:t>PlanWorks</a:t>
            </a:r>
            <a:r>
              <a:rPr lang="en-US" sz="1000" b="1" baseline="0" dirty="0" smtClean="0">
                <a:latin typeface="Arial" pitchFamily="34" charset="0"/>
                <a:cs typeface="Arial" pitchFamily="34" charset="0"/>
              </a:rPr>
              <a:t> </a:t>
            </a:r>
            <a:r>
              <a:rPr lang="en-US" sz="1000" baseline="0" dirty="0" smtClean="0">
                <a:latin typeface="Arial" pitchFamily="34" charset="0"/>
                <a:cs typeface="Arial" pitchFamily="34" charset="0"/>
              </a:rPr>
              <a:t>will also be included in Round 6. </a:t>
            </a:r>
            <a:r>
              <a:rPr lang="en-US" sz="1200" b="0" i="0" kern="1200" dirty="0" err="1" smtClean="0">
                <a:solidFill>
                  <a:schemeClr val="tx1"/>
                </a:solidFill>
                <a:effectLst/>
                <a:latin typeface="+mn-lt"/>
                <a:ea typeface="+mn-ea"/>
                <a:cs typeface="+mn-cs"/>
              </a:rPr>
              <a:t>PlanWorks</a:t>
            </a:r>
            <a:r>
              <a:rPr lang="en-US" sz="1200" b="0" i="0" kern="1200" dirty="0" smtClean="0">
                <a:solidFill>
                  <a:schemeClr val="tx1"/>
                </a:solidFill>
                <a:effectLst/>
                <a:latin typeface="+mn-lt"/>
                <a:ea typeface="+mn-ea"/>
                <a:cs typeface="+mn-cs"/>
              </a:rPr>
              <a:t> is a Web resource that supports collaborative decision making in transportation planning and project development. </a:t>
            </a:r>
            <a:r>
              <a:rPr lang="en-US" sz="1200" b="0" i="0" kern="1200" dirty="0" err="1" smtClean="0">
                <a:solidFill>
                  <a:schemeClr val="tx1"/>
                </a:solidFill>
                <a:effectLst/>
                <a:latin typeface="+mn-lt"/>
                <a:ea typeface="+mn-ea"/>
                <a:cs typeface="+mn-cs"/>
              </a:rPr>
              <a:t>PlanWorks</a:t>
            </a:r>
            <a:r>
              <a:rPr lang="en-US" sz="1200" b="0" i="0" kern="1200" dirty="0" smtClean="0">
                <a:solidFill>
                  <a:schemeClr val="tx1"/>
                </a:solidFill>
                <a:effectLst/>
                <a:latin typeface="+mn-lt"/>
                <a:ea typeface="+mn-ea"/>
                <a:cs typeface="+mn-cs"/>
              </a:rPr>
              <a:t> is built around key decision points in long-range planning, programming, corridor planning, and environmental review. </a:t>
            </a:r>
            <a:r>
              <a:rPr lang="en-US" sz="1200" b="0" i="0" kern="1200" dirty="0" err="1" smtClean="0">
                <a:solidFill>
                  <a:schemeClr val="tx1"/>
                </a:solidFill>
                <a:effectLst/>
                <a:latin typeface="+mn-lt"/>
                <a:ea typeface="+mn-ea"/>
                <a:cs typeface="+mn-cs"/>
              </a:rPr>
              <a:t>PlanWorks</a:t>
            </a:r>
            <a:r>
              <a:rPr lang="en-US" sz="1200" b="0" i="0" kern="1200" dirty="0" smtClean="0">
                <a:solidFill>
                  <a:schemeClr val="tx1"/>
                </a:solidFill>
                <a:effectLst/>
                <a:latin typeface="+mn-lt"/>
                <a:ea typeface="+mn-ea"/>
                <a:cs typeface="+mn-cs"/>
              </a:rPr>
              <a:t> suggests when and how to engage cross-disciplinary partners and stakeholder groups. This system can help build consensus throughout these processes.</a:t>
            </a:r>
            <a:endParaRPr lang="en-US" sz="10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19</a:t>
            </a:fld>
            <a:endParaRPr lang="en-US" dirty="0"/>
          </a:p>
        </p:txBody>
      </p:sp>
    </p:spTree>
    <p:extLst>
      <p:ext uri="{BB962C8B-B14F-4D97-AF65-F5344CB8AC3E}">
        <p14:creationId xmlns:p14="http://schemas.microsoft.com/office/powerpoint/2010/main" val="309886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0"/>
              </a:spcBef>
              <a:defRPr/>
            </a:pPr>
            <a:r>
              <a:rPr lang="en-US" sz="900" dirty="0" smtClean="0">
                <a:latin typeface="Arial" pitchFamily="34" charset="0"/>
                <a:cs typeface="Arial" pitchFamily="34" charset="0"/>
              </a:rPr>
              <a:t>We understand that a wide variety of assistance, including training and financial and technical support, is essential to implementing these new products, and this is the impetus behind the IAP.  </a:t>
            </a:r>
            <a:r>
              <a:rPr lang="en-US" sz="900" kern="1200" dirty="0" smtClean="0">
                <a:solidFill>
                  <a:schemeClr val="tx1"/>
                </a:solidFill>
                <a:effectLst/>
                <a:latin typeface="Arial" pitchFamily="34" charset="0"/>
                <a:cs typeface="Arial" pitchFamily="34" charset="0"/>
              </a:rPr>
              <a:t>Implementation assistance is available at three participation levels: proof of concept pilot; lead adopter incentive; and user incentive. All applications require a strong State commitment and a willingness to share experiences with other agencies. </a:t>
            </a:r>
          </a:p>
          <a:p>
            <a:pPr>
              <a:spcBef>
                <a:spcPts val="0"/>
              </a:spcBef>
              <a:defRPr/>
            </a:pPr>
            <a:r>
              <a:rPr lang="en-US" sz="900" b="1" dirty="0" smtClean="0">
                <a:latin typeface="Arial" pitchFamily="34" charset="0"/>
                <a:cs typeface="Arial" pitchFamily="34" charset="0"/>
              </a:rPr>
              <a:t> </a:t>
            </a:r>
            <a:endParaRPr lang="en-US" sz="900" dirty="0" smtClean="0">
              <a:latin typeface="Arial" pitchFamily="34" charset="0"/>
              <a:cs typeface="Arial" pitchFamily="34" charset="0"/>
            </a:endParaRPr>
          </a:p>
          <a:p>
            <a:pPr fontAlgn="base">
              <a:spcBef>
                <a:spcPts val="0"/>
              </a:spcBef>
            </a:pPr>
            <a:r>
              <a:rPr lang="en-US" sz="900" kern="1200" dirty="0" smtClean="0">
                <a:solidFill>
                  <a:schemeClr val="tx1"/>
                </a:solidFill>
                <a:latin typeface="Arial" pitchFamily="34" charset="0"/>
                <a:cs typeface="Arial" pitchFamily="34" charset="0"/>
              </a:rPr>
              <a:t>The assistance types will vary by product depending on the status of product development and next steps needed to make the product market ready. The implementation assistance may be in the form of direct funding back to the recipient or technical assistance provided by FHWA and AASHTO, or it may be a mix of direct funding and assistance.</a:t>
            </a:r>
          </a:p>
          <a:p>
            <a:pPr fontAlgn="base">
              <a:spcBef>
                <a:spcPts val="0"/>
              </a:spcBef>
            </a:pPr>
            <a:r>
              <a:rPr lang="en-US" sz="900" kern="1200" dirty="0" smtClean="0">
                <a:solidFill>
                  <a:schemeClr val="tx1"/>
                </a:solidFill>
                <a:latin typeface="Arial" pitchFamily="34" charset="0"/>
                <a:cs typeface="Arial" pitchFamily="34" charset="0"/>
              </a:rPr>
              <a:t> </a:t>
            </a:r>
          </a:p>
          <a:p>
            <a:pPr lvl="0" fontAlgn="base">
              <a:spcBef>
                <a:spcPts val="0"/>
              </a:spcBef>
              <a:buFont typeface="Arial" pitchFamily="34" charset="0"/>
              <a:buChar char="•"/>
            </a:pPr>
            <a:r>
              <a:rPr lang="en-US" sz="900" kern="1200" dirty="0" smtClean="0">
                <a:solidFill>
                  <a:schemeClr val="tx1"/>
                </a:solidFill>
                <a:latin typeface="Arial" pitchFamily="34" charset="0"/>
                <a:cs typeface="Arial" pitchFamily="34" charset="0"/>
              </a:rPr>
              <a:t> For some products, </a:t>
            </a:r>
            <a:r>
              <a:rPr lang="en-US" sz="900" b="1" kern="1200" dirty="0" smtClean="0">
                <a:solidFill>
                  <a:schemeClr val="tx1"/>
                </a:solidFill>
                <a:latin typeface="Arial" pitchFamily="34" charset="0"/>
                <a:cs typeface="Arial" pitchFamily="34" charset="0"/>
              </a:rPr>
              <a:t>Proof of Concept Pilots </a:t>
            </a:r>
            <a:r>
              <a:rPr lang="en-US" sz="900" kern="1200" dirty="0" smtClean="0">
                <a:solidFill>
                  <a:schemeClr val="tx1"/>
                </a:solidFill>
                <a:latin typeface="Arial" pitchFamily="34" charset="0"/>
                <a:cs typeface="Arial" pitchFamily="34" charset="0"/>
              </a:rPr>
              <a:t>will be offered. These pilots are intended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for those products that may not be ready for full implementation but where we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need to evaluate final readiness or collect a little more information before we begin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widespread implementation. Contractor support may be provided to collect data or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analyze the effectiveness of the product.</a:t>
            </a:r>
          </a:p>
          <a:p>
            <a:pPr fontAlgn="base">
              <a:spcBef>
                <a:spcPts val="0"/>
              </a:spcBef>
            </a:pPr>
            <a:r>
              <a:rPr lang="en-US" sz="900" kern="1200" dirty="0" smtClean="0">
                <a:solidFill>
                  <a:schemeClr val="tx1"/>
                </a:solidFill>
                <a:latin typeface="Arial" pitchFamily="34" charset="0"/>
                <a:cs typeface="Arial" pitchFamily="34" charset="0"/>
              </a:rPr>
              <a:t> </a:t>
            </a:r>
          </a:p>
          <a:p>
            <a:pPr lvl="0" algn="l" rtl="0" eaLnBrk="0" fontAlgn="base" hangingPunct="0">
              <a:spcBef>
                <a:spcPts val="0"/>
              </a:spcBef>
              <a:spcAft>
                <a:spcPct val="0"/>
              </a:spcAft>
              <a:buFont typeface="Arial" pitchFamily="34" charset="0"/>
              <a:buChar char="•"/>
            </a:pPr>
            <a:r>
              <a:rPr lang="en-US" sz="900" kern="1200" dirty="0" smtClean="0">
                <a:solidFill>
                  <a:schemeClr val="tx1"/>
                </a:solidFill>
                <a:latin typeface="Arial" pitchFamily="34" charset="0"/>
                <a:cs typeface="Arial" pitchFamily="34" charset="0"/>
              </a:rPr>
              <a:t> </a:t>
            </a:r>
            <a:r>
              <a:rPr lang="en-US" sz="900" b="1" kern="1200" dirty="0" smtClean="0">
                <a:solidFill>
                  <a:schemeClr val="tx1"/>
                </a:solidFill>
                <a:latin typeface="Arial" pitchFamily="34" charset="0"/>
                <a:cs typeface="Arial" pitchFamily="34" charset="0"/>
              </a:rPr>
              <a:t>Lead Adopter Incentives </a:t>
            </a:r>
            <a:r>
              <a:rPr lang="en-US" sz="900" kern="1200" dirty="0" smtClean="0">
                <a:solidFill>
                  <a:schemeClr val="tx1"/>
                </a:solidFill>
                <a:latin typeface="Arial" pitchFamily="34" charset="0"/>
                <a:cs typeface="Arial" pitchFamily="34" charset="0"/>
              </a:rPr>
              <a:t>will be offered to those States willing to be early adopters to </a:t>
            </a:r>
          </a:p>
          <a:p>
            <a:pPr lvl="0" algn="l" rtl="0" eaLnBrk="0" fontAlgn="base" hangingPunct="0">
              <a:spcBef>
                <a:spcPts val="0"/>
              </a:spcBef>
              <a:spcAft>
                <a:spcPct val="0"/>
              </a:spcAft>
              <a:buFont typeface="Arial" pitchFamily="34" charset="0"/>
              <a:buNone/>
            </a:pPr>
            <a:r>
              <a:rPr lang="en-US" sz="900" kern="1200" dirty="0" smtClean="0">
                <a:solidFill>
                  <a:schemeClr val="tx1"/>
                </a:solidFill>
                <a:latin typeface="Arial" pitchFamily="34" charset="0"/>
                <a:cs typeface="Arial" pitchFamily="34" charset="0"/>
              </a:rPr>
              <a:t> offset implementation costs and help mitigate risks. In exchange for these incentives, </a:t>
            </a:r>
          </a:p>
          <a:p>
            <a:pPr lvl="0" algn="l" rtl="0" eaLnBrk="0" fontAlgn="base" hangingPunct="0">
              <a:spcBef>
                <a:spcPts val="0"/>
              </a:spcBef>
              <a:spcAft>
                <a:spcPct val="0"/>
              </a:spcAft>
              <a:buFont typeface="Arial" pitchFamily="34" charset="0"/>
              <a:buNone/>
            </a:pPr>
            <a:r>
              <a:rPr lang="en-US" sz="900" kern="1200" dirty="0" smtClean="0">
                <a:solidFill>
                  <a:schemeClr val="tx1"/>
                </a:solidFill>
                <a:latin typeface="Arial" pitchFamily="34" charset="0"/>
                <a:cs typeface="Arial" pitchFamily="34" charset="0"/>
              </a:rPr>
              <a:t> recipients will generally be expected to provide something in return. Sometimes that </a:t>
            </a:r>
          </a:p>
          <a:p>
            <a:pPr lvl="0" algn="l" rtl="0" eaLnBrk="0" fontAlgn="base" hangingPunct="0">
              <a:spcBef>
                <a:spcPts val="0"/>
              </a:spcBef>
              <a:spcAft>
                <a:spcPct val="0"/>
              </a:spcAft>
              <a:buFont typeface="Arial" pitchFamily="34" charset="0"/>
              <a:buNone/>
            </a:pPr>
            <a:r>
              <a:rPr lang="en-US" sz="900" kern="1200" dirty="0" smtClean="0">
                <a:solidFill>
                  <a:schemeClr val="tx1"/>
                </a:solidFill>
                <a:latin typeface="Arial" pitchFamily="34" charset="0"/>
                <a:cs typeface="Arial" pitchFamily="34" charset="0"/>
              </a:rPr>
              <a:t> may mean documenting implementation processes or being a peer champion to </a:t>
            </a:r>
          </a:p>
          <a:p>
            <a:pPr lvl="0" algn="l" rtl="0" eaLnBrk="0" fontAlgn="base" hangingPunct="0">
              <a:spcBef>
                <a:spcPts val="0"/>
              </a:spcBef>
              <a:spcAft>
                <a:spcPct val="0"/>
              </a:spcAft>
              <a:buFont typeface="Arial" pitchFamily="34" charset="0"/>
              <a:buNone/>
            </a:pPr>
            <a:r>
              <a:rPr lang="en-US" sz="900" kern="1200" dirty="0" smtClean="0">
                <a:solidFill>
                  <a:schemeClr val="tx1"/>
                </a:solidFill>
                <a:latin typeface="Arial" pitchFamily="34" charset="0"/>
                <a:cs typeface="Arial" pitchFamily="34" charset="0"/>
              </a:rPr>
              <a:t> other States wanting to implement the product. </a:t>
            </a:r>
          </a:p>
          <a:p>
            <a:pPr lvl="0" algn="l" rtl="0" eaLnBrk="0" fontAlgn="base" hangingPunct="0">
              <a:spcBef>
                <a:spcPts val="0"/>
              </a:spcBef>
              <a:spcAft>
                <a:spcPct val="0"/>
              </a:spcAft>
              <a:buFont typeface="Arial" pitchFamily="34" charset="0"/>
              <a:buNone/>
            </a:pPr>
            <a:r>
              <a:rPr lang="en-US" sz="900" kern="1200" dirty="0" smtClean="0">
                <a:solidFill>
                  <a:schemeClr val="tx1"/>
                </a:solidFill>
                <a:latin typeface="Arial" pitchFamily="34" charset="0"/>
                <a:cs typeface="Arial" pitchFamily="34" charset="0"/>
              </a:rPr>
              <a:t> </a:t>
            </a:r>
          </a:p>
          <a:p>
            <a:pPr lvl="0" fontAlgn="base">
              <a:spcBef>
                <a:spcPts val="0"/>
              </a:spcBef>
              <a:buFont typeface="Arial" pitchFamily="34" charset="0"/>
              <a:buChar char="•"/>
            </a:pPr>
            <a:r>
              <a:rPr lang="en-US" sz="900" kern="1200" dirty="0" smtClean="0">
                <a:solidFill>
                  <a:schemeClr val="tx1"/>
                </a:solidFill>
                <a:latin typeface="Arial" pitchFamily="34" charset="0"/>
                <a:cs typeface="Arial" pitchFamily="34" charset="0"/>
              </a:rPr>
              <a:t> Finally, </a:t>
            </a:r>
            <a:r>
              <a:rPr lang="en-US" sz="900" b="1" kern="1200" dirty="0" smtClean="0">
                <a:solidFill>
                  <a:schemeClr val="tx1"/>
                </a:solidFill>
                <a:latin typeface="Arial" pitchFamily="34" charset="0"/>
                <a:cs typeface="Arial" pitchFamily="34" charset="0"/>
              </a:rPr>
              <a:t>User Incentives </a:t>
            </a:r>
            <a:r>
              <a:rPr lang="en-US" sz="900" kern="1200" dirty="0" smtClean="0">
                <a:solidFill>
                  <a:schemeClr val="tx1"/>
                </a:solidFill>
                <a:latin typeface="Arial" pitchFamily="34" charset="0"/>
                <a:cs typeface="Arial" pitchFamily="34" charset="0"/>
              </a:rPr>
              <a:t>will be offered when products are ready for wide-spread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deployment and funding is needed to support implementation activities. Examples of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assistance provided by these incentives include conducting internal assessments,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hosting peer exchanges, building capacity, or offsetting other implementation costs. </a:t>
            </a:r>
          </a:p>
          <a:p>
            <a:pPr lvl="0" fontAlgn="base">
              <a:spcBef>
                <a:spcPts val="0"/>
              </a:spcBef>
              <a:buFont typeface="Arial" pitchFamily="34" charset="0"/>
              <a:buNone/>
            </a:pPr>
            <a:r>
              <a:rPr lang="en-US" sz="900" kern="1200" dirty="0" smtClean="0">
                <a:solidFill>
                  <a:schemeClr val="tx1"/>
                </a:solidFill>
                <a:latin typeface="Arial" pitchFamily="34" charset="0"/>
                <a:cs typeface="Arial" pitchFamily="34" charset="0"/>
              </a:rPr>
              <a:t> </a:t>
            </a:r>
          </a:p>
          <a:p>
            <a:pPr lvl="0" fontAlgn="base">
              <a:spcBef>
                <a:spcPts val="0"/>
              </a:spcBef>
              <a:buFont typeface="Arial" pitchFamily="34" charset="0"/>
              <a:buNone/>
            </a:pPr>
            <a:r>
              <a:rPr lang="en-US" sz="900" b="1" kern="1200" baseline="0" dirty="0" smtClean="0">
                <a:solidFill>
                  <a:schemeClr val="tx1"/>
                </a:solidFill>
                <a:latin typeface="Arial" pitchFamily="34" charset="0"/>
                <a:cs typeface="Arial" pitchFamily="34" charset="0"/>
              </a:rPr>
              <a:t>About 1 month prior to the opening of each IAP Round, webinars that provide technical details and application requirements for each product are held. Sign up for SHRP2 email updates on the GoSHRP2 website to be notified of upcoming webinars.</a:t>
            </a:r>
            <a:endParaRPr lang="en-US" sz="900" b="1" dirty="0" smtClean="0">
              <a:latin typeface="Arial" pitchFamily="34" charset="0"/>
              <a:cs typeface="Arial" pitchFamily="34" charset="0"/>
            </a:endParaRPr>
          </a:p>
          <a:p>
            <a:pPr>
              <a:defRPr/>
            </a:pPr>
            <a:r>
              <a:rPr lang="en-US" sz="900" dirty="0" smtClean="0"/>
              <a:t> </a:t>
            </a:r>
          </a:p>
          <a:p>
            <a:pPr eaLnBrk="1" hangingPunct="1">
              <a:spcBef>
                <a:spcPct val="0"/>
              </a:spcBef>
              <a:defRPr/>
            </a:pPr>
            <a:endParaRPr lang="en-US" sz="900" dirty="0" smtClean="0"/>
          </a:p>
          <a:p>
            <a:pPr defTabSz="921797" eaLnBrk="0" fontAlgn="base" hangingPunct="0">
              <a:spcBef>
                <a:spcPct val="30000"/>
              </a:spcBef>
              <a:spcAft>
                <a:spcPct val="0"/>
              </a:spcAft>
              <a:defRPr/>
            </a:pPr>
            <a:endParaRPr lang="en-US" sz="900" kern="1200" baseline="0" dirty="0" smtClean="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20</a:t>
            </a:fld>
            <a:endParaRPr lang="en-US" dirty="0"/>
          </a:p>
        </p:txBody>
      </p:sp>
    </p:spTree>
    <p:extLst>
      <p:ext uri="{BB962C8B-B14F-4D97-AF65-F5344CB8AC3E}">
        <p14:creationId xmlns:p14="http://schemas.microsoft.com/office/powerpoint/2010/main" val="3728893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fontAlgn="base"/>
            <a:r>
              <a:rPr lang="en-US" sz="1200" kern="1200" dirty="0" smtClean="0">
                <a:solidFill>
                  <a:schemeClr val="tx1"/>
                </a:solidFill>
                <a:latin typeface="Arial" panose="020B0604020202020204" pitchFamily="34" charset="0"/>
                <a:cs typeface="Arial" panose="020B0604020202020204" pitchFamily="34" charset="0"/>
              </a:rPr>
              <a:t>The criteria for participation will vary by product but generally include:</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Geographic diversity of participants and a variety of States</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Demonstration of States to have a culture of innovation or a committed interest in innovation</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Demonstration of interest or efforts to implement new processes</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Commitment to adopting change</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Willingness to share and spread your experience, and </a:t>
            </a:r>
          </a:p>
          <a:p>
            <a:pPr marL="171450" lvl="0" indent="-171450">
              <a:buFont typeface="Arial" panose="020B0604020202020204" pitchFamily="34" charset="0"/>
              <a:buChar char="•"/>
            </a:pPr>
            <a:r>
              <a:rPr lang="en-US" sz="1200" kern="1200" dirty="0" smtClean="0">
                <a:solidFill>
                  <a:schemeClr val="tx1"/>
                </a:solidFill>
                <a:latin typeface="Arial" panose="020B0604020202020204" pitchFamily="34" charset="0"/>
                <a:cs typeface="Arial" panose="020B0604020202020204" pitchFamily="34" charset="0"/>
              </a:rPr>
              <a:t>Commitment to dedicate staff to the implementation of the particular product.</a:t>
            </a:r>
          </a:p>
          <a:p>
            <a:r>
              <a:rPr lang="en-US" sz="1200" kern="1200" dirty="0" smtClean="0">
                <a:solidFill>
                  <a:schemeClr val="tx1"/>
                </a:solidFill>
                <a:latin typeface="+mn-lt"/>
                <a:ea typeface="+mn-ea"/>
                <a:cs typeface="+mn-cs"/>
              </a:rPr>
              <a:t> </a:t>
            </a:r>
          </a:p>
          <a:p>
            <a:pPr>
              <a:defRPr/>
            </a:pPr>
            <a:r>
              <a:rPr lang="en-US" dirty="0" smtClean="0"/>
              <a:t> </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957942E-55F9-45DD-A30F-13D4B8D0D377}" type="slidenum">
              <a:rPr lang="en-US" smtClean="0"/>
              <a:pPr eaLnBrk="1" hangingPunct="1">
                <a:defRPr/>
              </a:pPr>
              <a:t>21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0"/>
              </a:spcBef>
              <a:buFont typeface="Arial" panose="020B0604020202020204" pitchFamily="34" charset="0"/>
              <a:buChar char="•"/>
            </a:pPr>
            <a:r>
              <a:rPr lang="en-US" b="0" baseline="0" dirty="0" smtClean="0">
                <a:effectLst/>
                <a:latin typeface="Arial" panose="020B0604020202020204" pitchFamily="34" charset="0"/>
                <a:cs typeface="Arial" panose="020B0604020202020204" pitchFamily="34" charset="0"/>
              </a:rPr>
              <a:t>SHRP2 delivers </a:t>
            </a:r>
            <a:r>
              <a:rPr lang="en-US" b="0" dirty="0" smtClean="0">
                <a:effectLst/>
                <a:latin typeface="Arial" panose="020B0604020202020204" pitchFamily="34" charset="0"/>
                <a:cs typeface="Arial" panose="020B0604020202020204" pitchFamily="34" charset="0"/>
              </a:rPr>
              <a:t>solutions that help transportation professionals save lives, save money, and save time. More </a:t>
            </a:r>
            <a:r>
              <a:rPr lang="en-US" dirty="0" smtClean="0">
                <a:effectLst/>
                <a:latin typeface="Arial" panose="020B0604020202020204" pitchFamily="34" charset="0"/>
                <a:cs typeface="Arial" panose="020B0604020202020204" pitchFamily="34" charset="0"/>
              </a:rPr>
              <a:t>than 100 research projects have been developed under SHRP2,</a:t>
            </a:r>
            <a:r>
              <a:rPr lang="en-US" baseline="0" dirty="0" smtClean="0">
                <a:effectLst/>
                <a:latin typeface="Arial" panose="020B0604020202020204" pitchFamily="34" charset="0"/>
                <a:cs typeface="Arial" panose="020B0604020202020204" pitchFamily="34" charset="0"/>
              </a:rPr>
              <a:t> </a:t>
            </a:r>
            <a:r>
              <a:rPr lang="en-US" dirty="0" smtClean="0">
                <a:effectLst/>
                <a:latin typeface="Arial" panose="020B0604020202020204" pitchFamily="34" charset="0"/>
                <a:cs typeface="Arial" panose="020B0604020202020204" pitchFamily="34" charset="0"/>
              </a:rPr>
              <a:t>designed to address critical State and local challenges, such as aging infrastructure, congestion, and safety. The results of this research are now available in a series of effective products, we</a:t>
            </a:r>
            <a:r>
              <a:rPr lang="en-US" baseline="0" dirty="0" smtClean="0">
                <a:effectLst/>
                <a:latin typeface="Arial" panose="020B0604020202020204" pitchFamily="34" charset="0"/>
                <a:cs typeface="Arial" panose="020B0604020202020204" pitchFamily="34" charset="0"/>
              </a:rPr>
              <a:t> </a:t>
            </a:r>
            <a:r>
              <a:rPr lang="en-US" dirty="0" smtClean="0">
                <a:effectLst/>
                <a:latin typeface="Arial" panose="020B0604020202020204" pitchFamily="34" charset="0"/>
                <a:cs typeface="Arial" panose="020B0604020202020204" pitchFamily="34" charset="0"/>
              </a:rPr>
              <a:t>call SHRP2 Solutions.</a:t>
            </a:r>
            <a:r>
              <a:rPr lang="en-US" baseline="0" dirty="0" smtClean="0">
                <a:effectLst/>
                <a:latin typeface="Arial" panose="020B0604020202020204" pitchFamily="34" charset="0"/>
                <a:cs typeface="Arial" panose="020B0604020202020204" pitchFamily="34" charset="0"/>
              </a:rPr>
              <a:t> </a:t>
            </a:r>
          </a:p>
          <a:p>
            <a:pPr marL="171450" indent="-171450">
              <a:spcBef>
                <a:spcPts val="0"/>
              </a:spcBef>
              <a:buFont typeface="Arial" panose="020B0604020202020204" pitchFamily="34" charset="0"/>
              <a:buNone/>
            </a:pPr>
            <a:endParaRPr lang="en-US" baseline="0" dirty="0" smtClean="0">
              <a:effectLst/>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kern="1200" dirty="0" smtClean="0">
                <a:solidFill>
                  <a:schemeClr val="tx1"/>
                </a:solidFill>
                <a:latin typeface="Arial" pitchFamily="34" charset="0"/>
                <a:cs typeface="Arial" pitchFamily="34" charset="0"/>
              </a:rPr>
              <a:t>We call the results of SHRP2 research ‘solutions’ because, in many cases, the products are processes, software, testing procedures, and specifications designed to fill knowledge gaps that have prevented existing innovations from being used more widely.</a:t>
            </a:r>
            <a:r>
              <a:rPr lang="en-US" sz="1200" kern="1200" baseline="0" dirty="0" smtClean="0">
                <a:solidFill>
                  <a:schemeClr val="tx1"/>
                </a:solidFill>
                <a:latin typeface="Arial" pitchFamily="34" charset="0"/>
                <a:cs typeface="Arial" pitchFamily="34" charset="0"/>
              </a:rPr>
              <a:t> </a:t>
            </a:r>
          </a:p>
          <a:p>
            <a:pPr marL="171450" indent="-171450">
              <a:spcBef>
                <a:spcPts val="0"/>
              </a:spcBef>
              <a:buFont typeface="Arial" panose="020B0604020202020204" pitchFamily="34" charset="0"/>
              <a:buNone/>
            </a:pPr>
            <a:endParaRPr lang="en-US" baseline="0" dirty="0" smtClean="0">
              <a:effectLst/>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US" b="0" dirty="0" smtClean="0">
                <a:latin typeface="Arial" panose="020B0604020202020204" pitchFamily="34" charset="0"/>
                <a:cs typeface="Arial" panose="020B0604020202020204" pitchFamily="34" charset="0"/>
              </a:rPr>
              <a:t>SHRP2 products are diverse and benefits are far-reaching: t</a:t>
            </a:r>
            <a:r>
              <a:rPr lang="en-US" dirty="0" smtClean="0">
                <a:latin typeface="Arial" panose="020B0604020202020204" pitchFamily="34" charset="0"/>
                <a:cs typeface="Arial" panose="020B0604020202020204" pitchFamily="34" charset="0"/>
              </a:rPr>
              <a:t>he benefits will improve safety for motorists and workers; will enable transportation agencies to improve their infrastructure more quickly; will target resources and enhance existing processes; and provide faster responses to congestion, making the system more reliable for travelers.</a:t>
            </a:r>
          </a:p>
          <a:p>
            <a:endParaRPr lang="en-US" sz="1400"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01E9BFB-2A03-4D0B-8D1D-E43C04C82D82}" type="slidenum">
              <a:rPr lang="en-US" smtClean="0"/>
              <a:pPr eaLnBrk="1" hangingPunct="1">
                <a:defRPr/>
              </a:pPr>
              <a:t>3</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After </a:t>
            </a:r>
            <a:r>
              <a:rPr lang="en-US" smtClean="0">
                <a:latin typeface="Arial" panose="020B0604020202020204" pitchFamily="34" charset="0"/>
                <a:cs typeface="Arial" panose="020B0604020202020204" pitchFamily="34" charset="0"/>
              </a:rPr>
              <a:t>learning about the implementation</a:t>
            </a:r>
            <a:r>
              <a:rPr lang="en-US" baseline="0" smtClean="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of SHRP2 Solutions, you may ask how can you help or get involved with SHRP2. We ask that you assist with “getting the word out” to your colleagues. It doesn’t have to be complicated or involved. It can be as simple as sharing your opinion about a SHRP2 product you think may help a peer, or passing along a product fact sheet.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cs typeface="Arial" panose="020B0604020202020204" pitchFamily="34" charset="0"/>
              </a:rPr>
              <a:t>SHRP2 offers several web resources. The GoSHRP2 website provides comprehensive information on SHRP2’s implementation phase, with guides, training materials, and information on each SHRP2 Solution. The GoSHRP2 website is also where you will go to apply for implementation assistance.</a:t>
            </a:r>
          </a:p>
          <a:p>
            <a:pPr marL="171450" indent="-171450">
              <a:buFont typeface="Arial" panose="020B0604020202020204" pitchFamily="34" charset="0"/>
              <a:buChar char="•"/>
            </a:pPr>
            <a:endParaRPr lang="en-US" sz="1200"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cs typeface="Arial" panose="020B0604020202020204" pitchFamily="34" charset="0"/>
              </a:rPr>
              <a:t>AASHTO’s SHRP2 website continues to provide AASHTO membership with a direct link to the research and implementation sites, in addition to up to the minute news and information pertinent to AASHTO members.</a:t>
            </a:r>
          </a:p>
          <a:p>
            <a:pPr marL="171450" indent="-171450">
              <a:buFont typeface="Arial" panose="020B0604020202020204" pitchFamily="34" charset="0"/>
              <a:buChar char="•"/>
            </a:pPr>
            <a:endParaRPr lang="en-US" sz="1200" kern="120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cs typeface="Arial" panose="020B0604020202020204" pitchFamily="34" charset="0"/>
              </a:rPr>
              <a:t>The TRB </a:t>
            </a:r>
            <a:r>
              <a:rPr lang="en-US" sz="1200" kern="1200" smtClean="0">
                <a:solidFill>
                  <a:schemeClr val="tx1"/>
                </a:solidFill>
                <a:effectLst/>
                <a:latin typeface="Arial" panose="020B0604020202020204" pitchFamily="34" charset="0"/>
                <a:cs typeface="Arial" panose="020B0604020202020204" pitchFamily="34" charset="0"/>
              </a:rPr>
              <a:t>website is a </a:t>
            </a:r>
            <a:r>
              <a:rPr lang="en-US" sz="1200" kern="1200" dirty="0" smtClean="0">
                <a:solidFill>
                  <a:schemeClr val="tx1"/>
                </a:solidFill>
                <a:effectLst/>
                <a:latin typeface="Arial" panose="020B0604020202020204" pitchFamily="34" charset="0"/>
                <a:cs typeface="Arial" panose="020B0604020202020204" pitchFamily="34" charset="0"/>
              </a:rPr>
              <a:t>resource for SHRP2 research information.</a:t>
            </a:r>
          </a:p>
          <a:p>
            <a:pPr marL="171450" indent="-171450">
              <a:buFont typeface="Arial" panose="020B0604020202020204" pitchFamily="34" charset="0"/>
              <a:buChar char="•"/>
            </a:pPr>
            <a:endParaRPr lang="en-US" sz="1200" kern="1200" dirty="0" smtClean="0">
              <a:solidFill>
                <a:schemeClr val="tx1"/>
              </a:solidFill>
              <a:effectLst/>
              <a:latin typeface="Arial" panose="020B0604020202020204" pitchFamily="34" charset="0"/>
              <a:cs typeface="Arial" panose="020B0604020202020204" pitchFamily="34" charset="0"/>
            </a:endParaRPr>
          </a:p>
          <a:p>
            <a:pPr fontAlgn="base"/>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dirty="0" smtClean="0">
                <a:effectLst/>
                <a:latin typeface="Arial" panose="020B0604020202020204" pitchFamily="34" charset="0"/>
                <a:cs typeface="Arial" panose="020B0604020202020204" pitchFamily="34" charset="0"/>
              </a:rPr>
              <a:t>SHRP2 is</a:t>
            </a:r>
            <a:r>
              <a:rPr lang="en-US" sz="1000" baseline="0" dirty="0" smtClean="0">
                <a:effectLst/>
                <a:latin typeface="Arial" panose="020B0604020202020204" pitchFamily="34" charset="0"/>
                <a:cs typeface="Arial" panose="020B0604020202020204" pitchFamily="34" charset="0"/>
              </a:rPr>
              <a:t> now in the implementation phase. </a:t>
            </a:r>
            <a:r>
              <a:rPr lang="en-US" sz="1000" kern="1200" baseline="0" dirty="0" smtClean="0">
                <a:solidFill>
                  <a:schemeClr val="tx1"/>
                </a:solidFill>
                <a:effectLst/>
                <a:latin typeface="Arial" pitchFamily="34" charset="0"/>
                <a:cs typeface="Arial" pitchFamily="34" charset="0"/>
              </a:rPr>
              <a:t>The tested products resulting from SHRP2 research</a:t>
            </a:r>
            <a:r>
              <a:rPr lang="en-US" sz="1000" kern="1200" baseline="0" dirty="0" smtClean="0">
                <a:solidFill>
                  <a:schemeClr val="tx1"/>
                </a:solidFill>
                <a:latin typeface="Arial" pitchFamily="34" charset="0"/>
                <a:cs typeface="Arial" pitchFamily="34" charset="0"/>
              </a:rPr>
              <a:t> fit into existing agency processes and help practitioners</a:t>
            </a:r>
            <a:r>
              <a:rPr lang="en-US" sz="1000" kern="1200" dirty="0" smtClean="0">
                <a:solidFill>
                  <a:schemeClr val="tx1"/>
                </a:solidFill>
                <a:latin typeface="Arial" pitchFamily="34" charset="0"/>
                <a:cs typeface="Arial" pitchFamily="34" charset="0"/>
              </a:rPr>
              <a:t> advance the state of the practice</a:t>
            </a:r>
            <a:r>
              <a:rPr lang="en-US" sz="1000" baseline="0" dirty="0" smtClean="0">
                <a:effectLst/>
                <a:latin typeface="Arial" pitchFamily="34" charset="0"/>
                <a:cs typeface="Arial" pitchFamily="34" charset="0"/>
              </a:rPr>
              <a:t>—b</a:t>
            </a:r>
            <a:r>
              <a:rPr lang="en-US" sz="1000" baseline="0" dirty="0" smtClean="0">
                <a:latin typeface="Arial" pitchFamily="34" charset="0"/>
                <a:cs typeface="Arial" pitchFamily="34" charset="0"/>
              </a:rPr>
              <a:t>y being smarter, using resources more wisely, and engaging key partners in </a:t>
            </a:r>
            <a:r>
              <a:rPr lang="en-US" sz="1000" baseline="0" dirty="0" err="1" smtClean="0">
                <a:latin typeface="Arial" pitchFamily="34" charset="0"/>
                <a:cs typeface="Arial" pitchFamily="34" charset="0"/>
              </a:rPr>
              <a:t>decisionmaking</a:t>
            </a:r>
            <a:r>
              <a:rPr lang="en-US" sz="1000" baseline="0" dirty="0" smtClean="0">
                <a:latin typeface="Arial" pitchFamily="34" charset="0"/>
                <a:cs typeface="Arial" pitchFamily="34" charset="0"/>
              </a:rPr>
              <a:t>.</a:t>
            </a:r>
            <a:endParaRPr lang="en-US" sz="1000" kern="1200" baseline="0" dirty="0" smtClean="0">
              <a:solidFill>
                <a:schemeClr val="tx1"/>
              </a:solidFill>
              <a:latin typeface="Arial" pitchFamily="34" charset="0"/>
              <a:cs typeface="Arial"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1000" baseline="0" dirty="0" smtClean="0">
              <a:latin typeface="Arial" panose="020B0604020202020204" pitchFamily="34" charset="0"/>
              <a:cs typeface="Arial" panose="020B0604020202020204" pitchFamily="34" charset="0"/>
            </a:endParaRPr>
          </a:p>
          <a:p>
            <a:pPr marL="171450" marR="0" indent="-171450" algn="l" defTabSz="913878"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000" dirty="0" smtClean="0">
                <a:latin typeface="Arial" panose="020B0604020202020204" pitchFamily="34" charset="0"/>
                <a:cs typeface="Arial" panose="020B0604020202020204" pitchFamily="34" charset="0"/>
              </a:rPr>
              <a:t>SHRP2 </a:t>
            </a:r>
            <a:r>
              <a:rPr lang="en-US" sz="1000" kern="1200" dirty="0" smtClean="0">
                <a:solidFill>
                  <a:schemeClr val="tx1"/>
                </a:solidFill>
                <a:effectLst/>
                <a:latin typeface="Arial" panose="020B0604020202020204" pitchFamily="34" charset="0"/>
                <a:cs typeface="Arial" panose="020B0604020202020204" pitchFamily="34" charset="0"/>
              </a:rPr>
              <a:t>builds on the success of the first SHRP. Authorized by the U.S. Congress in 1987, the original SHRP was a five-year concentrated effort that rose from the urgent need to address the deterioration of the Nation’s highway infrastructure. The major implementable results of the first SHRP included the SUperior PERforming Asphalt PAVEments</a:t>
            </a:r>
            <a:r>
              <a:rPr lang="en-US" sz="1000" kern="1200" baseline="0" dirty="0" smtClean="0">
                <a:solidFill>
                  <a:schemeClr val="tx1"/>
                </a:solidFill>
                <a:effectLst/>
                <a:latin typeface="Arial" panose="020B0604020202020204" pitchFamily="34" charset="0"/>
                <a:cs typeface="Arial" panose="020B0604020202020204" pitchFamily="34" charset="0"/>
              </a:rPr>
              <a:t> </a:t>
            </a:r>
            <a:r>
              <a:rPr lang="en-US" sz="1000" kern="1200" dirty="0" smtClean="0">
                <a:solidFill>
                  <a:schemeClr val="tx1"/>
                </a:solidFill>
                <a:effectLst/>
                <a:latin typeface="Arial" panose="020B0604020202020204" pitchFamily="34" charset="0"/>
                <a:cs typeface="Arial" panose="020B0604020202020204" pitchFamily="34" charset="0"/>
              </a:rPr>
              <a:t>asphalt system (Superpave), maintenance and repair guidelines incorporated into the Long-Term Pavement Performance program, improved concrete materials for bridges and pavements, chemical control of snow and ice on highways, and innovative measures for work-zone safety. </a:t>
            </a:r>
          </a:p>
          <a:p>
            <a:pPr marL="171450" marR="0" indent="-171450" algn="l" defTabSz="913878"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smtClean="0">
                <a:effectLst/>
                <a:latin typeface="Arial" panose="020B0604020202020204" pitchFamily="34" charset="0"/>
                <a:cs typeface="Arial" panose="020B0604020202020204" pitchFamily="34" charset="0"/>
              </a:rPr>
              <a:t>Then</a:t>
            </a:r>
            <a:r>
              <a:rPr lang="en-US" sz="1000" baseline="0" dirty="0" smtClean="0">
                <a:effectLst/>
                <a:latin typeface="Arial" panose="020B0604020202020204" pitchFamily="34" charset="0"/>
                <a:cs typeface="Arial" panose="020B0604020202020204" pitchFamily="34" charset="0"/>
              </a:rPr>
              <a:t> in 2005,</a:t>
            </a:r>
            <a:r>
              <a:rPr lang="en-US" sz="1000" dirty="0" smtClean="0">
                <a:effectLst/>
                <a:latin typeface="Arial" panose="020B0604020202020204" pitchFamily="34" charset="0"/>
                <a:cs typeface="Arial" panose="020B0604020202020204" pitchFamily="34" charset="0"/>
              </a:rPr>
              <a:t> SHRP2 was authorized u</a:t>
            </a:r>
            <a:r>
              <a:rPr lang="en-US" sz="1000" baseline="0" dirty="0" smtClean="0">
                <a:effectLst/>
                <a:latin typeface="Arial" panose="020B0604020202020204" pitchFamily="34" charset="0"/>
                <a:cs typeface="Arial" panose="020B0604020202020204" pitchFamily="34" charset="0"/>
              </a:rPr>
              <a:t>nder </a:t>
            </a:r>
            <a:r>
              <a:rPr lang="en-US" sz="1000" kern="1200" dirty="0" smtClean="0">
                <a:solidFill>
                  <a:schemeClr val="tx1"/>
                </a:solidFill>
                <a:effectLst/>
                <a:latin typeface="Arial" panose="020B0604020202020204" pitchFamily="34" charset="0"/>
                <a:cs typeface="Arial" panose="020B0604020202020204" pitchFamily="34" charset="0"/>
              </a:rPr>
              <a:t>the Safe, Accountable, Flexible, Efficient Transportation Equity Act: A Legacy for Users or</a:t>
            </a:r>
            <a:r>
              <a:rPr lang="en-US" sz="1000" kern="1200" baseline="0" dirty="0" smtClean="0">
                <a:solidFill>
                  <a:schemeClr val="tx1"/>
                </a:solidFill>
                <a:effectLst/>
                <a:latin typeface="Arial" panose="020B0604020202020204" pitchFamily="34" charset="0"/>
                <a:cs typeface="Arial" panose="020B0604020202020204" pitchFamily="34" charset="0"/>
              </a:rPr>
              <a:t> </a:t>
            </a:r>
            <a:r>
              <a:rPr lang="en-US" sz="1000" baseline="0" dirty="0" smtClean="0">
                <a:effectLst/>
                <a:latin typeface="Arial" panose="020B0604020202020204" pitchFamily="34" charset="0"/>
                <a:cs typeface="Arial" panose="020B0604020202020204" pitchFamily="34" charset="0"/>
              </a:rPr>
              <a:t>S</a:t>
            </a:r>
            <a:r>
              <a:rPr lang="en-US" sz="1000" kern="1200" dirty="0" smtClean="0">
                <a:solidFill>
                  <a:schemeClr val="tx1"/>
                </a:solidFill>
                <a:effectLst/>
                <a:latin typeface="Arial" panose="020B0604020202020204" pitchFamily="34" charset="0"/>
                <a:cs typeface="Arial" panose="020B0604020202020204" pitchFamily="34" charset="0"/>
              </a:rPr>
              <a:t>AFETEA-LU. SHRP2 was authorized</a:t>
            </a:r>
            <a:r>
              <a:rPr lang="en-US" sz="1000" kern="1200" baseline="0" dirty="0" smtClean="0">
                <a:solidFill>
                  <a:schemeClr val="tx1"/>
                </a:solidFill>
                <a:effectLst/>
                <a:latin typeface="Arial" panose="020B0604020202020204" pitchFamily="34" charset="0"/>
                <a:cs typeface="Arial" panose="020B0604020202020204" pitchFamily="34" charset="0"/>
              </a:rPr>
              <a:t> in 2005</a:t>
            </a:r>
            <a:r>
              <a:rPr lang="en-US" sz="1000" kern="1200" dirty="0" smtClean="0">
                <a:solidFill>
                  <a:schemeClr val="tx1"/>
                </a:solidFill>
                <a:effectLst/>
                <a:latin typeface="Arial" panose="020B0604020202020204" pitchFamily="34" charset="0"/>
                <a:cs typeface="Arial" panose="020B0604020202020204" pitchFamily="34" charset="0"/>
              </a:rPr>
              <a:t> through Federal Fiscal Year 2009. Continuing resolutions extended the lifespan of the program through March 2015. The passage of the two-year transportation authorization, Moving Ahead for Progress in the 21</a:t>
            </a:r>
            <a:r>
              <a:rPr lang="en-US" sz="1000" kern="1200" baseline="30000" dirty="0" smtClean="0">
                <a:solidFill>
                  <a:schemeClr val="tx1"/>
                </a:solidFill>
                <a:effectLst/>
                <a:latin typeface="Arial" panose="020B0604020202020204" pitchFamily="34" charset="0"/>
                <a:cs typeface="Arial" panose="020B0604020202020204" pitchFamily="34" charset="0"/>
              </a:rPr>
              <a:t>st</a:t>
            </a:r>
            <a:r>
              <a:rPr lang="en-US" sz="1000" kern="1200" dirty="0" smtClean="0">
                <a:solidFill>
                  <a:schemeClr val="tx1"/>
                </a:solidFill>
                <a:effectLst/>
                <a:latin typeface="Arial" panose="020B0604020202020204" pitchFamily="34" charset="0"/>
                <a:cs typeface="Arial" panose="020B0604020202020204" pitchFamily="34" charset="0"/>
              </a:rPr>
              <a:t> Century Act</a:t>
            </a:r>
            <a:r>
              <a:rPr lang="en-US" sz="1000" kern="1200" baseline="0" dirty="0" smtClean="0">
                <a:solidFill>
                  <a:schemeClr val="tx1"/>
                </a:solidFill>
                <a:effectLst/>
                <a:latin typeface="Arial" panose="020B0604020202020204" pitchFamily="34" charset="0"/>
                <a:cs typeface="Arial" panose="020B0604020202020204" pitchFamily="34" charset="0"/>
              </a:rPr>
              <a:t> </a:t>
            </a:r>
            <a:r>
              <a:rPr lang="en-US" sz="1000" kern="1200" dirty="0" smtClean="0">
                <a:solidFill>
                  <a:schemeClr val="tx1"/>
                </a:solidFill>
                <a:effectLst/>
                <a:latin typeface="Arial" panose="020B0604020202020204" pitchFamily="34" charset="0"/>
                <a:cs typeface="Arial" panose="020B0604020202020204" pitchFamily="34" charset="0"/>
              </a:rPr>
              <a:t>(MAP-21), provided additional funding. MAP-21 includes a provision to fund SHRP2 implementation from a percentage of State Planning and Research funds.</a:t>
            </a:r>
          </a:p>
          <a:p>
            <a:pPr marL="171450" indent="-171450">
              <a:buFont typeface="Arial" panose="020B0604020202020204" pitchFamily="34" charset="0"/>
              <a:buChar char="•"/>
            </a:pPr>
            <a:endParaRPr lang="en-US" sz="1000" kern="1200" dirty="0" smtClean="0">
              <a:solidFill>
                <a:schemeClr val="tx1"/>
              </a:solidFill>
              <a:effectLst/>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dirty="0" smtClean="0">
                <a:effectLst/>
                <a:latin typeface="Arial" panose="020B0604020202020204" pitchFamily="34" charset="0"/>
                <a:cs typeface="Arial" panose="020B0604020202020204" pitchFamily="34" charset="0"/>
              </a:rPr>
              <a:t>Through 2015, SHRP2 will continue to</a:t>
            </a:r>
            <a:r>
              <a:rPr lang="en-US" sz="1000" baseline="0" dirty="0" smtClean="0">
                <a:effectLst/>
                <a:latin typeface="Arial" panose="020B0604020202020204" pitchFamily="34" charset="0"/>
                <a:cs typeface="Arial" panose="020B0604020202020204" pitchFamily="34" charset="0"/>
              </a:rPr>
              <a:t> rollout </a:t>
            </a:r>
            <a:r>
              <a:rPr lang="en-US" sz="1000" dirty="0" smtClean="0">
                <a:effectLst/>
                <a:latin typeface="Arial" panose="020B0604020202020204" pitchFamily="34" charset="0"/>
                <a:cs typeface="Arial" panose="020B0604020202020204" pitchFamily="34" charset="0"/>
              </a:rPr>
              <a:t>proven innovations as research and pilot projects are completed. By implementing SHRP2 Solutions, the transportation community will strengthen the highway system more efficiently to serve the Nation through the 21st century.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000" dirty="0" smtClean="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241D56-E45B-4EAD-B8AD-BAD352FD2110}"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3878" rtl="0" eaLnBrk="0" fontAlgn="base" latinLnBrk="0" hangingPunct="0">
              <a:lnSpc>
                <a:spcPct val="100000"/>
              </a:lnSpc>
              <a:spcBef>
                <a:spcPct val="0"/>
              </a:spcBef>
              <a:spcAft>
                <a:spcPct val="0"/>
              </a:spcAft>
              <a:buClrTx/>
              <a:buSzTx/>
              <a:buFontTx/>
              <a:buNone/>
              <a:tabLst/>
              <a:defRPr/>
            </a:pPr>
            <a:r>
              <a:rPr lang="en-US" sz="1200" baseline="0"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hese </a:t>
            </a:r>
            <a:r>
              <a:rPr lang="en-US" baseline="0" dirty="0" smtClean="0">
                <a:latin typeface="Arial" panose="020B0604020202020204" pitchFamily="34" charset="0"/>
                <a:cs typeface="Arial" panose="020B0604020202020204" pitchFamily="34" charset="0"/>
              </a:rPr>
              <a:t>transportation solutions</a:t>
            </a:r>
            <a:r>
              <a:rPr lang="en-US" dirty="0" smtClean="0">
                <a:latin typeface="Arial" panose="020B0604020202020204" pitchFamily="34" charset="0"/>
                <a:cs typeface="Arial" panose="020B0604020202020204" pitchFamily="34" charset="0"/>
              </a:rPr>
              <a:t> result</a:t>
            </a:r>
            <a:r>
              <a:rPr lang="en-US" baseline="0" dirty="0" smtClean="0">
                <a:latin typeface="Arial" panose="020B0604020202020204" pitchFamily="34" charset="0"/>
                <a:cs typeface="Arial" panose="020B0604020202020204" pitchFamily="34" charset="0"/>
              </a:rPr>
              <a:t> from the national partnership of FHWA, AASHTO, and TRB. These key transportation organizations have worked collaboratively since the inception of SHRP2. </a:t>
            </a:r>
            <a:r>
              <a:rPr lang="en-US" sz="1200" kern="1200" dirty="0" smtClean="0">
                <a:solidFill>
                  <a:schemeClr val="tx1"/>
                </a:solidFill>
                <a:effectLst/>
                <a:latin typeface="Arial" panose="020B0604020202020204" pitchFamily="34" charset="0"/>
                <a:cs typeface="Arial" panose="020B0604020202020204" pitchFamily="34" charset="0"/>
              </a:rPr>
              <a:t>TRB has</a:t>
            </a:r>
            <a:r>
              <a:rPr lang="en-US" sz="1200" kern="1200" baseline="0" dirty="0" smtClean="0">
                <a:solidFill>
                  <a:schemeClr val="tx1"/>
                </a:solidFill>
                <a:effectLst/>
                <a:latin typeface="Arial" panose="020B0604020202020204" pitchFamily="34" charset="0"/>
                <a:cs typeface="Arial" panose="020B0604020202020204" pitchFamily="34" charset="0"/>
              </a:rPr>
              <a:t> been</a:t>
            </a:r>
            <a:r>
              <a:rPr lang="en-US" sz="1200" kern="1200" dirty="0" smtClean="0">
                <a:solidFill>
                  <a:schemeClr val="tx1"/>
                </a:solidFill>
                <a:effectLst/>
                <a:latin typeface="Arial" panose="020B0604020202020204" pitchFamily="34" charset="0"/>
                <a:cs typeface="Arial" panose="020B0604020202020204" pitchFamily="34" charset="0"/>
              </a:rPr>
              <a:t> responsible for the management of the research efforts. As</a:t>
            </a:r>
            <a:r>
              <a:rPr lang="en-US" sz="1200" kern="1200" baseline="0" dirty="0" smtClean="0">
                <a:solidFill>
                  <a:schemeClr val="tx1"/>
                </a:solidFill>
                <a:effectLst/>
                <a:latin typeface="Arial" panose="020B0604020202020204" pitchFamily="34" charset="0"/>
                <a:cs typeface="Arial" panose="020B0604020202020204" pitchFamily="34" charset="0"/>
              </a:rPr>
              <a:t> the research is completed</a:t>
            </a:r>
            <a:r>
              <a:rPr lang="en-US" sz="1200" kern="1200" dirty="0" smtClean="0">
                <a:solidFill>
                  <a:schemeClr val="tx1"/>
                </a:solidFill>
                <a:effectLst/>
                <a:latin typeface="Arial" panose="020B0604020202020204" pitchFamily="34" charset="0"/>
                <a:cs typeface="Arial" panose="020B0604020202020204" pitchFamily="34" charset="0"/>
              </a:rPr>
              <a:t>, FHWA takes</a:t>
            </a:r>
            <a:r>
              <a:rPr lang="en-US" sz="1200" kern="1200" baseline="0" dirty="0" smtClean="0">
                <a:solidFill>
                  <a:schemeClr val="tx1"/>
                </a:solidFill>
                <a:effectLst/>
                <a:latin typeface="Arial" panose="020B0604020202020204" pitchFamily="34" charset="0"/>
                <a:cs typeface="Arial" panose="020B0604020202020204" pitchFamily="34" charset="0"/>
              </a:rPr>
              <a:t> on </a:t>
            </a:r>
            <a:r>
              <a:rPr lang="en-US" sz="1200" kern="1200" dirty="0" smtClean="0">
                <a:solidFill>
                  <a:schemeClr val="tx1"/>
                </a:solidFill>
                <a:effectLst/>
                <a:latin typeface="Arial" panose="020B0604020202020204" pitchFamily="34" charset="0"/>
                <a:cs typeface="Arial" panose="020B0604020202020204" pitchFamily="34" charset="0"/>
              </a:rPr>
              <a:t>the lead responsibility for implementing SHRP2 in collaboration with AASHTO and TRB. </a:t>
            </a:r>
            <a:endParaRPr lang="en-US" dirty="0" smtClean="0">
              <a:latin typeface="Arial" panose="020B0604020202020204" pitchFamily="34" charset="0"/>
              <a:cs typeface="Arial" panose="020B0604020202020204" pitchFamily="34" charset="0"/>
            </a:endParaRPr>
          </a:p>
          <a:p>
            <a:pPr marL="0" marR="0" indent="0" algn="l" defTabSz="913878" rtl="0" eaLnBrk="0" fontAlgn="base" latinLnBrk="0" hangingPunct="0">
              <a:lnSpc>
                <a:spcPct val="100000"/>
              </a:lnSpc>
              <a:spcBef>
                <a:spcPct val="0"/>
              </a:spcBef>
              <a:spcAft>
                <a:spcPct val="0"/>
              </a:spcAft>
              <a:buClrTx/>
              <a:buSzTx/>
              <a:buFontTx/>
              <a:buNone/>
              <a:tabLst/>
              <a:defRPr/>
            </a:pPr>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3E1D76-E982-41C3-A65F-3B62C19777F6}" type="slidenum">
              <a:rPr lang="en-US"/>
              <a:pPr fontAlgn="base">
                <a:spcBef>
                  <a:spcPct val="0"/>
                </a:spcBef>
                <a:spcAft>
                  <a:spcPct val="0"/>
                </a:spcAft>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indent="0" algn="l" defTabSz="920750" rtl="0" eaLnBrk="1" fontAlgn="base" latinLnBrk="0" hangingPunct="1">
              <a:lnSpc>
                <a:spcPct val="100000"/>
              </a:lnSpc>
              <a:spcBef>
                <a:spcPts val="0"/>
              </a:spcBef>
              <a:spcAft>
                <a:spcPts val="0"/>
              </a:spcAft>
              <a:buClrTx/>
              <a:buSzTx/>
              <a:buFontTx/>
              <a:buNone/>
              <a:tabLst/>
              <a:defRPr/>
            </a:pPr>
            <a:r>
              <a:rPr lang="en-US" dirty="0" smtClean="0">
                <a:effectLst/>
                <a:latin typeface="Arial" panose="020B0604020202020204" pitchFamily="34" charset="0"/>
                <a:cs typeface="Arial" panose="020B0604020202020204" pitchFamily="34" charset="0"/>
              </a:rPr>
              <a:t>To date, more than 700 volunteers have contributed to SHRP2, and each one of the more than 100 research projects evolved from a pressing need identified by State and local transportation professionals. Products resulting from the research address four major focus</a:t>
            </a:r>
            <a:r>
              <a:rPr lang="en-US" baseline="0" dirty="0" smtClean="0">
                <a:effectLst/>
                <a:latin typeface="Arial" panose="020B0604020202020204" pitchFamily="34" charset="0"/>
                <a:cs typeface="Arial" panose="020B0604020202020204" pitchFamily="34" charset="0"/>
              </a:rPr>
              <a:t> areas:</a:t>
            </a:r>
            <a:endParaRPr lang="en-US" dirty="0" smtClean="0">
              <a:latin typeface="Arial" panose="020B0604020202020204" pitchFamily="34" charset="0"/>
              <a:cs typeface="Arial" panose="020B0604020202020204" pitchFamily="34" charset="0"/>
            </a:endParaRPr>
          </a:p>
          <a:p>
            <a:pPr defTabSz="921090" eaLnBrk="1" fontAlgn="auto" hangingPunct="1">
              <a:spcBef>
                <a:spcPts val="0"/>
              </a:spcBef>
              <a:spcAft>
                <a:spcPts val="0"/>
              </a:spcAft>
              <a:defRPr/>
            </a:pPr>
            <a:endParaRPr lang="en-US" baseline="0" dirty="0" smtClean="0">
              <a:latin typeface="Arial" pitchFamily="34" charset="0"/>
              <a:cs typeface="Arial" pitchFamily="34" charset="0"/>
            </a:endParaRP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b="1" dirty="0" smtClean="0">
                <a:latin typeface="Arial" pitchFamily="34" charset="0"/>
                <a:cs typeface="Arial" pitchFamily="34" charset="0"/>
              </a:rPr>
              <a:t>Safety</a:t>
            </a:r>
            <a:r>
              <a:rPr lang="en-US" dirty="0" smtClean="0">
                <a:latin typeface="Arial" pitchFamily="34" charset="0"/>
                <a:cs typeface="Arial" pitchFamily="34" charset="0"/>
              </a:rPr>
              <a:t> is conducting the largest ever in-vehicle study of driver behavior to better understand the interaction among various factors involved in highway crashes—driver, vehicle, and infrastructure—so that better safety countermeasures can be developed and applied to save lives.</a:t>
            </a:r>
          </a:p>
          <a:p>
            <a:pPr marL="285750" lvl="0" indent="-285750">
              <a:spcBef>
                <a:spcPts val="0"/>
              </a:spcBef>
              <a:spcAft>
                <a:spcPts val="0"/>
              </a:spcAft>
              <a:buFont typeface="Arial" panose="020B0604020202020204" pitchFamily="34" charset="0"/>
              <a:buChar char="•"/>
            </a:pPr>
            <a:endParaRPr lang="en-US" b="1" dirty="0" smtClean="0">
              <a:latin typeface="Arial" pitchFamily="34" charset="0"/>
              <a:cs typeface="Arial" pitchFamily="34" charset="0"/>
            </a:endParaRPr>
          </a:p>
          <a:p>
            <a:pPr marL="285750" lvl="0" indent="-285750">
              <a:spcBef>
                <a:spcPts val="0"/>
              </a:spcBef>
              <a:spcAft>
                <a:spcPts val="0"/>
              </a:spcAft>
              <a:buFont typeface="Arial" panose="020B0604020202020204" pitchFamily="34" charset="0"/>
              <a:buChar char="•"/>
            </a:pPr>
            <a:r>
              <a:rPr lang="en-US" b="1" dirty="0" smtClean="0">
                <a:latin typeface="Arial" pitchFamily="34" charset="0"/>
                <a:cs typeface="Arial" pitchFamily="34" charset="0"/>
              </a:rPr>
              <a:t>Renewal</a:t>
            </a:r>
            <a:r>
              <a:rPr lang="en-US" dirty="0" smtClean="0">
                <a:latin typeface="Arial" pitchFamily="34" charset="0"/>
                <a:cs typeface="Arial" pitchFamily="34" charset="0"/>
              </a:rPr>
              <a:t> is developing technologies and institutional solutions to support more rapid and systematic rehabilitation of highway infrastructure in a way that presents minimal disruption to users, and results in longer-lasting facilities. </a:t>
            </a:r>
          </a:p>
          <a:p>
            <a:pPr lvl="0">
              <a:spcBef>
                <a:spcPts val="0"/>
              </a:spcBef>
              <a:spcAft>
                <a:spcPts val="0"/>
              </a:spcAft>
            </a:pPr>
            <a:r>
              <a:rPr lang="en-US" dirty="0" smtClean="0">
                <a:latin typeface="Arial" pitchFamily="34" charset="0"/>
                <a:cs typeface="Arial" pitchFamily="34" charset="0"/>
              </a:rPr>
              <a:t> </a:t>
            </a:r>
          </a:p>
          <a:p>
            <a:pPr marL="285750" lvl="0" indent="-285750">
              <a:spcBef>
                <a:spcPts val="0"/>
              </a:spcBef>
              <a:spcAft>
                <a:spcPts val="0"/>
              </a:spcAft>
              <a:buFont typeface="Arial" panose="020B0604020202020204" pitchFamily="34" charset="0"/>
              <a:buChar char="•"/>
            </a:pPr>
            <a:r>
              <a:rPr lang="en-US" b="1" dirty="0" smtClean="0">
                <a:latin typeface="Arial" pitchFamily="34" charset="0"/>
                <a:cs typeface="Arial" pitchFamily="34" charset="0"/>
              </a:rPr>
              <a:t>Reliability</a:t>
            </a:r>
            <a:r>
              <a:rPr lang="en-US" dirty="0" smtClean="0">
                <a:latin typeface="Arial" pitchFamily="34" charset="0"/>
                <a:cs typeface="Arial" pitchFamily="34" charset="0"/>
              </a:rPr>
              <a:t> is developing analytical techniques, design procedures, and institutional approaches to address events—such as crashes, work zones, special events, and inclement weather—that result in unpredictable congestion and make travel times unreliable.</a:t>
            </a:r>
          </a:p>
          <a:p>
            <a:pPr marL="285750" indent="-285750">
              <a:spcBef>
                <a:spcPts val="0"/>
              </a:spcBef>
              <a:spcAft>
                <a:spcPts val="0"/>
              </a:spcAft>
              <a:buFont typeface="Arial" panose="020B0604020202020204" pitchFamily="34" charset="0"/>
              <a:buChar char="•"/>
            </a:pPr>
            <a:endParaRPr lang="en-US" dirty="0" smtClean="0">
              <a:latin typeface="Arial" pitchFamily="34" charset="0"/>
              <a:cs typeface="Arial" pitchFamily="34" charset="0"/>
            </a:endParaRPr>
          </a:p>
          <a:p>
            <a:pPr marL="285750" lvl="0" indent="-285750">
              <a:spcBef>
                <a:spcPts val="0"/>
              </a:spcBef>
              <a:spcAft>
                <a:spcPts val="0"/>
              </a:spcAft>
              <a:buFont typeface="Arial" panose="020B0604020202020204" pitchFamily="34" charset="0"/>
              <a:buChar char="•"/>
            </a:pPr>
            <a:r>
              <a:rPr lang="en-US" b="1" dirty="0" smtClean="0">
                <a:latin typeface="Arial" pitchFamily="34" charset="0"/>
                <a:cs typeface="Arial" pitchFamily="34" charset="0"/>
              </a:rPr>
              <a:t>Capacity</a:t>
            </a:r>
            <a:r>
              <a:rPr lang="en-US" dirty="0" smtClean="0">
                <a:latin typeface="Arial" pitchFamily="34" charset="0"/>
                <a:cs typeface="Arial" pitchFamily="34" charset="0"/>
              </a:rPr>
              <a:t> research is developing tools that will integrate environmental, economic, and community requirements into the planning</a:t>
            </a:r>
            <a:r>
              <a:rPr lang="en-US" baseline="0" dirty="0" smtClean="0">
                <a:latin typeface="Arial" pitchFamily="34" charset="0"/>
                <a:cs typeface="Arial" pitchFamily="34" charset="0"/>
              </a:rPr>
              <a:t> </a:t>
            </a:r>
            <a:r>
              <a:rPr lang="en-US" dirty="0" smtClean="0">
                <a:latin typeface="Arial" pitchFamily="34" charset="0"/>
                <a:cs typeface="Arial" pitchFamily="34" charset="0"/>
              </a:rPr>
              <a:t>and design of new highway capacity to streamline project delivery through</a:t>
            </a:r>
            <a:r>
              <a:rPr lang="en-US" baseline="0" dirty="0" smtClean="0">
                <a:latin typeface="Arial" pitchFamily="34" charset="0"/>
                <a:cs typeface="Arial" pitchFamily="34" charset="0"/>
              </a:rPr>
              <a:t> earlier and more cooperative decisionmaking.</a:t>
            </a:r>
            <a:r>
              <a:rPr lang="en-US" dirty="0" smtClean="0">
                <a:latin typeface="Arial" pitchFamily="34" charset="0"/>
                <a:cs typeface="Arial" pitchFamily="34" charset="0"/>
              </a:rPr>
              <a:t> </a:t>
            </a:r>
          </a:p>
          <a:p>
            <a:pPr defTabSz="920750" eaLnBrk="1" hangingPunct="1">
              <a:spcBef>
                <a:spcPct val="0"/>
              </a:spcBef>
            </a:pPr>
            <a:endParaRPr lang="en-US" dirty="0" smtClean="0">
              <a:latin typeface="Arial" pitchFamily="34" charset="0"/>
              <a:cs typeface="Arial" pitchFamily="34" charset="0"/>
            </a:endParaRPr>
          </a:p>
          <a:p>
            <a:pPr fontAlgn="base"/>
            <a:endParaRPr lang="en-US" baseline="0" dirty="0" smtClean="0">
              <a:latin typeface="Arial" pitchFamily="34" charset="0"/>
              <a:cs typeface="Arial" pitchFamily="34" charset="0"/>
            </a:endParaRPr>
          </a:p>
          <a:p>
            <a:pPr defTabSz="921090" eaLnBrk="1" fontAlgn="auto" hangingPunct="1">
              <a:spcBef>
                <a:spcPts val="0"/>
              </a:spcBef>
              <a:spcAft>
                <a:spcPts val="0"/>
              </a:spcAft>
              <a:defRPr/>
            </a:pPr>
            <a:endParaRPr lang="en-US" sz="1500" dirty="0" smtClean="0">
              <a:latin typeface="+mj-lt"/>
            </a:endParaRPr>
          </a:p>
          <a:p>
            <a:pPr marL="0" marR="0" indent="0" algn="l" defTabSz="920750" rtl="0" eaLnBrk="1" fontAlgn="base" latinLnBrk="0" hangingPunct="1">
              <a:lnSpc>
                <a:spcPct val="100000"/>
              </a:lnSpc>
              <a:spcBef>
                <a:spcPct val="0"/>
              </a:spcBef>
              <a:spcAft>
                <a:spcPct val="0"/>
              </a:spcAft>
              <a:buClrTx/>
              <a:buSzTx/>
              <a:buFontTx/>
              <a:buNone/>
              <a:tabLst/>
              <a:defRPr/>
            </a:pPr>
            <a:endParaRPr lang="en-US" sz="1500" dirty="0" smtClean="0">
              <a:effectLst/>
              <a:latin typeface="+mj-lt"/>
            </a:endParaRP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762E08A-93A4-49D3-9198-4FC92C17B720}" type="slidenum">
              <a:rPr lang="en-US" smtClean="0"/>
              <a:pPr eaLnBrk="1" hangingPunct="1">
                <a:defRPr/>
              </a:pPr>
              <a:t>6</a:t>
            </a:fld>
            <a:endParaRPr lang="en-US" dirty="0" smtClean="0"/>
          </a:p>
        </p:txBody>
      </p:sp>
    </p:spTree>
    <p:extLst>
      <p:ext uri="{BB962C8B-B14F-4D97-AF65-F5344CB8AC3E}">
        <p14:creationId xmlns:p14="http://schemas.microsoft.com/office/powerpoint/2010/main" val="58309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As implementation progresses, State DOTs and other stakeholders will continue to adopt SHRP2 Solutions. Implemen</a:t>
            </a:r>
            <a:r>
              <a:rPr lang="en-US" dirty="0" smtClean="0">
                <a:latin typeface="Arial" panose="020B0604020202020204" pitchFamily="34" charset="0"/>
                <a:cs typeface="Arial" panose="020B0604020202020204" pitchFamily="34" charset="0"/>
              </a:rPr>
              <a:t>tation</a:t>
            </a:r>
            <a:r>
              <a:rPr lang="en-US" baseline="0" dirty="0" smtClean="0">
                <a:latin typeface="Arial" panose="020B0604020202020204" pitchFamily="34" charset="0"/>
                <a:cs typeface="Arial" panose="020B0604020202020204" pitchFamily="34" charset="0"/>
              </a:rPr>
              <a:t> can be defined as the routine use of a product. </a:t>
            </a:r>
            <a:r>
              <a:rPr lang="en-US" sz="1200" kern="1200" dirty="0" smtClean="0">
                <a:solidFill>
                  <a:schemeClr val="tx1"/>
                </a:solidFill>
                <a:effectLst/>
                <a:latin typeface="Arial" panose="020B0604020202020204" pitchFamily="34" charset="0"/>
                <a:cs typeface="Arial" panose="020B0604020202020204" pitchFamily="34" charset="0"/>
              </a:rPr>
              <a:t>FHWA and AASHTO have actively worked together to</a:t>
            </a:r>
            <a:r>
              <a:rPr lang="en-US" sz="1200" kern="1200" baseline="0" dirty="0" smtClean="0">
                <a:solidFill>
                  <a:schemeClr val="tx1"/>
                </a:solidFill>
                <a:effectLst/>
                <a:latin typeface="Arial" panose="020B0604020202020204" pitchFamily="34" charset="0"/>
                <a:cs typeface="Arial" panose="020B0604020202020204" pitchFamily="34" charset="0"/>
              </a:rPr>
              <a:t> identify priority products. The objective is to </a:t>
            </a:r>
            <a:r>
              <a:rPr lang="en-US" sz="1200" kern="1200" dirty="0" smtClean="0">
                <a:solidFill>
                  <a:schemeClr val="tx1"/>
                </a:solidFill>
                <a:effectLst/>
                <a:latin typeface="Arial" panose="020B0604020202020204" pitchFamily="34" charset="0"/>
                <a:cs typeface="Arial" panose="020B0604020202020204" pitchFamily="34" charset="0"/>
              </a:rPr>
              <a:t>deploy the initial products that become</a:t>
            </a:r>
            <a:r>
              <a:rPr lang="en-US" sz="1200" kern="1200" baseline="0" dirty="0" smtClean="0">
                <a:solidFill>
                  <a:schemeClr val="tx1"/>
                </a:solidFill>
                <a:effectLst/>
                <a:latin typeface="Arial" panose="020B0604020202020204" pitchFamily="34" charset="0"/>
                <a:cs typeface="Arial" panose="020B0604020202020204" pitchFamily="34" charset="0"/>
              </a:rPr>
              <a:t> </a:t>
            </a:r>
            <a:r>
              <a:rPr lang="en-US" sz="1200" kern="1200" dirty="0" smtClean="0">
                <a:solidFill>
                  <a:schemeClr val="tx1"/>
                </a:solidFill>
                <a:effectLst/>
                <a:latin typeface="Arial" panose="020B0604020202020204" pitchFamily="34" charset="0"/>
                <a:cs typeface="Arial" panose="020B0604020202020204" pitchFamily="34" charset="0"/>
              </a:rPr>
              <a:t>available and are of high interest.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cs typeface="Arial" panose="020B0604020202020204" pitchFamily="34" charset="0"/>
              </a:rPr>
              <a:t>While State</a:t>
            </a:r>
            <a:r>
              <a:rPr lang="en-US" sz="1200" kern="1200" baseline="0" dirty="0" smtClean="0">
                <a:solidFill>
                  <a:schemeClr val="tx1"/>
                </a:solidFill>
                <a:effectLst/>
                <a:latin typeface="Arial" panose="020B0604020202020204" pitchFamily="34" charset="0"/>
                <a:cs typeface="Arial" panose="020B0604020202020204" pitchFamily="34" charset="0"/>
              </a:rPr>
              <a:t> </a:t>
            </a:r>
            <a:r>
              <a:rPr lang="en-US" sz="1200" kern="1200" dirty="0" smtClean="0">
                <a:solidFill>
                  <a:schemeClr val="tx1"/>
                </a:solidFill>
                <a:effectLst/>
                <a:latin typeface="Arial" panose="020B0604020202020204" pitchFamily="34" charset="0"/>
                <a:cs typeface="Arial" panose="020B0604020202020204" pitchFamily="34" charset="0"/>
              </a:rPr>
              <a:t>DOTs are the primary recipients and users of the SHRP2 products, many other stakeholders including local highway agencies, metropolitan planning organizations (MPOs), FHWA Federal Lands offices, and resource agencies, among others, may also use or benefit from SHRP2 innovations.</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881063">
              <a:buFont typeface="Arial" panose="020B0604020202020204" pitchFamily="34" charset="0"/>
              <a:buChar char="•"/>
            </a:pPr>
            <a:r>
              <a:rPr lang="en-US" dirty="0" smtClean="0">
                <a:latin typeface="Arial" panose="020B0604020202020204" pitchFamily="34" charset="0"/>
                <a:cs typeface="Arial" panose="020B0604020202020204" pitchFamily="34" charset="0"/>
              </a:rPr>
              <a:t>State DOTs have agreed to provide additional funding to support SHRP2 implementation through MAP-21. Therefore, through SAFETEA-LU and MAP-21, a total of approximately $169M will be dedicated to implementation efforts. </a:t>
            </a:r>
          </a:p>
          <a:p>
            <a:pPr marL="171450" indent="-171450" defTabSz="881063">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1450" indent="-171450" defTabSz="881063" eaLnBrk="1" hangingPunct="1">
              <a:spcBef>
                <a:spcPct val="0"/>
              </a:spcBef>
              <a:buFont typeface="Arial" panose="020B0604020202020204" pitchFamily="34" charset="0"/>
              <a:buChar char="•"/>
            </a:pPr>
            <a:r>
              <a:rPr lang="en-US" sz="1200" dirty="0" smtClean="0">
                <a:latin typeface="Arial" panose="020B0604020202020204" pitchFamily="34" charset="0"/>
                <a:cs typeface="Arial" panose="020B0604020202020204" pitchFamily="34" charset="0"/>
              </a:rPr>
              <a:t>FHWA and the AASHTO membership have jointly prioritized approximately 64 products to be implemented. These products are being introduced through training, technical assistance, peer workshops, and other programs. </a:t>
            </a:r>
          </a:p>
          <a:p>
            <a:pPr marL="171450" indent="-171450" defTabSz="881063" eaLnBrk="1" hangingPunct="1">
              <a:spcBef>
                <a:spcPct val="0"/>
              </a:spcBef>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defTabSz="881063" eaLnBrk="1" hangingPunct="1">
              <a:spcBef>
                <a:spcPct val="0"/>
              </a:spcBef>
              <a:buFont typeface="Arial" panose="020B0604020202020204" pitchFamily="34" charset="0"/>
              <a:buChar char="•"/>
            </a:pPr>
            <a:r>
              <a:rPr lang="en-US" sz="1200" dirty="0" smtClean="0">
                <a:latin typeface="Arial" panose="020B0604020202020204" pitchFamily="34" charset="0"/>
                <a:cs typeface="Arial" panose="020B0604020202020204" pitchFamily="34" charset="0"/>
              </a:rPr>
              <a:t>SHRP2</a:t>
            </a:r>
            <a:r>
              <a:rPr lang="en-US" sz="1200" baseline="0" dirty="0" smtClean="0">
                <a:latin typeface="Arial" panose="020B0604020202020204" pitchFamily="34" charset="0"/>
                <a:cs typeface="Arial" panose="020B0604020202020204" pitchFamily="34" charset="0"/>
              </a:rPr>
              <a:t> products are designed to be integrated into existing business processes to advance the state-of-the-practice.</a:t>
            </a:r>
          </a:p>
          <a:p>
            <a:pPr marL="171450" indent="-171450" defTabSz="881063" eaLnBrk="1" hangingPunct="1">
              <a:spcBef>
                <a:spcPct val="0"/>
              </a:spcBef>
              <a:buFont typeface="Arial" panose="020B0604020202020204" pitchFamily="34" charset="0"/>
              <a:buChar char="•"/>
            </a:pPr>
            <a:endParaRPr lang="en-US" sz="1200" baseline="0" dirty="0" smtClean="0">
              <a:latin typeface="Arial" panose="020B0604020202020204" pitchFamily="34" charset="0"/>
              <a:cs typeface="Arial" panose="020B0604020202020204" pitchFamily="34" charset="0"/>
            </a:endParaRPr>
          </a:p>
          <a:p>
            <a:pPr marL="171450" indent="-171450" defTabSz="881063" eaLnBrk="1" hangingPunct="1">
              <a:spcBef>
                <a:spcPct val="0"/>
              </a:spcBef>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The SHRP2 Education Connection is an initiative aimed to in</a:t>
            </a:r>
            <a:r>
              <a:rPr lang="en-US" sz="1200" b="0" i="0" kern="1200" dirty="0" smtClean="0">
                <a:solidFill>
                  <a:schemeClr val="tx1"/>
                </a:solidFill>
                <a:effectLst/>
                <a:latin typeface="+mn-lt"/>
                <a:ea typeface="+mn-ea"/>
                <a:cs typeface="+mn-cs"/>
              </a:rPr>
              <a:t>crease awareness and understanding of SHRP2 products in the academic arena by incorporating SHRP2 products into collegiate level lesson plans and curricula. </a:t>
            </a:r>
            <a:endParaRPr lang="en-US" sz="1200" dirty="0" smtClean="0">
              <a:latin typeface="Arial" panose="020B0604020202020204" pitchFamily="34" charset="0"/>
              <a:cs typeface="Arial" panose="020B0604020202020204" pitchFamily="34" charset="0"/>
            </a:endParaRP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854CE79-C383-4409-9837-A8018C7EF3CA}" type="slidenum">
              <a:rPr lang="en-US" smtClean="0"/>
              <a:pPr eaLnBrk="1" hangingPunct="1">
                <a:defRPr/>
              </a:pPr>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In February 2013, FHWA and AASHTO established the SHRP2 Implementation Assistance Program (IAP). This program is available to help State DOTs, MPOs, and other interested organizations deploy SHRP2 Solutions. The first round of implementation opportunities opened in</a:t>
            </a:r>
            <a:r>
              <a:rPr lang="en-US" baseline="0" dirty="0" smtClean="0">
                <a:latin typeface="Arial" panose="020B0604020202020204" pitchFamily="34" charset="0"/>
                <a:cs typeface="Arial" panose="020B0604020202020204" pitchFamily="34" charset="0"/>
              </a:rPr>
              <a:t> February 2013, with subsequent rounds offered approximately twice a year. </a:t>
            </a: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Through the SHRP2 IAP, FHWA and AASHTO offer a broad scope of opportunities to heighten awareness of SHRP2 Solutions and to encourage early adoption of SHRP2 products. </a:t>
            </a: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9</a:t>
            </a:fld>
            <a:endParaRPr lang="en-US" dirty="0"/>
          </a:p>
        </p:txBody>
      </p:sp>
    </p:spTree>
    <p:extLst>
      <p:ext uri="{BB962C8B-B14F-4D97-AF65-F5344CB8AC3E}">
        <p14:creationId xmlns:p14="http://schemas.microsoft.com/office/powerpoint/2010/main" val="372889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Through</a:t>
            </a:r>
            <a:r>
              <a:rPr lang="en-US" baseline="0" dirty="0" smtClean="0">
                <a:latin typeface="Arial" pitchFamily="34" charset="0"/>
                <a:cs typeface="Arial" pitchFamily="34" charset="0"/>
              </a:rPr>
              <a:t> the first four rounds of the IAP, 24 SHRP2 Solutions have been implemented on more than 275 projects nationwide.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Many States are now implementing 4,5, or more SHRP2 products concurrently, and are realizing the benefits. For example, some States have used the </a:t>
            </a:r>
            <a:r>
              <a:rPr lang="en-US" i="1" baseline="0" dirty="0" smtClean="0">
                <a:latin typeface="Arial" pitchFamily="34" charset="0"/>
                <a:cs typeface="Arial" pitchFamily="34" charset="0"/>
              </a:rPr>
              <a:t>Innovative Bridge Designs for Rapid Renewal </a:t>
            </a:r>
            <a:r>
              <a:rPr lang="en-US" baseline="0" dirty="0" smtClean="0">
                <a:latin typeface="Arial" pitchFamily="34" charset="0"/>
                <a:cs typeface="Arial" pitchFamily="34" charset="0"/>
              </a:rPr>
              <a:t>product in concert with the </a:t>
            </a:r>
            <a:r>
              <a:rPr lang="en-US" i="1" baseline="0" dirty="0" smtClean="0">
                <a:latin typeface="Arial" pitchFamily="34" charset="0"/>
                <a:cs typeface="Arial" pitchFamily="34" charset="0"/>
              </a:rPr>
              <a:t>Managing Risk on Rapid Renewal Projects </a:t>
            </a:r>
            <a:r>
              <a:rPr lang="en-US" baseline="0" dirty="0" smtClean="0">
                <a:latin typeface="Arial" pitchFamily="34" charset="0"/>
                <a:cs typeface="Arial" pitchFamily="34" charset="0"/>
              </a:rPr>
              <a:t>guidebook to best understand and mitigate risk in accelerated bridge construction projects. Others have conducted an assessment of operation capabilities, and then implemented unified first responder training to speed incident clearance and decrease the unexpected congestion caused by such incidents.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These early SHRP2 adopters are regularly sharing best practices and lessons learned with peers to refine the products even further.</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727" y="274638"/>
            <a:ext cx="8229600" cy="715962"/>
          </a:xfrm>
        </p:spPr>
        <p:txBody>
          <a:bodyPr/>
          <a:lstStyle>
            <a:lvl1pPr algn="l">
              <a:defRPr sz="3500">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8783" y="1444488"/>
            <a:ext cx="8772939" cy="4784034"/>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0"/>
          </p:nvPr>
        </p:nvSpPr>
        <p:spPr>
          <a:xfrm>
            <a:off x="6705600" y="6553200"/>
            <a:ext cx="2133600" cy="304800"/>
          </a:xfrm>
        </p:spPr>
        <p:txBody>
          <a:bodyPr/>
          <a:lstStyle>
            <a:lvl1pPr>
              <a:defRPr sz="1050">
                <a:latin typeface="Arial" pitchFamily="34" charset="0"/>
                <a:cs typeface="Arial" pitchFamily="34" charset="0"/>
              </a:defRPr>
            </a:lvl1pPr>
          </a:lstStyle>
          <a:p>
            <a:pPr>
              <a:defRPr/>
            </a:pPr>
            <a:fld id="{AA7490D6-3DFD-45A1-8E61-435114A888E9}" type="slidenum">
              <a:rPr lang="en-US"/>
              <a:pPr>
                <a:defRPr/>
              </a:pPr>
              <a:t>‹#›</a:t>
            </a:fld>
            <a:endParaRPr lang="en-US" dirty="0"/>
          </a:p>
        </p:txBody>
      </p:sp>
    </p:spTree>
    <p:extLst>
      <p:ext uri="{BB962C8B-B14F-4D97-AF65-F5344CB8AC3E}">
        <p14:creationId xmlns:p14="http://schemas.microsoft.com/office/powerpoint/2010/main" val="4228032531"/>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8" descr="presentation_header.gif"/>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1pPr>
              <a:defRPr sz="1050">
                <a:solidFill>
                  <a:schemeClr val="tx1"/>
                </a:solidFill>
              </a:defRPr>
            </a:lvl1pPr>
          </a:lstStyle>
          <a:p>
            <a:pPr>
              <a:defRPr/>
            </a:pPr>
            <a:fld id="{AFB36CDA-6B10-4A35-99E3-D54294E8CE73}" type="slidenum">
              <a:rPr lang="en-US"/>
              <a:pPr>
                <a:defRPr/>
              </a:pPr>
              <a:t>‹#›</a:t>
            </a:fld>
            <a:endParaRPr lang="en-US" dirty="0"/>
          </a:p>
        </p:txBody>
      </p:sp>
    </p:spTree>
    <p:extLst>
      <p:ext uri="{BB962C8B-B14F-4D97-AF65-F5344CB8AC3E}">
        <p14:creationId xmlns:p14="http://schemas.microsoft.com/office/powerpoint/2010/main" val="306686174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7463" y="2946400"/>
            <a:ext cx="91265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10"/>
          </p:nvPr>
        </p:nvSpPr>
        <p:spPr>
          <a:xfrm>
            <a:off x="6705600" y="6519863"/>
            <a:ext cx="2133600" cy="304800"/>
          </a:xfrm>
        </p:spPr>
        <p:txBody>
          <a:bodyPr/>
          <a:lstStyle>
            <a:lvl1pPr>
              <a:defRPr sz="1050">
                <a:latin typeface="Arial" pitchFamily="34" charset="0"/>
                <a:cs typeface="Arial" pitchFamily="34" charset="0"/>
              </a:defRPr>
            </a:lvl1pPr>
          </a:lstStyle>
          <a:p>
            <a:pPr>
              <a:defRPr/>
            </a:pPr>
            <a:fld id="{04C11B2E-D846-4B9F-AE3A-E7F82A8A78F6}" type="slidenum">
              <a:rPr lang="en-US"/>
              <a:pPr>
                <a:defRPr/>
              </a:pPr>
              <a:t>‹#›</a:t>
            </a:fld>
            <a:endParaRPr lang="en-US" dirty="0"/>
          </a:p>
        </p:txBody>
      </p:sp>
    </p:spTree>
    <p:extLst>
      <p:ext uri="{BB962C8B-B14F-4D97-AF65-F5344CB8AC3E}">
        <p14:creationId xmlns:p14="http://schemas.microsoft.com/office/powerpoint/2010/main" val="3593086896"/>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7" name="Picture 6" descr="presentation_header.gif"/>
          <p:cNvPicPr>
            <a:picLocks noChangeAspect="1"/>
          </p:cNvPicPr>
          <p:nvPr userDrawn="1"/>
        </p:nvPicPr>
        <p:blipFill>
          <a:blip r:embed="rId2" cstate="screen"/>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2B4299-707F-4FCF-82DC-CF4AB1A7F8B4}" type="slidenum">
              <a:rPr lang="en-US"/>
              <a:pPr>
                <a:defRPr/>
              </a:pPr>
              <a:t>‹#›</a:t>
            </a:fld>
            <a:endParaRPr lang="en-US" dirty="0"/>
          </a:p>
        </p:txBody>
      </p:sp>
    </p:spTree>
    <p:extLst>
      <p:ext uri="{BB962C8B-B14F-4D97-AF65-F5344CB8AC3E}">
        <p14:creationId xmlns:p14="http://schemas.microsoft.com/office/powerpoint/2010/main" val="27759040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resentation_header.gif"/>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1625"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3016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6294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mn-lt"/>
                <a:ea typeface="ＭＳ Ｐゴシック" pitchFamily="64" charset="-128"/>
                <a:cs typeface="+mn-cs"/>
              </a:defRPr>
            </a:lvl1pPr>
          </a:lstStyle>
          <a:p>
            <a:pPr>
              <a:defRPr/>
            </a:pPr>
            <a:fld id="{00D077B9-FD40-467D-9495-14942A47FB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9" r:id="rId1"/>
    <p:sldLayoutId id="2147483931" r:id="rId2"/>
    <p:sldLayoutId id="2147483932" r:id="rId3"/>
    <p:sldLayoutId id="2147483933" r:id="rId4"/>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3500" b="1">
          <a:solidFill>
            <a:schemeClr val="bg1"/>
          </a:solidFill>
          <a:effectLst/>
          <a:latin typeface="FranklinGotMdITC"/>
          <a:ea typeface="MS PGothic" pitchFamily="34" charset="-128"/>
          <a:cs typeface="FranklinGotMdITC"/>
        </a:defRPr>
      </a:lvl1pPr>
      <a:lvl2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2pPr>
      <a:lvl3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3pPr>
      <a:lvl4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4pPr>
      <a:lvl5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p:titleStyle>
    <p:bodyStyle>
      <a:lvl1pPr marL="234950" indent="-23495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1pPr>
      <a:lvl2pPr marL="692150" indent="-23495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fhwa.dot.gov/GoSHRP2/Resources/Publication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hyperlink" Target="http://www.fhwa.dot.gov/GoSHRP2"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hyperlink" Target="http://www.trb.org/SHRP2" TargetMode="External"/><Relationship Id="rId4" Type="http://schemas.openxmlformats.org/officeDocument/2006/relationships/hyperlink" Target="http://shrp2.transportati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Using this SHRP2 Presentation</a:t>
            </a:r>
            <a:endParaRPr lang="en-US" sz="3200" dirty="0"/>
          </a:p>
        </p:txBody>
      </p:sp>
      <p:sp>
        <p:nvSpPr>
          <p:cNvPr id="4" name="Content Placeholder 3"/>
          <p:cNvSpPr>
            <a:spLocks noGrp="1"/>
          </p:cNvSpPr>
          <p:nvPr>
            <p:ph idx="1"/>
          </p:nvPr>
        </p:nvSpPr>
        <p:spPr/>
        <p:txBody>
          <a:bodyPr/>
          <a:lstStyle/>
          <a:p>
            <a:pPr>
              <a:spcAft>
                <a:spcPts val="1800"/>
              </a:spcAft>
            </a:pPr>
            <a:r>
              <a:rPr lang="en-US" dirty="0" smtClean="0">
                <a:latin typeface="Arial" pitchFamily="34" charset="0"/>
                <a:cs typeface="Arial" pitchFamily="34" charset="0"/>
              </a:rPr>
              <a:t>This collection of slides provides an overview of SHRP2, with a focus on the implementation phase.</a:t>
            </a:r>
          </a:p>
          <a:p>
            <a:pPr>
              <a:spcAft>
                <a:spcPts val="1800"/>
              </a:spcAft>
            </a:pPr>
            <a:r>
              <a:rPr lang="en-US" dirty="0" smtClean="0">
                <a:latin typeface="Arial" pitchFamily="34" charset="0"/>
                <a:cs typeface="Arial" pitchFamily="34" charset="0"/>
              </a:rPr>
              <a:t>This presentation is designed for people who may only know a little about SHRP2, and should be customized based on your audience and their needs. </a:t>
            </a:r>
          </a:p>
          <a:p>
            <a:pPr>
              <a:spcAft>
                <a:spcPts val="1800"/>
              </a:spcAft>
            </a:pPr>
            <a:r>
              <a:rPr lang="en-US" dirty="0" smtClean="0">
                <a:latin typeface="Arial" pitchFamily="34" charset="0"/>
                <a:cs typeface="Arial" pitchFamily="34" charset="0"/>
              </a:rPr>
              <a:t>You may add, delete, or move slides in this presentation as needed, and are encouraged to make changes to address your objectives and audience.</a:t>
            </a:r>
          </a:p>
          <a:p>
            <a:pPr>
              <a:spcAft>
                <a:spcPts val="1800"/>
              </a:spcAft>
            </a:pPr>
            <a:r>
              <a:rPr lang="en-US" dirty="0" smtClean="0">
                <a:latin typeface="Arial" pitchFamily="34" charset="0"/>
                <a:cs typeface="Arial" pitchFamily="34" charset="0"/>
              </a:rPr>
              <a:t>This presentation is updated periodically (approximately twice a year). </a:t>
            </a:r>
          </a:p>
          <a:p>
            <a:pPr>
              <a:spcAft>
                <a:spcPts val="1800"/>
              </a:spcAft>
            </a:pPr>
            <a:r>
              <a:rPr lang="en-US" dirty="0" smtClean="0">
                <a:latin typeface="Arial" pitchFamily="34" charset="0"/>
                <a:cs typeface="Arial" pitchFamily="34" charset="0"/>
              </a:rPr>
              <a:t>Revision date: April 2015.</a:t>
            </a:r>
            <a:endParaRPr lang="en-US" dirty="0">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pPr>
              <a:defRPr/>
            </a:pPr>
            <a:fld id="{04C11B2E-D846-4B9F-AE3A-E7F82A8A78F6}" type="slidenum">
              <a:rPr lang="en-US" smtClean="0"/>
              <a:pPr>
                <a:defRPr/>
              </a:pPr>
              <a:t>1</a:t>
            </a:fld>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Implementation Assistance Awards</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66692525"/>
              </p:ext>
            </p:extLst>
          </p:nvPr>
        </p:nvGraphicFramePr>
        <p:xfrm>
          <a:off x="257807" y="1387471"/>
          <a:ext cx="8386129" cy="1167924"/>
        </p:xfrm>
        <a:graphic>
          <a:graphicData uri="http://schemas.openxmlformats.org/drawingml/2006/table">
            <a:tbl>
              <a:tblPr firstRow="1" bandRow="1">
                <a:tableStyleId>{9DCAF9ED-07DC-4A11-8D7F-57B35C25682E}</a:tableStyleId>
              </a:tblPr>
              <a:tblGrid>
                <a:gridCol w="1469451"/>
                <a:gridCol w="1325926"/>
                <a:gridCol w="1397688"/>
                <a:gridCol w="1397688"/>
                <a:gridCol w="1397688"/>
                <a:gridCol w="1397688"/>
              </a:tblGrid>
              <a:tr h="527844">
                <a:tc>
                  <a:txBody>
                    <a:bodyPr/>
                    <a:lstStyle/>
                    <a:p>
                      <a:r>
                        <a:rPr lang="en-US" dirty="0" smtClean="0"/>
                        <a:t>Round</a:t>
                      </a:r>
                      <a:endParaRPr lang="en-US" dirty="0"/>
                    </a:p>
                  </a:txBody>
                  <a:tcPr anchor="ctr">
                    <a:solidFill>
                      <a:srgbClr val="21368B"/>
                    </a:solidFill>
                  </a:tcPr>
                </a:tc>
                <a:tc>
                  <a:txBody>
                    <a:bodyPr/>
                    <a:lstStyle/>
                    <a:p>
                      <a:pPr algn="ctr"/>
                      <a:r>
                        <a:rPr lang="en-US" dirty="0" smtClean="0"/>
                        <a:t>1</a:t>
                      </a:r>
                      <a:endParaRPr lang="en-US" dirty="0"/>
                    </a:p>
                  </a:txBody>
                  <a:tcPr anchor="ctr">
                    <a:solidFill>
                      <a:srgbClr val="21368B"/>
                    </a:solidFill>
                  </a:tcPr>
                </a:tc>
                <a:tc>
                  <a:txBody>
                    <a:bodyPr/>
                    <a:lstStyle/>
                    <a:p>
                      <a:pPr algn="ctr"/>
                      <a:r>
                        <a:rPr lang="en-US" dirty="0" smtClean="0"/>
                        <a:t>2</a:t>
                      </a:r>
                      <a:endParaRPr lang="en-US" dirty="0"/>
                    </a:p>
                  </a:txBody>
                  <a:tcPr anchor="ctr">
                    <a:solidFill>
                      <a:srgbClr val="21368B"/>
                    </a:solidFill>
                  </a:tcPr>
                </a:tc>
                <a:tc>
                  <a:txBody>
                    <a:bodyPr/>
                    <a:lstStyle/>
                    <a:p>
                      <a:pPr algn="ctr"/>
                      <a:r>
                        <a:rPr lang="en-US" dirty="0" smtClean="0"/>
                        <a:t>3</a:t>
                      </a:r>
                      <a:endParaRPr lang="en-US" dirty="0"/>
                    </a:p>
                  </a:txBody>
                  <a:tcPr anchor="ctr">
                    <a:solidFill>
                      <a:srgbClr val="21368B"/>
                    </a:solidFill>
                  </a:tcPr>
                </a:tc>
                <a:tc>
                  <a:txBody>
                    <a:bodyPr/>
                    <a:lstStyle/>
                    <a:p>
                      <a:pPr algn="ctr"/>
                      <a:r>
                        <a:rPr lang="en-US" dirty="0" smtClean="0"/>
                        <a:t>4</a:t>
                      </a:r>
                      <a:endParaRPr lang="en-US" dirty="0"/>
                    </a:p>
                  </a:txBody>
                  <a:tcPr anchor="ctr">
                    <a:solidFill>
                      <a:srgbClr val="21368B"/>
                    </a:solidFill>
                  </a:tcPr>
                </a:tc>
                <a:tc>
                  <a:txBody>
                    <a:bodyPr/>
                    <a:lstStyle/>
                    <a:p>
                      <a:pPr algn="ctr"/>
                      <a:r>
                        <a:rPr lang="en-US" dirty="0" smtClean="0"/>
                        <a:t>5</a:t>
                      </a:r>
                      <a:endParaRPr lang="en-US" dirty="0"/>
                    </a:p>
                  </a:txBody>
                  <a:tcPr anchor="ctr">
                    <a:solidFill>
                      <a:srgbClr val="21368B"/>
                    </a:solidFill>
                  </a:tcPr>
                </a:tc>
              </a:tr>
              <a:tr h="527844">
                <a:tc>
                  <a:txBody>
                    <a:bodyPr/>
                    <a:lstStyle/>
                    <a:p>
                      <a:r>
                        <a:rPr lang="en-US" b="1" dirty="0" smtClean="0"/>
                        <a:t># of products*</a:t>
                      </a:r>
                      <a:endParaRPr lang="en-US" b="1" dirty="0"/>
                    </a:p>
                  </a:txBody>
                  <a:tcPr anchor="ctr"/>
                </a:tc>
                <a:tc>
                  <a:txBody>
                    <a:bodyPr/>
                    <a:lstStyle/>
                    <a:p>
                      <a:pPr algn="ctr"/>
                      <a:r>
                        <a:rPr lang="en-US" dirty="0" smtClean="0"/>
                        <a:t>6</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6</a:t>
                      </a:r>
                      <a:endParaRPr lang="en-US" dirty="0"/>
                    </a:p>
                  </a:txBody>
                  <a:tcPr anchor="ct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10</a:t>
            </a:fld>
            <a:endParaRPr lang="en-US" dirty="0"/>
          </a:p>
        </p:txBody>
      </p:sp>
      <p:pic>
        <p:nvPicPr>
          <p:cNvPr id="11" name="Picture 2" descr="There is a photo of a road construction crew laying down a pre-fabricated, modular cement slab into place."/>
          <p:cNvPicPr>
            <a:picLocks noChangeAspect="1" noChangeArrowheads="1"/>
          </p:cNvPicPr>
          <p:nvPr/>
        </p:nvPicPr>
        <p:blipFill>
          <a:blip r:embed="rId3" cstate="screen"/>
          <a:srcRect/>
          <a:stretch>
            <a:fillRect/>
          </a:stretch>
        </p:blipFill>
        <p:spPr bwMode="auto">
          <a:xfrm>
            <a:off x="5257795" y="3997847"/>
            <a:ext cx="3363324" cy="2157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14302" y="2543173"/>
            <a:ext cx="8672522" cy="830997"/>
          </a:xfrm>
          <a:prstGeom prst="rect">
            <a:avLst/>
          </a:prstGeom>
          <a:noFill/>
        </p:spPr>
        <p:txBody>
          <a:bodyPr wrap="square" rtlCol="0">
            <a:spAutoFit/>
          </a:bodyPr>
          <a:lstStyle/>
          <a:p>
            <a:r>
              <a:rPr lang="en-US" sz="1200" i="1" dirty="0" smtClean="0"/>
              <a:t>*some products were offered in multiple rounds</a:t>
            </a:r>
          </a:p>
          <a:p>
            <a:endParaRPr lang="en-US" sz="1600" i="1" dirty="0" smtClean="0"/>
          </a:p>
          <a:p>
            <a:r>
              <a:rPr lang="en-US" sz="2000" b="1" dirty="0" smtClean="0"/>
              <a:t>26 SHRP2 Solutions put to work on 275+ projects across 50 States</a:t>
            </a:r>
            <a:endParaRPr lang="en-US" sz="2000" b="1" dirty="0"/>
          </a:p>
        </p:txBody>
      </p:sp>
      <p:sp>
        <p:nvSpPr>
          <p:cNvPr id="10" name="Rectangle 9"/>
          <p:cNvSpPr/>
          <p:nvPr/>
        </p:nvSpPr>
        <p:spPr>
          <a:xfrm>
            <a:off x="228595" y="3814784"/>
            <a:ext cx="4572000" cy="492443"/>
          </a:xfrm>
          <a:prstGeom prst="rect">
            <a:avLst/>
          </a:prstGeom>
        </p:spPr>
        <p:txBody>
          <a:bodyPr wrap="square">
            <a:spAutoFit/>
          </a:bodyPr>
          <a:lstStyle/>
          <a:p>
            <a:pPr lvl="1"/>
            <a:endParaRPr lang="en-US" sz="1000" dirty="0" smtClean="0"/>
          </a:p>
          <a:p>
            <a:endParaRPr lang="en-US" sz="1600" dirty="0" smtClean="0"/>
          </a:p>
        </p:txBody>
      </p:sp>
      <p:pic>
        <p:nvPicPr>
          <p:cNvPr id="9" name="Picture 2" descr="http://www.bellaonline.com/code/doll/usstates/usmapoutline.gif"/>
          <p:cNvPicPr>
            <a:picLocks noChangeAspect="1"/>
          </p:cNvPicPr>
          <p:nvPr/>
        </p:nvPicPr>
        <p:blipFill>
          <a:blip r:embed="rId4" cstate="screen"/>
          <a:srcRect/>
          <a:stretch>
            <a:fillRect/>
          </a:stretch>
        </p:blipFill>
        <p:spPr>
          <a:xfrm>
            <a:off x="599556" y="3745840"/>
            <a:ext cx="4250295" cy="2661553"/>
          </a:xfrm>
          <a:prstGeom prst="rect">
            <a:avLst/>
          </a:prstGeom>
          <a:noFill/>
          <a:ln>
            <a:noFill/>
          </a:ln>
        </p:spPr>
      </p:pic>
      <p:sp>
        <p:nvSpPr>
          <p:cNvPr id="12" name="Rectangle 11"/>
          <p:cNvSpPr/>
          <p:nvPr/>
        </p:nvSpPr>
        <p:spPr>
          <a:xfrm>
            <a:off x="1437166" y="4096892"/>
            <a:ext cx="2154858" cy="1015663"/>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0" i="0" u="none" strike="noStrike" kern="1200" cap="none" spc="0" baseline="0" dirty="0" smtClean="0">
                <a:solidFill>
                  <a:srgbClr val="FD7403"/>
                </a:solidFill>
                <a:effectLst>
                  <a:outerShdw dist="38096" dir="2700000">
                    <a:srgbClr val="000000"/>
                  </a:outerShdw>
                </a:effectLst>
                <a:uFillTx/>
                <a:latin typeface="Franklin Gothic Heavy" pitchFamily="34"/>
              </a:rPr>
              <a:t>275+</a:t>
            </a:r>
            <a:endParaRPr lang="en-US" sz="6000" b="0" i="0" u="none" strike="noStrike" kern="1200" cap="none" spc="0" baseline="0" dirty="0">
              <a:solidFill>
                <a:srgbClr val="FD7403"/>
              </a:solidFill>
              <a:effectLst>
                <a:outerShdw dist="38096" dir="2700000">
                  <a:srgbClr val="000000"/>
                </a:outerShdw>
              </a:effectLst>
              <a:uFillTx/>
              <a:latin typeface="Franklin Gothic Heavy" pitchFamily="34"/>
            </a:endParaRPr>
          </a:p>
        </p:txBody>
      </p:sp>
      <p:sp>
        <p:nvSpPr>
          <p:cNvPr id="13" name="Rectangle 8"/>
          <p:cNvSpPr/>
          <p:nvPr/>
        </p:nvSpPr>
        <p:spPr>
          <a:xfrm>
            <a:off x="586608" y="5076617"/>
            <a:ext cx="4263243" cy="461662"/>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FFFFFF"/>
                </a:solidFill>
                <a:effectLst>
                  <a:outerShdw dist="38096" dir="2700000">
                    <a:srgbClr val="000000"/>
                  </a:outerShdw>
                </a:effectLst>
                <a:uFillTx/>
                <a:latin typeface="Franklin Gothic Medium Cond" pitchFamily="34"/>
              </a:rPr>
              <a:t>SHRP2 projects </a:t>
            </a:r>
            <a:r>
              <a:rPr lang="en-US" sz="2400" b="0" i="0" u="none" strike="noStrike" kern="1200" cap="none" spc="0" baseline="0" dirty="0" smtClean="0">
                <a:solidFill>
                  <a:srgbClr val="FFFFFF"/>
                </a:solidFill>
                <a:effectLst>
                  <a:outerShdw dist="38096" dir="2700000">
                    <a:srgbClr val="000000"/>
                  </a:outerShdw>
                </a:effectLst>
                <a:uFillTx/>
                <a:latin typeface="Franklin Gothic Medium Cond" pitchFamily="34"/>
              </a:rPr>
              <a:t>nationwide</a:t>
            </a:r>
            <a:endParaRPr lang="en-US" sz="2400" b="0" i="0" u="none" strike="noStrike" kern="1200" cap="none" spc="0" baseline="0" dirty="0">
              <a:solidFill>
                <a:srgbClr val="FFFFFF"/>
              </a:solidFill>
              <a:effectLst>
                <a:outerShdw dist="38096" dir="2700000">
                  <a:srgbClr val="000000"/>
                </a:outerShdw>
              </a:effectLst>
              <a:uFillTx/>
              <a:latin typeface="Franklin Gothic Medium Cond" pitchFamily="34"/>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Renewal Products</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1740676776"/>
              </p:ext>
            </p:extLst>
          </p:nvPr>
        </p:nvGraphicFramePr>
        <p:xfrm>
          <a:off x="294641" y="1448019"/>
          <a:ext cx="8349297" cy="5081260"/>
        </p:xfrm>
        <a:graphic>
          <a:graphicData uri="http://schemas.openxmlformats.org/drawingml/2006/table">
            <a:tbl>
              <a:tblPr firstCol="1" bandCol="1">
                <a:tableStyleId>{8A107856-5554-42FB-B03E-39F5DBC370BA}</a:tableStyleId>
              </a:tblPr>
              <a:tblGrid>
                <a:gridCol w="4791709"/>
                <a:gridCol w="1671638"/>
                <a:gridCol w="1885950"/>
              </a:tblGrid>
              <a:tr h="328223">
                <a:tc>
                  <a:txBody>
                    <a:bodyPr/>
                    <a:lstStyle/>
                    <a:p>
                      <a:r>
                        <a:rPr lang="en-US" sz="1500" b="1" dirty="0" smtClean="0">
                          <a:solidFill>
                            <a:schemeClr val="bg1"/>
                          </a:solidFill>
                        </a:rPr>
                        <a:t>Pavements</a:t>
                      </a:r>
                    </a:p>
                  </a:txBody>
                  <a:tcPr>
                    <a:lnL w="12700" cap="flat" cmpd="sng" algn="ctr">
                      <a:solidFill>
                        <a:srgbClr val="21368B"/>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r>
                        <a:rPr lang="en-US" sz="1500" b="1" dirty="0" smtClean="0">
                          <a:solidFill>
                            <a:schemeClr val="bg1"/>
                          </a:solidFill>
                        </a:rPr>
                        <a:t>FHWA Contact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r>
                        <a:rPr lang="en-US" sz="1500" b="1" dirty="0" smtClean="0">
                          <a:solidFill>
                            <a:schemeClr val="bg1"/>
                          </a:solidFill>
                        </a:rPr>
                        <a:t>AASHTO Contact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r>
              <a:tr h="5072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smtClean="0">
                          <a:solidFill>
                            <a:schemeClr val="dk1"/>
                          </a:solidFill>
                          <a:latin typeface="+mn-lt"/>
                          <a:ea typeface="+mn-ea"/>
                          <a:cs typeface="+mn-cs"/>
                        </a:rPr>
                        <a:t>Guidelines for the Preservation of High-Traffic-Volume Roadways</a:t>
                      </a:r>
                      <a:r>
                        <a:rPr lang="en-US" sz="1400" b="1" dirty="0" smtClean="0">
                          <a:latin typeface="+mn-lt"/>
                        </a:rPr>
                        <a:t> (R26)</a:t>
                      </a:r>
                      <a:endParaRPr lang="en-US" sz="1400" b="1" dirty="0">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Thomas Van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dirty="0" err="1" smtClean="0">
                          <a:solidFill>
                            <a:schemeClr val="tx1"/>
                          </a:solidFill>
                          <a:latin typeface="+mn-lt"/>
                        </a:rPr>
                        <a:t>Jameelah</a:t>
                      </a:r>
                      <a:r>
                        <a:rPr lang="en-US" sz="1400" b="1" i="0" dirty="0" smtClean="0">
                          <a:solidFill>
                            <a:schemeClr val="tx1"/>
                          </a:solidFill>
                          <a:latin typeface="+mn-lt"/>
                        </a:rPr>
                        <a:t> Hayes </a:t>
                      </a:r>
                    </a:p>
                    <a:p>
                      <a:endParaRPr lang="en-US" sz="1400" b="1" i="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4773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Precast Concrete Pavement (R05)</a:t>
                      </a:r>
                      <a:endParaRPr lang="en-US" sz="1400" b="1" baseline="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cs typeface="Arial" pitchFamily="34" charset="0"/>
                        </a:rPr>
                        <a:t>Sam Tyson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dirty="0" err="1" smtClean="0">
                          <a:solidFill>
                            <a:schemeClr val="tx1"/>
                          </a:solidFill>
                          <a:latin typeface="+mn-lt"/>
                        </a:rPr>
                        <a:t>Jameelah</a:t>
                      </a:r>
                      <a:r>
                        <a:rPr lang="en-US" sz="1400" b="1" i="0" dirty="0" smtClean="0">
                          <a:solidFill>
                            <a:schemeClr val="tx1"/>
                          </a:solidFill>
                          <a:latin typeface="+mn-lt"/>
                        </a:rPr>
                        <a:t> Hayes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i="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4399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New Composite Pavement Systems (R21)</a:t>
                      </a:r>
                    </a:p>
                    <a:p>
                      <a:endParaRPr lang="en-US" sz="1400" b="1" dirty="0">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Steve Cooper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dirty="0" err="1" smtClean="0">
                          <a:solidFill>
                            <a:schemeClr val="tx1"/>
                          </a:solidFill>
                          <a:latin typeface="+mn-lt"/>
                        </a:rPr>
                        <a:t>Jameelah</a:t>
                      </a:r>
                      <a:r>
                        <a:rPr lang="en-US" sz="1400" b="1" i="0" dirty="0" smtClean="0">
                          <a:solidFill>
                            <a:schemeClr val="tx1"/>
                          </a:solidFill>
                          <a:latin typeface="+mn-lt"/>
                        </a:rPr>
                        <a:t> Hayes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i="0" dirty="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439910">
                <a:tc>
                  <a:txBody>
                    <a:bodyPr/>
                    <a:lstStyle/>
                    <a:p>
                      <a:r>
                        <a:rPr lang="en-US" sz="1400" b="1" dirty="0" smtClean="0">
                          <a:latin typeface="+mn-lt"/>
                        </a:rPr>
                        <a:t>Pavement</a:t>
                      </a:r>
                      <a:r>
                        <a:rPr lang="en-US" sz="1400" b="1" baseline="0" dirty="0" smtClean="0">
                          <a:latin typeface="+mn-lt"/>
                        </a:rPr>
                        <a:t> Renewal Solutions </a:t>
                      </a:r>
                      <a:r>
                        <a:rPr lang="en-US" sz="1400" b="1" dirty="0" smtClean="0">
                          <a:latin typeface="+mn-lt"/>
                        </a:rPr>
                        <a:t>(R23) </a:t>
                      </a:r>
                      <a:endParaRPr lang="en-US" sz="1400" b="1" dirty="0" smtClean="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Steve Cooper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rowSpan="3">
                  <a:txBody>
                    <a:bodyPr/>
                    <a:lstStyle/>
                    <a:p>
                      <a:r>
                        <a:rPr lang="en-US" sz="1400" b="1" i="0" dirty="0" smtClean="0">
                          <a:solidFill>
                            <a:schemeClr val="tx1"/>
                          </a:solidFill>
                          <a:latin typeface="+mn-lt"/>
                        </a:rPr>
                        <a:t>Evan </a:t>
                      </a:r>
                      <a:r>
                        <a:rPr lang="en-US" sz="1400" b="1" i="0" dirty="0" err="1" smtClean="0">
                          <a:solidFill>
                            <a:schemeClr val="tx1"/>
                          </a:solidFill>
                          <a:latin typeface="+mn-lt"/>
                        </a:rPr>
                        <a:t>Rothblatt</a:t>
                      </a:r>
                      <a:r>
                        <a:rPr lang="en-US" sz="1400" b="1" i="0" baseline="0" dirty="0" smtClean="0">
                          <a:solidFill>
                            <a:schemeClr val="tx1"/>
                          </a:solidFill>
                          <a:latin typeface="+mn-lt"/>
                        </a:rPr>
                        <a:t> </a:t>
                      </a:r>
                      <a:endParaRPr lang="en-US" sz="1400" b="1" i="0" dirty="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4790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Technologies to Enhance Quality Control on Asphalt Pavements (R06C)</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r>
              <a:tr h="507253">
                <a:tc>
                  <a:txBody>
                    <a:bodyPr/>
                    <a:lstStyle/>
                    <a:p>
                      <a:pPr marL="0" lvl="0" indent="0">
                        <a:spcBef>
                          <a:spcPts val="0"/>
                        </a:spcBef>
                        <a:spcAft>
                          <a:spcPts val="600"/>
                        </a:spcAft>
                        <a:buNone/>
                        <a:defRPr/>
                      </a:pPr>
                      <a:r>
                        <a:rPr lang="en-US" sz="1400" b="1" kern="1200" dirty="0" smtClean="0">
                          <a:solidFill>
                            <a:schemeClr val="dk1"/>
                          </a:solidFill>
                          <a:latin typeface="+mn-lt"/>
                          <a:ea typeface="+mn-ea"/>
                          <a:cs typeface="+mn-cs"/>
                        </a:rPr>
                        <a:t>Tools to Improve PCC Pavement Smoothness During Construction (R06E)</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r>
              <a:tr h="303661">
                <a:tc>
                  <a:txBody>
                    <a:bodyPr/>
                    <a:lstStyle/>
                    <a:p>
                      <a:r>
                        <a:rPr lang="en-US" sz="1500" b="1" kern="1200" dirty="0" smtClean="0">
                          <a:solidFill>
                            <a:schemeClr val="bg1"/>
                          </a:solidFill>
                          <a:latin typeface="+mn-lt"/>
                          <a:ea typeface="+mn-ea"/>
                          <a:cs typeface="+mn-cs"/>
                        </a:rPr>
                        <a:t>Project Delivery</a:t>
                      </a:r>
                    </a:p>
                  </a:txBody>
                  <a:tcPr>
                    <a:lnL w="12700" cap="flat" cmpd="sng" algn="ctr">
                      <a:solidFill>
                        <a:srgbClr val="21368B"/>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chemeClr val="bg1"/>
                          </a:solidFill>
                        </a:rPr>
                        <a:t>FHWA Contact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500" b="1" dirty="0" smtClean="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r>
              <a:tr h="328223">
                <a:tc>
                  <a:txBody>
                    <a:bodyPr/>
                    <a:lstStyle/>
                    <a:p>
                      <a:r>
                        <a:rPr lang="en-US" sz="1400" b="1" kern="1200" dirty="0" smtClean="0">
                          <a:solidFill>
                            <a:schemeClr val="dk1"/>
                          </a:solidFill>
                          <a:latin typeface="+mn-lt"/>
                          <a:ea typeface="+mn-ea"/>
                          <a:cs typeface="+mn-cs"/>
                        </a:rPr>
                        <a:t>Managing Risk in Rapid Renewal Projects (R09)</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Carlos Figueroa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Greta Smith</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66930">
                <a:tc>
                  <a:txBody>
                    <a:bodyPr/>
                    <a:lstStyle/>
                    <a:p>
                      <a:r>
                        <a:rPr lang="en-US" sz="1400" b="1" kern="1200" dirty="0" smtClean="0">
                          <a:solidFill>
                            <a:schemeClr val="dk1"/>
                          </a:solidFill>
                          <a:latin typeface="+mn-lt"/>
                          <a:ea typeface="+mn-ea"/>
                          <a:cs typeface="+mn-cs"/>
                        </a:rPr>
                        <a:t>Project Management Strategies for Complex </a:t>
                      </a:r>
                      <a:br>
                        <a:rPr lang="en-US" sz="1400" b="1" kern="1200" dirty="0" smtClean="0">
                          <a:solidFill>
                            <a:schemeClr val="dk1"/>
                          </a:solidFill>
                          <a:latin typeface="+mn-lt"/>
                          <a:ea typeface="+mn-ea"/>
                          <a:cs typeface="+mn-cs"/>
                        </a:rPr>
                      </a:br>
                      <a:r>
                        <a:rPr lang="en-US" sz="1400" b="1" kern="1200" dirty="0" smtClean="0">
                          <a:solidFill>
                            <a:schemeClr val="dk1"/>
                          </a:solidFill>
                          <a:latin typeface="+mn-lt"/>
                          <a:ea typeface="+mn-ea"/>
                          <a:cs typeface="+mn-cs"/>
                        </a:rPr>
                        <a:t>Projects (R10)</a:t>
                      </a:r>
                      <a:endParaRPr lang="en-US" sz="1400" b="1" kern="120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r>
              <a:tr h="5072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Performance Specifications for Rapid Renewal (R07)</a:t>
                      </a:r>
                      <a:endParaRPr lang="en-US" sz="1400" b="1" baseline="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eaLnBrk="1" fontAlgn="auto" hangingPunct="1">
                        <a:spcBef>
                          <a:spcPts val="0"/>
                        </a:spcBef>
                        <a:spcAft>
                          <a:spcPts val="0"/>
                        </a:spcAft>
                        <a:defRPr/>
                      </a:pPr>
                      <a:r>
                        <a:rPr lang="en-US" sz="1400" b="1" i="0" dirty="0" smtClean="0">
                          <a:solidFill>
                            <a:schemeClr val="tx1"/>
                          </a:solidFill>
                          <a:latin typeface="+mn-lt"/>
                          <a:cs typeface="Arial" pitchFamily="34" charset="0"/>
                        </a:rPr>
                        <a:t>Jennifer </a:t>
                      </a:r>
                      <a:r>
                        <a:rPr lang="en-US" sz="1400" b="1" i="0" dirty="0" err="1" smtClean="0">
                          <a:solidFill>
                            <a:schemeClr val="tx1"/>
                          </a:solidFill>
                          <a:latin typeface="+mn-lt"/>
                          <a:cs typeface="Arial" pitchFamily="34" charset="0"/>
                        </a:rPr>
                        <a:t>Balis</a:t>
                      </a:r>
                      <a:r>
                        <a:rPr lang="en-US" sz="1400" b="1" i="0" baseline="0" dirty="0" smtClean="0">
                          <a:solidFill>
                            <a:schemeClr val="tx1"/>
                          </a:solidFill>
                          <a:latin typeface="+mn-lt"/>
                          <a:cs typeface="Arial" pitchFamily="34" charset="0"/>
                        </a:rPr>
                        <a:t>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eaLnBrk="1" fontAlgn="auto" hangingPunct="1">
                        <a:spcBef>
                          <a:spcPts val="0"/>
                        </a:spcBef>
                        <a:spcAft>
                          <a:spcPts val="0"/>
                        </a:spcAft>
                        <a:defRPr/>
                      </a:pPr>
                      <a:r>
                        <a:rPr lang="en-US" sz="1400" b="1" i="0" dirty="0" smtClean="0">
                          <a:solidFill>
                            <a:schemeClr val="tx1"/>
                          </a:solidFill>
                          <a:latin typeface="+mn-lt"/>
                        </a:rPr>
                        <a:t>Evan </a:t>
                      </a:r>
                      <a:r>
                        <a:rPr lang="en-US" sz="1400" b="1" i="0" dirty="0" err="1" smtClean="0">
                          <a:solidFill>
                            <a:schemeClr val="tx1"/>
                          </a:solidFill>
                          <a:latin typeface="+mn-lt"/>
                        </a:rPr>
                        <a:t>Rothblatt</a:t>
                      </a:r>
                      <a:r>
                        <a:rPr lang="en-US" sz="1400" b="1" i="0" baseline="0" dirty="0" smtClean="0">
                          <a:solidFill>
                            <a:schemeClr val="tx1"/>
                          </a:solidFill>
                          <a:latin typeface="+mn-lt"/>
                        </a:rPr>
                        <a:t> </a:t>
                      </a:r>
                      <a:endParaRPr lang="en-US" sz="1400" b="1" i="0" dirty="0" smtClean="0">
                        <a:solidFill>
                          <a:schemeClr val="tx1"/>
                        </a:solidFill>
                        <a:latin typeface="+mn-lt"/>
                        <a:cs typeface="Arial" pitchFamily="34" charset="0"/>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11</a:t>
            </a:fld>
            <a:endParaRPr lang="en-US" dirty="0"/>
          </a:p>
        </p:txBody>
      </p:sp>
    </p:spTree>
    <p:extLst>
      <p:ext uri="{BB962C8B-B14F-4D97-AF65-F5344CB8AC3E}">
        <p14:creationId xmlns:p14="http://schemas.microsoft.com/office/powerpoint/2010/main" val="29117757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Renewal Products </a:t>
            </a:r>
            <a:r>
              <a:rPr lang="en-US" sz="2400" dirty="0" smtClean="0"/>
              <a:t>(cont.)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27623777"/>
              </p:ext>
            </p:extLst>
          </p:nvPr>
        </p:nvGraphicFramePr>
        <p:xfrm>
          <a:off x="314960" y="1549619"/>
          <a:ext cx="8314690" cy="4150730"/>
        </p:xfrm>
        <a:graphic>
          <a:graphicData uri="http://schemas.openxmlformats.org/drawingml/2006/table">
            <a:tbl>
              <a:tblPr firstCol="1" bandCol="1">
                <a:tableStyleId>{8A107856-5554-42FB-B03E-39F5DBC370BA}</a:tableStyleId>
              </a:tblPr>
              <a:tblGrid>
                <a:gridCol w="4499928"/>
                <a:gridCol w="1900237"/>
                <a:gridCol w="1914525"/>
              </a:tblGrid>
              <a:tr h="375563">
                <a:tc>
                  <a:txBody>
                    <a:bodyPr/>
                    <a:lstStyle/>
                    <a:p>
                      <a:r>
                        <a:rPr lang="en-US" sz="1600" b="1" dirty="0" smtClean="0">
                          <a:solidFill>
                            <a:schemeClr val="bg1"/>
                          </a:solidFill>
                        </a:rPr>
                        <a:t>Structures</a:t>
                      </a:r>
                    </a:p>
                  </a:txBody>
                  <a:tcPr>
                    <a:lnL w="12700" cap="flat" cmpd="sng" algn="ctr">
                      <a:solidFill>
                        <a:srgbClr val="21368B"/>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r>
                        <a:rPr lang="en-US" sz="1600" b="1" dirty="0" smtClean="0">
                          <a:solidFill>
                            <a:schemeClr val="bg1"/>
                          </a:solidFill>
                        </a:rPr>
                        <a:t>FHWA Contact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r>
                        <a:rPr lang="en-US" sz="1600" b="1" dirty="0" smtClean="0">
                          <a:solidFill>
                            <a:schemeClr val="bg1"/>
                          </a:solidFill>
                        </a:rPr>
                        <a:t>AASHTO Contact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r>
              <a:tr h="375563">
                <a:tc>
                  <a:txBody>
                    <a:bodyPr/>
                    <a:lstStyle/>
                    <a:p>
                      <a:r>
                        <a:rPr lang="en-US" sz="1400" b="1" kern="1200" dirty="0" smtClean="0">
                          <a:solidFill>
                            <a:schemeClr val="dk1"/>
                          </a:solidFill>
                          <a:latin typeface="+mn-lt"/>
                          <a:ea typeface="+mn-ea"/>
                          <a:cs typeface="+mn-cs"/>
                        </a:rPr>
                        <a:t>Nondestructive Testing for Concrete Bridge Decks (R06A) </a:t>
                      </a:r>
                      <a:endParaRPr lang="en-US" sz="1400" b="1" kern="1200" dirty="0">
                        <a:solidFill>
                          <a:schemeClr val="dk1"/>
                        </a:solidFill>
                        <a:latin typeface="+mn-lt"/>
                        <a:ea typeface="+mn-ea"/>
                        <a:cs typeface="+mn-cs"/>
                      </a:endParaRPr>
                    </a:p>
                  </a:txBody>
                  <a:tcPr>
                    <a:lnL w="12700" cap="flat" cmpd="sng" algn="ctr">
                      <a:solidFill>
                        <a:srgbClr val="21368B"/>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Matthew </a:t>
                      </a:r>
                      <a:r>
                        <a:rPr lang="en-US" sz="1400" b="1" kern="1200" dirty="0" err="1" smtClean="0">
                          <a:solidFill>
                            <a:schemeClr val="dk1"/>
                          </a:solidFill>
                          <a:latin typeface="+mn-lt"/>
                          <a:ea typeface="+mn-ea"/>
                          <a:cs typeface="+mn-cs"/>
                        </a:rPr>
                        <a:t>DeMarco</a:t>
                      </a:r>
                      <a:endParaRPr lang="en-US" sz="14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r>
                        <a:rPr lang="en-US" sz="1400" b="1" dirty="0" smtClean="0"/>
                        <a:t>Evan </a:t>
                      </a:r>
                      <a:r>
                        <a:rPr lang="en-US" sz="1400" b="1" dirty="0" err="1" smtClean="0"/>
                        <a:t>Rothblatt</a:t>
                      </a:r>
                      <a:r>
                        <a:rPr lang="en-US" sz="1400" b="1" dirty="0" smtClean="0"/>
                        <a:t> </a:t>
                      </a:r>
                      <a:endParaRPr lang="en-US" sz="14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3755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Nondestructive Testing for Tunnel Linings (R06G)</a:t>
                      </a:r>
                      <a:endParaRPr lang="en-US" sz="1400" b="1" kern="1200" dirty="0">
                        <a:solidFill>
                          <a:schemeClr val="dk1"/>
                        </a:solidFill>
                        <a:latin typeface="+mn-lt"/>
                        <a:ea typeface="+mn-ea"/>
                        <a:cs typeface="+mn-cs"/>
                      </a:endParaRPr>
                    </a:p>
                  </a:txBody>
                  <a:tcPr>
                    <a:lnL w="12700" cap="flat" cmpd="sng" algn="ctr">
                      <a:solidFill>
                        <a:srgbClr val="21368B"/>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rgbClr val="21368B"/>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lang="en-US"/>
                    </a:p>
                  </a:txBody>
                  <a:tcPr/>
                </a:tc>
              </a:tr>
              <a:tr h="375563">
                <a:tc>
                  <a:txBody>
                    <a:bodyPr/>
                    <a:lstStyle/>
                    <a:p>
                      <a:r>
                        <a:rPr lang="en-US" sz="1400" b="1" kern="1200" dirty="0" smtClean="0">
                          <a:solidFill>
                            <a:schemeClr val="dk1"/>
                          </a:solidFill>
                          <a:latin typeface="+mn-lt"/>
                          <a:ea typeface="+mn-ea"/>
                          <a:cs typeface="+mn-cs"/>
                        </a:rPr>
                        <a:t>Service Life Design for Bridges (R19A)</a:t>
                      </a:r>
                      <a:endParaRPr lang="en-US" sz="1400" b="1" kern="1200" dirty="0">
                        <a:solidFill>
                          <a:schemeClr val="dk1"/>
                        </a:solidFill>
                        <a:latin typeface="+mn-lt"/>
                        <a:ea typeface="+mn-ea"/>
                        <a:cs typeface="+mn-cs"/>
                      </a:endParaRPr>
                    </a:p>
                  </a:txBody>
                  <a:tcPr>
                    <a:lnL w="12700" cap="flat" cmpd="sng" algn="ctr">
                      <a:solidFill>
                        <a:srgbClr val="21368B"/>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Matthew </a:t>
                      </a:r>
                      <a:r>
                        <a:rPr lang="en-US" sz="1400" b="1" kern="1200" dirty="0" err="1" smtClean="0">
                          <a:solidFill>
                            <a:schemeClr val="dk1"/>
                          </a:solidFill>
                          <a:latin typeface="+mn-lt"/>
                          <a:ea typeface="+mn-ea"/>
                          <a:cs typeface="+mn-cs"/>
                        </a:rPr>
                        <a:t>DeMarco</a:t>
                      </a:r>
                      <a:r>
                        <a:rPr lang="en-US" sz="1400" b="1" kern="1200" dirty="0" smtClean="0">
                          <a:solidFill>
                            <a:schemeClr val="dk1"/>
                          </a:solidFill>
                          <a:latin typeface="+mn-lt"/>
                          <a:ea typeface="+mn-ea"/>
                          <a:cs typeface="+mn-cs"/>
                        </a:rPr>
                        <a:t> </a:t>
                      </a:r>
                      <a:endParaRPr lang="en-US" sz="14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400" b="1" dirty="0" smtClean="0"/>
                        <a:t>Patricia Bush </a:t>
                      </a:r>
                      <a:endParaRPr lang="en-US" sz="14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Innovative Bridge Designs for Rapid Renewal (R04)</a:t>
                      </a:r>
                      <a:endParaRPr lang="en-US" sz="1400" b="1" baseline="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Matthew </a:t>
                      </a:r>
                      <a:r>
                        <a:rPr lang="en-US" sz="1400" b="1" kern="1200" dirty="0" err="1" smtClean="0">
                          <a:solidFill>
                            <a:schemeClr val="dk1"/>
                          </a:solidFill>
                          <a:latin typeface="+mn-lt"/>
                          <a:ea typeface="+mn-ea"/>
                          <a:cs typeface="+mn-cs"/>
                        </a:rPr>
                        <a:t>DeMarco</a:t>
                      </a:r>
                      <a:r>
                        <a:rPr lang="en-US" sz="1400" b="1" kern="1200" dirty="0" smtClean="0">
                          <a:solidFill>
                            <a:schemeClr val="dk1"/>
                          </a:solidFill>
                          <a:latin typeface="+mn-lt"/>
                          <a:ea typeface="+mn-ea"/>
                          <a:cs typeface="+mn-cs"/>
                        </a:rPr>
                        <a:t> </a:t>
                      </a:r>
                      <a:endParaRPr lang="en-US" sz="1400" b="1" dirty="0" smtClean="0"/>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400" b="1" i="0" dirty="0" smtClean="0">
                          <a:solidFill>
                            <a:schemeClr val="tx1"/>
                          </a:solidFill>
                          <a:latin typeface="+mn-lt"/>
                          <a:cs typeface="Arial" pitchFamily="34" charset="0"/>
                        </a:rPr>
                        <a:t>Patricia Bush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r>
                        <a:rPr lang="en-US" sz="1400" b="1" dirty="0" smtClean="0">
                          <a:latin typeface="+mn-lt"/>
                        </a:rPr>
                        <a:t>GeoTechTools (R02)</a:t>
                      </a:r>
                      <a:endParaRPr lang="en-US" sz="1400" b="1" dirty="0">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400" b="1" i="0" dirty="0" smtClean="0">
                          <a:solidFill>
                            <a:schemeClr val="tx1"/>
                          </a:solidFill>
                          <a:latin typeface="+mn-lt"/>
                          <a:cs typeface="Arial" pitchFamily="34" charset="0"/>
                        </a:rPr>
                        <a:t>Silas Nichols </a:t>
                      </a:r>
                    </a:p>
                    <a:p>
                      <a:pPr eaLnBrk="1" fontAlgn="auto" hangingPunct="1">
                        <a:spcBef>
                          <a:spcPts val="0"/>
                        </a:spcBef>
                        <a:spcAft>
                          <a:spcPts val="0"/>
                        </a:spcAft>
                        <a:defRPr/>
                      </a:pPr>
                      <a:r>
                        <a:rPr lang="en-US" sz="1400" b="1" i="0" dirty="0" smtClean="0">
                          <a:solidFill>
                            <a:schemeClr val="tx1"/>
                          </a:solidFill>
                          <a:latin typeface="+mn-lt"/>
                          <a:cs typeface="Arial" pitchFamily="34" charset="0"/>
                        </a:rPr>
                        <a:t>Evan </a:t>
                      </a:r>
                      <a:r>
                        <a:rPr lang="en-US" sz="1400" b="1" i="0" dirty="0" err="1" smtClean="0">
                          <a:solidFill>
                            <a:schemeClr val="tx1"/>
                          </a:solidFill>
                          <a:latin typeface="+mn-lt"/>
                          <a:cs typeface="Arial" pitchFamily="34" charset="0"/>
                        </a:rPr>
                        <a:t>Rothblatt</a:t>
                      </a:r>
                      <a:endParaRPr lang="en-US" sz="1400" b="1" i="0" dirty="0" smtClean="0">
                        <a:solidFill>
                          <a:schemeClr val="tx1"/>
                        </a:solidFill>
                        <a:latin typeface="+mn-lt"/>
                        <a:cs typeface="Arial" pitchFamily="34" charset="0"/>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400" b="1" dirty="0" smtClean="0"/>
                        <a:t>Evan </a:t>
                      </a:r>
                      <a:r>
                        <a:rPr lang="en-US" sz="1400" b="1" dirty="0" err="1" smtClean="0"/>
                        <a:t>Rothblatt</a:t>
                      </a:r>
                      <a:r>
                        <a:rPr lang="en-US" sz="1400" b="1" dirty="0" smtClean="0"/>
                        <a:t> </a:t>
                      </a:r>
                      <a:endParaRPr lang="en-US" sz="1400" b="1" i="0" dirty="0" smtClean="0">
                        <a:solidFill>
                          <a:schemeClr val="tx1"/>
                        </a:solidFill>
                        <a:latin typeface="+mn-lt"/>
                        <a:cs typeface="Arial" pitchFamily="34" charset="0"/>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396008">
                <a:tc>
                  <a:txBody>
                    <a:bodyPr/>
                    <a:lstStyle/>
                    <a:p>
                      <a:r>
                        <a:rPr lang="en-US" sz="1600" b="1" kern="1200" dirty="0" smtClean="0">
                          <a:solidFill>
                            <a:schemeClr val="bg1"/>
                          </a:solidFill>
                          <a:latin typeface="+mn-lt"/>
                          <a:ea typeface="+mn-ea"/>
                          <a:cs typeface="+mn-cs"/>
                        </a:rPr>
                        <a:t>Utilities</a:t>
                      </a:r>
                      <a:r>
                        <a:rPr lang="en-US" sz="1600" b="1" kern="1200" baseline="0" dirty="0" smtClean="0">
                          <a:solidFill>
                            <a:schemeClr val="bg1"/>
                          </a:solidFill>
                          <a:latin typeface="+mn-lt"/>
                          <a:ea typeface="+mn-ea"/>
                          <a:cs typeface="+mn-cs"/>
                        </a:rPr>
                        <a:t> and Railroads</a:t>
                      </a:r>
                      <a:endParaRPr lang="en-US" sz="1600" b="1" kern="1200" dirty="0">
                        <a:solidFill>
                          <a:schemeClr val="bg1"/>
                        </a:solidFill>
                        <a:latin typeface="+mn-lt"/>
                        <a:ea typeface="+mn-ea"/>
                        <a:cs typeface="+mn-cs"/>
                      </a:endParaRPr>
                    </a:p>
                  </a:txBody>
                  <a:tcPr>
                    <a:lnL w="12700" cap="flat" cmpd="sng" algn="ctr">
                      <a:solidFill>
                        <a:srgbClr val="21368B"/>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r>
                        <a:rPr lang="en-US" sz="1600" b="1" dirty="0" smtClean="0">
                          <a:solidFill>
                            <a:schemeClr val="bg1"/>
                          </a:solidFill>
                        </a:rPr>
                        <a:t>FHWA Contact</a:t>
                      </a:r>
                    </a:p>
                  </a:txBody>
                  <a:tcPr>
                    <a:lnL w="12700" cap="flat" cmpd="sng" algn="ctr">
                      <a:solidFill>
                        <a:srgbClr val="21368B"/>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AASHTO Contact</a:t>
                      </a:r>
                    </a:p>
                  </a:txBody>
                  <a:tcPr>
                    <a:lnL w="12700" cap="flat" cmpd="sng" algn="ctr">
                      <a:solidFill>
                        <a:srgbClr val="21368B"/>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rgbClr val="006600"/>
                    </a:solidFill>
                  </a:tcPr>
                </a:tc>
              </a:tr>
              <a:tr h="3844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latin typeface="+mn-lt"/>
                        </a:rPr>
                        <a:t>Utility Locating Technologies (R01B)</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Amanda Rutherford</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Keith Platte</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44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latin typeface="+mn-lt"/>
                        </a:rPr>
                        <a:t>Identifying and Managing Utility Conflicts (R15B)</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Amanda Rutherford</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en-US" sz="1400" b="1" i="0" smtClean="0">
                          <a:solidFill>
                            <a:schemeClr val="tx1"/>
                          </a:solidFill>
                          <a:latin typeface="+mn-lt"/>
                        </a:rPr>
                        <a:t>Keith Platte</a:t>
                      </a:r>
                      <a:endParaRPr lang="en-US" sz="1400" b="1" i="0" dirty="0" smtClean="0">
                        <a:solidFill>
                          <a:schemeClr val="tx1"/>
                        </a:solidFill>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r>
              <a:tr h="3844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latin typeface="+mn-lt"/>
                        </a:rPr>
                        <a:t>Railroad–DOT</a:t>
                      </a:r>
                      <a:r>
                        <a:rPr lang="en-US" sz="1400" b="1" baseline="0" dirty="0" smtClean="0">
                          <a:latin typeface="+mn-lt"/>
                        </a:rPr>
                        <a:t> Mitigation Strategies</a:t>
                      </a:r>
                      <a:r>
                        <a:rPr lang="en-US" sz="1400" b="1" dirty="0" smtClean="0">
                          <a:latin typeface="+mn-lt"/>
                        </a:rPr>
                        <a:t> (R16)</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kern="1200" dirty="0" smtClean="0">
                          <a:solidFill>
                            <a:srgbClr val="E07F1E"/>
                          </a:solidFill>
                          <a:effectLst/>
                          <a:latin typeface="+mn-lt"/>
                          <a:ea typeface="+mn-ea"/>
                          <a:cs typeface="+mn-cs"/>
                        </a:rPr>
                        <a:t>*A 2014 Every Day Counts</a:t>
                      </a:r>
                      <a:r>
                        <a:rPr lang="en-US" sz="1400" b="1" i="0" u="none" strike="noStrike" kern="1200" baseline="0" dirty="0" smtClean="0">
                          <a:solidFill>
                            <a:srgbClr val="E07F1E"/>
                          </a:solidFill>
                          <a:effectLst/>
                          <a:latin typeface="+mn-lt"/>
                          <a:ea typeface="+mn-ea"/>
                          <a:cs typeface="+mn-cs"/>
                        </a:rPr>
                        <a:t> product</a:t>
                      </a:r>
                      <a:endParaRPr lang="en-US" sz="1400" b="1" dirty="0" smtClean="0">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Joseph Taylor</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400" b="1" i="0" dirty="0" smtClean="0">
                          <a:solidFill>
                            <a:schemeClr val="tx1"/>
                          </a:solidFill>
                          <a:latin typeface="+mn-lt"/>
                        </a:rPr>
                        <a:t>Keith Platte</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12</a:t>
            </a:fld>
            <a:endParaRPr lang="en-US" dirty="0"/>
          </a:p>
        </p:txBody>
      </p:sp>
    </p:spTree>
    <p:extLst>
      <p:ext uri="{BB962C8B-B14F-4D97-AF65-F5344CB8AC3E}">
        <p14:creationId xmlns:p14="http://schemas.microsoft.com/office/powerpoint/2010/main" val="29117757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Capacity Products</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3094122016"/>
              </p:ext>
            </p:extLst>
          </p:nvPr>
        </p:nvGraphicFramePr>
        <p:xfrm>
          <a:off x="310320" y="1378656"/>
          <a:ext cx="8333622" cy="5126139"/>
        </p:xfrm>
        <a:graphic>
          <a:graphicData uri="http://schemas.openxmlformats.org/drawingml/2006/table">
            <a:tbl>
              <a:tblPr firstCol="1" bandCol="1">
                <a:tableStyleId>{8A107856-5554-42FB-B03E-39F5DBC370BA}</a:tableStyleId>
              </a:tblPr>
              <a:tblGrid>
                <a:gridCol w="4033080"/>
                <a:gridCol w="2171700"/>
                <a:gridCol w="2128842"/>
              </a:tblGrid>
              <a:tr h="345780">
                <a:tc>
                  <a:txBody>
                    <a:bodyPr/>
                    <a:lstStyle/>
                    <a:p>
                      <a:r>
                        <a:rPr lang="en-US" sz="1600" b="1" dirty="0" smtClean="0">
                          <a:solidFill>
                            <a:schemeClr val="bg1"/>
                          </a:solidFill>
                        </a:rPr>
                        <a:t>Product</a:t>
                      </a:r>
                    </a:p>
                  </a:txBody>
                  <a:tcPr>
                    <a:lnL w="12700" cap="flat" cmpd="sng" algn="ctr">
                      <a:solidFill>
                        <a:srgbClr val="21368B"/>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C216D"/>
                    </a:solidFill>
                  </a:tcPr>
                </a:tc>
                <a:tc>
                  <a:txBody>
                    <a:bodyPr/>
                    <a:lstStyle/>
                    <a:p>
                      <a:r>
                        <a:rPr lang="en-US" sz="1600" b="1" dirty="0" smtClean="0">
                          <a:solidFill>
                            <a:schemeClr val="bg1"/>
                          </a:solidFill>
                        </a:rPr>
                        <a:t>FHWA Contact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C216D"/>
                    </a:solidFill>
                  </a:tcPr>
                </a:tc>
                <a:tc>
                  <a:txBody>
                    <a:bodyPr/>
                    <a:lstStyle/>
                    <a:p>
                      <a:r>
                        <a:rPr lang="en-US" sz="1600" b="1" dirty="0" smtClean="0">
                          <a:solidFill>
                            <a:schemeClr val="bg1"/>
                          </a:solidFill>
                        </a:rPr>
                        <a:t>AASHTO Contact</a:t>
                      </a:r>
                    </a:p>
                  </a:txBody>
                  <a:tcPr>
                    <a:lnL w="12700" cap="flat" cmpd="sng" algn="ctr">
                      <a:solidFill>
                        <a:schemeClr val="bg1">
                          <a:lumMod val="65000"/>
                        </a:schemeClr>
                      </a:solidFill>
                      <a:prstDash val="solid"/>
                      <a:round/>
                      <a:headEnd type="none" w="med" len="med"/>
                      <a:tailEnd type="none" w="med" len="med"/>
                    </a:lnL>
                    <a:lnR w="12700" cap="flat" cmpd="sng" algn="ctr">
                      <a:solidFill>
                        <a:srgbClr val="21368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C216D"/>
                    </a:solidFill>
                  </a:tcPr>
                </a:tc>
              </a:tr>
              <a:tr h="725939">
                <a:tc>
                  <a:txBody>
                    <a:bodyPr/>
                    <a:lstStyle/>
                    <a:p>
                      <a:pPr marL="0" indent="0">
                        <a:buFont typeface="Arial" pitchFamily="34" charset="0"/>
                        <a:buNone/>
                      </a:pPr>
                      <a:r>
                        <a:rPr lang="en-US" sz="1600" baseline="0" dirty="0" smtClean="0">
                          <a:latin typeface="+mn-lt"/>
                        </a:rPr>
                        <a:t>Implementing </a:t>
                      </a:r>
                      <a:r>
                        <a:rPr lang="en-US" sz="1600" i="1" baseline="0" dirty="0" smtClean="0">
                          <a:latin typeface="+mn-lt"/>
                        </a:rPr>
                        <a:t>Eco-Logical</a:t>
                      </a:r>
                      <a:r>
                        <a:rPr lang="en-US" sz="1600" baseline="0" dirty="0" smtClean="0">
                          <a:latin typeface="+mn-lt"/>
                        </a:rPr>
                        <a:t> (C06)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smtClean="0">
                          <a:solidFill>
                            <a:schemeClr val="tx1"/>
                          </a:solidFill>
                          <a:latin typeface="+mn-lt"/>
                          <a:cs typeface="Arial" pitchFamily="34" charset="0"/>
                        </a:rPr>
                        <a:t>David</a:t>
                      </a:r>
                      <a:r>
                        <a:rPr lang="en-US" sz="1600" b="1" i="0" baseline="0" dirty="0" smtClean="0">
                          <a:solidFill>
                            <a:schemeClr val="tx1"/>
                          </a:solidFill>
                          <a:latin typeface="+mn-lt"/>
                          <a:cs typeface="Arial" pitchFamily="34" charset="0"/>
                        </a:rPr>
                        <a:t> Williams</a:t>
                      </a:r>
                      <a:endParaRPr lang="en-US" sz="1600" b="1" i="0" dirty="0" smtClean="0">
                        <a:solidFill>
                          <a:schemeClr val="tx1"/>
                        </a:solidFill>
                        <a:latin typeface="+mn-lt"/>
                        <a:cs typeface="Arial" pitchFamily="34" charset="0"/>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smtClean="0">
                          <a:solidFill>
                            <a:schemeClr val="tx1"/>
                          </a:solidFill>
                          <a:latin typeface="+mn-lt"/>
                          <a:cs typeface="Arial" pitchFamily="34" charset="0"/>
                        </a:rPr>
                        <a:t>Kate Kurgan </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522668">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latin typeface="+mn-lt"/>
                        </a:rPr>
                        <a:t>Expediting Project Delivery</a:t>
                      </a:r>
                      <a:r>
                        <a:rPr lang="en-US" sz="1600" b="1" baseline="0" dirty="0" smtClean="0">
                          <a:latin typeface="+mn-lt"/>
                        </a:rPr>
                        <a:t> </a:t>
                      </a:r>
                      <a:r>
                        <a:rPr lang="en-US" sz="1600" b="1" dirty="0" smtClean="0">
                          <a:latin typeface="+mn-lt"/>
                        </a:rPr>
                        <a:t>(C19)</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err="1" smtClean="0">
                          <a:solidFill>
                            <a:schemeClr val="tx1"/>
                          </a:solidFill>
                          <a:latin typeface="+mn-lt"/>
                          <a:cs typeface="Arial" pitchFamily="34" charset="0"/>
                        </a:rPr>
                        <a:t>Damaris</a:t>
                      </a:r>
                      <a:r>
                        <a:rPr lang="en-US" sz="1600" b="1" i="0" dirty="0" smtClean="0">
                          <a:solidFill>
                            <a:schemeClr val="tx1"/>
                          </a:solidFill>
                          <a:latin typeface="+mn-lt"/>
                          <a:cs typeface="Arial" pitchFamily="34" charset="0"/>
                        </a:rPr>
                        <a:t> Santiago</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smtClean="0">
                          <a:solidFill>
                            <a:schemeClr val="tx1"/>
                          </a:solidFill>
                          <a:latin typeface="+mn-lt"/>
                          <a:cs typeface="Arial" pitchFamily="34" charset="0"/>
                        </a:rPr>
                        <a:t>Shannon Eggleston</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522697">
                <a:tc>
                  <a:txBody>
                    <a:bodyPr/>
                    <a:lstStyle/>
                    <a:p>
                      <a:pPr rtl="0" eaLnBrk="1" fontAlgn="t" latinLnBrk="0" hangingPunct="1"/>
                      <a:r>
                        <a:rPr lang="en-US" sz="1600" b="1" i="0" u="none" strike="noStrike" kern="1200" dirty="0" smtClean="0">
                          <a:solidFill>
                            <a:schemeClr val="tx1"/>
                          </a:solidFill>
                          <a:effectLst/>
                          <a:latin typeface="+mn-lt"/>
                          <a:ea typeface="+mn-ea"/>
                          <a:cs typeface="+mn-cs"/>
                        </a:rPr>
                        <a:t>Economic Analysis Tools (C03/C11)</a:t>
                      </a:r>
                      <a:endParaRPr lang="en-US" sz="1600" b="0"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rtl="0" eaLnBrk="1" fontAlgn="auto" latinLnBrk="0" hangingPunct="1"/>
                      <a:r>
                        <a:rPr lang="en-US" sz="1600" b="1" i="0" u="none" strike="noStrike" kern="1200" dirty="0" smtClean="0">
                          <a:solidFill>
                            <a:schemeClr val="tx1"/>
                          </a:solidFill>
                          <a:effectLst/>
                          <a:latin typeface="+mn-lt"/>
                          <a:ea typeface="+mn-ea"/>
                          <a:cs typeface="+mn-cs"/>
                        </a:rPr>
                        <a:t>Brian</a:t>
                      </a:r>
                      <a:r>
                        <a:rPr lang="en-US" sz="1600" b="1" i="0" u="none" strike="noStrike" kern="1200" baseline="0" dirty="0" smtClean="0">
                          <a:solidFill>
                            <a:schemeClr val="tx1"/>
                          </a:solidFill>
                          <a:effectLst/>
                          <a:latin typeface="+mn-lt"/>
                          <a:ea typeface="+mn-ea"/>
                          <a:cs typeface="+mn-cs"/>
                        </a:rPr>
                        <a:t> Gardner</a:t>
                      </a:r>
                      <a:endParaRPr lang="en-US" sz="1600" b="0"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rtl="0" eaLnBrk="1" fontAlgn="auto" latinLnBrk="0" hangingPunct="1"/>
                      <a:r>
                        <a:rPr lang="en-US" sz="1600" b="1" i="0" u="none" strike="noStrike" kern="1200" dirty="0" smtClean="0">
                          <a:solidFill>
                            <a:schemeClr val="tx1"/>
                          </a:solidFill>
                          <a:effectLst/>
                          <a:latin typeface="+mn-lt"/>
                          <a:ea typeface="+mn-ea"/>
                          <a:cs typeface="+mn-cs"/>
                        </a:rPr>
                        <a:t>Matt Hardy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551707">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latin typeface="+mn-lt"/>
                        </a:rPr>
                        <a:t>Freight Demand Modeling and Data Improvement (C20)</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smtClean="0">
                          <a:solidFill>
                            <a:schemeClr val="tx1"/>
                          </a:solidFill>
                          <a:latin typeface="+mn-lt"/>
                          <a:cs typeface="Arial" pitchFamily="34" charset="0"/>
                        </a:rPr>
                        <a:t>Ed </a:t>
                      </a:r>
                      <a:r>
                        <a:rPr lang="en-US" sz="1600" b="1" i="0" dirty="0" err="1" smtClean="0">
                          <a:solidFill>
                            <a:schemeClr val="tx1"/>
                          </a:solidFill>
                          <a:latin typeface="+mn-lt"/>
                          <a:cs typeface="Arial" pitchFamily="34" charset="0"/>
                        </a:rPr>
                        <a:t>Strocko</a:t>
                      </a:r>
                      <a:endParaRPr lang="en-US" sz="1600" b="1" i="0" dirty="0" smtClean="0">
                        <a:solidFill>
                          <a:schemeClr val="tx1"/>
                        </a:solidFill>
                        <a:latin typeface="+mn-lt"/>
                        <a:cs typeface="Arial" pitchFamily="34" charset="0"/>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eaLnBrk="1" fontAlgn="auto" hangingPunct="1">
                        <a:spcBef>
                          <a:spcPts val="0"/>
                        </a:spcBef>
                        <a:spcAft>
                          <a:spcPts val="0"/>
                        </a:spcAft>
                        <a:defRPr/>
                      </a:pPr>
                      <a:r>
                        <a:rPr lang="en-US" sz="1600" b="1" i="0" dirty="0" smtClean="0">
                          <a:solidFill>
                            <a:schemeClr val="tx1"/>
                          </a:solidFill>
                          <a:latin typeface="+mn-lt"/>
                          <a:cs typeface="Arial" pitchFamily="34" charset="0"/>
                        </a:rPr>
                        <a:t>Matt Hardy</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784045">
                <a:tc>
                  <a:txBody>
                    <a:bodyPr/>
                    <a:lstStyle/>
                    <a:p>
                      <a:r>
                        <a:rPr lang="en-US" sz="1600" b="1" dirty="0" smtClean="0"/>
                        <a:t>Advanced Travel Analysis </a:t>
                      </a:r>
                      <a:r>
                        <a:rPr lang="en-US" sz="1600" b="1" baseline="0" dirty="0" smtClean="0"/>
                        <a:t>Tools for Integrated Travel Demand Modeling </a:t>
                      </a:r>
                      <a:r>
                        <a:rPr lang="en-US" sz="1600" b="1" dirty="0" smtClean="0"/>
                        <a:t>(C10/C04/C05/C16)</a:t>
                      </a:r>
                      <a:endParaRPr lang="en-US" sz="16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Brian Gardner</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Matt Hardy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7840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Planning Process Bundle (C02/C08/C09/C12/C15)</a:t>
                      </a:r>
                      <a:endParaRPr lang="en-US" sz="1600" b="1" kern="1200" baseline="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Spencer Stevens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Larry Anderson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Matt Hardy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7840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latin typeface="+mn-lt"/>
                          <a:ea typeface="+mn-ea"/>
                          <a:cs typeface="+mn-cs"/>
                        </a:rPr>
                        <a:t>PlanWorks</a:t>
                      </a:r>
                      <a:r>
                        <a:rPr lang="en-US" sz="1600" b="1" kern="1200" dirty="0" smtClean="0">
                          <a:solidFill>
                            <a:schemeClr val="dk1"/>
                          </a:solidFill>
                          <a:latin typeface="+mn-lt"/>
                          <a:ea typeface="+mn-ea"/>
                          <a:cs typeface="+mn-cs"/>
                        </a:rPr>
                        <a:t>: Better planning, Better projects (C01)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Spencer Stevens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Gary Jensen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Matt Hardy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13</a:t>
            </a:fld>
            <a:endParaRPr lang="en-US" dirty="0"/>
          </a:p>
        </p:txBody>
      </p:sp>
    </p:spTree>
    <p:extLst>
      <p:ext uri="{BB962C8B-B14F-4D97-AF65-F5344CB8AC3E}">
        <p14:creationId xmlns:p14="http://schemas.microsoft.com/office/powerpoint/2010/main" val="29117757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Reliability Products</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2255590276"/>
              </p:ext>
            </p:extLst>
          </p:nvPr>
        </p:nvGraphicFramePr>
        <p:xfrm>
          <a:off x="314960" y="1549619"/>
          <a:ext cx="8243253" cy="4083436"/>
        </p:xfrm>
        <a:graphic>
          <a:graphicData uri="http://schemas.openxmlformats.org/drawingml/2006/table">
            <a:tbl>
              <a:tblPr firstCol="1" bandCol="1">
                <a:tableStyleId>{8A107856-5554-42FB-B03E-39F5DBC370BA}</a:tableStyleId>
              </a:tblPr>
              <a:tblGrid>
                <a:gridCol w="4641672"/>
                <a:gridCol w="1687056"/>
                <a:gridCol w="1914525"/>
              </a:tblGrid>
              <a:tr h="364906">
                <a:tc>
                  <a:txBody>
                    <a:bodyPr/>
                    <a:lstStyle/>
                    <a:p>
                      <a:r>
                        <a:rPr lang="en-US" sz="1600" b="1" dirty="0" smtClean="0">
                          <a:solidFill>
                            <a:schemeClr val="bg1"/>
                          </a:solidFill>
                        </a:rPr>
                        <a:t>Product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18A"/>
                    </a:solidFill>
                  </a:tcPr>
                </a:tc>
                <a:tc>
                  <a:txBody>
                    <a:bodyPr/>
                    <a:lstStyle/>
                    <a:p>
                      <a:r>
                        <a:rPr lang="en-US" sz="1600" b="1" dirty="0" smtClean="0">
                          <a:solidFill>
                            <a:schemeClr val="bg1"/>
                          </a:solidFill>
                        </a:rPr>
                        <a:t>FHWA Contact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18A"/>
                    </a:solidFill>
                  </a:tcPr>
                </a:tc>
                <a:tc>
                  <a:txBody>
                    <a:bodyPr/>
                    <a:lstStyle/>
                    <a:p>
                      <a:r>
                        <a:rPr lang="en-US" sz="1600" b="1" dirty="0" smtClean="0">
                          <a:solidFill>
                            <a:schemeClr val="bg1"/>
                          </a:solidFill>
                        </a:rPr>
                        <a:t>AASHTO Contact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18A"/>
                    </a:solidFill>
                  </a:tcPr>
                </a:tc>
              </a:tr>
              <a:tr h="187782">
                <a:tc>
                  <a:txBody>
                    <a:bodyPr/>
                    <a:lstStyle/>
                    <a:p>
                      <a:r>
                        <a:rPr lang="en-US" sz="1600" b="1" dirty="0" smtClean="0">
                          <a:latin typeface="+mn-lt"/>
                        </a:rPr>
                        <a:t>Organizing for Reliability Tools (L06/L01/L31/L34)</a:t>
                      </a:r>
                      <a:endParaRPr lang="en-US" sz="1600" b="1" dirty="0">
                        <a:latin typeface="+mn-lt"/>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600" b="1" i="0" dirty="0" smtClean="0">
                          <a:solidFill>
                            <a:schemeClr val="tx1"/>
                          </a:solidFill>
                          <a:latin typeface="+mn-lt"/>
                        </a:rPr>
                        <a:t>Joe Gregory</a:t>
                      </a: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endParaRPr lang="en-US" sz="1600" b="1" i="0" u="none" strike="noStrike" kern="1200" dirty="0">
                        <a:solidFill>
                          <a:schemeClr val="tx1"/>
                        </a:solidFill>
                        <a:effectLst/>
                        <a:latin typeface="+mn-lt"/>
                        <a:ea typeface="+mn-ea"/>
                        <a:cs typeface="+mn-cs"/>
                      </a:endParaRPr>
                    </a:p>
                  </a:txBody>
                  <a:tcPr marL="91442" marR="91442" marT="45705" marB="45705">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r>
                        <a:rPr lang="en-US" sz="1600" b="1" dirty="0" smtClean="0"/>
                        <a:t>Reliability Data and Analysis Tools (L02/L05/L07/L08/C11)</a:t>
                      </a:r>
                      <a:endParaRPr lang="en-US" sz="16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Doug Laird</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i="0" u="none" strike="noStrike" kern="1200" dirty="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pPr rtl="0" eaLnBrk="1" fontAlgn="t" latinLnBrk="0" hangingPunct="1"/>
                      <a:r>
                        <a:rPr lang="en-US" sz="1600" b="1" i="0" u="none" strike="noStrike" kern="1200" dirty="0" smtClean="0">
                          <a:solidFill>
                            <a:schemeClr val="tx1"/>
                          </a:solidFill>
                          <a:effectLst/>
                          <a:latin typeface="+mn-lt"/>
                          <a:ea typeface="+mn-ea"/>
                          <a:cs typeface="+mn-cs"/>
                        </a:rPr>
                        <a:t>National Traffic Incident Management Responder Training Program (L12/L32A/L32B)</a:t>
                      </a:r>
                    </a:p>
                    <a:p>
                      <a:pPr rtl="0" eaLnBrk="1" fontAlgn="t" latinLnBrk="0" hangingPunct="1"/>
                      <a:r>
                        <a:rPr lang="en-US" sz="1600" b="1" i="0" u="none" strike="noStrike" kern="1200" dirty="0" smtClean="0">
                          <a:solidFill>
                            <a:srgbClr val="E07F1E"/>
                          </a:solidFill>
                          <a:effectLst/>
                          <a:latin typeface="+mn-lt"/>
                          <a:ea typeface="+mn-ea"/>
                          <a:cs typeface="+mn-cs"/>
                        </a:rPr>
                        <a:t>*A 2012 Every Day Counts</a:t>
                      </a:r>
                      <a:r>
                        <a:rPr lang="en-US" sz="1600" b="1" i="0" u="none" strike="noStrike" kern="1200" baseline="0" dirty="0" smtClean="0">
                          <a:solidFill>
                            <a:srgbClr val="E07F1E"/>
                          </a:solidFill>
                          <a:effectLst/>
                          <a:latin typeface="+mn-lt"/>
                          <a:ea typeface="+mn-ea"/>
                          <a:cs typeface="+mn-cs"/>
                        </a:rPr>
                        <a:t> product</a:t>
                      </a:r>
                      <a:endParaRPr lang="en-US" sz="1600" b="1" i="0" u="none" strike="noStrike" kern="1200" dirty="0" smtClean="0">
                        <a:solidFill>
                          <a:srgbClr val="E07F1E"/>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rtl="0" eaLnBrk="1" fontAlgn="auto" latinLnBrk="0" hangingPunct="1"/>
                      <a:r>
                        <a:rPr lang="en-US" sz="1600" b="1" i="0" u="none" strike="noStrike" kern="1200" dirty="0" smtClean="0">
                          <a:solidFill>
                            <a:schemeClr val="tx1"/>
                          </a:solidFill>
                          <a:effectLst/>
                          <a:latin typeface="+mn-lt"/>
                          <a:ea typeface="+mn-ea"/>
                          <a:cs typeface="+mn-cs"/>
                        </a:rPr>
                        <a:t>Jim </a:t>
                      </a:r>
                      <a:r>
                        <a:rPr lang="en-US" sz="1600" b="1" i="0" u="none" strike="noStrike" kern="1200" dirty="0" err="1" smtClean="0">
                          <a:solidFill>
                            <a:schemeClr val="tx1"/>
                          </a:solidFill>
                          <a:effectLst/>
                          <a:latin typeface="+mn-lt"/>
                          <a:ea typeface="+mn-ea"/>
                          <a:cs typeface="+mn-cs"/>
                        </a:rPr>
                        <a:t>Austrich</a:t>
                      </a:r>
                      <a:r>
                        <a:rPr lang="en-US" sz="1600" b="1" i="0" u="none" strike="noStrike" kern="1200" dirty="0" smtClean="0">
                          <a:solidFill>
                            <a:schemeClr val="tx1"/>
                          </a:solidFill>
                          <a:effectLst/>
                          <a:latin typeface="+mn-lt"/>
                          <a:ea typeface="+mn-ea"/>
                          <a:cs typeface="+mn-cs"/>
                        </a:rPr>
                        <a:t> Paul </a:t>
                      </a:r>
                      <a:r>
                        <a:rPr lang="en-US" sz="1600" b="1" i="0" u="none" strike="noStrike" kern="1200" dirty="0" err="1" smtClean="0">
                          <a:solidFill>
                            <a:schemeClr val="tx1"/>
                          </a:solidFill>
                          <a:effectLst/>
                          <a:latin typeface="+mn-lt"/>
                          <a:ea typeface="+mn-ea"/>
                          <a:cs typeface="+mn-cs"/>
                        </a:rPr>
                        <a:t>Jodoin</a:t>
                      </a:r>
                      <a:endParaRPr lang="en-US" sz="1600" b="1"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562005">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chemeClr val="tx1"/>
                          </a:solidFill>
                          <a:effectLst/>
                          <a:latin typeface="+mn-lt"/>
                          <a:ea typeface="+mn-ea"/>
                          <a:cs typeface="+mn-cs"/>
                        </a:rPr>
                        <a:t>Framework for Improving Travel-Time Reliability (L17/L13A)</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rtl="0" eaLnBrk="1" fontAlgn="auto" latinLnBrk="0" hangingPunct="1"/>
                      <a:r>
                        <a:rPr lang="en-US" sz="1600" b="1" i="0" u="none" strike="noStrike" kern="1200" dirty="0" smtClean="0">
                          <a:solidFill>
                            <a:schemeClr val="tx1"/>
                          </a:solidFill>
                          <a:effectLst/>
                          <a:latin typeface="+mn-lt"/>
                          <a:ea typeface="+mn-ea"/>
                          <a:cs typeface="+mn-cs"/>
                        </a:rPr>
                        <a:t>Tracy Scriba</a:t>
                      </a:r>
                    </a:p>
                    <a:p>
                      <a:pPr rtl="0" eaLnBrk="1" fontAlgn="auto" latinLnBrk="0" hangingPunct="1"/>
                      <a:r>
                        <a:rPr lang="en-US" sz="1600" b="1" i="0" u="none" strike="noStrike" kern="1200" dirty="0" smtClean="0">
                          <a:solidFill>
                            <a:schemeClr val="tx1"/>
                          </a:solidFill>
                          <a:effectLst/>
                          <a:latin typeface="+mn-lt"/>
                          <a:ea typeface="+mn-ea"/>
                          <a:cs typeface="+mn-cs"/>
                        </a:rPr>
                        <a:t>Grant Zammit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smtClean="0">
                          <a:solidFill>
                            <a:schemeClr val="tx1"/>
                          </a:solidFill>
                          <a:effectLst/>
                          <a:latin typeface="+mn-lt"/>
                          <a:ea typeface="+mn-ea"/>
                          <a:cs typeface="+mn-cs"/>
                        </a:rPr>
                        <a:t>Regional Operations Forum (L36)</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smtClean="0">
                          <a:solidFill>
                            <a:schemeClr val="tx1"/>
                          </a:solidFill>
                          <a:effectLst/>
                          <a:latin typeface="+mn-lt"/>
                          <a:ea typeface="+mn-ea"/>
                          <a:cs typeface="+mn-cs"/>
                        </a:rPr>
                        <a:t>Tracy Scriba</a:t>
                      </a:r>
                    </a:p>
                    <a:p>
                      <a:pPr rtl="0" eaLnBrk="1" fontAlgn="auto" latinLnBrk="0" hangingPunct="1"/>
                      <a:endParaRPr lang="en-US" sz="1600" b="1"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i="0" u="none" strike="noStrike" kern="1200" dirty="0" smtClean="0">
                        <a:solidFill>
                          <a:schemeClr val="tx1"/>
                        </a:solidFill>
                        <a:effectLst/>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r h="1877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smtClean="0">
                          <a:solidFill>
                            <a:schemeClr val="tx1"/>
                          </a:solidFill>
                          <a:effectLst/>
                          <a:latin typeface="+mn-lt"/>
                          <a:ea typeface="+mn-ea"/>
                          <a:cs typeface="+mn-cs"/>
                        </a:rPr>
                        <a:t>WISE: Work Zone Impact Estimation Software (R11)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rtl="0" eaLnBrk="1" fontAlgn="auto" latinLnBrk="0" hangingPunct="1"/>
                      <a:r>
                        <a:rPr lang="en-US" sz="1600" b="1" i="0" u="none" strike="noStrike" kern="1200" dirty="0" smtClean="0">
                          <a:solidFill>
                            <a:schemeClr val="tx1"/>
                          </a:solidFill>
                          <a:effectLst/>
                          <a:latin typeface="+mn-lt"/>
                          <a:ea typeface="+mn-ea"/>
                          <a:cs typeface="+mn-cs"/>
                        </a:rPr>
                        <a:t>Tracy Scriba</a:t>
                      </a:r>
                    </a:p>
                    <a:p>
                      <a:pPr rtl="0" eaLnBrk="1" fontAlgn="auto" latinLnBrk="0" hangingPunct="1"/>
                      <a:r>
                        <a:rPr lang="en-US" sz="1600" b="1" i="0" u="none" strike="noStrike" kern="1200" dirty="0" smtClean="0">
                          <a:solidFill>
                            <a:schemeClr val="tx1"/>
                          </a:solidFill>
                          <a:effectLst/>
                          <a:latin typeface="+mn-lt"/>
                          <a:ea typeface="+mn-ea"/>
                          <a:cs typeface="+mn-cs"/>
                        </a:rPr>
                        <a:t>John Corbin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err="1" smtClean="0">
                          <a:solidFill>
                            <a:schemeClr val="tx1"/>
                          </a:solidFill>
                          <a:effectLst/>
                          <a:latin typeface="+mn-lt"/>
                          <a:ea typeface="+mn-ea"/>
                          <a:cs typeface="+mn-cs"/>
                        </a:rPr>
                        <a:t>Gummada</a:t>
                      </a:r>
                      <a:r>
                        <a:rPr lang="en-US" sz="1600" b="1" i="0" u="none" strike="noStrike" kern="1200" dirty="0" smtClean="0">
                          <a:solidFill>
                            <a:schemeClr val="tx1"/>
                          </a:solidFill>
                          <a:effectLst/>
                          <a:latin typeface="+mn-lt"/>
                          <a:ea typeface="+mn-ea"/>
                          <a:cs typeface="+mn-cs"/>
                        </a:rPr>
                        <a:t> Murthy</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14</a:t>
            </a:fld>
            <a:endParaRPr lang="en-US" dirty="0"/>
          </a:p>
        </p:txBody>
      </p:sp>
    </p:spTree>
    <p:extLst>
      <p:ext uri="{BB962C8B-B14F-4D97-AF65-F5344CB8AC3E}">
        <p14:creationId xmlns:p14="http://schemas.microsoft.com/office/powerpoint/2010/main" val="29117757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SHRP2 Naturalistic Driving Study &amp; Roadway Information Databases</a:t>
            </a:r>
            <a:endParaRPr lang="en-US" dirty="0"/>
          </a:p>
        </p:txBody>
      </p:sp>
      <p:grpSp>
        <p:nvGrpSpPr>
          <p:cNvPr id="2" name="Group 11"/>
          <p:cNvGrpSpPr/>
          <p:nvPr/>
        </p:nvGrpSpPr>
        <p:grpSpPr>
          <a:xfrm>
            <a:off x="287870" y="1593365"/>
            <a:ext cx="2788411" cy="2752725"/>
            <a:chOff x="244135" y="2505075"/>
            <a:chExt cx="2118065" cy="2752725"/>
          </a:xfrm>
        </p:grpSpPr>
        <p:pic>
          <p:nvPicPr>
            <p:cNvPr id="4" name="Picture 3" descr="sample video snapshot.png"/>
            <p:cNvPicPr/>
            <p:nvPr/>
          </p:nvPicPr>
          <p:blipFill>
            <a:blip r:embed="rId3" cstate="screen"/>
            <a:srcRect/>
            <a:stretch>
              <a:fillRect/>
            </a:stretch>
          </p:blipFill>
          <p:spPr bwMode="auto">
            <a:xfrm>
              <a:off x="244135" y="2505075"/>
              <a:ext cx="1112433" cy="1265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7" descr="Head unit 9.15.10.JPG"/>
            <p:cNvPicPr>
              <a:picLocks noChangeAspect="1"/>
            </p:cNvPicPr>
            <p:nvPr/>
          </p:nvPicPr>
          <p:blipFill>
            <a:blip r:embed="rId4" cstate="screen"/>
            <a:srcRect/>
            <a:stretch>
              <a:fillRect/>
            </a:stretch>
          </p:blipFill>
          <p:spPr bwMode="auto">
            <a:xfrm>
              <a:off x="1350291" y="2505075"/>
              <a:ext cx="1011909" cy="1261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car image_from illustrator.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5045" y="3830314"/>
              <a:ext cx="2087155" cy="142748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5" name="Flowchart: Magnetic Disk 11"/>
          <p:cNvSpPr>
            <a:spLocks noChangeArrowheads="1"/>
          </p:cNvSpPr>
          <p:nvPr/>
        </p:nvSpPr>
        <p:spPr bwMode="auto">
          <a:xfrm>
            <a:off x="2619081" y="3002433"/>
            <a:ext cx="1295400" cy="1600200"/>
          </a:xfrm>
          <a:prstGeom prst="flowChartMagneticDisk">
            <a:avLst/>
          </a:prstGeom>
          <a:gradFill>
            <a:gsLst>
              <a:gs pos="0">
                <a:srgbClr val="01308D">
                  <a:alpha val="96000"/>
                </a:srgbClr>
              </a:gs>
              <a:gs pos="50000">
                <a:schemeClr val="accent1">
                  <a:shade val="67500"/>
                  <a:satMod val="115000"/>
                </a:schemeClr>
              </a:gs>
              <a:gs pos="100000">
                <a:schemeClr val="accent1">
                  <a:shade val="100000"/>
                  <a:satMod val="115000"/>
                </a:schemeClr>
              </a:gs>
            </a:gsLst>
            <a:lin ang="5400000" scaled="0"/>
          </a:gradFill>
          <a:ln w="19050" algn="ctr">
            <a:solidFill>
              <a:schemeClr val="tx1"/>
            </a:solidFill>
            <a:round/>
            <a:headEnd/>
            <a:tailEnd/>
          </a:ln>
        </p:spPr>
        <p:txBody>
          <a:bodyPr/>
          <a:lstStyle/>
          <a:p>
            <a:pPr eaLnBrk="0" fontAlgn="base" hangingPunct="0">
              <a:spcBef>
                <a:spcPct val="0"/>
              </a:spcBef>
              <a:spcAft>
                <a:spcPct val="0"/>
              </a:spcAft>
              <a:defRPr/>
            </a:pPr>
            <a:r>
              <a:rPr lang="en-US" sz="2000" dirty="0">
                <a:solidFill>
                  <a:srgbClr val="000000"/>
                </a:solidFill>
                <a:cs typeface="Arial" charset="0"/>
              </a:rPr>
              <a:t>  </a:t>
            </a:r>
            <a:r>
              <a:rPr lang="en-US" sz="2000" dirty="0" smtClean="0">
                <a:solidFill>
                  <a:srgbClr val="000000"/>
                </a:solidFill>
                <a:cs typeface="Arial" charset="0"/>
              </a:rPr>
              <a:t> </a:t>
            </a:r>
            <a:r>
              <a:rPr lang="en-US" sz="2800" dirty="0">
                <a:solidFill>
                  <a:srgbClr val="000000"/>
                </a:solidFill>
                <a:cs typeface="Arial" charset="0"/>
              </a:rPr>
              <a:t>NDS</a:t>
            </a:r>
          </a:p>
          <a:p>
            <a:pPr eaLnBrk="0" fontAlgn="base" hangingPunct="0">
              <a:spcBef>
                <a:spcPct val="0"/>
              </a:spcBef>
              <a:spcAft>
                <a:spcPct val="0"/>
              </a:spcAft>
              <a:defRPr/>
            </a:pPr>
            <a:r>
              <a:rPr lang="en-US" sz="1400" dirty="0">
                <a:solidFill>
                  <a:srgbClr val="000000"/>
                </a:solidFill>
                <a:cs typeface="Arial" charset="0"/>
              </a:rPr>
              <a:t>       </a:t>
            </a:r>
            <a:r>
              <a:rPr lang="en-US" sz="1400" dirty="0" smtClean="0">
                <a:solidFill>
                  <a:srgbClr val="000000"/>
                </a:solidFill>
                <a:cs typeface="Arial" charset="0"/>
              </a:rPr>
              <a:t> Data</a:t>
            </a:r>
            <a:r>
              <a:rPr lang="en-US" sz="2400" dirty="0" smtClean="0">
                <a:solidFill>
                  <a:srgbClr val="000000"/>
                </a:solidFill>
                <a:cs typeface="Arial" charset="0"/>
              </a:rPr>
              <a:t>              </a:t>
            </a:r>
            <a:endParaRPr lang="en-US" sz="2000" dirty="0">
              <a:solidFill>
                <a:srgbClr val="000000"/>
              </a:solidFill>
              <a:cs typeface="Arial" charset="0"/>
            </a:endParaRPr>
          </a:p>
        </p:txBody>
      </p:sp>
      <p:sp>
        <p:nvSpPr>
          <p:cNvPr id="16" name="Flowchart: Magnetic Disk 12"/>
          <p:cNvSpPr>
            <a:spLocks noChangeArrowheads="1"/>
          </p:cNvSpPr>
          <p:nvPr/>
        </p:nvSpPr>
        <p:spPr bwMode="auto">
          <a:xfrm>
            <a:off x="4828881" y="3078633"/>
            <a:ext cx="1371600" cy="1600200"/>
          </a:xfrm>
          <a:prstGeom prst="flowChartMagneticDisk">
            <a:avLst/>
          </a:prstGeom>
          <a:gradFill>
            <a:gsLst>
              <a:gs pos="0">
                <a:srgbClr val="023394"/>
              </a:gs>
              <a:gs pos="50000">
                <a:schemeClr val="accent1">
                  <a:shade val="67500"/>
                  <a:satMod val="115000"/>
                </a:schemeClr>
              </a:gs>
              <a:gs pos="100000">
                <a:schemeClr val="accent1">
                  <a:shade val="100000"/>
                  <a:satMod val="115000"/>
                </a:schemeClr>
              </a:gs>
            </a:gsLst>
            <a:lin ang="5400000" scaled="0"/>
          </a:gradFill>
          <a:ln w="19050" algn="ctr">
            <a:solidFill>
              <a:schemeClr val="tx1"/>
            </a:solidFill>
            <a:round/>
            <a:headEnd/>
            <a:tailEnd/>
          </a:ln>
        </p:spPr>
        <p:txBody>
          <a:bodyPr/>
          <a:lstStyle/>
          <a:p>
            <a:pPr eaLnBrk="0" fontAlgn="base" hangingPunct="0">
              <a:spcBef>
                <a:spcPct val="0"/>
              </a:spcBef>
              <a:spcAft>
                <a:spcPct val="0"/>
              </a:spcAft>
              <a:defRPr/>
            </a:pPr>
            <a:r>
              <a:rPr lang="en-US" sz="2800" dirty="0">
                <a:solidFill>
                  <a:srgbClr val="000000"/>
                </a:solidFill>
                <a:cs typeface="Arial" charset="0"/>
              </a:rPr>
              <a:t>   </a:t>
            </a:r>
            <a:r>
              <a:rPr lang="en-US" sz="2800" dirty="0" smtClean="0">
                <a:solidFill>
                  <a:srgbClr val="000000"/>
                </a:solidFill>
                <a:cs typeface="Arial" charset="0"/>
              </a:rPr>
              <a:t>RID</a:t>
            </a:r>
            <a:endParaRPr lang="en-US" sz="2800" dirty="0">
              <a:solidFill>
                <a:srgbClr val="000000"/>
              </a:solidFill>
              <a:cs typeface="Arial" charset="0"/>
            </a:endParaRPr>
          </a:p>
          <a:p>
            <a:pPr eaLnBrk="0" fontAlgn="base" hangingPunct="0">
              <a:spcBef>
                <a:spcPct val="0"/>
              </a:spcBef>
              <a:spcAft>
                <a:spcPct val="0"/>
              </a:spcAft>
              <a:defRPr/>
            </a:pPr>
            <a:r>
              <a:rPr lang="en-US" sz="1400" dirty="0">
                <a:solidFill>
                  <a:srgbClr val="000000"/>
                </a:solidFill>
                <a:cs typeface="Arial" charset="0"/>
              </a:rPr>
              <a:t>       </a:t>
            </a:r>
            <a:r>
              <a:rPr lang="en-US" sz="1400" dirty="0" smtClean="0">
                <a:solidFill>
                  <a:srgbClr val="000000"/>
                </a:solidFill>
                <a:cs typeface="Arial" charset="0"/>
              </a:rPr>
              <a:t> </a:t>
            </a:r>
            <a:r>
              <a:rPr lang="en-US" sz="1400" dirty="0">
                <a:solidFill>
                  <a:srgbClr val="000000"/>
                </a:solidFill>
                <a:cs typeface="Arial" charset="0"/>
              </a:rPr>
              <a:t>(GIS)</a:t>
            </a:r>
          </a:p>
          <a:p>
            <a:pPr eaLnBrk="0" fontAlgn="base" hangingPunct="0">
              <a:spcBef>
                <a:spcPct val="0"/>
              </a:spcBef>
              <a:spcAft>
                <a:spcPct val="0"/>
              </a:spcAft>
              <a:defRPr/>
            </a:pPr>
            <a:r>
              <a:rPr lang="en-US" sz="2000" dirty="0">
                <a:solidFill>
                  <a:srgbClr val="000000"/>
                </a:solidFill>
                <a:cs typeface="Arial" charset="0"/>
              </a:rPr>
              <a:t>    </a:t>
            </a:r>
          </a:p>
        </p:txBody>
      </p:sp>
      <p:sp>
        <p:nvSpPr>
          <p:cNvPr id="25" name="TextBox 24"/>
          <p:cNvSpPr txBox="1"/>
          <p:nvPr/>
        </p:nvSpPr>
        <p:spPr>
          <a:xfrm>
            <a:off x="440764" y="4696903"/>
            <a:ext cx="3864535" cy="2369880"/>
          </a:xfrm>
          <a:prstGeom prst="rect">
            <a:avLst/>
          </a:prstGeom>
          <a:noFill/>
        </p:spPr>
        <p:txBody>
          <a:bodyPr wrap="square">
            <a:spAutoFit/>
          </a:bodyPr>
          <a:lstStyle/>
          <a:p>
            <a:pPr fontAlgn="base">
              <a:spcBef>
                <a:spcPct val="0"/>
              </a:spcBef>
              <a:spcAft>
                <a:spcPct val="0"/>
              </a:spcAft>
              <a:defRPr/>
            </a:pPr>
            <a:r>
              <a:rPr lang="en-US" sz="2000" dirty="0" smtClean="0">
                <a:solidFill>
                  <a:srgbClr val="000000"/>
                </a:solidFill>
                <a:cs typeface="Arial" charset="0"/>
              </a:rPr>
              <a:t>Data from </a:t>
            </a:r>
            <a:r>
              <a:rPr lang="en-US" sz="2000" b="1" dirty="0" smtClean="0">
                <a:solidFill>
                  <a:srgbClr val="000000"/>
                </a:solidFill>
                <a:cs typeface="Arial" charset="0"/>
              </a:rPr>
              <a:t>3,147 volunteer drivers and their vehicles</a:t>
            </a:r>
          </a:p>
          <a:p>
            <a:pPr fontAlgn="base">
              <a:spcBef>
                <a:spcPct val="0"/>
              </a:spcBef>
              <a:spcAft>
                <a:spcPct val="0"/>
              </a:spcAft>
              <a:defRPr/>
            </a:pPr>
            <a:r>
              <a:rPr lang="en-US" sz="2000" dirty="0" smtClean="0">
                <a:solidFill>
                  <a:srgbClr val="000000"/>
                </a:solidFill>
                <a:cs typeface="Arial" charset="0"/>
              </a:rPr>
              <a:t>in six study sites using </a:t>
            </a:r>
            <a:r>
              <a:rPr lang="en-US" sz="2000" kern="0" dirty="0" smtClean="0">
                <a:solidFill>
                  <a:srgbClr val="000000"/>
                </a:solidFill>
                <a:cs typeface="Arial" charset="0"/>
              </a:rPr>
              <a:t>passenger cars, vans, SUVs, pickups</a:t>
            </a:r>
            <a:r>
              <a:rPr lang="en-US" sz="2000" kern="0" dirty="0">
                <a:solidFill>
                  <a:srgbClr val="000000"/>
                </a:solidFill>
                <a:cs typeface="Arial" charset="0"/>
              </a:rPr>
              <a:t> </a:t>
            </a:r>
            <a:r>
              <a:rPr lang="en-US" sz="2000" dirty="0" smtClean="0">
                <a:solidFill>
                  <a:prstClr val="black"/>
                </a:solidFill>
                <a:latin typeface="+mj-lt"/>
              </a:rPr>
              <a:t>2 </a:t>
            </a:r>
            <a:r>
              <a:rPr lang="en-US" sz="2000" dirty="0">
                <a:solidFill>
                  <a:prstClr val="black"/>
                </a:solidFill>
                <a:latin typeface="+mj-lt"/>
              </a:rPr>
              <a:t>petabytes = over 2 million </a:t>
            </a:r>
            <a:r>
              <a:rPr lang="en-US" sz="2000" dirty="0" smtClean="0">
                <a:solidFill>
                  <a:prstClr val="black"/>
                </a:solidFill>
                <a:latin typeface="+mj-lt"/>
              </a:rPr>
              <a:t>gigabytes of data</a:t>
            </a:r>
            <a:endParaRPr lang="en-US" sz="2000" dirty="0">
              <a:solidFill>
                <a:prstClr val="black"/>
              </a:solidFill>
              <a:latin typeface="+mj-lt"/>
            </a:endParaRPr>
          </a:p>
          <a:p>
            <a:pPr fontAlgn="base">
              <a:spcBef>
                <a:spcPct val="0"/>
              </a:spcBef>
              <a:spcAft>
                <a:spcPct val="0"/>
              </a:spcAft>
              <a:defRPr/>
            </a:pPr>
            <a:endParaRPr lang="en-US" sz="1400" b="1" dirty="0">
              <a:solidFill>
                <a:srgbClr val="000000"/>
              </a:solidFill>
              <a:cs typeface="Arial" charset="0"/>
            </a:endParaRPr>
          </a:p>
          <a:p>
            <a:pPr fontAlgn="base">
              <a:spcBef>
                <a:spcPct val="0"/>
              </a:spcBef>
              <a:spcAft>
                <a:spcPct val="0"/>
              </a:spcAft>
              <a:defRPr/>
            </a:pPr>
            <a:endParaRPr lang="en-US" sz="1400" b="1" dirty="0">
              <a:solidFill>
                <a:srgbClr val="000000"/>
              </a:solidFill>
              <a:cs typeface="Arial" charset="0"/>
            </a:endParaRPr>
          </a:p>
        </p:txBody>
      </p:sp>
      <p:sp>
        <p:nvSpPr>
          <p:cNvPr id="26" name="TextBox 25"/>
          <p:cNvSpPr txBox="1"/>
          <p:nvPr/>
        </p:nvSpPr>
        <p:spPr>
          <a:xfrm>
            <a:off x="4572000" y="4455146"/>
            <a:ext cx="4038601" cy="2462213"/>
          </a:xfrm>
          <a:prstGeom prst="rect">
            <a:avLst/>
          </a:prstGeom>
          <a:noFill/>
        </p:spPr>
        <p:txBody>
          <a:bodyPr wrap="square">
            <a:spAutoFit/>
          </a:bodyPr>
          <a:lstStyle/>
          <a:p>
            <a:pPr algn="r" fontAlgn="base">
              <a:spcBef>
                <a:spcPct val="0"/>
              </a:spcBef>
              <a:spcAft>
                <a:spcPct val="0"/>
              </a:spcAft>
              <a:defRPr/>
            </a:pPr>
            <a:r>
              <a:rPr lang="en-US" sz="2000" b="1" dirty="0" smtClean="0">
                <a:solidFill>
                  <a:srgbClr val="000000"/>
                </a:solidFill>
                <a:cs typeface="Arial" charset="0"/>
              </a:rPr>
              <a:t>New data </a:t>
            </a:r>
            <a:r>
              <a:rPr lang="en-US" sz="2000" dirty="0" smtClean="0">
                <a:solidFill>
                  <a:srgbClr val="000000"/>
                </a:solidFill>
                <a:cs typeface="Arial" charset="0"/>
              </a:rPr>
              <a:t>collected </a:t>
            </a:r>
          </a:p>
          <a:p>
            <a:pPr algn="r" fontAlgn="base">
              <a:spcBef>
                <a:spcPct val="0"/>
              </a:spcBef>
              <a:spcAft>
                <a:spcPct val="0"/>
              </a:spcAft>
              <a:defRPr/>
            </a:pPr>
            <a:r>
              <a:rPr lang="en-US" sz="2000" dirty="0" smtClean="0">
                <a:solidFill>
                  <a:srgbClr val="000000"/>
                </a:solidFill>
                <a:cs typeface="Arial" charset="0"/>
              </a:rPr>
              <a:t>12,500 centerline miles</a:t>
            </a:r>
          </a:p>
          <a:p>
            <a:pPr marL="285750" indent="-285750" algn="r" fontAlgn="base">
              <a:spcBef>
                <a:spcPct val="0"/>
              </a:spcBef>
              <a:spcAft>
                <a:spcPct val="0"/>
              </a:spcAft>
              <a:defRPr/>
            </a:pPr>
            <a:r>
              <a:rPr lang="en-US" sz="2000" dirty="0" smtClean="0">
                <a:solidFill>
                  <a:srgbClr val="000000"/>
                </a:solidFill>
                <a:cs typeface="Arial" charset="0"/>
              </a:rPr>
              <a:t>consistent across study six sites</a:t>
            </a:r>
          </a:p>
          <a:p>
            <a:pPr algn="r" fontAlgn="base">
              <a:spcBef>
                <a:spcPct val="0"/>
              </a:spcBef>
              <a:spcAft>
                <a:spcPct val="0"/>
              </a:spcAft>
              <a:defRPr/>
            </a:pPr>
            <a:r>
              <a:rPr lang="en-US" sz="2000" b="1" dirty="0" smtClean="0">
                <a:solidFill>
                  <a:srgbClr val="000000"/>
                </a:solidFill>
                <a:cs typeface="Arial" charset="0"/>
              </a:rPr>
              <a:t>Acquired data </a:t>
            </a:r>
            <a:r>
              <a:rPr lang="en-US" sz="2000" dirty="0" smtClean="0">
                <a:solidFill>
                  <a:srgbClr val="000000"/>
                </a:solidFill>
                <a:cs typeface="Arial" charset="0"/>
              </a:rPr>
              <a:t>(DOTs, others) 200,000 centerline miles with varying conditions - roadway, weather, traffic...</a:t>
            </a:r>
          </a:p>
          <a:p>
            <a:pPr algn="r" fontAlgn="base">
              <a:spcBef>
                <a:spcPct val="0"/>
              </a:spcBef>
              <a:spcAft>
                <a:spcPct val="0"/>
              </a:spcAft>
              <a:defRPr/>
            </a:pPr>
            <a:endParaRPr lang="en-US" sz="1400" b="1" dirty="0">
              <a:solidFill>
                <a:srgbClr val="000000"/>
              </a:solidFill>
              <a:cs typeface="Arial" charset="0"/>
            </a:endParaRPr>
          </a:p>
        </p:txBody>
      </p:sp>
      <p:cxnSp>
        <p:nvCxnSpPr>
          <p:cNvPr id="17" name="Straight Arrow Connector 16"/>
          <p:cNvCxnSpPr/>
          <p:nvPr/>
        </p:nvCxnSpPr>
        <p:spPr>
          <a:xfrm>
            <a:off x="3914481" y="3802533"/>
            <a:ext cx="8382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 name="Group 17"/>
          <p:cNvGrpSpPr/>
          <p:nvPr/>
        </p:nvGrpSpPr>
        <p:grpSpPr>
          <a:xfrm>
            <a:off x="5667082" y="1542241"/>
            <a:ext cx="2995304" cy="2752725"/>
            <a:chOff x="6087511" y="1740208"/>
            <a:chExt cx="2546593" cy="2752725"/>
          </a:xfrm>
        </p:grpSpPr>
        <p:pic>
          <p:nvPicPr>
            <p:cNvPr id="9" name="Picture 9" descr="C:\Documents and Settings\cfay\Desktop\TCC_FALL12\images.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7020" y="3125361"/>
              <a:ext cx="1343980" cy="136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87511" y="1740208"/>
              <a:ext cx="1227689" cy="13815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DA1T1600\Users\Smackinnon\Desktop\MI Vibe Test\Pavement Vibe\SHRP2011_Samples\ROW\11B315T0000\000000000195\000000176046.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239000" y="1740208"/>
              <a:ext cx="1395104" cy="136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461401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Safety Products</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887142734"/>
              </p:ext>
            </p:extLst>
          </p:nvPr>
        </p:nvGraphicFramePr>
        <p:xfrm>
          <a:off x="314960" y="1549619"/>
          <a:ext cx="8232698" cy="954683"/>
        </p:xfrm>
        <a:graphic>
          <a:graphicData uri="http://schemas.openxmlformats.org/drawingml/2006/table">
            <a:tbl>
              <a:tblPr firstCol="1" bandCol="1">
                <a:tableStyleId>{8A107856-5554-42FB-B03E-39F5DBC370BA}</a:tableStyleId>
              </a:tblPr>
              <a:tblGrid>
                <a:gridCol w="4328478"/>
                <a:gridCol w="1871662"/>
                <a:gridCol w="2032558"/>
              </a:tblGrid>
              <a:tr h="375563">
                <a:tc>
                  <a:txBody>
                    <a:bodyPr/>
                    <a:lstStyle/>
                    <a:p>
                      <a:r>
                        <a:rPr lang="en-US" sz="1600" b="1" dirty="0" smtClean="0">
                          <a:solidFill>
                            <a:schemeClr val="bg1"/>
                          </a:solidFill>
                        </a:rPr>
                        <a:t>Product</a:t>
                      </a:r>
                    </a:p>
                  </a:txBody>
                  <a:tcPr>
                    <a:lnL w="12700" cap="flat" cmpd="sng" algn="ctr">
                      <a:solidFill>
                        <a:srgbClr val="DF901D"/>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3901D"/>
                    </a:solidFill>
                  </a:tcPr>
                </a:tc>
                <a:tc>
                  <a:txBody>
                    <a:bodyPr/>
                    <a:lstStyle/>
                    <a:p>
                      <a:r>
                        <a:rPr lang="en-US" sz="1600" b="1" dirty="0" smtClean="0">
                          <a:solidFill>
                            <a:schemeClr val="bg1"/>
                          </a:solidFill>
                        </a:rPr>
                        <a:t>FHWA Contact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3901D"/>
                    </a:solidFill>
                  </a:tcPr>
                </a:tc>
                <a:tc>
                  <a:txBody>
                    <a:bodyPr/>
                    <a:lstStyle/>
                    <a:p>
                      <a:r>
                        <a:rPr lang="en-US" sz="1600" b="1" dirty="0" smtClean="0">
                          <a:solidFill>
                            <a:schemeClr val="bg1"/>
                          </a:solidFill>
                        </a:rPr>
                        <a:t>AASHTO Contact</a:t>
                      </a:r>
                    </a:p>
                  </a:txBody>
                  <a:tcPr>
                    <a:lnL w="12700" cap="flat" cmpd="sng" algn="ctr">
                      <a:solidFill>
                        <a:schemeClr val="bg1">
                          <a:lumMod val="65000"/>
                        </a:schemeClr>
                      </a:solidFill>
                      <a:prstDash val="solid"/>
                      <a:round/>
                      <a:headEnd type="none" w="med" len="med"/>
                      <a:tailEnd type="none" w="med" len="med"/>
                    </a:lnL>
                    <a:lnR w="12700" cap="flat" cmpd="sng" algn="ctr">
                      <a:solidFill>
                        <a:srgbClr val="DF901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3901D"/>
                    </a:solidFill>
                  </a:tcPr>
                </a:tc>
              </a:tr>
              <a:tr h="187782">
                <a:tc>
                  <a:txBody>
                    <a:bodyPr/>
                    <a:lstStyle/>
                    <a:p>
                      <a:pPr marL="0" algn="l" defTabSz="457200" rtl="0" eaLnBrk="1" latinLnBrk="0" hangingPunct="1"/>
                      <a:r>
                        <a:rPr lang="en-US" sz="1600" b="1" kern="1200" dirty="0" smtClean="0">
                          <a:solidFill>
                            <a:schemeClr val="dk1"/>
                          </a:solidFill>
                          <a:latin typeface="+mn-lt"/>
                          <a:ea typeface="+mn-ea"/>
                          <a:cs typeface="+mn-cs"/>
                        </a:rPr>
                        <a:t>Concept to Countermeasure – Research to Deployment Using the SHRP2 Safety Data</a:t>
                      </a:r>
                      <a:endParaRPr lang="en-US" sz="1600" b="1" kern="120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Aladdin </a:t>
                      </a:r>
                      <a:r>
                        <a:rPr lang="en-US" sz="1600" b="1" kern="1200" dirty="0" err="1" smtClean="0">
                          <a:solidFill>
                            <a:schemeClr val="dk1"/>
                          </a:solidFill>
                          <a:latin typeface="+mn-lt"/>
                          <a:ea typeface="+mn-ea"/>
                          <a:cs typeface="+mn-cs"/>
                        </a:rPr>
                        <a:t>Barkawi</a:t>
                      </a:r>
                      <a:endParaRPr lang="en-US" sz="1600" b="1" kern="1200" dirty="0" smtClean="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Kelly Hardy</a:t>
                      </a:r>
                      <a:endParaRPr lang="en-US" sz="1600" b="1" kern="1200" dirty="0">
                        <a:solidFill>
                          <a:schemeClr val="dk1"/>
                        </a:solidFill>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16</a:t>
            </a:fld>
            <a:endParaRPr lang="en-US" dirty="0"/>
          </a:p>
        </p:txBody>
      </p:sp>
      <p:sp>
        <p:nvSpPr>
          <p:cNvPr id="7" name="Content Placeholder 2"/>
          <p:cNvSpPr>
            <a:spLocks noGrp="1"/>
          </p:cNvSpPr>
          <p:nvPr>
            <p:ph sz="half" idx="1"/>
          </p:nvPr>
        </p:nvSpPr>
        <p:spPr>
          <a:xfrm>
            <a:off x="294640" y="2822042"/>
            <a:ext cx="8371840" cy="3923414"/>
          </a:xfrm>
        </p:spPr>
        <p:txBody>
          <a:bodyPr/>
          <a:lstStyle/>
          <a:p>
            <a:pPr>
              <a:spcBef>
                <a:spcPts val="1200"/>
              </a:spcBef>
            </a:pPr>
            <a:r>
              <a:rPr lang="en-US" sz="2200" dirty="0" smtClean="0">
                <a:latin typeface="+mj-lt"/>
              </a:rPr>
              <a:t>10 State DOTs received assistance to start 11 research projects using the </a:t>
            </a:r>
            <a:r>
              <a:rPr lang="en-US" sz="2200" b="1" dirty="0" smtClean="0">
                <a:latin typeface="+mj-lt"/>
              </a:rPr>
              <a:t>SHRP2</a:t>
            </a:r>
            <a:r>
              <a:rPr lang="en-US" sz="2200" dirty="0" smtClean="0">
                <a:latin typeface="+mj-lt"/>
              </a:rPr>
              <a:t> </a:t>
            </a:r>
            <a:r>
              <a:rPr lang="en-US" sz="2200" b="1" dirty="0" smtClean="0">
                <a:latin typeface="+mj-lt"/>
              </a:rPr>
              <a:t>Naturalistic Driving </a:t>
            </a:r>
            <a:r>
              <a:rPr lang="en-US" sz="2200" dirty="0" smtClean="0">
                <a:latin typeface="+mj-lt"/>
              </a:rPr>
              <a:t>and </a:t>
            </a:r>
            <a:r>
              <a:rPr lang="en-US" sz="2200" b="1" dirty="0" smtClean="0">
                <a:latin typeface="+mj-lt"/>
              </a:rPr>
              <a:t>Roadway Information Databases</a:t>
            </a:r>
            <a:r>
              <a:rPr lang="en-US" sz="2200" dirty="0" smtClean="0">
                <a:latin typeface="+mj-lt"/>
              </a:rPr>
              <a:t> (phase I: Jan.-Sep. 2015)</a:t>
            </a:r>
            <a:endParaRPr lang="en-US" sz="2200" b="1" dirty="0" smtClean="0">
              <a:latin typeface="+mj-lt"/>
            </a:endParaRPr>
          </a:p>
          <a:p>
            <a:pPr>
              <a:spcBef>
                <a:spcPts val="1200"/>
              </a:spcBef>
            </a:pPr>
            <a:r>
              <a:rPr lang="en-US" sz="2200" b="1" dirty="0" smtClean="0">
                <a:latin typeface="+mj-lt"/>
              </a:rPr>
              <a:t>Research goal                                                                                    </a:t>
            </a:r>
            <a:r>
              <a:rPr lang="en-US" sz="2200" dirty="0" smtClean="0">
                <a:latin typeface="+mj-lt"/>
              </a:rPr>
              <a:t>Creation of better safety:</a:t>
            </a:r>
          </a:p>
          <a:p>
            <a:pPr lvl="1">
              <a:spcBef>
                <a:spcPts val="1200"/>
              </a:spcBef>
            </a:pPr>
            <a:r>
              <a:rPr lang="en-US" sz="2200" dirty="0" smtClean="0">
                <a:latin typeface="+mj-lt"/>
              </a:rPr>
              <a:t> Policies</a:t>
            </a:r>
          </a:p>
          <a:p>
            <a:pPr lvl="1">
              <a:spcBef>
                <a:spcPts val="1200"/>
              </a:spcBef>
            </a:pPr>
            <a:r>
              <a:rPr lang="en-US" sz="2200" dirty="0" smtClean="0">
                <a:latin typeface="+mj-lt"/>
              </a:rPr>
              <a:t>Technologies</a:t>
            </a:r>
          </a:p>
          <a:p>
            <a:pPr lvl="1">
              <a:spcBef>
                <a:spcPts val="1200"/>
              </a:spcBef>
            </a:pPr>
            <a:r>
              <a:rPr lang="en-US" sz="2200" dirty="0" smtClean="0">
                <a:latin typeface="+mj-lt"/>
              </a:rPr>
              <a:t>Countermeasures</a:t>
            </a:r>
            <a:endParaRPr lang="en-US" sz="2400" dirty="0" smtClean="0">
              <a:latin typeface="+mn-lt"/>
            </a:endParaRPr>
          </a:p>
          <a:p>
            <a:endParaRPr lang="en-US" dirty="0"/>
          </a:p>
        </p:txBody>
      </p:sp>
      <p:pic>
        <p:nvPicPr>
          <p:cNvPr id="27650" name="Picture 2" descr="https://www.fhwa.dot.gov/goshrp2/Content/Images/Products/NDS_Product.jpg"/>
          <p:cNvPicPr>
            <a:picLocks noChangeAspect="1" noChangeArrowheads="1"/>
          </p:cNvPicPr>
          <p:nvPr/>
        </p:nvPicPr>
        <p:blipFill>
          <a:blip r:embed="rId3" cstate="screen"/>
          <a:srcRect/>
          <a:stretch>
            <a:fillRect/>
          </a:stretch>
        </p:blipFill>
        <p:spPr bwMode="auto">
          <a:xfrm>
            <a:off x="4059948" y="4114798"/>
            <a:ext cx="4493106" cy="214787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17757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0727" y="274638"/>
            <a:ext cx="6328661" cy="715962"/>
          </a:xfrm>
        </p:spPr>
        <p:txBody>
          <a:bodyPr/>
          <a:lstStyle/>
          <a:p>
            <a:r>
              <a:rPr lang="en-US" sz="3200" dirty="0" smtClean="0"/>
              <a:t>State DOT Research Using Safety Data</a:t>
            </a:r>
            <a:endParaRPr lang="en-US" sz="3200" dirty="0"/>
          </a:p>
        </p:txBody>
      </p:sp>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46842675"/>
              </p:ext>
            </p:extLst>
          </p:nvPr>
        </p:nvGraphicFramePr>
        <p:xfrm>
          <a:off x="1614521" y="1422667"/>
          <a:ext cx="6729402" cy="5274800"/>
        </p:xfrm>
        <a:graphic>
          <a:graphicData uri="http://schemas.openxmlformats.org/drawingml/2006/table">
            <a:tbl>
              <a:tblPr firstRow="1" bandRow="1">
                <a:tableStyleId>{912C8C85-51F0-491E-9774-3900AFEF0FD7}</a:tableStyleId>
              </a:tblPr>
              <a:tblGrid>
                <a:gridCol w="3914764"/>
                <a:gridCol w="2814638"/>
              </a:tblGrid>
              <a:tr h="548640">
                <a:tc>
                  <a:txBody>
                    <a:bodyPr/>
                    <a:lstStyle/>
                    <a:p>
                      <a:r>
                        <a:rPr lang="en-US" b="1" dirty="0" smtClean="0">
                          <a:solidFill>
                            <a:schemeClr val="tx1"/>
                          </a:solidFill>
                        </a:rPr>
                        <a:t>Roadway Departure</a:t>
                      </a:r>
                      <a:endParaRPr lang="en-US" b="1" dirty="0">
                        <a:solidFill>
                          <a:schemeClr val="tx1"/>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b="1" dirty="0" smtClean="0">
                          <a:solidFill>
                            <a:schemeClr val="tx1"/>
                          </a:solidFill>
                        </a:rPr>
                        <a:t>Iowa</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r>
              <a:tr h="631728">
                <a:tc>
                  <a:txBody>
                    <a:bodyPr/>
                    <a:lstStyle/>
                    <a:p>
                      <a:r>
                        <a:rPr lang="en-US" b="1" dirty="0" smtClean="0">
                          <a:solidFill>
                            <a:schemeClr val="tx1"/>
                          </a:solidFill>
                        </a:rPr>
                        <a:t>Speeding</a:t>
                      </a:r>
                      <a:endParaRPr lang="en-US" b="1" dirty="0">
                        <a:solidFill>
                          <a:schemeClr val="tx1"/>
                        </a:solidFill>
                      </a:endParaRP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Michigan </a:t>
                      </a:r>
                    </a:p>
                    <a:p>
                      <a:r>
                        <a:rPr lang="en-US" b="1" dirty="0" smtClean="0">
                          <a:solidFill>
                            <a:schemeClr val="tx1"/>
                          </a:solidFill>
                        </a:rPr>
                        <a:t>Washington</a:t>
                      </a:r>
                    </a:p>
                  </a:txBody>
                  <a:tcPr anchor="ctr">
                    <a:lnR w="12700" cap="flat" cmpd="sng" algn="ctr">
                      <a:noFill/>
                      <a:prstDash val="solid"/>
                      <a:round/>
                      <a:headEnd type="none" w="med" len="med"/>
                      <a:tailEnd type="none" w="med" len="med"/>
                    </a:lnR>
                  </a:tcPr>
                </a:tc>
              </a:tr>
              <a:tr h="634336">
                <a:tc>
                  <a:txBody>
                    <a:bodyPr/>
                    <a:lstStyle/>
                    <a:p>
                      <a:r>
                        <a:rPr lang="en-US" b="1" dirty="0" smtClean="0">
                          <a:solidFill>
                            <a:schemeClr val="tx1"/>
                          </a:solidFill>
                        </a:rPr>
                        <a:t>Horizontal and Vertical Curves</a:t>
                      </a: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North Carolina</a:t>
                      </a:r>
                      <a:endParaRPr lang="en-US" b="1" dirty="0">
                        <a:solidFill>
                          <a:schemeClr val="tx1"/>
                        </a:solidFill>
                      </a:endParaRPr>
                    </a:p>
                  </a:txBody>
                  <a:tcPr anchor="ctr">
                    <a:lnR w="12700" cap="flat" cmpd="sng" algn="ctr">
                      <a:noFill/>
                      <a:prstDash val="solid"/>
                      <a:round/>
                      <a:headEnd type="none" w="med" len="med"/>
                      <a:tailEnd type="none" w="med" len="med"/>
                    </a:lnR>
                  </a:tcPr>
                </a:tc>
              </a:tr>
              <a:tr h="634336">
                <a:tc>
                  <a:txBody>
                    <a:bodyPr/>
                    <a:lstStyle/>
                    <a:p>
                      <a:r>
                        <a:rPr lang="en-US" b="1" dirty="0" smtClean="0">
                          <a:solidFill>
                            <a:schemeClr val="tx1"/>
                          </a:solidFill>
                        </a:rPr>
                        <a:t>Work Zones</a:t>
                      </a:r>
                      <a:endParaRPr lang="en-US" b="1" dirty="0">
                        <a:solidFill>
                          <a:schemeClr val="tx1"/>
                        </a:solidFill>
                      </a:endParaRP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Minnesota</a:t>
                      </a:r>
                    </a:p>
                  </a:txBody>
                  <a:tcPr anchor="ctr">
                    <a:lnR w="12700" cap="flat" cmpd="sng" algn="ctr">
                      <a:noFill/>
                      <a:prstDash val="solid"/>
                      <a:round/>
                      <a:headEnd type="none" w="med" len="med"/>
                      <a:tailEnd type="none" w="med" len="med"/>
                    </a:lnR>
                  </a:tcPr>
                </a:tc>
              </a:tr>
              <a:tr h="634336">
                <a:tc>
                  <a:txBody>
                    <a:bodyPr/>
                    <a:lstStyle/>
                    <a:p>
                      <a:r>
                        <a:rPr lang="en-US" b="1" dirty="0" smtClean="0">
                          <a:solidFill>
                            <a:schemeClr val="tx1"/>
                          </a:solidFill>
                        </a:rPr>
                        <a:t>Interchange Ramps</a:t>
                      </a:r>
                      <a:endParaRPr lang="en-US" b="1" dirty="0">
                        <a:solidFill>
                          <a:schemeClr val="tx1"/>
                        </a:solidFill>
                      </a:endParaRP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Utah</a:t>
                      </a:r>
                    </a:p>
                    <a:p>
                      <a:endParaRPr lang="en-US" sz="1000" b="1" dirty="0">
                        <a:solidFill>
                          <a:schemeClr val="tx1"/>
                        </a:solidFill>
                      </a:endParaRPr>
                    </a:p>
                  </a:txBody>
                  <a:tcPr anchor="ctr">
                    <a:lnR w="12700" cap="flat" cmpd="sng" algn="ctr">
                      <a:noFill/>
                      <a:prstDash val="solid"/>
                      <a:round/>
                      <a:headEnd type="none" w="med" len="med"/>
                      <a:tailEnd type="none" w="med" len="med"/>
                    </a:lnR>
                  </a:tcPr>
                </a:tc>
              </a:tr>
              <a:tr h="634336">
                <a:tc>
                  <a:txBody>
                    <a:bodyPr/>
                    <a:lstStyle/>
                    <a:p>
                      <a:r>
                        <a:rPr lang="en-US" b="1" dirty="0" smtClean="0">
                          <a:solidFill>
                            <a:schemeClr val="tx1"/>
                          </a:solidFill>
                        </a:rPr>
                        <a:t>Roadway Lighting</a:t>
                      </a:r>
                      <a:endParaRPr lang="en-US" b="1" dirty="0">
                        <a:solidFill>
                          <a:schemeClr val="tx1"/>
                        </a:solidFill>
                      </a:endParaRP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Washington</a:t>
                      </a:r>
                    </a:p>
                  </a:txBody>
                  <a:tcPr anchor="ctr">
                    <a:lnR w="12700" cap="flat" cmpd="sng" algn="ctr">
                      <a:noFill/>
                      <a:prstDash val="solid"/>
                      <a:round/>
                      <a:headEnd type="none" w="med" len="med"/>
                      <a:tailEnd type="none" w="med" len="med"/>
                    </a:lnR>
                  </a:tcPr>
                </a:tc>
              </a:tr>
              <a:tr h="634336">
                <a:tc>
                  <a:txBody>
                    <a:bodyPr/>
                    <a:lstStyle/>
                    <a:p>
                      <a:r>
                        <a:rPr lang="en-US" b="1" dirty="0" smtClean="0">
                          <a:solidFill>
                            <a:schemeClr val="tx1"/>
                          </a:solidFill>
                        </a:rPr>
                        <a:t>Adverse Conditions</a:t>
                      </a:r>
                      <a:endParaRPr lang="en-US" b="1" dirty="0">
                        <a:solidFill>
                          <a:schemeClr val="tx1"/>
                        </a:solidFill>
                      </a:endParaRPr>
                    </a:p>
                  </a:txBody>
                  <a:tcPr anchor="ctr">
                    <a:lnL w="12700" cap="flat" cmpd="sng" algn="ctr">
                      <a:noFill/>
                      <a:prstDash val="solid"/>
                      <a:round/>
                      <a:headEnd type="none" w="med" len="med"/>
                      <a:tailEnd type="none" w="med" len="med"/>
                    </a:lnL>
                  </a:tcPr>
                </a:tc>
                <a:tc>
                  <a:txBody>
                    <a:bodyPr/>
                    <a:lstStyle/>
                    <a:p>
                      <a:r>
                        <a:rPr lang="en-US" b="1" dirty="0" smtClean="0">
                          <a:solidFill>
                            <a:schemeClr val="tx1"/>
                          </a:solidFill>
                        </a:rPr>
                        <a:t>Wyoming</a:t>
                      </a:r>
                    </a:p>
                    <a:p>
                      <a:endParaRPr lang="en-US" sz="1000" b="1" dirty="0">
                        <a:solidFill>
                          <a:schemeClr val="tx1"/>
                        </a:solidFill>
                      </a:endParaRPr>
                    </a:p>
                  </a:txBody>
                  <a:tcPr anchor="ctr">
                    <a:lnR w="12700" cap="flat" cmpd="sng" algn="ctr">
                      <a:noFill/>
                      <a:prstDash val="solid"/>
                      <a:round/>
                      <a:headEnd type="none" w="med" len="med"/>
                      <a:tailEnd type="none" w="med" len="med"/>
                    </a:lnR>
                  </a:tcPr>
                </a:tc>
              </a:tr>
              <a:tr h="426348">
                <a:tc>
                  <a:txBody>
                    <a:bodyPr/>
                    <a:lstStyle/>
                    <a:p>
                      <a:r>
                        <a:rPr lang="en-US" b="1" dirty="0" smtClean="0">
                          <a:solidFill>
                            <a:schemeClr val="tx1"/>
                          </a:solidFill>
                        </a:rPr>
                        <a:t>Pedestrian Safety</a:t>
                      </a:r>
                      <a:endParaRPr lang="en-US" b="1" dirty="0">
                        <a:solidFill>
                          <a:schemeClr val="tx1"/>
                        </a:solidFill>
                      </a:endParaRP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b="1" dirty="0" smtClean="0">
                          <a:solidFill>
                            <a:schemeClr val="tx1"/>
                          </a:solidFill>
                        </a:rPr>
                        <a:t>Florida</a:t>
                      </a:r>
                    </a:p>
                    <a:p>
                      <a:r>
                        <a:rPr lang="en-US" b="1" dirty="0" smtClean="0">
                          <a:solidFill>
                            <a:schemeClr val="tx1"/>
                          </a:solidFill>
                        </a:rPr>
                        <a:t>Nevada</a:t>
                      </a:r>
                    </a:p>
                    <a:p>
                      <a:r>
                        <a:rPr lang="en-US" b="1" dirty="0" smtClean="0">
                          <a:solidFill>
                            <a:schemeClr val="tx1"/>
                          </a:solidFill>
                        </a:rPr>
                        <a:t>New York</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pic>
        <p:nvPicPr>
          <p:cNvPr id="9" name="Picture 3"/>
          <p:cNvPicPr>
            <a:picLocks noChangeAspect="1" noChangeArrowheads="1"/>
          </p:cNvPicPr>
          <p:nvPr/>
        </p:nvPicPr>
        <p:blipFill>
          <a:blip r:embed="rId2" cstate="screen"/>
          <a:srcRect/>
          <a:stretch>
            <a:fillRect/>
          </a:stretch>
        </p:blipFill>
        <p:spPr bwMode="auto">
          <a:xfrm>
            <a:off x="765446" y="5186361"/>
            <a:ext cx="583660" cy="571501"/>
          </a:xfrm>
          <a:prstGeom prst="rect">
            <a:avLst/>
          </a:prstGeom>
          <a:noFill/>
          <a:ln w="9525">
            <a:noFill/>
            <a:miter lim="800000"/>
            <a:headEnd/>
            <a:tailEnd/>
          </a:ln>
        </p:spPr>
      </p:pic>
      <p:pic>
        <p:nvPicPr>
          <p:cNvPr id="10" name="Picture 3"/>
          <p:cNvPicPr>
            <a:picLocks noChangeAspect="1" noChangeArrowheads="1"/>
          </p:cNvPicPr>
          <p:nvPr/>
        </p:nvPicPr>
        <p:blipFill>
          <a:blip r:embed="rId3" cstate="screen"/>
          <a:srcRect/>
          <a:stretch>
            <a:fillRect/>
          </a:stretch>
        </p:blipFill>
        <p:spPr bwMode="auto">
          <a:xfrm>
            <a:off x="771526" y="1414420"/>
            <a:ext cx="571500" cy="571500"/>
          </a:xfrm>
          <a:prstGeom prst="rect">
            <a:avLst/>
          </a:prstGeom>
          <a:noFill/>
          <a:ln w="9525">
            <a:noFill/>
            <a:miter lim="800000"/>
            <a:headEnd/>
            <a:tailEnd/>
          </a:ln>
        </p:spPr>
      </p:pic>
      <p:pic>
        <p:nvPicPr>
          <p:cNvPr id="11" name="Picture 3"/>
          <p:cNvPicPr>
            <a:picLocks noChangeAspect="1" noChangeArrowheads="1"/>
          </p:cNvPicPr>
          <p:nvPr/>
        </p:nvPicPr>
        <p:blipFill>
          <a:blip r:embed="rId4" cstate="screen"/>
          <a:srcRect/>
          <a:stretch>
            <a:fillRect/>
          </a:stretch>
        </p:blipFill>
        <p:spPr bwMode="auto">
          <a:xfrm>
            <a:off x="759367" y="4527005"/>
            <a:ext cx="595819" cy="559341"/>
          </a:xfrm>
          <a:prstGeom prst="rect">
            <a:avLst/>
          </a:prstGeom>
          <a:noFill/>
          <a:ln w="9525">
            <a:noFill/>
            <a:miter lim="800000"/>
            <a:headEnd/>
            <a:tailEnd/>
          </a:ln>
        </p:spPr>
      </p:pic>
      <p:pic>
        <p:nvPicPr>
          <p:cNvPr id="12" name="Picture 3"/>
          <p:cNvPicPr>
            <a:picLocks noChangeAspect="1" noChangeArrowheads="1"/>
          </p:cNvPicPr>
          <p:nvPr/>
        </p:nvPicPr>
        <p:blipFill>
          <a:blip r:embed="rId5" cstate="screen"/>
          <a:srcRect/>
          <a:stretch>
            <a:fillRect/>
          </a:stretch>
        </p:blipFill>
        <p:spPr bwMode="auto">
          <a:xfrm>
            <a:off x="765446" y="3886156"/>
            <a:ext cx="583660" cy="571501"/>
          </a:xfrm>
          <a:prstGeom prst="rect">
            <a:avLst/>
          </a:prstGeom>
          <a:noFill/>
          <a:ln w="9525">
            <a:noFill/>
            <a:miter lim="800000"/>
            <a:headEnd/>
            <a:tailEnd/>
          </a:ln>
        </p:spPr>
      </p:pic>
      <p:pic>
        <p:nvPicPr>
          <p:cNvPr id="13" name="Picture 3"/>
          <p:cNvPicPr>
            <a:picLocks noChangeAspect="1" noChangeArrowheads="1"/>
          </p:cNvPicPr>
          <p:nvPr/>
        </p:nvPicPr>
        <p:blipFill>
          <a:blip r:embed="rId6" cstate="screen"/>
          <a:srcRect/>
          <a:stretch>
            <a:fillRect/>
          </a:stretch>
        </p:blipFill>
        <p:spPr bwMode="auto">
          <a:xfrm>
            <a:off x="777606" y="2012366"/>
            <a:ext cx="559341" cy="559341"/>
          </a:xfrm>
          <a:prstGeom prst="rect">
            <a:avLst/>
          </a:prstGeom>
          <a:noFill/>
          <a:ln w="9525">
            <a:noFill/>
            <a:miter lim="800000"/>
            <a:headEnd/>
            <a:tailEnd/>
          </a:ln>
        </p:spPr>
      </p:pic>
      <p:pic>
        <p:nvPicPr>
          <p:cNvPr id="14" name="Picture 3"/>
          <p:cNvPicPr>
            <a:picLocks noChangeAspect="1" noChangeArrowheads="1"/>
          </p:cNvPicPr>
          <p:nvPr/>
        </p:nvPicPr>
        <p:blipFill>
          <a:blip r:embed="rId7" cstate="screen"/>
          <a:srcRect/>
          <a:stretch>
            <a:fillRect/>
          </a:stretch>
        </p:blipFill>
        <p:spPr bwMode="auto">
          <a:xfrm>
            <a:off x="789765" y="5957892"/>
            <a:ext cx="535022" cy="571501"/>
          </a:xfrm>
          <a:prstGeom prst="rect">
            <a:avLst/>
          </a:prstGeom>
          <a:noFill/>
          <a:ln w="9525">
            <a:noFill/>
            <a:miter lim="800000"/>
            <a:headEnd/>
            <a:tailEnd/>
          </a:ln>
        </p:spPr>
      </p:pic>
      <p:pic>
        <p:nvPicPr>
          <p:cNvPr id="15" name="Picture 3"/>
          <p:cNvPicPr>
            <a:picLocks noChangeAspect="1" noChangeArrowheads="1"/>
          </p:cNvPicPr>
          <p:nvPr/>
        </p:nvPicPr>
        <p:blipFill>
          <a:blip r:embed="rId8" cstate="screen"/>
          <a:srcRect/>
          <a:stretch>
            <a:fillRect/>
          </a:stretch>
        </p:blipFill>
        <p:spPr bwMode="auto">
          <a:xfrm>
            <a:off x="759366" y="3228929"/>
            <a:ext cx="595820" cy="571501"/>
          </a:xfrm>
          <a:prstGeom prst="rect">
            <a:avLst/>
          </a:prstGeom>
          <a:noFill/>
          <a:ln w="9525">
            <a:noFill/>
            <a:miter lim="800000"/>
            <a:headEnd/>
            <a:tailEnd/>
          </a:ln>
        </p:spPr>
      </p:pic>
      <p:pic>
        <p:nvPicPr>
          <p:cNvPr id="16" name="Picture 3"/>
          <p:cNvPicPr>
            <a:picLocks noChangeAspect="1" noChangeArrowheads="1"/>
          </p:cNvPicPr>
          <p:nvPr/>
        </p:nvPicPr>
        <p:blipFill>
          <a:blip r:embed="rId9" cstate="screen"/>
          <a:srcRect/>
          <a:stretch>
            <a:fillRect/>
          </a:stretch>
        </p:blipFill>
        <p:spPr bwMode="auto">
          <a:xfrm>
            <a:off x="771526" y="2626730"/>
            <a:ext cx="571500" cy="559341"/>
          </a:xfrm>
          <a:prstGeom prst="rect">
            <a:avLst/>
          </a:prstGeom>
          <a:noFill/>
          <a:ln w="9525">
            <a:noFill/>
            <a:miter lim="800000"/>
            <a:headEnd/>
            <a:tailE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032706887"/>
              </p:ext>
            </p:extLst>
          </p:nvPr>
        </p:nvGraphicFramePr>
        <p:xfrm>
          <a:off x="132777" y="2040066"/>
          <a:ext cx="9240837" cy="4270375"/>
        </p:xfrm>
        <a:graphic>
          <a:graphicData uri="http://schemas.openxmlformats.org/presentationml/2006/ole">
            <mc:AlternateContent xmlns:mc="http://schemas.openxmlformats.org/markup-compatibility/2006">
              <mc:Choice xmlns:v="urn:schemas-microsoft-com:vml" Requires="v">
                <p:oleObj spid="_x0000_s2075" name="Visio" r:id="rId4" imgW="7440357" imgH="3449212" progId="">
                  <p:embed/>
                </p:oleObj>
              </mc:Choice>
              <mc:Fallback>
                <p:oleObj name="Visio" r:id="rId4" imgW="7440357" imgH="3449212"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77" y="2040066"/>
                        <a:ext cx="9240837" cy="427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294967295"/>
          </p:nvPr>
        </p:nvSpPr>
        <p:spPr>
          <a:xfrm>
            <a:off x="6705600" y="6553200"/>
            <a:ext cx="2133600" cy="304800"/>
          </a:xfrm>
        </p:spPr>
        <p:txBody>
          <a:bodyPr/>
          <a:lstStyle/>
          <a:p>
            <a:pPr>
              <a:defRPr/>
            </a:pPr>
            <a:fld id="{4698905F-DC54-476E-ACB6-4ED2EED9B556}" type="slidenum">
              <a:rPr lang="en-US" smtClean="0">
                <a:solidFill>
                  <a:srgbClr val="000000"/>
                </a:solidFill>
              </a:rPr>
              <a:pPr>
                <a:defRPr/>
              </a:pPr>
              <a:t>18</a:t>
            </a:fld>
            <a:endParaRPr lang="en-US" dirty="0">
              <a:solidFill>
                <a:srgbClr val="000000"/>
              </a:solidFill>
            </a:endParaRPr>
          </a:p>
        </p:txBody>
      </p:sp>
      <p:sp>
        <p:nvSpPr>
          <p:cNvPr id="6" name="Title 1"/>
          <p:cNvSpPr>
            <a:spLocks noGrp="1"/>
          </p:cNvSpPr>
          <p:nvPr>
            <p:ph type="title"/>
          </p:nvPr>
        </p:nvSpPr>
        <p:spPr>
          <a:xfrm>
            <a:off x="160971" y="274638"/>
            <a:ext cx="8229600" cy="715962"/>
          </a:xfrm>
        </p:spPr>
        <p:txBody>
          <a:bodyPr/>
          <a:lstStyle/>
          <a:p>
            <a:r>
              <a:rPr lang="en-US" sz="3200" dirty="0" smtClean="0"/>
              <a:t>Assistance Using the Safety Data</a:t>
            </a:r>
            <a:r>
              <a:rPr lang="en-US" dirty="0" smtClean="0"/>
              <a:t/>
            </a:r>
            <a:br>
              <a:rPr lang="en-US" dirty="0" smtClean="0"/>
            </a:br>
            <a:r>
              <a:rPr lang="en-US" sz="2400" dirty="0" smtClean="0"/>
              <a:t>Safety Training and Analysis Center</a:t>
            </a:r>
            <a:endParaRPr lang="en-US" dirty="0"/>
          </a:p>
        </p:txBody>
      </p:sp>
    </p:spTree>
    <p:extLst>
      <p:ext uri="{BB962C8B-B14F-4D97-AF65-F5344CB8AC3E}">
        <p14:creationId xmlns:p14="http://schemas.microsoft.com/office/powerpoint/2010/main" val="123557078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9750" y="258763"/>
            <a:ext cx="8229600" cy="715962"/>
          </a:xfrm>
        </p:spPr>
        <p:txBody>
          <a:bodyPr/>
          <a:lstStyle/>
          <a:p>
            <a:pPr>
              <a:defRPr/>
            </a:pPr>
            <a:r>
              <a:rPr lang="en-US" sz="3200" dirty="0" smtClean="0"/>
              <a:t>Implementation Assistance </a:t>
            </a:r>
            <a:br>
              <a:rPr lang="en-US" sz="3200" dirty="0" smtClean="0"/>
            </a:br>
            <a:r>
              <a:rPr lang="en-US" sz="3200" dirty="0" smtClean="0"/>
              <a:t>Round 6 Products </a:t>
            </a:r>
            <a:r>
              <a:rPr lang="en-US" sz="2400" dirty="0" smtClean="0"/>
              <a:t>(May 2015)</a:t>
            </a:r>
            <a:endParaRPr lang="en-US" sz="3200" dirty="0">
              <a:ea typeface="ＭＳ Ｐゴシック" pitchFamily="64" charset="-128"/>
            </a:endParaRPr>
          </a:p>
        </p:txBody>
      </p:sp>
      <p:sp>
        <p:nvSpPr>
          <p:cNvPr id="15" name="TextBox 14"/>
          <p:cNvSpPr txBox="1"/>
          <p:nvPr/>
        </p:nvSpPr>
        <p:spPr>
          <a:xfrm>
            <a:off x="263937" y="3547686"/>
            <a:ext cx="1196830" cy="369332"/>
          </a:xfrm>
          <a:prstGeom prst="rect">
            <a:avLst/>
          </a:prstGeom>
          <a:noFill/>
        </p:spPr>
        <p:txBody>
          <a:bodyPr wrap="square" rtlCol="0">
            <a:spAutoFit/>
          </a:bodyPr>
          <a:lstStyle/>
          <a:p>
            <a:r>
              <a:rPr lang="en-US" b="1" i="1" dirty="0" smtClean="0">
                <a:solidFill>
                  <a:srgbClr val="4F2270"/>
                </a:solidFill>
                <a:ea typeface="ＭＳ Ｐゴシック" pitchFamily="64" charset="-128"/>
              </a:rPr>
              <a:t>Capacity</a:t>
            </a:r>
            <a:endParaRPr lang="en-US" b="1" i="1" dirty="0">
              <a:solidFill>
                <a:srgbClr val="4F2270"/>
              </a:solidFill>
              <a:ea typeface="ＭＳ Ｐゴシック" pitchFamily="64" charset="-128"/>
            </a:endParaRPr>
          </a:p>
        </p:txBody>
      </p:sp>
      <p:pic>
        <p:nvPicPr>
          <p:cNvPr id="13"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0246" y="3917018"/>
            <a:ext cx="684212"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61490" y="1728651"/>
            <a:ext cx="7098030" cy="4629287"/>
          </a:xfrm>
        </p:spPr>
        <p:txBody>
          <a:bodyPr/>
          <a:lstStyle/>
          <a:p>
            <a:pPr marL="0" indent="0">
              <a:spcBef>
                <a:spcPts val="0"/>
              </a:spcBef>
              <a:spcAft>
                <a:spcPts val="1200"/>
              </a:spcAft>
              <a:buNone/>
              <a:defRPr/>
            </a:pPr>
            <a:r>
              <a:rPr lang="en-US" sz="2200" dirty="0">
                <a:latin typeface="Arial" pitchFamily="34" charset="0"/>
                <a:ea typeface="ＭＳ Ｐゴシック" pitchFamily="64" charset="-128"/>
                <a:cs typeface="Arial" pitchFamily="34" charset="0"/>
              </a:rPr>
              <a:t>New Composite Pavement Systems (R21)</a:t>
            </a:r>
          </a:p>
          <a:p>
            <a:pPr marL="0" indent="0">
              <a:spcBef>
                <a:spcPts val="0"/>
              </a:spcBef>
              <a:spcAft>
                <a:spcPts val="1200"/>
              </a:spcAft>
              <a:buNone/>
              <a:defRPr/>
            </a:pPr>
            <a:r>
              <a:rPr lang="en-US" sz="2200" dirty="0" smtClean="0">
                <a:latin typeface="Arial" pitchFamily="34" charset="0"/>
                <a:ea typeface="ＭＳ Ｐゴシック" pitchFamily="64" charset="-128"/>
                <a:cs typeface="Arial" pitchFamily="34" charset="0"/>
              </a:rPr>
              <a:t>Precast </a:t>
            </a:r>
            <a:r>
              <a:rPr lang="en-US" sz="2200" dirty="0">
                <a:latin typeface="Arial" pitchFamily="34" charset="0"/>
                <a:ea typeface="ＭＳ Ｐゴシック" pitchFamily="64" charset="-128"/>
                <a:cs typeface="Arial" pitchFamily="34" charset="0"/>
              </a:rPr>
              <a:t>Concrete Pavement (R05)</a:t>
            </a:r>
          </a:p>
          <a:p>
            <a:pPr marL="0" indent="0">
              <a:spcBef>
                <a:spcPts val="0"/>
              </a:spcBef>
              <a:spcAft>
                <a:spcPts val="1200"/>
              </a:spcAft>
              <a:buNone/>
              <a:defRPr/>
            </a:pPr>
            <a:r>
              <a:rPr lang="en-US" sz="2200" dirty="0" smtClean="0">
                <a:latin typeface="Arial" pitchFamily="34" charset="0"/>
                <a:ea typeface="ＭＳ Ｐゴシック" pitchFamily="64" charset="-128"/>
                <a:cs typeface="Arial" pitchFamily="34" charset="0"/>
              </a:rPr>
              <a:t>Utility </a:t>
            </a:r>
            <a:r>
              <a:rPr lang="en-US" sz="2200" dirty="0">
                <a:latin typeface="Arial" pitchFamily="34" charset="0"/>
                <a:ea typeface="ＭＳ Ｐゴシック" pitchFamily="64" charset="-128"/>
                <a:cs typeface="Arial" pitchFamily="34" charset="0"/>
              </a:rPr>
              <a:t>Locating Technologies (R01B)</a:t>
            </a:r>
          </a:p>
          <a:p>
            <a:pPr marL="0" indent="0">
              <a:spcBef>
                <a:spcPts val="0"/>
              </a:spcBef>
              <a:spcAft>
                <a:spcPts val="1200"/>
              </a:spcAft>
              <a:buNone/>
              <a:defRPr/>
            </a:pPr>
            <a:r>
              <a:rPr lang="en-US" sz="2200" dirty="0" smtClean="0">
                <a:latin typeface="Arial" pitchFamily="34" charset="0"/>
                <a:ea typeface="ＭＳ Ｐゴシック" pitchFamily="64" charset="-128"/>
                <a:cs typeface="Arial" pitchFamily="34" charset="0"/>
              </a:rPr>
              <a:t>Identifying </a:t>
            </a:r>
            <a:r>
              <a:rPr lang="en-US" sz="2200" dirty="0">
                <a:latin typeface="Arial" pitchFamily="34" charset="0"/>
                <a:ea typeface="ＭＳ Ｐゴシック" pitchFamily="64" charset="-128"/>
                <a:cs typeface="Arial" pitchFamily="34" charset="0"/>
              </a:rPr>
              <a:t>and Managing Utility Conflicts (R15B)</a:t>
            </a:r>
            <a:endParaRPr lang="en-US" sz="2200" dirty="0" smtClean="0">
              <a:latin typeface="Arial" pitchFamily="34" charset="0"/>
              <a:ea typeface="ＭＳ Ｐゴシック" pitchFamily="64" charset="-128"/>
              <a:cs typeface="Arial" pitchFamily="34" charset="0"/>
            </a:endParaRPr>
          </a:p>
          <a:p>
            <a:pPr marL="0" indent="0">
              <a:spcBef>
                <a:spcPts val="0"/>
              </a:spcBef>
              <a:spcAft>
                <a:spcPts val="1200"/>
              </a:spcAft>
              <a:buNone/>
              <a:defRPr/>
            </a:pPr>
            <a:endParaRPr lang="en-US" sz="700" dirty="0" smtClean="0">
              <a:latin typeface="Arial" pitchFamily="34" charset="0"/>
              <a:ea typeface="ＭＳ Ｐゴシック" pitchFamily="64" charset="-128"/>
              <a:cs typeface="Arial" pitchFamily="34" charset="0"/>
            </a:endParaRPr>
          </a:p>
          <a:p>
            <a:pPr marL="0" indent="0">
              <a:spcBef>
                <a:spcPts val="0"/>
              </a:spcBef>
              <a:spcAft>
                <a:spcPts val="1200"/>
              </a:spcAft>
              <a:buNone/>
              <a:defRPr/>
            </a:pPr>
            <a:r>
              <a:rPr lang="en-US" sz="2200" dirty="0" err="1" smtClean="0">
                <a:latin typeface="Arial" pitchFamily="34" charset="0"/>
                <a:ea typeface="ＭＳ Ｐゴシック" pitchFamily="64" charset="-128"/>
                <a:cs typeface="Arial" pitchFamily="34" charset="0"/>
              </a:rPr>
              <a:t>PlanWorks</a:t>
            </a:r>
            <a:r>
              <a:rPr lang="en-US" sz="2200" dirty="0" smtClean="0">
                <a:latin typeface="Arial" pitchFamily="34" charset="0"/>
                <a:ea typeface="ＭＳ Ｐゴシック" pitchFamily="64" charset="-128"/>
                <a:cs typeface="Arial" pitchFamily="34" charset="0"/>
              </a:rPr>
              <a:t> (C01)</a:t>
            </a:r>
            <a:r>
              <a:rPr lang="en-US" sz="2200" dirty="0">
                <a:latin typeface="Arial" pitchFamily="34" charset="0"/>
                <a:ea typeface="ＭＳ Ｐゴシック" pitchFamily="64" charset="-128"/>
                <a:cs typeface="Arial" pitchFamily="34" charset="0"/>
              </a:rPr>
              <a:t>	</a:t>
            </a:r>
            <a:endParaRPr lang="en-US" sz="2200" dirty="0" smtClean="0">
              <a:latin typeface="Arial" pitchFamily="34" charset="0"/>
              <a:ea typeface="ＭＳ Ｐゴシック" pitchFamily="64" charset="-128"/>
              <a:cs typeface="Arial" pitchFamily="34" charset="0"/>
            </a:endParaRPr>
          </a:p>
          <a:p>
            <a:pPr marL="0" indent="0">
              <a:spcBef>
                <a:spcPts val="0"/>
              </a:spcBef>
              <a:spcAft>
                <a:spcPts val="1200"/>
              </a:spcAft>
              <a:buNone/>
              <a:defRPr/>
            </a:pPr>
            <a:endParaRPr lang="en-US" sz="2400" dirty="0" smtClean="0">
              <a:latin typeface="Arial" pitchFamily="34" charset="0"/>
              <a:ea typeface="ＭＳ Ｐゴシック" pitchFamily="64" charset="-128"/>
              <a:cs typeface="Arial" pitchFamily="34" charset="0"/>
            </a:endParaRPr>
          </a:p>
          <a:p>
            <a:pPr marL="0" indent="0">
              <a:spcBef>
                <a:spcPts val="0"/>
              </a:spcBef>
              <a:spcAft>
                <a:spcPts val="1200"/>
              </a:spcAft>
              <a:buNone/>
              <a:defRPr/>
            </a:pPr>
            <a:r>
              <a:rPr lang="en-US" sz="2400" dirty="0" smtClean="0">
                <a:latin typeface="Arial" pitchFamily="34" charset="0"/>
                <a:ea typeface="ＭＳ Ｐゴシック" pitchFamily="64" charset="-128"/>
                <a:cs typeface="Arial" pitchFamily="34" charset="0"/>
              </a:rPr>
              <a:t>WISE</a:t>
            </a:r>
            <a:r>
              <a:rPr lang="en-US" sz="2400" dirty="0">
                <a:latin typeface="Arial" pitchFamily="34" charset="0"/>
                <a:ea typeface="ＭＳ Ｐゴシック" pitchFamily="64" charset="-128"/>
                <a:cs typeface="Arial" pitchFamily="34" charset="0"/>
              </a:rPr>
              <a:t>: </a:t>
            </a:r>
            <a:r>
              <a:rPr lang="en-US" sz="2400" dirty="0" smtClean="0">
                <a:latin typeface="Arial" pitchFamily="34" charset="0"/>
                <a:ea typeface="ＭＳ Ｐゴシック" pitchFamily="64" charset="-128"/>
                <a:cs typeface="Arial" pitchFamily="34" charset="0"/>
              </a:rPr>
              <a:t>Work Zone Impact Estimation Software (R11)</a:t>
            </a:r>
            <a:endParaRPr lang="en-US" sz="2200" dirty="0" smtClean="0">
              <a:latin typeface="Arial" pitchFamily="34" charset="0"/>
              <a:ea typeface="ＭＳ Ｐゴシック" pitchFamily="64" charset="-128"/>
              <a:cs typeface="Arial" pitchFamily="34" charset="0"/>
            </a:endParaRPr>
          </a:p>
          <a:p>
            <a:pPr marL="0" indent="0">
              <a:spcBef>
                <a:spcPts val="0"/>
              </a:spcBef>
              <a:spcAft>
                <a:spcPts val="600"/>
              </a:spcAft>
              <a:buNone/>
              <a:defRPr/>
            </a:pPr>
            <a:endParaRPr lang="en-US" sz="2200" dirty="0" smtClean="0">
              <a:latin typeface="Arial" pitchFamily="34" charset="0"/>
              <a:ea typeface="ＭＳ Ｐゴシック" pitchFamily="64" charset="-128"/>
              <a:cs typeface="Arial" pitchFamily="34" charset="0"/>
            </a:endParaRPr>
          </a:p>
          <a:p>
            <a:pPr marL="0" indent="0">
              <a:spcBef>
                <a:spcPts val="0"/>
              </a:spcBef>
              <a:spcAft>
                <a:spcPts val="600"/>
              </a:spcAft>
              <a:buNone/>
              <a:defRPr/>
            </a:pPr>
            <a:r>
              <a:rPr lang="en-US" sz="2400" dirty="0" smtClean="0"/>
              <a:t/>
            </a:r>
            <a:br>
              <a:rPr lang="en-US" sz="2400" dirty="0" smtClean="0"/>
            </a:br>
            <a:endParaRPr lang="en-US" sz="2200" dirty="0">
              <a:latin typeface="Arial" pitchFamily="34" charset="0"/>
              <a:ea typeface="ＭＳ Ｐゴシック" pitchFamily="64" charset="-128"/>
              <a:cs typeface="Arial" pitchFamily="34" charset="0"/>
            </a:endParaRPr>
          </a:p>
        </p:txBody>
      </p:sp>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19</a:t>
            </a:fld>
            <a:endParaRPr lang="en-US" dirty="0"/>
          </a:p>
        </p:txBody>
      </p:sp>
      <p:sp>
        <p:nvSpPr>
          <p:cNvPr id="12" name="TextBox 11"/>
          <p:cNvSpPr txBox="1"/>
          <p:nvPr/>
        </p:nvSpPr>
        <p:spPr>
          <a:xfrm>
            <a:off x="225386" y="1755881"/>
            <a:ext cx="1196830" cy="369332"/>
          </a:xfrm>
          <a:prstGeom prst="rect">
            <a:avLst/>
          </a:prstGeom>
          <a:noFill/>
        </p:spPr>
        <p:txBody>
          <a:bodyPr wrap="square" rtlCol="0">
            <a:spAutoFit/>
          </a:bodyPr>
          <a:lstStyle/>
          <a:p>
            <a:pPr marL="0" indent="0">
              <a:spcBef>
                <a:spcPts val="0"/>
              </a:spcBef>
              <a:spcAft>
                <a:spcPts val="600"/>
              </a:spcAft>
              <a:buFontTx/>
              <a:buNone/>
              <a:defRPr/>
            </a:pPr>
            <a:r>
              <a:rPr lang="en-US" b="1" i="1" dirty="0">
                <a:solidFill>
                  <a:srgbClr val="006600"/>
                </a:solidFill>
                <a:ea typeface="ＭＳ Ｐゴシック" pitchFamily="64" charset="-128"/>
              </a:rPr>
              <a:t>Renewal</a:t>
            </a:r>
          </a:p>
        </p:txBody>
      </p:sp>
      <p:pic>
        <p:nvPicPr>
          <p:cNvPr id="16"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76139" y="2137685"/>
            <a:ext cx="695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
          </p:nvPr>
        </p:nvSpPr>
        <p:spPr>
          <a:xfrm>
            <a:off x="476139" y="6096645"/>
            <a:ext cx="8205470" cy="538480"/>
          </a:xfrm>
        </p:spPr>
        <p:txBody>
          <a:bodyPr/>
          <a:lstStyle/>
          <a:p>
            <a:pPr marL="0" indent="0">
              <a:spcBef>
                <a:spcPts val="0"/>
              </a:spcBef>
              <a:spcAft>
                <a:spcPts val="600"/>
              </a:spcAft>
              <a:buNone/>
              <a:defRPr/>
            </a:pPr>
            <a:r>
              <a:rPr lang="en-US" sz="2600" b="1" dirty="0" smtClean="0">
                <a:latin typeface="Arial" pitchFamily="34" charset="0"/>
                <a:ea typeface="ＭＳ Ｐゴシック" pitchFamily="64" charset="-128"/>
                <a:cs typeface="Arial" pitchFamily="34" charset="0"/>
              </a:rPr>
              <a:t>Application Period: </a:t>
            </a:r>
            <a:r>
              <a:rPr lang="en-US" sz="2600" b="1" dirty="0" smtClean="0">
                <a:solidFill>
                  <a:srgbClr val="00218A"/>
                </a:solidFill>
                <a:latin typeface="Arial" pitchFamily="34" charset="0"/>
                <a:ea typeface="ＭＳ Ｐゴシック" pitchFamily="64" charset="-128"/>
                <a:cs typeface="Arial" pitchFamily="34" charset="0"/>
              </a:rPr>
              <a:t>May 26‒ June 29, 2015</a:t>
            </a:r>
            <a:endParaRPr lang="en-US" sz="2600" b="1" dirty="0">
              <a:solidFill>
                <a:srgbClr val="00218A"/>
              </a:solidFill>
              <a:latin typeface="Arial" pitchFamily="34" charset="0"/>
              <a:ea typeface="ＭＳ Ｐゴシック" pitchFamily="64" charset="-128"/>
              <a:cs typeface="Arial" pitchFamily="34" charset="0"/>
            </a:endParaRPr>
          </a:p>
        </p:txBody>
      </p:sp>
      <p:sp>
        <p:nvSpPr>
          <p:cNvPr id="14" name="TextBox 13"/>
          <p:cNvSpPr txBox="1"/>
          <p:nvPr/>
        </p:nvSpPr>
        <p:spPr>
          <a:xfrm>
            <a:off x="177151" y="4851460"/>
            <a:ext cx="1370402" cy="369332"/>
          </a:xfrm>
          <a:prstGeom prst="rect">
            <a:avLst/>
          </a:prstGeom>
          <a:noFill/>
        </p:spPr>
        <p:txBody>
          <a:bodyPr wrap="square" rtlCol="0">
            <a:spAutoFit/>
          </a:bodyPr>
          <a:lstStyle/>
          <a:p>
            <a:pPr marL="0" indent="0">
              <a:spcBef>
                <a:spcPts val="0"/>
              </a:spcBef>
              <a:spcAft>
                <a:spcPts val="600"/>
              </a:spcAft>
              <a:buFontTx/>
              <a:buNone/>
              <a:defRPr/>
            </a:pPr>
            <a:r>
              <a:rPr lang="en-US" b="1" i="1" dirty="0">
                <a:solidFill>
                  <a:srgbClr val="003366"/>
                </a:solidFill>
                <a:ea typeface="ＭＳ Ｐゴシック" pitchFamily="64" charset="-128"/>
              </a:rPr>
              <a:t>Reliability</a:t>
            </a:r>
          </a:p>
        </p:txBody>
      </p:sp>
      <p:pic>
        <p:nvPicPr>
          <p:cNvPr id="17"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96434" y="5252854"/>
            <a:ext cx="73183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47362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103981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pic>
        <p:nvPicPr>
          <p:cNvPr id="4100" name="Picture 12" descr="There is a photo of buses driving through a busy, urban setti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1752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5" descr="There is an photo of a large suspension bridge."/>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819275" y="0"/>
            <a:ext cx="1752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 descr="There is an photo of a bridge replacement project."/>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638550" y="0"/>
            <a:ext cx="16906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7" descr="There is an photo of a three men looking over the plans of a road-building project"/>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410200" y="0"/>
            <a:ext cx="18526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8" descr="There is an photo of a highway with only one vehicle driving on it."/>
          <p:cNvPicPr>
            <a:picLocks noChangeAspect="1"/>
          </p:cNvPicPr>
          <p:nvPr/>
        </p:nvPicPr>
        <p:blipFill>
          <a:blip r:embed="rId7" cstate="print">
            <a:extLst>
              <a:ext uri="{28A0092B-C50C-407E-A947-70E740481C1C}">
                <a14:useLocalDpi xmlns:a14="http://schemas.microsoft.com/office/drawing/2010/main" val="0"/>
              </a:ext>
            </a:extLst>
          </a:blip>
          <a:srcRect t="9113" b="19048"/>
          <a:stretch>
            <a:fillRect/>
          </a:stretch>
        </p:blipFill>
        <p:spPr bwMode="auto">
          <a:xfrm>
            <a:off x="7315200" y="0"/>
            <a:ext cx="18510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21"/>
          <p:cNvSpPr txBox="1">
            <a:spLocks noChangeArrowheads="1"/>
          </p:cNvSpPr>
          <p:nvPr/>
        </p:nvSpPr>
        <p:spPr bwMode="auto">
          <a:xfrm>
            <a:off x="229253" y="2586990"/>
            <a:ext cx="637698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dirty="0" smtClean="0">
                <a:latin typeface="Franklin Gothic Medium Cond" pitchFamily="34" charset="0"/>
              </a:rPr>
              <a:t>Tools for the Road Ahead</a:t>
            </a:r>
            <a:endParaRPr lang="en-US" sz="4000" dirty="0">
              <a:latin typeface="Franklin Gothic Medium Cond" pitchFamily="34" charset="0"/>
            </a:endParaRPr>
          </a:p>
          <a:p>
            <a:pPr eaLnBrk="1" hangingPunct="1"/>
            <a:endParaRPr lang="en-US" sz="1400" b="1" dirty="0">
              <a:solidFill>
                <a:srgbClr val="595959"/>
              </a:solidFill>
              <a:latin typeface="Franklin Gothic Book" pitchFamily="34" charset="0"/>
            </a:endParaRPr>
          </a:p>
          <a:p>
            <a:pPr eaLnBrk="1" hangingPunct="1"/>
            <a:r>
              <a:rPr lang="en-US" sz="2800" b="1" dirty="0" smtClean="0">
                <a:solidFill>
                  <a:srgbClr val="595959"/>
                </a:solidFill>
                <a:latin typeface="Franklin Gothic Book" pitchFamily="34" charset="0"/>
              </a:rPr>
              <a:t> </a:t>
            </a:r>
            <a:endParaRPr lang="en-US" sz="2800" b="1" dirty="0">
              <a:solidFill>
                <a:srgbClr val="595959"/>
              </a:solidFill>
              <a:latin typeface="Franklin Gothic Book" pitchFamily="34" charset="0"/>
            </a:endParaRPr>
          </a:p>
        </p:txBody>
      </p:sp>
      <p:sp>
        <p:nvSpPr>
          <p:cNvPr id="19" name="TextBox 1"/>
          <p:cNvSpPr txBox="1">
            <a:spLocks noChangeArrowheads="1"/>
          </p:cNvSpPr>
          <p:nvPr/>
        </p:nvSpPr>
        <p:spPr bwMode="auto">
          <a:xfrm>
            <a:off x="266546" y="3358436"/>
            <a:ext cx="5105400" cy="707886"/>
          </a:xfrm>
          <a:prstGeom prst="rect">
            <a:avLst/>
          </a:prstGeom>
          <a:noFill/>
          <a:ln w="9525">
            <a:noFill/>
            <a:miter lim="800000"/>
            <a:headEnd/>
            <a:tailEnd/>
          </a:ln>
        </p:spPr>
        <p:txBody>
          <a:bodyPr wrap="square">
            <a:spAutoFit/>
          </a:bodyPr>
          <a:lstStyle/>
          <a:p>
            <a:endParaRPr lang="en-US" sz="2000" b="1" dirty="0" smtClean="0">
              <a:latin typeface="+mj-lt"/>
            </a:endParaRPr>
          </a:p>
          <a:p>
            <a:r>
              <a:rPr lang="en-US" sz="2000" b="1" dirty="0" smtClean="0">
                <a:latin typeface="+mj-lt"/>
              </a:rPr>
              <a:t>Overview Presentation</a:t>
            </a:r>
            <a:endParaRPr lang="en-US" sz="2000" dirty="0">
              <a:latin typeface="+mj-lt"/>
            </a:endParaRPr>
          </a:p>
        </p:txBody>
      </p:sp>
      <p:pic>
        <p:nvPicPr>
          <p:cNvPr id="4110" name="Picture 13" descr="The SHRP2 partners are acknowledged at the bottom of the page. The logos for each partner appear, left-to-right: The first is the U.S. Department of Transportation,  Federal Highway Administration (FHWA)."/>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42256" y="5901195"/>
            <a:ext cx="1767541" cy="72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4" descr="Second is the logo for the American Association of State Highway and Transportation Officials (AASHTO)."/>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391621" y="5834063"/>
            <a:ext cx="1665568"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Third and final partner logo:  the Transportation Research Board (TRB)."/>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967592" y="6073775"/>
            <a:ext cx="25971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he SHRP2 Solutions logo appears above the presentation title."/>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19755" y="1364950"/>
            <a:ext cx="4644131" cy="1069639"/>
          </a:xfrm>
          <a:prstGeom prst="rect">
            <a:avLst/>
          </a:prstGeom>
        </p:spPr>
      </p:pic>
    </p:spTree>
    <p:extLst>
      <p:ext uri="{BB962C8B-B14F-4D97-AF65-F5344CB8AC3E}">
        <p14:creationId xmlns:p14="http://schemas.microsoft.com/office/powerpoint/2010/main" val="297225820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Implementation Assistance </a:t>
            </a:r>
            <a:br>
              <a:rPr lang="en-US" sz="2800" dirty="0" smtClean="0"/>
            </a:br>
            <a:r>
              <a:rPr lang="en-US" sz="2800" dirty="0" smtClean="0"/>
              <a:t>Levels of Engagement</a:t>
            </a:r>
            <a:endParaRPr lang="en-US" sz="2800" dirty="0"/>
          </a:p>
        </p:txBody>
      </p:sp>
      <p:sp>
        <p:nvSpPr>
          <p:cNvPr id="4" name="TextBox 3"/>
          <p:cNvSpPr txBox="1"/>
          <p:nvPr/>
        </p:nvSpPr>
        <p:spPr>
          <a:xfrm>
            <a:off x="7047914" y="6288258"/>
            <a:ext cx="1871003" cy="369332"/>
          </a:xfrm>
          <a:prstGeom prst="rect">
            <a:avLst/>
          </a:prstGeom>
          <a:solidFill>
            <a:schemeClr val="bg1"/>
          </a:solidFill>
        </p:spPr>
        <p:txBody>
          <a:bodyPr wrap="square" rtlCol="0">
            <a:spAutoFit/>
          </a:bodyPr>
          <a:lstStyle/>
          <a:p>
            <a:endParaRPr lang="en-US" dirty="0"/>
          </a:p>
        </p:txBody>
      </p:sp>
      <p:sp>
        <p:nvSpPr>
          <p:cNvPr id="9" name="Slide Number Placeholder 4"/>
          <p:cNvSpPr>
            <a:spLocks noGrp="1"/>
          </p:cNvSpPr>
          <p:nvPr>
            <p:ph type="sldNum" sz="quarter" idx="10"/>
          </p:nvPr>
        </p:nvSpPr>
        <p:spPr>
          <a:xfrm>
            <a:off x="6705600" y="6568190"/>
            <a:ext cx="2133600" cy="304800"/>
          </a:xfrm>
        </p:spPr>
        <p:txBody>
          <a:bodyPr/>
          <a:lstStyle/>
          <a:p>
            <a:pPr>
              <a:defRPr/>
            </a:pPr>
            <a:fld id="{7E73AE6F-5A9C-4AA1-8CC8-94B9B05C7D27}" type="slidenum">
              <a:rPr lang="en-US">
                <a:solidFill>
                  <a:schemeClr val="tx1"/>
                </a:solidFill>
              </a:rPr>
              <a:pPr>
                <a:defRPr/>
              </a:pPr>
              <a:t>20</a:t>
            </a:fld>
            <a:endParaRPr lang="en-US" dirty="0">
              <a:solidFill>
                <a:schemeClr val="tx1"/>
              </a:solidFill>
            </a:endParaRPr>
          </a:p>
        </p:txBody>
      </p:sp>
      <p:sp>
        <p:nvSpPr>
          <p:cNvPr id="8" name="Rounded Rectangle 7"/>
          <p:cNvSpPr/>
          <p:nvPr/>
        </p:nvSpPr>
        <p:spPr>
          <a:xfrm>
            <a:off x="478305" y="1589648"/>
            <a:ext cx="2194560" cy="1280160"/>
          </a:xfrm>
          <a:prstGeom prst="roundRect">
            <a:avLst/>
          </a:prstGeom>
          <a:solidFill>
            <a:srgbClr val="21368B"/>
          </a:solidFill>
          <a:ln>
            <a:solidFill>
              <a:srgbClr val="21368B"/>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100" b="1" dirty="0" smtClean="0">
                <a:effectLst>
                  <a:outerShdw blurRad="38100" dist="38100" dir="2700000" algn="tl">
                    <a:srgbClr val="000000">
                      <a:alpha val="43137"/>
                    </a:srgbClr>
                  </a:outerShdw>
                </a:effectLst>
              </a:rPr>
              <a:t>Proof of Concept Pilot</a:t>
            </a:r>
            <a:endParaRPr lang="en-US" sz="2100" b="1" dirty="0">
              <a:solidFill>
                <a:srgbClr val="21368B"/>
              </a:solidFill>
              <a:effectLst>
                <a:outerShdw blurRad="38100" dist="38100" dir="2700000" algn="tl">
                  <a:srgbClr val="000000">
                    <a:alpha val="43137"/>
                  </a:srgbClr>
                </a:outerShdw>
              </a:effectLst>
            </a:endParaRPr>
          </a:p>
        </p:txBody>
      </p:sp>
      <p:sp>
        <p:nvSpPr>
          <p:cNvPr id="13" name="Rounded Rectangle 12"/>
          <p:cNvSpPr/>
          <p:nvPr/>
        </p:nvSpPr>
        <p:spPr>
          <a:xfrm>
            <a:off x="2954220" y="1589648"/>
            <a:ext cx="5345718" cy="1280160"/>
          </a:xfrm>
          <a:prstGeom prst="roundRect">
            <a:avLst/>
          </a:prstGeom>
          <a:ln w="38100">
            <a:solidFill>
              <a:srgbClr val="21368B"/>
            </a:solidFill>
          </a:ln>
        </p:spPr>
        <p:style>
          <a:lnRef idx="2">
            <a:schemeClr val="accent2"/>
          </a:lnRef>
          <a:fillRef idx="1">
            <a:schemeClr val="lt1"/>
          </a:fillRef>
          <a:effectRef idx="0">
            <a:schemeClr val="accent2"/>
          </a:effectRef>
          <a:fontRef idx="minor">
            <a:schemeClr val="dk1"/>
          </a:fontRef>
        </p:style>
        <p:txBody>
          <a:bodyPr lIns="91440" tIns="91440" rIns="91440" bIns="91440" rtlCol="0" anchor="ctr"/>
          <a:lstStyle/>
          <a:p>
            <a:pPr defTabSz="457200" fontAlgn="auto">
              <a:spcBef>
                <a:spcPts val="0"/>
              </a:spcBef>
              <a:spcAft>
                <a:spcPts val="0"/>
              </a:spcAft>
              <a:defRPr/>
            </a:pPr>
            <a:r>
              <a:rPr lang="en-US" sz="1600" b="1" dirty="0" smtClean="0">
                <a:solidFill>
                  <a:schemeClr val="tx1"/>
                </a:solidFill>
              </a:rPr>
              <a:t>To evaluate product readiness.</a:t>
            </a:r>
          </a:p>
          <a:p>
            <a:pPr defTabSz="457200" fontAlgn="auto">
              <a:spcBef>
                <a:spcPts val="0"/>
              </a:spcBef>
              <a:spcAft>
                <a:spcPts val="0"/>
              </a:spcAft>
              <a:defRPr/>
            </a:pPr>
            <a:endParaRPr lang="en-US" sz="800" b="1" dirty="0" smtClean="0">
              <a:solidFill>
                <a:schemeClr val="tx1"/>
              </a:solidFill>
            </a:endParaRPr>
          </a:p>
          <a:p>
            <a:pPr defTabSz="457200" fontAlgn="auto">
              <a:spcBef>
                <a:spcPts val="0"/>
              </a:spcBef>
              <a:spcAft>
                <a:spcPts val="0"/>
              </a:spcAft>
              <a:defRPr/>
            </a:pPr>
            <a:r>
              <a:rPr lang="en-US" sz="1600" b="1" dirty="0" smtClean="0">
                <a:solidFill>
                  <a:schemeClr val="tx1"/>
                </a:solidFill>
              </a:rPr>
              <a:t>Contractor support to collect data and evaluate            the product application.</a:t>
            </a:r>
            <a:endParaRPr lang="en-US" sz="1600" b="1" dirty="0">
              <a:solidFill>
                <a:schemeClr val="tx1"/>
              </a:solidFill>
            </a:endParaRPr>
          </a:p>
        </p:txBody>
      </p:sp>
      <p:sp>
        <p:nvSpPr>
          <p:cNvPr id="14" name="Rounded Rectangle 13"/>
          <p:cNvSpPr/>
          <p:nvPr/>
        </p:nvSpPr>
        <p:spPr>
          <a:xfrm>
            <a:off x="475959" y="3176953"/>
            <a:ext cx="2194560" cy="1280160"/>
          </a:xfrm>
          <a:prstGeom prst="roundRect">
            <a:avLst/>
          </a:prstGeom>
          <a:solidFill>
            <a:srgbClr val="F3901D"/>
          </a:solidFill>
          <a:ln>
            <a:solidFill>
              <a:srgbClr val="F3901D"/>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100" b="1" dirty="0" smtClean="0">
                <a:effectLst>
                  <a:outerShdw blurRad="38100" dist="38100" dir="2700000" algn="tl">
                    <a:srgbClr val="000000">
                      <a:alpha val="43137"/>
                    </a:srgbClr>
                  </a:outerShdw>
                </a:effectLst>
              </a:rPr>
              <a:t>Lead Adopter Incentive</a:t>
            </a:r>
            <a:endParaRPr lang="en-US" sz="2100" b="1" dirty="0">
              <a:solidFill>
                <a:srgbClr val="21368B"/>
              </a:solidFill>
              <a:effectLst>
                <a:outerShdw blurRad="38100" dist="38100" dir="2700000" algn="tl">
                  <a:srgbClr val="000000">
                    <a:alpha val="43137"/>
                  </a:srgbClr>
                </a:outerShdw>
              </a:effectLst>
            </a:endParaRPr>
          </a:p>
        </p:txBody>
      </p:sp>
      <p:sp>
        <p:nvSpPr>
          <p:cNvPr id="15" name="Rounded Rectangle 14"/>
          <p:cNvSpPr/>
          <p:nvPr/>
        </p:nvSpPr>
        <p:spPr>
          <a:xfrm>
            <a:off x="2951874" y="3219154"/>
            <a:ext cx="5345718" cy="1282507"/>
          </a:xfrm>
          <a:prstGeom prst="roundRect">
            <a:avLst/>
          </a:prstGeom>
          <a:ln w="38100">
            <a:solidFill>
              <a:srgbClr val="F3901D"/>
            </a:solidFill>
          </a:ln>
        </p:spPr>
        <p:style>
          <a:lnRef idx="2">
            <a:schemeClr val="accent2"/>
          </a:lnRef>
          <a:fillRef idx="1">
            <a:schemeClr val="lt1"/>
          </a:fillRef>
          <a:effectRef idx="0">
            <a:schemeClr val="accent2"/>
          </a:effectRef>
          <a:fontRef idx="minor">
            <a:schemeClr val="dk1"/>
          </a:fontRef>
        </p:style>
        <p:txBody>
          <a:bodyPr lIns="91440" tIns="182880" rIns="91440" bIns="182880" rtlCol="0" anchor="ctr"/>
          <a:lstStyle/>
          <a:p>
            <a:pPr defTabSz="457200" fontAlgn="auto">
              <a:spcBef>
                <a:spcPts val="0"/>
              </a:spcBef>
              <a:spcAft>
                <a:spcPts val="0"/>
              </a:spcAft>
              <a:defRPr/>
            </a:pPr>
            <a:r>
              <a:rPr lang="en-US" sz="1600" b="1" dirty="0" smtClean="0">
                <a:solidFill>
                  <a:schemeClr val="tx1"/>
                </a:solidFill>
              </a:rPr>
              <a:t>To help offset costs associated with product implementation and risk mitigation.</a:t>
            </a:r>
          </a:p>
          <a:p>
            <a:pPr defTabSz="457200" fontAlgn="auto">
              <a:spcBef>
                <a:spcPts val="0"/>
              </a:spcBef>
              <a:spcAft>
                <a:spcPts val="0"/>
              </a:spcAft>
              <a:defRPr/>
            </a:pPr>
            <a:endParaRPr lang="en-US" sz="800" b="1" dirty="0" smtClean="0">
              <a:solidFill>
                <a:schemeClr val="tx1"/>
              </a:solidFill>
              <a:cs typeface="Arial" pitchFamily="34" charset="0"/>
            </a:endParaRPr>
          </a:p>
          <a:p>
            <a:pPr defTabSz="457200" fontAlgn="auto">
              <a:spcBef>
                <a:spcPts val="0"/>
              </a:spcBef>
              <a:spcAft>
                <a:spcPts val="0"/>
              </a:spcAft>
              <a:defRPr/>
            </a:pPr>
            <a:r>
              <a:rPr lang="en-US" sz="1600" b="1" dirty="0" smtClean="0">
                <a:solidFill>
                  <a:schemeClr val="tx1"/>
                </a:solidFill>
                <a:cs typeface="Arial" pitchFamily="34" charset="0"/>
              </a:rPr>
              <a:t>Recipients required to provide specific deliverables designed to further refine the product.</a:t>
            </a:r>
            <a:endParaRPr lang="en-US" sz="1600" b="1" dirty="0">
              <a:solidFill>
                <a:schemeClr val="tx1"/>
              </a:solidFill>
            </a:endParaRPr>
          </a:p>
        </p:txBody>
      </p:sp>
      <p:sp>
        <p:nvSpPr>
          <p:cNvPr id="16" name="Rounded Rectangle 15"/>
          <p:cNvSpPr/>
          <p:nvPr/>
        </p:nvSpPr>
        <p:spPr>
          <a:xfrm>
            <a:off x="473611" y="4750221"/>
            <a:ext cx="2194560" cy="1280160"/>
          </a:xfrm>
          <a:prstGeom prst="roundRect">
            <a:avLst/>
          </a:prstGeom>
          <a:solidFill>
            <a:srgbClr val="4B63AE"/>
          </a:solidFill>
          <a:ln>
            <a:solidFill>
              <a:srgbClr val="4B63AE"/>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100" b="1" dirty="0" smtClean="0">
                <a:effectLst>
                  <a:outerShdw blurRad="38100" dist="38100" dir="2700000" algn="tl">
                    <a:srgbClr val="000000">
                      <a:alpha val="43137"/>
                    </a:srgbClr>
                  </a:outerShdw>
                </a:effectLst>
              </a:rPr>
              <a:t>User Incentive</a:t>
            </a:r>
            <a:endParaRPr lang="en-US" sz="2100" b="1" dirty="0">
              <a:solidFill>
                <a:srgbClr val="21368B"/>
              </a:solidFill>
              <a:effectLst>
                <a:outerShdw blurRad="38100" dist="38100" dir="2700000" algn="tl">
                  <a:srgbClr val="000000">
                    <a:alpha val="43137"/>
                  </a:srgbClr>
                </a:outerShdw>
              </a:effectLst>
            </a:endParaRPr>
          </a:p>
        </p:txBody>
      </p:sp>
      <p:sp>
        <p:nvSpPr>
          <p:cNvPr id="17" name="Rounded Rectangle 16"/>
          <p:cNvSpPr/>
          <p:nvPr/>
        </p:nvSpPr>
        <p:spPr>
          <a:xfrm>
            <a:off x="2949526" y="4792422"/>
            <a:ext cx="5345718" cy="1282507"/>
          </a:xfrm>
          <a:prstGeom prst="roundRect">
            <a:avLst/>
          </a:prstGeom>
          <a:ln w="38100">
            <a:solidFill>
              <a:srgbClr val="4B63AE"/>
            </a:solidFill>
          </a:ln>
        </p:spPr>
        <p:style>
          <a:lnRef idx="2">
            <a:schemeClr val="accent2"/>
          </a:lnRef>
          <a:fillRef idx="1">
            <a:schemeClr val="lt1"/>
          </a:fillRef>
          <a:effectRef idx="0">
            <a:schemeClr val="accent2"/>
          </a:effectRef>
          <a:fontRef idx="minor">
            <a:schemeClr val="dk1"/>
          </a:fontRef>
        </p:style>
        <p:txBody>
          <a:bodyPr lIns="91440" tIns="182880" rIns="91440" bIns="182880" rtlCol="0" anchor="ctr"/>
          <a:lstStyle/>
          <a:p>
            <a:pPr defTabSz="457200" fontAlgn="auto">
              <a:spcBef>
                <a:spcPts val="0"/>
              </a:spcBef>
              <a:spcAft>
                <a:spcPts val="0"/>
              </a:spcAft>
              <a:defRPr/>
            </a:pPr>
            <a:r>
              <a:rPr lang="en-US" sz="1600" b="1" dirty="0" smtClean="0">
                <a:solidFill>
                  <a:schemeClr val="tx1"/>
                </a:solidFill>
              </a:rPr>
              <a:t>To support implementation activities, such as conducting internal assessments, changing processes, and organizing peer exchanges.</a:t>
            </a:r>
            <a:endParaRPr lang="en-US" sz="1600" b="1" dirty="0">
              <a:solidFill>
                <a:schemeClr val="tx1"/>
              </a:solidFill>
            </a:endParaRPr>
          </a:p>
        </p:txBody>
      </p:sp>
    </p:spTree>
    <p:extLst>
      <p:ext uri="{BB962C8B-B14F-4D97-AF65-F5344CB8AC3E}">
        <p14:creationId xmlns:p14="http://schemas.microsoft.com/office/powerpoint/2010/main" val="266001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025" y="274638"/>
            <a:ext cx="7198302" cy="715962"/>
          </a:xfrm>
        </p:spPr>
        <p:txBody>
          <a:bodyPr/>
          <a:lstStyle/>
          <a:p>
            <a:pPr>
              <a:defRPr/>
            </a:pPr>
            <a:r>
              <a:rPr lang="en-US" sz="3200" dirty="0" smtClean="0">
                <a:ea typeface="ＭＳ Ｐゴシック" pitchFamily="64" charset="-128"/>
              </a:rPr>
              <a:t>Implementation Assistance Selection Criteria</a:t>
            </a:r>
            <a:endParaRPr lang="en-US" sz="3200" dirty="0">
              <a:ea typeface="ＭＳ Ｐゴシック" pitchFamily="64" charset="-128"/>
            </a:endParaRPr>
          </a:p>
        </p:txBody>
      </p:sp>
      <p:sp>
        <p:nvSpPr>
          <p:cNvPr id="5" name="Rectangle 4"/>
          <p:cNvSpPr/>
          <p:nvPr/>
        </p:nvSpPr>
        <p:spPr>
          <a:xfrm>
            <a:off x="282575" y="1396769"/>
            <a:ext cx="8661920" cy="4878259"/>
          </a:xfrm>
          <a:prstGeom prst="rect">
            <a:avLst/>
          </a:prstGeom>
        </p:spPr>
        <p:txBody>
          <a:bodyPr wrap="square">
            <a:spAutoFit/>
          </a:bodyPr>
          <a:lstStyle/>
          <a:p>
            <a:pPr algn="ctr" hangingPunct="0">
              <a:defRPr/>
            </a:pPr>
            <a:r>
              <a:rPr lang="en-US" sz="3400" dirty="0">
                <a:solidFill>
                  <a:srgbClr val="21368B"/>
                </a:solidFill>
                <a:latin typeface="Franklin Gothic Medium" pitchFamily="34" charset="0"/>
                <a:cs typeface="+mn-cs"/>
              </a:rPr>
              <a:t>General </a:t>
            </a:r>
            <a:r>
              <a:rPr lang="en-US" sz="3400" dirty="0" smtClean="0">
                <a:solidFill>
                  <a:srgbClr val="21368B"/>
                </a:solidFill>
                <a:latin typeface="Franklin Gothic Medium" pitchFamily="34" charset="0"/>
                <a:cs typeface="+mn-cs"/>
              </a:rPr>
              <a:t>Criteria </a:t>
            </a:r>
            <a:r>
              <a:rPr lang="en-US" sz="3400" dirty="0">
                <a:solidFill>
                  <a:srgbClr val="21368B"/>
                </a:solidFill>
                <a:latin typeface="Franklin Gothic Medium" pitchFamily="34" charset="0"/>
                <a:cs typeface="+mn-cs"/>
              </a:rPr>
              <a:t>for </a:t>
            </a:r>
            <a:r>
              <a:rPr lang="en-US" sz="3400" dirty="0" smtClean="0">
                <a:solidFill>
                  <a:srgbClr val="21368B"/>
                </a:solidFill>
                <a:latin typeface="Franklin Gothic Medium" pitchFamily="34" charset="0"/>
                <a:cs typeface="+mn-cs"/>
              </a:rPr>
              <a:t>Participants </a:t>
            </a:r>
          </a:p>
          <a:p>
            <a:pPr algn="ctr" hangingPunct="0">
              <a:spcBef>
                <a:spcPts val="0"/>
              </a:spcBef>
              <a:spcAft>
                <a:spcPts val="1800"/>
              </a:spcAft>
              <a:defRPr/>
            </a:pPr>
            <a:r>
              <a:rPr lang="en-US" sz="2400" dirty="0" smtClean="0">
                <a:solidFill>
                  <a:srgbClr val="21368B"/>
                </a:solidFill>
                <a:latin typeface="Franklin Gothic Medium" pitchFamily="34" charset="0"/>
                <a:cs typeface="+mn-cs"/>
              </a:rPr>
              <a:t>(</a:t>
            </a:r>
            <a:r>
              <a:rPr lang="en-US" sz="2400" dirty="0">
                <a:solidFill>
                  <a:srgbClr val="21368B"/>
                </a:solidFill>
                <a:latin typeface="Franklin Gothic Medium" pitchFamily="34" charset="0"/>
                <a:cs typeface="+mn-cs"/>
              </a:rPr>
              <a:t>will vary somewhat among products)</a:t>
            </a:r>
          </a:p>
          <a:p>
            <a:pPr marL="282575" indent="-282575" hangingPunct="0">
              <a:spcBef>
                <a:spcPts val="1200"/>
              </a:spcBef>
              <a:buSzPct val="100000"/>
              <a:buFont typeface="Arial" pitchFamily="34" charset="0"/>
              <a:buChar char="•"/>
              <a:defRPr/>
            </a:pPr>
            <a:r>
              <a:rPr lang="en-US" sz="2100" dirty="0" smtClean="0">
                <a:latin typeface="Arial" charset="0"/>
                <a:cs typeface="+mn-cs"/>
              </a:rPr>
              <a:t>Geographic </a:t>
            </a:r>
            <a:r>
              <a:rPr lang="en-US" sz="2100" dirty="0">
                <a:latin typeface="Arial" charset="0"/>
                <a:cs typeface="+mn-cs"/>
              </a:rPr>
              <a:t>diversity of participants</a:t>
            </a:r>
          </a:p>
          <a:p>
            <a:pPr marL="282575" indent="-282575" hangingPunct="0">
              <a:spcBef>
                <a:spcPts val="1200"/>
              </a:spcBef>
              <a:buSzPct val="100000"/>
              <a:buFont typeface="Arial" pitchFamily="34" charset="0"/>
              <a:buChar char="•"/>
              <a:defRPr/>
            </a:pPr>
            <a:r>
              <a:rPr lang="en-US" sz="2100" dirty="0" smtClean="0">
                <a:latin typeface="Arial" charset="0"/>
                <a:cs typeface="+mn-cs"/>
              </a:rPr>
              <a:t>Demonstration </a:t>
            </a:r>
            <a:r>
              <a:rPr lang="en-US" sz="2100" dirty="0">
                <a:latin typeface="Arial" charset="0"/>
                <a:cs typeface="+mn-cs"/>
              </a:rPr>
              <a:t>of culture to implement new products or processes</a:t>
            </a:r>
          </a:p>
          <a:p>
            <a:pPr marL="282575" indent="-282575" hangingPunct="0">
              <a:spcBef>
                <a:spcPts val="1200"/>
              </a:spcBef>
              <a:buSzPct val="100000"/>
              <a:buFont typeface="Arial" pitchFamily="34" charset="0"/>
              <a:buChar char="•"/>
              <a:defRPr/>
            </a:pPr>
            <a:r>
              <a:rPr lang="en-US" sz="2100" dirty="0" smtClean="0">
                <a:latin typeface="Arial" charset="0"/>
                <a:cs typeface="+mn-cs"/>
              </a:rPr>
              <a:t>Demonstration </a:t>
            </a:r>
            <a:r>
              <a:rPr lang="en-US" sz="2100" dirty="0">
                <a:latin typeface="Arial" charset="0"/>
                <a:cs typeface="+mn-cs"/>
              </a:rPr>
              <a:t>of past interest and/or efforts to implement </a:t>
            </a:r>
            <a:r>
              <a:rPr lang="en-US" sz="2100" dirty="0" smtClean="0">
                <a:latin typeface="Arial" charset="0"/>
                <a:cs typeface="+mn-cs"/>
              </a:rPr>
              <a:t>similar products </a:t>
            </a:r>
            <a:r>
              <a:rPr lang="en-US" sz="2100" dirty="0">
                <a:latin typeface="Arial" charset="0"/>
                <a:cs typeface="+mn-cs"/>
              </a:rPr>
              <a:t>or processes</a:t>
            </a:r>
          </a:p>
          <a:p>
            <a:pPr marL="282575" indent="-282575" hangingPunct="0">
              <a:spcBef>
                <a:spcPts val="1200"/>
              </a:spcBef>
              <a:buSzPct val="100000"/>
              <a:buFont typeface="Arial" pitchFamily="34" charset="0"/>
              <a:buChar char="•"/>
              <a:defRPr/>
            </a:pPr>
            <a:r>
              <a:rPr lang="en-US" sz="2100" dirty="0" smtClean="0">
                <a:latin typeface="Arial" charset="0"/>
                <a:cs typeface="+mn-cs"/>
              </a:rPr>
              <a:t>High </a:t>
            </a:r>
            <a:r>
              <a:rPr lang="en-US" sz="2100" dirty="0">
                <a:latin typeface="Arial" charset="0"/>
                <a:cs typeface="+mn-cs"/>
              </a:rPr>
              <a:t>commitment to making institutional/organizational changes</a:t>
            </a:r>
          </a:p>
          <a:p>
            <a:pPr marL="282575" indent="-282575" hangingPunct="0">
              <a:spcBef>
                <a:spcPts val="1200"/>
              </a:spcBef>
              <a:buSzPct val="100000"/>
              <a:buFont typeface="Arial" pitchFamily="34" charset="0"/>
              <a:buChar char="•"/>
              <a:defRPr/>
            </a:pPr>
            <a:r>
              <a:rPr lang="en-US" sz="2100" dirty="0" smtClean="0">
                <a:latin typeface="Arial" charset="0"/>
                <a:cs typeface="+mn-cs"/>
              </a:rPr>
              <a:t>Commitment </a:t>
            </a:r>
            <a:r>
              <a:rPr lang="en-US" sz="2100" dirty="0">
                <a:latin typeface="Arial" charset="0"/>
                <a:cs typeface="+mn-cs"/>
              </a:rPr>
              <a:t>to conduct demonstration workshops</a:t>
            </a:r>
          </a:p>
          <a:p>
            <a:pPr marL="282575" indent="-282575" hangingPunct="0">
              <a:spcBef>
                <a:spcPts val="1200"/>
              </a:spcBef>
              <a:buSzPct val="100000"/>
              <a:buFont typeface="Arial" pitchFamily="34" charset="0"/>
              <a:buChar char="•"/>
              <a:defRPr/>
            </a:pPr>
            <a:r>
              <a:rPr lang="en-US" sz="2100" dirty="0" smtClean="0">
                <a:latin typeface="Arial" charset="0"/>
                <a:cs typeface="+mn-cs"/>
              </a:rPr>
              <a:t>Willingness </a:t>
            </a:r>
            <a:r>
              <a:rPr lang="en-US" sz="2100" dirty="0">
                <a:latin typeface="Arial" charset="0"/>
                <a:cs typeface="+mn-cs"/>
              </a:rPr>
              <a:t>to share experience by facilitating peer-to-peer activities</a:t>
            </a:r>
          </a:p>
          <a:p>
            <a:pPr marL="282575" indent="-282575" hangingPunct="0">
              <a:spcBef>
                <a:spcPts val="1200"/>
              </a:spcBef>
              <a:buSzPct val="100000"/>
              <a:buFont typeface="Arial" pitchFamily="34" charset="0"/>
              <a:buChar char="•"/>
              <a:defRPr/>
            </a:pPr>
            <a:r>
              <a:rPr lang="en-US" sz="2100" dirty="0" smtClean="0">
                <a:latin typeface="Arial" charset="0"/>
                <a:cs typeface="+mn-cs"/>
              </a:rPr>
              <a:t>Commitment </a:t>
            </a:r>
            <a:r>
              <a:rPr lang="en-US" sz="2100" dirty="0">
                <a:latin typeface="Arial" charset="0"/>
                <a:cs typeface="+mn-cs"/>
              </a:rPr>
              <a:t>to dedicate staff to the implementation project</a:t>
            </a:r>
          </a:p>
        </p:txBody>
      </p:sp>
      <p:sp>
        <p:nvSpPr>
          <p:cNvPr id="2" name="Slide Number Placeholder 1"/>
          <p:cNvSpPr>
            <a:spLocks noGrp="1"/>
          </p:cNvSpPr>
          <p:nvPr>
            <p:ph type="sldNum" sz="quarter" idx="10"/>
          </p:nvPr>
        </p:nvSpPr>
        <p:spPr/>
        <p:txBody>
          <a:bodyPr/>
          <a:lstStyle/>
          <a:p>
            <a:pPr>
              <a:defRPr/>
            </a:pPr>
            <a:fld id="{52C885AA-6B8F-4D6D-AA2B-B80F40CAEE8F}" type="slidenum">
              <a:rPr lang="en-US"/>
              <a:pPr>
                <a:defRPr/>
              </a:pPr>
              <a:t>21</a:t>
            </a:fld>
            <a:endParaRPr lang="en-US" dirty="0"/>
          </a:p>
        </p:txBody>
      </p:sp>
    </p:spTree>
    <p:extLst>
      <p:ext uri="{BB962C8B-B14F-4D97-AF65-F5344CB8AC3E}">
        <p14:creationId xmlns:p14="http://schemas.microsoft.com/office/powerpoint/2010/main" val="392133654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Ways to Get the Word Out</a:t>
            </a:r>
            <a:endParaRPr lang="en-US" sz="3200" dirty="0"/>
          </a:p>
        </p:txBody>
      </p:sp>
      <p:sp>
        <p:nvSpPr>
          <p:cNvPr id="3" name="Content Placeholder 2"/>
          <p:cNvSpPr>
            <a:spLocks noGrp="1"/>
          </p:cNvSpPr>
          <p:nvPr>
            <p:ph idx="1"/>
          </p:nvPr>
        </p:nvSpPr>
        <p:spPr>
          <a:xfrm>
            <a:off x="198783" y="1451344"/>
            <a:ext cx="8762337" cy="4784034"/>
          </a:xfrm>
        </p:spPr>
        <p:txBody>
          <a:bodyPr/>
          <a:lstStyle/>
          <a:p>
            <a:r>
              <a:rPr lang="en-US" sz="2200" dirty="0" smtClean="0">
                <a:latin typeface="Arial" pitchFamily="34" charset="0"/>
                <a:cs typeface="Arial" pitchFamily="34" charset="0"/>
              </a:rPr>
              <a:t>Talk to your colleagues</a:t>
            </a:r>
          </a:p>
          <a:p>
            <a:pPr lvl="1"/>
            <a:r>
              <a:rPr lang="en-US" sz="2000" dirty="0" smtClean="0">
                <a:latin typeface="Arial" pitchFamily="34" charset="0"/>
                <a:cs typeface="Arial" pitchFamily="34" charset="0"/>
              </a:rPr>
              <a:t>Add a SHRP2 slide to your next presentation</a:t>
            </a:r>
          </a:p>
          <a:p>
            <a:pPr lvl="1"/>
            <a:r>
              <a:rPr lang="en-US" sz="2000" dirty="0" smtClean="0">
                <a:latin typeface="Arial" pitchFamily="34" charset="0"/>
                <a:cs typeface="Arial" pitchFamily="34" charset="0"/>
              </a:rPr>
              <a:t>Speak at a committee meeting</a:t>
            </a:r>
          </a:p>
          <a:p>
            <a:pPr lvl="1">
              <a:spcAft>
                <a:spcPts val="600"/>
              </a:spcAft>
            </a:pPr>
            <a:r>
              <a:rPr lang="en-US" sz="2000" dirty="0" smtClean="0">
                <a:latin typeface="Arial" pitchFamily="34" charset="0"/>
                <a:cs typeface="Arial" pitchFamily="34" charset="0"/>
              </a:rPr>
              <a:t>Post a question, photo, or SHRP2 fact on your social media sites</a:t>
            </a:r>
          </a:p>
          <a:p>
            <a:pPr lvl="1">
              <a:spcAft>
                <a:spcPts val="600"/>
              </a:spcAft>
            </a:pPr>
            <a:r>
              <a:rPr lang="en-US" sz="2000" dirty="0" smtClean="0">
                <a:latin typeface="Arial" pitchFamily="34" charset="0"/>
                <a:cs typeface="Arial" pitchFamily="34" charset="0"/>
              </a:rPr>
              <a:t>Add our widget to your website – find the code in the Outreach Toolkit </a:t>
            </a:r>
            <a:r>
              <a:rPr lang="en-US" sz="2000" dirty="0">
                <a:latin typeface="Arial" pitchFamily="34" charset="0"/>
                <a:cs typeface="Arial" pitchFamily="34" charset="0"/>
              </a:rPr>
              <a:t>at </a:t>
            </a:r>
            <a:r>
              <a:rPr lang="en-US" sz="2000" dirty="0" smtClean="0">
                <a:latin typeface="Arial" pitchFamily="34" charset="0"/>
                <a:cs typeface="Arial" pitchFamily="34" charset="0"/>
                <a:hlinkClick r:id="rId3"/>
              </a:rPr>
              <a:t>www.fhwa.dot.gov/GoSHRP2/Resources/Publications</a:t>
            </a:r>
            <a:r>
              <a:rPr lang="en-US" sz="2000" dirty="0" smtClean="0">
                <a:latin typeface="Arial" pitchFamily="34" charset="0"/>
                <a:cs typeface="Arial" pitchFamily="34" charset="0"/>
              </a:rPr>
              <a:t> </a:t>
            </a:r>
          </a:p>
          <a:p>
            <a:pPr marL="342900" lvl="1" indent="-342900">
              <a:spcBef>
                <a:spcPts val="1200"/>
              </a:spcBef>
              <a:spcAft>
                <a:spcPts val="600"/>
              </a:spcAft>
              <a:buFont typeface="Arial" pitchFamily="34" charset="0"/>
              <a:buChar char="•"/>
            </a:pPr>
            <a:r>
              <a:rPr lang="en-US" sz="2200" dirty="0" smtClean="0">
                <a:latin typeface="Arial" pitchFamily="34" charset="0"/>
                <a:cs typeface="Arial" pitchFamily="34" charset="0"/>
              </a:rPr>
              <a:t>Share your perspective                                                                                       during SHRP2 webinars</a:t>
            </a:r>
          </a:p>
          <a:p>
            <a:pPr marL="342900" lvl="1" indent="-342900">
              <a:spcBef>
                <a:spcPts val="1200"/>
              </a:spcBef>
              <a:spcAft>
                <a:spcPts val="600"/>
              </a:spcAft>
              <a:buFont typeface="Arial" pitchFamily="34" charset="0"/>
              <a:buChar char="•"/>
            </a:pPr>
            <a:r>
              <a:rPr lang="en-US" sz="2200" dirty="0" smtClean="0">
                <a:latin typeface="Arial" pitchFamily="34" charset="0"/>
                <a:cs typeface="Arial" pitchFamily="34" charset="0"/>
              </a:rPr>
              <a:t>Be a panelist at an industry                                                                     event</a:t>
            </a:r>
          </a:p>
          <a:p>
            <a:pPr marL="342900" lvl="1" indent="-342900">
              <a:spcBef>
                <a:spcPts val="1200"/>
              </a:spcBef>
              <a:buFont typeface="Arial" pitchFamily="34" charset="0"/>
              <a:buChar char="•"/>
            </a:pPr>
            <a:r>
              <a:rPr lang="en-US" sz="2200" dirty="0" smtClean="0">
                <a:latin typeface="Arial" pitchFamily="34" charset="0"/>
                <a:cs typeface="Arial" pitchFamily="34" charset="0"/>
              </a:rPr>
              <a:t>Sign up for SHRP2 emails</a:t>
            </a:r>
          </a:p>
        </p:txBody>
      </p:sp>
      <p:sp>
        <p:nvSpPr>
          <p:cNvPr id="4" name="Slide Number Placeholder 3"/>
          <p:cNvSpPr>
            <a:spLocks noGrp="1"/>
          </p:cNvSpPr>
          <p:nvPr>
            <p:ph type="sldNum" sz="quarter" idx="10"/>
          </p:nvPr>
        </p:nvSpPr>
        <p:spPr>
          <a:prstGeom prst="rect">
            <a:avLst/>
          </a:prstGeom>
        </p:spPr>
        <p:txBody>
          <a:bodyPr/>
          <a:lstStyle/>
          <a:p>
            <a:pPr>
              <a:defRPr/>
            </a:pPr>
            <a:fld id="{885B9C7F-5F8E-40BD-A660-D104CC0AAAFA}" type="slidenum">
              <a:rPr lang="en-US" smtClean="0"/>
              <a:pPr>
                <a:defRPr/>
              </a:pPr>
              <a:t>22</a:t>
            </a:fld>
            <a:endParaRPr lang="en-US" dirty="0"/>
          </a:p>
        </p:txBody>
      </p:sp>
      <p:pic>
        <p:nvPicPr>
          <p:cNvPr id="7170" name="Picture 2" descr="https://www.fhwa.dot.gov/goshrp2/Content/Images/Products/R09_R10_Product.jpg"/>
          <p:cNvPicPr>
            <a:picLocks noChangeAspect="1" noChangeArrowheads="1"/>
          </p:cNvPicPr>
          <p:nvPr/>
        </p:nvPicPr>
        <p:blipFill>
          <a:blip r:embed="rId4" cstate="screen"/>
          <a:srcRect/>
          <a:stretch>
            <a:fillRect/>
          </a:stretch>
        </p:blipFill>
        <p:spPr bwMode="auto">
          <a:xfrm>
            <a:off x="4262284" y="4000358"/>
            <a:ext cx="4424516" cy="2152403"/>
          </a:xfrm>
          <a:prstGeom prst="rect">
            <a:avLst/>
          </a:prstGeom>
          <a:noFill/>
        </p:spPr>
      </p:pic>
    </p:spTree>
    <p:extLst>
      <p:ext uri="{BB962C8B-B14F-4D97-AF65-F5344CB8AC3E}">
        <p14:creationId xmlns:p14="http://schemas.microsoft.com/office/powerpoint/2010/main" val="371518976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SHRP2 on the Web</a:t>
            </a:r>
            <a:endParaRPr lang="en-US" sz="3200" dirty="0"/>
          </a:p>
        </p:txBody>
      </p:sp>
      <p:sp>
        <p:nvSpPr>
          <p:cNvPr id="4" name="Content Placeholder 3"/>
          <p:cNvSpPr>
            <a:spLocks noGrp="1"/>
          </p:cNvSpPr>
          <p:nvPr>
            <p:ph idx="1"/>
          </p:nvPr>
        </p:nvSpPr>
        <p:spPr>
          <a:xfrm>
            <a:off x="198783" y="1461113"/>
            <a:ext cx="4558955" cy="4784034"/>
          </a:xfrm>
        </p:spPr>
        <p:txBody>
          <a:bodyPr/>
          <a:lstStyle/>
          <a:p>
            <a:pPr>
              <a:spcBef>
                <a:spcPts val="0"/>
              </a:spcBef>
              <a:spcAft>
                <a:spcPts val="0"/>
              </a:spcAft>
            </a:pPr>
            <a:r>
              <a:rPr lang="en-US" sz="2400" b="1" dirty="0" smtClean="0">
                <a:latin typeface="+mj-lt"/>
                <a:cs typeface="Arial" pitchFamily="34" charset="0"/>
              </a:rPr>
              <a:t>GoSHRP2 </a:t>
            </a:r>
            <a:r>
              <a:rPr lang="en-US" sz="2400" b="1" dirty="0">
                <a:latin typeface="+mj-lt"/>
                <a:cs typeface="Arial" pitchFamily="34" charset="0"/>
              </a:rPr>
              <a:t/>
            </a:r>
            <a:br>
              <a:rPr lang="en-US" sz="2400" b="1" dirty="0">
                <a:latin typeface="+mj-lt"/>
                <a:cs typeface="Arial" pitchFamily="34" charset="0"/>
              </a:rPr>
            </a:br>
            <a:r>
              <a:rPr lang="en-US" b="1" u="sng" dirty="0" smtClean="0">
                <a:solidFill>
                  <a:schemeClr val="accent1">
                    <a:lumMod val="50000"/>
                  </a:schemeClr>
                </a:solidFill>
                <a:latin typeface="+mj-lt"/>
                <a:ea typeface="ＭＳ Ｐゴシック"/>
                <a:hlinkClick r:id="rId3"/>
              </a:rPr>
              <a:t>www.fhwa.dot.gov/GoSHRP2</a:t>
            </a:r>
            <a:endParaRPr lang="en-US" b="1" u="sng" dirty="0">
              <a:solidFill>
                <a:schemeClr val="accent1">
                  <a:lumMod val="50000"/>
                </a:schemeClr>
              </a:solidFill>
              <a:latin typeface="+mj-lt"/>
              <a:ea typeface="ＭＳ Ｐゴシック"/>
            </a:endParaRPr>
          </a:p>
          <a:p>
            <a:pPr lvl="1">
              <a:spcAft>
                <a:spcPts val="0"/>
              </a:spcAft>
            </a:pPr>
            <a:r>
              <a:rPr lang="en-US" dirty="0" smtClean="0">
                <a:latin typeface="+mj-lt"/>
                <a:cs typeface="Arial" pitchFamily="34" charset="0"/>
              </a:rPr>
              <a:t>Apply for Implementation assistance</a:t>
            </a:r>
          </a:p>
          <a:p>
            <a:pPr lvl="1">
              <a:spcAft>
                <a:spcPts val="0"/>
              </a:spcAft>
            </a:pPr>
            <a:r>
              <a:rPr lang="en-US" dirty="0" smtClean="0">
                <a:latin typeface="+mj-lt"/>
                <a:cs typeface="Arial" pitchFamily="34" charset="0"/>
              </a:rPr>
              <a:t>Learn how practitioners are using SHRP2 products</a:t>
            </a:r>
          </a:p>
          <a:p>
            <a:pPr>
              <a:spcBef>
                <a:spcPts val="0"/>
              </a:spcBef>
              <a:spcAft>
                <a:spcPts val="0"/>
              </a:spcAft>
              <a:buNone/>
            </a:pPr>
            <a:endParaRPr lang="en-US" sz="1200" b="1" dirty="0" smtClean="0">
              <a:latin typeface="+mj-lt"/>
            </a:endParaRPr>
          </a:p>
          <a:p>
            <a:pPr>
              <a:spcBef>
                <a:spcPts val="0"/>
              </a:spcBef>
              <a:spcAft>
                <a:spcPts val="0"/>
              </a:spcAft>
            </a:pPr>
            <a:endParaRPr lang="en-US" sz="1200" b="1" dirty="0" smtClean="0">
              <a:latin typeface="+mj-lt"/>
            </a:endParaRPr>
          </a:p>
          <a:p>
            <a:pPr>
              <a:spcBef>
                <a:spcPts val="0"/>
              </a:spcBef>
              <a:spcAft>
                <a:spcPts val="0"/>
              </a:spcAft>
            </a:pPr>
            <a:r>
              <a:rPr lang="en-US" sz="2400" b="1" dirty="0" smtClean="0">
                <a:latin typeface="+mj-lt"/>
              </a:rPr>
              <a:t>SHRP2 @AASHTO </a:t>
            </a:r>
            <a:r>
              <a:rPr lang="en-US" b="1" dirty="0" smtClean="0">
                <a:solidFill>
                  <a:srgbClr val="21368B"/>
                </a:solidFill>
                <a:latin typeface="+mj-lt"/>
                <a:ea typeface="ＭＳ Ｐゴシック"/>
                <a:hlinkClick r:id="rId4"/>
              </a:rPr>
              <a:t>http://SHRP2.transportation.org</a:t>
            </a:r>
            <a:endParaRPr lang="en-US" sz="2400" b="1" dirty="0" smtClean="0">
              <a:latin typeface="+mj-lt"/>
            </a:endParaRPr>
          </a:p>
          <a:p>
            <a:pPr lvl="1">
              <a:spcAft>
                <a:spcPts val="1200"/>
              </a:spcAft>
            </a:pPr>
            <a:r>
              <a:rPr lang="en-US" dirty="0" smtClean="0">
                <a:latin typeface="+mj-lt"/>
              </a:rPr>
              <a:t>Implementation information for AASHTO members</a:t>
            </a:r>
          </a:p>
          <a:p>
            <a:pPr>
              <a:spcBef>
                <a:spcPts val="1200"/>
              </a:spcBef>
              <a:spcAft>
                <a:spcPts val="0"/>
              </a:spcAft>
            </a:pPr>
            <a:r>
              <a:rPr lang="en-US" sz="2400" b="1" dirty="0" smtClean="0">
                <a:latin typeface="Arial" pitchFamily="34" charset="0"/>
                <a:cs typeface="Arial" pitchFamily="34" charset="0"/>
              </a:rPr>
              <a:t>SHRP2 @TRB </a:t>
            </a:r>
            <a:r>
              <a:rPr lang="en-US" b="1" dirty="0" smtClean="0">
                <a:solidFill>
                  <a:srgbClr val="000000"/>
                </a:solidFill>
                <a:latin typeface="Arial" pitchFamily="34" charset="0"/>
                <a:ea typeface="ＭＳ Ｐゴシック"/>
                <a:cs typeface="Arial" pitchFamily="34" charset="0"/>
                <a:hlinkClick r:id="rId5"/>
              </a:rPr>
              <a:t>www.TRB.org/SHRP2</a:t>
            </a:r>
            <a:r>
              <a:rPr lang="en-US" b="1" dirty="0" smtClean="0">
                <a:solidFill>
                  <a:srgbClr val="000000"/>
                </a:solidFill>
                <a:latin typeface="Arial" pitchFamily="34" charset="0"/>
                <a:ea typeface="ＭＳ Ｐゴシック"/>
                <a:cs typeface="Arial" pitchFamily="34" charset="0"/>
              </a:rPr>
              <a:t> </a:t>
            </a:r>
            <a:endParaRPr lang="en-US" sz="2400" b="1" dirty="0" smtClean="0">
              <a:latin typeface="Arial" pitchFamily="34" charset="0"/>
              <a:cs typeface="Arial" pitchFamily="34" charset="0"/>
            </a:endParaRPr>
          </a:p>
          <a:p>
            <a:pPr lvl="1">
              <a:spcAft>
                <a:spcPts val="1200"/>
              </a:spcAft>
            </a:pPr>
            <a:r>
              <a:rPr lang="en-US" dirty="0" smtClean="0">
                <a:latin typeface="Arial" pitchFamily="34" charset="0"/>
                <a:cs typeface="Arial" pitchFamily="34" charset="0"/>
              </a:rPr>
              <a:t>Research information</a:t>
            </a:r>
          </a:p>
          <a:p>
            <a:pPr lvl="1">
              <a:spcAft>
                <a:spcPts val="1200"/>
              </a:spcAft>
              <a:buNone/>
            </a:pPr>
            <a:endParaRPr lang="en-US" dirty="0" smtClean="0">
              <a:latin typeface="+mj-lt"/>
            </a:endParaRPr>
          </a:p>
        </p:txBody>
      </p:sp>
      <p:sp>
        <p:nvSpPr>
          <p:cNvPr id="2" name="Slide Number Placeholder 1"/>
          <p:cNvSpPr>
            <a:spLocks noGrp="1"/>
          </p:cNvSpPr>
          <p:nvPr>
            <p:ph type="sldNum" sz="quarter" idx="10"/>
          </p:nvPr>
        </p:nvSpPr>
        <p:spPr/>
        <p:txBody>
          <a:bodyPr/>
          <a:lstStyle/>
          <a:p>
            <a:pPr>
              <a:defRPr/>
            </a:pPr>
            <a:fld id="{509D0E4B-A97B-4C6A-AA14-27241137DB84}" type="slidenum">
              <a:rPr lang="en-US" smtClean="0"/>
              <a:pPr>
                <a:defRPr/>
              </a:pPr>
              <a:t>23</a:t>
            </a:fld>
            <a:endParaRPr lang="en-US" dirty="0"/>
          </a:p>
        </p:txBody>
      </p:sp>
      <p:pic>
        <p:nvPicPr>
          <p:cNvPr id="6" name="Picture 2"/>
          <p:cNvPicPr>
            <a:picLocks noChangeAspect="1" noChangeArrowheads="1"/>
          </p:cNvPicPr>
          <p:nvPr/>
        </p:nvPicPr>
        <p:blipFill>
          <a:blip r:embed="rId6" cstate="screen"/>
          <a:srcRect/>
          <a:stretch>
            <a:fillRect/>
          </a:stretch>
        </p:blipFill>
        <p:spPr bwMode="auto">
          <a:xfrm>
            <a:off x="4834748" y="1824039"/>
            <a:ext cx="3901196" cy="333375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966545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15962"/>
          </a:xfrm>
        </p:spPr>
        <p:txBody>
          <a:bodyPr>
            <a:noAutofit/>
          </a:bodyPr>
          <a:lstStyle/>
          <a:p>
            <a:pPr fontAlgn="auto">
              <a:spcAft>
                <a:spcPts val="0"/>
              </a:spcAft>
              <a:defRPr/>
            </a:pPr>
            <a:r>
              <a:rPr lang="en-US" sz="3200" dirty="0" smtClean="0">
                <a:solidFill>
                  <a:schemeClr val="accent3"/>
                </a:solidFill>
                <a:ea typeface="ＭＳ Ｐゴシック" pitchFamily="64" charset="-128"/>
              </a:rPr>
              <a:t>What is SHRP2?</a:t>
            </a:r>
            <a:r>
              <a:rPr lang="en-US" sz="3600" dirty="0" smtClean="0">
                <a:solidFill>
                  <a:schemeClr val="accent3"/>
                </a:solidFill>
                <a:ea typeface="ＭＳ Ｐゴシック" pitchFamily="64" charset="-128"/>
              </a:rPr>
              <a:t/>
            </a:r>
            <a:br>
              <a:rPr lang="en-US" sz="3600" dirty="0" smtClean="0">
                <a:solidFill>
                  <a:schemeClr val="accent3"/>
                </a:solidFill>
                <a:ea typeface="ＭＳ Ｐゴシック" pitchFamily="64" charset="-128"/>
              </a:rPr>
            </a:br>
            <a:r>
              <a:rPr lang="en-US" sz="2400" b="0" dirty="0" smtClean="0">
                <a:solidFill>
                  <a:schemeClr val="accent3"/>
                </a:solidFill>
                <a:latin typeface="Franklin Gothic Medium Cond" pitchFamily="34" charset="0"/>
                <a:ea typeface="ＭＳ Ｐゴシック" pitchFamily="64" charset="-128"/>
              </a:rPr>
              <a:t>(</a:t>
            </a:r>
            <a:r>
              <a:rPr lang="en-US" sz="2400" b="0" dirty="0" smtClean="0">
                <a:solidFill>
                  <a:schemeClr val="accent3"/>
                </a:solidFill>
                <a:effectLst/>
                <a:latin typeface="Franklin Gothic Medium Cond" pitchFamily="34" charset="0"/>
                <a:ea typeface="ＭＳ Ｐゴシック" pitchFamily="64" charset="-128"/>
              </a:rPr>
              <a:t>Second</a:t>
            </a:r>
            <a:r>
              <a:rPr lang="en-US" sz="2400" b="0" dirty="0" smtClean="0">
                <a:solidFill>
                  <a:schemeClr val="accent3"/>
                </a:solidFill>
                <a:latin typeface="Franklin Gothic Medium Cond" pitchFamily="34" charset="0"/>
                <a:ea typeface="ＭＳ Ｐゴシック" pitchFamily="64" charset="-128"/>
              </a:rPr>
              <a:t> Strategic Highway Research Program)</a:t>
            </a:r>
            <a:endParaRPr lang="en-US" sz="3600" b="0" dirty="0">
              <a:solidFill>
                <a:schemeClr val="accent3"/>
              </a:solidFill>
              <a:latin typeface="Franklin Gothic Medium Cond" pitchFamily="34" charset="0"/>
              <a:ea typeface="ＭＳ Ｐゴシック" pitchFamily="64" charset="-128"/>
            </a:endParaRPr>
          </a:p>
        </p:txBody>
      </p:sp>
      <p:sp>
        <p:nvSpPr>
          <p:cNvPr id="9221" name="TextBox 20"/>
          <p:cNvSpPr txBox="1">
            <a:spLocks noChangeArrowheads="1"/>
          </p:cNvSpPr>
          <p:nvPr/>
        </p:nvSpPr>
        <p:spPr bwMode="auto">
          <a:xfrm>
            <a:off x="838200" y="1341438"/>
            <a:ext cx="7315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400" dirty="0" smtClean="0">
                <a:solidFill>
                  <a:srgbClr val="21368B"/>
                </a:solidFill>
                <a:latin typeface="Franklin Gothic Medium Cond" pitchFamily="34" charset="0"/>
              </a:rPr>
              <a:t>Save lives. Save money. Save </a:t>
            </a:r>
            <a:r>
              <a:rPr lang="en-US" sz="3400" dirty="0">
                <a:solidFill>
                  <a:srgbClr val="21368B"/>
                </a:solidFill>
                <a:latin typeface="Franklin Gothic Medium Cond" pitchFamily="34" charset="0"/>
              </a:rPr>
              <a:t>time.</a:t>
            </a:r>
          </a:p>
        </p:txBody>
      </p:sp>
      <p:pic>
        <p:nvPicPr>
          <p:cNvPr id="14" name="Picture 2" descr="There is a graphic icon here representing Saves Lives."/>
          <p:cNvPicPr>
            <a:picLocks noChangeAspect="1" noChangeArrowheads="1"/>
          </p:cNvPicPr>
          <p:nvPr/>
        </p:nvPicPr>
        <p:blipFill>
          <a:blip r:embed="rId3" cstate="screen"/>
          <a:srcRect/>
          <a:stretch>
            <a:fillRect/>
          </a:stretch>
        </p:blipFill>
        <p:spPr bwMode="auto">
          <a:xfrm>
            <a:off x="2281485" y="1940763"/>
            <a:ext cx="674297" cy="868939"/>
          </a:xfrm>
          <a:prstGeom prst="rect">
            <a:avLst/>
          </a:prstGeom>
          <a:noFill/>
          <a:ln w="9525">
            <a:noFill/>
            <a:miter lim="800000"/>
            <a:headEnd/>
            <a:tailEnd/>
          </a:ln>
        </p:spPr>
      </p:pic>
      <p:pic>
        <p:nvPicPr>
          <p:cNvPr id="12" name="Picture 3" descr="There is a graphic icon here representing Saves Money."/>
          <p:cNvPicPr>
            <a:picLocks noChangeAspect="1" noChangeArrowheads="1"/>
          </p:cNvPicPr>
          <p:nvPr/>
        </p:nvPicPr>
        <p:blipFill>
          <a:blip r:embed="rId4" cstate="screen"/>
          <a:srcRect/>
          <a:stretch>
            <a:fillRect/>
          </a:stretch>
        </p:blipFill>
        <p:spPr bwMode="auto">
          <a:xfrm>
            <a:off x="4136965" y="2073762"/>
            <a:ext cx="766161" cy="636187"/>
          </a:xfrm>
          <a:prstGeom prst="rect">
            <a:avLst/>
          </a:prstGeom>
          <a:noFill/>
          <a:ln w="9525">
            <a:noFill/>
            <a:miter lim="800000"/>
            <a:headEnd/>
            <a:tailEnd/>
          </a:ln>
        </p:spPr>
      </p:pic>
      <p:pic>
        <p:nvPicPr>
          <p:cNvPr id="13" name="Picture 4" descr="There is a graphic icon here representing Saves Time."/>
          <p:cNvPicPr>
            <a:picLocks noChangeAspect="1" noChangeArrowheads="1"/>
          </p:cNvPicPr>
          <p:nvPr/>
        </p:nvPicPr>
        <p:blipFill>
          <a:blip r:embed="rId5" cstate="screen"/>
          <a:srcRect/>
          <a:stretch>
            <a:fillRect/>
          </a:stretch>
        </p:blipFill>
        <p:spPr bwMode="auto">
          <a:xfrm>
            <a:off x="6112312" y="2016614"/>
            <a:ext cx="607494" cy="693335"/>
          </a:xfrm>
          <a:prstGeom prst="rect">
            <a:avLst/>
          </a:prstGeom>
          <a:noFill/>
          <a:ln w="9525">
            <a:noFill/>
            <a:miter lim="800000"/>
            <a:headEnd/>
            <a:tailEnd/>
          </a:ln>
        </p:spPr>
      </p:pic>
      <p:sp>
        <p:nvSpPr>
          <p:cNvPr id="9219" name="Content Placeholder 4"/>
          <p:cNvSpPr>
            <a:spLocks noGrp="1"/>
          </p:cNvSpPr>
          <p:nvPr>
            <p:ph idx="1"/>
          </p:nvPr>
        </p:nvSpPr>
        <p:spPr>
          <a:xfrm>
            <a:off x="645556" y="3131648"/>
            <a:ext cx="8152144" cy="3063875"/>
          </a:xfrm>
        </p:spPr>
        <p:txBody>
          <a:bodyPr/>
          <a:lstStyle/>
          <a:p>
            <a:pPr>
              <a:spcBef>
                <a:spcPct val="0"/>
              </a:spcBef>
              <a:spcAft>
                <a:spcPts val="1600"/>
              </a:spcAft>
            </a:pPr>
            <a:r>
              <a:rPr lang="en-US" sz="2400" dirty="0" smtClean="0">
                <a:latin typeface="Arial" pitchFamily="34" charset="0"/>
                <a:cs typeface="Arial" pitchFamily="34" charset="0"/>
              </a:rPr>
              <a:t>Products developed from objective, credible research </a:t>
            </a:r>
          </a:p>
          <a:p>
            <a:pPr>
              <a:spcBef>
                <a:spcPct val="0"/>
              </a:spcBef>
              <a:spcAft>
                <a:spcPts val="1600"/>
              </a:spcAft>
            </a:pPr>
            <a:r>
              <a:rPr lang="en-US" sz="2400" dirty="0" smtClean="0">
                <a:latin typeface="Arial" pitchFamily="34" charset="0"/>
                <a:cs typeface="Arial" pitchFamily="34" charset="0"/>
              </a:rPr>
              <a:t>Solutions that respond to transportation community challenges – safety, aging infrastructure, congestion</a:t>
            </a:r>
          </a:p>
          <a:p>
            <a:pPr>
              <a:spcBef>
                <a:spcPct val="0"/>
              </a:spcBef>
              <a:spcAft>
                <a:spcPts val="1600"/>
              </a:spcAft>
            </a:pPr>
            <a:r>
              <a:rPr lang="en-US" sz="2400" dirty="0" smtClean="0">
                <a:latin typeface="Arial" pitchFamily="34" charset="0"/>
                <a:cs typeface="Arial" pitchFamily="34" charset="0"/>
              </a:rPr>
              <a:t>Tested products, refined in the field</a:t>
            </a:r>
          </a:p>
        </p:txBody>
      </p:sp>
      <p:sp>
        <p:nvSpPr>
          <p:cNvPr id="3" name="Slide Number Placeholder 2"/>
          <p:cNvSpPr>
            <a:spLocks noGrp="1"/>
          </p:cNvSpPr>
          <p:nvPr>
            <p:ph type="sldNum" sz="quarter" idx="10"/>
          </p:nvPr>
        </p:nvSpPr>
        <p:spPr/>
        <p:txBody>
          <a:bodyPr/>
          <a:lstStyle/>
          <a:p>
            <a:pPr>
              <a:defRPr/>
            </a:pPr>
            <a:fld id="{5C396D37-5A7F-4CE8-A5D6-59FB52288168}" type="slidenum">
              <a:rPr lang="en-US">
                <a:solidFill>
                  <a:schemeClr val="tx1"/>
                </a:solidFill>
              </a:rPr>
              <a:pPr>
                <a:defRPr/>
              </a:pPr>
              <a:t>3</a:t>
            </a:fld>
            <a:endParaRPr lang="en-US" dirty="0">
              <a:solidFill>
                <a:schemeClr val="tx1"/>
              </a:solidFill>
            </a:endParaRPr>
          </a:p>
        </p:txBody>
      </p:sp>
      <p:sp>
        <p:nvSpPr>
          <p:cNvPr id="9" name="Rectangle 8"/>
          <p:cNvSpPr/>
          <p:nvPr/>
        </p:nvSpPr>
        <p:spPr>
          <a:xfrm>
            <a:off x="0" y="5486400"/>
            <a:ext cx="9144000" cy="830263"/>
          </a:xfrm>
          <a:prstGeom prst="rect">
            <a:avLst/>
          </a:prstGeom>
          <a:solidFill>
            <a:srgbClr val="21368B"/>
          </a:solidFill>
          <a:ln w="12700">
            <a:noFill/>
          </a:ln>
        </p:spPr>
        <p:txBody>
          <a:bodyPr>
            <a:spAutoFit/>
          </a:bodyPr>
          <a:lstStyle/>
          <a:p>
            <a:pPr algn="ctr" fontAlgn="auto">
              <a:spcAft>
                <a:spcPts val="0"/>
              </a:spcAft>
              <a:buClr>
                <a:schemeClr val="accent3"/>
              </a:buClr>
              <a:buFont typeface="Wingdings 2"/>
              <a:buNone/>
              <a:defRPr/>
            </a:pPr>
            <a:r>
              <a:rPr lang="en-US" sz="2400" dirty="0">
                <a:solidFill>
                  <a:schemeClr val="bg1"/>
                </a:solidFill>
                <a:effectLst>
                  <a:outerShdw blurRad="38100" dist="38100" dir="2700000" algn="tl">
                    <a:srgbClr val="000000">
                      <a:alpha val="43137"/>
                    </a:srgbClr>
                  </a:outerShdw>
                </a:effectLst>
                <a:latin typeface="Franklin Gothic Medium Cond" pitchFamily="34" charset="0"/>
                <a:cs typeface="+mn-cs"/>
              </a:rPr>
              <a:t>SHRP2 </a:t>
            </a:r>
            <a:r>
              <a:rPr lang="en-US" sz="2400" dirty="0" smtClean="0">
                <a:solidFill>
                  <a:schemeClr val="bg1"/>
                </a:solidFill>
                <a:effectLst>
                  <a:outerShdw blurRad="38100" dist="38100" dir="2700000" algn="tl">
                    <a:srgbClr val="000000">
                      <a:alpha val="43137"/>
                    </a:srgbClr>
                  </a:outerShdw>
                </a:effectLst>
                <a:latin typeface="Franklin Gothic Medium Cond" pitchFamily="34" charset="0"/>
                <a:cs typeface="+mn-cs"/>
              </a:rPr>
              <a:t>Solutions offer new </a:t>
            </a:r>
            <a:r>
              <a:rPr lang="en-US" sz="2400" dirty="0">
                <a:solidFill>
                  <a:schemeClr val="bg1"/>
                </a:solidFill>
                <a:effectLst>
                  <a:outerShdw blurRad="38100" dist="38100" dir="2700000" algn="tl">
                    <a:srgbClr val="000000">
                      <a:alpha val="43137"/>
                    </a:srgbClr>
                  </a:outerShdw>
                </a:effectLst>
                <a:latin typeface="Franklin Gothic Medium Cond" pitchFamily="34" charset="0"/>
                <a:cs typeface="+mn-cs"/>
              </a:rPr>
              <a:t>technologies and processes to enhance the efficiency of transportation agencies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74638"/>
            <a:ext cx="6019800" cy="792162"/>
          </a:xfrm>
        </p:spPr>
        <p:txBody>
          <a:bodyPr>
            <a:normAutofit/>
          </a:bodyPr>
          <a:lstStyle/>
          <a:p>
            <a:pPr eaLnBrk="1" fontAlgn="auto" hangingPunct="1">
              <a:spcAft>
                <a:spcPts val="0"/>
              </a:spcAft>
              <a:defRPr/>
            </a:pPr>
            <a:r>
              <a:rPr lang="en-US" sz="3200" b="1" dirty="0" smtClean="0">
                <a:solidFill>
                  <a:schemeClr val="accent3"/>
                </a:solidFill>
                <a:effectLst>
                  <a:outerShdw blurRad="38100" dist="38100" dir="2700000" algn="tl">
                    <a:srgbClr val="000000">
                      <a:alpha val="43137"/>
                    </a:srgbClr>
                  </a:outerShdw>
                </a:effectLst>
              </a:rPr>
              <a:t>Why is SHRP2 </a:t>
            </a:r>
            <a:r>
              <a:rPr lang="en-US" sz="3200" dirty="0">
                <a:solidFill>
                  <a:schemeClr val="accent3"/>
                </a:solidFill>
              </a:rPr>
              <a:t>I</a:t>
            </a:r>
            <a:r>
              <a:rPr lang="en-US" sz="3200" b="1" dirty="0" smtClean="0">
                <a:solidFill>
                  <a:schemeClr val="accent3"/>
                </a:solidFill>
                <a:effectLst>
                  <a:outerShdw blurRad="38100" dist="38100" dir="2700000" algn="tl">
                    <a:srgbClr val="000000">
                      <a:alpha val="43137"/>
                    </a:srgbClr>
                  </a:outerShdw>
                </a:effectLst>
              </a:rPr>
              <a:t>mportant?</a:t>
            </a:r>
            <a:endParaRPr lang="en-US" sz="3200" b="1" dirty="0">
              <a:solidFill>
                <a:schemeClr val="accent3"/>
              </a:solidFill>
              <a:effectLst>
                <a:outerShdw blurRad="38100" dist="38100" dir="2700000" algn="tl">
                  <a:srgbClr val="000000">
                    <a:alpha val="43137"/>
                  </a:srgbClr>
                </a:outerShdw>
              </a:effectLst>
            </a:endParaRPr>
          </a:p>
        </p:txBody>
      </p:sp>
      <p:sp>
        <p:nvSpPr>
          <p:cNvPr id="10" name="TextBox 9"/>
          <p:cNvSpPr txBox="1"/>
          <p:nvPr/>
        </p:nvSpPr>
        <p:spPr>
          <a:xfrm>
            <a:off x="548640" y="1592805"/>
            <a:ext cx="8595359" cy="615553"/>
          </a:xfrm>
          <a:prstGeom prst="rect">
            <a:avLst/>
          </a:prstGeom>
          <a:noFill/>
        </p:spPr>
        <p:txBody>
          <a:bodyPr wrap="square" rtlCol="0">
            <a:spAutoFit/>
          </a:bodyPr>
          <a:lstStyle/>
          <a:p>
            <a:r>
              <a:rPr lang="en-US" sz="3400" dirty="0" smtClean="0">
                <a:solidFill>
                  <a:srgbClr val="21368B"/>
                </a:solidFill>
                <a:latin typeface="Franklin Gothic Medium Cond" pitchFamily="34" charset="0"/>
              </a:rPr>
              <a:t>Tools for the Road </a:t>
            </a:r>
            <a:r>
              <a:rPr lang="en-US" sz="3400" dirty="0">
                <a:solidFill>
                  <a:srgbClr val="21368B"/>
                </a:solidFill>
                <a:latin typeface="Franklin Gothic Medium Cond" pitchFamily="34" charset="0"/>
              </a:rPr>
              <a:t>A</a:t>
            </a:r>
            <a:r>
              <a:rPr lang="en-US" sz="3400" dirty="0" smtClean="0">
                <a:solidFill>
                  <a:srgbClr val="21368B"/>
                </a:solidFill>
                <a:latin typeface="Franklin Gothic Medium Cond" pitchFamily="34" charset="0"/>
              </a:rPr>
              <a:t>head</a:t>
            </a:r>
          </a:p>
        </p:txBody>
      </p:sp>
      <p:sp>
        <p:nvSpPr>
          <p:cNvPr id="3" name="Content Placeholder 2"/>
          <p:cNvSpPr>
            <a:spLocks noGrp="1"/>
          </p:cNvSpPr>
          <p:nvPr>
            <p:ph idx="1"/>
          </p:nvPr>
        </p:nvSpPr>
        <p:spPr>
          <a:xfrm>
            <a:off x="531776" y="2238375"/>
            <a:ext cx="8153400" cy="1524000"/>
          </a:xfrm>
        </p:spPr>
        <p:txBody>
          <a:bodyPr>
            <a:normAutofit/>
          </a:bodyPr>
          <a:lstStyle/>
          <a:p>
            <a:pPr marL="0" indent="0" eaLnBrk="1" fontAlgn="auto" hangingPunct="1">
              <a:spcAft>
                <a:spcPts val="0"/>
              </a:spcAft>
              <a:buClr>
                <a:schemeClr val="accent3"/>
              </a:buClr>
              <a:buFont typeface="Wingdings 2"/>
              <a:buNone/>
              <a:defRPr/>
            </a:pPr>
            <a:r>
              <a:rPr lang="en-US" sz="2600" dirty="0" smtClean="0">
                <a:latin typeface="+mn-lt"/>
              </a:rPr>
              <a:t>SHRP2 Solutions have the power to change the way transportation agencies do business. SHRP2:</a:t>
            </a:r>
            <a:endParaRPr lang="en-US" sz="2600" dirty="0">
              <a:latin typeface="+mn-lt"/>
            </a:endParaRPr>
          </a:p>
        </p:txBody>
      </p:sp>
      <p:sp>
        <p:nvSpPr>
          <p:cNvPr id="4" name="Right Arrow 3" descr="Graphic of an arrow."/>
          <p:cNvSpPr/>
          <p:nvPr/>
        </p:nvSpPr>
        <p:spPr>
          <a:xfrm>
            <a:off x="813759" y="3366135"/>
            <a:ext cx="304800" cy="304800"/>
          </a:xfrm>
          <a:prstGeom prst="rightArrow">
            <a:avLst/>
          </a:prstGeom>
          <a:solidFill>
            <a:srgbClr val="F390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371599" y="3313280"/>
            <a:ext cx="5611091" cy="830997"/>
          </a:xfrm>
          <a:prstGeom prst="rect">
            <a:avLst/>
          </a:prstGeom>
          <a:noFill/>
        </p:spPr>
        <p:txBody>
          <a:bodyPr wrap="square" rtlCol="0">
            <a:spAutoFit/>
          </a:bodyPr>
          <a:lstStyle/>
          <a:p>
            <a:pPr marL="0" indent="0" eaLnBrk="1" fontAlgn="auto" hangingPunct="1">
              <a:spcBef>
                <a:spcPts val="1200"/>
              </a:spcBef>
              <a:spcAft>
                <a:spcPts val="0"/>
              </a:spcAft>
              <a:buClr>
                <a:schemeClr val="accent3"/>
              </a:buClr>
              <a:buFont typeface="Wingdings 2"/>
              <a:buNone/>
              <a:defRPr/>
            </a:pPr>
            <a:r>
              <a:rPr lang="en-US" sz="2400" i="1" dirty="0" smtClean="0"/>
              <a:t>Provides new research-based tools and innovative products and processes</a:t>
            </a:r>
          </a:p>
        </p:txBody>
      </p:sp>
      <p:sp>
        <p:nvSpPr>
          <p:cNvPr id="5" name="Right Arrow 4" descr="Graphic of an arrow."/>
          <p:cNvSpPr/>
          <p:nvPr/>
        </p:nvSpPr>
        <p:spPr>
          <a:xfrm>
            <a:off x="813759" y="4256300"/>
            <a:ext cx="304800" cy="304800"/>
          </a:xfrm>
          <a:prstGeom prst="rightArrow">
            <a:avLst/>
          </a:prstGeom>
          <a:solidFill>
            <a:srgbClr val="F390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33499" y="4198244"/>
            <a:ext cx="5791201" cy="461665"/>
          </a:xfrm>
          <a:prstGeom prst="rect">
            <a:avLst/>
          </a:prstGeom>
        </p:spPr>
        <p:txBody>
          <a:bodyPr wrap="square">
            <a:spAutoFit/>
          </a:bodyPr>
          <a:lstStyle/>
          <a:p>
            <a:pPr marL="0" lvl="2" indent="0" eaLnBrk="1" fontAlgn="auto" hangingPunct="1">
              <a:spcBef>
                <a:spcPts val="1200"/>
              </a:spcBef>
              <a:spcAft>
                <a:spcPts val="0"/>
              </a:spcAft>
              <a:buClr>
                <a:schemeClr val="accent3"/>
              </a:buClr>
              <a:buNone/>
              <a:defRPr/>
            </a:pPr>
            <a:r>
              <a:rPr lang="en-US" sz="2400" i="1" dirty="0"/>
              <a:t>Creates </a:t>
            </a:r>
            <a:r>
              <a:rPr lang="en-US" sz="2400" i="1" dirty="0" smtClean="0"/>
              <a:t>efficiencies</a:t>
            </a:r>
            <a:endParaRPr lang="en-US" sz="2400" i="1" dirty="0"/>
          </a:p>
        </p:txBody>
      </p:sp>
      <p:sp>
        <p:nvSpPr>
          <p:cNvPr id="12" name="Right Arrow 11" descr="Graphic of an arrow."/>
          <p:cNvSpPr/>
          <p:nvPr/>
        </p:nvSpPr>
        <p:spPr>
          <a:xfrm>
            <a:off x="813759" y="4791085"/>
            <a:ext cx="304800" cy="304800"/>
          </a:xfrm>
          <a:prstGeom prst="rightArrow">
            <a:avLst/>
          </a:prstGeom>
          <a:solidFill>
            <a:srgbClr val="F390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371598" y="4733019"/>
            <a:ext cx="5611091" cy="830997"/>
          </a:xfrm>
          <a:prstGeom prst="rect">
            <a:avLst/>
          </a:prstGeom>
        </p:spPr>
        <p:txBody>
          <a:bodyPr wrap="square">
            <a:spAutoFit/>
          </a:bodyPr>
          <a:lstStyle/>
          <a:p>
            <a:pPr marL="0" lvl="2" indent="0" eaLnBrk="1" fontAlgn="auto" hangingPunct="1">
              <a:spcBef>
                <a:spcPts val="1200"/>
              </a:spcBef>
              <a:spcAft>
                <a:spcPts val="0"/>
              </a:spcAft>
              <a:buClr>
                <a:schemeClr val="accent3"/>
              </a:buClr>
              <a:buNone/>
              <a:defRPr/>
            </a:pPr>
            <a:r>
              <a:rPr lang="en-US" sz="2400" i="1" dirty="0"/>
              <a:t>Uses State and Federal taxpayer investment more effectively</a:t>
            </a:r>
          </a:p>
        </p:txBody>
      </p:sp>
      <p:sp>
        <p:nvSpPr>
          <p:cNvPr id="6" name="Slide Number Placeholder 2"/>
          <p:cNvSpPr>
            <a:spLocks noGrp="1"/>
          </p:cNvSpPr>
          <p:nvPr>
            <p:ph type="sldNum" sz="quarter" idx="4294967295"/>
          </p:nvPr>
        </p:nvSpPr>
        <p:spPr>
          <a:xfrm>
            <a:off x="6629400" y="6381750"/>
            <a:ext cx="2133600" cy="476250"/>
          </a:xfrm>
          <a:prstGeom prst="rect">
            <a:avLst/>
          </a:prstGeom>
        </p:spPr>
        <p:txBody>
          <a:bodyPr/>
          <a:lstStyle/>
          <a:p>
            <a:pPr>
              <a:defRPr/>
            </a:pPr>
            <a:fld id="{F7FE9941-9068-4E19-8F46-8A6D08087E3B}" type="slidenum">
              <a:rPr lang="en-US"/>
              <a:pPr>
                <a:defRPr/>
              </a:pPr>
              <a:t>4</a:t>
            </a:fld>
            <a:endParaRPr lang="en-US" dirty="0"/>
          </a:p>
        </p:txBody>
      </p:sp>
    </p:spTree>
    <p:extLst>
      <p:ext uri="{BB962C8B-B14F-4D97-AF65-F5344CB8AC3E}">
        <p14:creationId xmlns:p14="http://schemas.microsoft.com/office/powerpoint/2010/main" val="343300266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274638"/>
            <a:ext cx="5638800" cy="715962"/>
          </a:xfrm>
        </p:spPr>
        <p:txBody>
          <a:bodyPr>
            <a:noAutofit/>
          </a:bodyPr>
          <a:lstStyle/>
          <a:p>
            <a:pPr fontAlgn="auto">
              <a:spcAft>
                <a:spcPts val="0"/>
              </a:spcAft>
              <a:defRPr/>
            </a:pPr>
            <a:r>
              <a:rPr lang="en-US" sz="3200" b="1" dirty="0" smtClean="0">
                <a:solidFill>
                  <a:schemeClr val="accent3"/>
                </a:solidFill>
              </a:rPr>
              <a:t>SHRP2 is a Partnership </a:t>
            </a:r>
            <a:endParaRPr lang="en-US" sz="3200" b="1" dirty="0">
              <a:solidFill>
                <a:schemeClr val="accent3"/>
              </a:solidFill>
            </a:endParaRPr>
          </a:p>
        </p:txBody>
      </p:sp>
      <p:sp>
        <p:nvSpPr>
          <p:cNvPr id="21" name="TextBox 20"/>
          <p:cNvSpPr txBox="1"/>
          <p:nvPr/>
        </p:nvSpPr>
        <p:spPr>
          <a:xfrm>
            <a:off x="465511" y="1570895"/>
            <a:ext cx="7963594" cy="615553"/>
          </a:xfrm>
          <a:prstGeom prst="rect">
            <a:avLst/>
          </a:prstGeom>
          <a:noFill/>
        </p:spPr>
        <p:txBody>
          <a:bodyPr wrap="square" rtlCol="0">
            <a:spAutoFit/>
          </a:bodyPr>
          <a:lstStyle/>
          <a:p>
            <a:pPr marL="0" indent="0">
              <a:spcAft>
                <a:spcPts val="1200"/>
              </a:spcAft>
              <a:buClr>
                <a:schemeClr val="tx1"/>
              </a:buClr>
              <a:buSzPct val="85000"/>
              <a:buNone/>
              <a:defRPr/>
            </a:pPr>
            <a:r>
              <a:rPr lang="en-US" sz="3400" dirty="0">
                <a:solidFill>
                  <a:srgbClr val="21368B"/>
                </a:solidFill>
                <a:latin typeface="Franklin Gothic Medium Cond" pitchFamily="34" charset="0"/>
              </a:rPr>
              <a:t>Collaborative </a:t>
            </a:r>
            <a:r>
              <a:rPr lang="en-US" sz="3400" dirty="0" smtClean="0">
                <a:solidFill>
                  <a:srgbClr val="21368B"/>
                </a:solidFill>
                <a:latin typeface="Franklin Gothic Medium Cond" pitchFamily="34" charset="0"/>
              </a:rPr>
              <a:t>Effort </a:t>
            </a:r>
            <a:r>
              <a:rPr lang="en-US" sz="3400" dirty="0">
                <a:solidFill>
                  <a:srgbClr val="21368B"/>
                </a:solidFill>
                <a:latin typeface="Franklin Gothic Medium Cond" pitchFamily="34" charset="0"/>
              </a:rPr>
              <a:t>of </a:t>
            </a:r>
            <a:r>
              <a:rPr lang="en-US" sz="3400" dirty="0" smtClean="0">
                <a:solidFill>
                  <a:srgbClr val="21368B"/>
                </a:solidFill>
                <a:latin typeface="Franklin Gothic Medium Cond" pitchFamily="34" charset="0"/>
              </a:rPr>
              <a:t>FHWA, AASHTO</a:t>
            </a:r>
            <a:r>
              <a:rPr lang="en-US" sz="3400" dirty="0">
                <a:solidFill>
                  <a:srgbClr val="21368B"/>
                </a:solidFill>
                <a:latin typeface="Franklin Gothic Medium Cond" pitchFamily="34" charset="0"/>
              </a:rPr>
              <a:t>, and TRB</a:t>
            </a:r>
          </a:p>
        </p:txBody>
      </p:sp>
      <p:sp>
        <p:nvSpPr>
          <p:cNvPr id="5" name="Content Placeholder 4"/>
          <p:cNvSpPr>
            <a:spLocks noGrp="1"/>
          </p:cNvSpPr>
          <p:nvPr>
            <p:ph idx="1"/>
          </p:nvPr>
        </p:nvSpPr>
        <p:spPr>
          <a:xfrm>
            <a:off x="598515" y="2352703"/>
            <a:ext cx="8116685" cy="3279669"/>
          </a:xfrm>
        </p:spPr>
        <p:txBody>
          <a:bodyPr/>
          <a:lstStyle/>
          <a:p>
            <a:pPr>
              <a:spcAft>
                <a:spcPts val="0"/>
              </a:spcAft>
              <a:buClr>
                <a:schemeClr val="tx1"/>
              </a:buClr>
              <a:buSzPct val="93000"/>
              <a:defRPr/>
            </a:pPr>
            <a:r>
              <a:rPr lang="en-US" sz="2400" dirty="0" smtClean="0">
                <a:latin typeface="+mn-lt"/>
              </a:rPr>
              <a:t>National partnership to </a:t>
            </a:r>
            <a:r>
              <a:rPr lang="en-US" sz="2400" dirty="0">
                <a:latin typeface="+mn-lt"/>
              </a:rPr>
              <a:t>address critical transportation challenges:</a:t>
            </a:r>
          </a:p>
          <a:p>
            <a:pPr lvl="1">
              <a:spcAft>
                <a:spcPts val="0"/>
              </a:spcAft>
              <a:buClr>
                <a:schemeClr val="tx1"/>
              </a:buClr>
              <a:buSzPct val="85000"/>
              <a:defRPr/>
            </a:pPr>
            <a:r>
              <a:rPr lang="en-US" sz="2400" dirty="0">
                <a:latin typeface="+mn-lt"/>
              </a:rPr>
              <a:t>Making highways safer</a:t>
            </a:r>
          </a:p>
          <a:p>
            <a:pPr lvl="1">
              <a:spcAft>
                <a:spcPts val="0"/>
              </a:spcAft>
              <a:buClr>
                <a:schemeClr val="tx1"/>
              </a:buClr>
              <a:buSzPct val="85000"/>
              <a:defRPr/>
            </a:pPr>
            <a:r>
              <a:rPr lang="en-US" sz="2400" dirty="0">
                <a:latin typeface="+mn-lt"/>
              </a:rPr>
              <a:t>Repairing deteriorating infrastructure</a:t>
            </a:r>
          </a:p>
          <a:p>
            <a:pPr lvl="1">
              <a:spcAft>
                <a:spcPts val="1200"/>
              </a:spcAft>
              <a:buClr>
                <a:schemeClr val="tx1"/>
              </a:buClr>
              <a:buSzPct val="85000"/>
              <a:defRPr/>
            </a:pPr>
            <a:r>
              <a:rPr lang="en-US" sz="2400" dirty="0">
                <a:latin typeface="+mn-lt"/>
              </a:rPr>
              <a:t>Reducing </a:t>
            </a:r>
            <a:r>
              <a:rPr lang="en-US" sz="2400" dirty="0" smtClean="0">
                <a:latin typeface="+mn-lt"/>
              </a:rPr>
              <a:t>congestion</a:t>
            </a:r>
          </a:p>
          <a:p>
            <a:pPr>
              <a:spcAft>
                <a:spcPts val="1200"/>
              </a:spcAft>
              <a:buClr>
                <a:schemeClr val="tx1"/>
              </a:buClr>
              <a:buSzPct val="85000"/>
              <a:defRPr/>
            </a:pPr>
            <a:r>
              <a:rPr lang="en-US" sz="2400" dirty="0" smtClean="0">
                <a:latin typeface="+mn-lt"/>
              </a:rPr>
              <a:t>Aims </a:t>
            </a:r>
            <a:r>
              <a:rPr lang="en-US" sz="2400" dirty="0">
                <a:latin typeface="+mn-lt"/>
              </a:rPr>
              <a:t>to advance innovative ways to plan, renew, operate, and improve safety on the Nation's highways</a:t>
            </a:r>
          </a:p>
          <a:p>
            <a:pPr lvl="1">
              <a:spcAft>
                <a:spcPts val="1200"/>
              </a:spcAft>
              <a:buClr>
                <a:schemeClr val="tx1"/>
              </a:buClr>
              <a:buSzPct val="85000"/>
              <a:defRPr/>
            </a:pPr>
            <a:endParaRPr lang="en-US" sz="2400" dirty="0">
              <a:latin typeface="+mn-lt"/>
            </a:endParaRPr>
          </a:p>
          <a:p>
            <a:pPr>
              <a:spcBef>
                <a:spcPts val="1200"/>
              </a:spcBef>
              <a:spcAft>
                <a:spcPts val="1200"/>
              </a:spcAft>
              <a:buClr>
                <a:schemeClr val="tx1"/>
              </a:buClr>
              <a:buSzPct val="85000"/>
              <a:defRPr/>
            </a:pPr>
            <a:endParaRPr lang="en-US" sz="2400" dirty="0">
              <a:latin typeface="+mn-lt"/>
              <a:cs typeface="Calibri" pitchFamily="34" charset="0"/>
            </a:endParaRPr>
          </a:p>
        </p:txBody>
      </p:sp>
      <p:sp>
        <p:nvSpPr>
          <p:cNvPr id="6" name="Slide Number Placeholder 2"/>
          <p:cNvSpPr>
            <a:spLocks noGrp="1"/>
          </p:cNvSpPr>
          <p:nvPr>
            <p:ph type="sldNum" sz="quarter" idx="10"/>
          </p:nvPr>
        </p:nvSpPr>
        <p:spPr>
          <a:xfrm>
            <a:off x="6705600" y="6553200"/>
            <a:ext cx="2133600" cy="304800"/>
          </a:xfrm>
        </p:spPr>
        <p:txBody>
          <a:bodyPr/>
          <a:lstStyle/>
          <a:p>
            <a:pPr>
              <a:defRPr/>
            </a:pPr>
            <a:fld id="{5C396D37-5A7F-4CE8-A5D6-59FB52288168}" type="slidenum">
              <a:rPr lang="en-US">
                <a:solidFill>
                  <a:schemeClr val="tx1"/>
                </a:solidFill>
              </a:rPr>
              <a:pPr>
                <a:defRPr/>
              </a:pPr>
              <a:t>5</a:t>
            </a:fld>
            <a:endParaRPr lang="en-US" dirty="0">
              <a:solidFill>
                <a:schemeClr val="tx1"/>
              </a:solidFill>
            </a:endParaRPr>
          </a:p>
        </p:txBody>
      </p:sp>
    </p:spTree>
    <p:extLst>
      <p:ext uri="{BB962C8B-B14F-4D97-AF65-F5344CB8AC3E}">
        <p14:creationId xmlns:p14="http://schemas.microsoft.com/office/powerpoint/2010/main" val="154776457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defRPr/>
            </a:pPr>
            <a:r>
              <a:rPr lang="en-US" sz="3200" dirty="0" smtClean="0"/>
              <a:t>Focus Areas</a:t>
            </a:r>
            <a:endParaRPr lang="en-US" sz="3200" dirty="0"/>
          </a:p>
        </p:txBody>
      </p:sp>
      <p:pic>
        <p:nvPicPr>
          <p:cNvPr id="5126"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9236" y="1771650"/>
            <a:ext cx="7334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14473" y="2914650"/>
            <a:ext cx="742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19236" y="4085273"/>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09711" y="5231403"/>
            <a:ext cx="752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1332411" y="1717672"/>
            <a:ext cx="7512331"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60325">
              <a:lnSpc>
                <a:spcPct val="80000"/>
              </a:lnSpc>
            </a:pPr>
            <a:r>
              <a:rPr lang="en-US" sz="2400" b="1" dirty="0"/>
              <a:t>Safety</a:t>
            </a:r>
            <a:r>
              <a:rPr lang="en-US" sz="2400" dirty="0"/>
              <a:t>: fostering safer driving through analysis of driver, </a:t>
            </a:r>
            <a:r>
              <a:rPr lang="en-US" sz="2400" dirty="0" smtClean="0"/>
              <a:t>roadway, </a:t>
            </a:r>
            <a:r>
              <a:rPr lang="en-US" sz="2400" dirty="0"/>
              <a:t>and vehicle factors in crashes, near crashes, and ordinary driving</a:t>
            </a:r>
          </a:p>
          <a:p>
            <a:pPr marL="60325">
              <a:lnSpc>
                <a:spcPct val="80000"/>
              </a:lnSpc>
            </a:pPr>
            <a:endParaRPr lang="en-US" sz="2800" b="1" dirty="0"/>
          </a:p>
          <a:p>
            <a:pPr marL="60325">
              <a:lnSpc>
                <a:spcPct val="80000"/>
              </a:lnSpc>
            </a:pPr>
            <a:r>
              <a:rPr lang="en-US" sz="2400" b="1" dirty="0"/>
              <a:t>Renewal</a:t>
            </a:r>
            <a:r>
              <a:rPr lang="en-US" sz="2400" dirty="0"/>
              <a:t>: rapid maintenance and repair of </a:t>
            </a:r>
            <a:r>
              <a:rPr lang="en-US" sz="2400" dirty="0" smtClean="0"/>
              <a:t>deteriorating </a:t>
            </a:r>
            <a:r>
              <a:rPr lang="en-US" sz="2400" dirty="0"/>
              <a:t>infrastructure using already-available resources, </a:t>
            </a:r>
            <a:r>
              <a:rPr lang="en-US" sz="2400" dirty="0" smtClean="0"/>
              <a:t>innovations, </a:t>
            </a:r>
            <a:r>
              <a:rPr lang="en-US" sz="2400" dirty="0"/>
              <a:t>and technologies</a:t>
            </a:r>
          </a:p>
          <a:p>
            <a:pPr marL="60325">
              <a:lnSpc>
                <a:spcPct val="80000"/>
              </a:lnSpc>
            </a:pPr>
            <a:endParaRPr lang="en-US" sz="2800" b="1" u="sng" dirty="0"/>
          </a:p>
          <a:p>
            <a:pPr marL="60325">
              <a:lnSpc>
                <a:spcPct val="80000"/>
              </a:lnSpc>
            </a:pPr>
            <a:r>
              <a:rPr lang="en-US" sz="2400" b="1" dirty="0" smtClean="0"/>
              <a:t>Reliability</a:t>
            </a:r>
            <a:r>
              <a:rPr lang="en-US" sz="2400" dirty="0" smtClean="0"/>
              <a:t>: reducing congestion and creating more predictable travel times through better operations</a:t>
            </a:r>
          </a:p>
          <a:p>
            <a:pPr marL="60325">
              <a:lnSpc>
                <a:spcPct val="80000"/>
              </a:lnSpc>
            </a:pPr>
            <a:endParaRPr lang="en-US" sz="2800" b="1" dirty="0" smtClean="0"/>
          </a:p>
          <a:p>
            <a:pPr marL="60325">
              <a:lnSpc>
                <a:spcPct val="80000"/>
              </a:lnSpc>
            </a:pPr>
            <a:r>
              <a:rPr lang="en-US" sz="2400" b="1" dirty="0" smtClean="0"/>
              <a:t>Capacity</a:t>
            </a:r>
            <a:r>
              <a:rPr lang="en-US" sz="2400" dirty="0"/>
              <a:t>: planning and designing a highway system that offers minimum disruption and meets the </a:t>
            </a:r>
            <a:r>
              <a:rPr lang="en-US" sz="2400" dirty="0" smtClean="0"/>
              <a:t>environmental </a:t>
            </a:r>
            <a:r>
              <a:rPr lang="en-US" sz="2400" dirty="0"/>
              <a:t>and economic needs of the </a:t>
            </a:r>
            <a:r>
              <a:rPr lang="en-US" sz="2400" dirty="0" smtClean="0"/>
              <a:t>community</a:t>
            </a:r>
            <a:endParaRPr lang="en-US" sz="2400" dirty="0"/>
          </a:p>
        </p:txBody>
      </p:sp>
      <p:sp>
        <p:nvSpPr>
          <p:cNvPr id="8" name="Slide Number Placeholder 4"/>
          <p:cNvSpPr>
            <a:spLocks noGrp="1"/>
          </p:cNvSpPr>
          <p:nvPr>
            <p:ph type="sldNum" sz="quarter" idx="10"/>
          </p:nvPr>
        </p:nvSpPr>
        <p:spPr/>
        <p:txBody>
          <a:bodyPr/>
          <a:lstStyle/>
          <a:p>
            <a:pPr>
              <a:defRPr/>
            </a:pPr>
            <a:fld id="{7E73AE6F-5A9C-4AA1-8CC8-94B9B05C7D27}" type="slidenum">
              <a:rPr lang="en-US">
                <a:solidFill>
                  <a:schemeClr val="tx1"/>
                </a:solidFill>
              </a:rPr>
              <a:pPr>
                <a:defRPr/>
              </a:pPr>
              <a:t>6</a:t>
            </a:fld>
            <a:endParaRPr lang="en-US" dirty="0">
              <a:solidFill>
                <a:schemeClr val="tx1"/>
              </a:solidFill>
            </a:endParaRPr>
          </a:p>
        </p:txBody>
      </p:sp>
    </p:spTree>
    <p:extLst>
      <p:ext uri="{BB962C8B-B14F-4D97-AF65-F5344CB8AC3E}">
        <p14:creationId xmlns:p14="http://schemas.microsoft.com/office/powerpoint/2010/main" val="325525381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Implementation?</a:t>
            </a:r>
            <a:endParaRPr lang="en-US" sz="3200" dirty="0"/>
          </a:p>
        </p:txBody>
      </p:sp>
      <p:pic>
        <p:nvPicPr>
          <p:cNvPr id="3074" name="Picture 2" descr="There is a photo of a rural, two-lane road."/>
          <p:cNvPicPr>
            <a:picLocks noGrp="1" noChangeAspect="1" noChangeArrowheads="1"/>
          </p:cNvPicPr>
          <p:nvPr>
            <p:ph sz="half" idx="2"/>
          </p:nvPr>
        </p:nvPicPr>
        <p:blipFill>
          <a:blip r:embed="rId3" cstate="screen"/>
          <a:srcRect/>
          <a:stretch>
            <a:fillRect/>
          </a:stretch>
        </p:blipFill>
        <p:spPr bwMode="auto">
          <a:xfrm>
            <a:off x="349135" y="1669300"/>
            <a:ext cx="3142211" cy="38884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sz="half" idx="1"/>
          </p:nvPr>
        </p:nvSpPr>
        <p:spPr>
          <a:xfrm>
            <a:off x="3657600" y="1524000"/>
            <a:ext cx="5029200" cy="4525963"/>
          </a:xfrm>
        </p:spPr>
        <p:txBody>
          <a:bodyPr/>
          <a:lstStyle/>
          <a:p>
            <a:pPr>
              <a:spcBef>
                <a:spcPts val="1800"/>
              </a:spcBef>
            </a:pPr>
            <a:r>
              <a:rPr lang="en-US" sz="2400" dirty="0" smtClean="0">
                <a:latin typeface="+mn-lt"/>
              </a:rPr>
              <a:t>Implementation is the routine use of a SHRP2 product.</a:t>
            </a:r>
          </a:p>
          <a:p>
            <a:pPr>
              <a:spcBef>
                <a:spcPts val="1800"/>
              </a:spcBef>
            </a:pPr>
            <a:r>
              <a:rPr lang="en-US" sz="2400" dirty="0" smtClean="0">
                <a:latin typeface="+mn-lt"/>
              </a:rPr>
              <a:t>Implementation</a:t>
            </a:r>
            <a:r>
              <a:rPr lang="en-US" sz="2400" i="1" dirty="0" smtClean="0">
                <a:latin typeface="+mn-lt"/>
              </a:rPr>
              <a:t> </a:t>
            </a:r>
            <a:r>
              <a:rPr lang="en-US" sz="2400" dirty="0" smtClean="0">
                <a:latin typeface="+mn-lt"/>
              </a:rPr>
              <a:t>is carried out by practitioners: State DOTs, MPOs, resource agencies, and</a:t>
            </a:r>
            <a:br>
              <a:rPr lang="en-US" sz="2400" dirty="0" smtClean="0">
                <a:latin typeface="+mn-lt"/>
              </a:rPr>
            </a:br>
            <a:r>
              <a:rPr lang="en-US" sz="2400" dirty="0" smtClean="0">
                <a:latin typeface="+mn-lt"/>
              </a:rPr>
              <a:t>other stakeholders.</a:t>
            </a:r>
          </a:p>
          <a:p>
            <a:pPr>
              <a:spcBef>
                <a:spcPts val="1800"/>
              </a:spcBef>
            </a:pPr>
            <a:r>
              <a:rPr lang="en-US" sz="2400" dirty="0" smtClean="0">
                <a:latin typeface="+mn-lt"/>
              </a:rPr>
              <a:t>SHRP2 implementation program is designed to take high-priority products to the tipping point of</a:t>
            </a:r>
            <a:br>
              <a:rPr lang="en-US" sz="2400" dirty="0" smtClean="0">
                <a:latin typeface="+mn-lt"/>
              </a:rPr>
            </a:br>
            <a:r>
              <a:rPr lang="en-US" sz="2400" dirty="0" smtClean="0">
                <a:latin typeface="+mn-lt"/>
              </a:rPr>
              <a:t>national adoption. </a:t>
            </a:r>
          </a:p>
          <a:p>
            <a:endParaRPr lang="en-US" dirty="0"/>
          </a:p>
        </p:txBody>
      </p:sp>
      <p:sp>
        <p:nvSpPr>
          <p:cNvPr id="4" name="Slide Number Placeholder 3"/>
          <p:cNvSpPr>
            <a:spLocks noGrp="1"/>
          </p:cNvSpPr>
          <p:nvPr>
            <p:ph type="sldNum" sz="quarter" idx="4294967295"/>
          </p:nvPr>
        </p:nvSpPr>
        <p:spPr>
          <a:xfrm>
            <a:off x="6629400" y="6381750"/>
            <a:ext cx="2133600" cy="476250"/>
          </a:xfrm>
          <a:prstGeom prst="rect">
            <a:avLst/>
          </a:prstGeom>
        </p:spPr>
        <p:txBody>
          <a:bodyPr/>
          <a:lstStyle/>
          <a:p>
            <a:pPr>
              <a:defRPr/>
            </a:pPr>
            <a:fld id="{885B9C7F-5F8E-40BD-A660-D104CC0AAAFA}" type="slidenum">
              <a:rPr lang="en-US" smtClean="0"/>
              <a:pPr>
                <a:defRPr/>
              </a:pPr>
              <a:t>7</a:t>
            </a:fld>
            <a:endParaRPr lang="en-US" dirty="0"/>
          </a:p>
        </p:txBody>
      </p:sp>
    </p:spTree>
    <p:extLst>
      <p:ext uri="{BB962C8B-B14F-4D97-AF65-F5344CB8AC3E}">
        <p14:creationId xmlns:p14="http://schemas.microsoft.com/office/powerpoint/2010/main" val="73761464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715963"/>
          </a:xfrm>
        </p:spPr>
        <p:txBody>
          <a:bodyPr/>
          <a:lstStyle/>
          <a:p>
            <a:pPr>
              <a:defRPr/>
            </a:pPr>
            <a:r>
              <a:rPr lang="en-US" sz="3200" dirty="0" smtClean="0">
                <a:ea typeface="ＭＳ Ｐゴシック" pitchFamily="64" charset="-128"/>
              </a:rPr>
              <a:t>Implementing SHRP2 Solutions</a:t>
            </a:r>
            <a:endParaRPr lang="en-US" sz="3200" dirty="0">
              <a:ea typeface="ＭＳ Ｐゴシック" pitchFamily="64" charset="-128"/>
            </a:endParaRPr>
          </a:p>
        </p:txBody>
      </p:sp>
      <p:sp>
        <p:nvSpPr>
          <p:cNvPr id="11" name="Content Placeholder 10"/>
          <p:cNvSpPr>
            <a:spLocks noGrp="1"/>
          </p:cNvSpPr>
          <p:nvPr>
            <p:ph sz="half" idx="2"/>
          </p:nvPr>
        </p:nvSpPr>
        <p:spPr>
          <a:xfrm>
            <a:off x="415636" y="1905000"/>
            <a:ext cx="5569528" cy="4525963"/>
          </a:xfrm>
        </p:spPr>
        <p:txBody>
          <a:bodyPr/>
          <a:lstStyle/>
          <a:p>
            <a:pPr marL="285750" indent="-285750">
              <a:spcBef>
                <a:spcPts val="1800"/>
              </a:spcBef>
              <a:buFont typeface="Arial" pitchFamily="34" charset="0"/>
              <a:buChar char="•"/>
              <a:defRPr/>
            </a:pPr>
            <a:r>
              <a:rPr lang="en-US" sz="2400" dirty="0" smtClean="0">
                <a:latin typeface="Arial" pitchFamily="34" charset="0"/>
                <a:ea typeface="ＭＳ Ｐゴシック" pitchFamily="64" charset="-128"/>
                <a:cs typeface="Arial" pitchFamily="34" charset="0"/>
              </a:rPr>
              <a:t>Approximately 64 products</a:t>
            </a:r>
          </a:p>
          <a:p>
            <a:pPr marL="285750" indent="-285750">
              <a:spcBef>
                <a:spcPts val="1800"/>
              </a:spcBef>
              <a:buFont typeface="Arial" pitchFamily="34" charset="0"/>
              <a:buChar char="•"/>
              <a:defRPr/>
            </a:pPr>
            <a:r>
              <a:rPr lang="en-US" sz="2400" dirty="0" smtClean="0">
                <a:latin typeface="Arial" pitchFamily="34" charset="0"/>
                <a:ea typeface="ＭＳ Ｐゴシック" pitchFamily="64" charset="-128"/>
                <a:cs typeface="Arial" pitchFamily="34" charset="0"/>
              </a:rPr>
              <a:t>Diverse users from across the  transportation industry</a:t>
            </a:r>
          </a:p>
          <a:p>
            <a:pPr marL="285750" indent="-285750">
              <a:spcBef>
                <a:spcPts val="1800"/>
              </a:spcBef>
              <a:buFont typeface="Arial" pitchFamily="34" charset="0"/>
              <a:buChar char="•"/>
              <a:defRPr/>
            </a:pPr>
            <a:r>
              <a:rPr lang="en-US" sz="2400" dirty="0" smtClean="0">
                <a:latin typeface="Arial" pitchFamily="34" charset="0"/>
                <a:ea typeface="ＭＳ Ｐゴシック" pitchFamily="64" charset="-128"/>
                <a:cs typeface="Arial" pitchFamily="34" charset="0"/>
              </a:rPr>
              <a:t>Product deployment is supported with technical and financial assistance</a:t>
            </a:r>
          </a:p>
          <a:p>
            <a:pPr marL="285750" indent="-285750">
              <a:spcBef>
                <a:spcPts val="1800"/>
              </a:spcBef>
              <a:buFont typeface="Arial" pitchFamily="34" charset="0"/>
              <a:buChar char="•"/>
              <a:defRPr/>
            </a:pPr>
            <a:r>
              <a:rPr lang="en-US" sz="2400" dirty="0" smtClean="0">
                <a:latin typeface="Arial" pitchFamily="34" charset="0"/>
                <a:ea typeface="ＭＳ Ｐゴシック" pitchFamily="64" charset="-128"/>
                <a:cs typeface="Arial" pitchFamily="34" charset="0"/>
              </a:rPr>
              <a:t>Products will be integrated into current transportation practices </a:t>
            </a:r>
          </a:p>
          <a:p>
            <a:pPr marL="285750" indent="-285750">
              <a:spcBef>
                <a:spcPts val="1800"/>
              </a:spcBef>
              <a:buFont typeface="Arial" pitchFamily="34" charset="0"/>
              <a:buChar char="•"/>
              <a:defRPr/>
            </a:pPr>
            <a:r>
              <a:rPr lang="en-US" sz="2400" dirty="0" smtClean="0">
                <a:latin typeface="Arial" pitchFamily="34" charset="0"/>
                <a:ea typeface="ＭＳ Ｐゴシック" pitchFamily="64" charset="-128"/>
                <a:cs typeface="Arial" pitchFamily="34" charset="0"/>
              </a:rPr>
              <a:t>SHRP2 Education Connection</a:t>
            </a:r>
          </a:p>
          <a:p>
            <a:pPr>
              <a:defRPr/>
            </a:pPr>
            <a:endParaRPr lang="en-US" dirty="0" smtClean="0">
              <a:ea typeface="ＭＳ Ｐゴシック" pitchFamily="64" charset="-128"/>
            </a:endParaRPr>
          </a:p>
        </p:txBody>
      </p:sp>
      <p:pic>
        <p:nvPicPr>
          <p:cNvPr id="6" name="Picture 3" descr="There is a photo of a highway at night."/>
          <p:cNvPicPr>
            <a:picLocks noChangeAspect="1" noChangeArrowheads="1"/>
          </p:cNvPicPr>
          <p:nvPr/>
        </p:nvPicPr>
        <p:blipFill>
          <a:blip r:embed="rId3" cstate="screen"/>
          <a:srcRect/>
          <a:stretch>
            <a:fillRect/>
          </a:stretch>
        </p:blipFill>
        <p:spPr bwMode="auto">
          <a:xfrm>
            <a:off x="6124624" y="1943504"/>
            <a:ext cx="2479151" cy="371434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0"/>
          </p:nvPr>
        </p:nvSpPr>
        <p:spPr/>
        <p:txBody>
          <a:bodyPr/>
          <a:lstStyle/>
          <a:p>
            <a:pPr>
              <a:defRPr/>
            </a:pPr>
            <a:fld id="{61B6EEB3-028B-4602-AE02-3A6900EDD9BB}" type="slidenum">
              <a:rPr lang="en-US"/>
              <a:pPr>
                <a:defRPr/>
              </a:pPr>
              <a:t>8</a:t>
            </a:fld>
            <a:endParaRPr lang="en-US" dirty="0"/>
          </a:p>
        </p:txBody>
      </p:sp>
    </p:spTree>
    <p:extLst>
      <p:ext uri="{BB962C8B-B14F-4D97-AF65-F5344CB8AC3E}">
        <p14:creationId xmlns:p14="http://schemas.microsoft.com/office/powerpoint/2010/main" val="365417050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SHRP2 Implementation </a:t>
            </a:r>
            <a:br>
              <a:rPr lang="en-US" sz="3200" dirty="0" smtClean="0"/>
            </a:br>
            <a:r>
              <a:rPr lang="en-US" sz="3200" dirty="0" smtClean="0"/>
              <a:t>Assistance Program (IAP)</a:t>
            </a:r>
            <a:endParaRPr lang="en-US" sz="3200" dirty="0"/>
          </a:p>
        </p:txBody>
      </p:sp>
      <p:sp>
        <p:nvSpPr>
          <p:cNvPr id="6" name="Content Placeholder 2"/>
          <p:cNvSpPr>
            <a:spLocks noGrp="1"/>
          </p:cNvSpPr>
          <p:nvPr>
            <p:ph sz="half" idx="1"/>
          </p:nvPr>
        </p:nvSpPr>
        <p:spPr>
          <a:xfrm>
            <a:off x="365760" y="1600201"/>
            <a:ext cx="8229600" cy="3221182"/>
          </a:xfrm>
        </p:spPr>
        <p:txBody>
          <a:bodyPr/>
          <a:lstStyle/>
          <a:p>
            <a:r>
              <a:rPr lang="en-US" sz="2400" dirty="0" smtClean="0">
                <a:latin typeface="Arial" pitchFamily="34" charset="0"/>
                <a:cs typeface="Arial" pitchFamily="34" charset="0"/>
              </a:rPr>
              <a:t>Available to help State DOTs, MPOs, local agencies, and other interested organizations deploy SHRP2 Solutions</a:t>
            </a:r>
          </a:p>
          <a:p>
            <a:pPr>
              <a:spcBef>
                <a:spcPts val="1800"/>
              </a:spcBef>
            </a:pPr>
            <a:r>
              <a:rPr lang="en-US" sz="2400" dirty="0" smtClean="0">
                <a:latin typeface="Arial" pitchFamily="34" charset="0"/>
                <a:cs typeface="Arial" pitchFamily="34" charset="0"/>
              </a:rPr>
              <a:t>Open for applications twice per year</a:t>
            </a:r>
          </a:p>
          <a:p>
            <a:pPr>
              <a:spcBef>
                <a:spcPts val="1800"/>
              </a:spcBef>
            </a:pPr>
            <a:r>
              <a:rPr lang="en-US" sz="2400" dirty="0" smtClean="0">
                <a:latin typeface="Arial" pitchFamily="34" charset="0"/>
                <a:cs typeface="Arial" pitchFamily="34" charset="0"/>
              </a:rPr>
              <a:t>26 SHRP2 Solutions have been included in Rounds 1-5</a:t>
            </a:r>
          </a:p>
        </p:txBody>
      </p:sp>
      <p:graphicFrame>
        <p:nvGraphicFramePr>
          <p:cNvPr id="7" name="Table 6"/>
          <p:cNvGraphicFramePr>
            <a:graphicFrameLocks noGrp="1"/>
          </p:cNvGraphicFramePr>
          <p:nvPr>
            <p:extLst>
              <p:ext uri="{D42A27DB-BD31-4B8C-83A1-F6EECF244321}">
                <p14:modId xmlns:p14="http://schemas.microsoft.com/office/powerpoint/2010/main" val="3894207319"/>
              </p:ext>
            </p:extLst>
          </p:nvPr>
        </p:nvGraphicFramePr>
        <p:xfrm>
          <a:off x="657225" y="3900488"/>
          <a:ext cx="7501572" cy="2500313"/>
        </p:xfrm>
        <a:graphic>
          <a:graphicData uri="http://schemas.openxmlformats.org/drawingml/2006/table">
            <a:tbl>
              <a:tblPr firstRow="1" bandRow="1">
                <a:tableStyleId>{21E4AEA4-8DFA-4A89-87EB-49C32662AFE0}</a:tableStyleId>
              </a:tblPr>
              <a:tblGrid>
                <a:gridCol w="1057275"/>
                <a:gridCol w="2927272"/>
                <a:gridCol w="1020044"/>
                <a:gridCol w="2496981"/>
              </a:tblGrid>
              <a:tr h="404199">
                <a:tc>
                  <a:txBody>
                    <a:bodyPr/>
                    <a:lstStyle/>
                    <a:p>
                      <a:r>
                        <a:rPr lang="en-US" sz="2000" dirty="0" smtClean="0"/>
                        <a:t>Round</a:t>
                      </a:r>
                      <a:endParaRPr lang="en-US" sz="2000" dirty="0"/>
                    </a:p>
                  </a:txBody>
                  <a:tcPr>
                    <a:solidFill>
                      <a:srgbClr val="21368B"/>
                    </a:solidFill>
                  </a:tcPr>
                </a:tc>
                <a:tc>
                  <a:txBody>
                    <a:bodyPr/>
                    <a:lstStyle/>
                    <a:p>
                      <a:r>
                        <a:rPr lang="en-US" sz="2000" baseline="0" dirty="0" smtClean="0"/>
                        <a:t>Launch Date</a:t>
                      </a:r>
                      <a:endParaRPr lang="en-US" sz="2000" dirty="0"/>
                    </a:p>
                  </a:txBody>
                  <a:tcPr>
                    <a:solidFill>
                      <a:srgbClr val="21368B"/>
                    </a:solidFill>
                  </a:tcPr>
                </a:tc>
                <a:tc>
                  <a:txBody>
                    <a:bodyPr/>
                    <a:lstStyle/>
                    <a:p>
                      <a:r>
                        <a:rPr lang="en-US" sz="2000" dirty="0" smtClean="0"/>
                        <a:t>Round</a:t>
                      </a:r>
                      <a:endParaRPr lang="en-US" sz="2000" dirty="0"/>
                    </a:p>
                  </a:txBody>
                  <a:tcPr>
                    <a:solidFill>
                      <a:srgbClr val="21368B"/>
                    </a:solidFill>
                  </a:tcPr>
                </a:tc>
                <a:tc>
                  <a:txBody>
                    <a:bodyPr/>
                    <a:lstStyle/>
                    <a:p>
                      <a:r>
                        <a:rPr lang="en-US" sz="2000" dirty="0" smtClean="0"/>
                        <a:t>Launch</a:t>
                      </a:r>
                      <a:r>
                        <a:rPr lang="en-US" sz="2000" baseline="0" dirty="0" smtClean="0"/>
                        <a:t> Date</a:t>
                      </a:r>
                      <a:endParaRPr lang="en-US" sz="2000" dirty="0"/>
                    </a:p>
                  </a:txBody>
                  <a:tcPr>
                    <a:solidFill>
                      <a:srgbClr val="21368B"/>
                    </a:solidFill>
                  </a:tcPr>
                </a:tc>
              </a:tr>
              <a:tr h="498328">
                <a:tc>
                  <a:txBody>
                    <a:bodyPr/>
                    <a:lstStyle/>
                    <a:p>
                      <a:pPr algn="ctr"/>
                      <a:r>
                        <a:rPr lang="en-US" sz="2400" dirty="0" smtClean="0"/>
                        <a:t>1</a:t>
                      </a:r>
                      <a:endParaRPr lang="en-US" sz="2400" dirty="0"/>
                    </a:p>
                  </a:txBody>
                  <a:tcPr>
                    <a:solidFill>
                      <a:schemeClr val="bg1">
                        <a:lumMod val="85000"/>
                      </a:schemeClr>
                    </a:solidFill>
                  </a:tcPr>
                </a:tc>
                <a:tc>
                  <a:txBody>
                    <a:bodyPr/>
                    <a:lstStyle/>
                    <a:p>
                      <a:r>
                        <a:rPr lang="en-US" sz="2400" dirty="0" smtClean="0"/>
                        <a:t>February 2013</a:t>
                      </a:r>
                      <a:endParaRPr lang="en-US" sz="2400" dirty="0"/>
                    </a:p>
                  </a:txBody>
                  <a:tcPr>
                    <a:noFill/>
                  </a:tcPr>
                </a:tc>
                <a:tc>
                  <a:txBody>
                    <a:bodyPr/>
                    <a:lstStyle/>
                    <a:p>
                      <a:pPr algn="ctr"/>
                      <a:r>
                        <a:rPr lang="en-US" sz="2400" dirty="0" smtClean="0"/>
                        <a:t>4</a:t>
                      </a:r>
                      <a:endParaRPr lang="en-US" sz="2400" dirty="0"/>
                    </a:p>
                  </a:txBody>
                  <a:tcPr>
                    <a:solidFill>
                      <a:schemeClr val="bg1">
                        <a:lumMod val="85000"/>
                      </a:schemeClr>
                    </a:solidFill>
                  </a:tcPr>
                </a:tc>
                <a:tc>
                  <a:txBody>
                    <a:bodyPr/>
                    <a:lstStyle/>
                    <a:p>
                      <a:r>
                        <a:rPr lang="en-US" sz="2400" dirty="0" smtClean="0"/>
                        <a:t>May 2014</a:t>
                      </a:r>
                      <a:endParaRPr lang="en-US" sz="2400" dirty="0"/>
                    </a:p>
                  </a:txBody>
                  <a:tcPr>
                    <a:noFill/>
                  </a:tcPr>
                </a:tc>
              </a:tr>
              <a:tr h="498328">
                <a:tc>
                  <a:txBody>
                    <a:bodyPr/>
                    <a:lstStyle/>
                    <a:p>
                      <a:pPr algn="ctr"/>
                      <a:r>
                        <a:rPr lang="en-US" sz="2400" dirty="0" smtClean="0"/>
                        <a:t>2</a:t>
                      </a:r>
                      <a:endParaRPr lang="en-US" sz="2400" dirty="0"/>
                    </a:p>
                  </a:txBody>
                  <a:tcPr>
                    <a:solidFill>
                      <a:schemeClr val="bg1">
                        <a:lumMod val="85000"/>
                      </a:schemeClr>
                    </a:solidFill>
                  </a:tcPr>
                </a:tc>
                <a:tc>
                  <a:txBody>
                    <a:bodyPr/>
                    <a:lstStyle/>
                    <a:p>
                      <a:r>
                        <a:rPr lang="en-US" sz="2400" dirty="0" smtClean="0"/>
                        <a:t>August 2013</a:t>
                      </a:r>
                      <a:endParaRPr lang="en-US" sz="2400" dirty="0"/>
                    </a:p>
                  </a:txBody>
                  <a:tcPr>
                    <a:noFill/>
                  </a:tcPr>
                </a:tc>
                <a:tc>
                  <a:txBody>
                    <a:bodyPr/>
                    <a:lstStyle/>
                    <a:p>
                      <a:pPr marL="0" algn="ctr" defTabSz="457200" rtl="0" eaLnBrk="1" latinLnBrk="0" hangingPunct="1"/>
                      <a:r>
                        <a:rPr lang="en-US" sz="2400" kern="1200" dirty="0" smtClean="0">
                          <a:solidFill>
                            <a:schemeClr val="dk1"/>
                          </a:solidFill>
                          <a:latin typeface="+mn-lt"/>
                          <a:ea typeface="+mn-ea"/>
                          <a:cs typeface="+mn-cs"/>
                        </a:rPr>
                        <a:t>5</a:t>
                      </a:r>
                      <a:endParaRPr lang="en-US" sz="2400" kern="1200" dirty="0">
                        <a:solidFill>
                          <a:schemeClr val="dk1"/>
                        </a:solidFill>
                        <a:latin typeface="+mn-lt"/>
                        <a:ea typeface="+mn-ea"/>
                        <a:cs typeface="+mn-cs"/>
                      </a:endParaRPr>
                    </a:p>
                  </a:txBody>
                  <a:tcPr>
                    <a:solidFill>
                      <a:schemeClr val="bg1">
                        <a:lumMod val="85000"/>
                      </a:schemeClr>
                    </a:solidFill>
                  </a:tcPr>
                </a:tc>
                <a:tc>
                  <a:txBody>
                    <a:bodyPr/>
                    <a:lstStyle/>
                    <a:p>
                      <a:pPr marL="0" algn="l" defTabSz="457200" rtl="0" eaLnBrk="1" latinLnBrk="0" hangingPunct="1"/>
                      <a:r>
                        <a:rPr lang="en-US" sz="2400" kern="1200" dirty="0" smtClean="0">
                          <a:solidFill>
                            <a:schemeClr val="dk1"/>
                          </a:solidFill>
                          <a:latin typeface="+mn-lt"/>
                          <a:ea typeface="+mn-ea"/>
                          <a:cs typeface="+mn-cs"/>
                        </a:rPr>
                        <a:t>January 2015</a:t>
                      </a:r>
                      <a:endParaRPr lang="en-US" sz="2400" kern="1200" dirty="0">
                        <a:solidFill>
                          <a:schemeClr val="dk1"/>
                        </a:solidFill>
                        <a:latin typeface="+mn-lt"/>
                        <a:ea typeface="+mn-ea"/>
                        <a:cs typeface="+mn-cs"/>
                      </a:endParaRPr>
                    </a:p>
                  </a:txBody>
                  <a:tcPr>
                    <a:noFill/>
                  </a:tcPr>
                </a:tc>
              </a:tr>
              <a:tr h="495862">
                <a:tc>
                  <a:txBody>
                    <a:bodyPr/>
                    <a:lstStyle/>
                    <a:p>
                      <a:pPr algn="ctr"/>
                      <a:r>
                        <a:rPr lang="en-US" sz="2400" dirty="0" smtClean="0"/>
                        <a:t>3</a:t>
                      </a:r>
                      <a:endParaRPr lang="en-US" sz="2400" dirty="0"/>
                    </a:p>
                  </a:txBody>
                  <a:tcPr>
                    <a:solidFill>
                      <a:schemeClr val="bg1">
                        <a:lumMod val="85000"/>
                      </a:schemeClr>
                    </a:solidFill>
                  </a:tcPr>
                </a:tc>
                <a:tc>
                  <a:txBody>
                    <a:bodyPr/>
                    <a:lstStyle/>
                    <a:p>
                      <a:r>
                        <a:rPr lang="en-US" sz="2400" dirty="0" smtClean="0"/>
                        <a:t>January 2014</a:t>
                      </a:r>
                      <a:endParaRPr lang="en-US" sz="2400" dirty="0"/>
                    </a:p>
                  </a:txBody>
                  <a:tcPr>
                    <a:noFill/>
                  </a:tcPr>
                </a:tc>
                <a:tc>
                  <a:txBody>
                    <a:bodyPr/>
                    <a:lstStyle/>
                    <a:p>
                      <a:pPr algn="ctr"/>
                      <a:r>
                        <a:rPr lang="en-US" sz="2400" b="0" dirty="0" smtClean="0">
                          <a:solidFill>
                            <a:schemeClr val="tx1"/>
                          </a:solidFill>
                        </a:rPr>
                        <a:t>6</a:t>
                      </a:r>
                      <a:endParaRPr lang="en-US" sz="2400" b="0" dirty="0">
                        <a:solidFill>
                          <a:schemeClr val="tx1"/>
                        </a:solidFill>
                      </a:endParaRPr>
                    </a:p>
                  </a:txBody>
                  <a:tcPr>
                    <a:solidFill>
                      <a:schemeClr val="bg1">
                        <a:lumMod val="85000"/>
                      </a:schemeClr>
                    </a:solidFill>
                  </a:tcPr>
                </a:tc>
                <a:tc>
                  <a:txBody>
                    <a:bodyPr/>
                    <a:lstStyle/>
                    <a:p>
                      <a:pPr marL="0" algn="l" defTabSz="457200" rtl="0" eaLnBrk="1" latinLnBrk="0" hangingPunct="1"/>
                      <a:r>
                        <a:rPr lang="en-US" sz="2400" kern="1200" dirty="0" smtClean="0">
                          <a:solidFill>
                            <a:schemeClr val="dk1"/>
                          </a:solidFill>
                          <a:latin typeface="+mn-lt"/>
                          <a:ea typeface="+mn-ea"/>
                          <a:cs typeface="+mn-cs"/>
                        </a:rPr>
                        <a:t>May</a:t>
                      </a:r>
                      <a:r>
                        <a:rPr lang="en-US" sz="2400" kern="1200" baseline="0" dirty="0" smtClean="0">
                          <a:solidFill>
                            <a:schemeClr val="dk1"/>
                          </a:solidFill>
                          <a:latin typeface="+mn-lt"/>
                          <a:ea typeface="+mn-ea"/>
                          <a:cs typeface="+mn-cs"/>
                        </a:rPr>
                        <a:t> </a:t>
                      </a:r>
                      <a:r>
                        <a:rPr lang="en-US" sz="2400" kern="1200" dirty="0" smtClean="0">
                          <a:solidFill>
                            <a:schemeClr val="dk1"/>
                          </a:solidFill>
                          <a:latin typeface="+mn-lt"/>
                          <a:ea typeface="+mn-ea"/>
                          <a:cs typeface="+mn-cs"/>
                        </a:rPr>
                        <a:t>2015</a:t>
                      </a:r>
                      <a:endParaRPr lang="en-US" sz="2400" kern="1200" dirty="0">
                        <a:solidFill>
                          <a:schemeClr val="dk1"/>
                        </a:solidFill>
                        <a:latin typeface="+mn-lt"/>
                        <a:ea typeface="+mn-ea"/>
                        <a:cs typeface="+mn-cs"/>
                      </a:endParaRPr>
                    </a:p>
                  </a:txBody>
                  <a:tcPr>
                    <a:noFill/>
                  </a:tcPr>
                </a:tc>
              </a:tr>
              <a:tr h="603596">
                <a:tc>
                  <a:txBody>
                    <a:bodyPr/>
                    <a:lstStyle/>
                    <a:p>
                      <a:pPr algn="ctr"/>
                      <a:endParaRPr lang="en-US" sz="2400" dirty="0"/>
                    </a:p>
                  </a:txBody>
                  <a:tcPr>
                    <a:noFill/>
                  </a:tcPr>
                </a:tc>
                <a:tc>
                  <a:txBody>
                    <a:bodyPr/>
                    <a:lstStyle/>
                    <a:p>
                      <a:endParaRPr lang="en-US" sz="2400" dirty="0"/>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E07F1E"/>
                          </a:solidFill>
                        </a:rPr>
                        <a:t>7</a:t>
                      </a:r>
                    </a:p>
                  </a:txBody>
                  <a:tcPr>
                    <a:solidFill>
                      <a:schemeClr val="bg1">
                        <a:lumMod val="85000"/>
                      </a:schemeClr>
                    </a:solidFill>
                  </a:tcPr>
                </a:tc>
                <a:tc>
                  <a:txBody>
                    <a:bodyPr/>
                    <a:lstStyle/>
                    <a:p>
                      <a:pPr marL="0" algn="l" defTabSz="457200" rtl="0" eaLnBrk="1" latinLnBrk="0" hangingPunct="1"/>
                      <a:r>
                        <a:rPr lang="en-US" sz="2400" b="1" kern="1200" dirty="0" smtClean="0">
                          <a:solidFill>
                            <a:srgbClr val="F3901D"/>
                          </a:solidFill>
                          <a:latin typeface="+mn-lt"/>
                          <a:ea typeface="+mn-ea"/>
                          <a:cs typeface="+mn-cs"/>
                        </a:rPr>
                        <a:t>TBD</a:t>
                      </a:r>
                      <a:endParaRPr lang="en-US" sz="2400" b="1" kern="1200" dirty="0">
                        <a:solidFill>
                          <a:srgbClr val="F3901D"/>
                        </a:solidFill>
                        <a:latin typeface="+mn-lt"/>
                        <a:ea typeface="+mn-ea"/>
                        <a:cs typeface="+mn-cs"/>
                      </a:endParaRPr>
                    </a:p>
                  </a:txBody>
                  <a:tcPr>
                    <a:noFill/>
                  </a:tcPr>
                </a:tc>
              </a:tr>
            </a:tbl>
          </a:graphicData>
        </a:graphic>
      </p:graphicFrame>
      <p:sp>
        <p:nvSpPr>
          <p:cNvPr id="5" name="Slide Number Placeholder 4"/>
          <p:cNvSpPr>
            <a:spLocks noGrp="1"/>
          </p:cNvSpPr>
          <p:nvPr>
            <p:ph type="sldNum" sz="quarter" idx="10"/>
          </p:nvPr>
        </p:nvSpPr>
        <p:spPr/>
        <p:txBody>
          <a:bodyPr/>
          <a:lstStyle/>
          <a:p>
            <a:pPr>
              <a:defRPr/>
            </a:pPr>
            <a:fld id="{AFB36CDA-6B10-4A35-99E3-D54294E8CE73}" type="slidenum">
              <a:rPr lang="en-US" smtClean="0"/>
              <a:pPr>
                <a:defRPr/>
              </a:pPr>
              <a:t>9</a:t>
            </a:fld>
            <a:endParaRPr lang="en-US" dirty="0"/>
          </a:p>
        </p:txBody>
      </p:sp>
    </p:spTree>
    <p:extLst>
      <p:ext uri="{BB962C8B-B14F-4D97-AF65-F5344CB8AC3E}">
        <p14:creationId xmlns:p14="http://schemas.microsoft.com/office/powerpoint/2010/main" val="423856844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2&quot;&gt;&lt;object type=&quot;3&quot; unique_id=&quot;10023&quot;&gt;&lt;property id=&quot;20148&quot; value=&quot;5&quot;/&gt;&lt;property id=&quot;20300&quot; value=&quot;Slide 1&quot;/&gt;&lt;property id=&quot;20307&quot; value=&quot;537&quot;/&gt;&lt;/object&gt;&lt;object type=&quot;3&quot; unique_id=&quot;10024&quot;&gt;&lt;property id=&quot;20148&quot; value=&quot;5&quot;/&gt;&lt;property id=&quot;20300&quot; value=&quot;Slide 2 - &amp;quot;What is SHRP2? (Second Strategic Highway Research Program)&amp;quot;&quot;/&gt;&lt;property id=&quot;20307&quot; value=&quot;419&quot;/&gt;&lt;/object&gt;&lt;object type=&quot;3&quot; unique_id=&quot;10025&quot;&gt;&lt;property id=&quot;20148&quot; value=&quot;5&quot;/&gt;&lt;property id=&quot;20300&quot; value=&quot;Slide 3 - &amp;quot;Why is SHRP2 Important?&amp;quot;&quot;/&gt;&lt;property id=&quot;20307&quot; value=&quot;550&quot;/&gt;&lt;/object&gt;&lt;object type=&quot;3&quot; unique_id=&quot;10026&quot;&gt;&lt;property id=&quot;20148&quot; value=&quot;5&quot;/&gt;&lt;property id=&quot;20300&quot; value=&quot;Slide 4 - &amp;quot;SHRP2 is a Partnership &amp;quot;&quot;/&gt;&lt;property id=&quot;20307&quot; value=&quot;549&quot;/&gt;&lt;/object&gt;&lt;object type=&quot;3&quot; unique_id=&quot;10027&quot;&gt;&lt;property id=&quot;20148&quot; value=&quot;5&quot;/&gt;&lt;property id=&quot;20300&quot; value=&quot;Slide 5 - &amp;quot;Focus Areas&amp;quot;&quot;/&gt;&lt;property id=&quot;20307&quot; value=&quot;538&quot;/&gt;&lt;/object&gt;&lt;object type=&quot;3&quot; unique_id=&quot;10028&quot;&gt;&lt;property id=&quot;20148&quot; value=&quot;5&quot;/&gt;&lt;property id=&quot;20300&quot; value=&quot;Slide 6 - &amp;quot;What is Implementation?&amp;quot;&quot;/&gt;&lt;property id=&quot;20307&quot; value=&quot;555&quot;/&gt;&lt;/object&gt;&lt;object type=&quot;3&quot; unique_id=&quot;10029&quot;&gt;&lt;property id=&quot;20148&quot; value=&quot;5&quot;/&gt;&lt;property id=&quot;20300&quot; value=&quot;Slide 7 - &amp;quot;Implementing SHRP2 Solutions&amp;quot;&quot;/&gt;&lt;property id=&quot;20307&quot; value=&quot;540&quot;/&gt;&lt;/object&gt;&lt;object type=&quot;3&quot; unique_id=&quot;10030&quot;&gt;&lt;property id=&quot;20148&quot; value=&quot;5&quot;/&gt;&lt;property id=&quot;20300&quot; value=&quot;Slide 8 - &amp;quot;SHRP2 Implementation  Assistance Program&amp;quot;&quot;/&gt;&lt;property id=&quot;20307&quot; value=&quot;557&quot;/&gt;&lt;/object&gt;&lt;object type=&quot;3&quot; unique_id=&quot;10032&quot;&gt;&lt;property id=&quot;20148&quot; value=&quot;5&quot;/&gt;&lt;property id=&quot;20300&quot; value=&quot;Slide 11 - &amp;quot;Implementation Assistance Levels of Engagement&amp;quot;&quot;/&gt;&lt;property id=&quot;20307&quot; value=&quot;542&quot;/&gt;&lt;/object&gt;&lt;object type=&quot;3&quot; unique_id=&quot;10038&quot;&gt;&lt;property id=&quot;20148&quot; value=&quot;5&quot;/&gt;&lt;property id=&quot;20300&quot; value=&quot;Slide 19 - &amp;quot;SHRP2 Tuesdays&amp;quot;&quot;/&gt;&lt;property id=&quot;20307&quot; value=&quot;546&quot;/&gt;&lt;/object&gt;&lt;object type=&quot;3&quot; unique_id=&quot;10039&quot;&gt;&lt;property id=&quot;20148&quot; value=&quot;5&quot;/&gt;&lt;property id=&quot;20300&quot; value=&quot;Slide 20 - &amp;quot;SHRP2 on the Web&amp;quot;&quot;/&gt;&lt;property id=&quot;20307&quot; value=&quot;545&quot;/&gt;&lt;/object&gt;&lt;object type=&quot;3&quot; unique_id=&quot;10040&quot;&gt;&lt;property id=&quot;20148&quot; value=&quot;5&quot;/&gt;&lt;property id=&quot;20300&quot; value=&quot;Slide 21 - &amp;quot;Ways to Get the Word Out&amp;quot;&quot;/&gt;&lt;property id=&quot;20307&quot; value=&quot;547&quot;/&gt;&lt;/object&gt;&lt;object type=&quot;3&quot; unique_id=&quot;10041&quot;&gt;&lt;property id=&quot;20148&quot; value=&quot;5&quot;/&gt;&lt;property id=&quot;20300&quot; value=&quot;Slide 22 - &amp;quot;Additional Information&amp;quot;&quot;/&gt;&lt;property id=&quot;20307&quot; value=&quot;442&quot;/&gt;&lt;/object&gt;&lt;object type=&quot;3&quot; unique_id=&quot;10063&quot;&gt;&lt;property id=&quot;20148&quot; value=&quot;5&quot;/&gt;&lt;property id=&quot;20300&quot; value=&quot;Slide 12 - &amp;quot;Round 1                                        Implementation Assistance&amp;quot;&quot;/&gt;&lt;property id=&quot;20307&quot; value=&quot;560&quot;/&gt;&lt;/object&gt;&lt;object type=&quot;3&quot; unique_id=&quot;10064&quot;&gt;&lt;property id=&quot;20148&quot; value=&quot;5&quot;/&gt;&lt;property id=&quot;20300&quot; value=&quot;Slide 15 - &amp;quot;Round 2 Products&amp;quot;&quot;/&gt;&lt;property id=&quot;20307&quot; value=&quot;561&quot;/&gt;&lt;/object&gt;&lt;object type=&quot;3&quot; unique_id=&quot;10066&quot;&gt;&lt;property id=&quot;20148&quot; value=&quot;5&quot;/&gt;&lt;property id=&quot;20300&quot; value=&quot;Slide 18 - &amp;quot;Implementation Assistance              Selection Criteria&amp;quot;&quot;/&gt;&lt;property id=&quot;20307&quot; value=&quot;563&quot;/&gt;&lt;/object&gt;&lt;object type=&quot;3&quot; unique_id=&quot;10402&quot;&gt;&lt;property id=&quot;20148&quot; value=&quot;5&quot;/&gt;&lt;property id=&quot;20300&quot; value=&quot;Slide 9 - &amp;quot;Products Ready for  Implementation&amp;quot;&quot;/&gt;&lt;property id=&quot;20307&quot; value=&quot;564&quot;/&gt;&lt;/object&gt;&lt;object type=&quot;3&quot; unique_id=&quot;10403&quot;&gt;&lt;property id=&quot;20148&quot; value=&quot;5&quot;/&gt;&lt;property id=&quot;20300&quot; value=&quot;Slide 10 - &amp;quot;Products Ready for  Implementation&amp;quot;&quot;/&gt;&lt;property id=&quot;20307&quot; value=&quot;565&quot;/&gt;&lt;/object&gt;&lt;object type=&quot;3&quot; unique_id=&quot;10405&quot;&gt;&lt;property id=&quot;20148&quot; value=&quot;5&quot;/&gt;&lt;property id=&quot;20300&quot; value=&quot;Slide 13 - &amp;quot;Round 1 Products&amp;quot;&quot;/&gt;&lt;property id=&quot;20307&quot; value=&quot;570&quot;/&gt;&lt;/object&gt;&lt;object type=&quot;3&quot; unique_id=&quot;10406&quot;&gt;&lt;property id=&quot;20148&quot; value=&quot;5&quot;/&gt;&lt;property id=&quot;20300&quot; value=&quot;Slide 14 - &amp;quot;Round 2  Implementation Assistance&amp;quot;&quot;/&gt;&lt;property id=&quot;20307&quot; value=&quot;566&quot;/&gt;&lt;/object&gt;&lt;object type=&quot;3&quot; unique_id=&quot;10407&quot;&gt;&lt;property id=&quot;20148&quot; value=&quot;5&quot;/&gt;&lt;property id=&quot;20300&quot; value=&quot;Slide 16 - &amp;quot;Round 3 Products&amp;quot;&quot;/&gt;&lt;property id=&quot;20307&quot; value=&quot;571&quot;/&gt;&lt;/object&gt;&lt;object type=&quot;3&quot; unique_id=&quot;10408&quot;&gt;&lt;property id=&quot;20148&quot; value=&quot;5&quot;/&gt;&lt;property id=&quot;20300&quot; value=&quot;Slide 17 - &amp;quot;Anticipated Round 4 Products&amp;quot;&quot;/&gt;&lt;property id=&quot;20307&quot; value=&quot;569&quot;/&gt;&lt;/object&gt;&lt;/object&gt;&lt;object type=&quot;8&quot; unique_id=&quot;10062&quot;&gt;&lt;/object&gt;&lt;/object&gt;&lt;/database&gt;"/>
  <p:tag name="SECTOMILLISECCONVERTED" val="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4C21D708C9F4459D52D739FA1CF3E1" ma:contentTypeVersion="2" ma:contentTypeDescription="Create a new document." ma:contentTypeScope="" ma:versionID="65b2f360b40e1c6706d386ec04978a4a">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0FB1B6-2148-4AE3-96AC-4C2E3BD2477B}">
  <ds:schemaRefs>
    <ds:schemaRef ds:uri="http://schemas.microsoft.com/sharepoint/v3/contenttype/forms"/>
  </ds:schemaRefs>
</ds:datastoreItem>
</file>

<file path=customXml/itemProps2.xml><?xml version="1.0" encoding="utf-8"?>
<ds:datastoreItem xmlns:ds="http://schemas.openxmlformats.org/officeDocument/2006/customXml" ds:itemID="{83844AF3-610C-4B8B-AEAB-E7708BC0BF26}">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2ACA9C2-B3D6-4DAC-B9E1-9107FEB00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13998</TotalTime>
  <Words>4539</Words>
  <Application>Microsoft Office PowerPoint</Application>
  <PresentationFormat>On-screen Show (4:3)</PresentationFormat>
  <Paragraphs>545</Paragraphs>
  <Slides>23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2_Default Design</vt:lpstr>
      <vt:lpstr>Visio</vt:lpstr>
      <vt:lpstr>Using this SHRP2 Presentation</vt:lpstr>
      <vt:lpstr>PowerPoint Presentation</vt:lpstr>
      <vt:lpstr>What is SHRP2? (Second Strategic Highway Research Program)</vt:lpstr>
      <vt:lpstr>Why is SHRP2 Important?</vt:lpstr>
      <vt:lpstr>SHRP2 is a Partnership </vt:lpstr>
      <vt:lpstr>Focus Areas</vt:lpstr>
      <vt:lpstr>What is Implementation?</vt:lpstr>
      <vt:lpstr>Implementing SHRP2 Solutions</vt:lpstr>
      <vt:lpstr>SHRP2 Implementation  Assistance Program (IAP)</vt:lpstr>
      <vt:lpstr>Implementation Assistance Awards</vt:lpstr>
      <vt:lpstr>Renewal Products</vt:lpstr>
      <vt:lpstr>Renewal Products (cont.)</vt:lpstr>
      <vt:lpstr>Capacity Products</vt:lpstr>
      <vt:lpstr>Reliability Products</vt:lpstr>
      <vt:lpstr>SHRP2 Naturalistic Driving Study &amp; Roadway Information Databases</vt:lpstr>
      <vt:lpstr>Safety Products</vt:lpstr>
      <vt:lpstr>State DOT Research Using Safety Data</vt:lpstr>
      <vt:lpstr>Assistance Using the Safety Data Safety Training and Analysis Center</vt:lpstr>
      <vt:lpstr>Implementation Assistance  Round 6 Products (May 2015)</vt:lpstr>
      <vt:lpstr>Implementation Assistance  Levels of Engagement</vt:lpstr>
      <vt:lpstr>Implementation Assistance Selection Criteria</vt:lpstr>
      <vt:lpstr>Ways to Get the Word Out</vt:lpstr>
      <vt:lpstr>SHRP2 on the Web</vt:lpstr>
    </vt:vector>
  </TitlesOfParts>
  <Company>FHWA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SHRP2 Overview Presentation</dc:title>
  <dc:creator>End-User</dc:creator>
  <cp:lastModifiedBy>McNelis, Kelly CTR (VOLPE)</cp:lastModifiedBy>
  <cp:revision>1230</cp:revision>
  <cp:lastPrinted>2014-04-01T13:36:49Z</cp:lastPrinted>
  <dcterms:created xsi:type="dcterms:W3CDTF">2014-05-06T16:33:46Z</dcterms:created>
  <dcterms:modified xsi:type="dcterms:W3CDTF">2015-07-21T19:55:25Z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0x010100E64C21D708C9F4459D52D739FA1CF3E1</vt:lpwstr>
  </property>
</Properties>
</file>