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
<Relationships xmlns="http://schemas.openxmlformats.org/package/2006/relationships">
<Relationship Id="rId1" Target="ppt/presentation.xml" Type="http://schemas.openxmlformats.org/officeDocument/2006/relationships/officeDocument"/>
<Relationship Id="rId2" Target="docProps/thumbnail.jpeg" Type="http://schemas.openxmlformats.org/package/2006/relationships/metadata/thumbnail"/>
<Relationship Id="rId3" Target="docProps/core.xml" Type="http://schemas.openxmlformats.org/package/2006/relationships/metadata/core-properties"/>
<Relationship Id="rId4" Target="docProps/app.xml" Type="http://schemas.openxmlformats.org/officeDocument/2006/relationships/extended-properties"/>
<Relationship Id="rId5" Target="docProps/custom.xml" Type="http://schemas.openxmlformats.org/officeDocument/2006/relationships/custom-properties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5" r:id="rId4"/>
  </p:sldMasterIdLst>
  <p:notesMasterIdLst>
    <p:notesMasterId r:id="rId20"/>
  </p:notesMasterIdLst>
  <p:handoutMasterIdLst>
    <p:handoutMasterId r:id="rId21"/>
  </p:handoutMasterIdLst>
  <p:sldIdLst>
    <p:sldId id="418" r:id="rId5"/>
    <p:sldId id="432" r:id="rId6"/>
    <p:sldId id="433" r:id="rId7"/>
    <p:sldId id="434" r:id="rId8"/>
    <p:sldId id="436" r:id="rId9"/>
    <p:sldId id="444" r:id="rId10"/>
    <p:sldId id="437" r:id="rId11"/>
    <p:sldId id="438" r:id="rId12"/>
    <p:sldId id="445" r:id="rId13"/>
    <p:sldId id="439" r:id="rId14"/>
    <p:sldId id="440" r:id="rId15"/>
    <p:sldId id="446" r:id="rId16"/>
    <p:sldId id="441" r:id="rId17"/>
    <p:sldId id="442" r:id="rId18"/>
    <p:sldId id="44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8EA"/>
    <a:srgbClr val="336699"/>
    <a:srgbClr val="5269BE"/>
    <a:srgbClr val="FFFFFF"/>
    <a:srgbClr val="94D6EE"/>
    <a:srgbClr val="3990E7"/>
    <a:srgbClr val="4D9BE9"/>
    <a:srgbClr val="799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1" autoAdjust="0"/>
  </p:normalViewPr>
  <p:slideViewPr>
    <p:cSldViewPr>
      <p:cViewPr varScale="1">
        <p:scale>
          <a:sx n="106" d="100"/>
          <a:sy n="106" d="100"/>
        </p:scale>
        <p:origin x="-564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48" y="5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no"?>
<Relationships xmlns="http://schemas.openxmlformats.org/package/2006/relationships">
<Relationship Id="rId1" Target="../customXml/item1.xml" Type="http://schemas.openxmlformats.org/officeDocument/2006/relationships/customXml"/>
<Relationship Id="rId10" Target="slides/slide6.xml" Type="http://schemas.openxmlformats.org/officeDocument/2006/relationships/slide"/>
<Relationship Id="rId11" Target="slides/slide7.xml" Type="http://schemas.openxmlformats.org/officeDocument/2006/relationships/slide"/>
<Relationship Id="rId12" Target="slides/slide8.xml" Type="http://schemas.openxmlformats.org/officeDocument/2006/relationships/slide"/>
<Relationship Id="rId13" Target="slides/slide9.xml" Type="http://schemas.openxmlformats.org/officeDocument/2006/relationships/slide"/>
<Relationship Id="rId14" Target="slides/slide10.xml" Type="http://schemas.openxmlformats.org/officeDocument/2006/relationships/slide"/>
<Relationship Id="rId15" Target="slides/slide11.xml" Type="http://schemas.openxmlformats.org/officeDocument/2006/relationships/slide"/>
<Relationship Id="rId16" Target="slides/slide12.xml" Type="http://schemas.openxmlformats.org/officeDocument/2006/relationships/slide"/>
<Relationship Id="rId17" Target="slides/slide13.xml" Type="http://schemas.openxmlformats.org/officeDocument/2006/relationships/slide"/>
<Relationship Id="rId18" Target="slides/slide14.xml" Type="http://schemas.openxmlformats.org/officeDocument/2006/relationships/slide"/>
<Relationship Id="rId19" Target="slides/slide15.xml" Type="http://schemas.openxmlformats.org/officeDocument/2006/relationships/slide"/>
<Relationship Id="rId2" Target="../customXml/item2.xml" Type="http://schemas.openxmlformats.org/officeDocument/2006/relationships/customXml"/>
<Relationship Id="rId20" Target="notesMasters/notesMaster1.xml" Type="http://schemas.openxmlformats.org/officeDocument/2006/relationships/notesMaster"/>
<Relationship Id="rId21" Target="handoutMasters/handoutMaster1.xml" Type="http://schemas.openxmlformats.org/officeDocument/2006/relationships/handoutMaster"/>
<Relationship Id="rId22" Target="presProps.xml" Type="http://schemas.openxmlformats.org/officeDocument/2006/relationships/presProps"/>
<Relationship Id="rId23" Target="viewProps.xml" Type="http://schemas.openxmlformats.org/officeDocument/2006/relationships/viewProps"/>
<Relationship Id="rId24" Target="theme/theme1.xml" Type="http://schemas.openxmlformats.org/officeDocument/2006/relationships/theme"/>
<Relationship Id="rId25" Target="tableStyles.xml" Type="http://schemas.openxmlformats.org/officeDocument/2006/relationships/tableStyles"/>
<Relationship Id="rId3" Target="../customXml/item3.xml" Type="http://schemas.openxmlformats.org/officeDocument/2006/relationships/customXml"/>
<Relationship Id="rId4" Target="slideMasters/slideMaster1.xml" Type="http://schemas.openxmlformats.org/officeDocument/2006/relationships/slideMaster"/>
<Relationship Id="rId5" Target="slides/slide1.xml" Type="http://schemas.openxmlformats.org/officeDocument/2006/relationships/slide"/>
<Relationship Id="rId6" Target="slides/slide2.xml" Type="http://schemas.openxmlformats.org/officeDocument/2006/relationships/slide"/>
<Relationship Id="rId7" Target="slides/slide3.xml" Type="http://schemas.openxmlformats.org/officeDocument/2006/relationships/slide"/>
<Relationship Id="rId8" Target="slides/slide4.xml" Type="http://schemas.openxmlformats.org/officeDocument/2006/relationships/slide"/>
<Relationship Id="rId9" Target="slides/slide5.xml" Type="http://schemas.openxmlformats.org/officeDocument/2006/relationships/slide"/>
</Relationships>

</file>

<file path=ppt/handoutMasters/_rels/handoutMaster1.xml.rels><?xml version="1.0" encoding="UTF-8" standalone="no"?>
<Relationships xmlns="http://schemas.openxmlformats.org/package/2006/relationships">
<Relationship Id="rId1" Target="../theme/theme3.xml" Type="http://schemas.openxmlformats.org/officeDocument/2006/relationships/theme"/>
</Relationships>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AD6B531-EC6A-4DE6-BC86-99520BBC8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no"?>
<Relationships xmlns="http://schemas.openxmlformats.org/package/2006/relationships">
<Relationship Id="rId1" Target="../theme/theme2.xml" Type="http://schemas.openxmlformats.org/officeDocument/2006/relationships/theme"/>
</Relationships>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62EE481-7108-453A-883F-1A9B638B6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9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4.xml" Type="http://schemas.openxmlformats.org/officeDocument/2006/relationships/slide"/>
<Relationship Id="rId3" Target="http://www.epa.gov/climatechange/Downloads/ghgemissions/US-GHG-Inventory-2013-Chapter-2-Trends.pdf" TargetMode="External" Type="http://schemas.openxmlformats.org/officeDocument/2006/relationships/hyperlink"/>
</Relationships>

</file>

<file path=ppt/notesSlides/_rels/notesSlide2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5.xml" Type="http://schemas.openxmlformats.org/officeDocument/2006/relationships/slide"/>
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sector</a:t>
            </a:r>
            <a:r>
              <a:rPr lang="en-US" baseline="0" dirty="0"/>
              <a:t> de </a:t>
            </a:r>
            <a:r>
              <a:rPr lang="en-US" baseline="0" dirty="0" err="1"/>
              <a:t>transportaci</a:t>
            </a:r>
            <a:r>
              <a:rPr lang="es-MX" baseline="0" dirty="0" err="1"/>
              <a:t>ón</a:t>
            </a:r>
            <a:r>
              <a:rPr lang="es-MX" baseline="0" dirty="0"/>
              <a:t> representaba aproximadamente un 27% de las emisiones de los </a:t>
            </a:r>
            <a:r>
              <a:rPr lang="es-MX" baseline="0" dirty="0" err="1"/>
              <a:t>GHGs</a:t>
            </a:r>
            <a:r>
              <a:rPr lang="es-MX" baseline="0" dirty="0"/>
              <a:t> en 2011. Fuente: Las emisiones de los GHG de vehículos en carretera se basan en </a:t>
            </a:r>
            <a:r>
              <a:rPr lang="en-US" i="1" dirty="0">
                <a:hlinkClick r:id="rId3"/>
              </a:rPr>
              <a:t>Inventory of U.S. Greenhouse Gas Emissions and Sinks: 1990 – 2011</a:t>
            </a:r>
            <a:r>
              <a:rPr lang="en-US" i="1" dirty="0"/>
              <a:t> </a:t>
            </a:r>
            <a:r>
              <a:rPr lang="en-US" i="0" dirty="0"/>
              <a:t>de</a:t>
            </a:r>
            <a:r>
              <a:rPr lang="en-US" i="0" baseline="0" dirty="0"/>
              <a:t> la EPA.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EE481-7108-453A-883F-1A9B638B61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EE481-7108-453A-883F-1A9B638B61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35070"/>
      </p:ext>
    </p:extLst>
  </p:cSld>
  <p:clrMapOvr>
    <a:masterClrMapping/>
  </p:clrMapOvr>
</p:notes>
</file>

<file path=ppt/slideLayouts/_rels/slideLayout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2.jpeg" Type="http://schemas.openxmlformats.org/officeDocument/2006/relationships/image"/>
<Relationship Id="rId3" Target="../media/image1.png" Type="http://schemas.openxmlformats.org/officeDocument/2006/relationships/image"/>
</Relationships>

</file>

<file path=ppt/slideLayouts/_rels/slideLayout2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3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4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5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6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eattl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2960"/>
            <a:ext cx="9144000" cy="4297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55664"/>
            <a:ext cx="9144000" cy="4023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5093208"/>
            <a:ext cx="4572000" cy="13624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4562478" y="5093208"/>
            <a:ext cx="4581525" cy="1362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2680" y="147801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2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8100" y="5672921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3" name="Rectangle 22"/>
          <p:cNvSpPr/>
          <p:nvPr userDrawn="1"/>
        </p:nvSpPr>
        <p:spPr>
          <a:xfrm flipH="1" flipV="1">
            <a:off x="0" y="921004"/>
            <a:ext cx="4572000" cy="548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 flipV="1">
            <a:off x="4562478" y="921006"/>
            <a:ext cx="4581525" cy="537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30" name="Picture 29" descr="CCities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6819" y="95591"/>
            <a:ext cx="1395984" cy="754805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849136" y="5206076"/>
            <a:ext cx="3179068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849091" y="5543500"/>
            <a:ext cx="3186545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468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8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1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47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2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908006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61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0691338"/>
      </p:ext>
    </p:extLst>
  </p:cSld>
  <p:clrMapOvr>
    <a:masterClrMapping/>
  </p:clrMapOvr>
</p:sldLayout>
</file>

<file path=ppt/slideMasters/_rels/slideMaster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theme/theme1.xml" Type="http://schemas.openxmlformats.org/officeDocument/2006/relationships/theme"/>
<Relationship Id="rId8" Target="../media/image1.png" Type="http://schemas.openxmlformats.org/officeDocument/2006/relationships/image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590680"/>
            <a:ext cx="8229600" cy="480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304800" y="6616800"/>
            <a:ext cx="7111338" cy="24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prstClr val="white"/>
                </a:solidFill>
                <a:ea typeface="+mn-ea"/>
              </a:rPr>
              <a:t>Clean Cities  /  </a:t>
            </a:r>
            <a:fld id="{244C9EC1-0D88-A740-99E0-6234086C7C32}" type="slidenum">
              <a:rPr lang="en-US" smtClean="0">
                <a:solidFill>
                  <a:prstClr val="white"/>
                </a:solidFill>
                <a:ea typeface="+mn-ea"/>
              </a:rPr>
              <a:pPr marL="342900" indent="-342900" defTabSz="457200"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t>‹#›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>
          <a:xfrm flipH="1" flipV="1">
            <a:off x="3" y="921006"/>
            <a:ext cx="4575175" cy="53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H="1" flipV="1">
            <a:off x="4568828" y="921006"/>
            <a:ext cx="4575175" cy="537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6" name="Picture 25" descr="CCities 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819" y="95591"/>
            <a:ext cx="1395984" cy="7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/Relationships>

</file>

<file path=ppt/slides/_rels/slide10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9.png" Type="http://schemas.openxmlformats.org/officeDocument/2006/relationships/image"/>
</Relationships>

</file>

<file path=ppt/slides/_rels/slide11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0.png" Type="http://schemas.openxmlformats.org/officeDocument/2006/relationships/image"/>
<Relationship Id="rId3" Target="../media/image11.png" Type="http://schemas.openxmlformats.org/officeDocument/2006/relationships/image"/>
</Relationships>

</file>

<file path=ppt/slides/_rels/slide12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2.jpeg" Type="http://schemas.openxmlformats.org/officeDocument/2006/relationships/image"/>
</Relationships>

</file>

<file path=ppt/slides/_rels/slide13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3.jpeg" Type="http://schemas.openxmlformats.org/officeDocument/2006/relationships/image"/>
</Relationships>

</file>

<file path=ppt/slides/_rels/slide14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4.jpeg" Type="http://schemas.openxmlformats.org/officeDocument/2006/relationships/image"/>
</Relationships>

</file>

<file path=ppt/slides/_rels/slide15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15.png" Type="http://schemas.openxmlformats.org/officeDocument/2006/relationships/image"/>
</Relationships>

</file>

<file path=ppt/slides/_rels/slide2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_rels/slide3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3.png" Type="http://schemas.openxmlformats.org/officeDocument/2006/relationships/image"/>
</Relationships>

</file>

<file path=ppt/slides/_rels/slide4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notesSlides/notesSlide1.xml" Type="http://schemas.openxmlformats.org/officeDocument/2006/relationships/notesSlide"/>
<Relationship Id="rId3" Target="../media/image4.jpg" Type="http://schemas.openxmlformats.org/officeDocument/2006/relationships/image"/>
</Relationships>

</file>

<file path=ppt/slides/_rels/slide5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notesSlides/notesSlide2.xml" Type="http://schemas.openxmlformats.org/officeDocument/2006/relationships/notesSlide"/>
<Relationship Id="rId3" Target="../media/image5.png" Type="http://schemas.openxmlformats.org/officeDocument/2006/relationships/image"/>
</Relationships>

</file>

<file path=ppt/slides/_rels/slide6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6.jpg" Type="http://schemas.openxmlformats.org/officeDocument/2006/relationships/image"/>
</Relationships>

</file>

<file path=ppt/slides/_rels/slide7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7.png" Type="http://schemas.openxmlformats.org/officeDocument/2006/relationships/image"/>
</Relationships>

</file>

<file path=ppt/slides/_rels/slide8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8.JPG" Type="http://schemas.openxmlformats.org/officeDocument/2006/relationships/image"/>
</Relationships>

</file>

<file path=ppt/slides/_rels/slide9.xml.rels><?xml version="1.0" encoding="UTF-8" standalone="no"?>
<Relationships xmlns="http://schemas.openxmlformats.org/package/2006/relationships">
<Relationship Id="rId1" Target="../slideLayouts/slideLayout3.xml" Type="http://schemas.openxmlformats.org/officeDocument/2006/relationships/slideLayout"/>
<Relationship Id="rId2" Target="../media/image8.JPG" Type="http://schemas.openxmlformats.org/officeDocument/2006/relationships/image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766599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en-US" sz="3600" b="1" dirty="0"/>
              <a:t>www.ahorremosgasolina.org</a:t>
            </a:r>
            <a:r>
              <a:rPr lang="en-US" dirty="0"/>
              <a:t/>
            </a:r>
            <a:br>
              <a:rPr lang="en-US" dirty="0"/>
            </a:br>
            <a:r>
              <a:rPr lang="es-MX" sz="1800" dirty="0"/>
              <a:t>El sitio oficial del gobierno para información en el ahorro de combustible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B</a:t>
            </a:r>
            <a:r>
              <a:rPr lang="es-MX" dirty="0" smtClean="0"/>
              <a:t>eneficios </a:t>
            </a:r>
            <a:r>
              <a:rPr lang="es-MX" dirty="0"/>
              <a:t>del ahorro de combustible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205" y="6018616"/>
            <a:ext cx="1390650" cy="288687"/>
          </a:xfrm>
        </p:spPr>
        <p:txBody>
          <a:bodyPr/>
          <a:lstStyle/>
          <a:p>
            <a:r>
              <a:rPr lang="en-US" dirty="0" err="1" smtClean="0"/>
              <a:t>Día</a:t>
            </a:r>
            <a:r>
              <a:rPr lang="en-US" dirty="0" smtClean="0"/>
              <a:t>, </a:t>
            </a:r>
            <a:r>
              <a:rPr lang="en-US" dirty="0" err="1" smtClean="0"/>
              <a:t>Mes</a:t>
            </a:r>
            <a:r>
              <a:rPr lang="en-US" dirty="0" smtClean="0"/>
              <a:t>, 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Nombre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Organización</a:t>
            </a:r>
            <a:endParaRPr lang="en-US" dirty="0" smtClean="0"/>
          </a:p>
          <a:p>
            <a:r>
              <a:rPr lang="en-US" dirty="0" smtClean="0"/>
              <a:t>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2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95800" cy="5324475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La EPA ha establecido nuevos estándares en el ahorro de combustible para autos y camiones nuevos a fin de aumentar gradualmente el ahorro de combustible en el mundo real a cerca de 45 </a:t>
            </a:r>
            <a:r>
              <a:rPr lang="es-MX" dirty="0" err="1"/>
              <a:t>mpg</a:t>
            </a:r>
            <a:r>
              <a:rPr lang="es-MX" dirty="0"/>
              <a:t> para el auto promedio y 32 </a:t>
            </a:r>
            <a:r>
              <a:rPr lang="es-MX" dirty="0" err="1"/>
              <a:t>mpg</a:t>
            </a:r>
            <a:r>
              <a:rPr lang="es-MX" dirty="0"/>
              <a:t> para el camión promedio antes del 2025.</a:t>
            </a:r>
          </a:p>
          <a:p>
            <a:r>
              <a:rPr lang="es-MX" dirty="0"/>
              <a:t>Se proyecta que estos estándares van a</a:t>
            </a:r>
          </a:p>
          <a:p>
            <a:pPr lvl="1"/>
            <a:r>
              <a:rPr lang="es-MX" dirty="0"/>
              <a:t>Ahorrarles a los consumidores más de $1.7 trillones en el costo de combustible </a:t>
            </a:r>
          </a:p>
          <a:p>
            <a:pPr lvl="1"/>
            <a:r>
              <a:rPr lang="es-MX" dirty="0"/>
              <a:t>Reducir nuestra dependencia </a:t>
            </a:r>
            <a:r>
              <a:rPr lang="es-MX" dirty="0" smtClean="0"/>
              <a:t>de petróleo </a:t>
            </a:r>
            <a:r>
              <a:rPr lang="es-MX" dirty="0"/>
              <a:t>por más de 2 millones de barriles por día en 2025—cerca de la mitad del </a:t>
            </a:r>
            <a:r>
              <a:rPr lang="es-MX" dirty="0" smtClean="0"/>
              <a:t>que </a:t>
            </a:r>
            <a:r>
              <a:rPr lang="es-MX" dirty="0"/>
              <a:t>importamos actualmente de los países de la OPEC cada día  </a:t>
            </a:r>
          </a:p>
          <a:p>
            <a:pPr lvl="1"/>
            <a:r>
              <a:rPr lang="es-MX" dirty="0"/>
              <a:t>Para vehículos comprados en el 2025, </a:t>
            </a:r>
            <a:r>
              <a:rPr lang="es-MX" dirty="0" smtClean="0"/>
              <a:t>ahorrar </a:t>
            </a:r>
            <a:r>
              <a:rPr lang="es-MX" dirty="0"/>
              <a:t>a los compradores de autos nuevos $8,000 en costos de combustible durante las vidas útiles de esos vehículos (comparados con un vehículo que cumple con los estándares de CAFE del año modelo 2011)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 - soluciones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410426" cy="2629267"/>
          </a:xfrm>
        </p:spPr>
      </p:pic>
    </p:spTree>
    <p:extLst>
      <p:ext uri="{BB962C8B-B14F-4D97-AF65-F5344CB8AC3E}">
        <p14:creationId xmlns:p14="http://schemas.microsoft.com/office/powerpoint/2010/main" val="96635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4876800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Usted puede ayudar a reducir la dependencia </a:t>
            </a:r>
            <a:r>
              <a:rPr lang="es-MX" dirty="0" smtClean="0"/>
              <a:t>del petróleo </a:t>
            </a:r>
            <a:r>
              <a:rPr lang="es-MX" dirty="0"/>
              <a:t>seleccionando un vehículo que use menos petróleo.</a:t>
            </a:r>
          </a:p>
          <a:p>
            <a:pPr lvl="1"/>
            <a:r>
              <a:rPr lang="es-MX" dirty="0"/>
              <a:t>El puntaje de impacto energético de Ahorremosgasolina.org indica cuánto petróleo consume cada vehículo en un año.</a:t>
            </a:r>
          </a:p>
          <a:p>
            <a:r>
              <a:rPr lang="es-MX" dirty="0"/>
              <a:t>Usted puede disminuir su uso de petróleo maximizando el ahorro de combustible de su </a:t>
            </a:r>
            <a:r>
              <a:rPr lang="en-US" dirty="0" err="1"/>
              <a:t>presente</a:t>
            </a:r>
            <a:r>
              <a:rPr lang="en-US" dirty="0"/>
              <a:t> auto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endParaRPr lang="es-MX" dirty="0"/>
          </a:p>
          <a:p>
            <a:pPr lvl="1"/>
            <a:r>
              <a:rPr lang="en-US" dirty="0" err="1" smtClean="0"/>
              <a:t>Maneja</a:t>
            </a:r>
            <a:r>
              <a:rPr lang="en-US" dirty="0" smtClean="0"/>
              <a:t> </a:t>
            </a:r>
            <a:r>
              <a:rPr lang="es-MX" dirty="0" smtClean="0"/>
              <a:t>cuidadosamente</a:t>
            </a:r>
            <a:endParaRPr lang="es-MX" dirty="0"/>
          </a:p>
          <a:p>
            <a:pPr lvl="1"/>
            <a:r>
              <a:rPr lang="en-US" dirty="0" err="1" smtClean="0"/>
              <a:t>Maneja</a:t>
            </a:r>
            <a:r>
              <a:rPr lang="en-US" dirty="0" smtClean="0"/>
              <a:t> </a:t>
            </a:r>
            <a:r>
              <a:rPr lang="es-MX" dirty="0" smtClean="0"/>
              <a:t>su </a:t>
            </a:r>
            <a:r>
              <a:rPr lang="es-MX" dirty="0"/>
              <a:t>auto en buen estado </a:t>
            </a:r>
          </a:p>
          <a:p>
            <a:pPr lvl="1"/>
            <a:r>
              <a:rPr lang="en-US" dirty="0" err="1"/>
              <a:t>Planea</a:t>
            </a:r>
            <a:r>
              <a:rPr lang="en-US" dirty="0"/>
              <a:t> y </a:t>
            </a:r>
            <a:r>
              <a:rPr lang="en-US" dirty="0" err="1"/>
              <a:t>combina</a:t>
            </a:r>
            <a:r>
              <a:rPr lang="es-MX" dirty="0" smtClean="0"/>
              <a:t> </a:t>
            </a:r>
            <a:r>
              <a:rPr lang="es-MX" dirty="0" smtClean="0"/>
              <a:t>viajes</a:t>
            </a:r>
            <a:endParaRPr lang="es-MX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 - soluciones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4696"/>
            <a:ext cx="415673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43650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4605797"/>
            <a:ext cx="36861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763000" cy="456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El uso de energía sustentable satisface nuestras necesidades energéticas actuales sin comprometer la habilidad de futuras generaciones </a:t>
            </a:r>
            <a:r>
              <a:rPr lang="es-MX" dirty="0" smtClean="0"/>
              <a:t>de satisfacer </a:t>
            </a:r>
            <a:r>
              <a:rPr lang="es-MX" dirty="0"/>
              <a:t>las suyas.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Aumenta la sustentabilidad energética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71800"/>
            <a:ext cx="5275098" cy="2895600"/>
          </a:xfrm>
        </p:spPr>
      </p:pic>
      <p:sp>
        <p:nvSpPr>
          <p:cNvPr id="6" name="TextBox 5"/>
          <p:cNvSpPr txBox="1"/>
          <p:nvPr/>
        </p:nvSpPr>
        <p:spPr>
          <a:xfrm>
            <a:off x="3733800" y="5943600"/>
            <a:ext cx="2438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600" i="1" dirty="0">
                <a:solidFill>
                  <a:schemeClr val="tx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Photo: Oak Ridge National Laboratory (2011-P03692)</a:t>
            </a:r>
            <a:endParaRPr kumimoji="0" lang="en-US" sz="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2026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90675"/>
            <a:ext cx="4495800" cy="4876800"/>
          </a:xfrm>
        </p:spPr>
        <p:txBody>
          <a:bodyPr>
            <a:normAutofit/>
          </a:bodyPr>
          <a:lstStyle/>
          <a:p>
            <a:r>
              <a:rPr lang="es-MX" smtClean="0"/>
              <a:t>La energía </a:t>
            </a:r>
            <a:r>
              <a:rPr lang="es-MX" dirty="0"/>
              <a:t>sustentable requiere que la energía </a:t>
            </a:r>
          </a:p>
          <a:p>
            <a:pPr lvl="1"/>
            <a:r>
              <a:rPr lang="es-MX" dirty="0"/>
              <a:t>Se desarrolle de fuentes renovables</a:t>
            </a:r>
          </a:p>
          <a:p>
            <a:pPr lvl="1"/>
            <a:r>
              <a:rPr lang="es-MX" dirty="0"/>
              <a:t>Se produzca con tecnologías más eficientes y limpias </a:t>
            </a:r>
          </a:p>
          <a:p>
            <a:pPr lvl="1"/>
            <a:r>
              <a:rPr lang="es-MX" dirty="0"/>
              <a:t>Se use más </a:t>
            </a:r>
            <a:r>
              <a:rPr lang="es-MX" dirty="0" smtClean="0"/>
              <a:t>inteligente y </a:t>
            </a:r>
            <a:r>
              <a:rPr lang="es-MX" dirty="0"/>
              <a:t>eficientemente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Aumenta la sustentabilidad energética (más)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46661"/>
            <a:ext cx="2485505" cy="3744884"/>
          </a:xfrm>
        </p:spPr>
      </p:pic>
      <p:sp>
        <p:nvSpPr>
          <p:cNvPr id="6" name="TextBox 5"/>
          <p:cNvSpPr txBox="1"/>
          <p:nvPr/>
        </p:nvSpPr>
        <p:spPr>
          <a:xfrm>
            <a:off x="5105400" y="5126182"/>
            <a:ext cx="36576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600" i="1" dirty="0">
                <a:solidFill>
                  <a:schemeClr val="tx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Photo: National Renewable Energy Laboratory (09147)</a:t>
            </a:r>
            <a:endParaRPr kumimoji="0" lang="en-US" sz="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7042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76800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Los investigadores están trabajando arduamente explorando nuevos combustibles y tecnologías vehiculares.</a:t>
            </a:r>
          </a:p>
          <a:p>
            <a:pPr lvl="1"/>
            <a:r>
              <a:rPr lang="es-MX" dirty="0"/>
              <a:t>Los vehículos híbridos, eléctricos, y los de célula de combustible de hidrógeno son áreas de intensa investigación.</a:t>
            </a:r>
          </a:p>
          <a:p>
            <a:pPr lvl="1"/>
            <a:r>
              <a:rPr lang="es-MX" dirty="0"/>
              <a:t>Los fabricantes de autos también están usando tecnologías más eficientes en vehículos de gasolina convencional y diésel.</a:t>
            </a:r>
          </a:p>
          <a:p>
            <a:pPr lvl="1"/>
            <a:r>
              <a:rPr lang="es-MX" dirty="0"/>
              <a:t>Los combustibles renovables como el etanol y el biodiesel pueden ayudar a compensar el uso de petróleo.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Aumenta la sustentabilidad energética (más)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2162867"/>
            <a:ext cx="2805545" cy="3732415"/>
          </a:xfrm>
        </p:spPr>
      </p:pic>
      <p:sp>
        <p:nvSpPr>
          <p:cNvPr id="6" name="TextBox 5"/>
          <p:cNvSpPr txBox="1"/>
          <p:nvPr/>
        </p:nvSpPr>
        <p:spPr>
          <a:xfrm>
            <a:off x="5638800" y="5943600"/>
            <a:ext cx="2438400" cy="838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600" i="1" dirty="0">
                <a:solidFill>
                  <a:schemeClr val="tx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Photo: Oak Ridge National Laboratory (2011-P01919)</a:t>
            </a:r>
            <a:endParaRPr kumimoji="0" lang="en-US" sz="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2480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610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Para más información acerca de los beneficios del ahorro de combustible, por favor visite ahorremosgasolina.org.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0"/>
            <a:ext cx="6451600" cy="901700"/>
          </a:xfrm>
        </p:spPr>
        <p:txBody>
          <a:bodyPr>
            <a:normAutofit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038600" cy="380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207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Ahorra dinero</a:t>
            </a:r>
          </a:p>
          <a:p>
            <a:pPr lvl="1"/>
            <a:r>
              <a:rPr lang="es-MX" dirty="0"/>
              <a:t>Usted puede ahorrar más de $1,000 cada año eligiendo el vehículo más eficiente que cumpla con sus necesidades. </a:t>
            </a:r>
          </a:p>
          <a:p>
            <a:r>
              <a:rPr lang="es-MX" dirty="0"/>
              <a:t>Reduce el cambio climático </a:t>
            </a:r>
          </a:p>
          <a:p>
            <a:pPr lvl="1"/>
            <a:r>
              <a:rPr lang="es-MX" dirty="0"/>
              <a:t>El dióxido de carbono (CO</a:t>
            </a:r>
            <a:r>
              <a:rPr lang="es-MX" baseline="-25000" dirty="0"/>
              <a:t>2</a:t>
            </a:r>
            <a:r>
              <a:rPr lang="es-MX" dirty="0"/>
              <a:t>) derivado de la combustión de gasolina y diésel contribuye al cambio climático global.</a:t>
            </a:r>
          </a:p>
          <a:p>
            <a:r>
              <a:rPr lang="es-MX" dirty="0"/>
              <a:t>Reduce los costos de la dependencia en el petróleo</a:t>
            </a:r>
          </a:p>
          <a:p>
            <a:pPr lvl="1"/>
            <a:r>
              <a:rPr lang="es-MX" dirty="0"/>
              <a:t>Nuestra dependencia en el petróleo nos hace vulnerables a la manipulación del mercado del petróleo y a las crisis de precios de petróleo.</a:t>
            </a:r>
          </a:p>
          <a:p>
            <a:r>
              <a:rPr lang="es-MX" dirty="0"/>
              <a:t>Aumenta la sustentabilidad energética </a:t>
            </a:r>
          </a:p>
          <a:p>
            <a:pPr lvl="1"/>
            <a:r>
              <a:rPr lang="es-MX" dirty="0"/>
              <a:t>El petróleo es un recurso no renovable, y no podemos sostener nuestro ritmo de uso actual de forma indefinida. Usarlo inteligentemente nos da tiempo para encontrar tecnologías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s-MX" dirty="0" smtClean="0"/>
              <a:t>y </a:t>
            </a:r>
            <a:r>
              <a:rPr lang="es-MX" dirty="0"/>
              <a:t>combustibles </a:t>
            </a:r>
            <a:r>
              <a:rPr lang="es-MX" dirty="0" smtClean="0"/>
              <a:t>más </a:t>
            </a:r>
            <a:r>
              <a:rPr lang="es-MX" dirty="0"/>
              <a:t>sustentables.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MX" dirty="0"/>
              <a:t>¿Por qué es importante el ahorro de combustible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9208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Un vehículo que le </a:t>
            </a:r>
            <a:r>
              <a:rPr lang="es-MX" dirty="0" smtClean="0"/>
              <a:t>da </a:t>
            </a:r>
            <a:r>
              <a:rPr lang="es-MX" dirty="0"/>
              <a:t>30 MPG le costará </a:t>
            </a:r>
            <a:r>
              <a:rPr lang="es-MX" sz="2400" dirty="0">
                <a:solidFill>
                  <a:srgbClr val="5C5C5C"/>
                </a:solidFill>
                <a:latin typeface="Arial (Body"/>
              </a:rPr>
              <a:t>$560 </a:t>
            </a:r>
            <a:r>
              <a:rPr lang="es-MX" dirty="0"/>
              <a:t>menos de combustible cada año que uno que le </a:t>
            </a:r>
            <a:r>
              <a:rPr lang="es-MX" dirty="0" smtClean="0"/>
              <a:t>da </a:t>
            </a:r>
            <a:r>
              <a:rPr lang="es-MX" dirty="0"/>
              <a:t>20 MPG (suponiendo que recorre 15,000 millas por año a un costo de </a:t>
            </a:r>
            <a:r>
              <a:rPr lang="es-MX" sz="2400" dirty="0">
                <a:solidFill>
                  <a:srgbClr val="5C5C5C"/>
                </a:solidFill>
                <a:latin typeface="Arial (Body"/>
              </a:rPr>
              <a:t>$2.24</a:t>
            </a:r>
            <a:r>
              <a:rPr lang="es-MX" dirty="0"/>
              <a:t>).</a:t>
            </a:r>
          </a:p>
          <a:p>
            <a:r>
              <a:rPr lang="es-MX" dirty="0"/>
              <a:t>Durante un periodo de 5 años, el vehículo de 30-MPG le ahorrará </a:t>
            </a:r>
            <a:r>
              <a:rPr lang="es-MX" sz="2400" dirty="0">
                <a:solidFill>
                  <a:srgbClr val="5C5C5C"/>
                </a:solidFill>
                <a:latin typeface="Arial (Body"/>
              </a:rPr>
              <a:t>$2,800</a:t>
            </a:r>
            <a:r>
              <a:rPr lang="es-MX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Ahorra dinero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38600" cy="450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5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El dióxido de carbono (CO</a:t>
            </a:r>
            <a:r>
              <a:rPr lang="es-MX" baseline="-25000" dirty="0"/>
              <a:t>2</a:t>
            </a:r>
            <a:r>
              <a:rPr lang="es-MX" dirty="0"/>
              <a:t>) derivado de la combustión de gasolina y diésel contribuye al cambio climático global.</a:t>
            </a:r>
          </a:p>
          <a:p>
            <a:r>
              <a:rPr lang="es-MX" dirty="0" smtClean="0"/>
              <a:t>Los vehículos </a:t>
            </a:r>
            <a:r>
              <a:rPr lang="es-MX" dirty="0"/>
              <a:t>manejados en carretera emiten cerca de 1.7 billones de toneladas métricas de gases de efecto invernadero (</a:t>
            </a:r>
            <a:r>
              <a:rPr lang="es-MX" dirty="0" err="1" smtClean="0"/>
              <a:t>GEIs</a:t>
            </a:r>
            <a:r>
              <a:rPr lang="es-MX" dirty="0" smtClean="0"/>
              <a:t>) </a:t>
            </a:r>
            <a:r>
              <a:rPr lang="es-MX" dirty="0"/>
              <a:t>en la atmósfera cada año—mayormente en la forma de dióxido de carbono (CO</a:t>
            </a:r>
            <a:r>
              <a:rPr lang="es-MX" baseline="-25000" dirty="0"/>
              <a:t>2</a:t>
            </a:r>
            <a:r>
              <a:rPr lang="es-MX" dirty="0"/>
              <a:t>).  </a:t>
            </a:r>
          </a:p>
          <a:p>
            <a:r>
              <a:rPr lang="es-MX" dirty="0"/>
              <a:t>Aproximadamente la mitad de las emisiones del CO</a:t>
            </a:r>
            <a:r>
              <a:rPr lang="es-MX" baseline="-25000" dirty="0"/>
              <a:t>2  </a:t>
            </a:r>
            <a:r>
              <a:rPr lang="es-MX" dirty="0"/>
              <a:t>en un hogar </a:t>
            </a:r>
            <a:r>
              <a:rPr lang="es-MX" dirty="0" smtClean="0"/>
              <a:t>vienen </a:t>
            </a:r>
            <a:r>
              <a:rPr lang="es-MX" dirty="0"/>
              <a:t>de vehículos.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493696" cy="3165559"/>
          </a:xfrm>
        </p:spPr>
      </p:pic>
    </p:spTree>
    <p:extLst>
      <p:ext uri="{BB962C8B-B14F-4D97-AF65-F5344CB8AC3E}">
        <p14:creationId xmlns:p14="http://schemas.microsoft.com/office/powerpoint/2010/main" val="322335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Cada galón de gasolina que </a:t>
            </a:r>
            <a:r>
              <a:rPr lang="es-MX" dirty="0" smtClean="0"/>
              <a:t>se quema </a:t>
            </a:r>
            <a:r>
              <a:rPr lang="es-MX" dirty="0"/>
              <a:t>crea cerca de 20 libras de </a:t>
            </a:r>
            <a:r>
              <a:rPr lang="es-MX" dirty="0" smtClean="0"/>
              <a:t>GEI. </a:t>
            </a:r>
            <a:endParaRPr lang="es-MX" dirty="0"/>
          </a:p>
          <a:p>
            <a:r>
              <a:rPr lang="es-MX" dirty="0"/>
              <a:t>Eso es aproximadamente de 7 a 10 toneladas de </a:t>
            </a:r>
            <a:r>
              <a:rPr lang="es-MX" dirty="0" smtClean="0"/>
              <a:t>GEI </a:t>
            </a:r>
            <a:r>
              <a:rPr lang="es-MX" dirty="0"/>
              <a:t>cada año para un vehículo típico.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 (más)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324225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248275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Los dispositivos para control de contaminantes no pueden reducir las emisiones de CO</a:t>
            </a:r>
            <a:r>
              <a:rPr lang="es-MX" baseline="-25000" dirty="0"/>
              <a:t>2 </a:t>
            </a:r>
            <a:r>
              <a:rPr lang="es-MX" dirty="0"/>
              <a:t> de su auto.</a:t>
            </a:r>
          </a:p>
          <a:p>
            <a:r>
              <a:rPr lang="es-MX" dirty="0"/>
              <a:t>Usted puede reducir emisiones de CO</a:t>
            </a:r>
            <a:r>
              <a:rPr lang="es-MX" baseline="-25000" dirty="0"/>
              <a:t>2</a:t>
            </a:r>
            <a:endParaRPr lang="es-MX" dirty="0"/>
          </a:p>
          <a:p>
            <a:pPr lvl="1"/>
            <a:r>
              <a:rPr lang="es-MX" dirty="0"/>
              <a:t>Eligiendo un auto con mejor rendimiento de gasolina </a:t>
            </a:r>
          </a:p>
          <a:p>
            <a:pPr lvl="1"/>
            <a:r>
              <a:rPr lang="es-MX" dirty="0"/>
              <a:t>Incrementando su ahorro de combustible siguiendo los consejos </a:t>
            </a:r>
            <a:r>
              <a:rPr lang="es-MX" dirty="0" smtClean="0"/>
              <a:t>para </a:t>
            </a:r>
            <a:r>
              <a:rPr lang="es-MX" dirty="0"/>
              <a:t>ahorrar gasolina de ahorremosgasolina.org </a:t>
            </a:r>
          </a:p>
          <a:p>
            <a:pPr lvl="1"/>
            <a:r>
              <a:rPr lang="es-MX" dirty="0"/>
              <a:t>Manejando menos</a:t>
            </a:r>
          </a:p>
          <a:p>
            <a:pPr lvl="2"/>
            <a:r>
              <a:rPr lang="es-MX" dirty="0"/>
              <a:t>U</a:t>
            </a:r>
            <a:r>
              <a:rPr lang="es-MX" dirty="0" smtClean="0"/>
              <a:t>sando bicicleta</a:t>
            </a:r>
            <a:r>
              <a:rPr lang="es-MX" dirty="0"/>
              <a:t>, o usando el </a:t>
            </a:r>
            <a:r>
              <a:rPr lang="es-MX" dirty="0" smtClean="0"/>
              <a:t>transporte público </a:t>
            </a:r>
            <a:r>
              <a:rPr lang="es-MX" dirty="0"/>
              <a:t>más frecuentemente </a:t>
            </a:r>
          </a:p>
          <a:p>
            <a:pPr lvl="2"/>
            <a:r>
              <a:rPr lang="es-MX" dirty="0" smtClean="0"/>
              <a:t>Combinando viajes </a:t>
            </a:r>
            <a:r>
              <a:rPr lang="es-MX" dirty="0"/>
              <a:t>cuando sea posible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 (más)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222716" cy="4181475"/>
          </a:xfrm>
        </p:spPr>
      </p:pic>
    </p:spTree>
    <p:extLst>
      <p:ext uri="{BB962C8B-B14F-4D97-AF65-F5344CB8AC3E}">
        <p14:creationId xmlns:p14="http://schemas.microsoft.com/office/powerpoint/2010/main" val="219472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494347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Usted también puede reducir las emisiones de CO</a:t>
            </a:r>
            <a:r>
              <a:rPr lang="es-MX" baseline="-25000" dirty="0"/>
              <a:t>2</a:t>
            </a:r>
            <a:r>
              <a:rPr lang="es-MX" dirty="0"/>
              <a:t> manejando un vehículo de combustible alternativo </a:t>
            </a:r>
          </a:p>
          <a:p>
            <a:pPr lvl="1"/>
            <a:r>
              <a:rPr lang="es-MX" dirty="0" smtClean="0"/>
              <a:t>Los vehículos </a:t>
            </a:r>
            <a:r>
              <a:rPr lang="es-MX" dirty="0"/>
              <a:t>eléctricos no emiten CO</a:t>
            </a:r>
            <a:r>
              <a:rPr lang="es-MX" baseline="-25000" dirty="0"/>
              <a:t>2 </a:t>
            </a:r>
            <a:r>
              <a:rPr lang="es-MX" dirty="0"/>
              <a:t>del tubo de escape. Sin embargo, puede que la central eléctrica que produce la electricidad emita CO</a:t>
            </a:r>
            <a:r>
              <a:rPr lang="es-MX" baseline="-25000" dirty="0"/>
              <a:t>2</a:t>
            </a:r>
            <a:r>
              <a:rPr lang="es-MX" dirty="0"/>
              <a:t>.</a:t>
            </a:r>
          </a:p>
          <a:p>
            <a:pPr lvl="1"/>
            <a:r>
              <a:rPr lang="es-MX" dirty="0"/>
              <a:t>Si tiene un vehículo </a:t>
            </a:r>
            <a:r>
              <a:rPr lang="es-MX" dirty="0" err="1"/>
              <a:t>enchufable</a:t>
            </a:r>
            <a:r>
              <a:rPr lang="es-MX" dirty="0"/>
              <a:t>, comprar energía verde puede </a:t>
            </a:r>
            <a:r>
              <a:rPr lang="es-MX" dirty="0" smtClean="0"/>
              <a:t>reducir las emisiones </a:t>
            </a:r>
            <a:r>
              <a:rPr lang="es-MX" dirty="0"/>
              <a:t>de CO</a:t>
            </a:r>
            <a:r>
              <a:rPr lang="es-MX" baseline="-25000" dirty="0"/>
              <a:t>2</a:t>
            </a:r>
            <a:r>
              <a:rPr lang="es-MX" dirty="0"/>
              <a:t> en la central eléctrica.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el cambio climático (más)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33904" cy="46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9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Más de un cuarto del petróleo que usamos es importado, lo cual </a:t>
            </a:r>
            <a:r>
              <a:rPr lang="es-MX" dirty="0" smtClean="0"/>
              <a:t>costó </a:t>
            </a:r>
            <a:r>
              <a:rPr lang="es-MX" dirty="0"/>
              <a:t>a nuestra economía aproximadamente $116 billones solo en 2014.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08505"/>
            <a:ext cx="4038600" cy="29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3810000" cy="4876800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La mayoría de las reservas mundiales de petróleo están </a:t>
            </a:r>
            <a:r>
              <a:rPr lang="en-US" dirty="0" err="1" smtClean="0"/>
              <a:t>concentradas</a:t>
            </a:r>
            <a:r>
              <a:rPr lang="en-US" dirty="0" smtClean="0"/>
              <a:t> </a:t>
            </a:r>
            <a:r>
              <a:rPr lang="es-MX" dirty="0" smtClean="0"/>
              <a:t>en </a:t>
            </a:r>
            <a:r>
              <a:rPr lang="es-MX" dirty="0"/>
              <a:t>el Medio Oriente, y aproximadamente 73% son controladas por miembros de la </a:t>
            </a:r>
            <a:r>
              <a:rPr lang="es-MX" dirty="0" smtClean="0"/>
              <a:t>Organización </a:t>
            </a:r>
            <a:r>
              <a:rPr lang="es-MX" dirty="0"/>
              <a:t>de </a:t>
            </a:r>
            <a:r>
              <a:rPr lang="es-MX" dirty="0" smtClean="0"/>
              <a:t>Países Exportadores </a:t>
            </a:r>
            <a:r>
              <a:rPr lang="es-MX" dirty="0"/>
              <a:t>de </a:t>
            </a:r>
            <a:r>
              <a:rPr lang="es-MX" dirty="0" smtClean="0"/>
              <a:t>Petróleo </a:t>
            </a:r>
            <a:r>
              <a:rPr lang="es-MX" dirty="0"/>
              <a:t>(</a:t>
            </a:r>
            <a:r>
              <a:rPr lang="es-MX" dirty="0" smtClean="0"/>
              <a:t>OPEC).</a:t>
            </a:r>
            <a:endParaRPr lang="es-MX" dirty="0"/>
          </a:p>
          <a:p>
            <a:r>
              <a:rPr lang="es-ES" dirty="0"/>
              <a:t>La fluctuación y manipulación del precio en el petróleo por parte de la OPEC, </a:t>
            </a:r>
            <a:r>
              <a:rPr lang="es-ES" dirty="0" smtClean="0"/>
              <a:t>costó </a:t>
            </a:r>
            <a:r>
              <a:rPr lang="es-ES" dirty="0" smtClean="0"/>
              <a:t>a </a:t>
            </a:r>
            <a:r>
              <a:rPr lang="es-MX" dirty="0" smtClean="0"/>
              <a:t>nuestra </a:t>
            </a:r>
            <a:r>
              <a:rPr lang="es-MX" dirty="0"/>
              <a:t>economía cerca de $2 trillones del 2004 al 2008.</a:t>
            </a:r>
          </a:p>
          <a:p>
            <a:r>
              <a:rPr lang="es-MX" dirty="0"/>
              <a:t>Podemos reducir el control del mercado por parte de </a:t>
            </a:r>
            <a:r>
              <a:rPr lang="es-MX" dirty="0" smtClean="0"/>
              <a:t>la OPEC </a:t>
            </a:r>
            <a:r>
              <a:rPr lang="es-MX" dirty="0"/>
              <a:t>y el impacto económico de la fluctuación de </a:t>
            </a:r>
            <a:r>
              <a:rPr lang="es-MX" dirty="0" smtClean="0"/>
              <a:t>precios reduciendo </a:t>
            </a:r>
            <a:r>
              <a:rPr lang="es-MX" dirty="0"/>
              <a:t>nuestro consumo del petróleo.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Reduce la dependencia en el petróleo (más)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22206"/>
            <a:ext cx="3805416" cy="2743200"/>
          </a:xfrm>
        </p:spPr>
      </p:pic>
    </p:spTree>
    <p:extLst>
      <p:ext uri="{BB962C8B-B14F-4D97-AF65-F5344CB8AC3E}">
        <p14:creationId xmlns:p14="http://schemas.microsoft.com/office/powerpoint/2010/main" val="681354512"/>
      </p:ext>
    </p:extLst>
  </p:cSld>
  <p:clrMapOvr>
    <a:masterClrMapping/>
  </p:clrMapOvr>
</p:sld>
</file>

<file path=ppt/theme/theme1.xml><?xml version="1.0" encoding="utf-8"?>
<a:theme xmlns:a="http://schemas.openxmlformats.org/drawingml/2006/main" name="CCities Coalition-2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no"?>
<Relationships xmlns="http://schemas.openxmlformats.org/package/2006/relationships">
<Relationship Id="rId1" Target="itemProps1.xml" Type="http://schemas.openxmlformats.org/officeDocument/2006/relationships/customXmlProps"/>
</Relationships>

</file>

<file path=customXml/_rels/item2.xml.rels><?xml version="1.0" encoding="UTF-8" standalone="no"?>
<Relationships xmlns="http://schemas.openxmlformats.org/package/2006/relationships">
<Relationship Id="rId1" Target="itemProps2.xml" Type="http://schemas.openxmlformats.org/officeDocument/2006/relationships/customXmlProps"/>
</Relationships>

</file>

<file path=customXml/_rels/item3.xml.rels><?xml version="1.0" encoding="UTF-8" standalone="no"?>
<Relationships xmlns="http://schemas.openxmlformats.org/package/2006/relationships">
<Relationship Id="rId1" Target="itemProps3.xml" Type="http://schemas.openxmlformats.org/officeDocument/2006/relationships/customXmlProps"/>
</Relationships>
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6602F5F174458B1599AFA9352079" ma:contentTypeVersion="0" ma:contentTypeDescription="Create a new document." ma:contentTypeScope="" ma:versionID="9957e447b50efa81bf900f48d5054e6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8EEC3-088B-4E53-9722-51E69DDA3FF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9BDEC2-3039-4ED9-96EE-1D7D7F46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570CAF-2CE8-4D9D-B3D2-8D9D6879C4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CCities Coalition-1.potx</Template>
  <TotalTime>69476</TotalTime>
  <Words>1036</Words>
  <Application>Microsoft Office PowerPoint</Application>
  <PresentationFormat>On-screen Show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CCities Coalition-2</vt:lpstr>
      <vt:lpstr>www.ahorremosgasolina.org El sitio oficial del gobierno para información en el ahorro de combustible </vt:lpstr>
      <vt:lpstr>¿Por qué es importante el ahorro de combustible? </vt:lpstr>
      <vt:lpstr>Ahorra dinero</vt:lpstr>
      <vt:lpstr>Reduce el cambio climático</vt:lpstr>
      <vt:lpstr>Reduce el cambio climático (más)</vt:lpstr>
      <vt:lpstr>Reduce el cambio climático (más)</vt:lpstr>
      <vt:lpstr>Reduce el cambio climático (más)</vt:lpstr>
      <vt:lpstr>Reduce la dependencia en el petróleo</vt:lpstr>
      <vt:lpstr>Reduce la dependencia en el petróleo (más)</vt:lpstr>
      <vt:lpstr>Reduce la dependencia en el petróleo - soluciones</vt:lpstr>
      <vt:lpstr>Reduce la dependencia en el petróleo - soluciones</vt:lpstr>
      <vt:lpstr>Aumenta la sustentabilidad energética</vt:lpstr>
      <vt:lpstr>Aumenta la sustentabilidad energética (más)</vt:lpstr>
      <vt:lpstr>Aumenta la sustentabilidad energética (más)</vt:lpstr>
      <vt:lpstr>¡Gracias!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2011-09-28T14:11:43Z</dcterms:created>
  <dc:creator>Dan Welch</dc:creator>
  <cp:lastModifiedBy>Wilson, Warren Thomas</cp:lastModifiedBy>
  <dcterms:modified xsi:type="dcterms:W3CDTF">2016-08-30T18:03:23Z</dcterms:modified>
  <cp:revision>860</cp:revision>
  <dc:subject>Use this template to create your own Clean Cities presentation.</dc:subject>
  <dc:title>Clean Cities Presentation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0x010100449F6602F5F174458B1599AFA9352079</vt:lpwstr>
  </property>
</Properties>
</file>