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 id="2147483664" r:id="rId5"/>
    <p:sldMasterId id="2147483692" r:id="rId6"/>
    <p:sldMasterId id="2147483704" r:id="rId7"/>
    <p:sldMasterId id="2147483677" r:id="rId8"/>
  </p:sldMasterIdLst>
  <p:notesMasterIdLst>
    <p:notesMasterId r:id="rId26"/>
  </p:notesMasterIdLst>
  <p:handoutMasterIdLst>
    <p:handoutMasterId r:id="rId27"/>
  </p:handoutMasterIdLst>
  <p:sldIdLst>
    <p:sldId id="397" r:id="rId9"/>
    <p:sldId id="460" r:id="rId10"/>
    <p:sldId id="454" r:id="rId11"/>
    <p:sldId id="464" r:id="rId12"/>
    <p:sldId id="463" r:id="rId13"/>
    <p:sldId id="450" r:id="rId14"/>
    <p:sldId id="456" r:id="rId15"/>
    <p:sldId id="457" r:id="rId16"/>
    <p:sldId id="459" r:id="rId17"/>
    <p:sldId id="449" r:id="rId18"/>
    <p:sldId id="458" r:id="rId19"/>
    <p:sldId id="455" r:id="rId20"/>
    <p:sldId id="452" r:id="rId21"/>
    <p:sldId id="451" r:id="rId22"/>
    <p:sldId id="462" r:id="rId23"/>
    <p:sldId id="461" r:id="rId24"/>
    <p:sldId id="44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binder Bains" initials="R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52571" autoAdjust="0"/>
  </p:normalViewPr>
  <p:slideViewPr>
    <p:cSldViewPr>
      <p:cViewPr varScale="1">
        <p:scale>
          <a:sx n="55" d="100"/>
          <a:sy n="55" d="100"/>
        </p:scale>
        <p:origin x="-1494" y="-132"/>
      </p:cViewPr>
      <p:guideLst>
        <p:guide orient="horz" pos="2160"/>
        <p:guide pos="2880"/>
      </p:guideLst>
    </p:cSldViewPr>
  </p:slideViewPr>
  <p:outlineViewPr>
    <p:cViewPr>
      <p:scale>
        <a:sx n="33" d="100"/>
        <a:sy n="33" d="100"/>
      </p:scale>
      <p:origin x="264" y="19469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7" tIns="45712" rIns="91427" bIns="45712"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66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27" tIns="45712" rIns="91427" bIns="45712"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66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27" tIns="45712" rIns="91427" bIns="45712"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66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27" tIns="45712" rIns="91427" bIns="45712" numCol="1" anchor="b" anchorCtr="0" compatLnSpc="1">
            <a:prstTxWarp prst="textNoShape">
              <a:avLst/>
            </a:prstTxWarp>
          </a:bodyPr>
          <a:lstStyle>
            <a:lvl1pPr algn="r" eaLnBrk="1" hangingPunct="1">
              <a:defRPr sz="1200">
                <a:latin typeface="Arial" charset="0"/>
              </a:defRPr>
            </a:lvl1pPr>
          </a:lstStyle>
          <a:p>
            <a:pPr>
              <a:defRPr/>
            </a:pPr>
            <a:fld id="{84B3AB72-168D-4397-B532-9DB73BE89A66}"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7" tIns="45712" rIns="91427" bIns="45712"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27" tIns="45712" rIns="91427" bIns="45712"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27" tIns="45712" rIns="91427" bIns="45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27" tIns="45712" rIns="91427" bIns="45712"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27" tIns="45712" rIns="91427" bIns="45712" numCol="1" anchor="b" anchorCtr="0" compatLnSpc="1">
            <a:prstTxWarp prst="textNoShape">
              <a:avLst/>
            </a:prstTxWarp>
          </a:bodyPr>
          <a:lstStyle>
            <a:lvl1pPr algn="r" eaLnBrk="1" hangingPunct="1">
              <a:defRPr sz="1200">
                <a:latin typeface="Arial" charset="0"/>
              </a:defRPr>
            </a:lvl1pPr>
          </a:lstStyle>
          <a:p>
            <a:pPr>
              <a:defRPr/>
            </a:pPr>
            <a:fld id="{AC0AD17F-BCBA-4984-A0AA-A4EC58B98011}"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78FDFE-53B1-441B-B1CB-632A716E260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dirty="0" smtClean="0"/>
              <a:t>For</a:t>
            </a:r>
            <a:r>
              <a:rPr lang="en-US" sz="1200" baseline="0" dirty="0" smtClean="0"/>
              <a:t> projects w</a:t>
            </a:r>
            <a:r>
              <a:rPr lang="en-US" sz="1200" dirty="0" smtClean="0"/>
              <a:t>ithin the boundaries of public and private intermodal facilities, but shall only include surface infrastructure necessary to facilitate direct intermodal interchange, transfer, and access into and out of the facility.</a:t>
            </a:r>
          </a:p>
          <a:p>
            <a:pPr lvl="1"/>
            <a:endParaRPr lang="en-US" sz="1200" dirty="0" smtClean="0"/>
          </a:p>
          <a:p>
            <a:pPr lvl="1"/>
            <a:endParaRPr lang="en-US" sz="1200" dirty="0" smtClean="0"/>
          </a:p>
          <a:p>
            <a:pPr lvl="1"/>
            <a:r>
              <a:rPr lang="en-US" sz="1200" dirty="0" smtClean="0"/>
              <a:t>Freight rail or maritime projects must make significant improvement to freight movement on the national freight network</a:t>
            </a:r>
          </a:p>
          <a:p>
            <a:pPr lvl="1"/>
            <a:r>
              <a:rPr lang="en-US" sz="1200" dirty="0" smtClean="0"/>
              <a:t>And the public benefit of the project must</a:t>
            </a:r>
          </a:p>
          <a:p>
            <a:pPr lvl="1"/>
            <a:r>
              <a:rPr lang="en-US" sz="1200" dirty="0" smtClean="0"/>
              <a:t>-exceed the Federal investment</a:t>
            </a:r>
          </a:p>
          <a:p>
            <a:pPr lvl="1"/>
            <a:r>
              <a:rPr lang="en-US" sz="1200" dirty="0" smtClean="0"/>
              <a:t>-provide a better return than a highway project on a segment of the primary freight network</a:t>
            </a:r>
          </a:p>
          <a:p>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USDOT to issue Plan three years after enactment (and update every </a:t>
            </a:r>
            <a:r>
              <a:rPr lang="en-US" sz="1200" i="1" dirty="0" smtClean="0"/>
              <a:t>five</a:t>
            </a:r>
            <a:r>
              <a:rPr lang="en-US" sz="1200" dirty="0" smtClean="0"/>
              <a:t> years thereafter).  Plan will include:</a:t>
            </a:r>
          </a:p>
          <a:p>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Eligible Applicants - This increases eligible applicants from current law and regs to now include non- State DOTs. </a:t>
            </a:r>
          </a:p>
          <a:p>
            <a:endParaRPr lang="en-US" dirty="0" smtClean="0"/>
          </a:p>
          <a:p>
            <a:r>
              <a:rPr lang="en-US" dirty="0" smtClean="0"/>
              <a:t>Eligible Project – </a:t>
            </a:r>
            <a:r>
              <a:rPr lang="en-US" sz="1200" kern="1200" dirty="0" smtClean="0">
                <a:solidFill>
                  <a:schemeClr val="tx1"/>
                </a:solidFill>
                <a:latin typeface="Arial" charset="0"/>
                <a:ea typeface="+mn-ea"/>
                <a:cs typeface="+mn-cs"/>
              </a:rPr>
              <a:t>MAP-21 changes eligible projects slightly from current law and regs to now explicitly include transit, but be more vague on other the eligibility of other non-highway projects.</a:t>
            </a:r>
            <a:endParaRPr lang="en-US" dirty="0" smtClean="0"/>
          </a:p>
          <a:p>
            <a:endParaRPr lang="en-US" dirty="0" smtClean="0"/>
          </a:p>
          <a:p>
            <a:r>
              <a:rPr lang="en-US" dirty="0" smtClean="0"/>
              <a:t>Project Size -This provides a much lower bar– current law says $500m or 75% of apportionment rather than $500m or 30% of apportionment as MAP 21 says.  A lot more projects will be eligible.</a:t>
            </a:r>
          </a:p>
          <a:p>
            <a:endParaRPr lang="en-US" dirty="0" smtClean="0"/>
          </a:p>
          <a:p>
            <a:r>
              <a:rPr lang="en-US" sz="1200" kern="1200" dirty="0" smtClean="0">
                <a:solidFill>
                  <a:schemeClr val="tx1"/>
                </a:solidFill>
                <a:latin typeface="Arial" charset="0"/>
                <a:ea typeface="+mn-ea"/>
                <a:cs typeface="+mn-cs"/>
              </a:rPr>
              <a:t>Other Selection Criteria – MAP 21 expands existing criteria.  New criteria includes construction start, innovative project delivery, collaboration b/t States, national energy security, geographic distribution</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Federal Share - Current Law has this as an 80/20 program.  MAP-21 reduces it to a 50% or lower if on a private facility with smaller pub benefit.  Also new is the allowance of previously expended funds to be used as a match and a 80% total fed  funding cap</a:t>
            </a:r>
          </a:p>
          <a:p>
            <a:endParaRPr lang="en-US"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Fund Characteristics – subject to appropriation, not CA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FFGA – Dropped</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Other Grant Requirements - Current law and regs require all projects to follow T23.  This provides additional flexibility as to what laws to apply based on nature of the project.</a:t>
            </a:r>
          </a:p>
          <a:p>
            <a:pPr lvl="0"/>
            <a:r>
              <a:rPr lang="en-US" sz="1200" kern="1200" dirty="0" smtClean="0">
                <a:solidFill>
                  <a:schemeClr val="tx1"/>
                </a:solidFill>
                <a:latin typeface="Arial" charset="0"/>
                <a:ea typeface="+mn-ea"/>
                <a:cs typeface="+mn-cs"/>
              </a:rPr>
              <a:t>Highway projects subject to title 23 requirements.</a:t>
            </a:r>
          </a:p>
          <a:p>
            <a:pPr lvl="0"/>
            <a:r>
              <a:rPr lang="en-US" sz="1200" kern="1200" dirty="0" smtClean="0">
                <a:solidFill>
                  <a:schemeClr val="tx1"/>
                </a:solidFill>
                <a:latin typeface="Arial" charset="0"/>
                <a:ea typeface="+mn-ea"/>
                <a:cs typeface="+mn-cs"/>
              </a:rPr>
              <a:t>Transit projects subject to requirements under chapter 53 of title 49.</a:t>
            </a:r>
          </a:p>
          <a:p>
            <a:pPr lvl="0"/>
            <a:r>
              <a:rPr lang="en-US" sz="1200" kern="1200" dirty="0" smtClean="0">
                <a:solidFill>
                  <a:schemeClr val="tx1"/>
                </a:solidFill>
                <a:latin typeface="Arial" charset="0"/>
                <a:ea typeface="+mn-ea"/>
                <a:cs typeface="+mn-cs"/>
              </a:rPr>
              <a:t>Secretary determines which requirements to apply on cross-modal projects.</a:t>
            </a:r>
          </a:p>
          <a:p>
            <a:r>
              <a:rPr lang="en-US" sz="1200" kern="1200" dirty="0" smtClean="0">
                <a:solidFill>
                  <a:schemeClr val="tx1"/>
                </a:solidFill>
                <a:latin typeface="Arial" charset="0"/>
                <a:ea typeface="+mn-ea"/>
                <a:cs typeface="+mn-cs"/>
              </a:rPr>
              <a:t>Other types (or elements) of PNRS projects must comply with Davis-Bacon and Buy America requirements, plus any other requirements deemed necessary by the Secretary. </a:t>
            </a: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New requirement for outcome reports.  Project application must estimate system improvements that will result from project completion.   </a:t>
            </a:r>
          </a:p>
          <a:p>
            <a:r>
              <a:rPr lang="en-US" sz="1200" kern="1200" dirty="0" smtClean="0">
                <a:solidFill>
                  <a:schemeClr val="tx1"/>
                </a:solidFill>
                <a:latin typeface="Arial" charset="0"/>
                <a:ea typeface="+mn-ea"/>
                <a:cs typeface="+mn-cs"/>
              </a:rPr>
              <a:t>Project sponsor must report to the Secretary 2, 7, and 15 years after project completion to assess whether the project has met its pre-construction projected outcomes. </a:t>
            </a:r>
          </a:p>
          <a:p>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PNRS funds need to be </a:t>
            </a:r>
            <a:r>
              <a:rPr lang="en-US" baseline="0" dirty="0" err="1" smtClean="0"/>
              <a:t>approprtated</a:t>
            </a:r>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Eligibilities very similar to SAFETEA-LU Truck Parking Facilities Pilot Program, </a:t>
            </a:r>
          </a:p>
          <a:p>
            <a:pPr lvl="0"/>
            <a:endParaRPr lang="en-US" sz="1200" dirty="0" smtClean="0"/>
          </a:p>
          <a:p>
            <a:pPr lvl="0"/>
            <a:r>
              <a:rPr lang="en-US" sz="1200" dirty="0" smtClean="0"/>
              <a:t>No “Jason’s law” funding, but the projects listed above are eligible to be funded under:</a:t>
            </a:r>
          </a:p>
          <a:p>
            <a:pPr lvl="1"/>
            <a:r>
              <a:rPr lang="en-US" sz="1200" dirty="0" smtClean="0"/>
              <a:t>Transportation Mobility Program;</a:t>
            </a:r>
          </a:p>
          <a:p>
            <a:pPr lvl="1"/>
            <a:r>
              <a:rPr lang="en-US" sz="1200" dirty="0" smtClean="0"/>
              <a:t>Highway Safety Improvement Program; and</a:t>
            </a:r>
          </a:p>
          <a:p>
            <a:pPr lvl="1"/>
            <a:r>
              <a:rPr lang="en-US" sz="1200" dirty="0" smtClean="0"/>
              <a:t>National Freight Program.</a:t>
            </a:r>
          </a:p>
          <a:p>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C0AD17F-BCBA-4984-A0AA-A4EC58B98011}"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28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28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771900" cy="375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771900" cy="375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28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28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7542B-E999-46DC-8E28-DF3F78166B1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199726-D4C9-4421-A376-326F69C56A2A}"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752600"/>
            <a:ext cx="3771900" cy="375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752600"/>
            <a:ext cx="3771900" cy="375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220877-5CD7-460B-B03F-3901D521D806}"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408D13-6F99-42A5-8F35-253A9B12C162}"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856CFD-B3DB-4682-AFCD-E216446852EC}" type="datetimeFigureOut">
              <a:rPr lang="en-US" smtClean="0"/>
              <a:pPr/>
              <a:t>12/6/2011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26D67C-1F45-4D90-A91F-C8FDA230A3B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_final"/>
          <p:cNvPicPr>
            <a:picLocks noChangeAspect="1" noChangeArrowheads="1"/>
          </p:cNvPicPr>
          <p:nvPr/>
        </p:nvPicPr>
        <p:blipFill>
          <a:blip r:embed="rId13" cstate="print"/>
          <a:srcRect/>
          <a:stretch>
            <a:fillRect/>
          </a:stretch>
        </p:blipFill>
        <p:spPr bwMode="auto">
          <a:xfrm>
            <a:off x="0" y="0"/>
            <a:ext cx="2895600" cy="5978525"/>
          </a:xfrm>
          <a:prstGeom prst="rect">
            <a:avLst/>
          </a:prstGeom>
          <a:noFill/>
          <a:ln w="9525">
            <a:noFill/>
            <a:miter lim="800000"/>
            <a:headEnd/>
            <a:tailEnd/>
          </a:ln>
        </p:spPr>
      </p:pic>
      <p:pic>
        <p:nvPicPr>
          <p:cNvPr id="1027" name="Picture 6" descr="background"/>
          <p:cNvPicPr>
            <a:picLocks noChangeAspect="1" noChangeArrowheads="1"/>
          </p:cNvPicPr>
          <p:nvPr/>
        </p:nvPicPr>
        <p:blipFill>
          <a:blip r:embed="rId14" cstate="print">
            <a:lum bright="-50000" contrast="-50000"/>
          </a:blip>
          <a:srcRect t="33473" b="10034"/>
          <a:stretch>
            <a:fillRect/>
          </a:stretch>
        </p:blipFill>
        <p:spPr bwMode="auto">
          <a:xfrm>
            <a:off x="0" y="5943600"/>
            <a:ext cx="9144000" cy="914400"/>
          </a:xfrm>
          <a:prstGeom prst="rect">
            <a:avLst/>
          </a:prstGeom>
          <a:noFill/>
          <a:ln w="9525">
            <a:noFill/>
            <a:miter lim="800000"/>
            <a:headEnd/>
            <a:tailEnd/>
          </a:ln>
        </p:spPr>
      </p:pic>
      <p:pic>
        <p:nvPicPr>
          <p:cNvPr id="1028" name="Picture 10" descr="fhwa_transwhite"/>
          <p:cNvPicPr>
            <a:picLocks noChangeAspect="1" noChangeArrowheads="1"/>
          </p:cNvPicPr>
          <p:nvPr/>
        </p:nvPicPr>
        <p:blipFill>
          <a:blip r:embed="rId15" cstate="print"/>
          <a:srcRect/>
          <a:stretch>
            <a:fillRect/>
          </a:stretch>
        </p:blipFill>
        <p:spPr bwMode="auto">
          <a:xfrm>
            <a:off x="727075" y="6081713"/>
            <a:ext cx="2727325" cy="725487"/>
          </a:xfrm>
          <a:prstGeom prst="rect">
            <a:avLst/>
          </a:prstGeom>
          <a:noFill/>
          <a:ln w="9525">
            <a:noFill/>
            <a:miter lim="800000"/>
            <a:headEnd/>
            <a:tailEnd/>
          </a:ln>
        </p:spPr>
      </p:pic>
      <p:sp>
        <p:nvSpPr>
          <p:cNvPr id="39944" name="Rectangle 8"/>
          <p:cNvSpPr>
            <a:spLocks noGrp="1" noChangeArrowheads="1"/>
          </p:cNvSpPr>
          <p:nvPr>
            <p:ph type="title"/>
          </p:nvPr>
        </p:nvSpPr>
        <p:spPr bwMode="auto">
          <a:xfrm>
            <a:off x="304800" y="228600"/>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1143000" y="1752600"/>
            <a:ext cx="7696200"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2"/>
            <a:r>
              <a:rPr lang="en-US" smtClean="0"/>
              <a:t>Fourth level</a:t>
            </a:r>
          </a:p>
          <a:p>
            <a:pPr lvl="3"/>
            <a:r>
              <a:rPr lang="en-US" smtClean="0"/>
              <a:t>Fifth level</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rgbClr val="000066"/>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800">
          <a:solidFill>
            <a:srgbClr val="0000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rgbClr val="000066"/>
          </a:solidFill>
          <a:latin typeface="+mn-lt"/>
        </a:defRPr>
      </a:lvl2pPr>
      <a:lvl3pPr marL="1143000" indent="-228600" algn="l" rtl="0" eaLnBrk="0" fontAlgn="base" hangingPunct="0">
        <a:spcBef>
          <a:spcPct val="20000"/>
        </a:spcBef>
        <a:spcAft>
          <a:spcPct val="0"/>
        </a:spcAft>
        <a:buChar char="•"/>
        <a:defRPr sz="2800">
          <a:solidFill>
            <a:srgbClr val="000066"/>
          </a:solidFill>
          <a:latin typeface="+mn-lt"/>
        </a:defRPr>
      </a:lvl3pPr>
      <a:lvl4pPr marL="1600200" indent="-228600" algn="l" rtl="0" eaLnBrk="0" fontAlgn="base" hangingPunct="0">
        <a:spcBef>
          <a:spcPct val="20000"/>
        </a:spcBef>
        <a:spcAft>
          <a:spcPct val="0"/>
        </a:spcAft>
        <a:buChar char="–"/>
        <a:defRPr sz="2800">
          <a:solidFill>
            <a:srgbClr val="000066"/>
          </a:solidFill>
          <a:latin typeface="+mn-lt"/>
        </a:defRPr>
      </a:lvl4pPr>
      <a:lvl5pPr marL="2057400" indent="-228600" algn="l" rtl="0" eaLnBrk="0" fontAlgn="base" hangingPunct="0">
        <a:spcBef>
          <a:spcPct val="20000"/>
        </a:spcBef>
        <a:spcAft>
          <a:spcPct val="0"/>
        </a:spcAft>
        <a:buChar char="»"/>
        <a:defRPr sz="2800">
          <a:solidFill>
            <a:srgbClr val="000066"/>
          </a:solidFill>
          <a:latin typeface="+mn-lt"/>
        </a:defRPr>
      </a:lvl5pPr>
      <a:lvl6pPr marL="2514600" indent="-228600" algn="l" rtl="0" fontAlgn="base">
        <a:spcBef>
          <a:spcPct val="20000"/>
        </a:spcBef>
        <a:spcAft>
          <a:spcPct val="0"/>
        </a:spcAft>
        <a:buChar char="»"/>
        <a:defRPr sz="2800">
          <a:solidFill>
            <a:srgbClr val="000066"/>
          </a:solidFill>
          <a:latin typeface="+mn-lt"/>
        </a:defRPr>
      </a:lvl6pPr>
      <a:lvl7pPr marL="2971800" indent="-228600" algn="l" rtl="0" fontAlgn="base">
        <a:spcBef>
          <a:spcPct val="20000"/>
        </a:spcBef>
        <a:spcAft>
          <a:spcPct val="0"/>
        </a:spcAft>
        <a:buChar char="»"/>
        <a:defRPr sz="2800">
          <a:solidFill>
            <a:srgbClr val="000066"/>
          </a:solidFill>
          <a:latin typeface="+mn-lt"/>
        </a:defRPr>
      </a:lvl7pPr>
      <a:lvl8pPr marL="3429000" indent="-228600" algn="l" rtl="0" fontAlgn="base">
        <a:spcBef>
          <a:spcPct val="20000"/>
        </a:spcBef>
        <a:spcAft>
          <a:spcPct val="0"/>
        </a:spcAft>
        <a:buChar char="»"/>
        <a:defRPr sz="2800">
          <a:solidFill>
            <a:srgbClr val="000066"/>
          </a:solidFill>
          <a:latin typeface="+mn-lt"/>
        </a:defRPr>
      </a:lvl8pPr>
      <a:lvl9pPr marL="3886200" indent="-228600" algn="l" rtl="0" fontAlgn="base">
        <a:spcBef>
          <a:spcPct val="20000"/>
        </a:spcBef>
        <a:spcAft>
          <a:spcPct val="0"/>
        </a:spcAft>
        <a:buChar char="»"/>
        <a:defRPr sz="28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ackground_final"/>
          <p:cNvPicPr>
            <a:picLocks noChangeAspect="1" noChangeArrowheads="1"/>
          </p:cNvPicPr>
          <p:nvPr/>
        </p:nvPicPr>
        <p:blipFill>
          <a:blip r:embed="rId16" cstate="print"/>
          <a:srcRect/>
          <a:stretch>
            <a:fillRect/>
          </a:stretch>
        </p:blipFill>
        <p:spPr bwMode="auto">
          <a:xfrm>
            <a:off x="0" y="0"/>
            <a:ext cx="2895600" cy="5978525"/>
          </a:xfrm>
          <a:prstGeom prst="rect">
            <a:avLst/>
          </a:prstGeom>
          <a:noFill/>
          <a:ln w="9525">
            <a:noFill/>
            <a:miter lim="800000"/>
            <a:headEnd/>
            <a:tailEnd/>
          </a:ln>
        </p:spPr>
      </p:pic>
      <p:pic>
        <p:nvPicPr>
          <p:cNvPr id="1027" name="Picture 6" descr="background"/>
          <p:cNvPicPr>
            <a:picLocks noChangeAspect="1" noChangeArrowheads="1"/>
          </p:cNvPicPr>
          <p:nvPr/>
        </p:nvPicPr>
        <p:blipFill>
          <a:blip r:embed="rId17" cstate="print">
            <a:lum bright="-50000" contrast="-50000"/>
          </a:blip>
          <a:srcRect t="33473" b="10034"/>
          <a:stretch>
            <a:fillRect/>
          </a:stretch>
        </p:blipFill>
        <p:spPr bwMode="auto">
          <a:xfrm>
            <a:off x="0" y="5943600"/>
            <a:ext cx="9144000" cy="914400"/>
          </a:xfrm>
          <a:prstGeom prst="rect">
            <a:avLst/>
          </a:prstGeom>
          <a:noFill/>
          <a:ln w="9525">
            <a:noFill/>
            <a:miter lim="800000"/>
            <a:headEnd/>
            <a:tailEnd/>
          </a:ln>
        </p:spPr>
      </p:pic>
      <p:pic>
        <p:nvPicPr>
          <p:cNvPr id="1028" name="Picture 10" descr="fhwa_transwhite"/>
          <p:cNvPicPr>
            <a:picLocks noChangeAspect="1" noChangeArrowheads="1"/>
          </p:cNvPicPr>
          <p:nvPr/>
        </p:nvPicPr>
        <p:blipFill>
          <a:blip r:embed="rId18" cstate="print"/>
          <a:srcRect/>
          <a:stretch>
            <a:fillRect/>
          </a:stretch>
        </p:blipFill>
        <p:spPr bwMode="auto">
          <a:xfrm>
            <a:off x="727075" y="6081713"/>
            <a:ext cx="2727325" cy="725487"/>
          </a:xfrm>
          <a:prstGeom prst="rect">
            <a:avLst/>
          </a:prstGeom>
          <a:noFill/>
          <a:ln w="9525">
            <a:noFill/>
            <a:miter lim="800000"/>
            <a:headEnd/>
            <a:tailEnd/>
          </a:ln>
        </p:spPr>
      </p:pic>
      <p:sp>
        <p:nvSpPr>
          <p:cNvPr id="39944" name="Rectangle 8"/>
          <p:cNvSpPr>
            <a:spLocks noGrp="1" noChangeArrowheads="1"/>
          </p:cNvSpPr>
          <p:nvPr>
            <p:ph type="title"/>
          </p:nvPr>
        </p:nvSpPr>
        <p:spPr bwMode="auto">
          <a:xfrm>
            <a:off x="304800" y="228600"/>
            <a:ext cx="7848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1143000" y="1752600"/>
            <a:ext cx="7696200" cy="375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90" r:id="rId8"/>
    <p:sldLayoutId id="2147483691" r:id="rId9"/>
    <p:sldLayoutId id="2147483676" r:id="rId10"/>
    <p:sldLayoutId id="2147483672" r:id="rId11"/>
    <p:sldLayoutId id="2147483673" r:id="rId12"/>
    <p:sldLayoutId id="2147483674" r:id="rId13"/>
    <p:sldLayoutId id="2147483675" r:id="rId14"/>
  </p:sldLayoutIdLst>
  <p:hf hdr="0" ftr="0" dt="0"/>
  <p:txStyles>
    <p:titleStyle>
      <a:lvl1pPr algn="l" rtl="0" eaLnBrk="1" fontAlgn="base" hangingPunct="1">
        <a:spcBef>
          <a:spcPct val="0"/>
        </a:spcBef>
        <a:spcAft>
          <a:spcPct val="0"/>
        </a:spcAft>
        <a:defRPr sz="3600" b="1">
          <a:solidFill>
            <a:srgbClr val="000066"/>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rgbClr val="000066"/>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600" b="1">
          <a:solidFill>
            <a:srgbClr val="000066"/>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600" b="1">
          <a:solidFill>
            <a:srgbClr val="000066"/>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600" b="1">
          <a:solidFill>
            <a:srgbClr val="000066"/>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600" b="1">
          <a:solidFill>
            <a:srgbClr val="000066"/>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600" b="1">
          <a:solidFill>
            <a:srgbClr val="000066"/>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600" b="1">
          <a:solidFill>
            <a:srgbClr val="000066"/>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600" b="1">
          <a:solidFill>
            <a:srgbClr val="000066"/>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800">
          <a:solidFill>
            <a:srgbClr val="000066"/>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a:solidFill>
            <a:srgbClr val="000066"/>
          </a:solidFill>
          <a:latin typeface="+mn-lt"/>
        </a:defRPr>
      </a:lvl2pPr>
      <a:lvl3pPr marL="1143000" indent="-228600" algn="l" rtl="0" eaLnBrk="1" fontAlgn="base" hangingPunct="1">
        <a:spcBef>
          <a:spcPct val="20000"/>
        </a:spcBef>
        <a:spcAft>
          <a:spcPct val="0"/>
        </a:spcAft>
        <a:buChar char="•"/>
        <a:defRPr sz="2800">
          <a:solidFill>
            <a:srgbClr val="000066"/>
          </a:solidFill>
          <a:latin typeface="+mn-lt"/>
        </a:defRPr>
      </a:lvl3pPr>
      <a:lvl4pPr marL="1600200" indent="-228600" algn="l" rtl="0" eaLnBrk="1" fontAlgn="base" hangingPunct="1">
        <a:spcBef>
          <a:spcPct val="20000"/>
        </a:spcBef>
        <a:spcAft>
          <a:spcPct val="0"/>
        </a:spcAft>
        <a:buChar char="–"/>
        <a:defRPr sz="2800">
          <a:solidFill>
            <a:srgbClr val="000066"/>
          </a:solidFill>
          <a:latin typeface="+mn-lt"/>
        </a:defRPr>
      </a:lvl4pPr>
      <a:lvl5pPr marL="2057400" indent="-228600" algn="l" rtl="0" eaLnBrk="1" fontAlgn="base" hangingPunct="1">
        <a:spcBef>
          <a:spcPct val="20000"/>
        </a:spcBef>
        <a:spcAft>
          <a:spcPct val="0"/>
        </a:spcAft>
        <a:buChar char="»"/>
        <a:defRPr sz="2800">
          <a:solidFill>
            <a:srgbClr val="000066"/>
          </a:solidFill>
          <a:latin typeface="+mn-lt"/>
        </a:defRPr>
      </a:lvl5pPr>
      <a:lvl6pPr marL="2514600" indent="-228600" algn="l" rtl="0" eaLnBrk="1" fontAlgn="base" hangingPunct="1">
        <a:spcBef>
          <a:spcPct val="20000"/>
        </a:spcBef>
        <a:spcAft>
          <a:spcPct val="0"/>
        </a:spcAft>
        <a:buChar char="»"/>
        <a:defRPr sz="2800">
          <a:solidFill>
            <a:srgbClr val="000066"/>
          </a:solidFill>
          <a:latin typeface="+mn-lt"/>
        </a:defRPr>
      </a:lvl6pPr>
      <a:lvl7pPr marL="2971800" indent="-228600" algn="l" rtl="0" eaLnBrk="1" fontAlgn="base" hangingPunct="1">
        <a:spcBef>
          <a:spcPct val="20000"/>
        </a:spcBef>
        <a:spcAft>
          <a:spcPct val="0"/>
        </a:spcAft>
        <a:buChar char="»"/>
        <a:defRPr sz="2800">
          <a:solidFill>
            <a:srgbClr val="000066"/>
          </a:solidFill>
          <a:latin typeface="+mn-lt"/>
        </a:defRPr>
      </a:lvl7pPr>
      <a:lvl8pPr marL="3429000" indent="-228600" algn="l" rtl="0" eaLnBrk="1" fontAlgn="base" hangingPunct="1">
        <a:spcBef>
          <a:spcPct val="20000"/>
        </a:spcBef>
        <a:spcAft>
          <a:spcPct val="0"/>
        </a:spcAft>
        <a:buChar char="»"/>
        <a:defRPr sz="2800">
          <a:solidFill>
            <a:srgbClr val="000066"/>
          </a:solidFill>
          <a:latin typeface="+mn-lt"/>
        </a:defRPr>
      </a:lvl8pPr>
      <a:lvl9pPr marL="3886200" indent="-228600" algn="l" rtl="0" eaLnBrk="1" fontAlgn="base" hangingPunct="1">
        <a:spcBef>
          <a:spcPct val="20000"/>
        </a:spcBef>
        <a:spcAft>
          <a:spcPct val="0"/>
        </a:spcAft>
        <a:buChar char="»"/>
        <a:defRPr sz="28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7542B-E999-46DC-8E28-DF3F78166B1C}" type="datetimeFigureOut">
              <a:rPr lang="en-US" smtClean="0"/>
              <a:pPr/>
              <a:t>12/6/2011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99726-D4C9-4421-A376-326F69C56A2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20877-5CD7-460B-B03F-3901D521D806}" type="datetimeFigureOut">
              <a:rPr lang="en-US" smtClean="0"/>
              <a:pPr/>
              <a:t>12/6/2011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08D13-6F99-42A5-8F35-253A9B12C16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856CFD-B3DB-4682-AFCD-E216446852EC}" type="datetimeFigureOut">
              <a:rPr lang="en-US" smtClean="0"/>
              <a:pPr/>
              <a:t>12/6/2011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D67C-1F45-4D90-A91F-C8FDA230A3B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52600" y="1806575"/>
            <a:ext cx="6705600" cy="1470025"/>
          </a:xfrm>
        </p:spPr>
        <p:txBody>
          <a:bodyPr>
            <a:normAutofit fontScale="90000"/>
          </a:bodyPr>
          <a:lstStyle/>
          <a:p>
            <a:pPr>
              <a:defRPr/>
            </a:pPr>
            <a:r>
              <a:rPr lang="en-US" sz="4000" dirty="0" smtClean="0"/>
              <a:t>Moving Ahead for Progress in the 21</a:t>
            </a:r>
            <a:r>
              <a:rPr lang="en-US" sz="4000" baseline="30000" dirty="0" smtClean="0"/>
              <a:t>st</a:t>
            </a:r>
            <a:r>
              <a:rPr lang="en-US" sz="4000" dirty="0" smtClean="0"/>
              <a:t> Century Act of 2011</a:t>
            </a:r>
            <a:br>
              <a:rPr lang="en-US" sz="4000" dirty="0" smtClean="0"/>
            </a:br>
            <a:r>
              <a:rPr lang="en-US" sz="4000" dirty="0" smtClean="0"/>
              <a:t/>
            </a:r>
            <a:br>
              <a:rPr lang="en-US" sz="4000" dirty="0" smtClean="0"/>
            </a:br>
            <a:r>
              <a:rPr lang="en-US" sz="4000" dirty="0" smtClean="0"/>
              <a:t>Potential Freight Implications</a:t>
            </a:r>
            <a:br>
              <a:rPr lang="en-US" sz="4000" dirty="0" smtClean="0"/>
            </a:br>
            <a:r>
              <a:rPr lang="en-US" sz="4000" dirty="0" smtClean="0"/>
              <a:t/>
            </a:r>
            <a:br>
              <a:rPr lang="en-US" sz="4000" dirty="0" smtClean="0"/>
            </a:br>
            <a:endParaRPr lang="en-US" sz="4000" dirty="0" smtClean="0"/>
          </a:p>
        </p:txBody>
      </p:sp>
      <p:sp>
        <p:nvSpPr>
          <p:cNvPr id="3075" name="Rectangle 3"/>
          <p:cNvSpPr>
            <a:spLocks noGrp="1" noChangeArrowheads="1"/>
          </p:cNvSpPr>
          <p:nvPr>
            <p:ph type="subTitle" idx="1"/>
          </p:nvPr>
        </p:nvSpPr>
        <p:spPr>
          <a:xfrm>
            <a:off x="1752600" y="3810000"/>
            <a:ext cx="7086600" cy="1752600"/>
          </a:xfrm>
        </p:spPr>
        <p:txBody>
          <a:bodyPr/>
          <a:lstStyle/>
          <a:p>
            <a:pPr algn="l" eaLnBrk="1" hangingPunct="1"/>
            <a:endParaRPr lang="en-US" sz="1800" dirty="0" smtClean="0">
              <a:solidFill>
                <a:schemeClr val="tx1"/>
              </a:solidFill>
            </a:endParaRPr>
          </a:p>
          <a:p>
            <a:pPr algn="l"/>
            <a:r>
              <a:rPr lang="en-US" dirty="0" smtClean="0">
                <a:solidFill>
                  <a:schemeClr val="tx1"/>
                </a:solidFill>
              </a:rPr>
              <a:t>FHWA Talking Freight December 2011</a:t>
            </a:r>
          </a:p>
          <a:p>
            <a:pPr algn="l" eaLnBrk="1" hangingPunct="1"/>
            <a:endParaRPr lang="en-US" sz="1800" dirty="0" smtClean="0">
              <a:solidFill>
                <a:schemeClr val="tx1"/>
              </a:solidFill>
            </a:endParaRPr>
          </a:p>
          <a:p>
            <a:pPr algn="l" eaLnBrk="1" hangingPunct="1"/>
            <a:r>
              <a:rPr lang="en-US" sz="2000" dirty="0" smtClean="0">
                <a:solidFill>
                  <a:schemeClr val="tx1"/>
                </a:solidFill>
              </a:rPr>
              <a:t>Tony Furst, Director</a:t>
            </a:r>
          </a:p>
          <a:p>
            <a:pPr algn="l" eaLnBrk="1" hangingPunct="1"/>
            <a:r>
              <a:rPr lang="en-US" sz="2000" dirty="0" smtClean="0">
                <a:solidFill>
                  <a:schemeClr val="tx1"/>
                </a:solidFill>
              </a:rPr>
              <a:t>FHWA Office of Freight Management and Operations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FY12-13 Program Funding Levels</a:t>
            </a:r>
            <a:endParaRPr lang="en-US" dirty="0"/>
          </a:p>
        </p:txBody>
      </p:sp>
      <p:sp>
        <p:nvSpPr>
          <p:cNvPr id="3" name="Content Placeholder 2"/>
          <p:cNvSpPr>
            <a:spLocks noGrp="1"/>
          </p:cNvSpPr>
          <p:nvPr>
            <p:ph idx="1"/>
          </p:nvPr>
        </p:nvSpPr>
        <p:spPr/>
        <p:txBody>
          <a:bodyPr/>
          <a:lstStyle/>
          <a:p>
            <a:r>
              <a:rPr lang="en-US" i="1" dirty="0" smtClean="0"/>
              <a:t>Formula</a:t>
            </a:r>
          </a:p>
          <a:p>
            <a:pPr lvl="1"/>
            <a:r>
              <a:rPr lang="en-US" i="1" dirty="0" smtClean="0"/>
              <a:t>National Freight </a:t>
            </a:r>
            <a:r>
              <a:rPr lang="en-US" i="1" dirty="0" smtClean="0"/>
              <a:t>Program $4.087B</a:t>
            </a:r>
            <a:endParaRPr lang="en-US" dirty="0" smtClean="0"/>
          </a:p>
          <a:p>
            <a:r>
              <a:rPr lang="en-US" i="1" dirty="0" smtClean="0"/>
              <a:t>Discretionary</a:t>
            </a:r>
            <a:endParaRPr lang="en-US" i="1" dirty="0" smtClean="0"/>
          </a:p>
          <a:p>
            <a:pPr lvl="1"/>
            <a:r>
              <a:rPr lang="en-US" i="1" dirty="0" smtClean="0"/>
              <a:t>Projects of National &amp; Regional </a:t>
            </a:r>
            <a:r>
              <a:rPr lang="en-US" i="1" dirty="0" smtClean="0"/>
              <a:t>Significance $1B </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Jason’s Law (Truck Parking)</a:t>
            </a:r>
            <a:endParaRPr lang="en-US" dirty="0"/>
          </a:p>
        </p:txBody>
      </p:sp>
      <p:sp>
        <p:nvSpPr>
          <p:cNvPr id="3" name="Content Placeholder 2"/>
          <p:cNvSpPr>
            <a:spLocks noGrp="1"/>
          </p:cNvSpPr>
          <p:nvPr>
            <p:ph idx="1"/>
          </p:nvPr>
        </p:nvSpPr>
        <p:spPr>
          <a:xfrm>
            <a:off x="1143000" y="1295400"/>
            <a:ext cx="7696200" cy="4216400"/>
          </a:xfrm>
        </p:spPr>
        <p:txBody>
          <a:bodyPr/>
          <a:lstStyle/>
          <a:p>
            <a:pPr lvl="0"/>
            <a:r>
              <a:rPr lang="en-US" dirty="0" smtClean="0"/>
              <a:t>Establishes Federal-aid eligibility for various projects to address a shortage of long-term commercial motor vehicle (CMV) parking on the NHS.</a:t>
            </a:r>
          </a:p>
          <a:p>
            <a:endParaRPr lang="en-US" dirty="0" smtClean="0"/>
          </a:p>
          <a:p>
            <a:r>
              <a:rPr lang="en-US" dirty="0" smtClean="0"/>
              <a:t>Requires USDOT </a:t>
            </a:r>
            <a:r>
              <a:rPr lang="en-US" dirty="0" smtClean="0"/>
              <a:t>to conduct and periodically update a survey and assessment of CMV parking needs and related State capabilities.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Permits During National </a:t>
            </a:r>
            <a:r>
              <a:rPr lang="en-US" dirty="0" smtClean="0"/>
              <a:t>Emergencies (Sec 1508)</a:t>
            </a:r>
            <a:r>
              <a:rPr lang="en-US" dirty="0" smtClean="0"/>
              <a:t/>
            </a:r>
            <a:br>
              <a:rPr lang="en-US" dirty="0" smtClean="0"/>
            </a:br>
            <a:endParaRPr lang="en-US" dirty="0"/>
          </a:p>
        </p:txBody>
      </p:sp>
      <p:sp>
        <p:nvSpPr>
          <p:cNvPr id="3" name="Content Placeholder 2"/>
          <p:cNvSpPr>
            <a:spLocks noGrp="1"/>
          </p:cNvSpPr>
          <p:nvPr>
            <p:ph idx="1"/>
          </p:nvPr>
        </p:nvSpPr>
        <p:spPr>
          <a:xfrm>
            <a:off x="1143000" y="1371600"/>
            <a:ext cx="7696200" cy="4445000"/>
          </a:xfrm>
        </p:spPr>
        <p:txBody>
          <a:bodyPr/>
          <a:lstStyle/>
          <a:p>
            <a:pPr>
              <a:buNone/>
            </a:pPr>
            <a:r>
              <a:rPr lang="en-US" sz="2400" dirty="0" smtClean="0"/>
              <a:t>State may issue </a:t>
            </a:r>
            <a:r>
              <a:rPr lang="en-US" sz="2400" dirty="0" smtClean="0"/>
              <a:t>special </a:t>
            </a:r>
            <a:r>
              <a:rPr lang="en-US" sz="2400" dirty="0" smtClean="0"/>
              <a:t>permits </a:t>
            </a:r>
            <a:r>
              <a:rPr lang="en-US" sz="2400" dirty="0" smtClean="0"/>
              <a:t>(up to 120 days) during </a:t>
            </a:r>
            <a:r>
              <a:rPr lang="en-US" sz="2400" dirty="0" smtClean="0"/>
              <a:t>an emergency to overweight vehicles and loads that can easily be dismantled or divided if</a:t>
            </a:r>
            <a:r>
              <a:rPr lang="en-US" sz="2400" dirty="0" smtClean="0"/>
              <a:t>—</a:t>
            </a:r>
          </a:p>
          <a:p>
            <a:pPr>
              <a:buNone/>
            </a:pPr>
            <a:endParaRPr lang="en-US" sz="2400" dirty="0" smtClean="0"/>
          </a:p>
          <a:p>
            <a:pPr lvl="1">
              <a:buNone/>
            </a:pPr>
            <a:r>
              <a:rPr lang="en-US" sz="2400" dirty="0" smtClean="0"/>
              <a:t>(</a:t>
            </a:r>
            <a:r>
              <a:rPr lang="en-US" sz="2400" dirty="0" smtClean="0"/>
              <a:t>A) the President has declared </a:t>
            </a:r>
            <a:r>
              <a:rPr lang="en-US" sz="2400" dirty="0" smtClean="0"/>
              <a:t>a </a:t>
            </a:r>
            <a:r>
              <a:rPr lang="en-US" sz="2400" dirty="0" smtClean="0"/>
              <a:t>major </a:t>
            </a:r>
            <a:r>
              <a:rPr lang="en-US" sz="2400" dirty="0" smtClean="0"/>
              <a:t>disaster</a:t>
            </a:r>
            <a:endParaRPr lang="en-US" sz="2400" dirty="0" smtClean="0"/>
          </a:p>
          <a:p>
            <a:pPr lvl="1">
              <a:buNone/>
            </a:pPr>
            <a:r>
              <a:rPr lang="en-US" sz="2400" dirty="0" smtClean="0"/>
              <a:t>(</a:t>
            </a:r>
            <a:r>
              <a:rPr lang="en-US" sz="2400" dirty="0" smtClean="0"/>
              <a:t>B) the permits are issued in accordance with State </a:t>
            </a:r>
            <a:r>
              <a:rPr lang="en-US" sz="2400" dirty="0" smtClean="0"/>
              <a:t>law</a:t>
            </a:r>
            <a:endParaRPr lang="en-US" sz="2400" dirty="0" smtClean="0"/>
          </a:p>
          <a:p>
            <a:pPr lvl="1">
              <a:buNone/>
            </a:pPr>
            <a:r>
              <a:rPr lang="en-US" sz="2400" dirty="0" smtClean="0"/>
              <a:t>(C) </a:t>
            </a:r>
            <a:r>
              <a:rPr lang="en-US" sz="2400" dirty="0" smtClean="0"/>
              <a:t>vehicles and </a:t>
            </a:r>
            <a:r>
              <a:rPr lang="en-US" sz="2400" dirty="0" smtClean="0"/>
              <a:t>loads are exclusively delivering </a:t>
            </a:r>
            <a:r>
              <a:rPr lang="en-US" sz="2400" dirty="0" smtClean="0"/>
              <a:t>relief supplies.</a:t>
            </a:r>
          </a:p>
          <a:p>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a:t>
            </a:r>
            <a:r>
              <a:rPr lang="en-US" dirty="0" smtClean="0"/>
              <a:t>Research </a:t>
            </a:r>
            <a:r>
              <a:rPr lang="en-US" dirty="0" smtClean="0"/>
              <a:t>and </a:t>
            </a:r>
            <a:r>
              <a:rPr lang="en-US" dirty="0" smtClean="0"/>
              <a:t>Professional </a:t>
            </a:r>
            <a:r>
              <a:rPr lang="en-US" dirty="0" smtClean="0"/>
              <a:t>Capacity Building</a:t>
            </a:r>
            <a:endParaRPr lang="en-US" dirty="0"/>
          </a:p>
        </p:txBody>
      </p:sp>
      <p:sp>
        <p:nvSpPr>
          <p:cNvPr id="3" name="Content Placeholder 2"/>
          <p:cNvSpPr>
            <a:spLocks noGrp="1"/>
          </p:cNvSpPr>
          <p:nvPr>
            <p:ph idx="1"/>
          </p:nvPr>
        </p:nvSpPr>
        <p:spPr>
          <a:xfrm>
            <a:off x="1143000" y="1524000"/>
            <a:ext cx="7696200" cy="3987800"/>
          </a:xfrm>
        </p:spPr>
        <p:txBody>
          <a:bodyPr/>
          <a:lstStyle/>
          <a:p>
            <a:pPr>
              <a:buNone/>
            </a:pPr>
            <a:r>
              <a:rPr lang="en-US" dirty="0" smtClean="0"/>
              <a:t>National Cooperative Freight Transportation Research Program (NCFRP) </a:t>
            </a:r>
          </a:p>
          <a:p>
            <a:pPr lvl="1"/>
            <a:r>
              <a:rPr lang="en-US" dirty="0" smtClean="0"/>
              <a:t>Program continued</a:t>
            </a:r>
          </a:p>
          <a:p>
            <a:pPr lvl="1"/>
            <a:r>
              <a:rPr lang="en-US" dirty="0" smtClean="0"/>
              <a:t>Gives Secretary discretion to use a portion of Highway Research and Development funding for </a:t>
            </a:r>
            <a:r>
              <a:rPr lang="en-US" dirty="0" smtClean="0"/>
              <a:t>NCFRP</a:t>
            </a:r>
          </a:p>
          <a:p>
            <a:pPr lvl="1"/>
            <a:endParaRPr lang="en-US" dirty="0" smtClean="0"/>
          </a:p>
          <a:p>
            <a:pPr>
              <a:buNone/>
            </a:pPr>
            <a:r>
              <a:rPr lang="en-US" dirty="0" smtClean="0"/>
              <a:t>Freight </a:t>
            </a:r>
            <a:r>
              <a:rPr lang="en-US" dirty="0" smtClean="0"/>
              <a:t>Professional Capacity </a:t>
            </a:r>
            <a:r>
              <a:rPr lang="en-US" dirty="0" smtClean="0"/>
              <a:t>Building</a:t>
            </a:r>
          </a:p>
          <a:p>
            <a:pPr lvl="1"/>
            <a:r>
              <a:rPr lang="en-US" dirty="0" smtClean="0"/>
              <a:t>Remains as it is currently</a:t>
            </a:r>
            <a:endParaRPr lang="en-US" dirty="0" smtClean="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143000"/>
          </a:xfrm>
        </p:spPr>
        <p:txBody>
          <a:bodyPr/>
          <a:lstStyle/>
          <a:p>
            <a:r>
              <a:rPr lang="en-US" dirty="0" smtClean="0"/>
              <a:t>Freight Data</a:t>
            </a:r>
            <a:endParaRPr lang="en-US" dirty="0"/>
          </a:p>
        </p:txBody>
      </p:sp>
      <p:sp>
        <p:nvSpPr>
          <p:cNvPr id="3" name="Content Placeholder 2"/>
          <p:cNvSpPr>
            <a:spLocks noGrp="1"/>
          </p:cNvSpPr>
          <p:nvPr>
            <p:ph idx="1"/>
          </p:nvPr>
        </p:nvSpPr>
        <p:spPr>
          <a:xfrm>
            <a:off x="1143000" y="914400"/>
            <a:ext cx="7696200" cy="4140200"/>
          </a:xfrm>
        </p:spPr>
        <p:txBody>
          <a:bodyPr/>
          <a:lstStyle/>
          <a:p>
            <a:pPr>
              <a:buNone/>
            </a:pPr>
            <a:r>
              <a:rPr lang="en-US" sz="2000" dirty="0" smtClean="0"/>
              <a:t>Requires </a:t>
            </a:r>
            <a:r>
              <a:rPr lang="en-US" sz="2000" dirty="0" smtClean="0"/>
              <a:t>USDOT to:</a:t>
            </a:r>
            <a:endParaRPr lang="en-US" sz="2000" dirty="0" smtClean="0"/>
          </a:p>
          <a:p>
            <a:r>
              <a:rPr lang="en-US" sz="2000" dirty="0" smtClean="0"/>
              <a:t>Develop </a:t>
            </a:r>
            <a:r>
              <a:rPr lang="en-US" sz="2000" dirty="0" smtClean="0"/>
              <a:t>new tools and improvement of existing tools to support an outcome-oriented, performance-based approach to evaluate proposed freight-related and other transportation projects, including—</a:t>
            </a:r>
          </a:p>
          <a:p>
            <a:pPr lvl="1"/>
            <a:r>
              <a:rPr lang="en-US" sz="2000" dirty="0" smtClean="0"/>
              <a:t>methodologies </a:t>
            </a:r>
            <a:r>
              <a:rPr lang="en-US" sz="2000" dirty="0" smtClean="0"/>
              <a:t>for systematic analysis of benefits and costs;</a:t>
            </a:r>
          </a:p>
          <a:p>
            <a:pPr lvl="1"/>
            <a:r>
              <a:rPr lang="en-US" sz="2000" dirty="0" smtClean="0"/>
              <a:t>tools </a:t>
            </a:r>
            <a:r>
              <a:rPr lang="en-US" sz="2000" dirty="0" smtClean="0"/>
              <a:t>for ensuring that the evaluation of freight-related </a:t>
            </a:r>
            <a:r>
              <a:rPr lang="en-US" sz="2000" dirty="0" smtClean="0"/>
              <a:t>projects </a:t>
            </a:r>
            <a:r>
              <a:rPr lang="en-US" sz="2000" dirty="0" smtClean="0"/>
              <a:t>could consider safety, economic competitiveness, environmental sustainability, and system condition in the project selection process</a:t>
            </a:r>
            <a:r>
              <a:rPr lang="en-US" sz="2000" dirty="0" smtClean="0"/>
              <a:t>;</a:t>
            </a:r>
            <a:endParaRPr lang="en-US" sz="2000" dirty="0" smtClean="0"/>
          </a:p>
          <a:p>
            <a:pPr lvl="1"/>
            <a:r>
              <a:rPr lang="en-US" sz="2000" dirty="0" smtClean="0"/>
              <a:t>other </a:t>
            </a:r>
            <a:r>
              <a:rPr lang="en-US" sz="2000" dirty="0" smtClean="0"/>
              <a:t>elements to assist in effective transportation </a:t>
            </a:r>
            <a:r>
              <a:rPr lang="en-US" sz="2000" dirty="0" smtClean="0"/>
              <a:t>planning;</a:t>
            </a:r>
          </a:p>
          <a:p>
            <a:r>
              <a:rPr lang="en-US" sz="2000" dirty="0" smtClean="0"/>
              <a:t>Identify </a:t>
            </a:r>
            <a:r>
              <a:rPr lang="en-US" sz="2000" dirty="0" smtClean="0"/>
              <a:t>transportation-related model data elements to support a broad range of evaluation methods and </a:t>
            </a:r>
            <a:r>
              <a:rPr lang="en-US" sz="2000" dirty="0" smtClean="0"/>
              <a:t>techniques</a:t>
            </a:r>
          </a:p>
          <a:p>
            <a:r>
              <a:rPr lang="en-US" sz="2000" dirty="0" smtClean="0"/>
              <a:t>Consider improvements to existing </a:t>
            </a:r>
            <a:r>
              <a:rPr lang="en-US" sz="2000" dirty="0" smtClean="0"/>
              <a:t>freight flow data collection </a:t>
            </a:r>
            <a:r>
              <a:rPr lang="en-US" sz="2000" dirty="0" smtClean="0"/>
              <a:t>efforts</a:t>
            </a:r>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48600" cy="1143000"/>
          </a:xfrm>
        </p:spPr>
        <p:txBody>
          <a:bodyPr/>
          <a:lstStyle/>
          <a:p>
            <a:pPr algn="ctr"/>
            <a:r>
              <a:rPr lang="en-US" dirty="0" smtClean="0"/>
              <a:t>Freight </a:t>
            </a:r>
            <a:r>
              <a:rPr lang="en-US" dirty="0" smtClean="0"/>
              <a:t>Program </a:t>
            </a:r>
            <a:r>
              <a:rPr lang="en-US" dirty="0" smtClean="0"/>
              <a:t>Development Process</a:t>
            </a:r>
            <a:endParaRPr lang="en-US" dirty="0"/>
          </a:p>
        </p:txBody>
      </p:sp>
      <p:graphicFrame>
        <p:nvGraphicFramePr>
          <p:cNvPr id="4" name="Content Placeholder 3"/>
          <p:cNvGraphicFramePr>
            <a:graphicFrameLocks noGrp="1"/>
          </p:cNvGraphicFramePr>
          <p:nvPr>
            <p:ph idx="1"/>
          </p:nvPr>
        </p:nvGraphicFramePr>
        <p:xfrm>
          <a:off x="838200" y="1143000"/>
          <a:ext cx="7924801" cy="4669790"/>
        </p:xfrm>
        <a:graphic>
          <a:graphicData uri="http://schemas.openxmlformats.org/drawingml/2006/table">
            <a:tbl>
              <a:tblPr/>
              <a:tblGrid>
                <a:gridCol w="1899502"/>
                <a:gridCol w="3431357"/>
                <a:gridCol w="2593942"/>
              </a:tblGrid>
              <a:tr h="309880">
                <a:tc>
                  <a:txBody>
                    <a:bodyPr/>
                    <a:lstStyle/>
                    <a:p>
                      <a:pPr algn="l" fontAlgn="t"/>
                      <a:r>
                        <a:rPr lang="en-US" sz="2000" b="1" i="0" u="none" strike="noStrike" dirty="0">
                          <a:solidFill>
                            <a:srgbClr val="000000"/>
                          </a:solidFill>
                          <a:latin typeface="Calibri"/>
                        </a:rPr>
                        <a:t>Element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1" i="0" u="none" strike="noStrike" dirty="0">
                          <a:solidFill>
                            <a:srgbClr val="000000"/>
                          </a:solidFill>
                          <a:latin typeface="Calibri"/>
                        </a:rPr>
                        <a:t>Process to Implement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1" i="0" u="none" strike="noStrike" dirty="0">
                          <a:solidFill>
                            <a:srgbClr val="000000"/>
                          </a:solidFill>
                          <a:latin typeface="Calibri"/>
                        </a:rPr>
                        <a:t>Date Action Required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880">
                <a:tc>
                  <a:txBody>
                    <a:bodyPr/>
                    <a:lstStyle/>
                    <a:p>
                      <a:pPr algn="l" fontAlgn="t"/>
                      <a:r>
                        <a:rPr lang="en-US" sz="2000" b="0" i="0" u="none" strike="noStrike" dirty="0">
                          <a:solidFill>
                            <a:srgbClr val="000000"/>
                          </a:solidFill>
                          <a:latin typeface="Calibri"/>
                        </a:rPr>
                        <a:t>PFN Designation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Rulemaking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1 year after law signed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9640">
                <a:tc>
                  <a:txBody>
                    <a:bodyPr/>
                    <a:lstStyle/>
                    <a:p>
                      <a:pPr algn="l" fontAlgn="t"/>
                      <a:r>
                        <a:rPr lang="en-US" sz="2000" b="0" i="0" u="none" strike="noStrike" dirty="0">
                          <a:solidFill>
                            <a:srgbClr val="000000"/>
                          </a:solidFill>
                          <a:latin typeface="Calibri"/>
                        </a:rPr>
                        <a:t>Freight Performance Measures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DOC Supply Chain FACA, Public Listening Sessions, Rulemaking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2 years after law signed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9760">
                <a:tc>
                  <a:txBody>
                    <a:bodyPr/>
                    <a:lstStyle/>
                    <a:p>
                      <a:pPr algn="l" fontAlgn="t"/>
                      <a:r>
                        <a:rPr lang="en-US" sz="2000" b="0" i="0" u="none" strike="noStrike" dirty="0">
                          <a:solidFill>
                            <a:srgbClr val="000000"/>
                          </a:solidFill>
                          <a:latin typeface="Calibri"/>
                        </a:rPr>
                        <a:t>National Freight Strategic Plan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DOC Supply Chain FACA, Public Listening Sessions, Rulemaking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3 years after law </a:t>
                      </a:r>
                      <a:r>
                        <a:rPr lang="en-US" sz="2000" b="0" i="0" u="none" strike="noStrike" dirty="0" smtClean="0">
                          <a:solidFill>
                            <a:srgbClr val="000000"/>
                          </a:solidFill>
                          <a:latin typeface="Calibri"/>
                        </a:rPr>
                        <a:t>signed</a:t>
                      </a:r>
                      <a:endParaRPr lang="en-US" sz="2000" b="0" i="0" u="none" strike="noStrike" dirty="0">
                        <a:solidFill>
                          <a:srgbClr val="000000"/>
                        </a:solidFill>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1640">
                <a:tc>
                  <a:txBody>
                    <a:bodyPr/>
                    <a:lstStyle/>
                    <a:p>
                      <a:pPr algn="l" fontAlgn="t"/>
                      <a:r>
                        <a:rPr lang="en-US" sz="2000" b="0" i="0" u="none" strike="noStrike" dirty="0">
                          <a:solidFill>
                            <a:srgbClr val="000000"/>
                          </a:solidFill>
                          <a:latin typeface="Calibri"/>
                        </a:rPr>
                        <a:t>Freight C&amp;P Report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USDOT Internal Development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2 years after law signed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880">
                <a:tc>
                  <a:txBody>
                    <a:bodyPr/>
                    <a:lstStyle/>
                    <a:p>
                      <a:pPr algn="l" fontAlgn="t"/>
                      <a:r>
                        <a:rPr lang="en-US" sz="2000" b="0" i="0" u="none" strike="noStrike" dirty="0">
                          <a:solidFill>
                            <a:srgbClr val="000000"/>
                          </a:solidFill>
                          <a:latin typeface="Calibri"/>
                        </a:rPr>
                        <a:t>PNRS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Rulemaking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TBD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880">
                <a:tc>
                  <a:txBody>
                    <a:bodyPr/>
                    <a:lstStyle/>
                    <a:p>
                      <a:pPr algn="l" fontAlgn="t"/>
                      <a:r>
                        <a:rPr lang="en-US" sz="2000" b="0" i="0" u="none" strike="noStrike" dirty="0">
                          <a:solidFill>
                            <a:srgbClr val="000000"/>
                          </a:solidFill>
                          <a:latin typeface="Calibri"/>
                        </a:rPr>
                        <a:t>Special Permits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Rulemaking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TBD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880">
                <a:tc>
                  <a:txBody>
                    <a:bodyPr/>
                    <a:lstStyle/>
                    <a:p>
                      <a:pPr algn="l" fontAlgn="t"/>
                      <a:r>
                        <a:rPr lang="en-US" sz="2000" b="0" i="0" u="none" strike="noStrike" dirty="0">
                          <a:solidFill>
                            <a:srgbClr val="000000"/>
                          </a:solidFill>
                          <a:latin typeface="Calibri"/>
                        </a:rPr>
                        <a:t>Enhanced NHS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Rulemaking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TBD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9640">
                <a:tc>
                  <a:txBody>
                    <a:bodyPr/>
                    <a:lstStyle/>
                    <a:p>
                      <a:pPr algn="l" fontAlgn="t"/>
                      <a:r>
                        <a:rPr lang="en-US" sz="2000" b="0" i="0" u="none" strike="noStrike" dirty="0">
                          <a:solidFill>
                            <a:srgbClr val="000000"/>
                          </a:solidFill>
                          <a:latin typeface="Calibri"/>
                        </a:rPr>
                        <a:t>Jason’s Law</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Rulemaking for eligibility, incorporation into C&amp;P report for survey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2000" b="0" i="0" u="none" strike="noStrike" dirty="0">
                          <a:solidFill>
                            <a:srgbClr val="000000"/>
                          </a:solidFill>
                          <a:latin typeface="Calibri"/>
                        </a:rPr>
                        <a:t>TBD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Freight </a:t>
            </a:r>
            <a:r>
              <a:rPr lang="en-US" dirty="0" smtClean="0"/>
              <a:t>Program </a:t>
            </a:r>
            <a:r>
              <a:rPr lang="en-US" dirty="0" smtClean="0"/>
              <a:t>Implementation Processes</a:t>
            </a:r>
            <a:endParaRPr lang="en-US" dirty="0"/>
          </a:p>
        </p:txBody>
      </p:sp>
      <p:sp>
        <p:nvSpPr>
          <p:cNvPr id="3" name="Content Placeholder 2"/>
          <p:cNvSpPr>
            <a:spLocks noGrp="1"/>
          </p:cNvSpPr>
          <p:nvPr>
            <p:ph idx="1"/>
          </p:nvPr>
        </p:nvSpPr>
        <p:spPr>
          <a:xfrm>
            <a:off x="1143000" y="1524000"/>
            <a:ext cx="7696200" cy="3759200"/>
          </a:xfrm>
        </p:spPr>
        <p:txBody>
          <a:bodyPr/>
          <a:lstStyle/>
          <a:p>
            <a:r>
              <a:rPr lang="en-US" dirty="0" smtClean="0"/>
              <a:t>NFN Designation – FAF can be used as the starting point</a:t>
            </a:r>
          </a:p>
          <a:p>
            <a:r>
              <a:rPr lang="en-US" dirty="0" smtClean="0"/>
              <a:t>PNRS Project Evaluation – well established USDOT process from TIGER Grants can be used as a base</a:t>
            </a:r>
          </a:p>
          <a:p>
            <a:r>
              <a:rPr lang="en-US" dirty="0" smtClean="0"/>
              <a:t>Strategic Plan, C&amp;P Report, Performance Measures Development -  FAF, FPM and current HOFM work will provide important inputs</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a:buNone/>
            </a:pPr>
            <a:endParaRPr lang="en-US" sz="4000" dirty="0" smtClean="0"/>
          </a:p>
          <a:p>
            <a:pPr algn="ctr">
              <a:buNone/>
            </a:pPr>
            <a:r>
              <a:rPr lang="en-US" sz="4000" dirty="0" smtClean="0"/>
              <a:t>Link to Bill:</a:t>
            </a:r>
          </a:p>
          <a:p>
            <a:pPr algn="ctr">
              <a:buNone/>
            </a:pPr>
            <a:r>
              <a:rPr lang="en-US" sz="2000" dirty="0" smtClean="0"/>
              <a:t>http://epw.senate.gov/public/index.cfm?FuseAction=Files.View&amp;FileStore_id=20f89548-8b2e-4498-89f7-c9f4ff22484f</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848600" cy="1143000"/>
          </a:xfrm>
        </p:spPr>
        <p:txBody>
          <a:bodyPr/>
          <a:lstStyle/>
          <a:p>
            <a:r>
              <a:rPr lang="en-US" dirty="0" smtClean="0"/>
              <a:t/>
            </a:r>
            <a:br>
              <a:rPr lang="en-US" dirty="0" smtClean="0"/>
            </a:br>
            <a:r>
              <a:rPr lang="en-US" dirty="0" smtClean="0"/>
              <a:t>National </a:t>
            </a:r>
            <a:r>
              <a:rPr lang="en-US" dirty="0" smtClean="0"/>
              <a:t>Freight Program Elements (Sec 1115)</a:t>
            </a:r>
            <a:endParaRPr lang="en-US" dirty="0"/>
          </a:p>
        </p:txBody>
      </p:sp>
      <p:sp>
        <p:nvSpPr>
          <p:cNvPr id="3" name="Content Placeholder 2"/>
          <p:cNvSpPr>
            <a:spLocks noGrp="1"/>
          </p:cNvSpPr>
          <p:nvPr>
            <p:ph idx="1"/>
          </p:nvPr>
        </p:nvSpPr>
        <p:spPr/>
        <p:txBody>
          <a:bodyPr/>
          <a:lstStyle/>
          <a:p>
            <a:r>
              <a:rPr lang="en-US" dirty="0" smtClean="0"/>
              <a:t>National Freight Network</a:t>
            </a:r>
          </a:p>
          <a:p>
            <a:r>
              <a:rPr lang="en-US" dirty="0" smtClean="0"/>
              <a:t>National Freight Strategic Plan</a:t>
            </a:r>
          </a:p>
          <a:p>
            <a:r>
              <a:rPr lang="en-US" dirty="0" smtClean="0"/>
              <a:t>Freight Performance </a:t>
            </a:r>
            <a:r>
              <a:rPr lang="en-US" dirty="0" smtClean="0"/>
              <a:t>Management</a:t>
            </a:r>
            <a:endParaRPr lang="en-US" dirty="0" smtClean="0"/>
          </a:p>
          <a:p>
            <a:r>
              <a:rPr lang="en-US" dirty="0" smtClean="0"/>
              <a:t>Freight Conditions and Performance Report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Freight Network</a:t>
            </a:r>
          </a:p>
        </p:txBody>
      </p:sp>
      <p:sp>
        <p:nvSpPr>
          <p:cNvPr id="3" name="Content Placeholder 2"/>
          <p:cNvSpPr>
            <a:spLocks noGrp="1"/>
          </p:cNvSpPr>
          <p:nvPr>
            <p:ph idx="1"/>
          </p:nvPr>
        </p:nvSpPr>
        <p:spPr>
          <a:xfrm>
            <a:off x="1143000" y="914400"/>
            <a:ext cx="7696200" cy="4597400"/>
          </a:xfrm>
        </p:spPr>
        <p:txBody>
          <a:bodyPr/>
          <a:lstStyle/>
          <a:p>
            <a:endParaRPr lang="en-US" sz="2000" dirty="0" smtClean="0"/>
          </a:p>
          <a:p>
            <a:pPr>
              <a:buNone/>
            </a:pPr>
            <a:r>
              <a:rPr lang="en-US" sz="2400" dirty="0" smtClean="0"/>
              <a:t>Components:</a:t>
            </a:r>
          </a:p>
          <a:p>
            <a:pPr lvl="1"/>
            <a:r>
              <a:rPr lang="en-US" sz="2000" dirty="0" smtClean="0"/>
              <a:t>Primary Freight Network (PFN)</a:t>
            </a:r>
          </a:p>
          <a:p>
            <a:pPr lvl="1"/>
            <a:r>
              <a:rPr lang="en-US" sz="2000" dirty="0" smtClean="0"/>
              <a:t>Portions of the Interstate System not designated as part of the PFN</a:t>
            </a:r>
          </a:p>
          <a:p>
            <a:pPr lvl="1"/>
            <a:r>
              <a:rPr lang="en-US" sz="2000" dirty="0" smtClean="0"/>
              <a:t>Critical Rural Freight Corridors (RFC)</a:t>
            </a:r>
          </a:p>
          <a:p>
            <a:pPr lvl="0">
              <a:buNone/>
            </a:pPr>
            <a:r>
              <a:rPr lang="en-US" sz="2000" dirty="0" smtClean="0"/>
              <a:t> </a:t>
            </a:r>
            <a:r>
              <a:rPr lang="en-US" sz="2400" dirty="0" smtClean="0"/>
              <a:t>Designation</a:t>
            </a:r>
            <a:endParaRPr lang="en-US" sz="2000" dirty="0" smtClean="0"/>
          </a:p>
          <a:p>
            <a:pPr lvl="1"/>
            <a:r>
              <a:rPr lang="en-US" sz="2000" dirty="0" smtClean="0"/>
              <a:t>PFN designated by the Secretary and composed of up to 27,000 miles of existing roadways critical to freight movement, plus up to 3,000 miles of roadways (existing or planned) critical to </a:t>
            </a:r>
            <a:r>
              <a:rPr lang="en-US" sz="2000" i="1" dirty="0" smtClean="0"/>
              <a:t>future</a:t>
            </a:r>
            <a:r>
              <a:rPr lang="en-US" sz="2000" dirty="0" smtClean="0"/>
              <a:t> goods movement;</a:t>
            </a:r>
          </a:p>
          <a:p>
            <a:pPr lvl="1"/>
            <a:r>
              <a:rPr lang="en-US" sz="2000" dirty="0" smtClean="0"/>
              <a:t>RFC designated by States (subject to some constraints).</a:t>
            </a:r>
          </a:p>
          <a:p>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48600" cy="1143000"/>
          </a:xfrm>
        </p:spPr>
        <p:txBody>
          <a:bodyPr/>
          <a:lstStyle/>
          <a:p>
            <a:r>
              <a:rPr lang="en-US" dirty="0" smtClean="0"/>
              <a:t>Funding Projects on the NFN</a:t>
            </a:r>
            <a:endParaRPr lang="en-US" dirty="0"/>
          </a:p>
        </p:txBody>
      </p:sp>
      <p:sp>
        <p:nvSpPr>
          <p:cNvPr id="3" name="Content Placeholder 2"/>
          <p:cNvSpPr>
            <a:spLocks noGrp="1"/>
          </p:cNvSpPr>
          <p:nvPr>
            <p:ph idx="1"/>
          </p:nvPr>
        </p:nvSpPr>
        <p:spPr>
          <a:xfrm>
            <a:off x="609600" y="838200"/>
            <a:ext cx="8229600" cy="4673600"/>
          </a:xfrm>
        </p:spPr>
        <p:txBody>
          <a:bodyPr/>
          <a:lstStyle/>
          <a:p>
            <a:pPr>
              <a:buNone/>
            </a:pPr>
            <a:r>
              <a:rPr lang="en-US" sz="2000" dirty="0" smtClean="0"/>
              <a:t> Eligible Projects </a:t>
            </a:r>
          </a:p>
          <a:p>
            <a:pPr lvl="1"/>
            <a:r>
              <a:rPr lang="en-US" sz="2000" dirty="0" smtClean="0"/>
              <a:t>Must demonstrate the improvement made by the project to the efficient movement of freight on the national freight network</a:t>
            </a:r>
          </a:p>
          <a:p>
            <a:pPr lvl="1"/>
            <a:r>
              <a:rPr lang="en-US" sz="2000" dirty="0" smtClean="0"/>
              <a:t>Up to 10% can be spent on Freight rail and maritime </a:t>
            </a:r>
            <a:r>
              <a:rPr lang="en-US" sz="2000" dirty="0" smtClean="0"/>
              <a:t>projects</a:t>
            </a:r>
          </a:p>
          <a:p>
            <a:pPr lvl="1"/>
            <a:endParaRPr lang="en-US" sz="2000" dirty="0" smtClean="0"/>
          </a:p>
          <a:p>
            <a:pPr>
              <a:buNone/>
            </a:pPr>
            <a:r>
              <a:rPr lang="en-US" sz="2000" dirty="0" smtClean="0"/>
              <a:t>Eligible Location </a:t>
            </a:r>
            <a:r>
              <a:rPr lang="en-US" sz="2000" dirty="0" smtClean="0"/>
              <a:t>of Projects</a:t>
            </a:r>
          </a:p>
          <a:p>
            <a:pPr lvl="1"/>
            <a:r>
              <a:rPr lang="en-US" sz="2000" dirty="0" smtClean="0"/>
              <a:t>On the PNF</a:t>
            </a:r>
          </a:p>
          <a:p>
            <a:pPr lvl="1"/>
            <a:r>
              <a:rPr lang="en-US" sz="2000" dirty="0" smtClean="0"/>
              <a:t>On a portion of the Interstate System not designated as PFN</a:t>
            </a:r>
          </a:p>
          <a:p>
            <a:pPr lvl="1"/>
            <a:r>
              <a:rPr lang="en-US" sz="2000" dirty="0" smtClean="0"/>
              <a:t>On roads off of the Interstate System or PFN, if that use of funds will provide a more significant improvement or critical freight access to the PFN or </a:t>
            </a:r>
            <a:r>
              <a:rPr lang="en-US" sz="2000" dirty="0" smtClean="0"/>
              <a:t>Interstate </a:t>
            </a:r>
            <a:r>
              <a:rPr lang="en-US" sz="2000" dirty="0" smtClean="0"/>
              <a:t>System </a:t>
            </a:r>
          </a:p>
          <a:p>
            <a:pPr lvl="1"/>
            <a:r>
              <a:rPr lang="en-US" sz="2000" dirty="0" smtClean="0"/>
              <a:t>On a </a:t>
            </a:r>
            <a:r>
              <a:rPr lang="en-US" sz="2000" dirty="0" smtClean="0"/>
              <a:t>NHS freight </a:t>
            </a:r>
            <a:r>
              <a:rPr lang="en-US" sz="2000" dirty="0" smtClean="0"/>
              <a:t>intermodal connector;</a:t>
            </a:r>
          </a:p>
          <a:p>
            <a:pPr lvl="1"/>
            <a:r>
              <a:rPr lang="en-US" sz="2000" dirty="0" smtClean="0"/>
              <a:t>On critical rural freight </a:t>
            </a:r>
            <a:r>
              <a:rPr lang="en-US" sz="2000" dirty="0" smtClean="0"/>
              <a:t>corridors </a:t>
            </a:r>
            <a:endParaRPr lang="en-US" sz="2000" dirty="0" smtClean="0"/>
          </a:p>
          <a:p>
            <a:pPr lvl="1"/>
            <a:r>
              <a:rPr lang="en-US" sz="2000" dirty="0" smtClean="0"/>
              <a:t>Within the boundaries of public and private intermodal </a:t>
            </a:r>
            <a:r>
              <a:rPr lang="en-US" sz="2000" dirty="0" smtClean="0"/>
              <a:t>facilities</a:t>
            </a:r>
          </a:p>
          <a:p>
            <a:pPr lvl="1"/>
            <a:endParaRPr lang="en-US"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National Highway System (NHS)</a:t>
            </a:r>
            <a:endParaRPr lang="en-US" dirty="0"/>
          </a:p>
        </p:txBody>
      </p:sp>
      <p:sp>
        <p:nvSpPr>
          <p:cNvPr id="3" name="Content Placeholder 2"/>
          <p:cNvSpPr>
            <a:spLocks noGrp="1"/>
          </p:cNvSpPr>
          <p:nvPr>
            <p:ph idx="1"/>
          </p:nvPr>
        </p:nvSpPr>
        <p:spPr>
          <a:xfrm>
            <a:off x="1143000" y="1574800"/>
            <a:ext cx="7696200" cy="3759200"/>
          </a:xfrm>
        </p:spPr>
        <p:txBody>
          <a:bodyPr/>
          <a:lstStyle/>
          <a:p>
            <a:pPr>
              <a:buNone/>
            </a:pPr>
            <a:r>
              <a:rPr lang="en-US" dirty="0" smtClean="0"/>
              <a:t>Components:</a:t>
            </a:r>
          </a:p>
          <a:p>
            <a:r>
              <a:rPr lang="en-US" sz="2400" dirty="0" smtClean="0"/>
              <a:t>Current National Highway System</a:t>
            </a:r>
          </a:p>
          <a:p>
            <a:r>
              <a:rPr lang="en-US" sz="2400" dirty="0" smtClean="0"/>
              <a:t>Additional </a:t>
            </a:r>
            <a:r>
              <a:rPr lang="en-US" sz="2400" dirty="0" smtClean="0"/>
              <a:t>urban and rural principal arterial routes, and border crossings on those routes</a:t>
            </a:r>
          </a:p>
          <a:p>
            <a:r>
              <a:rPr lang="en-US" sz="2400" dirty="0" smtClean="0"/>
              <a:t>Additional </a:t>
            </a:r>
            <a:r>
              <a:rPr lang="en-US" sz="2400" dirty="0" smtClean="0"/>
              <a:t>Intermodal Connectors</a:t>
            </a:r>
          </a:p>
          <a:p>
            <a:r>
              <a:rPr lang="en-US" sz="2400" dirty="0" smtClean="0"/>
              <a:t>Defense Strategic Highway Network and Connectors</a:t>
            </a:r>
          </a:p>
          <a:p>
            <a:pPr>
              <a:buNone/>
            </a:pPr>
            <a:endParaRPr lang="en-US" dirty="0" smtClean="0"/>
          </a:p>
          <a:p>
            <a:pPr>
              <a:buNone/>
            </a:pPr>
            <a:r>
              <a:rPr lang="en-US" dirty="0" smtClean="0"/>
              <a:t>Outstanding Question:</a:t>
            </a:r>
          </a:p>
          <a:p>
            <a:r>
              <a:rPr lang="en-US" sz="2400" dirty="0" smtClean="0"/>
              <a:t>H</a:t>
            </a:r>
            <a:r>
              <a:rPr lang="en-US" sz="2400" dirty="0" smtClean="0"/>
              <a:t>ow NHS </a:t>
            </a:r>
            <a:r>
              <a:rPr lang="en-US" sz="2400" dirty="0" smtClean="0"/>
              <a:t>relates to current National Network</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48600" cy="1143000"/>
          </a:xfrm>
        </p:spPr>
        <p:txBody>
          <a:bodyPr/>
          <a:lstStyle/>
          <a:p>
            <a:r>
              <a:rPr lang="en-US" dirty="0" smtClean="0"/>
              <a:t>National Freight Strategic Plan</a:t>
            </a:r>
            <a:endParaRPr lang="en-US" dirty="0"/>
          </a:p>
        </p:txBody>
      </p:sp>
      <p:sp>
        <p:nvSpPr>
          <p:cNvPr id="3" name="Content Placeholder 2"/>
          <p:cNvSpPr>
            <a:spLocks noGrp="1"/>
          </p:cNvSpPr>
          <p:nvPr>
            <p:ph idx="1"/>
          </p:nvPr>
        </p:nvSpPr>
        <p:spPr>
          <a:xfrm>
            <a:off x="381000" y="838200"/>
            <a:ext cx="8458200" cy="4648200"/>
          </a:xfrm>
        </p:spPr>
        <p:txBody>
          <a:bodyPr/>
          <a:lstStyle/>
          <a:p>
            <a:pPr lvl="1"/>
            <a:r>
              <a:rPr lang="en-US" sz="2400" dirty="0" smtClean="0"/>
              <a:t>Condition </a:t>
            </a:r>
            <a:r>
              <a:rPr lang="en-US" sz="2400" dirty="0" smtClean="0"/>
              <a:t>and </a:t>
            </a:r>
            <a:r>
              <a:rPr lang="en-US" sz="2400" dirty="0" smtClean="0"/>
              <a:t>performance</a:t>
            </a:r>
            <a:endParaRPr lang="en-US" sz="2400" dirty="0" smtClean="0"/>
          </a:p>
          <a:p>
            <a:pPr lvl="1"/>
            <a:r>
              <a:rPr lang="en-US" sz="2400" dirty="0" smtClean="0"/>
              <a:t>Identification </a:t>
            </a:r>
            <a:r>
              <a:rPr lang="en-US" sz="2400" dirty="0" smtClean="0"/>
              <a:t>of </a:t>
            </a:r>
            <a:r>
              <a:rPr lang="en-US" sz="2400" dirty="0" smtClean="0"/>
              <a:t>highway bottlenecks</a:t>
            </a:r>
            <a:endParaRPr lang="en-US" sz="2400" dirty="0" smtClean="0"/>
          </a:p>
          <a:p>
            <a:pPr lvl="1"/>
            <a:r>
              <a:rPr lang="en-US" sz="2400" dirty="0" smtClean="0"/>
              <a:t>Forecasts </a:t>
            </a:r>
            <a:r>
              <a:rPr lang="en-US" sz="2400" dirty="0" smtClean="0"/>
              <a:t>of freight </a:t>
            </a:r>
            <a:r>
              <a:rPr lang="en-US" sz="2400" dirty="0" smtClean="0"/>
              <a:t>volumes</a:t>
            </a:r>
            <a:endParaRPr lang="en-US" sz="2400" dirty="0" smtClean="0"/>
          </a:p>
          <a:p>
            <a:pPr lvl="1"/>
            <a:r>
              <a:rPr lang="en-US" sz="2400" dirty="0" smtClean="0"/>
              <a:t>Identification </a:t>
            </a:r>
            <a:r>
              <a:rPr lang="en-US" sz="2400" dirty="0" smtClean="0"/>
              <a:t>of major trade gateways and national freight </a:t>
            </a:r>
            <a:r>
              <a:rPr lang="en-US" sz="2400" dirty="0" smtClean="0"/>
              <a:t>corridors</a:t>
            </a:r>
            <a:endParaRPr lang="en-US" sz="2400" dirty="0" smtClean="0"/>
          </a:p>
          <a:p>
            <a:pPr lvl="1"/>
            <a:r>
              <a:rPr lang="en-US" sz="2400" dirty="0" smtClean="0"/>
              <a:t>Assessment </a:t>
            </a:r>
            <a:r>
              <a:rPr lang="en-US" sz="2400" dirty="0" smtClean="0"/>
              <a:t>of </a:t>
            </a:r>
            <a:r>
              <a:rPr lang="en-US" sz="2400" dirty="0" smtClean="0"/>
              <a:t>barriers </a:t>
            </a:r>
            <a:r>
              <a:rPr lang="en-US" sz="2400" dirty="0" smtClean="0"/>
              <a:t>to improved freight transportation performance </a:t>
            </a:r>
          </a:p>
          <a:p>
            <a:pPr lvl="1"/>
            <a:r>
              <a:rPr lang="en-US" sz="2400" dirty="0" smtClean="0"/>
              <a:t>Best </a:t>
            </a:r>
            <a:r>
              <a:rPr lang="en-US" sz="2400" dirty="0" smtClean="0"/>
              <a:t>practices for improving the performance </a:t>
            </a:r>
            <a:r>
              <a:rPr lang="en-US" sz="2400" dirty="0" smtClean="0"/>
              <a:t>and mitigating impacts</a:t>
            </a:r>
            <a:endParaRPr lang="en-US" sz="2400" dirty="0" smtClean="0"/>
          </a:p>
          <a:p>
            <a:pPr lvl="1"/>
            <a:r>
              <a:rPr lang="en-US" sz="2400" dirty="0" smtClean="0"/>
              <a:t>Process </a:t>
            </a:r>
            <a:r>
              <a:rPr lang="en-US" sz="2400" dirty="0" smtClean="0"/>
              <a:t>for addressing multistate projects and encouraging jurisdictions to </a:t>
            </a:r>
            <a:r>
              <a:rPr lang="en-US" sz="2400" dirty="0" smtClean="0"/>
              <a:t>collaborate</a:t>
            </a:r>
            <a:endParaRPr lang="en-US" sz="2400" dirty="0" smtClean="0"/>
          </a:p>
          <a:p>
            <a:pPr lvl="1"/>
            <a:r>
              <a:rPr lang="en-US" sz="2400" dirty="0" smtClean="0"/>
              <a:t>Strategies </a:t>
            </a:r>
            <a:r>
              <a:rPr lang="en-US" sz="2400" dirty="0" smtClean="0"/>
              <a:t>to </a:t>
            </a:r>
            <a:r>
              <a:rPr lang="en-US" sz="2400" dirty="0" smtClean="0"/>
              <a:t>intermodal connectivity</a:t>
            </a:r>
            <a:endParaRPr lang="en-US" sz="2400" dirty="0" smtClean="0"/>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Performance Management</a:t>
            </a:r>
            <a:endParaRPr lang="en-US" dirty="0"/>
          </a:p>
        </p:txBody>
      </p:sp>
      <p:sp>
        <p:nvSpPr>
          <p:cNvPr id="3" name="Content Placeholder 2"/>
          <p:cNvSpPr>
            <a:spLocks noGrp="1"/>
          </p:cNvSpPr>
          <p:nvPr>
            <p:ph idx="1"/>
          </p:nvPr>
        </p:nvSpPr>
        <p:spPr>
          <a:xfrm>
            <a:off x="533400" y="1143000"/>
            <a:ext cx="8382000" cy="3759200"/>
          </a:xfrm>
        </p:spPr>
        <p:txBody>
          <a:bodyPr/>
          <a:lstStyle/>
          <a:p>
            <a:pPr>
              <a:buNone/>
            </a:pPr>
            <a:r>
              <a:rPr lang="en-US" sz="2400" dirty="0" smtClean="0"/>
              <a:t>Performance Measures:</a:t>
            </a:r>
          </a:p>
          <a:p>
            <a:pPr lvl="1"/>
            <a:r>
              <a:rPr lang="en-US" sz="2000" dirty="0" smtClean="0"/>
              <a:t>Requires USDOT, </a:t>
            </a:r>
            <a:r>
              <a:rPr lang="en-US" sz="2000" dirty="0" smtClean="0"/>
              <a:t>within two years of enactment, to establish </a:t>
            </a:r>
            <a:r>
              <a:rPr lang="en-US" sz="2000" dirty="0" smtClean="0"/>
              <a:t>performance </a:t>
            </a:r>
            <a:r>
              <a:rPr lang="en-US" sz="2000" dirty="0" smtClean="0"/>
              <a:t>measures for freight movement on the PFN.</a:t>
            </a:r>
          </a:p>
          <a:p>
            <a:pPr>
              <a:buNone/>
            </a:pPr>
            <a:r>
              <a:rPr lang="en-US" sz="2400" dirty="0" smtClean="0"/>
              <a:t>State </a:t>
            </a:r>
            <a:r>
              <a:rPr lang="en-US" sz="2400" dirty="0" smtClean="0"/>
              <a:t>P</a:t>
            </a:r>
            <a:r>
              <a:rPr lang="en-US" sz="2400" dirty="0" smtClean="0"/>
              <a:t>erformance </a:t>
            </a:r>
            <a:r>
              <a:rPr lang="en-US" sz="2400" dirty="0" smtClean="0"/>
              <a:t>T</a:t>
            </a:r>
            <a:r>
              <a:rPr lang="en-US" sz="2400" dirty="0" smtClean="0"/>
              <a:t>argets</a:t>
            </a:r>
            <a:r>
              <a:rPr lang="en-US" sz="2400" dirty="0" smtClean="0"/>
              <a:t>:</a:t>
            </a:r>
          </a:p>
          <a:p>
            <a:pPr lvl="1"/>
            <a:r>
              <a:rPr lang="en-US" sz="2000" dirty="0" smtClean="0"/>
              <a:t>Established by States within one year after DOT establishment of performance measures.</a:t>
            </a:r>
          </a:p>
          <a:p>
            <a:pPr lvl="1"/>
            <a:r>
              <a:rPr lang="en-US" sz="2000" dirty="0" smtClean="0"/>
              <a:t>States that have not established targets by this deadline may not obligate NFP funds.</a:t>
            </a:r>
          </a:p>
          <a:p>
            <a:pPr lvl="1"/>
            <a:r>
              <a:rPr lang="en-US" sz="2000" dirty="0" smtClean="0"/>
              <a:t> Requires State progress toward targets:</a:t>
            </a:r>
          </a:p>
          <a:p>
            <a:pPr lvl="2"/>
            <a:r>
              <a:rPr lang="en-US" sz="2000" dirty="0" smtClean="0"/>
              <a:t>States must report biennially to USDOT on progress.</a:t>
            </a:r>
          </a:p>
          <a:p>
            <a:pPr lvl="2"/>
            <a:r>
              <a:rPr lang="en-US" sz="2000" dirty="0" smtClean="0"/>
              <a:t>Absent sufficient progress, State must submit to </a:t>
            </a:r>
            <a:r>
              <a:rPr lang="en-US" sz="2000" dirty="0" smtClean="0"/>
              <a:t>USDOT </a:t>
            </a:r>
            <a:r>
              <a:rPr lang="en-US" sz="2000" dirty="0" smtClean="0"/>
              <a:t>biennial performance improvement plan. </a:t>
            </a:r>
          </a:p>
          <a:p>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Freight Transportation Conditions and Performance (C&amp;P) Report</a:t>
            </a:r>
            <a:endParaRPr lang="en-US" dirty="0"/>
          </a:p>
        </p:txBody>
      </p:sp>
      <p:sp>
        <p:nvSpPr>
          <p:cNvPr id="3" name="Content Placeholder 2"/>
          <p:cNvSpPr>
            <a:spLocks noGrp="1"/>
          </p:cNvSpPr>
          <p:nvPr>
            <p:ph idx="1"/>
          </p:nvPr>
        </p:nvSpPr>
        <p:spPr/>
        <p:txBody>
          <a:bodyPr/>
          <a:lstStyle/>
          <a:p>
            <a:r>
              <a:rPr lang="en-US" dirty="0" smtClean="0"/>
              <a:t>Due every 2 years</a:t>
            </a:r>
          </a:p>
          <a:p>
            <a:r>
              <a:rPr lang="en-US" dirty="0" smtClean="0"/>
              <a:t>USDOT prepares a report </a:t>
            </a:r>
            <a:r>
              <a:rPr lang="en-US" dirty="0" smtClean="0"/>
              <a:t>that </a:t>
            </a:r>
            <a:r>
              <a:rPr lang="en-US" dirty="0" smtClean="0"/>
              <a:t>describes </a:t>
            </a:r>
            <a:r>
              <a:rPr lang="en-US" dirty="0" smtClean="0"/>
              <a:t>the conditions and performance of the national freight network in the United </a:t>
            </a:r>
            <a:r>
              <a:rPr lang="en-US" dirty="0" smtClean="0"/>
              <a:t>States</a:t>
            </a:r>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of National and Regional Significance (Sec 1118)	</a:t>
            </a:r>
            <a:endParaRPr lang="en-US" dirty="0"/>
          </a:p>
        </p:txBody>
      </p:sp>
      <p:sp>
        <p:nvSpPr>
          <p:cNvPr id="3" name="Content Placeholder 2"/>
          <p:cNvSpPr>
            <a:spLocks noGrp="1"/>
          </p:cNvSpPr>
          <p:nvPr>
            <p:ph idx="1"/>
          </p:nvPr>
        </p:nvSpPr>
        <p:spPr>
          <a:xfrm>
            <a:off x="457200" y="1600200"/>
            <a:ext cx="8458200" cy="3759200"/>
          </a:xfrm>
        </p:spPr>
        <p:txBody>
          <a:bodyPr/>
          <a:lstStyle/>
          <a:p>
            <a:r>
              <a:rPr lang="en-US" sz="2200" dirty="0" smtClean="0"/>
              <a:t>Eligible Applicants – now includes non-State DOTs</a:t>
            </a:r>
          </a:p>
          <a:p>
            <a:r>
              <a:rPr lang="en-US" sz="2200" dirty="0" smtClean="0"/>
              <a:t>Eligible Projects – more explicit for </a:t>
            </a:r>
            <a:r>
              <a:rPr lang="en-US" sz="2200" dirty="0" smtClean="0"/>
              <a:t>some, </a:t>
            </a:r>
            <a:r>
              <a:rPr lang="en-US" sz="2200" dirty="0" smtClean="0"/>
              <a:t>less explicit for others</a:t>
            </a:r>
          </a:p>
          <a:p>
            <a:r>
              <a:rPr lang="en-US" sz="2200" dirty="0" smtClean="0"/>
              <a:t>Project Size – total project cost floor lowered to $500m or 30% of State Apportioned Funds</a:t>
            </a:r>
          </a:p>
          <a:p>
            <a:r>
              <a:rPr lang="en-US" sz="2200" dirty="0" smtClean="0"/>
              <a:t>Other Selection Criteria – </a:t>
            </a:r>
            <a:r>
              <a:rPr lang="en-US" sz="2200" dirty="0" smtClean="0"/>
              <a:t>additional criteria added</a:t>
            </a:r>
            <a:endParaRPr lang="en-US" sz="2200" dirty="0" smtClean="0"/>
          </a:p>
          <a:p>
            <a:r>
              <a:rPr lang="en-US" sz="2200" dirty="0" smtClean="0"/>
              <a:t>Federal Share – decreased </a:t>
            </a:r>
            <a:r>
              <a:rPr lang="en-US" sz="2200" dirty="0" smtClean="0"/>
              <a:t>PNRS funding to </a:t>
            </a:r>
            <a:r>
              <a:rPr lang="en-US" sz="2200" dirty="0" smtClean="0"/>
              <a:t>a max of 50%</a:t>
            </a:r>
          </a:p>
          <a:p>
            <a:r>
              <a:rPr lang="en-US" sz="2200" dirty="0" smtClean="0"/>
              <a:t>Fund Characteristics – subject to appropriation, not CA </a:t>
            </a:r>
          </a:p>
          <a:p>
            <a:r>
              <a:rPr lang="en-US" sz="2200" dirty="0" smtClean="0"/>
              <a:t>FFGA – dropped</a:t>
            </a:r>
          </a:p>
          <a:p>
            <a:r>
              <a:rPr lang="en-US" sz="2200" dirty="0" smtClean="0"/>
              <a:t>Other Grant Requirements –vary based on project mode</a:t>
            </a:r>
          </a:p>
          <a:p>
            <a:r>
              <a:rPr lang="en-US" sz="2200" dirty="0" smtClean="0"/>
              <a:t>Performance Reporting </a:t>
            </a:r>
            <a:r>
              <a:rPr lang="en-US" sz="2200" dirty="0" smtClean="0"/>
              <a:t>– added pre and post measurement</a:t>
            </a:r>
            <a:endParaRPr lang="en-US" sz="2200" dirty="0" smtClean="0"/>
          </a:p>
          <a:p>
            <a:endParaRPr lang="en-US" sz="2200" dirty="0" smtClean="0"/>
          </a:p>
        </p:txBody>
      </p:sp>
    </p:spTree>
  </p:cSld>
  <p:clrMapOvr>
    <a:masterClrMapping/>
  </p:clrMapOvr>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 FHWA">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Audience xmlns="e4a96b5e-cb33-4fdc-9e68-ff760ccfdce7">External</Audie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8F1030C57AAA4C8CF19726BCD9AD59" ma:contentTypeVersion="3" ma:contentTypeDescription="Create a new document." ma:contentTypeScope="" ma:versionID="e2393fab2145cc912ea3c61e0382eb12">
  <xsd:schema xmlns:xsd="http://www.w3.org/2001/XMLSchema" xmlns:p="http://schemas.microsoft.com/office/2006/metadata/properties" xmlns:ns2="e4a96b5e-cb33-4fdc-9e68-ff760ccfdce7" targetNamespace="http://schemas.microsoft.com/office/2006/metadata/properties" ma:root="true" ma:fieldsID="fc62dcbcc0f97757d483c0810477c6df" ns2:_="">
    <xsd:import namespace="e4a96b5e-cb33-4fdc-9e68-ff760ccfdce7"/>
    <xsd:element name="properties">
      <xsd:complexType>
        <xsd:sequence>
          <xsd:element name="documentManagement">
            <xsd:complexType>
              <xsd:all>
                <xsd:element ref="ns2:Audience" minOccurs="0"/>
              </xsd:all>
            </xsd:complexType>
          </xsd:element>
        </xsd:sequence>
      </xsd:complexType>
    </xsd:element>
  </xsd:schema>
  <xsd:schema xmlns:xsd="http://www.w3.org/2001/XMLSchema" xmlns:dms="http://schemas.microsoft.com/office/2006/documentManagement/types" targetNamespace="e4a96b5e-cb33-4fdc-9e68-ff760ccfdce7" elementFormDefault="qualified">
    <xsd:import namespace="http://schemas.microsoft.com/office/2006/documentManagement/types"/>
    <xsd:element name="Audience" ma:index="8" nillable="true" ma:displayName="Audience" ma:default="Internal FHWA" ma:format="Dropdown" ma:internalName="Audience">
      <xsd:simpleType>
        <xsd:restriction base="dms:Choice">
          <xsd:enumeration value="Internal FHWA"/>
          <xsd:enumeration value="Exter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2E8316C-CFF2-404E-90B0-72D108218D4C}">
  <ds:schemaRefs>
    <ds:schemaRef ds:uri="http://schemas.microsoft.com/sharepoint/v3/contenttype/forms"/>
  </ds:schemaRefs>
</ds:datastoreItem>
</file>

<file path=customXml/itemProps2.xml><?xml version="1.0" encoding="utf-8"?>
<ds:datastoreItem xmlns:ds="http://schemas.openxmlformats.org/officeDocument/2006/customXml" ds:itemID="{C52DD74C-D70A-4F31-8B52-AC9D796DA672}">
  <ds:schemaRefs>
    <ds:schemaRef ds:uri="http://schemas.microsoft.com/office/2006/metadata/properties"/>
    <ds:schemaRef ds:uri="e4a96b5e-cb33-4fdc-9e68-ff760ccfdce7"/>
  </ds:schemaRefs>
</ds:datastoreItem>
</file>

<file path=customXml/itemProps3.xml><?xml version="1.0" encoding="utf-8"?>
<ds:datastoreItem xmlns:ds="http://schemas.openxmlformats.org/officeDocument/2006/customXml" ds:itemID="{13E8BC71-95C0-4459-949A-EE00C4CD0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96b5e-cb33-4fdc-9e68-ff760ccfdce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12848</TotalTime>
  <Words>1415</Words>
  <Application>Microsoft Office PowerPoint</Application>
  <PresentationFormat>On-screen Show (4:3)</PresentationFormat>
  <Paragraphs>187</Paragraphs>
  <Slides>17</Slides>
  <Notes>11</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3_Custom Design</vt:lpstr>
      <vt:lpstr>Theme FHWA</vt:lpstr>
      <vt:lpstr>1_Custom Design</vt:lpstr>
      <vt:lpstr>2_Custom Design</vt:lpstr>
      <vt:lpstr>Custom Design</vt:lpstr>
      <vt:lpstr>Moving Ahead for Progress in the 21st Century Act of 2011  Potential Freight Implications  </vt:lpstr>
      <vt:lpstr> National Freight Program Elements (Sec 1115)</vt:lpstr>
      <vt:lpstr>National Freight Network</vt:lpstr>
      <vt:lpstr>Funding Projects on the NFN</vt:lpstr>
      <vt:lpstr>Enhanced National Highway System (NHS)</vt:lpstr>
      <vt:lpstr>National Freight Strategic Plan</vt:lpstr>
      <vt:lpstr>Freight Performance Management</vt:lpstr>
      <vt:lpstr>Freight Transportation Conditions and Performance (C&amp;P) Report</vt:lpstr>
      <vt:lpstr>Projects of National and Regional Significance (Sec 1118) </vt:lpstr>
      <vt:lpstr>FY12-13 Program Funding Levels</vt:lpstr>
      <vt:lpstr>Jason’s Law (Truck Parking)</vt:lpstr>
      <vt:lpstr>Special Permits During National Emergencies (Sec 1508) </vt:lpstr>
      <vt:lpstr>Freight Research and Professional Capacity Building</vt:lpstr>
      <vt:lpstr>Freight Data</vt:lpstr>
      <vt:lpstr>Freight Program Development Process</vt:lpstr>
      <vt:lpstr>Freight Program Implementation Processes</vt:lpstr>
      <vt:lpstr>Resources</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Freight Performance Measures for OH</dc:title>
  <dc:creator>ELS</dc:creator>
  <cp:lastModifiedBy>ed.strocko</cp:lastModifiedBy>
  <cp:revision>643</cp:revision>
  <dcterms:created xsi:type="dcterms:W3CDTF">2009-02-12T19:39:14Z</dcterms:created>
  <dcterms:modified xsi:type="dcterms:W3CDTF">2011-12-06T20:06:33Z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0x010100C68F1030C57AAA4C8CF19726BCD9AD59</vt:lpwstr>
  </property>
</Properties>
</file>