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9"/>
  </p:notesMasterIdLst>
  <p:handoutMasterIdLst>
    <p:handoutMasterId r:id="rId30"/>
  </p:handoutMasterIdLst>
  <p:sldIdLst>
    <p:sldId id="347" r:id="rId5"/>
    <p:sldId id="428" r:id="rId6"/>
    <p:sldId id="460" r:id="rId7"/>
    <p:sldId id="427" r:id="rId8"/>
    <p:sldId id="471" r:id="rId9"/>
    <p:sldId id="459" r:id="rId10"/>
    <p:sldId id="483" r:id="rId11"/>
    <p:sldId id="462" r:id="rId12"/>
    <p:sldId id="475" r:id="rId13"/>
    <p:sldId id="476" r:id="rId14"/>
    <p:sldId id="474" r:id="rId15"/>
    <p:sldId id="481" r:id="rId16"/>
    <p:sldId id="482" r:id="rId17"/>
    <p:sldId id="480" r:id="rId18"/>
    <p:sldId id="477" r:id="rId19"/>
    <p:sldId id="468" r:id="rId20"/>
    <p:sldId id="465" r:id="rId21"/>
    <p:sldId id="473" r:id="rId22"/>
    <p:sldId id="472" r:id="rId23"/>
    <p:sldId id="458" r:id="rId24"/>
    <p:sldId id="421" r:id="rId25"/>
    <p:sldId id="436" r:id="rId26"/>
    <p:sldId id="419" r:id="rId27"/>
    <p:sldId id="435" r:id="rId28"/>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kern="1200">
        <a:solidFill>
          <a:schemeClr val="tx1"/>
        </a:solidFill>
        <a:latin typeface="Arial" pitchFamily="34" charset="0"/>
        <a:ea typeface="ＭＳ Ｐゴシック"/>
        <a:cs typeface="ＭＳ Ｐゴシック"/>
      </a:defRPr>
    </a:lvl5pPr>
    <a:lvl6pPr marL="2286000" algn="l" defTabSz="914400" rtl="0" eaLnBrk="1" latinLnBrk="0" hangingPunct="1">
      <a:defRPr kern="1200">
        <a:solidFill>
          <a:schemeClr val="tx1"/>
        </a:solidFill>
        <a:latin typeface="Arial" pitchFamily="34" charset="0"/>
        <a:ea typeface="ＭＳ Ｐゴシック"/>
        <a:cs typeface="ＭＳ Ｐゴシック"/>
      </a:defRPr>
    </a:lvl6pPr>
    <a:lvl7pPr marL="2743200" algn="l" defTabSz="914400" rtl="0" eaLnBrk="1" latinLnBrk="0" hangingPunct="1">
      <a:defRPr kern="1200">
        <a:solidFill>
          <a:schemeClr val="tx1"/>
        </a:solidFill>
        <a:latin typeface="Arial" pitchFamily="34" charset="0"/>
        <a:ea typeface="ＭＳ Ｐゴシック"/>
        <a:cs typeface="ＭＳ Ｐゴシック"/>
      </a:defRPr>
    </a:lvl7pPr>
    <a:lvl8pPr marL="3200400" algn="l" defTabSz="914400" rtl="0" eaLnBrk="1" latinLnBrk="0" hangingPunct="1">
      <a:defRPr kern="1200">
        <a:solidFill>
          <a:schemeClr val="tx1"/>
        </a:solidFill>
        <a:latin typeface="Arial" pitchFamily="34" charset="0"/>
        <a:ea typeface="ＭＳ Ｐゴシック"/>
        <a:cs typeface="ＭＳ Ｐゴシック"/>
      </a:defRPr>
    </a:lvl8pPr>
    <a:lvl9pPr marL="3657600" algn="l" defTabSz="914400" rtl="0" eaLnBrk="1" latinLnBrk="0" hangingPunct="1">
      <a:defRPr kern="1200">
        <a:solidFill>
          <a:schemeClr val="tx1"/>
        </a:solidFill>
        <a:latin typeface="Arial" pitchFamily="34" charset="0"/>
        <a:ea typeface="ＭＳ Ｐゴシック"/>
        <a:cs typeface="ＭＳ Ｐゴシック"/>
      </a:defRPr>
    </a:lvl9pPr>
  </p:defaultTextStyle>
  <p:extLst>
    <p:ext uri="{EFAFB233-063F-42B5-8137-9DF3F51BA10A}">
      <p15:sldGuideLst xmlns="" xmlns:p15="http://schemas.microsoft.com/office/powerpoint/2012/main">
        <p15:guide id="1" orient="horz" pos="3504">
          <p15:clr>
            <a:srgbClr val="A4A3A4"/>
          </p15:clr>
        </p15:guide>
        <p15:guide id="2" orient="horz" pos="624">
          <p15:clr>
            <a:srgbClr val="A4A3A4"/>
          </p15:clr>
        </p15:guide>
        <p15:guide id="3" pos="2880">
          <p15:clr>
            <a:srgbClr val="A4A3A4"/>
          </p15:clr>
        </p15:guide>
        <p15:guide id="4" pos="480">
          <p15:clr>
            <a:srgbClr val="A4A3A4"/>
          </p15:clr>
        </p15:guide>
        <p15:guide id="5" pos="5280">
          <p15:clr>
            <a:srgbClr val="A4A3A4"/>
          </p15:clr>
        </p15:guide>
        <p15:guide id="6" pos="240" userDrawn="1">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urie Butts" initials="LB" lastIdx="2" clrIdx="0"/>
  <p:cmAuthor id="1" name="Irwin, Benjamin CTR (VOLPE)" initials="IBC(" lastIdx="2" clrIdx="1"/>
  <p:cmAuthor id="2" name="Irwin, Benjamin CTR (VOLPE)" initials="BI"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3C88"/>
    <a:srgbClr val="0B46B9"/>
    <a:srgbClr val="21368B"/>
    <a:srgbClr val="FFFFFF"/>
    <a:srgbClr val="EAEDFA"/>
    <a:srgbClr val="ADB8DB"/>
    <a:srgbClr val="8E9DCE"/>
    <a:srgbClr val="4B63AE"/>
    <a:srgbClr val="0B4DB9"/>
    <a:srgbClr val="758A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79626" autoAdjust="0"/>
  </p:normalViewPr>
  <p:slideViewPr>
    <p:cSldViewPr>
      <p:cViewPr varScale="1">
        <p:scale>
          <a:sx n="50" d="100"/>
          <a:sy n="50" d="100"/>
        </p:scale>
        <p:origin x="-1440" y="-84"/>
      </p:cViewPr>
      <p:guideLst>
        <p:guide orient="horz" pos="3504"/>
        <p:guide orient="horz" pos="624"/>
        <p:guide pos="2880"/>
        <p:guide pos="480"/>
        <p:guide pos="5280"/>
        <p:guide pos="240"/>
      </p:guideLst>
    </p:cSldViewPr>
  </p:slideViewPr>
  <p:notesTextViewPr>
    <p:cViewPr>
      <p:scale>
        <a:sx n="100" d="100"/>
        <a:sy n="100" d="100"/>
      </p:scale>
      <p:origin x="0" y="0"/>
    </p:cViewPr>
  </p:notesTextViewPr>
  <p:sorterViewPr>
    <p:cViewPr>
      <p:scale>
        <a:sx n="88" d="100"/>
        <a:sy n="88" d="100"/>
      </p:scale>
      <p:origin x="0" y="0"/>
    </p:cViewPr>
  </p:sorterViewPr>
  <p:notesViewPr>
    <p:cSldViewPr>
      <p:cViewPr>
        <p:scale>
          <a:sx n="88" d="100"/>
          <a:sy n="88" d="100"/>
        </p:scale>
        <p:origin x="-3078"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698" cy="480226"/>
          </a:xfrm>
          <a:prstGeom prst="rect">
            <a:avLst/>
          </a:prstGeom>
        </p:spPr>
        <p:txBody>
          <a:bodyPr vert="horz" lIns="95564" tIns="47782" rIns="95564" bIns="47782" rtlCol="0"/>
          <a:lstStyle>
            <a:lvl1pPr algn="l">
              <a:defRPr sz="1300"/>
            </a:lvl1pPr>
          </a:lstStyle>
          <a:p>
            <a:endParaRPr lang="en-US" dirty="0"/>
          </a:p>
        </p:txBody>
      </p:sp>
      <p:sp>
        <p:nvSpPr>
          <p:cNvPr id="3" name="Date Placeholder 2"/>
          <p:cNvSpPr>
            <a:spLocks noGrp="1"/>
          </p:cNvSpPr>
          <p:nvPr>
            <p:ph type="dt" sz="quarter" idx="1"/>
          </p:nvPr>
        </p:nvSpPr>
        <p:spPr>
          <a:xfrm>
            <a:off x="4143832" y="0"/>
            <a:ext cx="3169698" cy="480226"/>
          </a:xfrm>
          <a:prstGeom prst="rect">
            <a:avLst/>
          </a:prstGeom>
        </p:spPr>
        <p:txBody>
          <a:bodyPr vert="horz" lIns="95564" tIns="47782" rIns="95564" bIns="47782" rtlCol="0"/>
          <a:lstStyle>
            <a:lvl1pPr algn="r">
              <a:defRPr sz="1300"/>
            </a:lvl1pPr>
          </a:lstStyle>
          <a:p>
            <a:fld id="{6E11028E-D9B2-4587-87F2-04394A52D051}" type="datetimeFigureOut">
              <a:rPr lang="en-US" smtClean="0"/>
              <a:pPr/>
              <a:t>3/6/2014</a:t>
            </a:fld>
            <a:endParaRPr lang="en-US" dirty="0"/>
          </a:p>
        </p:txBody>
      </p:sp>
      <p:sp>
        <p:nvSpPr>
          <p:cNvPr id="4" name="Footer Placeholder 3"/>
          <p:cNvSpPr>
            <a:spLocks noGrp="1"/>
          </p:cNvSpPr>
          <p:nvPr>
            <p:ph type="ftr" sz="quarter" idx="2"/>
          </p:nvPr>
        </p:nvSpPr>
        <p:spPr>
          <a:xfrm>
            <a:off x="0" y="9119325"/>
            <a:ext cx="3169698" cy="480226"/>
          </a:xfrm>
          <a:prstGeom prst="rect">
            <a:avLst/>
          </a:prstGeom>
        </p:spPr>
        <p:txBody>
          <a:bodyPr vert="horz" lIns="95564" tIns="47782" rIns="95564" bIns="47782" rtlCol="0" anchor="b"/>
          <a:lstStyle>
            <a:lvl1pPr algn="l">
              <a:defRPr sz="1300"/>
            </a:lvl1pPr>
          </a:lstStyle>
          <a:p>
            <a:endParaRPr lang="en-US" dirty="0"/>
          </a:p>
        </p:txBody>
      </p:sp>
      <p:sp>
        <p:nvSpPr>
          <p:cNvPr id="5" name="Slide Number Placeholder 4"/>
          <p:cNvSpPr>
            <a:spLocks noGrp="1"/>
          </p:cNvSpPr>
          <p:nvPr>
            <p:ph type="sldNum" sz="quarter" idx="3"/>
          </p:nvPr>
        </p:nvSpPr>
        <p:spPr>
          <a:xfrm>
            <a:off x="4143832" y="9119325"/>
            <a:ext cx="3169698" cy="480226"/>
          </a:xfrm>
          <a:prstGeom prst="rect">
            <a:avLst/>
          </a:prstGeom>
        </p:spPr>
        <p:txBody>
          <a:bodyPr vert="horz" lIns="95564" tIns="47782" rIns="95564" bIns="47782" rtlCol="0" anchor="b"/>
          <a:lstStyle>
            <a:lvl1pPr algn="r">
              <a:defRPr sz="1300"/>
            </a:lvl1pPr>
          </a:lstStyle>
          <a:p>
            <a:fld id="{CC2D2EDF-DB0A-4792-81C8-2654E067C374}" type="slidenum">
              <a:rPr lang="en-US" smtClean="0"/>
              <a:pPr/>
              <a:t>‹#›</a:t>
            </a:fld>
            <a:endParaRPr lang="en-US" dirty="0"/>
          </a:p>
        </p:txBody>
      </p:sp>
    </p:spTree>
    <p:extLst>
      <p:ext uri="{BB962C8B-B14F-4D97-AF65-F5344CB8AC3E}">
        <p14:creationId xmlns:p14="http://schemas.microsoft.com/office/powerpoint/2010/main" val="29002059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698" cy="480226"/>
          </a:xfrm>
          <a:prstGeom prst="rect">
            <a:avLst/>
          </a:prstGeom>
        </p:spPr>
        <p:txBody>
          <a:bodyPr vert="horz" lIns="96663" tIns="48332" rIns="96663" bIns="48332" rtlCol="0"/>
          <a:lstStyle>
            <a:lvl1pPr algn="l">
              <a:defRPr sz="1300">
                <a:latin typeface="Arial" charset="0"/>
                <a:ea typeface="ＭＳ Ｐゴシック" pitchFamily="64" charset="-128"/>
                <a:cs typeface="+mn-cs"/>
              </a:defRPr>
            </a:lvl1pPr>
          </a:lstStyle>
          <a:p>
            <a:pPr>
              <a:defRPr/>
            </a:pPr>
            <a:endParaRPr lang="en-US" dirty="0"/>
          </a:p>
        </p:txBody>
      </p:sp>
      <p:sp>
        <p:nvSpPr>
          <p:cNvPr id="3" name="Date Placeholder 2"/>
          <p:cNvSpPr>
            <a:spLocks noGrp="1"/>
          </p:cNvSpPr>
          <p:nvPr>
            <p:ph type="dt" idx="1"/>
          </p:nvPr>
        </p:nvSpPr>
        <p:spPr>
          <a:xfrm>
            <a:off x="4143832" y="0"/>
            <a:ext cx="3169698" cy="480226"/>
          </a:xfrm>
          <a:prstGeom prst="rect">
            <a:avLst/>
          </a:prstGeom>
        </p:spPr>
        <p:txBody>
          <a:bodyPr vert="horz" lIns="96663" tIns="48332" rIns="96663" bIns="48332" rtlCol="0"/>
          <a:lstStyle>
            <a:lvl1pPr algn="r">
              <a:defRPr sz="1300">
                <a:latin typeface="Arial" charset="0"/>
                <a:ea typeface="ＭＳ Ｐゴシック" pitchFamily="64" charset="-128"/>
                <a:cs typeface="+mn-cs"/>
              </a:defRPr>
            </a:lvl1pPr>
          </a:lstStyle>
          <a:p>
            <a:pPr>
              <a:defRPr/>
            </a:pPr>
            <a:fld id="{9C662C85-421C-4F6A-ADF5-C224E6F47FED}" type="datetimeFigureOut">
              <a:rPr lang="en-US"/>
              <a:pPr>
                <a:defRPr/>
              </a:pPr>
              <a:t>3/6/2014</a:t>
            </a:fld>
            <a:endParaRPr lang="en-US"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63" tIns="48332" rIns="96663" bIns="48332" rtlCol="0" anchor="ctr"/>
          <a:lstStyle/>
          <a:p>
            <a:pPr lvl="0"/>
            <a:endParaRPr lang="en-US" noProof="0" dirty="0" smtClean="0"/>
          </a:p>
        </p:txBody>
      </p:sp>
      <p:sp>
        <p:nvSpPr>
          <p:cNvPr id="5" name="Notes Placeholder 4"/>
          <p:cNvSpPr>
            <a:spLocks noGrp="1"/>
          </p:cNvSpPr>
          <p:nvPr>
            <p:ph type="body" sz="quarter" idx="3"/>
          </p:nvPr>
        </p:nvSpPr>
        <p:spPr>
          <a:xfrm>
            <a:off x="731855" y="4561313"/>
            <a:ext cx="5851492" cy="4320375"/>
          </a:xfrm>
          <a:prstGeom prst="rect">
            <a:avLst/>
          </a:prstGeom>
        </p:spPr>
        <p:txBody>
          <a:bodyPr vert="horz" lIns="96663" tIns="48332" rIns="96663" bIns="48332"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325"/>
            <a:ext cx="3169698" cy="480226"/>
          </a:xfrm>
          <a:prstGeom prst="rect">
            <a:avLst/>
          </a:prstGeom>
        </p:spPr>
        <p:txBody>
          <a:bodyPr vert="horz" lIns="96663" tIns="48332" rIns="96663" bIns="48332" rtlCol="0" anchor="b"/>
          <a:lstStyle>
            <a:lvl1pPr algn="l">
              <a:defRPr sz="1300">
                <a:latin typeface="Arial" charset="0"/>
                <a:ea typeface="ＭＳ Ｐゴシック" pitchFamily="64" charset="-128"/>
                <a:cs typeface="+mn-cs"/>
              </a:defRPr>
            </a:lvl1pPr>
          </a:lstStyle>
          <a:p>
            <a:pPr>
              <a:defRPr/>
            </a:pPr>
            <a:endParaRPr lang="en-US" dirty="0"/>
          </a:p>
        </p:txBody>
      </p:sp>
      <p:sp>
        <p:nvSpPr>
          <p:cNvPr id="7" name="Slide Number Placeholder 6"/>
          <p:cNvSpPr>
            <a:spLocks noGrp="1"/>
          </p:cNvSpPr>
          <p:nvPr>
            <p:ph type="sldNum" sz="quarter" idx="5"/>
          </p:nvPr>
        </p:nvSpPr>
        <p:spPr>
          <a:xfrm>
            <a:off x="4143832" y="9119325"/>
            <a:ext cx="3169698" cy="480226"/>
          </a:xfrm>
          <a:prstGeom prst="rect">
            <a:avLst/>
          </a:prstGeom>
        </p:spPr>
        <p:txBody>
          <a:bodyPr vert="horz" lIns="96663" tIns="48332" rIns="96663" bIns="48332" rtlCol="0" anchor="b"/>
          <a:lstStyle>
            <a:lvl1pPr algn="r">
              <a:defRPr sz="1300">
                <a:latin typeface="Arial" charset="0"/>
                <a:ea typeface="ＭＳ Ｐゴシック" pitchFamily="64" charset="-128"/>
                <a:cs typeface="+mn-cs"/>
              </a:defRPr>
            </a:lvl1pPr>
          </a:lstStyle>
          <a:p>
            <a:pPr>
              <a:defRPr/>
            </a:pPr>
            <a:fld id="{1B1249FA-3784-4984-8481-5ED3EAB77173}" type="slidenum">
              <a:rPr lang="en-US"/>
              <a:pPr>
                <a:defRPr/>
              </a:pPr>
              <a:t>‹#›</a:t>
            </a:fld>
            <a:endParaRPr lang="en-US" dirty="0"/>
          </a:p>
        </p:txBody>
      </p:sp>
    </p:spTree>
    <p:extLst>
      <p:ext uri="{BB962C8B-B14F-4D97-AF65-F5344CB8AC3E}">
        <p14:creationId xmlns:p14="http://schemas.microsoft.com/office/powerpoint/2010/main" val="2604755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new coordinated, multi-disciplinary training program is now available</a:t>
            </a:r>
            <a:r>
              <a:rPr lang="en-US" baseline="0" dirty="0" smtClean="0"/>
              <a:t> for all emergency responders and those supporting Traffic Incident Management (TIM) operations.  </a:t>
            </a:r>
            <a:endParaRPr lang="en-US" dirty="0" smtClean="0"/>
          </a:p>
          <a:p>
            <a:pPr marL="171450" indent="-171450">
              <a:buFontTx/>
              <a:buNone/>
            </a:pPr>
            <a:endParaRPr lang="en-US" dirty="0" smtClean="0">
              <a:ea typeface="ＭＳ Ｐゴシック" pitchFamily="34" charset="-128"/>
            </a:endParaRPr>
          </a:p>
          <a:p>
            <a:pPr marL="171450" marR="0" indent="-171450" algn="l" defTabSz="914400" rtl="0" eaLnBrk="0" fontAlgn="base" latinLnBrk="0" hangingPunct="0">
              <a:lnSpc>
                <a:spcPct val="100000"/>
              </a:lnSpc>
              <a:spcBef>
                <a:spcPct val="30000"/>
              </a:spcBef>
              <a:spcAft>
                <a:spcPct val="0"/>
              </a:spcAft>
              <a:buClrTx/>
              <a:buSzTx/>
              <a:buFontTx/>
              <a:buNone/>
              <a:tabLst/>
              <a:defRPr/>
            </a:pPr>
            <a:r>
              <a:rPr lang="en-US" b="1" dirty="0" smtClean="0">
                <a:ea typeface="ＭＳ Ｐゴシック" pitchFamily="34" charset="-128"/>
              </a:rPr>
              <a:t>NOTE</a:t>
            </a:r>
            <a:r>
              <a:rPr lang="en-US" b="1" baseline="0" dirty="0" smtClean="0">
                <a:ea typeface="ＭＳ Ｐゴシック" pitchFamily="34" charset="-128"/>
              </a:rPr>
              <a:t> to presenter: This PPT can be shortened and/or compressed to suit the audience. More information is included than  may be necessary for every presentation. </a:t>
            </a:r>
            <a:endParaRPr lang="en-US" sz="1200" b="1" kern="1200" dirty="0" smtClean="0">
              <a:solidFill>
                <a:schemeClr val="tx1"/>
              </a:solidFill>
              <a:latin typeface="+mn-lt"/>
              <a:ea typeface="+mn-ea"/>
              <a:cs typeface="+mn-cs"/>
            </a:endParaRPr>
          </a:p>
          <a:p>
            <a:pPr marL="171450" indent="-171450">
              <a:buFontTx/>
              <a:buNone/>
            </a:pPr>
            <a:endParaRPr lang="en-US"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a:t>
            </a:fld>
            <a:endParaRPr lang="en-US" dirty="0"/>
          </a:p>
        </p:txBody>
      </p:sp>
    </p:spTree>
    <p:extLst>
      <p:ext uri="{BB962C8B-B14F-4D97-AF65-F5344CB8AC3E}">
        <p14:creationId xmlns:p14="http://schemas.microsoft.com/office/powerpoint/2010/main" val="1355521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a:buFont typeface="Arial" pitchFamily="34" charset="0"/>
              <a:buChar char="•"/>
            </a:pPr>
            <a:r>
              <a:rPr lang="en-US" sz="1200" baseline="0" dirty="0" smtClean="0"/>
              <a:t>  </a:t>
            </a:r>
            <a:r>
              <a:rPr lang="en-US" sz="1200" dirty="0" smtClean="0"/>
              <a:t>Flexible approach – delivery provided at state/local level as needed</a:t>
            </a:r>
            <a:r>
              <a:rPr lang="en-US" sz="1200" baseline="0" dirty="0" smtClean="0"/>
              <a:t> or determined by the sponsoring agency</a:t>
            </a:r>
            <a:endParaRPr lang="en-US" sz="1200" dirty="0" smtClean="0"/>
          </a:p>
          <a:p>
            <a:pPr>
              <a:buFont typeface="Arial" pitchFamily="34" charset="0"/>
              <a:buChar char="•"/>
            </a:pPr>
            <a:r>
              <a:rPr lang="en-US" sz="1200" dirty="0" smtClean="0"/>
              <a:t>  Trainers from different disciplines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dirty="0" smtClean="0"/>
              <a:t>   Guided by Implementation Plan</a:t>
            </a:r>
          </a:p>
          <a:p>
            <a:r>
              <a:rPr lang="en-US" b="1" dirty="0" smtClean="0">
                <a:ea typeface="ＭＳ Ｐゴシック" pitchFamily="34" charset="-128"/>
              </a:rPr>
              <a:t>The </a:t>
            </a:r>
            <a:r>
              <a:rPr lang="en-US" b="1" baseline="0" dirty="0" smtClean="0">
                <a:ea typeface="ＭＳ Ｐゴシック" pitchFamily="34" charset="-128"/>
              </a:rPr>
              <a:t>9 topics include:  </a:t>
            </a:r>
            <a:br>
              <a:rPr lang="en-US" b="1" baseline="0" dirty="0" smtClean="0">
                <a:ea typeface="ＭＳ Ｐゴシック" pitchFamily="34" charset="-128"/>
              </a:rPr>
            </a:br>
            <a:r>
              <a:rPr lang="en-US" sz="1200" kern="1200" dirty="0" smtClean="0">
                <a:solidFill>
                  <a:schemeClr val="tx1"/>
                </a:solidFill>
                <a:latin typeface="+mn-lt"/>
                <a:ea typeface="+mn-ea"/>
                <a:cs typeface="+mn-cs"/>
              </a:rPr>
              <a:t>1. Introduction</a:t>
            </a:r>
          </a:p>
          <a:p>
            <a:r>
              <a:rPr lang="en-US" sz="1200" kern="1200" dirty="0" smtClean="0">
                <a:solidFill>
                  <a:schemeClr val="tx1"/>
                </a:solidFill>
                <a:latin typeface="+mn-lt"/>
                <a:ea typeface="+mn-ea"/>
                <a:cs typeface="+mn-cs"/>
              </a:rPr>
              <a:t>2. TIM Fundamentals and Terminology</a:t>
            </a:r>
          </a:p>
          <a:p>
            <a:r>
              <a:rPr lang="en-US" sz="1200" kern="1200" dirty="0" smtClean="0">
                <a:solidFill>
                  <a:schemeClr val="tx1"/>
                </a:solidFill>
                <a:latin typeface="+mn-lt"/>
                <a:ea typeface="+mn-ea"/>
                <a:cs typeface="+mn-cs"/>
              </a:rPr>
              <a:t>3. Notification and Scene Size-Up</a:t>
            </a:r>
          </a:p>
          <a:p>
            <a:r>
              <a:rPr lang="en-US" sz="1200" kern="1200" dirty="0" smtClean="0">
                <a:solidFill>
                  <a:schemeClr val="tx1"/>
                </a:solidFill>
                <a:latin typeface="+mn-lt"/>
                <a:ea typeface="+mn-ea"/>
                <a:cs typeface="+mn-cs"/>
              </a:rPr>
              <a:t>4. Arrival and Vehicle Positioning</a:t>
            </a:r>
          </a:p>
          <a:p>
            <a:r>
              <a:rPr lang="en-US" sz="1200" kern="1200" dirty="0" smtClean="0">
                <a:solidFill>
                  <a:schemeClr val="tx1"/>
                </a:solidFill>
                <a:latin typeface="+mn-lt"/>
                <a:ea typeface="+mn-ea"/>
                <a:cs typeface="+mn-cs"/>
              </a:rPr>
              <a:t>5. Scene Safety</a:t>
            </a:r>
          </a:p>
          <a:p>
            <a:r>
              <a:rPr lang="en-US" sz="1200" kern="1200" dirty="0" smtClean="0">
                <a:solidFill>
                  <a:schemeClr val="tx1"/>
                </a:solidFill>
                <a:latin typeface="+mn-lt"/>
                <a:ea typeface="+mn-ea"/>
                <a:cs typeface="+mn-cs"/>
              </a:rPr>
              <a:t>6. Command Responsibilities</a:t>
            </a:r>
          </a:p>
          <a:p>
            <a:r>
              <a:rPr lang="en-US" sz="1200" kern="1200" dirty="0" smtClean="0">
                <a:solidFill>
                  <a:schemeClr val="tx1"/>
                </a:solidFill>
                <a:latin typeface="+mn-lt"/>
                <a:ea typeface="+mn-ea"/>
                <a:cs typeface="+mn-cs"/>
              </a:rPr>
              <a:t>7. Traffic Management</a:t>
            </a:r>
          </a:p>
          <a:p>
            <a:r>
              <a:rPr lang="en-US" sz="1200" kern="1200" dirty="0" smtClean="0">
                <a:solidFill>
                  <a:schemeClr val="tx1"/>
                </a:solidFill>
                <a:latin typeface="+mn-lt"/>
                <a:ea typeface="+mn-ea"/>
                <a:cs typeface="+mn-cs"/>
              </a:rPr>
              <a:t>8. Special Circumstances</a:t>
            </a:r>
          </a:p>
          <a:p>
            <a:r>
              <a:rPr lang="en-US" sz="1200" kern="1200" dirty="0" smtClean="0">
                <a:solidFill>
                  <a:schemeClr val="tx1"/>
                </a:solidFill>
                <a:latin typeface="+mn-lt"/>
                <a:ea typeface="+mn-ea"/>
                <a:cs typeface="+mn-cs"/>
              </a:rPr>
              <a:t>9. Clearance and Termination</a:t>
            </a:r>
          </a:p>
          <a:p>
            <a:endParaRPr lang="en-US" dirty="0" smtClean="0">
              <a:ea typeface="ＭＳ Ｐゴシック" pitchFamily="34" charset="-128"/>
            </a:endParaRPr>
          </a:p>
          <a:p>
            <a:pPr lvl="1"/>
            <a:endParaRPr lang="en-US" dirty="0" smtClean="0">
              <a:latin typeface="Arial" pitchFamily="34" charset="0"/>
            </a:endParaRPr>
          </a:p>
        </p:txBody>
      </p:sp>
      <p:sp>
        <p:nvSpPr>
          <p:cNvPr id="26628" name="Slide Number Placeholder 3"/>
          <p:cNvSpPr>
            <a:spLocks noGrp="1"/>
          </p:cNvSpPr>
          <p:nvPr>
            <p:ph type="sldNum" sz="quarter" idx="5"/>
          </p:nvPr>
        </p:nvSpPr>
        <p:spPr>
          <a:noFill/>
        </p:spPr>
        <p:txBody>
          <a:bodyPr/>
          <a:lstStyle/>
          <a:p>
            <a:pPr defTabSz="948153"/>
            <a:fld id="{DCB16E4B-1403-439B-A300-3CFCDA8FB1C1}" type="slidenum">
              <a:rPr lang="en-US" smtClean="0">
                <a:latin typeface="Arial" pitchFamily="34" charset="0"/>
              </a:rPr>
              <a:pPr defTabSz="948153"/>
              <a:t>10</a:t>
            </a:fld>
            <a:endParaRPr lang="en-US" dirty="0" smtClean="0">
              <a:latin typeface="Arial" pitchFamily="34" charset="0"/>
            </a:endParaRPr>
          </a:p>
        </p:txBody>
      </p:sp>
    </p:spTree>
    <p:extLst>
      <p:ext uri="{BB962C8B-B14F-4D97-AF65-F5344CB8AC3E}">
        <p14:creationId xmlns:p14="http://schemas.microsoft.com/office/powerpoint/2010/main" val="1641837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6025" y="549275"/>
            <a:ext cx="4878388" cy="3657600"/>
          </a:xfrm>
        </p:spPr>
      </p:sp>
      <p:sp>
        <p:nvSpPr>
          <p:cNvPr id="3" name="Notes Placeholder 2"/>
          <p:cNvSpPr>
            <a:spLocks noGrp="1"/>
          </p:cNvSpPr>
          <p:nvPr>
            <p:ph type="body" idx="1"/>
          </p:nvPr>
        </p:nvSpPr>
        <p:spPr/>
        <p:txBody>
          <a:bodyPr/>
          <a:lstStyle/>
          <a:p>
            <a:r>
              <a:rPr lang="en-US" dirty="0" smtClean="0"/>
              <a:t>Curriculum – note that</a:t>
            </a:r>
            <a:r>
              <a:rPr lang="en-US" baseline="0" dirty="0" smtClean="0"/>
              <a:t> the concept is to bring all types of responders TOGETHER in one room – similar to a pit crew at a </a:t>
            </a:r>
            <a:r>
              <a:rPr lang="en-US" baseline="0" dirty="0" err="1" smtClean="0"/>
              <a:t>Nascar</a:t>
            </a:r>
            <a:r>
              <a:rPr lang="en-US" baseline="0" dirty="0" smtClean="0"/>
              <a:t> race – everyone knows his or her job and it is done efficiently and in a coordinated manner</a:t>
            </a:r>
            <a:endParaRPr lang="en-US" dirty="0"/>
          </a:p>
        </p:txBody>
      </p:sp>
    </p:spTree>
    <p:extLst>
      <p:ext uri="{BB962C8B-B14F-4D97-AF65-F5344CB8AC3E}">
        <p14:creationId xmlns:p14="http://schemas.microsoft.com/office/powerpoint/2010/main" val="4015014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critical link – and the critical difference</a:t>
            </a:r>
            <a:r>
              <a:rPr lang="en-US" baseline="0" dirty="0" smtClean="0"/>
              <a:t> in this training is that FHWA trains the initial trainers – who are committed to training their colleagues within and without their agencies. That way we can expand the training and reach the largest number of people possible.</a:t>
            </a:r>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pPr defTabSz="948153"/>
            <a:fld id="{446428BC-E868-4E2C-B585-CCB935E1020B}" type="slidenum">
              <a:rPr lang="en-US" smtClean="0">
                <a:latin typeface="Arial" pitchFamily="34" charset="0"/>
              </a:rPr>
              <a:pPr defTabSz="948153"/>
              <a:t>13</a:t>
            </a:fld>
            <a:endParaRPr lang="en-US" dirty="0" smtClean="0">
              <a:latin typeface="Arial" pitchFamily="34" charset="0"/>
            </a:endParaRPr>
          </a:p>
        </p:txBody>
      </p:sp>
      <p:sp>
        <p:nvSpPr>
          <p:cNvPr id="29699" name="Rectangle 2"/>
          <p:cNvSpPr>
            <a:spLocks noGrp="1" noRot="1" noChangeAspect="1" noChangeArrowheads="1" noTextEdit="1"/>
          </p:cNvSpPr>
          <p:nvPr>
            <p:ph type="sldImg"/>
          </p:nvPr>
        </p:nvSpPr>
        <p:spPr>
          <a:xfrm>
            <a:off x="1260475" y="722313"/>
            <a:ext cx="4799013" cy="3598862"/>
          </a:xfrm>
          <a:ln/>
        </p:spPr>
      </p:sp>
      <p:sp>
        <p:nvSpPr>
          <p:cNvPr id="24580" name="Rectangle 3"/>
          <p:cNvSpPr>
            <a:spLocks noGrp="1" noChangeArrowheads="1"/>
          </p:cNvSpPr>
          <p:nvPr>
            <p:ph type="body" idx="1"/>
          </p:nvPr>
        </p:nvSpPr>
        <p:spPr>
          <a:xfrm>
            <a:off x="731520" y="4560570"/>
            <a:ext cx="5852160" cy="4318874"/>
          </a:xfrm>
          <a:ln/>
        </p:spPr>
        <p:txBody>
          <a:bodyPr/>
          <a:lstStyle/>
          <a:p>
            <a:pPr>
              <a:defRPr/>
            </a:pPr>
            <a:r>
              <a:rPr lang="en-US" sz="1100" dirty="0" smtClean="0"/>
              <a:t>The training is guided by the State Implementation</a:t>
            </a:r>
            <a:r>
              <a:rPr lang="en-US" sz="1100" baseline="0" dirty="0" smtClean="0"/>
              <a:t> Plan. Developed by a sponsoring agency and committee of partners, the plan identifies </a:t>
            </a:r>
            <a:r>
              <a:rPr lang="en-US" sz="1100" b="1" baseline="0" dirty="0" smtClean="0"/>
              <a:t>(read slide).</a:t>
            </a:r>
          </a:p>
          <a:p>
            <a:pPr>
              <a:defRPr/>
            </a:pPr>
            <a:endParaRPr lang="en-US" sz="1100" b="1"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This</a:t>
            </a:r>
            <a:r>
              <a:rPr lang="en-US" sz="1100" kern="1200" baseline="0" dirty="0" smtClean="0">
                <a:solidFill>
                  <a:schemeClr val="tx1"/>
                </a:solidFill>
                <a:latin typeface="+mn-lt"/>
                <a:ea typeface="+mn-ea"/>
                <a:cs typeface="+mn-cs"/>
              </a:rPr>
              <a:t> is what TIM is NOT about: </a:t>
            </a:r>
            <a:r>
              <a:rPr lang="en-US" sz="1100" kern="1200" dirty="0" smtClean="0">
                <a:solidFill>
                  <a:schemeClr val="tx1"/>
                </a:solidFill>
                <a:latin typeface="+mn-lt"/>
                <a:ea typeface="+mn-ea"/>
                <a:cs typeface="+mn-cs"/>
              </a:rPr>
              <a:t>telling you how to run your units or changing your protocols, etc.</a:t>
            </a:r>
            <a:r>
              <a:rPr lang="en-US" sz="1100" kern="1200" baseline="0" dirty="0" smtClean="0">
                <a:solidFill>
                  <a:schemeClr val="tx1"/>
                </a:solidFill>
                <a:latin typeface="+mn-lt"/>
                <a:ea typeface="+mn-ea"/>
                <a:cs typeface="+mn-cs"/>
              </a:rPr>
              <a:t> Instead, it is g</a:t>
            </a:r>
            <a:r>
              <a:rPr lang="en-US" sz="1100" kern="1200" dirty="0" smtClean="0">
                <a:solidFill>
                  <a:schemeClr val="tx1"/>
                </a:solidFill>
                <a:latin typeface="+mn-lt"/>
                <a:ea typeface="+mn-ea"/>
                <a:cs typeface="+mn-cs"/>
              </a:rPr>
              <a:t>etting responders on the same page so they can watch each other’s backs and work together</a:t>
            </a:r>
            <a:r>
              <a:rPr lang="en-US" sz="1100" kern="1200" baseline="0" dirty="0" smtClean="0">
                <a:solidFill>
                  <a:schemeClr val="tx1"/>
                </a:solidFill>
                <a:latin typeface="+mn-lt"/>
                <a:ea typeface="+mn-ea"/>
                <a:cs typeface="+mn-cs"/>
              </a:rPr>
              <a:t> </a:t>
            </a:r>
            <a:r>
              <a:rPr lang="en-US" sz="1100" kern="1200" dirty="0" smtClean="0">
                <a:solidFill>
                  <a:schemeClr val="tx1"/>
                </a:solidFill>
                <a:latin typeface="+mn-lt"/>
                <a:ea typeface="+mn-ea"/>
                <a:cs typeface="+mn-cs"/>
              </a:rPr>
              <a:t>to be safer and more effective.</a:t>
            </a:r>
          </a:p>
          <a:p>
            <a:pPr>
              <a:defRPr/>
            </a:pPr>
            <a:endParaRPr lang="en-US" sz="1100" b="1" dirty="0" smtClean="0"/>
          </a:p>
          <a:p>
            <a:pPr marL="239301" indent="-239301" eaLnBrk="1" hangingPunct="1">
              <a:defRPr/>
            </a:pPr>
            <a:endParaRPr lang="en-US" sz="1100" dirty="0" smtClean="0">
              <a:latin typeface="Arial" pitchFamily="34" charset="0"/>
            </a:endParaRPr>
          </a:p>
        </p:txBody>
      </p:sp>
    </p:spTree>
    <p:extLst>
      <p:ext uri="{BB962C8B-B14F-4D97-AF65-F5344CB8AC3E}">
        <p14:creationId xmlns:p14="http://schemas.microsoft.com/office/powerpoint/2010/main" val="2855631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are some questions for the committee/group developing the State Implementation Plan to consider</a:t>
            </a:r>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smtClean="0"/>
              <a:t>NOTE to presenter:</a:t>
            </a:r>
            <a:r>
              <a:rPr lang="en-US" b="1" i="1" baseline="0" dirty="0" smtClean="0"/>
              <a:t> This slide w</a:t>
            </a:r>
            <a:r>
              <a:rPr lang="en-US" b="1" i="1" dirty="0" smtClean="0"/>
              <a:t>ill be updated weekly by FHWA and will be made available on-line for quick downloads</a:t>
            </a:r>
          </a:p>
          <a:p>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15</a:t>
            </a:fld>
            <a:endParaRPr lang="en-US" dirty="0"/>
          </a:p>
        </p:txBody>
      </p:sp>
    </p:spTree>
    <p:extLst>
      <p:ext uri="{BB962C8B-B14F-4D97-AF65-F5344CB8AC3E}">
        <p14:creationId xmlns:p14="http://schemas.microsoft.com/office/powerpoint/2010/main" val="1680466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r>
              <a:rPr lang="en-US" dirty="0" smtClean="0">
                <a:ea typeface="ＭＳ Ｐゴシック" pitchFamily="34" charset="-128"/>
              </a:rPr>
              <a:t>The nationally standardized TIM training consists of three tiers.</a:t>
            </a:r>
          </a:p>
          <a:p>
            <a:pPr marL="171450" indent="-171450">
              <a:buFontTx/>
              <a:buChar char="•"/>
            </a:pPr>
            <a:endParaRPr lang="en-US" dirty="0" smtClean="0">
              <a:ea typeface="ＭＳ Ｐゴシック" pitchFamily="34" charset="-128"/>
            </a:endParaRPr>
          </a:p>
          <a:p>
            <a:pPr marL="171450" indent="-171450">
              <a:buFontTx/>
              <a:buChar char="•"/>
            </a:pPr>
            <a:r>
              <a:rPr lang="en-US" dirty="0" smtClean="0">
                <a:ea typeface="ＭＳ Ｐゴシック" pitchFamily="34" charset="-128"/>
              </a:rPr>
              <a:t>Tier 1 targets responders and focuses on the TIM response process. </a:t>
            </a:r>
            <a:r>
              <a:rPr lang="en-US" dirty="0" smtClean="0">
                <a:latin typeface="Arial" pitchFamily="34" charset="0"/>
                <a:ea typeface="ＭＳ Ｐゴシック" pitchFamily="34" charset="-128"/>
                <a:cs typeface="Arial" pitchFamily="34" charset="0"/>
              </a:rPr>
              <a:t>The training objective at this level is to influence responders from different disciplines (e.g., Law Enforcement, EMS, Fire/Rescue, Towing/Recovery) to acquire a set of core competencies that promote a shared understanding of the NUG requirements.</a:t>
            </a:r>
            <a:endParaRPr lang="en-US" dirty="0" smtClean="0">
              <a:ea typeface="ＭＳ Ｐゴシック" pitchFamily="34" charset="-128"/>
            </a:endParaRPr>
          </a:p>
          <a:p>
            <a:pPr marL="171450" indent="-171450">
              <a:buFontTx/>
              <a:buChar char="•"/>
            </a:pPr>
            <a:endParaRPr lang="en-US" dirty="0" smtClean="0">
              <a:ea typeface="ＭＳ Ｐゴシック" pitchFamily="34" charset="-128"/>
            </a:endParaRPr>
          </a:p>
          <a:p>
            <a:pPr marL="171450" indent="-171450">
              <a:buFontTx/>
              <a:buChar char="•"/>
            </a:pPr>
            <a:r>
              <a:rPr lang="en-US" dirty="0" smtClean="0">
                <a:ea typeface="ＭＳ Ｐゴシック" pitchFamily="34" charset="-128"/>
              </a:rPr>
              <a:t>Tier 2, as indicated on the previous slide, targets managers and focuses on developing and sustaining TIM programs. </a:t>
            </a:r>
            <a:r>
              <a:rPr lang="en-US" dirty="0" smtClean="0">
                <a:latin typeface="Arial" pitchFamily="34" charset="0"/>
                <a:ea typeface="ＭＳ Ｐゴシック" pitchFamily="34" charset="-128"/>
                <a:cs typeface="Arial" pitchFamily="34" charset="0"/>
              </a:rPr>
              <a:t>Action items are captured to further develop or enhance the region</a:t>
            </a:r>
            <a:r>
              <a:rPr lang="ja-JP" altLang="en-US" smtClean="0">
                <a:latin typeface="Arial" pitchFamily="34" charset="0"/>
                <a:ea typeface="ＭＳ Ｐゴシック" pitchFamily="34" charset="-128"/>
                <a:cs typeface="Arial" pitchFamily="34" charset="0"/>
              </a:rPr>
              <a:t>’</a:t>
            </a:r>
            <a:r>
              <a:rPr lang="en-US" altLang="ja-JP" dirty="0" smtClean="0">
                <a:latin typeface="Arial" pitchFamily="34" charset="0"/>
                <a:ea typeface="ＭＳ Ｐゴシック" pitchFamily="34" charset="-128"/>
                <a:cs typeface="Arial" pitchFamily="34" charset="0"/>
              </a:rPr>
              <a:t>s TIM program. </a:t>
            </a:r>
            <a:endParaRPr lang="en-US" altLang="ja-JP" dirty="0" smtClean="0">
              <a:ea typeface="ＭＳ Ｐゴシック" pitchFamily="34" charset="-128"/>
            </a:endParaRPr>
          </a:p>
          <a:p>
            <a:pPr marL="171450" indent="-171450">
              <a:buFontTx/>
              <a:buChar char="•"/>
            </a:pPr>
            <a:endParaRPr lang="en-US" dirty="0" smtClean="0">
              <a:ea typeface="ＭＳ Ｐゴシック" pitchFamily="34" charset="-128"/>
            </a:endParaRPr>
          </a:p>
          <a:p>
            <a:pPr marL="171450" indent="-171450">
              <a:buFontTx/>
              <a:buChar char="•"/>
            </a:pPr>
            <a:r>
              <a:rPr lang="en-US" dirty="0" smtClean="0">
                <a:ea typeface="ＭＳ Ｐゴシック" pitchFamily="34" charset="-128"/>
              </a:rPr>
              <a:t>Tier 3, while not necessarily training per se, targets agency executives and decision makers and focuses on increasing awareness of TIM needs and garnering high-level support for TIM enhancement.</a:t>
            </a:r>
          </a:p>
          <a:p>
            <a:pPr marL="171450" indent="-171450">
              <a:buFontTx/>
              <a:buChar char="•"/>
            </a:pPr>
            <a:endParaRPr lang="en-US" dirty="0" smtClean="0">
              <a:ea typeface="ＭＳ Ｐゴシック" pitchFamily="34" charset="-128"/>
            </a:endParaRPr>
          </a:p>
          <a:p>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16</a:t>
            </a:fld>
            <a:endParaRPr lang="en-US" dirty="0"/>
          </a:p>
        </p:txBody>
      </p:sp>
    </p:spTree>
    <p:extLst>
      <p:ext uri="{BB962C8B-B14F-4D97-AF65-F5344CB8AC3E}">
        <p14:creationId xmlns:p14="http://schemas.microsoft.com/office/powerpoint/2010/main" val="138181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17</a:t>
            </a:fld>
            <a:endParaRPr lang="en-US" dirty="0"/>
          </a:p>
        </p:txBody>
      </p:sp>
    </p:spTree>
    <p:extLst>
      <p:ext uri="{BB962C8B-B14F-4D97-AF65-F5344CB8AC3E}">
        <p14:creationId xmlns:p14="http://schemas.microsoft.com/office/powerpoint/2010/main" val="2608969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data are coming in and they are impressive. As more and more people are trained, we are tracking more reduction times for clearance. Remember, every minute in clearance increases the chance of a secondary accident by 2.8 percent.</a:t>
            </a:r>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19</a:t>
            </a:fld>
            <a:endParaRPr lang="en-US" dirty="0"/>
          </a:p>
        </p:txBody>
      </p:sp>
    </p:spTree>
    <p:extLst>
      <p:ext uri="{BB962C8B-B14F-4D97-AF65-F5344CB8AC3E}">
        <p14:creationId xmlns:p14="http://schemas.microsoft.com/office/powerpoint/2010/main" val="781879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Washington</a:t>
            </a:r>
            <a:r>
              <a:rPr lang="en-US" baseline="0" dirty="0" smtClean="0"/>
              <a:t> State, this accident was cleared five hours sooner since the responders used the training they received to respond and move the vehicle.</a:t>
            </a:r>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20</a:t>
            </a:fld>
            <a:endParaRPr lang="en-US" dirty="0"/>
          </a:p>
        </p:txBody>
      </p:sp>
    </p:spTree>
    <p:extLst>
      <p:ext uri="{BB962C8B-B14F-4D97-AF65-F5344CB8AC3E}">
        <p14:creationId xmlns:p14="http://schemas.microsoft.com/office/powerpoint/2010/main" val="270052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4144618"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1" name="Rectangle 3"/>
          <p:cNvSpPr>
            <a:spLocks noChangeArrowheads="1"/>
          </p:cNvSpPr>
          <p:nvPr/>
        </p:nvSpPr>
        <p:spPr bwMode="auto">
          <a:xfrm>
            <a:off x="4144618"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5630" tIns="46976" rIns="95630" bIns="46976" anchor="b"/>
          <a:lstStyle/>
          <a:p>
            <a:pPr algn="r" defTabSz="964974"/>
            <a:r>
              <a:rPr lang="en-US" sz="1300" dirty="0">
                <a:latin typeface="Times New Roman" pitchFamily="18" charset="0"/>
              </a:rPr>
              <a:t>14</a:t>
            </a:r>
          </a:p>
        </p:txBody>
      </p:sp>
      <p:sp>
        <p:nvSpPr>
          <p:cNvPr id="32772" name="Rectangle 4"/>
          <p:cNvSpPr>
            <a:spLocks noChangeArrowheads="1"/>
          </p:cNvSpPr>
          <p:nvPr/>
        </p:nvSpPr>
        <p:spPr bwMode="auto">
          <a:xfrm>
            <a:off x="0"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3" name="Rectangle 5"/>
          <p:cNvSpPr>
            <a:spLocks noChangeArrowheads="1"/>
          </p:cNvSpPr>
          <p:nvPr/>
        </p:nvSpPr>
        <p:spPr bwMode="auto">
          <a:xfrm>
            <a:off x="0"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4" name="Rectangle 6"/>
          <p:cNvSpPr>
            <a:spLocks noChangeArrowheads="1"/>
          </p:cNvSpPr>
          <p:nvPr/>
        </p:nvSpPr>
        <p:spPr bwMode="auto">
          <a:xfrm>
            <a:off x="4144618"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5" name="Rectangle 7"/>
          <p:cNvSpPr>
            <a:spLocks noChangeArrowheads="1"/>
          </p:cNvSpPr>
          <p:nvPr/>
        </p:nvSpPr>
        <p:spPr bwMode="auto">
          <a:xfrm>
            <a:off x="4144618"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5630" tIns="46976" rIns="95630" bIns="46976" anchor="b"/>
          <a:lstStyle/>
          <a:p>
            <a:pPr algn="r" defTabSz="964974"/>
            <a:r>
              <a:rPr lang="en-US" sz="1300" dirty="0">
                <a:latin typeface="Times New Roman" pitchFamily="18" charset="0"/>
              </a:rPr>
              <a:t>13</a:t>
            </a:r>
          </a:p>
        </p:txBody>
      </p:sp>
      <p:sp>
        <p:nvSpPr>
          <p:cNvPr id="32776" name="Rectangle 8"/>
          <p:cNvSpPr>
            <a:spLocks noChangeArrowheads="1"/>
          </p:cNvSpPr>
          <p:nvPr/>
        </p:nvSpPr>
        <p:spPr bwMode="auto">
          <a:xfrm>
            <a:off x="0"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7" name="Rectangle 9"/>
          <p:cNvSpPr>
            <a:spLocks noChangeArrowheads="1"/>
          </p:cNvSpPr>
          <p:nvPr/>
        </p:nvSpPr>
        <p:spPr bwMode="auto">
          <a:xfrm>
            <a:off x="0"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2778" name="Rectangle 10"/>
          <p:cNvSpPr>
            <a:spLocks noGrp="1" noRot="1" noChangeAspect="1" noChangeArrowheads="1" noTextEdit="1"/>
          </p:cNvSpPr>
          <p:nvPr>
            <p:ph type="sldImg"/>
          </p:nvPr>
        </p:nvSpPr>
        <p:spPr>
          <a:xfrm>
            <a:off x="1266825" y="727075"/>
            <a:ext cx="4781550" cy="3586163"/>
          </a:xfrm>
          <a:solidFill>
            <a:srgbClr val="FFFFFF"/>
          </a:solidFill>
          <a:ln cap="flat"/>
        </p:spPr>
      </p:sp>
      <p:sp>
        <p:nvSpPr>
          <p:cNvPr id="32779" name="Rectangle 11"/>
          <p:cNvSpPr>
            <a:spLocks noGrp="1" noChangeArrowheads="1"/>
          </p:cNvSpPr>
          <p:nvPr>
            <p:ph type="body" idx="1"/>
          </p:nvPr>
        </p:nvSpPr>
        <p:spPr>
          <a:xfrm>
            <a:off x="974035" y="4561226"/>
            <a:ext cx="5367130" cy="431857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30" tIns="46976" rIns="95630" bIns="46976"/>
          <a:lstStyle/>
          <a:p>
            <a:pPr marL="171450" indent="-171450">
              <a:buFontTx/>
              <a:buChar char="•"/>
            </a:pPr>
            <a:r>
              <a:rPr lang="en-US" dirty="0" smtClean="0">
                <a:ea typeface="ＭＳ Ｐゴシック" pitchFamily="34" charset="-128"/>
              </a:rPr>
              <a:t>&lt;Recognize participants are executive level, thank them and be respectful of their time.&gt;</a:t>
            </a:r>
          </a:p>
          <a:p>
            <a:pPr marL="171450" indent="-171450">
              <a:buFontTx/>
              <a:buChar char="•"/>
            </a:pPr>
            <a:r>
              <a:rPr lang="en-US" dirty="0" smtClean="0">
                <a:ea typeface="ＭＳ Ｐゴシック" pitchFamily="34" charset="-128"/>
              </a:rPr>
              <a:t>The purpose for this briefing today:</a:t>
            </a:r>
          </a:p>
          <a:p>
            <a:pPr marL="685800" lvl="1" indent="-228600">
              <a:buFont typeface="Calibri" pitchFamily="34" charset="0"/>
              <a:buAutoNum type="arabicPeriod"/>
            </a:pPr>
            <a:r>
              <a:rPr lang="en-US" dirty="0" smtClean="0">
                <a:ea typeface="ＭＳ Ｐゴシック" pitchFamily="34" charset="-128"/>
              </a:rPr>
              <a:t>&lt;Increase awareness and emphasize the importance of TIM…&gt;</a:t>
            </a:r>
          </a:p>
          <a:p>
            <a:pPr marL="1143000" lvl="2" indent="-228600">
              <a:buFontTx/>
              <a:buChar char="•"/>
            </a:pPr>
            <a:r>
              <a:rPr lang="en-US" dirty="0" smtClean="0">
                <a:ea typeface="ＭＳ Ｐゴシック" pitchFamily="34" charset="-128"/>
              </a:rPr>
              <a:t>The national TIM program has come a long way in the last decade and we will present some exciting activities that are forwarding the TIM agenda.</a:t>
            </a:r>
          </a:p>
          <a:p>
            <a:pPr marL="1143000" lvl="2" indent="-228600">
              <a:buFontTx/>
              <a:buChar char="•"/>
            </a:pPr>
            <a:r>
              <a:rPr lang="en-US" dirty="0" smtClean="0">
                <a:ea typeface="ＭＳ Ｐゴシック" pitchFamily="34" charset="-128"/>
              </a:rPr>
              <a:t>Whereas in the past, TIM was mainly discussed in the context of traffic congestion, now it is being promoted for its primary purpose – responder and motorist safety.</a:t>
            </a:r>
          </a:p>
          <a:p>
            <a:pPr marL="685800" lvl="1" indent="-228600">
              <a:buFont typeface="Calibri" pitchFamily="34" charset="0"/>
              <a:buAutoNum type="arabicPeriod"/>
            </a:pPr>
            <a:r>
              <a:rPr lang="en-US" dirty="0" smtClean="0">
                <a:ea typeface="ＭＳ Ｐゴシック" pitchFamily="34" charset="-128"/>
              </a:rPr>
              <a:t>&lt;We</a:t>
            </a:r>
            <a:r>
              <a:rPr lang="en-US" baseline="0" dirty="0" smtClean="0">
                <a:ea typeface="ＭＳ Ｐゴシック" pitchFamily="34" charset="-128"/>
              </a:rPr>
              <a:t> will discuss the Business Case for bringing this training to your state/region</a:t>
            </a:r>
          </a:p>
          <a:p>
            <a:pPr marL="685800" lvl="1" indent="-228600">
              <a:buFont typeface="Calibri" pitchFamily="34" charset="0"/>
              <a:buAutoNum type="arabicPeriod"/>
            </a:pPr>
            <a:r>
              <a:rPr lang="en-US" dirty="0" smtClean="0">
                <a:ea typeface="ＭＳ Ｐゴシック" pitchFamily="34" charset="-128"/>
              </a:rPr>
              <a:t>&lt;Overview of the national training…&gt;</a:t>
            </a:r>
          </a:p>
          <a:p>
            <a:pPr marL="1143000" lvl="2" indent="-228600">
              <a:buFontTx/>
              <a:buChar char="•"/>
            </a:pPr>
            <a:r>
              <a:rPr lang="en-US" dirty="0" smtClean="0">
                <a:ea typeface="ＭＳ Ｐゴシック" pitchFamily="34" charset="-128"/>
              </a:rPr>
              <a:t>How this</a:t>
            </a:r>
            <a:r>
              <a:rPr lang="en-US" baseline="0" dirty="0" smtClean="0">
                <a:ea typeface="ＭＳ Ｐゴシック" pitchFamily="34" charset="-128"/>
              </a:rPr>
              <a:t> training can help you meet your safety and reliability goals. </a:t>
            </a:r>
            <a:endParaRPr lang="en-US" dirty="0" smtClean="0">
              <a:ea typeface="ＭＳ Ｐゴシック" pitchFamily="34" charset="-128"/>
            </a:endParaRPr>
          </a:p>
          <a:p>
            <a:pPr marL="685800" lvl="1" indent="-228600">
              <a:buFont typeface="Calibri" pitchFamily="34" charset="0"/>
              <a:buAutoNum type="arabicPeriod"/>
            </a:pPr>
            <a:r>
              <a:rPr lang="en-US" dirty="0" smtClean="0">
                <a:ea typeface="ＭＳ Ｐゴシック" pitchFamily="34" charset="-128"/>
              </a:rPr>
              <a:t>&lt;Role of SHRP2&gt;</a:t>
            </a:r>
          </a:p>
          <a:p>
            <a:pPr marL="1143000" lvl="2" indent="-228600">
              <a:buFont typeface="Arial" pitchFamily="34" charset="0"/>
              <a:buChar char="•"/>
            </a:pPr>
            <a:r>
              <a:rPr lang="en-US" dirty="0" smtClean="0">
                <a:ea typeface="ＭＳ Ｐゴシック" pitchFamily="34" charset="-128"/>
              </a:rPr>
              <a:t>Developed</a:t>
            </a:r>
            <a:r>
              <a:rPr lang="en-US" baseline="0" dirty="0" smtClean="0">
                <a:ea typeface="ＭＳ Ｐゴシック" pitchFamily="34" charset="-128"/>
              </a:rPr>
              <a:t> by responders FOR responders</a:t>
            </a:r>
          </a:p>
          <a:p>
            <a:pPr marL="685800" lvl="1" indent="-228600">
              <a:buFont typeface="Calibri" pitchFamily="34" charset="0"/>
              <a:buAutoNum type="arabicPeriod"/>
            </a:pPr>
            <a:r>
              <a:rPr lang="en-US" dirty="0" smtClean="0">
                <a:ea typeface="ＭＳ Ｐゴシック" pitchFamily="34" charset="-128"/>
              </a:rPr>
              <a:t>&lt;Why</a:t>
            </a:r>
            <a:r>
              <a:rPr lang="en-US" baseline="0" dirty="0" smtClean="0">
                <a:ea typeface="ＭＳ Ｐゴシック" pitchFamily="34" charset="-128"/>
              </a:rPr>
              <a:t> this training is different &gt;</a:t>
            </a:r>
          </a:p>
          <a:p>
            <a:pPr marL="685800" lvl="1" indent="-228600">
              <a:buFont typeface="Calibri" pitchFamily="34" charset="0"/>
              <a:buAutoNum type="arabicPeriod"/>
            </a:pPr>
            <a:r>
              <a:rPr lang="en-US" dirty="0" smtClean="0">
                <a:ea typeface="ＭＳ Ｐゴシック" pitchFamily="34" charset="-128"/>
              </a:rPr>
              <a:t>&lt;Request continued support…&gt;</a:t>
            </a:r>
          </a:p>
          <a:p>
            <a:pPr marL="1143000" lvl="2" indent="-228600">
              <a:buFont typeface="Arial" pitchFamily="34" charset="0"/>
              <a:buChar char="•"/>
            </a:pPr>
            <a:r>
              <a:rPr lang="en-US" dirty="0" smtClean="0">
                <a:ea typeface="ＭＳ Ｐゴシック" pitchFamily="34" charset="-128"/>
              </a:rPr>
              <a:t>How to bring this to your state</a:t>
            </a:r>
          </a:p>
          <a:p>
            <a:endParaRPr lang="en-US" dirty="0" smtClean="0">
              <a:ea typeface="ＭＳ Ｐゴシック" pitchFamily="34" charset="-128"/>
            </a:endParaRPr>
          </a:p>
        </p:txBody>
      </p:sp>
    </p:spTree>
    <p:extLst>
      <p:ext uri="{BB962C8B-B14F-4D97-AF65-F5344CB8AC3E}">
        <p14:creationId xmlns:p14="http://schemas.microsoft.com/office/powerpoint/2010/main" val="4054396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Multi-tiered support and is a national</a:t>
            </a:r>
            <a:r>
              <a:rPr lang="en-US" baseline="0" dirty="0" smtClean="0"/>
              <a:t> priority on many fronts.  </a:t>
            </a:r>
          </a:p>
          <a:p>
            <a:r>
              <a:rPr lang="en-US" b="1" baseline="0" dirty="0" smtClean="0">
                <a:solidFill>
                  <a:srgbClr val="FF0000"/>
                </a:solidFill>
              </a:rPr>
              <a:t>GET LOGOS</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21</a:t>
            </a:fld>
            <a:endParaRPr lang="en-US" dirty="0"/>
          </a:p>
        </p:txBody>
      </p:sp>
    </p:spTree>
    <p:extLst>
      <p:ext uri="{BB962C8B-B14F-4D97-AF65-F5344CB8AC3E}">
        <p14:creationId xmlns:p14="http://schemas.microsoft.com/office/powerpoint/2010/main" val="22156788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22</a:t>
            </a:fld>
            <a:endParaRPr lang="en-US" dirty="0"/>
          </a:p>
        </p:txBody>
      </p:sp>
    </p:spTree>
    <p:extLst>
      <p:ext uri="{BB962C8B-B14F-4D97-AF65-F5344CB8AC3E}">
        <p14:creationId xmlns:p14="http://schemas.microsoft.com/office/powerpoint/2010/main" val="3578912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ea typeface="ＭＳ Ｐゴシック" pitchFamily="34" charset="-128"/>
              </a:rPr>
              <a:t>If you want to help us advance the TIM training, here’s what we need you</a:t>
            </a:r>
            <a:r>
              <a:rPr lang="en-US" sz="1200" baseline="0" dirty="0" smtClean="0">
                <a:ea typeface="ＭＳ Ｐゴシック" pitchFamily="34" charset="-128"/>
              </a:rPr>
              <a:t> to do.  </a:t>
            </a:r>
            <a:endParaRPr lang="en-US" sz="1200" dirty="0" smtClean="0">
              <a:ea typeface="ＭＳ Ｐゴシック" pitchFamily="34" charset="-128"/>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23</a:t>
            </a:fld>
            <a:endParaRPr lang="en-US" dirty="0"/>
          </a:p>
        </p:txBody>
      </p:sp>
    </p:spTree>
    <p:extLst>
      <p:ext uri="{BB962C8B-B14F-4D97-AF65-F5344CB8AC3E}">
        <p14:creationId xmlns:p14="http://schemas.microsoft.com/office/powerpoint/2010/main" val="4178694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ＭＳ Ｐゴシック" pitchFamily="34" charset="-128"/>
              </a:rPr>
              <a:t>ADD</a:t>
            </a:r>
            <a:r>
              <a:rPr lang="en-US" baseline="0" dirty="0" smtClean="0">
                <a:ea typeface="ＭＳ Ｐゴシック" pitchFamily="34" charset="-128"/>
              </a:rPr>
              <a:t> JIM? </a:t>
            </a:r>
            <a:endParaRPr lang="en-US" dirty="0" smtClean="0">
              <a:ea typeface="ＭＳ Ｐゴシック" pitchFamily="34" charset="-128"/>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488" eaLnBrk="0" hangingPunct="0">
              <a:defRPr sz="3700">
                <a:solidFill>
                  <a:schemeClr val="tx1"/>
                </a:solidFill>
                <a:latin typeface="Arial" pitchFamily="34" charset="0"/>
                <a:ea typeface="ＭＳ Ｐゴシック" pitchFamily="34" charset="-128"/>
              </a:defRPr>
            </a:lvl1pPr>
            <a:lvl2pPr marL="770662" indent="-296408" defTabSz="482488" eaLnBrk="0" hangingPunct="0">
              <a:defRPr sz="3700">
                <a:solidFill>
                  <a:schemeClr val="tx1"/>
                </a:solidFill>
                <a:latin typeface="Arial" pitchFamily="34" charset="0"/>
                <a:ea typeface="ＭＳ Ｐゴシック" pitchFamily="34" charset="-128"/>
              </a:defRPr>
            </a:lvl2pPr>
            <a:lvl3pPr marL="1185634" indent="-237127" defTabSz="482488" eaLnBrk="0" hangingPunct="0">
              <a:defRPr sz="3700">
                <a:solidFill>
                  <a:schemeClr val="tx1"/>
                </a:solidFill>
                <a:latin typeface="Arial" pitchFamily="34" charset="0"/>
                <a:ea typeface="ＭＳ Ｐゴシック" pitchFamily="34" charset="-128"/>
              </a:defRPr>
            </a:lvl3pPr>
            <a:lvl4pPr marL="1659887" indent="-237127" defTabSz="482488" eaLnBrk="0" hangingPunct="0">
              <a:defRPr sz="3700">
                <a:solidFill>
                  <a:schemeClr val="tx1"/>
                </a:solidFill>
                <a:latin typeface="Arial" pitchFamily="34" charset="0"/>
                <a:ea typeface="ＭＳ Ｐゴシック" pitchFamily="34" charset="-128"/>
              </a:defRPr>
            </a:lvl4pPr>
            <a:lvl5pPr marL="2134141" indent="-237127" defTabSz="482488" eaLnBrk="0" hangingPunct="0">
              <a:defRPr sz="3700">
                <a:solidFill>
                  <a:schemeClr val="tx1"/>
                </a:solidFill>
                <a:latin typeface="Arial" pitchFamily="34" charset="0"/>
                <a:ea typeface="ＭＳ Ｐゴシック" pitchFamily="34" charset="-128"/>
              </a:defRPr>
            </a:lvl5pPr>
            <a:lvl6pPr marL="2608395"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6pPr>
            <a:lvl7pPr marL="3082648"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7pPr>
            <a:lvl8pPr marL="3556902"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8pPr>
            <a:lvl9pPr marL="4031155"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9pPr>
          </a:lstStyle>
          <a:p>
            <a:pPr eaLnBrk="1" hangingPunct="1"/>
            <a:fld id="{D9702B6E-DD3D-4E27-AE0E-CF0654427266}" type="slidenum">
              <a:rPr lang="en-US" sz="1200" smtClean="0">
                <a:latin typeface="Calibri" pitchFamily="34" charset="0"/>
              </a:rPr>
              <a:pPr eaLnBrk="1" hangingPunct="1"/>
              <a:t>24</a:t>
            </a:fld>
            <a:endParaRPr lang="en-US" sz="1200" dirty="0" smtClean="0">
              <a:latin typeface="Calibri" pitchFamily="34" charset="0"/>
            </a:endParaRPr>
          </a:p>
        </p:txBody>
      </p:sp>
    </p:spTree>
    <p:extLst>
      <p:ext uri="{BB962C8B-B14F-4D97-AF65-F5344CB8AC3E}">
        <p14:creationId xmlns:p14="http://schemas.microsoft.com/office/powerpoint/2010/main" val="3644053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Char char="•"/>
            </a:pPr>
            <a:r>
              <a:rPr lang="en-US" baseline="0" dirty="0" smtClean="0">
                <a:ea typeface="ＭＳ Ｐゴシック" pitchFamily="34" charset="-128"/>
              </a:rPr>
              <a:t>     Many transportation agencies are placing greater emphasis on operating their systems to maximize capacity, improve safety, reduce congestion, and improve travel times for motorists and freight operations. </a:t>
            </a:r>
          </a:p>
          <a:p>
            <a:pPr>
              <a:buFont typeface="Arial" pitchFamily="34" charset="0"/>
              <a:buChar char="•"/>
            </a:pPr>
            <a:r>
              <a:rPr lang="en-US" baseline="0" dirty="0" smtClean="0">
                <a:ea typeface="ＭＳ Ｐゴシック" pitchFamily="34" charset="-128"/>
              </a:rPr>
              <a:t>     A key element in achieving this goal is to optimize their incident response – which has an effect not only on the traveling public but on the safety of the responders – from fire and rescue to transportation managers and tow-truck drivers.  </a:t>
            </a:r>
            <a:endParaRPr lang="en-US" dirty="0" smtClean="0">
              <a:ea typeface="ＭＳ Ｐゴシック" pitchFamily="34" charset="-128"/>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82488" eaLnBrk="0" hangingPunct="0">
              <a:defRPr sz="3700">
                <a:solidFill>
                  <a:schemeClr val="tx1"/>
                </a:solidFill>
                <a:latin typeface="Arial" pitchFamily="34" charset="0"/>
                <a:ea typeface="ＭＳ Ｐゴシック" pitchFamily="34" charset="-128"/>
              </a:defRPr>
            </a:lvl1pPr>
            <a:lvl2pPr marL="770662" indent="-296408" defTabSz="482488" eaLnBrk="0" hangingPunct="0">
              <a:defRPr sz="3700">
                <a:solidFill>
                  <a:schemeClr val="tx1"/>
                </a:solidFill>
                <a:latin typeface="Arial" pitchFamily="34" charset="0"/>
                <a:ea typeface="ＭＳ Ｐゴシック" pitchFamily="34" charset="-128"/>
              </a:defRPr>
            </a:lvl2pPr>
            <a:lvl3pPr marL="1185634" indent="-237127" defTabSz="482488" eaLnBrk="0" hangingPunct="0">
              <a:defRPr sz="3700">
                <a:solidFill>
                  <a:schemeClr val="tx1"/>
                </a:solidFill>
                <a:latin typeface="Arial" pitchFamily="34" charset="0"/>
                <a:ea typeface="ＭＳ Ｐゴシック" pitchFamily="34" charset="-128"/>
              </a:defRPr>
            </a:lvl3pPr>
            <a:lvl4pPr marL="1659887" indent="-237127" defTabSz="482488" eaLnBrk="0" hangingPunct="0">
              <a:defRPr sz="3700">
                <a:solidFill>
                  <a:schemeClr val="tx1"/>
                </a:solidFill>
                <a:latin typeface="Arial" pitchFamily="34" charset="0"/>
                <a:ea typeface="ＭＳ Ｐゴシック" pitchFamily="34" charset="-128"/>
              </a:defRPr>
            </a:lvl4pPr>
            <a:lvl5pPr marL="2134141" indent="-237127" defTabSz="482488" eaLnBrk="0" hangingPunct="0">
              <a:defRPr sz="3700">
                <a:solidFill>
                  <a:schemeClr val="tx1"/>
                </a:solidFill>
                <a:latin typeface="Arial" pitchFamily="34" charset="0"/>
                <a:ea typeface="ＭＳ Ｐゴシック" pitchFamily="34" charset="-128"/>
              </a:defRPr>
            </a:lvl5pPr>
            <a:lvl6pPr marL="2608395"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6pPr>
            <a:lvl7pPr marL="3082648"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7pPr>
            <a:lvl8pPr marL="3556902"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8pPr>
            <a:lvl9pPr marL="4031155" indent="-237127" defTabSz="482488" eaLnBrk="0" fontAlgn="base" hangingPunct="0">
              <a:spcBef>
                <a:spcPct val="0"/>
              </a:spcBef>
              <a:spcAft>
                <a:spcPct val="0"/>
              </a:spcAft>
              <a:defRPr sz="3700">
                <a:solidFill>
                  <a:schemeClr val="tx1"/>
                </a:solidFill>
                <a:latin typeface="Arial" pitchFamily="34" charset="0"/>
                <a:ea typeface="ＭＳ Ｐゴシック" pitchFamily="34" charset="-128"/>
              </a:defRPr>
            </a:lvl9pPr>
          </a:lstStyle>
          <a:p>
            <a:pPr eaLnBrk="1" hangingPunct="1"/>
            <a:fld id="{BB9910B0-4462-44F1-8E7D-0C0F9CD238A9}" type="slidenum">
              <a:rPr lang="en-US" sz="1200" smtClean="0">
                <a:latin typeface="Calibri" pitchFamily="34" charset="0"/>
              </a:rPr>
              <a:pPr eaLnBrk="1" hangingPunct="1"/>
              <a:t>3</a:t>
            </a:fld>
            <a:endParaRPr lang="en-US" sz="1200" dirty="0" smtClean="0">
              <a:latin typeface="Calibri" pitchFamily="34" charset="0"/>
            </a:endParaRPr>
          </a:p>
        </p:txBody>
      </p:sp>
    </p:spTree>
    <p:extLst>
      <p:ext uri="{BB962C8B-B14F-4D97-AF65-F5344CB8AC3E}">
        <p14:creationId xmlns:p14="http://schemas.microsoft.com/office/powerpoint/2010/main" val="182072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144618"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47" name="Rectangle 3"/>
          <p:cNvSpPr>
            <a:spLocks noChangeArrowheads="1"/>
          </p:cNvSpPr>
          <p:nvPr/>
        </p:nvSpPr>
        <p:spPr bwMode="auto">
          <a:xfrm>
            <a:off x="4144618"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5630" tIns="46976" rIns="95630" bIns="46976" anchor="b"/>
          <a:lstStyle/>
          <a:p>
            <a:pPr algn="r" defTabSz="964974"/>
            <a:r>
              <a:rPr lang="en-US" sz="1300" dirty="0">
                <a:latin typeface="Times New Roman" pitchFamily="18" charset="0"/>
              </a:rPr>
              <a:t>14</a:t>
            </a:r>
          </a:p>
        </p:txBody>
      </p:sp>
      <p:sp>
        <p:nvSpPr>
          <p:cNvPr id="31748" name="Rectangle 4"/>
          <p:cNvSpPr>
            <a:spLocks noChangeArrowheads="1"/>
          </p:cNvSpPr>
          <p:nvPr/>
        </p:nvSpPr>
        <p:spPr bwMode="auto">
          <a:xfrm>
            <a:off x="0"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49" name="Rectangle 5"/>
          <p:cNvSpPr>
            <a:spLocks noChangeArrowheads="1"/>
          </p:cNvSpPr>
          <p:nvPr/>
        </p:nvSpPr>
        <p:spPr bwMode="auto">
          <a:xfrm>
            <a:off x="0"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50" name="Rectangle 6"/>
          <p:cNvSpPr>
            <a:spLocks noChangeArrowheads="1"/>
          </p:cNvSpPr>
          <p:nvPr/>
        </p:nvSpPr>
        <p:spPr bwMode="auto">
          <a:xfrm>
            <a:off x="4144618"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51" name="Rectangle 7"/>
          <p:cNvSpPr>
            <a:spLocks noChangeArrowheads="1"/>
          </p:cNvSpPr>
          <p:nvPr/>
        </p:nvSpPr>
        <p:spPr bwMode="auto">
          <a:xfrm>
            <a:off x="4144618"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5630" tIns="46976" rIns="95630" bIns="46976" anchor="b"/>
          <a:lstStyle/>
          <a:p>
            <a:pPr algn="r" defTabSz="964974"/>
            <a:r>
              <a:rPr lang="en-US" sz="1300" dirty="0">
                <a:latin typeface="Times New Roman" pitchFamily="18" charset="0"/>
              </a:rPr>
              <a:t>13</a:t>
            </a:r>
          </a:p>
        </p:txBody>
      </p:sp>
      <p:sp>
        <p:nvSpPr>
          <p:cNvPr id="31752" name="Rectangle 8"/>
          <p:cNvSpPr>
            <a:spLocks noChangeArrowheads="1"/>
          </p:cNvSpPr>
          <p:nvPr/>
        </p:nvSpPr>
        <p:spPr bwMode="auto">
          <a:xfrm>
            <a:off x="0" y="9122452"/>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53" name="Rectangle 9"/>
          <p:cNvSpPr>
            <a:spLocks noChangeArrowheads="1"/>
          </p:cNvSpPr>
          <p:nvPr/>
        </p:nvSpPr>
        <p:spPr bwMode="auto">
          <a:xfrm>
            <a:off x="0" y="0"/>
            <a:ext cx="3170583" cy="478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1415" tIns="45709" rIns="91415" bIns="45709" anchor="ctr"/>
          <a:lstStyle/>
          <a:p>
            <a:endParaRPr lang="en-US" dirty="0"/>
          </a:p>
        </p:txBody>
      </p:sp>
      <p:sp>
        <p:nvSpPr>
          <p:cNvPr id="31754" name="Rectangle 10"/>
          <p:cNvSpPr>
            <a:spLocks noGrp="1" noRot="1" noChangeAspect="1" noChangeArrowheads="1" noTextEdit="1"/>
          </p:cNvSpPr>
          <p:nvPr>
            <p:ph type="sldImg"/>
          </p:nvPr>
        </p:nvSpPr>
        <p:spPr>
          <a:xfrm>
            <a:off x="1266825" y="727075"/>
            <a:ext cx="4781550" cy="3586163"/>
          </a:xfrm>
          <a:solidFill>
            <a:srgbClr val="FFFFFF"/>
          </a:solidFill>
          <a:ln cap="flat"/>
        </p:spPr>
      </p:sp>
      <p:sp>
        <p:nvSpPr>
          <p:cNvPr id="31755" name="Rectangle 11"/>
          <p:cNvSpPr>
            <a:spLocks noGrp="1" noChangeArrowheads="1"/>
          </p:cNvSpPr>
          <p:nvPr>
            <p:ph type="body" idx="1"/>
          </p:nvPr>
        </p:nvSpPr>
        <p:spPr>
          <a:xfrm>
            <a:off x="974035" y="4561226"/>
            <a:ext cx="5367130" cy="431857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30" tIns="46976" rIns="95630" bIns="46976"/>
          <a:lstStyle/>
          <a:p>
            <a:pPr>
              <a:buFont typeface="Arial" pitchFamily="34" charset="0"/>
              <a:buChar char="•"/>
            </a:pPr>
            <a:r>
              <a:rPr lang="en-US" dirty="0" smtClean="0"/>
              <a:t>        Average annual numbers of responders </a:t>
            </a:r>
            <a:r>
              <a:rPr lang="en-US" u="sng" dirty="0" smtClean="0"/>
              <a:t>struck and killed </a:t>
            </a:r>
            <a:r>
              <a:rPr lang="en-US" dirty="0" smtClean="0"/>
              <a:t>nationally while working in or near moving traffic:</a:t>
            </a:r>
            <a:r>
              <a:rPr lang="en-US" baseline="0" dirty="0" smtClean="0">
                <a:solidFill>
                  <a:srgbClr val="FF0000"/>
                </a:solidFill>
              </a:rPr>
              <a:t> </a:t>
            </a:r>
            <a:r>
              <a:rPr lang="en-US" dirty="0" smtClean="0">
                <a:solidFill>
                  <a:srgbClr val="FF0000"/>
                </a:solidFill>
              </a:rPr>
              <a:t>Fire/Rescue and EMS</a:t>
            </a:r>
            <a:r>
              <a:rPr lang="en-US" dirty="0" smtClean="0"/>
              <a:t>: 6-8/year; </a:t>
            </a:r>
            <a:r>
              <a:rPr lang="en-US" dirty="0" smtClean="0">
                <a:solidFill>
                  <a:srgbClr val="0070C0"/>
                </a:solidFill>
              </a:rPr>
              <a:t>Law               Enforcement</a:t>
            </a:r>
            <a:r>
              <a:rPr lang="en-US" dirty="0" smtClean="0"/>
              <a:t>: 10-12/year; </a:t>
            </a:r>
            <a:r>
              <a:rPr lang="en-US" dirty="0" smtClean="0">
                <a:solidFill>
                  <a:srgbClr val="FF6600"/>
                </a:solidFill>
              </a:rPr>
              <a:t>Tow/Recovery</a:t>
            </a:r>
            <a:r>
              <a:rPr lang="en-US" dirty="0" smtClean="0"/>
              <a:t>: 50/year; </a:t>
            </a:r>
            <a:r>
              <a:rPr lang="en-US" dirty="0" smtClean="0">
                <a:solidFill>
                  <a:schemeClr val="accent6">
                    <a:lumMod val="75000"/>
                  </a:schemeClr>
                </a:solidFill>
              </a:rPr>
              <a:t>Highway</a:t>
            </a:r>
            <a:r>
              <a:rPr lang="en-US" dirty="0" smtClean="0"/>
              <a:t>: 100/year + 20,000 injured </a:t>
            </a:r>
          </a:p>
          <a:p>
            <a:pPr>
              <a:buFont typeface="Arial" pitchFamily="34" charset="0"/>
              <a:buChar char="•"/>
            </a:pPr>
            <a:r>
              <a:rPr lang="en-US" sz="1200" dirty="0" smtClean="0">
                <a:solidFill>
                  <a:schemeClr val="tx1"/>
                </a:solidFill>
              </a:rPr>
              <a:t>        5.5 Million </a:t>
            </a:r>
            <a:r>
              <a:rPr lang="en-US" sz="1200" u="sng" dirty="0" smtClean="0">
                <a:solidFill>
                  <a:schemeClr val="tx1"/>
                </a:solidFill>
              </a:rPr>
              <a:t>Reported</a:t>
            </a:r>
            <a:r>
              <a:rPr lang="en-US" sz="1200" dirty="0" smtClean="0">
                <a:solidFill>
                  <a:schemeClr val="tx1"/>
                </a:solidFill>
              </a:rPr>
              <a:t> Incidents in 2010</a:t>
            </a:r>
          </a:p>
          <a:p>
            <a:pPr>
              <a:spcBef>
                <a:spcPct val="0"/>
              </a:spcBef>
              <a:buFont typeface="Arial" pitchFamily="34" charset="0"/>
              <a:buChar char="•"/>
            </a:pPr>
            <a:r>
              <a:rPr lang="en-US" sz="1200" b="1" dirty="0" smtClean="0">
                <a:ea typeface="ＭＳ Ｐゴシック" pitchFamily="34" charset="-128"/>
                <a:cs typeface="ＭＳ Ｐゴシック" pitchFamily="34" charset="-128"/>
              </a:rPr>
              <a:t>        10-25% of all incidents are secondary accidents caused by</a:t>
            </a:r>
            <a:r>
              <a:rPr lang="en-US" sz="1200" b="1" baseline="0" dirty="0" smtClean="0">
                <a:ea typeface="ＭＳ Ｐゴシック" pitchFamily="34" charset="-128"/>
                <a:cs typeface="ＭＳ Ｐゴシック" pitchFamily="34" charset="-128"/>
              </a:rPr>
              <a:t> back up and inattentive drivers in the accident area</a:t>
            </a:r>
          </a:p>
          <a:p>
            <a:pPr>
              <a:spcBef>
                <a:spcPct val="0"/>
              </a:spcBef>
              <a:buFont typeface="Arial" pitchFamily="34" charset="0"/>
              <a:buChar char="•"/>
            </a:pPr>
            <a:r>
              <a:rPr lang="en-US" sz="1200" b="1" dirty="0" smtClean="0">
                <a:ea typeface="ＭＳ Ｐゴシック" pitchFamily="34" charset="-128"/>
                <a:cs typeface="ＭＳ Ｐゴシック" pitchFamily="34" charset="-128"/>
              </a:rPr>
              <a:t>        The likelihood of a secondary incident increases</a:t>
            </a:r>
            <a:r>
              <a:rPr lang="en-US" sz="1200" b="1" baseline="0" dirty="0" smtClean="0">
                <a:ea typeface="ＭＳ Ｐゴシック" pitchFamily="34" charset="-128"/>
                <a:cs typeface="ＭＳ Ｐゴシック" pitchFamily="34" charset="-128"/>
              </a:rPr>
              <a:t> </a:t>
            </a:r>
            <a:r>
              <a:rPr lang="en-US" sz="1200" b="1" dirty="0" smtClean="0">
                <a:ea typeface="ＭＳ Ｐゴシック" pitchFamily="34" charset="-128"/>
                <a:cs typeface="ＭＳ Ｐゴシック" pitchFamily="34" charset="-128"/>
              </a:rPr>
              <a:t>2.8% for every minute of response</a:t>
            </a:r>
          </a:p>
          <a:p>
            <a:pPr>
              <a:spcBef>
                <a:spcPct val="0"/>
              </a:spcBef>
              <a:buFont typeface="Arial" pitchFamily="34" charset="0"/>
              <a:buChar char="•"/>
            </a:pPr>
            <a:r>
              <a:rPr lang="en-US" sz="1200" b="1" dirty="0" smtClean="0">
                <a:ea typeface="ＭＳ Ｐゴシック" pitchFamily="34" charset="-128"/>
                <a:cs typeface="ＭＳ Ｐゴシック" pitchFamily="34" charset="-128"/>
              </a:rPr>
              <a:t>        Often these accidents are more severe than the primary incident </a:t>
            </a:r>
          </a:p>
          <a:p>
            <a:endParaRPr lang="en-US" sz="1200" dirty="0" smtClean="0">
              <a:solidFill>
                <a:schemeClr val="tx1"/>
              </a:solidFill>
            </a:endParaRPr>
          </a:p>
          <a:p>
            <a:endParaRPr lang="en-US" dirty="0" smtClean="0">
              <a:ea typeface="ＭＳ Ｐゴシック" pitchFamily="34" charset="-128"/>
            </a:endParaRPr>
          </a:p>
        </p:txBody>
      </p:sp>
    </p:spTree>
    <p:extLst>
      <p:ext uri="{BB962C8B-B14F-4D97-AF65-F5344CB8AC3E}">
        <p14:creationId xmlns:p14="http://schemas.microsoft.com/office/powerpoint/2010/main" val="3203448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costs related to traffic accidents affect everyone. There are three key areas:</a:t>
            </a:r>
          </a:p>
          <a:p>
            <a:r>
              <a:rPr lang="en-US" b="1" baseline="0" dirty="0" smtClean="0"/>
              <a:t>Safety</a:t>
            </a:r>
            <a:r>
              <a:rPr lang="en-US" baseline="0" dirty="0" smtClean="0"/>
              <a:t> – from the freight hauler stuck on I-95 behind an accident to the fire and rescue equipment positioned to provide a safe working area for the victim and responders – it all can exact a cost to the agency and to the public when things go wrong. </a:t>
            </a:r>
          </a:p>
          <a:p>
            <a:r>
              <a:rPr lang="en-US" b="1" baseline="0" dirty="0" smtClean="0"/>
              <a:t>Cost</a:t>
            </a:r>
            <a:r>
              <a:rPr lang="en-US" baseline="0" dirty="0" smtClean="0"/>
              <a:t> – Time equals money. Quicker clean-up means responders are able to spend time on other activities; tourists, commuters and truckers are able to get to their destinations on time; the supply chain is more reliable, providing support for jobs and the economy. Also, after 50 years of investing in a highway network, we must protect that investment. Quicker clearance can mean less damage to roadways through fires, accidents, signage and other issues.</a:t>
            </a:r>
          </a:p>
          <a:p>
            <a:r>
              <a:rPr lang="en-US" b="1" baseline="0" dirty="0" smtClean="0"/>
              <a:t>Homeland Security</a:t>
            </a:r>
            <a:r>
              <a:rPr lang="en-US" baseline="0" dirty="0" smtClean="0"/>
              <a:t> – Knowing that responders can quickly clear accidents during hurricane evacuations is critical. </a:t>
            </a:r>
            <a:endParaRPr lang="en-US" dirty="0"/>
          </a:p>
        </p:txBody>
      </p:sp>
      <p:sp>
        <p:nvSpPr>
          <p:cNvPr id="4" name="Slide Number Placeholder 3"/>
          <p:cNvSpPr>
            <a:spLocks noGrp="1"/>
          </p:cNvSpPr>
          <p:nvPr>
            <p:ph type="sldNum" sz="quarter" idx="10"/>
          </p:nvPr>
        </p:nvSpPr>
        <p:spPr/>
        <p:txBody>
          <a:bodyPr/>
          <a:lstStyle/>
          <a:p>
            <a:pPr>
              <a:defRPr/>
            </a:pPr>
            <a:fld id="{1B1249FA-3784-4984-8481-5ED3EAB77173}"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7"/>
          <p:cNvSpPr>
            <a:spLocks noGrp="1" noChangeArrowheads="1"/>
          </p:cNvSpPr>
          <p:nvPr>
            <p:ph type="sldNum" sz="quarter" idx="5"/>
          </p:nvPr>
        </p:nvSpPr>
        <p:spPr>
          <a:noFill/>
        </p:spPr>
        <p:txBody>
          <a:bodyPr/>
          <a:lstStyle/>
          <a:p>
            <a:fld id="{9D0630F2-5461-41D7-B9F2-35206082CE5E}" type="slidenum">
              <a:rPr lang="en-US" smtClean="0"/>
              <a:pPr/>
              <a:t>6</a:t>
            </a:fld>
            <a:endParaRPr lang="en-US" dirty="0" smtClean="0"/>
          </a:p>
        </p:txBody>
      </p:sp>
      <p:sp>
        <p:nvSpPr>
          <p:cNvPr id="543747" name="Rectangle 2"/>
          <p:cNvSpPr>
            <a:spLocks noGrp="1" noRot="1" noChangeAspect="1" noChangeArrowheads="1" noTextEdit="1"/>
          </p:cNvSpPr>
          <p:nvPr>
            <p:ph type="sldImg"/>
          </p:nvPr>
        </p:nvSpPr>
        <p:spPr>
          <a:xfrm>
            <a:off x="1257300" y="719138"/>
            <a:ext cx="4800600" cy="3600450"/>
          </a:xfrm>
          <a:solidFill>
            <a:srgbClr val="FFFFFF"/>
          </a:solidFill>
          <a:ln/>
        </p:spPr>
      </p:sp>
      <p:sp>
        <p:nvSpPr>
          <p:cNvPr id="543748" name="Rectangle 3"/>
          <p:cNvSpPr>
            <a:spLocks noGrp="1" noChangeArrowheads="1"/>
          </p:cNvSpPr>
          <p:nvPr>
            <p:ph type="body" idx="1"/>
          </p:nvPr>
        </p:nvSpPr>
        <p:spPr>
          <a:xfrm>
            <a:off x="976315" y="4560889"/>
            <a:ext cx="5362575" cy="4321176"/>
          </a:xfrm>
          <a:solidFill>
            <a:srgbClr val="FFFFFF"/>
          </a:solidFill>
          <a:ln>
            <a:solidFill>
              <a:srgbClr val="000000"/>
            </a:solidFill>
          </a:ln>
        </p:spPr>
        <p:txBody>
          <a:bodyPr lIns="96634" tIns="48317" rIns="96634" bIns="48317"/>
          <a:lstStyle/>
          <a:p>
            <a:pPr eaLnBrk="1" hangingPunct="1"/>
            <a:r>
              <a:rPr lang="en-US" dirty="0" smtClean="0"/>
              <a:t>To respond</a:t>
            </a:r>
            <a:r>
              <a:rPr lang="en-US" baseline="0" dirty="0" smtClean="0"/>
              <a:t> to this growing issue – to save the lives of responders and motorists alike; to save time by reducing congested backups; to save scarce taxpayers’ dollars – </a:t>
            </a:r>
            <a:r>
              <a:rPr lang="en-US" b="1" baseline="0" dirty="0" smtClean="0"/>
              <a:t>the Federal Highway Administration has developed and is now providing a National Traffic Incident Management Responder Training.</a:t>
            </a:r>
          </a:p>
          <a:p>
            <a:pPr eaLnBrk="1" hangingPunct="1"/>
            <a:endParaRPr lang="en-US" dirty="0" smtClean="0"/>
          </a:p>
          <a:p>
            <a:pPr eaLnBrk="1" hangingPunct="1"/>
            <a:r>
              <a:rPr lang="en-US" dirty="0" smtClean="0"/>
              <a:t>The program</a:t>
            </a:r>
            <a:r>
              <a:rPr lang="en-US" baseline="0" dirty="0" smtClean="0"/>
              <a:t> was developed and is funded through the second Strategic Highway Research Program, or SHRP2.</a:t>
            </a:r>
            <a:endParaRPr lang="en-US" dirty="0" smtClean="0"/>
          </a:p>
        </p:txBody>
      </p:sp>
    </p:spTree>
    <p:extLst>
      <p:ext uri="{BB962C8B-B14F-4D97-AF65-F5344CB8AC3E}">
        <p14:creationId xmlns:p14="http://schemas.microsoft.com/office/powerpoint/2010/main" val="1299874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defTabSz="955639">
              <a:spcBef>
                <a:spcPct val="0"/>
              </a:spcBef>
              <a:defRPr/>
            </a:pPr>
            <a:r>
              <a:rPr lang="en-US" dirty="0" smtClean="0"/>
              <a:t>SHRP2 was authorized</a:t>
            </a:r>
            <a:r>
              <a:rPr lang="en-US" baseline="0" dirty="0" smtClean="0"/>
              <a:t> under the legislation called the </a:t>
            </a:r>
            <a:r>
              <a:rPr lang="en-US" dirty="0" smtClean="0"/>
              <a:t>Safe, Accountable, Flexible, Efficient Transportation Equity Act: A Legacy for Users (SAFETEA-LU).</a:t>
            </a:r>
            <a:r>
              <a:rPr lang="en-US" baseline="0" dirty="0" smtClean="0"/>
              <a:t> Research began in 2007 on key issues of concern to the states.</a:t>
            </a:r>
            <a:r>
              <a:rPr lang="en-US" dirty="0" smtClean="0"/>
              <a:t/>
            </a:r>
            <a:br>
              <a:rPr lang="en-US" dirty="0" smtClean="0"/>
            </a:br>
            <a:r>
              <a:rPr lang="en-US" dirty="0" smtClean="0"/>
              <a:t/>
            </a:r>
            <a:br>
              <a:rPr lang="en-US" dirty="0" smtClean="0"/>
            </a:br>
            <a:r>
              <a:rPr lang="en-US" dirty="0" smtClean="0"/>
              <a:t>It is a joint collaboration of</a:t>
            </a:r>
            <a:r>
              <a:rPr lang="en-US" baseline="0" dirty="0" smtClean="0"/>
              <a:t> the Federal Highway Administration, the American Association of State Highway and Transportation Officials or AASHTO, and the Transportation Research Board.</a:t>
            </a:r>
          </a:p>
          <a:p>
            <a:pPr defTabSz="955639">
              <a:spcBef>
                <a:spcPct val="0"/>
              </a:spcBef>
              <a:defRPr/>
            </a:pPr>
            <a:endParaRPr lang="en-US" baseline="0" dirty="0" smtClean="0"/>
          </a:p>
          <a:p>
            <a:pPr defTabSz="955639">
              <a:spcBef>
                <a:spcPct val="0"/>
              </a:spcBef>
              <a:defRPr/>
            </a:pPr>
            <a:r>
              <a:rPr lang="en-US" baseline="0" dirty="0" smtClean="0"/>
              <a:t>The goals of the overall program are to make our highways safer, offer solutions to more rapidly repair our aging infrastructure; and reduce congestion.</a:t>
            </a:r>
          </a:p>
          <a:p>
            <a:pPr defTabSz="955639">
              <a:spcBef>
                <a:spcPct val="0"/>
              </a:spcBef>
              <a:defRPr/>
            </a:pPr>
            <a:endParaRPr lang="en-US" baseline="0" dirty="0" smtClean="0"/>
          </a:p>
          <a:p>
            <a:pPr defTabSz="955639">
              <a:spcBef>
                <a:spcPct val="0"/>
              </a:spcBef>
              <a:defRPr/>
            </a:pPr>
            <a:r>
              <a:rPr lang="en-US" baseline="0" dirty="0" smtClean="0"/>
              <a:t>The Traffic Incident Management training is just one of more than 65 different innovations, processes and technologies developed and being implemented by SHRP2.</a:t>
            </a:r>
          </a:p>
          <a:p>
            <a:pPr defTabSz="955639">
              <a:spcBef>
                <a:spcPct val="0"/>
              </a:spcBef>
              <a:defRPr/>
            </a:pPr>
            <a:endParaRPr lang="en-US"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B3E1D76-E982-41C3-A65F-3B62C19777F6}"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1966959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The premise behind</a:t>
            </a:r>
            <a:r>
              <a:rPr lang="en-US" baseline="0" dirty="0" smtClean="0"/>
              <a:t> the train-the-trainer program is simple: train a cadre of trainers in the national curriculum, augmented and shaped by state law and regulations. This cadre would then, in turn, train others across their agencies.</a:t>
            </a:r>
          </a:p>
          <a:p>
            <a:pPr>
              <a:buFont typeface="Arial" pitchFamily="34" charset="0"/>
              <a:buChar char="•"/>
            </a:pPr>
            <a:r>
              <a:rPr lang="en-US" baseline="0" dirty="0" smtClean="0"/>
              <a:t>    Important to note that the training was developed BY responders FOR responders.</a:t>
            </a:r>
          </a:p>
          <a:p>
            <a:pPr>
              <a:buFont typeface="Arial" pitchFamily="34" charset="0"/>
              <a:buChar char="•"/>
            </a:pPr>
            <a:r>
              <a:rPr lang="en-US" baseline="0" dirty="0" smtClean="0"/>
              <a:t>    States  work with FHWA to build an implementation plan. </a:t>
            </a:r>
          </a:p>
          <a:p>
            <a:pPr>
              <a:buFont typeface="Arial" pitchFamily="34" charset="0"/>
              <a:buChar char="•"/>
            </a:pPr>
            <a:r>
              <a:rPr lang="en-US" baseline="0" dirty="0" smtClean="0"/>
              <a:t>    FHWA will send in trainers and train a group of 30-40 incident responders across all disciplines – from DOTs and police to fire, rescue, towing operators, dispatchers, even coroners.</a:t>
            </a:r>
          </a:p>
          <a:p>
            <a:pPr>
              <a:buFont typeface="Arial" pitchFamily="34" charset="0"/>
              <a:buChar char="•"/>
            </a:pPr>
            <a:r>
              <a:rPr lang="en-US" baseline="0" dirty="0" smtClean="0"/>
              <a:t>    These trainers, in turn, will train others within their departments, agencies or regions, again cross-disciplines.</a:t>
            </a:r>
          </a:p>
          <a:p>
            <a:pPr>
              <a:buFont typeface="Arial" pitchFamily="34" charset="0"/>
              <a:buChar char="•"/>
            </a:pPr>
            <a:r>
              <a:rPr lang="en-US" baseline="0" dirty="0" smtClean="0"/>
              <a:t>    Arizona DOT, for example, is making taking the training a requirement in their RFPs for towing operations. </a:t>
            </a:r>
          </a:p>
          <a:p>
            <a:pPr>
              <a:buFont typeface="Arial" pitchFamily="34" charset="0"/>
              <a:buChar char="•"/>
            </a:pPr>
            <a:r>
              <a:rPr lang="en-US" baseline="0" dirty="0" smtClean="0"/>
              <a:t>     In Tennessee, </a:t>
            </a:r>
            <a:r>
              <a:rPr lang="en-US" sz="2000" baseline="0" dirty="0" smtClean="0"/>
              <a:t>g</a:t>
            </a:r>
            <a:r>
              <a:rPr lang="en-US" sz="2000" dirty="0" smtClean="0"/>
              <a:t>oal is to train all 800 Patrol staffers by end of 2013; by October, it had 140 trainers trained and 1,000</a:t>
            </a:r>
            <a:r>
              <a:rPr lang="en-US" sz="2000" baseline="0" dirty="0" smtClean="0"/>
              <a:t> </a:t>
            </a:r>
            <a:r>
              <a:rPr lang="en-US" sz="2000" dirty="0" smtClean="0"/>
              <a:t>first responders </a:t>
            </a:r>
            <a:br>
              <a:rPr lang="en-US" sz="2000" dirty="0" smtClean="0"/>
            </a:br>
            <a:r>
              <a:rPr lang="en-US" sz="2000" dirty="0" smtClean="0"/>
              <a:t>trained.</a:t>
            </a:r>
          </a:p>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67747A22-BE23-4160-AC3C-DB659612DF27}" type="slidenum">
              <a:rPr lang="en-US" smtClean="0"/>
              <a:pPr/>
              <a:t>8</a:t>
            </a:fld>
            <a:endParaRPr lang="en-US" dirty="0"/>
          </a:p>
        </p:txBody>
      </p:sp>
    </p:spTree>
    <p:extLst>
      <p:ext uri="{BB962C8B-B14F-4D97-AF65-F5344CB8AC3E}">
        <p14:creationId xmlns:p14="http://schemas.microsoft.com/office/powerpoint/2010/main" val="3336977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6861" eaLnBrk="0" hangingPunct="0">
              <a:defRPr sz="3700">
                <a:solidFill>
                  <a:schemeClr val="tx1"/>
                </a:solidFill>
                <a:latin typeface="Arial" pitchFamily="34" charset="0"/>
                <a:ea typeface="ＭＳ Ｐゴシック" pitchFamily="34" charset="-128"/>
              </a:defRPr>
            </a:lvl1pPr>
            <a:lvl2pPr marL="770662" indent="-296408" defTabSz="946861" eaLnBrk="0" hangingPunct="0">
              <a:defRPr sz="3700">
                <a:solidFill>
                  <a:schemeClr val="tx1"/>
                </a:solidFill>
                <a:latin typeface="Arial" pitchFamily="34" charset="0"/>
                <a:ea typeface="ＭＳ Ｐゴシック" pitchFamily="34" charset="-128"/>
              </a:defRPr>
            </a:lvl2pPr>
            <a:lvl3pPr marL="1185634" indent="-237127" defTabSz="946861" eaLnBrk="0" hangingPunct="0">
              <a:defRPr sz="3700">
                <a:solidFill>
                  <a:schemeClr val="tx1"/>
                </a:solidFill>
                <a:latin typeface="Arial" pitchFamily="34" charset="0"/>
                <a:ea typeface="ＭＳ Ｐゴシック" pitchFamily="34" charset="-128"/>
              </a:defRPr>
            </a:lvl3pPr>
            <a:lvl4pPr marL="1659887" indent="-237127" defTabSz="946861" eaLnBrk="0" hangingPunct="0">
              <a:defRPr sz="3700">
                <a:solidFill>
                  <a:schemeClr val="tx1"/>
                </a:solidFill>
                <a:latin typeface="Arial" pitchFamily="34" charset="0"/>
                <a:ea typeface="ＭＳ Ｐゴシック" pitchFamily="34" charset="-128"/>
              </a:defRPr>
            </a:lvl4pPr>
            <a:lvl5pPr marL="2134141" indent="-237127" defTabSz="946861" eaLnBrk="0" hangingPunct="0">
              <a:defRPr sz="3700">
                <a:solidFill>
                  <a:schemeClr val="tx1"/>
                </a:solidFill>
                <a:latin typeface="Arial" pitchFamily="34" charset="0"/>
                <a:ea typeface="ＭＳ Ｐゴシック" pitchFamily="34" charset="-128"/>
              </a:defRPr>
            </a:lvl5pPr>
            <a:lvl6pPr marL="2608395" indent="-237127" defTabSz="946861" eaLnBrk="0" fontAlgn="base" hangingPunct="0">
              <a:spcBef>
                <a:spcPct val="0"/>
              </a:spcBef>
              <a:spcAft>
                <a:spcPct val="0"/>
              </a:spcAft>
              <a:defRPr sz="3700">
                <a:solidFill>
                  <a:schemeClr val="tx1"/>
                </a:solidFill>
                <a:latin typeface="Arial" pitchFamily="34" charset="0"/>
                <a:ea typeface="ＭＳ Ｐゴシック" pitchFamily="34" charset="-128"/>
              </a:defRPr>
            </a:lvl6pPr>
            <a:lvl7pPr marL="3082648" indent="-237127" defTabSz="946861" eaLnBrk="0" fontAlgn="base" hangingPunct="0">
              <a:spcBef>
                <a:spcPct val="0"/>
              </a:spcBef>
              <a:spcAft>
                <a:spcPct val="0"/>
              </a:spcAft>
              <a:defRPr sz="3700">
                <a:solidFill>
                  <a:schemeClr val="tx1"/>
                </a:solidFill>
                <a:latin typeface="Arial" pitchFamily="34" charset="0"/>
                <a:ea typeface="ＭＳ Ｐゴシック" pitchFamily="34" charset="-128"/>
              </a:defRPr>
            </a:lvl7pPr>
            <a:lvl8pPr marL="3556902" indent="-237127" defTabSz="946861" eaLnBrk="0" fontAlgn="base" hangingPunct="0">
              <a:spcBef>
                <a:spcPct val="0"/>
              </a:spcBef>
              <a:spcAft>
                <a:spcPct val="0"/>
              </a:spcAft>
              <a:defRPr sz="3700">
                <a:solidFill>
                  <a:schemeClr val="tx1"/>
                </a:solidFill>
                <a:latin typeface="Arial" pitchFamily="34" charset="0"/>
                <a:ea typeface="ＭＳ Ｐゴシック" pitchFamily="34" charset="-128"/>
              </a:defRPr>
            </a:lvl8pPr>
            <a:lvl9pPr marL="4031155" indent="-237127" defTabSz="946861" eaLnBrk="0" fontAlgn="base" hangingPunct="0">
              <a:spcBef>
                <a:spcPct val="0"/>
              </a:spcBef>
              <a:spcAft>
                <a:spcPct val="0"/>
              </a:spcAft>
              <a:defRPr sz="3700">
                <a:solidFill>
                  <a:schemeClr val="tx1"/>
                </a:solidFill>
                <a:latin typeface="Arial" pitchFamily="34" charset="0"/>
                <a:ea typeface="ＭＳ Ｐゴシック" pitchFamily="34" charset="-128"/>
              </a:defRPr>
            </a:lvl9pPr>
          </a:lstStyle>
          <a:p>
            <a:pPr eaLnBrk="1" hangingPunct="1"/>
            <a:fld id="{EC0695B4-3B9A-4DA5-922E-18CB3122B63F}" type="slidenum">
              <a:rPr lang="en-US" sz="1200" smtClean="0"/>
              <a:pPr eaLnBrk="1" hangingPunct="1"/>
              <a:t>9</a:t>
            </a:fld>
            <a:endParaRPr lang="en-US" sz="1200" dirty="0" smtClean="0"/>
          </a:p>
        </p:txBody>
      </p:sp>
      <p:sp>
        <p:nvSpPr>
          <p:cNvPr id="37891" name="Rectangle 2"/>
          <p:cNvSpPr>
            <a:spLocks noGrp="1" noRot="1" noChangeAspect="1" noChangeArrowheads="1" noTextEdit="1"/>
          </p:cNvSpPr>
          <p:nvPr>
            <p:ph type="sldImg"/>
          </p:nvPr>
        </p:nvSpPr>
        <p:spPr>
          <a:xfrm>
            <a:off x="1260475" y="720725"/>
            <a:ext cx="4799013" cy="3598863"/>
          </a:xfrm>
          <a:ln/>
        </p:spPr>
      </p:sp>
      <p:sp>
        <p:nvSpPr>
          <p:cNvPr id="24580" name="Rectangle 3"/>
          <p:cNvSpPr>
            <a:spLocks noGrp="1" noChangeArrowheads="1"/>
          </p:cNvSpPr>
          <p:nvPr>
            <p:ph type="body" idx="1"/>
          </p:nvPr>
        </p:nvSpPr>
        <p:spPr>
          <a:xfrm>
            <a:off x="732183" y="4561226"/>
            <a:ext cx="5850835" cy="4318573"/>
          </a:xfrm>
          <a:ln/>
        </p:spPr>
        <p:txBody>
          <a:bodyPr/>
          <a:lstStyle/>
          <a:p>
            <a:pPr marL="239280" marR="0" indent="-239280" algn="l" defTabSz="914400" rtl="0" eaLnBrk="1" fontAlgn="base" latinLnBrk="0" hangingPunct="1">
              <a:lnSpc>
                <a:spcPct val="100000"/>
              </a:lnSpc>
              <a:spcBef>
                <a:spcPct val="30000"/>
              </a:spcBef>
              <a:spcAft>
                <a:spcPct val="0"/>
              </a:spcAft>
              <a:buClrTx/>
              <a:buSzTx/>
              <a:buFontTx/>
              <a:buNone/>
              <a:tabLst/>
              <a:defRPr/>
            </a:pPr>
            <a:r>
              <a:rPr lang="en-US" sz="1000" kern="1200" dirty="0" smtClean="0">
                <a:solidFill>
                  <a:schemeClr val="tx1"/>
                </a:solidFill>
                <a:latin typeface="+mn-lt"/>
                <a:ea typeface="+mn-ea"/>
                <a:cs typeface="+mn-cs"/>
              </a:rPr>
              <a:t>This</a:t>
            </a:r>
            <a:r>
              <a:rPr lang="en-US" sz="1000" kern="1200" baseline="0" dirty="0" smtClean="0">
                <a:solidFill>
                  <a:schemeClr val="tx1"/>
                </a:solidFill>
                <a:latin typeface="+mn-lt"/>
                <a:ea typeface="+mn-ea"/>
                <a:cs typeface="+mn-cs"/>
              </a:rPr>
              <a:t> is what TIM is NOT about: </a:t>
            </a:r>
            <a:r>
              <a:rPr lang="en-US" sz="1000" kern="1200" dirty="0" smtClean="0">
                <a:solidFill>
                  <a:schemeClr val="tx1"/>
                </a:solidFill>
                <a:latin typeface="+mn-lt"/>
                <a:ea typeface="+mn-ea"/>
                <a:cs typeface="+mn-cs"/>
              </a:rPr>
              <a:t>telling you how to run your units or changing your protocols, etc.</a:t>
            </a:r>
            <a:r>
              <a:rPr lang="en-US" sz="1000" kern="1200" baseline="0" dirty="0" smtClean="0">
                <a:solidFill>
                  <a:schemeClr val="tx1"/>
                </a:solidFill>
                <a:latin typeface="+mn-lt"/>
                <a:ea typeface="+mn-ea"/>
                <a:cs typeface="+mn-cs"/>
              </a:rPr>
              <a:t> Instead, it is g</a:t>
            </a:r>
            <a:r>
              <a:rPr lang="en-US" sz="1000" kern="1200" dirty="0" smtClean="0">
                <a:solidFill>
                  <a:schemeClr val="tx1"/>
                </a:solidFill>
                <a:latin typeface="+mn-lt"/>
                <a:ea typeface="+mn-ea"/>
                <a:cs typeface="+mn-cs"/>
              </a:rPr>
              <a:t>etting responders on the same page so they can watch each other’s backs and work together</a:t>
            </a:r>
            <a:r>
              <a:rPr lang="en-US" sz="1000" kern="1200" baseline="0" dirty="0" smtClean="0">
                <a:solidFill>
                  <a:schemeClr val="tx1"/>
                </a:solidFill>
                <a:latin typeface="+mn-lt"/>
                <a:ea typeface="+mn-ea"/>
                <a:cs typeface="+mn-cs"/>
              </a:rPr>
              <a:t> </a:t>
            </a:r>
            <a:r>
              <a:rPr lang="en-US" sz="1000" kern="1200" dirty="0" smtClean="0">
                <a:solidFill>
                  <a:schemeClr val="tx1"/>
                </a:solidFill>
                <a:latin typeface="+mn-lt"/>
                <a:ea typeface="+mn-ea"/>
                <a:cs typeface="+mn-cs"/>
              </a:rPr>
              <a:t>to be safer and more effective.</a:t>
            </a:r>
          </a:p>
          <a:p>
            <a:pPr marL="239280" indent="-239280" eaLnBrk="1" hangingPunct="1">
              <a:defRPr/>
            </a:pPr>
            <a:endParaRPr lang="en-US" sz="1000" dirty="0">
              <a:latin typeface="Arial" pitchFamily="34" charset="0"/>
            </a:endParaRPr>
          </a:p>
        </p:txBody>
      </p:sp>
    </p:spTree>
    <p:extLst>
      <p:ext uri="{BB962C8B-B14F-4D97-AF65-F5344CB8AC3E}">
        <p14:creationId xmlns:p14="http://schemas.microsoft.com/office/powerpoint/2010/main" val="17567641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srcRect b="13438"/>
          <a:stretch>
            <a:fillRect/>
          </a:stretch>
        </p:blipFill>
        <p:spPr bwMode="auto">
          <a:xfrm>
            <a:off x="0" y="0"/>
            <a:ext cx="9144000" cy="6094413"/>
          </a:xfrm>
          <a:prstGeom prst="rect">
            <a:avLst/>
          </a:prstGeom>
          <a:noFill/>
          <a:ln w="9525">
            <a:noFill/>
            <a:miter lim="800000"/>
            <a:headEnd/>
            <a:tailEnd/>
          </a:ln>
        </p:spPr>
      </p:pic>
      <p:sp>
        <p:nvSpPr>
          <p:cNvPr id="3" name="Rectangle 2"/>
          <p:cNvSpPr/>
          <p:nvPr userDrawn="1"/>
        </p:nvSpPr>
        <p:spPr>
          <a:xfrm>
            <a:off x="1143000" y="1828800"/>
            <a:ext cx="6781800" cy="9906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
        <p:nvSpPr>
          <p:cNvPr id="4" name="Rectangle 3"/>
          <p:cNvSpPr/>
          <p:nvPr userDrawn="1"/>
        </p:nvSpPr>
        <p:spPr>
          <a:xfrm>
            <a:off x="2590800" y="2741613"/>
            <a:ext cx="3810000" cy="6858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
        <p:nvSpPr>
          <p:cNvPr id="5" name="Rectangle 4"/>
          <p:cNvSpPr/>
          <p:nvPr userDrawn="1"/>
        </p:nvSpPr>
        <p:spPr>
          <a:xfrm>
            <a:off x="3048000" y="3351213"/>
            <a:ext cx="2667000" cy="3810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A0F938D-0344-47A6-9101-C3A3787BC738}" type="datetime1">
              <a:rPr lang="en-US"/>
              <a:pPr>
                <a:defRPr/>
              </a:pPr>
              <a:t>3/6/2014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84F4CA1-44CD-4506-BE87-4746E3940C31}" type="slidenum">
              <a:rPr lang="en-US"/>
              <a:pPr>
                <a:defRPr/>
              </a:pPr>
              <a:t>‹#›</a:t>
            </a:fld>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7019B9B-960D-4C42-B4F1-38672E55FA2E}" type="datetime1">
              <a:rPr lang="en-US"/>
              <a:pPr>
                <a:defRPr/>
              </a:pPr>
              <a:t>3/6/2014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0AEB4563-15DC-4001-BB5E-1DD9CDB9965D}" type="slidenum">
              <a:rPr lang="en-US"/>
              <a:pPr>
                <a:defRPr/>
              </a:pPr>
              <a:t>‹#›</a:t>
            </a:fld>
            <a:endParaRPr lang="en-US"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presentation_header.gif"/>
          <p:cNvPicPr>
            <a:picLocks noChangeAspect="1"/>
          </p:cNvPicPr>
          <p:nvPr userDrawn="1"/>
        </p:nvPicPr>
        <p:blipFill>
          <a:blip r:embed="rId2"/>
          <a:stretch>
            <a:fillRect/>
          </a:stretch>
        </p:blipFill>
        <p:spPr>
          <a:xfrm>
            <a:off x="0" y="0"/>
            <a:ext cx="9144000" cy="1258540"/>
          </a:xfrm>
          <a:prstGeom prst="rect">
            <a:avLst/>
          </a:prstGeom>
        </p:spPr>
      </p:pic>
      <p:sp>
        <p:nvSpPr>
          <p:cNvPr id="2" name="Title 1"/>
          <p:cNvSpPr>
            <a:spLocks noGrp="1"/>
          </p:cNvSpPr>
          <p:nvPr>
            <p:ph type="title"/>
          </p:nvPr>
        </p:nvSpPr>
        <p:spPr/>
        <p:txBody>
          <a:bodyPr/>
          <a:lstStyle>
            <a:lvl1pPr algn="l">
              <a:defRPr sz="3500">
                <a:effectLst>
                  <a:outerShdw blurRad="38100" dist="38100" dir="2700000" algn="tl">
                    <a:srgbClr val="000000">
                      <a:alpha val="43137"/>
                    </a:srgbClr>
                  </a:outerShdw>
                </a:effectLst>
              </a:defRPr>
            </a:lvl1p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6016810-CCBE-4932-9E43-E0C6B2DBF257}" type="datetime1">
              <a:rPr lang="en-US"/>
              <a:pPr>
                <a:defRPr/>
              </a:pPr>
              <a:t>3/6/2014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C1443EE-5ECF-4D28-BD35-DDA500C45087}" type="slidenum">
              <a:rPr lang="en-US"/>
              <a:pPr>
                <a:defRPr/>
              </a:pPr>
              <a:t>‹#›</a:t>
            </a:fld>
            <a:endParaRPr lang="en-US"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0CECEE-6D44-48FA-8D43-6BC78D68A2F1}" type="datetime1">
              <a:rPr lang="en-US"/>
              <a:pPr>
                <a:defRPr/>
              </a:pPr>
              <a:t>3/6/2014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C219A95-8152-4DF1-B9BB-447CAF16C75C}" type="slidenum">
              <a:rPr lang="en-US"/>
              <a:pPr>
                <a:defRPr/>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 name="Rectangle 2"/>
          <p:cNvSpPr/>
          <p:nvPr userDrawn="1"/>
        </p:nvSpPr>
        <p:spPr>
          <a:xfrm>
            <a:off x="1143000" y="1828800"/>
            <a:ext cx="6781800" cy="9906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
        <p:nvSpPr>
          <p:cNvPr id="4" name="Rectangle 3"/>
          <p:cNvSpPr/>
          <p:nvPr userDrawn="1"/>
        </p:nvSpPr>
        <p:spPr>
          <a:xfrm>
            <a:off x="2590800" y="2741613"/>
            <a:ext cx="3810000" cy="6858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
        <p:nvSpPr>
          <p:cNvPr id="5" name="Rectangle 4"/>
          <p:cNvSpPr/>
          <p:nvPr userDrawn="1"/>
        </p:nvSpPr>
        <p:spPr>
          <a:xfrm>
            <a:off x="3048000" y="3351213"/>
            <a:ext cx="2667000" cy="38100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p>
        </p:txBody>
      </p:sp>
      <p:sp>
        <p:nvSpPr>
          <p:cNvPr id="6" name="Rectangle 5"/>
          <p:cNvSpPr/>
          <p:nvPr userDrawn="1"/>
        </p:nvSpPr>
        <p:spPr>
          <a:xfrm>
            <a:off x="0" y="-228600"/>
            <a:ext cx="9220200" cy="17526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38ED350-D4EC-4C34-9564-DA7A27D3B339}" type="datetime1">
              <a:rPr lang="en-US"/>
              <a:pPr>
                <a:defRPr/>
              </a:pPr>
              <a:t>3/6/2014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99EDC28-2638-4A12-BBD6-4CB49F259F8C}" type="slidenum">
              <a:rPr lang="en-US"/>
              <a:pPr>
                <a:defRPr/>
              </a:pPr>
              <a:t>‹#›</a:t>
            </a:fld>
            <a:endParaRPr lang="en-US" dirty="0"/>
          </a:p>
        </p:txBody>
      </p:sp>
      <p:pic>
        <p:nvPicPr>
          <p:cNvPr id="8" name="Picture 7" descr="presentation_header.gif"/>
          <p:cNvPicPr>
            <a:picLocks noChangeAspect="1"/>
          </p:cNvPicPr>
          <p:nvPr userDrawn="1"/>
        </p:nvPicPr>
        <p:blipFill>
          <a:blip r:embed="rId2"/>
          <a:stretch>
            <a:fillRect/>
          </a:stretch>
        </p:blipFill>
        <p:spPr>
          <a:xfrm>
            <a:off x="0" y="0"/>
            <a:ext cx="9144000" cy="1258540"/>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sz="350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420AC42-6683-4526-BC0F-F50ACD8B79ED}" type="datetime1">
              <a:rPr lang="en-US"/>
              <a:pPr>
                <a:defRPr/>
              </a:pPr>
              <a:t>3/6/2014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85B9C7F-5F8E-40BD-A660-D104CC0AAAFA}" type="slidenum">
              <a:rPr lang="en-US"/>
              <a:pPr>
                <a:defRPr/>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A37C2917-BBEE-4E81-9DE2-DBA8D5CD15FA}" type="datetime1">
              <a:rPr lang="en-US"/>
              <a:pPr>
                <a:defRPr/>
              </a:pPr>
              <a:t>3/6/2014</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6EF05E1-9FFF-4E64-8633-4D199A338BB7}" type="slidenum">
              <a:rPr lang="en-US"/>
              <a:pPr>
                <a:defRPr/>
              </a:pPr>
              <a:t>‹#›</a:t>
            </a:fld>
            <a:endParaRPr lang="en-US" dirty="0"/>
          </a:p>
        </p:txBody>
      </p:sp>
      <p:pic>
        <p:nvPicPr>
          <p:cNvPr id="8" name="Picture 7" descr="presentation_header.gif"/>
          <p:cNvPicPr>
            <a:picLocks noChangeAspect="1"/>
          </p:cNvPicPr>
          <p:nvPr userDrawn="1"/>
        </p:nvPicPr>
        <p:blipFill>
          <a:blip r:embed="rId2"/>
          <a:stretch>
            <a:fillRect/>
          </a:stretch>
        </p:blipFill>
        <p:spPr>
          <a:xfrm>
            <a:off x="0" y="0"/>
            <a:ext cx="9144000" cy="1258540"/>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presentation_header.gif"/>
          <p:cNvPicPr>
            <a:picLocks noChangeAspect="1"/>
          </p:cNvPicPr>
          <p:nvPr userDrawn="1"/>
        </p:nvPicPr>
        <p:blipFill>
          <a:blip r:embed="rId2"/>
          <a:stretch>
            <a:fillRect/>
          </a:stretch>
        </p:blipFill>
        <p:spPr>
          <a:xfrm>
            <a:off x="0" y="0"/>
            <a:ext cx="9144000" cy="1258540"/>
          </a:xfrm>
          <a:prstGeom prst="rect">
            <a:avLst/>
          </a:prstGeom>
        </p:spPr>
      </p:pic>
      <p:sp>
        <p:nvSpPr>
          <p:cNvPr id="2" name="Title 1"/>
          <p:cNvSpPr>
            <a:spLocks noGrp="1"/>
          </p:cNvSpPr>
          <p:nvPr>
            <p:ph type="title"/>
          </p:nvPr>
        </p:nvSpPr>
        <p:spPr/>
        <p:txBody>
          <a:bodyPr/>
          <a:lstStyle>
            <a:lvl1pPr algn="l">
              <a:defRPr sz="350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FC3362F6-18DC-4087-B5ED-12E367906A36}" type="datetime1">
              <a:rPr lang="en-US"/>
              <a:pPr>
                <a:defRPr/>
              </a:pPr>
              <a:t>3/6/2014</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99BF6BD8-9522-453F-9DDF-F61CE6D1215E}" type="slidenum">
              <a:rPr lang="en-US"/>
              <a:pPr>
                <a:defRPr/>
              </a:pPr>
              <a:t>‹#›</a:t>
            </a:fld>
            <a:endParaRPr lang="en-US"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descr="presentation_header.gif"/>
          <p:cNvPicPr>
            <a:picLocks noChangeAspect="1"/>
          </p:cNvPicPr>
          <p:nvPr userDrawn="1"/>
        </p:nvPicPr>
        <p:blipFill>
          <a:blip r:embed="rId2"/>
          <a:stretch>
            <a:fillRect/>
          </a:stretch>
        </p:blipFill>
        <p:spPr>
          <a:xfrm>
            <a:off x="0" y="0"/>
            <a:ext cx="9144000" cy="1258540"/>
          </a:xfrm>
          <a:prstGeom prst="rect">
            <a:avLst/>
          </a:prstGeom>
        </p:spPr>
      </p:pic>
      <p:sp>
        <p:nvSpPr>
          <p:cNvPr id="2" name="Title 1"/>
          <p:cNvSpPr>
            <a:spLocks noGrp="1"/>
          </p:cNvSpPr>
          <p:nvPr>
            <p:ph type="title"/>
          </p:nvPr>
        </p:nvSpPr>
        <p:spPr/>
        <p:txBody>
          <a:bodyPr/>
          <a:lstStyle>
            <a:lvl1pPr algn="l">
              <a:defRPr sz="350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B0C9E2AD-41E5-4E11-B4B0-9AE52B742049}" type="datetime1">
              <a:rPr lang="en-US"/>
              <a:pPr>
                <a:defRPr/>
              </a:pPr>
              <a:t>3/6/2014</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B671D4B3-17E0-4844-8D5C-7176FD3276C7}" type="slidenum">
              <a:rPr lang="en-US"/>
              <a:pPr>
                <a:defRPr/>
              </a:pPr>
              <a:t>‹#›</a:t>
            </a:fld>
            <a:endParaRPr 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presentation_header.gif"/>
          <p:cNvPicPr>
            <a:picLocks noChangeAspect="1"/>
          </p:cNvPicPr>
          <p:nvPr userDrawn="1"/>
        </p:nvPicPr>
        <p:blipFill>
          <a:blip r:embed="rId2"/>
          <a:stretch>
            <a:fillRect/>
          </a:stretch>
        </p:blipFill>
        <p:spPr>
          <a:xfrm>
            <a:off x="0" y="0"/>
            <a:ext cx="9144000" cy="1258540"/>
          </a:xfrm>
          <a:prstGeom prst="rect">
            <a:avLst/>
          </a:prstGeom>
        </p:spPr>
      </p:pic>
      <p:sp>
        <p:nvSpPr>
          <p:cNvPr id="2" name="Title 1"/>
          <p:cNvSpPr>
            <a:spLocks noGrp="1"/>
          </p:cNvSpPr>
          <p:nvPr>
            <p:ph type="title"/>
          </p:nvPr>
        </p:nvSpPr>
        <p:spPr/>
        <p:txBody>
          <a:bodyPr/>
          <a:lstStyle>
            <a:lvl1pPr algn="l">
              <a:defRPr sz="3500">
                <a:effectLst>
                  <a:outerShdw blurRad="38100" dist="38100" dir="2700000" algn="tl">
                    <a:srgbClr val="000000">
                      <a:alpha val="43137"/>
                    </a:srgbClr>
                  </a:outerShdw>
                </a:effectLst>
              </a:defRPr>
            </a:lvl1p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1DA57C1-150D-43B5-980A-221395EE666F}" type="datetime1">
              <a:rPr lang="en-US"/>
              <a:pPr>
                <a:defRPr/>
              </a:pPr>
              <a:t>3/6/2014</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D62B4299-707F-4FCF-82DC-CF4AB1A7F8B4}" type="slidenum">
              <a:rPr lang="en-US"/>
              <a:pPr>
                <a:defRPr/>
              </a:pPr>
              <a:t>‹#›</a:t>
            </a:fld>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9D0CDAA-26F1-4986-8063-B2078B26ACFE}" type="datetime1">
              <a:rPr lang="en-US"/>
              <a:pPr>
                <a:defRPr/>
              </a:pPr>
              <a:t>3/6/2014</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043996C-A67D-4F4E-B5C6-DDCC9683112D}" type="slidenum">
              <a:rPr lang="en-US"/>
              <a:pPr>
                <a:defRPr/>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presentation_header.gif"/>
          <p:cNvPicPr>
            <a:picLocks noChangeAspect="1"/>
          </p:cNvPicPr>
          <p:nvPr userDrawn="1"/>
        </p:nvPicPr>
        <p:blipFill>
          <a:blip r:embed="rId15"/>
          <a:stretch>
            <a:fillRect/>
          </a:stretch>
        </p:blipFill>
        <p:spPr>
          <a:xfrm>
            <a:off x="0" y="0"/>
            <a:ext cx="9144000" cy="1258540"/>
          </a:xfrm>
          <a:prstGeom prst="rect">
            <a:avLst/>
          </a:prstGeom>
        </p:spPr>
      </p:pic>
      <p:sp>
        <p:nvSpPr>
          <p:cNvPr id="1027" name="Rectangle 2"/>
          <p:cNvSpPr>
            <a:spLocks noGrp="1" noChangeArrowheads="1"/>
          </p:cNvSpPr>
          <p:nvPr>
            <p:ph type="title"/>
          </p:nvPr>
        </p:nvSpPr>
        <p:spPr bwMode="auto">
          <a:xfrm>
            <a:off x="457200" y="274638"/>
            <a:ext cx="82296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ea typeface="ＭＳ Ｐゴシック" charset="-128"/>
                <a:cs typeface="+mn-cs"/>
              </a:defRPr>
            </a:lvl1pPr>
          </a:lstStyle>
          <a:p>
            <a:pPr>
              <a:defRPr/>
            </a:pPr>
            <a:fld id="{98B53748-436B-42C2-98BD-442F25881820}" type="datetime1">
              <a:rPr lang="en-US"/>
              <a:pPr>
                <a:defRPr/>
              </a:pPr>
              <a:t>3/6/2014</a:t>
            </a:fld>
            <a:endParaRPr lang="en-US"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ＭＳ Ｐゴシック" charset="-128"/>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6294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100">
                <a:latin typeface="Arial" charset="0"/>
                <a:ea typeface="ＭＳ Ｐゴシック" pitchFamily="64" charset="-128"/>
                <a:cs typeface="+mn-cs"/>
              </a:defRPr>
            </a:lvl1pPr>
          </a:lstStyle>
          <a:p>
            <a:pPr>
              <a:defRPr/>
            </a:pPr>
            <a:fld id="{92F0DB0F-C051-4296-BDF7-2BDB3DD55FE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transition spd="med"/>
  <p:hf hdr="0" ftr="0" dt="0"/>
  <p:txStyles>
    <p:titleStyle>
      <a:lvl1pPr algn="l" rtl="0" eaLnBrk="0" fontAlgn="base" hangingPunct="0">
        <a:spcBef>
          <a:spcPct val="0"/>
        </a:spcBef>
        <a:spcAft>
          <a:spcPct val="0"/>
        </a:spcAft>
        <a:defRPr sz="3500" b="1">
          <a:solidFill>
            <a:schemeClr val="bg1"/>
          </a:solidFill>
          <a:effectLst>
            <a:outerShdw blurRad="38100" dist="38100" dir="2700000" algn="tl">
              <a:srgbClr val="000000">
                <a:alpha val="43137"/>
              </a:srgbClr>
            </a:outerShdw>
          </a:effectLst>
          <a:latin typeface="FranklinGotMdITC"/>
          <a:ea typeface="ＭＳ Ｐゴシック" pitchFamily="64" charset="-128"/>
          <a:cs typeface="FranklinGotMdITC"/>
        </a:defRPr>
      </a:lvl1pPr>
      <a:lvl2pPr algn="ctr" rtl="0" eaLnBrk="0" fontAlgn="base" hangingPunct="0">
        <a:spcBef>
          <a:spcPct val="0"/>
        </a:spcBef>
        <a:spcAft>
          <a:spcPct val="0"/>
        </a:spcAft>
        <a:defRPr sz="3600" b="1">
          <a:solidFill>
            <a:schemeClr val="bg1"/>
          </a:solidFill>
          <a:latin typeface="FranklinGotMdITC" pitchFamily="64" charset="0"/>
          <a:ea typeface="ＭＳ Ｐゴシック" pitchFamily="64" charset="-128"/>
          <a:cs typeface="FranklinGotMdITC" pitchFamily="64" charset="0"/>
        </a:defRPr>
      </a:lvl2pPr>
      <a:lvl3pPr algn="ctr" rtl="0" eaLnBrk="0" fontAlgn="base" hangingPunct="0">
        <a:spcBef>
          <a:spcPct val="0"/>
        </a:spcBef>
        <a:spcAft>
          <a:spcPct val="0"/>
        </a:spcAft>
        <a:defRPr sz="3600" b="1">
          <a:solidFill>
            <a:schemeClr val="bg1"/>
          </a:solidFill>
          <a:latin typeface="FranklinGotMdITC" pitchFamily="64" charset="0"/>
          <a:ea typeface="ＭＳ Ｐゴシック" pitchFamily="64" charset="-128"/>
          <a:cs typeface="FranklinGotMdITC" pitchFamily="64" charset="0"/>
        </a:defRPr>
      </a:lvl3pPr>
      <a:lvl4pPr algn="ctr" rtl="0" eaLnBrk="0" fontAlgn="base" hangingPunct="0">
        <a:spcBef>
          <a:spcPct val="0"/>
        </a:spcBef>
        <a:spcAft>
          <a:spcPct val="0"/>
        </a:spcAft>
        <a:defRPr sz="3600" b="1">
          <a:solidFill>
            <a:schemeClr val="bg1"/>
          </a:solidFill>
          <a:latin typeface="FranklinGotMdITC" pitchFamily="64" charset="0"/>
          <a:ea typeface="ＭＳ Ｐゴシック" pitchFamily="64" charset="-128"/>
          <a:cs typeface="FranklinGotMdITC" pitchFamily="64" charset="0"/>
        </a:defRPr>
      </a:lvl4pPr>
      <a:lvl5pPr algn="ctr" rtl="0" eaLnBrk="0" fontAlgn="base" hangingPunct="0">
        <a:spcBef>
          <a:spcPct val="0"/>
        </a:spcBef>
        <a:spcAft>
          <a:spcPct val="0"/>
        </a:spcAft>
        <a:defRPr sz="3600" b="1">
          <a:solidFill>
            <a:schemeClr val="bg1"/>
          </a:solidFill>
          <a:latin typeface="FranklinGotMdITC" pitchFamily="64" charset="0"/>
          <a:ea typeface="ＭＳ Ｐゴシック" pitchFamily="64" charset="-128"/>
          <a:cs typeface="FranklinGotMdITC" pitchFamily="64" charset="0"/>
        </a:defRPr>
      </a:lvl5pPr>
      <a:lvl6pPr marL="457200" algn="ctr" rtl="0" fontAlgn="base">
        <a:spcBef>
          <a:spcPct val="0"/>
        </a:spcBef>
        <a:spcAft>
          <a:spcPct val="0"/>
        </a:spcAft>
        <a:defRPr sz="4400">
          <a:solidFill>
            <a:schemeClr val="tx2"/>
          </a:solidFill>
          <a:latin typeface="Arial" pitchFamily="64" charset="0"/>
        </a:defRPr>
      </a:lvl6pPr>
      <a:lvl7pPr marL="914400" algn="ctr" rtl="0" fontAlgn="base">
        <a:spcBef>
          <a:spcPct val="0"/>
        </a:spcBef>
        <a:spcAft>
          <a:spcPct val="0"/>
        </a:spcAft>
        <a:defRPr sz="4400">
          <a:solidFill>
            <a:schemeClr val="tx2"/>
          </a:solidFill>
          <a:latin typeface="Arial" pitchFamily="64" charset="0"/>
        </a:defRPr>
      </a:lvl7pPr>
      <a:lvl8pPr marL="1371600" algn="ctr" rtl="0" fontAlgn="base">
        <a:spcBef>
          <a:spcPct val="0"/>
        </a:spcBef>
        <a:spcAft>
          <a:spcPct val="0"/>
        </a:spcAft>
        <a:defRPr sz="4400">
          <a:solidFill>
            <a:schemeClr val="tx2"/>
          </a:solidFill>
          <a:latin typeface="Arial" pitchFamily="64" charset="0"/>
        </a:defRPr>
      </a:lvl8pPr>
      <a:lvl9pPr marL="1828800" algn="ctr" rtl="0" fontAlgn="base">
        <a:spcBef>
          <a:spcPct val="0"/>
        </a:spcBef>
        <a:spcAft>
          <a:spcPct val="0"/>
        </a:spcAft>
        <a:defRPr sz="4400">
          <a:solidFill>
            <a:schemeClr val="tx2"/>
          </a:solidFill>
          <a:latin typeface="Arial" pitchFamily="64" charset="0"/>
        </a:defRPr>
      </a:lvl9pPr>
    </p:titleStyle>
    <p:bodyStyle>
      <a:lvl1pPr marL="342900" indent="-342900" algn="l" rtl="0" eaLnBrk="0" fontAlgn="base" hangingPunct="0">
        <a:spcBef>
          <a:spcPct val="20000"/>
        </a:spcBef>
        <a:spcAft>
          <a:spcPct val="0"/>
        </a:spcAft>
        <a:buChar char="•"/>
        <a:defRPr>
          <a:solidFill>
            <a:schemeClr val="tx1"/>
          </a:solidFill>
          <a:latin typeface="+mn-lt"/>
          <a:ea typeface="ＭＳ Ｐゴシック" pitchFamily="64" charset="-128"/>
          <a:cs typeface="ＭＳ Ｐゴシック" pitchFamily="64" charset="-128"/>
        </a:defRPr>
      </a:lvl1pPr>
      <a:lvl2pPr marL="742950" indent="-285750" algn="l" rtl="0" eaLnBrk="0" fontAlgn="base" hangingPunct="0">
        <a:spcBef>
          <a:spcPct val="20000"/>
        </a:spcBef>
        <a:spcAft>
          <a:spcPct val="0"/>
        </a:spcAft>
        <a:buChar char="–"/>
        <a:defRPr>
          <a:solidFill>
            <a:schemeClr val="tx1"/>
          </a:solidFill>
          <a:latin typeface="+mn-lt"/>
          <a:ea typeface="ＭＳ Ｐゴシック" pitchFamily="64" charset="-128"/>
          <a:cs typeface="ＭＳ Ｐゴシック"/>
        </a:defRPr>
      </a:lvl2pPr>
      <a:lvl3pPr marL="1143000" indent="-228600" algn="l" rtl="0" eaLnBrk="0" fontAlgn="base" hangingPunct="0">
        <a:spcBef>
          <a:spcPct val="20000"/>
        </a:spcBef>
        <a:spcAft>
          <a:spcPct val="0"/>
        </a:spcAft>
        <a:buChar char="•"/>
        <a:defRPr>
          <a:solidFill>
            <a:schemeClr val="tx1"/>
          </a:solidFill>
          <a:latin typeface="+mn-lt"/>
          <a:ea typeface="ＭＳ Ｐゴシック" pitchFamily="64" charset="-128"/>
          <a:cs typeface="ＭＳ Ｐゴシック"/>
        </a:defRPr>
      </a:lvl3pPr>
      <a:lvl4pPr marL="1600200" indent="-228600" algn="l" rtl="0" eaLnBrk="0" fontAlgn="base" hangingPunct="0">
        <a:spcBef>
          <a:spcPct val="20000"/>
        </a:spcBef>
        <a:spcAft>
          <a:spcPct val="0"/>
        </a:spcAft>
        <a:buChar char="–"/>
        <a:defRPr>
          <a:solidFill>
            <a:schemeClr val="tx1"/>
          </a:solidFill>
          <a:latin typeface="+mn-lt"/>
          <a:ea typeface="ＭＳ Ｐゴシック" pitchFamily="64" charset="-128"/>
          <a:cs typeface="ＭＳ Ｐゴシック"/>
        </a:defRPr>
      </a:lvl4pPr>
      <a:lvl5pPr marL="2057400" indent="-228600" algn="l" rtl="0" eaLnBrk="0" fontAlgn="base" hangingPunct="0">
        <a:spcBef>
          <a:spcPct val="20000"/>
        </a:spcBef>
        <a:spcAft>
          <a:spcPct val="0"/>
        </a:spcAft>
        <a:buChar char="»"/>
        <a:defRPr>
          <a:solidFill>
            <a:schemeClr val="tx1"/>
          </a:solidFill>
          <a:latin typeface="+mn-lt"/>
          <a:ea typeface="ＭＳ Ｐゴシック" pitchFamily="64" charset="-128"/>
          <a:cs typeface="ＭＳ Ｐゴシック"/>
        </a:defRPr>
      </a:lvl5pPr>
      <a:lvl6pPr marL="2514600" indent="-228600" algn="l" rtl="0" fontAlgn="base">
        <a:spcBef>
          <a:spcPct val="20000"/>
        </a:spcBef>
        <a:spcAft>
          <a:spcPct val="0"/>
        </a:spcAft>
        <a:buChar char="»"/>
        <a:defRPr sz="2000">
          <a:solidFill>
            <a:schemeClr val="tx1"/>
          </a:solidFill>
          <a:latin typeface="+mn-lt"/>
          <a:ea typeface="ＭＳ Ｐゴシック" pitchFamily="64"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64"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64"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64"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emf"/></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descr="Top header image bar showing intercity transit, a highway bridge, the construction of a bridge span, roadway engineers reviewing a plan, and prominently displayed signs over a roadway. "/>
          <p:cNvSpPr/>
          <p:nvPr/>
        </p:nvSpPr>
        <p:spPr>
          <a:xfrm>
            <a:off x="0" y="0"/>
            <a:ext cx="9144000" cy="104013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pic>
        <p:nvPicPr>
          <p:cNvPr id="13" name="Picture 12" descr="Image showing city transit systems - public transit/buses and trolley services. "/>
          <p:cNvPicPr>
            <a:picLocks noChangeAspect="1"/>
          </p:cNvPicPr>
          <p:nvPr/>
        </p:nvPicPr>
        <p:blipFill>
          <a:blip r:embed="rId3" cstate="print"/>
          <a:srcRect t="13254"/>
          <a:stretch>
            <a:fillRect/>
          </a:stretch>
        </p:blipFill>
        <p:spPr>
          <a:xfrm>
            <a:off x="0" y="0"/>
            <a:ext cx="1752600" cy="997427"/>
          </a:xfrm>
          <a:prstGeom prst="rect">
            <a:avLst/>
          </a:prstGeom>
        </p:spPr>
      </p:pic>
      <p:pic>
        <p:nvPicPr>
          <p:cNvPr id="16" name="Picture 15" descr="Image of a highway and suspension bridge. "/>
          <p:cNvPicPr>
            <a:picLocks noChangeAspect="1"/>
          </p:cNvPicPr>
          <p:nvPr/>
        </p:nvPicPr>
        <p:blipFill>
          <a:blip r:embed="rId4" cstate="print"/>
          <a:srcRect t="13254"/>
          <a:stretch>
            <a:fillRect/>
          </a:stretch>
        </p:blipFill>
        <p:spPr>
          <a:xfrm>
            <a:off x="1819418" y="0"/>
            <a:ext cx="1752600" cy="997427"/>
          </a:xfrm>
          <a:prstGeom prst="rect">
            <a:avLst/>
          </a:prstGeom>
        </p:spPr>
      </p:pic>
      <p:pic>
        <p:nvPicPr>
          <p:cNvPr id="17" name="Picture 16" descr="Image shows a bridge replacement in process. "/>
          <p:cNvPicPr>
            <a:picLocks noChangeAspect="1"/>
          </p:cNvPicPr>
          <p:nvPr/>
        </p:nvPicPr>
        <p:blipFill>
          <a:blip r:embed="rId5"/>
          <a:srcRect t="23002"/>
          <a:stretch>
            <a:fillRect/>
          </a:stretch>
        </p:blipFill>
        <p:spPr>
          <a:xfrm>
            <a:off x="3638836" y="0"/>
            <a:ext cx="1689652" cy="997427"/>
          </a:xfrm>
          <a:prstGeom prst="rect">
            <a:avLst/>
          </a:prstGeom>
        </p:spPr>
      </p:pic>
      <p:pic>
        <p:nvPicPr>
          <p:cNvPr id="18" name="Picture 17" descr="Image shows highway engineers reviewing construction plans. "/>
          <p:cNvPicPr>
            <a:picLocks noChangeAspect="1"/>
          </p:cNvPicPr>
          <p:nvPr/>
        </p:nvPicPr>
        <p:blipFill>
          <a:blip r:embed="rId6"/>
          <a:srcRect b="19697"/>
          <a:stretch>
            <a:fillRect/>
          </a:stretch>
        </p:blipFill>
        <p:spPr>
          <a:xfrm>
            <a:off x="5410200" y="0"/>
            <a:ext cx="1853076" cy="990600"/>
          </a:xfrm>
          <a:prstGeom prst="rect">
            <a:avLst/>
          </a:prstGeom>
        </p:spPr>
      </p:pic>
      <p:pic>
        <p:nvPicPr>
          <p:cNvPr id="19" name="Picture 18" descr="Paved highway with roadway signs. "/>
          <p:cNvPicPr>
            <a:picLocks noChangeAspect="1"/>
          </p:cNvPicPr>
          <p:nvPr/>
        </p:nvPicPr>
        <p:blipFill>
          <a:blip r:embed="rId7"/>
          <a:srcRect t="9113" b="19048"/>
          <a:stretch>
            <a:fillRect/>
          </a:stretch>
        </p:blipFill>
        <p:spPr>
          <a:xfrm>
            <a:off x="7315200" y="0"/>
            <a:ext cx="1851212" cy="997427"/>
          </a:xfrm>
          <a:prstGeom prst="rect">
            <a:avLst/>
          </a:prstGeom>
        </p:spPr>
      </p:pic>
      <p:grpSp>
        <p:nvGrpSpPr>
          <p:cNvPr id="24" name="Group 23" descr="This footer box shows the logos for U.S. Department of Transportation - Federal Highway Administration, the American Association of State Highway and Transportation Officials, and TRB - the Transportation Research Board. "/>
          <p:cNvGrpSpPr/>
          <p:nvPr/>
        </p:nvGrpSpPr>
        <p:grpSpPr>
          <a:xfrm>
            <a:off x="838200" y="5834744"/>
            <a:ext cx="7467600" cy="858277"/>
            <a:chOff x="838200" y="5834744"/>
            <a:chExt cx="7467600" cy="858277"/>
          </a:xfrm>
        </p:grpSpPr>
        <p:pic>
          <p:nvPicPr>
            <p:cNvPr id="14" name="Picture 13" descr="U.S. Department of Transportation and FHWA logo. "/>
            <p:cNvPicPr>
              <a:picLocks noChangeAspect="1"/>
            </p:cNvPicPr>
            <p:nvPr/>
          </p:nvPicPr>
          <p:blipFill>
            <a:blip r:embed="rId8"/>
            <a:stretch>
              <a:fillRect/>
            </a:stretch>
          </p:blipFill>
          <p:spPr>
            <a:xfrm>
              <a:off x="838200" y="5901832"/>
              <a:ext cx="1767541" cy="720971"/>
            </a:xfrm>
            <a:prstGeom prst="rect">
              <a:avLst/>
            </a:prstGeom>
          </p:spPr>
        </p:pic>
        <p:pic>
          <p:nvPicPr>
            <p:cNvPr id="15" name="Picture 14" descr="AASHTO logo - American Association of State Highway and Transportation Officials. "/>
            <p:cNvPicPr>
              <a:picLocks noChangeAspect="1"/>
            </p:cNvPicPr>
            <p:nvPr/>
          </p:nvPicPr>
          <p:blipFill>
            <a:blip r:embed="rId9"/>
            <a:stretch>
              <a:fillRect/>
            </a:stretch>
          </p:blipFill>
          <p:spPr>
            <a:xfrm>
              <a:off x="3773207" y="5834744"/>
              <a:ext cx="1665568" cy="858277"/>
            </a:xfrm>
            <a:prstGeom prst="rect">
              <a:avLst/>
            </a:prstGeom>
          </p:spPr>
        </p:pic>
        <p:pic>
          <p:nvPicPr>
            <p:cNvPr id="21" name="Picture 20" descr="Logo for TRB - the Transportation Research Board. "/>
            <p:cNvPicPr>
              <a:picLocks noChangeAspect="1"/>
            </p:cNvPicPr>
            <p:nvPr/>
          </p:nvPicPr>
          <p:blipFill>
            <a:blip r:embed="rId10"/>
            <a:stretch>
              <a:fillRect/>
            </a:stretch>
          </p:blipFill>
          <p:spPr>
            <a:xfrm>
              <a:off x="6606241" y="6140665"/>
              <a:ext cx="1699559" cy="441885"/>
            </a:xfrm>
            <a:prstGeom prst="rect">
              <a:avLst/>
            </a:prstGeom>
          </p:spPr>
        </p:pic>
      </p:grpSp>
      <p:sp>
        <p:nvSpPr>
          <p:cNvPr id="22" name="Rectangle 13"/>
          <p:cNvSpPr>
            <a:spLocks noChangeArrowheads="1"/>
          </p:cNvSpPr>
          <p:nvPr/>
        </p:nvSpPr>
        <p:spPr bwMode="auto">
          <a:xfrm>
            <a:off x="0" y="1371600"/>
            <a:ext cx="9144000" cy="880241"/>
          </a:xfrm>
          <a:prstGeom prst="rect">
            <a:avLst/>
          </a:prstGeom>
          <a:noFill/>
          <a:ln w="9525">
            <a:noFill/>
            <a:miter lim="800000"/>
            <a:headEnd/>
            <a:tailEnd/>
          </a:ln>
        </p:spPr>
        <p:txBody>
          <a:bodyPr wrap="square">
            <a:spAutoFit/>
          </a:bodyPr>
          <a:lstStyle/>
          <a:p>
            <a:pPr algn="ctr">
              <a:lnSpc>
                <a:spcPct val="80000"/>
              </a:lnSpc>
            </a:pPr>
            <a:r>
              <a:rPr lang="en-US" altLang="zh-TW" sz="3200" b="1" dirty="0" smtClean="0">
                <a:latin typeface="FranklinGotMdITC"/>
                <a:ea typeface="新細明體" pitchFamily="18" charset="-120"/>
              </a:rPr>
              <a:t>National Traffic Incident Management</a:t>
            </a:r>
          </a:p>
          <a:p>
            <a:pPr algn="ctr">
              <a:lnSpc>
                <a:spcPct val="80000"/>
              </a:lnSpc>
            </a:pPr>
            <a:r>
              <a:rPr lang="en-US" altLang="zh-TW" sz="3200" b="1" dirty="0" smtClean="0">
                <a:latin typeface="FranklinGotMdITC"/>
                <a:ea typeface="新細明體" pitchFamily="18" charset="-120"/>
              </a:rPr>
              <a:t>Responder Training </a:t>
            </a:r>
            <a:endParaRPr lang="en-US" altLang="zh-TW" sz="3200" b="1" dirty="0">
              <a:latin typeface="FranklinGotMdITC"/>
              <a:ea typeface="新細明體" pitchFamily="18" charset="-120"/>
            </a:endParaRPr>
          </a:p>
        </p:txBody>
      </p:sp>
      <p:sp>
        <p:nvSpPr>
          <p:cNvPr id="23" name="TextBox 8"/>
          <p:cNvSpPr txBox="1">
            <a:spLocks noChangeArrowheads="1"/>
          </p:cNvSpPr>
          <p:nvPr/>
        </p:nvSpPr>
        <p:spPr bwMode="auto">
          <a:xfrm>
            <a:off x="381000" y="1828800"/>
            <a:ext cx="7924800" cy="2985433"/>
          </a:xfrm>
          <a:prstGeom prst="rect">
            <a:avLst/>
          </a:prstGeom>
          <a:noFill/>
          <a:ln w="9525">
            <a:noFill/>
            <a:miter lim="800000"/>
            <a:headEnd/>
            <a:tailEnd/>
          </a:ln>
        </p:spPr>
        <p:txBody>
          <a:bodyPr wrap="square">
            <a:spAutoFit/>
          </a:bodyPr>
          <a:lstStyle/>
          <a:p>
            <a:pPr algn="ctr"/>
            <a:endParaRPr lang="en-US" sz="3200" b="1" i="1" dirty="0" smtClean="0">
              <a:solidFill>
                <a:srgbClr val="FF0000"/>
              </a:solidFill>
            </a:endParaRPr>
          </a:p>
          <a:p>
            <a:pPr algn="ctr"/>
            <a:r>
              <a:rPr lang="en-US" sz="2800" b="1" i="1" dirty="0" smtClean="0">
                <a:solidFill>
                  <a:srgbClr val="0B46B9"/>
                </a:solidFill>
                <a:latin typeface="FranklinGotMdITC"/>
              </a:rPr>
              <a:t>Changing Traffic Incident Management </a:t>
            </a:r>
            <a:br>
              <a:rPr lang="en-US" sz="2800" b="1" i="1" dirty="0" smtClean="0">
                <a:solidFill>
                  <a:srgbClr val="0B46B9"/>
                </a:solidFill>
                <a:latin typeface="FranklinGotMdITC"/>
              </a:rPr>
            </a:br>
            <a:r>
              <a:rPr lang="en-US" sz="2800" b="1" i="1" dirty="0" smtClean="0">
                <a:solidFill>
                  <a:srgbClr val="0B46B9"/>
                </a:solidFill>
                <a:latin typeface="FranklinGotMdITC"/>
              </a:rPr>
              <a:t>by Training a Nation of Responders</a:t>
            </a:r>
          </a:p>
          <a:p>
            <a:pPr algn="ctr"/>
            <a:endParaRPr lang="en-US" sz="2800" b="1" dirty="0" smtClean="0">
              <a:latin typeface="+mn-lt"/>
            </a:endParaRPr>
          </a:p>
          <a:p>
            <a:pPr algn="ctr"/>
            <a:endParaRPr lang="en-US" sz="2400" dirty="0" smtClean="0">
              <a:latin typeface="+mn-lt"/>
            </a:endParaRPr>
          </a:p>
          <a:p>
            <a:pPr algn="ctr"/>
            <a:endParaRPr lang="en-US" sz="2400" dirty="0" smtClean="0">
              <a:latin typeface="+mn-lt"/>
            </a:endParaRPr>
          </a:p>
          <a:p>
            <a:pPr algn="ctr"/>
            <a:endParaRPr lang="en-US" sz="2400" dirty="0">
              <a:latin typeface="Arial Rounded MT Bold" pitchFamily="34" charset="0"/>
            </a:endParaRPr>
          </a:p>
        </p:txBody>
      </p:sp>
      <p:sp>
        <p:nvSpPr>
          <p:cNvPr id="25" name="TextBox 1"/>
          <p:cNvSpPr txBox="1">
            <a:spLocks noChangeArrowheads="1"/>
          </p:cNvSpPr>
          <p:nvPr/>
        </p:nvSpPr>
        <p:spPr bwMode="auto">
          <a:xfrm>
            <a:off x="533400" y="3733800"/>
            <a:ext cx="5105400" cy="707886"/>
          </a:xfrm>
          <a:prstGeom prst="rect">
            <a:avLst/>
          </a:prstGeom>
          <a:noFill/>
          <a:ln w="9525">
            <a:noFill/>
            <a:miter lim="800000"/>
            <a:headEnd/>
            <a:tailEnd/>
          </a:ln>
        </p:spPr>
        <p:txBody>
          <a:bodyPr wrap="square">
            <a:spAutoFit/>
          </a:bodyPr>
          <a:lstStyle/>
          <a:p>
            <a:r>
              <a:rPr lang="en-US" sz="2000" dirty="0" smtClean="0">
                <a:latin typeface="+mj-lt"/>
              </a:rPr>
              <a:t>Date Here</a:t>
            </a:r>
            <a:br>
              <a:rPr lang="en-US" sz="2000" dirty="0" smtClean="0">
                <a:latin typeface="+mj-lt"/>
              </a:rPr>
            </a:br>
            <a:r>
              <a:rPr lang="en-US" sz="2000" dirty="0" smtClean="0">
                <a:latin typeface="+mj-lt"/>
              </a:rPr>
              <a:t>Name of presenter</a:t>
            </a:r>
            <a:endParaRPr lang="en-US" sz="2000" dirty="0">
              <a:latin typeface="+mj-lt"/>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1219200" y="1600200"/>
            <a:ext cx="7467600" cy="4525963"/>
          </a:xfrm>
        </p:spPr>
        <p:txBody>
          <a:bodyPr/>
          <a:lstStyle/>
          <a:p>
            <a:r>
              <a:rPr lang="en-US" sz="2800" b="1" dirty="0" smtClean="0">
                <a:solidFill>
                  <a:srgbClr val="21368B"/>
                </a:solidFill>
              </a:rPr>
              <a:t>Train the Trainer Classes:  </a:t>
            </a:r>
          </a:p>
          <a:p>
            <a:pPr lvl="1"/>
            <a:r>
              <a:rPr lang="en-US" sz="2400" dirty="0" smtClean="0"/>
              <a:t>Interactive training with case studies, tabletop role-playing scenarios, and field practicum</a:t>
            </a:r>
          </a:p>
          <a:p>
            <a:pPr lvl="1"/>
            <a:r>
              <a:rPr lang="en-US" sz="2400" dirty="0" smtClean="0">
                <a:ea typeface="ＭＳ Ｐゴシック" pitchFamily="34" charset="-128"/>
                <a:cs typeface="ＭＳ Ｐゴシック" pitchFamily="34" charset="-128"/>
              </a:rPr>
              <a:t>2 instructors  (police, fire, DOT) per session </a:t>
            </a:r>
          </a:p>
          <a:p>
            <a:pPr lvl="1"/>
            <a:r>
              <a:rPr lang="en-US" sz="2400" dirty="0" smtClean="0"/>
              <a:t>10-hour intensive course</a:t>
            </a:r>
          </a:p>
          <a:p>
            <a:pPr>
              <a:buFont typeface="Arial" pitchFamily="34" charset="0"/>
              <a:buChar char="•"/>
            </a:pPr>
            <a:r>
              <a:rPr lang="en-US" sz="2800" b="1" dirty="0" smtClean="0">
                <a:solidFill>
                  <a:srgbClr val="21368B"/>
                </a:solidFill>
                <a:latin typeface="Arial" pitchFamily="34" charset="0"/>
                <a:ea typeface="ＭＳ Ｐゴシック" pitchFamily="34" charset="-128"/>
                <a:cs typeface="ＭＳ Ｐゴシック" pitchFamily="34" charset="-128"/>
              </a:rPr>
              <a:t>Responder-Level Classes and Options:</a:t>
            </a:r>
          </a:p>
          <a:p>
            <a:pPr lvl="1"/>
            <a:r>
              <a:rPr lang="en-US" sz="2400" dirty="0" smtClean="0"/>
              <a:t>Multi-disciplinary sessions</a:t>
            </a:r>
          </a:p>
          <a:p>
            <a:pPr lvl="1"/>
            <a:r>
              <a:rPr lang="en-US" sz="2400" dirty="0" smtClean="0"/>
              <a:t>4-hour modified course</a:t>
            </a:r>
          </a:p>
          <a:p>
            <a:pPr lvl="1"/>
            <a:r>
              <a:rPr lang="en-US" sz="2400" dirty="0" smtClean="0"/>
              <a:t>Single-lesson modules</a:t>
            </a:r>
            <a:r>
              <a:rPr lang="en-US" sz="2800" b="1" dirty="0" smtClean="0">
                <a:ea typeface="ＭＳ Ｐゴシック" pitchFamily="34" charset="-128"/>
              </a:rPr>
              <a:t> </a:t>
            </a:r>
            <a:br>
              <a:rPr lang="en-US" sz="2800" b="1" dirty="0" smtClean="0">
                <a:ea typeface="ＭＳ Ｐゴシック" pitchFamily="34" charset="-128"/>
              </a:rPr>
            </a:br>
            <a:r>
              <a:rPr lang="en-US" sz="2400" dirty="0" smtClean="0">
                <a:ea typeface="ＭＳ Ｐゴシック" pitchFamily="34" charset="-128"/>
              </a:rPr>
              <a:t>covering 9 topics</a:t>
            </a:r>
            <a:endParaRPr lang="en-US" sz="2400" dirty="0" smtClean="0">
              <a:ea typeface="ＭＳ Ｐゴシック" pitchFamily="34" charset="-128"/>
              <a:cs typeface="ＭＳ Ｐゴシック" pitchFamily="34" charset="-128"/>
            </a:endParaRPr>
          </a:p>
        </p:txBody>
      </p:sp>
      <p:sp>
        <p:nvSpPr>
          <p:cNvPr id="9" name="Slide Number Placeholder 3"/>
          <p:cNvSpPr>
            <a:spLocks noGrp="1"/>
          </p:cNvSpPr>
          <p:nvPr>
            <p:ph type="sldNum" sz="quarter" idx="12"/>
          </p:nvPr>
        </p:nvSpPr>
        <p:spPr/>
        <p:txBody>
          <a:bodyPr/>
          <a:lstStyle/>
          <a:p>
            <a:pPr>
              <a:defRPr/>
            </a:pPr>
            <a:fld id="{E6EF05E1-9FFF-4E64-8633-4D199A338BB7}" type="slidenum">
              <a:rPr lang="en-US" smtClean="0"/>
              <a:pPr>
                <a:defRPr/>
              </a:pPr>
              <a:t>10</a:t>
            </a:fld>
            <a:endParaRPr lang="en-US" dirty="0"/>
          </a:p>
        </p:txBody>
      </p:sp>
      <p:sp>
        <p:nvSpPr>
          <p:cNvPr id="2" name="Title 1"/>
          <p:cNvSpPr>
            <a:spLocks noGrp="1"/>
          </p:cNvSpPr>
          <p:nvPr>
            <p:ph type="title"/>
          </p:nvPr>
        </p:nvSpPr>
        <p:spPr/>
        <p:txBody>
          <a:bodyPr/>
          <a:lstStyle/>
          <a:p>
            <a:r>
              <a:rPr lang="en-US" dirty="0"/>
              <a:t>How is the Training Delivered?</a:t>
            </a:r>
          </a:p>
        </p:txBody>
      </p:sp>
      <p:pic>
        <p:nvPicPr>
          <p:cNvPr id="3" name="Picture 2" descr="Picture shows table with model/map and cars. "/>
          <p:cNvPicPr>
            <a:picLocks noChangeAspect="1"/>
          </p:cNvPicPr>
          <p:nvPr/>
        </p:nvPicPr>
        <p:blipFill rotWithShape="1">
          <a:blip r:embed="rId3">
            <a:extLst>
              <a:ext uri="{28A0092B-C50C-407E-A947-70E740481C1C}">
                <a14:useLocalDpi xmlns:a14="http://schemas.microsoft.com/office/drawing/2010/main" val="0"/>
              </a:ext>
            </a:extLst>
          </a:blip>
          <a:srcRect l="5000" r="11667" b="23265"/>
          <a:stretch/>
        </p:blipFill>
        <p:spPr>
          <a:xfrm>
            <a:off x="6019800" y="4495800"/>
            <a:ext cx="2406738" cy="16578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Down Arrow 5" descr="Down arrow. "/>
          <p:cNvSpPr/>
          <p:nvPr/>
        </p:nvSpPr>
        <p:spPr>
          <a:xfrm>
            <a:off x="609600" y="1676400"/>
            <a:ext cx="484632" cy="3505200"/>
          </a:xfrm>
          <a:prstGeom prst="downArrow">
            <a:avLst/>
          </a:prstGeom>
          <a:solidFill>
            <a:srgbClr val="253C8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lnSpcReduction="10000"/>
          </a:bodyPr>
          <a:lstStyle/>
          <a:p>
            <a:pPr marL="514350" indent="-514350">
              <a:buFont typeface="+mj-lt"/>
              <a:buAutoNum type="arabicPeriod"/>
            </a:pPr>
            <a:r>
              <a:rPr lang="en-US" dirty="0" smtClean="0"/>
              <a:t>Introduction</a:t>
            </a:r>
          </a:p>
          <a:p>
            <a:pPr marL="514350" indent="-514350">
              <a:buFont typeface="+mj-lt"/>
              <a:buAutoNum type="arabicPeriod"/>
            </a:pPr>
            <a:r>
              <a:rPr lang="en-US" dirty="0"/>
              <a:t>TIM </a:t>
            </a:r>
            <a:r>
              <a:rPr lang="en-US" dirty="0" smtClean="0"/>
              <a:t>Fundamentals </a:t>
            </a:r>
            <a:r>
              <a:rPr lang="en-US" dirty="0"/>
              <a:t>and </a:t>
            </a:r>
            <a:r>
              <a:rPr lang="en-US" dirty="0" smtClean="0"/>
              <a:t>Terminology</a:t>
            </a:r>
          </a:p>
          <a:p>
            <a:pPr marL="514350" indent="-514350">
              <a:buFont typeface="+mj-lt"/>
              <a:buAutoNum type="arabicPeriod"/>
            </a:pPr>
            <a:r>
              <a:rPr lang="en-US" dirty="0"/>
              <a:t>Notification and </a:t>
            </a:r>
            <a:r>
              <a:rPr lang="en-US" dirty="0" smtClean="0"/>
              <a:t>Scene Size-Up</a:t>
            </a:r>
          </a:p>
          <a:p>
            <a:pPr marL="514350" indent="-514350">
              <a:buFont typeface="+mj-lt"/>
              <a:buAutoNum type="arabicPeriod"/>
            </a:pPr>
            <a:r>
              <a:rPr lang="en-US" dirty="0"/>
              <a:t>Safe Vehicle </a:t>
            </a:r>
            <a:r>
              <a:rPr lang="en-US" dirty="0" smtClean="0"/>
              <a:t>Positioning</a:t>
            </a:r>
          </a:p>
          <a:p>
            <a:pPr marL="514350" indent="-514350">
              <a:buFont typeface="+mj-lt"/>
              <a:buAutoNum type="arabicPeriod"/>
            </a:pPr>
            <a:r>
              <a:rPr lang="en-US" dirty="0"/>
              <a:t>Scene </a:t>
            </a:r>
            <a:r>
              <a:rPr lang="en-US" dirty="0" smtClean="0"/>
              <a:t>Safety</a:t>
            </a:r>
          </a:p>
          <a:p>
            <a:pPr marL="514350" indent="-514350">
              <a:buFont typeface="+mj-lt"/>
              <a:buAutoNum type="arabicPeriod"/>
            </a:pPr>
            <a:r>
              <a:rPr lang="en-US" dirty="0"/>
              <a:t>Command </a:t>
            </a:r>
            <a:r>
              <a:rPr lang="en-US" dirty="0" smtClean="0"/>
              <a:t>Responsibilities</a:t>
            </a:r>
          </a:p>
          <a:p>
            <a:pPr marL="514350" indent="-514350">
              <a:buFont typeface="+mj-lt"/>
              <a:buAutoNum type="arabicPeriod"/>
            </a:pPr>
            <a:endParaRPr lang="en-US" dirty="0"/>
          </a:p>
        </p:txBody>
      </p:sp>
      <p:sp>
        <p:nvSpPr>
          <p:cNvPr id="6" name="Content Placeholder 5"/>
          <p:cNvSpPr>
            <a:spLocks noGrp="1"/>
          </p:cNvSpPr>
          <p:nvPr>
            <p:ph sz="half" idx="2"/>
          </p:nvPr>
        </p:nvSpPr>
        <p:spPr/>
        <p:txBody>
          <a:bodyPr/>
          <a:lstStyle/>
          <a:p>
            <a:pPr marL="514350" indent="-514350">
              <a:buFont typeface="+mj-lt"/>
              <a:buAutoNum type="arabicPeriod" startAt="7"/>
            </a:pPr>
            <a:r>
              <a:rPr lang="en-US" dirty="0"/>
              <a:t>Traffic Management</a:t>
            </a:r>
          </a:p>
          <a:p>
            <a:pPr marL="514350" indent="-514350">
              <a:buFont typeface="+mj-lt"/>
              <a:buAutoNum type="arabicPeriod" startAt="7"/>
            </a:pPr>
            <a:r>
              <a:rPr lang="en-US" dirty="0"/>
              <a:t>Special Circumstances</a:t>
            </a:r>
          </a:p>
          <a:p>
            <a:pPr marL="514350" indent="-514350">
              <a:buFont typeface="+mj-lt"/>
              <a:buAutoNum type="arabicPeriod" startAt="7"/>
            </a:pPr>
            <a:r>
              <a:rPr lang="en-US" dirty="0"/>
              <a:t>Clearance and </a:t>
            </a:r>
            <a:r>
              <a:rPr lang="en-US" dirty="0" smtClean="0"/>
              <a:t>Termination</a:t>
            </a:r>
            <a:endParaRPr lang="en-US" dirty="0"/>
          </a:p>
          <a:p>
            <a:pPr>
              <a:spcBef>
                <a:spcPts val="4200"/>
              </a:spcBef>
            </a:pPr>
            <a:r>
              <a:rPr lang="en-US" dirty="0" smtClean="0"/>
              <a:t>Tabletop Exercise</a:t>
            </a:r>
          </a:p>
          <a:p>
            <a:r>
              <a:rPr lang="en-US" dirty="0" smtClean="0"/>
              <a:t>Outdoor Situational Awareness Activity</a:t>
            </a:r>
            <a:endParaRPr lang="en-US" dirty="0"/>
          </a:p>
        </p:txBody>
      </p:sp>
      <p:sp>
        <p:nvSpPr>
          <p:cNvPr id="4" name="Footer Placeholder 3"/>
          <p:cNvSpPr>
            <a:spLocks noGrp="1"/>
          </p:cNvSpPr>
          <p:nvPr>
            <p:ph type="ftr" sz="quarter" idx="4294967295"/>
          </p:nvPr>
        </p:nvSpPr>
        <p:spPr>
          <a:xfrm>
            <a:off x="18288" y="6492875"/>
            <a:ext cx="8229600" cy="347472"/>
          </a:xfrm>
          <a:prstGeom prst="rect">
            <a:avLst/>
          </a:prstGeom>
        </p:spPr>
        <p:txBody>
          <a:bodyPr/>
          <a:lstStyle/>
          <a:p>
            <a:pPr eaLnBrk="0" fontAlgn="base" hangingPunct="0">
              <a:spcBef>
                <a:spcPct val="0"/>
              </a:spcBef>
              <a:spcAft>
                <a:spcPct val="0"/>
              </a:spcAft>
            </a:pPr>
            <a:endParaRPr lang="en-US" dirty="0">
              <a:solidFill>
                <a:srgbClr val="FFFFFF"/>
              </a:solidFill>
            </a:endParaRPr>
          </a:p>
        </p:txBody>
      </p:sp>
      <p:sp>
        <p:nvSpPr>
          <p:cNvPr id="5" name="Title 4"/>
          <p:cNvSpPr>
            <a:spLocks noGrp="1"/>
          </p:cNvSpPr>
          <p:nvPr>
            <p:ph type="title"/>
          </p:nvPr>
        </p:nvSpPr>
        <p:spPr/>
        <p:txBody>
          <a:bodyPr/>
          <a:lstStyle/>
          <a:p>
            <a:r>
              <a:rPr lang="en-US" dirty="0"/>
              <a:t>Course Overview</a:t>
            </a:r>
          </a:p>
        </p:txBody>
      </p:sp>
    </p:spTree>
    <p:extLst>
      <p:ext uri="{BB962C8B-B14F-4D97-AF65-F5344CB8AC3E}">
        <p14:creationId xmlns:p14="http://schemas.microsoft.com/office/powerpoint/2010/main" val="307823824"/>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7D98147-B8F3-4828-BDFD-615F7472FD70}" type="slidenum">
              <a:rPr lang="en-US" smtClean="0">
                <a:solidFill>
                  <a:srgbClr val="464653"/>
                </a:solidFill>
              </a:rPr>
              <a:pPr>
                <a:defRPr/>
              </a:pPr>
              <a:t>12</a:t>
            </a:fld>
            <a:endParaRPr lang="en-US" dirty="0">
              <a:solidFill>
                <a:srgbClr val="464653"/>
              </a:solidFill>
            </a:endParaRPr>
          </a:p>
        </p:txBody>
      </p:sp>
      <p:sp>
        <p:nvSpPr>
          <p:cNvPr id="7" name="Isosceles Triangle 6" descr="Pyramid showing the critical link of trainers training others. "/>
          <p:cNvSpPr/>
          <p:nvPr/>
        </p:nvSpPr>
        <p:spPr bwMode="auto">
          <a:xfrm>
            <a:off x="1828800" y="1200043"/>
            <a:ext cx="5486400" cy="5029200"/>
          </a:xfrm>
          <a:prstGeom prst="triangle">
            <a:avLst/>
          </a:prstGeom>
          <a:solidFill>
            <a:srgbClr val="9FB8CD">
              <a:alpha val="50000"/>
            </a:srgbClr>
          </a:solidFill>
          <a:ln w="25400">
            <a:solidFill>
              <a:schemeClr val="tx1"/>
            </a:solidFill>
            <a:miter lim="800000"/>
            <a:headEnd/>
            <a:tailEnd/>
          </a:ln>
          <a:effectLst/>
        </p:spPr>
        <p:txBody>
          <a:bodyPr rot="10800000" vert="eaVert" wrap="none" rtlCol="0" anchor="ctr"/>
          <a:lstStyle/>
          <a:p>
            <a:pPr algn="ctr"/>
            <a:endParaRPr lang="en-US" sz="2400" i="1" dirty="0">
              <a:latin typeface="+mn-lt"/>
            </a:endParaRPr>
          </a:p>
        </p:txBody>
      </p:sp>
      <p:grpSp>
        <p:nvGrpSpPr>
          <p:cNvPr id="2" name="Group 1" descr="Critical Link: Trainers Training Others. &#10;&#10;This pyramid shows how trainers train others. The pyramid has four sections. The very bottom portion is Responder Training. The next section is Train the Trainer Sessions. The next section that is near the top is the State Implementation Plan. The apex of the pyramid is the National Traffic Incident Management (TIM) Responder Training. "/>
          <p:cNvGrpSpPr/>
          <p:nvPr/>
        </p:nvGrpSpPr>
        <p:grpSpPr>
          <a:xfrm>
            <a:off x="548640" y="1292753"/>
            <a:ext cx="8136891" cy="4912520"/>
            <a:chOff x="548640" y="1292753"/>
            <a:chExt cx="8136891" cy="4912520"/>
          </a:xfrm>
        </p:grpSpPr>
        <p:cxnSp>
          <p:nvCxnSpPr>
            <p:cNvPr id="9" name="Straight Connector 8"/>
            <p:cNvCxnSpPr/>
            <p:nvPr/>
          </p:nvCxnSpPr>
          <p:spPr>
            <a:xfrm>
              <a:off x="4084743" y="2114443"/>
              <a:ext cx="98755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568189" y="3028843"/>
              <a:ext cx="199339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078903" y="3943243"/>
              <a:ext cx="29900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12" descr="Shadow or outline of a person. "/>
            <p:cNvPicPr>
              <a:picLocks noChangeAspect="1"/>
            </p:cNvPicPr>
            <p:nvPr/>
          </p:nvPicPr>
          <p:blipFill rotWithShape="1">
            <a:blip r:embed="rId3" cstate="print">
              <a:extLst>
                <a:ext uri="{28A0092B-C50C-407E-A947-70E740481C1C}">
                  <a14:useLocalDpi xmlns:a14="http://schemas.microsoft.com/office/drawing/2010/main" val="0"/>
                </a:ext>
              </a:extLst>
            </a:blip>
            <a:srcRect l="31063" t="5397" r="28612" b="6457"/>
            <a:stretch/>
          </p:blipFill>
          <p:spPr>
            <a:xfrm>
              <a:off x="3568189" y="3076234"/>
              <a:ext cx="282357" cy="822960"/>
            </a:xfrm>
            <a:prstGeom prst="rect">
              <a:avLst/>
            </a:prstGeom>
          </p:spPr>
        </p:pic>
        <p:pic>
          <p:nvPicPr>
            <p:cNvPr id="14" name="Picture 13"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7061" y="3076234"/>
              <a:ext cx="275364" cy="822960"/>
            </a:xfrm>
            <a:prstGeom prst="rect">
              <a:avLst/>
            </a:prstGeom>
          </p:spPr>
        </p:pic>
        <p:pic>
          <p:nvPicPr>
            <p:cNvPr id="15" name="Picture 14"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3155" y="3076234"/>
              <a:ext cx="275364" cy="822960"/>
            </a:xfrm>
            <a:prstGeom prst="rect">
              <a:avLst/>
            </a:prstGeom>
          </p:spPr>
        </p:pic>
        <p:pic>
          <p:nvPicPr>
            <p:cNvPr id="16" name="Picture 15" descr="Shadow or outline of a person. "/>
            <p:cNvPicPr>
              <a:picLocks noChangeAspect="1"/>
            </p:cNvPicPr>
            <p:nvPr/>
          </p:nvPicPr>
          <p:blipFill rotWithShape="1">
            <a:blip r:embed="rId3" cstate="print">
              <a:extLst>
                <a:ext uri="{28A0092B-C50C-407E-A947-70E740481C1C}">
                  <a14:useLocalDpi xmlns:a14="http://schemas.microsoft.com/office/drawing/2010/main" val="0"/>
                </a:ext>
              </a:extLst>
            </a:blip>
            <a:srcRect l="31063" t="5397" r="28612" b="6457"/>
            <a:stretch/>
          </p:blipFill>
          <p:spPr>
            <a:xfrm>
              <a:off x="4578519" y="3076234"/>
              <a:ext cx="282357" cy="822960"/>
            </a:xfrm>
            <a:prstGeom prst="rect">
              <a:avLst/>
            </a:prstGeom>
          </p:spPr>
        </p:pic>
        <p:pic>
          <p:nvPicPr>
            <p:cNvPr id="17" name="Picture 16"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4613" y="3076234"/>
              <a:ext cx="275364" cy="822960"/>
            </a:xfrm>
            <a:prstGeom prst="rect">
              <a:avLst/>
            </a:prstGeom>
          </p:spPr>
        </p:pic>
        <p:pic>
          <p:nvPicPr>
            <p:cNvPr id="18" name="Picture 17" descr="Shadow or outline of a person. "/>
            <p:cNvPicPr>
              <a:picLocks noChangeAspect="1"/>
            </p:cNvPicPr>
            <p:nvPr/>
          </p:nvPicPr>
          <p:blipFill rotWithShape="1">
            <a:blip r:embed="rId3" cstate="print">
              <a:extLst>
                <a:ext uri="{28A0092B-C50C-407E-A947-70E740481C1C}">
                  <a14:useLocalDpi xmlns:a14="http://schemas.microsoft.com/office/drawing/2010/main" val="0"/>
                </a:ext>
              </a:extLst>
            </a:blip>
            <a:srcRect l="31063" t="5397" r="28612" b="6457"/>
            <a:stretch/>
          </p:blipFill>
          <p:spPr>
            <a:xfrm>
              <a:off x="5233910" y="3076234"/>
              <a:ext cx="282357" cy="822960"/>
            </a:xfrm>
            <a:prstGeom prst="rect">
              <a:avLst/>
            </a:prstGeom>
          </p:spPr>
        </p:pic>
        <p:pic>
          <p:nvPicPr>
            <p:cNvPr id="22" name="Picture 21"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3055253" y="4114894"/>
              <a:ext cx="188238" cy="548640"/>
            </a:xfrm>
            <a:prstGeom prst="rect">
              <a:avLst/>
            </a:prstGeom>
          </p:spPr>
        </p:pic>
        <p:pic>
          <p:nvPicPr>
            <p:cNvPr id="23" name="Picture 22"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8336" y="4225677"/>
              <a:ext cx="183576" cy="548640"/>
            </a:xfrm>
            <a:prstGeom prst="rect">
              <a:avLst/>
            </a:prstGeom>
          </p:spPr>
        </p:pic>
        <p:pic>
          <p:nvPicPr>
            <p:cNvPr id="24" name="Picture 23"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653" y="4004203"/>
              <a:ext cx="183576" cy="548640"/>
            </a:xfrm>
            <a:prstGeom prst="rect">
              <a:avLst/>
            </a:prstGeom>
          </p:spPr>
        </p:pic>
        <p:pic>
          <p:nvPicPr>
            <p:cNvPr id="25" name="Picture 24"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7861" y="4156603"/>
              <a:ext cx="183576" cy="548640"/>
            </a:xfrm>
            <a:prstGeom prst="rect">
              <a:avLst/>
            </a:prstGeom>
          </p:spPr>
        </p:pic>
        <p:pic>
          <p:nvPicPr>
            <p:cNvPr id="26" name="Picture 25"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3061" y="4004203"/>
              <a:ext cx="183576" cy="548640"/>
            </a:xfrm>
            <a:prstGeom prst="rect">
              <a:avLst/>
            </a:prstGeom>
          </p:spPr>
        </p:pic>
        <p:pic>
          <p:nvPicPr>
            <p:cNvPr id="27" name="Picture 26"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0068" y="4783942"/>
              <a:ext cx="183576" cy="548640"/>
            </a:xfrm>
            <a:prstGeom prst="rect">
              <a:avLst/>
            </a:prstGeom>
          </p:spPr>
        </p:pic>
        <p:pic>
          <p:nvPicPr>
            <p:cNvPr id="28" name="Picture 27"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209036" y="4718077"/>
              <a:ext cx="188238" cy="548640"/>
            </a:xfrm>
            <a:prstGeom prst="rect">
              <a:avLst/>
            </a:prstGeom>
          </p:spPr>
        </p:pic>
        <p:pic>
          <p:nvPicPr>
            <p:cNvPr id="29" name="Picture 28"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3136176" y="4920300"/>
              <a:ext cx="188238" cy="548640"/>
            </a:xfrm>
            <a:prstGeom prst="rect">
              <a:avLst/>
            </a:prstGeom>
          </p:spPr>
        </p:pic>
        <p:pic>
          <p:nvPicPr>
            <p:cNvPr id="30" name="Picture 29"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5386861" y="4156603"/>
              <a:ext cx="188238" cy="548640"/>
            </a:xfrm>
            <a:prstGeom prst="rect">
              <a:avLst/>
            </a:prstGeom>
          </p:spPr>
        </p:pic>
        <p:pic>
          <p:nvPicPr>
            <p:cNvPr id="31" name="Picture 30"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5146464" y="4004203"/>
              <a:ext cx="188238" cy="548640"/>
            </a:xfrm>
            <a:prstGeom prst="rect">
              <a:avLst/>
            </a:prstGeom>
          </p:spPr>
        </p:pic>
        <p:pic>
          <p:nvPicPr>
            <p:cNvPr id="32" name="Picture 31"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034187" y="4114894"/>
              <a:ext cx="188238" cy="548640"/>
            </a:xfrm>
            <a:prstGeom prst="rect">
              <a:avLst/>
            </a:prstGeom>
          </p:spPr>
        </p:pic>
        <p:pic>
          <p:nvPicPr>
            <p:cNvPr id="33" name="Picture 32"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2552914" y="5522588"/>
              <a:ext cx="188238" cy="548640"/>
            </a:xfrm>
            <a:prstGeom prst="rect">
              <a:avLst/>
            </a:prstGeom>
          </p:spPr>
        </p:pic>
        <p:pic>
          <p:nvPicPr>
            <p:cNvPr id="34" name="Picture 33"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6665" y="4009818"/>
              <a:ext cx="183576" cy="548640"/>
            </a:xfrm>
            <a:prstGeom prst="rect">
              <a:avLst/>
            </a:prstGeom>
          </p:spPr>
        </p:pic>
        <p:pic>
          <p:nvPicPr>
            <p:cNvPr id="35" name="Picture 34"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3285" y="4633136"/>
              <a:ext cx="183576" cy="548640"/>
            </a:xfrm>
            <a:prstGeom prst="rect">
              <a:avLst/>
            </a:prstGeom>
          </p:spPr>
        </p:pic>
        <p:pic>
          <p:nvPicPr>
            <p:cNvPr id="37" name="Picture 36"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3630519" y="4666743"/>
              <a:ext cx="188238" cy="548640"/>
            </a:xfrm>
            <a:prstGeom prst="rect">
              <a:avLst/>
            </a:prstGeom>
          </p:spPr>
        </p:pic>
        <p:pic>
          <p:nvPicPr>
            <p:cNvPr id="38" name="Picture 37"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5422148" y="4795881"/>
              <a:ext cx="188238" cy="548640"/>
            </a:xfrm>
            <a:prstGeom prst="rect">
              <a:avLst/>
            </a:prstGeom>
          </p:spPr>
        </p:pic>
        <p:pic>
          <p:nvPicPr>
            <p:cNvPr id="39" name="Picture 38"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2890117" y="4660418"/>
              <a:ext cx="188238" cy="548640"/>
            </a:xfrm>
            <a:prstGeom prst="rect">
              <a:avLst/>
            </a:prstGeom>
          </p:spPr>
        </p:pic>
        <p:pic>
          <p:nvPicPr>
            <p:cNvPr id="40" name="Picture 39"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719697" y="4740629"/>
              <a:ext cx="188238" cy="548640"/>
            </a:xfrm>
            <a:prstGeom prst="rect">
              <a:avLst/>
            </a:prstGeom>
          </p:spPr>
        </p:pic>
        <p:pic>
          <p:nvPicPr>
            <p:cNvPr id="43" name="Picture 42"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6142127" y="5583735"/>
              <a:ext cx="188238" cy="548640"/>
            </a:xfrm>
            <a:prstGeom prst="rect">
              <a:avLst/>
            </a:prstGeom>
          </p:spPr>
        </p:pic>
        <p:pic>
          <p:nvPicPr>
            <p:cNvPr id="44" name="Picture 43"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6250427" y="4690003"/>
              <a:ext cx="188238" cy="548640"/>
            </a:xfrm>
            <a:prstGeom prst="rect">
              <a:avLst/>
            </a:prstGeom>
          </p:spPr>
        </p:pic>
        <p:pic>
          <p:nvPicPr>
            <p:cNvPr id="45" name="Picture 44"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5851" y="4666743"/>
              <a:ext cx="183576" cy="548640"/>
            </a:xfrm>
            <a:prstGeom prst="rect">
              <a:avLst/>
            </a:prstGeom>
          </p:spPr>
        </p:pic>
        <p:pic>
          <p:nvPicPr>
            <p:cNvPr id="46" name="Picture 45"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4730" y="5602090"/>
              <a:ext cx="183576" cy="548640"/>
            </a:xfrm>
            <a:prstGeom prst="rect">
              <a:avLst/>
            </a:prstGeom>
          </p:spPr>
        </p:pic>
        <p:pic>
          <p:nvPicPr>
            <p:cNvPr id="47" name="Picture 46"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2148" y="5575005"/>
              <a:ext cx="183576" cy="548640"/>
            </a:xfrm>
            <a:prstGeom prst="rect">
              <a:avLst/>
            </a:prstGeom>
          </p:spPr>
        </p:pic>
        <p:pic>
          <p:nvPicPr>
            <p:cNvPr id="48" name="Picture 47"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7203" y="4850424"/>
              <a:ext cx="183576" cy="548640"/>
            </a:xfrm>
            <a:prstGeom prst="rect">
              <a:avLst/>
            </a:prstGeom>
          </p:spPr>
        </p:pic>
        <p:pic>
          <p:nvPicPr>
            <p:cNvPr id="50" name="Picture 49"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3571" y="5462524"/>
              <a:ext cx="183576" cy="548640"/>
            </a:xfrm>
            <a:prstGeom prst="rect">
              <a:avLst/>
            </a:prstGeom>
          </p:spPr>
        </p:pic>
        <p:pic>
          <p:nvPicPr>
            <p:cNvPr id="52" name="Picture 51"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3751830" y="5315645"/>
              <a:ext cx="188238" cy="548640"/>
            </a:xfrm>
            <a:prstGeom prst="rect">
              <a:avLst/>
            </a:prstGeom>
          </p:spPr>
        </p:pic>
        <p:pic>
          <p:nvPicPr>
            <p:cNvPr id="53" name="Picture 52"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5250463" y="5278320"/>
              <a:ext cx="188238" cy="548640"/>
            </a:xfrm>
            <a:prstGeom prst="rect">
              <a:avLst/>
            </a:prstGeom>
          </p:spPr>
        </p:pic>
        <p:pic>
          <p:nvPicPr>
            <p:cNvPr id="54" name="Picture 53"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6669853" y="5646206"/>
              <a:ext cx="188238" cy="548640"/>
            </a:xfrm>
            <a:prstGeom prst="rect">
              <a:avLst/>
            </a:prstGeom>
          </p:spPr>
        </p:pic>
        <p:pic>
          <p:nvPicPr>
            <p:cNvPr id="55" name="Picture 54"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497827" y="4581719"/>
              <a:ext cx="188238" cy="548640"/>
            </a:xfrm>
            <a:prstGeom prst="rect">
              <a:avLst/>
            </a:prstGeom>
          </p:spPr>
        </p:pic>
        <p:pic>
          <p:nvPicPr>
            <p:cNvPr id="56" name="Picture 55"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9865" y="4913884"/>
              <a:ext cx="183576" cy="548640"/>
            </a:xfrm>
            <a:prstGeom prst="rect">
              <a:avLst/>
            </a:prstGeom>
          </p:spPr>
        </p:pic>
        <p:pic>
          <p:nvPicPr>
            <p:cNvPr id="57" name="Picture 56"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4406" y="4919498"/>
              <a:ext cx="183576" cy="548640"/>
            </a:xfrm>
            <a:prstGeom prst="rect">
              <a:avLst/>
            </a:prstGeom>
          </p:spPr>
        </p:pic>
        <p:pic>
          <p:nvPicPr>
            <p:cNvPr id="58" name="Picture 57"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9728" y="5222694"/>
              <a:ext cx="183576" cy="548640"/>
            </a:xfrm>
            <a:prstGeom prst="rect">
              <a:avLst/>
            </a:prstGeom>
          </p:spPr>
        </p:pic>
        <p:pic>
          <p:nvPicPr>
            <p:cNvPr id="59" name="Picture 58"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9697" y="5497014"/>
              <a:ext cx="183576" cy="548640"/>
            </a:xfrm>
            <a:prstGeom prst="rect">
              <a:avLst/>
            </a:prstGeom>
          </p:spPr>
        </p:pic>
        <p:pic>
          <p:nvPicPr>
            <p:cNvPr id="60" name="Picture 59"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2065" y="5590767"/>
              <a:ext cx="195610" cy="548640"/>
            </a:xfrm>
            <a:prstGeom prst="rect">
              <a:avLst/>
            </a:prstGeom>
          </p:spPr>
        </p:pic>
        <p:pic>
          <p:nvPicPr>
            <p:cNvPr id="61" name="Picture 60"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0241" y="5646206"/>
              <a:ext cx="183576" cy="548640"/>
            </a:xfrm>
            <a:prstGeom prst="rect">
              <a:avLst/>
            </a:prstGeom>
          </p:spPr>
        </p:pic>
        <p:pic>
          <p:nvPicPr>
            <p:cNvPr id="62" name="Picture 61"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0507" y="5552640"/>
              <a:ext cx="183576" cy="548640"/>
            </a:xfrm>
            <a:prstGeom prst="rect">
              <a:avLst/>
            </a:prstGeom>
          </p:spPr>
        </p:pic>
        <p:pic>
          <p:nvPicPr>
            <p:cNvPr id="63" name="Picture 62"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5375" y="5656633"/>
              <a:ext cx="183576" cy="548640"/>
            </a:xfrm>
            <a:prstGeom prst="rect">
              <a:avLst/>
            </a:prstGeom>
          </p:spPr>
        </p:pic>
        <p:pic>
          <p:nvPicPr>
            <p:cNvPr id="64" name="Picture 63"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211490" y="5497014"/>
              <a:ext cx="188238" cy="548640"/>
            </a:xfrm>
            <a:prstGeom prst="rect">
              <a:avLst/>
            </a:prstGeom>
          </p:spPr>
        </p:pic>
        <p:pic>
          <p:nvPicPr>
            <p:cNvPr id="65" name="Picture 64"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5628793" y="5262695"/>
              <a:ext cx="188238" cy="548640"/>
            </a:xfrm>
            <a:prstGeom prst="rect">
              <a:avLst/>
            </a:prstGeom>
          </p:spPr>
        </p:pic>
        <p:pic>
          <p:nvPicPr>
            <p:cNvPr id="67" name="Picture 66"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800" y="5174464"/>
              <a:ext cx="183576" cy="548640"/>
            </a:xfrm>
            <a:prstGeom prst="rect">
              <a:avLst/>
            </a:prstGeom>
          </p:spPr>
        </p:pic>
        <p:pic>
          <p:nvPicPr>
            <p:cNvPr id="68" name="Picture 67"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2605" y="5589965"/>
              <a:ext cx="183576" cy="548640"/>
            </a:xfrm>
            <a:prstGeom prst="rect">
              <a:avLst/>
            </a:prstGeom>
          </p:spPr>
        </p:pic>
        <p:pic>
          <p:nvPicPr>
            <p:cNvPr id="70" name="Picture 69"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958226" y="4865851"/>
              <a:ext cx="188238" cy="548640"/>
            </a:xfrm>
            <a:prstGeom prst="rect">
              <a:avLst/>
            </a:prstGeom>
          </p:spPr>
        </p:pic>
        <p:pic>
          <p:nvPicPr>
            <p:cNvPr id="71" name="Picture 70" descr="Shadow or outline of a person.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3546" y="4152593"/>
              <a:ext cx="183576" cy="548640"/>
            </a:xfrm>
            <a:prstGeom prst="rect">
              <a:avLst/>
            </a:prstGeom>
          </p:spPr>
        </p:pic>
        <p:pic>
          <p:nvPicPr>
            <p:cNvPr id="72" name="Picture 71" descr="Shadow or outline of a person. "/>
            <p:cNvPicPr>
              <a:picLocks noChangeAspect="1"/>
            </p:cNvPicPr>
            <p:nvPr/>
          </p:nvPicPr>
          <p:blipFill rotWithShape="1">
            <a:blip r:embed="rId5" cstate="print">
              <a:extLst>
                <a:ext uri="{28A0092B-C50C-407E-A947-70E740481C1C}">
                  <a14:useLocalDpi xmlns:a14="http://schemas.microsoft.com/office/drawing/2010/main" val="0"/>
                </a:ext>
              </a:extLst>
            </a:blip>
            <a:srcRect l="31063" t="5397" r="28612" b="6457"/>
            <a:stretch/>
          </p:blipFill>
          <p:spPr>
            <a:xfrm>
              <a:off x="4287146" y="4004203"/>
              <a:ext cx="188238" cy="548640"/>
            </a:xfrm>
            <a:prstGeom prst="rect">
              <a:avLst/>
            </a:prstGeom>
          </p:spPr>
        </p:pic>
        <p:pic>
          <p:nvPicPr>
            <p:cNvPr id="82" name="Picture 2" descr="Small photo of the National Traffic Incident Management (TIM) Responder Training. "/>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6235"/>
            <a:stretch/>
          </p:blipFill>
          <p:spPr bwMode="auto">
            <a:xfrm>
              <a:off x="6973623" y="1664208"/>
              <a:ext cx="1645920" cy="1156664"/>
            </a:xfrm>
            <a:prstGeom prst="rect">
              <a:avLst/>
            </a:prstGeom>
            <a:noFill/>
            <a:ln w="127000">
              <a:solidFill>
                <a:srgbClr val="A3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 name="TextBox 82"/>
            <p:cNvSpPr txBox="1"/>
            <p:nvPr/>
          </p:nvSpPr>
          <p:spPr>
            <a:xfrm>
              <a:off x="3886200" y="2039779"/>
              <a:ext cx="1371600" cy="1077218"/>
            </a:xfrm>
            <a:prstGeom prst="rect">
              <a:avLst/>
            </a:prstGeom>
            <a:noFill/>
          </p:spPr>
          <p:txBody>
            <a:bodyPr wrap="square" rtlCol="0" anchor="ctr">
              <a:spAutoFit/>
            </a:bodyPr>
            <a:lstStyle/>
            <a:p>
              <a:pPr algn="ctr"/>
              <a:r>
                <a:rPr lang="en-US" sz="3200" b="1" dirty="0" err="1" smtClean="0">
                  <a:ln w="12700">
                    <a:solidFill>
                      <a:schemeClr val="tx2">
                        <a:satMod val="155000"/>
                      </a:schemeClr>
                    </a:solidFill>
                    <a:prstDash val="solid"/>
                  </a:ln>
                  <a:solidFill>
                    <a:srgbClr val="A30000"/>
                  </a:solidFill>
                  <a:effectLst>
                    <a:outerShdw blurRad="41275" dist="20320" dir="1800000" algn="tl" rotWithShape="0">
                      <a:srgbClr val="000000">
                        <a:alpha val="40000"/>
                      </a:srgbClr>
                    </a:outerShdw>
                  </a:effectLst>
                </a:rPr>
                <a:t>StatePLAN</a:t>
              </a:r>
              <a:endParaRPr lang="en-US" sz="3200" b="1" dirty="0">
                <a:ln w="12700">
                  <a:solidFill>
                    <a:schemeClr val="tx2">
                      <a:satMod val="155000"/>
                    </a:schemeClr>
                  </a:solidFill>
                  <a:prstDash val="solid"/>
                </a:ln>
                <a:solidFill>
                  <a:srgbClr val="A30000"/>
                </a:solidFill>
                <a:effectLst>
                  <a:outerShdw blurRad="41275" dist="20320" dir="1800000" algn="tl" rotWithShape="0">
                    <a:srgbClr val="000000">
                      <a:alpha val="40000"/>
                    </a:srgbClr>
                  </a:outerShdw>
                </a:effectLst>
              </a:endParaRPr>
            </a:p>
          </p:txBody>
        </p:sp>
        <p:cxnSp>
          <p:nvCxnSpPr>
            <p:cNvPr id="86" name="Straight Arrow Connector 85"/>
            <p:cNvCxnSpPr/>
            <p:nvPr/>
          </p:nvCxnSpPr>
          <p:spPr>
            <a:xfrm>
              <a:off x="4877861" y="1599260"/>
              <a:ext cx="2161750" cy="0"/>
            </a:xfrm>
            <a:prstGeom prst="straightConnector1">
              <a:avLst/>
            </a:prstGeom>
            <a:ln w="127000">
              <a:solidFill>
                <a:srgbClr val="A30000"/>
              </a:solidFill>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532588" y="3461588"/>
              <a:ext cx="2152943" cy="738664"/>
            </a:xfrm>
            <a:prstGeom prst="rect">
              <a:avLst/>
            </a:prstGeom>
            <a:noFill/>
            <a:ln w="127000">
              <a:solidFill>
                <a:srgbClr val="A30000"/>
              </a:solidFill>
              <a:miter lim="800000"/>
            </a:ln>
          </p:spPr>
          <p:txBody>
            <a:bodyPr wrap="square" tIns="91440" bIns="91440" rtlCol="0">
              <a:spAutoFit/>
            </a:bodyPr>
            <a:lstStyle/>
            <a:p>
              <a:pPr algn="ctr"/>
              <a:r>
                <a:rPr lang="en-US" dirty="0" smtClean="0">
                  <a:latin typeface="+mj-lt"/>
                </a:rPr>
                <a:t>Train the Trainer Session(s</a:t>
              </a:r>
              <a:r>
                <a:rPr lang="en-US" dirty="0" smtClean="0"/>
                <a:t>)</a:t>
              </a:r>
              <a:endParaRPr lang="en-US" dirty="0"/>
            </a:p>
          </p:txBody>
        </p:sp>
        <p:cxnSp>
          <p:nvCxnSpPr>
            <p:cNvPr id="89" name="Straight Arrow Connector 88"/>
            <p:cNvCxnSpPr/>
            <p:nvPr/>
          </p:nvCxnSpPr>
          <p:spPr>
            <a:xfrm>
              <a:off x="5860241" y="3457708"/>
              <a:ext cx="809612" cy="0"/>
            </a:xfrm>
            <a:prstGeom prst="straightConnector1">
              <a:avLst/>
            </a:prstGeom>
            <a:ln w="127000">
              <a:solidFill>
                <a:srgbClr val="A30000"/>
              </a:solidFill>
              <a:headEnd type="triangle" w="med" len="sm"/>
              <a:tailEnd type="none"/>
            </a:ln>
          </p:spPr>
          <p:style>
            <a:lnRef idx="1">
              <a:schemeClr val="accent1"/>
            </a:lnRef>
            <a:fillRef idx="0">
              <a:schemeClr val="accent1"/>
            </a:fillRef>
            <a:effectRef idx="0">
              <a:schemeClr val="accent1"/>
            </a:effectRef>
            <a:fontRef idx="minor">
              <a:schemeClr val="tx1"/>
            </a:fontRef>
          </p:style>
        </p:cxnSp>
        <p:sp>
          <p:nvSpPr>
            <p:cNvPr id="91" name="Isosceles Triangle 90"/>
            <p:cNvSpPr/>
            <p:nvPr/>
          </p:nvSpPr>
          <p:spPr bwMode="auto">
            <a:xfrm>
              <a:off x="4151545" y="1292753"/>
              <a:ext cx="841248" cy="777240"/>
            </a:xfrm>
            <a:prstGeom prst="triangle">
              <a:avLst/>
            </a:prstGeom>
            <a:solidFill>
              <a:srgbClr val="FFFF00"/>
            </a:solidFill>
            <a:ln w="9525">
              <a:noFill/>
              <a:miter lim="800000"/>
              <a:headEnd/>
              <a:tailEnd/>
            </a:ln>
            <a:effectLst/>
          </p:spPr>
          <p:txBody>
            <a:bodyPr rot="10800000" vert="eaVert" wrap="none" rtlCol="0" anchor="ctr"/>
            <a:lstStyle/>
            <a:p>
              <a:pPr algn="ctr"/>
              <a:endParaRPr lang="en-US" sz="2400" i="1" dirty="0">
                <a:latin typeface="+mn-lt"/>
              </a:endParaRPr>
            </a:p>
          </p:txBody>
        </p:sp>
        <p:sp>
          <p:nvSpPr>
            <p:cNvPr id="92" name="TextBox 91"/>
            <p:cNvSpPr txBox="1"/>
            <p:nvPr/>
          </p:nvSpPr>
          <p:spPr>
            <a:xfrm>
              <a:off x="548640" y="4624646"/>
              <a:ext cx="1463040" cy="738664"/>
            </a:xfrm>
            <a:prstGeom prst="rect">
              <a:avLst/>
            </a:prstGeom>
            <a:noFill/>
            <a:ln w="127000">
              <a:solidFill>
                <a:srgbClr val="A30000"/>
              </a:solidFill>
              <a:miter lim="800000"/>
            </a:ln>
          </p:spPr>
          <p:txBody>
            <a:bodyPr wrap="square" tIns="91440" bIns="91440" rtlCol="0">
              <a:spAutoFit/>
            </a:bodyPr>
            <a:lstStyle/>
            <a:p>
              <a:pPr algn="ctr"/>
              <a:r>
                <a:rPr lang="en-US" dirty="0" smtClean="0">
                  <a:latin typeface="+mj-lt"/>
                </a:rPr>
                <a:t>Responder Training</a:t>
              </a:r>
            </a:p>
          </p:txBody>
        </p:sp>
        <p:sp>
          <p:nvSpPr>
            <p:cNvPr id="93" name="TextBox 92"/>
            <p:cNvSpPr txBox="1"/>
            <p:nvPr/>
          </p:nvSpPr>
          <p:spPr>
            <a:xfrm>
              <a:off x="548640" y="2539643"/>
              <a:ext cx="2152943" cy="1015663"/>
            </a:xfrm>
            <a:prstGeom prst="rect">
              <a:avLst/>
            </a:prstGeom>
            <a:noFill/>
            <a:ln w="127000">
              <a:solidFill>
                <a:srgbClr val="A30000"/>
              </a:solidFill>
              <a:miter lim="800000"/>
            </a:ln>
          </p:spPr>
          <p:txBody>
            <a:bodyPr wrap="square" tIns="91440" bIns="91440" rtlCol="0">
              <a:spAutoFit/>
            </a:bodyPr>
            <a:lstStyle/>
            <a:p>
              <a:pPr algn="ctr"/>
              <a:r>
                <a:rPr lang="en-US" dirty="0" smtClean="0">
                  <a:latin typeface="+mj-lt"/>
                </a:rPr>
                <a:t>State Implementation Plan</a:t>
              </a:r>
              <a:endParaRPr lang="en-US" dirty="0"/>
            </a:p>
          </p:txBody>
        </p:sp>
        <p:cxnSp>
          <p:nvCxnSpPr>
            <p:cNvPr id="94" name="Straight Arrow Connector 93"/>
            <p:cNvCxnSpPr/>
            <p:nvPr/>
          </p:nvCxnSpPr>
          <p:spPr>
            <a:xfrm>
              <a:off x="2701583" y="2538954"/>
              <a:ext cx="1066048" cy="0"/>
            </a:xfrm>
            <a:prstGeom prst="straightConnector1">
              <a:avLst/>
            </a:prstGeom>
            <a:ln w="127000">
              <a:solidFill>
                <a:srgbClr val="A30000"/>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1538358" y="4623612"/>
              <a:ext cx="1066048" cy="0"/>
            </a:xfrm>
            <a:prstGeom prst="straightConnector1">
              <a:avLst/>
            </a:prstGeom>
            <a:ln w="127000">
              <a:solidFill>
                <a:srgbClr val="A30000"/>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69" name="Title 68"/>
          <p:cNvSpPr>
            <a:spLocks noGrp="1"/>
          </p:cNvSpPr>
          <p:nvPr>
            <p:ph type="title"/>
          </p:nvPr>
        </p:nvSpPr>
        <p:spPr/>
        <p:txBody>
          <a:bodyPr/>
          <a:lstStyle/>
          <a:p>
            <a:r>
              <a:rPr lang="en-US" dirty="0" smtClean="0"/>
              <a:t>Critical Link: Trainers </a:t>
            </a:r>
            <a:br>
              <a:rPr lang="en-US" dirty="0" smtClean="0"/>
            </a:br>
            <a:r>
              <a:rPr lang="en-US" dirty="0" smtClean="0"/>
              <a:t>Training Others</a:t>
            </a:r>
            <a:endParaRPr lang="en-US" dirty="0"/>
          </a:p>
        </p:txBody>
      </p:sp>
    </p:spTree>
    <p:extLst>
      <p:ext uri="{BB962C8B-B14F-4D97-AF65-F5344CB8AC3E}">
        <p14:creationId xmlns:p14="http://schemas.microsoft.com/office/powerpoint/2010/main" val="119520297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533400" y="1600200"/>
            <a:ext cx="8229600" cy="4876800"/>
          </a:xfrm>
        </p:spPr>
        <p:txBody>
          <a:bodyPr>
            <a:normAutofit fontScale="25000" lnSpcReduction="20000"/>
          </a:bodyPr>
          <a:lstStyle/>
          <a:p>
            <a:pPr marL="0" indent="0">
              <a:spcBef>
                <a:spcPts val="300"/>
              </a:spcBef>
              <a:spcAft>
                <a:spcPts val="300"/>
              </a:spcAft>
              <a:buNone/>
              <a:defRPr/>
            </a:pPr>
            <a:r>
              <a:rPr lang="en-US" sz="9600" b="1" dirty="0" smtClean="0">
                <a:solidFill>
                  <a:srgbClr val="21368B"/>
                </a:solidFill>
              </a:rPr>
              <a:t>Sponsoring agencies develop a </a:t>
            </a:r>
            <a:br>
              <a:rPr lang="en-US" sz="9600" b="1" dirty="0" smtClean="0">
                <a:solidFill>
                  <a:srgbClr val="21368B"/>
                </a:solidFill>
              </a:rPr>
            </a:br>
            <a:r>
              <a:rPr lang="en-US" sz="9600" b="1" dirty="0" smtClean="0">
                <a:solidFill>
                  <a:srgbClr val="21368B"/>
                </a:solidFill>
              </a:rPr>
              <a:t>State or Regional Implementation Plan</a:t>
            </a:r>
          </a:p>
          <a:p>
            <a:pPr>
              <a:lnSpc>
                <a:spcPct val="120000"/>
              </a:lnSpc>
              <a:spcBef>
                <a:spcPts val="600"/>
              </a:spcBef>
              <a:spcAft>
                <a:spcPts val="600"/>
              </a:spcAft>
              <a:buFont typeface="Arial" pitchFamily="34" charset="0"/>
              <a:buChar char="•"/>
              <a:defRPr/>
            </a:pPr>
            <a:r>
              <a:rPr lang="en-US" sz="9600" dirty="0" smtClean="0"/>
              <a:t>Plan identifies:</a:t>
            </a:r>
            <a:r>
              <a:rPr lang="en-US" sz="9600" b="1" dirty="0" smtClean="0">
                <a:solidFill>
                  <a:schemeClr val="tx2"/>
                </a:solidFill>
              </a:rPr>
              <a:t/>
            </a:r>
            <a:br>
              <a:rPr lang="en-US" sz="9600" b="1" dirty="0" smtClean="0">
                <a:solidFill>
                  <a:schemeClr val="tx2"/>
                </a:solidFill>
              </a:rPr>
            </a:br>
            <a:r>
              <a:rPr lang="en-US" sz="9600" dirty="0" smtClean="0">
                <a:latin typeface="Arial" pitchFamily="34" charset="0"/>
              </a:rPr>
              <a:t>- </a:t>
            </a:r>
            <a:r>
              <a:rPr lang="en-US" sz="9600" dirty="0" smtClean="0">
                <a:solidFill>
                  <a:schemeClr val="tx2"/>
                </a:solidFill>
              </a:rPr>
              <a:t>	</a:t>
            </a:r>
            <a:r>
              <a:rPr lang="en-US" sz="8000" dirty="0" smtClean="0">
                <a:latin typeface="Arial" pitchFamily="34" charset="0"/>
              </a:rPr>
              <a:t>Overall Agency Lead (DOT, Fire, Patrol, EMS, etc)</a:t>
            </a:r>
            <a:br>
              <a:rPr lang="en-US" sz="8000" dirty="0" smtClean="0">
                <a:latin typeface="Arial" pitchFamily="34" charset="0"/>
              </a:rPr>
            </a:br>
            <a:r>
              <a:rPr lang="en-US" sz="8000" dirty="0" smtClean="0">
                <a:latin typeface="Arial" pitchFamily="34" charset="0"/>
              </a:rPr>
              <a:t>-	Training facility/ and logistics </a:t>
            </a:r>
            <a:br>
              <a:rPr lang="en-US" sz="8000" dirty="0" smtClean="0">
                <a:latin typeface="Arial" pitchFamily="34" charset="0"/>
              </a:rPr>
            </a:br>
            <a:r>
              <a:rPr lang="en-US" sz="8000" dirty="0" smtClean="0">
                <a:latin typeface="Arial" pitchFamily="34" charset="0"/>
              </a:rPr>
              <a:t>-	Outreach to all disciplines and partnering sponsors to identify 	30 +/- trainers 	 </a:t>
            </a:r>
            <a:br>
              <a:rPr lang="en-US" sz="8000" dirty="0" smtClean="0">
                <a:latin typeface="Arial" pitchFamily="34" charset="0"/>
              </a:rPr>
            </a:br>
            <a:r>
              <a:rPr lang="en-US" sz="8000" dirty="0" smtClean="0">
                <a:latin typeface="Arial" pitchFamily="34" charset="0"/>
              </a:rPr>
              <a:t>-	Supply active trainers – each qualified instructor will need to 	reach minimum of 100 responders</a:t>
            </a:r>
            <a:br>
              <a:rPr lang="en-US" sz="8000" dirty="0" smtClean="0">
                <a:latin typeface="Arial" pitchFamily="34" charset="0"/>
              </a:rPr>
            </a:br>
            <a:r>
              <a:rPr lang="en-US" sz="8000" dirty="0" smtClean="0">
                <a:latin typeface="Arial" pitchFamily="34" charset="0"/>
              </a:rPr>
              <a:t>-	Reporting</a:t>
            </a:r>
            <a:br>
              <a:rPr lang="en-US" sz="8000" dirty="0" smtClean="0">
                <a:latin typeface="Arial" pitchFamily="34" charset="0"/>
              </a:rPr>
            </a:br>
            <a:r>
              <a:rPr lang="en-US" sz="8000" dirty="0" smtClean="0">
                <a:latin typeface="Arial" pitchFamily="34" charset="0"/>
              </a:rPr>
              <a:t>-	Encourage/require responders to attend</a:t>
            </a:r>
          </a:p>
          <a:p>
            <a:pPr marL="60325" indent="282575" eaLnBrk="1" hangingPunct="1">
              <a:buFont typeface="Arial" pitchFamily="34" charset="0"/>
              <a:buChar char="•"/>
              <a:defRPr/>
            </a:pPr>
            <a:r>
              <a:rPr lang="en-US" sz="9600" dirty="0" smtClean="0"/>
              <a:t>Remains a living document </a:t>
            </a:r>
          </a:p>
          <a:p>
            <a:pPr marL="60325" indent="625475" eaLnBrk="1" hangingPunct="1">
              <a:buFontTx/>
              <a:buNone/>
              <a:defRPr/>
            </a:pPr>
            <a:endParaRPr lang="en-US" sz="2800" dirty="0" smtClean="0">
              <a:latin typeface="Arial Rounded MT Bold" pitchFamily="34" charset="0"/>
            </a:endParaRPr>
          </a:p>
        </p:txBody>
      </p:sp>
      <p:sp>
        <p:nvSpPr>
          <p:cNvPr id="2" name="Title 1"/>
          <p:cNvSpPr>
            <a:spLocks noGrp="1"/>
          </p:cNvSpPr>
          <p:nvPr>
            <p:ph type="title"/>
          </p:nvPr>
        </p:nvSpPr>
        <p:spPr>
          <a:xfrm>
            <a:off x="152400" y="274638"/>
            <a:ext cx="8229600" cy="715962"/>
          </a:xfrm>
        </p:spPr>
        <p:txBody>
          <a:bodyPr/>
          <a:lstStyle/>
          <a:p>
            <a:r>
              <a:rPr lang="en-US" dirty="0" smtClean="0"/>
              <a:t>Local Commitment is Essential </a:t>
            </a:r>
            <a:endParaRPr lang="en-US" dirty="0"/>
          </a:p>
        </p:txBody>
      </p:sp>
      <p:pic>
        <p:nvPicPr>
          <p:cNvPr id="4" name="Picture 3" descr="This image shows an instructor teaching a classroom full of students and responder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4648200"/>
            <a:ext cx="2209800" cy="16573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WHO: &#10;&#10;Has overall (or shared) responsibility for training implementation?&#10;Are the qualified, multidisciplinary trainers who will conduct the training?&#10;Are the multidisciplinary recipients (students) of the training?&#10;Can be contacted at FHWA for questions or more information?&#10;&#10;&#10;HOW:&#10;&#10;Will the training be promoted?&#10;Much time can the students commit to training (4 hours or 10 hours)?&#10;Will the students be tracked and documented? &#10;&#10;WHEN and WHERE: &#10;&#10;Will the training be conducted?&#10;&#10;"/>
          <p:cNvGraphicFramePr>
            <a:graphicFrameLocks noGrp="1"/>
          </p:cNvGraphicFramePr>
          <p:nvPr>
            <p:ph sz="quarter" idx="1"/>
            <p:extLst>
              <p:ext uri="{D42A27DB-BD31-4B8C-83A1-F6EECF244321}">
                <p14:modId xmlns:p14="http://schemas.microsoft.com/office/powerpoint/2010/main" val="2750213103"/>
              </p:ext>
            </p:extLst>
          </p:nvPr>
        </p:nvGraphicFramePr>
        <p:xfrm>
          <a:off x="457200" y="1371600"/>
          <a:ext cx="8229600" cy="5303520"/>
        </p:xfrm>
        <a:graphic>
          <a:graphicData uri="http://schemas.openxmlformats.org/drawingml/2006/table">
            <a:tbl>
              <a:tblPr firstRow="1" bandRow="1">
                <a:tableStyleId>{5C22544A-7EE6-4342-B048-85BDC9FD1C3A}</a:tableStyleId>
              </a:tblPr>
              <a:tblGrid>
                <a:gridCol w="1532021"/>
                <a:gridCol w="6697579"/>
              </a:tblGrid>
              <a:tr h="370840">
                <a:tc>
                  <a:txBody>
                    <a:bodyPr/>
                    <a:lstStyle/>
                    <a:p>
                      <a:pPr algn="ctr"/>
                      <a:r>
                        <a:rPr lang="en-US" sz="2400" dirty="0" smtClean="0"/>
                        <a:t>WHO</a:t>
                      </a:r>
                      <a:endParaRPr lang="en-US" sz="2400" dirty="0"/>
                    </a:p>
                  </a:txBody>
                  <a:tcPr anchor="ctr">
                    <a:solidFill>
                      <a:schemeClr val="accent1"/>
                    </a:solidFill>
                  </a:tcPr>
                </a:tc>
                <a:tc>
                  <a:txBody>
                    <a:bodyPr/>
                    <a:lstStyle/>
                    <a:p>
                      <a:pPr marL="285750" indent="-285750">
                        <a:buFont typeface="Arial" pitchFamily="34" charset="0"/>
                        <a:buChar char="•"/>
                      </a:pPr>
                      <a:r>
                        <a:rPr lang="en-US" sz="2200" dirty="0" smtClean="0"/>
                        <a:t>Has overall (or shared) responsibility</a:t>
                      </a:r>
                      <a:r>
                        <a:rPr lang="en-US" sz="2200" baseline="0" dirty="0" smtClean="0"/>
                        <a:t> for training implementation?</a:t>
                      </a:r>
                    </a:p>
                    <a:p>
                      <a:pPr marL="285750" indent="-285750">
                        <a:buFont typeface="Arial" pitchFamily="34" charset="0"/>
                        <a:buChar char="•"/>
                      </a:pPr>
                      <a:r>
                        <a:rPr lang="en-US" sz="2200" baseline="0" dirty="0" smtClean="0"/>
                        <a:t>Are the qualified, multidisciplinary trainers who will conduct the training?</a:t>
                      </a:r>
                    </a:p>
                    <a:p>
                      <a:pPr marL="285750" indent="-285750">
                        <a:buFont typeface="Arial" pitchFamily="34" charset="0"/>
                        <a:buChar char="•"/>
                      </a:pPr>
                      <a:r>
                        <a:rPr lang="en-US" sz="2200" baseline="0" dirty="0" smtClean="0"/>
                        <a:t>Are the multidisciplinary recipients (students) of the training?</a:t>
                      </a:r>
                    </a:p>
                    <a:p>
                      <a:pPr marL="285750" indent="-285750">
                        <a:buFont typeface="Arial" pitchFamily="34" charset="0"/>
                        <a:buChar char="•"/>
                      </a:pPr>
                      <a:r>
                        <a:rPr lang="en-US" sz="2200" baseline="0" dirty="0" smtClean="0"/>
                        <a:t>Can be contacted at </a:t>
                      </a:r>
                      <a:r>
                        <a:rPr lang="en-US" sz="2200" baseline="0" dirty="0" err="1" smtClean="0"/>
                        <a:t>FHWA</a:t>
                      </a:r>
                      <a:r>
                        <a:rPr lang="en-US" sz="2200" baseline="0" dirty="0" smtClean="0"/>
                        <a:t> for questions or more information?</a:t>
                      </a:r>
                      <a:endParaRPr lang="en-US" sz="2200" dirty="0"/>
                    </a:p>
                  </a:txBody>
                  <a:tcPr anchor="ctr">
                    <a:solidFill>
                      <a:schemeClr val="accent1"/>
                    </a:solidFill>
                  </a:tcPr>
                </a:tc>
              </a:tr>
              <a:tr h="370840">
                <a:tc>
                  <a:txBody>
                    <a:bodyPr/>
                    <a:lstStyle/>
                    <a:p>
                      <a:pPr algn="ctr"/>
                      <a:r>
                        <a:rPr lang="en-US" sz="2400" dirty="0" smtClean="0"/>
                        <a:t>HOW</a:t>
                      </a:r>
                      <a:endParaRPr lang="en-US" sz="2400" dirty="0"/>
                    </a:p>
                  </a:txBody>
                  <a:tcPr anchor="ctr">
                    <a:solidFill>
                      <a:schemeClr val="accent2">
                        <a:lumMod val="20000"/>
                        <a:lumOff val="80000"/>
                      </a:schemeClr>
                    </a:solidFill>
                  </a:tcPr>
                </a:tc>
                <a:tc>
                  <a:txBody>
                    <a:bodyPr/>
                    <a:lstStyle/>
                    <a:p>
                      <a:pPr marL="285750" indent="-285750" algn="l" rtl="0" eaLnBrk="1" latinLnBrk="0" hangingPunct="1">
                        <a:buFont typeface="Arial" pitchFamily="34" charset="0"/>
                        <a:buChar char="•"/>
                      </a:pPr>
                      <a:r>
                        <a:rPr kumimoji="0" lang="en-US" sz="2200" kern="1200" dirty="0" smtClean="0">
                          <a:solidFill>
                            <a:schemeClr val="dk1"/>
                          </a:solidFill>
                          <a:latin typeface="+mn-lt"/>
                          <a:ea typeface="+mn-ea"/>
                          <a:cs typeface="+mn-cs"/>
                        </a:rPr>
                        <a:t>Will the training be promoted?</a:t>
                      </a:r>
                    </a:p>
                    <a:p>
                      <a:pPr marL="285750" indent="-285750" algn="l" rtl="0" eaLnBrk="1" latinLnBrk="0" hangingPunct="1">
                        <a:buFont typeface="Arial" pitchFamily="34" charset="0"/>
                        <a:buChar char="•"/>
                      </a:pPr>
                      <a:r>
                        <a:rPr kumimoji="0" lang="en-US" sz="2200" kern="1200" dirty="0" smtClean="0">
                          <a:solidFill>
                            <a:schemeClr val="dk1"/>
                          </a:solidFill>
                          <a:latin typeface="+mn-lt"/>
                          <a:ea typeface="+mn-ea"/>
                          <a:cs typeface="+mn-cs"/>
                        </a:rPr>
                        <a:t>Much time can the students commit to training (4 hours or 10 hours)?</a:t>
                      </a:r>
                    </a:p>
                    <a:p>
                      <a:pPr marL="285750" indent="-285750" algn="l" rtl="0" eaLnBrk="1" latinLnBrk="0" hangingPunct="1">
                        <a:buFont typeface="Arial" pitchFamily="34" charset="0"/>
                        <a:buChar char="•"/>
                      </a:pPr>
                      <a:r>
                        <a:rPr kumimoji="0" lang="en-US" sz="2200" kern="1200" dirty="0" smtClean="0">
                          <a:solidFill>
                            <a:schemeClr val="dk1"/>
                          </a:solidFill>
                          <a:latin typeface="+mn-lt"/>
                          <a:ea typeface="+mn-ea"/>
                          <a:cs typeface="+mn-cs"/>
                        </a:rPr>
                        <a:t>Will the students be tracked and documented? </a:t>
                      </a:r>
                      <a:endParaRPr kumimoji="0" lang="en-US" sz="2200" kern="1200" dirty="0">
                        <a:solidFill>
                          <a:schemeClr val="dk1"/>
                        </a:solidFill>
                        <a:latin typeface="+mn-lt"/>
                        <a:ea typeface="+mn-ea"/>
                        <a:cs typeface="+mn-cs"/>
                      </a:endParaRPr>
                    </a:p>
                  </a:txBody>
                  <a:tcPr anchor="ctr">
                    <a:solidFill>
                      <a:schemeClr val="accent2">
                        <a:lumMod val="20000"/>
                        <a:lumOff val="80000"/>
                      </a:schemeClr>
                    </a:solidFill>
                  </a:tcPr>
                </a:tc>
              </a:tr>
              <a:tr h="370840">
                <a:tc>
                  <a:txBody>
                    <a:bodyPr/>
                    <a:lstStyle/>
                    <a:p>
                      <a:pPr algn="ctr"/>
                      <a:r>
                        <a:rPr lang="en-US" sz="2200" dirty="0" smtClean="0"/>
                        <a:t>WHEN</a:t>
                      </a:r>
                      <a:r>
                        <a:rPr lang="en-US" sz="2200" baseline="0" dirty="0" smtClean="0"/>
                        <a:t> and WHERE</a:t>
                      </a:r>
                      <a:endParaRPr lang="en-US" sz="2200" dirty="0"/>
                    </a:p>
                  </a:txBody>
                  <a:tcPr anchor="ctr">
                    <a:solidFill>
                      <a:schemeClr val="accent1">
                        <a:lumMod val="75000"/>
                      </a:schemeClr>
                    </a:solidFill>
                  </a:tcPr>
                </a:tc>
                <a:tc>
                  <a:txBody>
                    <a:bodyPr/>
                    <a:lstStyle/>
                    <a:p>
                      <a:pPr marL="285750" indent="-285750">
                        <a:buFont typeface="Arial" pitchFamily="34" charset="0"/>
                        <a:buChar char="•"/>
                      </a:pPr>
                      <a:r>
                        <a:rPr lang="en-US" sz="2200" dirty="0" smtClean="0"/>
                        <a:t>Will the training be conducted?</a:t>
                      </a:r>
                      <a:endParaRPr lang="en-US" sz="2200" dirty="0"/>
                    </a:p>
                  </a:txBody>
                  <a:tcPr anchor="ctr">
                    <a:solidFill>
                      <a:schemeClr val="accent1">
                        <a:lumMod val="75000"/>
                      </a:schemeClr>
                    </a:solidFill>
                  </a:tcPr>
                </a:tc>
              </a:tr>
            </a:tbl>
          </a:graphicData>
        </a:graphic>
      </p:graphicFrame>
      <p:sp>
        <p:nvSpPr>
          <p:cNvPr id="4" name="Slide Number Placeholder 3"/>
          <p:cNvSpPr>
            <a:spLocks noGrp="1"/>
          </p:cNvSpPr>
          <p:nvPr>
            <p:ph type="sldNum" sz="quarter" idx="12"/>
          </p:nvPr>
        </p:nvSpPr>
        <p:spPr/>
        <p:txBody>
          <a:bodyPr/>
          <a:lstStyle/>
          <a:p>
            <a:pPr>
              <a:defRPr/>
            </a:pPr>
            <a:fld id="{37D98147-B8F3-4828-BDFD-615F7472FD70}" type="slidenum">
              <a:rPr lang="en-US" smtClean="0">
                <a:solidFill>
                  <a:srgbClr val="464653"/>
                </a:solidFill>
              </a:rPr>
              <a:pPr>
                <a:defRPr/>
              </a:pPr>
              <a:t>14</a:t>
            </a:fld>
            <a:endParaRPr lang="en-US" dirty="0">
              <a:solidFill>
                <a:srgbClr val="464653"/>
              </a:solidFill>
            </a:endParaRPr>
          </a:p>
        </p:txBody>
      </p:sp>
      <p:sp>
        <p:nvSpPr>
          <p:cNvPr id="6" name="Title 5"/>
          <p:cNvSpPr>
            <a:spLocks noGrp="1"/>
          </p:cNvSpPr>
          <p:nvPr>
            <p:ph type="title"/>
          </p:nvPr>
        </p:nvSpPr>
        <p:spPr/>
        <p:txBody>
          <a:bodyPr/>
          <a:lstStyle/>
          <a:p>
            <a:r>
              <a:rPr lang="en-US" dirty="0" smtClean="0"/>
              <a:t>State Plan Commitments</a:t>
            </a:r>
            <a:endParaRPr lang="en-US" dirty="0"/>
          </a:p>
        </p:txBody>
      </p:sp>
    </p:spTree>
    <p:extLst>
      <p:ext uri="{BB962C8B-B14F-4D97-AF65-F5344CB8AC3E}">
        <p14:creationId xmlns:p14="http://schemas.microsoft.com/office/powerpoint/2010/main" val="2435614774"/>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6800" y="228600"/>
            <a:ext cx="8229600" cy="838200"/>
          </a:xfrm>
        </p:spPr>
        <p:txBody>
          <a:bodyPr>
            <a:noAutofit/>
          </a:bodyPr>
          <a:lstStyle/>
          <a:p>
            <a:r>
              <a:rPr lang="en-US" sz="2800" dirty="0" smtClean="0">
                <a:latin typeface="Helvetica Neue Medium"/>
                <a:cs typeface="Helvetica Neue Medium"/>
              </a:rPr>
              <a:t>National Implementation</a:t>
            </a:r>
            <a:endParaRPr lang="en-US" sz="2800" dirty="0">
              <a:latin typeface="Helvetica Neue Medium"/>
              <a:cs typeface="Helvetica Neue Medium"/>
            </a:endParaRPr>
          </a:p>
        </p:txBody>
      </p:sp>
      <p:sp>
        <p:nvSpPr>
          <p:cNvPr id="133" name="D108" descr="Alaska. "/>
          <p:cNvSpPr>
            <a:spLocks/>
          </p:cNvSpPr>
          <p:nvPr/>
        </p:nvSpPr>
        <p:spPr bwMode="auto">
          <a:xfrm>
            <a:off x="76200" y="467357"/>
            <a:ext cx="1068357" cy="1098454"/>
          </a:xfrm>
          <a:custGeom>
            <a:avLst/>
            <a:gdLst>
              <a:gd name="T0" fmla="*/ 2753 w 16384"/>
              <a:gd name="T1" fmla="*/ 0 h 16384"/>
              <a:gd name="T2" fmla="*/ 2071 w 16384"/>
              <a:gd name="T3" fmla="*/ 0 h 16384"/>
              <a:gd name="T4" fmla="*/ 715 w 16384"/>
              <a:gd name="T5" fmla="*/ 0 h 16384"/>
              <a:gd name="T6" fmla="*/ 163 w 16384"/>
              <a:gd name="T7" fmla="*/ 0 h 16384"/>
              <a:gd name="T8" fmla="*/ 1478 w 16384"/>
              <a:gd name="T9" fmla="*/ 0 h 16384"/>
              <a:gd name="T10" fmla="*/ 2298 w 16384"/>
              <a:gd name="T11" fmla="*/ 0 h 16384"/>
              <a:gd name="T12" fmla="*/ 2591 w 16384"/>
              <a:gd name="T13" fmla="*/ 0 h 16384"/>
              <a:gd name="T14" fmla="*/ 2785 w 16384"/>
              <a:gd name="T15" fmla="*/ 0 h 16384"/>
              <a:gd name="T16" fmla="*/ 2062 w 16384"/>
              <a:gd name="T17" fmla="*/ 0 h 16384"/>
              <a:gd name="T18" fmla="*/ 488 w 16384"/>
              <a:gd name="T19" fmla="*/ 0 h 16384"/>
              <a:gd name="T20" fmla="*/ 1803 w 16384"/>
              <a:gd name="T21" fmla="*/ 0 h 16384"/>
              <a:gd name="T22" fmla="*/ 2225 w 16384"/>
              <a:gd name="T23" fmla="*/ 0 h 16384"/>
              <a:gd name="T24" fmla="*/ 3070 w 16384"/>
              <a:gd name="T25" fmla="*/ 0 h 16384"/>
              <a:gd name="T26" fmla="*/ 3598 w 16384"/>
              <a:gd name="T27" fmla="*/ 0 h 16384"/>
              <a:gd name="T28" fmla="*/ 4702 w 16384"/>
              <a:gd name="T29" fmla="*/ 0 h 16384"/>
              <a:gd name="T30" fmla="*/ 5051 w 16384"/>
              <a:gd name="T31" fmla="*/ 0 h 16384"/>
              <a:gd name="T32" fmla="*/ 6196 w 16384"/>
              <a:gd name="T33" fmla="*/ 0 h 16384"/>
              <a:gd name="T34" fmla="*/ 7894 w 16384"/>
              <a:gd name="T35" fmla="*/ 0 h 16384"/>
              <a:gd name="T36" fmla="*/ 9606 w 16384"/>
              <a:gd name="T37" fmla="*/ 0 h 16384"/>
              <a:gd name="T38" fmla="*/ 10395 w 16384"/>
              <a:gd name="T39" fmla="*/ 0 h 16384"/>
              <a:gd name="T40" fmla="*/ 11005 w 16384"/>
              <a:gd name="T41" fmla="*/ 0 h 16384"/>
              <a:gd name="T42" fmla="*/ 11467 w 16384"/>
              <a:gd name="T43" fmla="*/ 0 h 16384"/>
              <a:gd name="T44" fmla="*/ 12173 w 16384"/>
              <a:gd name="T45" fmla="*/ 0 h 16384"/>
              <a:gd name="T46" fmla="*/ 12572 w 16384"/>
              <a:gd name="T47" fmla="*/ 0 h 16384"/>
              <a:gd name="T48" fmla="*/ 13245 w 16384"/>
              <a:gd name="T49" fmla="*/ 0 h 16384"/>
              <a:gd name="T50" fmla="*/ 13805 w 16384"/>
              <a:gd name="T51" fmla="*/ 0 h 16384"/>
              <a:gd name="T52" fmla="*/ 14146 w 16384"/>
              <a:gd name="T53" fmla="*/ 0 h 16384"/>
              <a:gd name="T54" fmla="*/ 13886 w 16384"/>
              <a:gd name="T55" fmla="*/ 0 h 16384"/>
              <a:gd name="T56" fmla="*/ 13480 w 16384"/>
              <a:gd name="T57" fmla="*/ 0 h 16384"/>
              <a:gd name="T58" fmla="*/ 13220 w 16384"/>
              <a:gd name="T59" fmla="*/ 0 h 16384"/>
              <a:gd name="T60" fmla="*/ 12879 w 16384"/>
              <a:gd name="T61" fmla="*/ 0 h 16384"/>
              <a:gd name="T62" fmla="*/ 12879 w 16384"/>
              <a:gd name="T63" fmla="*/ 0 h 16384"/>
              <a:gd name="T64" fmla="*/ 12335 w 16384"/>
              <a:gd name="T65" fmla="*/ 0 h 16384"/>
              <a:gd name="T66" fmla="*/ 12019 w 16384"/>
              <a:gd name="T67" fmla="*/ 0 h 16384"/>
              <a:gd name="T68" fmla="*/ 11912 w 16384"/>
              <a:gd name="T69" fmla="*/ 0 h 16384"/>
              <a:gd name="T70" fmla="*/ 11174 w 16384"/>
              <a:gd name="T71" fmla="*/ 0 h 16384"/>
              <a:gd name="T72" fmla="*/ 10622 w 16384"/>
              <a:gd name="T73" fmla="*/ 0 h 16384"/>
              <a:gd name="T74" fmla="*/ 10605 w 16384"/>
              <a:gd name="T75" fmla="*/ 0 h 16384"/>
              <a:gd name="T76" fmla="*/ 8949 w 16384"/>
              <a:gd name="T77" fmla="*/ 0 h 16384"/>
              <a:gd name="T78" fmla="*/ 8251 w 16384"/>
              <a:gd name="T79" fmla="*/ 0 h 16384"/>
              <a:gd name="T80" fmla="*/ 7600 w 16384"/>
              <a:gd name="T81" fmla="*/ 0 h 16384"/>
              <a:gd name="T82" fmla="*/ 7260 w 16384"/>
              <a:gd name="T83" fmla="*/ 0 h 16384"/>
              <a:gd name="T84" fmla="*/ 6886 w 16384"/>
              <a:gd name="T85" fmla="*/ 0 h 16384"/>
              <a:gd name="T86" fmla="*/ 6058 w 16384"/>
              <a:gd name="T87" fmla="*/ 0 h 16384"/>
              <a:gd name="T88" fmla="*/ 6270 w 16384"/>
              <a:gd name="T89" fmla="*/ 0 h 16384"/>
              <a:gd name="T90" fmla="*/ 6529 w 16384"/>
              <a:gd name="T91" fmla="*/ 0 h 16384"/>
              <a:gd name="T92" fmla="*/ 5807 w 16384"/>
              <a:gd name="T93" fmla="*/ 0 h 16384"/>
              <a:gd name="T94" fmla="*/ 5188 w 16384"/>
              <a:gd name="T95" fmla="*/ 0 h 16384"/>
              <a:gd name="T96" fmla="*/ 4856 w 16384"/>
              <a:gd name="T97" fmla="*/ 0 h 16384"/>
              <a:gd name="T98" fmla="*/ 4027 w 16384"/>
              <a:gd name="T99" fmla="*/ 0 h 16384"/>
              <a:gd name="T100" fmla="*/ 3379 w 16384"/>
              <a:gd name="T101" fmla="*/ 0 h 16384"/>
              <a:gd name="T102" fmla="*/ 2550 w 16384"/>
              <a:gd name="T103" fmla="*/ 0 h 16384"/>
              <a:gd name="T104" fmla="*/ 1901 w 16384"/>
              <a:gd name="T105" fmla="*/ 0 h 16384"/>
              <a:gd name="T106" fmla="*/ 2469 w 16384"/>
              <a:gd name="T107" fmla="*/ 0 h 16384"/>
              <a:gd name="T108" fmla="*/ 3216 w 16384"/>
              <a:gd name="T109" fmla="*/ 0 h 16384"/>
              <a:gd name="T110" fmla="*/ 4051 w 16384"/>
              <a:gd name="T111" fmla="*/ 0 h 16384"/>
              <a:gd name="T112" fmla="*/ 3467 w 16384"/>
              <a:gd name="T113" fmla="*/ 0 h 16384"/>
              <a:gd name="T114" fmla="*/ 2647 w 16384"/>
              <a:gd name="T115" fmla="*/ 0 h 16384"/>
              <a:gd name="T116" fmla="*/ 2225 w 16384"/>
              <a:gd name="T117" fmla="*/ 0 h 16384"/>
              <a:gd name="T118" fmla="*/ 1884 w 16384"/>
              <a:gd name="T119" fmla="*/ 0 h 16384"/>
              <a:gd name="T120" fmla="*/ 1559 w 16384"/>
              <a:gd name="T121" fmla="*/ 0 h 16384"/>
              <a:gd name="T122" fmla="*/ 870 w 16384"/>
              <a:gd name="T123" fmla="*/ 0 h 16384"/>
              <a:gd name="T124" fmla="*/ 870 w 16384"/>
              <a:gd name="T125" fmla="*/ 0 h 163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84"/>
              <a:gd name="T190" fmla="*/ 0 h 16384"/>
              <a:gd name="T191" fmla="*/ 16384 w 16384"/>
              <a:gd name="T192" fmla="*/ 16384 h 163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84" h="16384">
                <a:moveTo>
                  <a:pt x="1886" y="8254"/>
                </a:moveTo>
                <a:lnTo>
                  <a:pt x="1895" y="8254"/>
                </a:lnTo>
                <a:lnTo>
                  <a:pt x="1970" y="8192"/>
                </a:lnTo>
                <a:lnTo>
                  <a:pt x="2007" y="8146"/>
                </a:lnTo>
                <a:lnTo>
                  <a:pt x="2044" y="8192"/>
                </a:lnTo>
                <a:lnTo>
                  <a:pt x="2129" y="8223"/>
                </a:lnTo>
                <a:lnTo>
                  <a:pt x="2194" y="8192"/>
                </a:lnTo>
                <a:lnTo>
                  <a:pt x="2241" y="8115"/>
                </a:lnTo>
                <a:lnTo>
                  <a:pt x="2306" y="8069"/>
                </a:lnTo>
                <a:lnTo>
                  <a:pt x="2381" y="7992"/>
                </a:lnTo>
                <a:lnTo>
                  <a:pt x="2446" y="7892"/>
                </a:lnTo>
                <a:lnTo>
                  <a:pt x="2483" y="7799"/>
                </a:lnTo>
                <a:lnTo>
                  <a:pt x="2521" y="7769"/>
                </a:lnTo>
                <a:lnTo>
                  <a:pt x="2595" y="7761"/>
                </a:lnTo>
                <a:lnTo>
                  <a:pt x="2605" y="7776"/>
                </a:lnTo>
                <a:lnTo>
                  <a:pt x="2567" y="7830"/>
                </a:lnTo>
                <a:lnTo>
                  <a:pt x="2530" y="7869"/>
                </a:lnTo>
                <a:lnTo>
                  <a:pt x="2558" y="7869"/>
                </a:lnTo>
                <a:lnTo>
                  <a:pt x="2633" y="7830"/>
                </a:lnTo>
                <a:lnTo>
                  <a:pt x="2689" y="7822"/>
                </a:lnTo>
                <a:lnTo>
                  <a:pt x="2763" y="7830"/>
                </a:lnTo>
                <a:lnTo>
                  <a:pt x="2829" y="7799"/>
                </a:lnTo>
                <a:lnTo>
                  <a:pt x="2913" y="7799"/>
                </a:lnTo>
                <a:lnTo>
                  <a:pt x="2978" y="7776"/>
                </a:lnTo>
                <a:lnTo>
                  <a:pt x="3043" y="7715"/>
                </a:lnTo>
                <a:lnTo>
                  <a:pt x="3090" y="7638"/>
                </a:lnTo>
                <a:lnTo>
                  <a:pt x="3137" y="7553"/>
                </a:lnTo>
                <a:lnTo>
                  <a:pt x="3165" y="7499"/>
                </a:lnTo>
                <a:lnTo>
                  <a:pt x="3165" y="7453"/>
                </a:lnTo>
                <a:lnTo>
                  <a:pt x="3165" y="7399"/>
                </a:lnTo>
                <a:lnTo>
                  <a:pt x="3165" y="7337"/>
                </a:lnTo>
                <a:lnTo>
                  <a:pt x="3137" y="7276"/>
                </a:lnTo>
                <a:lnTo>
                  <a:pt x="3090" y="7237"/>
                </a:lnTo>
                <a:lnTo>
                  <a:pt x="3099" y="7206"/>
                </a:lnTo>
                <a:lnTo>
                  <a:pt x="3118" y="7130"/>
                </a:lnTo>
                <a:lnTo>
                  <a:pt x="3025" y="6976"/>
                </a:lnTo>
                <a:lnTo>
                  <a:pt x="2987" y="6883"/>
                </a:lnTo>
                <a:lnTo>
                  <a:pt x="2931" y="6845"/>
                </a:lnTo>
                <a:lnTo>
                  <a:pt x="2875" y="6883"/>
                </a:lnTo>
                <a:lnTo>
                  <a:pt x="2866" y="6837"/>
                </a:lnTo>
                <a:lnTo>
                  <a:pt x="2866" y="6752"/>
                </a:lnTo>
                <a:lnTo>
                  <a:pt x="2931" y="6752"/>
                </a:lnTo>
                <a:lnTo>
                  <a:pt x="3006" y="6783"/>
                </a:lnTo>
                <a:lnTo>
                  <a:pt x="3043" y="6760"/>
                </a:lnTo>
                <a:lnTo>
                  <a:pt x="3099" y="6752"/>
                </a:lnTo>
                <a:lnTo>
                  <a:pt x="3137" y="6683"/>
                </a:lnTo>
                <a:lnTo>
                  <a:pt x="3174" y="6606"/>
                </a:lnTo>
                <a:lnTo>
                  <a:pt x="3174" y="6498"/>
                </a:lnTo>
                <a:lnTo>
                  <a:pt x="3137" y="6475"/>
                </a:lnTo>
                <a:lnTo>
                  <a:pt x="3090" y="6413"/>
                </a:lnTo>
                <a:lnTo>
                  <a:pt x="3053" y="6375"/>
                </a:lnTo>
                <a:lnTo>
                  <a:pt x="2950" y="6437"/>
                </a:lnTo>
                <a:lnTo>
                  <a:pt x="2903" y="6498"/>
                </a:lnTo>
                <a:lnTo>
                  <a:pt x="2866" y="6506"/>
                </a:lnTo>
                <a:lnTo>
                  <a:pt x="2819" y="6475"/>
                </a:lnTo>
                <a:lnTo>
                  <a:pt x="2745" y="6452"/>
                </a:lnTo>
                <a:lnTo>
                  <a:pt x="2754" y="6514"/>
                </a:lnTo>
                <a:lnTo>
                  <a:pt x="2679" y="6537"/>
                </a:lnTo>
                <a:lnTo>
                  <a:pt x="2595" y="6575"/>
                </a:lnTo>
                <a:lnTo>
                  <a:pt x="2539" y="6652"/>
                </a:lnTo>
                <a:lnTo>
                  <a:pt x="2446" y="6745"/>
                </a:lnTo>
                <a:lnTo>
                  <a:pt x="2381" y="6852"/>
                </a:lnTo>
                <a:lnTo>
                  <a:pt x="2334" y="6976"/>
                </a:lnTo>
                <a:lnTo>
                  <a:pt x="2306" y="6976"/>
                </a:lnTo>
                <a:lnTo>
                  <a:pt x="2278" y="6845"/>
                </a:lnTo>
                <a:lnTo>
                  <a:pt x="2269" y="6760"/>
                </a:lnTo>
                <a:lnTo>
                  <a:pt x="2203" y="6714"/>
                </a:lnTo>
                <a:lnTo>
                  <a:pt x="2157" y="6637"/>
                </a:lnTo>
                <a:lnTo>
                  <a:pt x="2044" y="6652"/>
                </a:lnTo>
                <a:lnTo>
                  <a:pt x="2073" y="6691"/>
                </a:lnTo>
                <a:lnTo>
                  <a:pt x="2119" y="6729"/>
                </a:lnTo>
                <a:lnTo>
                  <a:pt x="2194" y="6752"/>
                </a:lnTo>
                <a:lnTo>
                  <a:pt x="2185" y="6837"/>
                </a:lnTo>
                <a:lnTo>
                  <a:pt x="2157" y="6868"/>
                </a:lnTo>
                <a:lnTo>
                  <a:pt x="2129" y="6822"/>
                </a:lnTo>
                <a:lnTo>
                  <a:pt x="2073" y="6752"/>
                </a:lnTo>
                <a:lnTo>
                  <a:pt x="1932" y="6691"/>
                </a:lnTo>
                <a:lnTo>
                  <a:pt x="1904" y="6691"/>
                </a:lnTo>
                <a:lnTo>
                  <a:pt x="1830" y="6714"/>
                </a:lnTo>
                <a:lnTo>
                  <a:pt x="1811" y="6729"/>
                </a:lnTo>
                <a:lnTo>
                  <a:pt x="1746" y="6721"/>
                </a:lnTo>
                <a:lnTo>
                  <a:pt x="1643" y="6698"/>
                </a:lnTo>
                <a:lnTo>
                  <a:pt x="1494" y="6775"/>
                </a:lnTo>
                <a:lnTo>
                  <a:pt x="1410" y="6822"/>
                </a:lnTo>
                <a:lnTo>
                  <a:pt x="1326" y="6775"/>
                </a:lnTo>
                <a:lnTo>
                  <a:pt x="1260" y="6752"/>
                </a:lnTo>
                <a:lnTo>
                  <a:pt x="1176" y="6760"/>
                </a:lnTo>
                <a:lnTo>
                  <a:pt x="1083" y="6745"/>
                </a:lnTo>
                <a:lnTo>
                  <a:pt x="971" y="6721"/>
                </a:lnTo>
                <a:lnTo>
                  <a:pt x="896" y="6698"/>
                </a:lnTo>
                <a:lnTo>
                  <a:pt x="850" y="6698"/>
                </a:lnTo>
                <a:lnTo>
                  <a:pt x="822" y="6683"/>
                </a:lnTo>
                <a:lnTo>
                  <a:pt x="822" y="6660"/>
                </a:lnTo>
                <a:lnTo>
                  <a:pt x="775" y="6652"/>
                </a:lnTo>
                <a:lnTo>
                  <a:pt x="728" y="6591"/>
                </a:lnTo>
                <a:lnTo>
                  <a:pt x="700" y="6537"/>
                </a:lnTo>
                <a:lnTo>
                  <a:pt x="728" y="6444"/>
                </a:lnTo>
                <a:lnTo>
                  <a:pt x="710" y="6352"/>
                </a:lnTo>
                <a:lnTo>
                  <a:pt x="625" y="6267"/>
                </a:lnTo>
                <a:lnTo>
                  <a:pt x="523" y="6075"/>
                </a:lnTo>
                <a:lnTo>
                  <a:pt x="551" y="6013"/>
                </a:lnTo>
                <a:lnTo>
                  <a:pt x="579" y="6044"/>
                </a:lnTo>
                <a:lnTo>
                  <a:pt x="560" y="6106"/>
                </a:lnTo>
                <a:lnTo>
                  <a:pt x="635" y="6136"/>
                </a:lnTo>
                <a:lnTo>
                  <a:pt x="700" y="6036"/>
                </a:lnTo>
                <a:lnTo>
                  <a:pt x="775" y="5990"/>
                </a:lnTo>
                <a:lnTo>
                  <a:pt x="840" y="5982"/>
                </a:lnTo>
                <a:lnTo>
                  <a:pt x="728" y="5952"/>
                </a:lnTo>
                <a:lnTo>
                  <a:pt x="625" y="5913"/>
                </a:lnTo>
                <a:lnTo>
                  <a:pt x="551" y="5890"/>
                </a:lnTo>
                <a:lnTo>
                  <a:pt x="588" y="5944"/>
                </a:lnTo>
                <a:lnTo>
                  <a:pt x="560" y="5952"/>
                </a:lnTo>
                <a:lnTo>
                  <a:pt x="439" y="5913"/>
                </a:lnTo>
                <a:lnTo>
                  <a:pt x="336" y="5882"/>
                </a:lnTo>
                <a:lnTo>
                  <a:pt x="140" y="5744"/>
                </a:lnTo>
                <a:lnTo>
                  <a:pt x="56" y="5697"/>
                </a:lnTo>
                <a:lnTo>
                  <a:pt x="0" y="5651"/>
                </a:lnTo>
                <a:lnTo>
                  <a:pt x="0" y="5582"/>
                </a:lnTo>
                <a:lnTo>
                  <a:pt x="56" y="5551"/>
                </a:lnTo>
                <a:lnTo>
                  <a:pt x="103" y="5543"/>
                </a:lnTo>
                <a:lnTo>
                  <a:pt x="75" y="5582"/>
                </a:lnTo>
                <a:lnTo>
                  <a:pt x="37" y="5636"/>
                </a:lnTo>
                <a:lnTo>
                  <a:pt x="93" y="5620"/>
                </a:lnTo>
                <a:lnTo>
                  <a:pt x="187" y="5559"/>
                </a:lnTo>
                <a:lnTo>
                  <a:pt x="261" y="5528"/>
                </a:lnTo>
                <a:lnTo>
                  <a:pt x="252" y="5513"/>
                </a:lnTo>
                <a:lnTo>
                  <a:pt x="252" y="5482"/>
                </a:lnTo>
                <a:lnTo>
                  <a:pt x="289" y="5428"/>
                </a:lnTo>
                <a:lnTo>
                  <a:pt x="364" y="5374"/>
                </a:lnTo>
                <a:lnTo>
                  <a:pt x="401" y="5428"/>
                </a:lnTo>
                <a:lnTo>
                  <a:pt x="476" y="5389"/>
                </a:lnTo>
                <a:lnTo>
                  <a:pt x="523" y="5328"/>
                </a:lnTo>
                <a:lnTo>
                  <a:pt x="523" y="5274"/>
                </a:lnTo>
                <a:lnTo>
                  <a:pt x="560" y="5305"/>
                </a:lnTo>
                <a:lnTo>
                  <a:pt x="597" y="5235"/>
                </a:lnTo>
                <a:lnTo>
                  <a:pt x="784" y="5120"/>
                </a:lnTo>
                <a:lnTo>
                  <a:pt x="859" y="5097"/>
                </a:lnTo>
                <a:lnTo>
                  <a:pt x="878" y="5143"/>
                </a:lnTo>
                <a:lnTo>
                  <a:pt x="896" y="5174"/>
                </a:lnTo>
                <a:lnTo>
                  <a:pt x="999" y="5158"/>
                </a:lnTo>
                <a:lnTo>
                  <a:pt x="1074" y="5158"/>
                </a:lnTo>
                <a:lnTo>
                  <a:pt x="1111" y="5143"/>
                </a:lnTo>
                <a:lnTo>
                  <a:pt x="1064" y="5066"/>
                </a:lnTo>
                <a:lnTo>
                  <a:pt x="990" y="5020"/>
                </a:lnTo>
                <a:lnTo>
                  <a:pt x="1074" y="4935"/>
                </a:lnTo>
                <a:lnTo>
                  <a:pt x="1139" y="4897"/>
                </a:lnTo>
                <a:lnTo>
                  <a:pt x="1176" y="4866"/>
                </a:lnTo>
                <a:lnTo>
                  <a:pt x="1195" y="4881"/>
                </a:lnTo>
                <a:lnTo>
                  <a:pt x="1260" y="4851"/>
                </a:lnTo>
                <a:lnTo>
                  <a:pt x="1326" y="4843"/>
                </a:lnTo>
                <a:lnTo>
                  <a:pt x="1363" y="4835"/>
                </a:lnTo>
                <a:lnTo>
                  <a:pt x="1475" y="4697"/>
                </a:lnTo>
                <a:lnTo>
                  <a:pt x="1531" y="4689"/>
                </a:lnTo>
                <a:lnTo>
                  <a:pt x="1606" y="4697"/>
                </a:lnTo>
                <a:lnTo>
                  <a:pt x="1699" y="4689"/>
                </a:lnTo>
                <a:lnTo>
                  <a:pt x="1783" y="4658"/>
                </a:lnTo>
                <a:lnTo>
                  <a:pt x="1867" y="4658"/>
                </a:lnTo>
                <a:lnTo>
                  <a:pt x="1932" y="4681"/>
                </a:lnTo>
                <a:lnTo>
                  <a:pt x="1904" y="4689"/>
                </a:lnTo>
                <a:lnTo>
                  <a:pt x="1811" y="4689"/>
                </a:lnTo>
                <a:lnTo>
                  <a:pt x="1783" y="4712"/>
                </a:lnTo>
                <a:lnTo>
                  <a:pt x="1858" y="4750"/>
                </a:lnTo>
                <a:lnTo>
                  <a:pt x="1867" y="4812"/>
                </a:lnTo>
                <a:lnTo>
                  <a:pt x="1858" y="4904"/>
                </a:lnTo>
                <a:lnTo>
                  <a:pt x="1867" y="4989"/>
                </a:lnTo>
                <a:lnTo>
                  <a:pt x="1830" y="5020"/>
                </a:lnTo>
                <a:lnTo>
                  <a:pt x="1736" y="5082"/>
                </a:lnTo>
                <a:lnTo>
                  <a:pt x="1746" y="5089"/>
                </a:lnTo>
                <a:lnTo>
                  <a:pt x="1830" y="5082"/>
                </a:lnTo>
                <a:lnTo>
                  <a:pt x="1858" y="5089"/>
                </a:lnTo>
                <a:lnTo>
                  <a:pt x="1858" y="5158"/>
                </a:lnTo>
                <a:lnTo>
                  <a:pt x="1932" y="5212"/>
                </a:lnTo>
                <a:lnTo>
                  <a:pt x="2016" y="5189"/>
                </a:lnTo>
                <a:lnTo>
                  <a:pt x="2110" y="5205"/>
                </a:lnTo>
                <a:lnTo>
                  <a:pt x="2203" y="5212"/>
                </a:lnTo>
                <a:lnTo>
                  <a:pt x="2241" y="5235"/>
                </a:lnTo>
                <a:lnTo>
                  <a:pt x="2269" y="5189"/>
                </a:lnTo>
                <a:lnTo>
                  <a:pt x="2334" y="5182"/>
                </a:lnTo>
                <a:lnTo>
                  <a:pt x="2315" y="5220"/>
                </a:lnTo>
                <a:lnTo>
                  <a:pt x="2353" y="5205"/>
                </a:lnTo>
                <a:lnTo>
                  <a:pt x="2371" y="5235"/>
                </a:lnTo>
                <a:lnTo>
                  <a:pt x="2465" y="5212"/>
                </a:lnTo>
                <a:lnTo>
                  <a:pt x="2521" y="5243"/>
                </a:lnTo>
                <a:lnTo>
                  <a:pt x="2530" y="5220"/>
                </a:lnTo>
                <a:lnTo>
                  <a:pt x="2605" y="5212"/>
                </a:lnTo>
                <a:lnTo>
                  <a:pt x="2642" y="5251"/>
                </a:lnTo>
                <a:lnTo>
                  <a:pt x="2670" y="5305"/>
                </a:lnTo>
                <a:lnTo>
                  <a:pt x="2717" y="5312"/>
                </a:lnTo>
                <a:lnTo>
                  <a:pt x="2745" y="5282"/>
                </a:lnTo>
                <a:lnTo>
                  <a:pt x="2745" y="5235"/>
                </a:lnTo>
                <a:lnTo>
                  <a:pt x="2782" y="5174"/>
                </a:lnTo>
                <a:lnTo>
                  <a:pt x="2819" y="5082"/>
                </a:lnTo>
                <a:lnTo>
                  <a:pt x="2857" y="5005"/>
                </a:lnTo>
                <a:lnTo>
                  <a:pt x="2978" y="5058"/>
                </a:lnTo>
                <a:lnTo>
                  <a:pt x="3006" y="5058"/>
                </a:lnTo>
                <a:lnTo>
                  <a:pt x="3025" y="5112"/>
                </a:lnTo>
                <a:lnTo>
                  <a:pt x="3015" y="5151"/>
                </a:lnTo>
                <a:lnTo>
                  <a:pt x="3090" y="5066"/>
                </a:lnTo>
                <a:lnTo>
                  <a:pt x="3090" y="5005"/>
                </a:lnTo>
                <a:lnTo>
                  <a:pt x="3043" y="4958"/>
                </a:lnTo>
                <a:lnTo>
                  <a:pt x="2941" y="4912"/>
                </a:lnTo>
                <a:lnTo>
                  <a:pt x="2829" y="4881"/>
                </a:lnTo>
                <a:lnTo>
                  <a:pt x="2745" y="4881"/>
                </a:lnTo>
                <a:lnTo>
                  <a:pt x="2707" y="4958"/>
                </a:lnTo>
                <a:lnTo>
                  <a:pt x="2717" y="4997"/>
                </a:lnTo>
                <a:lnTo>
                  <a:pt x="2651" y="4966"/>
                </a:lnTo>
                <a:lnTo>
                  <a:pt x="2651" y="4897"/>
                </a:lnTo>
                <a:lnTo>
                  <a:pt x="2689" y="4812"/>
                </a:lnTo>
                <a:lnTo>
                  <a:pt x="2651" y="4743"/>
                </a:lnTo>
                <a:lnTo>
                  <a:pt x="2605" y="4620"/>
                </a:lnTo>
                <a:lnTo>
                  <a:pt x="2633" y="4658"/>
                </a:lnTo>
                <a:lnTo>
                  <a:pt x="2679" y="4750"/>
                </a:lnTo>
                <a:lnTo>
                  <a:pt x="2754" y="4812"/>
                </a:lnTo>
                <a:lnTo>
                  <a:pt x="2829" y="4820"/>
                </a:lnTo>
                <a:lnTo>
                  <a:pt x="2894" y="4812"/>
                </a:lnTo>
                <a:lnTo>
                  <a:pt x="2950" y="4774"/>
                </a:lnTo>
                <a:lnTo>
                  <a:pt x="2978" y="4758"/>
                </a:lnTo>
                <a:lnTo>
                  <a:pt x="3006" y="4804"/>
                </a:lnTo>
                <a:lnTo>
                  <a:pt x="3053" y="4812"/>
                </a:lnTo>
                <a:lnTo>
                  <a:pt x="3081" y="4843"/>
                </a:lnTo>
                <a:lnTo>
                  <a:pt x="3127" y="4866"/>
                </a:lnTo>
                <a:lnTo>
                  <a:pt x="3165" y="4912"/>
                </a:lnTo>
                <a:lnTo>
                  <a:pt x="3211" y="4928"/>
                </a:lnTo>
                <a:lnTo>
                  <a:pt x="3314" y="4912"/>
                </a:lnTo>
                <a:lnTo>
                  <a:pt x="3379" y="4904"/>
                </a:lnTo>
                <a:lnTo>
                  <a:pt x="3398" y="4866"/>
                </a:lnTo>
                <a:lnTo>
                  <a:pt x="3464" y="4835"/>
                </a:lnTo>
                <a:lnTo>
                  <a:pt x="3641" y="4820"/>
                </a:lnTo>
                <a:lnTo>
                  <a:pt x="3697" y="4781"/>
                </a:lnTo>
                <a:lnTo>
                  <a:pt x="3697" y="4720"/>
                </a:lnTo>
                <a:lnTo>
                  <a:pt x="3660" y="4697"/>
                </a:lnTo>
                <a:lnTo>
                  <a:pt x="3473" y="4750"/>
                </a:lnTo>
                <a:lnTo>
                  <a:pt x="3464" y="4789"/>
                </a:lnTo>
                <a:lnTo>
                  <a:pt x="3417" y="4774"/>
                </a:lnTo>
                <a:lnTo>
                  <a:pt x="3454" y="4712"/>
                </a:lnTo>
                <a:lnTo>
                  <a:pt x="3538" y="4681"/>
                </a:lnTo>
                <a:lnTo>
                  <a:pt x="3585" y="4666"/>
                </a:lnTo>
                <a:lnTo>
                  <a:pt x="3641" y="4650"/>
                </a:lnTo>
                <a:lnTo>
                  <a:pt x="3678" y="4604"/>
                </a:lnTo>
                <a:lnTo>
                  <a:pt x="3613" y="4604"/>
                </a:lnTo>
                <a:lnTo>
                  <a:pt x="3548" y="4596"/>
                </a:lnTo>
                <a:lnTo>
                  <a:pt x="3501" y="4635"/>
                </a:lnTo>
                <a:lnTo>
                  <a:pt x="3426" y="4620"/>
                </a:lnTo>
                <a:lnTo>
                  <a:pt x="3379" y="4681"/>
                </a:lnTo>
                <a:lnTo>
                  <a:pt x="3351" y="4689"/>
                </a:lnTo>
                <a:lnTo>
                  <a:pt x="3305" y="4697"/>
                </a:lnTo>
                <a:lnTo>
                  <a:pt x="3249" y="4712"/>
                </a:lnTo>
                <a:lnTo>
                  <a:pt x="3202" y="4681"/>
                </a:lnTo>
                <a:lnTo>
                  <a:pt x="3127" y="4635"/>
                </a:lnTo>
                <a:lnTo>
                  <a:pt x="3062" y="4650"/>
                </a:lnTo>
                <a:lnTo>
                  <a:pt x="3006" y="4650"/>
                </a:lnTo>
                <a:lnTo>
                  <a:pt x="2978" y="4689"/>
                </a:lnTo>
                <a:lnTo>
                  <a:pt x="2950" y="4666"/>
                </a:lnTo>
                <a:lnTo>
                  <a:pt x="2969" y="4596"/>
                </a:lnTo>
                <a:lnTo>
                  <a:pt x="2941" y="4627"/>
                </a:lnTo>
                <a:lnTo>
                  <a:pt x="2941" y="4712"/>
                </a:lnTo>
                <a:lnTo>
                  <a:pt x="2913" y="4750"/>
                </a:lnTo>
                <a:lnTo>
                  <a:pt x="2838" y="4712"/>
                </a:lnTo>
                <a:lnTo>
                  <a:pt x="2791" y="4666"/>
                </a:lnTo>
                <a:lnTo>
                  <a:pt x="2689" y="4527"/>
                </a:lnTo>
                <a:lnTo>
                  <a:pt x="2717" y="4473"/>
                </a:lnTo>
                <a:lnTo>
                  <a:pt x="2745" y="4389"/>
                </a:lnTo>
                <a:lnTo>
                  <a:pt x="2819" y="4373"/>
                </a:lnTo>
                <a:lnTo>
                  <a:pt x="2838" y="4342"/>
                </a:lnTo>
                <a:lnTo>
                  <a:pt x="2782" y="4281"/>
                </a:lnTo>
                <a:lnTo>
                  <a:pt x="2726" y="4258"/>
                </a:lnTo>
                <a:lnTo>
                  <a:pt x="2670" y="4250"/>
                </a:lnTo>
                <a:lnTo>
                  <a:pt x="2595" y="4265"/>
                </a:lnTo>
                <a:lnTo>
                  <a:pt x="2502" y="4288"/>
                </a:lnTo>
                <a:lnTo>
                  <a:pt x="2427" y="4327"/>
                </a:lnTo>
                <a:lnTo>
                  <a:pt x="2390" y="4296"/>
                </a:lnTo>
                <a:lnTo>
                  <a:pt x="2455" y="4188"/>
                </a:lnTo>
                <a:lnTo>
                  <a:pt x="2483" y="4134"/>
                </a:lnTo>
                <a:lnTo>
                  <a:pt x="2455" y="4127"/>
                </a:lnTo>
                <a:lnTo>
                  <a:pt x="2409" y="4142"/>
                </a:lnTo>
                <a:lnTo>
                  <a:pt x="2409" y="4158"/>
                </a:lnTo>
                <a:lnTo>
                  <a:pt x="2427" y="4188"/>
                </a:lnTo>
                <a:lnTo>
                  <a:pt x="2418" y="4219"/>
                </a:lnTo>
                <a:lnTo>
                  <a:pt x="2371" y="4204"/>
                </a:lnTo>
                <a:lnTo>
                  <a:pt x="2306" y="4196"/>
                </a:lnTo>
                <a:lnTo>
                  <a:pt x="2297" y="4258"/>
                </a:lnTo>
                <a:lnTo>
                  <a:pt x="2259" y="4288"/>
                </a:lnTo>
                <a:lnTo>
                  <a:pt x="2278" y="4319"/>
                </a:lnTo>
                <a:lnTo>
                  <a:pt x="2194" y="4288"/>
                </a:lnTo>
                <a:lnTo>
                  <a:pt x="2091" y="4258"/>
                </a:lnTo>
                <a:lnTo>
                  <a:pt x="2035" y="4219"/>
                </a:lnTo>
                <a:lnTo>
                  <a:pt x="1923" y="4188"/>
                </a:lnTo>
                <a:lnTo>
                  <a:pt x="1886" y="4073"/>
                </a:lnTo>
                <a:lnTo>
                  <a:pt x="1867" y="3988"/>
                </a:lnTo>
                <a:lnTo>
                  <a:pt x="1895" y="3981"/>
                </a:lnTo>
                <a:lnTo>
                  <a:pt x="1858" y="3942"/>
                </a:lnTo>
                <a:lnTo>
                  <a:pt x="1830" y="3850"/>
                </a:lnTo>
                <a:lnTo>
                  <a:pt x="1811" y="3796"/>
                </a:lnTo>
                <a:lnTo>
                  <a:pt x="1736" y="3734"/>
                </a:lnTo>
                <a:lnTo>
                  <a:pt x="1736" y="3703"/>
                </a:lnTo>
                <a:lnTo>
                  <a:pt x="1699" y="3680"/>
                </a:lnTo>
                <a:lnTo>
                  <a:pt x="1699" y="3673"/>
                </a:lnTo>
                <a:lnTo>
                  <a:pt x="1624" y="3603"/>
                </a:lnTo>
                <a:lnTo>
                  <a:pt x="1512" y="3542"/>
                </a:lnTo>
                <a:lnTo>
                  <a:pt x="1438" y="3488"/>
                </a:lnTo>
                <a:lnTo>
                  <a:pt x="1363" y="3418"/>
                </a:lnTo>
                <a:lnTo>
                  <a:pt x="1195" y="3303"/>
                </a:lnTo>
                <a:lnTo>
                  <a:pt x="1102" y="3272"/>
                </a:lnTo>
                <a:lnTo>
                  <a:pt x="924" y="3180"/>
                </a:lnTo>
                <a:lnTo>
                  <a:pt x="878" y="3110"/>
                </a:lnTo>
                <a:lnTo>
                  <a:pt x="803" y="3034"/>
                </a:lnTo>
                <a:lnTo>
                  <a:pt x="728" y="3003"/>
                </a:lnTo>
                <a:lnTo>
                  <a:pt x="597" y="2964"/>
                </a:lnTo>
                <a:lnTo>
                  <a:pt x="541" y="2941"/>
                </a:lnTo>
                <a:lnTo>
                  <a:pt x="560" y="2903"/>
                </a:lnTo>
                <a:lnTo>
                  <a:pt x="672" y="2833"/>
                </a:lnTo>
                <a:lnTo>
                  <a:pt x="700" y="2818"/>
                </a:lnTo>
                <a:lnTo>
                  <a:pt x="672" y="2880"/>
                </a:lnTo>
                <a:lnTo>
                  <a:pt x="625" y="2910"/>
                </a:lnTo>
                <a:lnTo>
                  <a:pt x="616" y="2926"/>
                </a:lnTo>
                <a:lnTo>
                  <a:pt x="663" y="2926"/>
                </a:lnTo>
                <a:lnTo>
                  <a:pt x="700" y="2880"/>
                </a:lnTo>
                <a:lnTo>
                  <a:pt x="738" y="2864"/>
                </a:lnTo>
                <a:lnTo>
                  <a:pt x="803" y="2841"/>
                </a:lnTo>
                <a:lnTo>
                  <a:pt x="850" y="2803"/>
                </a:lnTo>
                <a:lnTo>
                  <a:pt x="812" y="2810"/>
                </a:lnTo>
                <a:lnTo>
                  <a:pt x="775" y="2803"/>
                </a:lnTo>
                <a:lnTo>
                  <a:pt x="784" y="2749"/>
                </a:lnTo>
                <a:lnTo>
                  <a:pt x="784" y="2687"/>
                </a:lnTo>
                <a:lnTo>
                  <a:pt x="784" y="2572"/>
                </a:lnTo>
                <a:lnTo>
                  <a:pt x="803" y="2502"/>
                </a:lnTo>
                <a:lnTo>
                  <a:pt x="812" y="2464"/>
                </a:lnTo>
                <a:lnTo>
                  <a:pt x="803" y="2418"/>
                </a:lnTo>
                <a:lnTo>
                  <a:pt x="896" y="2418"/>
                </a:lnTo>
                <a:lnTo>
                  <a:pt x="971" y="2410"/>
                </a:lnTo>
                <a:lnTo>
                  <a:pt x="971" y="2433"/>
                </a:lnTo>
                <a:lnTo>
                  <a:pt x="915" y="2464"/>
                </a:lnTo>
                <a:lnTo>
                  <a:pt x="999" y="2464"/>
                </a:lnTo>
                <a:lnTo>
                  <a:pt x="1214" y="2410"/>
                </a:lnTo>
                <a:lnTo>
                  <a:pt x="1307" y="2402"/>
                </a:lnTo>
                <a:lnTo>
                  <a:pt x="1382" y="2379"/>
                </a:lnTo>
                <a:lnTo>
                  <a:pt x="1484" y="2379"/>
                </a:lnTo>
                <a:lnTo>
                  <a:pt x="1774" y="2317"/>
                </a:lnTo>
                <a:lnTo>
                  <a:pt x="1970" y="2171"/>
                </a:lnTo>
                <a:lnTo>
                  <a:pt x="2007" y="2094"/>
                </a:lnTo>
                <a:lnTo>
                  <a:pt x="2073" y="2010"/>
                </a:lnTo>
                <a:lnTo>
                  <a:pt x="2110" y="1856"/>
                </a:lnTo>
                <a:lnTo>
                  <a:pt x="2119" y="1956"/>
                </a:lnTo>
                <a:lnTo>
                  <a:pt x="2147" y="1925"/>
                </a:lnTo>
                <a:lnTo>
                  <a:pt x="2185" y="1817"/>
                </a:lnTo>
                <a:lnTo>
                  <a:pt x="2203" y="1732"/>
                </a:lnTo>
                <a:lnTo>
                  <a:pt x="2194" y="1671"/>
                </a:lnTo>
                <a:lnTo>
                  <a:pt x="2259" y="1725"/>
                </a:lnTo>
                <a:lnTo>
                  <a:pt x="2343" y="1771"/>
                </a:lnTo>
                <a:lnTo>
                  <a:pt x="2371" y="1740"/>
                </a:lnTo>
                <a:lnTo>
                  <a:pt x="2278" y="1702"/>
                </a:lnTo>
                <a:lnTo>
                  <a:pt x="2194" y="1609"/>
                </a:lnTo>
                <a:lnTo>
                  <a:pt x="2203" y="1586"/>
                </a:lnTo>
                <a:lnTo>
                  <a:pt x="2259" y="1578"/>
                </a:lnTo>
                <a:lnTo>
                  <a:pt x="2465" y="1578"/>
                </a:lnTo>
                <a:lnTo>
                  <a:pt x="2493" y="1555"/>
                </a:lnTo>
                <a:lnTo>
                  <a:pt x="2446" y="1548"/>
                </a:lnTo>
                <a:lnTo>
                  <a:pt x="2390" y="1548"/>
                </a:lnTo>
                <a:lnTo>
                  <a:pt x="2315" y="1548"/>
                </a:lnTo>
                <a:lnTo>
                  <a:pt x="2241" y="1517"/>
                </a:lnTo>
                <a:lnTo>
                  <a:pt x="2297" y="1463"/>
                </a:lnTo>
                <a:lnTo>
                  <a:pt x="2343" y="1417"/>
                </a:lnTo>
                <a:lnTo>
                  <a:pt x="2409" y="1355"/>
                </a:lnTo>
                <a:lnTo>
                  <a:pt x="2446" y="1293"/>
                </a:lnTo>
                <a:lnTo>
                  <a:pt x="2521" y="1309"/>
                </a:lnTo>
                <a:lnTo>
                  <a:pt x="2539" y="1340"/>
                </a:lnTo>
                <a:lnTo>
                  <a:pt x="2763" y="1432"/>
                </a:lnTo>
                <a:lnTo>
                  <a:pt x="2763" y="1394"/>
                </a:lnTo>
                <a:lnTo>
                  <a:pt x="2679" y="1363"/>
                </a:lnTo>
                <a:lnTo>
                  <a:pt x="2633" y="1309"/>
                </a:lnTo>
                <a:lnTo>
                  <a:pt x="2539" y="1263"/>
                </a:lnTo>
                <a:lnTo>
                  <a:pt x="2558" y="1186"/>
                </a:lnTo>
                <a:lnTo>
                  <a:pt x="2605" y="1109"/>
                </a:lnTo>
                <a:lnTo>
                  <a:pt x="2642" y="1032"/>
                </a:lnTo>
                <a:lnTo>
                  <a:pt x="2726" y="1055"/>
                </a:lnTo>
                <a:lnTo>
                  <a:pt x="2679" y="1086"/>
                </a:lnTo>
                <a:lnTo>
                  <a:pt x="2679" y="1109"/>
                </a:lnTo>
                <a:lnTo>
                  <a:pt x="2679" y="1139"/>
                </a:lnTo>
                <a:lnTo>
                  <a:pt x="2642" y="1186"/>
                </a:lnTo>
                <a:lnTo>
                  <a:pt x="2707" y="1147"/>
                </a:lnTo>
                <a:lnTo>
                  <a:pt x="2726" y="1116"/>
                </a:lnTo>
                <a:lnTo>
                  <a:pt x="2801" y="1109"/>
                </a:lnTo>
                <a:lnTo>
                  <a:pt x="2866" y="1093"/>
                </a:lnTo>
                <a:lnTo>
                  <a:pt x="2969" y="1032"/>
                </a:lnTo>
                <a:lnTo>
                  <a:pt x="3043" y="1016"/>
                </a:lnTo>
                <a:lnTo>
                  <a:pt x="3202" y="924"/>
                </a:lnTo>
                <a:lnTo>
                  <a:pt x="3249" y="893"/>
                </a:lnTo>
                <a:lnTo>
                  <a:pt x="3277" y="862"/>
                </a:lnTo>
                <a:lnTo>
                  <a:pt x="3174" y="901"/>
                </a:lnTo>
                <a:lnTo>
                  <a:pt x="3174" y="870"/>
                </a:lnTo>
                <a:lnTo>
                  <a:pt x="3398" y="747"/>
                </a:lnTo>
                <a:lnTo>
                  <a:pt x="3436" y="755"/>
                </a:lnTo>
                <a:lnTo>
                  <a:pt x="3473" y="770"/>
                </a:lnTo>
                <a:lnTo>
                  <a:pt x="3492" y="816"/>
                </a:lnTo>
                <a:lnTo>
                  <a:pt x="3436" y="862"/>
                </a:lnTo>
                <a:lnTo>
                  <a:pt x="3454" y="932"/>
                </a:lnTo>
                <a:lnTo>
                  <a:pt x="3398" y="993"/>
                </a:lnTo>
                <a:lnTo>
                  <a:pt x="3464" y="962"/>
                </a:lnTo>
                <a:lnTo>
                  <a:pt x="3473" y="1032"/>
                </a:lnTo>
                <a:lnTo>
                  <a:pt x="3510" y="1078"/>
                </a:lnTo>
                <a:lnTo>
                  <a:pt x="3548" y="1032"/>
                </a:lnTo>
                <a:lnTo>
                  <a:pt x="3548" y="962"/>
                </a:lnTo>
                <a:lnTo>
                  <a:pt x="3529" y="909"/>
                </a:lnTo>
                <a:lnTo>
                  <a:pt x="3548" y="847"/>
                </a:lnTo>
                <a:lnTo>
                  <a:pt x="3613" y="862"/>
                </a:lnTo>
                <a:lnTo>
                  <a:pt x="3688" y="839"/>
                </a:lnTo>
                <a:lnTo>
                  <a:pt x="3716" y="816"/>
                </a:lnTo>
                <a:lnTo>
                  <a:pt x="3641" y="832"/>
                </a:lnTo>
                <a:lnTo>
                  <a:pt x="3576" y="808"/>
                </a:lnTo>
                <a:lnTo>
                  <a:pt x="3538" y="724"/>
                </a:lnTo>
                <a:lnTo>
                  <a:pt x="3492" y="716"/>
                </a:lnTo>
                <a:lnTo>
                  <a:pt x="3454" y="685"/>
                </a:lnTo>
                <a:lnTo>
                  <a:pt x="3510" y="662"/>
                </a:lnTo>
                <a:lnTo>
                  <a:pt x="3510" y="631"/>
                </a:lnTo>
                <a:lnTo>
                  <a:pt x="3548" y="593"/>
                </a:lnTo>
                <a:lnTo>
                  <a:pt x="3650" y="524"/>
                </a:lnTo>
                <a:lnTo>
                  <a:pt x="3753" y="470"/>
                </a:lnTo>
                <a:lnTo>
                  <a:pt x="3846" y="439"/>
                </a:lnTo>
                <a:lnTo>
                  <a:pt x="3912" y="431"/>
                </a:lnTo>
                <a:lnTo>
                  <a:pt x="3884" y="462"/>
                </a:lnTo>
                <a:lnTo>
                  <a:pt x="3790" y="493"/>
                </a:lnTo>
                <a:lnTo>
                  <a:pt x="3772" y="508"/>
                </a:lnTo>
                <a:lnTo>
                  <a:pt x="3762" y="539"/>
                </a:lnTo>
                <a:lnTo>
                  <a:pt x="3734" y="570"/>
                </a:lnTo>
                <a:lnTo>
                  <a:pt x="3697" y="601"/>
                </a:lnTo>
                <a:lnTo>
                  <a:pt x="3753" y="624"/>
                </a:lnTo>
                <a:lnTo>
                  <a:pt x="3837" y="662"/>
                </a:lnTo>
                <a:lnTo>
                  <a:pt x="3809" y="593"/>
                </a:lnTo>
                <a:lnTo>
                  <a:pt x="3837" y="593"/>
                </a:lnTo>
                <a:lnTo>
                  <a:pt x="3884" y="562"/>
                </a:lnTo>
                <a:lnTo>
                  <a:pt x="3846" y="531"/>
                </a:lnTo>
                <a:lnTo>
                  <a:pt x="3940" y="539"/>
                </a:lnTo>
                <a:lnTo>
                  <a:pt x="4014" y="562"/>
                </a:lnTo>
                <a:lnTo>
                  <a:pt x="4136" y="539"/>
                </a:lnTo>
                <a:lnTo>
                  <a:pt x="4210" y="531"/>
                </a:lnTo>
                <a:lnTo>
                  <a:pt x="4201" y="500"/>
                </a:lnTo>
                <a:lnTo>
                  <a:pt x="4369" y="500"/>
                </a:lnTo>
                <a:lnTo>
                  <a:pt x="4537" y="385"/>
                </a:lnTo>
                <a:lnTo>
                  <a:pt x="4584" y="354"/>
                </a:lnTo>
                <a:lnTo>
                  <a:pt x="4593" y="323"/>
                </a:lnTo>
                <a:lnTo>
                  <a:pt x="4630" y="277"/>
                </a:lnTo>
                <a:lnTo>
                  <a:pt x="4686" y="231"/>
                </a:lnTo>
                <a:lnTo>
                  <a:pt x="4696" y="200"/>
                </a:lnTo>
                <a:lnTo>
                  <a:pt x="4724" y="192"/>
                </a:lnTo>
                <a:lnTo>
                  <a:pt x="4770" y="216"/>
                </a:lnTo>
                <a:lnTo>
                  <a:pt x="4799" y="192"/>
                </a:lnTo>
                <a:lnTo>
                  <a:pt x="4770" y="131"/>
                </a:lnTo>
                <a:lnTo>
                  <a:pt x="4799" y="139"/>
                </a:lnTo>
                <a:lnTo>
                  <a:pt x="4808" y="123"/>
                </a:lnTo>
                <a:lnTo>
                  <a:pt x="4808" y="100"/>
                </a:lnTo>
                <a:lnTo>
                  <a:pt x="4836" y="77"/>
                </a:lnTo>
                <a:lnTo>
                  <a:pt x="4855" y="62"/>
                </a:lnTo>
                <a:lnTo>
                  <a:pt x="4873" y="15"/>
                </a:lnTo>
                <a:lnTo>
                  <a:pt x="4911" y="0"/>
                </a:lnTo>
                <a:lnTo>
                  <a:pt x="4929" y="15"/>
                </a:lnTo>
                <a:lnTo>
                  <a:pt x="4985" y="46"/>
                </a:lnTo>
                <a:lnTo>
                  <a:pt x="5041" y="77"/>
                </a:lnTo>
                <a:lnTo>
                  <a:pt x="5097" y="62"/>
                </a:lnTo>
                <a:lnTo>
                  <a:pt x="5172" y="100"/>
                </a:lnTo>
                <a:lnTo>
                  <a:pt x="5172" y="162"/>
                </a:lnTo>
                <a:lnTo>
                  <a:pt x="5181" y="169"/>
                </a:lnTo>
                <a:lnTo>
                  <a:pt x="5265" y="154"/>
                </a:lnTo>
                <a:lnTo>
                  <a:pt x="5331" y="154"/>
                </a:lnTo>
                <a:lnTo>
                  <a:pt x="5368" y="162"/>
                </a:lnTo>
                <a:lnTo>
                  <a:pt x="5405" y="192"/>
                </a:lnTo>
                <a:lnTo>
                  <a:pt x="5405" y="246"/>
                </a:lnTo>
                <a:lnTo>
                  <a:pt x="5405" y="285"/>
                </a:lnTo>
                <a:lnTo>
                  <a:pt x="5368" y="308"/>
                </a:lnTo>
                <a:lnTo>
                  <a:pt x="5321" y="339"/>
                </a:lnTo>
                <a:lnTo>
                  <a:pt x="5265" y="377"/>
                </a:lnTo>
                <a:lnTo>
                  <a:pt x="5209" y="385"/>
                </a:lnTo>
                <a:lnTo>
                  <a:pt x="5172" y="408"/>
                </a:lnTo>
                <a:lnTo>
                  <a:pt x="5135" y="385"/>
                </a:lnTo>
                <a:lnTo>
                  <a:pt x="5069" y="493"/>
                </a:lnTo>
                <a:lnTo>
                  <a:pt x="5079" y="477"/>
                </a:lnTo>
                <a:lnTo>
                  <a:pt x="5144" y="477"/>
                </a:lnTo>
                <a:lnTo>
                  <a:pt x="5191" y="524"/>
                </a:lnTo>
                <a:lnTo>
                  <a:pt x="5293" y="562"/>
                </a:lnTo>
                <a:lnTo>
                  <a:pt x="5321" y="477"/>
                </a:lnTo>
                <a:lnTo>
                  <a:pt x="5359" y="554"/>
                </a:lnTo>
                <a:lnTo>
                  <a:pt x="5396" y="500"/>
                </a:lnTo>
                <a:lnTo>
                  <a:pt x="5443" y="554"/>
                </a:lnTo>
                <a:lnTo>
                  <a:pt x="5452" y="601"/>
                </a:lnTo>
                <a:lnTo>
                  <a:pt x="5527" y="601"/>
                </a:lnTo>
                <a:lnTo>
                  <a:pt x="5517" y="531"/>
                </a:lnTo>
                <a:lnTo>
                  <a:pt x="5517" y="493"/>
                </a:lnTo>
                <a:lnTo>
                  <a:pt x="5443" y="416"/>
                </a:lnTo>
                <a:lnTo>
                  <a:pt x="5471" y="339"/>
                </a:lnTo>
                <a:lnTo>
                  <a:pt x="5517" y="293"/>
                </a:lnTo>
                <a:lnTo>
                  <a:pt x="5564" y="308"/>
                </a:lnTo>
                <a:lnTo>
                  <a:pt x="5564" y="231"/>
                </a:lnTo>
                <a:lnTo>
                  <a:pt x="5620" y="277"/>
                </a:lnTo>
                <a:lnTo>
                  <a:pt x="5620" y="223"/>
                </a:lnTo>
                <a:lnTo>
                  <a:pt x="5751" y="262"/>
                </a:lnTo>
                <a:lnTo>
                  <a:pt x="5844" y="408"/>
                </a:lnTo>
                <a:lnTo>
                  <a:pt x="5807" y="462"/>
                </a:lnTo>
                <a:lnTo>
                  <a:pt x="5853" y="477"/>
                </a:lnTo>
                <a:lnTo>
                  <a:pt x="5937" y="493"/>
                </a:lnTo>
                <a:lnTo>
                  <a:pt x="5975" y="531"/>
                </a:lnTo>
                <a:lnTo>
                  <a:pt x="6040" y="531"/>
                </a:lnTo>
                <a:lnTo>
                  <a:pt x="6105" y="462"/>
                </a:lnTo>
                <a:lnTo>
                  <a:pt x="6152" y="439"/>
                </a:lnTo>
                <a:lnTo>
                  <a:pt x="6190" y="493"/>
                </a:lnTo>
                <a:lnTo>
                  <a:pt x="6255" y="462"/>
                </a:lnTo>
                <a:lnTo>
                  <a:pt x="6264" y="462"/>
                </a:lnTo>
                <a:lnTo>
                  <a:pt x="6330" y="408"/>
                </a:lnTo>
                <a:lnTo>
                  <a:pt x="6404" y="400"/>
                </a:lnTo>
                <a:lnTo>
                  <a:pt x="6479" y="400"/>
                </a:lnTo>
                <a:lnTo>
                  <a:pt x="6526" y="470"/>
                </a:lnTo>
                <a:lnTo>
                  <a:pt x="6535" y="524"/>
                </a:lnTo>
                <a:lnTo>
                  <a:pt x="6554" y="554"/>
                </a:lnTo>
                <a:lnTo>
                  <a:pt x="6600" y="531"/>
                </a:lnTo>
                <a:lnTo>
                  <a:pt x="6628" y="554"/>
                </a:lnTo>
                <a:lnTo>
                  <a:pt x="6610" y="462"/>
                </a:lnTo>
                <a:lnTo>
                  <a:pt x="6647" y="470"/>
                </a:lnTo>
                <a:lnTo>
                  <a:pt x="6740" y="470"/>
                </a:lnTo>
                <a:lnTo>
                  <a:pt x="6871" y="508"/>
                </a:lnTo>
                <a:lnTo>
                  <a:pt x="6871" y="585"/>
                </a:lnTo>
                <a:lnTo>
                  <a:pt x="6824" y="678"/>
                </a:lnTo>
                <a:lnTo>
                  <a:pt x="6834" y="708"/>
                </a:lnTo>
                <a:lnTo>
                  <a:pt x="6908" y="708"/>
                </a:lnTo>
                <a:lnTo>
                  <a:pt x="6946" y="747"/>
                </a:lnTo>
                <a:lnTo>
                  <a:pt x="6871" y="747"/>
                </a:lnTo>
                <a:lnTo>
                  <a:pt x="6787" y="755"/>
                </a:lnTo>
                <a:lnTo>
                  <a:pt x="6834" y="778"/>
                </a:lnTo>
                <a:lnTo>
                  <a:pt x="6936" y="778"/>
                </a:lnTo>
                <a:lnTo>
                  <a:pt x="7123" y="778"/>
                </a:lnTo>
                <a:lnTo>
                  <a:pt x="7114" y="816"/>
                </a:lnTo>
                <a:lnTo>
                  <a:pt x="7048" y="870"/>
                </a:lnTo>
                <a:lnTo>
                  <a:pt x="7282" y="893"/>
                </a:lnTo>
                <a:lnTo>
                  <a:pt x="7431" y="870"/>
                </a:lnTo>
                <a:lnTo>
                  <a:pt x="7571" y="832"/>
                </a:lnTo>
                <a:lnTo>
                  <a:pt x="7646" y="832"/>
                </a:lnTo>
                <a:lnTo>
                  <a:pt x="7693" y="847"/>
                </a:lnTo>
                <a:lnTo>
                  <a:pt x="7721" y="893"/>
                </a:lnTo>
                <a:lnTo>
                  <a:pt x="7655" y="901"/>
                </a:lnTo>
                <a:lnTo>
                  <a:pt x="7646" y="932"/>
                </a:lnTo>
                <a:lnTo>
                  <a:pt x="7721" y="909"/>
                </a:lnTo>
                <a:lnTo>
                  <a:pt x="7842" y="878"/>
                </a:lnTo>
                <a:lnTo>
                  <a:pt x="7917" y="839"/>
                </a:lnTo>
                <a:lnTo>
                  <a:pt x="7982" y="832"/>
                </a:lnTo>
                <a:lnTo>
                  <a:pt x="8085" y="839"/>
                </a:lnTo>
                <a:lnTo>
                  <a:pt x="8178" y="870"/>
                </a:lnTo>
                <a:lnTo>
                  <a:pt x="8253" y="901"/>
                </a:lnTo>
                <a:lnTo>
                  <a:pt x="8365" y="909"/>
                </a:lnTo>
                <a:lnTo>
                  <a:pt x="8402" y="924"/>
                </a:lnTo>
                <a:lnTo>
                  <a:pt x="8421" y="986"/>
                </a:lnTo>
                <a:lnTo>
                  <a:pt x="8495" y="986"/>
                </a:lnTo>
                <a:lnTo>
                  <a:pt x="8542" y="986"/>
                </a:lnTo>
                <a:lnTo>
                  <a:pt x="8607" y="1016"/>
                </a:lnTo>
                <a:lnTo>
                  <a:pt x="8682" y="1024"/>
                </a:lnTo>
                <a:lnTo>
                  <a:pt x="8719" y="1062"/>
                </a:lnTo>
                <a:lnTo>
                  <a:pt x="8738" y="1078"/>
                </a:lnTo>
                <a:lnTo>
                  <a:pt x="8766" y="1078"/>
                </a:lnTo>
                <a:lnTo>
                  <a:pt x="8841" y="1086"/>
                </a:lnTo>
                <a:lnTo>
                  <a:pt x="8925" y="1124"/>
                </a:lnTo>
                <a:lnTo>
                  <a:pt x="9018" y="1147"/>
                </a:lnTo>
                <a:lnTo>
                  <a:pt x="9074" y="1178"/>
                </a:lnTo>
                <a:lnTo>
                  <a:pt x="9242" y="1147"/>
                </a:lnTo>
                <a:lnTo>
                  <a:pt x="9429" y="1147"/>
                </a:lnTo>
                <a:lnTo>
                  <a:pt x="9485" y="1155"/>
                </a:lnTo>
                <a:lnTo>
                  <a:pt x="9578" y="1201"/>
                </a:lnTo>
                <a:lnTo>
                  <a:pt x="9653" y="1263"/>
                </a:lnTo>
                <a:lnTo>
                  <a:pt x="9700" y="1270"/>
                </a:lnTo>
                <a:lnTo>
                  <a:pt x="9812" y="1278"/>
                </a:lnTo>
                <a:lnTo>
                  <a:pt x="9802" y="1309"/>
                </a:lnTo>
                <a:lnTo>
                  <a:pt x="9812" y="1332"/>
                </a:lnTo>
                <a:lnTo>
                  <a:pt x="9914" y="1332"/>
                </a:lnTo>
                <a:lnTo>
                  <a:pt x="9961" y="1340"/>
                </a:lnTo>
                <a:lnTo>
                  <a:pt x="9970" y="1301"/>
                </a:lnTo>
                <a:lnTo>
                  <a:pt x="10026" y="1340"/>
                </a:lnTo>
                <a:lnTo>
                  <a:pt x="10110" y="1340"/>
                </a:lnTo>
                <a:lnTo>
                  <a:pt x="10157" y="1301"/>
                </a:lnTo>
                <a:lnTo>
                  <a:pt x="10213" y="1293"/>
                </a:lnTo>
                <a:lnTo>
                  <a:pt x="10213" y="1270"/>
                </a:lnTo>
                <a:lnTo>
                  <a:pt x="10222" y="1270"/>
                </a:lnTo>
                <a:lnTo>
                  <a:pt x="10260" y="1270"/>
                </a:lnTo>
                <a:lnTo>
                  <a:pt x="10419" y="1240"/>
                </a:lnTo>
                <a:lnTo>
                  <a:pt x="10456" y="1216"/>
                </a:lnTo>
                <a:lnTo>
                  <a:pt x="10512" y="1240"/>
                </a:lnTo>
                <a:lnTo>
                  <a:pt x="10568" y="1309"/>
                </a:lnTo>
                <a:lnTo>
                  <a:pt x="10596" y="1270"/>
                </a:lnTo>
                <a:lnTo>
                  <a:pt x="10587" y="1209"/>
                </a:lnTo>
                <a:lnTo>
                  <a:pt x="10624" y="1232"/>
                </a:lnTo>
                <a:lnTo>
                  <a:pt x="10671" y="1216"/>
                </a:lnTo>
                <a:lnTo>
                  <a:pt x="10699" y="1201"/>
                </a:lnTo>
                <a:lnTo>
                  <a:pt x="10783" y="1216"/>
                </a:lnTo>
                <a:lnTo>
                  <a:pt x="10997" y="1324"/>
                </a:lnTo>
                <a:lnTo>
                  <a:pt x="11044" y="1363"/>
                </a:lnTo>
                <a:lnTo>
                  <a:pt x="11035" y="1394"/>
                </a:lnTo>
                <a:lnTo>
                  <a:pt x="11091" y="1401"/>
                </a:lnTo>
                <a:lnTo>
                  <a:pt x="11184" y="1447"/>
                </a:lnTo>
                <a:lnTo>
                  <a:pt x="11193" y="1486"/>
                </a:lnTo>
                <a:lnTo>
                  <a:pt x="11240" y="1509"/>
                </a:lnTo>
                <a:lnTo>
                  <a:pt x="11315" y="1517"/>
                </a:lnTo>
                <a:lnTo>
                  <a:pt x="11417" y="1555"/>
                </a:lnTo>
                <a:lnTo>
                  <a:pt x="11445" y="1586"/>
                </a:lnTo>
                <a:lnTo>
                  <a:pt x="11464" y="1632"/>
                </a:lnTo>
                <a:lnTo>
                  <a:pt x="11492" y="1663"/>
                </a:lnTo>
                <a:lnTo>
                  <a:pt x="11529" y="1678"/>
                </a:lnTo>
                <a:lnTo>
                  <a:pt x="11567" y="1617"/>
                </a:lnTo>
                <a:lnTo>
                  <a:pt x="11567" y="1586"/>
                </a:lnTo>
                <a:lnTo>
                  <a:pt x="11567" y="1578"/>
                </a:lnTo>
                <a:lnTo>
                  <a:pt x="11632" y="1578"/>
                </a:lnTo>
                <a:lnTo>
                  <a:pt x="11651" y="1601"/>
                </a:lnTo>
                <a:lnTo>
                  <a:pt x="11651" y="10918"/>
                </a:lnTo>
                <a:lnTo>
                  <a:pt x="11707" y="10964"/>
                </a:lnTo>
                <a:lnTo>
                  <a:pt x="11726" y="10971"/>
                </a:lnTo>
                <a:lnTo>
                  <a:pt x="11763" y="11010"/>
                </a:lnTo>
                <a:lnTo>
                  <a:pt x="11791" y="11010"/>
                </a:lnTo>
                <a:lnTo>
                  <a:pt x="11800" y="11033"/>
                </a:lnTo>
                <a:lnTo>
                  <a:pt x="11838" y="11010"/>
                </a:lnTo>
                <a:lnTo>
                  <a:pt x="11875" y="10971"/>
                </a:lnTo>
                <a:lnTo>
                  <a:pt x="11894" y="10971"/>
                </a:lnTo>
                <a:lnTo>
                  <a:pt x="11894" y="10948"/>
                </a:lnTo>
                <a:lnTo>
                  <a:pt x="11903" y="10941"/>
                </a:lnTo>
                <a:lnTo>
                  <a:pt x="11912" y="10933"/>
                </a:lnTo>
                <a:lnTo>
                  <a:pt x="11931" y="10948"/>
                </a:lnTo>
                <a:lnTo>
                  <a:pt x="11940" y="10948"/>
                </a:lnTo>
                <a:lnTo>
                  <a:pt x="11950" y="10948"/>
                </a:lnTo>
                <a:lnTo>
                  <a:pt x="11978" y="10971"/>
                </a:lnTo>
                <a:lnTo>
                  <a:pt x="11978" y="10995"/>
                </a:lnTo>
                <a:lnTo>
                  <a:pt x="12043" y="11033"/>
                </a:lnTo>
                <a:lnTo>
                  <a:pt x="12052" y="11041"/>
                </a:lnTo>
                <a:lnTo>
                  <a:pt x="12062" y="11056"/>
                </a:lnTo>
                <a:lnTo>
                  <a:pt x="12080" y="11056"/>
                </a:lnTo>
                <a:lnTo>
                  <a:pt x="12099" y="11010"/>
                </a:lnTo>
                <a:lnTo>
                  <a:pt x="12118" y="11010"/>
                </a:lnTo>
                <a:lnTo>
                  <a:pt x="12118" y="11002"/>
                </a:lnTo>
                <a:lnTo>
                  <a:pt x="12136" y="10979"/>
                </a:lnTo>
                <a:lnTo>
                  <a:pt x="12136" y="10971"/>
                </a:lnTo>
                <a:lnTo>
                  <a:pt x="12155" y="10933"/>
                </a:lnTo>
                <a:lnTo>
                  <a:pt x="12174" y="10918"/>
                </a:lnTo>
                <a:lnTo>
                  <a:pt x="12435" y="10918"/>
                </a:lnTo>
                <a:lnTo>
                  <a:pt x="12435" y="10910"/>
                </a:lnTo>
                <a:lnTo>
                  <a:pt x="12435" y="11118"/>
                </a:lnTo>
                <a:lnTo>
                  <a:pt x="12435" y="11125"/>
                </a:lnTo>
                <a:lnTo>
                  <a:pt x="12435" y="11149"/>
                </a:lnTo>
                <a:lnTo>
                  <a:pt x="12435" y="11156"/>
                </a:lnTo>
                <a:lnTo>
                  <a:pt x="12416" y="11164"/>
                </a:lnTo>
                <a:lnTo>
                  <a:pt x="12463" y="11218"/>
                </a:lnTo>
                <a:lnTo>
                  <a:pt x="12472" y="11226"/>
                </a:lnTo>
                <a:lnTo>
                  <a:pt x="12491" y="11249"/>
                </a:lnTo>
                <a:lnTo>
                  <a:pt x="12500" y="11256"/>
                </a:lnTo>
                <a:lnTo>
                  <a:pt x="12566" y="11318"/>
                </a:lnTo>
                <a:lnTo>
                  <a:pt x="12566" y="11333"/>
                </a:lnTo>
                <a:lnTo>
                  <a:pt x="12575" y="11349"/>
                </a:lnTo>
                <a:lnTo>
                  <a:pt x="12584" y="11379"/>
                </a:lnTo>
                <a:lnTo>
                  <a:pt x="12603" y="11426"/>
                </a:lnTo>
                <a:lnTo>
                  <a:pt x="12640" y="11464"/>
                </a:lnTo>
                <a:lnTo>
                  <a:pt x="12650" y="11495"/>
                </a:lnTo>
                <a:lnTo>
                  <a:pt x="12678" y="11526"/>
                </a:lnTo>
                <a:lnTo>
                  <a:pt x="12715" y="11587"/>
                </a:lnTo>
                <a:lnTo>
                  <a:pt x="12734" y="11626"/>
                </a:lnTo>
                <a:lnTo>
                  <a:pt x="12762" y="11657"/>
                </a:lnTo>
                <a:lnTo>
                  <a:pt x="12808" y="11718"/>
                </a:lnTo>
                <a:lnTo>
                  <a:pt x="12827" y="11734"/>
                </a:lnTo>
                <a:lnTo>
                  <a:pt x="12827" y="11741"/>
                </a:lnTo>
                <a:lnTo>
                  <a:pt x="12864" y="11803"/>
                </a:lnTo>
                <a:lnTo>
                  <a:pt x="12902" y="11834"/>
                </a:lnTo>
                <a:lnTo>
                  <a:pt x="12902" y="11841"/>
                </a:lnTo>
                <a:lnTo>
                  <a:pt x="12911" y="11857"/>
                </a:lnTo>
                <a:lnTo>
                  <a:pt x="12958" y="11903"/>
                </a:lnTo>
                <a:lnTo>
                  <a:pt x="12986" y="11926"/>
                </a:lnTo>
                <a:lnTo>
                  <a:pt x="12995" y="11949"/>
                </a:lnTo>
                <a:lnTo>
                  <a:pt x="13023" y="11957"/>
                </a:lnTo>
                <a:lnTo>
                  <a:pt x="13023" y="11965"/>
                </a:lnTo>
                <a:lnTo>
                  <a:pt x="13033" y="11980"/>
                </a:lnTo>
                <a:lnTo>
                  <a:pt x="13033" y="11995"/>
                </a:lnTo>
                <a:lnTo>
                  <a:pt x="13051" y="12049"/>
                </a:lnTo>
                <a:lnTo>
                  <a:pt x="13061" y="12072"/>
                </a:lnTo>
                <a:lnTo>
                  <a:pt x="13061" y="12088"/>
                </a:lnTo>
                <a:lnTo>
                  <a:pt x="13098" y="12180"/>
                </a:lnTo>
                <a:lnTo>
                  <a:pt x="13098" y="12196"/>
                </a:lnTo>
                <a:lnTo>
                  <a:pt x="13107" y="12203"/>
                </a:lnTo>
                <a:lnTo>
                  <a:pt x="13126" y="12226"/>
                </a:lnTo>
                <a:lnTo>
                  <a:pt x="13126" y="12234"/>
                </a:lnTo>
                <a:lnTo>
                  <a:pt x="13126" y="12257"/>
                </a:lnTo>
                <a:lnTo>
                  <a:pt x="13126" y="12265"/>
                </a:lnTo>
                <a:lnTo>
                  <a:pt x="13145" y="12288"/>
                </a:lnTo>
                <a:lnTo>
                  <a:pt x="13173" y="12273"/>
                </a:lnTo>
                <a:lnTo>
                  <a:pt x="13182" y="12273"/>
                </a:lnTo>
                <a:lnTo>
                  <a:pt x="13247" y="12234"/>
                </a:lnTo>
                <a:lnTo>
                  <a:pt x="13369" y="12111"/>
                </a:lnTo>
                <a:lnTo>
                  <a:pt x="13387" y="12103"/>
                </a:lnTo>
                <a:lnTo>
                  <a:pt x="13397" y="12088"/>
                </a:lnTo>
                <a:lnTo>
                  <a:pt x="13406" y="12088"/>
                </a:lnTo>
                <a:lnTo>
                  <a:pt x="13425" y="12088"/>
                </a:lnTo>
                <a:lnTo>
                  <a:pt x="13462" y="12088"/>
                </a:lnTo>
                <a:lnTo>
                  <a:pt x="13499" y="12072"/>
                </a:lnTo>
                <a:lnTo>
                  <a:pt x="13518" y="11980"/>
                </a:lnTo>
                <a:lnTo>
                  <a:pt x="13537" y="11926"/>
                </a:lnTo>
                <a:lnTo>
                  <a:pt x="13537" y="11903"/>
                </a:lnTo>
                <a:lnTo>
                  <a:pt x="13546" y="11865"/>
                </a:lnTo>
                <a:lnTo>
                  <a:pt x="13593" y="11841"/>
                </a:lnTo>
                <a:lnTo>
                  <a:pt x="13611" y="11803"/>
                </a:lnTo>
                <a:lnTo>
                  <a:pt x="13621" y="11780"/>
                </a:lnTo>
                <a:lnTo>
                  <a:pt x="13621" y="11718"/>
                </a:lnTo>
                <a:lnTo>
                  <a:pt x="13621" y="11703"/>
                </a:lnTo>
                <a:lnTo>
                  <a:pt x="13630" y="11672"/>
                </a:lnTo>
                <a:lnTo>
                  <a:pt x="13658" y="11649"/>
                </a:lnTo>
                <a:lnTo>
                  <a:pt x="13761" y="11618"/>
                </a:lnTo>
                <a:lnTo>
                  <a:pt x="13817" y="11587"/>
                </a:lnTo>
                <a:lnTo>
                  <a:pt x="13835" y="11587"/>
                </a:lnTo>
                <a:lnTo>
                  <a:pt x="13854" y="11564"/>
                </a:lnTo>
                <a:lnTo>
                  <a:pt x="13873" y="11549"/>
                </a:lnTo>
                <a:lnTo>
                  <a:pt x="13882" y="11533"/>
                </a:lnTo>
                <a:lnTo>
                  <a:pt x="13919" y="11503"/>
                </a:lnTo>
                <a:lnTo>
                  <a:pt x="13929" y="11487"/>
                </a:lnTo>
                <a:lnTo>
                  <a:pt x="13947" y="11487"/>
                </a:lnTo>
                <a:lnTo>
                  <a:pt x="13966" y="11464"/>
                </a:lnTo>
                <a:lnTo>
                  <a:pt x="13966" y="11456"/>
                </a:lnTo>
                <a:lnTo>
                  <a:pt x="13994" y="11433"/>
                </a:lnTo>
                <a:lnTo>
                  <a:pt x="14003" y="11433"/>
                </a:lnTo>
                <a:lnTo>
                  <a:pt x="14022" y="11433"/>
                </a:lnTo>
                <a:lnTo>
                  <a:pt x="14031" y="11433"/>
                </a:lnTo>
                <a:lnTo>
                  <a:pt x="14041" y="11441"/>
                </a:lnTo>
                <a:lnTo>
                  <a:pt x="14041" y="11456"/>
                </a:lnTo>
                <a:lnTo>
                  <a:pt x="14078" y="11503"/>
                </a:lnTo>
                <a:lnTo>
                  <a:pt x="14097" y="11526"/>
                </a:lnTo>
                <a:lnTo>
                  <a:pt x="14097" y="11533"/>
                </a:lnTo>
                <a:lnTo>
                  <a:pt x="14106" y="11549"/>
                </a:lnTo>
                <a:lnTo>
                  <a:pt x="14115" y="11564"/>
                </a:lnTo>
                <a:lnTo>
                  <a:pt x="14143" y="11641"/>
                </a:lnTo>
                <a:lnTo>
                  <a:pt x="14153" y="11672"/>
                </a:lnTo>
                <a:lnTo>
                  <a:pt x="14171" y="11680"/>
                </a:lnTo>
                <a:lnTo>
                  <a:pt x="14181" y="11703"/>
                </a:lnTo>
                <a:lnTo>
                  <a:pt x="14190" y="11703"/>
                </a:lnTo>
                <a:lnTo>
                  <a:pt x="14209" y="11703"/>
                </a:lnTo>
                <a:lnTo>
                  <a:pt x="14218" y="11703"/>
                </a:lnTo>
                <a:lnTo>
                  <a:pt x="14246" y="11803"/>
                </a:lnTo>
                <a:lnTo>
                  <a:pt x="14255" y="11826"/>
                </a:lnTo>
                <a:lnTo>
                  <a:pt x="14265" y="11834"/>
                </a:lnTo>
                <a:lnTo>
                  <a:pt x="14302" y="11903"/>
                </a:lnTo>
                <a:lnTo>
                  <a:pt x="14302" y="11926"/>
                </a:lnTo>
                <a:lnTo>
                  <a:pt x="14321" y="11949"/>
                </a:lnTo>
                <a:lnTo>
                  <a:pt x="14321" y="11957"/>
                </a:lnTo>
                <a:lnTo>
                  <a:pt x="14330" y="11995"/>
                </a:lnTo>
                <a:lnTo>
                  <a:pt x="14330" y="12011"/>
                </a:lnTo>
                <a:lnTo>
                  <a:pt x="14330" y="12019"/>
                </a:lnTo>
                <a:lnTo>
                  <a:pt x="14396" y="12072"/>
                </a:lnTo>
                <a:lnTo>
                  <a:pt x="14414" y="12111"/>
                </a:lnTo>
                <a:lnTo>
                  <a:pt x="14433" y="12119"/>
                </a:lnTo>
                <a:lnTo>
                  <a:pt x="14452" y="12211"/>
                </a:lnTo>
                <a:lnTo>
                  <a:pt x="14452" y="12234"/>
                </a:lnTo>
                <a:lnTo>
                  <a:pt x="14470" y="12265"/>
                </a:lnTo>
                <a:lnTo>
                  <a:pt x="14470" y="12296"/>
                </a:lnTo>
                <a:lnTo>
                  <a:pt x="14480" y="12334"/>
                </a:lnTo>
                <a:lnTo>
                  <a:pt x="14489" y="12357"/>
                </a:lnTo>
                <a:lnTo>
                  <a:pt x="14582" y="12396"/>
                </a:lnTo>
                <a:lnTo>
                  <a:pt x="14601" y="12411"/>
                </a:lnTo>
                <a:lnTo>
                  <a:pt x="14638" y="12427"/>
                </a:lnTo>
                <a:lnTo>
                  <a:pt x="14657" y="12442"/>
                </a:lnTo>
                <a:lnTo>
                  <a:pt x="14713" y="12511"/>
                </a:lnTo>
                <a:lnTo>
                  <a:pt x="14741" y="12550"/>
                </a:lnTo>
                <a:lnTo>
                  <a:pt x="14750" y="12596"/>
                </a:lnTo>
                <a:lnTo>
                  <a:pt x="14750" y="12611"/>
                </a:lnTo>
                <a:lnTo>
                  <a:pt x="14788" y="12688"/>
                </a:lnTo>
                <a:lnTo>
                  <a:pt x="14806" y="12735"/>
                </a:lnTo>
                <a:lnTo>
                  <a:pt x="14890" y="12935"/>
                </a:lnTo>
                <a:lnTo>
                  <a:pt x="14918" y="12996"/>
                </a:lnTo>
                <a:lnTo>
                  <a:pt x="14956" y="13058"/>
                </a:lnTo>
                <a:lnTo>
                  <a:pt x="14993" y="13150"/>
                </a:lnTo>
                <a:lnTo>
                  <a:pt x="15049" y="13250"/>
                </a:lnTo>
                <a:lnTo>
                  <a:pt x="15086" y="13335"/>
                </a:lnTo>
                <a:lnTo>
                  <a:pt x="15105" y="13366"/>
                </a:lnTo>
                <a:lnTo>
                  <a:pt x="15114" y="13397"/>
                </a:lnTo>
                <a:lnTo>
                  <a:pt x="15124" y="13427"/>
                </a:lnTo>
                <a:lnTo>
                  <a:pt x="15142" y="13458"/>
                </a:lnTo>
                <a:lnTo>
                  <a:pt x="15152" y="13535"/>
                </a:lnTo>
                <a:lnTo>
                  <a:pt x="15161" y="13566"/>
                </a:lnTo>
                <a:lnTo>
                  <a:pt x="15180" y="13566"/>
                </a:lnTo>
                <a:lnTo>
                  <a:pt x="15189" y="13566"/>
                </a:lnTo>
                <a:lnTo>
                  <a:pt x="15217" y="13674"/>
                </a:lnTo>
                <a:lnTo>
                  <a:pt x="15226" y="13705"/>
                </a:lnTo>
                <a:lnTo>
                  <a:pt x="15236" y="13743"/>
                </a:lnTo>
                <a:lnTo>
                  <a:pt x="15292" y="13859"/>
                </a:lnTo>
                <a:lnTo>
                  <a:pt x="15338" y="13920"/>
                </a:lnTo>
                <a:lnTo>
                  <a:pt x="15338" y="13928"/>
                </a:lnTo>
                <a:lnTo>
                  <a:pt x="15348" y="13959"/>
                </a:lnTo>
                <a:lnTo>
                  <a:pt x="15348" y="13982"/>
                </a:lnTo>
                <a:lnTo>
                  <a:pt x="15348" y="13990"/>
                </a:lnTo>
                <a:lnTo>
                  <a:pt x="15366" y="13990"/>
                </a:lnTo>
                <a:lnTo>
                  <a:pt x="15366" y="14020"/>
                </a:lnTo>
                <a:lnTo>
                  <a:pt x="15348" y="14074"/>
                </a:lnTo>
                <a:lnTo>
                  <a:pt x="15348" y="14090"/>
                </a:lnTo>
                <a:lnTo>
                  <a:pt x="15348" y="14113"/>
                </a:lnTo>
                <a:lnTo>
                  <a:pt x="15376" y="14144"/>
                </a:lnTo>
                <a:lnTo>
                  <a:pt x="15441" y="14205"/>
                </a:lnTo>
                <a:lnTo>
                  <a:pt x="15460" y="14274"/>
                </a:lnTo>
                <a:lnTo>
                  <a:pt x="15460" y="14321"/>
                </a:lnTo>
                <a:lnTo>
                  <a:pt x="15478" y="14328"/>
                </a:lnTo>
                <a:lnTo>
                  <a:pt x="15478" y="14367"/>
                </a:lnTo>
                <a:lnTo>
                  <a:pt x="15497" y="14482"/>
                </a:lnTo>
                <a:lnTo>
                  <a:pt x="15534" y="14575"/>
                </a:lnTo>
                <a:lnTo>
                  <a:pt x="15590" y="14629"/>
                </a:lnTo>
                <a:lnTo>
                  <a:pt x="15628" y="14675"/>
                </a:lnTo>
                <a:lnTo>
                  <a:pt x="15646" y="14690"/>
                </a:lnTo>
                <a:lnTo>
                  <a:pt x="15674" y="14698"/>
                </a:lnTo>
                <a:lnTo>
                  <a:pt x="15703" y="14721"/>
                </a:lnTo>
                <a:lnTo>
                  <a:pt x="15721" y="14721"/>
                </a:lnTo>
                <a:lnTo>
                  <a:pt x="15749" y="14729"/>
                </a:lnTo>
                <a:lnTo>
                  <a:pt x="15759" y="14729"/>
                </a:lnTo>
                <a:lnTo>
                  <a:pt x="15787" y="14736"/>
                </a:lnTo>
                <a:lnTo>
                  <a:pt x="15815" y="14752"/>
                </a:lnTo>
                <a:lnTo>
                  <a:pt x="15871" y="14759"/>
                </a:lnTo>
                <a:lnTo>
                  <a:pt x="15899" y="14783"/>
                </a:lnTo>
                <a:lnTo>
                  <a:pt x="15927" y="14790"/>
                </a:lnTo>
                <a:lnTo>
                  <a:pt x="15945" y="14798"/>
                </a:lnTo>
                <a:lnTo>
                  <a:pt x="16076" y="14937"/>
                </a:lnTo>
                <a:lnTo>
                  <a:pt x="16160" y="15006"/>
                </a:lnTo>
                <a:lnTo>
                  <a:pt x="16169" y="15037"/>
                </a:lnTo>
                <a:lnTo>
                  <a:pt x="16197" y="15067"/>
                </a:lnTo>
                <a:lnTo>
                  <a:pt x="16207" y="15075"/>
                </a:lnTo>
                <a:lnTo>
                  <a:pt x="16337" y="15121"/>
                </a:lnTo>
                <a:lnTo>
                  <a:pt x="16356" y="15160"/>
                </a:lnTo>
                <a:lnTo>
                  <a:pt x="16384" y="15221"/>
                </a:lnTo>
                <a:lnTo>
                  <a:pt x="16384" y="15245"/>
                </a:lnTo>
                <a:lnTo>
                  <a:pt x="16384" y="15275"/>
                </a:lnTo>
                <a:lnTo>
                  <a:pt x="16375" y="15291"/>
                </a:lnTo>
                <a:lnTo>
                  <a:pt x="16347" y="15445"/>
                </a:lnTo>
                <a:lnTo>
                  <a:pt x="16347" y="15722"/>
                </a:lnTo>
                <a:lnTo>
                  <a:pt x="16347" y="15753"/>
                </a:lnTo>
                <a:lnTo>
                  <a:pt x="16375" y="15860"/>
                </a:lnTo>
                <a:lnTo>
                  <a:pt x="16384" y="15891"/>
                </a:lnTo>
                <a:lnTo>
                  <a:pt x="16384" y="15937"/>
                </a:lnTo>
                <a:lnTo>
                  <a:pt x="16375" y="15999"/>
                </a:lnTo>
                <a:lnTo>
                  <a:pt x="16356" y="16022"/>
                </a:lnTo>
                <a:lnTo>
                  <a:pt x="16347" y="16045"/>
                </a:lnTo>
                <a:lnTo>
                  <a:pt x="16347" y="16061"/>
                </a:lnTo>
                <a:lnTo>
                  <a:pt x="16337" y="16091"/>
                </a:lnTo>
                <a:lnTo>
                  <a:pt x="16337" y="16107"/>
                </a:lnTo>
                <a:lnTo>
                  <a:pt x="16319" y="16107"/>
                </a:lnTo>
                <a:lnTo>
                  <a:pt x="16300" y="16107"/>
                </a:lnTo>
                <a:lnTo>
                  <a:pt x="16272" y="16091"/>
                </a:lnTo>
                <a:lnTo>
                  <a:pt x="16281" y="16076"/>
                </a:lnTo>
                <a:lnTo>
                  <a:pt x="16263" y="16122"/>
                </a:lnTo>
                <a:lnTo>
                  <a:pt x="16244" y="16153"/>
                </a:lnTo>
                <a:lnTo>
                  <a:pt x="16225" y="16199"/>
                </a:lnTo>
                <a:lnTo>
                  <a:pt x="16207" y="16215"/>
                </a:lnTo>
                <a:lnTo>
                  <a:pt x="16169" y="16269"/>
                </a:lnTo>
                <a:lnTo>
                  <a:pt x="16132" y="16299"/>
                </a:lnTo>
                <a:lnTo>
                  <a:pt x="16095" y="16299"/>
                </a:lnTo>
                <a:lnTo>
                  <a:pt x="16085" y="16322"/>
                </a:lnTo>
                <a:lnTo>
                  <a:pt x="16057" y="16353"/>
                </a:lnTo>
                <a:lnTo>
                  <a:pt x="16039" y="16269"/>
                </a:lnTo>
                <a:lnTo>
                  <a:pt x="16020" y="16384"/>
                </a:lnTo>
                <a:lnTo>
                  <a:pt x="15983" y="16361"/>
                </a:lnTo>
                <a:lnTo>
                  <a:pt x="15973" y="16269"/>
                </a:lnTo>
                <a:lnTo>
                  <a:pt x="15973" y="16138"/>
                </a:lnTo>
                <a:lnTo>
                  <a:pt x="16020" y="16107"/>
                </a:lnTo>
                <a:lnTo>
                  <a:pt x="16048" y="16122"/>
                </a:lnTo>
                <a:lnTo>
                  <a:pt x="16085" y="16084"/>
                </a:lnTo>
                <a:lnTo>
                  <a:pt x="16095" y="16107"/>
                </a:lnTo>
                <a:lnTo>
                  <a:pt x="16113" y="16045"/>
                </a:lnTo>
                <a:lnTo>
                  <a:pt x="16151" y="16030"/>
                </a:lnTo>
                <a:lnTo>
                  <a:pt x="16123" y="15968"/>
                </a:lnTo>
                <a:lnTo>
                  <a:pt x="16113" y="15837"/>
                </a:lnTo>
                <a:lnTo>
                  <a:pt x="16085" y="15814"/>
                </a:lnTo>
                <a:lnTo>
                  <a:pt x="16057" y="15845"/>
                </a:lnTo>
                <a:lnTo>
                  <a:pt x="16020" y="15845"/>
                </a:lnTo>
                <a:lnTo>
                  <a:pt x="16011" y="15837"/>
                </a:lnTo>
                <a:lnTo>
                  <a:pt x="16001" y="15799"/>
                </a:lnTo>
                <a:lnTo>
                  <a:pt x="16001" y="15676"/>
                </a:lnTo>
                <a:lnTo>
                  <a:pt x="16011" y="15599"/>
                </a:lnTo>
                <a:lnTo>
                  <a:pt x="15983" y="15552"/>
                </a:lnTo>
                <a:lnTo>
                  <a:pt x="15983" y="15437"/>
                </a:lnTo>
                <a:lnTo>
                  <a:pt x="15964" y="15398"/>
                </a:lnTo>
                <a:lnTo>
                  <a:pt x="15945" y="15352"/>
                </a:lnTo>
                <a:lnTo>
                  <a:pt x="15927" y="15306"/>
                </a:lnTo>
                <a:lnTo>
                  <a:pt x="15899" y="15191"/>
                </a:lnTo>
                <a:lnTo>
                  <a:pt x="15889" y="15229"/>
                </a:lnTo>
                <a:lnTo>
                  <a:pt x="15899" y="15160"/>
                </a:lnTo>
                <a:lnTo>
                  <a:pt x="15927" y="15098"/>
                </a:lnTo>
                <a:lnTo>
                  <a:pt x="15899" y="15044"/>
                </a:lnTo>
                <a:lnTo>
                  <a:pt x="15861" y="15060"/>
                </a:lnTo>
                <a:lnTo>
                  <a:pt x="15833" y="15098"/>
                </a:lnTo>
                <a:lnTo>
                  <a:pt x="15815" y="15152"/>
                </a:lnTo>
                <a:lnTo>
                  <a:pt x="15777" y="15183"/>
                </a:lnTo>
                <a:lnTo>
                  <a:pt x="15749" y="15245"/>
                </a:lnTo>
                <a:lnTo>
                  <a:pt x="15721" y="15221"/>
                </a:lnTo>
                <a:lnTo>
                  <a:pt x="15684" y="15198"/>
                </a:lnTo>
                <a:lnTo>
                  <a:pt x="15646" y="15252"/>
                </a:lnTo>
                <a:lnTo>
                  <a:pt x="15600" y="15283"/>
                </a:lnTo>
                <a:lnTo>
                  <a:pt x="15609" y="15322"/>
                </a:lnTo>
                <a:lnTo>
                  <a:pt x="15600" y="15398"/>
                </a:lnTo>
                <a:lnTo>
                  <a:pt x="15590" y="15429"/>
                </a:lnTo>
                <a:lnTo>
                  <a:pt x="15590" y="15468"/>
                </a:lnTo>
                <a:lnTo>
                  <a:pt x="15553" y="15522"/>
                </a:lnTo>
                <a:lnTo>
                  <a:pt x="15525" y="15506"/>
                </a:lnTo>
                <a:lnTo>
                  <a:pt x="15525" y="15583"/>
                </a:lnTo>
                <a:lnTo>
                  <a:pt x="15488" y="15629"/>
                </a:lnTo>
                <a:lnTo>
                  <a:pt x="15460" y="15591"/>
                </a:lnTo>
                <a:lnTo>
                  <a:pt x="15422" y="15522"/>
                </a:lnTo>
                <a:lnTo>
                  <a:pt x="15404" y="15437"/>
                </a:lnTo>
                <a:lnTo>
                  <a:pt x="15413" y="15398"/>
                </a:lnTo>
                <a:lnTo>
                  <a:pt x="15450" y="15383"/>
                </a:lnTo>
                <a:lnTo>
                  <a:pt x="15488" y="15337"/>
                </a:lnTo>
                <a:lnTo>
                  <a:pt x="15497" y="15283"/>
                </a:lnTo>
                <a:lnTo>
                  <a:pt x="15516" y="15275"/>
                </a:lnTo>
                <a:lnTo>
                  <a:pt x="15525" y="15168"/>
                </a:lnTo>
                <a:lnTo>
                  <a:pt x="15525" y="15029"/>
                </a:lnTo>
                <a:lnTo>
                  <a:pt x="15562" y="14983"/>
                </a:lnTo>
                <a:lnTo>
                  <a:pt x="15628" y="14967"/>
                </a:lnTo>
                <a:lnTo>
                  <a:pt x="15703" y="14967"/>
                </a:lnTo>
                <a:lnTo>
                  <a:pt x="15703" y="14937"/>
                </a:lnTo>
                <a:lnTo>
                  <a:pt x="15562" y="14875"/>
                </a:lnTo>
                <a:lnTo>
                  <a:pt x="15525" y="14844"/>
                </a:lnTo>
                <a:lnTo>
                  <a:pt x="15497" y="14798"/>
                </a:lnTo>
                <a:lnTo>
                  <a:pt x="15478" y="14790"/>
                </a:lnTo>
                <a:lnTo>
                  <a:pt x="15441" y="14759"/>
                </a:lnTo>
                <a:lnTo>
                  <a:pt x="15413" y="14706"/>
                </a:lnTo>
                <a:lnTo>
                  <a:pt x="15385" y="14659"/>
                </a:lnTo>
                <a:lnTo>
                  <a:pt x="15385" y="14598"/>
                </a:lnTo>
                <a:lnTo>
                  <a:pt x="15385" y="14482"/>
                </a:lnTo>
                <a:lnTo>
                  <a:pt x="15376" y="14482"/>
                </a:lnTo>
                <a:lnTo>
                  <a:pt x="15366" y="14475"/>
                </a:lnTo>
                <a:lnTo>
                  <a:pt x="15310" y="14459"/>
                </a:lnTo>
                <a:lnTo>
                  <a:pt x="15301" y="14428"/>
                </a:lnTo>
                <a:lnTo>
                  <a:pt x="15301" y="14382"/>
                </a:lnTo>
                <a:lnTo>
                  <a:pt x="15273" y="14351"/>
                </a:lnTo>
                <a:lnTo>
                  <a:pt x="15180" y="14328"/>
                </a:lnTo>
                <a:lnTo>
                  <a:pt x="15152" y="14298"/>
                </a:lnTo>
                <a:lnTo>
                  <a:pt x="15152" y="14274"/>
                </a:lnTo>
                <a:lnTo>
                  <a:pt x="15124" y="14236"/>
                </a:lnTo>
                <a:lnTo>
                  <a:pt x="15105" y="14213"/>
                </a:lnTo>
                <a:lnTo>
                  <a:pt x="15086" y="14167"/>
                </a:lnTo>
                <a:lnTo>
                  <a:pt x="15077" y="14120"/>
                </a:lnTo>
                <a:lnTo>
                  <a:pt x="15189" y="14236"/>
                </a:lnTo>
                <a:lnTo>
                  <a:pt x="15198" y="14267"/>
                </a:lnTo>
                <a:lnTo>
                  <a:pt x="15161" y="14151"/>
                </a:lnTo>
                <a:lnTo>
                  <a:pt x="15161" y="14074"/>
                </a:lnTo>
                <a:lnTo>
                  <a:pt x="15124" y="14074"/>
                </a:lnTo>
                <a:lnTo>
                  <a:pt x="15086" y="14113"/>
                </a:lnTo>
                <a:lnTo>
                  <a:pt x="15068" y="14113"/>
                </a:lnTo>
                <a:lnTo>
                  <a:pt x="15030" y="14074"/>
                </a:lnTo>
                <a:lnTo>
                  <a:pt x="15012" y="14028"/>
                </a:lnTo>
                <a:lnTo>
                  <a:pt x="15002" y="14020"/>
                </a:lnTo>
                <a:lnTo>
                  <a:pt x="14974" y="14013"/>
                </a:lnTo>
                <a:lnTo>
                  <a:pt x="14965" y="14043"/>
                </a:lnTo>
                <a:lnTo>
                  <a:pt x="14928" y="14059"/>
                </a:lnTo>
                <a:lnTo>
                  <a:pt x="14881" y="13990"/>
                </a:lnTo>
                <a:lnTo>
                  <a:pt x="14862" y="13959"/>
                </a:lnTo>
                <a:lnTo>
                  <a:pt x="14881" y="13897"/>
                </a:lnTo>
                <a:lnTo>
                  <a:pt x="14937" y="13889"/>
                </a:lnTo>
                <a:lnTo>
                  <a:pt x="14993" y="13889"/>
                </a:lnTo>
                <a:lnTo>
                  <a:pt x="15030" y="13836"/>
                </a:lnTo>
                <a:lnTo>
                  <a:pt x="15002" y="13836"/>
                </a:lnTo>
                <a:lnTo>
                  <a:pt x="14928" y="13843"/>
                </a:lnTo>
                <a:lnTo>
                  <a:pt x="14890" y="13812"/>
                </a:lnTo>
                <a:lnTo>
                  <a:pt x="14890" y="13797"/>
                </a:lnTo>
                <a:lnTo>
                  <a:pt x="14918" y="13751"/>
                </a:lnTo>
                <a:lnTo>
                  <a:pt x="14900" y="13735"/>
                </a:lnTo>
                <a:lnTo>
                  <a:pt x="14862" y="13720"/>
                </a:lnTo>
                <a:lnTo>
                  <a:pt x="14862" y="13651"/>
                </a:lnTo>
                <a:lnTo>
                  <a:pt x="14900" y="13620"/>
                </a:lnTo>
                <a:lnTo>
                  <a:pt x="14900" y="13589"/>
                </a:lnTo>
                <a:lnTo>
                  <a:pt x="14862" y="13589"/>
                </a:lnTo>
                <a:lnTo>
                  <a:pt x="14816" y="13620"/>
                </a:lnTo>
                <a:lnTo>
                  <a:pt x="14806" y="13589"/>
                </a:lnTo>
                <a:lnTo>
                  <a:pt x="14806" y="13535"/>
                </a:lnTo>
                <a:lnTo>
                  <a:pt x="14825" y="13489"/>
                </a:lnTo>
                <a:lnTo>
                  <a:pt x="14862" y="13504"/>
                </a:lnTo>
                <a:lnTo>
                  <a:pt x="14937" y="13581"/>
                </a:lnTo>
                <a:lnTo>
                  <a:pt x="14993" y="13597"/>
                </a:lnTo>
                <a:lnTo>
                  <a:pt x="15012" y="13628"/>
                </a:lnTo>
                <a:lnTo>
                  <a:pt x="15040" y="13674"/>
                </a:lnTo>
                <a:lnTo>
                  <a:pt x="15049" y="13689"/>
                </a:lnTo>
                <a:lnTo>
                  <a:pt x="15077" y="13689"/>
                </a:lnTo>
                <a:lnTo>
                  <a:pt x="15068" y="13682"/>
                </a:lnTo>
                <a:lnTo>
                  <a:pt x="15049" y="13651"/>
                </a:lnTo>
                <a:lnTo>
                  <a:pt x="15012" y="13612"/>
                </a:lnTo>
                <a:lnTo>
                  <a:pt x="15002" y="13520"/>
                </a:lnTo>
                <a:lnTo>
                  <a:pt x="14974" y="13489"/>
                </a:lnTo>
                <a:lnTo>
                  <a:pt x="14974" y="13528"/>
                </a:lnTo>
                <a:lnTo>
                  <a:pt x="14937" y="13497"/>
                </a:lnTo>
                <a:lnTo>
                  <a:pt x="14862" y="13397"/>
                </a:lnTo>
                <a:lnTo>
                  <a:pt x="14853" y="13335"/>
                </a:lnTo>
                <a:lnTo>
                  <a:pt x="14881" y="13289"/>
                </a:lnTo>
                <a:lnTo>
                  <a:pt x="14965" y="13312"/>
                </a:lnTo>
                <a:lnTo>
                  <a:pt x="14993" y="13289"/>
                </a:lnTo>
                <a:lnTo>
                  <a:pt x="14956" y="13274"/>
                </a:lnTo>
                <a:lnTo>
                  <a:pt x="14890" y="13258"/>
                </a:lnTo>
                <a:lnTo>
                  <a:pt x="14806" y="13258"/>
                </a:lnTo>
                <a:lnTo>
                  <a:pt x="14806" y="13274"/>
                </a:lnTo>
                <a:lnTo>
                  <a:pt x="14806" y="13335"/>
                </a:lnTo>
                <a:lnTo>
                  <a:pt x="14769" y="13381"/>
                </a:lnTo>
                <a:lnTo>
                  <a:pt x="14741" y="13343"/>
                </a:lnTo>
                <a:lnTo>
                  <a:pt x="14732" y="13258"/>
                </a:lnTo>
                <a:lnTo>
                  <a:pt x="14732" y="13212"/>
                </a:lnTo>
                <a:lnTo>
                  <a:pt x="14778" y="13212"/>
                </a:lnTo>
                <a:lnTo>
                  <a:pt x="14806" y="13166"/>
                </a:lnTo>
                <a:lnTo>
                  <a:pt x="14862" y="13127"/>
                </a:lnTo>
                <a:lnTo>
                  <a:pt x="14844" y="13089"/>
                </a:lnTo>
                <a:lnTo>
                  <a:pt x="14816" y="13127"/>
                </a:lnTo>
                <a:lnTo>
                  <a:pt x="14778" y="13150"/>
                </a:lnTo>
                <a:lnTo>
                  <a:pt x="14769" y="13120"/>
                </a:lnTo>
                <a:lnTo>
                  <a:pt x="14788" y="13066"/>
                </a:lnTo>
                <a:lnTo>
                  <a:pt x="14816" y="13004"/>
                </a:lnTo>
                <a:lnTo>
                  <a:pt x="14769" y="13012"/>
                </a:lnTo>
                <a:lnTo>
                  <a:pt x="14741" y="13035"/>
                </a:lnTo>
                <a:lnTo>
                  <a:pt x="14713" y="13120"/>
                </a:lnTo>
                <a:lnTo>
                  <a:pt x="14694" y="13166"/>
                </a:lnTo>
                <a:lnTo>
                  <a:pt x="14638" y="13135"/>
                </a:lnTo>
                <a:lnTo>
                  <a:pt x="14629" y="13120"/>
                </a:lnTo>
                <a:lnTo>
                  <a:pt x="14629" y="13066"/>
                </a:lnTo>
                <a:lnTo>
                  <a:pt x="14601" y="13035"/>
                </a:lnTo>
                <a:lnTo>
                  <a:pt x="14601" y="12973"/>
                </a:lnTo>
                <a:lnTo>
                  <a:pt x="14592" y="12935"/>
                </a:lnTo>
                <a:lnTo>
                  <a:pt x="14564" y="12935"/>
                </a:lnTo>
                <a:lnTo>
                  <a:pt x="14526" y="12973"/>
                </a:lnTo>
                <a:lnTo>
                  <a:pt x="14489" y="12919"/>
                </a:lnTo>
                <a:lnTo>
                  <a:pt x="14452" y="12881"/>
                </a:lnTo>
                <a:lnTo>
                  <a:pt x="14433" y="12850"/>
                </a:lnTo>
                <a:lnTo>
                  <a:pt x="14396" y="12819"/>
                </a:lnTo>
                <a:lnTo>
                  <a:pt x="14330" y="12796"/>
                </a:lnTo>
                <a:lnTo>
                  <a:pt x="14302" y="12788"/>
                </a:lnTo>
                <a:lnTo>
                  <a:pt x="14283" y="12735"/>
                </a:lnTo>
                <a:lnTo>
                  <a:pt x="14246" y="12634"/>
                </a:lnTo>
                <a:lnTo>
                  <a:pt x="14209" y="12581"/>
                </a:lnTo>
                <a:lnTo>
                  <a:pt x="14227" y="12519"/>
                </a:lnTo>
                <a:lnTo>
                  <a:pt x="14209" y="12396"/>
                </a:lnTo>
                <a:lnTo>
                  <a:pt x="14181" y="12411"/>
                </a:lnTo>
                <a:lnTo>
                  <a:pt x="14171" y="12427"/>
                </a:lnTo>
                <a:lnTo>
                  <a:pt x="14153" y="12350"/>
                </a:lnTo>
                <a:lnTo>
                  <a:pt x="14097" y="12072"/>
                </a:lnTo>
                <a:lnTo>
                  <a:pt x="14031" y="11926"/>
                </a:lnTo>
                <a:lnTo>
                  <a:pt x="14022" y="11803"/>
                </a:lnTo>
                <a:lnTo>
                  <a:pt x="13985" y="11888"/>
                </a:lnTo>
                <a:lnTo>
                  <a:pt x="13994" y="11918"/>
                </a:lnTo>
                <a:lnTo>
                  <a:pt x="14031" y="12019"/>
                </a:lnTo>
                <a:lnTo>
                  <a:pt x="14022" y="12057"/>
                </a:lnTo>
                <a:lnTo>
                  <a:pt x="13994" y="12019"/>
                </a:lnTo>
                <a:lnTo>
                  <a:pt x="14003" y="12088"/>
                </a:lnTo>
                <a:lnTo>
                  <a:pt x="14031" y="12173"/>
                </a:lnTo>
                <a:lnTo>
                  <a:pt x="14031" y="12226"/>
                </a:lnTo>
                <a:lnTo>
                  <a:pt x="14059" y="12296"/>
                </a:lnTo>
                <a:lnTo>
                  <a:pt x="14097" y="12411"/>
                </a:lnTo>
                <a:lnTo>
                  <a:pt x="14106" y="12534"/>
                </a:lnTo>
                <a:lnTo>
                  <a:pt x="14115" y="12604"/>
                </a:lnTo>
                <a:lnTo>
                  <a:pt x="14115" y="12581"/>
                </a:lnTo>
                <a:lnTo>
                  <a:pt x="14171" y="12750"/>
                </a:lnTo>
                <a:lnTo>
                  <a:pt x="14171" y="12819"/>
                </a:lnTo>
                <a:lnTo>
                  <a:pt x="14134" y="12935"/>
                </a:lnTo>
                <a:lnTo>
                  <a:pt x="14106" y="12973"/>
                </a:lnTo>
                <a:lnTo>
                  <a:pt x="14041" y="12950"/>
                </a:lnTo>
                <a:lnTo>
                  <a:pt x="14031" y="12873"/>
                </a:lnTo>
                <a:lnTo>
                  <a:pt x="14003" y="12750"/>
                </a:lnTo>
                <a:lnTo>
                  <a:pt x="13966" y="12696"/>
                </a:lnTo>
                <a:lnTo>
                  <a:pt x="13966" y="12796"/>
                </a:lnTo>
                <a:lnTo>
                  <a:pt x="13929" y="12788"/>
                </a:lnTo>
                <a:lnTo>
                  <a:pt x="13817" y="12788"/>
                </a:lnTo>
                <a:lnTo>
                  <a:pt x="13835" y="12727"/>
                </a:lnTo>
                <a:lnTo>
                  <a:pt x="13817" y="12627"/>
                </a:lnTo>
                <a:lnTo>
                  <a:pt x="13845" y="12611"/>
                </a:lnTo>
                <a:lnTo>
                  <a:pt x="13807" y="12573"/>
                </a:lnTo>
                <a:lnTo>
                  <a:pt x="13761" y="12457"/>
                </a:lnTo>
                <a:lnTo>
                  <a:pt x="13761" y="12357"/>
                </a:lnTo>
                <a:lnTo>
                  <a:pt x="13770" y="12334"/>
                </a:lnTo>
                <a:lnTo>
                  <a:pt x="13733" y="12265"/>
                </a:lnTo>
                <a:lnTo>
                  <a:pt x="13705" y="12273"/>
                </a:lnTo>
                <a:lnTo>
                  <a:pt x="13695" y="12396"/>
                </a:lnTo>
                <a:lnTo>
                  <a:pt x="13649" y="12419"/>
                </a:lnTo>
                <a:lnTo>
                  <a:pt x="13583" y="12357"/>
                </a:lnTo>
                <a:lnTo>
                  <a:pt x="13537" y="12273"/>
                </a:lnTo>
                <a:lnTo>
                  <a:pt x="13518" y="12226"/>
                </a:lnTo>
                <a:lnTo>
                  <a:pt x="13499" y="12211"/>
                </a:lnTo>
                <a:lnTo>
                  <a:pt x="13499" y="12265"/>
                </a:lnTo>
                <a:lnTo>
                  <a:pt x="13471" y="12288"/>
                </a:lnTo>
                <a:lnTo>
                  <a:pt x="13425" y="12242"/>
                </a:lnTo>
                <a:lnTo>
                  <a:pt x="13369" y="12180"/>
                </a:lnTo>
                <a:lnTo>
                  <a:pt x="13397" y="12242"/>
                </a:lnTo>
                <a:lnTo>
                  <a:pt x="13387" y="12288"/>
                </a:lnTo>
                <a:lnTo>
                  <a:pt x="13331" y="12288"/>
                </a:lnTo>
                <a:lnTo>
                  <a:pt x="13331" y="12303"/>
                </a:lnTo>
                <a:lnTo>
                  <a:pt x="13425" y="12303"/>
                </a:lnTo>
                <a:lnTo>
                  <a:pt x="13499" y="12365"/>
                </a:lnTo>
                <a:lnTo>
                  <a:pt x="13509" y="12419"/>
                </a:lnTo>
                <a:lnTo>
                  <a:pt x="13499" y="12427"/>
                </a:lnTo>
                <a:lnTo>
                  <a:pt x="13583" y="12504"/>
                </a:lnTo>
                <a:lnTo>
                  <a:pt x="13583" y="12550"/>
                </a:lnTo>
                <a:lnTo>
                  <a:pt x="13611" y="12573"/>
                </a:lnTo>
                <a:lnTo>
                  <a:pt x="13630" y="12550"/>
                </a:lnTo>
                <a:lnTo>
                  <a:pt x="13658" y="12550"/>
                </a:lnTo>
                <a:lnTo>
                  <a:pt x="13695" y="12611"/>
                </a:lnTo>
                <a:lnTo>
                  <a:pt x="13723" y="12688"/>
                </a:lnTo>
                <a:lnTo>
                  <a:pt x="13733" y="12735"/>
                </a:lnTo>
                <a:lnTo>
                  <a:pt x="13723" y="12819"/>
                </a:lnTo>
                <a:lnTo>
                  <a:pt x="13667" y="12850"/>
                </a:lnTo>
                <a:lnTo>
                  <a:pt x="13583" y="12873"/>
                </a:lnTo>
                <a:lnTo>
                  <a:pt x="13574" y="12812"/>
                </a:lnTo>
                <a:lnTo>
                  <a:pt x="13574" y="12819"/>
                </a:lnTo>
                <a:lnTo>
                  <a:pt x="13574" y="12912"/>
                </a:lnTo>
                <a:lnTo>
                  <a:pt x="13537" y="12935"/>
                </a:lnTo>
                <a:lnTo>
                  <a:pt x="13499" y="12942"/>
                </a:lnTo>
                <a:lnTo>
                  <a:pt x="13462" y="12912"/>
                </a:lnTo>
                <a:lnTo>
                  <a:pt x="13397" y="12842"/>
                </a:lnTo>
                <a:lnTo>
                  <a:pt x="13331" y="12781"/>
                </a:lnTo>
                <a:lnTo>
                  <a:pt x="13285" y="12765"/>
                </a:lnTo>
                <a:lnTo>
                  <a:pt x="13238" y="12750"/>
                </a:lnTo>
                <a:lnTo>
                  <a:pt x="13182" y="12673"/>
                </a:lnTo>
                <a:lnTo>
                  <a:pt x="13135" y="12634"/>
                </a:lnTo>
                <a:lnTo>
                  <a:pt x="13070" y="12611"/>
                </a:lnTo>
                <a:lnTo>
                  <a:pt x="13098" y="12542"/>
                </a:lnTo>
                <a:lnTo>
                  <a:pt x="13107" y="12504"/>
                </a:lnTo>
                <a:lnTo>
                  <a:pt x="13070" y="12488"/>
                </a:lnTo>
                <a:lnTo>
                  <a:pt x="13033" y="12511"/>
                </a:lnTo>
                <a:lnTo>
                  <a:pt x="13023" y="12504"/>
                </a:lnTo>
                <a:lnTo>
                  <a:pt x="12995" y="12473"/>
                </a:lnTo>
                <a:lnTo>
                  <a:pt x="12948" y="12411"/>
                </a:lnTo>
                <a:lnTo>
                  <a:pt x="12902" y="12303"/>
                </a:lnTo>
                <a:lnTo>
                  <a:pt x="12864" y="12257"/>
                </a:lnTo>
                <a:lnTo>
                  <a:pt x="12827" y="12196"/>
                </a:lnTo>
                <a:lnTo>
                  <a:pt x="12808" y="12111"/>
                </a:lnTo>
                <a:lnTo>
                  <a:pt x="12836" y="12042"/>
                </a:lnTo>
                <a:lnTo>
                  <a:pt x="12846" y="11872"/>
                </a:lnTo>
                <a:lnTo>
                  <a:pt x="12883" y="11826"/>
                </a:lnTo>
                <a:lnTo>
                  <a:pt x="12948" y="11780"/>
                </a:lnTo>
                <a:lnTo>
                  <a:pt x="13023" y="11711"/>
                </a:lnTo>
                <a:lnTo>
                  <a:pt x="13014" y="11672"/>
                </a:lnTo>
                <a:lnTo>
                  <a:pt x="12883" y="11580"/>
                </a:lnTo>
                <a:lnTo>
                  <a:pt x="12939" y="11641"/>
                </a:lnTo>
                <a:lnTo>
                  <a:pt x="12977" y="11680"/>
                </a:lnTo>
                <a:lnTo>
                  <a:pt x="12948" y="11718"/>
                </a:lnTo>
                <a:lnTo>
                  <a:pt x="12911" y="11718"/>
                </a:lnTo>
                <a:lnTo>
                  <a:pt x="12864" y="11703"/>
                </a:lnTo>
                <a:lnTo>
                  <a:pt x="12836" y="11764"/>
                </a:lnTo>
                <a:lnTo>
                  <a:pt x="12808" y="11811"/>
                </a:lnTo>
                <a:lnTo>
                  <a:pt x="12771" y="11795"/>
                </a:lnTo>
                <a:lnTo>
                  <a:pt x="12762" y="11803"/>
                </a:lnTo>
                <a:lnTo>
                  <a:pt x="12790" y="11888"/>
                </a:lnTo>
                <a:lnTo>
                  <a:pt x="12771" y="11980"/>
                </a:lnTo>
                <a:lnTo>
                  <a:pt x="12771" y="11995"/>
                </a:lnTo>
                <a:lnTo>
                  <a:pt x="12659" y="11988"/>
                </a:lnTo>
                <a:lnTo>
                  <a:pt x="12640" y="12026"/>
                </a:lnTo>
                <a:lnTo>
                  <a:pt x="12640" y="12072"/>
                </a:lnTo>
                <a:lnTo>
                  <a:pt x="12612" y="12026"/>
                </a:lnTo>
                <a:lnTo>
                  <a:pt x="12528" y="11934"/>
                </a:lnTo>
                <a:lnTo>
                  <a:pt x="12463" y="11895"/>
                </a:lnTo>
                <a:lnTo>
                  <a:pt x="12388" y="11865"/>
                </a:lnTo>
                <a:lnTo>
                  <a:pt x="12388" y="11841"/>
                </a:lnTo>
                <a:lnTo>
                  <a:pt x="12379" y="11826"/>
                </a:lnTo>
                <a:lnTo>
                  <a:pt x="12323" y="11826"/>
                </a:lnTo>
                <a:lnTo>
                  <a:pt x="12286" y="11803"/>
                </a:lnTo>
                <a:lnTo>
                  <a:pt x="12276" y="11772"/>
                </a:lnTo>
                <a:lnTo>
                  <a:pt x="12248" y="11764"/>
                </a:lnTo>
                <a:lnTo>
                  <a:pt x="12211" y="11741"/>
                </a:lnTo>
                <a:lnTo>
                  <a:pt x="12164" y="11734"/>
                </a:lnTo>
                <a:lnTo>
                  <a:pt x="12136" y="11687"/>
                </a:lnTo>
                <a:lnTo>
                  <a:pt x="12164" y="11657"/>
                </a:lnTo>
                <a:lnTo>
                  <a:pt x="12192" y="11618"/>
                </a:lnTo>
                <a:lnTo>
                  <a:pt x="12230" y="11610"/>
                </a:lnTo>
                <a:lnTo>
                  <a:pt x="12239" y="11580"/>
                </a:lnTo>
                <a:lnTo>
                  <a:pt x="12248" y="11526"/>
                </a:lnTo>
                <a:lnTo>
                  <a:pt x="12248" y="11472"/>
                </a:lnTo>
                <a:lnTo>
                  <a:pt x="12239" y="11441"/>
                </a:lnTo>
                <a:lnTo>
                  <a:pt x="12230" y="11395"/>
                </a:lnTo>
                <a:lnTo>
                  <a:pt x="12239" y="11333"/>
                </a:lnTo>
                <a:lnTo>
                  <a:pt x="12248" y="11279"/>
                </a:lnTo>
                <a:lnTo>
                  <a:pt x="12286" y="11226"/>
                </a:lnTo>
                <a:lnTo>
                  <a:pt x="12304" y="11249"/>
                </a:lnTo>
                <a:lnTo>
                  <a:pt x="12323" y="11310"/>
                </a:lnTo>
                <a:lnTo>
                  <a:pt x="12342" y="11372"/>
                </a:lnTo>
                <a:lnTo>
                  <a:pt x="12323" y="11426"/>
                </a:lnTo>
                <a:lnTo>
                  <a:pt x="12342" y="11595"/>
                </a:lnTo>
                <a:lnTo>
                  <a:pt x="12379" y="11649"/>
                </a:lnTo>
                <a:lnTo>
                  <a:pt x="12388" y="11610"/>
                </a:lnTo>
                <a:lnTo>
                  <a:pt x="12388" y="11533"/>
                </a:lnTo>
                <a:lnTo>
                  <a:pt x="12379" y="11487"/>
                </a:lnTo>
                <a:lnTo>
                  <a:pt x="12379" y="11426"/>
                </a:lnTo>
                <a:lnTo>
                  <a:pt x="12435" y="11364"/>
                </a:lnTo>
                <a:lnTo>
                  <a:pt x="12463" y="11349"/>
                </a:lnTo>
                <a:lnTo>
                  <a:pt x="12379" y="11310"/>
                </a:lnTo>
                <a:lnTo>
                  <a:pt x="12342" y="11272"/>
                </a:lnTo>
                <a:lnTo>
                  <a:pt x="12276" y="11195"/>
                </a:lnTo>
                <a:lnTo>
                  <a:pt x="12248" y="11133"/>
                </a:lnTo>
                <a:lnTo>
                  <a:pt x="12211" y="11164"/>
                </a:lnTo>
                <a:lnTo>
                  <a:pt x="12192" y="11241"/>
                </a:lnTo>
                <a:lnTo>
                  <a:pt x="12155" y="11279"/>
                </a:lnTo>
                <a:lnTo>
                  <a:pt x="12062" y="11410"/>
                </a:lnTo>
                <a:lnTo>
                  <a:pt x="12006" y="11456"/>
                </a:lnTo>
                <a:lnTo>
                  <a:pt x="11931" y="11487"/>
                </a:lnTo>
                <a:lnTo>
                  <a:pt x="11782" y="11464"/>
                </a:lnTo>
                <a:lnTo>
                  <a:pt x="11614" y="11426"/>
                </a:lnTo>
                <a:lnTo>
                  <a:pt x="11464" y="11341"/>
                </a:lnTo>
                <a:lnTo>
                  <a:pt x="11427" y="11310"/>
                </a:lnTo>
                <a:lnTo>
                  <a:pt x="11445" y="11279"/>
                </a:lnTo>
                <a:lnTo>
                  <a:pt x="11492" y="11256"/>
                </a:lnTo>
                <a:lnTo>
                  <a:pt x="11492" y="11226"/>
                </a:lnTo>
                <a:lnTo>
                  <a:pt x="11445" y="11187"/>
                </a:lnTo>
                <a:lnTo>
                  <a:pt x="11380" y="11210"/>
                </a:lnTo>
                <a:lnTo>
                  <a:pt x="11315" y="11249"/>
                </a:lnTo>
                <a:lnTo>
                  <a:pt x="11259" y="11249"/>
                </a:lnTo>
                <a:lnTo>
                  <a:pt x="11193" y="11226"/>
                </a:lnTo>
                <a:lnTo>
                  <a:pt x="11081" y="11195"/>
                </a:lnTo>
                <a:lnTo>
                  <a:pt x="11016" y="11187"/>
                </a:lnTo>
                <a:lnTo>
                  <a:pt x="10969" y="11133"/>
                </a:lnTo>
                <a:lnTo>
                  <a:pt x="10867" y="11118"/>
                </a:lnTo>
                <a:lnTo>
                  <a:pt x="10848" y="11149"/>
                </a:lnTo>
                <a:lnTo>
                  <a:pt x="10792" y="11118"/>
                </a:lnTo>
                <a:lnTo>
                  <a:pt x="10755" y="11102"/>
                </a:lnTo>
                <a:lnTo>
                  <a:pt x="10745" y="11164"/>
                </a:lnTo>
                <a:lnTo>
                  <a:pt x="10596" y="11179"/>
                </a:lnTo>
                <a:lnTo>
                  <a:pt x="10531" y="11179"/>
                </a:lnTo>
                <a:lnTo>
                  <a:pt x="10484" y="11179"/>
                </a:lnTo>
                <a:lnTo>
                  <a:pt x="10419" y="11195"/>
                </a:lnTo>
                <a:lnTo>
                  <a:pt x="10381" y="11218"/>
                </a:lnTo>
                <a:lnTo>
                  <a:pt x="10344" y="11218"/>
                </a:lnTo>
                <a:lnTo>
                  <a:pt x="10288" y="11187"/>
                </a:lnTo>
                <a:lnTo>
                  <a:pt x="10297" y="11156"/>
                </a:lnTo>
                <a:lnTo>
                  <a:pt x="10288" y="11125"/>
                </a:lnTo>
                <a:lnTo>
                  <a:pt x="10251" y="11056"/>
                </a:lnTo>
                <a:lnTo>
                  <a:pt x="10194" y="11025"/>
                </a:lnTo>
                <a:lnTo>
                  <a:pt x="10157" y="11025"/>
                </a:lnTo>
                <a:lnTo>
                  <a:pt x="10120" y="11002"/>
                </a:lnTo>
                <a:lnTo>
                  <a:pt x="10101" y="10995"/>
                </a:lnTo>
                <a:lnTo>
                  <a:pt x="10082" y="11025"/>
                </a:lnTo>
                <a:lnTo>
                  <a:pt x="10064" y="11002"/>
                </a:lnTo>
                <a:lnTo>
                  <a:pt x="10026" y="10948"/>
                </a:lnTo>
                <a:lnTo>
                  <a:pt x="9952" y="10902"/>
                </a:lnTo>
                <a:lnTo>
                  <a:pt x="9952" y="10825"/>
                </a:lnTo>
                <a:lnTo>
                  <a:pt x="9933" y="10764"/>
                </a:lnTo>
                <a:lnTo>
                  <a:pt x="9914" y="10733"/>
                </a:lnTo>
                <a:lnTo>
                  <a:pt x="9896" y="10733"/>
                </a:lnTo>
                <a:lnTo>
                  <a:pt x="9858" y="10733"/>
                </a:lnTo>
                <a:lnTo>
                  <a:pt x="9840" y="10764"/>
                </a:lnTo>
                <a:lnTo>
                  <a:pt x="9840" y="10810"/>
                </a:lnTo>
                <a:lnTo>
                  <a:pt x="9821" y="10841"/>
                </a:lnTo>
                <a:lnTo>
                  <a:pt x="9821" y="10879"/>
                </a:lnTo>
                <a:lnTo>
                  <a:pt x="9765" y="10887"/>
                </a:lnTo>
                <a:lnTo>
                  <a:pt x="9709" y="10848"/>
                </a:lnTo>
                <a:lnTo>
                  <a:pt x="9625" y="10748"/>
                </a:lnTo>
                <a:lnTo>
                  <a:pt x="9588" y="10702"/>
                </a:lnTo>
                <a:lnTo>
                  <a:pt x="9541" y="10687"/>
                </a:lnTo>
                <a:lnTo>
                  <a:pt x="9550" y="10671"/>
                </a:lnTo>
                <a:lnTo>
                  <a:pt x="9578" y="10625"/>
                </a:lnTo>
                <a:lnTo>
                  <a:pt x="9588" y="10571"/>
                </a:lnTo>
                <a:lnTo>
                  <a:pt x="9578" y="10548"/>
                </a:lnTo>
                <a:lnTo>
                  <a:pt x="9504" y="10563"/>
                </a:lnTo>
                <a:lnTo>
                  <a:pt x="9485" y="10540"/>
                </a:lnTo>
                <a:lnTo>
                  <a:pt x="9466" y="10533"/>
                </a:lnTo>
                <a:lnTo>
                  <a:pt x="9326" y="10571"/>
                </a:lnTo>
                <a:lnTo>
                  <a:pt x="9438" y="10417"/>
                </a:lnTo>
                <a:lnTo>
                  <a:pt x="9401" y="10394"/>
                </a:lnTo>
                <a:lnTo>
                  <a:pt x="9326" y="10448"/>
                </a:lnTo>
                <a:lnTo>
                  <a:pt x="9261" y="10517"/>
                </a:lnTo>
                <a:lnTo>
                  <a:pt x="9149" y="10502"/>
                </a:lnTo>
                <a:lnTo>
                  <a:pt x="9177" y="10479"/>
                </a:lnTo>
                <a:lnTo>
                  <a:pt x="9242" y="10456"/>
                </a:lnTo>
                <a:lnTo>
                  <a:pt x="9298" y="10417"/>
                </a:lnTo>
                <a:lnTo>
                  <a:pt x="9364" y="10379"/>
                </a:lnTo>
                <a:lnTo>
                  <a:pt x="9364" y="10325"/>
                </a:lnTo>
                <a:lnTo>
                  <a:pt x="9298" y="10332"/>
                </a:lnTo>
                <a:lnTo>
                  <a:pt x="9224" y="10386"/>
                </a:lnTo>
                <a:lnTo>
                  <a:pt x="9177" y="10363"/>
                </a:lnTo>
                <a:lnTo>
                  <a:pt x="9177" y="10294"/>
                </a:lnTo>
                <a:lnTo>
                  <a:pt x="9177" y="10263"/>
                </a:lnTo>
                <a:lnTo>
                  <a:pt x="9186" y="10225"/>
                </a:lnTo>
                <a:lnTo>
                  <a:pt x="9205" y="10148"/>
                </a:lnTo>
                <a:lnTo>
                  <a:pt x="9317" y="10132"/>
                </a:lnTo>
                <a:lnTo>
                  <a:pt x="9326" y="10086"/>
                </a:lnTo>
                <a:lnTo>
                  <a:pt x="9224" y="10086"/>
                </a:lnTo>
                <a:lnTo>
                  <a:pt x="9140" y="10140"/>
                </a:lnTo>
                <a:lnTo>
                  <a:pt x="9093" y="10232"/>
                </a:lnTo>
                <a:lnTo>
                  <a:pt x="9018" y="10255"/>
                </a:lnTo>
                <a:lnTo>
                  <a:pt x="8962" y="10232"/>
                </a:lnTo>
                <a:lnTo>
                  <a:pt x="8916" y="10255"/>
                </a:lnTo>
                <a:lnTo>
                  <a:pt x="8841" y="10255"/>
                </a:lnTo>
                <a:lnTo>
                  <a:pt x="8775" y="10255"/>
                </a:lnTo>
                <a:lnTo>
                  <a:pt x="8775" y="10178"/>
                </a:lnTo>
                <a:lnTo>
                  <a:pt x="8738" y="10055"/>
                </a:lnTo>
                <a:lnTo>
                  <a:pt x="8729" y="10148"/>
                </a:lnTo>
                <a:lnTo>
                  <a:pt x="8729" y="10294"/>
                </a:lnTo>
                <a:lnTo>
                  <a:pt x="8701" y="10332"/>
                </a:lnTo>
                <a:lnTo>
                  <a:pt x="8626" y="10332"/>
                </a:lnTo>
                <a:lnTo>
                  <a:pt x="8589" y="10294"/>
                </a:lnTo>
                <a:lnTo>
                  <a:pt x="8617" y="10202"/>
                </a:lnTo>
                <a:lnTo>
                  <a:pt x="8691" y="10055"/>
                </a:lnTo>
                <a:lnTo>
                  <a:pt x="8691" y="9963"/>
                </a:lnTo>
                <a:lnTo>
                  <a:pt x="8607" y="10055"/>
                </a:lnTo>
                <a:lnTo>
                  <a:pt x="8570" y="10163"/>
                </a:lnTo>
                <a:lnTo>
                  <a:pt x="8542" y="10171"/>
                </a:lnTo>
                <a:lnTo>
                  <a:pt x="8533" y="10132"/>
                </a:lnTo>
                <a:lnTo>
                  <a:pt x="8533" y="10109"/>
                </a:lnTo>
                <a:lnTo>
                  <a:pt x="8514" y="10101"/>
                </a:lnTo>
                <a:lnTo>
                  <a:pt x="8477" y="10117"/>
                </a:lnTo>
                <a:lnTo>
                  <a:pt x="8402" y="10225"/>
                </a:lnTo>
                <a:lnTo>
                  <a:pt x="8467" y="10232"/>
                </a:lnTo>
                <a:lnTo>
                  <a:pt x="8495" y="10240"/>
                </a:lnTo>
                <a:lnTo>
                  <a:pt x="8439" y="10332"/>
                </a:lnTo>
                <a:lnTo>
                  <a:pt x="8355" y="10363"/>
                </a:lnTo>
                <a:lnTo>
                  <a:pt x="8327" y="10425"/>
                </a:lnTo>
                <a:lnTo>
                  <a:pt x="8355" y="10440"/>
                </a:lnTo>
                <a:lnTo>
                  <a:pt x="8355" y="10502"/>
                </a:lnTo>
                <a:lnTo>
                  <a:pt x="8430" y="10479"/>
                </a:lnTo>
                <a:lnTo>
                  <a:pt x="8430" y="10533"/>
                </a:lnTo>
                <a:lnTo>
                  <a:pt x="8477" y="10486"/>
                </a:lnTo>
                <a:lnTo>
                  <a:pt x="8495" y="10486"/>
                </a:lnTo>
                <a:lnTo>
                  <a:pt x="8495" y="10571"/>
                </a:lnTo>
                <a:lnTo>
                  <a:pt x="8421" y="10633"/>
                </a:lnTo>
                <a:lnTo>
                  <a:pt x="8327" y="10663"/>
                </a:lnTo>
                <a:lnTo>
                  <a:pt x="8346" y="10733"/>
                </a:lnTo>
                <a:lnTo>
                  <a:pt x="8430" y="10702"/>
                </a:lnTo>
                <a:lnTo>
                  <a:pt x="8477" y="10702"/>
                </a:lnTo>
                <a:lnTo>
                  <a:pt x="8551" y="10625"/>
                </a:lnTo>
                <a:lnTo>
                  <a:pt x="8589" y="10687"/>
                </a:lnTo>
                <a:lnTo>
                  <a:pt x="8589" y="10733"/>
                </a:lnTo>
                <a:lnTo>
                  <a:pt x="8570" y="10779"/>
                </a:lnTo>
                <a:lnTo>
                  <a:pt x="8533" y="10787"/>
                </a:lnTo>
                <a:lnTo>
                  <a:pt x="8514" y="10817"/>
                </a:lnTo>
                <a:lnTo>
                  <a:pt x="8467" y="10871"/>
                </a:lnTo>
                <a:lnTo>
                  <a:pt x="8430" y="10948"/>
                </a:lnTo>
                <a:lnTo>
                  <a:pt x="8458" y="10948"/>
                </a:lnTo>
                <a:lnTo>
                  <a:pt x="8495" y="10941"/>
                </a:lnTo>
                <a:lnTo>
                  <a:pt x="8505" y="10971"/>
                </a:lnTo>
                <a:lnTo>
                  <a:pt x="8533" y="10979"/>
                </a:lnTo>
                <a:lnTo>
                  <a:pt x="8495" y="11056"/>
                </a:lnTo>
                <a:lnTo>
                  <a:pt x="8439" y="11087"/>
                </a:lnTo>
                <a:lnTo>
                  <a:pt x="8402" y="11072"/>
                </a:lnTo>
                <a:lnTo>
                  <a:pt x="8393" y="11149"/>
                </a:lnTo>
                <a:lnTo>
                  <a:pt x="8383" y="11195"/>
                </a:lnTo>
                <a:lnTo>
                  <a:pt x="8327" y="11210"/>
                </a:lnTo>
                <a:lnTo>
                  <a:pt x="8271" y="11256"/>
                </a:lnTo>
                <a:lnTo>
                  <a:pt x="8206" y="11249"/>
                </a:lnTo>
                <a:lnTo>
                  <a:pt x="8141" y="11249"/>
                </a:lnTo>
                <a:lnTo>
                  <a:pt x="8094" y="11210"/>
                </a:lnTo>
                <a:lnTo>
                  <a:pt x="8057" y="11210"/>
                </a:lnTo>
                <a:lnTo>
                  <a:pt x="8019" y="11226"/>
                </a:lnTo>
                <a:lnTo>
                  <a:pt x="7991" y="11118"/>
                </a:lnTo>
                <a:lnTo>
                  <a:pt x="7991" y="11210"/>
                </a:lnTo>
                <a:lnTo>
                  <a:pt x="7945" y="11256"/>
                </a:lnTo>
                <a:lnTo>
                  <a:pt x="7945" y="11372"/>
                </a:lnTo>
                <a:lnTo>
                  <a:pt x="7917" y="11503"/>
                </a:lnTo>
                <a:lnTo>
                  <a:pt x="7898" y="11395"/>
                </a:lnTo>
                <a:lnTo>
                  <a:pt x="7870" y="11256"/>
                </a:lnTo>
                <a:lnTo>
                  <a:pt x="7842" y="11318"/>
                </a:lnTo>
                <a:lnTo>
                  <a:pt x="7842" y="11349"/>
                </a:lnTo>
                <a:lnTo>
                  <a:pt x="7861" y="11441"/>
                </a:lnTo>
                <a:lnTo>
                  <a:pt x="7823" y="11518"/>
                </a:lnTo>
                <a:lnTo>
                  <a:pt x="7786" y="11487"/>
                </a:lnTo>
                <a:lnTo>
                  <a:pt x="7711" y="11533"/>
                </a:lnTo>
                <a:lnTo>
                  <a:pt x="7683" y="11549"/>
                </a:lnTo>
                <a:lnTo>
                  <a:pt x="7683" y="11649"/>
                </a:lnTo>
                <a:lnTo>
                  <a:pt x="7618" y="11749"/>
                </a:lnTo>
                <a:lnTo>
                  <a:pt x="7581" y="11841"/>
                </a:lnTo>
                <a:lnTo>
                  <a:pt x="7609" y="11734"/>
                </a:lnTo>
                <a:lnTo>
                  <a:pt x="7609" y="11626"/>
                </a:lnTo>
                <a:lnTo>
                  <a:pt x="7543" y="11672"/>
                </a:lnTo>
                <a:lnTo>
                  <a:pt x="7506" y="11672"/>
                </a:lnTo>
                <a:lnTo>
                  <a:pt x="7431" y="11772"/>
                </a:lnTo>
                <a:lnTo>
                  <a:pt x="7384" y="11872"/>
                </a:lnTo>
                <a:lnTo>
                  <a:pt x="7347" y="11934"/>
                </a:lnTo>
                <a:lnTo>
                  <a:pt x="7310" y="11888"/>
                </a:lnTo>
                <a:lnTo>
                  <a:pt x="7244" y="11865"/>
                </a:lnTo>
                <a:lnTo>
                  <a:pt x="7235" y="11872"/>
                </a:lnTo>
                <a:lnTo>
                  <a:pt x="7235" y="11980"/>
                </a:lnTo>
                <a:lnTo>
                  <a:pt x="7170" y="11965"/>
                </a:lnTo>
                <a:lnTo>
                  <a:pt x="7114" y="11980"/>
                </a:lnTo>
                <a:lnTo>
                  <a:pt x="7020" y="12019"/>
                </a:lnTo>
                <a:lnTo>
                  <a:pt x="6983" y="11980"/>
                </a:lnTo>
                <a:lnTo>
                  <a:pt x="6927" y="11949"/>
                </a:lnTo>
                <a:lnTo>
                  <a:pt x="6927" y="11872"/>
                </a:lnTo>
                <a:lnTo>
                  <a:pt x="6974" y="11857"/>
                </a:lnTo>
                <a:lnTo>
                  <a:pt x="6964" y="11795"/>
                </a:lnTo>
                <a:lnTo>
                  <a:pt x="7002" y="11734"/>
                </a:lnTo>
                <a:lnTo>
                  <a:pt x="7039" y="11795"/>
                </a:lnTo>
                <a:lnTo>
                  <a:pt x="7048" y="11741"/>
                </a:lnTo>
                <a:lnTo>
                  <a:pt x="7076" y="11718"/>
                </a:lnTo>
                <a:lnTo>
                  <a:pt x="7095" y="11711"/>
                </a:lnTo>
                <a:lnTo>
                  <a:pt x="7132" y="11741"/>
                </a:lnTo>
                <a:lnTo>
                  <a:pt x="7188" y="11749"/>
                </a:lnTo>
                <a:lnTo>
                  <a:pt x="7151" y="11711"/>
                </a:lnTo>
                <a:lnTo>
                  <a:pt x="7160" y="11672"/>
                </a:lnTo>
                <a:lnTo>
                  <a:pt x="7207" y="11672"/>
                </a:lnTo>
                <a:lnTo>
                  <a:pt x="7263" y="11618"/>
                </a:lnTo>
                <a:lnTo>
                  <a:pt x="7300" y="11549"/>
                </a:lnTo>
                <a:lnTo>
                  <a:pt x="7338" y="11433"/>
                </a:lnTo>
                <a:lnTo>
                  <a:pt x="7300" y="11426"/>
                </a:lnTo>
                <a:lnTo>
                  <a:pt x="7226" y="11495"/>
                </a:lnTo>
                <a:lnTo>
                  <a:pt x="7132" y="11557"/>
                </a:lnTo>
                <a:lnTo>
                  <a:pt x="7095" y="11580"/>
                </a:lnTo>
                <a:lnTo>
                  <a:pt x="7048" y="11557"/>
                </a:lnTo>
                <a:lnTo>
                  <a:pt x="7002" y="11518"/>
                </a:lnTo>
                <a:lnTo>
                  <a:pt x="6964" y="11456"/>
                </a:lnTo>
                <a:lnTo>
                  <a:pt x="6974" y="11364"/>
                </a:lnTo>
                <a:lnTo>
                  <a:pt x="7020" y="11272"/>
                </a:lnTo>
                <a:lnTo>
                  <a:pt x="7039" y="11210"/>
                </a:lnTo>
                <a:lnTo>
                  <a:pt x="7076" y="11102"/>
                </a:lnTo>
                <a:lnTo>
                  <a:pt x="7132" y="11025"/>
                </a:lnTo>
                <a:lnTo>
                  <a:pt x="7170" y="10941"/>
                </a:lnTo>
                <a:lnTo>
                  <a:pt x="7188" y="10787"/>
                </a:lnTo>
                <a:lnTo>
                  <a:pt x="7188" y="10656"/>
                </a:lnTo>
                <a:lnTo>
                  <a:pt x="7160" y="10540"/>
                </a:lnTo>
                <a:lnTo>
                  <a:pt x="7198" y="10471"/>
                </a:lnTo>
                <a:lnTo>
                  <a:pt x="7207" y="10456"/>
                </a:lnTo>
                <a:lnTo>
                  <a:pt x="7412" y="10348"/>
                </a:lnTo>
                <a:lnTo>
                  <a:pt x="7487" y="10271"/>
                </a:lnTo>
                <a:lnTo>
                  <a:pt x="7534" y="10232"/>
                </a:lnTo>
                <a:lnTo>
                  <a:pt x="7599" y="10209"/>
                </a:lnTo>
                <a:lnTo>
                  <a:pt x="7646" y="10317"/>
                </a:lnTo>
                <a:lnTo>
                  <a:pt x="7693" y="10332"/>
                </a:lnTo>
                <a:lnTo>
                  <a:pt x="7767" y="10294"/>
                </a:lnTo>
                <a:lnTo>
                  <a:pt x="7833" y="10271"/>
                </a:lnTo>
                <a:lnTo>
                  <a:pt x="8122" y="10332"/>
                </a:lnTo>
                <a:lnTo>
                  <a:pt x="8169" y="10332"/>
                </a:lnTo>
                <a:lnTo>
                  <a:pt x="8141" y="10302"/>
                </a:lnTo>
                <a:lnTo>
                  <a:pt x="8057" y="10271"/>
                </a:lnTo>
                <a:lnTo>
                  <a:pt x="8010" y="10240"/>
                </a:lnTo>
                <a:lnTo>
                  <a:pt x="7917" y="10202"/>
                </a:lnTo>
                <a:lnTo>
                  <a:pt x="7842" y="10194"/>
                </a:lnTo>
                <a:lnTo>
                  <a:pt x="7805" y="10178"/>
                </a:lnTo>
                <a:lnTo>
                  <a:pt x="7749" y="10117"/>
                </a:lnTo>
                <a:lnTo>
                  <a:pt x="7730" y="10040"/>
                </a:lnTo>
                <a:lnTo>
                  <a:pt x="7786" y="10009"/>
                </a:lnTo>
                <a:lnTo>
                  <a:pt x="7805" y="9978"/>
                </a:lnTo>
                <a:lnTo>
                  <a:pt x="7842" y="9894"/>
                </a:lnTo>
                <a:lnTo>
                  <a:pt x="7917" y="9832"/>
                </a:lnTo>
                <a:lnTo>
                  <a:pt x="7982" y="9801"/>
                </a:lnTo>
                <a:lnTo>
                  <a:pt x="8047" y="9709"/>
                </a:lnTo>
                <a:lnTo>
                  <a:pt x="7973" y="9716"/>
                </a:lnTo>
                <a:lnTo>
                  <a:pt x="7861" y="9793"/>
                </a:lnTo>
                <a:lnTo>
                  <a:pt x="7711" y="9963"/>
                </a:lnTo>
                <a:lnTo>
                  <a:pt x="7637" y="9986"/>
                </a:lnTo>
                <a:lnTo>
                  <a:pt x="7543" y="9986"/>
                </a:lnTo>
                <a:lnTo>
                  <a:pt x="7496" y="9932"/>
                </a:lnTo>
                <a:lnTo>
                  <a:pt x="7506" y="9832"/>
                </a:lnTo>
                <a:lnTo>
                  <a:pt x="7534" y="9709"/>
                </a:lnTo>
                <a:lnTo>
                  <a:pt x="7618" y="9524"/>
                </a:lnTo>
                <a:lnTo>
                  <a:pt x="7674" y="9408"/>
                </a:lnTo>
                <a:lnTo>
                  <a:pt x="7674" y="9278"/>
                </a:lnTo>
                <a:lnTo>
                  <a:pt x="7693" y="9147"/>
                </a:lnTo>
                <a:lnTo>
                  <a:pt x="7711" y="9054"/>
                </a:lnTo>
                <a:lnTo>
                  <a:pt x="7693" y="8977"/>
                </a:lnTo>
                <a:lnTo>
                  <a:pt x="7655" y="8962"/>
                </a:lnTo>
                <a:lnTo>
                  <a:pt x="7637" y="9054"/>
                </a:lnTo>
                <a:lnTo>
                  <a:pt x="7637" y="9131"/>
                </a:lnTo>
                <a:lnTo>
                  <a:pt x="7618" y="9208"/>
                </a:lnTo>
                <a:lnTo>
                  <a:pt x="7581" y="9316"/>
                </a:lnTo>
                <a:lnTo>
                  <a:pt x="7562" y="9424"/>
                </a:lnTo>
                <a:lnTo>
                  <a:pt x="7525" y="9524"/>
                </a:lnTo>
                <a:lnTo>
                  <a:pt x="7468" y="9616"/>
                </a:lnTo>
                <a:lnTo>
                  <a:pt x="7450" y="9686"/>
                </a:lnTo>
                <a:lnTo>
                  <a:pt x="7431" y="9801"/>
                </a:lnTo>
                <a:lnTo>
                  <a:pt x="7450" y="9870"/>
                </a:lnTo>
                <a:lnTo>
                  <a:pt x="7431" y="9932"/>
                </a:lnTo>
                <a:lnTo>
                  <a:pt x="7356" y="10040"/>
                </a:lnTo>
                <a:lnTo>
                  <a:pt x="7310" y="10086"/>
                </a:lnTo>
                <a:lnTo>
                  <a:pt x="7244" y="10148"/>
                </a:lnTo>
                <a:lnTo>
                  <a:pt x="7160" y="10202"/>
                </a:lnTo>
                <a:lnTo>
                  <a:pt x="6983" y="10302"/>
                </a:lnTo>
                <a:lnTo>
                  <a:pt x="6974" y="10425"/>
                </a:lnTo>
                <a:lnTo>
                  <a:pt x="6871" y="10563"/>
                </a:lnTo>
                <a:lnTo>
                  <a:pt x="6834" y="10610"/>
                </a:lnTo>
                <a:lnTo>
                  <a:pt x="6824" y="10633"/>
                </a:lnTo>
                <a:lnTo>
                  <a:pt x="6778" y="10817"/>
                </a:lnTo>
                <a:lnTo>
                  <a:pt x="6740" y="10871"/>
                </a:lnTo>
                <a:lnTo>
                  <a:pt x="6675" y="10918"/>
                </a:lnTo>
                <a:lnTo>
                  <a:pt x="6638" y="10979"/>
                </a:lnTo>
                <a:lnTo>
                  <a:pt x="6535" y="10971"/>
                </a:lnTo>
                <a:lnTo>
                  <a:pt x="6479" y="10910"/>
                </a:lnTo>
                <a:lnTo>
                  <a:pt x="6423" y="10918"/>
                </a:lnTo>
                <a:lnTo>
                  <a:pt x="6488" y="10979"/>
                </a:lnTo>
                <a:lnTo>
                  <a:pt x="6554" y="11033"/>
                </a:lnTo>
                <a:lnTo>
                  <a:pt x="6591" y="11087"/>
                </a:lnTo>
                <a:lnTo>
                  <a:pt x="6610" y="11133"/>
                </a:lnTo>
                <a:lnTo>
                  <a:pt x="6600" y="11195"/>
                </a:lnTo>
                <a:lnTo>
                  <a:pt x="6572" y="11256"/>
                </a:lnTo>
                <a:lnTo>
                  <a:pt x="6535" y="11310"/>
                </a:lnTo>
                <a:lnTo>
                  <a:pt x="6414" y="11318"/>
                </a:lnTo>
                <a:lnTo>
                  <a:pt x="6367" y="11349"/>
                </a:lnTo>
                <a:lnTo>
                  <a:pt x="6442" y="11379"/>
                </a:lnTo>
                <a:lnTo>
                  <a:pt x="6442" y="11456"/>
                </a:lnTo>
                <a:lnTo>
                  <a:pt x="6386" y="11503"/>
                </a:lnTo>
                <a:lnTo>
                  <a:pt x="6311" y="11518"/>
                </a:lnTo>
                <a:lnTo>
                  <a:pt x="6311" y="11433"/>
                </a:lnTo>
                <a:lnTo>
                  <a:pt x="6255" y="11456"/>
                </a:lnTo>
                <a:lnTo>
                  <a:pt x="6236" y="11526"/>
                </a:lnTo>
                <a:lnTo>
                  <a:pt x="6190" y="11503"/>
                </a:lnTo>
                <a:lnTo>
                  <a:pt x="6199" y="11580"/>
                </a:lnTo>
                <a:lnTo>
                  <a:pt x="6199" y="11649"/>
                </a:lnTo>
                <a:lnTo>
                  <a:pt x="6152" y="11680"/>
                </a:lnTo>
                <a:lnTo>
                  <a:pt x="6152" y="11741"/>
                </a:lnTo>
                <a:lnTo>
                  <a:pt x="6105" y="11795"/>
                </a:lnTo>
                <a:lnTo>
                  <a:pt x="6003" y="11811"/>
                </a:lnTo>
                <a:lnTo>
                  <a:pt x="6003" y="11857"/>
                </a:lnTo>
                <a:lnTo>
                  <a:pt x="5956" y="12080"/>
                </a:lnTo>
                <a:lnTo>
                  <a:pt x="5928" y="12142"/>
                </a:lnTo>
                <a:lnTo>
                  <a:pt x="5965" y="12173"/>
                </a:lnTo>
                <a:lnTo>
                  <a:pt x="6077" y="12119"/>
                </a:lnTo>
                <a:lnTo>
                  <a:pt x="6152" y="12149"/>
                </a:lnTo>
                <a:lnTo>
                  <a:pt x="6162" y="12203"/>
                </a:lnTo>
                <a:lnTo>
                  <a:pt x="6274" y="12265"/>
                </a:lnTo>
                <a:lnTo>
                  <a:pt x="6302" y="12303"/>
                </a:lnTo>
                <a:lnTo>
                  <a:pt x="6302" y="12365"/>
                </a:lnTo>
                <a:lnTo>
                  <a:pt x="6292" y="12442"/>
                </a:lnTo>
                <a:lnTo>
                  <a:pt x="6274" y="12480"/>
                </a:lnTo>
                <a:lnTo>
                  <a:pt x="6236" y="12511"/>
                </a:lnTo>
                <a:lnTo>
                  <a:pt x="6218" y="12534"/>
                </a:lnTo>
                <a:lnTo>
                  <a:pt x="6105" y="12573"/>
                </a:lnTo>
                <a:lnTo>
                  <a:pt x="6068" y="12627"/>
                </a:lnTo>
                <a:lnTo>
                  <a:pt x="6049" y="12665"/>
                </a:lnTo>
                <a:lnTo>
                  <a:pt x="6003" y="12673"/>
                </a:lnTo>
                <a:lnTo>
                  <a:pt x="6003" y="12727"/>
                </a:lnTo>
                <a:lnTo>
                  <a:pt x="6012" y="12781"/>
                </a:lnTo>
                <a:lnTo>
                  <a:pt x="6012" y="12812"/>
                </a:lnTo>
                <a:lnTo>
                  <a:pt x="5937" y="12850"/>
                </a:lnTo>
                <a:lnTo>
                  <a:pt x="5965" y="12889"/>
                </a:lnTo>
                <a:lnTo>
                  <a:pt x="5993" y="12904"/>
                </a:lnTo>
                <a:lnTo>
                  <a:pt x="5975" y="12966"/>
                </a:lnTo>
                <a:lnTo>
                  <a:pt x="5975" y="12996"/>
                </a:lnTo>
                <a:lnTo>
                  <a:pt x="5891" y="13058"/>
                </a:lnTo>
                <a:lnTo>
                  <a:pt x="5853" y="13027"/>
                </a:lnTo>
                <a:lnTo>
                  <a:pt x="5816" y="13073"/>
                </a:lnTo>
                <a:lnTo>
                  <a:pt x="5788" y="13120"/>
                </a:lnTo>
                <a:lnTo>
                  <a:pt x="5741" y="13127"/>
                </a:lnTo>
                <a:lnTo>
                  <a:pt x="5732" y="13135"/>
                </a:lnTo>
                <a:lnTo>
                  <a:pt x="5695" y="13135"/>
                </a:lnTo>
                <a:lnTo>
                  <a:pt x="5592" y="13181"/>
                </a:lnTo>
                <a:lnTo>
                  <a:pt x="5583" y="13243"/>
                </a:lnTo>
                <a:lnTo>
                  <a:pt x="5545" y="13289"/>
                </a:lnTo>
                <a:lnTo>
                  <a:pt x="5508" y="13343"/>
                </a:lnTo>
                <a:lnTo>
                  <a:pt x="5471" y="13343"/>
                </a:lnTo>
                <a:lnTo>
                  <a:pt x="5443" y="13404"/>
                </a:lnTo>
                <a:lnTo>
                  <a:pt x="5433" y="13458"/>
                </a:lnTo>
                <a:lnTo>
                  <a:pt x="5359" y="13412"/>
                </a:lnTo>
                <a:lnTo>
                  <a:pt x="5303" y="13404"/>
                </a:lnTo>
                <a:lnTo>
                  <a:pt x="5293" y="13497"/>
                </a:lnTo>
                <a:lnTo>
                  <a:pt x="5284" y="13551"/>
                </a:lnTo>
                <a:lnTo>
                  <a:pt x="5265" y="13589"/>
                </a:lnTo>
                <a:lnTo>
                  <a:pt x="5191" y="13597"/>
                </a:lnTo>
                <a:lnTo>
                  <a:pt x="5172" y="13589"/>
                </a:lnTo>
                <a:lnTo>
                  <a:pt x="5135" y="13712"/>
                </a:lnTo>
                <a:lnTo>
                  <a:pt x="5107" y="13674"/>
                </a:lnTo>
                <a:lnTo>
                  <a:pt x="4995" y="13774"/>
                </a:lnTo>
                <a:lnTo>
                  <a:pt x="4985" y="13797"/>
                </a:lnTo>
                <a:lnTo>
                  <a:pt x="4948" y="13843"/>
                </a:lnTo>
                <a:lnTo>
                  <a:pt x="4957" y="13874"/>
                </a:lnTo>
                <a:lnTo>
                  <a:pt x="5004" y="13874"/>
                </a:lnTo>
                <a:lnTo>
                  <a:pt x="5004" y="13959"/>
                </a:lnTo>
                <a:lnTo>
                  <a:pt x="5004" y="13997"/>
                </a:lnTo>
                <a:lnTo>
                  <a:pt x="4967" y="14082"/>
                </a:lnTo>
                <a:lnTo>
                  <a:pt x="4920" y="14136"/>
                </a:lnTo>
                <a:lnTo>
                  <a:pt x="4892" y="14167"/>
                </a:lnTo>
                <a:lnTo>
                  <a:pt x="4855" y="14136"/>
                </a:lnTo>
                <a:lnTo>
                  <a:pt x="4845" y="14182"/>
                </a:lnTo>
                <a:lnTo>
                  <a:pt x="4836" y="14205"/>
                </a:lnTo>
                <a:lnTo>
                  <a:pt x="4799" y="14182"/>
                </a:lnTo>
                <a:lnTo>
                  <a:pt x="4780" y="14236"/>
                </a:lnTo>
                <a:lnTo>
                  <a:pt x="4668" y="14351"/>
                </a:lnTo>
                <a:lnTo>
                  <a:pt x="4630" y="14351"/>
                </a:lnTo>
                <a:lnTo>
                  <a:pt x="4584" y="14305"/>
                </a:lnTo>
                <a:lnTo>
                  <a:pt x="4537" y="14336"/>
                </a:lnTo>
                <a:lnTo>
                  <a:pt x="4518" y="14398"/>
                </a:lnTo>
                <a:lnTo>
                  <a:pt x="4537" y="14521"/>
                </a:lnTo>
                <a:lnTo>
                  <a:pt x="4462" y="14521"/>
                </a:lnTo>
                <a:lnTo>
                  <a:pt x="4425" y="14482"/>
                </a:lnTo>
                <a:lnTo>
                  <a:pt x="4397" y="14490"/>
                </a:lnTo>
                <a:lnTo>
                  <a:pt x="4322" y="14552"/>
                </a:lnTo>
                <a:lnTo>
                  <a:pt x="4294" y="14598"/>
                </a:lnTo>
                <a:lnTo>
                  <a:pt x="4369" y="14582"/>
                </a:lnTo>
                <a:lnTo>
                  <a:pt x="4388" y="14598"/>
                </a:lnTo>
                <a:lnTo>
                  <a:pt x="4360" y="14667"/>
                </a:lnTo>
                <a:lnTo>
                  <a:pt x="4257" y="14667"/>
                </a:lnTo>
                <a:lnTo>
                  <a:pt x="4220" y="14675"/>
                </a:lnTo>
                <a:lnTo>
                  <a:pt x="4145" y="14706"/>
                </a:lnTo>
                <a:lnTo>
                  <a:pt x="4089" y="14767"/>
                </a:lnTo>
                <a:lnTo>
                  <a:pt x="4024" y="14852"/>
                </a:lnTo>
                <a:lnTo>
                  <a:pt x="3949" y="14844"/>
                </a:lnTo>
                <a:lnTo>
                  <a:pt x="3912" y="14767"/>
                </a:lnTo>
                <a:lnTo>
                  <a:pt x="3884" y="14667"/>
                </a:lnTo>
                <a:lnTo>
                  <a:pt x="3837" y="14659"/>
                </a:lnTo>
                <a:lnTo>
                  <a:pt x="3865" y="14759"/>
                </a:lnTo>
                <a:lnTo>
                  <a:pt x="3902" y="14844"/>
                </a:lnTo>
                <a:lnTo>
                  <a:pt x="3977" y="14906"/>
                </a:lnTo>
                <a:lnTo>
                  <a:pt x="4033" y="14937"/>
                </a:lnTo>
                <a:lnTo>
                  <a:pt x="4033" y="14998"/>
                </a:lnTo>
                <a:lnTo>
                  <a:pt x="4052" y="15098"/>
                </a:lnTo>
                <a:lnTo>
                  <a:pt x="4024" y="15137"/>
                </a:lnTo>
                <a:lnTo>
                  <a:pt x="3977" y="15137"/>
                </a:lnTo>
                <a:lnTo>
                  <a:pt x="3921" y="15198"/>
                </a:lnTo>
                <a:lnTo>
                  <a:pt x="3884" y="15229"/>
                </a:lnTo>
                <a:lnTo>
                  <a:pt x="3809" y="15245"/>
                </a:lnTo>
                <a:lnTo>
                  <a:pt x="3753" y="15260"/>
                </a:lnTo>
                <a:lnTo>
                  <a:pt x="3716" y="15260"/>
                </a:lnTo>
                <a:lnTo>
                  <a:pt x="3688" y="15245"/>
                </a:lnTo>
                <a:lnTo>
                  <a:pt x="3688" y="15252"/>
                </a:lnTo>
                <a:lnTo>
                  <a:pt x="3688" y="15306"/>
                </a:lnTo>
                <a:lnTo>
                  <a:pt x="3660" y="15383"/>
                </a:lnTo>
                <a:lnTo>
                  <a:pt x="3622" y="15506"/>
                </a:lnTo>
                <a:lnTo>
                  <a:pt x="3604" y="15568"/>
                </a:lnTo>
                <a:lnTo>
                  <a:pt x="3585" y="15560"/>
                </a:lnTo>
                <a:lnTo>
                  <a:pt x="3604" y="15475"/>
                </a:lnTo>
                <a:lnTo>
                  <a:pt x="3604" y="15368"/>
                </a:lnTo>
                <a:lnTo>
                  <a:pt x="3585" y="15306"/>
                </a:lnTo>
                <a:lnTo>
                  <a:pt x="3529" y="15306"/>
                </a:lnTo>
                <a:lnTo>
                  <a:pt x="3501" y="15352"/>
                </a:lnTo>
                <a:lnTo>
                  <a:pt x="3464" y="15352"/>
                </a:lnTo>
                <a:lnTo>
                  <a:pt x="3426" y="15383"/>
                </a:lnTo>
                <a:lnTo>
                  <a:pt x="3389" y="15437"/>
                </a:lnTo>
                <a:lnTo>
                  <a:pt x="3314" y="15460"/>
                </a:lnTo>
                <a:lnTo>
                  <a:pt x="3286" y="15491"/>
                </a:lnTo>
                <a:lnTo>
                  <a:pt x="3277" y="15522"/>
                </a:lnTo>
                <a:lnTo>
                  <a:pt x="3239" y="15599"/>
                </a:lnTo>
                <a:lnTo>
                  <a:pt x="3211" y="15583"/>
                </a:lnTo>
                <a:lnTo>
                  <a:pt x="3193" y="15537"/>
                </a:lnTo>
                <a:lnTo>
                  <a:pt x="3165" y="15583"/>
                </a:lnTo>
                <a:lnTo>
                  <a:pt x="3155" y="15599"/>
                </a:lnTo>
                <a:lnTo>
                  <a:pt x="3155" y="15660"/>
                </a:lnTo>
                <a:lnTo>
                  <a:pt x="3137" y="15660"/>
                </a:lnTo>
                <a:lnTo>
                  <a:pt x="3043" y="15629"/>
                </a:lnTo>
                <a:lnTo>
                  <a:pt x="2987" y="15691"/>
                </a:lnTo>
                <a:lnTo>
                  <a:pt x="2931" y="15722"/>
                </a:lnTo>
                <a:lnTo>
                  <a:pt x="2875" y="15737"/>
                </a:lnTo>
                <a:lnTo>
                  <a:pt x="2829" y="15753"/>
                </a:lnTo>
                <a:lnTo>
                  <a:pt x="2801" y="15706"/>
                </a:lnTo>
                <a:lnTo>
                  <a:pt x="2857" y="15614"/>
                </a:lnTo>
                <a:lnTo>
                  <a:pt x="2838" y="15506"/>
                </a:lnTo>
                <a:lnTo>
                  <a:pt x="2791" y="15506"/>
                </a:lnTo>
                <a:lnTo>
                  <a:pt x="2745" y="15568"/>
                </a:lnTo>
                <a:lnTo>
                  <a:pt x="2717" y="15629"/>
                </a:lnTo>
                <a:lnTo>
                  <a:pt x="2689" y="15706"/>
                </a:lnTo>
                <a:lnTo>
                  <a:pt x="2679" y="15837"/>
                </a:lnTo>
                <a:lnTo>
                  <a:pt x="2633" y="15907"/>
                </a:lnTo>
                <a:lnTo>
                  <a:pt x="2605" y="15991"/>
                </a:lnTo>
                <a:lnTo>
                  <a:pt x="2567" y="16022"/>
                </a:lnTo>
                <a:lnTo>
                  <a:pt x="2539" y="15991"/>
                </a:lnTo>
                <a:lnTo>
                  <a:pt x="2521" y="16045"/>
                </a:lnTo>
                <a:lnTo>
                  <a:pt x="2483" y="16076"/>
                </a:lnTo>
                <a:lnTo>
                  <a:pt x="2446" y="16045"/>
                </a:lnTo>
                <a:lnTo>
                  <a:pt x="2418" y="16053"/>
                </a:lnTo>
                <a:lnTo>
                  <a:pt x="2409" y="16045"/>
                </a:lnTo>
                <a:lnTo>
                  <a:pt x="2409" y="16022"/>
                </a:lnTo>
                <a:lnTo>
                  <a:pt x="2409" y="15984"/>
                </a:lnTo>
                <a:lnTo>
                  <a:pt x="2390" y="15930"/>
                </a:lnTo>
                <a:lnTo>
                  <a:pt x="2371" y="15899"/>
                </a:lnTo>
                <a:lnTo>
                  <a:pt x="2343" y="15868"/>
                </a:lnTo>
                <a:lnTo>
                  <a:pt x="2334" y="15899"/>
                </a:lnTo>
                <a:lnTo>
                  <a:pt x="2343" y="15961"/>
                </a:lnTo>
                <a:lnTo>
                  <a:pt x="2343" y="16022"/>
                </a:lnTo>
                <a:lnTo>
                  <a:pt x="2353" y="16084"/>
                </a:lnTo>
                <a:lnTo>
                  <a:pt x="2306" y="16122"/>
                </a:lnTo>
                <a:lnTo>
                  <a:pt x="2231" y="16168"/>
                </a:lnTo>
                <a:lnTo>
                  <a:pt x="2185" y="16115"/>
                </a:lnTo>
                <a:lnTo>
                  <a:pt x="2147" y="16022"/>
                </a:lnTo>
                <a:lnTo>
                  <a:pt x="2110" y="16022"/>
                </a:lnTo>
                <a:lnTo>
                  <a:pt x="2129" y="16153"/>
                </a:lnTo>
                <a:lnTo>
                  <a:pt x="2110" y="16215"/>
                </a:lnTo>
                <a:lnTo>
                  <a:pt x="2073" y="16261"/>
                </a:lnTo>
                <a:lnTo>
                  <a:pt x="2035" y="16261"/>
                </a:lnTo>
                <a:lnTo>
                  <a:pt x="2035" y="16207"/>
                </a:lnTo>
                <a:lnTo>
                  <a:pt x="2044" y="16138"/>
                </a:lnTo>
                <a:lnTo>
                  <a:pt x="2035" y="16084"/>
                </a:lnTo>
                <a:lnTo>
                  <a:pt x="2007" y="16030"/>
                </a:lnTo>
                <a:lnTo>
                  <a:pt x="1979" y="16045"/>
                </a:lnTo>
                <a:lnTo>
                  <a:pt x="1970" y="16022"/>
                </a:lnTo>
                <a:lnTo>
                  <a:pt x="2016" y="15984"/>
                </a:lnTo>
                <a:lnTo>
                  <a:pt x="2054" y="15984"/>
                </a:lnTo>
                <a:lnTo>
                  <a:pt x="2082" y="15953"/>
                </a:lnTo>
                <a:lnTo>
                  <a:pt x="2119" y="15930"/>
                </a:lnTo>
                <a:lnTo>
                  <a:pt x="2147" y="15891"/>
                </a:lnTo>
                <a:lnTo>
                  <a:pt x="2166" y="15876"/>
                </a:lnTo>
                <a:lnTo>
                  <a:pt x="2203" y="15922"/>
                </a:lnTo>
                <a:lnTo>
                  <a:pt x="2241" y="15876"/>
                </a:lnTo>
                <a:lnTo>
                  <a:pt x="2241" y="15830"/>
                </a:lnTo>
                <a:lnTo>
                  <a:pt x="2278" y="15799"/>
                </a:lnTo>
                <a:lnTo>
                  <a:pt x="2343" y="15753"/>
                </a:lnTo>
                <a:lnTo>
                  <a:pt x="2353" y="15706"/>
                </a:lnTo>
                <a:lnTo>
                  <a:pt x="2343" y="15676"/>
                </a:lnTo>
                <a:lnTo>
                  <a:pt x="2353" y="15645"/>
                </a:lnTo>
                <a:lnTo>
                  <a:pt x="2381" y="15622"/>
                </a:lnTo>
                <a:lnTo>
                  <a:pt x="2427" y="15522"/>
                </a:lnTo>
                <a:lnTo>
                  <a:pt x="2558" y="15368"/>
                </a:lnTo>
                <a:lnTo>
                  <a:pt x="2745" y="15221"/>
                </a:lnTo>
                <a:lnTo>
                  <a:pt x="2838" y="15168"/>
                </a:lnTo>
                <a:lnTo>
                  <a:pt x="2866" y="15160"/>
                </a:lnTo>
                <a:lnTo>
                  <a:pt x="2875" y="15137"/>
                </a:lnTo>
                <a:lnTo>
                  <a:pt x="2903" y="15121"/>
                </a:lnTo>
                <a:lnTo>
                  <a:pt x="2941" y="15106"/>
                </a:lnTo>
                <a:lnTo>
                  <a:pt x="2978" y="15137"/>
                </a:lnTo>
                <a:lnTo>
                  <a:pt x="3006" y="15137"/>
                </a:lnTo>
                <a:lnTo>
                  <a:pt x="3090" y="15121"/>
                </a:lnTo>
                <a:lnTo>
                  <a:pt x="3081" y="15168"/>
                </a:lnTo>
                <a:lnTo>
                  <a:pt x="3053" y="15221"/>
                </a:lnTo>
                <a:lnTo>
                  <a:pt x="3090" y="15291"/>
                </a:lnTo>
                <a:lnTo>
                  <a:pt x="3127" y="15322"/>
                </a:lnTo>
                <a:lnTo>
                  <a:pt x="3165" y="15291"/>
                </a:lnTo>
                <a:lnTo>
                  <a:pt x="3165" y="15245"/>
                </a:lnTo>
                <a:lnTo>
                  <a:pt x="3230" y="15260"/>
                </a:lnTo>
                <a:lnTo>
                  <a:pt x="3277" y="15314"/>
                </a:lnTo>
                <a:lnTo>
                  <a:pt x="3323" y="15322"/>
                </a:lnTo>
                <a:lnTo>
                  <a:pt x="3351" y="15322"/>
                </a:lnTo>
                <a:lnTo>
                  <a:pt x="3342" y="15322"/>
                </a:lnTo>
                <a:lnTo>
                  <a:pt x="3342" y="15314"/>
                </a:lnTo>
                <a:lnTo>
                  <a:pt x="3323" y="15275"/>
                </a:lnTo>
                <a:lnTo>
                  <a:pt x="3230" y="15221"/>
                </a:lnTo>
                <a:lnTo>
                  <a:pt x="3230" y="15198"/>
                </a:lnTo>
                <a:lnTo>
                  <a:pt x="3249" y="15075"/>
                </a:lnTo>
                <a:lnTo>
                  <a:pt x="3267" y="15006"/>
                </a:lnTo>
                <a:lnTo>
                  <a:pt x="3314" y="14937"/>
                </a:lnTo>
                <a:lnTo>
                  <a:pt x="3379" y="14790"/>
                </a:lnTo>
                <a:lnTo>
                  <a:pt x="3398" y="14759"/>
                </a:lnTo>
                <a:lnTo>
                  <a:pt x="3501" y="14644"/>
                </a:lnTo>
                <a:lnTo>
                  <a:pt x="3538" y="14598"/>
                </a:lnTo>
                <a:lnTo>
                  <a:pt x="3576" y="14598"/>
                </a:lnTo>
                <a:lnTo>
                  <a:pt x="3697" y="14482"/>
                </a:lnTo>
                <a:lnTo>
                  <a:pt x="3753" y="14482"/>
                </a:lnTo>
                <a:lnTo>
                  <a:pt x="3790" y="14451"/>
                </a:lnTo>
                <a:lnTo>
                  <a:pt x="3902" y="14321"/>
                </a:lnTo>
                <a:lnTo>
                  <a:pt x="3940" y="14351"/>
                </a:lnTo>
                <a:lnTo>
                  <a:pt x="3977" y="14321"/>
                </a:lnTo>
                <a:lnTo>
                  <a:pt x="4024" y="14336"/>
                </a:lnTo>
                <a:lnTo>
                  <a:pt x="4052" y="14274"/>
                </a:lnTo>
                <a:lnTo>
                  <a:pt x="4061" y="14151"/>
                </a:lnTo>
                <a:lnTo>
                  <a:pt x="4098" y="14059"/>
                </a:lnTo>
                <a:lnTo>
                  <a:pt x="4108" y="14059"/>
                </a:lnTo>
                <a:lnTo>
                  <a:pt x="4145" y="13997"/>
                </a:lnTo>
                <a:lnTo>
                  <a:pt x="4182" y="13959"/>
                </a:lnTo>
                <a:lnTo>
                  <a:pt x="4220" y="13889"/>
                </a:lnTo>
                <a:lnTo>
                  <a:pt x="4238" y="13812"/>
                </a:lnTo>
                <a:lnTo>
                  <a:pt x="4276" y="13805"/>
                </a:lnTo>
                <a:lnTo>
                  <a:pt x="4294" y="13843"/>
                </a:lnTo>
                <a:lnTo>
                  <a:pt x="4397" y="13628"/>
                </a:lnTo>
                <a:lnTo>
                  <a:pt x="4425" y="13589"/>
                </a:lnTo>
                <a:lnTo>
                  <a:pt x="4444" y="13535"/>
                </a:lnTo>
                <a:lnTo>
                  <a:pt x="4462" y="13458"/>
                </a:lnTo>
                <a:lnTo>
                  <a:pt x="4472" y="13320"/>
                </a:lnTo>
                <a:lnTo>
                  <a:pt x="4500" y="13127"/>
                </a:lnTo>
                <a:lnTo>
                  <a:pt x="4509" y="13027"/>
                </a:lnTo>
                <a:lnTo>
                  <a:pt x="4584" y="12935"/>
                </a:lnTo>
                <a:lnTo>
                  <a:pt x="4621" y="12881"/>
                </a:lnTo>
                <a:lnTo>
                  <a:pt x="4584" y="12873"/>
                </a:lnTo>
                <a:lnTo>
                  <a:pt x="4546" y="12881"/>
                </a:lnTo>
                <a:lnTo>
                  <a:pt x="4537" y="12873"/>
                </a:lnTo>
                <a:lnTo>
                  <a:pt x="4556" y="12727"/>
                </a:lnTo>
                <a:lnTo>
                  <a:pt x="4584" y="12611"/>
                </a:lnTo>
                <a:lnTo>
                  <a:pt x="4658" y="12542"/>
                </a:lnTo>
                <a:lnTo>
                  <a:pt x="4733" y="12427"/>
                </a:lnTo>
                <a:lnTo>
                  <a:pt x="4724" y="12411"/>
                </a:lnTo>
                <a:lnTo>
                  <a:pt x="4696" y="12396"/>
                </a:lnTo>
                <a:lnTo>
                  <a:pt x="4742" y="12350"/>
                </a:lnTo>
                <a:lnTo>
                  <a:pt x="4780" y="12265"/>
                </a:lnTo>
                <a:lnTo>
                  <a:pt x="4836" y="12196"/>
                </a:lnTo>
                <a:lnTo>
                  <a:pt x="4873" y="12111"/>
                </a:lnTo>
                <a:lnTo>
                  <a:pt x="4855" y="12080"/>
                </a:lnTo>
                <a:lnTo>
                  <a:pt x="4808" y="12103"/>
                </a:lnTo>
                <a:lnTo>
                  <a:pt x="4761" y="12142"/>
                </a:lnTo>
                <a:lnTo>
                  <a:pt x="4686" y="12211"/>
                </a:lnTo>
                <a:lnTo>
                  <a:pt x="4658" y="12265"/>
                </a:lnTo>
                <a:lnTo>
                  <a:pt x="4621" y="12303"/>
                </a:lnTo>
                <a:lnTo>
                  <a:pt x="4500" y="12427"/>
                </a:lnTo>
                <a:lnTo>
                  <a:pt x="4444" y="12457"/>
                </a:lnTo>
                <a:lnTo>
                  <a:pt x="4397" y="12480"/>
                </a:lnTo>
                <a:lnTo>
                  <a:pt x="4294" y="12542"/>
                </a:lnTo>
                <a:lnTo>
                  <a:pt x="4248" y="12542"/>
                </a:lnTo>
                <a:lnTo>
                  <a:pt x="4220" y="12519"/>
                </a:lnTo>
                <a:lnTo>
                  <a:pt x="4182" y="12473"/>
                </a:lnTo>
                <a:lnTo>
                  <a:pt x="4136" y="12419"/>
                </a:lnTo>
                <a:lnTo>
                  <a:pt x="4098" y="12365"/>
                </a:lnTo>
                <a:lnTo>
                  <a:pt x="4108" y="12303"/>
                </a:lnTo>
                <a:lnTo>
                  <a:pt x="4126" y="12242"/>
                </a:lnTo>
                <a:lnTo>
                  <a:pt x="4126" y="12180"/>
                </a:lnTo>
                <a:lnTo>
                  <a:pt x="4098" y="12196"/>
                </a:lnTo>
                <a:lnTo>
                  <a:pt x="4070" y="12242"/>
                </a:lnTo>
                <a:lnTo>
                  <a:pt x="3996" y="12319"/>
                </a:lnTo>
                <a:lnTo>
                  <a:pt x="3977" y="12411"/>
                </a:lnTo>
                <a:lnTo>
                  <a:pt x="3949" y="12442"/>
                </a:lnTo>
                <a:lnTo>
                  <a:pt x="3986" y="12534"/>
                </a:lnTo>
                <a:lnTo>
                  <a:pt x="3996" y="12642"/>
                </a:lnTo>
                <a:lnTo>
                  <a:pt x="3986" y="12688"/>
                </a:lnTo>
                <a:lnTo>
                  <a:pt x="3921" y="12765"/>
                </a:lnTo>
                <a:lnTo>
                  <a:pt x="3902" y="12765"/>
                </a:lnTo>
                <a:lnTo>
                  <a:pt x="3902" y="12781"/>
                </a:lnTo>
                <a:lnTo>
                  <a:pt x="3846" y="12735"/>
                </a:lnTo>
                <a:lnTo>
                  <a:pt x="3828" y="12673"/>
                </a:lnTo>
                <a:lnTo>
                  <a:pt x="3734" y="12457"/>
                </a:lnTo>
                <a:lnTo>
                  <a:pt x="3688" y="12380"/>
                </a:lnTo>
                <a:lnTo>
                  <a:pt x="3650" y="12350"/>
                </a:lnTo>
                <a:lnTo>
                  <a:pt x="3650" y="12296"/>
                </a:lnTo>
                <a:lnTo>
                  <a:pt x="3613" y="12288"/>
                </a:lnTo>
                <a:lnTo>
                  <a:pt x="3585" y="12257"/>
                </a:lnTo>
                <a:lnTo>
                  <a:pt x="3576" y="12303"/>
                </a:lnTo>
                <a:lnTo>
                  <a:pt x="3529" y="12334"/>
                </a:lnTo>
                <a:lnTo>
                  <a:pt x="3501" y="12380"/>
                </a:lnTo>
                <a:lnTo>
                  <a:pt x="3454" y="12357"/>
                </a:lnTo>
                <a:lnTo>
                  <a:pt x="3417" y="12303"/>
                </a:lnTo>
                <a:lnTo>
                  <a:pt x="3389" y="12319"/>
                </a:lnTo>
                <a:lnTo>
                  <a:pt x="3361" y="12273"/>
                </a:lnTo>
                <a:lnTo>
                  <a:pt x="3342" y="12257"/>
                </a:lnTo>
                <a:lnTo>
                  <a:pt x="3323" y="12203"/>
                </a:lnTo>
                <a:lnTo>
                  <a:pt x="3342" y="12134"/>
                </a:lnTo>
                <a:lnTo>
                  <a:pt x="3361" y="12088"/>
                </a:lnTo>
                <a:lnTo>
                  <a:pt x="3361" y="11988"/>
                </a:lnTo>
                <a:lnTo>
                  <a:pt x="3342" y="11918"/>
                </a:lnTo>
                <a:lnTo>
                  <a:pt x="3277" y="12072"/>
                </a:lnTo>
                <a:lnTo>
                  <a:pt x="3239" y="12149"/>
                </a:lnTo>
                <a:lnTo>
                  <a:pt x="3127" y="12265"/>
                </a:lnTo>
                <a:lnTo>
                  <a:pt x="3090" y="12288"/>
                </a:lnTo>
                <a:lnTo>
                  <a:pt x="3043" y="12265"/>
                </a:lnTo>
                <a:lnTo>
                  <a:pt x="2931" y="12380"/>
                </a:lnTo>
                <a:lnTo>
                  <a:pt x="2866" y="12411"/>
                </a:lnTo>
                <a:lnTo>
                  <a:pt x="2857" y="12427"/>
                </a:lnTo>
                <a:lnTo>
                  <a:pt x="2838" y="12457"/>
                </a:lnTo>
                <a:lnTo>
                  <a:pt x="2801" y="12519"/>
                </a:lnTo>
                <a:lnTo>
                  <a:pt x="2707" y="12581"/>
                </a:lnTo>
                <a:lnTo>
                  <a:pt x="2633" y="12573"/>
                </a:lnTo>
                <a:lnTo>
                  <a:pt x="2558" y="12550"/>
                </a:lnTo>
                <a:lnTo>
                  <a:pt x="2605" y="12488"/>
                </a:lnTo>
                <a:lnTo>
                  <a:pt x="2679" y="12480"/>
                </a:lnTo>
                <a:lnTo>
                  <a:pt x="2754" y="12380"/>
                </a:lnTo>
                <a:lnTo>
                  <a:pt x="2791" y="12380"/>
                </a:lnTo>
                <a:lnTo>
                  <a:pt x="2754" y="12334"/>
                </a:lnTo>
                <a:lnTo>
                  <a:pt x="2717" y="12350"/>
                </a:lnTo>
                <a:lnTo>
                  <a:pt x="2707" y="12196"/>
                </a:lnTo>
                <a:lnTo>
                  <a:pt x="2754" y="12119"/>
                </a:lnTo>
                <a:lnTo>
                  <a:pt x="2791" y="12103"/>
                </a:lnTo>
                <a:lnTo>
                  <a:pt x="2745" y="12057"/>
                </a:lnTo>
                <a:lnTo>
                  <a:pt x="2689" y="12057"/>
                </a:lnTo>
                <a:lnTo>
                  <a:pt x="2651" y="12103"/>
                </a:lnTo>
                <a:lnTo>
                  <a:pt x="2605" y="11965"/>
                </a:lnTo>
                <a:lnTo>
                  <a:pt x="2614" y="11895"/>
                </a:lnTo>
                <a:lnTo>
                  <a:pt x="2642" y="11888"/>
                </a:lnTo>
                <a:lnTo>
                  <a:pt x="2651" y="11841"/>
                </a:lnTo>
                <a:lnTo>
                  <a:pt x="2717" y="11749"/>
                </a:lnTo>
                <a:lnTo>
                  <a:pt x="2726" y="11711"/>
                </a:lnTo>
                <a:lnTo>
                  <a:pt x="2726" y="11657"/>
                </a:lnTo>
                <a:lnTo>
                  <a:pt x="2689" y="11587"/>
                </a:lnTo>
                <a:lnTo>
                  <a:pt x="2651" y="11426"/>
                </a:lnTo>
                <a:lnTo>
                  <a:pt x="2614" y="11318"/>
                </a:lnTo>
                <a:lnTo>
                  <a:pt x="2558" y="11241"/>
                </a:lnTo>
                <a:lnTo>
                  <a:pt x="2521" y="11156"/>
                </a:lnTo>
                <a:lnTo>
                  <a:pt x="2521" y="11072"/>
                </a:lnTo>
                <a:lnTo>
                  <a:pt x="2493" y="10979"/>
                </a:lnTo>
                <a:lnTo>
                  <a:pt x="2446" y="10941"/>
                </a:lnTo>
                <a:lnTo>
                  <a:pt x="2427" y="10910"/>
                </a:lnTo>
                <a:lnTo>
                  <a:pt x="2446" y="10856"/>
                </a:lnTo>
                <a:lnTo>
                  <a:pt x="2567" y="10656"/>
                </a:lnTo>
                <a:lnTo>
                  <a:pt x="2651" y="10571"/>
                </a:lnTo>
                <a:lnTo>
                  <a:pt x="2782" y="10425"/>
                </a:lnTo>
                <a:lnTo>
                  <a:pt x="2829" y="10386"/>
                </a:lnTo>
                <a:lnTo>
                  <a:pt x="2829" y="10379"/>
                </a:lnTo>
                <a:lnTo>
                  <a:pt x="2829" y="10363"/>
                </a:lnTo>
                <a:lnTo>
                  <a:pt x="2791" y="10386"/>
                </a:lnTo>
                <a:lnTo>
                  <a:pt x="2726" y="10386"/>
                </a:lnTo>
                <a:lnTo>
                  <a:pt x="2679" y="10425"/>
                </a:lnTo>
                <a:lnTo>
                  <a:pt x="2614" y="10517"/>
                </a:lnTo>
                <a:lnTo>
                  <a:pt x="2530" y="10571"/>
                </a:lnTo>
                <a:lnTo>
                  <a:pt x="2493" y="10610"/>
                </a:lnTo>
                <a:lnTo>
                  <a:pt x="2390" y="10817"/>
                </a:lnTo>
                <a:lnTo>
                  <a:pt x="2353" y="10871"/>
                </a:lnTo>
                <a:lnTo>
                  <a:pt x="2390" y="10971"/>
                </a:lnTo>
                <a:lnTo>
                  <a:pt x="2446" y="11010"/>
                </a:lnTo>
                <a:lnTo>
                  <a:pt x="2455" y="11056"/>
                </a:lnTo>
                <a:lnTo>
                  <a:pt x="2409" y="11087"/>
                </a:lnTo>
                <a:lnTo>
                  <a:pt x="2390" y="11133"/>
                </a:lnTo>
                <a:lnTo>
                  <a:pt x="2371" y="11226"/>
                </a:lnTo>
                <a:lnTo>
                  <a:pt x="2334" y="11302"/>
                </a:lnTo>
                <a:lnTo>
                  <a:pt x="2278" y="11364"/>
                </a:lnTo>
                <a:lnTo>
                  <a:pt x="2231" y="11433"/>
                </a:lnTo>
                <a:lnTo>
                  <a:pt x="2185" y="11495"/>
                </a:lnTo>
                <a:lnTo>
                  <a:pt x="2166" y="11549"/>
                </a:lnTo>
                <a:lnTo>
                  <a:pt x="2110" y="11549"/>
                </a:lnTo>
                <a:lnTo>
                  <a:pt x="2044" y="11518"/>
                </a:lnTo>
                <a:lnTo>
                  <a:pt x="1998" y="11518"/>
                </a:lnTo>
                <a:lnTo>
                  <a:pt x="1942" y="11495"/>
                </a:lnTo>
                <a:lnTo>
                  <a:pt x="1904" y="11503"/>
                </a:lnTo>
                <a:lnTo>
                  <a:pt x="1867" y="11472"/>
                </a:lnTo>
                <a:lnTo>
                  <a:pt x="1820" y="11472"/>
                </a:lnTo>
                <a:lnTo>
                  <a:pt x="1792" y="11441"/>
                </a:lnTo>
                <a:lnTo>
                  <a:pt x="1736" y="11379"/>
                </a:lnTo>
                <a:lnTo>
                  <a:pt x="1699" y="11310"/>
                </a:lnTo>
                <a:lnTo>
                  <a:pt x="1746" y="11279"/>
                </a:lnTo>
                <a:lnTo>
                  <a:pt x="1848" y="11272"/>
                </a:lnTo>
                <a:lnTo>
                  <a:pt x="1867" y="11241"/>
                </a:lnTo>
                <a:lnTo>
                  <a:pt x="1811" y="11241"/>
                </a:lnTo>
                <a:lnTo>
                  <a:pt x="1746" y="11249"/>
                </a:lnTo>
                <a:lnTo>
                  <a:pt x="1746" y="11218"/>
                </a:lnTo>
                <a:lnTo>
                  <a:pt x="1774" y="11187"/>
                </a:lnTo>
                <a:lnTo>
                  <a:pt x="1755" y="11149"/>
                </a:lnTo>
                <a:lnTo>
                  <a:pt x="1699" y="11164"/>
                </a:lnTo>
                <a:lnTo>
                  <a:pt x="1634" y="11210"/>
                </a:lnTo>
                <a:lnTo>
                  <a:pt x="1596" y="11195"/>
                </a:lnTo>
                <a:lnTo>
                  <a:pt x="1568" y="11125"/>
                </a:lnTo>
                <a:lnTo>
                  <a:pt x="1531" y="11025"/>
                </a:lnTo>
                <a:lnTo>
                  <a:pt x="1531" y="10948"/>
                </a:lnTo>
                <a:lnTo>
                  <a:pt x="1550" y="10879"/>
                </a:lnTo>
                <a:lnTo>
                  <a:pt x="1596" y="10794"/>
                </a:lnTo>
                <a:lnTo>
                  <a:pt x="1634" y="10733"/>
                </a:lnTo>
                <a:lnTo>
                  <a:pt x="1680" y="10671"/>
                </a:lnTo>
                <a:lnTo>
                  <a:pt x="1708" y="10602"/>
                </a:lnTo>
                <a:lnTo>
                  <a:pt x="1736" y="10571"/>
                </a:lnTo>
                <a:lnTo>
                  <a:pt x="1792" y="10540"/>
                </a:lnTo>
                <a:lnTo>
                  <a:pt x="1858" y="10517"/>
                </a:lnTo>
                <a:lnTo>
                  <a:pt x="1895" y="10456"/>
                </a:lnTo>
                <a:lnTo>
                  <a:pt x="1867" y="10363"/>
                </a:lnTo>
                <a:lnTo>
                  <a:pt x="1811" y="10363"/>
                </a:lnTo>
                <a:lnTo>
                  <a:pt x="1755" y="10409"/>
                </a:lnTo>
                <a:lnTo>
                  <a:pt x="1708" y="10417"/>
                </a:lnTo>
                <a:lnTo>
                  <a:pt x="1643" y="10409"/>
                </a:lnTo>
                <a:lnTo>
                  <a:pt x="1606" y="10386"/>
                </a:lnTo>
                <a:lnTo>
                  <a:pt x="1550" y="10379"/>
                </a:lnTo>
                <a:lnTo>
                  <a:pt x="1447" y="10325"/>
                </a:lnTo>
                <a:lnTo>
                  <a:pt x="1494" y="10255"/>
                </a:lnTo>
                <a:lnTo>
                  <a:pt x="1522" y="10194"/>
                </a:lnTo>
                <a:lnTo>
                  <a:pt x="1456" y="10209"/>
                </a:lnTo>
                <a:lnTo>
                  <a:pt x="1410" y="10209"/>
                </a:lnTo>
                <a:lnTo>
                  <a:pt x="1372" y="10194"/>
                </a:lnTo>
                <a:lnTo>
                  <a:pt x="1372" y="10117"/>
                </a:lnTo>
                <a:lnTo>
                  <a:pt x="1335" y="10171"/>
                </a:lnTo>
                <a:lnTo>
                  <a:pt x="1298" y="10240"/>
                </a:lnTo>
                <a:lnTo>
                  <a:pt x="1260" y="10255"/>
                </a:lnTo>
                <a:lnTo>
                  <a:pt x="1223" y="10232"/>
                </a:lnTo>
                <a:lnTo>
                  <a:pt x="1195" y="10171"/>
                </a:lnTo>
                <a:lnTo>
                  <a:pt x="1186" y="10109"/>
                </a:lnTo>
                <a:lnTo>
                  <a:pt x="1158" y="10071"/>
                </a:lnTo>
                <a:lnTo>
                  <a:pt x="1148" y="10024"/>
                </a:lnTo>
                <a:lnTo>
                  <a:pt x="1139" y="9963"/>
                </a:lnTo>
                <a:lnTo>
                  <a:pt x="1148" y="9894"/>
                </a:lnTo>
                <a:lnTo>
                  <a:pt x="1186" y="9840"/>
                </a:lnTo>
                <a:lnTo>
                  <a:pt x="1139" y="9832"/>
                </a:lnTo>
                <a:lnTo>
                  <a:pt x="1083" y="9863"/>
                </a:lnTo>
                <a:lnTo>
                  <a:pt x="1036" y="9917"/>
                </a:lnTo>
                <a:lnTo>
                  <a:pt x="999" y="9886"/>
                </a:lnTo>
                <a:lnTo>
                  <a:pt x="934" y="9832"/>
                </a:lnTo>
                <a:lnTo>
                  <a:pt x="934" y="9793"/>
                </a:lnTo>
                <a:lnTo>
                  <a:pt x="990" y="9716"/>
                </a:lnTo>
                <a:lnTo>
                  <a:pt x="1046" y="9686"/>
                </a:lnTo>
                <a:lnTo>
                  <a:pt x="1139" y="9678"/>
                </a:lnTo>
                <a:lnTo>
                  <a:pt x="1223" y="9655"/>
                </a:lnTo>
                <a:lnTo>
                  <a:pt x="1186" y="9624"/>
                </a:lnTo>
                <a:lnTo>
                  <a:pt x="1232" y="9609"/>
                </a:lnTo>
                <a:lnTo>
                  <a:pt x="1223" y="9578"/>
                </a:lnTo>
                <a:lnTo>
                  <a:pt x="1148" y="9578"/>
                </a:lnTo>
                <a:lnTo>
                  <a:pt x="1074" y="9593"/>
                </a:lnTo>
                <a:lnTo>
                  <a:pt x="1036" y="9647"/>
                </a:lnTo>
                <a:lnTo>
                  <a:pt x="971" y="9670"/>
                </a:lnTo>
                <a:lnTo>
                  <a:pt x="924" y="9686"/>
                </a:lnTo>
                <a:lnTo>
                  <a:pt x="859" y="9686"/>
                </a:lnTo>
                <a:lnTo>
                  <a:pt x="822" y="9701"/>
                </a:lnTo>
                <a:lnTo>
                  <a:pt x="803" y="9716"/>
                </a:lnTo>
                <a:lnTo>
                  <a:pt x="803" y="9655"/>
                </a:lnTo>
                <a:lnTo>
                  <a:pt x="812" y="9593"/>
                </a:lnTo>
                <a:lnTo>
                  <a:pt x="859" y="9586"/>
                </a:lnTo>
                <a:lnTo>
                  <a:pt x="896" y="9578"/>
                </a:lnTo>
                <a:lnTo>
                  <a:pt x="924" y="9547"/>
                </a:lnTo>
                <a:lnTo>
                  <a:pt x="896" y="9516"/>
                </a:lnTo>
                <a:lnTo>
                  <a:pt x="859" y="9493"/>
                </a:lnTo>
                <a:lnTo>
                  <a:pt x="840" y="9470"/>
                </a:lnTo>
                <a:lnTo>
                  <a:pt x="840" y="9424"/>
                </a:lnTo>
                <a:lnTo>
                  <a:pt x="859" y="9401"/>
                </a:lnTo>
                <a:lnTo>
                  <a:pt x="915" y="9408"/>
                </a:lnTo>
                <a:lnTo>
                  <a:pt x="990" y="9393"/>
                </a:lnTo>
                <a:lnTo>
                  <a:pt x="1008" y="9347"/>
                </a:lnTo>
                <a:lnTo>
                  <a:pt x="999" y="9270"/>
                </a:lnTo>
                <a:lnTo>
                  <a:pt x="999" y="9208"/>
                </a:lnTo>
                <a:lnTo>
                  <a:pt x="1008" y="9154"/>
                </a:lnTo>
                <a:lnTo>
                  <a:pt x="1064" y="9008"/>
                </a:lnTo>
                <a:lnTo>
                  <a:pt x="1074" y="8970"/>
                </a:lnTo>
                <a:lnTo>
                  <a:pt x="1083" y="8916"/>
                </a:lnTo>
                <a:lnTo>
                  <a:pt x="1111" y="8877"/>
                </a:lnTo>
                <a:lnTo>
                  <a:pt x="1139" y="8870"/>
                </a:lnTo>
                <a:lnTo>
                  <a:pt x="1214" y="8777"/>
                </a:lnTo>
                <a:lnTo>
                  <a:pt x="1251" y="8746"/>
                </a:lnTo>
                <a:lnTo>
                  <a:pt x="1270" y="8692"/>
                </a:lnTo>
                <a:lnTo>
                  <a:pt x="1335" y="8685"/>
                </a:lnTo>
                <a:lnTo>
                  <a:pt x="1372" y="8700"/>
                </a:lnTo>
                <a:lnTo>
                  <a:pt x="1400" y="8631"/>
                </a:lnTo>
                <a:lnTo>
                  <a:pt x="1447" y="8577"/>
                </a:lnTo>
                <a:lnTo>
                  <a:pt x="1494" y="8515"/>
                </a:lnTo>
                <a:lnTo>
                  <a:pt x="1550" y="8500"/>
                </a:lnTo>
                <a:lnTo>
                  <a:pt x="1587" y="8500"/>
                </a:lnTo>
                <a:lnTo>
                  <a:pt x="1671" y="8515"/>
                </a:lnTo>
                <a:lnTo>
                  <a:pt x="1718" y="8531"/>
                </a:lnTo>
                <a:lnTo>
                  <a:pt x="1746" y="8485"/>
                </a:lnTo>
                <a:lnTo>
                  <a:pt x="1736" y="8415"/>
                </a:lnTo>
                <a:lnTo>
                  <a:pt x="1708" y="8384"/>
                </a:lnTo>
                <a:lnTo>
                  <a:pt x="1718" y="8354"/>
                </a:lnTo>
                <a:lnTo>
                  <a:pt x="1746" y="8300"/>
                </a:lnTo>
                <a:lnTo>
                  <a:pt x="1886" y="8254"/>
                </a:lnTo>
                <a:close/>
              </a:path>
            </a:pathLst>
          </a:custGeom>
          <a:solidFill>
            <a:srgbClr val="7030A0"/>
          </a:solidFill>
          <a:ln w="9525" cap="flat" cmpd="sng">
            <a:solidFill>
              <a:srgbClr val="000000"/>
            </a:solidFill>
            <a:prstDash val="solid"/>
            <a:round/>
            <a:headEnd/>
            <a:tailEnd/>
          </a:ln>
        </p:spPr>
        <p:txBody>
          <a:bodyPr/>
          <a:lstStyle/>
          <a:p>
            <a:pPr algn="ctr"/>
            <a:endParaRPr lang="en-US" dirty="0"/>
          </a:p>
        </p:txBody>
      </p:sp>
      <p:sp>
        <p:nvSpPr>
          <p:cNvPr id="261" name="TextBox 260"/>
          <p:cNvSpPr txBox="1"/>
          <p:nvPr/>
        </p:nvSpPr>
        <p:spPr>
          <a:xfrm>
            <a:off x="8686800" y="2715161"/>
            <a:ext cx="304800" cy="261610"/>
          </a:xfrm>
          <a:prstGeom prst="rect">
            <a:avLst/>
          </a:prstGeom>
          <a:noFill/>
        </p:spPr>
        <p:txBody>
          <a:bodyPr wrap="square" rtlCol="0">
            <a:spAutoFit/>
          </a:bodyPr>
          <a:lstStyle/>
          <a:p>
            <a:r>
              <a:rPr lang="en-US" sz="1100" dirty="0" smtClean="0"/>
              <a:t>RI</a:t>
            </a:r>
            <a:endParaRPr lang="en-US" sz="1100" dirty="0"/>
          </a:p>
        </p:txBody>
      </p:sp>
      <p:sp>
        <p:nvSpPr>
          <p:cNvPr id="272" name="TextBox 271"/>
          <p:cNvSpPr txBox="1"/>
          <p:nvPr/>
        </p:nvSpPr>
        <p:spPr>
          <a:xfrm>
            <a:off x="8763000" y="2105561"/>
            <a:ext cx="457200" cy="261610"/>
          </a:xfrm>
          <a:prstGeom prst="rect">
            <a:avLst/>
          </a:prstGeom>
          <a:noFill/>
        </p:spPr>
        <p:txBody>
          <a:bodyPr wrap="square" rtlCol="0">
            <a:spAutoFit/>
          </a:bodyPr>
          <a:lstStyle/>
          <a:p>
            <a:r>
              <a:rPr lang="en-US" sz="1100" dirty="0" smtClean="0"/>
              <a:t>MA</a:t>
            </a:r>
            <a:endParaRPr lang="en-US" sz="1100" dirty="0"/>
          </a:p>
        </p:txBody>
      </p:sp>
      <p:grpSp>
        <p:nvGrpSpPr>
          <p:cNvPr id="2" name="Group 1" descr="U.S. map shows national implementation by state. There are 25 states, 44 sessions, with more than 17,500 responders trained. The map shows national responder training progress, states that are equivalent to the national training in progress, and train-the-trainer sessions scheduled. "/>
          <p:cNvGrpSpPr/>
          <p:nvPr/>
        </p:nvGrpSpPr>
        <p:grpSpPr>
          <a:xfrm>
            <a:off x="538163" y="838320"/>
            <a:ext cx="8305800" cy="5791080"/>
            <a:chOff x="538163" y="838320"/>
            <a:chExt cx="8305800" cy="5791080"/>
          </a:xfrm>
        </p:grpSpPr>
        <p:sp>
          <p:nvSpPr>
            <p:cNvPr id="59" name="Rectangle 58"/>
            <p:cNvSpPr>
              <a:spLocks noChangeArrowheads="1"/>
            </p:cNvSpPr>
            <p:nvPr/>
          </p:nvSpPr>
          <p:spPr bwMode="auto">
            <a:xfrm>
              <a:off x="4876800" y="6230779"/>
              <a:ext cx="371475" cy="155575"/>
            </a:xfrm>
            <a:prstGeom prst="rect">
              <a:avLst/>
            </a:prstGeom>
            <a:solidFill>
              <a:srgbClr val="F79646"/>
            </a:solidFill>
            <a:ln w="9525" algn="ctr">
              <a:solidFill>
                <a:schemeClr val="tx1"/>
              </a:solidFill>
              <a:miter lim="800000"/>
              <a:headEnd/>
              <a:tailEnd/>
            </a:ln>
            <a:effectLst/>
          </p:spPr>
          <p:txBody>
            <a:bodyPr wrap="none" lIns="45720" rIns="4572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0" name="Rectangle 59"/>
            <p:cNvSpPr>
              <a:spLocks noChangeArrowheads="1"/>
            </p:cNvSpPr>
            <p:nvPr/>
          </p:nvSpPr>
          <p:spPr bwMode="auto">
            <a:xfrm>
              <a:off x="4886325" y="6002179"/>
              <a:ext cx="371475" cy="155575"/>
            </a:xfrm>
            <a:prstGeom prst="rect">
              <a:avLst/>
            </a:prstGeom>
            <a:solidFill>
              <a:srgbClr val="1F497D"/>
            </a:solidFill>
            <a:ln w="9525" algn="ctr">
              <a:solidFill>
                <a:schemeClr val="tx1"/>
              </a:solidFill>
              <a:miter lim="800000"/>
              <a:headEnd/>
              <a:tailEnd/>
            </a:ln>
            <a:effectLst/>
          </p:spPr>
          <p:txBody>
            <a:bodyPr wrap="none" lIns="45720" rIns="4572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1" name="Text Box 4"/>
            <p:cNvSpPr txBox="1">
              <a:spLocks noChangeArrowheads="1"/>
            </p:cNvSpPr>
            <p:nvPr/>
          </p:nvSpPr>
          <p:spPr bwMode="auto">
            <a:xfrm>
              <a:off x="5257800" y="6172200"/>
              <a:ext cx="3048000" cy="24622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45720" r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000" b="0" i="0" u="none" strike="noStrike" kern="1200" cap="none" spc="0" normalizeH="0" baseline="0" noProof="0" dirty="0" smtClean="0">
                  <a:ln>
                    <a:noFill/>
                  </a:ln>
                  <a:solidFill>
                    <a:sysClr val="windowText" lastClr="000000"/>
                  </a:solidFill>
                  <a:effectLst/>
                  <a:uLnTx/>
                  <a:uFillTx/>
                  <a:ea typeface="+mn-ea"/>
                  <a:cs typeface="+mn-cs"/>
                </a:rPr>
                <a:t>Equivalent to the National Training </a:t>
              </a:r>
              <a:r>
                <a:rPr kumimoji="0" lang="en-US" sz="1000" b="0" i="0" u="none" strike="noStrike" kern="1200" cap="none" spc="0" normalizeH="0" noProof="0" dirty="0" smtClean="0">
                  <a:ln>
                    <a:noFill/>
                  </a:ln>
                  <a:solidFill>
                    <a:sysClr val="windowText" lastClr="000000"/>
                  </a:solidFill>
                  <a:effectLst/>
                  <a:uLnTx/>
                  <a:uFillTx/>
                  <a:ea typeface="+mn-ea"/>
                  <a:cs typeface="+mn-cs"/>
                </a:rPr>
                <a:t> in Progress</a:t>
              </a:r>
              <a:endParaRPr kumimoji="0" lang="en-US" sz="1000" b="0" i="0" u="none" strike="noStrike" kern="1200" cap="none" spc="0" normalizeH="0" baseline="0" noProof="0" dirty="0">
                <a:ln>
                  <a:noFill/>
                </a:ln>
                <a:solidFill>
                  <a:sysClr val="windowText" lastClr="000000"/>
                </a:solidFill>
                <a:effectLst/>
                <a:uLnTx/>
                <a:uFillTx/>
                <a:ea typeface="+mn-ea"/>
                <a:cs typeface="+mn-cs"/>
              </a:endParaRPr>
            </a:p>
          </p:txBody>
        </p:sp>
        <p:sp>
          <p:nvSpPr>
            <p:cNvPr id="62" name="Text Box 5"/>
            <p:cNvSpPr txBox="1">
              <a:spLocks noChangeArrowheads="1"/>
            </p:cNvSpPr>
            <p:nvPr/>
          </p:nvSpPr>
          <p:spPr bwMode="auto">
            <a:xfrm>
              <a:off x="5257800" y="5925979"/>
              <a:ext cx="2438400" cy="24622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45720" r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000" b="0" i="0" u="none" strike="noStrike" kern="1200" cap="none" spc="0" normalizeH="0" baseline="0" noProof="0" dirty="0" smtClean="0">
                  <a:ln>
                    <a:noFill/>
                  </a:ln>
                  <a:solidFill>
                    <a:sysClr val="windowText" lastClr="000000"/>
                  </a:solidFill>
                  <a:effectLst/>
                  <a:uLnTx/>
                  <a:uFillTx/>
                  <a:ea typeface="+mn-ea"/>
                  <a:cs typeface="+mn-cs"/>
                </a:rPr>
                <a:t>National Responder Training in</a:t>
              </a:r>
              <a:r>
                <a:rPr kumimoji="0" lang="en-US" sz="1000" b="0" i="0" u="none" strike="noStrike" kern="1200" cap="none" spc="0" normalizeH="0" noProof="0" dirty="0" smtClean="0">
                  <a:ln>
                    <a:noFill/>
                  </a:ln>
                  <a:solidFill>
                    <a:sysClr val="windowText" lastClr="000000"/>
                  </a:solidFill>
                  <a:effectLst/>
                  <a:uLnTx/>
                  <a:uFillTx/>
                  <a:ea typeface="+mn-ea"/>
                  <a:cs typeface="+mn-cs"/>
                </a:rPr>
                <a:t> Progress </a:t>
              </a:r>
              <a:endParaRPr kumimoji="0" lang="en-US" sz="1000" b="0" i="0" u="none" strike="noStrike" kern="1200" cap="none" spc="0" normalizeH="0" baseline="0" noProof="0" dirty="0">
                <a:ln>
                  <a:noFill/>
                </a:ln>
                <a:solidFill>
                  <a:sysClr val="windowText" lastClr="000000"/>
                </a:solidFill>
                <a:effectLst/>
                <a:uLnTx/>
                <a:uFillTx/>
                <a:ea typeface="+mn-ea"/>
                <a:cs typeface="+mn-cs"/>
              </a:endParaRPr>
            </a:p>
          </p:txBody>
        </p:sp>
        <p:sp>
          <p:nvSpPr>
            <p:cNvPr id="63" name="Freeform 62"/>
            <p:cNvSpPr>
              <a:spLocks/>
            </p:cNvSpPr>
            <p:nvPr/>
          </p:nvSpPr>
          <p:spPr bwMode="auto">
            <a:xfrm>
              <a:off x="3073400" y="4164549"/>
              <a:ext cx="2252663" cy="2009775"/>
            </a:xfrm>
            <a:custGeom>
              <a:avLst/>
              <a:gdLst>
                <a:gd name="T0" fmla="*/ 361 w 1248"/>
                <a:gd name="T1" fmla="*/ 0 h 1156"/>
                <a:gd name="T2" fmla="*/ 637 w 1248"/>
                <a:gd name="T3" fmla="*/ 10 h 1156"/>
                <a:gd name="T4" fmla="*/ 637 w 1248"/>
                <a:gd name="T5" fmla="*/ 219 h 1156"/>
                <a:gd name="T6" fmla="*/ 778 w 1248"/>
                <a:gd name="T7" fmla="*/ 278 h 1156"/>
                <a:gd name="T8" fmla="*/ 817 w 1248"/>
                <a:gd name="T9" fmla="*/ 258 h 1156"/>
                <a:gd name="T10" fmla="*/ 909 w 1248"/>
                <a:gd name="T11" fmla="*/ 303 h 1156"/>
                <a:gd name="T12" fmla="*/ 964 w 1248"/>
                <a:gd name="T13" fmla="*/ 300 h 1156"/>
                <a:gd name="T14" fmla="*/ 1070 w 1248"/>
                <a:gd name="T15" fmla="*/ 255 h 1156"/>
                <a:gd name="T16" fmla="*/ 1131 w 1248"/>
                <a:gd name="T17" fmla="*/ 299 h 1156"/>
                <a:gd name="T18" fmla="*/ 1185 w 1248"/>
                <a:gd name="T19" fmla="*/ 310 h 1156"/>
                <a:gd name="T20" fmla="*/ 1185 w 1248"/>
                <a:gd name="T21" fmla="*/ 481 h 1156"/>
                <a:gd name="T22" fmla="*/ 1248 w 1248"/>
                <a:gd name="T23" fmla="*/ 588 h 1156"/>
                <a:gd name="T24" fmla="*/ 1233 w 1248"/>
                <a:gd name="T25" fmla="*/ 733 h 1156"/>
                <a:gd name="T26" fmla="*/ 1165 w 1248"/>
                <a:gd name="T27" fmla="*/ 791 h 1156"/>
                <a:gd name="T28" fmla="*/ 1151 w 1248"/>
                <a:gd name="T29" fmla="*/ 738 h 1156"/>
                <a:gd name="T30" fmla="*/ 1131 w 1248"/>
                <a:gd name="T31" fmla="*/ 762 h 1156"/>
                <a:gd name="T32" fmla="*/ 1146 w 1248"/>
                <a:gd name="T33" fmla="*/ 796 h 1156"/>
                <a:gd name="T34" fmla="*/ 1025 w 1248"/>
                <a:gd name="T35" fmla="*/ 883 h 1156"/>
                <a:gd name="T36" fmla="*/ 996 w 1248"/>
                <a:gd name="T37" fmla="*/ 888 h 1156"/>
                <a:gd name="T38" fmla="*/ 933 w 1248"/>
                <a:gd name="T39" fmla="*/ 931 h 1156"/>
                <a:gd name="T40" fmla="*/ 933 w 1248"/>
                <a:gd name="T41" fmla="*/ 956 h 1156"/>
                <a:gd name="T42" fmla="*/ 913 w 1248"/>
                <a:gd name="T43" fmla="*/ 960 h 1156"/>
                <a:gd name="T44" fmla="*/ 928 w 1248"/>
                <a:gd name="T45" fmla="*/ 989 h 1156"/>
                <a:gd name="T46" fmla="*/ 894 w 1248"/>
                <a:gd name="T47" fmla="*/ 1033 h 1156"/>
                <a:gd name="T48" fmla="*/ 913 w 1248"/>
                <a:gd name="T49" fmla="*/ 1096 h 1156"/>
                <a:gd name="T50" fmla="*/ 933 w 1248"/>
                <a:gd name="T51" fmla="*/ 1117 h 1156"/>
                <a:gd name="T52" fmla="*/ 928 w 1248"/>
                <a:gd name="T53" fmla="*/ 1156 h 1156"/>
                <a:gd name="T54" fmla="*/ 880 w 1248"/>
                <a:gd name="T55" fmla="*/ 1156 h 1156"/>
                <a:gd name="T56" fmla="*/ 836 w 1248"/>
                <a:gd name="T57" fmla="*/ 1136 h 1156"/>
                <a:gd name="T58" fmla="*/ 807 w 1248"/>
                <a:gd name="T59" fmla="*/ 1141 h 1156"/>
                <a:gd name="T60" fmla="*/ 710 w 1248"/>
                <a:gd name="T61" fmla="*/ 1107 h 1156"/>
                <a:gd name="T62" fmla="*/ 666 w 1248"/>
                <a:gd name="T63" fmla="*/ 975 h 1156"/>
                <a:gd name="T64" fmla="*/ 599 w 1248"/>
                <a:gd name="T65" fmla="*/ 912 h 1156"/>
                <a:gd name="T66" fmla="*/ 539 w 1248"/>
                <a:gd name="T67" fmla="*/ 796 h 1156"/>
                <a:gd name="T68" fmla="*/ 512 w 1248"/>
                <a:gd name="T69" fmla="*/ 784 h 1156"/>
                <a:gd name="T70" fmla="*/ 479 w 1248"/>
                <a:gd name="T71" fmla="*/ 755 h 1156"/>
                <a:gd name="T72" fmla="*/ 449 w 1248"/>
                <a:gd name="T73" fmla="*/ 755 h 1156"/>
                <a:gd name="T74" fmla="*/ 402 w 1248"/>
                <a:gd name="T75" fmla="*/ 746 h 1156"/>
                <a:gd name="T76" fmla="*/ 366 w 1248"/>
                <a:gd name="T77" fmla="*/ 755 h 1156"/>
                <a:gd name="T78" fmla="*/ 342 w 1248"/>
                <a:gd name="T79" fmla="*/ 814 h 1156"/>
                <a:gd name="T80" fmla="*/ 305 w 1248"/>
                <a:gd name="T81" fmla="*/ 823 h 1156"/>
                <a:gd name="T82" fmla="*/ 226 w 1248"/>
                <a:gd name="T83" fmla="*/ 778 h 1156"/>
                <a:gd name="T84" fmla="*/ 179 w 1248"/>
                <a:gd name="T85" fmla="*/ 723 h 1156"/>
                <a:gd name="T86" fmla="*/ 171 w 1248"/>
                <a:gd name="T87" fmla="*/ 657 h 1156"/>
                <a:gd name="T88" fmla="*/ 137 w 1248"/>
                <a:gd name="T89" fmla="*/ 612 h 1156"/>
                <a:gd name="T90" fmla="*/ 58 w 1248"/>
                <a:gd name="T91" fmla="*/ 549 h 1156"/>
                <a:gd name="T92" fmla="*/ 0 w 1248"/>
                <a:gd name="T93" fmla="*/ 483 h 1156"/>
                <a:gd name="T94" fmla="*/ 0 w 1248"/>
                <a:gd name="T95" fmla="*/ 455 h 1156"/>
                <a:gd name="T96" fmla="*/ 189 w 1248"/>
                <a:gd name="T97" fmla="*/ 457 h 1156"/>
                <a:gd name="T98" fmla="*/ 342 w 1248"/>
                <a:gd name="T99" fmla="*/ 470 h 1156"/>
                <a:gd name="T100" fmla="*/ 361 w 1248"/>
                <a:gd name="T10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48" h="1156">
                  <a:moveTo>
                    <a:pt x="361" y="0"/>
                  </a:moveTo>
                  <a:lnTo>
                    <a:pt x="637" y="10"/>
                  </a:lnTo>
                  <a:lnTo>
                    <a:pt x="637" y="219"/>
                  </a:lnTo>
                  <a:lnTo>
                    <a:pt x="778" y="278"/>
                  </a:lnTo>
                  <a:lnTo>
                    <a:pt x="817" y="258"/>
                  </a:lnTo>
                  <a:lnTo>
                    <a:pt x="909" y="303"/>
                  </a:lnTo>
                  <a:lnTo>
                    <a:pt x="964" y="300"/>
                  </a:lnTo>
                  <a:lnTo>
                    <a:pt x="1070" y="255"/>
                  </a:lnTo>
                  <a:lnTo>
                    <a:pt x="1131" y="299"/>
                  </a:lnTo>
                  <a:lnTo>
                    <a:pt x="1185" y="310"/>
                  </a:lnTo>
                  <a:lnTo>
                    <a:pt x="1185" y="481"/>
                  </a:lnTo>
                  <a:lnTo>
                    <a:pt x="1248" y="588"/>
                  </a:lnTo>
                  <a:lnTo>
                    <a:pt x="1233" y="733"/>
                  </a:lnTo>
                  <a:lnTo>
                    <a:pt x="1165" y="791"/>
                  </a:lnTo>
                  <a:lnTo>
                    <a:pt x="1151" y="738"/>
                  </a:lnTo>
                  <a:lnTo>
                    <a:pt x="1131" y="762"/>
                  </a:lnTo>
                  <a:lnTo>
                    <a:pt x="1146" y="796"/>
                  </a:lnTo>
                  <a:lnTo>
                    <a:pt x="1025" y="883"/>
                  </a:lnTo>
                  <a:lnTo>
                    <a:pt x="996" y="888"/>
                  </a:lnTo>
                  <a:lnTo>
                    <a:pt x="933" y="931"/>
                  </a:lnTo>
                  <a:lnTo>
                    <a:pt x="933" y="956"/>
                  </a:lnTo>
                  <a:lnTo>
                    <a:pt x="913" y="960"/>
                  </a:lnTo>
                  <a:lnTo>
                    <a:pt x="928" y="989"/>
                  </a:lnTo>
                  <a:lnTo>
                    <a:pt x="894" y="1033"/>
                  </a:lnTo>
                  <a:lnTo>
                    <a:pt x="913" y="1096"/>
                  </a:lnTo>
                  <a:lnTo>
                    <a:pt x="933" y="1117"/>
                  </a:lnTo>
                  <a:lnTo>
                    <a:pt x="928" y="1156"/>
                  </a:lnTo>
                  <a:lnTo>
                    <a:pt x="880" y="1156"/>
                  </a:lnTo>
                  <a:lnTo>
                    <a:pt x="836" y="1136"/>
                  </a:lnTo>
                  <a:lnTo>
                    <a:pt x="807" y="1141"/>
                  </a:lnTo>
                  <a:lnTo>
                    <a:pt x="710" y="1107"/>
                  </a:lnTo>
                  <a:lnTo>
                    <a:pt x="666" y="975"/>
                  </a:lnTo>
                  <a:lnTo>
                    <a:pt x="599" y="912"/>
                  </a:lnTo>
                  <a:lnTo>
                    <a:pt x="539" y="796"/>
                  </a:lnTo>
                  <a:lnTo>
                    <a:pt x="512" y="784"/>
                  </a:lnTo>
                  <a:lnTo>
                    <a:pt x="479" y="755"/>
                  </a:lnTo>
                  <a:lnTo>
                    <a:pt x="449" y="755"/>
                  </a:lnTo>
                  <a:lnTo>
                    <a:pt x="402" y="746"/>
                  </a:lnTo>
                  <a:lnTo>
                    <a:pt x="366" y="755"/>
                  </a:lnTo>
                  <a:lnTo>
                    <a:pt x="342" y="814"/>
                  </a:lnTo>
                  <a:lnTo>
                    <a:pt x="305" y="823"/>
                  </a:lnTo>
                  <a:lnTo>
                    <a:pt x="226" y="778"/>
                  </a:lnTo>
                  <a:lnTo>
                    <a:pt x="179" y="723"/>
                  </a:lnTo>
                  <a:lnTo>
                    <a:pt x="171" y="657"/>
                  </a:lnTo>
                  <a:lnTo>
                    <a:pt x="137" y="612"/>
                  </a:lnTo>
                  <a:lnTo>
                    <a:pt x="58" y="549"/>
                  </a:lnTo>
                  <a:lnTo>
                    <a:pt x="0" y="483"/>
                  </a:lnTo>
                  <a:lnTo>
                    <a:pt x="0" y="455"/>
                  </a:lnTo>
                  <a:lnTo>
                    <a:pt x="189" y="457"/>
                  </a:lnTo>
                  <a:lnTo>
                    <a:pt x="342" y="470"/>
                  </a:lnTo>
                  <a:lnTo>
                    <a:pt x="361"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4" name="Freeform 63" descr="Large confetti"/>
            <p:cNvSpPr>
              <a:spLocks/>
            </p:cNvSpPr>
            <p:nvPr/>
          </p:nvSpPr>
          <p:spPr bwMode="auto">
            <a:xfrm>
              <a:off x="8231188" y="1324511"/>
              <a:ext cx="612775" cy="900113"/>
            </a:xfrm>
            <a:custGeom>
              <a:avLst/>
              <a:gdLst>
                <a:gd name="T0" fmla="*/ 79 w 339"/>
                <a:gd name="T1" fmla="*/ 16 h 518"/>
                <a:gd name="T2" fmla="*/ 29 w 339"/>
                <a:gd name="T3" fmla="*/ 111 h 518"/>
                <a:gd name="T4" fmla="*/ 53 w 339"/>
                <a:gd name="T5" fmla="*/ 147 h 518"/>
                <a:gd name="T6" fmla="*/ 29 w 339"/>
                <a:gd name="T7" fmla="*/ 190 h 518"/>
                <a:gd name="T8" fmla="*/ 43 w 339"/>
                <a:gd name="T9" fmla="*/ 205 h 518"/>
                <a:gd name="T10" fmla="*/ 34 w 339"/>
                <a:gd name="T11" fmla="*/ 234 h 518"/>
                <a:gd name="T12" fmla="*/ 34 w 339"/>
                <a:gd name="T13" fmla="*/ 282 h 518"/>
                <a:gd name="T14" fmla="*/ 0 w 339"/>
                <a:gd name="T15" fmla="*/ 300 h 518"/>
                <a:gd name="T16" fmla="*/ 13 w 339"/>
                <a:gd name="T17" fmla="*/ 314 h 518"/>
                <a:gd name="T18" fmla="*/ 84 w 339"/>
                <a:gd name="T19" fmla="*/ 495 h 518"/>
                <a:gd name="T20" fmla="*/ 140 w 339"/>
                <a:gd name="T21" fmla="*/ 518 h 518"/>
                <a:gd name="T22" fmla="*/ 137 w 339"/>
                <a:gd name="T23" fmla="*/ 481 h 518"/>
                <a:gd name="T24" fmla="*/ 164 w 339"/>
                <a:gd name="T25" fmla="*/ 452 h 518"/>
                <a:gd name="T26" fmla="*/ 155 w 339"/>
                <a:gd name="T27" fmla="*/ 421 h 518"/>
                <a:gd name="T28" fmla="*/ 224 w 339"/>
                <a:gd name="T29" fmla="*/ 384 h 518"/>
                <a:gd name="T30" fmla="*/ 227 w 339"/>
                <a:gd name="T31" fmla="*/ 334 h 518"/>
                <a:gd name="T32" fmla="*/ 268 w 339"/>
                <a:gd name="T33" fmla="*/ 331 h 518"/>
                <a:gd name="T34" fmla="*/ 300 w 339"/>
                <a:gd name="T35" fmla="*/ 292 h 518"/>
                <a:gd name="T36" fmla="*/ 339 w 339"/>
                <a:gd name="T37" fmla="*/ 266 h 518"/>
                <a:gd name="T38" fmla="*/ 339 w 339"/>
                <a:gd name="T39" fmla="*/ 234 h 518"/>
                <a:gd name="T40" fmla="*/ 285 w 339"/>
                <a:gd name="T41" fmla="*/ 224 h 518"/>
                <a:gd name="T42" fmla="*/ 276 w 339"/>
                <a:gd name="T43" fmla="*/ 189 h 518"/>
                <a:gd name="T44" fmla="*/ 222 w 339"/>
                <a:gd name="T45" fmla="*/ 184 h 518"/>
                <a:gd name="T46" fmla="*/ 179 w 339"/>
                <a:gd name="T47" fmla="*/ 30 h 518"/>
                <a:gd name="T48" fmla="*/ 159 w 339"/>
                <a:gd name="T49" fmla="*/ 0 h 518"/>
                <a:gd name="T50" fmla="*/ 106 w 339"/>
                <a:gd name="T51" fmla="*/ 13 h 518"/>
                <a:gd name="T52" fmla="*/ 96 w 339"/>
                <a:gd name="T53" fmla="*/ 27 h 518"/>
                <a:gd name="T54" fmla="*/ 79 w 339"/>
                <a:gd name="T55" fmla="*/ 16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9" h="518">
                  <a:moveTo>
                    <a:pt x="79" y="16"/>
                  </a:moveTo>
                  <a:lnTo>
                    <a:pt x="29" y="111"/>
                  </a:lnTo>
                  <a:lnTo>
                    <a:pt x="53" y="147"/>
                  </a:lnTo>
                  <a:lnTo>
                    <a:pt x="29" y="190"/>
                  </a:lnTo>
                  <a:lnTo>
                    <a:pt x="43" y="205"/>
                  </a:lnTo>
                  <a:lnTo>
                    <a:pt x="34" y="234"/>
                  </a:lnTo>
                  <a:lnTo>
                    <a:pt x="34" y="282"/>
                  </a:lnTo>
                  <a:lnTo>
                    <a:pt x="0" y="300"/>
                  </a:lnTo>
                  <a:lnTo>
                    <a:pt x="13" y="314"/>
                  </a:lnTo>
                  <a:lnTo>
                    <a:pt x="84" y="495"/>
                  </a:lnTo>
                  <a:lnTo>
                    <a:pt x="140" y="518"/>
                  </a:lnTo>
                  <a:lnTo>
                    <a:pt x="137" y="481"/>
                  </a:lnTo>
                  <a:lnTo>
                    <a:pt x="164" y="452"/>
                  </a:lnTo>
                  <a:lnTo>
                    <a:pt x="155" y="421"/>
                  </a:lnTo>
                  <a:lnTo>
                    <a:pt x="224" y="384"/>
                  </a:lnTo>
                  <a:lnTo>
                    <a:pt x="227" y="334"/>
                  </a:lnTo>
                  <a:lnTo>
                    <a:pt x="268" y="331"/>
                  </a:lnTo>
                  <a:lnTo>
                    <a:pt x="300" y="292"/>
                  </a:lnTo>
                  <a:lnTo>
                    <a:pt x="339" y="266"/>
                  </a:lnTo>
                  <a:lnTo>
                    <a:pt x="339" y="234"/>
                  </a:lnTo>
                  <a:lnTo>
                    <a:pt x="285" y="224"/>
                  </a:lnTo>
                  <a:lnTo>
                    <a:pt x="276" y="189"/>
                  </a:lnTo>
                  <a:lnTo>
                    <a:pt x="222" y="184"/>
                  </a:lnTo>
                  <a:lnTo>
                    <a:pt x="179" y="30"/>
                  </a:lnTo>
                  <a:lnTo>
                    <a:pt x="159" y="0"/>
                  </a:lnTo>
                  <a:lnTo>
                    <a:pt x="106" y="13"/>
                  </a:lnTo>
                  <a:lnTo>
                    <a:pt x="96" y="27"/>
                  </a:lnTo>
                  <a:lnTo>
                    <a:pt x="79" y="16"/>
                  </a:lnTo>
                  <a:close/>
                </a:path>
              </a:pathLst>
            </a:custGeom>
            <a:solidFill>
              <a:srgbClr val="1F497D"/>
            </a:solidFill>
            <a:ln w="9525" cap="flat" cmpd="sng">
              <a:solidFill>
                <a:srgbClr val="00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5" name="Freeform 64" descr="Large confetti"/>
            <p:cNvSpPr>
              <a:spLocks/>
            </p:cNvSpPr>
            <p:nvPr/>
          </p:nvSpPr>
          <p:spPr bwMode="auto">
            <a:xfrm>
              <a:off x="7316788" y="3100924"/>
              <a:ext cx="787400" cy="312737"/>
            </a:xfrm>
            <a:custGeom>
              <a:avLst/>
              <a:gdLst>
                <a:gd name="T0" fmla="*/ 0 w 505"/>
                <a:gd name="T1" fmla="*/ 72 h 208"/>
                <a:gd name="T2" fmla="*/ 381 w 505"/>
                <a:gd name="T3" fmla="*/ 0 h 208"/>
                <a:gd name="T4" fmla="*/ 440 w 505"/>
                <a:gd name="T5" fmla="*/ 144 h 208"/>
                <a:gd name="T6" fmla="*/ 504 w 505"/>
                <a:gd name="T7" fmla="*/ 128 h 208"/>
                <a:gd name="T8" fmla="*/ 505 w 505"/>
                <a:gd name="T9" fmla="*/ 199 h 208"/>
                <a:gd name="T10" fmla="*/ 453 w 505"/>
                <a:gd name="T11" fmla="*/ 208 h 208"/>
                <a:gd name="T12" fmla="*/ 407 w 505"/>
                <a:gd name="T13" fmla="*/ 162 h 208"/>
                <a:gd name="T14" fmla="*/ 376 w 505"/>
                <a:gd name="T15" fmla="*/ 106 h 208"/>
                <a:gd name="T16" fmla="*/ 371 w 505"/>
                <a:gd name="T17" fmla="*/ 28 h 208"/>
                <a:gd name="T18" fmla="*/ 349 w 505"/>
                <a:gd name="T19" fmla="*/ 67 h 208"/>
                <a:gd name="T20" fmla="*/ 374 w 505"/>
                <a:gd name="T21" fmla="*/ 184 h 208"/>
                <a:gd name="T22" fmla="*/ 264 w 505"/>
                <a:gd name="T23" fmla="*/ 201 h 208"/>
                <a:gd name="T24" fmla="*/ 261 w 505"/>
                <a:gd name="T25" fmla="*/ 115 h 208"/>
                <a:gd name="T26" fmla="*/ 193 w 505"/>
                <a:gd name="T27" fmla="*/ 77 h 208"/>
                <a:gd name="T28" fmla="*/ 136 w 505"/>
                <a:gd name="T29" fmla="*/ 68 h 208"/>
                <a:gd name="T30" fmla="*/ 15 w 505"/>
                <a:gd name="T31" fmla="*/ 128 h 208"/>
                <a:gd name="T32" fmla="*/ 0 w 505"/>
                <a:gd name="T33" fmla="*/ 7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5" h="208">
                  <a:moveTo>
                    <a:pt x="0" y="72"/>
                  </a:moveTo>
                  <a:lnTo>
                    <a:pt x="381" y="0"/>
                  </a:lnTo>
                  <a:lnTo>
                    <a:pt x="440" y="144"/>
                  </a:lnTo>
                  <a:lnTo>
                    <a:pt x="504" y="128"/>
                  </a:lnTo>
                  <a:lnTo>
                    <a:pt x="505" y="199"/>
                  </a:lnTo>
                  <a:lnTo>
                    <a:pt x="453" y="208"/>
                  </a:lnTo>
                  <a:lnTo>
                    <a:pt x="407" y="162"/>
                  </a:lnTo>
                  <a:lnTo>
                    <a:pt x="376" y="106"/>
                  </a:lnTo>
                  <a:lnTo>
                    <a:pt x="371" y="28"/>
                  </a:lnTo>
                  <a:lnTo>
                    <a:pt x="349" y="67"/>
                  </a:lnTo>
                  <a:lnTo>
                    <a:pt x="374" y="184"/>
                  </a:lnTo>
                  <a:lnTo>
                    <a:pt x="264" y="201"/>
                  </a:lnTo>
                  <a:lnTo>
                    <a:pt x="261" y="115"/>
                  </a:lnTo>
                  <a:lnTo>
                    <a:pt x="193" y="77"/>
                  </a:lnTo>
                  <a:lnTo>
                    <a:pt x="136" y="68"/>
                  </a:lnTo>
                  <a:lnTo>
                    <a:pt x="15" y="128"/>
                  </a:lnTo>
                  <a:lnTo>
                    <a:pt x="0" y="72"/>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6" name="Freeform 65" descr="Wide upward diagonal"/>
            <p:cNvSpPr>
              <a:spLocks/>
            </p:cNvSpPr>
            <p:nvPr/>
          </p:nvSpPr>
          <p:spPr bwMode="auto">
            <a:xfrm>
              <a:off x="889000" y="1391186"/>
              <a:ext cx="1035050" cy="733425"/>
            </a:xfrm>
            <a:custGeom>
              <a:avLst/>
              <a:gdLst>
                <a:gd name="T0" fmla="*/ 145 w 574"/>
                <a:gd name="T1" fmla="*/ 0 h 422"/>
                <a:gd name="T2" fmla="*/ 263 w 574"/>
                <a:gd name="T3" fmla="*/ 33 h 422"/>
                <a:gd name="T4" fmla="*/ 353 w 574"/>
                <a:gd name="T5" fmla="*/ 54 h 422"/>
                <a:gd name="T6" fmla="*/ 397 w 574"/>
                <a:gd name="T7" fmla="*/ 63 h 422"/>
                <a:gd name="T8" fmla="*/ 442 w 574"/>
                <a:gd name="T9" fmla="*/ 70 h 422"/>
                <a:gd name="T10" fmla="*/ 502 w 574"/>
                <a:gd name="T11" fmla="*/ 81 h 422"/>
                <a:gd name="T12" fmla="*/ 574 w 574"/>
                <a:gd name="T13" fmla="*/ 94 h 422"/>
                <a:gd name="T14" fmla="*/ 527 w 574"/>
                <a:gd name="T15" fmla="*/ 422 h 422"/>
                <a:gd name="T16" fmla="*/ 305 w 574"/>
                <a:gd name="T17" fmla="*/ 375 h 422"/>
                <a:gd name="T18" fmla="*/ 274 w 574"/>
                <a:gd name="T19" fmla="*/ 396 h 422"/>
                <a:gd name="T20" fmla="*/ 234 w 574"/>
                <a:gd name="T21" fmla="*/ 364 h 422"/>
                <a:gd name="T22" fmla="*/ 198 w 574"/>
                <a:gd name="T23" fmla="*/ 396 h 422"/>
                <a:gd name="T24" fmla="*/ 166 w 574"/>
                <a:gd name="T25" fmla="*/ 368 h 422"/>
                <a:gd name="T26" fmla="*/ 74 w 574"/>
                <a:gd name="T27" fmla="*/ 364 h 422"/>
                <a:gd name="T28" fmla="*/ 87 w 574"/>
                <a:gd name="T29" fmla="*/ 310 h 422"/>
                <a:gd name="T30" fmla="*/ 21 w 574"/>
                <a:gd name="T31" fmla="*/ 306 h 422"/>
                <a:gd name="T32" fmla="*/ 14 w 574"/>
                <a:gd name="T33" fmla="*/ 275 h 422"/>
                <a:gd name="T34" fmla="*/ 27 w 574"/>
                <a:gd name="T35" fmla="*/ 243 h 422"/>
                <a:gd name="T36" fmla="*/ 11 w 574"/>
                <a:gd name="T37" fmla="*/ 214 h 422"/>
                <a:gd name="T38" fmla="*/ 12 w 574"/>
                <a:gd name="T39" fmla="*/ 131 h 422"/>
                <a:gd name="T40" fmla="*/ 0 w 574"/>
                <a:gd name="T41" fmla="*/ 68 h 422"/>
                <a:gd name="T42" fmla="*/ 8 w 574"/>
                <a:gd name="T43" fmla="*/ 44 h 422"/>
                <a:gd name="T44" fmla="*/ 37 w 574"/>
                <a:gd name="T45" fmla="*/ 54 h 422"/>
                <a:gd name="T46" fmla="*/ 67 w 574"/>
                <a:gd name="T47" fmla="*/ 91 h 422"/>
                <a:gd name="T48" fmla="*/ 124 w 574"/>
                <a:gd name="T49" fmla="*/ 99 h 422"/>
                <a:gd name="T50" fmla="*/ 138 w 574"/>
                <a:gd name="T51" fmla="*/ 130 h 422"/>
                <a:gd name="T52" fmla="*/ 111 w 574"/>
                <a:gd name="T53" fmla="*/ 130 h 422"/>
                <a:gd name="T54" fmla="*/ 108 w 574"/>
                <a:gd name="T55" fmla="*/ 155 h 422"/>
                <a:gd name="T56" fmla="*/ 124 w 574"/>
                <a:gd name="T57" fmla="*/ 159 h 422"/>
                <a:gd name="T58" fmla="*/ 130 w 574"/>
                <a:gd name="T59" fmla="*/ 184 h 422"/>
                <a:gd name="T60" fmla="*/ 96 w 574"/>
                <a:gd name="T61" fmla="*/ 204 h 422"/>
                <a:gd name="T62" fmla="*/ 96 w 574"/>
                <a:gd name="T63" fmla="*/ 222 h 422"/>
                <a:gd name="T64" fmla="*/ 135 w 574"/>
                <a:gd name="T65" fmla="*/ 222 h 422"/>
                <a:gd name="T66" fmla="*/ 145 w 574"/>
                <a:gd name="T67" fmla="*/ 176 h 422"/>
                <a:gd name="T68" fmla="*/ 174 w 574"/>
                <a:gd name="T69" fmla="*/ 149 h 422"/>
                <a:gd name="T70" fmla="*/ 138 w 574"/>
                <a:gd name="T71" fmla="*/ 78 h 422"/>
                <a:gd name="T72" fmla="*/ 161 w 574"/>
                <a:gd name="T73" fmla="*/ 55 h 422"/>
                <a:gd name="T74" fmla="*/ 145 w 574"/>
                <a:gd name="T75"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4" h="422">
                  <a:moveTo>
                    <a:pt x="145" y="0"/>
                  </a:moveTo>
                  <a:lnTo>
                    <a:pt x="263" y="33"/>
                  </a:lnTo>
                  <a:lnTo>
                    <a:pt x="353" y="54"/>
                  </a:lnTo>
                  <a:lnTo>
                    <a:pt x="397" y="63"/>
                  </a:lnTo>
                  <a:lnTo>
                    <a:pt x="442" y="70"/>
                  </a:lnTo>
                  <a:lnTo>
                    <a:pt x="502" y="81"/>
                  </a:lnTo>
                  <a:lnTo>
                    <a:pt x="574" y="94"/>
                  </a:lnTo>
                  <a:lnTo>
                    <a:pt x="527" y="422"/>
                  </a:lnTo>
                  <a:lnTo>
                    <a:pt x="305" y="375"/>
                  </a:lnTo>
                  <a:lnTo>
                    <a:pt x="274" y="396"/>
                  </a:lnTo>
                  <a:lnTo>
                    <a:pt x="234" y="364"/>
                  </a:lnTo>
                  <a:lnTo>
                    <a:pt x="198" y="396"/>
                  </a:lnTo>
                  <a:lnTo>
                    <a:pt x="166" y="368"/>
                  </a:lnTo>
                  <a:lnTo>
                    <a:pt x="74" y="364"/>
                  </a:lnTo>
                  <a:lnTo>
                    <a:pt x="87" y="310"/>
                  </a:lnTo>
                  <a:lnTo>
                    <a:pt x="21" y="306"/>
                  </a:lnTo>
                  <a:lnTo>
                    <a:pt x="14" y="275"/>
                  </a:lnTo>
                  <a:lnTo>
                    <a:pt x="27" y="243"/>
                  </a:lnTo>
                  <a:lnTo>
                    <a:pt x="11" y="214"/>
                  </a:lnTo>
                  <a:lnTo>
                    <a:pt x="12" y="131"/>
                  </a:lnTo>
                  <a:lnTo>
                    <a:pt x="0" y="68"/>
                  </a:lnTo>
                  <a:lnTo>
                    <a:pt x="8" y="44"/>
                  </a:lnTo>
                  <a:lnTo>
                    <a:pt x="37" y="54"/>
                  </a:lnTo>
                  <a:lnTo>
                    <a:pt x="67" y="91"/>
                  </a:lnTo>
                  <a:lnTo>
                    <a:pt x="124" y="99"/>
                  </a:lnTo>
                  <a:lnTo>
                    <a:pt x="138" y="130"/>
                  </a:lnTo>
                  <a:lnTo>
                    <a:pt x="111" y="130"/>
                  </a:lnTo>
                  <a:lnTo>
                    <a:pt x="108" y="155"/>
                  </a:lnTo>
                  <a:lnTo>
                    <a:pt x="124" y="159"/>
                  </a:lnTo>
                  <a:lnTo>
                    <a:pt x="130" y="184"/>
                  </a:lnTo>
                  <a:lnTo>
                    <a:pt x="96" y="204"/>
                  </a:lnTo>
                  <a:lnTo>
                    <a:pt x="96" y="222"/>
                  </a:lnTo>
                  <a:lnTo>
                    <a:pt x="135" y="222"/>
                  </a:lnTo>
                  <a:lnTo>
                    <a:pt x="145" y="176"/>
                  </a:lnTo>
                  <a:lnTo>
                    <a:pt x="174" y="149"/>
                  </a:lnTo>
                  <a:lnTo>
                    <a:pt x="138" y="78"/>
                  </a:lnTo>
                  <a:lnTo>
                    <a:pt x="161" y="55"/>
                  </a:lnTo>
                  <a:lnTo>
                    <a:pt x="145" y="0"/>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7" name="Freeform 66" descr="Wide upward diagonal"/>
            <p:cNvSpPr>
              <a:spLocks/>
            </p:cNvSpPr>
            <p:nvPr/>
          </p:nvSpPr>
          <p:spPr bwMode="auto">
            <a:xfrm>
              <a:off x="642938" y="1921411"/>
              <a:ext cx="1295400" cy="950913"/>
            </a:xfrm>
            <a:custGeom>
              <a:avLst/>
              <a:gdLst>
                <a:gd name="T0" fmla="*/ 157 w 717"/>
                <a:gd name="T1" fmla="*/ 0 h 547"/>
                <a:gd name="T2" fmla="*/ 136 w 717"/>
                <a:gd name="T3" fmla="*/ 11 h 547"/>
                <a:gd name="T4" fmla="*/ 123 w 717"/>
                <a:gd name="T5" fmla="*/ 59 h 547"/>
                <a:gd name="T6" fmla="*/ 110 w 717"/>
                <a:gd name="T7" fmla="*/ 100 h 547"/>
                <a:gd name="T8" fmla="*/ 100 w 717"/>
                <a:gd name="T9" fmla="*/ 132 h 547"/>
                <a:gd name="T10" fmla="*/ 87 w 717"/>
                <a:gd name="T11" fmla="*/ 167 h 547"/>
                <a:gd name="T12" fmla="*/ 73 w 717"/>
                <a:gd name="T13" fmla="*/ 203 h 547"/>
                <a:gd name="T14" fmla="*/ 53 w 717"/>
                <a:gd name="T15" fmla="*/ 242 h 547"/>
                <a:gd name="T16" fmla="*/ 27 w 717"/>
                <a:gd name="T17" fmla="*/ 287 h 547"/>
                <a:gd name="T18" fmla="*/ 0 w 717"/>
                <a:gd name="T19" fmla="*/ 330 h 547"/>
                <a:gd name="T20" fmla="*/ 0 w 717"/>
                <a:gd name="T21" fmla="*/ 426 h 547"/>
                <a:gd name="T22" fmla="*/ 402 w 717"/>
                <a:gd name="T23" fmla="*/ 508 h 547"/>
                <a:gd name="T24" fmla="*/ 588 w 717"/>
                <a:gd name="T25" fmla="*/ 547 h 547"/>
                <a:gd name="T26" fmla="*/ 626 w 717"/>
                <a:gd name="T27" fmla="*/ 356 h 547"/>
                <a:gd name="T28" fmla="*/ 651 w 717"/>
                <a:gd name="T29" fmla="*/ 340 h 547"/>
                <a:gd name="T30" fmla="*/ 628 w 717"/>
                <a:gd name="T31" fmla="*/ 298 h 547"/>
                <a:gd name="T32" fmla="*/ 639 w 717"/>
                <a:gd name="T33" fmla="*/ 255 h 547"/>
                <a:gd name="T34" fmla="*/ 717 w 717"/>
                <a:gd name="T35" fmla="*/ 182 h 547"/>
                <a:gd name="T36" fmla="*/ 663 w 717"/>
                <a:gd name="T37" fmla="*/ 116 h 547"/>
                <a:gd name="T38" fmla="*/ 441 w 717"/>
                <a:gd name="T39" fmla="*/ 69 h 547"/>
                <a:gd name="T40" fmla="*/ 410 w 717"/>
                <a:gd name="T41" fmla="*/ 88 h 547"/>
                <a:gd name="T42" fmla="*/ 370 w 717"/>
                <a:gd name="T43" fmla="*/ 56 h 547"/>
                <a:gd name="T44" fmla="*/ 334 w 717"/>
                <a:gd name="T45" fmla="*/ 90 h 547"/>
                <a:gd name="T46" fmla="*/ 300 w 717"/>
                <a:gd name="T47" fmla="*/ 56 h 547"/>
                <a:gd name="T48" fmla="*/ 211 w 717"/>
                <a:gd name="T49" fmla="*/ 58 h 547"/>
                <a:gd name="T50" fmla="*/ 223 w 717"/>
                <a:gd name="T51" fmla="*/ 4 h 547"/>
                <a:gd name="T52" fmla="*/ 157 w 717"/>
                <a:gd name="T53" fmla="*/ 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7" h="547">
                  <a:moveTo>
                    <a:pt x="157" y="0"/>
                  </a:moveTo>
                  <a:lnTo>
                    <a:pt x="136" y="11"/>
                  </a:lnTo>
                  <a:lnTo>
                    <a:pt x="123" y="59"/>
                  </a:lnTo>
                  <a:lnTo>
                    <a:pt x="110" y="100"/>
                  </a:lnTo>
                  <a:lnTo>
                    <a:pt x="100" y="132"/>
                  </a:lnTo>
                  <a:lnTo>
                    <a:pt x="87" y="167"/>
                  </a:lnTo>
                  <a:lnTo>
                    <a:pt x="73" y="203"/>
                  </a:lnTo>
                  <a:lnTo>
                    <a:pt x="53" y="242"/>
                  </a:lnTo>
                  <a:lnTo>
                    <a:pt x="27" y="287"/>
                  </a:lnTo>
                  <a:lnTo>
                    <a:pt x="0" y="330"/>
                  </a:lnTo>
                  <a:lnTo>
                    <a:pt x="0" y="426"/>
                  </a:lnTo>
                  <a:lnTo>
                    <a:pt x="402" y="508"/>
                  </a:lnTo>
                  <a:lnTo>
                    <a:pt x="588" y="547"/>
                  </a:lnTo>
                  <a:lnTo>
                    <a:pt x="626" y="356"/>
                  </a:lnTo>
                  <a:lnTo>
                    <a:pt x="651" y="340"/>
                  </a:lnTo>
                  <a:lnTo>
                    <a:pt x="628" y="298"/>
                  </a:lnTo>
                  <a:lnTo>
                    <a:pt x="639" y="255"/>
                  </a:lnTo>
                  <a:lnTo>
                    <a:pt x="717" y="182"/>
                  </a:lnTo>
                  <a:lnTo>
                    <a:pt x="663" y="116"/>
                  </a:lnTo>
                  <a:lnTo>
                    <a:pt x="441" y="69"/>
                  </a:lnTo>
                  <a:lnTo>
                    <a:pt x="410" y="88"/>
                  </a:lnTo>
                  <a:lnTo>
                    <a:pt x="370" y="56"/>
                  </a:lnTo>
                  <a:lnTo>
                    <a:pt x="334" y="90"/>
                  </a:lnTo>
                  <a:lnTo>
                    <a:pt x="300" y="56"/>
                  </a:lnTo>
                  <a:lnTo>
                    <a:pt x="211" y="58"/>
                  </a:lnTo>
                  <a:lnTo>
                    <a:pt x="223" y="4"/>
                  </a:lnTo>
                  <a:lnTo>
                    <a:pt x="157" y="0"/>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8" name="Freeform 67"/>
            <p:cNvSpPr>
              <a:spLocks/>
            </p:cNvSpPr>
            <p:nvPr/>
          </p:nvSpPr>
          <p:spPr bwMode="auto">
            <a:xfrm>
              <a:off x="538163" y="2654836"/>
              <a:ext cx="1363662" cy="2030413"/>
            </a:xfrm>
            <a:custGeom>
              <a:avLst/>
              <a:gdLst>
                <a:gd name="T0" fmla="*/ 58 w 755"/>
                <a:gd name="T1" fmla="*/ 0 h 1168"/>
                <a:gd name="T2" fmla="*/ 405 w 755"/>
                <a:gd name="T3" fmla="*/ 70 h 1168"/>
                <a:gd name="T4" fmla="*/ 329 w 755"/>
                <a:gd name="T5" fmla="*/ 414 h 1168"/>
                <a:gd name="T6" fmla="*/ 720 w 755"/>
                <a:gd name="T7" fmla="*/ 937 h 1168"/>
                <a:gd name="T8" fmla="*/ 755 w 755"/>
                <a:gd name="T9" fmla="*/ 1003 h 1168"/>
                <a:gd name="T10" fmla="*/ 718 w 755"/>
                <a:gd name="T11" fmla="*/ 1035 h 1168"/>
                <a:gd name="T12" fmla="*/ 694 w 755"/>
                <a:gd name="T13" fmla="*/ 1093 h 1168"/>
                <a:gd name="T14" fmla="*/ 671 w 755"/>
                <a:gd name="T15" fmla="*/ 1127 h 1168"/>
                <a:gd name="T16" fmla="*/ 696 w 755"/>
                <a:gd name="T17" fmla="*/ 1158 h 1168"/>
                <a:gd name="T18" fmla="*/ 655 w 755"/>
                <a:gd name="T19" fmla="*/ 1168 h 1168"/>
                <a:gd name="T20" fmla="*/ 426 w 755"/>
                <a:gd name="T21" fmla="*/ 1160 h 1168"/>
                <a:gd name="T22" fmla="*/ 412 w 755"/>
                <a:gd name="T23" fmla="*/ 1092 h 1168"/>
                <a:gd name="T24" fmla="*/ 371 w 755"/>
                <a:gd name="T25" fmla="*/ 1042 h 1168"/>
                <a:gd name="T26" fmla="*/ 342 w 755"/>
                <a:gd name="T27" fmla="*/ 1024 h 1168"/>
                <a:gd name="T28" fmla="*/ 334 w 755"/>
                <a:gd name="T29" fmla="*/ 988 h 1168"/>
                <a:gd name="T30" fmla="*/ 310 w 755"/>
                <a:gd name="T31" fmla="*/ 969 h 1168"/>
                <a:gd name="T32" fmla="*/ 286 w 755"/>
                <a:gd name="T33" fmla="*/ 945 h 1168"/>
                <a:gd name="T34" fmla="*/ 278 w 755"/>
                <a:gd name="T35" fmla="*/ 917 h 1168"/>
                <a:gd name="T36" fmla="*/ 255 w 755"/>
                <a:gd name="T37" fmla="*/ 900 h 1168"/>
                <a:gd name="T38" fmla="*/ 219 w 755"/>
                <a:gd name="T39" fmla="*/ 909 h 1168"/>
                <a:gd name="T40" fmla="*/ 179 w 755"/>
                <a:gd name="T41" fmla="*/ 895 h 1168"/>
                <a:gd name="T42" fmla="*/ 179 w 755"/>
                <a:gd name="T43" fmla="*/ 880 h 1168"/>
                <a:gd name="T44" fmla="*/ 177 w 755"/>
                <a:gd name="T45" fmla="*/ 848 h 1168"/>
                <a:gd name="T46" fmla="*/ 161 w 755"/>
                <a:gd name="T47" fmla="*/ 812 h 1168"/>
                <a:gd name="T48" fmla="*/ 160 w 755"/>
                <a:gd name="T49" fmla="*/ 783 h 1168"/>
                <a:gd name="T50" fmla="*/ 142 w 755"/>
                <a:gd name="T51" fmla="*/ 758 h 1168"/>
                <a:gd name="T52" fmla="*/ 147 w 755"/>
                <a:gd name="T53" fmla="*/ 733 h 1168"/>
                <a:gd name="T54" fmla="*/ 97 w 755"/>
                <a:gd name="T55" fmla="*/ 674 h 1168"/>
                <a:gd name="T56" fmla="*/ 97 w 755"/>
                <a:gd name="T57" fmla="*/ 640 h 1168"/>
                <a:gd name="T58" fmla="*/ 123 w 755"/>
                <a:gd name="T59" fmla="*/ 627 h 1168"/>
                <a:gd name="T60" fmla="*/ 123 w 755"/>
                <a:gd name="T61" fmla="*/ 606 h 1168"/>
                <a:gd name="T62" fmla="*/ 97 w 755"/>
                <a:gd name="T63" fmla="*/ 599 h 1168"/>
                <a:gd name="T64" fmla="*/ 85 w 755"/>
                <a:gd name="T65" fmla="*/ 567 h 1168"/>
                <a:gd name="T66" fmla="*/ 72 w 755"/>
                <a:gd name="T67" fmla="*/ 511 h 1168"/>
                <a:gd name="T68" fmla="*/ 110 w 755"/>
                <a:gd name="T69" fmla="*/ 541 h 1168"/>
                <a:gd name="T70" fmla="*/ 95 w 755"/>
                <a:gd name="T71" fmla="*/ 501 h 1168"/>
                <a:gd name="T72" fmla="*/ 123 w 755"/>
                <a:gd name="T73" fmla="*/ 501 h 1168"/>
                <a:gd name="T74" fmla="*/ 123 w 755"/>
                <a:gd name="T75" fmla="*/ 472 h 1168"/>
                <a:gd name="T76" fmla="*/ 95 w 755"/>
                <a:gd name="T77" fmla="*/ 452 h 1168"/>
                <a:gd name="T78" fmla="*/ 82 w 755"/>
                <a:gd name="T79" fmla="*/ 480 h 1168"/>
                <a:gd name="T80" fmla="*/ 58 w 755"/>
                <a:gd name="T81" fmla="*/ 470 h 1168"/>
                <a:gd name="T82" fmla="*/ 10 w 755"/>
                <a:gd name="T83" fmla="*/ 339 h 1168"/>
                <a:gd name="T84" fmla="*/ 22 w 755"/>
                <a:gd name="T85" fmla="*/ 246 h 1168"/>
                <a:gd name="T86" fmla="*/ 0 w 755"/>
                <a:gd name="T87" fmla="*/ 193 h 1168"/>
                <a:gd name="T88" fmla="*/ 11 w 755"/>
                <a:gd name="T89" fmla="*/ 152 h 1168"/>
                <a:gd name="T90" fmla="*/ 35 w 755"/>
                <a:gd name="T91" fmla="*/ 144 h 1168"/>
                <a:gd name="T92" fmla="*/ 58 w 755"/>
                <a:gd name="T93" fmla="*/ 80 h 1168"/>
                <a:gd name="T94" fmla="*/ 58 w 755"/>
                <a:gd name="T95" fmla="*/ 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55" h="1168">
                  <a:moveTo>
                    <a:pt x="58" y="0"/>
                  </a:moveTo>
                  <a:lnTo>
                    <a:pt x="405" y="70"/>
                  </a:lnTo>
                  <a:lnTo>
                    <a:pt x="329" y="414"/>
                  </a:lnTo>
                  <a:lnTo>
                    <a:pt x="720" y="937"/>
                  </a:lnTo>
                  <a:lnTo>
                    <a:pt x="755" y="1003"/>
                  </a:lnTo>
                  <a:lnTo>
                    <a:pt x="718" y="1035"/>
                  </a:lnTo>
                  <a:lnTo>
                    <a:pt x="694" y="1093"/>
                  </a:lnTo>
                  <a:lnTo>
                    <a:pt x="671" y="1127"/>
                  </a:lnTo>
                  <a:lnTo>
                    <a:pt x="696" y="1158"/>
                  </a:lnTo>
                  <a:lnTo>
                    <a:pt x="655" y="1168"/>
                  </a:lnTo>
                  <a:lnTo>
                    <a:pt x="426" y="1160"/>
                  </a:lnTo>
                  <a:lnTo>
                    <a:pt x="412" y="1092"/>
                  </a:lnTo>
                  <a:lnTo>
                    <a:pt x="371" y="1042"/>
                  </a:lnTo>
                  <a:lnTo>
                    <a:pt x="342" y="1024"/>
                  </a:lnTo>
                  <a:lnTo>
                    <a:pt x="334" y="988"/>
                  </a:lnTo>
                  <a:lnTo>
                    <a:pt x="310" y="969"/>
                  </a:lnTo>
                  <a:lnTo>
                    <a:pt x="286" y="945"/>
                  </a:lnTo>
                  <a:lnTo>
                    <a:pt x="278" y="917"/>
                  </a:lnTo>
                  <a:lnTo>
                    <a:pt x="255" y="900"/>
                  </a:lnTo>
                  <a:lnTo>
                    <a:pt x="219" y="909"/>
                  </a:lnTo>
                  <a:lnTo>
                    <a:pt x="179" y="895"/>
                  </a:lnTo>
                  <a:lnTo>
                    <a:pt x="179" y="880"/>
                  </a:lnTo>
                  <a:lnTo>
                    <a:pt x="177" y="848"/>
                  </a:lnTo>
                  <a:lnTo>
                    <a:pt x="161" y="812"/>
                  </a:lnTo>
                  <a:lnTo>
                    <a:pt x="160" y="783"/>
                  </a:lnTo>
                  <a:lnTo>
                    <a:pt x="142" y="758"/>
                  </a:lnTo>
                  <a:lnTo>
                    <a:pt x="147" y="733"/>
                  </a:lnTo>
                  <a:lnTo>
                    <a:pt x="97" y="674"/>
                  </a:lnTo>
                  <a:lnTo>
                    <a:pt x="97" y="640"/>
                  </a:lnTo>
                  <a:lnTo>
                    <a:pt x="123" y="627"/>
                  </a:lnTo>
                  <a:lnTo>
                    <a:pt x="123" y="606"/>
                  </a:lnTo>
                  <a:lnTo>
                    <a:pt x="97" y="599"/>
                  </a:lnTo>
                  <a:lnTo>
                    <a:pt x="85" y="567"/>
                  </a:lnTo>
                  <a:lnTo>
                    <a:pt x="72" y="511"/>
                  </a:lnTo>
                  <a:lnTo>
                    <a:pt x="110" y="541"/>
                  </a:lnTo>
                  <a:lnTo>
                    <a:pt x="95" y="501"/>
                  </a:lnTo>
                  <a:lnTo>
                    <a:pt x="123" y="501"/>
                  </a:lnTo>
                  <a:lnTo>
                    <a:pt x="123" y="472"/>
                  </a:lnTo>
                  <a:lnTo>
                    <a:pt x="95" y="452"/>
                  </a:lnTo>
                  <a:lnTo>
                    <a:pt x="82" y="480"/>
                  </a:lnTo>
                  <a:lnTo>
                    <a:pt x="58" y="470"/>
                  </a:lnTo>
                  <a:lnTo>
                    <a:pt x="10" y="339"/>
                  </a:lnTo>
                  <a:lnTo>
                    <a:pt x="22" y="246"/>
                  </a:lnTo>
                  <a:lnTo>
                    <a:pt x="0" y="193"/>
                  </a:lnTo>
                  <a:lnTo>
                    <a:pt x="11" y="152"/>
                  </a:lnTo>
                  <a:lnTo>
                    <a:pt x="35" y="144"/>
                  </a:lnTo>
                  <a:lnTo>
                    <a:pt x="58" y="80"/>
                  </a:lnTo>
                  <a:lnTo>
                    <a:pt x="58" y="0"/>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69" name="Freeform 68" descr="Wide upward diagonal"/>
            <p:cNvSpPr>
              <a:spLocks/>
            </p:cNvSpPr>
            <p:nvPr/>
          </p:nvSpPr>
          <p:spPr bwMode="auto">
            <a:xfrm>
              <a:off x="1131888" y="2783424"/>
              <a:ext cx="1033462" cy="1500187"/>
            </a:xfrm>
            <a:custGeom>
              <a:avLst/>
              <a:gdLst>
                <a:gd name="T0" fmla="*/ 73 w 572"/>
                <a:gd name="T1" fmla="*/ 0 h 864"/>
                <a:gd name="T2" fmla="*/ 0 w 572"/>
                <a:gd name="T3" fmla="*/ 342 h 864"/>
                <a:gd name="T4" fmla="*/ 389 w 572"/>
                <a:gd name="T5" fmla="*/ 864 h 864"/>
                <a:gd name="T6" fmla="*/ 413 w 572"/>
                <a:gd name="T7" fmla="*/ 841 h 864"/>
                <a:gd name="T8" fmla="*/ 412 w 572"/>
                <a:gd name="T9" fmla="*/ 738 h 864"/>
                <a:gd name="T10" fmla="*/ 460 w 572"/>
                <a:gd name="T11" fmla="*/ 746 h 864"/>
                <a:gd name="T12" fmla="*/ 510 w 572"/>
                <a:gd name="T13" fmla="*/ 429 h 864"/>
                <a:gd name="T14" fmla="*/ 544 w 572"/>
                <a:gd name="T15" fmla="*/ 215 h 864"/>
                <a:gd name="T16" fmla="*/ 554 w 572"/>
                <a:gd name="T17" fmla="*/ 150 h 864"/>
                <a:gd name="T18" fmla="*/ 572 w 572"/>
                <a:gd name="T19" fmla="*/ 92 h 864"/>
                <a:gd name="T20" fmla="*/ 315 w 572"/>
                <a:gd name="T21" fmla="*/ 52 h 864"/>
                <a:gd name="T22" fmla="*/ 73 w 572"/>
                <a:gd name="T2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2" h="864">
                  <a:moveTo>
                    <a:pt x="73" y="0"/>
                  </a:moveTo>
                  <a:lnTo>
                    <a:pt x="0" y="342"/>
                  </a:lnTo>
                  <a:lnTo>
                    <a:pt x="389" y="864"/>
                  </a:lnTo>
                  <a:lnTo>
                    <a:pt x="413" y="841"/>
                  </a:lnTo>
                  <a:lnTo>
                    <a:pt x="412" y="738"/>
                  </a:lnTo>
                  <a:lnTo>
                    <a:pt x="460" y="746"/>
                  </a:lnTo>
                  <a:lnTo>
                    <a:pt x="510" y="429"/>
                  </a:lnTo>
                  <a:lnTo>
                    <a:pt x="544" y="215"/>
                  </a:lnTo>
                  <a:lnTo>
                    <a:pt x="554" y="150"/>
                  </a:lnTo>
                  <a:lnTo>
                    <a:pt x="572" y="92"/>
                  </a:lnTo>
                  <a:lnTo>
                    <a:pt x="315" y="52"/>
                  </a:lnTo>
                  <a:lnTo>
                    <a:pt x="73" y="0"/>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0" name="Freeform 69" descr="Wide upward diagonal"/>
            <p:cNvSpPr>
              <a:spLocks/>
            </p:cNvSpPr>
            <p:nvPr/>
          </p:nvSpPr>
          <p:spPr bwMode="auto">
            <a:xfrm>
              <a:off x="1701800" y="1551524"/>
              <a:ext cx="930275" cy="1449387"/>
            </a:xfrm>
            <a:custGeom>
              <a:avLst/>
              <a:gdLst>
                <a:gd name="T0" fmla="*/ 124 w 515"/>
                <a:gd name="T1" fmla="*/ 0 h 835"/>
                <a:gd name="T2" fmla="*/ 77 w 515"/>
                <a:gd name="T3" fmla="*/ 327 h 835"/>
                <a:gd name="T4" fmla="*/ 126 w 515"/>
                <a:gd name="T5" fmla="*/ 396 h 835"/>
                <a:gd name="T6" fmla="*/ 50 w 515"/>
                <a:gd name="T7" fmla="*/ 469 h 835"/>
                <a:gd name="T8" fmla="*/ 40 w 515"/>
                <a:gd name="T9" fmla="*/ 519 h 835"/>
                <a:gd name="T10" fmla="*/ 61 w 515"/>
                <a:gd name="T11" fmla="*/ 554 h 835"/>
                <a:gd name="T12" fmla="*/ 40 w 515"/>
                <a:gd name="T13" fmla="*/ 572 h 835"/>
                <a:gd name="T14" fmla="*/ 0 w 515"/>
                <a:gd name="T15" fmla="*/ 761 h 835"/>
                <a:gd name="T16" fmla="*/ 245 w 515"/>
                <a:gd name="T17" fmla="*/ 804 h 835"/>
                <a:gd name="T18" fmla="*/ 478 w 515"/>
                <a:gd name="T19" fmla="*/ 835 h 835"/>
                <a:gd name="T20" fmla="*/ 502 w 515"/>
                <a:gd name="T21" fmla="*/ 662 h 835"/>
                <a:gd name="T22" fmla="*/ 515 w 515"/>
                <a:gd name="T23" fmla="*/ 567 h 835"/>
                <a:gd name="T24" fmla="*/ 492 w 515"/>
                <a:gd name="T25" fmla="*/ 533 h 835"/>
                <a:gd name="T26" fmla="*/ 439 w 515"/>
                <a:gd name="T27" fmla="*/ 543 h 835"/>
                <a:gd name="T28" fmla="*/ 370 w 515"/>
                <a:gd name="T29" fmla="*/ 551 h 835"/>
                <a:gd name="T30" fmla="*/ 357 w 515"/>
                <a:gd name="T31" fmla="*/ 473 h 835"/>
                <a:gd name="T32" fmla="*/ 273 w 515"/>
                <a:gd name="T33" fmla="*/ 410 h 835"/>
                <a:gd name="T34" fmla="*/ 284 w 515"/>
                <a:gd name="T35" fmla="*/ 370 h 835"/>
                <a:gd name="T36" fmla="*/ 292 w 515"/>
                <a:gd name="T37" fmla="*/ 299 h 835"/>
                <a:gd name="T38" fmla="*/ 184 w 515"/>
                <a:gd name="T39" fmla="*/ 146 h 835"/>
                <a:gd name="T40" fmla="*/ 199 w 515"/>
                <a:gd name="T41" fmla="*/ 10 h 835"/>
                <a:gd name="T42" fmla="*/ 124 w 515"/>
                <a:gd name="T43"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5" h="835">
                  <a:moveTo>
                    <a:pt x="124" y="0"/>
                  </a:moveTo>
                  <a:lnTo>
                    <a:pt x="77" y="327"/>
                  </a:lnTo>
                  <a:lnTo>
                    <a:pt x="126" y="396"/>
                  </a:lnTo>
                  <a:lnTo>
                    <a:pt x="50" y="469"/>
                  </a:lnTo>
                  <a:lnTo>
                    <a:pt x="40" y="519"/>
                  </a:lnTo>
                  <a:lnTo>
                    <a:pt x="61" y="554"/>
                  </a:lnTo>
                  <a:lnTo>
                    <a:pt x="40" y="572"/>
                  </a:lnTo>
                  <a:lnTo>
                    <a:pt x="0" y="761"/>
                  </a:lnTo>
                  <a:lnTo>
                    <a:pt x="245" y="804"/>
                  </a:lnTo>
                  <a:lnTo>
                    <a:pt x="478" y="835"/>
                  </a:lnTo>
                  <a:lnTo>
                    <a:pt x="502" y="662"/>
                  </a:lnTo>
                  <a:lnTo>
                    <a:pt x="515" y="567"/>
                  </a:lnTo>
                  <a:lnTo>
                    <a:pt x="492" y="533"/>
                  </a:lnTo>
                  <a:lnTo>
                    <a:pt x="439" y="543"/>
                  </a:lnTo>
                  <a:lnTo>
                    <a:pt x="370" y="551"/>
                  </a:lnTo>
                  <a:lnTo>
                    <a:pt x="357" y="473"/>
                  </a:lnTo>
                  <a:lnTo>
                    <a:pt x="273" y="410"/>
                  </a:lnTo>
                  <a:lnTo>
                    <a:pt x="284" y="370"/>
                  </a:lnTo>
                  <a:lnTo>
                    <a:pt x="292" y="299"/>
                  </a:lnTo>
                  <a:lnTo>
                    <a:pt x="184" y="146"/>
                  </a:lnTo>
                  <a:lnTo>
                    <a:pt x="199" y="10"/>
                  </a:lnTo>
                  <a:lnTo>
                    <a:pt x="124"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1" name="Freeform 70" descr="Wide upward diagonal"/>
            <p:cNvSpPr>
              <a:spLocks/>
            </p:cNvSpPr>
            <p:nvPr/>
          </p:nvSpPr>
          <p:spPr bwMode="auto">
            <a:xfrm>
              <a:off x="1987550" y="2945349"/>
              <a:ext cx="862013" cy="1071562"/>
            </a:xfrm>
            <a:custGeom>
              <a:avLst/>
              <a:gdLst>
                <a:gd name="T0" fmla="*/ 89 w 478"/>
                <a:gd name="T1" fmla="*/ 0 h 616"/>
                <a:gd name="T2" fmla="*/ 323 w 478"/>
                <a:gd name="T3" fmla="*/ 32 h 616"/>
                <a:gd name="T4" fmla="*/ 307 w 478"/>
                <a:gd name="T5" fmla="*/ 150 h 616"/>
                <a:gd name="T6" fmla="*/ 478 w 478"/>
                <a:gd name="T7" fmla="*/ 166 h 616"/>
                <a:gd name="T8" fmla="*/ 431 w 478"/>
                <a:gd name="T9" fmla="*/ 616 h 616"/>
                <a:gd name="T10" fmla="*/ 0 w 478"/>
                <a:gd name="T11" fmla="*/ 570 h 616"/>
                <a:gd name="T12" fmla="*/ 44 w 478"/>
                <a:gd name="T13" fmla="*/ 282 h 616"/>
                <a:gd name="T14" fmla="*/ 89 w 478"/>
                <a:gd name="T15" fmla="*/ 0 h 6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616">
                  <a:moveTo>
                    <a:pt x="89" y="0"/>
                  </a:moveTo>
                  <a:lnTo>
                    <a:pt x="323" y="32"/>
                  </a:lnTo>
                  <a:lnTo>
                    <a:pt x="307" y="150"/>
                  </a:lnTo>
                  <a:lnTo>
                    <a:pt x="478" y="166"/>
                  </a:lnTo>
                  <a:lnTo>
                    <a:pt x="431" y="616"/>
                  </a:lnTo>
                  <a:lnTo>
                    <a:pt x="0" y="570"/>
                  </a:lnTo>
                  <a:lnTo>
                    <a:pt x="44" y="282"/>
                  </a:lnTo>
                  <a:lnTo>
                    <a:pt x="89"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2" name="Freeform 71" descr="Wide upward diagonal"/>
            <p:cNvSpPr>
              <a:spLocks/>
            </p:cNvSpPr>
            <p:nvPr/>
          </p:nvSpPr>
          <p:spPr bwMode="auto">
            <a:xfrm>
              <a:off x="1911123" y="1565811"/>
              <a:ext cx="1619250" cy="969963"/>
            </a:xfrm>
            <a:custGeom>
              <a:avLst/>
              <a:gdLst>
                <a:gd name="T0" fmla="*/ 14 w 896"/>
                <a:gd name="T1" fmla="*/ 0 h 558"/>
                <a:gd name="T2" fmla="*/ 190 w 896"/>
                <a:gd name="T3" fmla="*/ 22 h 558"/>
                <a:gd name="T4" fmla="*/ 297 w 896"/>
                <a:gd name="T5" fmla="*/ 37 h 558"/>
                <a:gd name="T6" fmla="*/ 437 w 896"/>
                <a:gd name="T7" fmla="*/ 51 h 558"/>
                <a:gd name="T8" fmla="*/ 566 w 896"/>
                <a:gd name="T9" fmla="*/ 64 h 558"/>
                <a:gd name="T10" fmla="*/ 791 w 896"/>
                <a:gd name="T11" fmla="*/ 80 h 558"/>
                <a:gd name="T12" fmla="*/ 896 w 896"/>
                <a:gd name="T13" fmla="*/ 88 h 558"/>
                <a:gd name="T14" fmla="*/ 893 w 896"/>
                <a:gd name="T15" fmla="*/ 544 h 558"/>
                <a:gd name="T16" fmla="*/ 344 w 896"/>
                <a:gd name="T17" fmla="*/ 497 h 558"/>
                <a:gd name="T18" fmla="*/ 332 w 896"/>
                <a:gd name="T19" fmla="*/ 558 h 558"/>
                <a:gd name="T20" fmla="*/ 311 w 896"/>
                <a:gd name="T21" fmla="*/ 529 h 558"/>
                <a:gd name="T22" fmla="*/ 261 w 896"/>
                <a:gd name="T23" fmla="*/ 534 h 558"/>
                <a:gd name="T24" fmla="*/ 189 w 896"/>
                <a:gd name="T25" fmla="*/ 545 h 558"/>
                <a:gd name="T26" fmla="*/ 176 w 896"/>
                <a:gd name="T27" fmla="*/ 466 h 558"/>
                <a:gd name="T28" fmla="*/ 90 w 896"/>
                <a:gd name="T29" fmla="*/ 403 h 558"/>
                <a:gd name="T30" fmla="*/ 103 w 896"/>
                <a:gd name="T31" fmla="*/ 343 h 558"/>
                <a:gd name="T32" fmla="*/ 111 w 896"/>
                <a:gd name="T33" fmla="*/ 295 h 558"/>
                <a:gd name="T34" fmla="*/ 0 w 896"/>
                <a:gd name="T35" fmla="*/ 138 h 558"/>
                <a:gd name="T36" fmla="*/ 14 w 896"/>
                <a:gd name="T37"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6" h="558">
                  <a:moveTo>
                    <a:pt x="14" y="0"/>
                  </a:moveTo>
                  <a:lnTo>
                    <a:pt x="190" y="22"/>
                  </a:lnTo>
                  <a:lnTo>
                    <a:pt x="297" y="37"/>
                  </a:lnTo>
                  <a:lnTo>
                    <a:pt x="437" y="51"/>
                  </a:lnTo>
                  <a:lnTo>
                    <a:pt x="566" y="64"/>
                  </a:lnTo>
                  <a:lnTo>
                    <a:pt x="791" y="80"/>
                  </a:lnTo>
                  <a:lnTo>
                    <a:pt x="896" y="88"/>
                  </a:lnTo>
                  <a:lnTo>
                    <a:pt x="893" y="544"/>
                  </a:lnTo>
                  <a:lnTo>
                    <a:pt x="344" y="497"/>
                  </a:lnTo>
                  <a:lnTo>
                    <a:pt x="332" y="558"/>
                  </a:lnTo>
                  <a:lnTo>
                    <a:pt x="311" y="529"/>
                  </a:lnTo>
                  <a:lnTo>
                    <a:pt x="261" y="534"/>
                  </a:lnTo>
                  <a:lnTo>
                    <a:pt x="189" y="545"/>
                  </a:lnTo>
                  <a:lnTo>
                    <a:pt x="176" y="466"/>
                  </a:lnTo>
                  <a:lnTo>
                    <a:pt x="90" y="403"/>
                  </a:lnTo>
                  <a:lnTo>
                    <a:pt x="103" y="343"/>
                  </a:lnTo>
                  <a:lnTo>
                    <a:pt x="111" y="295"/>
                  </a:lnTo>
                  <a:lnTo>
                    <a:pt x="0" y="138"/>
                  </a:lnTo>
                  <a:lnTo>
                    <a:pt x="14"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3" name="Freeform 72" descr="Wide upward diagonal"/>
            <p:cNvSpPr>
              <a:spLocks/>
            </p:cNvSpPr>
            <p:nvPr/>
          </p:nvSpPr>
          <p:spPr bwMode="auto">
            <a:xfrm>
              <a:off x="2538413" y="2419887"/>
              <a:ext cx="1108075" cy="871537"/>
            </a:xfrm>
            <a:custGeom>
              <a:avLst/>
              <a:gdLst>
                <a:gd name="T0" fmla="*/ 60 w 614"/>
                <a:gd name="T1" fmla="*/ 0 h 502"/>
                <a:gd name="T2" fmla="*/ 37 w 614"/>
                <a:gd name="T3" fmla="*/ 187 h 502"/>
                <a:gd name="T4" fmla="*/ 0 w 614"/>
                <a:gd name="T5" fmla="*/ 455 h 502"/>
                <a:gd name="T6" fmla="*/ 178 w 614"/>
                <a:gd name="T7" fmla="*/ 470 h 502"/>
                <a:gd name="T8" fmla="*/ 593 w 614"/>
                <a:gd name="T9" fmla="*/ 502 h 502"/>
                <a:gd name="T10" fmla="*/ 614 w 614"/>
                <a:gd name="T11" fmla="*/ 52 h 502"/>
                <a:gd name="T12" fmla="*/ 60 w 614"/>
                <a:gd name="T13" fmla="*/ 0 h 502"/>
              </a:gdLst>
              <a:ahLst/>
              <a:cxnLst>
                <a:cxn ang="0">
                  <a:pos x="T0" y="T1"/>
                </a:cxn>
                <a:cxn ang="0">
                  <a:pos x="T2" y="T3"/>
                </a:cxn>
                <a:cxn ang="0">
                  <a:pos x="T4" y="T5"/>
                </a:cxn>
                <a:cxn ang="0">
                  <a:pos x="T6" y="T7"/>
                </a:cxn>
                <a:cxn ang="0">
                  <a:pos x="T8" y="T9"/>
                </a:cxn>
                <a:cxn ang="0">
                  <a:pos x="T10" y="T11"/>
                </a:cxn>
                <a:cxn ang="0">
                  <a:pos x="T12" y="T13"/>
                </a:cxn>
              </a:cxnLst>
              <a:rect l="0" t="0" r="r" b="b"/>
              <a:pathLst>
                <a:path w="614" h="502">
                  <a:moveTo>
                    <a:pt x="60" y="0"/>
                  </a:moveTo>
                  <a:lnTo>
                    <a:pt x="37" y="187"/>
                  </a:lnTo>
                  <a:lnTo>
                    <a:pt x="0" y="455"/>
                  </a:lnTo>
                  <a:lnTo>
                    <a:pt x="178" y="470"/>
                  </a:lnTo>
                  <a:lnTo>
                    <a:pt x="593" y="502"/>
                  </a:lnTo>
                  <a:lnTo>
                    <a:pt x="614" y="52"/>
                  </a:lnTo>
                  <a:lnTo>
                    <a:pt x="60"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4" name="Freeform 73" descr="Wide upward diagonal"/>
            <p:cNvSpPr>
              <a:spLocks/>
            </p:cNvSpPr>
            <p:nvPr/>
          </p:nvSpPr>
          <p:spPr bwMode="auto">
            <a:xfrm>
              <a:off x="2755900" y="3234274"/>
              <a:ext cx="1155700" cy="827087"/>
            </a:xfrm>
            <a:custGeom>
              <a:avLst/>
              <a:gdLst>
                <a:gd name="T0" fmla="*/ 54 w 640"/>
                <a:gd name="T1" fmla="*/ 0 h 476"/>
                <a:gd name="T2" fmla="*/ 21 w 640"/>
                <a:gd name="T3" fmla="*/ 286 h 476"/>
                <a:gd name="T4" fmla="*/ 0 w 640"/>
                <a:gd name="T5" fmla="*/ 450 h 476"/>
                <a:gd name="T6" fmla="*/ 320 w 640"/>
                <a:gd name="T7" fmla="*/ 467 h 476"/>
                <a:gd name="T8" fmla="*/ 625 w 640"/>
                <a:gd name="T9" fmla="*/ 476 h 476"/>
                <a:gd name="T10" fmla="*/ 635 w 640"/>
                <a:gd name="T11" fmla="*/ 253 h 476"/>
                <a:gd name="T12" fmla="*/ 640 w 640"/>
                <a:gd name="T13" fmla="*/ 36 h 476"/>
                <a:gd name="T14" fmla="*/ 465 w 640"/>
                <a:gd name="T15" fmla="*/ 32 h 476"/>
                <a:gd name="T16" fmla="*/ 54 w 640"/>
                <a:gd name="T17"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476">
                  <a:moveTo>
                    <a:pt x="54" y="0"/>
                  </a:moveTo>
                  <a:lnTo>
                    <a:pt x="21" y="286"/>
                  </a:lnTo>
                  <a:lnTo>
                    <a:pt x="0" y="450"/>
                  </a:lnTo>
                  <a:lnTo>
                    <a:pt x="320" y="467"/>
                  </a:lnTo>
                  <a:lnTo>
                    <a:pt x="625" y="476"/>
                  </a:lnTo>
                  <a:lnTo>
                    <a:pt x="635" y="253"/>
                  </a:lnTo>
                  <a:lnTo>
                    <a:pt x="640" y="36"/>
                  </a:lnTo>
                  <a:lnTo>
                    <a:pt x="465" y="32"/>
                  </a:lnTo>
                  <a:lnTo>
                    <a:pt x="54"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5" name="Freeform 74" descr="Wide upward diagonal"/>
            <p:cNvSpPr>
              <a:spLocks/>
            </p:cNvSpPr>
            <p:nvPr/>
          </p:nvSpPr>
          <p:spPr bwMode="auto">
            <a:xfrm>
              <a:off x="1719263" y="3929599"/>
              <a:ext cx="1046162" cy="1119187"/>
            </a:xfrm>
            <a:custGeom>
              <a:avLst/>
              <a:gdLst>
                <a:gd name="T0" fmla="*/ 147 w 579"/>
                <a:gd name="T1" fmla="*/ 0 h 644"/>
                <a:gd name="T2" fmla="*/ 135 w 579"/>
                <a:gd name="T3" fmla="*/ 84 h 644"/>
                <a:gd name="T4" fmla="*/ 85 w 579"/>
                <a:gd name="T5" fmla="*/ 75 h 644"/>
                <a:gd name="T6" fmla="*/ 88 w 579"/>
                <a:gd name="T7" fmla="*/ 183 h 644"/>
                <a:gd name="T8" fmla="*/ 64 w 579"/>
                <a:gd name="T9" fmla="*/ 204 h 644"/>
                <a:gd name="T10" fmla="*/ 100 w 579"/>
                <a:gd name="T11" fmla="*/ 270 h 644"/>
                <a:gd name="T12" fmla="*/ 64 w 579"/>
                <a:gd name="T13" fmla="*/ 299 h 644"/>
                <a:gd name="T14" fmla="*/ 45 w 579"/>
                <a:gd name="T15" fmla="*/ 347 h 644"/>
                <a:gd name="T16" fmla="*/ 17 w 579"/>
                <a:gd name="T17" fmla="*/ 394 h 644"/>
                <a:gd name="T18" fmla="*/ 37 w 579"/>
                <a:gd name="T19" fmla="*/ 422 h 644"/>
                <a:gd name="T20" fmla="*/ 3 w 579"/>
                <a:gd name="T21" fmla="*/ 433 h 644"/>
                <a:gd name="T22" fmla="*/ 0 w 579"/>
                <a:gd name="T23" fmla="*/ 477 h 644"/>
                <a:gd name="T24" fmla="*/ 326 w 579"/>
                <a:gd name="T25" fmla="*/ 641 h 644"/>
                <a:gd name="T26" fmla="*/ 510 w 579"/>
                <a:gd name="T27" fmla="*/ 644 h 644"/>
                <a:gd name="T28" fmla="*/ 579 w 579"/>
                <a:gd name="T29" fmla="*/ 50 h 644"/>
                <a:gd name="T30" fmla="*/ 147 w 579"/>
                <a:gd name="T31"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9" h="644">
                  <a:moveTo>
                    <a:pt x="147" y="0"/>
                  </a:moveTo>
                  <a:lnTo>
                    <a:pt x="135" y="84"/>
                  </a:lnTo>
                  <a:lnTo>
                    <a:pt x="85" y="75"/>
                  </a:lnTo>
                  <a:lnTo>
                    <a:pt x="88" y="183"/>
                  </a:lnTo>
                  <a:lnTo>
                    <a:pt x="64" y="204"/>
                  </a:lnTo>
                  <a:lnTo>
                    <a:pt x="100" y="270"/>
                  </a:lnTo>
                  <a:lnTo>
                    <a:pt x="64" y="299"/>
                  </a:lnTo>
                  <a:lnTo>
                    <a:pt x="45" y="347"/>
                  </a:lnTo>
                  <a:lnTo>
                    <a:pt x="17" y="394"/>
                  </a:lnTo>
                  <a:lnTo>
                    <a:pt x="37" y="422"/>
                  </a:lnTo>
                  <a:lnTo>
                    <a:pt x="3" y="433"/>
                  </a:lnTo>
                  <a:lnTo>
                    <a:pt x="0" y="477"/>
                  </a:lnTo>
                  <a:lnTo>
                    <a:pt x="326" y="641"/>
                  </a:lnTo>
                  <a:lnTo>
                    <a:pt x="510" y="644"/>
                  </a:lnTo>
                  <a:lnTo>
                    <a:pt x="579" y="50"/>
                  </a:lnTo>
                  <a:lnTo>
                    <a:pt x="147"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6" name="Freeform 75"/>
            <p:cNvSpPr>
              <a:spLocks/>
            </p:cNvSpPr>
            <p:nvPr/>
          </p:nvSpPr>
          <p:spPr bwMode="auto">
            <a:xfrm>
              <a:off x="2632075" y="4008974"/>
              <a:ext cx="1109663" cy="1060450"/>
            </a:xfrm>
            <a:custGeom>
              <a:avLst/>
              <a:gdLst>
                <a:gd name="T0" fmla="*/ 74 w 615"/>
                <a:gd name="T1" fmla="*/ 0 h 610"/>
                <a:gd name="T2" fmla="*/ 615 w 615"/>
                <a:gd name="T3" fmla="*/ 24 h 610"/>
                <a:gd name="T4" fmla="*/ 589 w 615"/>
                <a:gd name="T5" fmla="*/ 563 h 610"/>
                <a:gd name="T6" fmla="*/ 413 w 615"/>
                <a:gd name="T7" fmla="*/ 553 h 610"/>
                <a:gd name="T8" fmla="*/ 249 w 615"/>
                <a:gd name="T9" fmla="*/ 548 h 610"/>
                <a:gd name="T10" fmla="*/ 249 w 615"/>
                <a:gd name="T11" fmla="*/ 569 h 610"/>
                <a:gd name="T12" fmla="*/ 111 w 615"/>
                <a:gd name="T13" fmla="*/ 569 h 610"/>
                <a:gd name="T14" fmla="*/ 103 w 615"/>
                <a:gd name="T15" fmla="*/ 610 h 610"/>
                <a:gd name="T16" fmla="*/ 0 w 615"/>
                <a:gd name="T17" fmla="*/ 597 h 610"/>
                <a:gd name="T18" fmla="*/ 58 w 615"/>
                <a:gd name="T19" fmla="*/ 140 h 610"/>
                <a:gd name="T20" fmla="*/ 74 w 615"/>
                <a:gd name="T2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0">
                  <a:moveTo>
                    <a:pt x="74" y="0"/>
                  </a:moveTo>
                  <a:lnTo>
                    <a:pt x="615" y="24"/>
                  </a:lnTo>
                  <a:lnTo>
                    <a:pt x="589" y="563"/>
                  </a:lnTo>
                  <a:lnTo>
                    <a:pt x="413" y="553"/>
                  </a:lnTo>
                  <a:lnTo>
                    <a:pt x="249" y="548"/>
                  </a:lnTo>
                  <a:lnTo>
                    <a:pt x="249" y="569"/>
                  </a:lnTo>
                  <a:lnTo>
                    <a:pt x="111" y="569"/>
                  </a:lnTo>
                  <a:lnTo>
                    <a:pt x="103" y="610"/>
                  </a:lnTo>
                  <a:lnTo>
                    <a:pt x="0" y="597"/>
                  </a:lnTo>
                  <a:lnTo>
                    <a:pt x="58" y="140"/>
                  </a:lnTo>
                  <a:lnTo>
                    <a:pt x="74"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7" name="Freeform 76" descr="Wide upward diagonal"/>
            <p:cNvSpPr>
              <a:spLocks/>
            </p:cNvSpPr>
            <p:nvPr/>
          </p:nvSpPr>
          <p:spPr bwMode="auto">
            <a:xfrm>
              <a:off x="3643313" y="1719799"/>
              <a:ext cx="1085850" cy="609600"/>
            </a:xfrm>
            <a:custGeom>
              <a:avLst/>
              <a:gdLst>
                <a:gd name="T0" fmla="*/ 2 w 601"/>
                <a:gd name="T1" fmla="*/ 0 h 352"/>
                <a:gd name="T2" fmla="*/ 504 w 601"/>
                <a:gd name="T3" fmla="*/ 12 h 352"/>
                <a:gd name="T4" fmla="*/ 541 w 601"/>
                <a:gd name="T5" fmla="*/ 115 h 352"/>
                <a:gd name="T6" fmla="*/ 577 w 601"/>
                <a:gd name="T7" fmla="*/ 194 h 352"/>
                <a:gd name="T8" fmla="*/ 601 w 601"/>
                <a:gd name="T9" fmla="*/ 323 h 352"/>
                <a:gd name="T10" fmla="*/ 586 w 601"/>
                <a:gd name="T11" fmla="*/ 352 h 352"/>
                <a:gd name="T12" fmla="*/ 401 w 601"/>
                <a:gd name="T13" fmla="*/ 347 h 352"/>
                <a:gd name="T14" fmla="*/ 0 w 601"/>
                <a:gd name="T15" fmla="*/ 341 h 352"/>
                <a:gd name="T16" fmla="*/ 2 w 601"/>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1" h="352">
                  <a:moveTo>
                    <a:pt x="2" y="0"/>
                  </a:moveTo>
                  <a:lnTo>
                    <a:pt x="504" y="12"/>
                  </a:lnTo>
                  <a:lnTo>
                    <a:pt x="541" y="115"/>
                  </a:lnTo>
                  <a:lnTo>
                    <a:pt x="577" y="194"/>
                  </a:lnTo>
                  <a:lnTo>
                    <a:pt x="601" y="323"/>
                  </a:lnTo>
                  <a:lnTo>
                    <a:pt x="586" y="352"/>
                  </a:lnTo>
                  <a:lnTo>
                    <a:pt x="401" y="347"/>
                  </a:lnTo>
                  <a:lnTo>
                    <a:pt x="0" y="341"/>
                  </a:lnTo>
                  <a:lnTo>
                    <a:pt x="2"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8" name="Freeform 77" descr="Wide upward diagonal"/>
            <p:cNvSpPr>
              <a:spLocks/>
            </p:cNvSpPr>
            <p:nvPr/>
          </p:nvSpPr>
          <p:spPr bwMode="auto">
            <a:xfrm>
              <a:off x="3614738" y="2307174"/>
              <a:ext cx="1139825" cy="717550"/>
            </a:xfrm>
            <a:custGeom>
              <a:avLst/>
              <a:gdLst>
                <a:gd name="T0" fmla="*/ 11 w 631"/>
                <a:gd name="T1" fmla="*/ 0 h 412"/>
                <a:gd name="T2" fmla="*/ 10 w 631"/>
                <a:gd name="T3" fmla="*/ 160 h 412"/>
                <a:gd name="T4" fmla="*/ 0 w 631"/>
                <a:gd name="T5" fmla="*/ 347 h 412"/>
                <a:gd name="T6" fmla="*/ 459 w 631"/>
                <a:gd name="T7" fmla="*/ 354 h 412"/>
                <a:gd name="T8" fmla="*/ 507 w 631"/>
                <a:gd name="T9" fmla="*/ 380 h 412"/>
                <a:gd name="T10" fmla="*/ 541 w 631"/>
                <a:gd name="T11" fmla="*/ 344 h 412"/>
                <a:gd name="T12" fmla="*/ 631 w 631"/>
                <a:gd name="T13" fmla="*/ 412 h 412"/>
                <a:gd name="T14" fmla="*/ 618 w 631"/>
                <a:gd name="T15" fmla="*/ 341 h 412"/>
                <a:gd name="T16" fmla="*/ 626 w 631"/>
                <a:gd name="T17" fmla="*/ 286 h 412"/>
                <a:gd name="T18" fmla="*/ 631 w 631"/>
                <a:gd name="T19" fmla="*/ 99 h 412"/>
                <a:gd name="T20" fmla="*/ 591 w 631"/>
                <a:gd name="T21" fmla="*/ 58 h 412"/>
                <a:gd name="T22" fmla="*/ 607 w 631"/>
                <a:gd name="T23" fmla="*/ 7 h 412"/>
                <a:gd name="T24" fmla="*/ 307 w 631"/>
                <a:gd name="T25" fmla="*/ 5 h 412"/>
                <a:gd name="T26" fmla="*/ 11 w 631"/>
                <a:gd name="T2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1" h="412">
                  <a:moveTo>
                    <a:pt x="11" y="0"/>
                  </a:moveTo>
                  <a:lnTo>
                    <a:pt x="10" y="160"/>
                  </a:lnTo>
                  <a:lnTo>
                    <a:pt x="0" y="347"/>
                  </a:lnTo>
                  <a:lnTo>
                    <a:pt x="459" y="354"/>
                  </a:lnTo>
                  <a:lnTo>
                    <a:pt x="507" y="380"/>
                  </a:lnTo>
                  <a:lnTo>
                    <a:pt x="541" y="344"/>
                  </a:lnTo>
                  <a:lnTo>
                    <a:pt x="631" y="412"/>
                  </a:lnTo>
                  <a:lnTo>
                    <a:pt x="618" y="341"/>
                  </a:lnTo>
                  <a:lnTo>
                    <a:pt x="626" y="286"/>
                  </a:lnTo>
                  <a:lnTo>
                    <a:pt x="631" y="99"/>
                  </a:lnTo>
                  <a:lnTo>
                    <a:pt x="591" y="58"/>
                  </a:lnTo>
                  <a:lnTo>
                    <a:pt x="607" y="7"/>
                  </a:lnTo>
                  <a:lnTo>
                    <a:pt x="307" y="5"/>
                  </a:lnTo>
                  <a:lnTo>
                    <a:pt x="11"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79" name="Freeform 78" descr="20%"/>
            <p:cNvSpPr>
              <a:spLocks/>
            </p:cNvSpPr>
            <p:nvPr/>
          </p:nvSpPr>
          <p:spPr bwMode="auto">
            <a:xfrm>
              <a:off x="3597275" y="2904074"/>
              <a:ext cx="1360488" cy="588962"/>
            </a:xfrm>
            <a:custGeom>
              <a:avLst/>
              <a:gdLst>
                <a:gd name="T0" fmla="*/ 8 w 753"/>
                <a:gd name="T1" fmla="*/ 0 h 339"/>
                <a:gd name="T2" fmla="*/ 0 w 753"/>
                <a:gd name="T3" fmla="*/ 224 h 339"/>
                <a:gd name="T4" fmla="*/ 170 w 753"/>
                <a:gd name="T5" fmla="*/ 229 h 339"/>
                <a:gd name="T6" fmla="*/ 168 w 753"/>
                <a:gd name="T7" fmla="*/ 339 h 339"/>
                <a:gd name="T8" fmla="*/ 397 w 753"/>
                <a:gd name="T9" fmla="*/ 335 h 339"/>
                <a:gd name="T10" fmla="*/ 603 w 753"/>
                <a:gd name="T11" fmla="*/ 332 h 339"/>
                <a:gd name="T12" fmla="*/ 753 w 753"/>
                <a:gd name="T13" fmla="*/ 335 h 339"/>
                <a:gd name="T14" fmla="*/ 706 w 753"/>
                <a:gd name="T15" fmla="*/ 240 h 339"/>
                <a:gd name="T16" fmla="*/ 674 w 753"/>
                <a:gd name="T17" fmla="*/ 151 h 339"/>
                <a:gd name="T18" fmla="*/ 638 w 753"/>
                <a:gd name="T19" fmla="*/ 59 h 339"/>
                <a:gd name="T20" fmla="*/ 552 w 753"/>
                <a:gd name="T21" fmla="*/ 1 h 339"/>
                <a:gd name="T22" fmla="*/ 514 w 753"/>
                <a:gd name="T23" fmla="*/ 35 h 339"/>
                <a:gd name="T24" fmla="*/ 467 w 753"/>
                <a:gd name="T25" fmla="*/ 11 h 339"/>
                <a:gd name="T26" fmla="*/ 262 w 753"/>
                <a:gd name="T27" fmla="*/ 4 h 339"/>
                <a:gd name="T28" fmla="*/ 8 w 753"/>
                <a:gd name="T29"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3" h="339">
                  <a:moveTo>
                    <a:pt x="8" y="0"/>
                  </a:moveTo>
                  <a:lnTo>
                    <a:pt x="0" y="224"/>
                  </a:lnTo>
                  <a:lnTo>
                    <a:pt x="170" y="229"/>
                  </a:lnTo>
                  <a:lnTo>
                    <a:pt x="168" y="339"/>
                  </a:lnTo>
                  <a:lnTo>
                    <a:pt x="397" y="335"/>
                  </a:lnTo>
                  <a:lnTo>
                    <a:pt x="603" y="332"/>
                  </a:lnTo>
                  <a:lnTo>
                    <a:pt x="753" y="335"/>
                  </a:lnTo>
                  <a:lnTo>
                    <a:pt x="706" y="240"/>
                  </a:lnTo>
                  <a:lnTo>
                    <a:pt x="674" y="151"/>
                  </a:lnTo>
                  <a:lnTo>
                    <a:pt x="638" y="59"/>
                  </a:lnTo>
                  <a:lnTo>
                    <a:pt x="552" y="1"/>
                  </a:lnTo>
                  <a:lnTo>
                    <a:pt x="514" y="35"/>
                  </a:lnTo>
                  <a:lnTo>
                    <a:pt x="467" y="11"/>
                  </a:lnTo>
                  <a:lnTo>
                    <a:pt x="262" y="4"/>
                  </a:lnTo>
                  <a:lnTo>
                    <a:pt x="8" y="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0" name="Freeform 79" descr="20%"/>
            <p:cNvSpPr>
              <a:spLocks/>
            </p:cNvSpPr>
            <p:nvPr/>
          </p:nvSpPr>
          <p:spPr bwMode="auto">
            <a:xfrm>
              <a:off x="3886200" y="3477161"/>
              <a:ext cx="1195388" cy="587375"/>
            </a:xfrm>
            <a:custGeom>
              <a:avLst/>
              <a:gdLst>
                <a:gd name="T0" fmla="*/ 7 w 662"/>
                <a:gd name="T1" fmla="*/ 4 h 338"/>
                <a:gd name="T2" fmla="*/ 5 w 662"/>
                <a:gd name="T3" fmla="*/ 197 h 338"/>
                <a:gd name="T4" fmla="*/ 0 w 662"/>
                <a:gd name="T5" fmla="*/ 335 h 338"/>
                <a:gd name="T6" fmla="*/ 662 w 662"/>
                <a:gd name="T7" fmla="*/ 338 h 338"/>
                <a:gd name="T8" fmla="*/ 649 w 662"/>
                <a:gd name="T9" fmla="*/ 162 h 338"/>
                <a:gd name="T10" fmla="*/ 649 w 662"/>
                <a:gd name="T11" fmla="*/ 96 h 338"/>
                <a:gd name="T12" fmla="*/ 596 w 662"/>
                <a:gd name="T13" fmla="*/ 55 h 338"/>
                <a:gd name="T14" fmla="*/ 612 w 662"/>
                <a:gd name="T15" fmla="*/ 20 h 338"/>
                <a:gd name="T16" fmla="*/ 589 w 662"/>
                <a:gd name="T17" fmla="*/ 0 h 338"/>
                <a:gd name="T18" fmla="*/ 289 w 662"/>
                <a:gd name="T19" fmla="*/ 4 h 338"/>
                <a:gd name="T20" fmla="*/ 7 w 662"/>
                <a:gd name="T21"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2" h="338">
                  <a:moveTo>
                    <a:pt x="7" y="4"/>
                  </a:moveTo>
                  <a:lnTo>
                    <a:pt x="5" y="197"/>
                  </a:lnTo>
                  <a:lnTo>
                    <a:pt x="0" y="335"/>
                  </a:lnTo>
                  <a:lnTo>
                    <a:pt x="662" y="338"/>
                  </a:lnTo>
                  <a:lnTo>
                    <a:pt x="649" y="162"/>
                  </a:lnTo>
                  <a:lnTo>
                    <a:pt x="649" y="96"/>
                  </a:lnTo>
                  <a:lnTo>
                    <a:pt x="596" y="55"/>
                  </a:lnTo>
                  <a:lnTo>
                    <a:pt x="612" y="20"/>
                  </a:lnTo>
                  <a:lnTo>
                    <a:pt x="589" y="0"/>
                  </a:lnTo>
                  <a:lnTo>
                    <a:pt x="289" y="4"/>
                  </a:lnTo>
                  <a:lnTo>
                    <a:pt x="7" y="4"/>
                  </a:lnTo>
                  <a:close/>
                </a:path>
              </a:pathLst>
            </a:custGeom>
            <a:solidFill>
              <a:schemeClr val="tx2"/>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1" name="Freeform 80"/>
            <p:cNvSpPr>
              <a:spLocks/>
            </p:cNvSpPr>
            <p:nvPr/>
          </p:nvSpPr>
          <p:spPr bwMode="auto">
            <a:xfrm>
              <a:off x="3724275" y="4050249"/>
              <a:ext cx="1395413" cy="646112"/>
            </a:xfrm>
            <a:custGeom>
              <a:avLst/>
              <a:gdLst>
                <a:gd name="T0" fmla="*/ 5 w 772"/>
                <a:gd name="T1" fmla="*/ 0 h 371"/>
                <a:gd name="T2" fmla="*/ 0 w 772"/>
                <a:gd name="T3" fmla="*/ 66 h 371"/>
                <a:gd name="T4" fmla="*/ 275 w 772"/>
                <a:gd name="T5" fmla="*/ 76 h 371"/>
                <a:gd name="T6" fmla="*/ 276 w 772"/>
                <a:gd name="T7" fmla="*/ 287 h 371"/>
                <a:gd name="T8" fmla="*/ 417 w 772"/>
                <a:gd name="T9" fmla="*/ 345 h 371"/>
                <a:gd name="T10" fmla="*/ 456 w 772"/>
                <a:gd name="T11" fmla="*/ 324 h 371"/>
                <a:gd name="T12" fmla="*/ 544 w 772"/>
                <a:gd name="T13" fmla="*/ 371 h 371"/>
                <a:gd name="T14" fmla="*/ 603 w 772"/>
                <a:gd name="T15" fmla="*/ 369 h 371"/>
                <a:gd name="T16" fmla="*/ 709 w 772"/>
                <a:gd name="T17" fmla="*/ 324 h 371"/>
                <a:gd name="T18" fmla="*/ 772 w 772"/>
                <a:gd name="T19" fmla="*/ 368 h 371"/>
                <a:gd name="T20" fmla="*/ 772 w 772"/>
                <a:gd name="T21" fmla="*/ 139 h 371"/>
                <a:gd name="T22" fmla="*/ 753 w 772"/>
                <a:gd name="T23" fmla="*/ 5 h 371"/>
                <a:gd name="T24" fmla="*/ 5 w 772"/>
                <a:gd name="T25"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371">
                  <a:moveTo>
                    <a:pt x="5" y="0"/>
                  </a:moveTo>
                  <a:lnTo>
                    <a:pt x="0" y="66"/>
                  </a:lnTo>
                  <a:lnTo>
                    <a:pt x="275" y="76"/>
                  </a:lnTo>
                  <a:lnTo>
                    <a:pt x="276" y="287"/>
                  </a:lnTo>
                  <a:lnTo>
                    <a:pt x="417" y="345"/>
                  </a:lnTo>
                  <a:lnTo>
                    <a:pt x="456" y="324"/>
                  </a:lnTo>
                  <a:lnTo>
                    <a:pt x="544" y="371"/>
                  </a:lnTo>
                  <a:lnTo>
                    <a:pt x="603" y="369"/>
                  </a:lnTo>
                  <a:lnTo>
                    <a:pt x="709" y="324"/>
                  </a:lnTo>
                  <a:lnTo>
                    <a:pt x="772" y="368"/>
                  </a:lnTo>
                  <a:lnTo>
                    <a:pt x="772" y="139"/>
                  </a:lnTo>
                  <a:lnTo>
                    <a:pt x="753" y="5"/>
                  </a:lnTo>
                  <a:lnTo>
                    <a:pt x="5"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2" name="Freeform 81"/>
            <p:cNvSpPr>
              <a:spLocks/>
            </p:cNvSpPr>
            <p:nvPr/>
          </p:nvSpPr>
          <p:spPr bwMode="auto">
            <a:xfrm>
              <a:off x="5094288" y="4081999"/>
              <a:ext cx="782637" cy="704850"/>
            </a:xfrm>
            <a:custGeom>
              <a:avLst/>
              <a:gdLst>
                <a:gd name="T0" fmla="*/ 0 w 434"/>
                <a:gd name="T1" fmla="*/ 37 h 405"/>
                <a:gd name="T2" fmla="*/ 171 w 434"/>
                <a:gd name="T3" fmla="*/ 16 h 405"/>
                <a:gd name="T4" fmla="*/ 382 w 434"/>
                <a:gd name="T5" fmla="*/ 0 h 405"/>
                <a:gd name="T6" fmla="*/ 371 w 434"/>
                <a:gd name="T7" fmla="*/ 53 h 405"/>
                <a:gd name="T8" fmla="*/ 418 w 434"/>
                <a:gd name="T9" fmla="*/ 41 h 405"/>
                <a:gd name="T10" fmla="*/ 434 w 434"/>
                <a:gd name="T11" fmla="*/ 77 h 405"/>
                <a:gd name="T12" fmla="*/ 385 w 434"/>
                <a:gd name="T13" fmla="*/ 109 h 405"/>
                <a:gd name="T14" fmla="*/ 397 w 434"/>
                <a:gd name="T15" fmla="*/ 166 h 405"/>
                <a:gd name="T16" fmla="*/ 347 w 434"/>
                <a:gd name="T17" fmla="*/ 259 h 405"/>
                <a:gd name="T18" fmla="*/ 309 w 434"/>
                <a:gd name="T19" fmla="*/ 318 h 405"/>
                <a:gd name="T20" fmla="*/ 330 w 434"/>
                <a:gd name="T21" fmla="*/ 392 h 405"/>
                <a:gd name="T22" fmla="*/ 62 w 434"/>
                <a:gd name="T23" fmla="*/ 405 h 405"/>
                <a:gd name="T24" fmla="*/ 61 w 434"/>
                <a:gd name="T25" fmla="*/ 359 h 405"/>
                <a:gd name="T26" fmla="*/ 8 w 434"/>
                <a:gd name="T27" fmla="*/ 350 h 405"/>
                <a:gd name="T28" fmla="*/ 8 w 434"/>
                <a:gd name="T29" fmla="*/ 109 h 405"/>
                <a:gd name="T30" fmla="*/ 0 w 434"/>
                <a:gd name="T31" fmla="*/ 37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4" h="405">
                  <a:moveTo>
                    <a:pt x="0" y="37"/>
                  </a:moveTo>
                  <a:lnTo>
                    <a:pt x="171" y="16"/>
                  </a:lnTo>
                  <a:lnTo>
                    <a:pt x="382" y="0"/>
                  </a:lnTo>
                  <a:lnTo>
                    <a:pt x="371" y="53"/>
                  </a:lnTo>
                  <a:lnTo>
                    <a:pt x="418" y="41"/>
                  </a:lnTo>
                  <a:lnTo>
                    <a:pt x="434" y="77"/>
                  </a:lnTo>
                  <a:lnTo>
                    <a:pt x="385" y="109"/>
                  </a:lnTo>
                  <a:lnTo>
                    <a:pt x="397" y="166"/>
                  </a:lnTo>
                  <a:lnTo>
                    <a:pt x="347" y="259"/>
                  </a:lnTo>
                  <a:lnTo>
                    <a:pt x="309" y="318"/>
                  </a:lnTo>
                  <a:lnTo>
                    <a:pt x="330" y="392"/>
                  </a:lnTo>
                  <a:lnTo>
                    <a:pt x="62" y="405"/>
                  </a:lnTo>
                  <a:lnTo>
                    <a:pt x="61" y="359"/>
                  </a:lnTo>
                  <a:lnTo>
                    <a:pt x="8" y="350"/>
                  </a:lnTo>
                  <a:lnTo>
                    <a:pt x="8" y="109"/>
                  </a:lnTo>
                  <a:lnTo>
                    <a:pt x="0" y="37"/>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3" name="Freeform 82"/>
            <p:cNvSpPr>
              <a:spLocks/>
            </p:cNvSpPr>
            <p:nvPr/>
          </p:nvSpPr>
          <p:spPr bwMode="auto">
            <a:xfrm>
              <a:off x="5205413" y="4759861"/>
              <a:ext cx="957262" cy="739775"/>
            </a:xfrm>
            <a:custGeom>
              <a:avLst/>
              <a:gdLst>
                <a:gd name="T0" fmla="*/ 0 w 530"/>
                <a:gd name="T1" fmla="*/ 10 h 425"/>
                <a:gd name="T2" fmla="*/ 265 w 530"/>
                <a:gd name="T3" fmla="*/ 0 h 425"/>
                <a:gd name="T4" fmla="*/ 312 w 530"/>
                <a:gd name="T5" fmla="*/ 87 h 425"/>
                <a:gd name="T6" fmla="*/ 272 w 530"/>
                <a:gd name="T7" fmla="*/ 191 h 425"/>
                <a:gd name="T8" fmla="*/ 259 w 530"/>
                <a:gd name="T9" fmla="*/ 237 h 425"/>
                <a:gd name="T10" fmla="*/ 436 w 530"/>
                <a:gd name="T11" fmla="*/ 218 h 425"/>
                <a:gd name="T12" fmla="*/ 448 w 530"/>
                <a:gd name="T13" fmla="*/ 286 h 425"/>
                <a:gd name="T14" fmla="*/ 394 w 530"/>
                <a:gd name="T15" fmla="*/ 279 h 425"/>
                <a:gd name="T16" fmla="*/ 370 w 530"/>
                <a:gd name="T17" fmla="*/ 308 h 425"/>
                <a:gd name="T18" fmla="*/ 398 w 530"/>
                <a:gd name="T19" fmla="*/ 328 h 425"/>
                <a:gd name="T20" fmla="*/ 446 w 530"/>
                <a:gd name="T21" fmla="*/ 305 h 425"/>
                <a:gd name="T22" fmla="*/ 448 w 530"/>
                <a:gd name="T23" fmla="*/ 338 h 425"/>
                <a:gd name="T24" fmla="*/ 477 w 530"/>
                <a:gd name="T25" fmla="*/ 310 h 425"/>
                <a:gd name="T26" fmla="*/ 496 w 530"/>
                <a:gd name="T27" fmla="*/ 310 h 425"/>
                <a:gd name="T28" fmla="*/ 474 w 530"/>
                <a:gd name="T29" fmla="*/ 367 h 425"/>
                <a:gd name="T30" fmla="*/ 517 w 530"/>
                <a:gd name="T31" fmla="*/ 376 h 425"/>
                <a:gd name="T32" fmla="*/ 530 w 530"/>
                <a:gd name="T33" fmla="*/ 407 h 425"/>
                <a:gd name="T34" fmla="*/ 511 w 530"/>
                <a:gd name="T35" fmla="*/ 417 h 425"/>
                <a:gd name="T36" fmla="*/ 483 w 530"/>
                <a:gd name="T37" fmla="*/ 397 h 425"/>
                <a:gd name="T38" fmla="*/ 432 w 530"/>
                <a:gd name="T39" fmla="*/ 383 h 425"/>
                <a:gd name="T40" fmla="*/ 443 w 530"/>
                <a:gd name="T41" fmla="*/ 420 h 425"/>
                <a:gd name="T42" fmla="*/ 417 w 530"/>
                <a:gd name="T43" fmla="*/ 425 h 425"/>
                <a:gd name="T44" fmla="*/ 396 w 530"/>
                <a:gd name="T45" fmla="*/ 391 h 425"/>
                <a:gd name="T46" fmla="*/ 383 w 530"/>
                <a:gd name="T47" fmla="*/ 412 h 425"/>
                <a:gd name="T48" fmla="*/ 306 w 530"/>
                <a:gd name="T49" fmla="*/ 412 h 425"/>
                <a:gd name="T50" fmla="*/ 306 w 530"/>
                <a:gd name="T51" fmla="*/ 391 h 425"/>
                <a:gd name="T52" fmla="*/ 277 w 530"/>
                <a:gd name="T53" fmla="*/ 367 h 425"/>
                <a:gd name="T54" fmla="*/ 218 w 530"/>
                <a:gd name="T55" fmla="*/ 363 h 425"/>
                <a:gd name="T56" fmla="*/ 267 w 530"/>
                <a:gd name="T57" fmla="*/ 391 h 425"/>
                <a:gd name="T58" fmla="*/ 199 w 530"/>
                <a:gd name="T59" fmla="*/ 405 h 425"/>
                <a:gd name="T60" fmla="*/ 93 w 530"/>
                <a:gd name="T61" fmla="*/ 386 h 425"/>
                <a:gd name="T62" fmla="*/ 52 w 530"/>
                <a:gd name="T63" fmla="*/ 391 h 425"/>
                <a:gd name="T64" fmla="*/ 67 w 530"/>
                <a:gd name="T65" fmla="*/ 249 h 425"/>
                <a:gd name="T66" fmla="*/ 2 w 530"/>
                <a:gd name="T67" fmla="*/ 136 h 425"/>
                <a:gd name="T68" fmla="*/ 0 w 530"/>
                <a:gd name="T69" fmla="*/ 1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0" h="425">
                  <a:moveTo>
                    <a:pt x="0" y="10"/>
                  </a:moveTo>
                  <a:lnTo>
                    <a:pt x="265" y="0"/>
                  </a:lnTo>
                  <a:lnTo>
                    <a:pt x="312" y="87"/>
                  </a:lnTo>
                  <a:lnTo>
                    <a:pt x="272" y="191"/>
                  </a:lnTo>
                  <a:lnTo>
                    <a:pt x="259" y="237"/>
                  </a:lnTo>
                  <a:lnTo>
                    <a:pt x="436" y="218"/>
                  </a:lnTo>
                  <a:lnTo>
                    <a:pt x="448" y="286"/>
                  </a:lnTo>
                  <a:lnTo>
                    <a:pt x="394" y="279"/>
                  </a:lnTo>
                  <a:lnTo>
                    <a:pt x="370" y="308"/>
                  </a:lnTo>
                  <a:lnTo>
                    <a:pt x="398" y="328"/>
                  </a:lnTo>
                  <a:lnTo>
                    <a:pt x="446" y="305"/>
                  </a:lnTo>
                  <a:lnTo>
                    <a:pt x="448" y="338"/>
                  </a:lnTo>
                  <a:lnTo>
                    <a:pt x="477" y="310"/>
                  </a:lnTo>
                  <a:lnTo>
                    <a:pt x="496" y="310"/>
                  </a:lnTo>
                  <a:lnTo>
                    <a:pt x="474" y="367"/>
                  </a:lnTo>
                  <a:lnTo>
                    <a:pt x="517" y="376"/>
                  </a:lnTo>
                  <a:lnTo>
                    <a:pt x="530" y="407"/>
                  </a:lnTo>
                  <a:lnTo>
                    <a:pt x="511" y="417"/>
                  </a:lnTo>
                  <a:lnTo>
                    <a:pt x="483" y="397"/>
                  </a:lnTo>
                  <a:lnTo>
                    <a:pt x="432" y="383"/>
                  </a:lnTo>
                  <a:lnTo>
                    <a:pt x="443" y="420"/>
                  </a:lnTo>
                  <a:lnTo>
                    <a:pt x="417" y="425"/>
                  </a:lnTo>
                  <a:lnTo>
                    <a:pt x="396" y="391"/>
                  </a:lnTo>
                  <a:lnTo>
                    <a:pt x="383" y="412"/>
                  </a:lnTo>
                  <a:lnTo>
                    <a:pt x="306" y="412"/>
                  </a:lnTo>
                  <a:lnTo>
                    <a:pt x="306" y="391"/>
                  </a:lnTo>
                  <a:lnTo>
                    <a:pt x="277" y="367"/>
                  </a:lnTo>
                  <a:lnTo>
                    <a:pt x="218" y="363"/>
                  </a:lnTo>
                  <a:lnTo>
                    <a:pt x="267" y="391"/>
                  </a:lnTo>
                  <a:lnTo>
                    <a:pt x="199" y="405"/>
                  </a:lnTo>
                  <a:lnTo>
                    <a:pt x="93" y="386"/>
                  </a:lnTo>
                  <a:lnTo>
                    <a:pt x="52" y="391"/>
                  </a:lnTo>
                  <a:lnTo>
                    <a:pt x="67" y="249"/>
                  </a:lnTo>
                  <a:lnTo>
                    <a:pt x="2" y="136"/>
                  </a:lnTo>
                  <a:lnTo>
                    <a:pt x="0" y="10"/>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4" name="Freeform 83" descr="20%"/>
            <p:cNvSpPr>
              <a:spLocks/>
            </p:cNvSpPr>
            <p:nvPr/>
          </p:nvSpPr>
          <p:spPr bwMode="auto">
            <a:xfrm>
              <a:off x="4433660" y="1645186"/>
              <a:ext cx="1068388" cy="1155700"/>
            </a:xfrm>
            <a:custGeom>
              <a:avLst/>
              <a:gdLst>
                <a:gd name="T0" fmla="*/ 0 w 591"/>
                <a:gd name="T1" fmla="*/ 52 h 665"/>
                <a:gd name="T2" fmla="*/ 155 w 591"/>
                <a:gd name="T3" fmla="*/ 52 h 665"/>
                <a:gd name="T4" fmla="*/ 154 w 591"/>
                <a:gd name="T5" fmla="*/ 0 h 665"/>
                <a:gd name="T6" fmla="*/ 188 w 591"/>
                <a:gd name="T7" fmla="*/ 15 h 665"/>
                <a:gd name="T8" fmla="*/ 194 w 591"/>
                <a:gd name="T9" fmla="*/ 55 h 665"/>
                <a:gd name="T10" fmla="*/ 268 w 591"/>
                <a:gd name="T11" fmla="*/ 99 h 665"/>
                <a:gd name="T12" fmla="*/ 291 w 591"/>
                <a:gd name="T13" fmla="*/ 79 h 665"/>
                <a:gd name="T14" fmla="*/ 334 w 591"/>
                <a:gd name="T15" fmla="*/ 79 h 665"/>
                <a:gd name="T16" fmla="*/ 368 w 591"/>
                <a:gd name="T17" fmla="*/ 118 h 665"/>
                <a:gd name="T18" fmla="*/ 391 w 591"/>
                <a:gd name="T19" fmla="*/ 104 h 665"/>
                <a:gd name="T20" fmla="*/ 456 w 591"/>
                <a:gd name="T21" fmla="*/ 120 h 665"/>
                <a:gd name="T22" fmla="*/ 478 w 591"/>
                <a:gd name="T23" fmla="*/ 91 h 665"/>
                <a:gd name="T24" fmla="*/ 518 w 591"/>
                <a:gd name="T25" fmla="*/ 113 h 665"/>
                <a:gd name="T26" fmla="*/ 591 w 591"/>
                <a:gd name="T27" fmla="*/ 110 h 665"/>
                <a:gd name="T28" fmla="*/ 473 w 591"/>
                <a:gd name="T29" fmla="*/ 192 h 665"/>
                <a:gd name="T30" fmla="*/ 415 w 591"/>
                <a:gd name="T31" fmla="*/ 265 h 665"/>
                <a:gd name="T32" fmla="*/ 426 w 591"/>
                <a:gd name="T33" fmla="*/ 370 h 665"/>
                <a:gd name="T34" fmla="*/ 386 w 591"/>
                <a:gd name="T35" fmla="*/ 414 h 665"/>
                <a:gd name="T36" fmla="*/ 402 w 591"/>
                <a:gd name="T37" fmla="*/ 444 h 665"/>
                <a:gd name="T38" fmla="*/ 402 w 591"/>
                <a:gd name="T39" fmla="*/ 522 h 665"/>
                <a:gd name="T40" fmla="*/ 443 w 591"/>
                <a:gd name="T41" fmla="*/ 522 h 665"/>
                <a:gd name="T42" fmla="*/ 502 w 591"/>
                <a:gd name="T43" fmla="*/ 578 h 665"/>
                <a:gd name="T44" fmla="*/ 527 w 591"/>
                <a:gd name="T45" fmla="*/ 646 h 665"/>
                <a:gd name="T46" fmla="*/ 108 w 591"/>
                <a:gd name="T47" fmla="*/ 665 h 665"/>
                <a:gd name="T48" fmla="*/ 110 w 591"/>
                <a:gd name="T49" fmla="*/ 481 h 665"/>
                <a:gd name="T50" fmla="*/ 73 w 591"/>
                <a:gd name="T51" fmla="*/ 441 h 665"/>
                <a:gd name="T52" fmla="*/ 86 w 591"/>
                <a:gd name="T53" fmla="*/ 393 h 665"/>
                <a:gd name="T54" fmla="*/ 99 w 591"/>
                <a:gd name="T55" fmla="*/ 365 h 665"/>
                <a:gd name="T56" fmla="*/ 73 w 591"/>
                <a:gd name="T57" fmla="*/ 238 h 665"/>
                <a:gd name="T58" fmla="*/ 37 w 591"/>
                <a:gd name="T59" fmla="*/ 154 h 665"/>
                <a:gd name="T60" fmla="*/ 0 w 591"/>
                <a:gd name="T61" fmla="*/ 5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1" h="665">
                  <a:moveTo>
                    <a:pt x="0" y="52"/>
                  </a:moveTo>
                  <a:lnTo>
                    <a:pt x="155" y="52"/>
                  </a:lnTo>
                  <a:lnTo>
                    <a:pt x="154" y="0"/>
                  </a:lnTo>
                  <a:lnTo>
                    <a:pt x="188" y="15"/>
                  </a:lnTo>
                  <a:lnTo>
                    <a:pt x="194" y="55"/>
                  </a:lnTo>
                  <a:lnTo>
                    <a:pt x="268" y="99"/>
                  </a:lnTo>
                  <a:lnTo>
                    <a:pt x="291" y="79"/>
                  </a:lnTo>
                  <a:lnTo>
                    <a:pt x="334" y="79"/>
                  </a:lnTo>
                  <a:lnTo>
                    <a:pt x="368" y="118"/>
                  </a:lnTo>
                  <a:lnTo>
                    <a:pt x="391" y="104"/>
                  </a:lnTo>
                  <a:lnTo>
                    <a:pt x="456" y="120"/>
                  </a:lnTo>
                  <a:lnTo>
                    <a:pt x="478" y="91"/>
                  </a:lnTo>
                  <a:lnTo>
                    <a:pt x="518" y="113"/>
                  </a:lnTo>
                  <a:lnTo>
                    <a:pt x="591" y="110"/>
                  </a:lnTo>
                  <a:lnTo>
                    <a:pt x="473" y="192"/>
                  </a:lnTo>
                  <a:lnTo>
                    <a:pt x="415" y="265"/>
                  </a:lnTo>
                  <a:lnTo>
                    <a:pt x="426" y="370"/>
                  </a:lnTo>
                  <a:lnTo>
                    <a:pt x="386" y="414"/>
                  </a:lnTo>
                  <a:lnTo>
                    <a:pt x="402" y="444"/>
                  </a:lnTo>
                  <a:lnTo>
                    <a:pt x="402" y="522"/>
                  </a:lnTo>
                  <a:lnTo>
                    <a:pt x="443" y="522"/>
                  </a:lnTo>
                  <a:lnTo>
                    <a:pt x="502" y="578"/>
                  </a:lnTo>
                  <a:lnTo>
                    <a:pt x="527" y="646"/>
                  </a:lnTo>
                  <a:lnTo>
                    <a:pt x="108" y="665"/>
                  </a:lnTo>
                  <a:lnTo>
                    <a:pt x="110" y="481"/>
                  </a:lnTo>
                  <a:lnTo>
                    <a:pt x="73" y="441"/>
                  </a:lnTo>
                  <a:lnTo>
                    <a:pt x="86" y="393"/>
                  </a:lnTo>
                  <a:lnTo>
                    <a:pt x="99" y="365"/>
                  </a:lnTo>
                  <a:lnTo>
                    <a:pt x="73" y="238"/>
                  </a:lnTo>
                  <a:lnTo>
                    <a:pt x="37" y="154"/>
                  </a:lnTo>
                  <a:lnTo>
                    <a:pt x="0" y="52"/>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5" name="Freeform 84" descr="20%"/>
            <p:cNvSpPr>
              <a:spLocks/>
            </p:cNvSpPr>
            <p:nvPr/>
          </p:nvSpPr>
          <p:spPr bwMode="auto">
            <a:xfrm>
              <a:off x="5241925" y="2046824"/>
              <a:ext cx="811213" cy="908050"/>
            </a:xfrm>
            <a:custGeom>
              <a:avLst/>
              <a:gdLst>
                <a:gd name="T0" fmla="*/ 32 w 449"/>
                <a:gd name="T1" fmla="*/ 35 h 524"/>
                <a:gd name="T2" fmla="*/ 66 w 449"/>
                <a:gd name="T3" fmla="*/ 30 h 524"/>
                <a:gd name="T4" fmla="*/ 97 w 449"/>
                <a:gd name="T5" fmla="*/ 30 h 524"/>
                <a:gd name="T6" fmla="*/ 116 w 449"/>
                <a:gd name="T7" fmla="*/ 0 h 524"/>
                <a:gd name="T8" fmla="*/ 131 w 449"/>
                <a:gd name="T9" fmla="*/ 38 h 524"/>
                <a:gd name="T10" fmla="*/ 179 w 449"/>
                <a:gd name="T11" fmla="*/ 38 h 524"/>
                <a:gd name="T12" fmla="*/ 205 w 449"/>
                <a:gd name="T13" fmla="*/ 74 h 524"/>
                <a:gd name="T14" fmla="*/ 255 w 449"/>
                <a:gd name="T15" fmla="*/ 64 h 524"/>
                <a:gd name="T16" fmla="*/ 289 w 449"/>
                <a:gd name="T17" fmla="*/ 87 h 524"/>
                <a:gd name="T18" fmla="*/ 352 w 449"/>
                <a:gd name="T19" fmla="*/ 103 h 524"/>
                <a:gd name="T20" fmla="*/ 363 w 449"/>
                <a:gd name="T21" fmla="*/ 130 h 524"/>
                <a:gd name="T22" fmla="*/ 395 w 449"/>
                <a:gd name="T23" fmla="*/ 132 h 524"/>
                <a:gd name="T24" fmla="*/ 386 w 449"/>
                <a:gd name="T25" fmla="*/ 159 h 524"/>
                <a:gd name="T26" fmla="*/ 397 w 449"/>
                <a:gd name="T27" fmla="*/ 190 h 524"/>
                <a:gd name="T28" fmla="*/ 376 w 449"/>
                <a:gd name="T29" fmla="*/ 229 h 524"/>
                <a:gd name="T30" fmla="*/ 391 w 449"/>
                <a:gd name="T31" fmla="*/ 237 h 524"/>
                <a:gd name="T32" fmla="*/ 426 w 449"/>
                <a:gd name="T33" fmla="*/ 195 h 524"/>
                <a:gd name="T34" fmla="*/ 424 w 449"/>
                <a:gd name="T35" fmla="*/ 180 h 524"/>
                <a:gd name="T36" fmla="*/ 439 w 449"/>
                <a:gd name="T37" fmla="*/ 174 h 524"/>
                <a:gd name="T38" fmla="*/ 449 w 449"/>
                <a:gd name="T39" fmla="*/ 195 h 524"/>
                <a:gd name="T40" fmla="*/ 421 w 449"/>
                <a:gd name="T41" fmla="*/ 224 h 524"/>
                <a:gd name="T42" fmla="*/ 410 w 449"/>
                <a:gd name="T43" fmla="*/ 290 h 524"/>
                <a:gd name="T44" fmla="*/ 410 w 449"/>
                <a:gd name="T45" fmla="*/ 402 h 524"/>
                <a:gd name="T46" fmla="*/ 426 w 449"/>
                <a:gd name="T47" fmla="*/ 421 h 524"/>
                <a:gd name="T48" fmla="*/ 420 w 449"/>
                <a:gd name="T49" fmla="*/ 490 h 524"/>
                <a:gd name="T50" fmla="*/ 206 w 449"/>
                <a:gd name="T51" fmla="*/ 524 h 524"/>
                <a:gd name="T52" fmla="*/ 153 w 449"/>
                <a:gd name="T53" fmla="*/ 492 h 524"/>
                <a:gd name="T54" fmla="*/ 165 w 449"/>
                <a:gd name="T55" fmla="*/ 450 h 524"/>
                <a:gd name="T56" fmla="*/ 139 w 449"/>
                <a:gd name="T57" fmla="*/ 405 h 524"/>
                <a:gd name="T58" fmla="*/ 116 w 449"/>
                <a:gd name="T59" fmla="*/ 348 h 524"/>
                <a:gd name="T60" fmla="*/ 56 w 449"/>
                <a:gd name="T61" fmla="*/ 292 h 524"/>
                <a:gd name="T62" fmla="*/ 19 w 449"/>
                <a:gd name="T63" fmla="*/ 292 h 524"/>
                <a:gd name="T64" fmla="*/ 19 w 449"/>
                <a:gd name="T65" fmla="*/ 214 h 524"/>
                <a:gd name="T66" fmla="*/ 0 w 449"/>
                <a:gd name="T67" fmla="*/ 185 h 524"/>
                <a:gd name="T68" fmla="*/ 42 w 449"/>
                <a:gd name="T69" fmla="*/ 140 h 524"/>
                <a:gd name="T70" fmla="*/ 32 w 449"/>
                <a:gd name="T71" fmla="*/ 35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9" h="524">
                  <a:moveTo>
                    <a:pt x="32" y="35"/>
                  </a:moveTo>
                  <a:lnTo>
                    <a:pt x="66" y="30"/>
                  </a:lnTo>
                  <a:lnTo>
                    <a:pt x="97" y="30"/>
                  </a:lnTo>
                  <a:lnTo>
                    <a:pt x="116" y="0"/>
                  </a:lnTo>
                  <a:lnTo>
                    <a:pt x="131" y="38"/>
                  </a:lnTo>
                  <a:lnTo>
                    <a:pt x="179" y="38"/>
                  </a:lnTo>
                  <a:lnTo>
                    <a:pt x="205" y="74"/>
                  </a:lnTo>
                  <a:lnTo>
                    <a:pt x="255" y="64"/>
                  </a:lnTo>
                  <a:lnTo>
                    <a:pt x="289" y="87"/>
                  </a:lnTo>
                  <a:lnTo>
                    <a:pt x="352" y="103"/>
                  </a:lnTo>
                  <a:lnTo>
                    <a:pt x="363" y="130"/>
                  </a:lnTo>
                  <a:lnTo>
                    <a:pt x="395" y="132"/>
                  </a:lnTo>
                  <a:lnTo>
                    <a:pt x="386" y="159"/>
                  </a:lnTo>
                  <a:lnTo>
                    <a:pt x="397" y="190"/>
                  </a:lnTo>
                  <a:lnTo>
                    <a:pt x="376" y="229"/>
                  </a:lnTo>
                  <a:lnTo>
                    <a:pt x="391" y="237"/>
                  </a:lnTo>
                  <a:lnTo>
                    <a:pt x="426" y="195"/>
                  </a:lnTo>
                  <a:lnTo>
                    <a:pt x="424" y="180"/>
                  </a:lnTo>
                  <a:lnTo>
                    <a:pt x="439" y="174"/>
                  </a:lnTo>
                  <a:lnTo>
                    <a:pt x="449" y="195"/>
                  </a:lnTo>
                  <a:lnTo>
                    <a:pt x="421" y="224"/>
                  </a:lnTo>
                  <a:lnTo>
                    <a:pt x="410" y="290"/>
                  </a:lnTo>
                  <a:lnTo>
                    <a:pt x="410" y="402"/>
                  </a:lnTo>
                  <a:lnTo>
                    <a:pt x="426" y="421"/>
                  </a:lnTo>
                  <a:lnTo>
                    <a:pt x="420" y="490"/>
                  </a:lnTo>
                  <a:lnTo>
                    <a:pt x="206" y="524"/>
                  </a:lnTo>
                  <a:lnTo>
                    <a:pt x="153" y="492"/>
                  </a:lnTo>
                  <a:lnTo>
                    <a:pt x="165" y="450"/>
                  </a:lnTo>
                  <a:lnTo>
                    <a:pt x="139" y="405"/>
                  </a:lnTo>
                  <a:lnTo>
                    <a:pt x="116" y="348"/>
                  </a:lnTo>
                  <a:lnTo>
                    <a:pt x="56" y="292"/>
                  </a:lnTo>
                  <a:lnTo>
                    <a:pt x="19" y="292"/>
                  </a:lnTo>
                  <a:lnTo>
                    <a:pt x="19" y="214"/>
                  </a:lnTo>
                  <a:lnTo>
                    <a:pt x="0" y="185"/>
                  </a:lnTo>
                  <a:lnTo>
                    <a:pt x="42" y="140"/>
                  </a:lnTo>
                  <a:lnTo>
                    <a:pt x="32" y="35"/>
                  </a:lnTo>
                  <a:close/>
                </a:path>
              </a:pathLst>
            </a:custGeom>
            <a:solidFill>
              <a:srgbClr val="F79646"/>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6" name="Freeform 85" descr="20%"/>
            <p:cNvSpPr>
              <a:spLocks/>
            </p:cNvSpPr>
            <p:nvPr/>
          </p:nvSpPr>
          <p:spPr bwMode="auto">
            <a:xfrm>
              <a:off x="4729163" y="2764374"/>
              <a:ext cx="941387" cy="590550"/>
            </a:xfrm>
            <a:custGeom>
              <a:avLst/>
              <a:gdLst>
                <a:gd name="T0" fmla="*/ 8 w 521"/>
                <a:gd name="T1" fmla="*/ 18 h 339"/>
                <a:gd name="T2" fmla="*/ 0 w 521"/>
                <a:gd name="T3" fmla="*/ 78 h 339"/>
                <a:gd name="T4" fmla="*/ 11 w 521"/>
                <a:gd name="T5" fmla="*/ 141 h 339"/>
                <a:gd name="T6" fmla="*/ 59 w 521"/>
                <a:gd name="T7" fmla="*/ 270 h 339"/>
                <a:gd name="T8" fmla="*/ 87 w 521"/>
                <a:gd name="T9" fmla="*/ 339 h 339"/>
                <a:gd name="T10" fmla="*/ 394 w 521"/>
                <a:gd name="T11" fmla="*/ 323 h 339"/>
                <a:gd name="T12" fmla="*/ 444 w 521"/>
                <a:gd name="T13" fmla="*/ 339 h 339"/>
                <a:gd name="T14" fmla="*/ 474 w 521"/>
                <a:gd name="T15" fmla="*/ 273 h 339"/>
                <a:gd name="T16" fmla="*/ 463 w 521"/>
                <a:gd name="T17" fmla="*/ 226 h 339"/>
                <a:gd name="T18" fmla="*/ 515 w 521"/>
                <a:gd name="T19" fmla="*/ 217 h 339"/>
                <a:gd name="T20" fmla="*/ 521 w 521"/>
                <a:gd name="T21" fmla="*/ 142 h 339"/>
                <a:gd name="T22" fmla="*/ 490 w 521"/>
                <a:gd name="T23" fmla="*/ 110 h 339"/>
                <a:gd name="T24" fmla="*/ 437 w 521"/>
                <a:gd name="T25" fmla="*/ 78 h 339"/>
                <a:gd name="T26" fmla="*/ 449 w 521"/>
                <a:gd name="T27" fmla="*/ 33 h 339"/>
                <a:gd name="T28" fmla="*/ 426 w 521"/>
                <a:gd name="T29" fmla="*/ 0 h 339"/>
                <a:gd name="T30" fmla="*/ 311 w 521"/>
                <a:gd name="T31" fmla="*/ 5 h 339"/>
                <a:gd name="T32" fmla="*/ 195 w 521"/>
                <a:gd name="T33" fmla="*/ 10 h 339"/>
                <a:gd name="T34" fmla="*/ 8 w 521"/>
                <a:gd name="T35" fmla="*/ 1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1" h="339">
                  <a:moveTo>
                    <a:pt x="8" y="18"/>
                  </a:moveTo>
                  <a:lnTo>
                    <a:pt x="0" y="78"/>
                  </a:lnTo>
                  <a:lnTo>
                    <a:pt x="11" y="141"/>
                  </a:lnTo>
                  <a:lnTo>
                    <a:pt x="59" y="270"/>
                  </a:lnTo>
                  <a:lnTo>
                    <a:pt x="87" y="339"/>
                  </a:lnTo>
                  <a:lnTo>
                    <a:pt x="394" y="323"/>
                  </a:lnTo>
                  <a:lnTo>
                    <a:pt x="444" y="339"/>
                  </a:lnTo>
                  <a:lnTo>
                    <a:pt x="474" y="273"/>
                  </a:lnTo>
                  <a:lnTo>
                    <a:pt x="463" y="226"/>
                  </a:lnTo>
                  <a:lnTo>
                    <a:pt x="515" y="217"/>
                  </a:lnTo>
                  <a:lnTo>
                    <a:pt x="521" y="142"/>
                  </a:lnTo>
                  <a:lnTo>
                    <a:pt x="490" y="110"/>
                  </a:lnTo>
                  <a:lnTo>
                    <a:pt x="437" y="78"/>
                  </a:lnTo>
                  <a:lnTo>
                    <a:pt x="449" y="33"/>
                  </a:lnTo>
                  <a:lnTo>
                    <a:pt x="426" y="0"/>
                  </a:lnTo>
                  <a:lnTo>
                    <a:pt x="311" y="5"/>
                  </a:lnTo>
                  <a:lnTo>
                    <a:pt x="195" y="10"/>
                  </a:lnTo>
                  <a:lnTo>
                    <a:pt x="8" y="18"/>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7" name="Freeform 86"/>
            <p:cNvSpPr>
              <a:spLocks/>
            </p:cNvSpPr>
            <p:nvPr/>
          </p:nvSpPr>
          <p:spPr bwMode="auto">
            <a:xfrm>
              <a:off x="5559425" y="1915061"/>
              <a:ext cx="873125" cy="363538"/>
            </a:xfrm>
            <a:custGeom>
              <a:avLst/>
              <a:gdLst>
                <a:gd name="T0" fmla="*/ 0 w 483"/>
                <a:gd name="T1" fmla="*/ 115 h 209"/>
                <a:gd name="T2" fmla="*/ 108 w 483"/>
                <a:gd name="T3" fmla="*/ 0 h 209"/>
                <a:gd name="T4" fmla="*/ 89 w 483"/>
                <a:gd name="T5" fmla="*/ 47 h 209"/>
                <a:gd name="T6" fmla="*/ 103 w 483"/>
                <a:gd name="T7" fmla="*/ 62 h 209"/>
                <a:gd name="T8" fmla="*/ 137 w 483"/>
                <a:gd name="T9" fmla="*/ 42 h 209"/>
                <a:gd name="T10" fmla="*/ 211 w 483"/>
                <a:gd name="T11" fmla="*/ 71 h 209"/>
                <a:gd name="T12" fmla="*/ 244 w 483"/>
                <a:gd name="T13" fmla="*/ 47 h 209"/>
                <a:gd name="T14" fmla="*/ 344 w 483"/>
                <a:gd name="T15" fmla="*/ 34 h 209"/>
                <a:gd name="T16" fmla="*/ 363 w 483"/>
                <a:gd name="T17" fmla="*/ 63 h 209"/>
                <a:gd name="T18" fmla="*/ 402 w 483"/>
                <a:gd name="T19" fmla="*/ 57 h 209"/>
                <a:gd name="T20" fmla="*/ 478 w 483"/>
                <a:gd name="T21" fmla="*/ 87 h 209"/>
                <a:gd name="T22" fmla="*/ 483 w 483"/>
                <a:gd name="T23" fmla="*/ 110 h 209"/>
                <a:gd name="T24" fmla="*/ 400 w 483"/>
                <a:gd name="T25" fmla="*/ 129 h 209"/>
                <a:gd name="T26" fmla="*/ 376 w 483"/>
                <a:gd name="T27" fmla="*/ 115 h 209"/>
                <a:gd name="T28" fmla="*/ 334 w 483"/>
                <a:gd name="T29" fmla="*/ 120 h 209"/>
                <a:gd name="T30" fmla="*/ 286 w 483"/>
                <a:gd name="T31" fmla="*/ 149 h 209"/>
                <a:gd name="T32" fmla="*/ 263 w 483"/>
                <a:gd name="T33" fmla="*/ 150 h 209"/>
                <a:gd name="T34" fmla="*/ 245 w 483"/>
                <a:gd name="T35" fmla="*/ 129 h 209"/>
                <a:gd name="T36" fmla="*/ 218 w 483"/>
                <a:gd name="T37" fmla="*/ 207 h 209"/>
                <a:gd name="T38" fmla="*/ 187 w 483"/>
                <a:gd name="T39" fmla="*/ 209 h 209"/>
                <a:gd name="T40" fmla="*/ 174 w 483"/>
                <a:gd name="T41" fmla="*/ 178 h 209"/>
                <a:gd name="T42" fmla="*/ 110 w 483"/>
                <a:gd name="T43" fmla="*/ 163 h 209"/>
                <a:gd name="T44" fmla="*/ 79 w 483"/>
                <a:gd name="T45" fmla="*/ 141 h 209"/>
                <a:gd name="T46" fmla="*/ 26 w 483"/>
                <a:gd name="T47" fmla="*/ 149 h 209"/>
                <a:gd name="T48" fmla="*/ 0 w 483"/>
                <a:gd name="T49" fmla="*/ 11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3" h="209">
                  <a:moveTo>
                    <a:pt x="0" y="115"/>
                  </a:moveTo>
                  <a:lnTo>
                    <a:pt x="108" y="0"/>
                  </a:lnTo>
                  <a:lnTo>
                    <a:pt x="89" y="47"/>
                  </a:lnTo>
                  <a:lnTo>
                    <a:pt x="103" y="62"/>
                  </a:lnTo>
                  <a:lnTo>
                    <a:pt x="137" y="42"/>
                  </a:lnTo>
                  <a:lnTo>
                    <a:pt x="211" y="71"/>
                  </a:lnTo>
                  <a:lnTo>
                    <a:pt x="244" y="47"/>
                  </a:lnTo>
                  <a:lnTo>
                    <a:pt x="344" y="34"/>
                  </a:lnTo>
                  <a:lnTo>
                    <a:pt x="363" y="63"/>
                  </a:lnTo>
                  <a:lnTo>
                    <a:pt x="402" y="57"/>
                  </a:lnTo>
                  <a:lnTo>
                    <a:pt x="478" y="87"/>
                  </a:lnTo>
                  <a:lnTo>
                    <a:pt x="483" y="110"/>
                  </a:lnTo>
                  <a:lnTo>
                    <a:pt x="400" y="129"/>
                  </a:lnTo>
                  <a:lnTo>
                    <a:pt x="376" y="115"/>
                  </a:lnTo>
                  <a:lnTo>
                    <a:pt x="334" y="120"/>
                  </a:lnTo>
                  <a:lnTo>
                    <a:pt x="286" y="149"/>
                  </a:lnTo>
                  <a:lnTo>
                    <a:pt x="263" y="150"/>
                  </a:lnTo>
                  <a:lnTo>
                    <a:pt x="245" y="129"/>
                  </a:lnTo>
                  <a:lnTo>
                    <a:pt x="218" y="207"/>
                  </a:lnTo>
                  <a:lnTo>
                    <a:pt x="187" y="209"/>
                  </a:lnTo>
                  <a:lnTo>
                    <a:pt x="174" y="178"/>
                  </a:lnTo>
                  <a:lnTo>
                    <a:pt x="110" y="163"/>
                  </a:lnTo>
                  <a:lnTo>
                    <a:pt x="79" y="141"/>
                  </a:lnTo>
                  <a:lnTo>
                    <a:pt x="26" y="149"/>
                  </a:lnTo>
                  <a:lnTo>
                    <a:pt x="0" y="115"/>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8" name="Freeform 87"/>
            <p:cNvSpPr>
              <a:spLocks/>
            </p:cNvSpPr>
            <p:nvPr/>
          </p:nvSpPr>
          <p:spPr bwMode="auto">
            <a:xfrm>
              <a:off x="6046560" y="2170649"/>
              <a:ext cx="623888" cy="812800"/>
            </a:xfrm>
            <a:custGeom>
              <a:avLst/>
              <a:gdLst>
                <a:gd name="T0" fmla="*/ 87 w 345"/>
                <a:gd name="T1" fmla="*/ 20 h 468"/>
                <a:gd name="T2" fmla="*/ 100 w 345"/>
                <a:gd name="T3" fmla="*/ 49 h 468"/>
                <a:gd name="T4" fmla="*/ 76 w 345"/>
                <a:gd name="T5" fmla="*/ 66 h 468"/>
                <a:gd name="T6" fmla="*/ 74 w 345"/>
                <a:gd name="T7" fmla="*/ 141 h 468"/>
                <a:gd name="T8" fmla="*/ 61 w 345"/>
                <a:gd name="T9" fmla="*/ 92 h 468"/>
                <a:gd name="T10" fmla="*/ 11 w 345"/>
                <a:gd name="T11" fmla="*/ 139 h 468"/>
                <a:gd name="T12" fmla="*/ 0 w 345"/>
                <a:gd name="T13" fmla="*/ 273 h 468"/>
                <a:gd name="T14" fmla="*/ 32 w 345"/>
                <a:gd name="T15" fmla="*/ 339 h 468"/>
                <a:gd name="T16" fmla="*/ 36 w 345"/>
                <a:gd name="T17" fmla="*/ 373 h 468"/>
                <a:gd name="T18" fmla="*/ 37 w 345"/>
                <a:gd name="T19" fmla="*/ 401 h 468"/>
                <a:gd name="T20" fmla="*/ 36 w 345"/>
                <a:gd name="T21" fmla="*/ 425 h 468"/>
                <a:gd name="T22" fmla="*/ 29 w 345"/>
                <a:gd name="T23" fmla="*/ 468 h 468"/>
                <a:gd name="T24" fmla="*/ 165 w 345"/>
                <a:gd name="T25" fmla="*/ 460 h 468"/>
                <a:gd name="T26" fmla="*/ 344 w 345"/>
                <a:gd name="T27" fmla="*/ 444 h 468"/>
                <a:gd name="T28" fmla="*/ 312 w 345"/>
                <a:gd name="T29" fmla="*/ 434 h 468"/>
                <a:gd name="T30" fmla="*/ 294 w 345"/>
                <a:gd name="T31" fmla="*/ 410 h 468"/>
                <a:gd name="T32" fmla="*/ 321 w 345"/>
                <a:gd name="T33" fmla="*/ 389 h 468"/>
                <a:gd name="T34" fmla="*/ 321 w 345"/>
                <a:gd name="T35" fmla="*/ 363 h 468"/>
                <a:gd name="T36" fmla="*/ 308 w 345"/>
                <a:gd name="T37" fmla="*/ 341 h 468"/>
                <a:gd name="T38" fmla="*/ 321 w 345"/>
                <a:gd name="T39" fmla="*/ 325 h 468"/>
                <a:gd name="T40" fmla="*/ 345 w 345"/>
                <a:gd name="T41" fmla="*/ 326 h 468"/>
                <a:gd name="T42" fmla="*/ 341 w 345"/>
                <a:gd name="T43" fmla="*/ 262 h 468"/>
                <a:gd name="T44" fmla="*/ 334 w 345"/>
                <a:gd name="T45" fmla="*/ 223 h 468"/>
                <a:gd name="T46" fmla="*/ 320 w 345"/>
                <a:gd name="T47" fmla="*/ 199 h 468"/>
                <a:gd name="T48" fmla="*/ 305 w 345"/>
                <a:gd name="T49" fmla="*/ 184 h 468"/>
                <a:gd name="T50" fmla="*/ 283 w 345"/>
                <a:gd name="T51" fmla="*/ 179 h 468"/>
                <a:gd name="T52" fmla="*/ 262 w 345"/>
                <a:gd name="T53" fmla="*/ 179 h 468"/>
                <a:gd name="T54" fmla="*/ 239 w 345"/>
                <a:gd name="T55" fmla="*/ 210 h 468"/>
                <a:gd name="T56" fmla="*/ 224 w 345"/>
                <a:gd name="T57" fmla="*/ 220 h 468"/>
                <a:gd name="T58" fmla="*/ 215 w 345"/>
                <a:gd name="T59" fmla="*/ 223 h 468"/>
                <a:gd name="T60" fmla="*/ 203 w 345"/>
                <a:gd name="T61" fmla="*/ 218 h 468"/>
                <a:gd name="T62" fmla="*/ 200 w 345"/>
                <a:gd name="T63" fmla="*/ 204 h 468"/>
                <a:gd name="T64" fmla="*/ 203 w 345"/>
                <a:gd name="T65" fmla="*/ 194 h 468"/>
                <a:gd name="T66" fmla="*/ 213 w 345"/>
                <a:gd name="T67" fmla="*/ 184 h 468"/>
                <a:gd name="T68" fmla="*/ 223 w 345"/>
                <a:gd name="T69" fmla="*/ 179 h 468"/>
                <a:gd name="T70" fmla="*/ 232 w 345"/>
                <a:gd name="T71" fmla="*/ 178 h 468"/>
                <a:gd name="T72" fmla="*/ 232 w 345"/>
                <a:gd name="T73" fmla="*/ 160 h 468"/>
                <a:gd name="T74" fmla="*/ 258 w 345"/>
                <a:gd name="T75" fmla="*/ 141 h 468"/>
                <a:gd name="T76" fmla="*/ 232 w 345"/>
                <a:gd name="T77" fmla="*/ 79 h 468"/>
                <a:gd name="T78" fmla="*/ 232 w 345"/>
                <a:gd name="T79" fmla="*/ 50 h 468"/>
                <a:gd name="T80" fmla="*/ 189 w 345"/>
                <a:gd name="T81" fmla="*/ 39 h 468"/>
                <a:gd name="T82" fmla="*/ 126 w 345"/>
                <a:gd name="T83" fmla="*/ 0 h 468"/>
                <a:gd name="T84" fmla="*/ 87 w 345"/>
                <a:gd name="T85" fmla="*/ 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8">
                  <a:moveTo>
                    <a:pt x="87" y="20"/>
                  </a:moveTo>
                  <a:lnTo>
                    <a:pt x="100" y="49"/>
                  </a:lnTo>
                  <a:lnTo>
                    <a:pt x="76" y="66"/>
                  </a:lnTo>
                  <a:lnTo>
                    <a:pt x="74" y="141"/>
                  </a:lnTo>
                  <a:lnTo>
                    <a:pt x="61" y="92"/>
                  </a:lnTo>
                  <a:lnTo>
                    <a:pt x="11" y="139"/>
                  </a:lnTo>
                  <a:lnTo>
                    <a:pt x="0" y="273"/>
                  </a:lnTo>
                  <a:lnTo>
                    <a:pt x="32" y="339"/>
                  </a:lnTo>
                  <a:lnTo>
                    <a:pt x="36" y="373"/>
                  </a:lnTo>
                  <a:lnTo>
                    <a:pt x="37" y="401"/>
                  </a:lnTo>
                  <a:lnTo>
                    <a:pt x="36" y="425"/>
                  </a:lnTo>
                  <a:lnTo>
                    <a:pt x="29" y="468"/>
                  </a:lnTo>
                  <a:lnTo>
                    <a:pt x="165" y="460"/>
                  </a:lnTo>
                  <a:lnTo>
                    <a:pt x="344" y="444"/>
                  </a:lnTo>
                  <a:lnTo>
                    <a:pt x="312" y="434"/>
                  </a:lnTo>
                  <a:lnTo>
                    <a:pt x="294" y="410"/>
                  </a:lnTo>
                  <a:lnTo>
                    <a:pt x="321" y="389"/>
                  </a:lnTo>
                  <a:lnTo>
                    <a:pt x="321" y="363"/>
                  </a:lnTo>
                  <a:lnTo>
                    <a:pt x="308" y="341"/>
                  </a:lnTo>
                  <a:lnTo>
                    <a:pt x="321" y="325"/>
                  </a:lnTo>
                  <a:lnTo>
                    <a:pt x="345" y="326"/>
                  </a:lnTo>
                  <a:lnTo>
                    <a:pt x="341" y="262"/>
                  </a:lnTo>
                  <a:lnTo>
                    <a:pt x="334" y="223"/>
                  </a:lnTo>
                  <a:lnTo>
                    <a:pt x="320" y="199"/>
                  </a:lnTo>
                  <a:lnTo>
                    <a:pt x="305" y="184"/>
                  </a:lnTo>
                  <a:lnTo>
                    <a:pt x="283" y="179"/>
                  </a:lnTo>
                  <a:lnTo>
                    <a:pt x="262" y="179"/>
                  </a:lnTo>
                  <a:lnTo>
                    <a:pt x="239" y="210"/>
                  </a:lnTo>
                  <a:lnTo>
                    <a:pt x="224" y="220"/>
                  </a:lnTo>
                  <a:lnTo>
                    <a:pt x="215" y="223"/>
                  </a:lnTo>
                  <a:lnTo>
                    <a:pt x="203" y="218"/>
                  </a:lnTo>
                  <a:lnTo>
                    <a:pt x="200" y="204"/>
                  </a:lnTo>
                  <a:lnTo>
                    <a:pt x="203" y="194"/>
                  </a:lnTo>
                  <a:lnTo>
                    <a:pt x="213" y="184"/>
                  </a:lnTo>
                  <a:lnTo>
                    <a:pt x="223" y="179"/>
                  </a:lnTo>
                  <a:lnTo>
                    <a:pt x="232" y="178"/>
                  </a:lnTo>
                  <a:lnTo>
                    <a:pt x="232" y="160"/>
                  </a:lnTo>
                  <a:lnTo>
                    <a:pt x="258" y="141"/>
                  </a:lnTo>
                  <a:lnTo>
                    <a:pt x="232" y="79"/>
                  </a:lnTo>
                  <a:lnTo>
                    <a:pt x="232" y="50"/>
                  </a:lnTo>
                  <a:lnTo>
                    <a:pt x="189" y="39"/>
                  </a:lnTo>
                  <a:lnTo>
                    <a:pt x="126" y="0"/>
                  </a:lnTo>
                  <a:lnTo>
                    <a:pt x="87" y="20"/>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89" name="Freeform 88" descr="20%"/>
            <p:cNvSpPr>
              <a:spLocks/>
            </p:cNvSpPr>
            <p:nvPr/>
          </p:nvSpPr>
          <p:spPr bwMode="auto">
            <a:xfrm>
              <a:off x="5484813" y="2892961"/>
              <a:ext cx="674687" cy="1073150"/>
            </a:xfrm>
            <a:custGeom>
              <a:avLst/>
              <a:gdLst>
                <a:gd name="T0" fmla="*/ 69 w 374"/>
                <a:gd name="T1" fmla="*/ 36 h 618"/>
                <a:gd name="T2" fmla="*/ 284 w 374"/>
                <a:gd name="T3" fmla="*/ 0 h 618"/>
                <a:gd name="T4" fmla="*/ 318 w 374"/>
                <a:gd name="T5" fmla="*/ 76 h 618"/>
                <a:gd name="T6" fmla="*/ 361 w 374"/>
                <a:gd name="T7" fmla="*/ 392 h 618"/>
                <a:gd name="T8" fmla="*/ 374 w 374"/>
                <a:gd name="T9" fmla="*/ 434 h 618"/>
                <a:gd name="T10" fmla="*/ 340 w 374"/>
                <a:gd name="T11" fmla="*/ 518 h 618"/>
                <a:gd name="T12" fmla="*/ 340 w 374"/>
                <a:gd name="T13" fmla="*/ 576 h 618"/>
                <a:gd name="T14" fmla="*/ 302 w 374"/>
                <a:gd name="T15" fmla="*/ 570 h 618"/>
                <a:gd name="T16" fmla="*/ 303 w 374"/>
                <a:gd name="T17" fmla="*/ 618 h 618"/>
                <a:gd name="T18" fmla="*/ 263 w 374"/>
                <a:gd name="T19" fmla="*/ 599 h 618"/>
                <a:gd name="T20" fmla="*/ 242 w 374"/>
                <a:gd name="T21" fmla="*/ 605 h 618"/>
                <a:gd name="T22" fmla="*/ 211 w 374"/>
                <a:gd name="T23" fmla="*/ 601 h 618"/>
                <a:gd name="T24" fmla="*/ 189 w 374"/>
                <a:gd name="T25" fmla="*/ 526 h 618"/>
                <a:gd name="T26" fmla="*/ 145 w 374"/>
                <a:gd name="T27" fmla="*/ 504 h 618"/>
                <a:gd name="T28" fmla="*/ 145 w 374"/>
                <a:gd name="T29" fmla="*/ 425 h 618"/>
                <a:gd name="T30" fmla="*/ 102 w 374"/>
                <a:gd name="T31" fmla="*/ 434 h 618"/>
                <a:gd name="T32" fmla="*/ 77 w 374"/>
                <a:gd name="T33" fmla="*/ 376 h 618"/>
                <a:gd name="T34" fmla="*/ 0 w 374"/>
                <a:gd name="T35" fmla="*/ 308 h 618"/>
                <a:gd name="T36" fmla="*/ 56 w 374"/>
                <a:gd name="T37" fmla="*/ 202 h 618"/>
                <a:gd name="T38" fmla="*/ 40 w 374"/>
                <a:gd name="T39" fmla="*/ 152 h 618"/>
                <a:gd name="T40" fmla="*/ 97 w 374"/>
                <a:gd name="T41" fmla="*/ 142 h 618"/>
                <a:gd name="T42" fmla="*/ 102 w 374"/>
                <a:gd name="T43" fmla="*/ 73 h 618"/>
                <a:gd name="T44" fmla="*/ 69 w 374"/>
                <a:gd name="T45" fmla="*/ 3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4" h="618">
                  <a:moveTo>
                    <a:pt x="69" y="36"/>
                  </a:moveTo>
                  <a:lnTo>
                    <a:pt x="284" y="0"/>
                  </a:lnTo>
                  <a:lnTo>
                    <a:pt x="318" y="76"/>
                  </a:lnTo>
                  <a:lnTo>
                    <a:pt x="361" y="392"/>
                  </a:lnTo>
                  <a:lnTo>
                    <a:pt x="374" y="434"/>
                  </a:lnTo>
                  <a:lnTo>
                    <a:pt x="340" y="518"/>
                  </a:lnTo>
                  <a:lnTo>
                    <a:pt x="340" y="576"/>
                  </a:lnTo>
                  <a:lnTo>
                    <a:pt x="302" y="570"/>
                  </a:lnTo>
                  <a:lnTo>
                    <a:pt x="303" y="618"/>
                  </a:lnTo>
                  <a:lnTo>
                    <a:pt x="263" y="599"/>
                  </a:lnTo>
                  <a:lnTo>
                    <a:pt x="242" y="605"/>
                  </a:lnTo>
                  <a:lnTo>
                    <a:pt x="211" y="601"/>
                  </a:lnTo>
                  <a:lnTo>
                    <a:pt x="189" y="526"/>
                  </a:lnTo>
                  <a:lnTo>
                    <a:pt x="145" y="504"/>
                  </a:lnTo>
                  <a:lnTo>
                    <a:pt x="145" y="425"/>
                  </a:lnTo>
                  <a:lnTo>
                    <a:pt x="102" y="434"/>
                  </a:lnTo>
                  <a:lnTo>
                    <a:pt x="77" y="376"/>
                  </a:lnTo>
                  <a:lnTo>
                    <a:pt x="0" y="308"/>
                  </a:lnTo>
                  <a:lnTo>
                    <a:pt x="56" y="202"/>
                  </a:lnTo>
                  <a:lnTo>
                    <a:pt x="40" y="152"/>
                  </a:lnTo>
                  <a:lnTo>
                    <a:pt x="97" y="142"/>
                  </a:lnTo>
                  <a:lnTo>
                    <a:pt x="102" y="73"/>
                  </a:lnTo>
                  <a:lnTo>
                    <a:pt x="69" y="36"/>
                  </a:lnTo>
                  <a:close/>
                </a:path>
              </a:pathLst>
            </a:custGeom>
            <a:solidFill>
              <a:srgbClr val="F79646"/>
            </a:solidFill>
            <a:ln w="9525" cap="flat" cmpd="sng">
              <a:solidFill>
                <a:srgbClr val="00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0" name="Freeform 89" descr="20%"/>
            <p:cNvSpPr>
              <a:spLocks/>
            </p:cNvSpPr>
            <p:nvPr/>
          </p:nvSpPr>
          <p:spPr bwMode="auto">
            <a:xfrm>
              <a:off x="4881563" y="3326349"/>
              <a:ext cx="1073150" cy="849312"/>
            </a:xfrm>
            <a:custGeom>
              <a:avLst/>
              <a:gdLst>
                <a:gd name="T0" fmla="*/ 0 w 594"/>
                <a:gd name="T1" fmla="*/ 16 h 489"/>
                <a:gd name="T2" fmla="*/ 260 w 594"/>
                <a:gd name="T3" fmla="*/ 0 h 489"/>
                <a:gd name="T4" fmla="*/ 315 w 594"/>
                <a:gd name="T5" fmla="*/ 0 h 489"/>
                <a:gd name="T6" fmla="*/ 357 w 594"/>
                <a:gd name="T7" fmla="*/ 15 h 489"/>
                <a:gd name="T8" fmla="*/ 334 w 594"/>
                <a:gd name="T9" fmla="*/ 57 h 489"/>
                <a:gd name="T10" fmla="*/ 410 w 594"/>
                <a:gd name="T11" fmla="*/ 126 h 489"/>
                <a:gd name="T12" fmla="*/ 435 w 594"/>
                <a:gd name="T13" fmla="*/ 184 h 489"/>
                <a:gd name="T14" fmla="*/ 480 w 594"/>
                <a:gd name="T15" fmla="*/ 170 h 489"/>
                <a:gd name="T16" fmla="*/ 478 w 594"/>
                <a:gd name="T17" fmla="*/ 252 h 489"/>
                <a:gd name="T18" fmla="*/ 523 w 594"/>
                <a:gd name="T19" fmla="*/ 276 h 489"/>
                <a:gd name="T20" fmla="*/ 544 w 594"/>
                <a:gd name="T21" fmla="*/ 349 h 489"/>
                <a:gd name="T22" fmla="*/ 577 w 594"/>
                <a:gd name="T23" fmla="*/ 355 h 489"/>
                <a:gd name="T24" fmla="*/ 594 w 594"/>
                <a:gd name="T25" fmla="*/ 386 h 489"/>
                <a:gd name="T26" fmla="*/ 554 w 594"/>
                <a:gd name="T27" fmla="*/ 428 h 489"/>
                <a:gd name="T28" fmla="*/ 541 w 594"/>
                <a:gd name="T29" fmla="*/ 476 h 489"/>
                <a:gd name="T30" fmla="*/ 485 w 594"/>
                <a:gd name="T31" fmla="*/ 489 h 489"/>
                <a:gd name="T32" fmla="*/ 499 w 594"/>
                <a:gd name="T33" fmla="*/ 436 h 489"/>
                <a:gd name="T34" fmla="*/ 276 w 594"/>
                <a:gd name="T35" fmla="*/ 455 h 489"/>
                <a:gd name="T36" fmla="*/ 117 w 594"/>
                <a:gd name="T37" fmla="*/ 475 h 489"/>
                <a:gd name="T38" fmla="*/ 107 w 594"/>
                <a:gd name="T39" fmla="*/ 423 h 489"/>
                <a:gd name="T40" fmla="*/ 96 w 594"/>
                <a:gd name="T41" fmla="*/ 267 h 489"/>
                <a:gd name="T42" fmla="*/ 94 w 594"/>
                <a:gd name="T43" fmla="*/ 181 h 489"/>
                <a:gd name="T44" fmla="*/ 41 w 594"/>
                <a:gd name="T45" fmla="*/ 142 h 489"/>
                <a:gd name="T46" fmla="*/ 60 w 594"/>
                <a:gd name="T47" fmla="*/ 107 h 489"/>
                <a:gd name="T48" fmla="*/ 34 w 594"/>
                <a:gd name="T49" fmla="*/ 87 h 489"/>
                <a:gd name="T50" fmla="*/ 0 w 594"/>
                <a:gd name="T51" fmla="*/ 1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4" h="489">
                  <a:moveTo>
                    <a:pt x="0" y="16"/>
                  </a:moveTo>
                  <a:lnTo>
                    <a:pt x="260" y="0"/>
                  </a:lnTo>
                  <a:lnTo>
                    <a:pt x="315" y="0"/>
                  </a:lnTo>
                  <a:lnTo>
                    <a:pt x="357" y="15"/>
                  </a:lnTo>
                  <a:lnTo>
                    <a:pt x="334" y="57"/>
                  </a:lnTo>
                  <a:lnTo>
                    <a:pt x="410" y="126"/>
                  </a:lnTo>
                  <a:lnTo>
                    <a:pt x="435" y="184"/>
                  </a:lnTo>
                  <a:lnTo>
                    <a:pt x="480" y="170"/>
                  </a:lnTo>
                  <a:lnTo>
                    <a:pt x="478" y="252"/>
                  </a:lnTo>
                  <a:lnTo>
                    <a:pt x="523" y="276"/>
                  </a:lnTo>
                  <a:lnTo>
                    <a:pt x="544" y="349"/>
                  </a:lnTo>
                  <a:lnTo>
                    <a:pt x="577" y="355"/>
                  </a:lnTo>
                  <a:lnTo>
                    <a:pt x="594" y="386"/>
                  </a:lnTo>
                  <a:lnTo>
                    <a:pt x="554" y="428"/>
                  </a:lnTo>
                  <a:lnTo>
                    <a:pt x="541" y="476"/>
                  </a:lnTo>
                  <a:lnTo>
                    <a:pt x="485" y="489"/>
                  </a:lnTo>
                  <a:lnTo>
                    <a:pt x="499" y="436"/>
                  </a:lnTo>
                  <a:lnTo>
                    <a:pt x="276" y="455"/>
                  </a:lnTo>
                  <a:lnTo>
                    <a:pt x="117" y="475"/>
                  </a:lnTo>
                  <a:lnTo>
                    <a:pt x="107" y="423"/>
                  </a:lnTo>
                  <a:lnTo>
                    <a:pt x="96" y="267"/>
                  </a:lnTo>
                  <a:lnTo>
                    <a:pt x="94" y="181"/>
                  </a:lnTo>
                  <a:lnTo>
                    <a:pt x="41" y="142"/>
                  </a:lnTo>
                  <a:lnTo>
                    <a:pt x="60" y="107"/>
                  </a:lnTo>
                  <a:lnTo>
                    <a:pt x="34" y="87"/>
                  </a:lnTo>
                  <a:lnTo>
                    <a:pt x="0" y="16"/>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1" name="Freeform 90" descr="20%"/>
            <p:cNvSpPr>
              <a:spLocks/>
            </p:cNvSpPr>
            <p:nvPr/>
          </p:nvSpPr>
          <p:spPr bwMode="auto">
            <a:xfrm>
              <a:off x="6057900" y="2967574"/>
              <a:ext cx="523875" cy="830262"/>
            </a:xfrm>
            <a:custGeom>
              <a:avLst/>
              <a:gdLst>
                <a:gd name="T0" fmla="*/ 0 w 290"/>
                <a:gd name="T1" fmla="*/ 34 h 477"/>
                <a:gd name="T2" fmla="*/ 34 w 290"/>
                <a:gd name="T3" fmla="*/ 51 h 477"/>
                <a:gd name="T4" fmla="*/ 66 w 290"/>
                <a:gd name="T5" fmla="*/ 48 h 477"/>
                <a:gd name="T6" fmla="*/ 77 w 290"/>
                <a:gd name="T7" fmla="*/ 38 h 477"/>
                <a:gd name="T8" fmla="*/ 85 w 290"/>
                <a:gd name="T9" fmla="*/ 9 h 477"/>
                <a:gd name="T10" fmla="*/ 226 w 290"/>
                <a:gd name="T11" fmla="*/ 0 h 477"/>
                <a:gd name="T12" fmla="*/ 290 w 290"/>
                <a:gd name="T13" fmla="*/ 337 h 477"/>
                <a:gd name="T14" fmla="*/ 286 w 290"/>
                <a:gd name="T15" fmla="*/ 334 h 477"/>
                <a:gd name="T16" fmla="*/ 237 w 290"/>
                <a:gd name="T17" fmla="*/ 353 h 477"/>
                <a:gd name="T18" fmla="*/ 203 w 290"/>
                <a:gd name="T19" fmla="*/ 444 h 477"/>
                <a:gd name="T20" fmla="*/ 153 w 290"/>
                <a:gd name="T21" fmla="*/ 431 h 477"/>
                <a:gd name="T22" fmla="*/ 95 w 290"/>
                <a:gd name="T23" fmla="*/ 465 h 477"/>
                <a:gd name="T24" fmla="*/ 19 w 290"/>
                <a:gd name="T25" fmla="*/ 477 h 477"/>
                <a:gd name="T26" fmla="*/ 53 w 290"/>
                <a:gd name="T27" fmla="*/ 389 h 477"/>
                <a:gd name="T28" fmla="*/ 39 w 290"/>
                <a:gd name="T29" fmla="*/ 339 h 477"/>
                <a:gd name="T30" fmla="*/ 0 w 290"/>
                <a:gd name="T31" fmla="*/ 3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0" h="477">
                  <a:moveTo>
                    <a:pt x="0" y="34"/>
                  </a:moveTo>
                  <a:lnTo>
                    <a:pt x="34" y="51"/>
                  </a:lnTo>
                  <a:lnTo>
                    <a:pt x="66" y="48"/>
                  </a:lnTo>
                  <a:lnTo>
                    <a:pt x="77" y="38"/>
                  </a:lnTo>
                  <a:lnTo>
                    <a:pt x="85" y="9"/>
                  </a:lnTo>
                  <a:lnTo>
                    <a:pt x="226" y="0"/>
                  </a:lnTo>
                  <a:lnTo>
                    <a:pt x="290" y="337"/>
                  </a:lnTo>
                  <a:lnTo>
                    <a:pt x="286" y="334"/>
                  </a:lnTo>
                  <a:lnTo>
                    <a:pt x="237" y="353"/>
                  </a:lnTo>
                  <a:lnTo>
                    <a:pt x="203" y="444"/>
                  </a:lnTo>
                  <a:lnTo>
                    <a:pt x="153" y="431"/>
                  </a:lnTo>
                  <a:lnTo>
                    <a:pt x="95" y="465"/>
                  </a:lnTo>
                  <a:lnTo>
                    <a:pt x="19" y="477"/>
                  </a:lnTo>
                  <a:lnTo>
                    <a:pt x="53" y="389"/>
                  </a:lnTo>
                  <a:lnTo>
                    <a:pt x="39" y="339"/>
                  </a:lnTo>
                  <a:lnTo>
                    <a:pt x="0" y="34"/>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2" name="Freeform 91" descr="20%"/>
            <p:cNvSpPr>
              <a:spLocks/>
            </p:cNvSpPr>
            <p:nvPr/>
          </p:nvSpPr>
          <p:spPr bwMode="auto">
            <a:xfrm>
              <a:off x="6467475" y="2799299"/>
              <a:ext cx="673100" cy="749300"/>
            </a:xfrm>
            <a:custGeom>
              <a:avLst/>
              <a:gdLst>
                <a:gd name="T0" fmla="*/ 0 w 432"/>
                <a:gd name="T1" fmla="*/ 112 h 499"/>
                <a:gd name="T2" fmla="*/ 195 w 432"/>
                <a:gd name="T3" fmla="*/ 94 h 499"/>
                <a:gd name="T4" fmla="*/ 235 w 432"/>
                <a:gd name="T5" fmla="*/ 101 h 499"/>
                <a:gd name="T6" fmla="*/ 327 w 432"/>
                <a:gd name="T7" fmla="*/ 58 h 499"/>
                <a:gd name="T8" fmla="*/ 347 w 432"/>
                <a:gd name="T9" fmla="*/ 19 h 499"/>
                <a:gd name="T10" fmla="*/ 402 w 432"/>
                <a:gd name="T11" fmla="*/ 0 h 499"/>
                <a:gd name="T12" fmla="*/ 432 w 432"/>
                <a:gd name="T13" fmla="*/ 189 h 499"/>
                <a:gd name="T14" fmla="*/ 409 w 432"/>
                <a:gd name="T15" fmla="*/ 210 h 499"/>
                <a:gd name="T16" fmla="*/ 415 w 432"/>
                <a:gd name="T17" fmla="*/ 340 h 499"/>
                <a:gd name="T18" fmla="*/ 372 w 432"/>
                <a:gd name="T19" fmla="*/ 351 h 499"/>
                <a:gd name="T20" fmla="*/ 347 w 432"/>
                <a:gd name="T21" fmla="*/ 424 h 499"/>
                <a:gd name="T22" fmla="*/ 314 w 432"/>
                <a:gd name="T23" fmla="*/ 414 h 499"/>
                <a:gd name="T24" fmla="*/ 302 w 432"/>
                <a:gd name="T25" fmla="*/ 499 h 499"/>
                <a:gd name="T26" fmla="*/ 254 w 432"/>
                <a:gd name="T27" fmla="*/ 463 h 499"/>
                <a:gd name="T28" fmla="*/ 159 w 432"/>
                <a:gd name="T29" fmla="*/ 485 h 499"/>
                <a:gd name="T30" fmla="*/ 115 w 432"/>
                <a:gd name="T31" fmla="*/ 452 h 499"/>
                <a:gd name="T32" fmla="*/ 64 w 432"/>
                <a:gd name="T33" fmla="*/ 452 h 499"/>
                <a:gd name="T34" fmla="*/ 36 w 432"/>
                <a:gd name="T35" fmla="*/ 311 h 499"/>
                <a:gd name="T36" fmla="*/ 0 w 432"/>
                <a:gd name="T37" fmla="*/ 11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99">
                  <a:moveTo>
                    <a:pt x="0" y="112"/>
                  </a:moveTo>
                  <a:lnTo>
                    <a:pt x="195" y="94"/>
                  </a:lnTo>
                  <a:lnTo>
                    <a:pt x="235" y="101"/>
                  </a:lnTo>
                  <a:lnTo>
                    <a:pt x="327" y="58"/>
                  </a:lnTo>
                  <a:lnTo>
                    <a:pt x="347" y="19"/>
                  </a:lnTo>
                  <a:lnTo>
                    <a:pt x="402" y="0"/>
                  </a:lnTo>
                  <a:lnTo>
                    <a:pt x="432" y="189"/>
                  </a:lnTo>
                  <a:lnTo>
                    <a:pt x="409" y="210"/>
                  </a:lnTo>
                  <a:lnTo>
                    <a:pt x="415" y="340"/>
                  </a:lnTo>
                  <a:lnTo>
                    <a:pt x="372" y="351"/>
                  </a:lnTo>
                  <a:lnTo>
                    <a:pt x="347" y="424"/>
                  </a:lnTo>
                  <a:lnTo>
                    <a:pt x="314" y="414"/>
                  </a:lnTo>
                  <a:lnTo>
                    <a:pt x="302" y="499"/>
                  </a:lnTo>
                  <a:lnTo>
                    <a:pt x="254" y="463"/>
                  </a:lnTo>
                  <a:lnTo>
                    <a:pt x="159" y="485"/>
                  </a:lnTo>
                  <a:lnTo>
                    <a:pt x="115" y="452"/>
                  </a:lnTo>
                  <a:lnTo>
                    <a:pt x="64" y="452"/>
                  </a:lnTo>
                  <a:lnTo>
                    <a:pt x="36" y="311"/>
                  </a:lnTo>
                  <a:lnTo>
                    <a:pt x="0" y="112"/>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3" name="Freeform 92"/>
            <p:cNvSpPr>
              <a:spLocks/>
            </p:cNvSpPr>
            <p:nvPr/>
          </p:nvSpPr>
          <p:spPr bwMode="auto">
            <a:xfrm>
              <a:off x="5864225" y="3475574"/>
              <a:ext cx="1187450" cy="633412"/>
            </a:xfrm>
            <a:custGeom>
              <a:avLst/>
              <a:gdLst>
                <a:gd name="T0" fmla="*/ 0 w 761"/>
                <a:gd name="T1" fmla="*/ 422 h 422"/>
                <a:gd name="T2" fmla="*/ 185 w 761"/>
                <a:gd name="T3" fmla="*/ 395 h 422"/>
                <a:gd name="T4" fmla="*/ 185 w 761"/>
                <a:gd name="T5" fmla="*/ 377 h 422"/>
                <a:gd name="T6" fmla="*/ 632 w 761"/>
                <a:gd name="T7" fmla="*/ 316 h 422"/>
                <a:gd name="T8" fmla="*/ 639 w 761"/>
                <a:gd name="T9" fmla="*/ 283 h 422"/>
                <a:gd name="T10" fmla="*/ 705 w 761"/>
                <a:gd name="T11" fmla="*/ 259 h 422"/>
                <a:gd name="T12" fmla="*/ 712 w 761"/>
                <a:gd name="T13" fmla="*/ 225 h 422"/>
                <a:gd name="T14" fmla="*/ 741 w 761"/>
                <a:gd name="T15" fmla="*/ 214 h 422"/>
                <a:gd name="T16" fmla="*/ 761 w 761"/>
                <a:gd name="T17" fmla="*/ 164 h 422"/>
                <a:gd name="T18" fmla="*/ 700 w 761"/>
                <a:gd name="T19" fmla="*/ 113 h 422"/>
                <a:gd name="T20" fmla="*/ 688 w 761"/>
                <a:gd name="T21" fmla="*/ 46 h 422"/>
                <a:gd name="T22" fmla="*/ 639 w 761"/>
                <a:gd name="T23" fmla="*/ 13 h 422"/>
                <a:gd name="T24" fmla="*/ 541 w 761"/>
                <a:gd name="T25" fmla="*/ 31 h 422"/>
                <a:gd name="T26" fmla="*/ 501 w 761"/>
                <a:gd name="T27" fmla="*/ 3 h 422"/>
                <a:gd name="T28" fmla="*/ 449 w 761"/>
                <a:gd name="T29" fmla="*/ 0 h 422"/>
                <a:gd name="T30" fmla="*/ 459 w 761"/>
                <a:gd name="T31" fmla="*/ 46 h 422"/>
                <a:gd name="T32" fmla="*/ 397 w 761"/>
                <a:gd name="T33" fmla="*/ 71 h 422"/>
                <a:gd name="T34" fmla="*/ 356 w 761"/>
                <a:gd name="T35" fmla="*/ 176 h 422"/>
                <a:gd name="T36" fmla="*/ 300 w 761"/>
                <a:gd name="T37" fmla="*/ 158 h 422"/>
                <a:gd name="T38" fmla="*/ 233 w 761"/>
                <a:gd name="T39" fmla="*/ 198 h 422"/>
                <a:gd name="T40" fmla="*/ 146 w 761"/>
                <a:gd name="T41" fmla="*/ 213 h 422"/>
                <a:gd name="T42" fmla="*/ 146 w 761"/>
                <a:gd name="T43" fmla="*/ 273 h 422"/>
                <a:gd name="T44" fmla="*/ 103 w 761"/>
                <a:gd name="T45" fmla="*/ 271 h 422"/>
                <a:gd name="T46" fmla="*/ 105 w 761"/>
                <a:gd name="T47" fmla="*/ 323 h 422"/>
                <a:gd name="T48" fmla="*/ 60 w 761"/>
                <a:gd name="T49" fmla="*/ 302 h 422"/>
                <a:gd name="T50" fmla="*/ 34 w 761"/>
                <a:gd name="T51" fmla="*/ 311 h 422"/>
                <a:gd name="T52" fmla="*/ 57 w 761"/>
                <a:gd name="T53" fmla="*/ 347 h 422"/>
                <a:gd name="T54" fmla="*/ 9 w 761"/>
                <a:gd name="T55" fmla="*/ 393 h 422"/>
                <a:gd name="T56" fmla="*/ 0 w 761"/>
                <a:gd name="T57"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1" h="422">
                  <a:moveTo>
                    <a:pt x="0" y="422"/>
                  </a:moveTo>
                  <a:lnTo>
                    <a:pt x="185" y="395"/>
                  </a:lnTo>
                  <a:lnTo>
                    <a:pt x="185" y="377"/>
                  </a:lnTo>
                  <a:lnTo>
                    <a:pt x="632" y="316"/>
                  </a:lnTo>
                  <a:lnTo>
                    <a:pt x="639" y="283"/>
                  </a:lnTo>
                  <a:lnTo>
                    <a:pt x="705" y="259"/>
                  </a:lnTo>
                  <a:lnTo>
                    <a:pt x="712" y="225"/>
                  </a:lnTo>
                  <a:lnTo>
                    <a:pt x="741" y="214"/>
                  </a:lnTo>
                  <a:lnTo>
                    <a:pt x="761" y="164"/>
                  </a:lnTo>
                  <a:lnTo>
                    <a:pt x="700" y="113"/>
                  </a:lnTo>
                  <a:lnTo>
                    <a:pt x="688" y="46"/>
                  </a:lnTo>
                  <a:lnTo>
                    <a:pt x="639" y="13"/>
                  </a:lnTo>
                  <a:lnTo>
                    <a:pt x="541" y="31"/>
                  </a:lnTo>
                  <a:lnTo>
                    <a:pt x="501" y="3"/>
                  </a:lnTo>
                  <a:lnTo>
                    <a:pt x="449" y="0"/>
                  </a:lnTo>
                  <a:lnTo>
                    <a:pt x="459" y="46"/>
                  </a:lnTo>
                  <a:lnTo>
                    <a:pt x="397" y="71"/>
                  </a:lnTo>
                  <a:lnTo>
                    <a:pt x="356" y="176"/>
                  </a:lnTo>
                  <a:lnTo>
                    <a:pt x="300" y="158"/>
                  </a:lnTo>
                  <a:lnTo>
                    <a:pt x="233" y="198"/>
                  </a:lnTo>
                  <a:lnTo>
                    <a:pt x="146" y="213"/>
                  </a:lnTo>
                  <a:lnTo>
                    <a:pt x="146" y="273"/>
                  </a:lnTo>
                  <a:lnTo>
                    <a:pt x="103" y="271"/>
                  </a:lnTo>
                  <a:lnTo>
                    <a:pt x="105" y="323"/>
                  </a:lnTo>
                  <a:lnTo>
                    <a:pt x="60" y="302"/>
                  </a:lnTo>
                  <a:lnTo>
                    <a:pt x="34" y="311"/>
                  </a:lnTo>
                  <a:lnTo>
                    <a:pt x="57" y="347"/>
                  </a:lnTo>
                  <a:lnTo>
                    <a:pt x="9" y="393"/>
                  </a:lnTo>
                  <a:lnTo>
                    <a:pt x="0" y="422"/>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4" name="Freeform 93"/>
            <p:cNvSpPr>
              <a:spLocks/>
            </p:cNvSpPr>
            <p:nvPr/>
          </p:nvSpPr>
          <p:spPr bwMode="auto">
            <a:xfrm>
              <a:off x="5783262" y="3886460"/>
              <a:ext cx="1368425" cy="479425"/>
            </a:xfrm>
            <a:custGeom>
              <a:avLst/>
              <a:gdLst>
                <a:gd name="T0" fmla="*/ 45 w 757"/>
                <a:gd name="T1" fmla="*/ 125 h 276"/>
                <a:gd name="T2" fmla="*/ 45 w 757"/>
                <a:gd name="T3" fmla="*/ 130 h 276"/>
                <a:gd name="T4" fmla="*/ 32 w 757"/>
                <a:gd name="T5" fmla="*/ 156 h 276"/>
                <a:gd name="T6" fmla="*/ 47 w 757"/>
                <a:gd name="T7" fmla="*/ 192 h 276"/>
                <a:gd name="T8" fmla="*/ 0 w 757"/>
                <a:gd name="T9" fmla="*/ 222 h 276"/>
                <a:gd name="T10" fmla="*/ 9 w 757"/>
                <a:gd name="T11" fmla="*/ 276 h 276"/>
                <a:gd name="T12" fmla="*/ 208 w 757"/>
                <a:gd name="T13" fmla="*/ 259 h 276"/>
                <a:gd name="T14" fmla="*/ 444 w 757"/>
                <a:gd name="T15" fmla="*/ 232 h 276"/>
                <a:gd name="T16" fmla="*/ 562 w 757"/>
                <a:gd name="T17" fmla="*/ 211 h 276"/>
                <a:gd name="T18" fmla="*/ 586 w 757"/>
                <a:gd name="T19" fmla="*/ 140 h 276"/>
                <a:gd name="T20" fmla="*/ 628 w 757"/>
                <a:gd name="T21" fmla="*/ 137 h 276"/>
                <a:gd name="T22" fmla="*/ 757 w 757"/>
                <a:gd name="T23" fmla="*/ 0 h 276"/>
                <a:gd name="T24" fmla="*/ 589 w 757"/>
                <a:gd name="T25" fmla="*/ 33 h 276"/>
                <a:gd name="T26" fmla="*/ 198 w 757"/>
                <a:gd name="T27" fmla="*/ 90 h 276"/>
                <a:gd name="T28" fmla="*/ 202 w 757"/>
                <a:gd name="T29" fmla="*/ 106 h 276"/>
                <a:gd name="T30" fmla="*/ 45 w 757"/>
                <a:gd name="T31" fmla="*/ 12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7" h="276">
                  <a:moveTo>
                    <a:pt x="45" y="125"/>
                  </a:moveTo>
                  <a:lnTo>
                    <a:pt x="45" y="130"/>
                  </a:lnTo>
                  <a:lnTo>
                    <a:pt x="32" y="156"/>
                  </a:lnTo>
                  <a:lnTo>
                    <a:pt x="47" y="192"/>
                  </a:lnTo>
                  <a:lnTo>
                    <a:pt x="0" y="222"/>
                  </a:lnTo>
                  <a:lnTo>
                    <a:pt x="9" y="276"/>
                  </a:lnTo>
                  <a:lnTo>
                    <a:pt x="208" y="259"/>
                  </a:lnTo>
                  <a:lnTo>
                    <a:pt x="444" y="232"/>
                  </a:lnTo>
                  <a:lnTo>
                    <a:pt x="562" y="211"/>
                  </a:lnTo>
                  <a:lnTo>
                    <a:pt x="586" y="140"/>
                  </a:lnTo>
                  <a:lnTo>
                    <a:pt x="628" y="137"/>
                  </a:lnTo>
                  <a:lnTo>
                    <a:pt x="757" y="0"/>
                  </a:lnTo>
                  <a:lnTo>
                    <a:pt x="589" y="33"/>
                  </a:lnTo>
                  <a:lnTo>
                    <a:pt x="198" y="90"/>
                  </a:lnTo>
                  <a:lnTo>
                    <a:pt x="202" y="106"/>
                  </a:lnTo>
                  <a:lnTo>
                    <a:pt x="45" y="125"/>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algn="l" defTabSz="914400" rtl="0" eaLnBrk="1" fontAlgn="auto" latinLnBrk="0" hangingPunct="1">
                <a:lnSpc>
                  <a:spcPct val="100000"/>
                </a:lnSpc>
                <a:spcBef>
                  <a:spcPts val="0"/>
                </a:spcBef>
                <a:spcAft>
                  <a:spcPts val="0"/>
                </a:spcAft>
                <a:buClrTx/>
                <a:buSzTx/>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5" name="Freeform 94"/>
            <p:cNvSpPr>
              <a:spLocks/>
            </p:cNvSpPr>
            <p:nvPr/>
          </p:nvSpPr>
          <p:spPr bwMode="auto">
            <a:xfrm>
              <a:off x="5653088" y="4328061"/>
              <a:ext cx="558800" cy="939800"/>
            </a:xfrm>
            <a:custGeom>
              <a:avLst/>
              <a:gdLst>
                <a:gd name="T0" fmla="*/ 88 w 310"/>
                <a:gd name="T1" fmla="*/ 17 h 540"/>
                <a:gd name="T2" fmla="*/ 41 w 310"/>
                <a:gd name="T3" fmla="*/ 109 h 540"/>
                <a:gd name="T4" fmla="*/ 0 w 310"/>
                <a:gd name="T5" fmla="*/ 169 h 540"/>
                <a:gd name="T6" fmla="*/ 13 w 310"/>
                <a:gd name="T7" fmla="*/ 240 h 540"/>
                <a:gd name="T8" fmla="*/ 62 w 310"/>
                <a:gd name="T9" fmla="*/ 337 h 540"/>
                <a:gd name="T10" fmla="*/ 25 w 310"/>
                <a:gd name="T11" fmla="*/ 435 h 540"/>
                <a:gd name="T12" fmla="*/ 9 w 310"/>
                <a:gd name="T13" fmla="*/ 487 h 540"/>
                <a:gd name="T14" fmla="*/ 189 w 310"/>
                <a:gd name="T15" fmla="*/ 466 h 540"/>
                <a:gd name="T16" fmla="*/ 197 w 310"/>
                <a:gd name="T17" fmla="*/ 532 h 540"/>
                <a:gd name="T18" fmla="*/ 235 w 310"/>
                <a:gd name="T19" fmla="*/ 540 h 540"/>
                <a:gd name="T20" fmla="*/ 244 w 310"/>
                <a:gd name="T21" fmla="*/ 506 h 540"/>
                <a:gd name="T22" fmla="*/ 310 w 310"/>
                <a:gd name="T23" fmla="*/ 497 h 540"/>
                <a:gd name="T24" fmla="*/ 296 w 310"/>
                <a:gd name="T25" fmla="*/ 387 h 540"/>
                <a:gd name="T26" fmla="*/ 293 w 310"/>
                <a:gd name="T27" fmla="*/ 0 h 540"/>
                <a:gd name="T28" fmla="*/ 88 w 310"/>
                <a:gd name="T29" fmla="*/ 1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0" h="540">
                  <a:moveTo>
                    <a:pt x="88" y="17"/>
                  </a:moveTo>
                  <a:lnTo>
                    <a:pt x="41" y="109"/>
                  </a:lnTo>
                  <a:lnTo>
                    <a:pt x="0" y="169"/>
                  </a:lnTo>
                  <a:lnTo>
                    <a:pt x="13" y="240"/>
                  </a:lnTo>
                  <a:lnTo>
                    <a:pt x="62" y="337"/>
                  </a:lnTo>
                  <a:lnTo>
                    <a:pt x="25" y="435"/>
                  </a:lnTo>
                  <a:lnTo>
                    <a:pt x="9" y="487"/>
                  </a:lnTo>
                  <a:lnTo>
                    <a:pt x="189" y="466"/>
                  </a:lnTo>
                  <a:lnTo>
                    <a:pt x="197" y="532"/>
                  </a:lnTo>
                  <a:lnTo>
                    <a:pt x="235" y="540"/>
                  </a:lnTo>
                  <a:lnTo>
                    <a:pt x="244" y="506"/>
                  </a:lnTo>
                  <a:lnTo>
                    <a:pt x="310" y="497"/>
                  </a:lnTo>
                  <a:lnTo>
                    <a:pt x="296" y="387"/>
                  </a:lnTo>
                  <a:lnTo>
                    <a:pt x="293" y="0"/>
                  </a:lnTo>
                  <a:lnTo>
                    <a:pt x="88" y="17"/>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6" name="Freeform 95"/>
            <p:cNvSpPr>
              <a:spLocks/>
            </p:cNvSpPr>
            <p:nvPr/>
          </p:nvSpPr>
          <p:spPr bwMode="auto">
            <a:xfrm>
              <a:off x="6178550" y="4283611"/>
              <a:ext cx="631825" cy="946150"/>
            </a:xfrm>
            <a:custGeom>
              <a:avLst/>
              <a:gdLst>
                <a:gd name="T0" fmla="*/ 0 w 350"/>
                <a:gd name="T1" fmla="*/ 27 h 545"/>
                <a:gd name="T2" fmla="*/ 228 w 350"/>
                <a:gd name="T3" fmla="*/ 0 h 545"/>
                <a:gd name="T4" fmla="*/ 300 w 350"/>
                <a:gd name="T5" fmla="*/ 252 h 545"/>
                <a:gd name="T6" fmla="*/ 350 w 350"/>
                <a:gd name="T7" fmla="*/ 292 h 545"/>
                <a:gd name="T8" fmla="*/ 310 w 350"/>
                <a:gd name="T9" fmla="*/ 366 h 545"/>
                <a:gd name="T10" fmla="*/ 349 w 350"/>
                <a:gd name="T11" fmla="*/ 437 h 545"/>
                <a:gd name="T12" fmla="*/ 116 w 350"/>
                <a:gd name="T13" fmla="*/ 463 h 545"/>
                <a:gd name="T14" fmla="*/ 126 w 350"/>
                <a:gd name="T15" fmla="*/ 524 h 545"/>
                <a:gd name="T16" fmla="*/ 92 w 350"/>
                <a:gd name="T17" fmla="*/ 545 h 545"/>
                <a:gd name="T18" fmla="*/ 65 w 350"/>
                <a:gd name="T19" fmla="*/ 468 h 545"/>
                <a:gd name="T20" fmla="*/ 49 w 350"/>
                <a:gd name="T21" fmla="*/ 531 h 545"/>
                <a:gd name="T22" fmla="*/ 19 w 350"/>
                <a:gd name="T23" fmla="*/ 524 h 545"/>
                <a:gd name="T24" fmla="*/ 10 w 350"/>
                <a:gd name="T25" fmla="*/ 461 h 545"/>
                <a:gd name="T26" fmla="*/ 2 w 350"/>
                <a:gd name="T27" fmla="*/ 407 h 545"/>
                <a:gd name="T28" fmla="*/ 0 w 350"/>
                <a:gd name="T29" fmla="*/ 2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0" h="545">
                  <a:moveTo>
                    <a:pt x="0" y="27"/>
                  </a:moveTo>
                  <a:lnTo>
                    <a:pt x="228" y="0"/>
                  </a:lnTo>
                  <a:lnTo>
                    <a:pt x="300" y="252"/>
                  </a:lnTo>
                  <a:lnTo>
                    <a:pt x="350" y="292"/>
                  </a:lnTo>
                  <a:lnTo>
                    <a:pt x="310" y="366"/>
                  </a:lnTo>
                  <a:lnTo>
                    <a:pt x="349" y="437"/>
                  </a:lnTo>
                  <a:lnTo>
                    <a:pt x="116" y="463"/>
                  </a:lnTo>
                  <a:lnTo>
                    <a:pt x="126" y="524"/>
                  </a:lnTo>
                  <a:lnTo>
                    <a:pt x="92" y="545"/>
                  </a:lnTo>
                  <a:lnTo>
                    <a:pt x="65" y="468"/>
                  </a:lnTo>
                  <a:lnTo>
                    <a:pt x="49" y="531"/>
                  </a:lnTo>
                  <a:lnTo>
                    <a:pt x="19" y="524"/>
                  </a:lnTo>
                  <a:lnTo>
                    <a:pt x="10" y="461"/>
                  </a:lnTo>
                  <a:lnTo>
                    <a:pt x="2" y="407"/>
                  </a:lnTo>
                  <a:lnTo>
                    <a:pt x="0" y="27"/>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7" name="Freeform 96"/>
            <p:cNvSpPr>
              <a:spLocks/>
            </p:cNvSpPr>
            <p:nvPr/>
          </p:nvSpPr>
          <p:spPr bwMode="auto">
            <a:xfrm>
              <a:off x="6589713" y="4235986"/>
              <a:ext cx="873125" cy="871538"/>
            </a:xfrm>
            <a:custGeom>
              <a:avLst/>
              <a:gdLst>
                <a:gd name="T0" fmla="*/ 0 w 484"/>
                <a:gd name="T1" fmla="*/ 31 h 502"/>
                <a:gd name="T2" fmla="*/ 5 w 484"/>
                <a:gd name="T3" fmla="*/ 31 h 502"/>
                <a:gd name="T4" fmla="*/ 118 w 484"/>
                <a:gd name="T5" fmla="*/ 10 h 502"/>
                <a:gd name="T6" fmla="*/ 218 w 484"/>
                <a:gd name="T7" fmla="*/ 0 h 502"/>
                <a:gd name="T8" fmla="*/ 203 w 484"/>
                <a:gd name="T9" fmla="*/ 26 h 502"/>
                <a:gd name="T10" fmla="*/ 234 w 484"/>
                <a:gd name="T11" fmla="*/ 26 h 502"/>
                <a:gd name="T12" fmla="*/ 407 w 484"/>
                <a:gd name="T13" fmla="*/ 181 h 502"/>
                <a:gd name="T14" fmla="*/ 474 w 484"/>
                <a:gd name="T15" fmla="*/ 281 h 502"/>
                <a:gd name="T16" fmla="*/ 484 w 484"/>
                <a:gd name="T17" fmla="*/ 349 h 502"/>
                <a:gd name="T18" fmla="*/ 461 w 484"/>
                <a:gd name="T19" fmla="*/ 365 h 502"/>
                <a:gd name="T20" fmla="*/ 474 w 484"/>
                <a:gd name="T21" fmla="*/ 433 h 502"/>
                <a:gd name="T22" fmla="*/ 426 w 484"/>
                <a:gd name="T23" fmla="*/ 436 h 502"/>
                <a:gd name="T24" fmla="*/ 426 w 484"/>
                <a:gd name="T25" fmla="*/ 494 h 502"/>
                <a:gd name="T26" fmla="*/ 387 w 484"/>
                <a:gd name="T27" fmla="*/ 465 h 502"/>
                <a:gd name="T28" fmla="*/ 139 w 484"/>
                <a:gd name="T29" fmla="*/ 502 h 502"/>
                <a:gd name="T30" fmla="*/ 82 w 484"/>
                <a:gd name="T31" fmla="*/ 394 h 502"/>
                <a:gd name="T32" fmla="*/ 122 w 484"/>
                <a:gd name="T33" fmla="*/ 320 h 502"/>
                <a:gd name="T34" fmla="*/ 69 w 484"/>
                <a:gd name="T35" fmla="*/ 283 h 502"/>
                <a:gd name="T36" fmla="*/ 0 w 484"/>
                <a:gd name="T37" fmla="*/ 3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4" h="502">
                  <a:moveTo>
                    <a:pt x="0" y="31"/>
                  </a:moveTo>
                  <a:lnTo>
                    <a:pt x="5" y="31"/>
                  </a:lnTo>
                  <a:lnTo>
                    <a:pt x="118" y="10"/>
                  </a:lnTo>
                  <a:lnTo>
                    <a:pt x="218" y="0"/>
                  </a:lnTo>
                  <a:lnTo>
                    <a:pt x="203" y="26"/>
                  </a:lnTo>
                  <a:lnTo>
                    <a:pt x="234" y="26"/>
                  </a:lnTo>
                  <a:lnTo>
                    <a:pt x="407" y="181"/>
                  </a:lnTo>
                  <a:lnTo>
                    <a:pt x="474" y="281"/>
                  </a:lnTo>
                  <a:lnTo>
                    <a:pt x="484" y="349"/>
                  </a:lnTo>
                  <a:lnTo>
                    <a:pt x="461" y="365"/>
                  </a:lnTo>
                  <a:lnTo>
                    <a:pt x="474" y="433"/>
                  </a:lnTo>
                  <a:lnTo>
                    <a:pt x="426" y="436"/>
                  </a:lnTo>
                  <a:lnTo>
                    <a:pt x="426" y="494"/>
                  </a:lnTo>
                  <a:lnTo>
                    <a:pt x="387" y="465"/>
                  </a:lnTo>
                  <a:lnTo>
                    <a:pt x="139" y="502"/>
                  </a:lnTo>
                  <a:lnTo>
                    <a:pt x="82" y="394"/>
                  </a:lnTo>
                  <a:lnTo>
                    <a:pt x="122" y="320"/>
                  </a:lnTo>
                  <a:lnTo>
                    <a:pt x="69" y="283"/>
                  </a:lnTo>
                  <a:lnTo>
                    <a:pt x="0" y="31"/>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8" name="Freeform 97"/>
            <p:cNvSpPr>
              <a:spLocks/>
            </p:cNvSpPr>
            <p:nvPr/>
          </p:nvSpPr>
          <p:spPr bwMode="auto">
            <a:xfrm>
              <a:off x="6956425" y="4116924"/>
              <a:ext cx="798513" cy="609600"/>
            </a:xfrm>
            <a:custGeom>
              <a:avLst/>
              <a:gdLst>
                <a:gd name="T0" fmla="*/ 16 w 442"/>
                <a:gd name="T1" fmla="*/ 63 h 351"/>
                <a:gd name="T2" fmla="*/ 52 w 442"/>
                <a:gd name="T3" fmla="*/ 30 h 351"/>
                <a:gd name="T4" fmla="*/ 184 w 442"/>
                <a:gd name="T5" fmla="*/ 0 h 351"/>
                <a:gd name="T6" fmla="*/ 225 w 442"/>
                <a:gd name="T7" fmla="*/ 20 h 351"/>
                <a:gd name="T8" fmla="*/ 310 w 442"/>
                <a:gd name="T9" fmla="*/ 5 h 351"/>
                <a:gd name="T10" fmla="*/ 379 w 442"/>
                <a:gd name="T11" fmla="*/ 55 h 351"/>
                <a:gd name="T12" fmla="*/ 442 w 442"/>
                <a:gd name="T13" fmla="*/ 94 h 351"/>
                <a:gd name="T14" fmla="*/ 407 w 442"/>
                <a:gd name="T15" fmla="*/ 199 h 351"/>
                <a:gd name="T16" fmla="*/ 354 w 442"/>
                <a:gd name="T17" fmla="*/ 252 h 351"/>
                <a:gd name="T18" fmla="*/ 296 w 442"/>
                <a:gd name="T19" fmla="*/ 268 h 351"/>
                <a:gd name="T20" fmla="*/ 307 w 442"/>
                <a:gd name="T21" fmla="*/ 310 h 351"/>
                <a:gd name="T22" fmla="*/ 271 w 442"/>
                <a:gd name="T23" fmla="*/ 351 h 351"/>
                <a:gd name="T24" fmla="*/ 204 w 442"/>
                <a:gd name="T25" fmla="*/ 252 h 351"/>
                <a:gd name="T26" fmla="*/ 29 w 442"/>
                <a:gd name="T27" fmla="*/ 94 h 351"/>
                <a:gd name="T28" fmla="*/ 0 w 442"/>
                <a:gd name="T29" fmla="*/ 94 h 351"/>
                <a:gd name="T30" fmla="*/ 16 w 442"/>
                <a:gd name="T31" fmla="*/ 6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2" h="351">
                  <a:moveTo>
                    <a:pt x="16" y="63"/>
                  </a:moveTo>
                  <a:lnTo>
                    <a:pt x="52" y="30"/>
                  </a:lnTo>
                  <a:lnTo>
                    <a:pt x="184" y="0"/>
                  </a:lnTo>
                  <a:lnTo>
                    <a:pt x="225" y="20"/>
                  </a:lnTo>
                  <a:lnTo>
                    <a:pt x="310" y="5"/>
                  </a:lnTo>
                  <a:lnTo>
                    <a:pt x="379" y="55"/>
                  </a:lnTo>
                  <a:lnTo>
                    <a:pt x="442" y="94"/>
                  </a:lnTo>
                  <a:lnTo>
                    <a:pt x="407" y="199"/>
                  </a:lnTo>
                  <a:lnTo>
                    <a:pt x="354" y="252"/>
                  </a:lnTo>
                  <a:lnTo>
                    <a:pt x="296" y="268"/>
                  </a:lnTo>
                  <a:lnTo>
                    <a:pt x="307" y="310"/>
                  </a:lnTo>
                  <a:lnTo>
                    <a:pt x="271" y="351"/>
                  </a:lnTo>
                  <a:lnTo>
                    <a:pt x="204" y="252"/>
                  </a:lnTo>
                  <a:lnTo>
                    <a:pt x="29" y="94"/>
                  </a:lnTo>
                  <a:lnTo>
                    <a:pt x="0" y="94"/>
                  </a:lnTo>
                  <a:lnTo>
                    <a:pt x="16" y="63"/>
                  </a:lnTo>
                  <a:close/>
                </a:path>
              </a:pathLst>
            </a:custGeom>
            <a:solidFill>
              <a:schemeClr val="tx2"/>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99" name="Freeform 98"/>
            <p:cNvSpPr>
              <a:spLocks/>
            </p:cNvSpPr>
            <p:nvPr/>
          </p:nvSpPr>
          <p:spPr bwMode="auto">
            <a:xfrm>
              <a:off x="6388100" y="4986874"/>
              <a:ext cx="1495425" cy="977900"/>
            </a:xfrm>
            <a:custGeom>
              <a:avLst/>
              <a:gdLst>
                <a:gd name="T0" fmla="*/ 0 w 828"/>
                <a:gd name="T1" fmla="*/ 55 h 562"/>
                <a:gd name="T2" fmla="*/ 228 w 828"/>
                <a:gd name="T3" fmla="*/ 32 h 562"/>
                <a:gd name="T4" fmla="*/ 252 w 828"/>
                <a:gd name="T5" fmla="*/ 69 h 562"/>
                <a:gd name="T6" fmla="*/ 496 w 828"/>
                <a:gd name="T7" fmla="*/ 32 h 562"/>
                <a:gd name="T8" fmla="*/ 538 w 828"/>
                <a:gd name="T9" fmla="*/ 63 h 562"/>
                <a:gd name="T10" fmla="*/ 538 w 828"/>
                <a:gd name="T11" fmla="*/ 5 h 562"/>
                <a:gd name="T12" fmla="*/ 535 w 828"/>
                <a:gd name="T13" fmla="*/ 0 h 562"/>
                <a:gd name="T14" fmla="*/ 583 w 828"/>
                <a:gd name="T15" fmla="*/ 3 h 562"/>
                <a:gd name="T16" fmla="*/ 635 w 828"/>
                <a:gd name="T17" fmla="*/ 90 h 562"/>
                <a:gd name="T18" fmla="*/ 717 w 828"/>
                <a:gd name="T19" fmla="*/ 208 h 562"/>
                <a:gd name="T20" fmla="*/ 757 w 828"/>
                <a:gd name="T21" fmla="*/ 310 h 562"/>
                <a:gd name="T22" fmla="*/ 819 w 828"/>
                <a:gd name="T23" fmla="*/ 381 h 562"/>
                <a:gd name="T24" fmla="*/ 828 w 828"/>
                <a:gd name="T25" fmla="*/ 484 h 562"/>
                <a:gd name="T26" fmla="*/ 809 w 828"/>
                <a:gd name="T27" fmla="*/ 546 h 562"/>
                <a:gd name="T28" fmla="*/ 722 w 828"/>
                <a:gd name="T29" fmla="*/ 562 h 562"/>
                <a:gd name="T30" fmla="*/ 707 w 828"/>
                <a:gd name="T31" fmla="*/ 536 h 562"/>
                <a:gd name="T32" fmla="*/ 646 w 828"/>
                <a:gd name="T33" fmla="*/ 499 h 562"/>
                <a:gd name="T34" fmla="*/ 627 w 828"/>
                <a:gd name="T35" fmla="*/ 460 h 562"/>
                <a:gd name="T36" fmla="*/ 611 w 828"/>
                <a:gd name="T37" fmla="*/ 445 h 562"/>
                <a:gd name="T38" fmla="*/ 601 w 828"/>
                <a:gd name="T39" fmla="*/ 410 h 562"/>
                <a:gd name="T40" fmla="*/ 586 w 828"/>
                <a:gd name="T41" fmla="*/ 420 h 562"/>
                <a:gd name="T42" fmla="*/ 538 w 828"/>
                <a:gd name="T43" fmla="*/ 373 h 562"/>
                <a:gd name="T44" fmla="*/ 549 w 828"/>
                <a:gd name="T45" fmla="*/ 329 h 562"/>
                <a:gd name="T46" fmla="*/ 538 w 828"/>
                <a:gd name="T47" fmla="*/ 305 h 562"/>
                <a:gd name="T48" fmla="*/ 523 w 828"/>
                <a:gd name="T49" fmla="*/ 313 h 562"/>
                <a:gd name="T50" fmla="*/ 525 w 828"/>
                <a:gd name="T51" fmla="*/ 339 h 562"/>
                <a:gd name="T52" fmla="*/ 509 w 828"/>
                <a:gd name="T53" fmla="*/ 305 h 562"/>
                <a:gd name="T54" fmla="*/ 510 w 828"/>
                <a:gd name="T55" fmla="*/ 226 h 562"/>
                <a:gd name="T56" fmla="*/ 480 w 828"/>
                <a:gd name="T57" fmla="*/ 179 h 562"/>
                <a:gd name="T58" fmla="*/ 402 w 828"/>
                <a:gd name="T59" fmla="*/ 140 h 562"/>
                <a:gd name="T60" fmla="*/ 364 w 828"/>
                <a:gd name="T61" fmla="*/ 97 h 562"/>
                <a:gd name="T62" fmla="*/ 320 w 828"/>
                <a:gd name="T63" fmla="*/ 92 h 562"/>
                <a:gd name="T64" fmla="*/ 302 w 828"/>
                <a:gd name="T65" fmla="*/ 119 h 562"/>
                <a:gd name="T66" fmla="*/ 238 w 828"/>
                <a:gd name="T67" fmla="*/ 139 h 562"/>
                <a:gd name="T68" fmla="*/ 200 w 828"/>
                <a:gd name="T69" fmla="*/ 119 h 562"/>
                <a:gd name="T70" fmla="*/ 181 w 828"/>
                <a:gd name="T71" fmla="*/ 90 h 562"/>
                <a:gd name="T72" fmla="*/ 60 w 828"/>
                <a:gd name="T73" fmla="*/ 116 h 562"/>
                <a:gd name="T74" fmla="*/ 34 w 828"/>
                <a:gd name="T75" fmla="*/ 95 h 562"/>
                <a:gd name="T76" fmla="*/ 7 w 828"/>
                <a:gd name="T77" fmla="*/ 118 h 562"/>
                <a:gd name="T78" fmla="*/ 0 w 828"/>
                <a:gd name="T79" fmla="*/ 55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8" h="562">
                  <a:moveTo>
                    <a:pt x="0" y="55"/>
                  </a:moveTo>
                  <a:lnTo>
                    <a:pt x="228" y="32"/>
                  </a:lnTo>
                  <a:lnTo>
                    <a:pt x="252" y="69"/>
                  </a:lnTo>
                  <a:lnTo>
                    <a:pt x="496" y="32"/>
                  </a:lnTo>
                  <a:lnTo>
                    <a:pt x="538" y="63"/>
                  </a:lnTo>
                  <a:lnTo>
                    <a:pt x="538" y="5"/>
                  </a:lnTo>
                  <a:lnTo>
                    <a:pt x="535" y="0"/>
                  </a:lnTo>
                  <a:lnTo>
                    <a:pt x="583" y="3"/>
                  </a:lnTo>
                  <a:lnTo>
                    <a:pt x="635" y="90"/>
                  </a:lnTo>
                  <a:lnTo>
                    <a:pt x="717" y="208"/>
                  </a:lnTo>
                  <a:lnTo>
                    <a:pt x="757" y="310"/>
                  </a:lnTo>
                  <a:lnTo>
                    <a:pt x="819" y="381"/>
                  </a:lnTo>
                  <a:lnTo>
                    <a:pt x="828" y="484"/>
                  </a:lnTo>
                  <a:lnTo>
                    <a:pt x="809" y="546"/>
                  </a:lnTo>
                  <a:lnTo>
                    <a:pt x="722" y="562"/>
                  </a:lnTo>
                  <a:lnTo>
                    <a:pt x="707" y="536"/>
                  </a:lnTo>
                  <a:lnTo>
                    <a:pt x="646" y="499"/>
                  </a:lnTo>
                  <a:lnTo>
                    <a:pt x="627" y="460"/>
                  </a:lnTo>
                  <a:lnTo>
                    <a:pt x="611" y="445"/>
                  </a:lnTo>
                  <a:lnTo>
                    <a:pt x="601" y="410"/>
                  </a:lnTo>
                  <a:lnTo>
                    <a:pt x="586" y="420"/>
                  </a:lnTo>
                  <a:lnTo>
                    <a:pt x="538" y="373"/>
                  </a:lnTo>
                  <a:lnTo>
                    <a:pt x="549" y="329"/>
                  </a:lnTo>
                  <a:lnTo>
                    <a:pt x="538" y="305"/>
                  </a:lnTo>
                  <a:lnTo>
                    <a:pt x="523" y="313"/>
                  </a:lnTo>
                  <a:lnTo>
                    <a:pt x="525" y="339"/>
                  </a:lnTo>
                  <a:lnTo>
                    <a:pt x="509" y="305"/>
                  </a:lnTo>
                  <a:lnTo>
                    <a:pt x="510" y="226"/>
                  </a:lnTo>
                  <a:lnTo>
                    <a:pt x="480" y="179"/>
                  </a:lnTo>
                  <a:lnTo>
                    <a:pt x="402" y="140"/>
                  </a:lnTo>
                  <a:lnTo>
                    <a:pt x="364" y="97"/>
                  </a:lnTo>
                  <a:lnTo>
                    <a:pt x="320" y="92"/>
                  </a:lnTo>
                  <a:lnTo>
                    <a:pt x="302" y="119"/>
                  </a:lnTo>
                  <a:lnTo>
                    <a:pt x="238" y="139"/>
                  </a:lnTo>
                  <a:lnTo>
                    <a:pt x="200" y="119"/>
                  </a:lnTo>
                  <a:lnTo>
                    <a:pt x="181" y="90"/>
                  </a:lnTo>
                  <a:lnTo>
                    <a:pt x="60" y="116"/>
                  </a:lnTo>
                  <a:lnTo>
                    <a:pt x="34" y="95"/>
                  </a:lnTo>
                  <a:lnTo>
                    <a:pt x="7" y="118"/>
                  </a:lnTo>
                  <a:lnTo>
                    <a:pt x="0" y="55"/>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0" name="Freeform 99"/>
            <p:cNvSpPr>
              <a:spLocks/>
            </p:cNvSpPr>
            <p:nvPr/>
          </p:nvSpPr>
          <p:spPr bwMode="auto">
            <a:xfrm>
              <a:off x="6799263" y="3699411"/>
              <a:ext cx="1374775" cy="581025"/>
            </a:xfrm>
            <a:custGeom>
              <a:avLst/>
              <a:gdLst>
                <a:gd name="T0" fmla="*/ 26 w 762"/>
                <a:gd name="T1" fmla="*/ 247 h 334"/>
                <a:gd name="T2" fmla="*/ 0 w 762"/>
                <a:gd name="T3" fmla="*/ 318 h 334"/>
                <a:gd name="T4" fmla="*/ 98 w 762"/>
                <a:gd name="T5" fmla="*/ 308 h 334"/>
                <a:gd name="T6" fmla="*/ 137 w 762"/>
                <a:gd name="T7" fmla="*/ 276 h 334"/>
                <a:gd name="T8" fmla="*/ 271 w 762"/>
                <a:gd name="T9" fmla="*/ 240 h 334"/>
                <a:gd name="T10" fmla="*/ 308 w 762"/>
                <a:gd name="T11" fmla="*/ 260 h 334"/>
                <a:gd name="T12" fmla="*/ 397 w 762"/>
                <a:gd name="T13" fmla="*/ 247 h 334"/>
                <a:gd name="T14" fmla="*/ 397 w 762"/>
                <a:gd name="T15" fmla="*/ 252 h 334"/>
                <a:gd name="T16" fmla="*/ 529 w 762"/>
                <a:gd name="T17" fmla="*/ 334 h 334"/>
                <a:gd name="T18" fmla="*/ 607 w 762"/>
                <a:gd name="T19" fmla="*/ 310 h 334"/>
                <a:gd name="T20" fmla="*/ 651 w 762"/>
                <a:gd name="T21" fmla="*/ 218 h 334"/>
                <a:gd name="T22" fmla="*/ 726 w 762"/>
                <a:gd name="T23" fmla="*/ 192 h 334"/>
                <a:gd name="T24" fmla="*/ 762 w 762"/>
                <a:gd name="T25" fmla="*/ 124 h 334"/>
                <a:gd name="T26" fmla="*/ 760 w 762"/>
                <a:gd name="T27" fmla="*/ 42 h 334"/>
                <a:gd name="T28" fmla="*/ 751 w 762"/>
                <a:gd name="T29" fmla="*/ 110 h 334"/>
                <a:gd name="T30" fmla="*/ 709 w 762"/>
                <a:gd name="T31" fmla="*/ 168 h 334"/>
                <a:gd name="T32" fmla="*/ 693 w 762"/>
                <a:gd name="T33" fmla="*/ 163 h 334"/>
                <a:gd name="T34" fmla="*/ 636 w 762"/>
                <a:gd name="T35" fmla="*/ 179 h 334"/>
                <a:gd name="T36" fmla="*/ 636 w 762"/>
                <a:gd name="T37" fmla="*/ 160 h 334"/>
                <a:gd name="T38" fmla="*/ 693 w 762"/>
                <a:gd name="T39" fmla="*/ 140 h 334"/>
                <a:gd name="T40" fmla="*/ 641 w 762"/>
                <a:gd name="T41" fmla="*/ 134 h 334"/>
                <a:gd name="T42" fmla="*/ 699 w 762"/>
                <a:gd name="T43" fmla="*/ 116 h 334"/>
                <a:gd name="T44" fmla="*/ 722 w 762"/>
                <a:gd name="T45" fmla="*/ 126 h 334"/>
                <a:gd name="T46" fmla="*/ 733 w 762"/>
                <a:gd name="T47" fmla="*/ 61 h 334"/>
                <a:gd name="T48" fmla="*/ 718 w 762"/>
                <a:gd name="T49" fmla="*/ 47 h 334"/>
                <a:gd name="T50" fmla="*/ 649 w 762"/>
                <a:gd name="T51" fmla="*/ 73 h 334"/>
                <a:gd name="T52" fmla="*/ 651 w 762"/>
                <a:gd name="T53" fmla="*/ 34 h 334"/>
                <a:gd name="T54" fmla="*/ 680 w 762"/>
                <a:gd name="T55" fmla="*/ 44 h 334"/>
                <a:gd name="T56" fmla="*/ 718 w 762"/>
                <a:gd name="T57" fmla="*/ 14 h 334"/>
                <a:gd name="T58" fmla="*/ 697 w 762"/>
                <a:gd name="T59" fmla="*/ 0 h 334"/>
                <a:gd name="T60" fmla="*/ 470 w 762"/>
                <a:gd name="T61" fmla="*/ 52 h 334"/>
                <a:gd name="T62" fmla="*/ 190 w 762"/>
                <a:gd name="T63" fmla="*/ 108 h 334"/>
                <a:gd name="T64" fmla="*/ 63 w 762"/>
                <a:gd name="T65" fmla="*/ 245 h 334"/>
                <a:gd name="T66" fmla="*/ 26 w 762"/>
                <a:gd name="T67" fmla="*/ 24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2" h="334">
                  <a:moveTo>
                    <a:pt x="26" y="247"/>
                  </a:moveTo>
                  <a:lnTo>
                    <a:pt x="0" y="318"/>
                  </a:lnTo>
                  <a:lnTo>
                    <a:pt x="98" y="308"/>
                  </a:lnTo>
                  <a:lnTo>
                    <a:pt x="137" y="276"/>
                  </a:lnTo>
                  <a:lnTo>
                    <a:pt x="271" y="240"/>
                  </a:lnTo>
                  <a:lnTo>
                    <a:pt x="308" y="260"/>
                  </a:lnTo>
                  <a:lnTo>
                    <a:pt x="397" y="247"/>
                  </a:lnTo>
                  <a:lnTo>
                    <a:pt x="397" y="252"/>
                  </a:lnTo>
                  <a:lnTo>
                    <a:pt x="529" y="334"/>
                  </a:lnTo>
                  <a:lnTo>
                    <a:pt x="607" y="310"/>
                  </a:lnTo>
                  <a:lnTo>
                    <a:pt x="651" y="218"/>
                  </a:lnTo>
                  <a:lnTo>
                    <a:pt x="726" y="192"/>
                  </a:lnTo>
                  <a:lnTo>
                    <a:pt x="762" y="124"/>
                  </a:lnTo>
                  <a:lnTo>
                    <a:pt x="760" y="42"/>
                  </a:lnTo>
                  <a:lnTo>
                    <a:pt x="751" y="110"/>
                  </a:lnTo>
                  <a:lnTo>
                    <a:pt x="709" y="168"/>
                  </a:lnTo>
                  <a:lnTo>
                    <a:pt x="693" y="163"/>
                  </a:lnTo>
                  <a:lnTo>
                    <a:pt x="636" y="179"/>
                  </a:lnTo>
                  <a:lnTo>
                    <a:pt x="636" y="160"/>
                  </a:lnTo>
                  <a:lnTo>
                    <a:pt x="693" y="140"/>
                  </a:lnTo>
                  <a:lnTo>
                    <a:pt x="641" y="134"/>
                  </a:lnTo>
                  <a:lnTo>
                    <a:pt x="699" y="116"/>
                  </a:lnTo>
                  <a:lnTo>
                    <a:pt x="722" y="126"/>
                  </a:lnTo>
                  <a:lnTo>
                    <a:pt x="733" y="61"/>
                  </a:lnTo>
                  <a:lnTo>
                    <a:pt x="718" y="47"/>
                  </a:lnTo>
                  <a:lnTo>
                    <a:pt x="649" y="73"/>
                  </a:lnTo>
                  <a:lnTo>
                    <a:pt x="651" y="34"/>
                  </a:lnTo>
                  <a:lnTo>
                    <a:pt x="680" y="44"/>
                  </a:lnTo>
                  <a:lnTo>
                    <a:pt x="718" y="14"/>
                  </a:lnTo>
                  <a:lnTo>
                    <a:pt x="697" y="0"/>
                  </a:lnTo>
                  <a:lnTo>
                    <a:pt x="470" y="52"/>
                  </a:lnTo>
                  <a:lnTo>
                    <a:pt x="190" y="108"/>
                  </a:lnTo>
                  <a:lnTo>
                    <a:pt x="63" y="245"/>
                  </a:lnTo>
                  <a:lnTo>
                    <a:pt x="26" y="247"/>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1" name="Freeform 100" descr="Large confetti"/>
            <p:cNvSpPr>
              <a:spLocks/>
            </p:cNvSpPr>
            <p:nvPr/>
          </p:nvSpPr>
          <p:spPr bwMode="auto">
            <a:xfrm>
              <a:off x="6854825" y="3219986"/>
              <a:ext cx="1203325" cy="720725"/>
            </a:xfrm>
            <a:custGeom>
              <a:avLst/>
              <a:gdLst>
                <a:gd name="T0" fmla="*/ 109 w 666"/>
                <a:gd name="T1" fmla="*/ 290 h 415"/>
                <a:gd name="T2" fmla="*/ 90 w 666"/>
                <a:gd name="T3" fmla="*/ 332 h 415"/>
                <a:gd name="T4" fmla="*/ 63 w 666"/>
                <a:gd name="T5" fmla="*/ 344 h 415"/>
                <a:gd name="T6" fmla="*/ 61 w 666"/>
                <a:gd name="T7" fmla="*/ 371 h 415"/>
                <a:gd name="T8" fmla="*/ 3 w 666"/>
                <a:gd name="T9" fmla="*/ 392 h 415"/>
                <a:gd name="T10" fmla="*/ 0 w 666"/>
                <a:gd name="T11" fmla="*/ 415 h 415"/>
                <a:gd name="T12" fmla="*/ 158 w 666"/>
                <a:gd name="T13" fmla="*/ 387 h 415"/>
                <a:gd name="T14" fmla="*/ 445 w 666"/>
                <a:gd name="T15" fmla="*/ 328 h 415"/>
                <a:gd name="T16" fmla="*/ 666 w 666"/>
                <a:gd name="T17" fmla="*/ 274 h 415"/>
                <a:gd name="T18" fmla="*/ 666 w 666"/>
                <a:gd name="T19" fmla="*/ 232 h 415"/>
                <a:gd name="T20" fmla="*/ 642 w 666"/>
                <a:gd name="T21" fmla="*/ 219 h 415"/>
                <a:gd name="T22" fmla="*/ 623 w 666"/>
                <a:gd name="T23" fmla="*/ 240 h 415"/>
                <a:gd name="T24" fmla="*/ 611 w 666"/>
                <a:gd name="T25" fmla="*/ 184 h 415"/>
                <a:gd name="T26" fmla="*/ 623 w 666"/>
                <a:gd name="T27" fmla="*/ 134 h 415"/>
                <a:gd name="T28" fmla="*/ 540 w 666"/>
                <a:gd name="T29" fmla="*/ 97 h 415"/>
                <a:gd name="T30" fmla="*/ 484 w 666"/>
                <a:gd name="T31" fmla="*/ 106 h 415"/>
                <a:gd name="T32" fmla="*/ 482 w 666"/>
                <a:gd name="T33" fmla="*/ 29 h 415"/>
                <a:gd name="T34" fmla="*/ 424 w 666"/>
                <a:gd name="T35" fmla="*/ 0 h 415"/>
                <a:gd name="T36" fmla="*/ 381 w 666"/>
                <a:gd name="T37" fmla="*/ 18 h 415"/>
                <a:gd name="T38" fmla="*/ 352 w 666"/>
                <a:gd name="T39" fmla="*/ 90 h 415"/>
                <a:gd name="T40" fmla="*/ 300 w 666"/>
                <a:gd name="T41" fmla="*/ 119 h 415"/>
                <a:gd name="T42" fmla="*/ 279 w 666"/>
                <a:gd name="T43" fmla="*/ 234 h 415"/>
                <a:gd name="T44" fmla="*/ 195 w 666"/>
                <a:gd name="T45" fmla="*/ 290 h 415"/>
                <a:gd name="T46" fmla="*/ 127 w 666"/>
                <a:gd name="T47" fmla="*/ 313 h 415"/>
                <a:gd name="T48" fmla="*/ 109 w 666"/>
                <a:gd name="T49" fmla="*/ 29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6" h="415">
                  <a:moveTo>
                    <a:pt x="109" y="290"/>
                  </a:moveTo>
                  <a:lnTo>
                    <a:pt x="90" y="332"/>
                  </a:lnTo>
                  <a:lnTo>
                    <a:pt x="63" y="344"/>
                  </a:lnTo>
                  <a:lnTo>
                    <a:pt x="61" y="371"/>
                  </a:lnTo>
                  <a:lnTo>
                    <a:pt x="3" y="392"/>
                  </a:lnTo>
                  <a:lnTo>
                    <a:pt x="0" y="415"/>
                  </a:lnTo>
                  <a:lnTo>
                    <a:pt x="158" y="387"/>
                  </a:lnTo>
                  <a:lnTo>
                    <a:pt x="445" y="328"/>
                  </a:lnTo>
                  <a:lnTo>
                    <a:pt x="666" y="274"/>
                  </a:lnTo>
                  <a:lnTo>
                    <a:pt x="666" y="232"/>
                  </a:lnTo>
                  <a:lnTo>
                    <a:pt x="642" y="219"/>
                  </a:lnTo>
                  <a:lnTo>
                    <a:pt x="623" y="240"/>
                  </a:lnTo>
                  <a:lnTo>
                    <a:pt x="611" y="184"/>
                  </a:lnTo>
                  <a:lnTo>
                    <a:pt x="623" y="134"/>
                  </a:lnTo>
                  <a:lnTo>
                    <a:pt x="540" y="97"/>
                  </a:lnTo>
                  <a:lnTo>
                    <a:pt x="484" y="106"/>
                  </a:lnTo>
                  <a:lnTo>
                    <a:pt x="482" y="29"/>
                  </a:lnTo>
                  <a:lnTo>
                    <a:pt x="424" y="0"/>
                  </a:lnTo>
                  <a:lnTo>
                    <a:pt x="381" y="18"/>
                  </a:lnTo>
                  <a:lnTo>
                    <a:pt x="352" y="90"/>
                  </a:lnTo>
                  <a:lnTo>
                    <a:pt x="300" y="119"/>
                  </a:lnTo>
                  <a:lnTo>
                    <a:pt x="279" y="234"/>
                  </a:lnTo>
                  <a:lnTo>
                    <a:pt x="195" y="290"/>
                  </a:lnTo>
                  <a:lnTo>
                    <a:pt x="127" y="313"/>
                  </a:lnTo>
                  <a:lnTo>
                    <a:pt x="109" y="29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2" name="Freeform 101" descr="Large confetti"/>
            <p:cNvSpPr>
              <a:spLocks/>
            </p:cNvSpPr>
            <p:nvPr/>
          </p:nvSpPr>
          <p:spPr bwMode="auto">
            <a:xfrm>
              <a:off x="6937375" y="3077111"/>
              <a:ext cx="687388" cy="687388"/>
            </a:xfrm>
            <a:custGeom>
              <a:avLst/>
              <a:gdLst>
                <a:gd name="T0" fmla="*/ 45 w 440"/>
                <a:gd name="T1" fmla="*/ 239 h 458"/>
                <a:gd name="T2" fmla="*/ 12 w 440"/>
                <a:gd name="T3" fmla="*/ 230 h 458"/>
                <a:gd name="T4" fmla="*/ 0 w 440"/>
                <a:gd name="T5" fmla="*/ 303 h 458"/>
                <a:gd name="T6" fmla="*/ 12 w 440"/>
                <a:gd name="T7" fmla="*/ 379 h 458"/>
                <a:gd name="T8" fmla="*/ 75 w 440"/>
                <a:gd name="T9" fmla="*/ 431 h 458"/>
                <a:gd name="T10" fmla="*/ 90 w 440"/>
                <a:gd name="T11" fmla="*/ 458 h 458"/>
                <a:gd name="T12" fmla="*/ 170 w 440"/>
                <a:gd name="T13" fmla="*/ 431 h 458"/>
                <a:gd name="T14" fmla="*/ 267 w 440"/>
                <a:gd name="T15" fmla="*/ 370 h 458"/>
                <a:gd name="T16" fmla="*/ 294 w 440"/>
                <a:gd name="T17" fmla="*/ 235 h 458"/>
                <a:gd name="T18" fmla="*/ 356 w 440"/>
                <a:gd name="T19" fmla="*/ 199 h 458"/>
                <a:gd name="T20" fmla="*/ 389 w 440"/>
                <a:gd name="T21" fmla="*/ 117 h 458"/>
                <a:gd name="T22" fmla="*/ 440 w 440"/>
                <a:gd name="T23" fmla="*/ 93 h 458"/>
                <a:gd name="T24" fmla="*/ 374 w 440"/>
                <a:gd name="T25" fmla="*/ 83 h 458"/>
                <a:gd name="T26" fmla="*/ 260 w 440"/>
                <a:gd name="T27" fmla="*/ 141 h 458"/>
                <a:gd name="T28" fmla="*/ 248 w 440"/>
                <a:gd name="T29" fmla="*/ 86 h 458"/>
                <a:gd name="T30" fmla="*/ 152 w 440"/>
                <a:gd name="T31" fmla="*/ 92 h 458"/>
                <a:gd name="T32" fmla="*/ 130 w 440"/>
                <a:gd name="T33" fmla="*/ 0 h 458"/>
                <a:gd name="T34" fmla="*/ 105 w 440"/>
                <a:gd name="T35" fmla="*/ 24 h 458"/>
                <a:gd name="T36" fmla="*/ 112 w 440"/>
                <a:gd name="T37" fmla="*/ 155 h 458"/>
                <a:gd name="T38" fmla="*/ 70 w 440"/>
                <a:gd name="T39" fmla="*/ 166 h 458"/>
                <a:gd name="T40" fmla="*/ 45 w 440"/>
                <a:gd name="T41" fmla="*/ 23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0" h="458">
                  <a:moveTo>
                    <a:pt x="45" y="239"/>
                  </a:moveTo>
                  <a:lnTo>
                    <a:pt x="12" y="230"/>
                  </a:lnTo>
                  <a:lnTo>
                    <a:pt x="0" y="303"/>
                  </a:lnTo>
                  <a:lnTo>
                    <a:pt x="12" y="379"/>
                  </a:lnTo>
                  <a:lnTo>
                    <a:pt x="75" y="431"/>
                  </a:lnTo>
                  <a:lnTo>
                    <a:pt x="90" y="458"/>
                  </a:lnTo>
                  <a:lnTo>
                    <a:pt x="170" y="431"/>
                  </a:lnTo>
                  <a:lnTo>
                    <a:pt x="267" y="370"/>
                  </a:lnTo>
                  <a:lnTo>
                    <a:pt x="294" y="235"/>
                  </a:lnTo>
                  <a:lnTo>
                    <a:pt x="356" y="199"/>
                  </a:lnTo>
                  <a:lnTo>
                    <a:pt x="389" y="117"/>
                  </a:lnTo>
                  <a:lnTo>
                    <a:pt x="440" y="93"/>
                  </a:lnTo>
                  <a:lnTo>
                    <a:pt x="374" y="83"/>
                  </a:lnTo>
                  <a:lnTo>
                    <a:pt x="260" y="141"/>
                  </a:lnTo>
                  <a:lnTo>
                    <a:pt x="248" y="86"/>
                  </a:lnTo>
                  <a:lnTo>
                    <a:pt x="152" y="92"/>
                  </a:lnTo>
                  <a:lnTo>
                    <a:pt x="130" y="0"/>
                  </a:lnTo>
                  <a:lnTo>
                    <a:pt x="105" y="24"/>
                  </a:lnTo>
                  <a:lnTo>
                    <a:pt x="112" y="155"/>
                  </a:lnTo>
                  <a:lnTo>
                    <a:pt x="70" y="166"/>
                  </a:lnTo>
                  <a:lnTo>
                    <a:pt x="45" y="239"/>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3" name="Freeform 102" descr="Large confetti"/>
            <p:cNvSpPr>
              <a:spLocks/>
            </p:cNvSpPr>
            <p:nvPr/>
          </p:nvSpPr>
          <p:spPr bwMode="auto">
            <a:xfrm>
              <a:off x="7908925" y="3088224"/>
              <a:ext cx="193675" cy="228600"/>
            </a:xfrm>
            <a:custGeom>
              <a:avLst/>
              <a:gdLst>
                <a:gd name="T0" fmla="*/ 0 w 107"/>
                <a:gd name="T1" fmla="*/ 8 h 132"/>
                <a:gd name="T2" fmla="*/ 23 w 107"/>
                <a:gd name="T3" fmla="*/ 0 h 132"/>
                <a:gd name="T4" fmla="*/ 71 w 107"/>
                <a:gd name="T5" fmla="*/ 29 h 132"/>
                <a:gd name="T6" fmla="*/ 71 w 107"/>
                <a:gd name="T7" fmla="*/ 58 h 132"/>
                <a:gd name="T8" fmla="*/ 105 w 107"/>
                <a:gd name="T9" fmla="*/ 79 h 132"/>
                <a:gd name="T10" fmla="*/ 107 w 107"/>
                <a:gd name="T11" fmla="*/ 118 h 132"/>
                <a:gd name="T12" fmla="*/ 52 w 107"/>
                <a:gd name="T13" fmla="*/ 132 h 132"/>
                <a:gd name="T14" fmla="*/ 0 w 107"/>
                <a:gd name="T15" fmla="*/ 8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2">
                  <a:moveTo>
                    <a:pt x="0" y="8"/>
                  </a:moveTo>
                  <a:lnTo>
                    <a:pt x="23" y="0"/>
                  </a:lnTo>
                  <a:lnTo>
                    <a:pt x="71" y="29"/>
                  </a:lnTo>
                  <a:lnTo>
                    <a:pt x="71" y="58"/>
                  </a:lnTo>
                  <a:lnTo>
                    <a:pt x="105" y="79"/>
                  </a:lnTo>
                  <a:lnTo>
                    <a:pt x="107" y="118"/>
                  </a:lnTo>
                  <a:lnTo>
                    <a:pt x="52" y="132"/>
                  </a:lnTo>
                  <a:lnTo>
                    <a:pt x="0" y="8"/>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4" name="Freeform 103" descr="Large confetti"/>
            <p:cNvSpPr>
              <a:spLocks/>
            </p:cNvSpPr>
            <p:nvPr/>
          </p:nvSpPr>
          <p:spPr bwMode="auto">
            <a:xfrm>
              <a:off x="7089775" y="2635786"/>
              <a:ext cx="923925" cy="584200"/>
            </a:xfrm>
            <a:custGeom>
              <a:avLst/>
              <a:gdLst>
                <a:gd name="T0" fmla="*/ 47 w 512"/>
                <a:gd name="T1" fmla="*/ 49 h 336"/>
                <a:gd name="T2" fmla="*/ 0 w 512"/>
                <a:gd name="T3" fmla="*/ 94 h 336"/>
                <a:gd name="T4" fmla="*/ 26 w 512"/>
                <a:gd name="T5" fmla="*/ 257 h 336"/>
                <a:gd name="T6" fmla="*/ 47 w 512"/>
                <a:gd name="T7" fmla="*/ 336 h 336"/>
                <a:gd name="T8" fmla="*/ 134 w 512"/>
                <a:gd name="T9" fmla="*/ 329 h 336"/>
                <a:gd name="T10" fmla="*/ 457 w 512"/>
                <a:gd name="T11" fmla="*/ 268 h 336"/>
                <a:gd name="T12" fmla="*/ 480 w 512"/>
                <a:gd name="T13" fmla="*/ 258 h 336"/>
                <a:gd name="T14" fmla="*/ 512 w 512"/>
                <a:gd name="T15" fmla="*/ 183 h 336"/>
                <a:gd name="T16" fmla="*/ 464 w 512"/>
                <a:gd name="T17" fmla="*/ 141 h 336"/>
                <a:gd name="T18" fmla="*/ 490 w 512"/>
                <a:gd name="T19" fmla="*/ 44 h 336"/>
                <a:gd name="T20" fmla="*/ 452 w 512"/>
                <a:gd name="T21" fmla="*/ 34 h 336"/>
                <a:gd name="T22" fmla="*/ 452 w 512"/>
                <a:gd name="T23" fmla="*/ 10 h 336"/>
                <a:gd name="T24" fmla="*/ 436 w 512"/>
                <a:gd name="T25" fmla="*/ 0 h 336"/>
                <a:gd name="T26" fmla="*/ 62 w 512"/>
                <a:gd name="T27" fmla="*/ 70 h 336"/>
                <a:gd name="T28" fmla="*/ 47 w 512"/>
                <a:gd name="T29" fmla="*/ 4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2" h="336">
                  <a:moveTo>
                    <a:pt x="47" y="49"/>
                  </a:moveTo>
                  <a:lnTo>
                    <a:pt x="0" y="94"/>
                  </a:lnTo>
                  <a:lnTo>
                    <a:pt x="26" y="257"/>
                  </a:lnTo>
                  <a:lnTo>
                    <a:pt x="47" y="336"/>
                  </a:lnTo>
                  <a:lnTo>
                    <a:pt x="134" y="329"/>
                  </a:lnTo>
                  <a:lnTo>
                    <a:pt x="457" y="268"/>
                  </a:lnTo>
                  <a:lnTo>
                    <a:pt x="480" y="258"/>
                  </a:lnTo>
                  <a:lnTo>
                    <a:pt x="512" y="183"/>
                  </a:lnTo>
                  <a:lnTo>
                    <a:pt x="464" y="141"/>
                  </a:lnTo>
                  <a:lnTo>
                    <a:pt x="490" y="44"/>
                  </a:lnTo>
                  <a:lnTo>
                    <a:pt x="452" y="34"/>
                  </a:lnTo>
                  <a:lnTo>
                    <a:pt x="452" y="10"/>
                  </a:lnTo>
                  <a:lnTo>
                    <a:pt x="436" y="0"/>
                  </a:lnTo>
                  <a:lnTo>
                    <a:pt x="62" y="70"/>
                  </a:lnTo>
                  <a:lnTo>
                    <a:pt x="47" y="49"/>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5" name="Freeform 104" descr="Large confetti"/>
            <p:cNvSpPr>
              <a:spLocks/>
            </p:cNvSpPr>
            <p:nvPr/>
          </p:nvSpPr>
          <p:spPr bwMode="auto">
            <a:xfrm>
              <a:off x="7927975" y="2704049"/>
              <a:ext cx="244475" cy="466725"/>
            </a:xfrm>
            <a:custGeom>
              <a:avLst/>
              <a:gdLst>
                <a:gd name="T0" fmla="*/ 24 w 135"/>
                <a:gd name="T1" fmla="*/ 2 h 268"/>
                <a:gd name="T2" fmla="*/ 56 w 135"/>
                <a:gd name="T3" fmla="*/ 0 h 268"/>
                <a:gd name="T4" fmla="*/ 121 w 135"/>
                <a:gd name="T5" fmla="*/ 40 h 268"/>
                <a:gd name="T6" fmla="*/ 111 w 135"/>
                <a:gd name="T7" fmla="*/ 73 h 268"/>
                <a:gd name="T8" fmla="*/ 134 w 135"/>
                <a:gd name="T9" fmla="*/ 94 h 268"/>
                <a:gd name="T10" fmla="*/ 135 w 135"/>
                <a:gd name="T11" fmla="*/ 219 h 268"/>
                <a:gd name="T12" fmla="*/ 113 w 135"/>
                <a:gd name="T13" fmla="*/ 268 h 268"/>
                <a:gd name="T14" fmla="*/ 87 w 135"/>
                <a:gd name="T15" fmla="*/ 250 h 268"/>
                <a:gd name="T16" fmla="*/ 59 w 135"/>
                <a:gd name="T17" fmla="*/ 249 h 268"/>
                <a:gd name="T18" fmla="*/ 13 w 135"/>
                <a:gd name="T19" fmla="*/ 223 h 268"/>
                <a:gd name="T20" fmla="*/ 48 w 135"/>
                <a:gd name="T21" fmla="*/ 144 h 268"/>
                <a:gd name="T22" fmla="*/ 0 w 135"/>
                <a:gd name="T23" fmla="*/ 102 h 268"/>
                <a:gd name="T24" fmla="*/ 24 w 135"/>
                <a:gd name="T25" fmla="*/ 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268">
                  <a:moveTo>
                    <a:pt x="24" y="2"/>
                  </a:moveTo>
                  <a:lnTo>
                    <a:pt x="56" y="0"/>
                  </a:lnTo>
                  <a:lnTo>
                    <a:pt x="121" y="40"/>
                  </a:lnTo>
                  <a:lnTo>
                    <a:pt x="111" y="73"/>
                  </a:lnTo>
                  <a:lnTo>
                    <a:pt x="134" y="94"/>
                  </a:lnTo>
                  <a:lnTo>
                    <a:pt x="135" y="219"/>
                  </a:lnTo>
                  <a:lnTo>
                    <a:pt x="113" y="268"/>
                  </a:lnTo>
                  <a:lnTo>
                    <a:pt x="87" y="250"/>
                  </a:lnTo>
                  <a:lnTo>
                    <a:pt x="59" y="249"/>
                  </a:lnTo>
                  <a:lnTo>
                    <a:pt x="13" y="223"/>
                  </a:lnTo>
                  <a:lnTo>
                    <a:pt x="48" y="144"/>
                  </a:lnTo>
                  <a:lnTo>
                    <a:pt x="0" y="102"/>
                  </a:lnTo>
                  <a:lnTo>
                    <a:pt x="24" y="2"/>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6" name="Freeform 105"/>
            <p:cNvSpPr>
              <a:spLocks/>
            </p:cNvSpPr>
            <p:nvPr/>
          </p:nvSpPr>
          <p:spPr bwMode="auto">
            <a:xfrm>
              <a:off x="7169150" y="1976974"/>
              <a:ext cx="1023938" cy="801687"/>
            </a:xfrm>
            <a:custGeom>
              <a:avLst/>
              <a:gdLst>
                <a:gd name="T0" fmla="*/ 44 w 567"/>
                <a:gd name="T1" fmla="*/ 310 h 461"/>
                <a:gd name="T2" fmla="*/ 97 w 567"/>
                <a:gd name="T3" fmla="*/ 282 h 461"/>
                <a:gd name="T4" fmla="*/ 169 w 567"/>
                <a:gd name="T5" fmla="*/ 276 h 461"/>
                <a:gd name="T6" fmla="*/ 187 w 567"/>
                <a:gd name="T7" fmla="*/ 252 h 461"/>
                <a:gd name="T8" fmla="*/ 213 w 567"/>
                <a:gd name="T9" fmla="*/ 248 h 461"/>
                <a:gd name="T10" fmla="*/ 228 w 567"/>
                <a:gd name="T11" fmla="*/ 223 h 461"/>
                <a:gd name="T12" fmla="*/ 252 w 567"/>
                <a:gd name="T13" fmla="*/ 213 h 461"/>
                <a:gd name="T14" fmla="*/ 241 w 567"/>
                <a:gd name="T15" fmla="*/ 164 h 461"/>
                <a:gd name="T16" fmla="*/ 226 w 567"/>
                <a:gd name="T17" fmla="*/ 152 h 461"/>
                <a:gd name="T18" fmla="*/ 257 w 567"/>
                <a:gd name="T19" fmla="*/ 113 h 461"/>
                <a:gd name="T20" fmla="*/ 276 w 567"/>
                <a:gd name="T21" fmla="*/ 113 h 461"/>
                <a:gd name="T22" fmla="*/ 342 w 567"/>
                <a:gd name="T23" fmla="*/ 30 h 461"/>
                <a:gd name="T24" fmla="*/ 444 w 567"/>
                <a:gd name="T25" fmla="*/ 0 h 461"/>
                <a:gd name="T26" fmla="*/ 455 w 567"/>
                <a:gd name="T27" fmla="*/ 77 h 461"/>
                <a:gd name="T28" fmla="*/ 460 w 567"/>
                <a:gd name="T29" fmla="*/ 74 h 461"/>
                <a:gd name="T30" fmla="*/ 484 w 567"/>
                <a:gd name="T31" fmla="*/ 102 h 461"/>
                <a:gd name="T32" fmla="*/ 486 w 567"/>
                <a:gd name="T33" fmla="*/ 181 h 461"/>
                <a:gd name="T34" fmla="*/ 517 w 567"/>
                <a:gd name="T35" fmla="*/ 245 h 461"/>
                <a:gd name="T36" fmla="*/ 528 w 567"/>
                <a:gd name="T37" fmla="*/ 329 h 461"/>
                <a:gd name="T38" fmla="*/ 531 w 567"/>
                <a:gd name="T39" fmla="*/ 402 h 461"/>
                <a:gd name="T40" fmla="*/ 567 w 567"/>
                <a:gd name="T41" fmla="*/ 426 h 461"/>
                <a:gd name="T42" fmla="*/ 541 w 567"/>
                <a:gd name="T43" fmla="*/ 461 h 461"/>
                <a:gd name="T44" fmla="*/ 475 w 567"/>
                <a:gd name="T45" fmla="*/ 420 h 461"/>
                <a:gd name="T46" fmla="*/ 441 w 567"/>
                <a:gd name="T47" fmla="*/ 423 h 461"/>
                <a:gd name="T48" fmla="*/ 407 w 567"/>
                <a:gd name="T49" fmla="*/ 413 h 461"/>
                <a:gd name="T50" fmla="*/ 408 w 567"/>
                <a:gd name="T51" fmla="*/ 389 h 461"/>
                <a:gd name="T52" fmla="*/ 387 w 567"/>
                <a:gd name="T53" fmla="*/ 381 h 461"/>
                <a:gd name="T54" fmla="*/ 16 w 567"/>
                <a:gd name="T55" fmla="*/ 452 h 461"/>
                <a:gd name="T56" fmla="*/ 0 w 567"/>
                <a:gd name="T57" fmla="*/ 431 h 461"/>
                <a:gd name="T58" fmla="*/ 56 w 567"/>
                <a:gd name="T59" fmla="*/ 348 h 461"/>
                <a:gd name="T60" fmla="*/ 44 w 567"/>
                <a:gd name="T61" fmla="*/ 31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67" h="461">
                  <a:moveTo>
                    <a:pt x="44" y="310"/>
                  </a:moveTo>
                  <a:lnTo>
                    <a:pt x="97" y="282"/>
                  </a:lnTo>
                  <a:lnTo>
                    <a:pt x="169" y="276"/>
                  </a:lnTo>
                  <a:lnTo>
                    <a:pt x="187" y="252"/>
                  </a:lnTo>
                  <a:lnTo>
                    <a:pt x="213" y="248"/>
                  </a:lnTo>
                  <a:lnTo>
                    <a:pt x="228" y="223"/>
                  </a:lnTo>
                  <a:lnTo>
                    <a:pt x="252" y="213"/>
                  </a:lnTo>
                  <a:lnTo>
                    <a:pt x="241" y="164"/>
                  </a:lnTo>
                  <a:lnTo>
                    <a:pt x="226" y="152"/>
                  </a:lnTo>
                  <a:lnTo>
                    <a:pt x="257" y="113"/>
                  </a:lnTo>
                  <a:lnTo>
                    <a:pt x="276" y="113"/>
                  </a:lnTo>
                  <a:lnTo>
                    <a:pt x="342" y="30"/>
                  </a:lnTo>
                  <a:lnTo>
                    <a:pt x="444" y="0"/>
                  </a:lnTo>
                  <a:lnTo>
                    <a:pt x="455" y="77"/>
                  </a:lnTo>
                  <a:lnTo>
                    <a:pt x="460" y="74"/>
                  </a:lnTo>
                  <a:lnTo>
                    <a:pt x="484" y="102"/>
                  </a:lnTo>
                  <a:lnTo>
                    <a:pt x="486" y="181"/>
                  </a:lnTo>
                  <a:lnTo>
                    <a:pt x="517" y="245"/>
                  </a:lnTo>
                  <a:lnTo>
                    <a:pt x="528" y="329"/>
                  </a:lnTo>
                  <a:lnTo>
                    <a:pt x="531" y="402"/>
                  </a:lnTo>
                  <a:lnTo>
                    <a:pt x="567" y="426"/>
                  </a:lnTo>
                  <a:lnTo>
                    <a:pt x="541" y="461"/>
                  </a:lnTo>
                  <a:lnTo>
                    <a:pt x="475" y="420"/>
                  </a:lnTo>
                  <a:lnTo>
                    <a:pt x="441" y="423"/>
                  </a:lnTo>
                  <a:lnTo>
                    <a:pt x="407" y="413"/>
                  </a:lnTo>
                  <a:lnTo>
                    <a:pt x="408" y="389"/>
                  </a:lnTo>
                  <a:lnTo>
                    <a:pt x="387" y="381"/>
                  </a:lnTo>
                  <a:lnTo>
                    <a:pt x="16" y="452"/>
                  </a:lnTo>
                  <a:lnTo>
                    <a:pt x="0" y="431"/>
                  </a:lnTo>
                  <a:lnTo>
                    <a:pt x="56" y="348"/>
                  </a:lnTo>
                  <a:lnTo>
                    <a:pt x="44" y="310"/>
                  </a:lnTo>
                  <a:close/>
                </a:path>
              </a:pathLst>
            </a:custGeom>
            <a:solidFill>
              <a:schemeClr val="accent6"/>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7" name="Freeform 106" descr="Large confetti"/>
            <p:cNvSpPr>
              <a:spLocks/>
            </p:cNvSpPr>
            <p:nvPr/>
          </p:nvSpPr>
          <p:spPr bwMode="auto">
            <a:xfrm>
              <a:off x="7966075" y="1932524"/>
              <a:ext cx="271463" cy="482600"/>
            </a:xfrm>
            <a:custGeom>
              <a:avLst/>
              <a:gdLst>
                <a:gd name="T0" fmla="*/ 0 w 150"/>
                <a:gd name="T1" fmla="*/ 29 h 278"/>
                <a:gd name="T2" fmla="*/ 109 w 150"/>
                <a:gd name="T3" fmla="*/ 0 h 278"/>
                <a:gd name="T4" fmla="*/ 150 w 150"/>
                <a:gd name="T5" fmla="*/ 76 h 278"/>
                <a:gd name="T6" fmla="*/ 129 w 150"/>
                <a:gd name="T7" fmla="*/ 95 h 278"/>
                <a:gd name="T8" fmla="*/ 137 w 150"/>
                <a:gd name="T9" fmla="*/ 263 h 278"/>
                <a:gd name="T10" fmla="*/ 74 w 150"/>
                <a:gd name="T11" fmla="*/ 278 h 278"/>
                <a:gd name="T12" fmla="*/ 43 w 150"/>
                <a:gd name="T13" fmla="*/ 208 h 278"/>
                <a:gd name="T14" fmla="*/ 42 w 150"/>
                <a:gd name="T15" fmla="*/ 126 h 278"/>
                <a:gd name="T16" fmla="*/ 14 w 150"/>
                <a:gd name="T17" fmla="*/ 102 h 278"/>
                <a:gd name="T18" fmla="*/ 0 w 150"/>
                <a:gd name="T19" fmla="*/ 2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278">
                  <a:moveTo>
                    <a:pt x="0" y="29"/>
                  </a:moveTo>
                  <a:lnTo>
                    <a:pt x="109" y="0"/>
                  </a:lnTo>
                  <a:lnTo>
                    <a:pt x="150" y="76"/>
                  </a:lnTo>
                  <a:lnTo>
                    <a:pt x="129" y="95"/>
                  </a:lnTo>
                  <a:lnTo>
                    <a:pt x="137" y="263"/>
                  </a:lnTo>
                  <a:lnTo>
                    <a:pt x="74" y="278"/>
                  </a:lnTo>
                  <a:lnTo>
                    <a:pt x="43" y="208"/>
                  </a:lnTo>
                  <a:lnTo>
                    <a:pt x="42" y="126"/>
                  </a:lnTo>
                  <a:lnTo>
                    <a:pt x="14" y="102"/>
                  </a:lnTo>
                  <a:lnTo>
                    <a:pt x="0" y="29"/>
                  </a:lnTo>
                  <a:close/>
                </a:path>
              </a:pathLst>
            </a:custGeom>
            <a:solidFill>
              <a:srgbClr val="7030A0"/>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8" name="Freeform 107" descr="Large confetti"/>
            <p:cNvSpPr>
              <a:spLocks/>
            </p:cNvSpPr>
            <p:nvPr/>
          </p:nvSpPr>
          <p:spPr bwMode="auto">
            <a:xfrm>
              <a:off x="8094663" y="2307174"/>
              <a:ext cx="579437" cy="254000"/>
            </a:xfrm>
            <a:custGeom>
              <a:avLst/>
              <a:gdLst>
                <a:gd name="T0" fmla="*/ 0 w 320"/>
                <a:gd name="T1" fmla="*/ 58 h 146"/>
                <a:gd name="T2" fmla="*/ 163 w 320"/>
                <a:gd name="T3" fmla="*/ 18 h 146"/>
                <a:gd name="T4" fmla="*/ 183 w 320"/>
                <a:gd name="T5" fmla="*/ 20 h 146"/>
                <a:gd name="T6" fmla="*/ 202 w 320"/>
                <a:gd name="T7" fmla="*/ 0 h 146"/>
                <a:gd name="T8" fmla="*/ 218 w 320"/>
                <a:gd name="T9" fmla="*/ 10 h 146"/>
                <a:gd name="T10" fmla="*/ 199 w 320"/>
                <a:gd name="T11" fmla="*/ 52 h 146"/>
                <a:gd name="T12" fmla="*/ 233 w 320"/>
                <a:gd name="T13" fmla="*/ 49 h 146"/>
                <a:gd name="T14" fmla="*/ 252 w 320"/>
                <a:gd name="T15" fmla="*/ 81 h 146"/>
                <a:gd name="T16" fmla="*/ 275 w 320"/>
                <a:gd name="T17" fmla="*/ 84 h 146"/>
                <a:gd name="T18" fmla="*/ 291 w 320"/>
                <a:gd name="T19" fmla="*/ 79 h 146"/>
                <a:gd name="T20" fmla="*/ 291 w 320"/>
                <a:gd name="T21" fmla="*/ 62 h 146"/>
                <a:gd name="T22" fmla="*/ 263 w 320"/>
                <a:gd name="T23" fmla="*/ 39 h 146"/>
                <a:gd name="T24" fmla="*/ 284 w 320"/>
                <a:gd name="T25" fmla="*/ 37 h 146"/>
                <a:gd name="T26" fmla="*/ 320 w 320"/>
                <a:gd name="T27" fmla="*/ 86 h 146"/>
                <a:gd name="T28" fmla="*/ 286 w 320"/>
                <a:gd name="T29" fmla="*/ 115 h 146"/>
                <a:gd name="T30" fmla="*/ 247 w 320"/>
                <a:gd name="T31" fmla="*/ 100 h 146"/>
                <a:gd name="T32" fmla="*/ 223 w 320"/>
                <a:gd name="T33" fmla="*/ 136 h 146"/>
                <a:gd name="T34" fmla="*/ 175 w 320"/>
                <a:gd name="T35" fmla="*/ 100 h 146"/>
                <a:gd name="T36" fmla="*/ 13 w 320"/>
                <a:gd name="T37" fmla="*/ 146 h 146"/>
                <a:gd name="T38" fmla="*/ 0 w 320"/>
                <a:gd name="T3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0" h="146">
                  <a:moveTo>
                    <a:pt x="0" y="58"/>
                  </a:moveTo>
                  <a:lnTo>
                    <a:pt x="163" y="18"/>
                  </a:lnTo>
                  <a:lnTo>
                    <a:pt x="183" y="20"/>
                  </a:lnTo>
                  <a:lnTo>
                    <a:pt x="202" y="0"/>
                  </a:lnTo>
                  <a:lnTo>
                    <a:pt x="218" y="10"/>
                  </a:lnTo>
                  <a:lnTo>
                    <a:pt x="199" y="52"/>
                  </a:lnTo>
                  <a:lnTo>
                    <a:pt x="233" y="49"/>
                  </a:lnTo>
                  <a:lnTo>
                    <a:pt x="252" y="81"/>
                  </a:lnTo>
                  <a:lnTo>
                    <a:pt x="275" y="84"/>
                  </a:lnTo>
                  <a:lnTo>
                    <a:pt x="291" y="79"/>
                  </a:lnTo>
                  <a:lnTo>
                    <a:pt x="291" y="62"/>
                  </a:lnTo>
                  <a:lnTo>
                    <a:pt x="263" y="39"/>
                  </a:lnTo>
                  <a:lnTo>
                    <a:pt x="284" y="37"/>
                  </a:lnTo>
                  <a:lnTo>
                    <a:pt x="320" y="86"/>
                  </a:lnTo>
                  <a:lnTo>
                    <a:pt x="286" y="115"/>
                  </a:lnTo>
                  <a:lnTo>
                    <a:pt x="247" y="100"/>
                  </a:lnTo>
                  <a:lnTo>
                    <a:pt x="223" y="136"/>
                  </a:lnTo>
                  <a:lnTo>
                    <a:pt x="175" y="100"/>
                  </a:lnTo>
                  <a:lnTo>
                    <a:pt x="13" y="146"/>
                  </a:lnTo>
                  <a:lnTo>
                    <a:pt x="0" y="58"/>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09" name="Freeform 108" descr="Large confetti"/>
            <p:cNvSpPr>
              <a:spLocks/>
            </p:cNvSpPr>
            <p:nvPr/>
          </p:nvSpPr>
          <p:spPr bwMode="auto">
            <a:xfrm>
              <a:off x="8116888" y="2499261"/>
              <a:ext cx="301625" cy="222250"/>
            </a:xfrm>
            <a:custGeom>
              <a:avLst/>
              <a:gdLst>
                <a:gd name="T0" fmla="*/ 0 w 166"/>
                <a:gd name="T1" fmla="*/ 32 h 128"/>
                <a:gd name="T2" fmla="*/ 127 w 166"/>
                <a:gd name="T3" fmla="*/ 0 h 128"/>
                <a:gd name="T4" fmla="*/ 166 w 166"/>
                <a:gd name="T5" fmla="*/ 58 h 128"/>
                <a:gd name="T6" fmla="*/ 143 w 166"/>
                <a:gd name="T7" fmla="*/ 84 h 128"/>
                <a:gd name="T8" fmla="*/ 103 w 166"/>
                <a:gd name="T9" fmla="*/ 74 h 128"/>
                <a:gd name="T10" fmla="*/ 40 w 166"/>
                <a:gd name="T11" fmla="*/ 128 h 128"/>
                <a:gd name="T12" fmla="*/ 6 w 166"/>
                <a:gd name="T13" fmla="*/ 100 h 128"/>
                <a:gd name="T14" fmla="*/ 0 w 166"/>
                <a:gd name="T15" fmla="*/ 32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6" h="128">
                  <a:moveTo>
                    <a:pt x="0" y="32"/>
                  </a:moveTo>
                  <a:lnTo>
                    <a:pt x="127" y="0"/>
                  </a:lnTo>
                  <a:lnTo>
                    <a:pt x="166" y="58"/>
                  </a:lnTo>
                  <a:lnTo>
                    <a:pt x="143" y="84"/>
                  </a:lnTo>
                  <a:lnTo>
                    <a:pt x="103" y="74"/>
                  </a:lnTo>
                  <a:lnTo>
                    <a:pt x="40" y="128"/>
                  </a:lnTo>
                  <a:lnTo>
                    <a:pt x="6" y="100"/>
                  </a:lnTo>
                  <a:lnTo>
                    <a:pt x="0" y="32"/>
                  </a:lnTo>
                  <a:close/>
                </a:path>
              </a:pathLst>
            </a:custGeom>
            <a:solidFill>
              <a:sysClr val="window" lastClr="FFFFFF">
                <a:lumMod val="95000"/>
              </a:sysClr>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10" name="Freeform 109" descr="Large confetti"/>
            <p:cNvSpPr>
              <a:spLocks/>
            </p:cNvSpPr>
            <p:nvPr/>
          </p:nvSpPr>
          <p:spPr bwMode="auto">
            <a:xfrm>
              <a:off x="8167688" y="2651661"/>
              <a:ext cx="296862" cy="169863"/>
            </a:xfrm>
            <a:custGeom>
              <a:avLst/>
              <a:gdLst>
                <a:gd name="T0" fmla="*/ 0 w 165"/>
                <a:gd name="T1" fmla="*/ 73 h 99"/>
                <a:gd name="T2" fmla="*/ 68 w 165"/>
                <a:gd name="T3" fmla="*/ 41 h 99"/>
                <a:gd name="T4" fmla="*/ 134 w 165"/>
                <a:gd name="T5" fmla="*/ 0 h 99"/>
                <a:gd name="T6" fmla="*/ 145 w 165"/>
                <a:gd name="T7" fmla="*/ 2 h 99"/>
                <a:gd name="T8" fmla="*/ 165 w 165"/>
                <a:gd name="T9" fmla="*/ 3 h 99"/>
                <a:gd name="T10" fmla="*/ 100 w 165"/>
                <a:gd name="T11" fmla="*/ 55 h 99"/>
                <a:gd name="T12" fmla="*/ 19 w 165"/>
                <a:gd name="T13" fmla="*/ 99 h 99"/>
                <a:gd name="T14" fmla="*/ 0 w 165"/>
                <a:gd name="T15" fmla="*/ 7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99">
                  <a:moveTo>
                    <a:pt x="0" y="73"/>
                  </a:moveTo>
                  <a:lnTo>
                    <a:pt x="68" y="41"/>
                  </a:lnTo>
                  <a:lnTo>
                    <a:pt x="134" y="0"/>
                  </a:lnTo>
                  <a:lnTo>
                    <a:pt x="145" y="2"/>
                  </a:lnTo>
                  <a:lnTo>
                    <a:pt x="165" y="3"/>
                  </a:lnTo>
                  <a:lnTo>
                    <a:pt x="100" y="55"/>
                  </a:lnTo>
                  <a:lnTo>
                    <a:pt x="19" y="99"/>
                  </a:lnTo>
                  <a:lnTo>
                    <a:pt x="0" y="73"/>
                  </a:lnTo>
                  <a:close/>
                </a:path>
              </a:pathLst>
            </a:custGeom>
            <a:solidFill>
              <a:schemeClr val="accent6"/>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11" name="Freeform 110" descr="Large confetti"/>
            <p:cNvSpPr>
              <a:spLocks/>
            </p:cNvSpPr>
            <p:nvPr/>
          </p:nvSpPr>
          <p:spPr bwMode="auto">
            <a:xfrm>
              <a:off x="8162925" y="1840449"/>
              <a:ext cx="317500" cy="542925"/>
            </a:xfrm>
            <a:custGeom>
              <a:avLst/>
              <a:gdLst>
                <a:gd name="T0" fmla="*/ 38 w 176"/>
                <a:gd name="T1" fmla="*/ 0 h 313"/>
                <a:gd name="T2" fmla="*/ 0 w 176"/>
                <a:gd name="T3" fmla="*/ 55 h 313"/>
                <a:gd name="T4" fmla="*/ 41 w 176"/>
                <a:gd name="T5" fmla="*/ 127 h 313"/>
                <a:gd name="T6" fmla="*/ 17 w 176"/>
                <a:gd name="T7" fmla="*/ 147 h 313"/>
                <a:gd name="T8" fmla="*/ 26 w 176"/>
                <a:gd name="T9" fmla="*/ 313 h 313"/>
                <a:gd name="T10" fmla="*/ 125 w 176"/>
                <a:gd name="T11" fmla="*/ 289 h 313"/>
                <a:gd name="T12" fmla="*/ 151 w 176"/>
                <a:gd name="T13" fmla="*/ 289 h 313"/>
                <a:gd name="T14" fmla="*/ 165 w 176"/>
                <a:gd name="T15" fmla="*/ 271 h 313"/>
                <a:gd name="T16" fmla="*/ 165 w 176"/>
                <a:gd name="T17" fmla="*/ 240 h 313"/>
                <a:gd name="T18" fmla="*/ 176 w 176"/>
                <a:gd name="T19" fmla="*/ 221 h 313"/>
                <a:gd name="T20" fmla="*/ 122 w 176"/>
                <a:gd name="T21" fmla="*/ 197 h 313"/>
                <a:gd name="T22" fmla="*/ 51 w 176"/>
                <a:gd name="T23" fmla="*/ 14 h 313"/>
                <a:gd name="T24" fmla="*/ 38 w 176"/>
                <a:gd name="T2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313">
                  <a:moveTo>
                    <a:pt x="38" y="0"/>
                  </a:moveTo>
                  <a:lnTo>
                    <a:pt x="0" y="55"/>
                  </a:lnTo>
                  <a:lnTo>
                    <a:pt x="41" y="127"/>
                  </a:lnTo>
                  <a:lnTo>
                    <a:pt x="17" y="147"/>
                  </a:lnTo>
                  <a:lnTo>
                    <a:pt x="26" y="313"/>
                  </a:lnTo>
                  <a:lnTo>
                    <a:pt x="125" y="289"/>
                  </a:lnTo>
                  <a:lnTo>
                    <a:pt x="151" y="289"/>
                  </a:lnTo>
                  <a:lnTo>
                    <a:pt x="165" y="271"/>
                  </a:lnTo>
                  <a:lnTo>
                    <a:pt x="165" y="240"/>
                  </a:lnTo>
                  <a:lnTo>
                    <a:pt x="176" y="221"/>
                  </a:lnTo>
                  <a:lnTo>
                    <a:pt x="122" y="197"/>
                  </a:lnTo>
                  <a:lnTo>
                    <a:pt x="51" y="14"/>
                  </a:lnTo>
                  <a:lnTo>
                    <a:pt x="38" y="0"/>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12" name="Freeform 111" descr="Large confetti"/>
            <p:cNvSpPr>
              <a:spLocks/>
            </p:cNvSpPr>
            <p:nvPr/>
          </p:nvSpPr>
          <p:spPr bwMode="auto">
            <a:xfrm>
              <a:off x="8347075" y="2480211"/>
              <a:ext cx="152400" cy="119063"/>
            </a:xfrm>
            <a:custGeom>
              <a:avLst/>
              <a:gdLst>
                <a:gd name="T0" fmla="*/ 0 w 84"/>
                <a:gd name="T1" fmla="*/ 11 h 69"/>
                <a:gd name="T2" fmla="*/ 36 w 84"/>
                <a:gd name="T3" fmla="*/ 0 h 69"/>
                <a:gd name="T4" fmla="*/ 84 w 84"/>
                <a:gd name="T5" fmla="*/ 35 h 69"/>
                <a:gd name="T6" fmla="*/ 74 w 84"/>
                <a:gd name="T7" fmla="*/ 45 h 69"/>
                <a:gd name="T8" fmla="*/ 50 w 84"/>
                <a:gd name="T9" fmla="*/ 45 h 69"/>
                <a:gd name="T10" fmla="*/ 39 w 84"/>
                <a:gd name="T11" fmla="*/ 69 h 69"/>
                <a:gd name="T12" fmla="*/ 0 w 84"/>
                <a:gd name="T13" fmla="*/ 11 h 69"/>
              </a:gdLst>
              <a:ahLst/>
              <a:cxnLst>
                <a:cxn ang="0">
                  <a:pos x="T0" y="T1"/>
                </a:cxn>
                <a:cxn ang="0">
                  <a:pos x="T2" y="T3"/>
                </a:cxn>
                <a:cxn ang="0">
                  <a:pos x="T4" y="T5"/>
                </a:cxn>
                <a:cxn ang="0">
                  <a:pos x="T6" y="T7"/>
                </a:cxn>
                <a:cxn ang="0">
                  <a:pos x="T8" y="T9"/>
                </a:cxn>
                <a:cxn ang="0">
                  <a:pos x="T10" y="T11"/>
                </a:cxn>
                <a:cxn ang="0">
                  <a:pos x="T12" y="T13"/>
                </a:cxn>
              </a:cxnLst>
              <a:rect l="0" t="0" r="r" b="b"/>
              <a:pathLst>
                <a:path w="84" h="69">
                  <a:moveTo>
                    <a:pt x="0" y="11"/>
                  </a:moveTo>
                  <a:lnTo>
                    <a:pt x="36" y="0"/>
                  </a:lnTo>
                  <a:lnTo>
                    <a:pt x="84" y="35"/>
                  </a:lnTo>
                  <a:lnTo>
                    <a:pt x="74" y="45"/>
                  </a:lnTo>
                  <a:lnTo>
                    <a:pt x="50" y="45"/>
                  </a:lnTo>
                  <a:lnTo>
                    <a:pt x="39" y="69"/>
                  </a:lnTo>
                  <a:lnTo>
                    <a:pt x="0" y="11"/>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13" name="Freeform 112" descr="Large confetti"/>
            <p:cNvSpPr>
              <a:spLocks/>
            </p:cNvSpPr>
            <p:nvPr/>
          </p:nvSpPr>
          <p:spPr bwMode="auto">
            <a:xfrm>
              <a:off x="8023225" y="3399374"/>
              <a:ext cx="80963" cy="134937"/>
            </a:xfrm>
            <a:custGeom>
              <a:avLst/>
              <a:gdLst>
                <a:gd name="T0" fmla="*/ 0 w 45"/>
                <a:gd name="T1" fmla="*/ 7 h 78"/>
                <a:gd name="T2" fmla="*/ 45 w 45"/>
                <a:gd name="T3" fmla="*/ 0 h 78"/>
                <a:gd name="T4" fmla="*/ 19 w 45"/>
                <a:gd name="T5" fmla="*/ 78 h 78"/>
                <a:gd name="T6" fmla="*/ 2 w 45"/>
                <a:gd name="T7" fmla="*/ 76 h 78"/>
                <a:gd name="T8" fmla="*/ 0 w 45"/>
                <a:gd name="T9" fmla="*/ 7 h 78"/>
              </a:gdLst>
              <a:ahLst/>
              <a:cxnLst>
                <a:cxn ang="0">
                  <a:pos x="T0" y="T1"/>
                </a:cxn>
                <a:cxn ang="0">
                  <a:pos x="T2" y="T3"/>
                </a:cxn>
                <a:cxn ang="0">
                  <a:pos x="T4" y="T5"/>
                </a:cxn>
                <a:cxn ang="0">
                  <a:pos x="T6" y="T7"/>
                </a:cxn>
                <a:cxn ang="0">
                  <a:pos x="T8" y="T9"/>
                </a:cxn>
              </a:cxnLst>
              <a:rect l="0" t="0" r="r" b="b"/>
              <a:pathLst>
                <a:path w="45" h="78">
                  <a:moveTo>
                    <a:pt x="0" y="7"/>
                  </a:moveTo>
                  <a:lnTo>
                    <a:pt x="45" y="0"/>
                  </a:lnTo>
                  <a:lnTo>
                    <a:pt x="19" y="78"/>
                  </a:lnTo>
                  <a:lnTo>
                    <a:pt x="2" y="76"/>
                  </a:lnTo>
                  <a:lnTo>
                    <a:pt x="0" y="7"/>
                  </a:lnTo>
                  <a:close/>
                </a:path>
              </a:pathLst>
            </a:custGeom>
            <a:solidFill>
              <a:srgbClr val="1F497D"/>
            </a:solidFill>
            <a:ln w="9525" cmpd="sng">
              <a:solidFill>
                <a:srgbClr val="000000"/>
              </a:solidFill>
              <a:prstDash val="solid"/>
              <a:round/>
              <a:headEnd/>
              <a:tailEnd/>
            </a:ln>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14" name="Text Box 5"/>
            <p:cNvSpPr txBox="1">
              <a:spLocks noChangeArrowheads="1"/>
            </p:cNvSpPr>
            <p:nvPr/>
          </p:nvSpPr>
          <p:spPr bwMode="auto">
            <a:xfrm>
              <a:off x="716854" y="5305961"/>
              <a:ext cx="3550346" cy="13234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lIns="45720" r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000" b="1" i="0" u="none" strike="noStrike" kern="1200" cap="none" spc="0" normalizeH="0" baseline="0" noProof="0" dirty="0" smtClean="0">
                  <a:ln>
                    <a:noFill/>
                  </a:ln>
                  <a:solidFill>
                    <a:srgbClr val="1F497D"/>
                  </a:solidFill>
                  <a:effectLst/>
                  <a:uLnTx/>
                  <a:uFillTx/>
                </a:rPr>
                <a:t>25  </a:t>
              </a:r>
              <a:r>
                <a:rPr kumimoji="0" lang="en-US" sz="2000" b="0" i="0" u="none" strike="noStrike" kern="1200" cap="none" spc="0" normalizeH="0" baseline="0" noProof="0" dirty="0" smtClean="0">
                  <a:ln>
                    <a:noFill/>
                  </a:ln>
                  <a:solidFill>
                    <a:sysClr val="windowText" lastClr="000000"/>
                  </a:solidFill>
                  <a:effectLst/>
                  <a:uLnTx/>
                  <a:uFillTx/>
                </a:rPr>
                <a:t>States</a:t>
              </a:r>
            </a:p>
            <a:p>
              <a:pPr marL="0" marR="0" lvl="0" indent="0" algn="l" defTabSz="914400" rtl="0" eaLnBrk="1" fontAlgn="auto" latinLnBrk="0" hangingPunct="1">
                <a:lnSpc>
                  <a:spcPct val="100000"/>
                </a:lnSpc>
                <a:spcBef>
                  <a:spcPct val="50000"/>
                </a:spcBef>
                <a:spcAft>
                  <a:spcPts val="0"/>
                </a:spcAft>
                <a:buClrTx/>
                <a:buSzTx/>
                <a:buFontTx/>
                <a:buNone/>
                <a:tabLst/>
                <a:defRPr/>
              </a:pPr>
              <a:r>
                <a:rPr lang="en-US" sz="2000" b="1" dirty="0" smtClean="0">
                  <a:solidFill>
                    <a:srgbClr val="1F497D"/>
                  </a:solidFill>
                </a:rPr>
                <a:t>44</a:t>
              </a:r>
              <a:r>
                <a:rPr lang="en-US" sz="2000" b="1" dirty="0" smtClean="0">
                  <a:solidFill>
                    <a:sysClr val="windowText" lastClr="000000"/>
                  </a:solidFill>
                </a:rPr>
                <a:t> </a:t>
              </a:r>
              <a:r>
                <a:rPr lang="en-US" sz="2000" dirty="0" smtClean="0">
                  <a:solidFill>
                    <a:sysClr val="windowText" lastClr="000000"/>
                  </a:solidFill>
                </a:rPr>
                <a:t>Sessions</a:t>
              </a:r>
            </a:p>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000" b="1" i="0" u="none" strike="noStrike" kern="1200" cap="none" spc="0" normalizeH="0" baseline="0" noProof="0" dirty="0" smtClean="0">
                  <a:ln>
                    <a:noFill/>
                  </a:ln>
                  <a:solidFill>
                    <a:srgbClr val="1F497D"/>
                  </a:solidFill>
                  <a:effectLst/>
                  <a:uLnTx/>
                  <a:uFillTx/>
                </a:rPr>
                <a:t>17,500+</a:t>
              </a:r>
              <a:r>
                <a:rPr kumimoji="0" lang="en-US" sz="2000" b="1" i="0" u="none" strike="noStrike" kern="1200" cap="none" spc="0" normalizeH="0" noProof="0" dirty="0" smtClean="0">
                  <a:ln>
                    <a:noFill/>
                  </a:ln>
                  <a:solidFill>
                    <a:srgbClr val="1F497D"/>
                  </a:solidFill>
                  <a:effectLst/>
                  <a:uLnTx/>
                  <a:uFillTx/>
                </a:rPr>
                <a:t> </a:t>
              </a:r>
              <a:r>
                <a:rPr kumimoji="0" lang="en-US" sz="2000" b="0" i="0" u="none" strike="noStrike" kern="1200" cap="none" spc="0" normalizeH="0" noProof="0" dirty="0" smtClean="0">
                  <a:ln>
                    <a:noFill/>
                  </a:ln>
                  <a:solidFill>
                    <a:sysClr val="windowText" lastClr="000000"/>
                  </a:solidFill>
                  <a:effectLst/>
                  <a:uLnTx/>
                  <a:uFillTx/>
                </a:rPr>
                <a:t>Responders Trained</a:t>
              </a:r>
              <a:endParaRPr kumimoji="0" lang="en-US" sz="2000" b="0" i="0" u="none" strike="noStrike" kern="1200" cap="none" spc="0" normalizeH="0" baseline="0" noProof="0" dirty="0">
                <a:ln>
                  <a:noFill/>
                </a:ln>
                <a:solidFill>
                  <a:sysClr val="windowText" lastClr="000000"/>
                </a:solidFill>
                <a:effectLst/>
                <a:uLnTx/>
                <a:uFillTx/>
              </a:endParaRPr>
            </a:p>
          </p:txBody>
        </p:sp>
        <p:sp>
          <p:nvSpPr>
            <p:cNvPr id="5" name="Oval 4"/>
            <p:cNvSpPr>
              <a:spLocks noChangeAspect="1"/>
            </p:cNvSpPr>
            <p:nvPr/>
          </p:nvSpPr>
          <p:spPr>
            <a:xfrm flipH="1">
              <a:off x="2939001" y="2226008"/>
              <a:ext cx="91440" cy="91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p:cNvSpPr>
              <a:spLocks noChangeAspect="1"/>
            </p:cNvSpPr>
            <p:nvPr/>
          </p:nvSpPr>
          <p:spPr>
            <a:xfrm flipH="1">
              <a:off x="6303051" y="4074158"/>
              <a:ext cx="91440" cy="9144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8" name="Picture 4" descr="Location of national responder training in progress.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7525" y="350256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11123" y="555327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4862" y="460428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6562" y="317394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4487" y="398992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1511" y="4319847"/>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1169" y="4159152"/>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descr="Location of equivalent to the national training  in progress.&#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0081" y="2764374"/>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2156" y="424638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3529" y="344223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5746" y="340096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8729" y="3633637"/>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8343" y="221509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5405" y="549963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8637" y="2917974"/>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21"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9263" y="4411148"/>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6" name="Picture 22"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73650" y="370576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7" name="Picture 23"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8451" y="295487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8" name="Picture 24"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5031" y="3235278"/>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63516" y="3647817"/>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0" name="Picture 26" descr="Location of equivalent to the national training  in progre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7814" y="348827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1" name="Picture 27"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5943" y="555327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2" name="Picture 28"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0551" y="291797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3" name="Picture 29"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2688" y="303107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 name="Picture 30"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30418" y="2042062"/>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 name="Picture 31"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5525" y="502338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6" name="Picture 32"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7762" y="338349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7" name="Picture 33"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1725" y="470588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9" name="Picture 35"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91450" y="2419887"/>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0" name="Picture 36"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1631" y="257704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1" name="Picture 37"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9163" y="3530342"/>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2" name="Picture 38"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9516" y="526786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3" name="Picture 39"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0736" y="300884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4" name="Picture 40"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4536" y="3866893"/>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5" name="Picture 41"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5812" y="376449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6" name="Picture 42" descr="Location of train-the-trainer sessions scheduled.&#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0638" y="3078699"/>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7" name="Picture 43" descr="Location of train-the-trainer sessions schedul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3549" y="3962936"/>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8" name="Picture 44" descr="Location of train-the-trainer sessions schedul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2962" y="3236072"/>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9" name="Picture 45" descr="Location of train-the-trainer sessions schedul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2938" y="3337461"/>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0" name="Picture 46" descr="Location of national responder training in progres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1442" y="5272878"/>
              <a:ext cx="92075"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257800" y="6383179"/>
              <a:ext cx="2514600" cy="246221"/>
            </a:xfrm>
            <a:prstGeom prst="rect">
              <a:avLst/>
            </a:prstGeom>
            <a:noFill/>
          </p:spPr>
          <p:txBody>
            <a:bodyPr wrap="square" rtlCol="0">
              <a:spAutoFit/>
            </a:bodyPr>
            <a:lstStyle/>
            <a:p>
              <a:r>
                <a:rPr lang="en-US" sz="1000" dirty="0" smtClean="0"/>
                <a:t>Train-the-Trainer Sessions Scheduled</a:t>
              </a:r>
              <a:endParaRPr lang="en-US" sz="1000" dirty="0"/>
            </a:p>
          </p:txBody>
        </p:sp>
        <p:sp>
          <p:nvSpPr>
            <p:cNvPr id="121" name="Rectangle 120"/>
            <p:cNvSpPr>
              <a:spLocks noChangeArrowheads="1"/>
            </p:cNvSpPr>
            <p:nvPr/>
          </p:nvSpPr>
          <p:spPr bwMode="auto">
            <a:xfrm>
              <a:off x="4876800" y="6459379"/>
              <a:ext cx="371475" cy="155575"/>
            </a:xfrm>
            <a:prstGeom prst="rect">
              <a:avLst/>
            </a:prstGeom>
            <a:solidFill>
              <a:srgbClr val="7030A0"/>
            </a:solidFill>
            <a:ln w="9525" algn="ctr">
              <a:solidFill>
                <a:schemeClr val="tx1"/>
              </a:solidFill>
              <a:miter lim="800000"/>
              <a:headEnd/>
              <a:tailEnd/>
            </a:ln>
            <a:effectLst/>
          </p:spPr>
          <p:txBody>
            <a:bodyPr wrap="none" lIns="45720" rIns="4572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Text" lastClr="000000"/>
                </a:solidFill>
                <a:effectLst/>
                <a:uLnTx/>
                <a:uFillTx/>
                <a:latin typeface="Calibri"/>
                <a:ea typeface="+mn-ea"/>
                <a:cs typeface="+mn-cs"/>
              </a:endParaRPr>
            </a:p>
          </p:txBody>
        </p:sp>
        <p:sp>
          <p:nvSpPr>
            <p:cNvPr id="143" name="D100"/>
            <p:cNvSpPr>
              <a:spLocks/>
            </p:cNvSpPr>
            <p:nvPr/>
          </p:nvSpPr>
          <p:spPr bwMode="auto">
            <a:xfrm>
              <a:off x="1454495" y="4891745"/>
              <a:ext cx="128559" cy="102042"/>
            </a:xfrm>
            <a:custGeom>
              <a:avLst/>
              <a:gdLst>
                <a:gd name="T0" fmla="*/ 7 w 16384"/>
                <a:gd name="T1" fmla="*/ 0 h 16384"/>
                <a:gd name="T2" fmla="*/ 7 w 16384"/>
                <a:gd name="T3" fmla="*/ 0 h 16384"/>
                <a:gd name="T4" fmla="*/ 9 w 16384"/>
                <a:gd name="T5" fmla="*/ 0 h 16384"/>
                <a:gd name="T6" fmla="*/ 12 w 16384"/>
                <a:gd name="T7" fmla="*/ 0 h 16384"/>
                <a:gd name="T8" fmla="*/ 17 w 16384"/>
                <a:gd name="T9" fmla="*/ 0 h 16384"/>
                <a:gd name="T10" fmla="*/ 21 w 16384"/>
                <a:gd name="T11" fmla="*/ 0 h 16384"/>
                <a:gd name="T12" fmla="*/ 23 w 16384"/>
                <a:gd name="T13" fmla="*/ 0 h 16384"/>
                <a:gd name="T14" fmla="*/ 27 w 16384"/>
                <a:gd name="T15" fmla="*/ 0 h 16384"/>
                <a:gd name="T16" fmla="*/ 27 w 16384"/>
                <a:gd name="T17" fmla="*/ 0 h 16384"/>
                <a:gd name="T18" fmla="*/ 21 w 16384"/>
                <a:gd name="T19" fmla="*/ 0 h 16384"/>
                <a:gd name="T20" fmla="*/ 15 w 16384"/>
                <a:gd name="T21" fmla="*/ 0 h 16384"/>
                <a:gd name="T22" fmla="*/ 11 w 16384"/>
                <a:gd name="T23" fmla="*/ 0 h 16384"/>
                <a:gd name="T24" fmla="*/ 7 w 16384"/>
                <a:gd name="T25" fmla="*/ 0 h 16384"/>
                <a:gd name="T26" fmla="*/ 2 w 16384"/>
                <a:gd name="T27" fmla="*/ 0 h 16384"/>
                <a:gd name="T28" fmla="*/ 0 w 16384"/>
                <a:gd name="T29" fmla="*/ 0 h 16384"/>
                <a:gd name="T30" fmla="*/ 2 w 16384"/>
                <a:gd name="T31" fmla="*/ 0 h 16384"/>
                <a:gd name="T32" fmla="*/ 4 w 16384"/>
                <a:gd name="T33" fmla="*/ 0 h 16384"/>
                <a:gd name="T34" fmla="*/ 7 w 16384"/>
                <a:gd name="T35" fmla="*/ 0 h 163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384"/>
                <a:gd name="T55" fmla="*/ 0 h 16384"/>
                <a:gd name="T56" fmla="*/ 16384 w 16384"/>
                <a:gd name="T57" fmla="*/ 16384 h 1638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384" h="16384">
                  <a:moveTo>
                    <a:pt x="4096" y="473"/>
                  </a:moveTo>
                  <a:lnTo>
                    <a:pt x="4478" y="473"/>
                  </a:lnTo>
                  <a:lnTo>
                    <a:pt x="5680" y="473"/>
                  </a:lnTo>
                  <a:lnTo>
                    <a:pt x="7373" y="828"/>
                  </a:lnTo>
                  <a:lnTo>
                    <a:pt x="10267" y="828"/>
                  </a:lnTo>
                  <a:lnTo>
                    <a:pt x="12670" y="0"/>
                  </a:lnTo>
                  <a:lnTo>
                    <a:pt x="13981" y="0"/>
                  </a:lnTo>
                  <a:lnTo>
                    <a:pt x="16384" y="5264"/>
                  </a:lnTo>
                  <a:lnTo>
                    <a:pt x="16384" y="8399"/>
                  </a:lnTo>
                  <a:lnTo>
                    <a:pt x="13216" y="12835"/>
                  </a:lnTo>
                  <a:lnTo>
                    <a:pt x="9503" y="16384"/>
                  </a:lnTo>
                  <a:lnTo>
                    <a:pt x="6554" y="15911"/>
                  </a:lnTo>
                  <a:lnTo>
                    <a:pt x="4096" y="12835"/>
                  </a:lnTo>
                  <a:lnTo>
                    <a:pt x="1256" y="11948"/>
                  </a:lnTo>
                  <a:lnTo>
                    <a:pt x="0" y="8399"/>
                  </a:lnTo>
                  <a:lnTo>
                    <a:pt x="1256" y="5264"/>
                  </a:lnTo>
                  <a:lnTo>
                    <a:pt x="2403" y="3076"/>
                  </a:lnTo>
                  <a:lnTo>
                    <a:pt x="4096" y="473"/>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44" name="D101"/>
            <p:cNvSpPr>
              <a:spLocks/>
            </p:cNvSpPr>
            <p:nvPr/>
          </p:nvSpPr>
          <p:spPr bwMode="auto">
            <a:xfrm>
              <a:off x="1745481" y="5031580"/>
              <a:ext cx="115876" cy="102042"/>
            </a:xfrm>
            <a:custGeom>
              <a:avLst/>
              <a:gdLst>
                <a:gd name="T0" fmla="*/ 2 w 16384"/>
                <a:gd name="T1" fmla="*/ 0 h 16384"/>
                <a:gd name="T2" fmla="*/ 2 w 16384"/>
                <a:gd name="T3" fmla="*/ 0 h 16384"/>
                <a:gd name="T4" fmla="*/ 5 w 16384"/>
                <a:gd name="T5" fmla="*/ 0 h 16384"/>
                <a:gd name="T6" fmla="*/ 11 w 16384"/>
                <a:gd name="T7" fmla="*/ 0 h 16384"/>
                <a:gd name="T8" fmla="*/ 16 w 16384"/>
                <a:gd name="T9" fmla="*/ 0 h 16384"/>
                <a:gd name="T10" fmla="*/ 20 w 16384"/>
                <a:gd name="T11" fmla="*/ 0 h 16384"/>
                <a:gd name="T12" fmla="*/ 18 w 16384"/>
                <a:gd name="T13" fmla="*/ 0 h 16384"/>
                <a:gd name="T14" fmla="*/ 14 w 16384"/>
                <a:gd name="T15" fmla="*/ 0 h 16384"/>
                <a:gd name="T16" fmla="*/ 9 w 16384"/>
                <a:gd name="T17" fmla="*/ 0 h 16384"/>
                <a:gd name="T18" fmla="*/ 4 w 16384"/>
                <a:gd name="T19" fmla="*/ 0 h 16384"/>
                <a:gd name="T20" fmla="*/ 0 w 16384"/>
                <a:gd name="T21" fmla="*/ 0 h 16384"/>
                <a:gd name="T22" fmla="*/ 1 w 16384"/>
                <a:gd name="T23" fmla="*/ 0 h 16384"/>
                <a:gd name="T24" fmla="*/ 2 w 16384"/>
                <a:gd name="T25" fmla="*/ 0 h 163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384"/>
                <a:gd name="T40" fmla="*/ 0 h 16384"/>
                <a:gd name="T41" fmla="*/ 16384 w 16384"/>
                <a:gd name="T42" fmla="*/ 16384 h 163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384" h="16384">
                  <a:moveTo>
                    <a:pt x="1517" y="5811"/>
                  </a:moveTo>
                  <a:lnTo>
                    <a:pt x="1517" y="2101"/>
                  </a:lnTo>
                  <a:lnTo>
                    <a:pt x="4248" y="0"/>
                  </a:lnTo>
                  <a:lnTo>
                    <a:pt x="8799" y="3641"/>
                  </a:lnTo>
                  <a:lnTo>
                    <a:pt x="13400" y="9452"/>
                  </a:lnTo>
                  <a:lnTo>
                    <a:pt x="16384" y="13653"/>
                  </a:lnTo>
                  <a:lnTo>
                    <a:pt x="14968" y="14774"/>
                  </a:lnTo>
                  <a:lnTo>
                    <a:pt x="11428" y="15264"/>
                  </a:lnTo>
                  <a:lnTo>
                    <a:pt x="7282" y="16384"/>
                  </a:lnTo>
                  <a:lnTo>
                    <a:pt x="3439" y="13163"/>
                  </a:lnTo>
                  <a:lnTo>
                    <a:pt x="0" y="5811"/>
                  </a:lnTo>
                  <a:lnTo>
                    <a:pt x="405" y="3641"/>
                  </a:lnTo>
                  <a:lnTo>
                    <a:pt x="1517" y="5811"/>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45" name="D102"/>
            <p:cNvSpPr>
              <a:spLocks/>
            </p:cNvSpPr>
            <p:nvPr/>
          </p:nvSpPr>
          <p:spPr bwMode="auto">
            <a:xfrm>
              <a:off x="2000256" y="5171154"/>
              <a:ext cx="149211" cy="18553"/>
            </a:xfrm>
            <a:custGeom>
              <a:avLst/>
              <a:gdLst>
                <a:gd name="T0" fmla="*/ 0 w 16384"/>
                <a:gd name="T1" fmla="*/ 0 h 16384"/>
                <a:gd name="T2" fmla="*/ 2 w 16384"/>
                <a:gd name="T3" fmla="*/ 0 h 16384"/>
                <a:gd name="T4" fmla="*/ 9 w 16384"/>
                <a:gd name="T5" fmla="*/ 0 h 16384"/>
                <a:gd name="T6" fmla="*/ 23 w 16384"/>
                <a:gd name="T7" fmla="*/ 0 h 16384"/>
                <a:gd name="T8" fmla="*/ 33 w 16384"/>
                <a:gd name="T9" fmla="*/ 0 h 16384"/>
                <a:gd name="T10" fmla="*/ 40 w 16384"/>
                <a:gd name="T11" fmla="*/ 0 h 16384"/>
                <a:gd name="T12" fmla="*/ 42 w 16384"/>
                <a:gd name="T13" fmla="*/ 0 h 16384"/>
                <a:gd name="T14" fmla="*/ 42 w 16384"/>
                <a:gd name="T15" fmla="*/ 0 h 16384"/>
                <a:gd name="T16" fmla="*/ 33 w 16384"/>
                <a:gd name="T17" fmla="*/ 0 h 16384"/>
                <a:gd name="T18" fmla="*/ 21 w 16384"/>
                <a:gd name="T19" fmla="*/ 0 h 16384"/>
                <a:gd name="T20" fmla="*/ 13 w 16384"/>
                <a:gd name="T21" fmla="*/ 0 h 16384"/>
                <a:gd name="T22" fmla="*/ 8 w 16384"/>
                <a:gd name="T23" fmla="*/ 0 h 16384"/>
                <a:gd name="T24" fmla="*/ 3 w 16384"/>
                <a:gd name="T25" fmla="*/ 0 h 16384"/>
                <a:gd name="T26" fmla="*/ 0 w 16384"/>
                <a:gd name="T27" fmla="*/ 0 h 1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384"/>
                <a:gd name="T43" fmla="*/ 0 h 16384"/>
                <a:gd name="T44" fmla="*/ 16384 w 16384"/>
                <a:gd name="T45" fmla="*/ 16384 h 1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384" h="16384">
                  <a:moveTo>
                    <a:pt x="0" y="8037"/>
                  </a:moveTo>
                  <a:lnTo>
                    <a:pt x="915" y="3555"/>
                  </a:lnTo>
                  <a:lnTo>
                    <a:pt x="3530" y="1082"/>
                  </a:lnTo>
                  <a:lnTo>
                    <a:pt x="9107" y="2318"/>
                  </a:lnTo>
                  <a:lnTo>
                    <a:pt x="12767" y="0"/>
                  </a:lnTo>
                  <a:lnTo>
                    <a:pt x="15687" y="0"/>
                  </a:lnTo>
                  <a:lnTo>
                    <a:pt x="16384" y="4637"/>
                  </a:lnTo>
                  <a:lnTo>
                    <a:pt x="16384" y="11592"/>
                  </a:lnTo>
                  <a:lnTo>
                    <a:pt x="12767" y="16384"/>
                  </a:lnTo>
                  <a:lnTo>
                    <a:pt x="8192" y="12829"/>
                  </a:lnTo>
                  <a:lnTo>
                    <a:pt x="5185" y="10510"/>
                  </a:lnTo>
                  <a:lnTo>
                    <a:pt x="3268" y="13911"/>
                  </a:lnTo>
                  <a:lnTo>
                    <a:pt x="1220" y="15147"/>
                  </a:lnTo>
                  <a:lnTo>
                    <a:pt x="0" y="8037"/>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46" name="D103"/>
            <p:cNvSpPr>
              <a:spLocks/>
            </p:cNvSpPr>
            <p:nvPr/>
          </p:nvSpPr>
          <p:spPr bwMode="auto">
            <a:xfrm>
              <a:off x="2229004" y="5195516"/>
              <a:ext cx="180952" cy="134510"/>
            </a:xfrm>
            <a:custGeom>
              <a:avLst/>
              <a:gdLst>
                <a:gd name="T0" fmla="*/ 29 w 16384"/>
                <a:gd name="T1" fmla="*/ 0 h 16384"/>
                <a:gd name="T2" fmla="*/ 31 w 16384"/>
                <a:gd name="T3" fmla="*/ 0 h 16384"/>
                <a:gd name="T4" fmla="*/ 34 w 16384"/>
                <a:gd name="T5" fmla="*/ 0 h 16384"/>
                <a:gd name="T6" fmla="*/ 39 w 16384"/>
                <a:gd name="T7" fmla="*/ 0 h 16384"/>
                <a:gd name="T8" fmla="*/ 48 w 16384"/>
                <a:gd name="T9" fmla="*/ 0 h 16384"/>
                <a:gd name="T10" fmla="*/ 65 w 16384"/>
                <a:gd name="T11" fmla="*/ 0 h 16384"/>
                <a:gd name="T12" fmla="*/ 76 w 16384"/>
                <a:gd name="T13" fmla="*/ 0 h 16384"/>
                <a:gd name="T14" fmla="*/ 76 w 16384"/>
                <a:gd name="T15" fmla="*/ 0 h 16384"/>
                <a:gd name="T16" fmla="*/ 58 w 16384"/>
                <a:gd name="T17" fmla="*/ 0 h 16384"/>
                <a:gd name="T18" fmla="*/ 48 w 16384"/>
                <a:gd name="T19" fmla="*/ 0 h 16384"/>
                <a:gd name="T20" fmla="*/ 37 w 16384"/>
                <a:gd name="T21" fmla="*/ 0 h 16384"/>
                <a:gd name="T22" fmla="*/ 27 w 16384"/>
                <a:gd name="T23" fmla="*/ 0 h 16384"/>
                <a:gd name="T24" fmla="*/ 20 w 16384"/>
                <a:gd name="T25" fmla="*/ 0 h 16384"/>
                <a:gd name="T26" fmla="*/ 12 w 16384"/>
                <a:gd name="T27" fmla="*/ 0 h 16384"/>
                <a:gd name="T28" fmla="*/ 3 w 16384"/>
                <a:gd name="T29" fmla="*/ 0 h 16384"/>
                <a:gd name="T30" fmla="*/ 0 w 16384"/>
                <a:gd name="T31" fmla="*/ 0 h 16384"/>
                <a:gd name="T32" fmla="*/ 4 w 16384"/>
                <a:gd name="T33" fmla="*/ 0 h 16384"/>
                <a:gd name="T34" fmla="*/ 14 w 16384"/>
                <a:gd name="T35" fmla="*/ 0 h 16384"/>
                <a:gd name="T36" fmla="*/ 22 w 16384"/>
                <a:gd name="T37" fmla="*/ 0 h 16384"/>
                <a:gd name="T38" fmla="*/ 29 w 16384"/>
                <a:gd name="T39" fmla="*/ 0 h 16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6384"/>
                <a:gd name="T61" fmla="*/ 0 h 16384"/>
                <a:gd name="T62" fmla="*/ 16384 w 16384"/>
                <a:gd name="T63" fmla="*/ 16384 h 16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6384" h="16384">
                  <a:moveTo>
                    <a:pt x="6261" y="3277"/>
                  </a:moveTo>
                  <a:lnTo>
                    <a:pt x="6786" y="3277"/>
                  </a:lnTo>
                  <a:lnTo>
                    <a:pt x="7348" y="3277"/>
                  </a:lnTo>
                  <a:lnTo>
                    <a:pt x="8436" y="2217"/>
                  </a:lnTo>
                  <a:lnTo>
                    <a:pt x="10460" y="4385"/>
                  </a:lnTo>
                  <a:lnTo>
                    <a:pt x="14134" y="7276"/>
                  </a:lnTo>
                  <a:lnTo>
                    <a:pt x="16384" y="9059"/>
                  </a:lnTo>
                  <a:lnTo>
                    <a:pt x="16384" y="12047"/>
                  </a:lnTo>
                  <a:lnTo>
                    <a:pt x="12447" y="15998"/>
                  </a:lnTo>
                  <a:lnTo>
                    <a:pt x="10460" y="16384"/>
                  </a:lnTo>
                  <a:lnTo>
                    <a:pt x="7948" y="15324"/>
                  </a:lnTo>
                  <a:lnTo>
                    <a:pt x="5961" y="10168"/>
                  </a:lnTo>
                  <a:lnTo>
                    <a:pt x="4237" y="6891"/>
                  </a:lnTo>
                  <a:lnTo>
                    <a:pt x="2549" y="5783"/>
                  </a:lnTo>
                  <a:lnTo>
                    <a:pt x="600" y="2891"/>
                  </a:lnTo>
                  <a:lnTo>
                    <a:pt x="0" y="2217"/>
                  </a:lnTo>
                  <a:lnTo>
                    <a:pt x="862" y="0"/>
                  </a:lnTo>
                  <a:lnTo>
                    <a:pt x="3149" y="337"/>
                  </a:lnTo>
                  <a:lnTo>
                    <a:pt x="4799" y="2217"/>
                  </a:lnTo>
                  <a:lnTo>
                    <a:pt x="6261" y="3277"/>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47" name="D104"/>
            <p:cNvSpPr>
              <a:spLocks/>
            </p:cNvSpPr>
            <p:nvPr/>
          </p:nvSpPr>
          <p:spPr bwMode="auto">
            <a:xfrm>
              <a:off x="2389966" y="5432337"/>
              <a:ext cx="296894" cy="333957"/>
            </a:xfrm>
            <a:custGeom>
              <a:avLst/>
              <a:gdLst>
                <a:gd name="T0" fmla="*/ 22 w 16384"/>
                <a:gd name="T1" fmla="*/ 0 h 16384"/>
                <a:gd name="T2" fmla="*/ 29 w 16384"/>
                <a:gd name="T3" fmla="*/ 0 h 16384"/>
                <a:gd name="T4" fmla="*/ 29 w 16384"/>
                <a:gd name="T5" fmla="*/ 0 h 16384"/>
                <a:gd name="T6" fmla="*/ 35 w 16384"/>
                <a:gd name="T7" fmla="*/ 0 h 16384"/>
                <a:gd name="T8" fmla="*/ 57 w 16384"/>
                <a:gd name="T9" fmla="*/ 0 h 16384"/>
                <a:gd name="T10" fmla="*/ 82 w 16384"/>
                <a:gd name="T11" fmla="*/ 0 h 16384"/>
                <a:gd name="T12" fmla="*/ 111 w 16384"/>
                <a:gd name="T13" fmla="*/ 0 h 16384"/>
                <a:gd name="T14" fmla="*/ 136 w 16384"/>
                <a:gd name="T15" fmla="*/ 0 h 16384"/>
                <a:gd name="T16" fmla="*/ 174 w 16384"/>
                <a:gd name="T17" fmla="*/ 0 h 16384"/>
                <a:gd name="T18" fmla="*/ 205 w 16384"/>
                <a:gd name="T19" fmla="*/ 0 h 16384"/>
                <a:gd name="T20" fmla="*/ 218 w 16384"/>
                <a:gd name="T21" fmla="*/ 0 h 16384"/>
                <a:gd name="T22" fmla="*/ 234 w 16384"/>
                <a:gd name="T23" fmla="*/ 0 h 16384"/>
                <a:gd name="T24" fmla="*/ 246 w 16384"/>
                <a:gd name="T25" fmla="*/ 0 h 16384"/>
                <a:gd name="T26" fmla="*/ 253 w 16384"/>
                <a:gd name="T27" fmla="*/ 0 h 16384"/>
                <a:gd name="T28" fmla="*/ 266 w 16384"/>
                <a:gd name="T29" fmla="*/ 0 h 16384"/>
                <a:gd name="T30" fmla="*/ 278 w 16384"/>
                <a:gd name="T31" fmla="*/ 0 h 16384"/>
                <a:gd name="T32" fmla="*/ 294 w 16384"/>
                <a:gd name="T33" fmla="*/ 0 h 16384"/>
                <a:gd name="T34" fmla="*/ 307 w 16384"/>
                <a:gd name="T35" fmla="*/ 0 h 16384"/>
                <a:gd name="T36" fmla="*/ 325 w 16384"/>
                <a:gd name="T37" fmla="*/ 0 h 16384"/>
                <a:gd name="T38" fmla="*/ 335 w 16384"/>
                <a:gd name="T39" fmla="*/ 0 h 16384"/>
                <a:gd name="T40" fmla="*/ 332 w 16384"/>
                <a:gd name="T41" fmla="*/ 0 h 16384"/>
                <a:gd name="T42" fmla="*/ 310 w 16384"/>
                <a:gd name="T43" fmla="*/ 0 h 16384"/>
                <a:gd name="T44" fmla="*/ 284 w 16384"/>
                <a:gd name="T45" fmla="*/ 0 h 16384"/>
                <a:gd name="T46" fmla="*/ 237 w 16384"/>
                <a:gd name="T47" fmla="*/ 0 h 16384"/>
                <a:gd name="T48" fmla="*/ 199 w 16384"/>
                <a:gd name="T49" fmla="*/ 0 h 16384"/>
                <a:gd name="T50" fmla="*/ 165 w 16384"/>
                <a:gd name="T51" fmla="*/ 0 h 16384"/>
                <a:gd name="T52" fmla="*/ 161 w 16384"/>
                <a:gd name="T53" fmla="*/ 0 h 16384"/>
                <a:gd name="T54" fmla="*/ 132 w 16384"/>
                <a:gd name="T55" fmla="*/ 0 h 16384"/>
                <a:gd name="T56" fmla="*/ 123 w 16384"/>
                <a:gd name="T57" fmla="*/ 0 h 16384"/>
                <a:gd name="T58" fmla="*/ 98 w 16384"/>
                <a:gd name="T59" fmla="*/ 0 h 16384"/>
                <a:gd name="T60" fmla="*/ 60 w 16384"/>
                <a:gd name="T61" fmla="*/ 0 h 16384"/>
                <a:gd name="T62" fmla="*/ 38 w 16384"/>
                <a:gd name="T63" fmla="*/ 0 h 16384"/>
                <a:gd name="T64" fmla="*/ 29 w 16384"/>
                <a:gd name="T65" fmla="*/ 0 h 16384"/>
                <a:gd name="T66" fmla="*/ 19 w 16384"/>
                <a:gd name="T67" fmla="*/ 0 h 16384"/>
                <a:gd name="T68" fmla="*/ 2 w 16384"/>
                <a:gd name="T69" fmla="*/ 0 h 16384"/>
                <a:gd name="T70" fmla="*/ 0 w 16384"/>
                <a:gd name="T71" fmla="*/ 0 h 16384"/>
                <a:gd name="T72" fmla="*/ 32 w 16384"/>
                <a:gd name="T73" fmla="*/ 0 h 16384"/>
                <a:gd name="T74" fmla="*/ 35 w 16384"/>
                <a:gd name="T75" fmla="*/ 0 h 16384"/>
                <a:gd name="T76" fmla="*/ 25 w 16384"/>
                <a:gd name="T77" fmla="*/ 0 h 16384"/>
                <a:gd name="T78" fmla="*/ 25 w 16384"/>
                <a:gd name="T79" fmla="*/ 0 h 16384"/>
                <a:gd name="T80" fmla="*/ 22 w 16384"/>
                <a:gd name="T81" fmla="*/ 0 h 1638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384"/>
                <a:gd name="T124" fmla="*/ 0 h 16384"/>
                <a:gd name="T125" fmla="*/ 16384 w 16384"/>
                <a:gd name="T126" fmla="*/ 16384 h 1638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384" h="16384">
                  <a:moveTo>
                    <a:pt x="1085" y="105"/>
                  </a:moveTo>
                  <a:lnTo>
                    <a:pt x="1413" y="385"/>
                  </a:lnTo>
                  <a:lnTo>
                    <a:pt x="1413" y="0"/>
                  </a:lnTo>
                  <a:lnTo>
                    <a:pt x="1720" y="0"/>
                  </a:lnTo>
                  <a:lnTo>
                    <a:pt x="2806" y="105"/>
                  </a:lnTo>
                  <a:lnTo>
                    <a:pt x="4014" y="910"/>
                  </a:lnTo>
                  <a:lnTo>
                    <a:pt x="5427" y="910"/>
                  </a:lnTo>
                  <a:lnTo>
                    <a:pt x="6656" y="1295"/>
                  </a:lnTo>
                  <a:lnTo>
                    <a:pt x="8520" y="1978"/>
                  </a:lnTo>
                  <a:lnTo>
                    <a:pt x="10035" y="2521"/>
                  </a:lnTo>
                  <a:lnTo>
                    <a:pt x="10670" y="2906"/>
                  </a:lnTo>
                  <a:lnTo>
                    <a:pt x="11428" y="3711"/>
                  </a:lnTo>
                  <a:lnTo>
                    <a:pt x="12042" y="4639"/>
                  </a:lnTo>
                  <a:lnTo>
                    <a:pt x="12370" y="5041"/>
                  </a:lnTo>
                  <a:lnTo>
                    <a:pt x="12984" y="5286"/>
                  </a:lnTo>
                  <a:lnTo>
                    <a:pt x="13619" y="5566"/>
                  </a:lnTo>
                  <a:lnTo>
                    <a:pt x="14377" y="6512"/>
                  </a:lnTo>
                  <a:lnTo>
                    <a:pt x="14991" y="7299"/>
                  </a:lnTo>
                  <a:lnTo>
                    <a:pt x="15913" y="7982"/>
                  </a:lnTo>
                  <a:lnTo>
                    <a:pt x="16384" y="9312"/>
                  </a:lnTo>
                  <a:lnTo>
                    <a:pt x="16241" y="9820"/>
                  </a:lnTo>
                  <a:lnTo>
                    <a:pt x="15155" y="11710"/>
                  </a:lnTo>
                  <a:lnTo>
                    <a:pt x="13885" y="11430"/>
                  </a:lnTo>
                  <a:lnTo>
                    <a:pt x="11571" y="11290"/>
                  </a:lnTo>
                  <a:lnTo>
                    <a:pt x="9748" y="11710"/>
                  </a:lnTo>
                  <a:lnTo>
                    <a:pt x="8049" y="12761"/>
                  </a:lnTo>
                  <a:lnTo>
                    <a:pt x="7864" y="12901"/>
                  </a:lnTo>
                  <a:lnTo>
                    <a:pt x="6472" y="14371"/>
                  </a:lnTo>
                  <a:lnTo>
                    <a:pt x="6021" y="15439"/>
                  </a:lnTo>
                  <a:lnTo>
                    <a:pt x="4792" y="16384"/>
                  </a:lnTo>
                  <a:lnTo>
                    <a:pt x="2949" y="15439"/>
                  </a:lnTo>
                  <a:lnTo>
                    <a:pt x="1843" y="13688"/>
                  </a:lnTo>
                  <a:lnTo>
                    <a:pt x="1413" y="11833"/>
                  </a:lnTo>
                  <a:lnTo>
                    <a:pt x="942" y="8892"/>
                  </a:lnTo>
                  <a:lnTo>
                    <a:pt x="123" y="7159"/>
                  </a:lnTo>
                  <a:lnTo>
                    <a:pt x="0" y="5566"/>
                  </a:lnTo>
                  <a:lnTo>
                    <a:pt x="1556" y="3168"/>
                  </a:lnTo>
                  <a:lnTo>
                    <a:pt x="1720" y="1715"/>
                  </a:lnTo>
                  <a:lnTo>
                    <a:pt x="1229" y="245"/>
                  </a:lnTo>
                  <a:lnTo>
                    <a:pt x="1229" y="105"/>
                  </a:lnTo>
                  <a:lnTo>
                    <a:pt x="1085" y="105"/>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48" name="D105"/>
            <p:cNvSpPr>
              <a:spLocks/>
            </p:cNvSpPr>
            <p:nvPr/>
          </p:nvSpPr>
          <p:spPr bwMode="auto">
            <a:xfrm>
              <a:off x="2085997" y="5262771"/>
              <a:ext cx="79353" cy="41745"/>
            </a:xfrm>
            <a:custGeom>
              <a:avLst/>
              <a:gdLst>
                <a:gd name="T0" fmla="*/ 1 w 16384"/>
                <a:gd name="T1" fmla="*/ 0 h 16384"/>
                <a:gd name="T2" fmla="*/ 0 w 16384"/>
                <a:gd name="T3" fmla="*/ 0 h 16384"/>
                <a:gd name="T4" fmla="*/ 0 w 16384"/>
                <a:gd name="T5" fmla="*/ 0 h 16384"/>
                <a:gd name="T6" fmla="*/ 1 w 16384"/>
                <a:gd name="T7" fmla="*/ 0 h 16384"/>
                <a:gd name="T8" fmla="*/ 3 w 16384"/>
                <a:gd name="T9" fmla="*/ 0 h 16384"/>
                <a:gd name="T10" fmla="*/ 6 w 16384"/>
                <a:gd name="T11" fmla="*/ 0 h 16384"/>
                <a:gd name="T12" fmla="*/ 6 w 16384"/>
                <a:gd name="T13" fmla="*/ 0 h 16384"/>
                <a:gd name="T14" fmla="*/ 5 w 16384"/>
                <a:gd name="T15" fmla="*/ 0 h 16384"/>
                <a:gd name="T16" fmla="*/ 3 w 16384"/>
                <a:gd name="T17" fmla="*/ 0 h 16384"/>
                <a:gd name="T18" fmla="*/ 2 w 16384"/>
                <a:gd name="T19" fmla="*/ 0 h 16384"/>
                <a:gd name="T20" fmla="*/ 1 w 16384"/>
                <a:gd name="T21" fmla="*/ 0 h 16384"/>
                <a:gd name="T22" fmla="*/ 2 w 16384"/>
                <a:gd name="T23" fmla="*/ 0 h 16384"/>
                <a:gd name="T24" fmla="*/ 1 w 16384"/>
                <a:gd name="T25" fmla="*/ 0 h 16384"/>
                <a:gd name="T26" fmla="*/ 1 w 16384"/>
                <a:gd name="T27" fmla="*/ 0 h 1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384"/>
                <a:gd name="T43" fmla="*/ 0 h 16384"/>
                <a:gd name="T44" fmla="*/ 16384 w 16384"/>
                <a:gd name="T45" fmla="*/ 16384 h 1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384" h="16384">
                  <a:moveTo>
                    <a:pt x="1820" y="3114"/>
                  </a:moveTo>
                  <a:lnTo>
                    <a:pt x="0" y="1083"/>
                  </a:lnTo>
                  <a:lnTo>
                    <a:pt x="0" y="0"/>
                  </a:lnTo>
                  <a:lnTo>
                    <a:pt x="2549" y="0"/>
                  </a:lnTo>
                  <a:lnTo>
                    <a:pt x="9102" y="0"/>
                  </a:lnTo>
                  <a:lnTo>
                    <a:pt x="14442" y="6093"/>
                  </a:lnTo>
                  <a:lnTo>
                    <a:pt x="16384" y="10291"/>
                  </a:lnTo>
                  <a:lnTo>
                    <a:pt x="13593" y="15301"/>
                  </a:lnTo>
                  <a:lnTo>
                    <a:pt x="9102" y="16384"/>
                  </a:lnTo>
                  <a:lnTo>
                    <a:pt x="5340" y="13405"/>
                  </a:lnTo>
                  <a:lnTo>
                    <a:pt x="1820" y="8260"/>
                  </a:lnTo>
                  <a:lnTo>
                    <a:pt x="5340" y="13405"/>
                  </a:lnTo>
                  <a:lnTo>
                    <a:pt x="1820" y="8260"/>
                  </a:lnTo>
                  <a:lnTo>
                    <a:pt x="1820" y="3114"/>
                  </a:lnTo>
                  <a:close/>
                </a:path>
              </a:pathLst>
            </a:custGeom>
            <a:solidFill>
              <a:schemeClr val="bg1"/>
            </a:solidFill>
            <a:ln w="9525" cap="flat" cmpd="sng">
              <a:solidFill>
                <a:srgbClr val="000000"/>
              </a:solidFill>
              <a:prstDash val="solid"/>
              <a:round/>
              <a:headEnd/>
              <a:tailEnd/>
            </a:ln>
          </p:spPr>
          <p:txBody>
            <a:bodyPr/>
            <a:lstStyle/>
            <a:p>
              <a:pPr>
                <a:defRPr/>
              </a:pPr>
              <a:endParaRPr lang="en-US"/>
            </a:p>
          </p:txBody>
        </p:sp>
        <p:sp>
          <p:nvSpPr>
            <p:cNvPr id="160" name="D4"/>
            <p:cNvSpPr>
              <a:spLocks/>
            </p:cNvSpPr>
            <p:nvPr/>
          </p:nvSpPr>
          <p:spPr bwMode="auto">
            <a:xfrm>
              <a:off x="3276600" y="5991761"/>
              <a:ext cx="3291" cy="3994"/>
            </a:xfrm>
            <a:custGeom>
              <a:avLst/>
              <a:gdLst>
                <a:gd name="T0" fmla="*/ 18 w 18"/>
                <a:gd name="T1" fmla="*/ 10 h 15"/>
                <a:gd name="T2" fmla="*/ 12 w 18"/>
                <a:gd name="T3" fmla="*/ 2 h 15"/>
                <a:gd name="T4" fmla="*/ 7 w 18"/>
                <a:gd name="T5" fmla="*/ 0 h 15"/>
                <a:gd name="T6" fmla="*/ 0 w 18"/>
                <a:gd name="T7" fmla="*/ 4 h 15"/>
                <a:gd name="T8" fmla="*/ 3 w 18"/>
                <a:gd name="T9" fmla="*/ 11 h 15"/>
                <a:gd name="T10" fmla="*/ 12 w 18"/>
                <a:gd name="T11" fmla="*/ 15 h 15"/>
                <a:gd name="T12" fmla="*/ 18 w 18"/>
                <a:gd name="T13" fmla="*/ 10 h 15"/>
                <a:gd name="T14" fmla="*/ 0 60000 65536"/>
                <a:gd name="T15" fmla="*/ 0 60000 65536"/>
                <a:gd name="T16" fmla="*/ 0 60000 65536"/>
                <a:gd name="T17" fmla="*/ 0 60000 65536"/>
                <a:gd name="T18" fmla="*/ 0 60000 65536"/>
                <a:gd name="T19" fmla="*/ 0 60000 65536"/>
                <a:gd name="T20" fmla="*/ 0 60000 65536"/>
                <a:gd name="T21" fmla="*/ 0 w 18"/>
                <a:gd name="T22" fmla="*/ 0 h 15"/>
                <a:gd name="T23" fmla="*/ 18 w 18"/>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5">
                  <a:moveTo>
                    <a:pt x="18" y="10"/>
                  </a:moveTo>
                  <a:lnTo>
                    <a:pt x="12" y="2"/>
                  </a:lnTo>
                  <a:lnTo>
                    <a:pt x="7" y="0"/>
                  </a:lnTo>
                  <a:lnTo>
                    <a:pt x="0" y="4"/>
                  </a:lnTo>
                  <a:lnTo>
                    <a:pt x="3" y="11"/>
                  </a:lnTo>
                  <a:lnTo>
                    <a:pt x="12" y="15"/>
                  </a:lnTo>
                  <a:lnTo>
                    <a:pt x="18" y="10"/>
                  </a:lnTo>
                  <a:close/>
                </a:path>
              </a:pathLst>
            </a:custGeom>
            <a:solidFill>
              <a:srgbClr val="FF9900"/>
            </a:solidFill>
            <a:ln w="6350" cap="flat" cmpd="sng">
              <a:solidFill>
                <a:srgbClr val="000000"/>
              </a:solidFill>
              <a:prstDash val="solid"/>
              <a:round/>
              <a:headEnd/>
              <a:tailEnd type="none" w="med" len="med"/>
            </a:ln>
          </p:spPr>
          <p:txBody>
            <a:bodyPr/>
            <a:lstStyle/>
            <a:p>
              <a:endParaRPr lang="en-US"/>
            </a:p>
          </p:txBody>
        </p:sp>
        <p:sp>
          <p:nvSpPr>
            <p:cNvPr id="167" name="D3"/>
            <p:cNvSpPr>
              <a:spLocks/>
            </p:cNvSpPr>
            <p:nvPr/>
          </p:nvSpPr>
          <p:spPr bwMode="auto">
            <a:xfrm>
              <a:off x="6466405" y="5599316"/>
              <a:ext cx="336596" cy="181075"/>
            </a:xfrm>
            <a:custGeom>
              <a:avLst/>
              <a:gdLst>
                <a:gd name="T0" fmla="*/ 972 w 1845"/>
                <a:gd name="T1" fmla="*/ 667 h 682"/>
                <a:gd name="T2" fmla="*/ 1040 w 1845"/>
                <a:gd name="T3" fmla="*/ 622 h 682"/>
                <a:gd name="T4" fmla="*/ 1097 w 1845"/>
                <a:gd name="T5" fmla="*/ 658 h 682"/>
                <a:gd name="T6" fmla="*/ 1155 w 1845"/>
                <a:gd name="T7" fmla="*/ 646 h 682"/>
                <a:gd name="T8" fmla="*/ 1171 w 1845"/>
                <a:gd name="T9" fmla="*/ 660 h 682"/>
                <a:gd name="T10" fmla="*/ 1219 w 1845"/>
                <a:gd name="T11" fmla="*/ 678 h 682"/>
                <a:gd name="T12" fmla="*/ 1319 w 1845"/>
                <a:gd name="T13" fmla="*/ 635 h 682"/>
                <a:gd name="T14" fmla="*/ 1369 w 1845"/>
                <a:gd name="T15" fmla="*/ 624 h 682"/>
                <a:gd name="T16" fmla="*/ 1433 w 1845"/>
                <a:gd name="T17" fmla="*/ 632 h 682"/>
                <a:gd name="T18" fmla="*/ 1557 w 1845"/>
                <a:gd name="T19" fmla="*/ 583 h 682"/>
                <a:gd name="T20" fmla="*/ 1586 w 1845"/>
                <a:gd name="T21" fmla="*/ 531 h 682"/>
                <a:gd name="T22" fmla="*/ 1625 w 1845"/>
                <a:gd name="T23" fmla="*/ 483 h 682"/>
                <a:gd name="T24" fmla="*/ 1682 w 1845"/>
                <a:gd name="T25" fmla="*/ 396 h 682"/>
                <a:gd name="T26" fmla="*/ 1731 w 1845"/>
                <a:gd name="T27" fmla="*/ 384 h 682"/>
                <a:gd name="T28" fmla="*/ 1802 w 1845"/>
                <a:gd name="T29" fmla="*/ 359 h 682"/>
                <a:gd name="T30" fmla="*/ 1840 w 1845"/>
                <a:gd name="T31" fmla="*/ 338 h 682"/>
                <a:gd name="T32" fmla="*/ 1801 w 1845"/>
                <a:gd name="T33" fmla="*/ 255 h 682"/>
                <a:gd name="T34" fmla="*/ 1799 w 1845"/>
                <a:gd name="T35" fmla="*/ 196 h 682"/>
                <a:gd name="T36" fmla="*/ 1810 w 1845"/>
                <a:gd name="T37" fmla="*/ 148 h 682"/>
                <a:gd name="T38" fmla="*/ 1724 w 1845"/>
                <a:gd name="T39" fmla="*/ 171 h 682"/>
                <a:gd name="T40" fmla="*/ 1678 w 1845"/>
                <a:gd name="T41" fmla="*/ 156 h 682"/>
                <a:gd name="T42" fmla="*/ 1596 w 1845"/>
                <a:gd name="T43" fmla="*/ 122 h 682"/>
                <a:gd name="T44" fmla="*/ 1527 w 1845"/>
                <a:gd name="T45" fmla="*/ 90 h 682"/>
                <a:gd name="T46" fmla="*/ 1402 w 1845"/>
                <a:gd name="T47" fmla="*/ 68 h 682"/>
                <a:gd name="T48" fmla="*/ 1333 w 1845"/>
                <a:gd name="T49" fmla="*/ 71 h 682"/>
                <a:gd name="T50" fmla="*/ 1271 w 1845"/>
                <a:gd name="T51" fmla="*/ 55 h 682"/>
                <a:gd name="T52" fmla="*/ 1257 w 1845"/>
                <a:gd name="T53" fmla="*/ 75 h 682"/>
                <a:gd name="T54" fmla="*/ 1205 w 1845"/>
                <a:gd name="T55" fmla="*/ 75 h 682"/>
                <a:gd name="T56" fmla="*/ 1113 w 1845"/>
                <a:gd name="T57" fmla="*/ 47 h 682"/>
                <a:gd name="T58" fmla="*/ 1024 w 1845"/>
                <a:gd name="T59" fmla="*/ 35 h 682"/>
                <a:gd name="T60" fmla="*/ 933 w 1845"/>
                <a:gd name="T61" fmla="*/ 32 h 682"/>
                <a:gd name="T62" fmla="*/ 814 w 1845"/>
                <a:gd name="T63" fmla="*/ 39 h 682"/>
                <a:gd name="T64" fmla="*/ 709 w 1845"/>
                <a:gd name="T65" fmla="*/ 26 h 682"/>
                <a:gd name="T66" fmla="*/ 643 w 1845"/>
                <a:gd name="T67" fmla="*/ 40 h 682"/>
                <a:gd name="T68" fmla="*/ 597 w 1845"/>
                <a:gd name="T69" fmla="*/ 50 h 682"/>
                <a:gd name="T70" fmla="*/ 535 w 1845"/>
                <a:gd name="T71" fmla="*/ 28 h 682"/>
                <a:gd name="T72" fmla="*/ 437 w 1845"/>
                <a:gd name="T73" fmla="*/ 30 h 682"/>
                <a:gd name="T74" fmla="*/ 272 w 1845"/>
                <a:gd name="T75" fmla="*/ 7 h 682"/>
                <a:gd name="T76" fmla="*/ 135 w 1845"/>
                <a:gd name="T77" fmla="*/ 16 h 682"/>
                <a:gd name="T78" fmla="*/ 126 w 1845"/>
                <a:gd name="T79" fmla="*/ 98 h 682"/>
                <a:gd name="T80" fmla="*/ 87 w 1845"/>
                <a:gd name="T81" fmla="*/ 138 h 682"/>
                <a:gd name="T82" fmla="*/ 0 w 1845"/>
                <a:gd name="T83" fmla="*/ 178 h 682"/>
                <a:gd name="T84" fmla="*/ 66 w 1845"/>
                <a:gd name="T85" fmla="*/ 256 h 682"/>
                <a:gd name="T86" fmla="*/ 105 w 1845"/>
                <a:gd name="T87" fmla="*/ 319 h 682"/>
                <a:gd name="T88" fmla="*/ 126 w 1845"/>
                <a:gd name="T89" fmla="*/ 372 h 682"/>
                <a:gd name="T90" fmla="*/ 83 w 1845"/>
                <a:gd name="T91" fmla="*/ 486 h 682"/>
                <a:gd name="T92" fmla="*/ 87 w 1845"/>
                <a:gd name="T93" fmla="*/ 522 h 682"/>
                <a:gd name="T94" fmla="*/ 106 w 1845"/>
                <a:gd name="T95" fmla="*/ 584 h 682"/>
                <a:gd name="T96" fmla="*/ 80 w 1845"/>
                <a:gd name="T97" fmla="*/ 662 h 682"/>
                <a:gd name="T98" fmla="*/ 90 w 1845"/>
                <a:gd name="T99" fmla="*/ 654 h 682"/>
                <a:gd name="T100" fmla="*/ 229 w 1845"/>
                <a:gd name="T101" fmla="*/ 627 h 682"/>
                <a:gd name="T102" fmla="*/ 316 w 1845"/>
                <a:gd name="T103" fmla="*/ 648 h 682"/>
                <a:gd name="T104" fmla="*/ 393 w 1845"/>
                <a:gd name="T105" fmla="*/ 658 h 682"/>
                <a:gd name="T106" fmla="*/ 384 w 1845"/>
                <a:gd name="T107" fmla="*/ 630 h 682"/>
                <a:gd name="T108" fmla="*/ 458 w 1845"/>
                <a:gd name="T109" fmla="*/ 648 h 682"/>
                <a:gd name="T110" fmla="*/ 508 w 1845"/>
                <a:gd name="T111" fmla="*/ 615 h 682"/>
                <a:gd name="T112" fmla="*/ 567 w 1845"/>
                <a:gd name="T113" fmla="*/ 598 h 682"/>
                <a:gd name="T114" fmla="*/ 656 w 1845"/>
                <a:gd name="T115" fmla="*/ 635 h 682"/>
                <a:gd name="T116" fmla="*/ 723 w 1845"/>
                <a:gd name="T117" fmla="*/ 627 h 682"/>
                <a:gd name="T118" fmla="*/ 821 w 1845"/>
                <a:gd name="T119" fmla="*/ 618 h 6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45"/>
                <a:gd name="T181" fmla="*/ 0 h 682"/>
                <a:gd name="T182" fmla="*/ 1845 w 1845"/>
                <a:gd name="T183" fmla="*/ 682 h 6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45" h="682">
                  <a:moveTo>
                    <a:pt x="906" y="620"/>
                  </a:moveTo>
                  <a:lnTo>
                    <a:pt x="908" y="623"/>
                  </a:lnTo>
                  <a:lnTo>
                    <a:pt x="914" y="626"/>
                  </a:lnTo>
                  <a:lnTo>
                    <a:pt x="926" y="635"/>
                  </a:lnTo>
                  <a:lnTo>
                    <a:pt x="937" y="642"/>
                  </a:lnTo>
                  <a:lnTo>
                    <a:pt x="942" y="646"/>
                  </a:lnTo>
                  <a:lnTo>
                    <a:pt x="947" y="648"/>
                  </a:lnTo>
                  <a:lnTo>
                    <a:pt x="956" y="652"/>
                  </a:lnTo>
                  <a:lnTo>
                    <a:pt x="956" y="654"/>
                  </a:lnTo>
                  <a:lnTo>
                    <a:pt x="965" y="659"/>
                  </a:lnTo>
                  <a:lnTo>
                    <a:pt x="972" y="667"/>
                  </a:lnTo>
                  <a:lnTo>
                    <a:pt x="978" y="662"/>
                  </a:lnTo>
                  <a:lnTo>
                    <a:pt x="986" y="652"/>
                  </a:lnTo>
                  <a:lnTo>
                    <a:pt x="990" y="646"/>
                  </a:lnTo>
                  <a:lnTo>
                    <a:pt x="990" y="644"/>
                  </a:lnTo>
                  <a:lnTo>
                    <a:pt x="994" y="638"/>
                  </a:lnTo>
                  <a:lnTo>
                    <a:pt x="994" y="636"/>
                  </a:lnTo>
                  <a:lnTo>
                    <a:pt x="997" y="634"/>
                  </a:lnTo>
                  <a:lnTo>
                    <a:pt x="1006" y="630"/>
                  </a:lnTo>
                  <a:lnTo>
                    <a:pt x="1024" y="624"/>
                  </a:lnTo>
                  <a:lnTo>
                    <a:pt x="1034" y="622"/>
                  </a:lnTo>
                  <a:lnTo>
                    <a:pt x="1040" y="622"/>
                  </a:lnTo>
                  <a:lnTo>
                    <a:pt x="1043" y="623"/>
                  </a:lnTo>
                  <a:lnTo>
                    <a:pt x="1047" y="623"/>
                  </a:lnTo>
                  <a:lnTo>
                    <a:pt x="1049" y="626"/>
                  </a:lnTo>
                  <a:lnTo>
                    <a:pt x="1050" y="627"/>
                  </a:lnTo>
                  <a:lnTo>
                    <a:pt x="1059" y="636"/>
                  </a:lnTo>
                  <a:lnTo>
                    <a:pt x="1068" y="644"/>
                  </a:lnTo>
                  <a:lnTo>
                    <a:pt x="1068" y="646"/>
                  </a:lnTo>
                  <a:lnTo>
                    <a:pt x="1075" y="659"/>
                  </a:lnTo>
                  <a:lnTo>
                    <a:pt x="1091" y="656"/>
                  </a:lnTo>
                  <a:lnTo>
                    <a:pt x="1093" y="656"/>
                  </a:lnTo>
                  <a:lnTo>
                    <a:pt x="1097" y="658"/>
                  </a:lnTo>
                  <a:lnTo>
                    <a:pt x="1098" y="658"/>
                  </a:lnTo>
                  <a:lnTo>
                    <a:pt x="1109" y="671"/>
                  </a:lnTo>
                  <a:lnTo>
                    <a:pt x="1118" y="672"/>
                  </a:lnTo>
                  <a:lnTo>
                    <a:pt x="1139" y="676"/>
                  </a:lnTo>
                  <a:lnTo>
                    <a:pt x="1143" y="672"/>
                  </a:lnTo>
                  <a:lnTo>
                    <a:pt x="1141" y="662"/>
                  </a:lnTo>
                  <a:lnTo>
                    <a:pt x="1146" y="655"/>
                  </a:lnTo>
                  <a:lnTo>
                    <a:pt x="1148" y="652"/>
                  </a:lnTo>
                  <a:lnTo>
                    <a:pt x="1152" y="650"/>
                  </a:lnTo>
                  <a:lnTo>
                    <a:pt x="1152" y="648"/>
                  </a:lnTo>
                  <a:lnTo>
                    <a:pt x="1155" y="646"/>
                  </a:lnTo>
                  <a:lnTo>
                    <a:pt x="1159" y="643"/>
                  </a:lnTo>
                  <a:lnTo>
                    <a:pt x="1162" y="642"/>
                  </a:lnTo>
                  <a:lnTo>
                    <a:pt x="1168" y="639"/>
                  </a:lnTo>
                  <a:lnTo>
                    <a:pt x="1173" y="642"/>
                  </a:lnTo>
                  <a:lnTo>
                    <a:pt x="1177" y="643"/>
                  </a:lnTo>
                  <a:lnTo>
                    <a:pt x="1187" y="648"/>
                  </a:lnTo>
                  <a:lnTo>
                    <a:pt x="1200" y="654"/>
                  </a:lnTo>
                  <a:lnTo>
                    <a:pt x="1203" y="656"/>
                  </a:lnTo>
                  <a:lnTo>
                    <a:pt x="1198" y="662"/>
                  </a:lnTo>
                  <a:lnTo>
                    <a:pt x="1191" y="664"/>
                  </a:lnTo>
                  <a:lnTo>
                    <a:pt x="1171" y="660"/>
                  </a:lnTo>
                  <a:lnTo>
                    <a:pt x="1161" y="660"/>
                  </a:lnTo>
                  <a:lnTo>
                    <a:pt x="1168" y="675"/>
                  </a:lnTo>
                  <a:lnTo>
                    <a:pt x="1175" y="678"/>
                  </a:lnTo>
                  <a:lnTo>
                    <a:pt x="1180" y="676"/>
                  </a:lnTo>
                  <a:lnTo>
                    <a:pt x="1186" y="672"/>
                  </a:lnTo>
                  <a:lnTo>
                    <a:pt x="1189" y="671"/>
                  </a:lnTo>
                  <a:lnTo>
                    <a:pt x="1200" y="672"/>
                  </a:lnTo>
                  <a:lnTo>
                    <a:pt x="1202" y="674"/>
                  </a:lnTo>
                  <a:lnTo>
                    <a:pt x="1205" y="674"/>
                  </a:lnTo>
                  <a:lnTo>
                    <a:pt x="1218" y="675"/>
                  </a:lnTo>
                  <a:lnTo>
                    <a:pt x="1219" y="678"/>
                  </a:lnTo>
                  <a:lnTo>
                    <a:pt x="1219" y="679"/>
                  </a:lnTo>
                  <a:lnTo>
                    <a:pt x="1225" y="678"/>
                  </a:lnTo>
                  <a:lnTo>
                    <a:pt x="1232" y="672"/>
                  </a:lnTo>
                  <a:lnTo>
                    <a:pt x="1237" y="668"/>
                  </a:lnTo>
                  <a:lnTo>
                    <a:pt x="1241" y="664"/>
                  </a:lnTo>
                  <a:lnTo>
                    <a:pt x="1255" y="658"/>
                  </a:lnTo>
                  <a:lnTo>
                    <a:pt x="1267" y="655"/>
                  </a:lnTo>
                  <a:lnTo>
                    <a:pt x="1287" y="644"/>
                  </a:lnTo>
                  <a:lnTo>
                    <a:pt x="1305" y="635"/>
                  </a:lnTo>
                  <a:lnTo>
                    <a:pt x="1317" y="635"/>
                  </a:lnTo>
                  <a:lnTo>
                    <a:pt x="1319" y="635"/>
                  </a:lnTo>
                  <a:lnTo>
                    <a:pt x="1321" y="636"/>
                  </a:lnTo>
                  <a:lnTo>
                    <a:pt x="1324" y="639"/>
                  </a:lnTo>
                  <a:lnTo>
                    <a:pt x="1330" y="643"/>
                  </a:lnTo>
                  <a:lnTo>
                    <a:pt x="1331" y="644"/>
                  </a:lnTo>
                  <a:lnTo>
                    <a:pt x="1333" y="646"/>
                  </a:lnTo>
                  <a:lnTo>
                    <a:pt x="1340" y="648"/>
                  </a:lnTo>
                  <a:lnTo>
                    <a:pt x="1340" y="650"/>
                  </a:lnTo>
                  <a:lnTo>
                    <a:pt x="1344" y="648"/>
                  </a:lnTo>
                  <a:lnTo>
                    <a:pt x="1346" y="647"/>
                  </a:lnTo>
                  <a:lnTo>
                    <a:pt x="1346" y="646"/>
                  </a:lnTo>
                  <a:lnTo>
                    <a:pt x="1369" y="624"/>
                  </a:lnTo>
                  <a:lnTo>
                    <a:pt x="1374" y="622"/>
                  </a:lnTo>
                  <a:lnTo>
                    <a:pt x="1374" y="620"/>
                  </a:lnTo>
                  <a:lnTo>
                    <a:pt x="1376" y="620"/>
                  </a:lnTo>
                  <a:lnTo>
                    <a:pt x="1378" y="620"/>
                  </a:lnTo>
                  <a:lnTo>
                    <a:pt x="1386" y="619"/>
                  </a:lnTo>
                  <a:lnTo>
                    <a:pt x="1392" y="620"/>
                  </a:lnTo>
                  <a:lnTo>
                    <a:pt x="1401" y="620"/>
                  </a:lnTo>
                  <a:lnTo>
                    <a:pt x="1411" y="630"/>
                  </a:lnTo>
                  <a:lnTo>
                    <a:pt x="1411" y="632"/>
                  </a:lnTo>
                  <a:lnTo>
                    <a:pt x="1420" y="634"/>
                  </a:lnTo>
                  <a:lnTo>
                    <a:pt x="1433" y="632"/>
                  </a:lnTo>
                  <a:lnTo>
                    <a:pt x="1438" y="631"/>
                  </a:lnTo>
                  <a:lnTo>
                    <a:pt x="1458" y="627"/>
                  </a:lnTo>
                  <a:lnTo>
                    <a:pt x="1461" y="627"/>
                  </a:lnTo>
                  <a:lnTo>
                    <a:pt x="1477" y="624"/>
                  </a:lnTo>
                  <a:lnTo>
                    <a:pt x="1493" y="618"/>
                  </a:lnTo>
                  <a:lnTo>
                    <a:pt x="1498" y="615"/>
                  </a:lnTo>
                  <a:lnTo>
                    <a:pt x="1509" y="608"/>
                  </a:lnTo>
                  <a:lnTo>
                    <a:pt x="1522" y="610"/>
                  </a:lnTo>
                  <a:lnTo>
                    <a:pt x="1532" y="594"/>
                  </a:lnTo>
                  <a:lnTo>
                    <a:pt x="1538" y="588"/>
                  </a:lnTo>
                  <a:lnTo>
                    <a:pt x="1557" y="583"/>
                  </a:lnTo>
                  <a:lnTo>
                    <a:pt x="1561" y="582"/>
                  </a:lnTo>
                  <a:lnTo>
                    <a:pt x="1571" y="579"/>
                  </a:lnTo>
                  <a:lnTo>
                    <a:pt x="1578" y="579"/>
                  </a:lnTo>
                  <a:lnTo>
                    <a:pt x="1578" y="570"/>
                  </a:lnTo>
                  <a:lnTo>
                    <a:pt x="1577" y="555"/>
                  </a:lnTo>
                  <a:lnTo>
                    <a:pt x="1577" y="552"/>
                  </a:lnTo>
                  <a:lnTo>
                    <a:pt x="1577" y="551"/>
                  </a:lnTo>
                  <a:lnTo>
                    <a:pt x="1577" y="550"/>
                  </a:lnTo>
                  <a:lnTo>
                    <a:pt x="1580" y="538"/>
                  </a:lnTo>
                  <a:lnTo>
                    <a:pt x="1584" y="532"/>
                  </a:lnTo>
                  <a:lnTo>
                    <a:pt x="1586" y="531"/>
                  </a:lnTo>
                  <a:lnTo>
                    <a:pt x="1586" y="530"/>
                  </a:lnTo>
                  <a:lnTo>
                    <a:pt x="1596" y="523"/>
                  </a:lnTo>
                  <a:lnTo>
                    <a:pt x="1603" y="531"/>
                  </a:lnTo>
                  <a:lnTo>
                    <a:pt x="1612" y="530"/>
                  </a:lnTo>
                  <a:lnTo>
                    <a:pt x="1612" y="528"/>
                  </a:lnTo>
                  <a:lnTo>
                    <a:pt x="1618" y="516"/>
                  </a:lnTo>
                  <a:lnTo>
                    <a:pt x="1619" y="511"/>
                  </a:lnTo>
                  <a:lnTo>
                    <a:pt x="1619" y="506"/>
                  </a:lnTo>
                  <a:lnTo>
                    <a:pt x="1618" y="504"/>
                  </a:lnTo>
                  <a:lnTo>
                    <a:pt x="1618" y="500"/>
                  </a:lnTo>
                  <a:lnTo>
                    <a:pt x="1625" y="483"/>
                  </a:lnTo>
                  <a:lnTo>
                    <a:pt x="1635" y="458"/>
                  </a:lnTo>
                  <a:lnTo>
                    <a:pt x="1639" y="447"/>
                  </a:lnTo>
                  <a:lnTo>
                    <a:pt x="1650" y="427"/>
                  </a:lnTo>
                  <a:lnTo>
                    <a:pt x="1650" y="426"/>
                  </a:lnTo>
                  <a:lnTo>
                    <a:pt x="1653" y="423"/>
                  </a:lnTo>
                  <a:lnTo>
                    <a:pt x="1660" y="415"/>
                  </a:lnTo>
                  <a:lnTo>
                    <a:pt x="1669" y="411"/>
                  </a:lnTo>
                  <a:lnTo>
                    <a:pt x="1676" y="407"/>
                  </a:lnTo>
                  <a:lnTo>
                    <a:pt x="1678" y="402"/>
                  </a:lnTo>
                  <a:lnTo>
                    <a:pt x="1680" y="398"/>
                  </a:lnTo>
                  <a:lnTo>
                    <a:pt x="1682" y="396"/>
                  </a:lnTo>
                  <a:lnTo>
                    <a:pt x="1682" y="395"/>
                  </a:lnTo>
                  <a:lnTo>
                    <a:pt x="1685" y="388"/>
                  </a:lnTo>
                  <a:lnTo>
                    <a:pt x="1692" y="382"/>
                  </a:lnTo>
                  <a:lnTo>
                    <a:pt x="1698" y="380"/>
                  </a:lnTo>
                  <a:lnTo>
                    <a:pt x="1705" y="376"/>
                  </a:lnTo>
                  <a:lnTo>
                    <a:pt x="1710" y="378"/>
                  </a:lnTo>
                  <a:lnTo>
                    <a:pt x="1712" y="380"/>
                  </a:lnTo>
                  <a:lnTo>
                    <a:pt x="1715" y="383"/>
                  </a:lnTo>
                  <a:lnTo>
                    <a:pt x="1728" y="390"/>
                  </a:lnTo>
                  <a:lnTo>
                    <a:pt x="1733" y="390"/>
                  </a:lnTo>
                  <a:lnTo>
                    <a:pt x="1731" y="384"/>
                  </a:lnTo>
                  <a:lnTo>
                    <a:pt x="1730" y="380"/>
                  </a:lnTo>
                  <a:lnTo>
                    <a:pt x="1735" y="371"/>
                  </a:lnTo>
                  <a:lnTo>
                    <a:pt x="1740" y="368"/>
                  </a:lnTo>
                  <a:lnTo>
                    <a:pt x="1760" y="359"/>
                  </a:lnTo>
                  <a:lnTo>
                    <a:pt x="1763" y="358"/>
                  </a:lnTo>
                  <a:lnTo>
                    <a:pt x="1765" y="358"/>
                  </a:lnTo>
                  <a:lnTo>
                    <a:pt x="1767" y="358"/>
                  </a:lnTo>
                  <a:lnTo>
                    <a:pt x="1770" y="358"/>
                  </a:lnTo>
                  <a:lnTo>
                    <a:pt x="1790" y="359"/>
                  </a:lnTo>
                  <a:lnTo>
                    <a:pt x="1795" y="366"/>
                  </a:lnTo>
                  <a:lnTo>
                    <a:pt x="1802" y="359"/>
                  </a:lnTo>
                  <a:lnTo>
                    <a:pt x="1801" y="355"/>
                  </a:lnTo>
                  <a:lnTo>
                    <a:pt x="1799" y="351"/>
                  </a:lnTo>
                  <a:lnTo>
                    <a:pt x="1795" y="344"/>
                  </a:lnTo>
                  <a:lnTo>
                    <a:pt x="1794" y="339"/>
                  </a:lnTo>
                  <a:lnTo>
                    <a:pt x="1792" y="338"/>
                  </a:lnTo>
                  <a:lnTo>
                    <a:pt x="1792" y="332"/>
                  </a:lnTo>
                  <a:lnTo>
                    <a:pt x="1804" y="324"/>
                  </a:lnTo>
                  <a:lnTo>
                    <a:pt x="1810" y="328"/>
                  </a:lnTo>
                  <a:lnTo>
                    <a:pt x="1817" y="334"/>
                  </a:lnTo>
                  <a:lnTo>
                    <a:pt x="1822" y="335"/>
                  </a:lnTo>
                  <a:lnTo>
                    <a:pt x="1840" y="338"/>
                  </a:lnTo>
                  <a:lnTo>
                    <a:pt x="1845" y="332"/>
                  </a:lnTo>
                  <a:lnTo>
                    <a:pt x="1836" y="326"/>
                  </a:lnTo>
                  <a:lnTo>
                    <a:pt x="1808" y="310"/>
                  </a:lnTo>
                  <a:lnTo>
                    <a:pt x="1801" y="291"/>
                  </a:lnTo>
                  <a:lnTo>
                    <a:pt x="1795" y="268"/>
                  </a:lnTo>
                  <a:lnTo>
                    <a:pt x="1794" y="263"/>
                  </a:lnTo>
                  <a:lnTo>
                    <a:pt x="1795" y="262"/>
                  </a:lnTo>
                  <a:lnTo>
                    <a:pt x="1795" y="260"/>
                  </a:lnTo>
                  <a:lnTo>
                    <a:pt x="1795" y="259"/>
                  </a:lnTo>
                  <a:lnTo>
                    <a:pt x="1797" y="258"/>
                  </a:lnTo>
                  <a:lnTo>
                    <a:pt x="1801" y="255"/>
                  </a:lnTo>
                  <a:lnTo>
                    <a:pt x="1804" y="251"/>
                  </a:lnTo>
                  <a:lnTo>
                    <a:pt x="1804" y="246"/>
                  </a:lnTo>
                  <a:lnTo>
                    <a:pt x="1804" y="239"/>
                  </a:lnTo>
                  <a:lnTo>
                    <a:pt x="1802" y="219"/>
                  </a:lnTo>
                  <a:lnTo>
                    <a:pt x="1802" y="218"/>
                  </a:lnTo>
                  <a:lnTo>
                    <a:pt x="1799" y="210"/>
                  </a:lnTo>
                  <a:lnTo>
                    <a:pt x="1797" y="206"/>
                  </a:lnTo>
                  <a:lnTo>
                    <a:pt x="1795" y="204"/>
                  </a:lnTo>
                  <a:lnTo>
                    <a:pt x="1797" y="203"/>
                  </a:lnTo>
                  <a:lnTo>
                    <a:pt x="1799" y="199"/>
                  </a:lnTo>
                  <a:lnTo>
                    <a:pt x="1799" y="196"/>
                  </a:lnTo>
                  <a:lnTo>
                    <a:pt x="1802" y="188"/>
                  </a:lnTo>
                  <a:lnTo>
                    <a:pt x="1806" y="182"/>
                  </a:lnTo>
                  <a:lnTo>
                    <a:pt x="1811" y="174"/>
                  </a:lnTo>
                  <a:lnTo>
                    <a:pt x="1811" y="172"/>
                  </a:lnTo>
                  <a:lnTo>
                    <a:pt x="1813" y="171"/>
                  </a:lnTo>
                  <a:lnTo>
                    <a:pt x="1815" y="166"/>
                  </a:lnTo>
                  <a:lnTo>
                    <a:pt x="1815" y="163"/>
                  </a:lnTo>
                  <a:lnTo>
                    <a:pt x="1817" y="155"/>
                  </a:lnTo>
                  <a:lnTo>
                    <a:pt x="1813" y="151"/>
                  </a:lnTo>
                  <a:lnTo>
                    <a:pt x="1813" y="150"/>
                  </a:lnTo>
                  <a:lnTo>
                    <a:pt x="1810" y="148"/>
                  </a:lnTo>
                  <a:lnTo>
                    <a:pt x="1806" y="150"/>
                  </a:lnTo>
                  <a:lnTo>
                    <a:pt x="1804" y="155"/>
                  </a:lnTo>
                  <a:lnTo>
                    <a:pt x="1804" y="162"/>
                  </a:lnTo>
                  <a:lnTo>
                    <a:pt x="1795" y="170"/>
                  </a:lnTo>
                  <a:lnTo>
                    <a:pt x="1781" y="172"/>
                  </a:lnTo>
                  <a:lnTo>
                    <a:pt x="1772" y="175"/>
                  </a:lnTo>
                  <a:lnTo>
                    <a:pt x="1758" y="178"/>
                  </a:lnTo>
                  <a:lnTo>
                    <a:pt x="1758" y="179"/>
                  </a:lnTo>
                  <a:lnTo>
                    <a:pt x="1758" y="178"/>
                  </a:lnTo>
                  <a:lnTo>
                    <a:pt x="1733" y="172"/>
                  </a:lnTo>
                  <a:lnTo>
                    <a:pt x="1724" y="171"/>
                  </a:lnTo>
                  <a:lnTo>
                    <a:pt x="1712" y="166"/>
                  </a:lnTo>
                  <a:lnTo>
                    <a:pt x="1710" y="164"/>
                  </a:lnTo>
                  <a:lnTo>
                    <a:pt x="1706" y="163"/>
                  </a:lnTo>
                  <a:lnTo>
                    <a:pt x="1705" y="163"/>
                  </a:lnTo>
                  <a:lnTo>
                    <a:pt x="1703" y="162"/>
                  </a:lnTo>
                  <a:lnTo>
                    <a:pt x="1701" y="160"/>
                  </a:lnTo>
                  <a:lnTo>
                    <a:pt x="1699" y="160"/>
                  </a:lnTo>
                  <a:lnTo>
                    <a:pt x="1698" y="159"/>
                  </a:lnTo>
                  <a:lnTo>
                    <a:pt x="1689" y="156"/>
                  </a:lnTo>
                  <a:lnTo>
                    <a:pt x="1687" y="155"/>
                  </a:lnTo>
                  <a:lnTo>
                    <a:pt x="1678" y="156"/>
                  </a:lnTo>
                  <a:lnTo>
                    <a:pt x="1669" y="151"/>
                  </a:lnTo>
                  <a:lnTo>
                    <a:pt x="1657" y="139"/>
                  </a:lnTo>
                  <a:lnTo>
                    <a:pt x="1646" y="127"/>
                  </a:lnTo>
                  <a:lnTo>
                    <a:pt x="1648" y="123"/>
                  </a:lnTo>
                  <a:lnTo>
                    <a:pt x="1646" y="119"/>
                  </a:lnTo>
                  <a:lnTo>
                    <a:pt x="1642" y="118"/>
                  </a:lnTo>
                  <a:lnTo>
                    <a:pt x="1628" y="131"/>
                  </a:lnTo>
                  <a:lnTo>
                    <a:pt x="1619" y="131"/>
                  </a:lnTo>
                  <a:lnTo>
                    <a:pt x="1614" y="128"/>
                  </a:lnTo>
                  <a:lnTo>
                    <a:pt x="1607" y="126"/>
                  </a:lnTo>
                  <a:lnTo>
                    <a:pt x="1596" y="122"/>
                  </a:lnTo>
                  <a:lnTo>
                    <a:pt x="1582" y="107"/>
                  </a:lnTo>
                  <a:lnTo>
                    <a:pt x="1580" y="104"/>
                  </a:lnTo>
                  <a:lnTo>
                    <a:pt x="1580" y="103"/>
                  </a:lnTo>
                  <a:lnTo>
                    <a:pt x="1571" y="98"/>
                  </a:lnTo>
                  <a:lnTo>
                    <a:pt x="1564" y="96"/>
                  </a:lnTo>
                  <a:lnTo>
                    <a:pt x="1561" y="96"/>
                  </a:lnTo>
                  <a:lnTo>
                    <a:pt x="1555" y="95"/>
                  </a:lnTo>
                  <a:lnTo>
                    <a:pt x="1548" y="94"/>
                  </a:lnTo>
                  <a:lnTo>
                    <a:pt x="1534" y="91"/>
                  </a:lnTo>
                  <a:lnTo>
                    <a:pt x="1529" y="90"/>
                  </a:lnTo>
                  <a:lnTo>
                    <a:pt x="1527" y="90"/>
                  </a:lnTo>
                  <a:lnTo>
                    <a:pt x="1511" y="82"/>
                  </a:lnTo>
                  <a:lnTo>
                    <a:pt x="1502" y="78"/>
                  </a:lnTo>
                  <a:lnTo>
                    <a:pt x="1498" y="75"/>
                  </a:lnTo>
                  <a:lnTo>
                    <a:pt x="1497" y="80"/>
                  </a:lnTo>
                  <a:lnTo>
                    <a:pt x="1486" y="83"/>
                  </a:lnTo>
                  <a:lnTo>
                    <a:pt x="1475" y="83"/>
                  </a:lnTo>
                  <a:lnTo>
                    <a:pt x="1440" y="75"/>
                  </a:lnTo>
                  <a:lnTo>
                    <a:pt x="1404" y="64"/>
                  </a:lnTo>
                  <a:lnTo>
                    <a:pt x="1402" y="66"/>
                  </a:lnTo>
                  <a:lnTo>
                    <a:pt x="1402" y="67"/>
                  </a:lnTo>
                  <a:lnTo>
                    <a:pt x="1402" y="68"/>
                  </a:lnTo>
                  <a:lnTo>
                    <a:pt x="1397" y="76"/>
                  </a:lnTo>
                  <a:lnTo>
                    <a:pt x="1388" y="83"/>
                  </a:lnTo>
                  <a:lnTo>
                    <a:pt x="1378" y="83"/>
                  </a:lnTo>
                  <a:lnTo>
                    <a:pt x="1369" y="84"/>
                  </a:lnTo>
                  <a:lnTo>
                    <a:pt x="1365" y="82"/>
                  </a:lnTo>
                  <a:lnTo>
                    <a:pt x="1354" y="76"/>
                  </a:lnTo>
                  <a:lnTo>
                    <a:pt x="1354" y="75"/>
                  </a:lnTo>
                  <a:lnTo>
                    <a:pt x="1351" y="71"/>
                  </a:lnTo>
                  <a:lnTo>
                    <a:pt x="1347" y="72"/>
                  </a:lnTo>
                  <a:lnTo>
                    <a:pt x="1338" y="71"/>
                  </a:lnTo>
                  <a:lnTo>
                    <a:pt x="1333" y="71"/>
                  </a:lnTo>
                  <a:lnTo>
                    <a:pt x="1330" y="70"/>
                  </a:lnTo>
                  <a:lnTo>
                    <a:pt x="1326" y="70"/>
                  </a:lnTo>
                  <a:lnTo>
                    <a:pt x="1324" y="70"/>
                  </a:lnTo>
                  <a:lnTo>
                    <a:pt x="1319" y="68"/>
                  </a:lnTo>
                  <a:lnTo>
                    <a:pt x="1317" y="68"/>
                  </a:lnTo>
                  <a:lnTo>
                    <a:pt x="1314" y="67"/>
                  </a:lnTo>
                  <a:lnTo>
                    <a:pt x="1303" y="63"/>
                  </a:lnTo>
                  <a:lnTo>
                    <a:pt x="1294" y="58"/>
                  </a:lnTo>
                  <a:lnTo>
                    <a:pt x="1290" y="58"/>
                  </a:lnTo>
                  <a:lnTo>
                    <a:pt x="1278" y="55"/>
                  </a:lnTo>
                  <a:lnTo>
                    <a:pt x="1271" y="55"/>
                  </a:lnTo>
                  <a:lnTo>
                    <a:pt x="1267" y="54"/>
                  </a:lnTo>
                  <a:lnTo>
                    <a:pt x="1266" y="54"/>
                  </a:lnTo>
                  <a:lnTo>
                    <a:pt x="1264" y="54"/>
                  </a:lnTo>
                  <a:lnTo>
                    <a:pt x="1257" y="52"/>
                  </a:lnTo>
                  <a:lnTo>
                    <a:pt x="1258" y="62"/>
                  </a:lnTo>
                  <a:lnTo>
                    <a:pt x="1258" y="63"/>
                  </a:lnTo>
                  <a:lnTo>
                    <a:pt x="1258" y="64"/>
                  </a:lnTo>
                  <a:lnTo>
                    <a:pt x="1260" y="66"/>
                  </a:lnTo>
                  <a:lnTo>
                    <a:pt x="1258" y="68"/>
                  </a:lnTo>
                  <a:lnTo>
                    <a:pt x="1258" y="70"/>
                  </a:lnTo>
                  <a:lnTo>
                    <a:pt x="1257" y="75"/>
                  </a:lnTo>
                  <a:lnTo>
                    <a:pt x="1255" y="83"/>
                  </a:lnTo>
                  <a:lnTo>
                    <a:pt x="1248" y="82"/>
                  </a:lnTo>
                  <a:lnTo>
                    <a:pt x="1242" y="72"/>
                  </a:lnTo>
                  <a:lnTo>
                    <a:pt x="1241" y="62"/>
                  </a:lnTo>
                  <a:lnTo>
                    <a:pt x="1237" y="66"/>
                  </a:lnTo>
                  <a:lnTo>
                    <a:pt x="1226" y="71"/>
                  </a:lnTo>
                  <a:lnTo>
                    <a:pt x="1226" y="72"/>
                  </a:lnTo>
                  <a:lnTo>
                    <a:pt x="1219" y="75"/>
                  </a:lnTo>
                  <a:lnTo>
                    <a:pt x="1218" y="75"/>
                  </a:lnTo>
                  <a:lnTo>
                    <a:pt x="1207" y="75"/>
                  </a:lnTo>
                  <a:lnTo>
                    <a:pt x="1205" y="75"/>
                  </a:lnTo>
                  <a:lnTo>
                    <a:pt x="1203" y="74"/>
                  </a:lnTo>
                  <a:lnTo>
                    <a:pt x="1198" y="71"/>
                  </a:lnTo>
                  <a:lnTo>
                    <a:pt x="1196" y="68"/>
                  </a:lnTo>
                  <a:lnTo>
                    <a:pt x="1193" y="64"/>
                  </a:lnTo>
                  <a:lnTo>
                    <a:pt x="1184" y="58"/>
                  </a:lnTo>
                  <a:lnTo>
                    <a:pt x="1177" y="58"/>
                  </a:lnTo>
                  <a:lnTo>
                    <a:pt x="1154" y="58"/>
                  </a:lnTo>
                  <a:lnTo>
                    <a:pt x="1129" y="55"/>
                  </a:lnTo>
                  <a:lnTo>
                    <a:pt x="1118" y="51"/>
                  </a:lnTo>
                  <a:lnTo>
                    <a:pt x="1116" y="48"/>
                  </a:lnTo>
                  <a:lnTo>
                    <a:pt x="1113" y="47"/>
                  </a:lnTo>
                  <a:lnTo>
                    <a:pt x="1113" y="46"/>
                  </a:lnTo>
                  <a:lnTo>
                    <a:pt x="1111" y="46"/>
                  </a:lnTo>
                  <a:lnTo>
                    <a:pt x="1106" y="44"/>
                  </a:lnTo>
                  <a:lnTo>
                    <a:pt x="1102" y="43"/>
                  </a:lnTo>
                  <a:lnTo>
                    <a:pt x="1098" y="42"/>
                  </a:lnTo>
                  <a:lnTo>
                    <a:pt x="1091" y="44"/>
                  </a:lnTo>
                  <a:lnTo>
                    <a:pt x="1090" y="46"/>
                  </a:lnTo>
                  <a:lnTo>
                    <a:pt x="1082" y="51"/>
                  </a:lnTo>
                  <a:lnTo>
                    <a:pt x="1075" y="51"/>
                  </a:lnTo>
                  <a:lnTo>
                    <a:pt x="1049" y="48"/>
                  </a:lnTo>
                  <a:lnTo>
                    <a:pt x="1024" y="35"/>
                  </a:lnTo>
                  <a:lnTo>
                    <a:pt x="1020" y="35"/>
                  </a:lnTo>
                  <a:lnTo>
                    <a:pt x="1011" y="35"/>
                  </a:lnTo>
                  <a:lnTo>
                    <a:pt x="985" y="34"/>
                  </a:lnTo>
                  <a:lnTo>
                    <a:pt x="981" y="32"/>
                  </a:lnTo>
                  <a:lnTo>
                    <a:pt x="979" y="32"/>
                  </a:lnTo>
                  <a:lnTo>
                    <a:pt x="962" y="31"/>
                  </a:lnTo>
                  <a:lnTo>
                    <a:pt x="956" y="31"/>
                  </a:lnTo>
                  <a:lnTo>
                    <a:pt x="944" y="31"/>
                  </a:lnTo>
                  <a:lnTo>
                    <a:pt x="942" y="31"/>
                  </a:lnTo>
                  <a:lnTo>
                    <a:pt x="937" y="31"/>
                  </a:lnTo>
                  <a:lnTo>
                    <a:pt x="933" y="32"/>
                  </a:lnTo>
                  <a:lnTo>
                    <a:pt x="914" y="35"/>
                  </a:lnTo>
                  <a:lnTo>
                    <a:pt x="912" y="35"/>
                  </a:lnTo>
                  <a:lnTo>
                    <a:pt x="910" y="42"/>
                  </a:lnTo>
                  <a:lnTo>
                    <a:pt x="901" y="52"/>
                  </a:lnTo>
                  <a:lnTo>
                    <a:pt x="894" y="55"/>
                  </a:lnTo>
                  <a:lnTo>
                    <a:pt x="878" y="55"/>
                  </a:lnTo>
                  <a:lnTo>
                    <a:pt x="862" y="51"/>
                  </a:lnTo>
                  <a:lnTo>
                    <a:pt x="855" y="50"/>
                  </a:lnTo>
                  <a:lnTo>
                    <a:pt x="835" y="46"/>
                  </a:lnTo>
                  <a:lnTo>
                    <a:pt x="834" y="46"/>
                  </a:lnTo>
                  <a:lnTo>
                    <a:pt x="814" y="39"/>
                  </a:lnTo>
                  <a:lnTo>
                    <a:pt x="809" y="40"/>
                  </a:lnTo>
                  <a:lnTo>
                    <a:pt x="807" y="40"/>
                  </a:lnTo>
                  <a:lnTo>
                    <a:pt x="784" y="31"/>
                  </a:lnTo>
                  <a:lnTo>
                    <a:pt x="782" y="31"/>
                  </a:lnTo>
                  <a:lnTo>
                    <a:pt x="777" y="30"/>
                  </a:lnTo>
                  <a:lnTo>
                    <a:pt x="777" y="32"/>
                  </a:lnTo>
                  <a:lnTo>
                    <a:pt x="775" y="35"/>
                  </a:lnTo>
                  <a:lnTo>
                    <a:pt x="754" y="36"/>
                  </a:lnTo>
                  <a:lnTo>
                    <a:pt x="750" y="36"/>
                  </a:lnTo>
                  <a:lnTo>
                    <a:pt x="714" y="27"/>
                  </a:lnTo>
                  <a:lnTo>
                    <a:pt x="709" y="26"/>
                  </a:lnTo>
                  <a:lnTo>
                    <a:pt x="698" y="28"/>
                  </a:lnTo>
                  <a:lnTo>
                    <a:pt x="688" y="31"/>
                  </a:lnTo>
                  <a:lnTo>
                    <a:pt x="686" y="32"/>
                  </a:lnTo>
                  <a:lnTo>
                    <a:pt x="675" y="32"/>
                  </a:lnTo>
                  <a:lnTo>
                    <a:pt x="665" y="32"/>
                  </a:lnTo>
                  <a:lnTo>
                    <a:pt x="663" y="34"/>
                  </a:lnTo>
                  <a:lnTo>
                    <a:pt x="654" y="35"/>
                  </a:lnTo>
                  <a:lnTo>
                    <a:pt x="649" y="36"/>
                  </a:lnTo>
                  <a:lnTo>
                    <a:pt x="647" y="38"/>
                  </a:lnTo>
                  <a:lnTo>
                    <a:pt x="645" y="40"/>
                  </a:lnTo>
                  <a:lnTo>
                    <a:pt x="643" y="40"/>
                  </a:lnTo>
                  <a:lnTo>
                    <a:pt x="636" y="43"/>
                  </a:lnTo>
                  <a:lnTo>
                    <a:pt x="633" y="44"/>
                  </a:lnTo>
                  <a:lnTo>
                    <a:pt x="629" y="46"/>
                  </a:lnTo>
                  <a:lnTo>
                    <a:pt x="615" y="50"/>
                  </a:lnTo>
                  <a:lnTo>
                    <a:pt x="615" y="51"/>
                  </a:lnTo>
                  <a:lnTo>
                    <a:pt x="613" y="51"/>
                  </a:lnTo>
                  <a:lnTo>
                    <a:pt x="611" y="51"/>
                  </a:lnTo>
                  <a:lnTo>
                    <a:pt x="610" y="50"/>
                  </a:lnTo>
                  <a:lnTo>
                    <a:pt x="604" y="50"/>
                  </a:lnTo>
                  <a:lnTo>
                    <a:pt x="599" y="50"/>
                  </a:lnTo>
                  <a:lnTo>
                    <a:pt x="597" y="50"/>
                  </a:lnTo>
                  <a:lnTo>
                    <a:pt x="595" y="50"/>
                  </a:lnTo>
                  <a:lnTo>
                    <a:pt x="594" y="50"/>
                  </a:lnTo>
                  <a:lnTo>
                    <a:pt x="588" y="50"/>
                  </a:lnTo>
                  <a:lnTo>
                    <a:pt x="579" y="48"/>
                  </a:lnTo>
                  <a:lnTo>
                    <a:pt x="578" y="47"/>
                  </a:lnTo>
                  <a:lnTo>
                    <a:pt x="572" y="46"/>
                  </a:lnTo>
                  <a:lnTo>
                    <a:pt x="569" y="44"/>
                  </a:lnTo>
                  <a:lnTo>
                    <a:pt x="562" y="40"/>
                  </a:lnTo>
                  <a:lnTo>
                    <a:pt x="554" y="38"/>
                  </a:lnTo>
                  <a:lnTo>
                    <a:pt x="538" y="28"/>
                  </a:lnTo>
                  <a:lnTo>
                    <a:pt x="535" y="28"/>
                  </a:lnTo>
                  <a:lnTo>
                    <a:pt x="524" y="28"/>
                  </a:lnTo>
                  <a:lnTo>
                    <a:pt x="517" y="27"/>
                  </a:lnTo>
                  <a:lnTo>
                    <a:pt x="505" y="30"/>
                  </a:lnTo>
                  <a:lnTo>
                    <a:pt x="496" y="30"/>
                  </a:lnTo>
                  <a:lnTo>
                    <a:pt x="476" y="34"/>
                  </a:lnTo>
                  <a:lnTo>
                    <a:pt x="464" y="30"/>
                  </a:lnTo>
                  <a:lnTo>
                    <a:pt x="462" y="30"/>
                  </a:lnTo>
                  <a:lnTo>
                    <a:pt x="457" y="30"/>
                  </a:lnTo>
                  <a:lnTo>
                    <a:pt x="453" y="30"/>
                  </a:lnTo>
                  <a:lnTo>
                    <a:pt x="442" y="30"/>
                  </a:lnTo>
                  <a:lnTo>
                    <a:pt x="437" y="30"/>
                  </a:lnTo>
                  <a:lnTo>
                    <a:pt x="426" y="32"/>
                  </a:lnTo>
                  <a:lnTo>
                    <a:pt x="405" y="36"/>
                  </a:lnTo>
                  <a:lnTo>
                    <a:pt x="400" y="38"/>
                  </a:lnTo>
                  <a:lnTo>
                    <a:pt x="380" y="34"/>
                  </a:lnTo>
                  <a:lnTo>
                    <a:pt x="357" y="28"/>
                  </a:lnTo>
                  <a:lnTo>
                    <a:pt x="343" y="31"/>
                  </a:lnTo>
                  <a:lnTo>
                    <a:pt x="341" y="31"/>
                  </a:lnTo>
                  <a:lnTo>
                    <a:pt x="318" y="24"/>
                  </a:lnTo>
                  <a:lnTo>
                    <a:pt x="309" y="22"/>
                  </a:lnTo>
                  <a:lnTo>
                    <a:pt x="275" y="7"/>
                  </a:lnTo>
                  <a:lnTo>
                    <a:pt x="272" y="7"/>
                  </a:lnTo>
                  <a:lnTo>
                    <a:pt x="256" y="6"/>
                  </a:lnTo>
                  <a:lnTo>
                    <a:pt x="238" y="4"/>
                  </a:lnTo>
                  <a:lnTo>
                    <a:pt x="210" y="3"/>
                  </a:lnTo>
                  <a:lnTo>
                    <a:pt x="194" y="0"/>
                  </a:lnTo>
                  <a:lnTo>
                    <a:pt x="183" y="2"/>
                  </a:lnTo>
                  <a:lnTo>
                    <a:pt x="174" y="3"/>
                  </a:lnTo>
                  <a:lnTo>
                    <a:pt x="160" y="6"/>
                  </a:lnTo>
                  <a:lnTo>
                    <a:pt x="154" y="7"/>
                  </a:lnTo>
                  <a:lnTo>
                    <a:pt x="146" y="10"/>
                  </a:lnTo>
                  <a:lnTo>
                    <a:pt x="140" y="12"/>
                  </a:lnTo>
                  <a:lnTo>
                    <a:pt x="135" y="16"/>
                  </a:lnTo>
                  <a:lnTo>
                    <a:pt x="117" y="34"/>
                  </a:lnTo>
                  <a:lnTo>
                    <a:pt x="114" y="40"/>
                  </a:lnTo>
                  <a:lnTo>
                    <a:pt x="112" y="44"/>
                  </a:lnTo>
                  <a:lnTo>
                    <a:pt x="112" y="51"/>
                  </a:lnTo>
                  <a:lnTo>
                    <a:pt x="112" y="58"/>
                  </a:lnTo>
                  <a:lnTo>
                    <a:pt x="117" y="68"/>
                  </a:lnTo>
                  <a:lnTo>
                    <a:pt x="119" y="72"/>
                  </a:lnTo>
                  <a:lnTo>
                    <a:pt x="124" y="86"/>
                  </a:lnTo>
                  <a:lnTo>
                    <a:pt x="124" y="88"/>
                  </a:lnTo>
                  <a:lnTo>
                    <a:pt x="124" y="90"/>
                  </a:lnTo>
                  <a:lnTo>
                    <a:pt x="126" y="98"/>
                  </a:lnTo>
                  <a:lnTo>
                    <a:pt x="126" y="99"/>
                  </a:lnTo>
                  <a:lnTo>
                    <a:pt x="126" y="100"/>
                  </a:lnTo>
                  <a:lnTo>
                    <a:pt x="126" y="102"/>
                  </a:lnTo>
                  <a:lnTo>
                    <a:pt x="126" y="106"/>
                  </a:lnTo>
                  <a:lnTo>
                    <a:pt x="126" y="107"/>
                  </a:lnTo>
                  <a:lnTo>
                    <a:pt x="124" y="112"/>
                  </a:lnTo>
                  <a:lnTo>
                    <a:pt x="122" y="115"/>
                  </a:lnTo>
                  <a:lnTo>
                    <a:pt x="122" y="116"/>
                  </a:lnTo>
                  <a:lnTo>
                    <a:pt x="121" y="116"/>
                  </a:lnTo>
                  <a:lnTo>
                    <a:pt x="103" y="128"/>
                  </a:lnTo>
                  <a:lnTo>
                    <a:pt x="87" y="138"/>
                  </a:lnTo>
                  <a:lnTo>
                    <a:pt x="78" y="143"/>
                  </a:lnTo>
                  <a:lnTo>
                    <a:pt x="74" y="146"/>
                  </a:lnTo>
                  <a:lnTo>
                    <a:pt x="62" y="152"/>
                  </a:lnTo>
                  <a:lnTo>
                    <a:pt x="58" y="155"/>
                  </a:lnTo>
                  <a:lnTo>
                    <a:pt x="51" y="158"/>
                  </a:lnTo>
                  <a:lnTo>
                    <a:pt x="48" y="159"/>
                  </a:lnTo>
                  <a:lnTo>
                    <a:pt x="34" y="163"/>
                  </a:lnTo>
                  <a:lnTo>
                    <a:pt x="28" y="164"/>
                  </a:lnTo>
                  <a:lnTo>
                    <a:pt x="10" y="168"/>
                  </a:lnTo>
                  <a:lnTo>
                    <a:pt x="2" y="172"/>
                  </a:lnTo>
                  <a:lnTo>
                    <a:pt x="0" y="178"/>
                  </a:lnTo>
                  <a:lnTo>
                    <a:pt x="3" y="188"/>
                  </a:lnTo>
                  <a:lnTo>
                    <a:pt x="5" y="192"/>
                  </a:lnTo>
                  <a:lnTo>
                    <a:pt x="10" y="202"/>
                  </a:lnTo>
                  <a:lnTo>
                    <a:pt x="16" y="210"/>
                  </a:lnTo>
                  <a:lnTo>
                    <a:pt x="21" y="219"/>
                  </a:lnTo>
                  <a:lnTo>
                    <a:pt x="26" y="227"/>
                  </a:lnTo>
                  <a:lnTo>
                    <a:pt x="28" y="231"/>
                  </a:lnTo>
                  <a:lnTo>
                    <a:pt x="32" y="239"/>
                  </a:lnTo>
                  <a:lnTo>
                    <a:pt x="39" y="250"/>
                  </a:lnTo>
                  <a:lnTo>
                    <a:pt x="50" y="254"/>
                  </a:lnTo>
                  <a:lnTo>
                    <a:pt x="66" y="256"/>
                  </a:lnTo>
                  <a:lnTo>
                    <a:pt x="78" y="259"/>
                  </a:lnTo>
                  <a:lnTo>
                    <a:pt x="82" y="260"/>
                  </a:lnTo>
                  <a:lnTo>
                    <a:pt x="82" y="262"/>
                  </a:lnTo>
                  <a:lnTo>
                    <a:pt x="89" y="271"/>
                  </a:lnTo>
                  <a:lnTo>
                    <a:pt x="89" y="272"/>
                  </a:lnTo>
                  <a:lnTo>
                    <a:pt x="90" y="282"/>
                  </a:lnTo>
                  <a:lnTo>
                    <a:pt x="90" y="288"/>
                  </a:lnTo>
                  <a:lnTo>
                    <a:pt x="101" y="306"/>
                  </a:lnTo>
                  <a:lnTo>
                    <a:pt x="105" y="310"/>
                  </a:lnTo>
                  <a:lnTo>
                    <a:pt x="105" y="311"/>
                  </a:lnTo>
                  <a:lnTo>
                    <a:pt x="105" y="319"/>
                  </a:lnTo>
                  <a:lnTo>
                    <a:pt x="106" y="330"/>
                  </a:lnTo>
                  <a:lnTo>
                    <a:pt x="108" y="331"/>
                  </a:lnTo>
                  <a:lnTo>
                    <a:pt x="119" y="342"/>
                  </a:lnTo>
                  <a:lnTo>
                    <a:pt x="124" y="346"/>
                  </a:lnTo>
                  <a:lnTo>
                    <a:pt x="124" y="350"/>
                  </a:lnTo>
                  <a:lnTo>
                    <a:pt x="126" y="352"/>
                  </a:lnTo>
                  <a:lnTo>
                    <a:pt x="128" y="356"/>
                  </a:lnTo>
                  <a:lnTo>
                    <a:pt x="130" y="362"/>
                  </a:lnTo>
                  <a:lnTo>
                    <a:pt x="130" y="363"/>
                  </a:lnTo>
                  <a:lnTo>
                    <a:pt x="126" y="371"/>
                  </a:lnTo>
                  <a:lnTo>
                    <a:pt x="126" y="372"/>
                  </a:lnTo>
                  <a:lnTo>
                    <a:pt x="121" y="378"/>
                  </a:lnTo>
                  <a:lnTo>
                    <a:pt x="110" y="391"/>
                  </a:lnTo>
                  <a:lnTo>
                    <a:pt x="99" y="402"/>
                  </a:lnTo>
                  <a:lnTo>
                    <a:pt x="98" y="403"/>
                  </a:lnTo>
                  <a:lnTo>
                    <a:pt x="101" y="412"/>
                  </a:lnTo>
                  <a:lnTo>
                    <a:pt x="103" y="422"/>
                  </a:lnTo>
                  <a:lnTo>
                    <a:pt x="101" y="432"/>
                  </a:lnTo>
                  <a:lnTo>
                    <a:pt x="99" y="458"/>
                  </a:lnTo>
                  <a:lnTo>
                    <a:pt x="98" y="471"/>
                  </a:lnTo>
                  <a:lnTo>
                    <a:pt x="96" y="476"/>
                  </a:lnTo>
                  <a:lnTo>
                    <a:pt x="83" y="486"/>
                  </a:lnTo>
                  <a:lnTo>
                    <a:pt x="78" y="491"/>
                  </a:lnTo>
                  <a:lnTo>
                    <a:pt x="78" y="500"/>
                  </a:lnTo>
                  <a:lnTo>
                    <a:pt x="80" y="508"/>
                  </a:lnTo>
                  <a:lnTo>
                    <a:pt x="85" y="508"/>
                  </a:lnTo>
                  <a:lnTo>
                    <a:pt x="92" y="511"/>
                  </a:lnTo>
                  <a:lnTo>
                    <a:pt x="96" y="516"/>
                  </a:lnTo>
                  <a:lnTo>
                    <a:pt x="94" y="518"/>
                  </a:lnTo>
                  <a:lnTo>
                    <a:pt x="92" y="520"/>
                  </a:lnTo>
                  <a:lnTo>
                    <a:pt x="90" y="520"/>
                  </a:lnTo>
                  <a:lnTo>
                    <a:pt x="89" y="522"/>
                  </a:lnTo>
                  <a:lnTo>
                    <a:pt x="87" y="522"/>
                  </a:lnTo>
                  <a:lnTo>
                    <a:pt x="82" y="520"/>
                  </a:lnTo>
                  <a:lnTo>
                    <a:pt x="73" y="540"/>
                  </a:lnTo>
                  <a:lnTo>
                    <a:pt x="73" y="542"/>
                  </a:lnTo>
                  <a:lnTo>
                    <a:pt x="67" y="555"/>
                  </a:lnTo>
                  <a:lnTo>
                    <a:pt x="85" y="560"/>
                  </a:lnTo>
                  <a:lnTo>
                    <a:pt x="101" y="567"/>
                  </a:lnTo>
                  <a:lnTo>
                    <a:pt x="106" y="568"/>
                  </a:lnTo>
                  <a:lnTo>
                    <a:pt x="106" y="570"/>
                  </a:lnTo>
                  <a:lnTo>
                    <a:pt x="108" y="572"/>
                  </a:lnTo>
                  <a:lnTo>
                    <a:pt x="108" y="579"/>
                  </a:lnTo>
                  <a:lnTo>
                    <a:pt x="106" y="584"/>
                  </a:lnTo>
                  <a:lnTo>
                    <a:pt x="101" y="586"/>
                  </a:lnTo>
                  <a:lnTo>
                    <a:pt x="82" y="594"/>
                  </a:lnTo>
                  <a:lnTo>
                    <a:pt x="69" y="599"/>
                  </a:lnTo>
                  <a:lnTo>
                    <a:pt x="64" y="604"/>
                  </a:lnTo>
                  <a:lnTo>
                    <a:pt x="60" y="616"/>
                  </a:lnTo>
                  <a:lnTo>
                    <a:pt x="62" y="640"/>
                  </a:lnTo>
                  <a:lnTo>
                    <a:pt x="64" y="647"/>
                  </a:lnTo>
                  <a:lnTo>
                    <a:pt x="66" y="650"/>
                  </a:lnTo>
                  <a:lnTo>
                    <a:pt x="76" y="655"/>
                  </a:lnTo>
                  <a:lnTo>
                    <a:pt x="78" y="656"/>
                  </a:lnTo>
                  <a:lnTo>
                    <a:pt x="80" y="662"/>
                  </a:lnTo>
                  <a:lnTo>
                    <a:pt x="80" y="664"/>
                  </a:lnTo>
                  <a:lnTo>
                    <a:pt x="80" y="668"/>
                  </a:lnTo>
                  <a:lnTo>
                    <a:pt x="82" y="671"/>
                  </a:lnTo>
                  <a:lnTo>
                    <a:pt x="83" y="674"/>
                  </a:lnTo>
                  <a:lnTo>
                    <a:pt x="85" y="675"/>
                  </a:lnTo>
                  <a:lnTo>
                    <a:pt x="92" y="675"/>
                  </a:lnTo>
                  <a:lnTo>
                    <a:pt x="96" y="676"/>
                  </a:lnTo>
                  <a:lnTo>
                    <a:pt x="96" y="670"/>
                  </a:lnTo>
                  <a:lnTo>
                    <a:pt x="96" y="668"/>
                  </a:lnTo>
                  <a:lnTo>
                    <a:pt x="90" y="659"/>
                  </a:lnTo>
                  <a:lnTo>
                    <a:pt x="90" y="654"/>
                  </a:lnTo>
                  <a:lnTo>
                    <a:pt x="96" y="639"/>
                  </a:lnTo>
                  <a:lnTo>
                    <a:pt x="101" y="638"/>
                  </a:lnTo>
                  <a:lnTo>
                    <a:pt x="114" y="639"/>
                  </a:lnTo>
                  <a:lnTo>
                    <a:pt x="151" y="652"/>
                  </a:lnTo>
                  <a:lnTo>
                    <a:pt x="156" y="656"/>
                  </a:lnTo>
                  <a:lnTo>
                    <a:pt x="176" y="659"/>
                  </a:lnTo>
                  <a:lnTo>
                    <a:pt x="185" y="658"/>
                  </a:lnTo>
                  <a:lnTo>
                    <a:pt x="199" y="652"/>
                  </a:lnTo>
                  <a:lnTo>
                    <a:pt x="204" y="644"/>
                  </a:lnTo>
                  <a:lnTo>
                    <a:pt x="213" y="634"/>
                  </a:lnTo>
                  <a:lnTo>
                    <a:pt x="229" y="627"/>
                  </a:lnTo>
                  <a:lnTo>
                    <a:pt x="236" y="627"/>
                  </a:lnTo>
                  <a:lnTo>
                    <a:pt x="245" y="628"/>
                  </a:lnTo>
                  <a:lnTo>
                    <a:pt x="252" y="628"/>
                  </a:lnTo>
                  <a:lnTo>
                    <a:pt x="270" y="631"/>
                  </a:lnTo>
                  <a:lnTo>
                    <a:pt x="279" y="632"/>
                  </a:lnTo>
                  <a:lnTo>
                    <a:pt x="281" y="634"/>
                  </a:lnTo>
                  <a:lnTo>
                    <a:pt x="293" y="630"/>
                  </a:lnTo>
                  <a:lnTo>
                    <a:pt x="300" y="628"/>
                  </a:lnTo>
                  <a:lnTo>
                    <a:pt x="311" y="631"/>
                  </a:lnTo>
                  <a:lnTo>
                    <a:pt x="316" y="642"/>
                  </a:lnTo>
                  <a:lnTo>
                    <a:pt x="316" y="648"/>
                  </a:lnTo>
                  <a:lnTo>
                    <a:pt x="318" y="651"/>
                  </a:lnTo>
                  <a:lnTo>
                    <a:pt x="318" y="652"/>
                  </a:lnTo>
                  <a:lnTo>
                    <a:pt x="341" y="666"/>
                  </a:lnTo>
                  <a:lnTo>
                    <a:pt x="366" y="676"/>
                  </a:lnTo>
                  <a:lnTo>
                    <a:pt x="377" y="682"/>
                  </a:lnTo>
                  <a:lnTo>
                    <a:pt x="380" y="682"/>
                  </a:lnTo>
                  <a:lnTo>
                    <a:pt x="386" y="675"/>
                  </a:lnTo>
                  <a:lnTo>
                    <a:pt x="371" y="670"/>
                  </a:lnTo>
                  <a:lnTo>
                    <a:pt x="371" y="666"/>
                  </a:lnTo>
                  <a:lnTo>
                    <a:pt x="373" y="662"/>
                  </a:lnTo>
                  <a:lnTo>
                    <a:pt x="393" y="658"/>
                  </a:lnTo>
                  <a:lnTo>
                    <a:pt x="396" y="655"/>
                  </a:lnTo>
                  <a:lnTo>
                    <a:pt x="396" y="651"/>
                  </a:lnTo>
                  <a:lnTo>
                    <a:pt x="389" y="644"/>
                  </a:lnTo>
                  <a:lnTo>
                    <a:pt x="375" y="640"/>
                  </a:lnTo>
                  <a:lnTo>
                    <a:pt x="373" y="639"/>
                  </a:lnTo>
                  <a:lnTo>
                    <a:pt x="373" y="638"/>
                  </a:lnTo>
                  <a:lnTo>
                    <a:pt x="375" y="632"/>
                  </a:lnTo>
                  <a:lnTo>
                    <a:pt x="375" y="631"/>
                  </a:lnTo>
                  <a:lnTo>
                    <a:pt x="380" y="628"/>
                  </a:lnTo>
                  <a:lnTo>
                    <a:pt x="382" y="630"/>
                  </a:lnTo>
                  <a:lnTo>
                    <a:pt x="384" y="630"/>
                  </a:lnTo>
                  <a:lnTo>
                    <a:pt x="398" y="638"/>
                  </a:lnTo>
                  <a:lnTo>
                    <a:pt x="400" y="639"/>
                  </a:lnTo>
                  <a:lnTo>
                    <a:pt x="400" y="648"/>
                  </a:lnTo>
                  <a:lnTo>
                    <a:pt x="402" y="654"/>
                  </a:lnTo>
                  <a:lnTo>
                    <a:pt x="407" y="656"/>
                  </a:lnTo>
                  <a:lnTo>
                    <a:pt x="425" y="651"/>
                  </a:lnTo>
                  <a:lnTo>
                    <a:pt x="437" y="651"/>
                  </a:lnTo>
                  <a:lnTo>
                    <a:pt x="448" y="652"/>
                  </a:lnTo>
                  <a:lnTo>
                    <a:pt x="451" y="650"/>
                  </a:lnTo>
                  <a:lnTo>
                    <a:pt x="455" y="647"/>
                  </a:lnTo>
                  <a:lnTo>
                    <a:pt x="458" y="648"/>
                  </a:lnTo>
                  <a:lnTo>
                    <a:pt x="474" y="655"/>
                  </a:lnTo>
                  <a:lnTo>
                    <a:pt x="492" y="650"/>
                  </a:lnTo>
                  <a:lnTo>
                    <a:pt x="508" y="636"/>
                  </a:lnTo>
                  <a:lnTo>
                    <a:pt x="530" y="628"/>
                  </a:lnTo>
                  <a:lnTo>
                    <a:pt x="533" y="622"/>
                  </a:lnTo>
                  <a:lnTo>
                    <a:pt x="528" y="619"/>
                  </a:lnTo>
                  <a:lnTo>
                    <a:pt x="522" y="623"/>
                  </a:lnTo>
                  <a:lnTo>
                    <a:pt x="510" y="626"/>
                  </a:lnTo>
                  <a:lnTo>
                    <a:pt x="508" y="624"/>
                  </a:lnTo>
                  <a:lnTo>
                    <a:pt x="508" y="620"/>
                  </a:lnTo>
                  <a:lnTo>
                    <a:pt x="508" y="615"/>
                  </a:lnTo>
                  <a:lnTo>
                    <a:pt x="514" y="610"/>
                  </a:lnTo>
                  <a:lnTo>
                    <a:pt x="517" y="606"/>
                  </a:lnTo>
                  <a:lnTo>
                    <a:pt x="519" y="604"/>
                  </a:lnTo>
                  <a:lnTo>
                    <a:pt x="521" y="603"/>
                  </a:lnTo>
                  <a:lnTo>
                    <a:pt x="542" y="592"/>
                  </a:lnTo>
                  <a:lnTo>
                    <a:pt x="549" y="590"/>
                  </a:lnTo>
                  <a:lnTo>
                    <a:pt x="551" y="590"/>
                  </a:lnTo>
                  <a:lnTo>
                    <a:pt x="556" y="590"/>
                  </a:lnTo>
                  <a:lnTo>
                    <a:pt x="562" y="594"/>
                  </a:lnTo>
                  <a:lnTo>
                    <a:pt x="565" y="595"/>
                  </a:lnTo>
                  <a:lnTo>
                    <a:pt x="567" y="598"/>
                  </a:lnTo>
                  <a:lnTo>
                    <a:pt x="569" y="598"/>
                  </a:lnTo>
                  <a:lnTo>
                    <a:pt x="570" y="602"/>
                  </a:lnTo>
                  <a:lnTo>
                    <a:pt x="576" y="608"/>
                  </a:lnTo>
                  <a:lnTo>
                    <a:pt x="588" y="607"/>
                  </a:lnTo>
                  <a:lnTo>
                    <a:pt x="592" y="606"/>
                  </a:lnTo>
                  <a:lnTo>
                    <a:pt x="597" y="607"/>
                  </a:lnTo>
                  <a:lnTo>
                    <a:pt x="608" y="608"/>
                  </a:lnTo>
                  <a:lnTo>
                    <a:pt x="611" y="611"/>
                  </a:lnTo>
                  <a:lnTo>
                    <a:pt x="615" y="618"/>
                  </a:lnTo>
                  <a:lnTo>
                    <a:pt x="627" y="623"/>
                  </a:lnTo>
                  <a:lnTo>
                    <a:pt x="656" y="635"/>
                  </a:lnTo>
                  <a:lnTo>
                    <a:pt x="665" y="634"/>
                  </a:lnTo>
                  <a:lnTo>
                    <a:pt x="666" y="632"/>
                  </a:lnTo>
                  <a:lnTo>
                    <a:pt x="672" y="626"/>
                  </a:lnTo>
                  <a:lnTo>
                    <a:pt x="686" y="619"/>
                  </a:lnTo>
                  <a:lnTo>
                    <a:pt x="695" y="618"/>
                  </a:lnTo>
                  <a:lnTo>
                    <a:pt x="700" y="616"/>
                  </a:lnTo>
                  <a:lnTo>
                    <a:pt x="704" y="618"/>
                  </a:lnTo>
                  <a:lnTo>
                    <a:pt x="707" y="618"/>
                  </a:lnTo>
                  <a:lnTo>
                    <a:pt x="709" y="619"/>
                  </a:lnTo>
                  <a:lnTo>
                    <a:pt x="716" y="623"/>
                  </a:lnTo>
                  <a:lnTo>
                    <a:pt x="723" y="627"/>
                  </a:lnTo>
                  <a:lnTo>
                    <a:pt x="730" y="632"/>
                  </a:lnTo>
                  <a:lnTo>
                    <a:pt x="736" y="631"/>
                  </a:lnTo>
                  <a:lnTo>
                    <a:pt x="738" y="631"/>
                  </a:lnTo>
                  <a:lnTo>
                    <a:pt x="743" y="631"/>
                  </a:lnTo>
                  <a:lnTo>
                    <a:pt x="746" y="632"/>
                  </a:lnTo>
                  <a:lnTo>
                    <a:pt x="748" y="632"/>
                  </a:lnTo>
                  <a:lnTo>
                    <a:pt x="754" y="642"/>
                  </a:lnTo>
                  <a:lnTo>
                    <a:pt x="782" y="632"/>
                  </a:lnTo>
                  <a:lnTo>
                    <a:pt x="784" y="631"/>
                  </a:lnTo>
                  <a:lnTo>
                    <a:pt x="805" y="624"/>
                  </a:lnTo>
                  <a:lnTo>
                    <a:pt x="821" y="618"/>
                  </a:lnTo>
                  <a:lnTo>
                    <a:pt x="828" y="615"/>
                  </a:lnTo>
                  <a:lnTo>
                    <a:pt x="835" y="614"/>
                  </a:lnTo>
                  <a:lnTo>
                    <a:pt x="841" y="612"/>
                  </a:lnTo>
                  <a:lnTo>
                    <a:pt x="855" y="608"/>
                  </a:lnTo>
                  <a:lnTo>
                    <a:pt x="864" y="608"/>
                  </a:lnTo>
                  <a:lnTo>
                    <a:pt x="871" y="608"/>
                  </a:lnTo>
                  <a:lnTo>
                    <a:pt x="889" y="608"/>
                  </a:lnTo>
                  <a:lnTo>
                    <a:pt x="896" y="612"/>
                  </a:lnTo>
                  <a:lnTo>
                    <a:pt x="899" y="616"/>
                  </a:lnTo>
                  <a:lnTo>
                    <a:pt x="906" y="620"/>
                  </a:lnTo>
                  <a:close/>
                </a:path>
              </a:pathLst>
            </a:custGeom>
            <a:solidFill>
              <a:schemeClr val="bg1"/>
            </a:solidFill>
            <a:ln w="6350" cap="flat" cmpd="sng">
              <a:solidFill>
                <a:srgbClr val="000000"/>
              </a:solidFill>
              <a:prstDash val="solid"/>
              <a:round/>
              <a:headEnd/>
              <a:tailEnd type="none" w="med" len="med"/>
            </a:ln>
          </p:spPr>
          <p:txBody>
            <a:bodyPr/>
            <a:lstStyle/>
            <a:p>
              <a:pPr>
                <a:defRPr/>
              </a:pPr>
              <a:endParaRPr lang="en-US"/>
            </a:p>
          </p:txBody>
        </p:sp>
        <p:sp>
          <p:nvSpPr>
            <p:cNvPr id="168" name="D4"/>
            <p:cNvSpPr>
              <a:spLocks/>
            </p:cNvSpPr>
            <p:nvPr/>
          </p:nvSpPr>
          <p:spPr bwMode="auto">
            <a:xfrm>
              <a:off x="3308554" y="6181707"/>
              <a:ext cx="3291" cy="3994"/>
            </a:xfrm>
            <a:custGeom>
              <a:avLst/>
              <a:gdLst>
                <a:gd name="T0" fmla="*/ 18 w 18"/>
                <a:gd name="T1" fmla="*/ 10 h 15"/>
                <a:gd name="T2" fmla="*/ 12 w 18"/>
                <a:gd name="T3" fmla="*/ 2 h 15"/>
                <a:gd name="T4" fmla="*/ 7 w 18"/>
                <a:gd name="T5" fmla="*/ 0 h 15"/>
                <a:gd name="T6" fmla="*/ 0 w 18"/>
                <a:gd name="T7" fmla="*/ 4 h 15"/>
                <a:gd name="T8" fmla="*/ 3 w 18"/>
                <a:gd name="T9" fmla="*/ 11 h 15"/>
                <a:gd name="T10" fmla="*/ 12 w 18"/>
                <a:gd name="T11" fmla="*/ 15 h 15"/>
                <a:gd name="T12" fmla="*/ 18 w 18"/>
                <a:gd name="T13" fmla="*/ 10 h 15"/>
                <a:gd name="T14" fmla="*/ 0 60000 65536"/>
                <a:gd name="T15" fmla="*/ 0 60000 65536"/>
                <a:gd name="T16" fmla="*/ 0 60000 65536"/>
                <a:gd name="T17" fmla="*/ 0 60000 65536"/>
                <a:gd name="T18" fmla="*/ 0 60000 65536"/>
                <a:gd name="T19" fmla="*/ 0 60000 65536"/>
                <a:gd name="T20" fmla="*/ 0 60000 65536"/>
                <a:gd name="T21" fmla="*/ 0 w 18"/>
                <a:gd name="T22" fmla="*/ 0 h 15"/>
                <a:gd name="T23" fmla="*/ 18 w 18"/>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5">
                  <a:moveTo>
                    <a:pt x="18" y="10"/>
                  </a:moveTo>
                  <a:lnTo>
                    <a:pt x="12" y="2"/>
                  </a:lnTo>
                  <a:lnTo>
                    <a:pt x="7" y="0"/>
                  </a:lnTo>
                  <a:lnTo>
                    <a:pt x="0" y="4"/>
                  </a:lnTo>
                  <a:lnTo>
                    <a:pt x="3" y="11"/>
                  </a:lnTo>
                  <a:lnTo>
                    <a:pt x="12" y="15"/>
                  </a:lnTo>
                  <a:lnTo>
                    <a:pt x="18" y="10"/>
                  </a:lnTo>
                  <a:close/>
                </a:path>
              </a:pathLst>
            </a:custGeom>
            <a:solidFill>
              <a:schemeClr val="bg1"/>
            </a:solidFill>
            <a:ln w="6350" cap="flat" cmpd="sng">
              <a:solidFill>
                <a:srgbClr val="000000"/>
              </a:solidFill>
              <a:prstDash val="solid"/>
              <a:round/>
              <a:headEnd/>
              <a:tailEnd type="none" w="med" len="med"/>
            </a:ln>
          </p:spPr>
          <p:txBody>
            <a:bodyPr/>
            <a:lstStyle/>
            <a:p>
              <a:endParaRPr lang="en-US"/>
            </a:p>
          </p:txBody>
        </p:sp>
        <p:sp>
          <p:nvSpPr>
            <p:cNvPr id="169" name="D12"/>
            <p:cNvSpPr>
              <a:spLocks/>
            </p:cNvSpPr>
            <p:nvPr/>
          </p:nvSpPr>
          <p:spPr bwMode="auto">
            <a:xfrm>
              <a:off x="3747720" y="6209135"/>
              <a:ext cx="4205" cy="7456"/>
            </a:xfrm>
            <a:custGeom>
              <a:avLst/>
              <a:gdLst>
                <a:gd name="T0" fmla="*/ 14 w 23"/>
                <a:gd name="T1" fmla="*/ 3 h 28"/>
                <a:gd name="T2" fmla="*/ 5 w 23"/>
                <a:gd name="T3" fmla="*/ 0 h 28"/>
                <a:gd name="T4" fmla="*/ 1 w 23"/>
                <a:gd name="T5" fmla="*/ 0 h 28"/>
                <a:gd name="T6" fmla="*/ 0 w 23"/>
                <a:gd name="T7" fmla="*/ 3 h 28"/>
                <a:gd name="T8" fmla="*/ 1 w 23"/>
                <a:gd name="T9" fmla="*/ 9 h 28"/>
                <a:gd name="T10" fmla="*/ 16 w 23"/>
                <a:gd name="T11" fmla="*/ 28 h 28"/>
                <a:gd name="T12" fmla="*/ 19 w 23"/>
                <a:gd name="T13" fmla="*/ 25 h 28"/>
                <a:gd name="T14" fmla="*/ 23 w 23"/>
                <a:gd name="T15" fmla="*/ 16 h 28"/>
                <a:gd name="T16" fmla="*/ 14 w 23"/>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8"/>
                <a:gd name="T29" fmla="*/ 23 w 23"/>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8">
                  <a:moveTo>
                    <a:pt x="14" y="3"/>
                  </a:moveTo>
                  <a:lnTo>
                    <a:pt x="5" y="0"/>
                  </a:lnTo>
                  <a:lnTo>
                    <a:pt x="1" y="0"/>
                  </a:lnTo>
                  <a:lnTo>
                    <a:pt x="0" y="3"/>
                  </a:lnTo>
                  <a:lnTo>
                    <a:pt x="1" y="9"/>
                  </a:lnTo>
                  <a:lnTo>
                    <a:pt x="16" y="28"/>
                  </a:lnTo>
                  <a:lnTo>
                    <a:pt x="19" y="25"/>
                  </a:lnTo>
                  <a:lnTo>
                    <a:pt x="23" y="16"/>
                  </a:lnTo>
                  <a:lnTo>
                    <a:pt x="14" y="3"/>
                  </a:lnTo>
                  <a:close/>
                </a:path>
              </a:pathLst>
            </a:custGeom>
            <a:solidFill>
              <a:schemeClr val="bg1"/>
            </a:solidFill>
            <a:ln w="6350" cap="flat" cmpd="sng">
              <a:solidFill>
                <a:srgbClr val="000000"/>
              </a:solidFill>
              <a:prstDash val="solid"/>
              <a:round/>
              <a:headEnd/>
              <a:tailEnd type="none" w="med" len="med"/>
            </a:ln>
          </p:spPr>
          <p:txBody>
            <a:bodyPr/>
            <a:lstStyle/>
            <a:p>
              <a:endParaRPr lang="en-US"/>
            </a:p>
          </p:txBody>
        </p:sp>
        <p:sp>
          <p:nvSpPr>
            <p:cNvPr id="170" name="D14"/>
            <p:cNvSpPr>
              <a:spLocks/>
            </p:cNvSpPr>
            <p:nvPr/>
          </p:nvSpPr>
          <p:spPr bwMode="auto">
            <a:xfrm>
              <a:off x="6907207" y="5741426"/>
              <a:ext cx="60335" cy="23699"/>
            </a:xfrm>
            <a:custGeom>
              <a:avLst/>
              <a:gdLst>
                <a:gd name="T0" fmla="*/ 150 w 331"/>
                <a:gd name="T1" fmla="*/ 6 h 93"/>
                <a:gd name="T2" fmla="*/ 139 w 331"/>
                <a:gd name="T3" fmla="*/ 12 h 93"/>
                <a:gd name="T4" fmla="*/ 137 w 331"/>
                <a:gd name="T5" fmla="*/ 13 h 93"/>
                <a:gd name="T6" fmla="*/ 132 w 331"/>
                <a:gd name="T7" fmla="*/ 14 h 93"/>
                <a:gd name="T8" fmla="*/ 112 w 331"/>
                <a:gd name="T9" fmla="*/ 24 h 93"/>
                <a:gd name="T10" fmla="*/ 96 w 331"/>
                <a:gd name="T11" fmla="*/ 29 h 93"/>
                <a:gd name="T12" fmla="*/ 87 w 331"/>
                <a:gd name="T13" fmla="*/ 30 h 93"/>
                <a:gd name="T14" fmla="*/ 71 w 331"/>
                <a:gd name="T15" fmla="*/ 33 h 93"/>
                <a:gd name="T16" fmla="*/ 34 w 331"/>
                <a:gd name="T17" fmla="*/ 49 h 93"/>
                <a:gd name="T18" fmla="*/ 0 w 331"/>
                <a:gd name="T19" fmla="*/ 68 h 93"/>
                <a:gd name="T20" fmla="*/ 9 w 331"/>
                <a:gd name="T21" fmla="*/ 81 h 93"/>
                <a:gd name="T22" fmla="*/ 23 w 331"/>
                <a:gd name="T23" fmla="*/ 89 h 93"/>
                <a:gd name="T24" fmla="*/ 57 w 331"/>
                <a:gd name="T25" fmla="*/ 92 h 93"/>
                <a:gd name="T26" fmla="*/ 86 w 331"/>
                <a:gd name="T27" fmla="*/ 78 h 93"/>
                <a:gd name="T28" fmla="*/ 96 w 331"/>
                <a:gd name="T29" fmla="*/ 77 h 93"/>
                <a:gd name="T30" fmla="*/ 112 w 331"/>
                <a:gd name="T31" fmla="*/ 77 h 93"/>
                <a:gd name="T32" fmla="*/ 119 w 331"/>
                <a:gd name="T33" fmla="*/ 80 h 93"/>
                <a:gd name="T34" fmla="*/ 132 w 331"/>
                <a:gd name="T35" fmla="*/ 85 h 93"/>
                <a:gd name="T36" fmla="*/ 139 w 331"/>
                <a:gd name="T37" fmla="*/ 86 h 93"/>
                <a:gd name="T38" fmla="*/ 151 w 331"/>
                <a:gd name="T39" fmla="*/ 82 h 93"/>
                <a:gd name="T40" fmla="*/ 167 w 331"/>
                <a:gd name="T41" fmla="*/ 73 h 93"/>
                <a:gd name="T42" fmla="*/ 194 w 331"/>
                <a:gd name="T43" fmla="*/ 61 h 93"/>
                <a:gd name="T44" fmla="*/ 214 w 331"/>
                <a:gd name="T45" fmla="*/ 53 h 93"/>
                <a:gd name="T46" fmla="*/ 249 w 331"/>
                <a:gd name="T47" fmla="*/ 57 h 93"/>
                <a:gd name="T48" fmla="*/ 262 w 331"/>
                <a:gd name="T49" fmla="*/ 57 h 93"/>
                <a:gd name="T50" fmla="*/ 279 w 331"/>
                <a:gd name="T51" fmla="*/ 40 h 93"/>
                <a:gd name="T52" fmla="*/ 322 w 331"/>
                <a:gd name="T53" fmla="*/ 33 h 93"/>
                <a:gd name="T54" fmla="*/ 331 w 331"/>
                <a:gd name="T55" fmla="*/ 32 h 93"/>
                <a:gd name="T56" fmla="*/ 310 w 331"/>
                <a:gd name="T57" fmla="*/ 21 h 93"/>
                <a:gd name="T58" fmla="*/ 294 w 331"/>
                <a:gd name="T59" fmla="*/ 18 h 93"/>
                <a:gd name="T60" fmla="*/ 267 w 331"/>
                <a:gd name="T61" fmla="*/ 16 h 93"/>
                <a:gd name="T62" fmla="*/ 194 w 331"/>
                <a:gd name="T63" fmla="*/ 0 h 93"/>
                <a:gd name="T64" fmla="*/ 166 w 331"/>
                <a:gd name="T65" fmla="*/ 2 h 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1"/>
                <a:gd name="T100" fmla="*/ 0 h 93"/>
                <a:gd name="T101" fmla="*/ 331 w 331"/>
                <a:gd name="T102" fmla="*/ 93 h 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1" h="93">
                  <a:moveTo>
                    <a:pt x="153" y="5"/>
                  </a:moveTo>
                  <a:lnTo>
                    <a:pt x="150" y="6"/>
                  </a:lnTo>
                  <a:lnTo>
                    <a:pt x="148" y="6"/>
                  </a:lnTo>
                  <a:lnTo>
                    <a:pt x="139" y="12"/>
                  </a:lnTo>
                  <a:lnTo>
                    <a:pt x="137" y="12"/>
                  </a:lnTo>
                  <a:lnTo>
                    <a:pt x="137" y="13"/>
                  </a:lnTo>
                  <a:lnTo>
                    <a:pt x="134" y="14"/>
                  </a:lnTo>
                  <a:lnTo>
                    <a:pt x="132" y="14"/>
                  </a:lnTo>
                  <a:lnTo>
                    <a:pt x="119" y="21"/>
                  </a:lnTo>
                  <a:lnTo>
                    <a:pt x="112" y="24"/>
                  </a:lnTo>
                  <a:lnTo>
                    <a:pt x="100" y="28"/>
                  </a:lnTo>
                  <a:lnTo>
                    <a:pt x="96" y="29"/>
                  </a:lnTo>
                  <a:lnTo>
                    <a:pt x="89" y="30"/>
                  </a:lnTo>
                  <a:lnTo>
                    <a:pt x="87" y="30"/>
                  </a:lnTo>
                  <a:lnTo>
                    <a:pt x="82" y="32"/>
                  </a:lnTo>
                  <a:lnTo>
                    <a:pt x="71" y="33"/>
                  </a:lnTo>
                  <a:lnTo>
                    <a:pt x="43" y="45"/>
                  </a:lnTo>
                  <a:lnTo>
                    <a:pt x="34" y="49"/>
                  </a:lnTo>
                  <a:lnTo>
                    <a:pt x="2" y="53"/>
                  </a:lnTo>
                  <a:lnTo>
                    <a:pt x="0" y="68"/>
                  </a:lnTo>
                  <a:lnTo>
                    <a:pt x="7" y="74"/>
                  </a:lnTo>
                  <a:lnTo>
                    <a:pt x="9" y="81"/>
                  </a:lnTo>
                  <a:lnTo>
                    <a:pt x="20" y="88"/>
                  </a:lnTo>
                  <a:lnTo>
                    <a:pt x="23" y="89"/>
                  </a:lnTo>
                  <a:lnTo>
                    <a:pt x="38" y="93"/>
                  </a:lnTo>
                  <a:lnTo>
                    <a:pt x="57" y="92"/>
                  </a:lnTo>
                  <a:lnTo>
                    <a:pt x="77" y="81"/>
                  </a:lnTo>
                  <a:lnTo>
                    <a:pt x="86" y="78"/>
                  </a:lnTo>
                  <a:lnTo>
                    <a:pt x="87" y="78"/>
                  </a:lnTo>
                  <a:lnTo>
                    <a:pt x="96" y="77"/>
                  </a:lnTo>
                  <a:lnTo>
                    <a:pt x="107" y="76"/>
                  </a:lnTo>
                  <a:lnTo>
                    <a:pt x="112" y="77"/>
                  </a:lnTo>
                  <a:lnTo>
                    <a:pt x="116" y="78"/>
                  </a:lnTo>
                  <a:lnTo>
                    <a:pt x="119" y="80"/>
                  </a:lnTo>
                  <a:lnTo>
                    <a:pt x="121" y="85"/>
                  </a:lnTo>
                  <a:lnTo>
                    <a:pt x="132" y="85"/>
                  </a:lnTo>
                  <a:lnTo>
                    <a:pt x="137" y="88"/>
                  </a:lnTo>
                  <a:lnTo>
                    <a:pt x="139" y="86"/>
                  </a:lnTo>
                  <a:lnTo>
                    <a:pt x="150" y="84"/>
                  </a:lnTo>
                  <a:lnTo>
                    <a:pt x="151" y="82"/>
                  </a:lnTo>
                  <a:lnTo>
                    <a:pt x="166" y="78"/>
                  </a:lnTo>
                  <a:lnTo>
                    <a:pt x="167" y="73"/>
                  </a:lnTo>
                  <a:lnTo>
                    <a:pt x="182" y="64"/>
                  </a:lnTo>
                  <a:lnTo>
                    <a:pt x="194" y="61"/>
                  </a:lnTo>
                  <a:lnTo>
                    <a:pt x="196" y="58"/>
                  </a:lnTo>
                  <a:lnTo>
                    <a:pt x="214" y="53"/>
                  </a:lnTo>
                  <a:lnTo>
                    <a:pt x="233" y="48"/>
                  </a:lnTo>
                  <a:lnTo>
                    <a:pt x="249" y="57"/>
                  </a:lnTo>
                  <a:lnTo>
                    <a:pt x="258" y="58"/>
                  </a:lnTo>
                  <a:lnTo>
                    <a:pt x="262" y="57"/>
                  </a:lnTo>
                  <a:lnTo>
                    <a:pt x="274" y="44"/>
                  </a:lnTo>
                  <a:lnTo>
                    <a:pt x="279" y="40"/>
                  </a:lnTo>
                  <a:lnTo>
                    <a:pt x="308" y="38"/>
                  </a:lnTo>
                  <a:lnTo>
                    <a:pt x="322" y="33"/>
                  </a:lnTo>
                  <a:lnTo>
                    <a:pt x="329" y="34"/>
                  </a:lnTo>
                  <a:lnTo>
                    <a:pt x="331" y="32"/>
                  </a:lnTo>
                  <a:lnTo>
                    <a:pt x="317" y="16"/>
                  </a:lnTo>
                  <a:lnTo>
                    <a:pt x="310" y="21"/>
                  </a:lnTo>
                  <a:lnTo>
                    <a:pt x="301" y="24"/>
                  </a:lnTo>
                  <a:lnTo>
                    <a:pt x="294" y="18"/>
                  </a:lnTo>
                  <a:lnTo>
                    <a:pt x="288" y="20"/>
                  </a:lnTo>
                  <a:lnTo>
                    <a:pt x="267" y="16"/>
                  </a:lnTo>
                  <a:lnTo>
                    <a:pt x="226" y="5"/>
                  </a:lnTo>
                  <a:lnTo>
                    <a:pt x="194" y="0"/>
                  </a:lnTo>
                  <a:lnTo>
                    <a:pt x="169" y="2"/>
                  </a:lnTo>
                  <a:lnTo>
                    <a:pt x="166" y="2"/>
                  </a:lnTo>
                  <a:lnTo>
                    <a:pt x="153" y="5"/>
                  </a:lnTo>
                  <a:close/>
                </a:path>
              </a:pathLst>
            </a:custGeom>
            <a:solidFill>
              <a:schemeClr val="bg1"/>
            </a:solidFill>
            <a:ln w="6350" cap="flat" cmpd="sng">
              <a:solidFill>
                <a:srgbClr val="000000"/>
              </a:solidFill>
              <a:prstDash val="solid"/>
              <a:round/>
              <a:headEnd/>
              <a:tailEnd type="none" w="med" len="med"/>
            </a:ln>
          </p:spPr>
          <p:txBody>
            <a:bodyPr/>
            <a:lstStyle/>
            <a:p>
              <a:pPr>
                <a:defRPr/>
              </a:pPr>
              <a:endParaRPr lang="en-US"/>
            </a:p>
          </p:txBody>
        </p:sp>
        <p:sp>
          <p:nvSpPr>
            <p:cNvPr id="128" name="Hawaii_L"/>
            <p:cNvSpPr txBox="1">
              <a:spLocks noChangeArrowheads="1"/>
            </p:cNvSpPr>
            <p:nvPr/>
          </p:nvSpPr>
          <p:spPr bwMode="auto">
            <a:xfrm>
              <a:off x="1987550" y="5407744"/>
              <a:ext cx="129451" cy="158333"/>
            </a:xfrm>
            <a:prstGeom prst="rect">
              <a:avLst/>
            </a:prstGeom>
            <a:noFill/>
            <a:ln w="9525">
              <a:noFill/>
              <a:miter lim="800000"/>
              <a:headEnd/>
              <a:tailEnd/>
            </a:ln>
          </p:spPr>
          <p:txBody>
            <a:bodyPr wrap="none" lIns="18288" tIns="18288" rIns="18288" bIns="18288" anchor="ctr">
              <a:spAutoFit/>
            </a:bodyPr>
            <a:lstStyle/>
            <a:p>
              <a:pPr algn="ctr"/>
              <a:r>
                <a:rPr lang="en-US" sz="1000" b="1" dirty="0">
                  <a:solidFill>
                    <a:srgbClr val="000000"/>
                  </a:solidFill>
                  <a:cs typeface="Arial" charset="0"/>
                </a:rPr>
                <a:t>HI</a:t>
              </a:r>
              <a:endParaRPr lang="en-US" sz="1000" dirty="0"/>
            </a:p>
          </p:txBody>
        </p:sp>
        <p:sp>
          <p:nvSpPr>
            <p:cNvPr id="129" name="Puerto_Rico_L"/>
            <p:cNvSpPr txBox="1">
              <a:spLocks noChangeArrowheads="1"/>
            </p:cNvSpPr>
            <p:nvPr/>
          </p:nvSpPr>
          <p:spPr bwMode="auto">
            <a:xfrm>
              <a:off x="6469002" y="5432337"/>
              <a:ext cx="168396" cy="158333"/>
            </a:xfrm>
            <a:prstGeom prst="rect">
              <a:avLst/>
            </a:prstGeom>
            <a:noFill/>
            <a:ln w="9525">
              <a:noFill/>
              <a:miter lim="800000"/>
              <a:headEnd/>
              <a:tailEnd/>
            </a:ln>
          </p:spPr>
          <p:txBody>
            <a:bodyPr wrap="none" lIns="18288" tIns="18288" rIns="18288" bIns="18288" anchor="ctr">
              <a:spAutoFit/>
            </a:bodyPr>
            <a:lstStyle/>
            <a:p>
              <a:pPr algn="ctr"/>
              <a:r>
                <a:rPr lang="en-US" sz="1000" b="1" dirty="0">
                  <a:solidFill>
                    <a:srgbClr val="000000"/>
                  </a:solidFill>
                  <a:cs typeface="Arial" charset="0"/>
                </a:rPr>
                <a:t>PR</a:t>
              </a:r>
              <a:endParaRPr lang="en-US" sz="1000" dirty="0"/>
            </a:p>
          </p:txBody>
        </p:sp>
        <p:sp>
          <p:nvSpPr>
            <p:cNvPr id="130" name="TextBox 129"/>
            <p:cNvSpPr txBox="1"/>
            <p:nvPr/>
          </p:nvSpPr>
          <p:spPr>
            <a:xfrm>
              <a:off x="1179285" y="1648361"/>
              <a:ext cx="457200" cy="261610"/>
            </a:xfrm>
            <a:prstGeom prst="rect">
              <a:avLst/>
            </a:prstGeom>
            <a:noFill/>
          </p:spPr>
          <p:txBody>
            <a:bodyPr wrap="square" rtlCol="0">
              <a:spAutoFit/>
            </a:bodyPr>
            <a:lstStyle/>
            <a:p>
              <a:r>
                <a:rPr lang="en-US" sz="1100" dirty="0" smtClean="0">
                  <a:solidFill>
                    <a:schemeClr val="bg1"/>
                  </a:solidFill>
                </a:rPr>
                <a:t>WA</a:t>
              </a:r>
              <a:endParaRPr lang="en-US" sz="1100" dirty="0">
                <a:solidFill>
                  <a:schemeClr val="bg1"/>
                </a:solidFill>
              </a:endParaRPr>
            </a:p>
          </p:txBody>
        </p:sp>
        <p:sp>
          <p:nvSpPr>
            <p:cNvPr id="131" name="TextBox 130"/>
            <p:cNvSpPr txBox="1"/>
            <p:nvPr/>
          </p:nvSpPr>
          <p:spPr>
            <a:xfrm>
              <a:off x="1066800" y="2257961"/>
              <a:ext cx="457200" cy="261610"/>
            </a:xfrm>
            <a:prstGeom prst="rect">
              <a:avLst/>
            </a:prstGeom>
            <a:noFill/>
          </p:spPr>
          <p:txBody>
            <a:bodyPr wrap="square" rtlCol="0">
              <a:spAutoFit/>
            </a:bodyPr>
            <a:lstStyle/>
            <a:p>
              <a:r>
                <a:rPr lang="en-US" sz="1100" dirty="0" smtClean="0">
                  <a:solidFill>
                    <a:schemeClr val="bg1"/>
                  </a:solidFill>
                </a:rPr>
                <a:t>OR</a:t>
              </a:r>
              <a:endParaRPr lang="en-US" sz="1100" dirty="0">
                <a:solidFill>
                  <a:schemeClr val="bg1"/>
                </a:solidFill>
              </a:endParaRPr>
            </a:p>
          </p:txBody>
        </p:sp>
        <p:sp>
          <p:nvSpPr>
            <p:cNvPr id="132" name="TextBox 131"/>
            <p:cNvSpPr txBox="1"/>
            <p:nvPr/>
          </p:nvSpPr>
          <p:spPr>
            <a:xfrm>
              <a:off x="838200" y="3553362"/>
              <a:ext cx="381000" cy="261610"/>
            </a:xfrm>
            <a:prstGeom prst="rect">
              <a:avLst/>
            </a:prstGeom>
            <a:noFill/>
          </p:spPr>
          <p:txBody>
            <a:bodyPr wrap="square" rtlCol="0">
              <a:spAutoFit/>
            </a:bodyPr>
            <a:lstStyle/>
            <a:p>
              <a:r>
                <a:rPr lang="en-US" sz="1100" dirty="0" smtClean="0">
                  <a:solidFill>
                    <a:schemeClr val="bg1"/>
                  </a:solidFill>
                </a:rPr>
                <a:t>CA</a:t>
              </a:r>
              <a:endParaRPr lang="en-US" sz="1100" dirty="0">
                <a:solidFill>
                  <a:schemeClr val="bg1"/>
                </a:solidFill>
              </a:endParaRPr>
            </a:p>
          </p:txBody>
        </p:sp>
        <p:sp>
          <p:nvSpPr>
            <p:cNvPr id="149" name="TextBox 148"/>
            <p:cNvSpPr txBox="1"/>
            <p:nvPr/>
          </p:nvSpPr>
          <p:spPr>
            <a:xfrm>
              <a:off x="1447800" y="3248561"/>
              <a:ext cx="381000" cy="261610"/>
            </a:xfrm>
            <a:prstGeom prst="rect">
              <a:avLst/>
            </a:prstGeom>
            <a:noFill/>
          </p:spPr>
          <p:txBody>
            <a:bodyPr wrap="square" rtlCol="0">
              <a:spAutoFit/>
            </a:bodyPr>
            <a:lstStyle/>
            <a:p>
              <a:r>
                <a:rPr lang="en-US" sz="1100" dirty="0" smtClean="0">
                  <a:solidFill>
                    <a:schemeClr val="bg1"/>
                  </a:solidFill>
                </a:rPr>
                <a:t>NV</a:t>
              </a:r>
              <a:endParaRPr lang="en-US" sz="1100" dirty="0">
                <a:solidFill>
                  <a:schemeClr val="bg1"/>
                </a:solidFill>
              </a:endParaRPr>
            </a:p>
          </p:txBody>
        </p:sp>
        <p:sp>
          <p:nvSpPr>
            <p:cNvPr id="150" name="TextBox 149"/>
            <p:cNvSpPr txBox="1"/>
            <p:nvPr/>
          </p:nvSpPr>
          <p:spPr>
            <a:xfrm>
              <a:off x="2133600" y="4239161"/>
              <a:ext cx="381000" cy="261610"/>
            </a:xfrm>
            <a:prstGeom prst="rect">
              <a:avLst/>
            </a:prstGeom>
            <a:noFill/>
          </p:spPr>
          <p:txBody>
            <a:bodyPr wrap="square" rtlCol="0">
              <a:spAutoFit/>
            </a:bodyPr>
            <a:lstStyle/>
            <a:p>
              <a:r>
                <a:rPr lang="en-US" sz="1100" dirty="0" smtClean="0">
                  <a:solidFill>
                    <a:schemeClr val="bg1"/>
                  </a:solidFill>
                </a:rPr>
                <a:t>AZ</a:t>
              </a:r>
              <a:endParaRPr lang="en-US" sz="1100" dirty="0">
                <a:solidFill>
                  <a:schemeClr val="bg1"/>
                </a:solidFill>
              </a:endParaRPr>
            </a:p>
          </p:txBody>
        </p:sp>
        <p:sp>
          <p:nvSpPr>
            <p:cNvPr id="151" name="TextBox 150"/>
            <p:cNvSpPr txBox="1"/>
            <p:nvPr/>
          </p:nvSpPr>
          <p:spPr>
            <a:xfrm>
              <a:off x="2743200" y="1876961"/>
              <a:ext cx="457200" cy="261610"/>
            </a:xfrm>
            <a:prstGeom prst="rect">
              <a:avLst/>
            </a:prstGeom>
            <a:noFill/>
          </p:spPr>
          <p:txBody>
            <a:bodyPr wrap="square" rtlCol="0">
              <a:spAutoFit/>
            </a:bodyPr>
            <a:lstStyle/>
            <a:p>
              <a:r>
                <a:rPr lang="en-US" sz="1100" dirty="0" smtClean="0">
                  <a:solidFill>
                    <a:schemeClr val="bg1"/>
                  </a:solidFill>
                </a:rPr>
                <a:t>MT</a:t>
              </a:r>
              <a:endParaRPr lang="en-US" sz="1100" dirty="0">
                <a:solidFill>
                  <a:schemeClr val="bg1"/>
                </a:solidFill>
              </a:endParaRPr>
            </a:p>
          </p:txBody>
        </p:sp>
        <p:sp>
          <p:nvSpPr>
            <p:cNvPr id="152" name="TextBox 151"/>
            <p:cNvSpPr txBox="1"/>
            <p:nvPr/>
          </p:nvSpPr>
          <p:spPr>
            <a:xfrm>
              <a:off x="1981200" y="2410361"/>
              <a:ext cx="437356" cy="261610"/>
            </a:xfrm>
            <a:prstGeom prst="rect">
              <a:avLst/>
            </a:prstGeom>
            <a:noFill/>
          </p:spPr>
          <p:txBody>
            <a:bodyPr wrap="square" rtlCol="0">
              <a:spAutoFit/>
            </a:bodyPr>
            <a:lstStyle/>
            <a:p>
              <a:r>
                <a:rPr lang="en-US" sz="1100" dirty="0" smtClean="0"/>
                <a:t>ID</a:t>
              </a:r>
              <a:endParaRPr lang="en-US" sz="1100" dirty="0"/>
            </a:p>
          </p:txBody>
        </p:sp>
        <p:sp>
          <p:nvSpPr>
            <p:cNvPr id="153" name="TextBox 152"/>
            <p:cNvSpPr txBox="1"/>
            <p:nvPr/>
          </p:nvSpPr>
          <p:spPr>
            <a:xfrm>
              <a:off x="2286000" y="3477162"/>
              <a:ext cx="381000" cy="261610"/>
            </a:xfrm>
            <a:prstGeom prst="rect">
              <a:avLst/>
            </a:prstGeom>
            <a:noFill/>
          </p:spPr>
          <p:txBody>
            <a:bodyPr wrap="square" rtlCol="0">
              <a:spAutoFit/>
            </a:bodyPr>
            <a:lstStyle/>
            <a:p>
              <a:r>
                <a:rPr lang="en-US" sz="1100" dirty="0" smtClean="0"/>
                <a:t>UT</a:t>
              </a:r>
              <a:endParaRPr lang="en-US" sz="1100" dirty="0"/>
            </a:p>
          </p:txBody>
        </p:sp>
        <p:sp>
          <p:nvSpPr>
            <p:cNvPr id="154" name="TextBox 153"/>
            <p:cNvSpPr txBox="1"/>
            <p:nvPr/>
          </p:nvSpPr>
          <p:spPr>
            <a:xfrm>
              <a:off x="2971800" y="2715161"/>
              <a:ext cx="378542" cy="261610"/>
            </a:xfrm>
            <a:prstGeom prst="rect">
              <a:avLst/>
            </a:prstGeom>
            <a:noFill/>
          </p:spPr>
          <p:txBody>
            <a:bodyPr wrap="square" rtlCol="0">
              <a:spAutoFit/>
            </a:bodyPr>
            <a:lstStyle/>
            <a:p>
              <a:r>
                <a:rPr lang="en-US" sz="1100" dirty="0" smtClean="0"/>
                <a:t>WY</a:t>
              </a:r>
              <a:endParaRPr lang="en-US" sz="1100" dirty="0"/>
            </a:p>
          </p:txBody>
        </p:sp>
        <p:sp>
          <p:nvSpPr>
            <p:cNvPr id="155" name="TextBox 154"/>
            <p:cNvSpPr txBox="1"/>
            <p:nvPr/>
          </p:nvSpPr>
          <p:spPr>
            <a:xfrm>
              <a:off x="3124200" y="3553361"/>
              <a:ext cx="522288" cy="261610"/>
            </a:xfrm>
            <a:prstGeom prst="rect">
              <a:avLst/>
            </a:prstGeom>
            <a:noFill/>
          </p:spPr>
          <p:txBody>
            <a:bodyPr wrap="square" rtlCol="0">
              <a:spAutoFit/>
            </a:bodyPr>
            <a:lstStyle/>
            <a:p>
              <a:r>
                <a:rPr lang="en-US" sz="1100" dirty="0" smtClean="0">
                  <a:solidFill>
                    <a:schemeClr val="bg1"/>
                  </a:solidFill>
                </a:rPr>
                <a:t>CO</a:t>
              </a:r>
              <a:endParaRPr lang="en-US" sz="1100" dirty="0">
                <a:solidFill>
                  <a:schemeClr val="bg1"/>
                </a:solidFill>
              </a:endParaRPr>
            </a:p>
          </p:txBody>
        </p:sp>
        <p:sp>
          <p:nvSpPr>
            <p:cNvPr id="156" name="TextBox 155"/>
            <p:cNvSpPr txBox="1"/>
            <p:nvPr/>
          </p:nvSpPr>
          <p:spPr>
            <a:xfrm>
              <a:off x="2971800" y="4315361"/>
              <a:ext cx="533400" cy="261610"/>
            </a:xfrm>
            <a:prstGeom prst="rect">
              <a:avLst/>
            </a:prstGeom>
            <a:noFill/>
          </p:spPr>
          <p:txBody>
            <a:bodyPr wrap="square" rtlCol="0">
              <a:spAutoFit/>
            </a:bodyPr>
            <a:lstStyle/>
            <a:p>
              <a:r>
                <a:rPr lang="en-US" sz="1100" dirty="0" smtClean="0"/>
                <a:t>NM</a:t>
              </a:r>
              <a:endParaRPr lang="en-US" sz="1100" dirty="0"/>
            </a:p>
          </p:txBody>
        </p:sp>
        <p:sp>
          <p:nvSpPr>
            <p:cNvPr id="157" name="TextBox 156"/>
            <p:cNvSpPr txBox="1"/>
            <p:nvPr/>
          </p:nvSpPr>
          <p:spPr>
            <a:xfrm>
              <a:off x="4114800" y="4924961"/>
              <a:ext cx="381000" cy="261610"/>
            </a:xfrm>
            <a:prstGeom prst="rect">
              <a:avLst/>
            </a:prstGeom>
            <a:noFill/>
          </p:spPr>
          <p:txBody>
            <a:bodyPr wrap="square" rtlCol="0">
              <a:spAutoFit/>
            </a:bodyPr>
            <a:lstStyle/>
            <a:p>
              <a:r>
                <a:rPr lang="en-US" sz="1100" dirty="0" smtClean="0">
                  <a:solidFill>
                    <a:schemeClr val="bg1"/>
                  </a:solidFill>
                </a:rPr>
                <a:t>TX</a:t>
              </a:r>
              <a:endParaRPr lang="en-US" sz="1100" dirty="0">
                <a:solidFill>
                  <a:schemeClr val="bg1"/>
                </a:solidFill>
              </a:endParaRPr>
            </a:p>
          </p:txBody>
        </p:sp>
        <p:sp>
          <p:nvSpPr>
            <p:cNvPr id="158" name="TextBox 157"/>
            <p:cNvSpPr txBox="1"/>
            <p:nvPr/>
          </p:nvSpPr>
          <p:spPr>
            <a:xfrm>
              <a:off x="4572000" y="4239161"/>
              <a:ext cx="457200" cy="261610"/>
            </a:xfrm>
            <a:prstGeom prst="rect">
              <a:avLst/>
            </a:prstGeom>
            <a:noFill/>
          </p:spPr>
          <p:txBody>
            <a:bodyPr wrap="square" rtlCol="0">
              <a:spAutoFit/>
            </a:bodyPr>
            <a:lstStyle/>
            <a:p>
              <a:r>
                <a:rPr lang="en-US" sz="1100" dirty="0" smtClean="0">
                  <a:solidFill>
                    <a:schemeClr val="bg1"/>
                  </a:solidFill>
                </a:rPr>
                <a:t>OK</a:t>
              </a:r>
              <a:endParaRPr lang="en-US" sz="1100" dirty="0">
                <a:solidFill>
                  <a:schemeClr val="bg1"/>
                </a:solidFill>
              </a:endParaRPr>
            </a:p>
          </p:txBody>
        </p:sp>
        <p:sp>
          <p:nvSpPr>
            <p:cNvPr id="159" name="TextBox 158"/>
            <p:cNvSpPr txBox="1"/>
            <p:nvPr/>
          </p:nvSpPr>
          <p:spPr>
            <a:xfrm>
              <a:off x="4267200" y="3629561"/>
              <a:ext cx="381000" cy="261610"/>
            </a:xfrm>
            <a:prstGeom prst="rect">
              <a:avLst/>
            </a:prstGeom>
            <a:noFill/>
          </p:spPr>
          <p:txBody>
            <a:bodyPr wrap="square" rtlCol="0">
              <a:spAutoFit/>
            </a:bodyPr>
            <a:lstStyle/>
            <a:p>
              <a:r>
                <a:rPr lang="en-US" sz="1100" dirty="0" smtClean="0">
                  <a:solidFill>
                    <a:schemeClr val="bg1"/>
                  </a:solidFill>
                </a:rPr>
                <a:t>KS</a:t>
              </a:r>
            </a:p>
          </p:txBody>
        </p:sp>
        <p:sp>
          <p:nvSpPr>
            <p:cNvPr id="161" name="TextBox 160"/>
            <p:cNvSpPr txBox="1"/>
            <p:nvPr/>
          </p:nvSpPr>
          <p:spPr>
            <a:xfrm>
              <a:off x="4114800" y="3096161"/>
              <a:ext cx="457200" cy="261610"/>
            </a:xfrm>
            <a:prstGeom prst="rect">
              <a:avLst/>
            </a:prstGeom>
            <a:noFill/>
          </p:spPr>
          <p:txBody>
            <a:bodyPr wrap="square" rtlCol="0">
              <a:spAutoFit/>
            </a:bodyPr>
            <a:lstStyle/>
            <a:p>
              <a:r>
                <a:rPr lang="en-US" sz="1100" dirty="0" smtClean="0"/>
                <a:t>NE</a:t>
              </a:r>
              <a:endParaRPr lang="en-US" sz="1100" dirty="0"/>
            </a:p>
          </p:txBody>
        </p:sp>
        <p:sp>
          <p:nvSpPr>
            <p:cNvPr id="162" name="TextBox 161"/>
            <p:cNvSpPr txBox="1"/>
            <p:nvPr/>
          </p:nvSpPr>
          <p:spPr>
            <a:xfrm>
              <a:off x="3962400" y="2486561"/>
              <a:ext cx="381000" cy="261610"/>
            </a:xfrm>
            <a:prstGeom prst="rect">
              <a:avLst/>
            </a:prstGeom>
            <a:noFill/>
          </p:spPr>
          <p:txBody>
            <a:bodyPr wrap="square" rtlCol="0">
              <a:spAutoFit/>
            </a:bodyPr>
            <a:lstStyle/>
            <a:p>
              <a:r>
                <a:rPr lang="en-US" sz="1100" dirty="0" smtClean="0"/>
                <a:t>SD</a:t>
              </a:r>
              <a:endParaRPr lang="en-US" sz="1100" dirty="0"/>
            </a:p>
          </p:txBody>
        </p:sp>
        <p:sp>
          <p:nvSpPr>
            <p:cNvPr id="163" name="TextBox 162"/>
            <p:cNvSpPr txBox="1"/>
            <p:nvPr/>
          </p:nvSpPr>
          <p:spPr>
            <a:xfrm>
              <a:off x="3962400" y="1953161"/>
              <a:ext cx="533400" cy="261610"/>
            </a:xfrm>
            <a:prstGeom prst="rect">
              <a:avLst/>
            </a:prstGeom>
            <a:noFill/>
          </p:spPr>
          <p:txBody>
            <a:bodyPr wrap="square" rtlCol="0">
              <a:spAutoFit/>
            </a:bodyPr>
            <a:lstStyle/>
            <a:p>
              <a:r>
                <a:rPr lang="en-US" sz="1100" dirty="0" smtClean="0"/>
                <a:t>ND</a:t>
              </a:r>
              <a:endParaRPr lang="en-US" sz="1100" dirty="0"/>
            </a:p>
          </p:txBody>
        </p:sp>
        <p:sp>
          <p:nvSpPr>
            <p:cNvPr id="164" name="TextBox 163"/>
            <p:cNvSpPr txBox="1"/>
            <p:nvPr/>
          </p:nvSpPr>
          <p:spPr>
            <a:xfrm>
              <a:off x="4800600" y="2105562"/>
              <a:ext cx="457200" cy="261610"/>
            </a:xfrm>
            <a:prstGeom prst="rect">
              <a:avLst/>
            </a:prstGeom>
            <a:noFill/>
          </p:spPr>
          <p:txBody>
            <a:bodyPr wrap="square" rtlCol="0">
              <a:spAutoFit/>
            </a:bodyPr>
            <a:lstStyle/>
            <a:p>
              <a:r>
                <a:rPr lang="en-US" sz="1100" dirty="0" smtClean="0"/>
                <a:t>MN</a:t>
              </a:r>
              <a:endParaRPr lang="en-US" sz="1100" dirty="0"/>
            </a:p>
          </p:txBody>
        </p:sp>
        <p:sp>
          <p:nvSpPr>
            <p:cNvPr id="165" name="TextBox 164"/>
            <p:cNvSpPr txBox="1"/>
            <p:nvPr/>
          </p:nvSpPr>
          <p:spPr>
            <a:xfrm>
              <a:off x="5029200" y="2943761"/>
              <a:ext cx="304800" cy="261610"/>
            </a:xfrm>
            <a:prstGeom prst="rect">
              <a:avLst/>
            </a:prstGeom>
            <a:noFill/>
          </p:spPr>
          <p:txBody>
            <a:bodyPr wrap="square" rtlCol="0">
              <a:spAutoFit/>
            </a:bodyPr>
            <a:lstStyle/>
            <a:p>
              <a:r>
                <a:rPr lang="en-US" sz="1100" dirty="0" smtClean="0"/>
                <a:t>IA</a:t>
              </a:r>
              <a:endParaRPr lang="en-US" sz="1100" dirty="0"/>
            </a:p>
          </p:txBody>
        </p:sp>
        <p:sp>
          <p:nvSpPr>
            <p:cNvPr id="166" name="TextBox 165"/>
            <p:cNvSpPr txBox="1"/>
            <p:nvPr/>
          </p:nvSpPr>
          <p:spPr>
            <a:xfrm>
              <a:off x="5181600" y="3629561"/>
              <a:ext cx="457200" cy="261610"/>
            </a:xfrm>
            <a:prstGeom prst="rect">
              <a:avLst/>
            </a:prstGeom>
            <a:noFill/>
          </p:spPr>
          <p:txBody>
            <a:bodyPr wrap="square" rtlCol="0">
              <a:spAutoFit/>
            </a:bodyPr>
            <a:lstStyle/>
            <a:p>
              <a:r>
                <a:rPr lang="en-US" sz="1100" dirty="0" smtClean="0">
                  <a:solidFill>
                    <a:schemeClr val="bg1"/>
                  </a:solidFill>
                </a:rPr>
                <a:t>MO</a:t>
              </a:r>
              <a:endParaRPr lang="en-US" sz="1100" dirty="0">
                <a:solidFill>
                  <a:schemeClr val="bg1"/>
                </a:solidFill>
              </a:endParaRPr>
            </a:p>
          </p:txBody>
        </p:sp>
        <p:sp>
          <p:nvSpPr>
            <p:cNvPr id="172" name="TextBox 171"/>
            <p:cNvSpPr txBox="1"/>
            <p:nvPr/>
          </p:nvSpPr>
          <p:spPr>
            <a:xfrm>
              <a:off x="5257800" y="4315361"/>
              <a:ext cx="381000" cy="261610"/>
            </a:xfrm>
            <a:prstGeom prst="rect">
              <a:avLst/>
            </a:prstGeom>
            <a:noFill/>
          </p:spPr>
          <p:txBody>
            <a:bodyPr wrap="square" rtlCol="0">
              <a:spAutoFit/>
            </a:bodyPr>
            <a:lstStyle/>
            <a:p>
              <a:r>
                <a:rPr lang="en-US" sz="1100" dirty="0" smtClean="0"/>
                <a:t>AR</a:t>
              </a:r>
              <a:endParaRPr lang="en-US" sz="1100" dirty="0"/>
            </a:p>
          </p:txBody>
        </p:sp>
        <p:sp>
          <p:nvSpPr>
            <p:cNvPr id="173" name="TextBox 172"/>
            <p:cNvSpPr txBox="1"/>
            <p:nvPr/>
          </p:nvSpPr>
          <p:spPr>
            <a:xfrm>
              <a:off x="5334000" y="5001161"/>
              <a:ext cx="381000" cy="261610"/>
            </a:xfrm>
            <a:prstGeom prst="rect">
              <a:avLst/>
            </a:prstGeom>
            <a:noFill/>
          </p:spPr>
          <p:txBody>
            <a:bodyPr wrap="square" rtlCol="0">
              <a:spAutoFit/>
            </a:bodyPr>
            <a:lstStyle/>
            <a:p>
              <a:r>
                <a:rPr lang="en-US" sz="1100" dirty="0" smtClean="0">
                  <a:solidFill>
                    <a:schemeClr val="bg1"/>
                  </a:solidFill>
                </a:rPr>
                <a:t>LA</a:t>
              </a:r>
              <a:endParaRPr lang="en-US" sz="1100" dirty="0">
                <a:solidFill>
                  <a:schemeClr val="bg1"/>
                </a:solidFill>
              </a:endParaRPr>
            </a:p>
          </p:txBody>
        </p:sp>
        <p:sp>
          <p:nvSpPr>
            <p:cNvPr id="174" name="TextBox 173"/>
            <p:cNvSpPr txBox="1"/>
            <p:nvPr/>
          </p:nvSpPr>
          <p:spPr>
            <a:xfrm>
              <a:off x="5791199" y="4620161"/>
              <a:ext cx="482599" cy="261610"/>
            </a:xfrm>
            <a:prstGeom prst="rect">
              <a:avLst/>
            </a:prstGeom>
            <a:noFill/>
          </p:spPr>
          <p:txBody>
            <a:bodyPr wrap="square" rtlCol="0">
              <a:spAutoFit/>
            </a:bodyPr>
            <a:lstStyle/>
            <a:p>
              <a:r>
                <a:rPr lang="en-US" sz="1100" dirty="0" smtClean="0"/>
                <a:t>MS</a:t>
              </a:r>
              <a:endParaRPr lang="en-US" sz="1100" dirty="0"/>
            </a:p>
          </p:txBody>
        </p:sp>
        <p:sp>
          <p:nvSpPr>
            <p:cNvPr id="175" name="TextBox 174"/>
            <p:cNvSpPr txBox="1"/>
            <p:nvPr/>
          </p:nvSpPr>
          <p:spPr>
            <a:xfrm>
              <a:off x="6248400" y="4620162"/>
              <a:ext cx="381000" cy="261610"/>
            </a:xfrm>
            <a:prstGeom prst="rect">
              <a:avLst/>
            </a:prstGeom>
            <a:noFill/>
          </p:spPr>
          <p:txBody>
            <a:bodyPr wrap="square" rtlCol="0">
              <a:spAutoFit/>
            </a:bodyPr>
            <a:lstStyle/>
            <a:p>
              <a:r>
                <a:rPr lang="en-US" sz="1100" dirty="0" smtClean="0"/>
                <a:t>AL</a:t>
              </a:r>
              <a:endParaRPr lang="en-US" sz="1100" dirty="0"/>
            </a:p>
          </p:txBody>
        </p:sp>
        <p:sp>
          <p:nvSpPr>
            <p:cNvPr id="176" name="TextBox 175"/>
            <p:cNvSpPr txBox="1"/>
            <p:nvPr/>
          </p:nvSpPr>
          <p:spPr>
            <a:xfrm>
              <a:off x="7391400" y="5382161"/>
              <a:ext cx="381000" cy="261610"/>
            </a:xfrm>
            <a:prstGeom prst="rect">
              <a:avLst/>
            </a:prstGeom>
            <a:noFill/>
          </p:spPr>
          <p:txBody>
            <a:bodyPr wrap="square" rtlCol="0">
              <a:spAutoFit/>
            </a:bodyPr>
            <a:lstStyle/>
            <a:p>
              <a:r>
                <a:rPr lang="en-US" sz="1100" dirty="0" smtClean="0">
                  <a:solidFill>
                    <a:schemeClr val="bg1"/>
                  </a:solidFill>
                </a:rPr>
                <a:t>FL</a:t>
              </a:r>
              <a:endParaRPr lang="en-US" sz="1100" dirty="0">
                <a:solidFill>
                  <a:schemeClr val="bg1"/>
                </a:solidFill>
              </a:endParaRPr>
            </a:p>
          </p:txBody>
        </p:sp>
        <p:sp>
          <p:nvSpPr>
            <p:cNvPr id="177" name="TextBox 176"/>
            <p:cNvSpPr txBox="1"/>
            <p:nvPr/>
          </p:nvSpPr>
          <p:spPr>
            <a:xfrm>
              <a:off x="6857999" y="4543961"/>
              <a:ext cx="497681" cy="261610"/>
            </a:xfrm>
            <a:prstGeom prst="rect">
              <a:avLst/>
            </a:prstGeom>
            <a:noFill/>
          </p:spPr>
          <p:txBody>
            <a:bodyPr wrap="square" rtlCol="0">
              <a:spAutoFit/>
            </a:bodyPr>
            <a:lstStyle/>
            <a:p>
              <a:r>
                <a:rPr lang="en-US" sz="1100" dirty="0" smtClean="0">
                  <a:solidFill>
                    <a:schemeClr val="bg1"/>
                  </a:solidFill>
                </a:rPr>
                <a:t>GA</a:t>
              </a:r>
              <a:endParaRPr lang="en-US" sz="1100" dirty="0">
                <a:solidFill>
                  <a:schemeClr val="bg1"/>
                </a:solidFill>
              </a:endParaRPr>
            </a:p>
          </p:txBody>
        </p:sp>
        <p:sp>
          <p:nvSpPr>
            <p:cNvPr id="178" name="TextBox 177"/>
            <p:cNvSpPr txBox="1"/>
            <p:nvPr/>
          </p:nvSpPr>
          <p:spPr>
            <a:xfrm>
              <a:off x="7239000" y="4239161"/>
              <a:ext cx="381000" cy="261610"/>
            </a:xfrm>
            <a:prstGeom prst="rect">
              <a:avLst/>
            </a:prstGeom>
            <a:noFill/>
          </p:spPr>
          <p:txBody>
            <a:bodyPr wrap="square" rtlCol="0">
              <a:spAutoFit/>
            </a:bodyPr>
            <a:lstStyle/>
            <a:p>
              <a:r>
                <a:rPr lang="en-US" sz="1100" dirty="0" smtClean="0"/>
                <a:t>SC</a:t>
              </a:r>
              <a:endParaRPr lang="en-US" sz="1100" dirty="0"/>
            </a:p>
          </p:txBody>
        </p:sp>
        <p:sp>
          <p:nvSpPr>
            <p:cNvPr id="179" name="TextBox 178"/>
            <p:cNvSpPr txBox="1"/>
            <p:nvPr/>
          </p:nvSpPr>
          <p:spPr>
            <a:xfrm>
              <a:off x="7467600" y="3858161"/>
              <a:ext cx="582612" cy="261610"/>
            </a:xfrm>
            <a:prstGeom prst="rect">
              <a:avLst/>
            </a:prstGeom>
            <a:noFill/>
          </p:spPr>
          <p:txBody>
            <a:bodyPr wrap="square" rtlCol="0">
              <a:spAutoFit/>
            </a:bodyPr>
            <a:lstStyle/>
            <a:p>
              <a:r>
                <a:rPr lang="en-US" sz="1100" dirty="0" smtClean="0"/>
                <a:t>NC</a:t>
              </a:r>
              <a:endParaRPr lang="en-US" sz="1100" dirty="0"/>
            </a:p>
          </p:txBody>
        </p:sp>
        <p:sp>
          <p:nvSpPr>
            <p:cNvPr id="180" name="TextBox 179"/>
            <p:cNvSpPr txBox="1"/>
            <p:nvPr/>
          </p:nvSpPr>
          <p:spPr>
            <a:xfrm>
              <a:off x="6324600" y="4010561"/>
              <a:ext cx="457200" cy="261610"/>
            </a:xfrm>
            <a:prstGeom prst="rect">
              <a:avLst/>
            </a:prstGeom>
            <a:noFill/>
          </p:spPr>
          <p:txBody>
            <a:bodyPr wrap="square" rtlCol="0">
              <a:spAutoFit/>
            </a:bodyPr>
            <a:lstStyle/>
            <a:p>
              <a:r>
                <a:rPr lang="en-US" sz="1100" dirty="0" smtClean="0">
                  <a:solidFill>
                    <a:schemeClr val="bg1"/>
                  </a:solidFill>
                </a:rPr>
                <a:t>TN</a:t>
              </a:r>
              <a:endParaRPr lang="en-US" sz="1100" dirty="0">
                <a:solidFill>
                  <a:schemeClr val="bg1"/>
                </a:solidFill>
              </a:endParaRPr>
            </a:p>
          </p:txBody>
        </p:sp>
        <p:sp>
          <p:nvSpPr>
            <p:cNvPr id="181" name="TextBox 180"/>
            <p:cNvSpPr txBox="1"/>
            <p:nvPr/>
          </p:nvSpPr>
          <p:spPr>
            <a:xfrm>
              <a:off x="6324600" y="3705761"/>
              <a:ext cx="381000" cy="261610"/>
            </a:xfrm>
            <a:prstGeom prst="rect">
              <a:avLst/>
            </a:prstGeom>
            <a:noFill/>
          </p:spPr>
          <p:txBody>
            <a:bodyPr wrap="square" rtlCol="0">
              <a:spAutoFit/>
            </a:bodyPr>
            <a:lstStyle/>
            <a:p>
              <a:r>
                <a:rPr lang="en-US" sz="1100" dirty="0" smtClean="0">
                  <a:solidFill>
                    <a:schemeClr val="bg1"/>
                  </a:solidFill>
                </a:rPr>
                <a:t>KY</a:t>
              </a:r>
              <a:endParaRPr lang="en-US" sz="1100" dirty="0">
                <a:solidFill>
                  <a:schemeClr val="bg1"/>
                </a:solidFill>
              </a:endParaRPr>
            </a:p>
          </p:txBody>
        </p:sp>
        <p:sp>
          <p:nvSpPr>
            <p:cNvPr id="182" name="TextBox 181"/>
            <p:cNvSpPr txBox="1"/>
            <p:nvPr/>
          </p:nvSpPr>
          <p:spPr>
            <a:xfrm>
              <a:off x="7391400" y="3477161"/>
              <a:ext cx="381000" cy="261610"/>
            </a:xfrm>
            <a:prstGeom prst="rect">
              <a:avLst/>
            </a:prstGeom>
            <a:noFill/>
          </p:spPr>
          <p:txBody>
            <a:bodyPr wrap="square" rtlCol="0">
              <a:spAutoFit/>
            </a:bodyPr>
            <a:lstStyle/>
            <a:p>
              <a:r>
                <a:rPr lang="en-US" sz="1100" dirty="0" smtClean="0">
                  <a:solidFill>
                    <a:schemeClr val="bg1"/>
                  </a:solidFill>
                </a:rPr>
                <a:t>VA</a:t>
              </a:r>
              <a:endParaRPr lang="en-US" sz="1100" dirty="0">
                <a:solidFill>
                  <a:schemeClr val="bg1"/>
                </a:solidFill>
              </a:endParaRPr>
            </a:p>
          </p:txBody>
        </p:sp>
        <p:sp>
          <p:nvSpPr>
            <p:cNvPr id="183" name="TextBox 182"/>
            <p:cNvSpPr txBox="1"/>
            <p:nvPr/>
          </p:nvSpPr>
          <p:spPr>
            <a:xfrm>
              <a:off x="7010400" y="3324761"/>
              <a:ext cx="457200" cy="261610"/>
            </a:xfrm>
            <a:prstGeom prst="rect">
              <a:avLst/>
            </a:prstGeom>
            <a:noFill/>
          </p:spPr>
          <p:txBody>
            <a:bodyPr wrap="square" rtlCol="0">
              <a:spAutoFit/>
            </a:bodyPr>
            <a:lstStyle/>
            <a:p>
              <a:r>
                <a:rPr lang="en-US" sz="1100" dirty="0" smtClean="0">
                  <a:solidFill>
                    <a:schemeClr val="bg1"/>
                  </a:solidFill>
                </a:rPr>
                <a:t>WV</a:t>
              </a:r>
              <a:endParaRPr lang="en-US" sz="1100" dirty="0">
                <a:solidFill>
                  <a:schemeClr val="bg1"/>
                </a:solidFill>
              </a:endParaRPr>
            </a:p>
          </p:txBody>
        </p:sp>
        <p:sp>
          <p:nvSpPr>
            <p:cNvPr id="184" name="TextBox 183"/>
            <p:cNvSpPr txBox="1"/>
            <p:nvPr/>
          </p:nvSpPr>
          <p:spPr>
            <a:xfrm>
              <a:off x="5715000" y="3172361"/>
              <a:ext cx="304800" cy="261610"/>
            </a:xfrm>
            <a:prstGeom prst="rect">
              <a:avLst/>
            </a:prstGeom>
            <a:noFill/>
          </p:spPr>
          <p:txBody>
            <a:bodyPr wrap="square" rtlCol="0">
              <a:spAutoFit/>
            </a:bodyPr>
            <a:lstStyle/>
            <a:p>
              <a:r>
                <a:rPr lang="en-US" sz="1100" dirty="0" smtClean="0"/>
                <a:t>IL</a:t>
              </a:r>
              <a:endParaRPr lang="en-US" sz="1100" dirty="0"/>
            </a:p>
          </p:txBody>
        </p:sp>
        <p:sp>
          <p:nvSpPr>
            <p:cNvPr id="185" name="TextBox 184"/>
            <p:cNvSpPr txBox="1"/>
            <p:nvPr/>
          </p:nvSpPr>
          <p:spPr>
            <a:xfrm>
              <a:off x="5486400" y="2410361"/>
              <a:ext cx="457200" cy="261610"/>
            </a:xfrm>
            <a:prstGeom prst="rect">
              <a:avLst/>
            </a:prstGeom>
            <a:noFill/>
          </p:spPr>
          <p:txBody>
            <a:bodyPr wrap="square" rtlCol="0">
              <a:spAutoFit/>
            </a:bodyPr>
            <a:lstStyle/>
            <a:p>
              <a:r>
                <a:rPr lang="en-US" sz="1100" dirty="0" smtClean="0"/>
                <a:t>WI</a:t>
              </a:r>
              <a:endParaRPr lang="en-US" sz="1100" dirty="0"/>
            </a:p>
          </p:txBody>
        </p:sp>
        <p:sp>
          <p:nvSpPr>
            <p:cNvPr id="186" name="TextBox 185"/>
            <p:cNvSpPr txBox="1"/>
            <p:nvPr/>
          </p:nvSpPr>
          <p:spPr>
            <a:xfrm>
              <a:off x="6248400" y="2562761"/>
              <a:ext cx="381000" cy="261610"/>
            </a:xfrm>
            <a:prstGeom prst="rect">
              <a:avLst/>
            </a:prstGeom>
            <a:noFill/>
          </p:spPr>
          <p:txBody>
            <a:bodyPr wrap="square" rtlCol="0">
              <a:spAutoFit/>
            </a:bodyPr>
            <a:lstStyle/>
            <a:p>
              <a:r>
                <a:rPr lang="en-US" sz="1100" dirty="0" smtClean="0"/>
                <a:t>MI</a:t>
              </a:r>
              <a:endParaRPr lang="en-US" sz="1100" dirty="0"/>
            </a:p>
          </p:txBody>
        </p:sp>
        <p:sp>
          <p:nvSpPr>
            <p:cNvPr id="187" name="TextBox 186"/>
            <p:cNvSpPr txBox="1"/>
            <p:nvPr/>
          </p:nvSpPr>
          <p:spPr>
            <a:xfrm>
              <a:off x="6172200" y="3172361"/>
              <a:ext cx="381000" cy="261610"/>
            </a:xfrm>
            <a:prstGeom prst="rect">
              <a:avLst/>
            </a:prstGeom>
            <a:noFill/>
          </p:spPr>
          <p:txBody>
            <a:bodyPr wrap="square" rtlCol="0">
              <a:spAutoFit/>
            </a:bodyPr>
            <a:lstStyle/>
            <a:p>
              <a:r>
                <a:rPr lang="en-US" sz="1100" dirty="0" smtClean="0">
                  <a:solidFill>
                    <a:schemeClr val="bg1"/>
                  </a:solidFill>
                </a:rPr>
                <a:t>IN</a:t>
              </a:r>
              <a:endParaRPr lang="en-US" sz="1100" dirty="0">
                <a:solidFill>
                  <a:schemeClr val="bg1"/>
                </a:solidFill>
              </a:endParaRPr>
            </a:p>
          </p:txBody>
        </p:sp>
        <p:sp>
          <p:nvSpPr>
            <p:cNvPr id="188" name="TextBox 187"/>
            <p:cNvSpPr txBox="1"/>
            <p:nvPr/>
          </p:nvSpPr>
          <p:spPr>
            <a:xfrm>
              <a:off x="6705599" y="2943761"/>
              <a:ext cx="511173" cy="261610"/>
            </a:xfrm>
            <a:prstGeom prst="rect">
              <a:avLst/>
            </a:prstGeom>
            <a:noFill/>
          </p:spPr>
          <p:txBody>
            <a:bodyPr wrap="square" rtlCol="0">
              <a:spAutoFit/>
            </a:bodyPr>
            <a:lstStyle/>
            <a:p>
              <a:r>
                <a:rPr lang="en-US" sz="1100" dirty="0" smtClean="0">
                  <a:solidFill>
                    <a:schemeClr val="bg1"/>
                  </a:solidFill>
                </a:rPr>
                <a:t>OH</a:t>
              </a:r>
            </a:p>
          </p:txBody>
        </p:sp>
        <p:sp>
          <p:nvSpPr>
            <p:cNvPr id="189" name="TextBox 188"/>
            <p:cNvSpPr txBox="1"/>
            <p:nvPr/>
          </p:nvSpPr>
          <p:spPr>
            <a:xfrm>
              <a:off x="7391400" y="2791361"/>
              <a:ext cx="381000" cy="261610"/>
            </a:xfrm>
            <a:prstGeom prst="rect">
              <a:avLst/>
            </a:prstGeom>
            <a:noFill/>
          </p:spPr>
          <p:txBody>
            <a:bodyPr wrap="square" rtlCol="0">
              <a:spAutoFit/>
            </a:bodyPr>
            <a:lstStyle/>
            <a:p>
              <a:r>
                <a:rPr lang="en-US" sz="1100" dirty="0" smtClean="0">
                  <a:solidFill>
                    <a:schemeClr val="bg1"/>
                  </a:solidFill>
                </a:rPr>
                <a:t>PA</a:t>
              </a:r>
              <a:endParaRPr lang="en-US" sz="1100" dirty="0">
                <a:solidFill>
                  <a:schemeClr val="bg1"/>
                </a:solidFill>
              </a:endParaRPr>
            </a:p>
          </p:txBody>
        </p:sp>
        <p:sp>
          <p:nvSpPr>
            <p:cNvPr id="190" name="TextBox 189"/>
            <p:cNvSpPr txBox="1"/>
            <p:nvPr/>
          </p:nvSpPr>
          <p:spPr>
            <a:xfrm>
              <a:off x="7467600" y="2410361"/>
              <a:ext cx="381000" cy="261610"/>
            </a:xfrm>
            <a:prstGeom prst="rect">
              <a:avLst/>
            </a:prstGeom>
            <a:noFill/>
          </p:spPr>
          <p:txBody>
            <a:bodyPr wrap="square" rtlCol="0">
              <a:spAutoFit/>
            </a:bodyPr>
            <a:lstStyle/>
            <a:p>
              <a:r>
                <a:rPr lang="en-US" sz="1100" dirty="0" smtClean="0"/>
                <a:t>NY</a:t>
              </a:r>
              <a:endParaRPr lang="en-US" sz="1100" dirty="0"/>
            </a:p>
          </p:txBody>
        </p:sp>
        <p:sp>
          <p:nvSpPr>
            <p:cNvPr id="191" name="TextBox 190"/>
            <p:cNvSpPr txBox="1"/>
            <p:nvPr/>
          </p:nvSpPr>
          <p:spPr>
            <a:xfrm>
              <a:off x="8305800" y="1648361"/>
              <a:ext cx="381000" cy="261610"/>
            </a:xfrm>
            <a:prstGeom prst="rect">
              <a:avLst/>
            </a:prstGeom>
            <a:noFill/>
          </p:spPr>
          <p:txBody>
            <a:bodyPr wrap="square" rtlCol="0">
              <a:spAutoFit/>
            </a:bodyPr>
            <a:lstStyle/>
            <a:p>
              <a:r>
                <a:rPr lang="en-US" sz="1100" dirty="0" smtClean="0">
                  <a:solidFill>
                    <a:schemeClr val="bg1"/>
                  </a:solidFill>
                </a:rPr>
                <a:t>ME</a:t>
              </a:r>
              <a:endParaRPr lang="en-US" sz="1100" dirty="0">
                <a:solidFill>
                  <a:schemeClr val="bg1"/>
                </a:solidFill>
              </a:endParaRPr>
            </a:p>
          </p:txBody>
        </p:sp>
        <p:cxnSp>
          <p:nvCxnSpPr>
            <p:cNvPr id="197" name="Straight Connector 196"/>
            <p:cNvCxnSpPr/>
            <p:nvPr/>
          </p:nvCxnSpPr>
          <p:spPr>
            <a:xfrm>
              <a:off x="8077200" y="2943761"/>
              <a:ext cx="381000" cy="228600"/>
            </a:xfrm>
            <a:prstGeom prst="line">
              <a:avLst/>
            </a:prstGeom>
          </p:spPr>
          <p:style>
            <a:lnRef idx="1">
              <a:schemeClr val="dk1"/>
            </a:lnRef>
            <a:fillRef idx="0">
              <a:schemeClr val="dk1"/>
            </a:fillRef>
            <a:effectRef idx="0">
              <a:schemeClr val="dk1"/>
            </a:effectRef>
            <a:fontRef idx="minor">
              <a:schemeClr val="tx1"/>
            </a:fontRef>
          </p:style>
        </p:cxnSp>
        <p:sp>
          <p:nvSpPr>
            <p:cNvPr id="202" name="TextBox 201"/>
            <p:cNvSpPr txBox="1"/>
            <p:nvPr/>
          </p:nvSpPr>
          <p:spPr>
            <a:xfrm>
              <a:off x="8305800" y="3096161"/>
              <a:ext cx="381000" cy="261610"/>
            </a:xfrm>
            <a:prstGeom prst="rect">
              <a:avLst/>
            </a:prstGeom>
            <a:noFill/>
          </p:spPr>
          <p:txBody>
            <a:bodyPr wrap="square" rtlCol="0">
              <a:spAutoFit/>
            </a:bodyPr>
            <a:lstStyle/>
            <a:p>
              <a:r>
                <a:rPr lang="en-US" sz="1100" dirty="0" smtClean="0"/>
                <a:t>NJ</a:t>
              </a:r>
              <a:endParaRPr lang="en-US" sz="1100" dirty="0"/>
            </a:p>
          </p:txBody>
        </p:sp>
        <p:cxnSp>
          <p:nvCxnSpPr>
            <p:cNvPr id="204" name="Straight Connector 203"/>
            <p:cNvCxnSpPr/>
            <p:nvPr/>
          </p:nvCxnSpPr>
          <p:spPr>
            <a:xfrm flipH="1" flipV="1">
              <a:off x="7924800" y="1800761"/>
              <a:ext cx="193484" cy="350494"/>
            </a:xfrm>
            <a:prstGeom prst="line">
              <a:avLst/>
            </a:prstGeom>
          </p:spPr>
          <p:style>
            <a:lnRef idx="1">
              <a:schemeClr val="dk1"/>
            </a:lnRef>
            <a:fillRef idx="0">
              <a:schemeClr val="dk1"/>
            </a:fillRef>
            <a:effectRef idx="0">
              <a:schemeClr val="dk1"/>
            </a:effectRef>
            <a:fontRef idx="minor">
              <a:schemeClr val="tx1"/>
            </a:fontRef>
          </p:style>
        </p:cxnSp>
        <p:sp>
          <p:nvSpPr>
            <p:cNvPr id="214" name="TextBox 213"/>
            <p:cNvSpPr txBox="1"/>
            <p:nvPr/>
          </p:nvSpPr>
          <p:spPr>
            <a:xfrm>
              <a:off x="7696200" y="1648361"/>
              <a:ext cx="381000" cy="261610"/>
            </a:xfrm>
            <a:prstGeom prst="rect">
              <a:avLst/>
            </a:prstGeom>
            <a:noFill/>
          </p:spPr>
          <p:txBody>
            <a:bodyPr wrap="square" rtlCol="0">
              <a:spAutoFit/>
            </a:bodyPr>
            <a:lstStyle/>
            <a:p>
              <a:r>
                <a:rPr lang="en-US" sz="1100" dirty="0" smtClean="0"/>
                <a:t>VT</a:t>
              </a:r>
            </a:p>
          </p:txBody>
        </p:sp>
        <p:cxnSp>
          <p:nvCxnSpPr>
            <p:cNvPr id="216" name="Straight Connector 215"/>
            <p:cNvCxnSpPr/>
            <p:nvPr/>
          </p:nvCxnSpPr>
          <p:spPr>
            <a:xfrm>
              <a:off x="7848600" y="3248561"/>
              <a:ext cx="521048" cy="504100"/>
            </a:xfrm>
            <a:prstGeom prst="line">
              <a:avLst/>
            </a:prstGeom>
          </p:spPr>
          <p:style>
            <a:lnRef idx="1">
              <a:schemeClr val="dk1"/>
            </a:lnRef>
            <a:fillRef idx="0">
              <a:schemeClr val="dk1"/>
            </a:fillRef>
            <a:effectRef idx="0">
              <a:schemeClr val="dk1"/>
            </a:effectRef>
            <a:fontRef idx="minor">
              <a:schemeClr val="tx1"/>
            </a:fontRef>
          </p:style>
        </p:cxnSp>
        <p:sp>
          <p:nvSpPr>
            <p:cNvPr id="239" name="TextBox 238"/>
            <p:cNvSpPr txBox="1"/>
            <p:nvPr/>
          </p:nvSpPr>
          <p:spPr>
            <a:xfrm>
              <a:off x="8305800" y="3629561"/>
              <a:ext cx="457200" cy="261610"/>
            </a:xfrm>
            <a:prstGeom prst="rect">
              <a:avLst/>
            </a:prstGeom>
            <a:noFill/>
          </p:spPr>
          <p:txBody>
            <a:bodyPr wrap="square" rtlCol="0">
              <a:spAutoFit/>
            </a:bodyPr>
            <a:lstStyle/>
            <a:p>
              <a:r>
                <a:rPr lang="en-US" sz="1100" dirty="0" smtClean="0"/>
                <a:t>MD</a:t>
              </a:r>
              <a:endParaRPr lang="en-US" sz="1100" dirty="0"/>
            </a:p>
          </p:txBody>
        </p:sp>
        <p:cxnSp>
          <p:nvCxnSpPr>
            <p:cNvPr id="241" name="Straight Connector 240"/>
            <p:cNvCxnSpPr/>
            <p:nvPr/>
          </p:nvCxnSpPr>
          <p:spPr>
            <a:xfrm>
              <a:off x="8001000" y="3172361"/>
              <a:ext cx="381000" cy="228600"/>
            </a:xfrm>
            <a:prstGeom prst="line">
              <a:avLst/>
            </a:prstGeom>
          </p:spPr>
          <p:style>
            <a:lnRef idx="1">
              <a:schemeClr val="dk1"/>
            </a:lnRef>
            <a:fillRef idx="0">
              <a:schemeClr val="dk1"/>
            </a:fillRef>
            <a:effectRef idx="0">
              <a:schemeClr val="dk1"/>
            </a:effectRef>
            <a:fontRef idx="minor">
              <a:schemeClr val="tx1"/>
            </a:fontRef>
          </p:style>
        </p:cxnSp>
        <p:sp>
          <p:nvSpPr>
            <p:cNvPr id="247" name="TextBox 246"/>
            <p:cNvSpPr txBox="1"/>
            <p:nvPr/>
          </p:nvSpPr>
          <p:spPr>
            <a:xfrm>
              <a:off x="8305800" y="3324761"/>
              <a:ext cx="381000" cy="261610"/>
            </a:xfrm>
            <a:prstGeom prst="rect">
              <a:avLst/>
            </a:prstGeom>
            <a:noFill/>
          </p:spPr>
          <p:txBody>
            <a:bodyPr wrap="square" rtlCol="0">
              <a:spAutoFit/>
            </a:bodyPr>
            <a:lstStyle/>
            <a:p>
              <a:r>
                <a:rPr lang="en-US" sz="1100" dirty="0" smtClean="0"/>
                <a:t>DE</a:t>
              </a:r>
              <a:endParaRPr lang="en-US" sz="1100" dirty="0"/>
            </a:p>
          </p:txBody>
        </p:sp>
        <p:cxnSp>
          <p:nvCxnSpPr>
            <p:cNvPr id="249" name="Straight Connector 248"/>
            <p:cNvCxnSpPr/>
            <p:nvPr/>
          </p:nvCxnSpPr>
          <p:spPr>
            <a:xfrm>
              <a:off x="8229600" y="2562761"/>
              <a:ext cx="304800" cy="228600"/>
            </a:xfrm>
            <a:prstGeom prst="line">
              <a:avLst/>
            </a:prstGeom>
          </p:spPr>
          <p:style>
            <a:lnRef idx="1">
              <a:schemeClr val="dk1"/>
            </a:lnRef>
            <a:fillRef idx="0">
              <a:schemeClr val="dk1"/>
            </a:fillRef>
            <a:effectRef idx="0">
              <a:schemeClr val="dk1"/>
            </a:effectRef>
            <a:fontRef idx="minor">
              <a:schemeClr val="tx1"/>
            </a:fontRef>
          </p:style>
        </p:cxnSp>
        <p:sp>
          <p:nvSpPr>
            <p:cNvPr id="252" name="TextBox 251"/>
            <p:cNvSpPr txBox="1"/>
            <p:nvPr/>
          </p:nvSpPr>
          <p:spPr>
            <a:xfrm>
              <a:off x="8382000" y="2715161"/>
              <a:ext cx="381000" cy="261610"/>
            </a:xfrm>
            <a:prstGeom prst="rect">
              <a:avLst/>
            </a:prstGeom>
            <a:noFill/>
          </p:spPr>
          <p:txBody>
            <a:bodyPr wrap="square" rtlCol="0">
              <a:spAutoFit/>
            </a:bodyPr>
            <a:lstStyle/>
            <a:p>
              <a:r>
                <a:rPr lang="en-US" sz="1100" dirty="0" smtClean="0"/>
                <a:t>CT</a:t>
              </a:r>
            </a:p>
          </p:txBody>
        </p:sp>
        <p:cxnSp>
          <p:nvCxnSpPr>
            <p:cNvPr id="254" name="Straight Connector 253"/>
            <p:cNvCxnSpPr/>
            <p:nvPr/>
          </p:nvCxnSpPr>
          <p:spPr>
            <a:xfrm>
              <a:off x="8458200" y="2562761"/>
              <a:ext cx="381000" cy="304800"/>
            </a:xfrm>
            <a:prstGeom prst="line">
              <a:avLst/>
            </a:prstGeom>
          </p:spPr>
          <p:style>
            <a:lnRef idx="1">
              <a:schemeClr val="dk1"/>
            </a:lnRef>
            <a:fillRef idx="0">
              <a:schemeClr val="dk1"/>
            </a:fillRef>
            <a:effectRef idx="0">
              <a:schemeClr val="dk1"/>
            </a:effectRef>
            <a:fontRef idx="minor">
              <a:schemeClr val="tx1"/>
            </a:fontRef>
          </p:style>
        </p:cxnSp>
        <p:cxnSp>
          <p:nvCxnSpPr>
            <p:cNvPr id="263" name="Straight Connector 262"/>
            <p:cNvCxnSpPr/>
            <p:nvPr/>
          </p:nvCxnSpPr>
          <p:spPr>
            <a:xfrm flipH="1" flipV="1">
              <a:off x="8001000" y="1648361"/>
              <a:ext cx="253927" cy="292572"/>
            </a:xfrm>
            <a:prstGeom prst="line">
              <a:avLst/>
            </a:prstGeom>
          </p:spPr>
          <p:style>
            <a:lnRef idx="1">
              <a:schemeClr val="dk1"/>
            </a:lnRef>
            <a:fillRef idx="0">
              <a:schemeClr val="dk1"/>
            </a:fillRef>
            <a:effectRef idx="0">
              <a:schemeClr val="dk1"/>
            </a:effectRef>
            <a:fontRef idx="minor">
              <a:schemeClr val="tx1"/>
            </a:fontRef>
          </p:style>
        </p:cxnSp>
        <p:sp>
          <p:nvSpPr>
            <p:cNvPr id="265" name="TextBox 264"/>
            <p:cNvSpPr txBox="1"/>
            <p:nvPr/>
          </p:nvSpPr>
          <p:spPr>
            <a:xfrm>
              <a:off x="7772400" y="1419761"/>
              <a:ext cx="381000" cy="261610"/>
            </a:xfrm>
            <a:prstGeom prst="rect">
              <a:avLst/>
            </a:prstGeom>
            <a:noFill/>
          </p:spPr>
          <p:txBody>
            <a:bodyPr wrap="square" rtlCol="0">
              <a:spAutoFit/>
            </a:bodyPr>
            <a:lstStyle/>
            <a:p>
              <a:r>
                <a:rPr lang="en-US" sz="1100" dirty="0" smtClean="0"/>
                <a:t>NH</a:t>
              </a:r>
              <a:endParaRPr lang="en-US" sz="1100" dirty="0"/>
            </a:p>
          </p:txBody>
        </p:sp>
        <p:cxnSp>
          <p:nvCxnSpPr>
            <p:cNvPr id="269" name="Straight Connector 268"/>
            <p:cNvCxnSpPr/>
            <p:nvPr/>
          </p:nvCxnSpPr>
          <p:spPr>
            <a:xfrm flipV="1">
              <a:off x="8382000" y="2257961"/>
              <a:ext cx="449386" cy="156728"/>
            </a:xfrm>
            <a:prstGeom prst="line">
              <a:avLst/>
            </a:prstGeom>
          </p:spPr>
          <p:style>
            <a:lnRef idx="1">
              <a:schemeClr val="dk1"/>
            </a:lnRef>
            <a:fillRef idx="0">
              <a:schemeClr val="dk1"/>
            </a:fillRef>
            <a:effectRef idx="0">
              <a:schemeClr val="dk1"/>
            </a:effectRef>
            <a:fontRef idx="minor">
              <a:schemeClr val="tx1"/>
            </a:fontRef>
          </p:style>
        </p:cxnSp>
        <p:cxnSp>
          <p:nvCxnSpPr>
            <p:cNvPr id="274" name="Straight Connector 273"/>
            <p:cNvCxnSpPr>
              <a:stCxn id="102" idx="11"/>
            </p:cNvCxnSpPr>
            <p:nvPr/>
          </p:nvCxnSpPr>
          <p:spPr>
            <a:xfrm>
              <a:off x="7624763" y="3216690"/>
              <a:ext cx="757237" cy="717671"/>
            </a:xfrm>
            <a:prstGeom prst="line">
              <a:avLst/>
            </a:prstGeom>
          </p:spPr>
          <p:style>
            <a:lnRef idx="1">
              <a:schemeClr val="dk1"/>
            </a:lnRef>
            <a:fillRef idx="0">
              <a:schemeClr val="dk1"/>
            </a:fillRef>
            <a:effectRef idx="0">
              <a:schemeClr val="dk1"/>
            </a:effectRef>
            <a:fontRef idx="minor">
              <a:schemeClr val="tx1"/>
            </a:fontRef>
          </p:style>
        </p:cxnSp>
        <p:sp>
          <p:nvSpPr>
            <p:cNvPr id="275" name="TextBox 274"/>
            <p:cNvSpPr txBox="1"/>
            <p:nvPr/>
          </p:nvSpPr>
          <p:spPr>
            <a:xfrm>
              <a:off x="8305800" y="3858161"/>
              <a:ext cx="381000" cy="261610"/>
            </a:xfrm>
            <a:prstGeom prst="rect">
              <a:avLst/>
            </a:prstGeom>
            <a:noFill/>
          </p:spPr>
          <p:txBody>
            <a:bodyPr wrap="square" rtlCol="0">
              <a:spAutoFit/>
            </a:bodyPr>
            <a:lstStyle/>
            <a:p>
              <a:r>
                <a:rPr lang="en-US" sz="1100" dirty="0" smtClean="0"/>
                <a:t>DC</a:t>
              </a:r>
              <a:endParaRPr lang="en-US" sz="1100" dirty="0"/>
            </a:p>
          </p:txBody>
        </p:sp>
        <p:sp>
          <p:nvSpPr>
            <p:cNvPr id="192" name="Alaska_L"/>
            <p:cNvSpPr txBox="1">
              <a:spLocks noChangeArrowheads="1"/>
            </p:cNvSpPr>
            <p:nvPr/>
          </p:nvSpPr>
          <p:spPr bwMode="auto">
            <a:xfrm>
              <a:off x="564485" y="838320"/>
              <a:ext cx="184410" cy="190821"/>
            </a:xfrm>
            <a:prstGeom prst="rect">
              <a:avLst/>
            </a:prstGeom>
            <a:noFill/>
            <a:ln w="9525">
              <a:noFill/>
              <a:miter lim="800000"/>
              <a:headEnd/>
              <a:tailEnd/>
            </a:ln>
          </p:spPr>
          <p:txBody>
            <a:bodyPr wrap="none" lIns="18288" tIns="18288" rIns="18288" bIns="18288" anchor="ctr">
              <a:spAutoFit/>
            </a:bodyPr>
            <a:lstStyle/>
            <a:p>
              <a:pPr algn="ctr"/>
              <a:r>
                <a:rPr lang="en-US" sz="1000" b="1" dirty="0">
                  <a:solidFill>
                    <a:schemeClr val="bg1"/>
                  </a:solidFill>
                  <a:cs typeface="Arial" charset="0"/>
                </a:rPr>
                <a:t>AK</a:t>
              </a:r>
              <a:endParaRPr lang="en-US" sz="1000" dirty="0">
                <a:solidFill>
                  <a:schemeClr val="bg1"/>
                </a:solidFill>
              </a:endParaRPr>
            </a:p>
          </p:txBody>
        </p:sp>
        <p:sp>
          <p:nvSpPr>
            <p:cNvPr id="193" name="TextBox 192"/>
            <p:cNvSpPr txBox="1"/>
            <p:nvPr/>
          </p:nvSpPr>
          <p:spPr>
            <a:xfrm>
              <a:off x="8153400" y="5334000"/>
              <a:ext cx="685800" cy="577081"/>
            </a:xfrm>
            <a:prstGeom prst="rect">
              <a:avLst/>
            </a:prstGeom>
            <a:noFill/>
          </p:spPr>
          <p:txBody>
            <a:bodyPr wrap="square" rtlCol="0">
              <a:spAutoFit/>
            </a:bodyPr>
            <a:lstStyle/>
            <a:p>
              <a:r>
                <a:rPr lang="en-US" sz="1050" dirty="0" smtClean="0"/>
                <a:t>As of October 2013</a:t>
              </a:r>
              <a:endParaRPr lang="en-US" sz="1050" dirty="0"/>
            </a:p>
          </p:txBody>
        </p:sp>
      </p:grpSp>
    </p:spTree>
    <p:extLst>
      <p:ext uri="{BB962C8B-B14F-4D97-AF65-F5344CB8AC3E}">
        <p14:creationId xmlns:p14="http://schemas.microsoft.com/office/powerpoint/2010/main" val="2688091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305800" cy="4953000"/>
          </a:xfrm>
        </p:spPr>
        <p:txBody>
          <a:bodyPr/>
          <a:lstStyle/>
          <a:p>
            <a:r>
              <a:rPr lang="en-US" sz="2200" b="1" dirty="0">
                <a:solidFill>
                  <a:srgbClr val="21368B"/>
                </a:solidFill>
              </a:rPr>
              <a:t>Objectives: </a:t>
            </a:r>
          </a:p>
          <a:p>
            <a:pPr lvl="1"/>
            <a:r>
              <a:rPr lang="en-US" dirty="0"/>
              <a:t>Reduce or eliminate responder </a:t>
            </a:r>
            <a:br>
              <a:rPr lang="en-US" dirty="0"/>
            </a:br>
            <a:r>
              <a:rPr lang="en-US" dirty="0"/>
              <a:t>and motorist injuries and fatalities</a:t>
            </a:r>
          </a:p>
          <a:p>
            <a:pPr lvl="1"/>
            <a:r>
              <a:rPr lang="en-US" dirty="0"/>
              <a:t>Promote rapid incident clearance, </a:t>
            </a:r>
            <a:br>
              <a:rPr lang="en-US" dirty="0"/>
            </a:br>
            <a:r>
              <a:rPr lang="en-US" dirty="0"/>
              <a:t>thereby reducing traffic congestion </a:t>
            </a:r>
            <a:br>
              <a:rPr lang="en-US" dirty="0"/>
            </a:br>
            <a:r>
              <a:rPr lang="en-US" dirty="0"/>
              <a:t>and vulnerability</a:t>
            </a:r>
          </a:p>
          <a:p>
            <a:pPr lvl="1"/>
            <a:r>
              <a:rPr lang="en-US" dirty="0"/>
              <a:t>Reduce costs associated </a:t>
            </a:r>
            <a:r>
              <a:rPr lang="en-US" dirty="0" smtClean="0"/>
              <a:t>with</a:t>
            </a:r>
            <a:br>
              <a:rPr lang="en-US" dirty="0" smtClean="0"/>
            </a:br>
            <a:r>
              <a:rPr lang="en-US" dirty="0" smtClean="0"/>
              <a:t>traffic incidents </a:t>
            </a:r>
            <a:endParaRPr lang="en-US" dirty="0"/>
          </a:p>
          <a:p>
            <a:pPr>
              <a:spcBef>
                <a:spcPts val="1800"/>
              </a:spcBef>
            </a:pPr>
            <a:r>
              <a:rPr lang="en-US" sz="2200" b="1" dirty="0">
                <a:solidFill>
                  <a:srgbClr val="21368B"/>
                </a:solidFill>
              </a:rPr>
              <a:t>Outcomes:</a:t>
            </a:r>
          </a:p>
          <a:p>
            <a:pPr lvl="1"/>
            <a:r>
              <a:rPr lang="en-US" dirty="0"/>
              <a:t>Develop or enhance local TIM Programs that ultimately benefit corridors, regions, and states</a:t>
            </a:r>
          </a:p>
          <a:p>
            <a:pPr lvl="1"/>
            <a:r>
              <a:rPr lang="en-US" dirty="0"/>
              <a:t>Measure performance that demonstrates improved TIM responses and programs over time</a:t>
            </a:r>
          </a:p>
          <a:p>
            <a:pPr lvl="1"/>
            <a:r>
              <a:rPr lang="en-US" dirty="0"/>
              <a:t>Emphasize TIM as a system operations “core mission” for all responders</a:t>
            </a:r>
          </a:p>
          <a:p>
            <a:endParaRPr lang="en-US" dirty="0"/>
          </a:p>
        </p:txBody>
      </p:sp>
      <p:sp>
        <p:nvSpPr>
          <p:cNvPr id="4" name="Slide Number Placeholder 3"/>
          <p:cNvSpPr>
            <a:spLocks noGrp="1"/>
          </p:cNvSpPr>
          <p:nvPr>
            <p:ph type="sldNum" sz="quarter" idx="12"/>
          </p:nvPr>
        </p:nvSpPr>
        <p:spPr/>
        <p:txBody>
          <a:bodyPr/>
          <a:lstStyle/>
          <a:p>
            <a:pPr>
              <a:defRPr/>
            </a:pPr>
            <a:fld id="{E6EF05E1-9FFF-4E64-8633-4D199A338BB7}" type="slidenum">
              <a:rPr lang="en-US" smtClean="0"/>
              <a:pPr>
                <a:defRPr/>
              </a:pPr>
              <a:t>16</a:t>
            </a:fld>
            <a:endParaRPr lang="en-US" dirty="0"/>
          </a:p>
        </p:txBody>
      </p:sp>
      <p:pic>
        <p:nvPicPr>
          <p:cNvPr id="8" name="Picture 4" descr="Photo of a training seminar. "/>
          <p:cNvPicPr>
            <a:picLocks noChangeAspect="1" noChangeArrowheads="1"/>
          </p:cNvPicPr>
          <p:nvPr/>
        </p:nvPicPr>
        <p:blipFill>
          <a:blip r:embed="rId3"/>
          <a:srcRect l="3773" t="16675" r="1843" b="6107"/>
          <a:stretch>
            <a:fillRect/>
          </a:stretch>
        </p:blipFill>
        <p:spPr bwMode="auto">
          <a:xfrm>
            <a:off x="5136146" y="1567543"/>
            <a:ext cx="3550654" cy="2057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p:cNvSpPr>
            <a:spLocks noGrp="1"/>
          </p:cNvSpPr>
          <p:nvPr>
            <p:ph type="title"/>
          </p:nvPr>
        </p:nvSpPr>
        <p:spPr>
          <a:xfrm>
            <a:off x="381000" y="274638"/>
            <a:ext cx="8229600" cy="715962"/>
          </a:xfrm>
        </p:spPr>
        <p:txBody>
          <a:bodyPr/>
          <a:lstStyle/>
          <a:p>
            <a:r>
              <a:rPr lang="en-US" dirty="0" smtClean="0"/>
              <a:t>Ties into National </a:t>
            </a:r>
            <a:r>
              <a:rPr lang="en-US" dirty="0"/>
              <a:t>TIM </a:t>
            </a:r>
            <a:r>
              <a:rPr lang="en-US" dirty="0" smtClean="0"/>
              <a:t/>
            </a:r>
            <a:br>
              <a:rPr lang="en-US" dirty="0" smtClean="0"/>
            </a:br>
            <a:r>
              <a:rPr lang="en-US" dirty="0" smtClean="0"/>
              <a:t>Responder </a:t>
            </a:r>
            <a:r>
              <a:rPr lang="en-US" dirty="0"/>
              <a:t>Goals</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ular Callout 7" descr="The whole idea is to get responders to play in the sandbox together again. We have trained well in years past but always in our own little silos. We must break down these self-imposed barriers to provide better service to our constituents and a safer work area for ourselves at the incident scene.&#10;"/>
          <p:cNvSpPr/>
          <p:nvPr/>
        </p:nvSpPr>
        <p:spPr>
          <a:xfrm>
            <a:off x="533400" y="1524000"/>
            <a:ext cx="8077200" cy="2362200"/>
          </a:xfrm>
          <a:prstGeom prst="wedge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8"/>
          <p:cNvSpPr>
            <a:spLocks noGrp="1"/>
          </p:cNvSpPr>
          <p:nvPr>
            <p:ph type="title"/>
          </p:nvPr>
        </p:nvSpPr>
        <p:spPr/>
        <p:txBody>
          <a:bodyPr/>
          <a:lstStyle/>
          <a:p>
            <a:r>
              <a:rPr lang="en-US" dirty="0"/>
              <a:t>Why is this important? </a:t>
            </a:r>
          </a:p>
        </p:txBody>
      </p:sp>
      <p:sp>
        <p:nvSpPr>
          <p:cNvPr id="2" name="Slide Number Placeholder 1"/>
          <p:cNvSpPr>
            <a:spLocks noGrp="1"/>
          </p:cNvSpPr>
          <p:nvPr>
            <p:ph type="sldNum" sz="quarter" idx="12"/>
          </p:nvPr>
        </p:nvSpPr>
        <p:spPr/>
        <p:txBody>
          <a:bodyPr/>
          <a:lstStyle/>
          <a:p>
            <a:pPr>
              <a:defRPr/>
            </a:pPr>
            <a:fld id="{5043996C-A67D-4F4E-B5C6-DDCC9683112D}" type="slidenum">
              <a:rPr lang="en-US" smtClean="0"/>
              <a:pPr>
                <a:defRPr/>
              </a:pPr>
              <a:t>17</a:t>
            </a:fld>
            <a:endParaRPr lang="en-US" dirty="0"/>
          </a:p>
        </p:txBody>
      </p:sp>
      <p:pic>
        <p:nvPicPr>
          <p:cNvPr id="4" name="Picture 2" descr="Photo of emergency workers attending to accident victims in front of a wrecked vehicle and ambulance."/>
          <p:cNvPicPr>
            <a:picLocks noChangeAspect="1" noChangeArrowheads="1"/>
          </p:cNvPicPr>
          <p:nvPr/>
        </p:nvPicPr>
        <p:blipFill>
          <a:blip r:embed="rId3"/>
          <a:srcRect/>
          <a:stretch>
            <a:fillRect/>
          </a:stretch>
        </p:blipFill>
        <p:spPr bwMode="auto">
          <a:xfrm>
            <a:off x="1066800" y="4876800"/>
            <a:ext cx="2819400" cy="16978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 descr="Photo of a heavily congested highway."/>
          <p:cNvPicPr>
            <a:picLocks noChangeAspect="1"/>
          </p:cNvPicPr>
          <p:nvPr/>
        </p:nvPicPr>
        <p:blipFill>
          <a:blip r:embed="rId4"/>
          <a:srcRect/>
          <a:stretch>
            <a:fillRect/>
          </a:stretch>
        </p:blipFill>
        <p:spPr bwMode="auto">
          <a:xfrm>
            <a:off x="5486400" y="4876800"/>
            <a:ext cx="2778657" cy="16398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descr="“The whole idea is to get responders to play in the sandbox together again. We have trained well in years past but always in our own little silos. We must break down these self-imposed barriers to provide better service to our constituents and a safer work area for ourselves at the incident scene.”&#10;"/>
          <p:cNvSpPr txBox="1"/>
          <p:nvPr/>
        </p:nvSpPr>
        <p:spPr>
          <a:xfrm>
            <a:off x="381000" y="1600200"/>
            <a:ext cx="8382000" cy="3123932"/>
          </a:xfrm>
          <a:prstGeom prst="rect">
            <a:avLst/>
          </a:prstGeom>
          <a:noFill/>
        </p:spPr>
        <p:txBody>
          <a:bodyPr wrap="square" rtlCol="0">
            <a:spAutoFit/>
          </a:bodyPr>
          <a:lstStyle/>
          <a:p>
            <a:pPr algn="ctr"/>
            <a:r>
              <a:rPr lang="en-US" sz="2400" dirty="0" smtClean="0">
                <a:latin typeface="+mn-lt"/>
              </a:rPr>
              <a:t>“The whole idea is to get responders to play in the sandbox together again. We have trained well in years past but always in our own little silos. We must break down these self-imposed barriers to provide better service to our constituents and a safer work area for ourselves at the incident scene.”</a:t>
            </a:r>
          </a:p>
          <a:p>
            <a:pPr algn="ctr">
              <a:spcBef>
                <a:spcPts val="600"/>
              </a:spcBef>
            </a:pPr>
            <a:r>
              <a:rPr lang="en-US" sz="2400" dirty="0" smtClean="0">
                <a:latin typeface="+mn-lt"/>
              </a:rPr>
              <a:t/>
            </a:r>
            <a:br>
              <a:rPr lang="en-US" sz="2400" dirty="0" smtClean="0">
                <a:latin typeface="+mn-lt"/>
              </a:rPr>
            </a:br>
            <a:r>
              <a:rPr lang="en-US" sz="2400" i="1" dirty="0" smtClean="0">
                <a:latin typeface="+mn-lt"/>
              </a:rPr>
              <a:t>- Indiana State Police Major (Ret.) Thomas E. Melville</a:t>
            </a:r>
            <a:endParaRPr lang="en-US" sz="2400" i="1" dirty="0">
              <a:latin typeface="+mn-lt"/>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2209800"/>
            <a:ext cx="5038752" cy="707886"/>
          </a:xfrm>
          <a:prstGeom prst="rect">
            <a:avLst/>
          </a:prstGeom>
          <a:noFill/>
        </p:spPr>
        <p:txBody>
          <a:bodyPr wrap="none" rtlCol="0">
            <a:spAutoFit/>
          </a:bodyPr>
          <a:lstStyle/>
          <a:p>
            <a:r>
              <a:rPr lang="en-US" sz="4000" b="1" dirty="0" smtClean="0">
                <a:latin typeface="FranklinGotMdITC"/>
              </a:rPr>
              <a:t>What’s the pay off? </a:t>
            </a:r>
            <a:endParaRPr lang="en-US" sz="4000" b="1" dirty="0">
              <a:latin typeface="FranklinGotMdITC"/>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D62B4299-707F-4FCF-82DC-CF4AB1A7F8B4}" type="slidenum">
              <a:rPr lang="en-US" smtClean="0"/>
              <a:pPr>
                <a:defRPr/>
              </a:pPr>
              <a:t>19</a:t>
            </a:fld>
            <a:endParaRPr lang="en-US" dirty="0"/>
          </a:p>
        </p:txBody>
      </p:sp>
      <p:graphicFrame>
        <p:nvGraphicFramePr>
          <p:cNvPr id="4" name="Table 3" descr="Benefits of National TIM Training showing a comparison between Arizona and Arizona DOT. "/>
          <p:cNvGraphicFramePr>
            <a:graphicFrameLocks noGrp="1"/>
          </p:cNvGraphicFramePr>
          <p:nvPr>
            <p:extLst>
              <p:ext uri="{D42A27DB-BD31-4B8C-83A1-F6EECF244321}">
                <p14:modId xmlns:p14="http://schemas.microsoft.com/office/powerpoint/2010/main" val="4083591687"/>
              </p:ext>
            </p:extLst>
          </p:nvPr>
        </p:nvGraphicFramePr>
        <p:xfrm>
          <a:off x="304800" y="2133600"/>
          <a:ext cx="8534400" cy="3068320"/>
        </p:xfrm>
        <a:graphic>
          <a:graphicData uri="http://schemas.openxmlformats.org/drawingml/2006/table">
            <a:tbl>
              <a:tblPr firstRow="1" bandRow="1">
                <a:tableStyleId>{5C22544A-7EE6-4342-B048-85BDC9FD1C3A}</a:tableStyleId>
              </a:tblPr>
              <a:tblGrid>
                <a:gridCol w="4109156"/>
                <a:gridCol w="4425244"/>
              </a:tblGrid>
              <a:tr h="370840">
                <a:tc>
                  <a:txBody>
                    <a:bodyPr/>
                    <a:lstStyle/>
                    <a:p>
                      <a:pPr algn="ctr"/>
                      <a:r>
                        <a:rPr lang="en-US" dirty="0" smtClean="0">
                          <a:solidFill>
                            <a:schemeClr val="bg1"/>
                          </a:solidFill>
                        </a:rPr>
                        <a:t>October – December 2010 – 4,793</a:t>
                      </a:r>
                      <a:endParaRPr lang="en-US" dirty="0">
                        <a:solidFill>
                          <a:schemeClr val="bg1"/>
                        </a:solidFill>
                      </a:endParaRPr>
                    </a:p>
                  </a:txBody>
                  <a:tcPr>
                    <a:solidFill>
                      <a:srgbClr val="253C88"/>
                    </a:solidFill>
                  </a:tcPr>
                </a:tc>
                <a:tc>
                  <a:txBody>
                    <a:bodyPr/>
                    <a:lstStyle/>
                    <a:p>
                      <a:pPr algn="ctr"/>
                      <a:r>
                        <a:rPr lang="en-US" dirty="0" smtClean="0">
                          <a:solidFill>
                            <a:schemeClr val="bg1"/>
                          </a:solidFill>
                        </a:rPr>
                        <a:t>April – June 2011  4, 366</a:t>
                      </a:r>
                      <a:endParaRPr lang="en-US" dirty="0">
                        <a:solidFill>
                          <a:schemeClr val="bg1"/>
                        </a:solidFill>
                      </a:endParaRPr>
                    </a:p>
                  </a:txBody>
                  <a:tcPr>
                    <a:solidFill>
                      <a:srgbClr val="253C88"/>
                    </a:solidFill>
                  </a:tcPr>
                </a:tc>
              </a:tr>
              <a:tr h="370840">
                <a:tc>
                  <a:txBody>
                    <a:bodyPr/>
                    <a:lstStyle/>
                    <a:p>
                      <a:r>
                        <a:rPr lang="en-US" b="1" dirty="0" smtClean="0">
                          <a:solidFill>
                            <a:schemeClr val="tx1"/>
                          </a:solidFill>
                        </a:rPr>
                        <a:t>Non-</a:t>
                      </a:r>
                      <a:r>
                        <a:rPr lang="en-US" b="1" baseline="0" dirty="0" smtClean="0">
                          <a:solidFill>
                            <a:schemeClr val="tx1"/>
                          </a:solidFill>
                        </a:rPr>
                        <a:t>Injury</a:t>
                      </a:r>
                      <a:endParaRPr lang="en-US" b="1" dirty="0">
                        <a:solidFill>
                          <a:schemeClr val="tx1"/>
                        </a:solidFill>
                      </a:endParaRPr>
                    </a:p>
                  </a:txBody>
                  <a:tcPr>
                    <a:solidFill>
                      <a:srgbClr val="ADB8DB"/>
                    </a:solidFill>
                  </a:tcPr>
                </a:tc>
                <a:tc>
                  <a:txBody>
                    <a:bodyPr/>
                    <a:lstStyle/>
                    <a:p>
                      <a:r>
                        <a:rPr lang="en-US" b="1" dirty="0" smtClean="0">
                          <a:solidFill>
                            <a:schemeClr val="tx1"/>
                          </a:solidFill>
                        </a:rPr>
                        <a:t>Non-Injury</a:t>
                      </a:r>
                      <a:endParaRPr lang="en-US" b="1" dirty="0">
                        <a:solidFill>
                          <a:schemeClr val="tx1"/>
                        </a:solidFill>
                      </a:endParaRPr>
                    </a:p>
                  </a:txBody>
                  <a:tcPr>
                    <a:solidFill>
                      <a:srgbClr val="ADB8DB"/>
                    </a:solidFill>
                  </a:tcPr>
                </a:tc>
              </a:tr>
              <a:tr h="370840">
                <a:tc>
                  <a:txBody>
                    <a:bodyPr/>
                    <a:lstStyle/>
                    <a:p>
                      <a:pPr lvl="1">
                        <a:spcBef>
                          <a:spcPts val="1200"/>
                        </a:spcBef>
                        <a:buFont typeface="Arial" pitchFamily="34" charset="0"/>
                        <a:buChar char="–"/>
                      </a:pPr>
                      <a:r>
                        <a:rPr lang="en-US" sz="1800" dirty="0" smtClean="0"/>
                        <a:t>Roadway Clearance: 45 min</a:t>
                      </a:r>
                    </a:p>
                    <a:p>
                      <a:pPr lvl="1">
                        <a:spcBef>
                          <a:spcPts val="1200"/>
                        </a:spcBef>
                        <a:buFont typeface="Arial" pitchFamily="34" charset="0"/>
                        <a:buChar char="–"/>
                      </a:pPr>
                      <a:r>
                        <a:rPr lang="en-US" sz="1800" dirty="0" smtClean="0"/>
                        <a:t>Incident Clearance: 84 min</a:t>
                      </a:r>
                    </a:p>
                  </a:txBody>
                  <a:tcPr>
                    <a:solidFill>
                      <a:srgbClr val="EAEDFA"/>
                    </a:solidFill>
                  </a:tcPr>
                </a:tc>
                <a:tc>
                  <a:txBody>
                    <a:bodyPr/>
                    <a:lstStyle/>
                    <a:p>
                      <a:pPr lvl="1">
                        <a:spcBef>
                          <a:spcPts val="1200"/>
                        </a:spcBef>
                        <a:buFont typeface="Arial" pitchFamily="34" charset="0"/>
                        <a:buChar char="–"/>
                      </a:pPr>
                      <a:r>
                        <a:rPr lang="en-US" sz="1800" dirty="0" smtClean="0"/>
                        <a:t>Roadway Clearance: 32 min </a:t>
                      </a:r>
                      <a:r>
                        <a:rPr lang="en-US" sz="1800" dirty="0" smtClean="0">
                          <a:solidFill>
                            <a:srgbClr val="FF0000"/>
                          </a:solidFill>
                        </a:rPr>
                        <a:t>(-29%)</a:t>
                      </a:r>
                    </a:p>
                    <a:p>
                      <a:pPr lvl="1">
                        <a:spcBef>
                          <a:spcPts val="1200"/>
                        </a:spcBef>
                        <a:buFont typeface="Arial" pitchFamily="34" charset="0"/>
                        <a:buChar char="–"/>
                      </a:pPr>
                      <a:r>
                        <a:rPr lang="en-US" sz="1800" dirty="0" smtClean="0"/>
                        <a:t>Incident Clearance: 40 min </a:t>
                      </a:r>
                      <a:r>
                        <a:rPr lang="en-US" sz="1800" dirty="0" smtClean="0">
                          <a:solidFill>
                            <a:srgbClr val="FF0000"/>
                          </a:solidFill>
                        </a:rPr>
                        <a:t>(-52%)</a:t>
                      </a:r>
                      <a:endParaRPr lang="en-US" dirty="0">
                        <a:solidFill>
                          <a:schemeClr val="tx1"/>
                        </a:solidFill>
                      </a:endParaRPr>
                    </a:p>
                  </a:txBody>
                  <a:tcPr>
                    <a:solidFill>
                      <a:srgbClr val="EAEDFA"/>
                    </a:solidFill>
                  </a:tcPr>
                </a:tc>
              </a:tr>
              <a:tr h="370840">
                <a:tc>
                  <a:txBody>
                    <a:bodyPr/>
                    <a:lstStyle/>
                    <a:p>
                      <a:r>
                        <a:rPr lang="en-US" b="1" dirty="0" smtClean="0">
                          <a:solidFill>
                            <a:schemeClr val="tx1"/>
                          </a:solidFill>
                        </a:rPr>
                        <a:t>Injury</a:t>
                      </a:r>
                      <a:endParaRPr lang="en-US" b="1" dirty="0">
                        <a:solidFill>
                          <a:schemeClr val="tx1"/>
                        </a:solidFill>
                      </a:endParaRPr>
                    </a:p>
                  </a:txBody>
                  <a:tcPr>
                    <a:solidFill>
                      <a:srgbClr val="ADB8DB"/>
                    </a:solidFill>
                  </a:tcPr>
                </a:tc>
                <a:tc>
                  <a:txBody>
                    <a:bodyPr/>
                    <a:lstStyle/>
                    <a:p>
                      <a:r>
                        <a:rPr lang="en-US" b="1" dirty="0" smtClean="0">
                          <a:solidFill>
                            <a:schemeClr val="tx1"/>
                          </a:solidFill>
                        </a:rPr>
                        <a:t>Injury</a:t>
                      </a:r>
                      <a:endParaRPr lang="en-US" b="1" dirty="0">
                        <a:solidFill>
                          <a:schemeClr val="tx1"/>
                        </a:solidFill>
                      </a:endParaRPr>
                    </a:p>
                  </a:txBody>
                  <a:tcPr>
                    <a:solidFill>
                      <a:srgbClr val="ADB8DB"/>
                    </a:solidFill>
                  </a:tcPr>
                </a:tc>
              </a:tr>
              <a:tr h="370840">
                <a:tc>
                  <a:txBody>
                    <a:bodyPr/>
                    <a:lstStyle/>
                    <a:p>
                      <a:pPr lvl="1">
                        <a:spcBef>
                          <a:spcPts val="1200"/>
                        </a:spcBef>
                        <a:buFont typeface="Arial" pitchFamily="34" charset="0"/>
                        <a:buChar char="–"/>
                      </a:pPr>
                      <a:r>
                        <a:rPr lang="en-US" sz="1800" dirty="0" smtClean="0"/>
                        <a:t>Roadway Clearance: 54 min</a:t>
                      </a:r>
                    </a:p>
                    <a:p>
                      <a:pPr lvl="1">
                        <a:spcBef>
                          <a:spcPts val="1200"/>
                        </a:spcBef>
                        <a:buFont typeface="Arial" pitchFamily="34" charset="0"/>
                        <a:buChar char="–"/>
                      </a:pPr>
                      <a:r>
                        <a:rPr lang="en-US" sz="1800" dirty="0" smtClean="0"/>
                        <a:t>Incident Clearance: 94 min</a:t>
                      </a:r>
                    </a:p>
                  </a:txBody>
                  <a:tcPr>
                    <a:solidFill>
                      <a:srgbClr val="EAEDFA"/>
                    </a:solidFill>
                  </a:tcPr>
                </a:tc>
                <a:tc>
                  <a:txBody>
                    <a:bodyPr/>
                    <a:lstStyle/>
                    <a:p>
                      <a:pPr lvl="1">
                        <a:spcBef>
                          <a:spcPts val="1200"/>
                        </a:spcBef>
                        <a:buFont typeface="Arial" pitchFamily="34" charset="0"/>
                        <a:buChar char="–"/>
                      </a:pPr>
                      <a:r>
                        <a:rPr lang="en-US" sz="1800" dirty="0" smtClean="0"/>
                        <a:t>Roadway Clearance: 46 min </a:t>
                      </a:r>
                      <a:r>
                        <a:rPr lang="en-US" sz="1800" dirty="0" smtClean="0">
                          <a:solidFill>
                            <a:srgbClr val="FF0000"/>
                          </a:solidFill>
                        </a:rPr>
                        <a:t>(-14%)</a:t>
                      </a:r>
                      <a:endParaRPr lang="en-US" sz="1800" dirty="0" smtClean="0"/>
                    </a:p>
                    <a:p>
                      <a:pPr lvl="1">
                        <a:spcBef>
                          <a:spcPts val="1200"/>
                        </a:spcBef>
                        <a:buFont typeface="Arial" pitchFamily="34" charset="0"/>
                        <a:buChar char="–"/>
                      </a:pPr>
                      <a:r>
                        <a:rPr lang="en-US" sz="1800" dirty="0" smtClean="0"/>
                        <a:t>Incident Clearance: 54 min </a:t>
                      </a:r>
                      <a:r>
                        <a:rPr lang="en-US" sz="1800" dirty="0" smtClean="0">
                          <a:solidFill>
                            <a:srgbClr val="FF0000"/>
                          </a:solidFill>
                        </a:rPr>
                        <a:t>(-42%)</a:t>
                      </a:r>
                      <a:endParaRPr lang="en-US" sz="1800" dirty="0" smtClean="0"/>
                    </a:p>
                  </a:txBody>
                  <a:tcPr>
                    <a:solidFill>
                      <a:srgbClr val="EAEDFA"/>
                    </a:solidFill>
                  </a:tcPr>
                </a:tc>
              </a:tr>
              <a:tr h="370840">
                <a:tc>
                  <a:txBody>
                    <a:bodyPr/>
                    <a:lstStyle/>
                    <a:p>
                      <a:endParaRPr lang="en-US" dirty="0">
                        <a:solidFill>
                          <a:schemeClr val="tx1"/>
                        </a:solidFill>
                      </a:endParaRPr>
                    </a:p>
                  </a:txBody>
                  <a:tcPr>
                    <a:solidFill>
                      <a:srgbClr val="ADB8DB"/>
                    </a:solidFill>
                  </a:tcPr>
                </a:tc>
                <a:tc>
                  <a:txBody>
                    <a:bodyPr/>
                    <a:lstStyle/>
                    <a:p>
                      <a:endParaRPr lang="en-US" dirty="0">
                        <a:solidFill>
                          <a:schemeClr val="tx1"/>
                        </a:solidFill>
                      </a:endParaRPr>
                    </a:p>
                  </a:txBody>
                  <a:tcPr>
                    <a:solidFill>
                      <a:srgbClr val="ADB8DB"/>
                    </a:solidFill>
                  </a:tcPr>
                </a:tc>
              </a:tr>
            </a:tbl>
          </a:graphicData>
        </a:graphic>
      </p:graphicFrame>
      <p:pic>
        <p:nvPicPr>
          <p:cNvPr id="5" name="Picture 4" descr="ADOT - Arizona Department of Transportation logo. "/>
          <p:cNvPicPr>
            <a:picLocks noChangeAspect="1"/>
          </p:cNvPicPr>
          <p:nvPr/>
        </p:nvPicPr>
        <p:blipFill>
          <a:blip r:embed="rId3" cstate="print"/>
          <a:stretch>
            <a:fillRect/>
          </a:stretch>
        </p:blipFill>
        <p:spPr>
          <a:xfrm>
            <a:off x="5410200" y="1545771"/>
            <a:ext cx="2286000" cy="409051"/>
          </a:xfrm>
          <a:prstGeom prst="rect">
            <a:avLst/>
          </a:prstGeom>
        </p:spPr>
      </p:pic>
      <p:sp>
        <p:nvSpPr>
          <p:cNvPr id="6" name="TextBox 5"/>
          <p:cNvSpPr txBox="1"/>
          <p:nvPr/>
        </p:nvSpPr>
        <p:spPr>
          <a:xfrm>
            <a:off x="1524000" y="1447800"/>
            <a:ext cx="1688283" cy="584775"/>
          </a:xfrm>
          <a:prstGeom prst="rect">
            <a:avLst/>
          </a:prstGeom>
          <a:noFill/>
        </p:spPr>
        <p:txBody>
          <a:bodyPr wrap="none" rtlCol="0">
            <a:spAutoFit/>
          </a:bodyPr>
          <a:lstStyle/>
          <a:p>
            <a:r>
              <a:rPr lang="en-US" sz="3200" b="1" dirty="0" smtClean="0">
                <a:solidFill>
                  <a:srgbClr val="21368B"/>
                </a:solidFill>
              </a:rPr>
              <a:t>Arizona</a:t>
            </a:r>
            <a:endParaRPr lang="en-US" sz="3200" b="1" dirty="0">
              <a:solidFill>
                <a:srgbClr val="21368B"/>
              </a:solidFill>
            </a:endParaRPr>
          </a:p>
        </p:txBody>
      </p:sp>
      <p:sp>
        <p:nvSpPr>
          <p:cNvPr id="7" name="TextBox 6"/>
          <p:cNvSpPr txBox="1"/>
          <p:nvPr/>
        </p:nvSpPr>
        <p:spPr>
          <a:xfrm>
            <a:off x="3581400" y="5181600"/>
            <a:ext cx="1617751" cy="584775"/>
          </a:xfrm>
          <a:prstGeom prst="rect">
            <a:avLst/>
          </a:prstGeom>
          <a:noFill/>
        </p:spPr>
        <p:txBody>
          <a:bodyPr wrap="none" rtlCol="0">
            <a:spAutoFit/>
          </a:bodyPr>
          <a:lstStyle/>
          <a:p>
            <a:r>
              <a:rPr lang="en-US" sz="3200" b="1" dirty="0" smtClean="0">
                <a:solidFill>
                  <a:srgbClr val="21368B"/>
                </a:solidFill>
              </a:rPr>
              <a:t>Indiana</a:t>
            </a:r>
            <a:endParaRPr lang="en-US" sz="3200" b="1" dirty="0">
              <a:solidFill>
                <a:srgbClr val="21368B"/>
              </a:solidFill>
            </a:endParaRPr>
          </a:p>
        </p:txBody>
      </p:sp>
      <p:sp>
        <p:nvSpPr>
          <p:cNvPr id="8" name="Rectangle 7"/>
          <p:cNvSpPr/>
          <p:nvPr/>
        </p:nvSpPr>
        <p:spPr>
          <a:xfrm>
            <a:off x="457200" y="5638800"/>
            <a:ext cx="8229600" cy="1015663"/>
          </a:xfrm>
          <a:prstGeom prst="rect">
            <a:avLst/>
          </a:prstGeom>
        </p:spPr>
        <p:txBody>
          <a:bodyPr wrap="square">
            <a:spAutoFit/>
          </a:bodyPr>
          <a:lstStyle/>
          <a:p>
            <a:pPr algn="ctr"/>
            <a:r>
              <a:rPr lang="en-US" sz="2000" dirty="0" smtClean="0"/>
              <a:t>A multi-vehicle crash on I-70 west of Indianapolis in a driving snow storm was cleared in 5.5 hours – eliminating six additional hours of road closures because of the TIM training</a:t>
            </a:r>
            <a:endParaRPr lang="en-US" sz="2000" dirty="0"/>
          </a:p>
        </p:txBody>
      </p:sp>
      <p:sp>
        <p:nvSpPr>
          <p:cNvPr id="10" name="Title 9"/>
          <p:cNvSpPr>
            <a:spLocks noGrp="1"/>
          </p:cNvSpPr>
          <p:nvPr>
            <p:ph type="title"/>
          </p:nvPr>
        </p:nvSpPr>
        <p:spPr/>
        <p:txBody>
          <a:bodyPr/>
          <a:lstStyle/>
          <a:p>
            <a:r>
              <a:rPr lang="en-US" dirty="0"/>
              <a:t>Benefits </a:t>
            </a:r>
            <a:r>
              <a:rPr lang="en-US" dirty="0" smtClean="0"/>
              <a:t>of</a:t>
            </a:r>
            <a:br>
              <a:rPr lang="en-US" dirty="0" smtClean="0"/>
            </a:br>
            <a:r>
              <a:rPr lang="en-US" dirty="0" smtClean="0"/>
              <a:t>National </a:t>
            </a:r>
            <a:r>
              <a:rPr lang="en-US" dirty="0"/>
              <a:t>TIM Training</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9" name="Content Placeholder 1"/>
          <p:cNvSpPr txBox="1">
            <a:spLocks/>
          </p:cNvSpPr>
          <p:nvPr/>
        </p:nvSpPr>
        <p:spPr bwMode="auto">
          <a:xfrm>
            <a:off x="381000" y="1828800"/>
            <a:ext cx="8458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eaLnBrk="0" hangingPunct="0">
              <a:defRPr sz="3600">
                <a:solidFill>
                  <a:schemeClr val="tx1"/>
                </a:solidFill>
                <a:latin typeface="Arial" pitchFamily="34" charset="0"/>
                <a:ea typeface="ＭＳ Ｐゴシック" pitchFamily="34" charset="-128"/>
              </a:defRPr>
            </a:lvl1pPr>
            <a:lvl2pPr marL="742950" indent="-285750" eaLnBrk="0" hangingPunct="0">
              <a:defRPr sz="3600">
                <a:solidFill>
                  <a:schemeClr val="tx1"/>
                </a:solidFill>
                <a:latin typeface="Arial" pitchFamily="34" charset="0"/>
                <a:ea typeface="ＭＳ Ｐゴシック" pitchFamily="34" charset="-128"/>
              </a:defRPr>
            </a:lvl2pPr>
            <a:lvl3pPr marL="1143000" indent="-228600" eaLnBrk="0" hangingPunct="0">
              <a:defRPr sz="3600">
                <a:solidFill>
                  <a:schemeClr val="tx1"/>
                </a:solidFill>
                <a:latin typeface="Arial" pitchFamily="34" charset="0"/>
                <a:ea typeface="ＭＳ Ｐゴシック" pitchFamily="34" charset="-128"/>
              </a:defRPr>
            </a:lvl3pPr>
            <a:lvl4pPr marL="1600200" indent="-228600" eaLnBrk="0" hangingPunct="0">
              <a:defRPr sz="3600">
                <a:solidFill>
                  <a:schemeClr val="tx1"/>
                </a:solidFill>
                <a:latin typeface="Arial" pitchFamily="34" charset="0"/>
                <a:ea typeface="ＭＳ Ｐゴシック" pitchFamily="34" charset="-128"/>
              </a:defRPr>
            </a:lvl4pPr>
            <a:lvl5pPr marL="2057400" indent="-228600" eaLnBrk="0" hangingPunct="0">
              <a:defRPr sz="36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9pPr>
          </a:lstStyle>
          <a:p>
            <a:pPr>
              <a:spcBef>
                <a:spcPts val="1800"/>
              </a:spcBef>
              <a:buFont typeface="Wingdings" pitchFamily="2" charset="2"/>
              <a:buChar char="Ø"/>
            </a:pPr>
            <a:r>
              <a:rPr lang="en-US" sz="2600" dirty="0" smtClean="0"/>
              <a:t>Increase awareness of the National </a:t>
            </a:r>
            <a:r>
              <a:rPr lang="en-US" sz="2600" dirty="0"/>
              <a:t>TIM </a:t>
            </a:r>
            <a:r>
              <a:rPr lang="en-US" sz="2600" dirty="0" smtClean="0"/>
              <a:t>Incident Responder Training Program</a:t>
            </a:r>
            <a:endParaRPr lang="en-US" sz="2600" dirty="0"/>
          </a:p>
          <a:p>
            <a:pPr>
              <a:spcBef>
                <a:spcPts val="1800"/>
              </a:spcBef>
              <a:buFont typeface="Wingdings" pitchFamily="2" charset="2"/>
              <a:buChar char="Ø"/>
            </a:pPr>
            <a:r>
              <a:rPr lang="en-US" sz="2600" dirty="0" smtClean="0"/>
              <a:t>Outline the business case</a:t>
            </a:r>
          </a:p>
          <a:p>
            <a:pPr>
              <a:spcBef>
                <a:spcPts val="1800"/>
              </a:spcBef>
              <a:buFont typeface="Wingdings" pitchFamily="2" charset="2"/>
              <a:buChar char="Ø"/>
            </a:pPr>
            <a:r>
              <a:rPr lang="en-US" sz="2600" dirty="0" smtClean="0"/>
              <a:t>Present an overview of the training</a:t>
            </a:r>
          </a:p>
          <a:p>
            <a:pPr>
              <a:spcBef>
                <a:spcPts val="1800"/>
              </a:spcBef>
              <a:buFont typeface="Wingdings" pitchFamily="2" charset="2"/>
              <a:buChar char="Ø"/>
            </a:pPr>
            <a:r>
              <a:rPr lang="en-US" sz="2600" dirty="0" smtClean="0"/>
              <a:t>Identify course highlights, benefits, and support </a:t>
            </a:r>
          </a:p>
          <a:p>
            <a:pPr>
              <a:spcBef>
                <a:spcPts val="1800"/>
              </a:spcBef>
              <a:buFont typeface="Wingdings" pitchFamily="2" charset="2"/>
              <a:buChar char="Ø"/>
            </a:pPr>
            <a:r>
              <a:rPr lang="en-US" sz="2600" dirty="0" smtClean="0"/>
              <a:t>Offer options for engagement </a:t>
            </a:r>
          </a:p>
        </p:txBody>
      </p:sp>
      <p:sp>
        <p:nvSpPr>
          <p:cNvPr id="4" name="Title 3"/>
          <p:cNvSpPr>
            <a:spLocks noGrp="1"/>
          </p:cNvSpPr>
          <p:nvPr>
            <p:ph type="title"/>
          </p:nvPr>
        </p:nvSpPr>
        <p:spPr/>
        <p:txBody>
          <a:bodyPr/>
          <a:lstStyle/>
          <a:p>
            <a:r>
              <a:rPr lang="en-US" dirty="0"/>
              <a:t>Purpose of Today’s Briefing</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image shows police and emergency personnel responding to a tractor-trailer truck accident on a highway. "/>
          <p:cNvPicPr>
            <a:picLocks noChangeAspect="1" noChangeArrowheads="1"/>
          </p:cNvPicPr>
          <p:nvPr/>
        </p:nvPicPr>
        <p:blipFill>
          <a:blip r:embed="rId3" cstate="print"/>
          <a:srcRect r="13334" b="13333"/>
          <a:stretch>
            <a:fillRect/>
          </a:stretch>
        </p:blipFill>
        <p:spPr bwMode="auto">
          <a:xfrm>
            <a:off x="0" y="0"/>
            <a:ext cx="9144000" cy="6858000"/>
          </a:xfrm>
          <a:prstGeom prst="rect">
            <a:avLst/>
          </a:prstGeom>
          <a:noFill/>
          <a:ln w="9525">
            <a:noFill/>
            <a:miter lim="800000"/>
            <a:headEnd/>
            <a:tailEnd/>
          </a:ln>
        </p:spPr>
      </p:pic>
      <p:sp>
        <p:nvSpPr>
          <p:cNvPr id="4" name="TextBox 3" descr="Image courtesy of Washington State DOT. "/>
          <p:cNvSpPr txBox="1"/>
          <p:nvPr/>
        </p:nvSpPr>
        <p:spPr>
          <a:xfrm>
            <a:off x="0" y="6550223"/>
            <a:ext cx="5257800" cy="307777"/>
          </a:xfrm>
          <a:prstGeom prst="rect">
            <a:avLst/>
          </a:prstGeom>
          <a:noFill/>
        </p:spPr>
        <p:txBody>
          <a:bodyPr wrap="square" rtlCol="0">
            <a:spAutoFit/>
          </a:bodyPr>
          <a:lstStyle/>
          <a:p>
            <a:r>
              <a:rPr lang="en-US" sz="1400" b="1" dirty="0" smtClean="0">
                <a:solidFill>
                  <a:schemeClr val="bg1"/>
                </a:solidFill>
                <a:latin typeface="Century Gothic" pitchFamily="34" charset="0"/>
              </a:rPr>
              <a:t>Image courtesy of Washington State DOT</a:t>
            </a:r>
            <a:endParaRPr lang="en-US" sz="1400" b="1" dirty="0">
              <a:solidFill>
                <a:schemeClr val="bg1"/>
              </a:solidFill>
              <a:latin typeface="Century Gothic" pitchFamily="34" charset="0"/>
            </a:endParaRPr>
          </a:p>
        </p:txBody>
      </p:sp>
      <p:sp>
        <p:nvSpPr>
          <p:cNvPr id="5" name="Rectangle 3" descr="Washington State - Opened freeway almost 5 hours sooner than if the tractor-trailer had been up righted first&#10;"/>
          <p:cNvSpPr txBox="1">
            <a:spLocks noChangeArrowheads="1"/>
          </p:cNvSpPr>
          <p:nvPr/>
        </p:nvSpPr>
        <p:spPr>
          <a:xfrm>
            <a:off x="228600" y="4191000"/>
            <a:ext cx="6477000" cy="2286000"/>
          </a:xfrm>
          <a:prstGeom prst="roundRect">
            <a:avLst>
              <a:gd name="adj" fmla="val 16667"/>
            </a:avLst>
          </a:prstGeom>
          <a:solidFill>
            <a:srgbClr val="FFFFFF">
              <a:alpha val="81961"/>
            </a:srgbClr>
          </a:solidFill>
          <a:ln w="38100">
            <a:solidFill>
              <a:srgbClr val="A30000"/>
            </a:solidFill>
            <a:round/>
          </a:ln>
        </p:spPr>
        <p:txBody>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lang="en-US" sz="3200" b="1" kern="0" dirty="0" smtClean="0">
                <a:solidFill>
                  <a:srgbClr val="0B46B9"/>
                </a:solidFill>
                <a:latin typeface="+mn-lt"/>
              </a:rPr>
              <a:t>Washington State - Opened freeway almost </a:t>
            </a:r>
            <a:r>
              <a:rPr lang="en-US" sz="3200" b="1" kern="0" dirty="0" smtClean="0">
                <a:latin typeface="+mn-lt"/>
              </a:rPr>
              <a:t>5 hours sooner</a:t>
            </a:r>
            <a:r>
              <a:rPr lang="en-US" sz="3200" b="1" kern="0" dirty="0" smtClean="0">
                <a:solidFill>
                  <a:srgbClr val="0B46B9"/>
                </a:solidFill>
                <a:latin typeface="+mn-lt"/>
              </a:rPr>
              <a:t> than if the tractor-trailer had been up righted first</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smtClean="0"/>
              <a:t>International Association of Chiefs of Police, State and Providential Divisions (IACP)</a:t>
            </a:r>
          </a:p>
          <a:p>
            <a:r>
              <a:rPr lang="en-US" sz="2800" dirty="0" smtClean="0"/>
              <a:t>International  Association of  Fire Chiefs (IAFC)</a:t>
            </a:r>
          </a:p>
          <a:p>
            <a:r>
              <a:rPr lang="en-US" sz="2800" dirty="0" smtClean="0"/>
              <a:t>American  Association of State Highway  and Transportation Officials (AASHTO)</a:t>
            </a:r>
            <a:endParaRPr lang="en-US" sz="2800" dirty="0"/>
          </a:p>
          <a:p>
            <a:r>
              <a:rPr lang="en-US" sz="2800" dirty="0" smtClean="0"/>
              <a:t>National Volunteer Fire Council (NVFC)</a:t>
            </a:r>
          </a:p>
          <a:p>
            <a:r>
              <a:rPr lang="en-US" sz="2800" dirty="0" smtClean="0"/>
              <a:t>Public Safety/Transportation Summit</a:t>
            </a:r>
            <a:endParaRPr lang="en-US" sz="2800" dirty="0"/>
          </a:p>
        </p:txBody>
      </p:sp>
      <p:sp>
        <p:nvSpPr>
          <p:cNvPr id="4" name="Slide Number Placeholder 3"/>
          <p:cNvSpPr>
            <a:spLocks noGrp="1"/>
          </p:cNvSpPr>
          <p:nvPr>
            <p:ph type="sldNum" sz="quarter" idx="12"/>
          </p:nvPr>
        </p:nvSpPr>
        <p:spPr/>
        <p:txBody>
          <a:bodyPr/>
          <a:lstStyle/>
          <a:p>
            <a:pPr>
              <a:defRPr/>
            </a:pPr>
            <a:fld id="{E6EF05E1-9FFF-4E64-8633-4D199A338BB7}" type="slidenum">
              <a:rPr lang="en-US" smtClean="0"/>
              <a:pPr>
                <a:defRPr/>
              </a:pPr>
              <a:t>21</a:t>
            </a:fld>
            <a:endParaRPr lang="en-US" dirty="0"/>
          </a:p>
        </p:txBody>
      </p:sp>
      <p:pic>
        <p:nvPicPr>
          <p:cNvPr id="5" name="Picture 4" descr="AASHTO web logo - The American Association of State Highway and Transportation Officials - The Voice of Transportation."/>
          <p:cNvPicPr>
            <a:picLocks noChangeAspect="1"/>
          </p:cNvPicPr>
          <p:nvPr/>
        </p:nvPicPr>
        <p:blipFill>
          <a:blip r:embed="rId3"/>
          <a:stretch>
            <a:fillRect/>
          </a:stretch>
        </p:blipFill>
        <p:spPr>
          <a:xfrm>
            <a:off x="762000" y="5638800"/>
            <a:ext cx="2269466" cy="733425"/>
          </a:xfrm>
          <a:prstGeom prst="rect">
            <a:avLst/>
          </a:prstGeom>
        </p:spPr>
      </p:pic>
      <p:pic>
        <p:nvPicPr>
          <p:cNvPr id="7" name="Picture 6" descr="AASHTO logo - The American Association of State Highway and Transportation Officials - The Voice of Transportation.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4689" y="3863181"/>
            <a:ext cx="2639687" cy="1147690"/>
          </a:xfrm>
          <a:prstGeom prst="rect">
            <a:avLst/>
          </a:prstGeom>
        </p:spPr>
      </p:pic>
      <p:sp>
        <p:nvSpPr>
          <p:cNvPr id="8" name="Title 7"/>
          <p:cNvSpPr>
            <a:spLocks noGrp="1"/>
          </p:cNvSpPr>
          <p:nvPr>
            <p:ph type="title"/>
          </p:nvPr>
        </p:nvSpPr>
        <p:spPr/>
        <p:txBody>
          <a:bodyPr/>
          <a:lstStyle/>
          <a:p>
            <a:r>
              <a:rPr lang="en-US" dirty="0"/>
              <a:t>High-Level Endorsements </a:t>
            </a:r>
          </a:p>
        </p:txBody>
      </p:sp>
    </p:spTree>
    <p:extLst>
      <p:ext uri="{BB962C8B-B14F-4D97-AF65-F5344CB8AC3E}">
        <p14:creationId xmlns:p14="http://schemas.microsoft.com/office/powerpoint/2010/main" val="107985204"/>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04800" y="1600200"/>
            <a:ext cx="8229600" cy="4525963"/>
          </a:xfrm>
        </p:spPr>
        <p:txBody>
          <a:bodyPr>
            <a:normAutofit/>
          </a:bodyPr>
          <a:lstStyle/>
          <a:p>
            <a:r>
              <a:rPr lang="en-US" sz="2400" dirty="0" smtClean="0"/>
              <a:t>State Implementation </a:t>
            </a:r>
            <a:r>
              <a:rPr lang="en-US" sz="2400" dirty="0"/>
              <a:t>Plan</a:t>
            </a:r>
          </a:p>
          <a:p>
            <a:r>
              <a:rPr lang="en-US" sz="2400" dirty="0" smtClean="0"/>
              <a:t>HELPDesk</a:t>
            </a:r>
          </a:p>
          <a:p>
            <a:r>
              <a:rPr lang="en-US" sz="2400" dirty="0" smtClean="0"/>
              <a:t>Trainer Mentoring Program</a:t>
            </a:r>
            <a:endParaRPr lang="en-US" sz="2400" dirty="0"/>
          </a:p>
          <a:p>
            <a:r>
              <a:rPr lang="en-US" sz="2400" dirty="0" smtClean="0"/>
              <a:t>SharePoint Site </a:t>
            </a:r>
            <a:endParaRPr lang="en-US" sz="2400" dirty="0"/>
          </a:p>
          <a:p>
            <a:r>
              <a:rPr lang="en-US" sz="2400" dirty="0" smtClean="0"/>
              <a:t>Quarterly State-Specific Conference Calls</a:t>
            </a:r>
            <a:endParaRPr lang="en-US" sz="2400" dirty="0"/>
          </a:p>
          <a:p>
            <a:r>
              <a:rPr lang="en-US" sz="2400" dirty="0" smtClean="0"/>
              <a:t>Professional </a:t>
            </a:r>
            <a:r>
              <a:rPr lang="en-US" sz="2400" dirty="0"/>
              <a:t>Development Hour (PDH) </a:t>
            </a:r>
            <a:r>
              <a:rPr lang="en-US" sz="2400" dirty="0" smtClean="0"/>
              <a:t/>
            </a:r>
            <a:br>
              <a:rPr lang="en-US" sz="2400" dirty="0" smtClean="0"/>
            </a:br>
            <a:r>
              <a:rPr lang="en-US" sz="2400" dirty="0" smtClean="0"/>
              <a:t>Coordination</a:t>
            </a:r>
            <a:endParaRPr lang="en-US" sz="2400" dirty="0"/>
          </a:p>
          <a:p>
            <a:r>
              <a:rPr lang="en-US" sz="2400" dirty="0" smtClean="0"/>
              <a:t>Newsletter</a:t>
            </a:r>
            <a:endParaRPr lang="en-US" sz="2400" dirty="0"/>
          </a:p>
        </p:txBody>
      </p:sp>
      <p:sp>
        <p:nvSpPr>
          <p:cNvPr id="4" name="Slide Number Placeholder 3"/>
          <p:cNvSpPr>
            <a:spLocks noGrp="1"/>
          </p:cNvSpPr>
          <p:nvPr>
            <p:ph type="sldNum" sz="quarter" idx="12"/>
          </p:nvPr>
        </p:nvSpPr>
        <p:spPr>
          <a:prstGeom prst="rect">
            <a:avLst/>
          </a:prstGeom>
        </p:spPr>
        <p:txBody>
          <a:bodyPr/>
          <a:lstStyle/>
          <a:p>
            <a:pPr eaLnBrk="0" fontAlgn="base" hangingPunct="0">
              <a:spcBef>
                <a:spcPct val="0"/>
              </a:spcBef>
              <a:spcAft>
                <a:spcPct val="0"/>
              </a:spcAft>
            </a:pPr>
            <a:r>
              <a:rPr lang="en-US" dirty="0" smtClean="0">
                <a:solidFill>
                  <a:srgbClr val="FFFFFF"/>
                </a:solidFill>
              </a:rPr>
              <a:t>1-</a:t>
            </a:r>
            <a:fld id="{69408CB4-E6DE-4693-BAB9-2CC31FCB0B0E}" type="slidenum">
              <a:rPr lang="en-US" smtClean="0">
                <a:solidFill>
                  <a:srgbClr val="FFFFFF"/>
                </a:solidFill>
              </a:rPr>
              <a:pPr eaLnBrk="0" fontAlgn="base" hangingPunct="0">
                <a:spcBef>
                  <a:spcPct val="0"/>
                </a:spcBef>
                <a:spcAft>
                  <a:spcPct val="0"/>
                </a:spcAft>
              </a:pPr>
              <a:t>22</a:t>
            </a:fld>
            <a:endParaRPr lang="en-US" dirty="0">
              <a:solidFill>
                <a:srgbClr val="FFFFFF"/>
              </a:solidFill>
            </a:endParaRPr>
          </a:p>
        </p:txBody>
      </p:sp>
      <p:pic>
        <p:nvPicPr>
          <p:cNvPr id="2050" name="Picture 2" descr="Image shows a woman wearing a telephone headset and sitting at a computer. "/>
          <p:cNvPicPr>
            <a:picLocks noChangeAspect="1" noChangeArrowheads="1"/>
          </p:cNvPicPr>
          <p:nvPr/>
        </p:nvPicPr>
        <p:blipFill>
          <a:blip r:embed="rId3"/>
          <a:srcRect/>
          <a:stretch>
            <a:fillRect/>
          </a:stretch>
        </p:blipFill>
        <p:spPr bwMode="auto">
          <a:xfrm>
            <a:off x="5334000" y="1676400"/>
            <a:ext cx="1939925" cy="14001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Screen capture from the FHWA website showing the URL and top part of the SHRP2 - National Traffic Incident Management Training  Program page. "/>
          <p:cNvPicPr>
            <a:picLocks noChangeAspect="1"/>
          </p:cNvPicPr>
          <p:nvPr/>
        </p:nvPicPr>
        <p:blipFill>
          <a:blip r:embed="rId4">
            <a:extLst>
              <a:ext uri="{28A0092B-C50C-407E-A947-70E740481C1C}">
                <a14:useLocalDpi xmlns:a14="http://schemas.microsoft.com/office/drawing/2010/main" val="0"/>
              </a:ext>
            </a:extLst>
          </a:blip>
          <a:srcRect b="57544"/>
          <a:stretch>
            <a:fillRect/>
          </a:stretch>
        </p:blipFill>
        <p:spPr>
          <a:xfrm>
            <a:off x="1905000" y="5105400"/>
            <a:ext cx="5105400" cy="1436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descr="Image is of the FHWA Traffic Incident Management Newsletter draft. "/>
          <p:cNvPicPr>
            <a:picLocks noChangeAspect="1" noChangeArrowheads="1"/>
          </p:cNvPicPr>
          <p:nvPr/>
        </p:nvPicPr>
        <p:blipFill rotWithShape="1">
          <a:blip r:embed="rId5">
            <a:extLst>
              <a:ext uri="{28A0092B-C50C-407E-A947-70E740481C1C}">
                <a14:useLocalDpi xmlns:a14="http://schemas.microsoft.com/office/drawing/2010/main" val="0"/>
              </a:ext>
            </a:extLst>
          </a:blip>
          <a:srcRect l="5522" t="3770" b="3770"/>
          <a:stretch/>
        </p:blipFill>
        <p:spPr bwMode="auto">
          <a:xfrm rot="462472">
            <a:off x="6544864" y="3043851"/>
            <a:ext cx="2143019" cy="27142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itle 1"/>
          <p:cNvSpPr>
            <a:spLocks noGrp="1"/>
          </p:cNvSpPr>
          <p:nvPr>
            <p:ph type="title"/>
          </p:nvPr>
        </p:nvSpPr>
        <p:spPr/>
        <p:txBody>
          <a:bodyPr/>
          <a:lstStyle/>
          <a:p>
            <a:r>
              <a:rPr lang="en-US" dirty="0" smtClean="0"/>
              <a:t>FHWA Support </a:t>
            </a:r>
            <a:r>
              <a:rPr lang="en-US" dirty="0"/>
              <a:t>and Follow-Up</a:t>
            </a:r>
          </a:p>
        </p:txBody>
      </p:sp>
    </p:spTree>
    <p:extLst>
      <p:ext uri="{BB962C8B-B14F-4D97-AF65-F5344CB8AC3E}">
        <p14:creationId xmlns:p14="http://schemas.microsoft.com/office/powerpoint/2010/main" val="1549126876"/>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8199120" cy="4953000"/>
          </a:xfrm>
        </p:spPr>
        <p:txBody>
          <a:bodyPr>
            <a:normAutofit lnSpcReduction="10000"/>
          </a:bodyPr>
          <a:lstStyle/>
          <a:p>
            <a:pPr>
              <a:spcBef>
                <a:spcPts val="1200"/>
              </a:spcBef>
              <a:spcAft>
                <a:spcPts val="600"/>
              </a:spcAft>
            </a:pPr>
            <a:r>
              <a:rPr lang="en-US" sz="2800" dirty="0" smtClean="0"/>
              <a:t>Seek your agency’s support</a:t>
            </a:r>
          </a:p>
          <a:p>
            <a:pPr>
              <a:spcBef>
                <a:spcPts val="1200"/>
              </a:spcBef>
              <a:spcAft>
                <a:spcPts val="600"/>
              </a:spcAft>
            </a:pPr>
            <a:r>
              <a:rPr lang="en-US" sz="2800" dirty="0" smtClean="0"/>
              <a:t>Become a leader in the state or regional implementation effort</a:t>
            </a:r>
          </a:p>
          <a:p>
            <a:pPr>
              <a:spcBef>
                <a:spcPts val="1200"/>
              </a:spcBef>
              <a:spcAft>
                <a:spcPts val="600"/>
              </a:spcAft>
            </a:pPr>
            <a:r>
              <a:rPr lang="en-US" sz="2800" dirty="0" smtClean="0"/>
              <a:t>Provide training opportunities for your staffs</a:t>
            </a:r>
          </a:p>
          <a:p>
            <a:pPr>
              <a:spcBef>
                <a:spcPts val="1200"/>
              </a:spcBef>
              <a:spcAft>
                <a:spcPts val="600"/>
              </a:spcAft>
            </a:pPr>
            <a:r>
              <a:rPr lang="en-US" sz="2800" dirty="0" smtClean="0"/>
              <a:t>Ensure the key people are engaged and informed</a:t>
            </a:r>
          </a:p>
          <a:p>
            <a:pPr>
              <a:spcBef>
                <a:spcPts val="1200"/>
              </a:spcBef>
              <a:spcAft>
                <a:spcPts val="600"/>
              </a:spcAft>
            </a:pPr>
            <a:r>
              <a:rPr lang="en-US" sz="2800" dirty="0" smtClean="0"/>
              <a:t>Partner with other agencies in your responder community</a:t>
            </a:r>
          </a:p>
          <a:p>
            <a:pPr>
              <a:spcBef>
                <a:spcPts val="1200"/>
              </a:spcBef>
              <a:spcAft>
                <a:spcPts val="600"/>
              </a:spcAft>
            </a:pPr>
            <a:r>
              <a:rPr lang="en-US" sz="2800" dirty="0" smtClean="0"/>
              <a:t>Contact us for more information!</a:t>
            </a:r>
          </a:p>
        </p:txBody>
      </p:sp>
      <p:sp>
        <p:nvSpPr>
          <p:cNvPr id="4" name="Slide Number Placeholder 3"/>
          <p:cNvSpPr>
            <a:spLocks noGrp="1"/>
          </p:cNvSpPr>
          <p:nvPr>
            <p:ph type="sldNum" sz="quarter" idx="12"/>
          </p:nvPr>
        </p:nvSpPr>
        <p:spPr>
          <a:xfrm>
            <a:off x="6629400" y="6381750"/>
            <a:ext cx="2133600" cy="476250"/>
          </a:xfrm>
        </p:spPr>
        <p:txBody>
          <a:bodyPr/>
          <a:lstStyle/>
          <a:p>
            <a:pPr>
              <a:defRPr/>
            </a:pPr>
            <a:fld id="{E6EF05E1-9FFF-4E64-8633-4D199A338BB7}" type="slidenum">
              <a:rPr lang="en-US" smtClean="0"/>
              <a:pPr>
                <a:defRPr/>
              </a:pPr>
              <a:t>23</a:t>
            </a:fld>
            <a:endParaRPr lang="en-US" dirty="0"/>
          </a:p>
        </p:txBody>
      </p:sp>
      <p:sp>
        <p:nvSpPr>
          <p:cNvPr id="5" name="Title 4"/>
          <p:cNvSpPr>
            <a:spLocks noGrp="1"/>
          </p:cNvSpPr>
          <p:nvPr>
            <p:ph type="title"/>
          </p:nvPr>
        </p:nvSpPr>
        <p:spPr/>
        <p:txBody>
          <a:bodyPr/>
          <a:lstStyle/>
          <a:p>
            <a:r>
              <a:rPr lang="en-US" dirty="0"/>
              <a:t>Your Partnership and Help </a:t>
            </a:r>
            <a:br>
              <a:rPr lang="en-US" dirty="0"/>
            </a:br>
            <a:r>
              <a:rPr lang="en-US" dirty="0"/>
              <a:t>Are </a:t>
            </a:r>
            <a:r>
              <a:rPr lang="en-US" dirty="0" smtClean="0"/>
              <a:t>Critical. We need you! </a:t>
            </a:r>
            <a:endParaRPr lang="en-US" dirty="0"/>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descr="Questions/Comments:&#10;&#10;For more information, please contact:&#10;&#10;Paul Jodoin&#10;FHWA TIM Program Manager&#10;Phone: 202-366-5465&#10;Send email to: Paul.Jodoin@dot.gov &#10;&#10;James Austrich&#10;SHRP2 TIM Responder Training Coordinator&#10;Phone: 202-366-0731&#10;Send email to: james.austrich@dot.gov&#10;"/>
          <p:cNvSpPr>
            <a:spLocks noGrp="1"/>
          </p:cNvSpPr>
          <p:nvPr>
            <p:ph idx="4294967295"/>
          </p:nvPr>
        </p:nvSpPr>
        <p:spPr>
          <a:xfrm>
            <a:off x="435429" y="1600200"/>
            <a:ext cx="8229600" cy="4800600"/>
          </a:xfrm>
        </p:spPr>
        <p:txBody>
          <a:bodyPr>
            <a:normAutofit/>
          </a:bodyPr>
          <a:lstStyle/>
          <a:p>
            <a:pPr algn="ctr">
              <a:buFont typeface="Arial" charset="0"/>
              <a:buNone/>
              <a:defRPr/>
            </a:pPr>
            <a:r>
              <a:rPr lang="en-US" sz="2400" dirty="0" smtClean="0"/>
              <a:t>For more information, please contact:</a:t>
            </a:r>
          </a:p>
          <a:p>
            <a:pPr algn="ctr">
              <a:spcBef>
                <a:spcPts val="0"/>
              </a:spcBef>
              <a:buFont typeface="Arial" charset="0"/>
              <a:buNone/>
              <a:defRPr/>
            </a:pPr>
            <a:r>
              <a:rPr lang="en-US" sz="2400" b="1" dirty="0" smtClean="0"/>
              <a:t/>
            </a:r>
            <a:br>
              <a:rPr lang="en-US" sz="2400" b="1" dirty="0" smtClean="0"/>
            </a:br>
            <a:r>
              <a:rPr lang="en-US" sz="2400" b="1" dirty="0" smtClean="0"/>
              <a:t>Paul Jodoin</a:t>
            </a:r>
          </a:p>
          <a:p>
            <a:pPr algn="ctr">
              <a:spcBef>
                <a:spcPts val="0"/>
              </a:spcBef>
              <a:buFont typeface="Arial" charset="0"/>
              <a:buNone/>
              <a:defRPr/>
            </a:pPr>
            <a:r>
              <a:rPr lang="en-US" sz="2400" dirty="0" smtClean="0"/>
              <a:t>FHWA TIM Program Manager</a:t>
            </a:r>
          </a:p>
          <a:p>
            <a:pPr algn="ctr">
              <a:spcBef>
                <a:spcPts val="0"/>
              </a:spcBef>
              <a:buFont typeface="Arial" charset="0"/>
              <a:buNone/>
              <a:defRPr/>
            </a:pPr>
            <a:r>
              <a:rPr lang="en-US" sz="2400" dirty="0" smtClean="0"/>
              <a:t>	202-366-5465</a:t>
            </a:r>
          </a:p>
          <a:p>
            <a:pPr algn="ctr">
              <a:spcBef>
                <a:spcPts val="0"/>
              </a:spcBef>
              <a:buFont typeface="Arial" charset="0"/>
              <a:buNone/>
              <a:defRPr/>
            </a:pPr>
            <a:r>
              <a:rPr lang="en-US" sz="2400" dirty="0" smtClean="0"/>
              <a:t>Paul.Jodoin@dot.gov </a:t>
            </a:r>
          </a:p>
          <a:p>
            <a:pPr algn="ctr">
              <a:spcBef>
                <a:spcPts val="1200"/>
              </a:spcBef>
              <a:buFont typeface="Arial" charset="0"/>
              <a:buNone/>
              <a:defRPr/>
            </a:pPr>
            <a:r>
              <a:rPr lang="en-US" sz="2400" b="1" dirty="0" smtClean="0"/>
              <a:t>James </a:t>
            </a:r>
            <a:r>
              <a:rPr lang="en-US" sz="2400" b="1" dirty="0" err="1" smtClean="0"/>
              <a:t>Austrich</a:t>
            </a:r>
            <a:r>
              <a:rPr lang="en-US" sz="2400" dirty="0" smtClean="0"/>
              <a:t/>
            </a:r>
            <a:br>
              <a:rPr lang="en-US" sz="2400" dirty="0" smtClean="0"/>
            </a:br>
            <a:r>
              <a:rPr lang="en-US" sz="2400" dirty="0" smtClean="0"/>
              <a:t>SHRP2 TIM Responder Training Coordinator</a:t>
            </a:r>
            <a:br>
              <a:rPr lang="en-US" sz="2400" dirty="0" smtClean="0"/>
            </a:br>
            <a:r>
              <a:rPr lang="en-US" sz="2400" dirty="0" smtClean="0"/>
              <a:t>202-366-0731</a:t>
            </a:r>
            <a:br>
              <a:rPr lang="en-US" sz="2400" dirty="0" smtClean="0"/>
            </a:br>
            <a:r>
              <a:rPr lang="en-US" sz="2400" dirty="0" smtClean="0"/>
              <a:t>james.austrich@dot.gov</a:t>
            </a:r>
          </a:p>
          <a:p>
            <a:pPr algn="ctr">
              <a:spcBef>
                <a:spcPts val="1200"/>
              </a:spcBef>
              <a:buFont typeface="Arial" charset="0"/>
              <a:buNone/>
              <a:defRPr/>
            </a:pPr>
            <a:endParaRPr lang="en-US" sz="1400" dirty="0" smtClean="0"/>
          </a:p>
          <a:p>
            <a:pPr>
              <a:buFont typeface="Arial" charset="0"/>
              <a:buChar char="•"/>
              <a:defRPr/>
            </a:pPr>
            <a:endParaRPr lang="en-US" dirty="0"/>
          </a:p>
        </p:txBody>
      </p:sp>
      <p:sp>
        <p:nvSpPr>
          <p:cNvPr id="2" name="Title 1"/>
          <p:cNvSpPr>
            <a:spLocks noGrp="1"/>
          </p:cNvSpPr>
          <p:nvPr>
            <p:ph type="title"/>
          </p:nvPr>
        </p:nvSpPr>
        <p:spPr/>
        <p:txBody>
          <a:bodyPr/>
          <a:lstStyle/>
          <a:p>
            <a:r>
              <a:rPr lang="en-US" dirty="0"/>
              <a:t>Questions/Comments</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4294967295"/>
          </p:nvPr>
        </p:nvSpPr>
        <p:spPr>
          <a:xfrm>
            <a:off x="0" y="1371600"/>
            <a:ext cx="5410200" cy="4525963"/>
          </a:xfrm>
        </p:spPr>
        <p:txBody>
          <a:bodyPr/>
          <a:lstStyle/>
          <a:p>
            <a:pPr algn="ctr">
              <a:buFont typeface="Arial" pitchFamily="34" charset="0"/>
              <a:buNone/>
            </a:pPr>
            <a:r>
              <a:rPr lang="en-US" sz="3200" dirty="0" smtClean="0">
                <a:latin typeface="Arial" pitchFamily="34" charset="0"/>
                <a:ea typeface="ＭＳ Ｐゴシック" pitchFamily="34" charset="-128"/>
                <a:cs typeface="ＭＳ Ｐゴシック" pitchFamily="34" charset="-128"/>
              </a:rPr>
              <a:t>Moving from Designing </a:t>
            </a:r>
            <a:br>
              <a:rPr lang="en-US" sz="3200" dirty="0" smtClean="0">
                <a:latin typeface="Arial" pitchFamily="34" charset="0"/>
                <a:ea typeface="ＭＳ Ｐゴシック" pitchFamily="34" charset="-128"/>
                <a:cs typeface="ＭＳ Ｐゴシック" pitchFamily="34" charset="-128"/>
              </a:rPr>
            </a:br>
            <a:r>
              <a:rPr lang="en-US" sz="3200" dirty="0" smtClean="0">
                <a:latin typeface="Arial" pitchFamily="34" charset="0"/>
                <a:ea typeface="ＭＳ Ｐゴシック" pitchFamily="34" charset="-128"/>
                <a:cs typeface="ＭＳ Ｐゴシック" pitchFamily="34" charset="-128"/>
              </a:rPr>
              <a:t>and Building  </a:t>
            </a:r>
          </a:p>
          <a:p>
            <a:pPr algn="ctr">
              <a:buFont typeface="Arial" pitchFamily="34" charset="0"/>
              <a:buNone/>
            </a:pPr>
            <a:r>
              <a:rPr lang="en-US" sz="3200" dirty="0" smtClean="0">
                <a:latin typeface="Arial" pitchFamily="34" charset="0"/>
                <a:ea typeface="ＭＳ Ｐゴシック" pitchFamily="34" charset="-128"/>
                <a:cs typeface="ＭＳ Ｐゴシック" pitchFamily="34" charset="-128"/>
              </a:rPr>
              <a:t>  </a:t>
            </a:r>
          </a:p>
          <a:p>
            <a:pPr algn="ctr">
              <a:buFont typeface="Arial" pitchFamily="34" charset="0"/>
              <a:buNone/>
            </a:pPr>
            <a:r>
              <a:rPr lang="en-US" sz="3200" dirty="0" smtClean="0">
                <a:latin typeface="Arial" pitchFamily="34" charset="0"/>
                <a:ea typeface="ＭＳ Ｐゴシック" pitchFamily="34" charset="-128"/>
                <a:cs typeface="ＭＳ Ｐゴシック" pitchFamily="34" charset="-128"/>
              </a:rPr>
              <a:t/>
            </a:r>
            <a:br>
              <a:rPr lang="en-US" sz="3200" dirty="0" smtClean="0">
                <a:latin typeface="Arial" pitchFamily="34" charset="0"/>
                <a:ea typeface="ＭＳ Ｐゴシック" pitchFamily="34" charset="-128"/>
                <a:cs typeface="ＭＳ Ｐゴシック" pitchFamily="34" charset="-128"/>
              </a:rPr>
            </a:br>
            <a:r>
              <a:rPr lang="en-US" sz="3200" dirty="0" smtClean="0">
                <a:latin typeface="Arial" pitchFamily="34" charset="0"/>
                <a:ea typeface="ＭＳ Ｐゴシック" pitchFamily="34" charset="-128"/>
                <a:cs typeface="ＭＳ Ｐゴシック" pitchFamily="34" charset="-128"/>
              </a:rPr>
              <a:t>Optimizing Use and Operations</a:t>
            </a:r>
            <a:endParaRPr lang="en-US" dirty="0" smtClean="0">
              <a:latin typeface="Arial" pitchFamily="34" charset="0"/>
              <a:ea typeface="ＭＳ Ｐゴシック" pitchFamily="34" charset="-128"/>
              <a:cs typeface="ＭＳ Ｐゴシック" pitchFamily="34" charset="-128"/>
            </a:endParaRPr>
          </a:p>
        </p:txBody>
      </p:sp>
      <p:pic>
        <p:nvPicPr>
          <p:cNvPr id="9220" name="Picture 6" descr="This picture shows an electronic messaging sign over a roadway indicating which lanes are closed or open. "/>
          <p:cNvPicPr>
            <a:picLocks noChangeAspect="1" noChangeArrowheads="1"/>
          </p:cNvPicPr>
          <p:nvPr/>
        </p:nvPicPr>
        <p:blipFill rotWithShape="1">
          <a:blip r:embed="rId3">
            <a:extLst>
              <a:ext uri="{28A0092B-C50C-407E-A947-70E740481C1C}">
                <a14:useLocalDpi xmlns:a14="http://schemas.microsoft.com/office/drawing/2010/main" val="0"/>
              </a:ext>
            </a:extLst>
          </a:blip>
          <a:srcRect t="5568"/>
          <a:stretch/>
        </p:blipFill>
        <p:spPr bwMode="auto">
          <a:xfrm>
            <a:off x="4953000" y="3886200"/>
            <a:ext cx="3652838" cy="2584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222" name="Picture 6" descr="052804 Incident Picture 2"/>
          <p:cNvPicPr>
            <a:picLocks noChangeAspect="1" noChangeArrowheads="1"/>
          </p:cNvPicPr>
          <p:nvPr/>
        </p:nvPicPr>
        <p:blipFill>
          <a:blip r:embed="rId4">
            <a:extLst>
              <a:ext uri="{28A0092B-C50C-407E-A947-70E740481C1C}">
                <a14:useLocalDpi xmlns:a14="http://schemas.microsoft.com/office/drawing/2010/main" val="0"/>
              </a:ext>
            </a:extLst>
          </a:blip>
          <a:srcRect t="14182" b="18173"/>
          <a:stretch>
            <a:fillRect/>
          </a:stretch>
        </p:blipFill>
        <p:spPr bwMode="auto">
          <a:xfrm>
            <a:off x="685800" y="4724400"/>
            <a:ext cx="4267200" cy="18586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Up Arrow 1" descr="This is a down arrow, showing the relation between Moving from Designing and Building to Optimizing Use and Operations. "/>
          <p:cNvSpPr/>
          <p:nvPr/>
        </p:nvSpPr>
        <p:spPr>
          <a:xfrm flipV="1">
            <a:off x="2514600" y="2590800"/>
            <a:ext cx="533400" cy="700087"/>
          </a:xfrm>
          <a:prstGeom prst="upArrow">
            <a:avLst/>
          </a:prstGeom>
          <a:gradFill>
            <a:gsLst>
              <a:gs pos="0">
                <a:srgbClr val="002060"/>
              </a:gs>
              <a:gs pos="100000">
                <a:schemeClr val="accent1">
                  <a:tint val="50000"/>
                  <a:shade val="100000"/>
                  <a:satMod val="350000"/>
                </a:schemeClr>
              </a:gs>
            </a:gsLst>
          </a:gradFill>
          <a:ln>
            <a:solidFill>
              <a:srgbClr val="00206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 name="Title 2"/>
          <p:cNvSpPr>
            <a:spLocks noGrp="1"/>
          </p:cNvSpPr>
          <p:nvPr>
            <p:ph type="title"/>
          </p:nvPr>
        </p:nvSpPr>
        <p:spPr/>
        <p:txBody>
          <a:bodyPr/>
          <a:lstStyle/>
          <a:p>
            <a:r>
              <a:rPr lang="en-US" dirty="0"/>
              <a:t>New Emphasis on Operations </a:t>
            </a:r>
          </a:p>
        </p:txBody>
      </p:sp>
      <p:pic>
        <p:nvPicPr>
          <p:cNvPr id="8" name="Picture 7" descr="This picture shows roadside assistance being given to a driver. In this case, the responder is giving gas to a driver. "/>
          <p:cNvPicPr>
            <a:picLocks noChangeAspect="1"/>
          </p:cNvPicPr>
          <p:nvPr/>
        </p:nvPicPr>
        <p:blipFill>
          <a:blip r:embed="rId5"/>
          <a:stretch>
            <a:fillRect/>
          </a:stretch>
        </p:blipFill>
        <p:spPr>
          <a:xfrm>
            <a:off x="5715000" y="1524000"/>
            <a:ext cx="2286000" cy="24405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381000" y="6400800"/>
            <a:ext cx="510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r>
              <a:rPr lang="en-US" sz="1600" dirty="0"/>
              <a:t>Source: Emergency Responder Safety Institute, AAA</a:t>
            </a:r>
          </a:p>
        </p:txBody>
      </p:sp>
      <p:sp>
        <p:nvSpPr>
          <p:cNvPr id="6157" name="Text Box 14"/>
          <p:cNvSpPr txBox="1">
            <a:spLocks noChangeArrowheads="1"/>
          </p:cNvSpPr>
          <p:nvPr/>
        </p:nvSpPr>
        <p:spPr bwMode="auto">
          <a:xfrm>
            <a:off x="381000" y="1524000"/>
            <a:ext cx="7772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Arial" pitchFamily="34" charset="0"/>
                <a:ea typeface="ＭＳ Ｐゴシック" pitchFamily="34" charset="-128"/>
              </a:defRPr>
            </a:lvl1pPr>
            <a:lvl2pPr marL="742950" indent="-285750" eaLnBrk="0" hangingPunct="0">
              <a:defRPr sz="3600">
                <a:solidFill>
                  <a:schemeClr val="tx1"/>
                </a:solidFill>
                <a:latin typeface="Arial" pitchFamily="34" charset="0"/>
                <a:ea typeface="ＭＳ Ｐゴシック" pitchFamily="34" charset="-128"/>
              </a:defRPr>
            </a:lvl2pPr>
            <a:lvl3pPr marL="1143000" indent="-228600" eaLnBrk="0" hangingPunct="0">
              <a:defRPr sz="3600">
                <a:solidFill>
                  <a:schemeClr val="tx1"/>
                </a:solidFill>
                <a:latin typeface="Arial" pitchFamily="34" charset="0"/>
                <a:ea typeface="ＭＳ Ｐゴシック" pitchFamily="34" charset="-128"/>
              </a:defRPr>
            </a:lvl3pPr>
            <a:lvl4pPr marL="1600200" indent="-228600" eaLnBrk="0" hangingPunct="0">
              <a:defRPr sz="3600">
                <a:solidFill>
                  <a:schemeClr val="tx1"/>
                </a:solidFill>
                <a:latin typeface="Arial" pitchFamily="34" charset="0"/>
                <a:ea typeface="ＭＳ Ｐゴシック" pitchFamily="34" charset="-128"/>
              </a:defRPr>
            </a:lvl4pPr>
            <a:lvl5pPr marL="2057400" indent="-228600" eaLnBrk="0" hangingPunct="0">
              <a:defRPr sz="36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3600">
                <a:solidFill>
                  <a:schemeClr val="tx1"/>
                </a:solidFill>
                <a:latin typeface="Arial" pitchFamily="34" charset="0"/>
                <a:ea typeface="ＭＳ Ｐゴシック" pitchFamily="34" charset="-128"/>
              </a:defRPr>
            </a:lvl9pPr>
          </a:lstStyle>
          <a:p>
            <a:pPr eaLnBrk="1" hangingPunct="1"/>
            <a:r>
              <a:rPr lang="en-US" sz="2800" dirty="0" smtClean="0">
                <a:cs typeface="Arial" pitchFamily="34" charset="0"/>
              </a:rPr>
              <a:t>A police officer is </a:t>
            </a:r>
            <a:r>
              <a:rPr lang="en-US" sz="2800" b="1" dirty="0" smtClean="0">
                <a:cs typeface="Arial" pitchFamily="34" charset="0"/>
              </a:rPr>
              <a:t>18 times </a:t>
            </a:r>
            <a:r>
              <a:rPr lang="en-US" sz="2800" dirty="0" smtClean="0">
                <a:cs typeface="Arial" pitchFamily="34" charset="0"/>
              </a:rPr>
              <a:t>more likely to die from being hit by a vehicle than being struck by a bullet. Mortality rates are staggering:</a:t>
            </a:r>
          </a:p>
        </p:txBody>
      </p:sp>
      <p:pic>
        <p:nvPicPr>
          <p:cNvPr id="6159" name="Picture 2" descr="tri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3048000"/>
            <a:ext cx="3179051" cy="2313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6" name="TextBox 15"/>
          <p:cNvSpPr txBox="1"/>
          <p:nvPr/>
        </p:nvSpPr>
        <p:spPr>
          <a:xfrm>
            <a:off x="381000" y="2895600"/>
            <a:ext cx="5029200" cy="3108543"/>
          </a:xfrm>
          <a:prstGeom prst="rect">
            <a:avLst/>
          </a:prstGeom>
          <a:noFill/>
        </p:spPr>
        <p:txBody>
          <a:bodyPr wrap="square" rtlCol="0">
            <a:spAutoFit/>
          </a:bodyPr>
          <a:lstStyle/>
          <a:p>
            <a:pPr marL="346075" indent="-346075">
              <a:buFont typeface="Arial" pitchFamily="34" charset="0"/>
              <a:buChar char="•"/>
            </a:pPr>
            <a:r>
              <a:rPr lang="en-US" sz="2800" dirty="0" smtClean="0"/>
              <a:t>6 – 8 die each year: </a:t>
            </a:r>
            <a:br>
              <a:rPr lang="en-US" sz="2800" dirty="0" smtClean="0"/>
            </a:br>
            <a:r>
              <a:rPr lang="en-US" sz="2800" dirty="0" smtClean="0"/>
              <a:t>Fire/Rescue, EMS</a:t>
            </a:r>
          </a:p>
          <a:p>
            <a:pPr marL="346075" indent="-346075">
              <a:buFont typeface="Arial" pitchFamily="34" charset="0"/>
              <a:buChar char="•"/>
            </a:pPr>
            <a:r>
              <a:rPr lang="en-US" sz="2800" dirty="0" smtClean="0"/>
              <a:t>10-12 die each year: </a:t>
            </a:r>
            <a:br>
              <a:rPr lang="en-US" sz="2800" dirty="0" smtClean="0"/>
            </a:br>
            <a:r>
              <a:rPr lang="en-US" sz="2800" dirty="0" smtClean="0"/>
              <a:t>Law Enforcement</a:t>
            </a:r>
          </a:p>
          <a:p>
            <a:pPr marL="346075" indent="-346075">
              <a:buFont typeface="Arial" pitchFamily="34" charset="0"/>
              <a:buChar char="•"/>
            </a:pPr>
            <a:r>
              <a:rPr lang="en-US" sz="2800" dirty="0" smtClean="0"/>
              <a:t>50 die each year: Towing</a:t>
            </a:r>
          </a:p>
          <a:p>
            <a:pPr marL="346075" indent="-346075">
              <a:buFont typeface="Arial" pitchFamily="34" charset="0"/>
              <a:buChar char="•"/>
            </a:pPr>
            <a:r>
              <a:rPr lang="en-US" sz="2800" dirty="0" smtClean="0"/>
              <a:t>100 die each year + 20,000 injured:  Highway Personnel</a:t>
            </a:r>
            <a:endParaRPr lang="en-US" sz="2800" dirty="0"/>
          </a:p>
        </p:txBody>
      </p:sp>
      <p:sp>
        <p:nvSpPr>
          <p:cNvPr id="3" name="Title 2"/>
          <p:cNvSpPr>
            <a:spLocks noGrp="1"/>
          </p:cNvSpPr>
          <p:nvPr>
            <p:ph type="title"/>
          </p:nvPr>
        </p:nvSpPr>
        <p:spPr/>
        <p:txBody>
          <a:bodyPr/>
          <a:lstStyle/>
          <a:p>
            <a:r>
              <a:rPr lang="en-US" dirty="0"/>
              <a:t>Quantifying the </a:t>
            </a:r>
            <a:r>
              <a:rPr lang="en-US" dirty="0" smtClean="0"/>
              <a:t>Issue </a:t>
            </a:r>
            <a:r>
              <a:rPr lang="en-US" dirty="0"/>
              <a:t>– </a:t>
            </a:r>
            <a:br>
              <a:rPr lang="en-US" dirty="0"/>
            </a:br>
            <a:r>
              <a:rPr lang="en-US" dirty="0"/>
              <a:t>Responder Safety </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the Business Case</a:t>
            </a:r>
            <a:endParaRPr lang="en-US" dirty="0"/>
          </a:p>
        </p:txBody>
      </p:sp>
      <p:sp>
        <p:nvSpPr>
          <p:cNvPr id="4" name="Slide Number Placeholder 3"/>
          <p:cNvSpPr>
            <a:spLocks noGrp="1"/>
          </p:cNvSpPr>
          <p:nvPr>
            <p:ph type="sldNum" sz="quarter" idx="12"/>
          </p:nvPr>
        </p:nvSpPr>
        <p:spPr/>
        <p:txBody>
          <a:bodyPr/>
          <a:lstStyle/>
          <a:p>
            <a:pPr>
              <a:defRPr/>
            </a:pPr>
            <a:fld id="{885B9C7F-5F8E-40BD-A660-D104CC0AAAFA}" type="slidenum">
              <a:rPr lang="en-US" smtClean="0"/>
              <a:pPr>
                <a:defRPr/>
              </a:pPr>
              <a:t>5</a:t>
            </a:fld>
            <a:endParaRPr lang="en-US" dirty="0"/>
          </a:p>
        </p:txBody>
      </p:sp>
      <p:pic>
        <p:nvPicPr>
          <p:cNvPr id="35842" name="Picture 2" descr="This table shows the cost of crashes and cost of congestion for 2005 and 2009. &#10;&#10;In 2005, the cost of crashes was $164.2 billion or $1,051 per the average person. The cost of congestion in 2005 was $57 billion or $430 per average person. &#10;&#10;In 2009, the cost of crashes was $299.5 billion, or $1,522 per average person. The cost of congestion was $97.7 billion, or $590 per average person. "/>
          <p:cNvPicPr>
            <a:picLocks noGrp="1" noChangeAspect="1" noChangeArrowheads="1"/>
          </p:cNvPicPr>
          <p:nvPr>
            <p:ph idx="1"/>
          </p:nvPr>
        </p:nvPicPr>
        <p:blipFill>
          <a:blip r:embed="rId3"/>
          <a:srcRect/>
          <a:stretch>
            <a:fillRect/>
          </a:stretch>
        </p:blipFill>
        <p:spPr bwMode="auto">
          <a:xfrm>
            <a:off x="381000" y="2971800"/>
            <a:ext cx="8229600" cy="3041374"/>
          </a:xfrm>
          <a:prstGeom prst="rect">
            <a:avLst/>
          </a:prstGeom>
          <a:noFill/>
          <a:ln w="9525">
            <a:noFill/>
            <a:miter lim="800000"/>
            <a:headEnd/>
            <a:tailEnd/>
          </a:ln>
          <a:effectLst/>
        </p:spPr>
      </p:pic>
      <p:sp>
        <p:nvSpPr>
          <p:cNvPr id="5" name="TextBox 4"/>
          <p:cNvSpPr txBox="1"/>
          <p:nvPr/>
        </p:nvSpPr>
        <p:spPr>
          <a:xfrm>
            <a:off x="381000" y="1524000"/>
            <a:ext cx="8305800" cy="1323439"/>
          </a:xfrm>
          <a:prstGeom prst="rect">
            <a:avLst/>
          </a:prstGeom>
          <a:noFill/>
          <a:ln>
            <a:solidFill>
              <a:schemeClr val="accent3">
                <a:lumMod val="50000"/>
              </a:schemeClr>
            </a:solidFill>
          </a:ln>
        </p:spPr>
        <p:txBody>
          <a:bodyPr wrap="square" rtlCol="0">
            <a:spAutoFit/>
          </a:bodyPr>
          <a:lstStyle/>
          <a:p>
            <a:pPr>
              <a:buFont typeface="Arial" pitchFamily="34" charset="0"/>
              <a:buChar char="•"/>
            </a:pPr>
            <a:r>
              <a:rPr lang="en-US" sz="2000" dirty="0" smtClean="0"/>
              <a:t>      Safety: Victims; Responders; Travelers</a:t>
            </a:r>
          </a:p>
          <a:p>
            <a:pPr>
              <a:buFont typeface="Arial" pitchFamily="34" charset="0"/>
              <a:buChar char="•"/>
              <a:tabLst>
                <a:tab pos="514350" algn="l"/>
              </a:tabLst>
            </a:pPr>
            <a:r>
              <a:rPr lang="en-US" sz="2000" dirty="0" smtClean="0"/>
              <a:t>      Cost: Delays; Economy; Freight Movement; Supply Chain; 	Protecting our Investment</a:t>
            </a:r>
          </a:p>
          <a:p>
            <a:pPr>
              <a:buFont typeface="Arial" pitchFamily="34" charset="0"/>
              <a:buChar char="•"/>
            </a:pPr>
            <a:r>
              <a:rPr lang="en-US" sz="2000" dirty="0" smtClean="0"/>
              <a:t>      Homeland Security: Emergency Operations; Terrorism Vulnerability</a:t>
            </a:r>
            <a:endParaRPr lang="en-US" sz="2000" dirty="0"/>
          </a:p>
        </p:txBody>
      </p:sp>
      <p:sp>
        <p:nvSpPr>
          <p:cNvPr id="6" name="Oval 5" descr="This circle highlights the average per person cost for cost of crashes. "/>
          <p:cNvSpPr/>
          <p:nvPr/>
        </p:nvSpPr>
        <p:spPr>
          <a:xfrm>
            <a:off x="4038600" y="3429000"/>
            <a:ext cx="1524000" cy="2438400"/>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descr="This circle highlights the average per person cost for cost of congestion."/>
          <p:cNvSpPr/>
          <p:nvPr/>
        </p:nvSpPr>
        <p:spPr>
          <a:xfrm>
            <a:off x="7010400" y="3429000"/>
            <a:ext cx="1524000" cy="2438400"/>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8" descr="AerialAccidentScene"/>
          <p:cNvPicPr>
            <a:picLocks noChangeAspect="1" noChangeArrowheads="1"/>
          </p:cNvPicPr>
          <p:nvPr/>
        </p:nvPicPr>
        <p:blipFill>
          <a:blip r:embed="rId3" cstate="screen"/>
          <a:srcRect/>
          <a:stretch>
            <a:fillRect/>
          </a:stretch>
        </p:blipFill>
        <p:spPr bwMode="auto">
          <a:xfrm>
            <a:off x="0" y="0"/>
            <a:ext cx="9144000" cy="6858000"/>
          </a:xfrm>
          <a:prstGeom prst="rect">
            <a:avLst/>
          </a:prstGeom>
          <a:noFill/>
          <a:ln w="9525">
            <a:noFill/>
            <a:miter lim="800000"/>
            <a:headEnd/>
            <a:tailEnd/>
          </a:ln>
        </p:spPr>
      </p:pic>
      <p:sp>
        <p:nvSpPr>
          <p:cNvPr id="10243" name="Rectangle 14" descr="National Traffic Incident Managment Responder Training. "/>
          <p:cNvSpPr>
            <a:spLocks noChangeArrowheads="1"/>
          </p:cNvSpPr>
          <p:nvPr/>
        </p:nvSpPr>
        <p:spPr bwMode="auto">
          <a:xfrm>
            <a:off x="0" y="0"/>
            <a:ext cx="9144000" cy="6477000"/>
          </a:xfrm>
          <a:prstGeom prst="rect">
            <a:avLst/>
          </a:prstGeom>
          <a:solidFill>
            <a:schemeClr val="tx1">
              <a:alpha val="43921"/>
            </a:schemeClr>
          </a:solidFill>
          <a:ln w="15875">
            <a:noFill/>
            <a:miter lim="800000"/>
            <a:headEnd/>
            <a:tailEnd/>
          </a:ln>
        </p:spPr>
        <p:txBody>
          <a:bodyPr wrap="none" anchor="ctr"/>
          <a:lstStyle/>
          <a:p>
            <a:endParaRPr lang="en-US" dirty="0"/>
          </a:p>
        </p:txBody>
      </p:sp>
      <p:sp>
        <p:nvSpPr>
          <p:cNvPr id="10244" name="Rectangle 5"/>
          <p:cNvSpPr>
            <a:spLocks noChangeArrowheads="1"/>
          </p:cNvSpPr>
          <p:nvPr/>
        </p:nvSpPr>
        <p:spPr bwMode="auto">
          <a:xfrm>
            <a:off x="906279" y="739676"/>
            <a:ext cx="7394973" cy="2308324"/>
          </a:xfrm>
          <a:prstGeom prst="rect">
            <a:avLst/>
          </a:prstGeom>
          <a:noFill/>
          <a:ln w="9525">
            <a:noFill/>
            <a:miter lim="800000"/>
            <a:headEnd/>
            <a:tailEnd/>
          </a:ln>
        </p:spPr>
        <p:txBody>
          <a:bodyPr wrap="none">
            <a:spAutoFit/>
          </a:bodyPr>
          <a:lstStyle/>
          <a:p>
            <a:pPr algn="ctr"/>
            <a:r>
              <a:rPr lang="en-US" sz="4800" b="1" dirty="0" smtClean="0">
                <a:solidFill>
                  <a:schemeClr val="bg1"/>
                </a:solidFill>
                <a:latin typeface="FranklinGotMdITC"/>
              </a:rPr>
              <a:t>National Traffic Incident </a:t>
            </a:r>
            <a:br>
              <a:rPr lang="en-US" sz="4800" b="1" dirty="0" smtClean="0">
                <a:solidFill>
                  <a:schemeClr val="bg1"/>
                </a:solidFill>
                <a:latin typeface="FranklinGotMdITC"/>
              </a:rPr>
            </a:br>
            <a:r>
              <a:rPr lang="en-US" sz="4800" b="1" dirty="0" smtClean="0">
                <a:solidFill>
                  <a:schemeClr val="bg1"/>
                </a:solidFill>
                <a:latin typeface="FranklinGotMdITC"/>
              </a:rPr>
              <a:t>Management </a:t>
            </a:r>
            <a:br>
              <a:rPr lang="en-US" sz="4800" b="1" dirty="0" smtClean="0">
                <a:solidFill>
                  <a:schemeClr val="bg1"/>
                </a:solidFill>
                <a:latin typeface="FranklinGotMdITC"/>
              </a:rPr>
            </a:br>
            <a:r>
              <a:rPr lang="en-US" sz="4800" b="1" dirty="0" smtClean="0">
                <a:solidFill>
                  <a:schemeClr val="bg1"/>
                </a:solidFill>
                <a:latin typeface="FranklinGotMdITC"/>
              </a:rPr>
              <a:t>Responder Training</a:t>
            </a:r>
            <a:endParaRPr lang="en-US" sz="3200" b="1" dirty="0">
              <a:solidFill>
                <a:schemeClr val="bg1"/>
              </a:solidFill>
              <a:latin typeface="FranklinGotMdITC"/>
            </a:endParaRPr>
          </a:p>
        </p:txBody>
      </p:sp>
      <p:sp>
        <p:nvSpPr>
          <p:cNvPr id="10245" name="Rectangle 14" descr="Law Enforcement, Fire, EMS, Transportation, Towing and Recovery, Communications. "/>
          <p:cNvSpPr>
            <a:spLocks noChangeArrowheads="1"/>
          </p:cNvSpPr>
          <p:nvPr/>
        </p:nvSpPr>
        <p:spPr bwMode="auto">
          <a:xfrm>
            <a:off x="0" y="3581400"/>
            <a:ext cx="9144000" cy="914400"/>
          </a:xfrm>
          <a:prstGeom prst="rect">
            <a:avLst/>
          </a:prstGeom>
          <a:solidFill>
            <a:schemeClr val="tx1">
              <a:alpha val="43921"/>
            </a:schemeClr>
          </a:solidFill>
          <a:ln w="15875">
            <a:noFill/>
            <a:miter lim="800000"/>
            <a:headEnd/>
            <a:tailEnd/>
          </a:ln>
        </p:spPr>
        <p:txBody>
          <a:bodyPr wrap="none" anchor="ctr"/>
          <a:lstStyle/>
          <a:p>
            <a:endParaRPr lang="en-US" dirty="0"/>
          </a:p>
        </p:txBody>
      </p:sp>
      <p:sp>
        <p:nvSpPr>
          <p:cNvPr id="10246" name="Rectangle 15" descr="Blue bar in page footer - no text. "/>
          <p:cNvSpPr>
            <a:spLocks noChangeArrowheads="1"/>
          </p:cNvSpPr>
          <p:nvPr/>
        </p:nvSpPr>
        <p:spPr bwMode="auto">
          <a:xfrm>
            <a:off x="0" y="6477000"/>
            <a:ext cx="9144000" cy="381000"/>
          </a:xfrm>
          <a:prstGeom prst="rect">
            <a:avLst/>
          </a:prstGeom>
          <a:solidFill>
            <a:srgbClr val="21368B"/>
          </a:solidFill>
          <a:ln w="15875">
            <a:noFill/>
            <a:miter lim="800000"/>
            <a:headEnd/>
            <a:tailEnd/>
          </a:ln>
        </p:spPr>
        <p:txBody>
          <a:bodyPr wrap="none" anchor="ctr"/>
          <a:lstStyle/>
          <a:p>
            <a:endParaRPr lang="en-US" dirty="0"/>
          </a:p>
        </p:txBody>
      </p:sp>
      <p:sp>
        <p:nvSpPr>
          <p:cNvPr id="10247" name="Rectangle 12"/>
          <p:cNvSpPr>
            <a:spLocks noChangeArrowheads="1"/>
          </p:cNvSpPr>
          <p:nvPr/>
        </p:nvSpPr>
        <p:spPr bwMode="auto">
          <a:xfrm>
            <a:off x="1437930" y="3721605"/>
            <a:ext cx="6331670" cy="646331"/>
          </a:xfrm>
          <a:prstGeom prst="rect">
            <a:avLst/>
          </a:prstGeom>
          <a:noFill/>
          <a:ln w="9525">
            <a:noFill/>
            <a:miter lim="800000"/>
            <a:headEnd/>
            <a:tailEnd/>
          </a:ln>
        </p:spPr>
        <p:txBody>
          <a:bodyPr wrap="none">
            <a:spAutoFit/>
          </a:bodyPr>
          <a:lstStyle/>
          <a:p>
            <a:pPr algn="ctr"/>
            <a:r>
              <a:rPr lang="en-US" sz="1800" b="1" dirty="0">
                <a:solidFill>
                  <a:schemeClr val="bg1"/>
                </a:solidFill>
                <a:latin typeface="+mj-lt"/>
              </a:rPr>
              <a:t>LAW ENFORCEMENT</a:t>
            </a:r>
            <a:r>
              <a:rPr lang="en-US" sz="1800" dirty="0">
                <a:latin typeface="+mj-lt"/>
              </a:rPr>
              <a:t> </a:t>
            </a:r>
            <a:r>
              <a:rPr lang="en-US" sz="1800" b="1" dirty="0">
                <a:solidFill>
                  <a:schemeClr val="bg1"/>
                </a:solidFill>
                <a:latin typeface="+mj-lt"/>
              </a:rPr>
              <a:t>| FIRE | EMS</a:t>
            </a:r>
            <a:r>
              <a:rPr lang="en-US" sz="1800" dirty="0">
                <a:latin typeface="+mj-lt"/>
              </a:rPr>
              <a:t> </a:t>
            </a:r>
            <a:r>
              <a:rPr lang="en-US" sz="1800" b="1" dirty="0">
                <a:solidFill>
                  <a:schemeClr val="bg1"/>
                </a:solidFill>
                <a:latin typeface="+mj-lt"/>
              </a:rPr>
              <a:t>| TRANSPORTATION </a:t>
            </a:r>
          </a:p>
          <a:p>
            <a:pPr algn="ctr"/>
            <a:r>
              <a:rPr lang="en-US" sz="1800" b="1" dirty="0">
                <a:solidFill>
                  <a:schemeClr val="bg1"/>
                </a:solidFill>
                <a:latin typeface="+mj-lt"/>
              </a:rPr>
              <a:t>TOWING &amp; RECOVERY </a:t>
            </a:r>
            <a:r>
              <a:rPr lang="en-US" b="1" dirty="0">
                <a:solidFill>
                  <a:schemeClr val="bg1"/>
                </a:solidFill>
                <a:latin typeface="+mj-lt"/>
              </a:rPr>
              <a:t>|</a:t>
            </a:r>
            <a:r>
              <a:rPr lang="en-US" dirty="0">
                <a:latin typeface="+mj-lt"/>
              </a:rPr>
              <a:t> </a:t>
            </a:r>
            <a:r>
              <a:rPr lang="en-US" sz="1800" b="1" dirty="0">
                <a:solidFill>
                  <a:schemeClr val="bg1"/>
                </a:solidFill>
                <a:latin typeface="+mj-lt"/>
              </a:rPr>
              <a:t>COMMUNICATIONS</a:t>
            </a:r>
          </a:p>
        </p:txBody>
      </p:sp>
      <p:sp>
        <p:nvSpPr>
          <p:cNvPr id="10248" name="Line 10" descr="Horizontal line. "/>
          <p:cNvSpPr>
            <a:spLocks noChangeShapeType="1"/>
          </p:cNvSpPr>
          <p:nvPr/>
        </p:nvSpPr>
        <p:spPr bwMode="auto">
          <a:xfrm>
            <a:off x="0" y="4475356"/>
            <a:ext cx="9144000" cy="0"/>
          </a:xfrm>
          <a:prstGeom prst="line">
            <a:avLst/>
          </a:prstGeom>
          <a:noFill/>
          <a:ln w="28575">
            <a:solidFill>
              <a:schemeClr val="bg1"/>
            </a:solidFill>
            <a:round/>
            <a:headEnd/>
            <a:tailEnd/>
          </a:ln>
        </p:spPr>
        <p:txBody>
          <a:bodyPr/>
          <a:lstStyle/>
          <a:p>
            <a:endParaRPr lang="en-US" dirty="0"/>
          </a:p>
        </p:txBody>
      </p:sp>
      <p:sp>
        <p:nvSpPr>
          <p:cNvPr id="10249" name="Line 11" descr="Horizontal line. "/>
          <p:cNvSpPr>
            <a:spLocks noChangeShapeType="1"/>
          </p:cNvSpPr>
          <p:nvPr/>
        </p:nvSpPr>
        <p:spPr bwMode="auto">
          <a:xfrm>
            <a:off x="0" y="3585931"/>
            <a:ext cx="9144000" cy="0"/>
          </a:xfrm>
          <a:prstGeom prst="line">
            <a:avLst/>
          </a:prstGeom>
          <a:noFill/>
          <a:ln w="28575">
            <a:solidFill>
              <a:schemeClr val="bg1"/>
            </a:solidFill>
            <a:round/>
            <a:headEnd/>
            <a:tailEnd/>
          </a:ln>
        </p:spPr>
        <p:txBody>
          <a:bodyPr/>
          <a:lstStyle/>
          <a:p>
            <a:endParaRPr lang="en-US" dirty="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85B9C7F-5F8E-40BD-A660-D104CC0AAAFA}" type="slidenum">
              <a:rPr lang="en-US" smtClean="0"/>
              <a:pPr>
                <a:defRPr/>
              </a:pPr>
              <a:t>7</a:t>
            </a:fld>
            <a:endParaRPr lang="en-US" dirty="0"/>
          </a:p>
        </p:txBody>
      </p:sp>
      <p:sp>
        <p:nvSpPr>
          <p:cNvPr id="5" name="Content Placeholder 4"/>
          <p:cNvSpPr>
            <a:spLocks noGrp="1"/>
          </p:cNvSpPr>
          <p:nvPr>
            <p:ph idx="4294967295"/>
          </p:nvPr>
        </p:nvSpPr>
        <p:spPr>
          <a:xfrm>
            <a:off x="1608563" y="1952545"/>
            <a:ext cx="7277100" cy="4364038"/>
          </a:xfrm>
        </p:spPr>
        <p:txBody>
          <a:bodyPr/>
          <a:lstStyle/>
          <a:p>
            <a:pPr>
              <a:spcAft>
                <a:spcPts val="0"/>
              </a:spcAft>
              <a:buClr>
                <a:schemeClr val="tx1"/>
              </a:buClr>
              <a:buSzPct val="93000"/>
              <a:defRPr/>
            </a:pPr>
            <a:r>
              <a:rPr lang="en-US" sz="2400" dirty="0" smtClean="0">
                <a:cs typeface="Calibri" pitchFamily="34" charset="0"/>
              </a:rPr>
              <a:t>SHRP2 = Second Strategic Highway Research Program</a:t>
            </a:r>
          </a:p>
          <a:p>
            <a:pPr>
              <a:spcAft>
                <a:spcPts val="0"/>
              </a:spcAft>
              <a:buClr>
                <a:schemeClr val="tx1"/>
              </a:buClr>
              <a:buSzPct val="93000"/>
              <a:defRPr/>
            </a:pPr>
            <a:r>
              <a:rPr lang="en-US" sz="2400" dirty="0" smtClean="0">
                <a:cs typeface="Calibri" pitchFamily="34" charset="0"/>
              </a:rPr>
              <a:t>Collaborative effort of AASHTO, FHWA, and TRB</a:t>
            </a:r>
          </a:p>
          <a:p>
            <a:pPr>
              <a:spcAft>
                <a:spcPts val="0"/>
              </a:spcAft>
              <a:buClr>
                <a:schemeClr val="tx1"/>
              </a:buClr>
              <a:buSzPct val="93000"/>
              <a:defRPr/>
            </a:pPr>
            <a:r>
              <a:rPr lang="en-US" sz="2400" dirty="0" smtClean="0">
                <a:cs typeface="Calibri" pitchFamily="34" charset="0"/>
              </a:rPr>
              <a:t>Joint Federal and State research </a:t>
            </a:r>
            <a:r>
              <a:rPr lang="en-US" sz="2400" dirty="0">
                <a:cs typeface="Calibri" pitchFamily="34" charset="0"/>
              </a:rPr>
              <a:t>program to address critical </a:t>
            </a:r>
            <a:r>
              <a:rPr lang="en-US" sz="2400" dirty="0" smtClean="0">
                <a:cs typeface="Calibri" pitchFamily="34" charset="0"/>
              </a:rPr>
              <a:t>transportation challenges:</a:t>
            </a:r>
            <a:endParaRPr lang="en-US" sz="2400" dirty="0">
              <a:cs typeface="Calibri" pitchFamily="34" charset="0"/>
            </a:endParaRPr>
          </a:p>
          <a:p>
            <a:pPr lvl="1">
              <a:spcAft>
                <a:spcPts val="0"/>
              </a:spcAft>
              <a:buClr>
                <a:schemeClr val="tx1"/>
              </a:buClr>
              <a:buSzPct val="85000"/>
              <a:defRPr/>
            </a:pPr>
            <a:r>
              <a:rPr lang="en-US" sz="2400" dirty="0" smtClean="0">
                <a:cs typeface="Calibri" pitchFamily="34" charset="0"/>
              </a:rPr>
              <a:t>Making highways safer</a:t>
            </a:r>
          </a:p>
          <a:p>
            <a:pPr lvl="1">
              <a:spcAft>
                <a:spcPts val="0"/>
              </a:spcAft>
              <a:buClr>
                <a:schemeClr val="tx1"/>
              </a:buClr>
              <a:buSzPct val="85000"/>
              <a:defRPr/>
            </a:pPr>
            <a:r>
              <a:rPr lang="en-US" sz="2400" dirty="0" smtClean="0">
                <a:cs typeface="Calibri" pitchFamily="34" charset="0"/>
              </a:rPr>
              <a:t>Fixing deteriorating infrastructure</a:t>
            </a:r>
            <a:endParaRPr lang="en-US" sz="2400" dirty="0">
              <a:cs typeface="Calibri" pitchFamily="34" charset="0"/>
            </a:endParaRPr>
          </a:p>
          <a:p>
            <a:pPr lvl="1">
              <a:spcAft>
                <a:spcPts val="0"/>
              </a:spcAft>
              <a:buClr>
                <a:schemeClr val="tx1"/>
              </a:buClr>
              <a:buSzPct val="85000"/>
              <a:defRPr/>
            </a:pPr>
            <a:r>
              <a:rPr lang="en-US" sz="2400" dirty="0" smtClean="0">
                <a:cs typeface="Calibri" pitchFamily="34" charset="0"/>
              </a:rPr>
              <a:t>Reducing congestion</a:t>
            </a:r>
          </a:p>
          <a:p>
            <a:pPr marL="347663" lvl="1" indent="-347663">
              <a:spcAft>
                <a:spcPts val="1200"/>
              </a:spcAft>
              <a:buClr>
                <a:schemeClr val="tx1"/>
              </a:buClr>
              <a:buSzPct val="85000"/>
              <a:buFont typeface="Arial" pitchFamily="34" charset="0"/>
              <a:buChar char="•"/>
              <a:defRPr/>
            </a:pPr>
            <a:r>
              <a:rPr lang="en-US" sz="2400" dirty="0" smtClean="0">
                <a:cs typeface="Calibri" pitchFamily="34" charset="0"/>
              </a:rPr>
              <a:t>Advances innovative ways to plan, renew, operate, and improve safety on the Nation's highways</a:t>
            </a:r>
          </a:p>
          <a:p>
            <a:pPr marL="347663" lvl="1" indent="-347663">
              <a:spcAft>
                <a:spcPts val="1200"/>
              </a:spcAft>
              <a:buClr>
                <a:schemeClr val="tx1"/>
              </a:buClr>
              <a:buSzPct val="85000"/>
              <a:buFont typeface="Arial" pitchFamily="34" charset="0"/>
              <a:buChar char="•"/>
              <a:defRPr/>
            </a:pPr>
            <a:endParaRPr lang="en-US" sz="2400" dirty="0" smtClean="0">
              <a:cs typeface="Calibri" pitchFamily="34" charset="0"/>
            </a:endParaRPr>
          </a:p>
          <a:p>
            <a:pPr lvl="1">
              <a:spcAft>
                <a:spcPts val="1200"/>
              </a:spcAft>
              <a:buClr>
                <a:schemeClr val="tx1"/>
              </a:buClr>
              <a:buSzPct val="85000"/>
              <a:buNone/>
              <a:defRPr/>
            </a:pPr>
            <a:endParaRPr lang="en-US" sz="2400" dirty="0" smtClean="0">
              <a:cs typeface="Calibri" pitchFamily="34" charset="0"/>
            </a:endParaRPr>
          </a:p>
        </p:txBody>
      </p:sp>
      <p:pic>
        <p:nvPicPr>
          <p:cNvPr id="18" name="Picture 1" descr="image001"/>
          <p:cNvPicPr>
            <a:picLocks noChangeAspect="1" noChangeArrowheads="1"/>
          </p:cNvPicPr>
          <p:nvPr/>
        </p:nvPicPr>
        <p:blipFill>
          <a:blip r:embed="rId3">
            <a:duotone>
              <a:prstClr val="black"/>
              <a:srgbClr val="FF3300">
                <a:tint val="45000"/>
                <a:satMod val="400000"/>
              </a:srgbClr>
            </a:duotone>
          </a:blip>
          <a:srcRect l="16764" t="16486" r="21770" b="8424"/>
          <a:stretch>
            <a:fillRect/>
          </a:stretch>
        </p:blipFill>
        <p:spPr bwMode="auto">
          <a:xfrm>
            <a:off x="466725" y="2257425"/>
            <a:ext cx="838200" cy="990600"/>
          </a:xfrm>
          <a:prstGeom prst="rect">
            <a:avLst/>
          </a:prstGeom>
          <a:solidFill>
            <a:srgbClr val="F79646"/>
          </a:solidFill>
          <a:ln w="9525">
            <a:noFill/>
            <a:miter lim="800000"/>
            <a:headEnd/>
            <a:tailEnd/>
          </a:ln>
        </p:spPr>
      </p:pic>
      <p:pic>
        <p:nvPicPr>
          <p:cNvPr id="19" name="Picture 2" descr="image002"/>
          <p:cNvPicPr>
            <a:picLocks noChangeAspect="1" noChangeArrowheads="1"/>
          </p:cNvPicPr>
          <p:nvPr/>
        </p:nvPicPr>
        <p:blipFill>
          <a:blip r:embed="rId4">
            <a:duotone>
              <a:prstClr val="black"/>
              <a:srgbClr val="00B050">
                <a:tint val="45000"/>
                <a:satMod val="400000"/>
              </a:srgbClr>
            </a:duotone>
          </a:blip>
          <a:srcRect l="18419" t="19096" r="16349" b="7058"/>
          <a:stretch>
            <a:fillRect/>
          </a:stretch>
        </p:blipFill>
        <p:spPr bwMode="auto">
          <a:xfrm>
            <a:off x="428625" y="3624262"/>
            <a:ext cx="914400" cy="990600"/>
          </a:xfrm>
          <a:prstGeom prst="rect">
            <a:avLst/>
          </a:prstGeom>
          <a:noFill/>
          <a:ln w="9525">
            <a:noFill/>
            <a:miter lim="800000"/>
            <a:headEnd/>
            <a:tailEnd/>
          </a:ln>
        </p:spPr>
      </p:pic>
      <p:pic>
        <p:nvPicPr>
          <p:cNvPr id="20" name="Picture 3" descr="image003"/>
          <p:cNvPicPr>
            <a:picLocks noChangeAspect="1" noChangeArrowheads="1"/>
          </p:cNvPicPr>
          <p:nvPr/>
        </p:nvPicPr>
        <p:blipFill>
          <a:blip r:embed="rId5">
            <a:duotone>
              <a:prstClr val="black"/>
              <a:schemeClr val="accent2">
                <a:lumMod val="40000"/>
                <a:lumOff val="60000"/>
                <a:tint val="45000"/>
                <a:satMod val="400000"/>
              </a:schemeClr>
            </a:duotone>
          </a:blip>
          <a:srcRect l="13873" t="12052" r="16763" b="16520"/>
          <a:stretch>
            <a:fillRect/>
          </a:stretch>
        </p:blipFill>
        <p:spPr bwMode="auto">
          <a:xfrm>
            <a:off x="466725" y="4991100"/>
            <a:ext cx="838200" cy="838200"/>
          </a:xfrm>
          <a:prstGeom prst="rect">
            <a:avLst/>
          </a:prstGeom>
          <a:noFill/>
          <a:ln w="9525">
            <a:noFill/>
            <a:miter lim="800000"/>
            <a:headEnd/>
            <a:tailEnd/>
          </a:ln>
        </p:spPr>
      </p:pic>
      <p:sp>
        <p:nvSpPr>
          <p:cNvPr id="21" name="TextBox 20"/>
          <p:cNvSpPr txBox="1"/>
          <p:nvPr/>
        </p:nvSpPr>
        <p:spPr>
          <a:xfrm>
            <a:off x="0" y="1302603"/>
            <a:ext cx="8915400" cy="584775"/>
          </a:xfrm>
          <a:prstGeom prst="rect">
            <a:avLst/>
          </a:prstGeom>
          <a:noFill/>
        </p:spPr>
        <p:txBody>
          <a:bodyPr wrap="square" rtlCol="0">
            <a:spAutoFit/>
          </a:bodyPr>
          <a:lstStyle/>
          <a:p>
            <a:pPr algn="ctr"/>
            <a:endParaRPr lang="en-US" sz="800" b="1" dirty="0" smtClean="0">
              <a:solidFill>
                <a:srgbClr val="253C88"/>
              </a:solidFill>
              <a:latin typeface="Arial Black" pitchFamily="34" charset="0"/>
            </a:endParaRPr>
          </a:p>
          <a:p>
            <a:pPr algn="ctr"/>
            <a:r>
              <a:rPr lang="en-US" sz="2400" b="1" dirty="0" smtClean="0">
                <a:solidFill>
                  <a:srgbClr val="21368B"/>
                </a:solidFill>
                <a:latin typeface="Arial Black" pitchFamily="34" charset="0"/>
              </a:rPr>
              <a:t>Save lives. Save money. Save time.</a:t>
            </a:r>
          </a:p>
        </p:txBody>
      </p:sp>
      <p:sp>
        <p:nvSpPr>
          <p:cNvPr id="4" name="Title 3"/>
          <p:cNvSpPr>
            <a:spLocks noGrp="1"/>
          </p:cNvSpPr>
          <p:nvPr>
            <p:ph type="title"/>
          </p:nvPr>
        </p:nvSpPr>
        <p:spPr/>
        <p:txBody>
          <a:bodyPr/>
          <a:lstStyle/>
          <a:p>
            <a:r>
              <a:rPr lang="en-US" dirty="0"/>
              <a:t>TIM Training </a:t>
            </a:r>
            <a:r>
              <a:rPr lang="en-US" dirty="0" smtClean="0"/>
              <a:t>Developed </a:t>
            </a:r>
            <a:br>
              <a:rPr lang="en-US" dirty="0" smtClean="0"/>
            </a:br>
            <a:r>
              <a:rPr lang="en-US" dirty="0" smtClean="0"/>
              <a:t>In </a:t>
            </a:r>
            <a:r>
              <a:rPr lang="en-US" dirty="0"/>
              <a:t>SHRP2</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885B9C7F-5F8E-40BD-A660-D104CC0AAAFA}" type="slidenum">
              <a:rPr lang="en-US" smtClean="0">
                <a:solidFill>
                  <a:srgbClr val="000000"/>
                </a:solidFill>
              </a:rPr>
              <a:pPr>
                <a:defRPr/>
              </a:pPr>
              <a:t>8</a:t>
            </a:fld>
            <a:endParaRPr lang="en-US" dirty="0">
              <a:solidFill>
                <a:srgbClr val="000000"/>
              </a:solidFill>
            </a:endParaRPr>
          </a:p>
        </p:txBody>
      </p:sp>
      <p:sp>
        <p:nvSpPr>
          <p:cNvPr id="3" name="Content Placeholder 2"/>
          <p:cNvSpPr>
            <a:spLocks noGrp="1"/>
          </p:cNvSpPr>
          <p:nvPr>
            <p:ph idx="4294967295"/>
          </p:nvPr>
        </p:nvSpPr>
        <p:spPr>
          <a:xfrm>
            <a:off x="533400" y="1552575"/>
            <a:ext cx="8229600" cy="2133600"/>
          </a:xfrm>
        </p:spPr>
        <p:txBody>
          <a:bodyPr/>
          <a:lstStyle/>
          <a:p>
            <a:r>
              <a:rPr lang="en-US" sz="2400" b="1" dirty="0" smtClean="0">
                <a:solidFill>
                  <a:srgbClr val="21368B"/>
                </a:solidFill>
              </a:rPr>
              <a:t>Train-the-trainer program </a:t>
            </a:r>
            <a:r>
              <a:rPr lang="en-US" sz="2400" dirty="0" smtClean="0"/>
              <a:t>through FHWA and SHRP2</a:t>
            </a:r>
          </a:p>
          <a:p>
            <a:r>
              <a:rPr lang="en-US" sz="2400" b="1" dirty="0" smtClean="0">
                <a:solidFill>
                  <a:srgbClr val="21368B"/>
                </a:solidFill>
              </a:rPr>
              <a:t>Multi-disciplinary training </a:t>
            </a:r>
            <a:r>
              <a:rPr lang="en-US" sz="2400" dirty="0" smtClean="0"/>
              <a:t>with national curriculum</a:t>
            </a:r>
          </a:p>
          <a:p>
            <a:r>
              <a:rPr lang="en-US" sz="2400" dirty="0" smtClean="0"/>
              <a:t>Develops </a:t>
            </a:r>
            <a:r>
              <a:rPr lang="en-US" sz="2400" b="1" dirty="0" smtClean="0">
                <a:solidFill>
                  <a:srgbClr val="21368B"/>
                </a:solidFill>
              </a:rPr>
              <a:t>cadre of emergency responders </a:t>
            </a:r>
            <a:r>
              <a:rPr lang="en-US" sz="2400" dirty="0" smtClean="0"/>
              <a:t>who work together at an accident scene in a coordinated manner</a:t>
            </a:r>
          </a:p>
          <a:p>
            <a:r>
              <a:rPr lang="en-US" sz="2400" b="1" dirty="0" smtClean="0">
                <a:solidFill>
                  <a:srgbClr val="21368B"/>
                </a:solidFill>
              </a:rPr>
              <a:t>Improves safety </a:t>
            </a:r>
            <a:r>
              <a:rPr lang="en-US" sz="2400" dirty="0" smtClean="0"/>
              <a:t>to responders and travelers</a:t>
            </a:r>
          </a:p>
          <a:p>
            <a:endParaRPr lang="en-US" sz="2000" dirty="0"/>
          </a:p>
        </p:txBody>
      </p:sp>
      <p:pic>
        <p:nvPicPr>
          <p:cNvPr id="5" name="Picture 4" descr="Photo of an Arizona accident. "/>
          <p:cNvPicPr>
            <a:picLocks noChangeAspect="1"/>
          </p:cNvPicPr>
          <p:nvPr/>
        </p:nvPicPr>
        <p:blipFill>
          <a:blip r:embed="rId3" cstate="print"/>
          <a:stretch>
            <a:fillRect/>
          </a:stretch>
        </p:blipFill>
        <p:spPr>
          <a:xfrm>
            <a:off x="4800600" y="4697052"/>
            <a:ext cx="3429001" cy="1927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4114800" y="3686175"/>
            <a:ext cx="4419600" cy="1107996"/>
          </a:xfrm>
          <a:prstGeom prst="rect">
            <a:avLst/>
          </a:prstGeom>
          <a:noFill/>
        </p:spPr>
        <p:txBody>
          <a:bodyPr wrap="square" rtlCol="0">
            <a:spAutoFit/>
          </a:bodyPr>
          <a:lstStyle/>
          <a:p>
            <a:pPr marL="457200" indent="-457200">
              <a:buFont typeface="Arial" pitchFamily="34" charset="0"/>
              <a:buChar char="•"/>
            </a:pPr>
            <a:r>
              <a:rPr lang="en-US" sz="2400" dirty="0" smtClean="0"/>
              <a:t>Developed </a:t>
            </a:r>
            <a:r>
              <a:rPr lang="en-US" sz="2400" b="1" dirty="0" smtClean="0">
                <a:solidFill>
                  <a:srgbClr val="21368B"/>
                </a:solidFill>
              </a:rPr>
              <a:t>by responders for responders</a:t>
            </a:r>
          </a:p>
          <a:p>
            <a:endParaRPr lang="en-US" dirty="0"/>
          </a:p>
        </p:txBody>
      </p:sp>
      <p:pic>
        <p:nvPicPr>
          <p:cNvPr id="6" name="Picture 5" descr="This image shows planners and responders looking over a traffic model with routes, roads, and cars.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3810000"/>
            <a:ext cx="2873828" cy="2737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itle 6"/>
          <p:cNvSpPr>
            <a:spLocks noGrp="1"/>
          </p:cNvSpPr>
          <p:nvPr>
            <p:ph type="title"/>
          </p:nvPr>
        </p:nvSpPr>
        <p:spPr>
          <a:xfrm>
            <a:off x="304800" y="274638"/>
            <a:ext cx="8229600" cy="715962"/>
          </a:xfrm>
        </p:spPr>
        <p:txBody>
          <a:bodyPr/>
          <a:lstStyle/>
          <a:p>
            <a:r>
              <a:rPr lang="en-US" dirty="0"/>
              <a:t>Incident Management Training</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fontScale="25000" lnSpcReduction="20000"/>
          </a:bodyPr>
          <a:lstStyle/>
          <a:p>
            <a:pPr>
              <a:spcBef>
                <a:spcPts val="1200"/>
              </a:spcBef>
              <a:defRPr/>
            </a:pPr>
            <a:r>
              <a:rPr lang="en-US" sz="10400" dirty="0" smtClean="0"/>
              <a:t>Law Enforcement</a:t>
            </a:r>
          </a:p>
          <a:p>
            <a:pPr>
              <a:spcBef>
                <a:spcPts val="1200"/>
              </a:spcBef>
              <a:defRPr/>
            </a:pPr>
            <a:r>
              <a:rPr lang="en-US" sz="10400" dirty="0" smtClean="0"/>
              <a:t>Fire and Rescue</a:t>
            </a:r>
          </a:p>
          <a:p>
            <a:pPr>
              <a:spcBef>
                <a:spcPts val="1200"/>
              </a:spcBef>
              <a:defRPr/>
            </a:pPr>
            <a:r>
              <a:rPr lang="en-US" sz="10400" dirty="0" smtClean="0"/>
              <a:t>Transportation </a:t>
            </a:r>
          </a:p>
          <a:p>
            <a:pPr>
              <a:spcBef>
                <a:spcPts val="1200"/>
              </a:spcBef>
              <a:defRPr/>
            </a:pPr>
            <a:r>
              <a:rPr lang="en-US" sz="10400" dirty="0" smtClean="0"/>
              <a:t>Public Works</a:t>
            </a:r>
          </a:p>
          <a:p>
            <a:pPr>
              <a:spcBef>
                <a:spcPts val="1200"/>
              </a:spcBef>
              <a:defRPr/>
            </a:pPr>
            <a:r>
              <a:rPr lang="en-US" sz="10400" dirty="0" smtClean="0"/>
              <a:t>Emergency Medical Services</a:t>
            </a:r>
          </a:p>
          <a:p>
            <a:pPr>
              <a:spcBef>
                <a:spcPts val="1200"/>
              </a:spcBef>
              <a:defRPr/>
            </a:pPr>
            <a:r>
              <a:rPr lang="en-US" sz="10400" dirty="0" smtClean="0"/>
              <a:t>Towing and Recovery</a:t>
            </a:r>
          </a:p>
          <a:p>
            <a:pPr>
              <a:spcBef>
                <a:spcPts val="1200"/>
              </a:spcBef>
              <a:defRPr/>
            </a:pPr>
            <a:r>
              <a:rPr lang="en-US" sz="10400" dirty="0" smtClean="0"/>
              <a:t>HAZMAT Responders</a:t>
            </a:r>
          </a:p>
          <a:p>
            <a:pPr>
              <a:spcBef>
                <a:spcPts val="1200"/>
              </a:spcBef>
              <a:defRPr/>
            </a:pPr>
            <a:r>
              <a:rPr lang="en-US" sz="10400" dirty="0" smtClean="0"/>
              <a:t>Coroners/Medical Examiner</a:t>
            </a:r>
          </a:p>
          <a:p>
            <a:pPr>
              <a:spcBef>
                <a:spcPts val="1200"/>
              </a:spcBef>
              <a:defRPr/>
            </a:pPr>
            <a:r>
              <a:rPr lang="en-US" sz="10400" dirty="0" smtClean="0"/>
              <a:t>Communications/Dispatchers</a:t>
            </a:r>
          </a:p>
          <a:p>
            <a:pPr>
              <a:spcBef>
                <a:spcPts val="1200"/>
              </a:spcBef>
              <a:defRPr/>
            </a:pPr>
            <a:r>
              <a:rPr lang="en-US" sz="10400" dirty="0" smtClean="0"/>
              <a:t>Miscellaneous Responders</a:t>
            </a:r>
          </a:p>
          <a:p>
            <a:pPr>
              <a:defRPr/>
            </a:pPr>
            <a:endParaRPr lang="en-US" sz="2400" dirty="0" smtClean="0"/>
          </a:p>
          <a:p>
            <a:pPr marL="60325" indent="625475" eaLnBrk="1" hangingPunct="1">
              <a:buFontTx/>
              <a:buNone/>
              <a:defRPr/>
            </a:pPr>
            <a:endParaRPr lang="en-US" sz="2800" dirty="0" smtClean="0">
              <a:latin typeface="Arial Rounded MT Bold" pitchFamily="34" charset="0"/>
            </a:endParaRPr>
          </a:p>
          <a:p>
            <a:pPr marL="60325" indent="625475" eaLnBrk="1" hangingPunct="1">
              <a:buFontTx/>
              <a:buNone/>
              <a:defRPr/>
            </a:pPr>
            <a:endParaRPr lang="en-US" sz="2800" dirty="0" smtClean="0">
              <a:latin typeface="Arial Rounded MT Bold" pitchFamily="34" charset="0"/>
            </a:endParaRPr>
          </a:p>
          <a:p>
            <a:pPr marL="60325" indent="625475" eaLnBrk="1" hangingPunct="1">
              <a:buFontTx/>
              <a:buNone/>
              <a:defRPr/>
            </a:pPr>
            <a:endParaRPr lang="en-US" sz="2800" dirty="0" smtClean="0">
              <a:latin typeface="Arial Rounded MT Bold" pitchFamily="34" charset="0"/>
            </a:endParaRPr>
          </a:p>
          <a:p>
            <a:pPr marL="60325" indent="625475" eaLnBrk="1" hangingPunct="1">
              <a:buFontTx/>
              <a:buNone/>
              <a:defRPr/>
            </a:pPr>
            <a:endParaRPr lang="en-US" sz="2800" dirty="0" smtClean="0">
              <a:latin typeface="Arial Rounded MT Bold" pitchFamily="34" charset="0"/>
            </a:endParaRPr>
          </a:p>
          <a:p>
            <a:pPr marL="60325" indent="625475" eaLnBrk="1" hangingPunct="1">
              <a:buFontTx/>
              <a:buNone/>
              <a:defRPr/>
            </a:pPr>
            <a:r>
              <a:rPr lang="en-US" sz="2800" dirty="0" smtClean="0">
                <a:latin typeface="Arial Rounded MT Bold" pitchFamily="34" charset="0"/>
              </a:rPr>
              <a:t> </a:t>
            </a:r>
          </a:p>
          <a:p>
            <a:pPr marL="60325" indent="625475" eaLnBrk="1" hangingPunct="1">
              <a:buFontTx/>
              <a:buNone/>
              <a:defRPr/>
            </a:pPr>
            <a:endParaRPr lang="en-US" sz="2800" dirty="0" smtClean="0">
              <a:latin typeface="Arial Rounded MT Bold" pitchFamily="34" charset="0"/>
            </a:endParaRPr>
          </a:p>
        </p:txBody>
      </p:sp>
      <p:sp>
        <p:nvSpPr>
          <p:cNvPr id="2" name="Title 1"/>
          <p:cNvSpPr>
            <a:spLocks noGrp="1"/>
          </p:cNvSpPr>
          <p:nvPr>
            <p:ph type="title"/>
          </p:nvPr>
        </p:nvSpPr>
        <p:spPr/>
        <p:txBody>
          <a:bodyPr/>
          <a:lstStyle/>
          <a:p>
            <a:r>
              <a:rPr lang="en-US" dirty="0"/>
              <a:t>Who Needs This Training?</a:t>
            </a:r>
          </a:p>
        </p:txBody>
      </p:sp>
      <p:pic>
        <p:nvPicPr>
          <p:cNvPr id="4" name="Picture 3" descr="This image shows a trained emergency reponder teaching a clas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548" y="1444459"/>
            <a:ext cx="3247805" cy="2429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This picture shows an emergency responder looking over a roadway map with several trainees.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4548" y="4051579"/>
            <a:ext cx="3247805" cy="2429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ssignedTo xmlns="0d6e7dbf-bacb-4a6d-b707-e846c219339c">
      <UserInfo>
        <DisplayName/>
        <AccountId xsi:nil="true"/>
        <AccountType/>
      </UserInfo>
    </AssignedTo>
    <Release xmlns="0d6e7dbf-bacb-4a6d-b707-e846c219339c">Upcoming</Release>
    <IconOverlay xmlns="http://schemas.microsoft.com/sharepoint/v4" xsi:nil="true"/>
    <Status xmlns="0d6e7dbf-bacb-4a6d-b707-e846c219339c">Content Created</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62D2E73F066D2418E86DEAC72D5D6E4" ma:contentTypeVersion="11" ma:contentTypeDescription="Create a new document." ma:contentTypeScope="" ma:versionID="ef91482076364ce5bbe37d1c0607813c">
  <xsd:schema xmlns:xsd="http://www.w3.org/2001/XMLSchema" xmlns:xs="http://www.w3.org/2001/XMLSchema" xmlns:p="http://schemas.microsoft.com/office/2006/metadata/properties" xmlns:ns2="0d6e7dbf-bacb-4a6d-b707-e846c219339c" xmlns:ns3="http://schemas.microsoft.com/sharepoint/v4" targetNamespace="http://schemas.microsoft.com/office/2006/metadata/properties" ma:root="true" ma:fieldsID="34311981edcbd36d50eae8a593ca1565" ns2:_="" ns3:_="">
    <xsd:import namespace="0d6e7dbf-bacb-4a6d-b707-e846c219339c"/>
    <xsd:import namespace="http://schemas.microsoft.com/sharepoint/v4"/>
    <xsd:element name="properties">
      <xsd:complexType>
        <xsd:sequence>
          <xsd:element name="documentManagement">
            <xsd:complexType>
              <xsd:all>
                <xsd:element ref="ns2:Release"/>
                <xsd:element ref="ns2:Status"/>
                <xsd:element ref="ns2:AssignedTo"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e7dbf-bacb-4a6d-b707-e846c219339c" elementFormDefault="qualified">
    <xsd:import namespace="http://schemas.microsoft.com/office/2006/documentManagement/types"/>
    <xsd:import namespace="http://schemas.microsoft.com/office/infopath/2007/PartnerControls"/>
    <xsd:element name="Release" ma:index="2" ma:displayName="Release" ma:format="Dropdown" ma:internalName="Release">
      <xsd:simpleType>
        <xsd:restriction base="dms:Choice">
          <xsd:enumeration value="Upcoming"/>
          <xsd:enumeration value="2014.05.29"/>
          <xsd:enumeration value="2014.03.XX - IAP Results"/>
          <xsd:enumeration value="2014.03 - Webinar Recordings"/>
          <xsd:enumeration value="2014.02.25"/>
          <xsd:enumeration value="2014.02.18"/>
          <xsd:enumeration value="2014.01.17"/>
          <xsd:enumeration value="2013.12.20"/>
          <xsd:enumeration value="2013.12.17"/>
        </xsd:restriction>
      </xsd:simpleType>
    </xsd:element>
    <xsd:element name="Status" ma:index="3" ma:displayName="Status" ma:default="Content Created" ma:format="Dropdown" ma:internalName="Status">
      <xsd:simpleType>
        <xsd:restriction base="dms:Choice">
          <xsd:enumeration value="Content Created"/>
          <xsd:enumeration value="Proofed"/>
          <xsd:enumeration value="Ready for Dev"/>
          <xsd:enumeration value="In DEV"/>
          <xsd:enumeration value="In TEST"/>
          <xsd:enumeration value="In PROD/Completed"/>
        </xsd:restriction>
      </xsd:simpleType>
    </xsd:element>
    <xsd:element name="AssignedTo" ma:index="4" nillable="true" ma:displayName="AssignedTo" ma:list="UserInfo" ma:SearchPeopleOnly="false" ma:SharePointGroup="0" ma:internalName="AssignedTo"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9BDDA8-B6B7-484C-903D-7047713E651A}">
  <ds:schemaRefs>
    <ds:schemaRef ds:uri="http://purl.org/dc/dcmitype/"/>
    <ds:schemaRef ds:uri="http://purl.org/dc/terms/"/>
    <ds:schemaRef ds:uri="http://www.w3.org/XML/1998/namespace"/>
    <ds:schemaRef ds:uri="http://purl.org/dc/elements/1.1/"/>
    <ds:schemaRef ds:uri="http://schemas.microsoft.com/office/infopath/2007/PartnerControls"/>
    <ds:schemaRef ds:uri="http://schemas.microsoft.com/sharepoint/v4"/>
    <ds:schemaRef ds:uri="http://schemas.microsoft.com/office/2006/documentManagement/types"/>
    <ds:schemaRef ds:uri="http://schemas.openxmlformats.org/package/2006/metadata/core-properties"/>
    <ds:schemaRef ds:uri="0d6e7dbf-bacb-4a6d-b707-e846c219339c"/>
    <ds:schemaRef ds:uri="http://schemas.microsoft.com/office/2006/metadata/properties"/>
  </ds:schemaRefs>
</ds:datastoreItem>
</file>

<file path=customXml/itemProps2.xml><?xml version="1.0" encoding="utf-8"?>
<ds:datastoreItem xmlns:ds="http://schemas.openxmlformats.org/officeDocument/2006/customXml" ds:itemID="{CEC1449A-B655-42C8-9B39-5455899B09CC}">
  <ds:schemaRefs>
    <ds:schemaRef ds:uri="http://schemas.microsoft.com/sharepoint/v3/contenttype/forms"/>
  </ds:schemaRefs>
</ds:datastoreItem>
</file>

<file path=customXml/itemProps3.xml><?xml version="1.0" encoding="utf-8"?>
<ds:datastoreItem xmlns:ds="http://schemas.openxmlformats.org/officeDocument/2006/customXml" ds:itemID="{C6060A48-0C2E-4FC0-BB19-4C58799FF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e7dbf-bacb-4a6d-b707-e846c219339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18875</TotalTime>
  <Words>2255</Words>
  <Application>Microsoft Office PowerPoint</Application>
  <PresentationFormat>On-screen Show (4:3)</PresentationFormat>
  <Paragraphs>338</Paragraphs>
  <Slides>24</Slides>
  <Notes>23</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Default Design</vt:lpstr>
      <vt:lpstr>PowerPoint Presentation</vt:lpstr>
      <vt:lpstr>Purpose of Today’s Briefing</vt:lpstr>
      <vt:lpstr>New Emphasis on Operations </vt:lpstr>
      <vt:lpstr>Quantifying the Issue –  Responder Safety </vt:lpstr>
      <vt:lpstr>Making the Business Case</vt:lpstr>
      <vt:lpstr>PowerPoint Presentation</vt:lpstr>
      <vt:lpstr>TIM Training Developed  In SHRP2</vt:lpstr>
      <vt:lpstr>Incident Management Training</vt:lpstr>
      <vt:lpstr>Who Needs This Training?</vt:lpstr>
      <vt:lpstr>How is the Training Delivered?</vt:lpstr>
      <vt:lpstr>Course Overview</vt:lpstr>
      <vt:lpstr>Critical Link: Trainers  Training Others</vt:lpstr>
      <vt:lpstr>Local Commitment is Essential </vt:lpstr>
      <vt:lpstr>State Plan Commitments</vt:lpstr>
      <vt:lpstr>National Implementation</vt:lpstr>
      <vt:lpstr>Ties into National TIM  Responder Goals</vt:lpstr>
      <vt:lpstr>Why is this important? </vt:lpstr>
      <vt:lpstr>PowerPoint Presentation</vt:lpstr>
      <vt:lpstr>Benefits of National TIM Training</vt:lpstr>
      <vt:lpstr>PowerPoint Presentation</vt:lpstr>
      <vt:lpstr>High-Level Endorsements </vt:lpstr>
      <vt:lpstr>FHWA Support and Follow-Up</vt:lpstr>
      <vt:lpstr>Your Partnership and Help  Are Critical. We need you! </vt:lpstr>
      <vt:lpstr>Questions/Comments</vt:lpstr>
    </vt:vector>
  </TitlesOfParts>
  <Company>ASC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SHRP2 - National Traffic Incident Management Responder Training</dc:title>
  <dc:creator>Irwin, Benjamin CTR (VOLPE)</dc:creator>
  <cp:lastModifiedBy>Grace, Nathan CTR (VOLPE)</cp:lastModifiedBy>
  <cp:revision>726</cp:revision>
  <cp:lastPrinted>2013-08-21T17:46:40Z</cp:lastPrinted>
  <dcterms:created xsi:type="dcterms:W3CDTF">2011-10-26T19:28:22Z</dcterms:created>
  <dcterms:modified xsi:type="dcterms:W3CDTF">2014-03-06T18:47:46Z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0x010100D62D2E73F066D2418E86DEAC72D5D6E4</vt:lpwstr>
  </property>
</Properties>
</file>