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handoutMasterIdLst>
    <p:handoutMasterId r:id="rId8"/>
  </p:handoutMasterIdLst>
  <p:sldIdLst>
    <p:sldId id="257" r:id="rId5"/>
    <p:sldId id="256" r:id="rId6"/>
    <p:sldId id="259" r:id="rId7"/>
  </p:sldIdLst>
  <p:sldSz cx="10058400" cy="7772400"/>
  <p:notesSz cx="6858000" cy="9144000"/>
  <p:defaultTextStyle>
    <a:defPPr>
      <a:defRPr lang="en-US"/>
    </a:defPPr>
    <a:lvl1pPr marL="0" algn="l" defTabSz="1018824" rtl="0" eaLnBrk="1" latinLnBrk="0" hangingPunct="1">
      <a:defRPr sz="2006" kern="1200">
        <a:solidFill>
          <a:schemeClr val="tx1"/>
        </a:solidFill>
        <a:latin typeface="+mn-lt"/>
        <a:ea typeface="+mn-ea"/>
        <a:cs typeface="+mn-cs"/>
      </a:defRPr>
    </a:lvl1pPr>
    <a:lvl2pPr marL="509412" algn="l" defTabSz="1018824" rtl="0" eaLnBrk="1" latinLnBrk="0" hangingPunct="1">
      <a:defRPr sz="2006" kern="1200">
        <a:solidFill>
          <a:schemeClr val="tx1"/>
        </a:solidFill>
        <a:latin typeface="+mn-lt"/>
        <a:ea typeface="+mn-ea"/>
        <a:cs typeface="+mn-cs"/>
      </a:defRPr>
    </a:lvl2pPr>
    <a:lvl3pPr marL="1018824" algn="l" defTabSz="1018824" rtl="0" eaLnBrk="1" latinLnBrk="0" hangingPunct="1">
      <a:defRPr sz="2006" kern="1200">
        <a:solidFill>
          <a:schemeClr val="tx1"/>
        </a:solidFill>
        <a:latin typeface="+mn-lt"/>
        <a:ea typeface="+mn-ea"/>
        <a:cs typeface="+mn-cs"/>
      </a:defRPr>
    </a:lvl3pPr>
    <a:lvl4pPr marL="1528237" algn="l" defTabSz="1018824" rtl="0" eaLnBrk="1" latinLnBrk="0" hangingPunct="1">
      <a:defRPr sz="2006" kern="1200">
        <a:solidFill>
          <a:schemeClr val="tx1"/>
        </a:solidFill>
        <a:latin typeface="+mn-lt"/>
        <a:ea typeface="+mn-ea"/>
        <a:cs typeface="+mn-cs"/>
      </a:defRPr>
    </a:lvl4pPr>
    <a:lvl5pPr marL="2037649" algn="l" defTabSz="1018824" rtl="0" eaLnBrk="1" latinLnBrk="0" hangingPunct="1">
      <a:defRPr sz="2006" kern="1200">
        <a:solidFill>
          <a:schemeClr val="tx1"/>
        </a:solidFill>
        <a:latin typeface="+mn-lt"/>
        <a:ea typeface="+mn-ea"/>
        <a:cs typeface="+mn-cs"/>
      </a:defRPr>
    </a:lvl5pPr>
    <a:lvl6pPr marL="2547061" algn="l" defTabSz="1018824" rtl="0" eaLnBrk="1" latinLnBrk="0" hangingPunct="1">
      <a:defRPr sz="2006" kern="1200">
        <a:solidFill>
          <a:schemeClr val="tx1"/>
        </a:solidFill>
        <a:latin typeface="+mn-lt"/>
        <a:ea typeface="+mn-ea"/>
        <a:cs typeface="+mn-cs"/>
      </a:defRPr>
    </a:lvl6pPr>
    <a:lvl7pPr marL="3056473" algn="l" defTabSz="1018824" rtl="0" eaLnBrk="1" latinLnBrk="0" hangingPunct="1">
      <a:defRPr sz="2006" kern="1200">
        <a:solidFill>
          <a:schemeClr val="tx1"/>
        </a:solidFill>
        <a:latin typeface="+mn-lt"/>
        <a:ea typeface="+mn-ea"/>
        <a:cs typeface="+mn-cs"/>
      </a:defRPr>
    </a:lvl7pPr>
    <a:lvl8pPr marL="3565886" algn="l" defTabSz="1018824" rtl="0" eaLnBrk="1" latinLnBrk="0" hangingPunct="1">
      <a:defRPr sz="2006" kern="1200">
        <a:solidFill>
          <a:schemeClr val="tx1"/>
        </a:solidFill>
        <a:latin typeface="+mn-lt"/>
        <a:ea typeface="+mn-ea"/>
        <a:cs typeface="+mn-cs"/>
      </a:defRPr>
    </a:lvl8pPr>
    <a:lvl9pPr marL="4075298" algn="l" defTabSz="1018824" rtl="0" eaLnBrk="1" latinLnBrk="0" hangingPunct="1">
      <a:defRPr sz="2006"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98" d="100"/>
          <a:sy n="98" d="100"/>
        </p:scale>
        <p:origin x="-96" y="-180"/>
      </p:cViewPr>
      <p:guideLst>
        <p:guide orient="horz" pos="2448"/>
        <p:guide pos="3168"/>
      </p:guideLst>
    </p:cSldViewPr>
  </p:slideViewPr>
  <p:notesTextViewPr>
    <p:cViewPr>
      <p:scale>
        <a:sx n="1" d="1"/>
        <a:sy n="1" d="1"/>
      </p:scale>
      <p:origin x="0" y="0"/>
    </p:cViewPr>
  </p:notesTextViewPr>
  <p:notesViewPr>
    <p:cSldViewPr showGuides="1">
      <p:cViewPr varScale="1">
        <p:scale>
          <a:sx n="65" d="100"/>
          <a:sy n="65" d="100"/>
        </p:scale>
        <p:origin x="3082"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1F1F711-9F21-4700-9C2F-4903279D74A3}" type="datetimeFigureOut">
              <a:rPr lang="en-US" smtClean="0"/>
              <a:t>2/28/2014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63B0415-133B-4649-8BDE-2CA1ECD0C465}" type="slidenum">
              <a:rPr lang="en-US" smtClean="0"/>
              <a:t>‹#›</a:t>
            </a:fld>
            <a:endParaRPr lang="en-US"/>
          </a:p>
        </p:txBody>
      </p:sp>
    </p:spTree>
    <p:extLst>
      <p:ext uri="{BB962C8B-B14F-4D97-AF65-F5344CB8AC3E}">
        <p14:creationId xmlns:p14="http://schemas.microsoft.com/office/powerpoint/2010/main" val="340659892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New national training program improves traffic incident responder safety and reduces congestion.&#10;&#10;Unified “team” approach allows the roads to be&#10;cleared faster.&#10;&#10;Three injury crashes occur every minute in the United States, putting nearly 39,000 incident responders potentially in harm’s way every day. Congestion from these incidents can generate secondary crashes, increasing traveler delay and&#10;frustration. The longer responders remain at the scene, the greater the risk they, and the traveling public, face. This new national training program is building a cadre of well-trained responders who can work together as a team in a coordinated&#10;manner, from the moment the first emergency call is made, to the correct deployment of response vehicles and equipment, to a safe work area using traffic control devices, to final scene clearance.&#10;&#10;What is the training?&#10;&#10;A new multi-disciplinary training program is now available for all emergency responders and those supporting Traffic Incident Management (TIM) operations. The training brings together police, firefighters, State and local departments of transportation, towing, medical personnel, and other incident responders, leading to a safer, faster, integrated responder team.&#10;&#10;How was the training developed?&#10;&#10;Developed through the second Strategic Highway Research Program (SHRP2), the Federal Highway Administration (FHWA) is partnering with the American Association of State Highway and Transportation Officials (AASHTO) to offer this training. SHRP2 research identified the best TIM practices, which were incorporated into a new, pilot-tested curriculum. This FHWA-led course will build a team of trainers within each State, region, or agency, who will, in turn, train their colleagues&#10;using this innovative curriculum. &#10;&#10;I’ve had training before. How is this different?&#10;&#10;This comprehensive curriculum uses a common set of practices and advanced standards across all responder disciplines. The training is delivered through interactive seminars, case study analysis, tabletop role-playing scenarios, and field practicum.&#10;Participants can attend a 12-hour intensive course, a four-hour modified version, or several shorter, single-lesson modules. Training modules are flexible and can be modified to fit State and local regulations or practices.&#10;&#10;Who supports this program?&#10;&#10;The International Association of Chiefs of Police.&#10;The International Association of Fire Chiefs.&#10;The National Volunteer Fire Council.&#10;The American Association of State Highway and Transportation Officials.&#10;Towing and Recovery Association&#10;of America.&#10;&#10;How can I get more information?&#10;&#10;To find out more about the training opportunities in your region, or to bring the program to your State or agency, send email to: TIMTraining@dot.gov at FHWA."/>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77"/>
            <a:ext cx="10058400" cy="7770045"/>
          </a:xfrm>
          <a:prstGeom prst="rect">
            <a:avLst/>
          </a:prstGeom>
        </p:spPr>
      </p:pic>
    </p:spTree>
    <p:extLst>
      <p:ext uri="{BB962C8B-B14F-4D97-AF65-F5344CB8AC3E}">
        <p14:creationId xmlns:p14="http://schemas.microsoft.com/office/powerpoint/2010/main" val="9810465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7" name="Picture 6" descr="Who can take the training?&#10;&#10;The key to building stronger incident response teams is to train responders across all agencies together. Then, these&#10;trained responders train their colleagues, expanding the reach of the TIM program across their region or State.&#10;&#10;Training classes include representatives across the responder spectrum:&#10;&#10;Law enforcement.&#10;Fire and rescue personnel.&#10;Emergency medical services.&#10;Transportation agencies.&#10;Towing and recovery professionals.&#10;Notification and dispatch personnel.&#10;Hazardous materials management responders.&#10;Coroners and medical examiners.&#10;Public works professionals.&#10;&#10;What other States or regions have held training seminars?&#10;&#10;Training classes are now being held across the United States. Our goal is to provide training in every State, the District of Columbia, and Puerto Rico.&#10;&#10;Bring the National Training Program for Traffic Incident Management to your area and help improve safety at traffic incidents. Get results!&#10;-Want safer responses to incidents?&#10;-Want to build a stronger, more coordinated responder team?&#10;-Want access to the most up-to-date, multi-agency standouts?&#10;&#10;SHRP2 Solutions - Tools for the Road Ahead.&#10;&#10;U.S. Department of Transportation. Federal Highway Administration. &#10;&#10;AASHTO - The American Association of State Highway and Transportation Officials (The Voice of Transportation)&#10;&#10;TRB - The Transportation Research Board. &#10;&#10;&#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77"/>
            <a:ext cx="10058399" cy="7770044"/>
          </a:xfrm>
          <a:prstGeom prst="rect">
            <a:avLst/>
          </a:prstGeom>
        </p:spPr>
      </p:pic>
      <p:sp>
        <p:nvSpPr>
          <p:cNvPr id="3" name="Content Placeholder 2"/>
          <p:cNvSpPr>
            <a:spLocks noGrp="1"/>
          </p:cNvSpPr>
          <p:nvPr>
            <p:ph idx="1"/>
          </p:nvPr>
        </p:nvSpPr>
        <p:spPr>
          <a:xfrm>
            <a:off x="3627455" y="685800"/>
            <a:ext cx="2662813" cy="6629400"/>
          </a:xfrm>
        </p:spPr>
        <p:txBody>
          <a:bodyPr/>
          <a:lstStyle/>
          <a:p>
            <a:pPr lvl="0"/>
            <a:r>
              <a:rPr lang="en-US" dirty="0" smtClean="0"/>
              <a:t>Click to edit Master text styles</a:t>
            </a:r>
          </a:p>
        </p:txBody>
      </p:sp>
    </p:spTree>
    <p:extLst>
      <p:ext uri="{BB962C8B-B14F-4D97-AF65-F5344CB8AC3E}">
        <p14:creationId xmlns:p14="http://schemas.microsoft.com/office/powerpoint/2010/main" val="2578835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Who can take the training?&#10;&#10;The key to building stronger incident response teams is to train responders across all agencies together. Then, these trained responders train their colleagues, expanding the reach of the TIM program across their region or State. &#10;&#10;Training classes include representatives across the responder spectrum:&#10;&#10;Law enforcement.&#10;Fire and rescue personnel.&#10;Emergency medical services. &#10;Transportation agencies. &#10;Towing and recovery professionals.&#10;Notification and dispatch personnel. &#10;Hazardous materials management responders. &#10;Coroners and medical examiners. &#10;Public works professionals. &#10;&#10;What other States or regions have held training seminars?&#10;&#10;Training classes are now being held across the United States. Our goal is to provide training in every State, the District of Columbia, and Puerto Rico. &#10;&#10;Here's what your colleagues have to say about the Training Program:&#10;&#10;&quot;Great training....Lots of resources given for future use.&quot; Police Officer, Dayton Police Department.&#10;&#10;&quot;All of our participants came away with [a] new perspective of our job at the scene and a new understanding of how all the players need to work together to be safe.&quot; -Towing Participant (Montana). &#10;&#10;Bring the National Training Program for Traffic Incident Management to your area and help improve safety at traffic incidents. Get results!&#10;&#10;-Want safer responses to incidents?&#10;-Want to build a more coordinated responder team?&#10;-Want access to the most up-to-date, interdisciplinary standards?&#10;&#10;-Send email to TIMTraining@dot.gov for more information.&#10;&#10;SHRP2 Solutions - Tools for the Road Ahead.&#10;&#10;U.S. Department of Transportation. Federal Highway Administration. &#10;&#10;AASHTO - The American Association of State Highway and Transportation Officials (The Voice of Transportation)&#10;&#10;TRB - The Transportation Research Board. &#10; "/>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77"/>
            <a:ext cx="10058400" cy="7770045"/>
          </a:xfrm>
          <a:prstGeom prst="rect">
            <a:avLst/>
          </a:prstGeom>
        </p:spPr>
      </p:pic>
      <p:sp>
        <p:nvSpPr>
          <p:cNvPr id="3" name="Content Placeholder 2"/>
          <p:cNvSpPr>
            <a:spLocks noGrp="1"/>
          </p:cNvSpPr>
          <p:nvPr>
            <p:ph idx="1"/>
          </p:nvPr>
        </p:nvSpPr>
        <p:spPr>
          <a:xfrm>
            <a:off x="3627455" y="685800"/>
            <a:ext cx="2662813" cy="3962400"/>
          </a:xfrm>
        </p:spPr>
        <p:txBody>
          <a:bodyPr/>
          <a:lstStyle/>
          <a:p>
            <a:pPr lvl="0"/>
            <a:r>
              <a:rPr lang="en-US" dirty="0" smtClean="0"/>
              <a:t>Click to edit Master text styles</a:t>
            </a:r>
          </a:p>
        </p:txBody>
      </p:sp>
    </p:spTree>
    <p:extLst>
      <p:ext uri="{BB962C8B-B14F-4D97-AF65-F5344CB8AC3E}">
        <p14:creationId xmlns:p14="http://schemas.microsoft.com/office/powerpoint/2010/main" val="1278113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7" name="Picture 6" descr="Who can take the training?&#10;&#10;The key to building stronger incident response teams is to train responders across all agencies together. Then, these trained responders train their colleagues, expanding the reach of the TIM program across their region or State. &#10;&#10;Training classes include representatives across the responder spectrum:&#10;&#10;Law enforcement.&#10;Fire and rescue personnel.&#10;Emergency medical services. &#10;Transportation agencies. &#10;Towing and recovery professionals.&#10;Notification and dispatch personnel. &#10;Hazardous materials management responders. &#10;Coroners and medical examiners. &#10;Public works professionals. &#10;&#10;What other States or regions have held training seminars?&#10;&#10;Training classes are now being held across the United States. Our goal is to provide training in every State, the District of Columbia, and Puerto Rico. &#10;&#10;Here's what your colleagues have to say about the Training Program:&#10;&#10;&quot;Great training....Lots of resources given for future use.&quot; Police Officer, Dayton Police Department.&#10;&#10;&quot;All of our participants came away with [a] new perspective of our job at the scene and a new understanding of how all the players need to work together to be safe.&quot; -Towing Participant (Montana). &#10;&#10;Bring the National Training Program for Traffic Incident Management to your area and help improve safety at traffic incidents. Get results!&#10;&#10;-Want safer responses to incidents?&#10;-Want to build a more coordinated responder team?&#10;-Want access to the most up-to-date, interdisciplinary standards?&#10;&#10;-Send email to TIMTraining@dot.gov for more information.&#10;&#10;SHRP2 Solutions - Tools for the Road Ahead.&#10;&#10;U.S. Department of Transportation. Federal Highway Administration. &#10;&#10;AASHTO - The American Association of State Highway and Transportation Officials (The Voice of Transportation)&#10;&#10;TRB - The Transportation Research Board.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77"/>
            <a:ext cx="10058399" cy="7770044"/>
          </a:xfrm>
          <a:prstGeom prst="rect">
            <a:avLst/>
          </a:prstGeom>
        </p:spPr>
      </p:pic>
      <p:sp>
        <p:nvSpPr>
          <p:cNvPr id="3" name="Content Placeholder 2"/>
          <p:cNvSpPr>
            <a:spLocks noGrp="1"/>
          </p:cNvSpPr>
          <p:nvPr>
            <p:ph idx="1"/>
          </p:nvPr>
        </p:nvSpPr>
        <p:spPr>
          <a:xfrm>
            <a:off x="3627455" y="685800"/>
            <a:ext cx="2662813" cy="6629400"/>
          </a:xfrm>
        </p:spPr>
        <p:txBody>
          <a:bodyPr/>
          <a:lstStyle/>
          <a:p>
            <a:pPr lvl="0"/>
            <a:r>
              <a:rPr lang="en-US" dirty="0" smtClean="0"/>
              <a:t>Click to edit Master text styles</a:t>
            </a:r>
          </a:p>
        </p:txBody>
      </p:sp>
    </p:spTree>
    <p:extLst>
      <p:ext uri="{BB962C8B-B14F-4D97-AF65-F5344CB8AC3E}">
        <p14:creationId xmlns:p14="http://schemas.microsoft.com/office/powerpoint/2010/main" val="1156803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77"/>
            <a:ext cx="10058400" cy="7770045"/>
          </a:xfrm>
          <a:prstGeom prst="rect">
            <a:avLst/>
          </a:prstGeom>
        </p:spPr>
      </p:pic>
      <p:sp>
        <p:nvSpPr>
          <p:cNvPr id="3" name="Content Placeholder 2"/>
          <p:cNvSpPr>
            <a:spLocks noGrp="1"/>
          </p:cNvSpPr>
          <p:nvPr>
            <p:ph idx="1"/>
          </p:nvPr>
        </p:nvSpPr>
        <p:spPr>
          <a:xfrm>
            <a:off x="3627455" y="685800"/>
            <a:ext cx="2662813" cy="3962400"/>
          </a:xfrm>
        </p:spPr>
        <p:txBody>
          <a:bodyPr/>
          <a:lstStyle/>
          <a:p>
            <a:pPr lvl="0"/>
            <a:r>
              <a:rPr lang="en-US" dirty="0" smtClean="0"/>
              <a:t>Click to edit Master text styles</a:t>
            </a:r>
          </a:p>
        </p:txBody>
      </p:sp>
    </p:spTree>
    <p:extLst>
      <p:ext uri="{BB962C8B-B14F-4D97-AF65-F5344CB8AC3E}">
        <p14:creationId xmlns:p14="http://schemas.microsoft.com/office/powerpoint/2010/main" val="11030970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0" y="-8871"/>
            <a:ext cx="10058399" cy="7770045"/>
          </a:xfrm>
          <a:prstGeom prst="rect">
            <a:avLst/>
          </a:prstGeom>
        </p:spPr>
      </p:pic>
      <p:sp>
        <p:nvSpPr>
          <p:cNvPr id="3" name="Text Placeholder 2"/>
          <p:cNvSpPr>
            <a:spLocks noGrp="1"/>
          </p:cNvSpPr>
          <p:nvPr>
            <p:ph type="body" idx="1"/>
          </p:nvPr>
        </p:nvSpPr>
        <p:spPr>
          <a:xfrm>
            <a:off x="3627455" y="685800"/>
            <a:ext cx="2662813" cy="6314758"/>
          </a:xfrm>
          <a:prstGeom prst="rect">
            <a:avLst/>
          </a:prstGeom>
        </p:spPr>
        <p:txBody>
          <a:bodyPr vert="horz" lIns="91440" tIns="45720" rIns="91440" bIns="45720" rtlCol="0">
            <a:normAutofit/>
          </a:bodyPr>
          <a:lstStyle/>
          <a:p>
            <a:pPr lvl="0"/>
            <a:r>
              <a:rPr lang="en-US" dirty="0" smtClean="0"/>
              <a:t>Click to edit Master text styles</a:t>
            </a:r>
          </a:p>
        </p:txBody>
      </p:sp>
    </p:spTree>
    <p:extLst>
      <p:ext uri="{BB962C8B-B14F-4D97-AF65-F5344CB8AC3E}">
        <p14:creationId xmlns:p14="http://schemas.microsoft.com/office/powerpoint/2010/main" val="3626392969"/>
      </p:ext>
    </p:extLst>
  </p:cSld>
  <p:clrMap bg1="lt1" tx1="dk1" bg2="lt2" tx2="dk2" accent1="accent1" accent2="accent2" accent3="accent3" accent4="accent4" accent5="accent5" accent6="accent6" hlink="hlink" folHlink="folHlink"/>
  <p:sldLayoutIdLst>
    <p:sldLayoutId id="2147483673" r:id="rId1"/>
    <p:sldLayoutId id="2147483675" r:id="rId2"/>
    <p:sldLayoutId id="2147483674" r:id="rId3"/>
    <p:sldLayoutId id="2147483677" r:id="rId4"/>
    <p:sldLayoutId id="2147483676" r:id="rId5"/>
  </p:sldLayoutIdLst>
  <p:txStyles>
    <p:titleStyle>
      <a:lvl1pPr algn="l" defTabSz="1005840" rtl="0" eaLnBrk="1" latinLnBrk="0" hangingPunct="1">
        <a:lnSpc>
          <a:spcPct val="90000"/>
        </a:lnSpc>
        <a:spcBef>
          <a:spcPct val="0"/>
        </a:spcBef>
        <a:buNone/>
        <a:defRPr sz="4840" kern="1200">
          <a:solidFill>
            <a:schemeClr val="tx1"/>
          </a:solidFill>
          <a:latin typeface="+mj-lt"/>
          <a:ea typeface="+mj-ea"/>
          <a:cs typeface="+mj-cs"/>
        </a:defRPr>
      </a:lvl1pPr>
    </p:titleStyle>
    <p:bodyStyle>
      <a:lvl1pPr marL="0" indent="0" algn="l" defTabSz="1005840" rtl="0" eaLnBrk="1" latinLnBrk="0" hangingPunct="1">
        <a:lnSpc>
          <a:spcPct val="90000"/>
        </a:lnSpc>
        <a:spcBef>
          <a:spcPts val="1100"/>
        </a:spcBef>
        <a:buFontTx/>
        <a:buNone/>
        <a:defRPr sz="1200" kern="1200">
          <a:solidFill>
            <a:schemeClr val="tx1"/>
          </a:solidFill>
          <a:latin typeface="Franklin Gothic Book" panose="020B0503020102020204" pitchFamily="34" charset="0"/>
          <a:ea typeface="+mn-ea"/>
          <a:cs typeface="+mn-cs"/>
        </a:defRPr>
      </a:lvl1pPr>
      <a:lvl2pPr marL="754380" indent="-251460" algn="l" defTabSz="1005840" rtl="0" eaLnBrk="1" latinLnBrk="0" hangingPunct="1">
        <a:lnSpc>
          <a:spcPct val="90000"/>
        </a:lnSpc>
        <a:spcBef>
          <a:spcPts val="550"/>
        </a:spcBef>
        <a:buFont typeface="Arial" panose="020B0604020202020204" pitchFamily="34" charset="0"/>
        <a:buChar char="•"/>
        <a:defRPr sz="2640" kern="1200">
          <a:solidFill>
            <a:schemeClr val="tx1"/>
          </a:solidFill>
          <a:latin typeface="+mn-lt"/>
          <a:ea typeface="+mn-ea"/>
          <a:cs typeface="+mn-cs"/>
        </a:defRPr>
      </a:lvl2pPr>
      <a:lvl3pPr marL="1257300" indent="-251460" algn="l" defTabSz="1005840"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4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06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898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0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8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p:bodyStyle>
    <p:otherStyle>
      <a:defPPr>
        <a:defRPr lang="en-US"/>
      </a:defPPr>
      <a:lvl1pPr marL="0" algn="l" defTabSz="1005840" rtl="0" eaLnBrk="1" latinLnBrk="0" hangingPunct="1">
        <a:defRPr sz="1980" kern="1200">
          <a:solidFill>
            <a:schemeClr val="tx1"/>
          </a:solidFill>
          <a:latin typeface="+mn-lt"/>
          <a:ea typeface="+mn-ea"/>
          <a:cs typeface="+mn-cs"/>
        </a:defRPr>
      </a:lvl1pPr>
      <a:lvl2pPr marL="502920" algn="l" defTabSz="1005840" rtl="0" eaLnBrk="1" latinLnBrk="0" hangingPunct="1">
        <a:defRPr sz="1980" kern="1200">
          <a:solidFill>
            <a:schemeClr val="tx1"/>
          </a:solidFill>
          <a:latin typeface="+mn-lt"/>
          <a:ea typeface="+mn-ea"/>
          <a:cs typeface="+mn-cs"/>
        </a:defRPr>
      </a:lvl2pPr>
      <a:lvl3pPr marL="1005840" algn="l" defTabSz="1005840" rtl="0" eaLnBrk="1" latinLnBrk="0" hangingPunct="1">
        <a:defRPr sz="1980" kern="1200">
          <a:solidFill>
            <a:schemeClr val="tx1"/>
          </a:solidFill>
          <a:latin typeface="+mn-lt"/>
          <a:ea typeface="+mn-ea"/>
          <a:cs typeface="+mn-cs"/>
        </a:defRPr>
      </a:lvl3pPr>
      <a:lvl4pPr marL="1508760" algn="l" defTabSz="1005840" rtl="0" eaLnBrk="1" latinLnBrk="0" hangingPunct="1">
        <a:defRPr sz="1980" kern="1200">
          <a:solidFill>
            <a:schemeClr val="tx1"/>
          </a:solidFill>
          <a:latin typeface="+mn-lt"/>
          <a:ea typeface="+mn-ea"/>
          <a:cs typeface="+mn-cs"/>
        </a:defRPr>
      </a:lvl4pPr>
      <a:lvl5pPr marL="2011680" algn="l" defTabSz="1005840" rtl="0" eaLnBrk="1" latinLnBrk="0" hangingPunct="1">
        <a:defRPr sz="1980" kern="1200">
          <a:solidFill>
            <a:schemeClr val="tx1"/>
          </a:solidFill>
          <a:latin typeface="+mn-lt"/>
          <a:ea typeface="+mn-ea"/>
          <a:cs typeface="+mn-cs"/>
        </a:defRPr>
      </a:lvl5pPr>
      <a:lvl6pPr marL="2514600" algn="l" defTabSz="1005840" rtl="0" eaLnBrk="1" latinLnBrk="0" hangingPunct="1">
        <a:defRPr sz="1980" kern="1200">
          <a:solidFill>
            <a:schemeClr val="tx1"/>
          </a:solidFill>
          <a:latin typeface="+mn-lt"/>
          <a:ea typeface="+mn-ea"/>
          <a:cs typeface="+mn-cs"/>
        </a:defRPr>
      </a:lvl6pPr>
      <a:lvl7pPr marL="3017520" algn="l" defTabSz="1005840" rtl="0" eaLnBrk="1" latinLnBrk="0" hangingPunct="1">
        <a:defRPr sz="1980" kern="1200">
          <a:solidFill>
            <a:schemeClr val="tx1"/>
          </a:solidFill>
          <a:latin typeface="+mn-lt"/>
          <a:ea typeface="+mn-ea"/>
          <a:cs typeface="+mn-cs"/>
        </a:defRPr>
      </a:lvl7pPr>
      <a:lvl8pPr marL="3520440" algn="l" defTabSz="1005840" rtl="0" eaLnBrk="1" latinLnBrk="0" hangingPunct="1">
        <a:defRPr sz="1980" kern="1200">
          <a:solidFill>
            <a:schemeClr val="tx1"/>
          </a:solidFill>
          <a:latin typeface="+mn-lt"/>
          <a:ea typeface="+mn-ea"/>
          <a:cs typeface="+mn-cs"/>
        </a:defRPr>
      </a:lvl8pPr>
      <a:lvl9pPr marL="4023360" algn="l" defTabSz="1005840" rtl="0" eaLnBrk="1" latinLnBrk="0" hangingPunct="1">
        <a:defRPr sz="198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2448" userDrawn="1">
          <p15:clr>
            <a:srgbClr val="F26B43"/>
          </p15:clr>
        </p15:guide>
        <p15:guide id="2" pos="3168" userDrawn="1">
          <p15:clr>
            <a:srgbClr val="F26B43"/>
          </p15:clr>
        </p15:guide>
        <p15:guide id="3" orient="horz" pos="4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They can write their text here….</a:t>
            </a:r>
            <a:endParaRPr lang="en-US" dirty="0"/>
          </a:p>
        </p:txBody>
      </p:sp>
    </p:spTree>
    <p:extLst>
      <p:ext uri="{BB962C8B-B14F-4D97-AF65-F5344CB8AC3E}">
        <p14:creationId xmlns:p14="http://schemas.microsoft.com/office/powerpoint/2010/main" val="1277230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71865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Tree>
    <p:extLst>
      <p:ext uri="{BB962C8B-B14F-4D97-AF65-F5344CB8AC3E}">
        <p14:creationId xmlns:p14="http://schemas.microsoft.com/office/powerpoint/2010/main" val="347214916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AssignedTo xmlns="0d6e7dbf-bacb-4a6d-b707-e846c219339c">
      <UserInfo>
        <DisplayName/>
        <AccountId xsi:nil="true"/>
        <AccountType/>
      </UserInfo>
    </AssignedTo>
    <Release xmlns="0d6e7dbf-bacb-4a6d-b707-e846c219339c">Upcoming</Release>
    <IconOverlay xmlns="http://schemas.microsoft.com/sharepoint/v4" xsi:nil="true"/>
    <Status xmlns="0d6e7dbf-bacb-4a6d-b707-e846c219339c">Content Created</Statu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62D2E73F066D2418E86DEAC72D5D6E4" ma:contentTypeVersion="11" ma:contentTypeDescription="Create a new document." ma:contentTypeScope="" ma:versionID="ef91482076364ce5bbe37d1c0607813c">
  <xsd:schema xmlns:xsd="http://www.w3.org/2001/XMLSchema" xmlns:xs="http://www.w3.org/2001/XMLSchema" xmlns:p="http://schemas.microsoft.com/office/2006/metadata/properties" xmlns:ns2="0d6e7dbf-bacb-4a6d-b707-e846c219339c" xmlns:ns3="http://schemas.microsoft.com/sharepoint/v4" targetNamespace="http://schemas.microsoft.com/office/2006/metadata/properties" ma:root="true" ma:fieldsID="34311981edcbd36d50eae8a593ca1565" ns2:_="" ns3:_="">
    <xsd:import namespace="0d6e7dbf-bacb-4a6d-b707-e846c219339c"/>
    <xsd:import namespace="http://schemas.microsoft.com/sharepoint/v4"/>
    <xsd:element name="properties">
      <xsd:complexType>
        <xsd:sequence>
          <xsd:element name="documentManagement">
            <xsd:complexType>
              <xsd:all>
                <xsd:element ref="ns2:Release"/>
                <xsd:element ref="ns2:Status"/>
                <xsd:element ref="ns2:AssignedTo" minOccurs="0"/>
                <xsd:element ref="ns3:IconOverla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d6e7dbf-bacb-4a6d-b707-e846c219339c" elementFormDefault="qualified">
    <xsd:import namespace="http://schemas.microsoft.com/office/2006/documentManagement/types"/>
    <xsd:import namespace="http://schemas.microsoft.com/office/infopath/2007/PartnerControls"/>
    <xsd:element name="Release" ma:index="2" ma:displayName="Release" ma:format="Dropdown" ma:internalName="Release">
      <xsd:simpleType>
        <xsd:restriction base="dms:Choice">
          <xsd:enumeration value="Upcoming"/>
          <xsd:enumeration value="2014.05.29"/>
          <xsd:enumeration value="2014.03.XX - IAP Results"/>
          <xsd:enumeration value="2014.03 - Webinar Recordings"/>
          <xsd:enumeration value="2014.02.25"/>
          <xsd:enumeration value="2014.02.18"/>
          <xsd:enumeration value="2014.01.17"/>
          <xsd:enumeration value="2013.12.20"/>
          <xsd:enumeration value="2013.12.17"/>
        </xsd:restriction>
      </xsd:simpleType>
    </xsd:element>
    <xsd:element name="Status" ma:index="3" ma:displayName="Status" ma:default="Content Created" ma:format="Dropdown" ma:internalName="Status">
      <xsd:simpleType>
        <xsd:restriction base="dms:Choice">
          <xsd:enumeration value="Content Created"/>
          <xsd:enumeration value="Proofed"/>
          <xsd:enumeration value="Ready for Dev"/>
          <xsd:enumeration value="In DEV"/>
          <xsd:enumeration value="In TEST"/>
          <xsd:enumeration value="In PROD/Completed"/>
        </xsd:restriction>
      </xsd:simpleType>
    </xsd:element>
    <xsd:element name="AssignedTo" ma:index="4" nillable="true" ma:displayName="AssignedTo" ma:list="UserInfo" ma:SearchPeopleOnly="false" ma:SharePointGroup="0" ma:internalName="AssignedTo"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2"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6FECDAC-3454-4A4F-BFC8-32EF42D66EA1}">
  <ds:schemaRefs>
    <ds:schemaRef ds:uri="http://schemas.microsoft.com/office/2006/metadata/properties"/>
    <ds:schemaRef ds:uri="http://schemas.microsoft.com/office/2006/documentManagement/types"/>
    <ds:schemaRef ds:uri="http://schemas.openxmlformats.org/package/2006/metadata/core-properties"/>
    <ds:schemaRef ds:uri="http://purl.org/dc/dcmitype/"/>
    <ds:schemaRef ds:uri="0d6e7dbf-bacb-4a6d-b707-e846c219339c"/>
    <ds:schemaRef ds:uri="http://purl.org/dc/elements/1.1/"/>
    <ds:schemaRef ds:uri="http://schemas.microsoft.com/sharepoint/v4"/>
    <ds:schemaRef ds:uri="http://purl.org/dc/terms/"/>
    <ds:schemaRef ds:uri="http://www.w3.org/XML/1998/namespace"/>
    <ds:schemaRef ds:uri="http://schemas.microsoft.com/office/infopath/2007/PartnerControls"/>
  </ds:schemaRefs>
</ds:datastoreItem>
</file>

<file path=customXml/itemProps2.xml><?xml version="1.0" encoding="utf-8"?>
<ds:datastoreItem xmlns:ds="http://schemas.openxmlformats.org/officeDocument/2006/customXml" ds:itemID="{8365F4A5-0921-4B2F-A1B2-552F36BA7C2D}">
  <ds:schemaRefs>
    <ds:schemaRef ds:uri="http://schemas.microsoft.com/sharepoint/v3/contenttype/forms"/>
  </ds:schemaRefs>
</ds:datastoreItem>
</file>

<file path=customXml/itemProps3.xml><?xml version="1.0" encoding="utf-8"?>
<ds:datastoreItem xmlns:ds="http://schemas.openxmlformats.org/officeDocument/2006/customXml" ds:itemID="{8CE1D4F6-60B7-41C5-A8E6-939F51B19F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d6e7dbf-bacb-4a6d-b707-e846c219339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4470</TotalTime>
  <Words>7</Words>
  <Application>Microsoft Office PowerPoint</Application>
  <PresentationFormat>Custom</PresentationFormat>
  <Paragraphs>1</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PowerPoint Presentation</vt:lpstr>
      <vt:lpstr>PowerPoint Presentation</vt:lpstr>
      <vt:lpstr>PowerPoint Presentation</vt:lpstr>
    </vt:vector>
  </TitlesOfParts>
  <Company>CH2M HILL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Stearns, Sara/MKE</dc:creator>
  <cp:lastModifiedBy>Grace, Nathan CTR (VOLPE)</cp:lastModifiedBy>
  <cp:revision>11</cp:revision>
  <dcterms:created xsi:type="dcterms:W3CDTF">2013-11-15T17:09:29Z</dcterms:created>
  <dcterms:modified xsi:type="dcterms:W3CDTF">2014-03-03T19:52:17Z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0x010100D62D2E73F066D2418E86DEAC72D5D6E4</vt:lpwstr>
  </property>
</Properties>
</file>